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689" r:id="rId2"/>
    <p:sldId id="690" r:id="rId3"/>
    <p:sldId id="691" r:id="rId4"/>
    <p:sldId id="699" r:id="rId5"/>
    <p:sldId id="702" r:id="rId6"/>
    <p:sldId id="668" r:id="rId7"/>
    <p:sldId id="669" r:id="rId8"/>
    <p:sldId id="692" r:id="rId9"/>
    <p:sldId id="693" r:id="rId10"/>
    <p:sldId id="694" r:id="rId11"/>
    <p:sldId id="695" r:id="rId12"/>
    <p:sldId id="707" r:id="rId13"/>
    <p:sldId id="708" r:id="rId14"/>
    <p:sldId id="709" r:id="rId15"/>
    <p:sldId id="696" r:id="rId16"/>
    <p:sldId id="700" r:id="rId17"/>
    <p:sldId id="710" r:id="rId18"/>
    <p:sldId id="711" r:id="rId19"/>
    <p:sldId id="712" r:id="rId20"/>
    <p:sldId id="714" r:id="rId21"/>
    <p:sldId id="713" r:id="rId22"/>
    <p:sldId id="697" r:id="rId23"/>
    <p:sldId id="698" r:id="rId24"/>
    <p:sldId id="703" r:id="rId25"/>
    <p:sldId id="704" r:id="rId26"/>
    <p:sldId id="705" r:id="rId27"/>
    <p:sldId id="706" r:id="rId28"/>
    <p:sldId id="675" r:id="rId29"/>
    <p:sldId id="676" r:id="rId30"/>
    <p:sldId id="677" r:id="rId31"/>
    <p:sldId id="678" r:id="rId32"/>
    <p:sldId id="679" r:id="rId33"/>
    <p:sldId id="680" r:id="rId34"/>
    <p:sldId id="681" r:id="rId35"/>
    <p:sldId id="682" r:id="rId36"/>
    <p:sldId id="683" r:id="rId37"/>
    <p:sldId id="684" r:id="rId38"/>
    <p:sldId id="685" r:id="rId39"/>
    <p:sldId id="686" r:id="rId40"/>
    <p:sldId id="715" r:id="rId41"/>
    <p:sldId id="701" r:id="rId42"/>
  </p:sldIdLst>
  <p:sldSz cx="9144000" cy="6858000" type="screen4x3"/>
  <p:notesSz cx="6980238" cy="9236075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31"/>
    <a:srgbClr val="66FFFF"/>
    <a:srgbClr val="660033"/>
    <a:srgbClr val="8A008A"/>
    <a:srgbClr val="800080"/>
    <a:srgbClr val="CCFF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8" autoAdjust="0"/>
    <p:restoredTop sz="99012" autoAdjust="0"/>
  </p:normalViewPr>
  <p:slideViewPr>
    <p:cSldViewPr>
      <p:cViewPr varScale="1">
        <p:scale>
          <a:sx n="69" d="100"/>
          <a:sy n="69" d="100"/>
        </p:scale>
        <p:origin x="17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772525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67722B-51FE-4AF6-8D06-B60F83AE21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2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2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87850"/>
            <a:ext cx="558323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772525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A9D92A-F52E-4A80-B7FC-58DB8D8887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43007-FF7B-435A-961C-6564CD6CE35F}" type="slidenum">
              <a:rPr lang="en-US"/>
              <a:pPr/>
              <a:t>1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D0B656-DE7C-4BD3-8E3D-E871EF5DA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BE5EFA-0E13-4A2B-88BD-5EE58431B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B4B819-237D-4788-AF81-2F5BDB511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81E48F-B6DF-4B83-B08B-839C32383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9F18A5-4303-48CF-ADCC-A5A1DB7CF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BDDF22-AE46-4252-B748-16ECF91C4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50DBAA-2CB1-4FD1-B39C-8EF9A5CC6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283877-F5E4-4142-AC83-4D2DF58DD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98EE8-672D-417D-8DEC-79A2C82DD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A853E1-471F-4725-B527-118CE2000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471E2-F90A-4536-9481-C473420E5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6F531-CE62-48AF-84AD-689642B78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AD1414-65B3-4780-AB69-73D5A0E7A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29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E2BB84-B9EB-41BA-8EEB-452610E146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2pPr>
      <a:lvl3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3pPr>
      <a:lvl4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4pPr>
      <a:lvl5pPr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34" charset="0"/>
          <a:cs typeface="Titr" pitchFamily="2" charset="-78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4800" dirty="0"/>
              <a:t>مديريت پروژه</a:t>
            </a:r>
            <a:endParaRPr lang="en-US" sz="4800" dirty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05200"/>
            <a:ext cx="5410200" cy="19050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fa-IR" sz="2500" b="1" dirty="0"/>
              <a:t>جلسه چهارم</a:t>
            </a:r>
          </a:p>
          <a:p>
            <a:r>
              <a:rPr lang="fa-IR" sz="2500" b="1" dirty="0"/>
              <a:t>مديريت </a:t>
            </a:r>
            <a:r>
              <a:rPr lang="fa-IR" sz="2500" b="1" dirty="0">
                <a:solidFill>
                  <a:srgbClr val="FF66CC"/>
                </a:solidFill>
              </a:rPr>
              <a:t>هزينه</a:t>
            </a:r>
            <a:r>
              <a:rPr lang="fa-IR" sz="2500" b="1" dirty="0"/>
              <a:t> پروژه</a:t>
            </a:r>
          </a:p>
          <a:p>
            <a:r>
              <a:rPr lang="en-US" sz="2500" b="1" dirty="0"/>
              <a:t>(</a:t>
            </a:r>
            <a:r>
              <a:rPr lang="en-US" sz="2500" dirty="0">
                <a:latin typeface="Times New Roman" pitchFamily="18" charset="0"/>
              </a:rPr>
              <a:t>Project </a:t>
            </a:r>
            <a:r>
              <a:rPr lang="en-US" sz="2500" dirty="0">
                <a:solidFill>
                  <a:srgbClr val="FF66CC"/>
                </a:solidFill>
                <a:latin typeface="Times New Roman" pitchFamily="18" charset="0"/>
              </a:rPr>
              <a:t>Cost</a:t>
            </a:r>
            <a:r>
              <a:rPr lang="en-US" sz="2500" dirty="0">
                <a:latin typeface="Times New Roman" pitchFamily="18" charset="0"/>
              </a:rPr>
              <a:t> Management</a:t>
            </a:r>
            <a:r>
              <a:rPr lang="en-US" sz="2500" b="1" dirty="0"/>
              <a:t>)</a:t>
            </a: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3810000" y="76200"/>
            <a:ext cx="1616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/>
            <a:r>
              <a:rPr lang="fa-IR">
                <a:solidFill>
                  <a:srgbClr val="000000"/>
                </a:solidFill>
                <a:cs typeface="Homa" pitchFamily="2" charset="-78"/>
              </a:rPr>
              <a:t>به نام حق</a:t>
            </a:r>
            <a:endParaRPr lang="en-US">
              <a:solidFill>
                <a:srgbClr val="000000"/>
              </a:solidFill>
              <a:cs typeface="Homa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077B1-E3D6-4B29-A617-5ED7768CBB75}" type="slidenum">
              <a:rPr lang="en-US"/>
              <a:pPr/>
              <a:t>10</a:t>
            </a:fld>
            <a:endParaRPr 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تخمين هزينه</a:t>
            </a:r>
            <a:endParaRPr lang="en-US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وروديها (ادامه)</a:t>
            </a:r>
          </a:p>
          <a:p>
            <a:pPr lvl="1"/>
            <a:r>
              <a:rPr lang="fa-IR"/>
              <a:t>توصيف گستره پروژه </a:t>
            </a:r>
          </a:p>
          <a:p>
            <a:pPr lvl="2"/>
            <a:r>
              <a:rPr lang="fa-IR"/>
              <a:t>محدوديتهاي تامين مالي</a:t>
            </a:r>
          </a:p>
          <a:p>
            <a:pPr lvl="2"/>
            <a:r>
              <a:rPr lang="fa-IR"/>
              <a:t>پيشفرضهايي در خصوص انجام پروژه كه ملاحظات مالي دارد.</a:t>
            </a:r>
          </a:p>
          <a:p>
            <a:pPr lvl="1"/>
            <a:r>
              <a:rPr lang="fa-IR"/>
              <a:t>ساختار شكست كار</a:t>
            </a:r>
          </a:p>
          <a:p>
            <a:pPr lvl="1"/>
            <a:r>
              <a:rPr lang="fa-IR"/>
              <a:t>لغتنامه ساختار شكست كار</a:t>
            </a:r>
          </a:p>
          <a:p>
            <a:pPr lvl="1"/>
            <a:r>
              <a:rPr lang="fa-IR"/>
              <a:t>برنامه مديريت پروژه</a:t>
            </a:r>
          </a:p>
          <a:p>
            <a:pPr lvl="2"/>
            <a:r>
              <a:rPr lang="fa-IR"/>
              <a:t>مطلع شدن از ساير بخشهاي كار (همه ملاحظات مالي دارند.)</a:t>
            </a:r>
          </a:p>
          <a:p>
            <a:pPr lvl="3"/>
            <a:r>
              <a:rPr lang="fa-IR"/>
              <a:t>برنامه مديريت زمان، منابع انساني، مديريت ريسك، مديريت تامين و تدارك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27D3B-8613-40A3-ABA7-438BB7D20FE9}" type="slidenum">
              <a:rPr lang="en-US"/>
              <a:pPr/>
              <a:t>11</a:t>
            </a:fld>
            <a:endParaRPr lang="en-US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تخمين هزينه</a:t>
            </a:r>
            <a:endParaRPr lang="en-US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a-IR" sz="2800" b="1"/>
              <a:t>ابزارها و روشها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تخمين بر اساس مشابهت (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Analogous Estimating</a:t>
            </a:r>
            <a:r>
              <a:rPr lang="fa-IR" sz="2400"/>
              <a:t>)</a:t>
            </a:r>
            <a:endParaRPr lang="en-US" sz="2400"/>
          </a:p>
          <a:p>
            <a:pPr lvl="2">
              <a:lnSpc>
                <a:spcPct val="80000"/>
              </a:lnSpc>
            </a:pPr>
            <a:r>
              <a:rPr lang="fa-IR" sz="2000"/>
              <a:t>ساده‌تر</a:t>
            </a:r>
          </a:p>
          <a:p>
            <a:pPr lvl="2">
              <a:lnSpc>
                <a:spcPct val="80000"/>
              </a:lnSpc>
            </a:pPr>
            <a:r>
              <a:rPr lang="fa-IR" sz="2000"/>
              <a:t>غيردقيق‌تر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روش محاسبه نرخ هزينه منابع ضربدر مقدار منبع</a:t>
            </a:r>
          </a:p>
          <a:p>
            <a:pPr lvl="2">
              <a:lnSpc>
                <a:spcPct val="80000"/>
              </a:lnSpc>
            </a:pPr>
            <a:r>
              <a:rPr lang="fa-IR" sz="2000"/>
              <a:t>ممكن است كه نرخ را از قبل بدانيم يا استاندارد داشته باشد.</a:t>
            </a:r>
          </a:p>
          <a:p>
            <a:pPr lvl="3">
              <a:lnSpc>
                <a:spcPct val="80000"/>
              </a:lnSpc>
            </a:pPr>
            <a:r>
              <a:rPr lang="fa-IR" sz="1800"/>
              <a:t>استاندارد با واقعيت ما مطابقت دارد؟</a:t>
            </a:r>
          </a:p>
          <a:p>
            <a:pPr lvl="2">
              <a:lnSpc>
                <a:spcPct val="80000"/>
              </a:lnSpc>
            </a:pPr>
            <a:r>
              <a:rPr lang="fa-IR" sz="2000"/>
              <a:t>دقيقتر است.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تخمين پايين به بالا</a:t>
            </a:r>
          </a:p>
          <a:p>
            <a:pPr lvl="2">
              <a:lnSpc>
                <a:spcPct val="80000"/>
              </a:lnSpc>
            </a:pPr>
            <a:r>
              <a:rPr lang="fa-IR" sz="2000"/>
              <a:t>دقيقتر است.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تخمين پارامتري (مي تواند در حالت ساده، روش نرخ باشد.)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نرم‌افزارهاي مديريت پروژه</a:t>
            </a:r>
          </a:p>
          <a:p>
            <a:pPr lvl="1">
              <a:lnSpc>
                <a:spcPct val="80000"/>
              </a:lnSpc>
            </a:pPr>
            <a:r>
              <a:rPr lang="fa-IR" sz="2400"/>
              <a:t>تحليل پروپوزالها در محيط رقابتي</a:t>
            </a:r>
          </a:p>
          <a:p>
            <a:pPr lvl="2">
              <a:lnSpc>
                <a:spcPct val="80000"/>
              </a:lnSpc>
            </a:pPr>
            <a:endParaRPr lang="fa-IR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612DC-BBAE-4849-A10D-CF444F75AC8D}" type="slidenum">
              <a:rPr lang="en-US"/>
              <a:pPr/>
              <a:t>12</a:t>
            </a:fld>
            <a:endParaRPr lang="en-US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029325" cy="1143000"/>
          </a:xfrm>
        </p:spPr>
        <p:txBody>
          <a:bodyPr/>
          <a:lstStyle/>
          <a:p>
            <a:r>
              <a:rPr lang="fa-IR" sz="4800">
                <a:solidFill>
                  <a:srgbClr val="FFFF00"/>
                </a:solidFill>
              </a:rPr>
              <a:t> </a:t>
            </a:r>
            <a:r>
              <a:rPr lang="fa-IR"/>
              <a:t>زمان، هزينه است</a:t>
            </a:r>
            <a:endParaRPr lang="en-US"/>
          </a:p>
        </p:txBody>
      </p:sp>
      <p:sp>
        <p:nvSpPr>
          <p:cNvPr id="729091" name="Freeform 3"/>
          <p:cNvSpPr>
            <a:spLocks/>
          </p:cNvSpPr>
          <p:nvPr/>
        </p:nvSpPr>
        <p:spPr bwMode="auto">
          <a:xfrm>
            <a:off x="2239963" y="2138363"/>
            <a:ext cx="4660900" cy="4027487"/>
          </a:xfrm>
          <a:custGeom>
            <a:avLst/>
            <a:gdLst/>
            <a:ahLst/>
            <a:cxnLst>
              <a:cxn ang="0">
                <a:pos x="318" y="2616"/>
              </a:cxn>
              <a:cxn ang="0">
                <a:pos x="663" y="1759"/>
              </a:cxn>
              <a:cxn ang="0">
                <a:pos x="700" y="1194"/>
              </a:cxn>
              <a:cxn ang="0">
                <a:pos x="712" y="921"/>
              </a:cxn>
              <a:cxn ang="0">
                <a:pos x="2354" y="917"/>
              </a:cxn>
              <a:cxn ang="0">
                <a:pos x="2672" y="576"/>
              </a:cxn>
              <a:cxn ang="0">
                <a:pos x="2808" y="198"/>
              </a:cxn>
              <a:cxn ang="0">
                <a:pos x="3043" y="116"/>
              </a:cxn>
              <a:cxn ang="0">
                <a:pos x="3114" y="388"/>
              </a:cxn>
              <a:cxn ang="0">
                <a:pos x="3239" y="744"/>
              </a:cxn>
              <a:cxn ang="0">
                <a:pos x="3533" y="917"/>
              </a:cxn>
              <a:cxn ang="0">
                <a:pos x="4736" y="905"/>
              </a:cxn>
              <a:cxn ang="0">
                <a:pos x="5256" y="1155"/>
              </a:cxn>
              <a:cxn ang="0">
                <a:pos x="5143" y="1456"/>
              </a:cxn>
              <a:cxn ang="0">
                <a:pos x="5626" y="2745"/>
              </a:cxn>
              <a:cxn ang="0">
                <a:pos x="5783" y="3158"/>
              </a:cxn>
              <a:cxn ang="0">
                <a:pos x="5638" y="3610"/>
              </a:cxn>
              <a:cxn ang="0">
                <a:pos x="4817" y="3820"/>
              </a:cxn>
              <a:cxn ang="0">
                <a:pos x="4088" y="3296"/>
              </a:cxn>
              <a:cxn ang="0">
                <a:pos x="4261" y="2970"/>
              </a:cxn>
              <a:cxn ang="0">
                <a:pos x="4645" y="2001"/>
              </a:cxn>
              <a:cxn ang="0">
                <a:pos x="4953" y="1175"/>
              </a:cxn>
              <a:cxn ang="0">
                <a:pos x="4266" y="1190"/>
              </a:cxn>
              <a:cxn ang="0">
                <a:pos x="3126" y="1190"/>
              </a:cxn>
              <a:cxn ang="0">
                <a:pos x="3114" y="3207"/>
              </a:cxn>
              <a:cxn ang="0">
                <a:pos x="3219" y="4025"/>
              </a:cxn>
              <a:cxn ang="0">
                <a:pos x="3549" y="4250"/>
              </a:cxn>
              <a:cxn ang="0">
                <a:pos x="4028" y="4434"/>
              </a:cxn>
              <a:cxn ang="0">
                <a:pos x="4410" y="4617"/>
              </a:cxn>
              <a:cxn ang="0">
                <a:pos x="4885" y="4737"/>
              </a:cxn>
              <a:cxn ang="0">
                <a:pos x="5413" y="4797"/>
              </a:cxn>
              <a:cxn ang="0">
                <a:pos x="5820" y="4923"/>
              </a:cxn>
              <a:cxn ang="0">
                <a:pos x="4978" y="5063"/>
              </a:cxn>
              <a:cxn ang="0">
                <a:pos x="4780" y="4999"/>
              </a:cxn>
              <a:cxn ang="0">
                <a:pos x="4249" y="5051"/>
              </a:cxn>
              <a:cxn ang="0">
                <a:pos x="3657" y="4983"/>
              </a:cxn>
              <a:cxn ang="0">
                <a:pos x="3473" y="4894"/>
              </a:cxn>
              <a:cxn ang="0">
                <a:pos x="2624" y="4906"/>
              </a:cxn>
              <a:cxn ang="0">
                <a:pos x="2127" y="4886"/>
              </a:cxn>
              <a:cxn ang="0">
                <a:pos x="1786" y="4861"/>
              </a:cxn>
              <a:cxn ang="0">
                <a:pos x="1113" y="4886"/>
              </a:cxn>
              <a:cxn ang="0">
                <a:pos x="836" y="4812"/>
              </a:cxn>
              <a:cxn ang="0">
                <a:pos x="651" y="4737"/>
              </a:cxn>
              <a:cxn ang="0">
                <a:pos x="87" y="4710"/>
              </a:cxn>
              <a:cxn ang="0">
                <a:pos x="836" y="4475"/>
              </a:cxn>
              <a:cxn ang="0">
                <a:pos x="981" y="4527"/>
              </a:cxn>
              <a:cxn ang="0">
                <a:pos x="1419" y="4508"/>
              </a:cxn>
              <a:cxn ang="0">
                <a:pos x="1673" y="4588"/>
              </a:cxn>
              <a:cxn ang="0">
                <a:pos x="2048" y="4438"/>
              </a:cxn>
              <a:cxn ang="0">
                <a:pos x="2403" y="4242"/>
              </a:cxn>
              <a:cxn ang="0">
                <a:pos x="2825" y="4012"/>
              </a:cxn>
              <a:cxn ang="0">
                <a:pos x="2808" y="2544"/>
              </a:cxn>
              <a:cxn ang="0">
                <a:pos x="2717" y="1187"/>
              </a:cxn>
              <a:cxn ang="0">
                <a:pos x="1759" y="1183"/>
              </a:cxn>
              <a:cxn ang="0">
                <a:pos x="977" y="1252"/>
              </a:cxn>
              <a:cxn ang="0">
                <a:pos x="1416" y="2455"/>
              </a:cxn>
              <a:cxn ang="0">
                <a:pos x="1786" y="3240"/>
              </a:cxn>
              <a:cxn ang="0">
                <a:pos x="1419" y="3698"/>
              </a:cxn>
              <a:cxn ang="0">
                <a:pos x="917" y="3843"/>
              </a:cxn>
              <a:cxn ang="0">
                <a:pos x="60" y="3389"/>
              </a:cxn>
            </a:cxnLst>
            <a:rect l="0" t="0" r="r" b="b"/>
            <a:pathLst>
              <a:path w="5872" h="5074">
                <a:moveTo>
                  <a:pt x="8" y="3252"/>
                </a:moveTo>
                <a:lnTo>
                  <a:pt x="15" y="3244"/>
                </a:lnTo>
                <a:lnTo>
                  <a:pt x="27" y="3244"/>
                </a:lnTo>
                <a:lnTo>
                  <a:pt x="39" y="3240"/>
                </a:lnTo>
                <a:lnTo>
                  <a:pt x="52" y="3244"/>
                </a:lnTo>
                <a:lnTo>
                  <a:pt x="64" y="3240"/>
                </a:lnTo>
                <a:lnTo>
                  <a:pt x="72" y="3240"/>
                </a:lnTo>
                <a:lnTo>
                  <a:pt x="83" y="3228"/>
                </a:lnTo>
                <a:lnTo>
                  <a:pt x="157" y="3048"/>
                </a:lnTo>
                <a:lnTo>
                  <a:pt x="203" y="2910"/>
                </a:lnTo>
                <a:lnTo>
                  <a:pt x="252" y="2794"/>
                </a:lnTo>
                <a:lnTo>
                  <a:pt x="266" y="2757"/>
                </a:lnTo>
                <a:lnTo>
                  <a:pt x="318" y="2616"/>
                </a:lnTo>
                <a:lnTo>
                  <a:pt x="330" y="2588"/>
                </a:lnTo>
                <a:lnTo>
                  <a:pt x="341" y="2548"/>
                </a:lnTo>
                <a:lnTo>
                  <a:pt x="370" y="2472"/>
                </a:lnTo>
                <a:lnTo>
                  <a:pt x="390" y="2435"/>
                </a:lnTo>
                <a:lnTo>
                  <a:pt x="454" y="2290"/>
                </a:lnTo>
                <a:lnTo>
                  <a:pt x="469" y="2241"/>
                </a:lnTo>
                <a:lnTo>
                  <a:pt x="527" y="2109"/>
                </a:lnTo>
                <a:lnTo>
                  <a:pt x="547" y="2061"/>
                </a:lnTo>
                <a:lnTo>
                  <a:pt x="603" y="1927"/>
                </a:lnTo>
                <a:lnTo>
                  <a:pt x="615" y="1896"/>
                </a:lnTo>
                <a:lnTo>
                  <a:pt x="638" y="1826"/>
                </a:lnTo>
                <a:lnTo>
                  <a:pt x="651" y="1795"/>
                </a:lnTo>
                <a:lnTo>
                  <a:pt x="663" y="1759"/>
                </a:lnTo>
                <a:lnTo>
                  <a:pt x="679" y="1727"/>
                </a:lnTo>
                <a:lnTo>
                  <a:pt x="692" y="1691"/>
                </a:lnTo>
                <a:lnTo>
                  <a:pt x="712" y="1646"/>
                </a:lnTo>
                <a:lnTo>
                  <a:pt x="715" y="1638"/>
                </a:lnTo>
                <a:lnTo>
                  <a:pt x="715" y="1631"/>
                </a:lnTo>
                <a:lnTo>
                  <a:pt x="735" y="1565"/>
                </a:lnTo>
                <a:lnTo>
                  <a:pt x="756" y="1514"/>
                </a:lnTo>
                <a:lnTo>
                  <a:pt x="803" y="1413"/>
                </a:lnTo>
                <a:lnTo>
                  <a:pt x="824" y="1361"/>
                </a:lnTo>
                <a:lnTo>
                  <a:pt x="843" y="1309"/>
                </a:lnTo>
                <a:lnTo>
                  <a:pt x="876" y="1204"/>
                </a:lnTo>
                <a:lnTo>
                  <a:pt x="861" y="1194"/>
                </a:lnTo>
                <a:lnTo>
                  <a:pt x="700" y="1194"/>
                </a:lnTo>
                <a:lnTo>
                  <a:pt x="682" y="1179"/>
                </a:lnTo>
                <a:lnTo>
                  <a:pt x="679" y="1171"/>
                </a:lnTo>
                <a:lnTo>
                  <a:pt x="679" y="1159"/>
                </a:lnTo>
                <a:lnTo>
                  <a:pt x="671" y="1123"/>
                </a:lnTo>
                <a:lnTo>
                  <a:pt x="671" y="1088"/>
                </a:lnTo>
                <a:lnTo>
                  <a:pt x="675" y="1062"/>
                </a:lnTo>
                <a:lnTo>
                  <a:pt x="671" y="1022"/>
                </a:lnTo>
                <a:lnTo>
                  <a:pt x="667" y="998"/>
                </a:lnTo>
                <a:lnTo>
                  <a:pt x="663" y="942"/>
                </a:lnTo>
                <a:lnTo>
                  <a:pt x="671" y="929"/>
                </a:lnTo>
                <a:lnTo>
                  <a:pt x="692" y="921"/>
                </a:lnTo>
                <a:lnTo>
                  <a:pt x="704" y="921"/>
                </a:lnTo>
                <a:lnTo>
                  <a:pt x="712" y="921"/>
                </a:lnTo>
                <a:lnTo>
                  <a:pt x="723" y="921"/>
                </a:lnTo>
                <a:lnTo>
                  <a:pt x="731" y="921"/>
                </a:lnTo>
                <a:lnTo>
                  <a:pt x="741" y="925"/>
                </a:lnTo>
                <a:lnTo>
                  <a:pt x="840" y="917"/>
                </a:lnTo>
                <a:lnTo>
                  <a:pt x="1045" y="915"/>
                </a:lnTo>
                <a:lnTo>
                  <a:pt x="1445" y="915"/>
                </a:lnTo>
                <a:lnTo>
                  <a:pt x="1710" y="917"/>
                </a:lnTo>
                <a:lnTo>
                  <a:pt x="1794" y="917"/>
                </a:lnTo>
                <a:lnTo>
                  <a:pt x="1883" y="921"/>
                </a:lnTo>
                <a:lnTo>
                  <a:pt x="2056" y="921"/>
                </a:lnTo>
                <a:lnTo>
                  <a:pt x="2228" y="915"/>
                </a:lnTo>
                <a:lnTo>
                  <a:pt x="2290" y="917"/>
                </a:lnTo>
                <a:lnTo>
                  <a:pt x="2354" y="917"/>
                </a:lnTo>
                <a:lnTo>
                  <a:pt x="2482" y="909"/>
                </a:lnTo>
                <a:lnTo>
                  <a:pt x="2546" y="905"/>
                </a:lnTo>
                <a:lnTo>
                  <a:pt x="2612" y="901"/>
                </a:lnTo>
                <a:lnTo>
                  <a:pt x="2680" y="901"/>
                </a:lnTo>
                <a:lnTo>
                  <a:pt x="2758" y="905"/>
                </a:lnTo>
                <a:lnTo>
                  <a:pt x="2729" y="874"/>
                </a:lnTo>
                <a:lnTo>
                  <a:pt x="2692" y="830"/>
                </a:lnTo>
                <a:lnTo>
                  <a:pt x="2684" y="812"/>
                </a:lnTo>
                <a:lnTo>
                  <a:pt x="2676" y="797"/>
                </a:lnTo>
                <a:lnTo>
                  <a:pt x="2657" y="737"/>
                </a:lnTo>
                <a:lnTo>
                  <a:pt x="2647" y="692"/>
                </a:lnTo>
                <a:lnTo>
                  <a:pt x="2647" y="653"/>
                </a:lnTo>
                <a:lnTo>
                  <a:pt x="2672" y="576"/>
                </a:lnTo>
                <a:lnTo>
                  <a:pt x="2688" y="543"/>
                </a:lnTo>
                <a:lnTo>
                  <a:pt x="2713" y="508"/>
                </a:lnTo>
                <a:lnTo>
                  <a:pt x="2748" y="467"/>
                </a:lnTo>
                <a:lnTo>
                  <a:pt x="2796" y="434"/>
                </a:lnTo>
                <a:lnTo>
                  <a:pt x="2825" y="419"/>
                </a:lnTo>
                <a:lnTo>
                  <a:pt x="2841" y="411"/>
                </a:lnTo>
                <a:lnTo>
                  <a:pt x="2829" y="399"/>
                </a:lnTo>
                <a:lnTo>
                  <a:pt x="2796" y="378"/>
                </a:lnTo>
                <a:lnTo>
                  <a:pt x="2748" y="333"/>
                </a:lnTo>
                <a:lnTo>
                  <a:pt x="2740" y="318"/>
                </a:lnTo>
                <a:lnTo>
                  <a:pt x="2771" y="254"/>
                </a:lnTo>
                <a:lnTo>
                  <a:pt x="2789" y="238"/>
                </a:lnTo>
                <a:lnTo>
                  <a:pt x="2808" y="198"/>
                </a:lnTo>
                <a:lnTo>
                  <a:pt x="2825" y="182"/>
                </a:lnTo>
                <a:lnTo>
                  <a:pt x="2841" y="165"/>
                </a:lnTo>
                <a:lnTo>
                  <a:pt x="2849" y="141"/>
                </a:lnTo>
                <a:lnTo>
                  <a:pt x="2901" y="62"/>
                </a:lnTo>
                <a:lnTo>
                  <a:pt x="2917" y="44"/>
                </a:lnTo>
                <a:lnTo>
                  <a:pt x="2930" y="21"/>
                </a:lnTo>
                <a:lnTo>
                  <a:pt x="2942" y="4"/>
                </a:lnTo>
                <a:lnTo>
                  <a:pt x="2950" y="0"/>
                </a:lnTo>
                <a:lnTo>
                  <a:pt x="2965" y="8"/>
                </a:lnTo>
                <a:lnTo>
                  <a:pt x="2977" y="13"/>
                </a:lnTo>
                <a:lnTo>
                  <a:pt x="2998" y="44"/>
                </a:lnTo>
                <a:lnTo>
                  <a:pt x="3029" y="101"/>
                </a:lnTo>
                <a:lnTo>
                  <a:pt x="3043" y="116"/>
                </a:lnTo>
                <a:lnTo>
                  <a:pt x="3054" y="130"/>
                </a:lnTo>
                <a:lnTo>
                  <a:pt x="3054" y="141"/>
                </a:lnTo>
                <a:lnTo>
                  <a:pt x="3078" y="182"/>
                </a:lnTo>
                <a:lnTo>
                  <a:pt x="3085" y="194"/>
                </a:lnTo>
                <a:lnTo>
                  <a:pt x="3122" y="238"/>
                </a:lnTo>
                <a:lnTo>
                  <a:pt x="3147" y="262"/>
                </a:lnTo>
                <a:lnTo>
                  <a:pt x="3155" y="275"/>
                </a:lnTo>
                <a:lnTo>
                  <a:pt x="3167" y="295"/>
                </a:lnTo>
                <a:lnTo>
                  <a:pt x="3159" y="318"/>
                </a:lnTo>
                <a:lnTo>
                  <a:pt x="3147" y="343"/>
                </a:lnTo>
                <a:lnTo>
                  <a:pt x="3136" y="351"/>
                </a:lnTo>
                <a:lnTo>
                  <a:pt x="3118" y="370"/>
                </a:lnTo>
                <a:lnTo>
                  <a:pt x="3114" y="388"/>
                </a:lnTo>
                <a:lnTo>
                  <a:pt x="3107" y="392"/>
                </a:lnTo>
                <a:lnTo>
                  <a:pt x="3099" y="407"/>
                </a:lnTo>
                <a:lnTo>
                  <a:pt x="3099" y="423"/>
                </a:lnTo>
                <a:lnTo>
                  <a:pt x="3114" y="426"/>
                </a:lnTo>
                <a:lnTo>
                  <a:pt x="3147" y="452"/>
                </a:lnTo>
                <a:lnTo>
                  <a:pt x="3163" y="467"/>
                </a:lnTo>
                <a:lnTo>
                  <a:pt x="3186" y="494"/>
                </a:lnTo>
                <a:lnTo>
                  <a:pt x="3219" y="560"/>
                </a:lnTo>
                <a:lnTo>
                  <a:pt x="3227" y="587"/>
                </a:lnTo>
                <a:lnTo>
                  <a:pt x="3231" y="613"/>
                </a:lnTo>
                <a:lnTo>
                  <a:pt x="3235" y="640"/>
                </a:lnTo>
                <a:lnTo>
                  <a:pt x="3239" y="692"/>
                </a:lnTo>
                <a:lnTo>
                  <a:pt x="3239" y="744"/>
                </a:lnTo>
                <a:lnTo>
                  <a:pt x="3231" y="760"/>
                </a:lnTo>
                <a:lnTo>
                  <a:pt x="3208" y="805"/>
                </a:lnTo>
                <a:lnTo>
                  <a:pt x="3186" y="834"/>
                </a:lnTo>
                <a:lnTo>
                  <a:pt x="3175" y="849"/>
                </a:lnTo>
                <a:lnTo>
                  <a:pt x="3167" y="867"/>
                </a:lnTo>
                <a:lnTo>
                  <a:pt x="3149" y="874"/>
                </a:lnTo>
                <a:lnTo>
                  <a:pt x="3136" y="901"/>
                </a:lnTo>
                <a:lnTo>
                  <a:pt x="3130" y="915"/>
                </a:lnTo>
                <a:lnTo>
                  <a:pt x="3268" y="917"/>
                </a:lnTo>
                <a:lnTo>
                  <a:pt x="3332" y="917"/>
                </a:lnTo>
                <a:lnTo>
                  <a:pt x="3400" y="917"/>
                </a:lnTo>
                <a:lnTo>
                  <a:pt x="3469" y="915"/>
                </a:lnTo>
                <a:lnTo>
                  <a:pt x="3533" y="917"/>
                </a:lnTo>
                <a:lnTo>
                  <a:pt x="3601" y="921"/>
                </a:lnTo>
                <a:lnTo>
                  <a:pt x="3669" y="929"/>
                </a:lnTo>
                <a:lnTo>
                  <a:pt x="3739" y="925"/>
                </a:lnTo>
                <a:lnTo>
                  <a:pt x="3882" y="925"/>
                </a:lnTo>
                <a:lnTo>
                  <a:pt x="3956" y="929"/>
                </a:lnTo>
                <a:lnTo>
                  <a:pt x="4096" y="929"/>
                </a:lnTo>
                <a:lnTo>
                  <a:pt x="4241" y="925"/>
                </a:lnTo>
                <a:lnTo>
                  <a:pt x="4290" y="917"/>
                </a:lnTo>
                <a:lnTo>
                  <a:pt x="4346" y="915"/>
                </a:lnTo>
                <a:lnTo>
                  <a:pt x="4398" y="909"/>
                </a:lnTo>
                <a:lnTo>
                  <a:pt x="4571" y="909"/>
                </a:lnTo>
                <a:lnTo>
                  <a:pt x="4629" y="905"/>
                </a:lnTo>
                <a:lnTo>
                  <a:pt x="4736" y="905"/>
                </a:lnTo>
                <a:lnTo>
                  <a:pt x="4798" y="909"/>
                </a:lnTo>
                <a:lnTo>
                  <a:pt x="4914" y="909"/>
                </a:lnTo>
                <a:lnTo>
                  <a:pt x="4974" y="905"/>
                </a:lnTo>
                <a:lnTo>
                  <a:pt x="5184" y="905"/>
                </a:lnTo>
                <a:lnTo>
                  <a:pt x="5195" y="909"/>
                </a:lnTo>
                <a:lnTo>
                  <a:pt x="5207" y="905"/>
                </a:lnTo>
                <a:lnTo>
                  <a:pt x="5215" y="905"/>
                </a:lnTo>
                <a:lnTo>
                  <a:pt x="5240" y="898"/>
                </a:lnTo>
                <a:lnTo>
                  <a:pt x="5252" y="901"/>
                </a:lnTo>
                <a:lnTo>
                  <a:pt x="5263" y="915"/>
                </a:lnTo>
                <a:lnTo>
                  <a:pt x="5252" y="1006"/>
                </a:lnTo>
                <a:lnTo>
                  <a:pt x="5252" y="1123"/>
                </a:lnTo>
                <a:lnTo>
                  <a:pt x="5256" y="1155"/>
                </a:lnTo>
                <a:lnTo>
                  <a:pt x="5256" y="1167"/>
                </a:lnTo>
                <a:lnTo>
                  <a:pt x="5248" y="1179"/>
                </a:lnTo>
                <a:lnTo>
                  <a:pt x="5224" y="1179"/>
                </a:lnTo>
                <a:lnTo>
                  <a:pt x="5199" y="1183"/>
                </a:lnTo>
                <a:lnTo>
                  <a:pt x="5151" y="1179"/>
                </a:lnTo>
                <a:lnTo>
                  <a:pt x="5128" y="1175"/>
                </a:lnTo>
                <a:lnTo>
                  <a:pt x="5050" y="1171"/>
                </a:lnTo>
                <a:lnTo>
                  <a:pt x="5042" y="1183"/>
                </a:lnTo>
                <a:lnTo>
                  <a:pt x="5042" y="1190"/>
                </a:lnTo>
                <a:lnTo>
                  <a:pt x="5050" y="1204"/>
                </a:lnTo>
                <a:lnTo>
                  <a:pt x="5079" y="1276"/>
                </a:lnTo>
                <a:lnTo>
                  <a:pt x="5114" y="1384"/>
                </a:lnTo>
                <a:lnTo>
                  <a:pt x="5143" y="1456"/>
                </a:lnTo>
                <a:lnTo>
                  <a:pt x="5162" y="1493"/>
                </a:lnTo>
                <a:lnTo>
                  <a:pt x="5188" y="1559"/>
                </a:lnTo>
                <a:lnTo>
                  <a:pt x="5215" y="1623"/>
                </a:lnTo>
                <a:lnTo>
                  <a:pt x="5267" y="1755"/>
                </a:lnTo>
                <a:lnTo>
                  <a:pt x="5321" y="1888"/>
                </a:lnTo>
                <a:lnTo>
                  <a:pt x="5368" y="2024"/>
                </a:lnTo>
                <a:lnTo>
                  <a:pt x="5380" y="2069"/>
                </a:lnTo>
                <a:lnTo>
                  <a:pt x="5465" y="2305"/>
                </a:lnTo>
                <a:lnTo>
                  <a:pt x="5480" y="2354"/>
                </a:lnTo>
                <a:lnTo>
                  <a:pt x="5506" y="2398"/>
                </a:lnTo>
                <a:lnTo>
                  <a:pt x="5517" y="2459"/>
                </a:lnTo>
                <a:lnTo>
                  <a:pt x="5558" y="2577"/>
                </a:lnTo>
                <a:lnTo>
                  <a:pt x="5626" y="2745"/>
                </a:lnTo>
                <a:lnTo>
                  <a:pt x="5645" y="2806"/>
                </a:lnTo>
                <a:lnTo>
                  <a:pt x="5671" y="2877"/>
                </a:lnTo>
                <a:lnTo>
                  <a:pt x="5686" y="2918"/>
                </a:lnTo>
                <a:lnTo>
                  <a:pt x="5704" y="2959"/>
                </a:lnTo>
                <a:lnTo>
                  <a:pt x="5711" y="2974"/>
                </a:lnTo>
                <a:lnTo>
                  <a:pt x="5711" y="2978"/>
                </a:lnTo>
                <a:lnTo>
                  <a:pt x="5711" y="2982"/>
                </a:lnTo>
                <a:lnTo>
                  <a:pt x="5715" y="2986"/>
                </a:lnTo>
                <a:lnTo>
                  <a:pt x="5719" y="3003"/>
                </a:lnTo>
                <a:lnTo>
                  <a:pt x="5735" y="3048"/>
                </a:lnTo>
                <a:lnTo>
                  <a:pt x="5738" y="3058"/>
                </a:lnTo>
                <a:lnTo>
                  <a:pt x="5742" y="3071"/>
                </a:lnTo>
                <a:lnTo>
                  <a:pt x="5783" y="3158"/>
                </a:lnTo>
                <a:lnTo>
                  <a:pt x="5806" y="3228"/>
                </a:lnTo>
                <a:lnTo>
                  <a:pt x="5820" y="3252"/>
                </a:lnTo>
                <a:lnTo>
                  <a:pt x="5855" y="3248"/>
                </a:lnTo>
                <a:lnTo>
                  <a:pt x="5863" y="3252"/>
                </a:lnTo>
                <a:lnTo>
                  <a:pt x="5872" y="3267"/>
                </a:lnTo>
                <a:lnTo>
                  <a:pt x="5872" y="3281"/>
                </a:lnTo>
                <a:lnTo>
                  <a:pt x="5839" y="3368"/>
                </a:lnTo>
                <a:lnTo>
                  <a:pt x="5824" y="3409"/>
                </a:lnTo>
                <a:lnTo>
                  <a:pt x="5802" y="3445"/>
                </a:lnTo>
                <a:lnTo>
                  <a:pt x="5775" y="3478"/>
                </a:lnTo>
                <a:lnTo>
                  <a:pt x="5750" y="3509"/>
                </a:lnTo>
                <a:lnTo>
                  <a:pt x="5690" y="3566"/>
                </a:lnTo>
                <a:lnTo>
                  <a:pt x="5638" y="3610"/>
                </a:lnTo>
                <a:lnTo>
                  <a:pt x="5581" y="3655"/>
                </a:lnTo>
                <a:lnTo>
                  <a:pt x="5554" y="3670"/>
                </a:lnTo>
                <a:lnTo>
                  <a:pt x="5469" y="3727"/>
                </a:lnTo>
                <a:lnTo>
                  <a:pt x="5384" y="3767"/>
                </a:lnTo>
                <a:lnTo>
                  <a:pt x="5292" y="3802"/>
                </a:lnTo>
                <a:lnTo>
                  <a:pt x="5199" y="3824"/>
                </a:lnTo>
                <a:lnTo>
                  <a:pt x="5104" y="3831"/>
                </a:lnTo>
                <a:lnTo>
                  <a:pt x="5083" y="3827"/>
                </a:lnTo>
                <a:lnTo>
                  <a:pt x="5046" y="3827"/>
                </a:lnTo>
                <a:lnTo>
                  <a:pt x="4990" y="3831"/>
                </a:lnTo>
                <a:lnTo>
                  <a:pt x="4949" y="3831"/>
                </a:lnTo>
                <a:lnTo>
                  <a:pt x="4881" y="3827"/>
                </a:lnTo>
                <a:lnTo>
                  <a:pt x="4817" y="3820"/>
                </a:lnTo>
                <a:lnTo>
                  <a:pt x="4753" y="3808"/>
                </a:lnTo>
                <a:lnTo>
                  <a:pt x="4691" y="3791"/>
                </a:lnTo>
                <a:lnTo>
                  <a:pt x="4575" y="3746"/>
                </a:lnTo>
                <a:lnTo>
                  <a:pt x="4519" y="3719"/>
                </a:lnTo>
                <a:lnTo>
                  <a:pt x="4470" y="3688"/>
                </a:lnTo>
                <a:lnTo>
                  <a:pt x="4420" y="3651"/>
                </a:lnTo>
                <a:lnTo>
                  <a:pt x="4371" y="3614"/>
                </a:lnTo>
                <a:lnTo>
                  <a:pt x="4323" y="3573"/>
                </a:lnTo>
                <a:lnTo>
                  <a:pt x="4282" y="3533"/>
                </a:lnTo>
                <a:lnTo>
                  <a:pt x="4197" y="3442"/>
                </a:lnTo>
                <a:lnTo>
                  <a:pt x="4121" y="3345"/>
                </a:lnTo>
                <a:lnTo>
                  <a:pt x="4105" y="3329"/>
                </a:lnTo>
                <a:lnTo>
                  <a:pt x="4088" y="3296"/>
                </a:lnTo>
                <a:lnTo>
                  <a:pt x="4084" y="3285"/>
                </a:lnTo>
                <a:lnTo>
                  <a:pt x="4084" y="3271"/>
                </a:lnTo>
                <a:lnTo>
                  <a:pt x="4084" y="3261"/>
                </a:lnTo>
                <a:lnTo>
                  <a:pt x="4096" y="3252"/>
                </a:lnTo>
                <a:lnTo>
                  <a:pt x="4113" y="3248"/>
                </a:lnTo>
                <a:lnTo>
                  <a:pt x="4129" y="3248"/>
                </a:lnTo>
                <a:lnTo>
                  <a:pt x="4144" y="3252"/>
                </a:lnTo>
                <a:lnTo>
                  <a:pt x="4177" y="3248"/>
                </a:lnTo>
                <a:lnTo>
                  <a:pt x="4185" y="3236"/>
                </a:lnTo>
                <a:lnTo>
                  <a:pt x="4197" y="3164"/>
                </a:lnTo>
                <a:lnTo>
                  <a:pt x="4210" y="3116"/>
                </a:lnTo>
                <a:lnTo>
                  <a:pt x="4226" y="3067"/>
                </a:lnTo>
                <a:lnTo>
                  <a:pt x="4261" y="2970"/>
                </a:lnTo>
                <a:lnTo>
                  <a:pt x="4301" y="2870"/>
                </a:lnTo>
                <a:lnTo>
                  <a:pt x="4327" y="2825"/>
                </a:lnTo>
                <a:lnTo>
                  <a:pt x="4406" y="2637"/>
                </a:lnTo>
                <a:lnTo>
                  <a:pt x="4458" y="2491"/>
                </a:lnTo>
                <a:lnTo>
                  <a:pt x="4480" y="2451"/>
                </a:lnTo>
                <a:lnTo>
                  <a:pt x="4522" y="2315"/>
                </a:lnTo>
                <a:lnTo>
                  <a:pt x="4540" y="2270"/>
                </a:lnTo>
                <a:lnTo>
                  <a:pt x="4555" y="2226"/>
                </a:lnTo>
                <a:lnTo>
                  <a:pt x="4571" y="2181"/>
                </a:lnTo>
                <a:lnTo>
                  <a:pt x="4616" y="2077"/>
                </a:lnTo>
                <a:lnTo>
                  <a:pt x="4629" y="2053"/>
                </a:lnTo>
                <a:lnTo>
                  <a:pt x="4637" y="2028"/>
                </a:lnTo>
                <a:lnTo>
                  <a:pt x="4645" y="2001"/>
                </a:lnTo>
                <a:lnTo>
                  <a:pt x="4652" y="1976"/>
                </a:lnTo>
                <a:lnTo>
                  <a:pt x="4672" y="1927"/>
                </a:lnTo>
                <a:lnTo>
                  <a:pt x="4683" y="1904"/>
                </a:lnTo>
                <a:lnTo>
                  <a:pt x="4728" y="1774"/>
                </a:lnTo>
                <a:lnTo>
                  <a:pt x="4780" y="1650"/>
                </a:lnTo>
                <a:lnTo>
                  <a:pt x="4806" y="1586"/>
                </a:lnTo>
                <a:lnTo>
                  <a:pt x="4829" y="1522"/>
                </a:lnTo>
                <a:lnTo>
                  <a:pt x="4873" y="1400"/>
                </a:lnTo>
                <a:lnTo>
                  <a:pt x="4897" y="1346"/>
                </a:lnTo>
                <a:lnTo>
                  <a:pt x="4945" y="1231"/>
                </a:lnTo>
                <a:lnTo>
                  <a:pt x="4959" y="1204"/>
                </a:lnTo>
                <a:lnTo>
                  <a:pt x="4974" y="1179"/>
                </a:lnTo>
                <a:lnTo>
                  <a:pt x="4953" y="1175"/>
                </a:lnTo>
                <a:lnTo>
                  <a:pt x="4904" y="1175"/>
                </a:lnTo>
                <a:lnTo>
                  <a:pt x="4854" y="1171"/>
                </a:lnTo>
                <a:lnTo>
                  <a:pt x="4837" y="1171"/>
                </a:lnTo>
                <a:lnTo>
                  <a:pt x="4798" y="1167"/>
                </a:lnTo>
                <a:lnTo>
                  <a:pt x="4784" y="1171"/>
                </a:lnTo>
                <a:lnTo>
                  <a:pt x="4724" y="1167"/>
                </a:lnTo>
                <a:lnTo>
                  <a:pt x="4664" y="1167"/>
                </a:lnTo>
                <a:lnTo>
                  <a:pt x="4604" y="1171"/>
                </a:lnTo>
                <a:lnTo>
                  <a:pt x="4548" y="1175"/>
                </a:lnTo>
                <a:lnTo>
                  <a:pt x="4484" y="1179"/>
                </a:lnTo>
                <a:lnTo>
                  <a:pt x="4361" y="1183"/>
                </a:lnTo>
                <a:lnTo>
                  <a:pt x="4301" y="1187"/>
                </a:lnTo>
                <a:lnTo>
                  <a:pt x="4266" y="1190"/>
                </a:lnTo>
                <a:lnTo>
                  <a:pt x="4230" y="1190"/>
                </a:lnTo>
                <a:lnTo>
                  <a:pt x="4166" y="1194"/>
                </a:lnTo>
                <a:lnTo>
                  <a:pt x="4096" y="1190"/>
                </a:lnTo>
                <a:lnTo>
                  <a:pt x="4061" y="1190"/>
                </a:lnTo>
                <a:lnTo>
                  <a:pt x="4028" y="1194"/>
                </a:lnTo>
                <a:lnTo>
                  <a:pt x="3972" y="1187"/>
                </a:lnTo>
                <a:lnTo>
                  <a:pt x="3867" y="1187"/>
                </a:lnTo>
                <a:lnTo>
                  <a:pt x="3815" y="1190"/>
                </a:lnTo>
                <a:lnTo>
                  <a:pt x="3714" y="1190"/>
                </a:lnTo>
                <a:lnTo>
                  <a:pt x="3609" y="1187"/>
                </a:lnTo>
                <a:lnTo>
                  <a:pt x="3219" y="1187"/>
                </a:lnTo>
                <a:lnTo>
                  <a:pt x="3175" y="1190"/>
                </a:lnTo>
                <a:lnTo>
                  <a:pt x="3126" y="1190"/>
                </a:lnTo>
                <a:lnTo>
                  <a:pt x="3114" y="1194"/>
                </a:lnTo>
                <a:lnTo>
                  <a:pt x="3107" y="1212"/>
                </a:lnTo>
                <a:lnTo>
                  <a:pt x="3107" y="1231"/>
                </a:lnTo>
                <a:lnTo>
                  <a:pt x="3107" y="1287"/>
                </a:lnTo>
                <a:lnTo>
                  <a:pt x="3114" y="1328"/>
                </a:lnTo>
                <a:lnTo>
                  <a:pt x="3114" y="1351"/>
                </a:lnTo>
                <a:lnTo>
                  <a:pt x="3114" y="2301"/>
                </a:lnTo>
                <a:lnTo>
                  <a:pt x="3118" y="2391"/>
                </a:lnTo>
                <a:lnTo>
                  <a:pt x="3118" y="2559"/>
                </a:lnTo>
                <a:lnTo>
                  <a:pt x="3114" y="2645"/>
                </a:lnTo>
                <a:lnTo>
                  <a:pt x="3114" y="2934"/>
                </a:lnTo>
                <a:lnTo>
                  <a:pt x="3118" y="3075"/>
                </a:lnTo>
                <a:lnTo>
                  <a:pt x="3114" y="3207"/>
                </a:lnTo>
                <a:lnTo>
                  <a:pt x="3107" y="3341"/>
                </a:lnTo>
                <a:lnTo>
                  <a:pt x="3107" y="3413"/>
                </a:lnTo>
                <a:lnTo>
                  <a:pt x="3107" y="3488"/>
                </a:lnTo>
                <a:lnTo>
                  <a:pt x="3099" y="3554"/>
                </a:lnTo>
                <a:lnTo>
                  <a:pt x="3099" y="3688"/>
                </a:lnTo>
                <a:lnTo>
                  <a:pt x="3103" y="3750"/>
                </a:lnTo>
                <a:lnTo>
                  <a:pt x="3111" y="3884"/>
                </a:lnTo>
                <a:lnTo>
                  <a:pt x="3114" y="3948"/>
                </a:lnTo>
                <a:lnTo>
                  <a:pt x="3114" y="4021"/>
                </a:lnTo>
                <a:lnTo>
                  <a:pt x="3122" y="4025"/>
                </a:lnTo>
                <a:lnTo>
                  <a:pt x="3147" y="4025"/>
                </a:lnTo>
                <a:lnTo>
                  <a:pt x="3194" y="4025"/>
                </a:lnTo>
                <a:lnTo>
                  <a:pt x="3219" y="4025"/>
                </a:lnTo>
                <a:lnTo>
                  <a:pt x="3264" y="4025"/>
                </a:lnTo>
                <a:lnTo>
                  <a:pt x="3316" y="4021"/>
                </a:lnTo>
                <a:lnTo>
                  <a:pt x="3328" y="4021"/>
                </a:lnTo>
                <a:lnTo>
                  <a:pt x="3336" y="4021"/>
                </a:lnTo>
                <a:lnTo>
                  <a:pt x="3343" y="4025"/>
                </a:lnTo>
                <a:lnTo>
                  <a:pt x="3347" y="4060"/>
                </a:lnTo>
                <a:lnTo>
                  <a:pt x="3347" y="4093"/>
                </a:lnTo>
                <a:lnTo>
                  <a:pt x="3343" y="4112"/>
                </a:lnTo>
                <a:lnTo>
                  <a:pt x="3343" y="4153"/>
                </a:lnTo>
                <a:lnTo>
                  <a:pt x="3353" y="4173"/>
                </a:lnTo>
                <a:lnTo>
                  <a:pt x="3477" y="4213"/>
                </a:lnTo>
                <a:lnTo>
                  <a:pt x="3526" y="4235"/>
                </a:lnTo>
                <a:lnTo>
                  <a:pt x="3549" y="4250"/>
                </a:lnTo>
                <a:lnTo>
                  <a:pt x="3605" y="4295"/>
                </a:lnTo>
                <a:lnTo>
                  <a:pt x="3646" y="4326"/>
                </a:lnTo>
                <a:lnTo>
                  <a:pt x="3661" y="4347"/>
                </a:lnTo>
                <a:lnTo>
                  <a:pt x="3718" y="4427"/>
                </a:lnTo>
                <a:lnTo>
                  <a:pt x="3731" y="4434"/>
                </a:lnTo>
                <a:lnTo>
                  <a:pt x="3766" y="4434"/>
                </a:lnTo>
                <a:lnTo>
                  <a:pt x="3803" y="4438"/>
                </a:lnTo>
                <a:lnTo>
                  <a:pt x="3838" y="4434"/>
                </a:lnTo>
                <a:lnTo>
                  <a:pt x="3875" y="4434"/>
                </a:lnTo>
                <a:lnTo>
                  <a:pt x="3945" y="4430"/>
                </a:lnTo>
                <a:lnTo>
                  <a:pt x="3979" y="4430"/>
                </a:lnTo>
                <a:lnTo>
                  <a:pt x="4016" y="4434"/>
                </a:lnTo>
                <a:lnTo>
                  <a:pt x="4028" y="4434"/>
                </a:lnTo>
                <a:lnTo>
                  <a:pt x="4032" y="4438"/>
                </a:lnTo>
                <a:lnTo>
                  <a:pt x="4036" y="4448"/>
                </a:lnTo>
                <a:lnTo>
                  <a:pt x="4040" y="4456"/>
                </a:lnTo>
                <a:lnTo>
                  <a:pt x="4040" y="4475"/>
                </a:lnTo>
                <a:lnTo>
                  <a:pt x="4040" y="4483"/>
                </a:lnTo>
                <a:lnTo>
                  <a:pt x="4047" y="4508"/>
                </a:lnTo>
                <a:lnTo>
                  <a:pt x="4051" y="4524"/>
                </a:lnTo>
                <a:lnTo>
                  <a:pt x="4051" y="4591"/>
                </a:lnTo>
                <a:lnTo>
                  <a:pt x="4057" y="4609"/>
                </a:lnTo>
                <a:lnTo>
                  <a:pt x="4061" y="4624"/>
                </a:lnTo>
                <a:lnTo>
                  <a:pt x="4100" y="4624"/>
                </a:lnTo>
                <a:lnTo>
                  <a:pt x="4237" y="4624"/>
                </a:lnTo>
                <a:lnTo>
                  <a:pt x="4410" y="4617"/>
                </a:lnTo>
                <a:lnTo>
                  <a:pt x="4420" y="4617"/>
                </a:lnTo>
                <a:lnTo>
                  <a:pt x="4427" y="4624"/>
                </a:lnTo>
                <a:lnTo>
                  <a:pt x="4427" y="4632"/>
                </a:lnTo>
                <a:lnTo>
                  <a:pt x="4427" y="4640"/>
                </a:lnTo>
                <a:lnTo>
                  <a:pt x="4387" y="4677"/>
                </a:lnTo>
                <a:lnTo>
                  <a:pt x="4375" y="4688"/>
                </a:lnTo>
                <a:lnTo>
                  <a:pt x="4342" y="4714"/>
                </a:lnTo>
                <a:lnTo>
                  <a:pt x="4330" y="4725"/>
                </a:lnTo>
                <a:lnTo>
                  <a:pt x="4319" y="4745"/>
                </a:lnTo>
                <a:lnTo>
                  <a:pt x="4458" y="4748"/>
                </a:lnTo>
                <a:lnTo>
                  <a:pt x="4809" y="4725"/>
                </a:lnTo>
                <a:lnTo>
                  <a:pt x="4881" y="4725"/>
                </a:lnTo>
                <a:lnTo>
                  <a:pt x="4885" y="4737"/>
                </a:lnTo>
                <a:lnTo>
                  <a:pt x="4889" y="4745"/>
                </a:lnTo>
                <a:lnTo>
                  <a:pt x="4877" y="4762"/>
                </a:lnTo>
                <a:lnTo>
                  <a:pt x="4870" y="4778"/>
                </a:lnTo>
                <a:lnTo>
                  <a:pt x="4846" y="4801"/>
                </a:lnTo>
                <a:lnTo>
                  <a:pt x="4866" y="4812"/>
                </a:lnTo>
                <a:lnTo>
                  <a:pt x="4930" y="4809"/>
                </a:lnTo>
                <a:lnTo>
                  <a:pt x="4998" y="4805"/>
                </a:lnTo>
                <a:lnTo>
                  <a:pt x="5067" y="4805"/>
                </a:lnTo>
                <a:lnTo>
                  <a:pt x="5135" y="4809"/>
                </a:lnTo>
                <a:lnTo>
                  <a:pt x="5267" y="4805"/>
                </a:lnTo>
                <a:lnTo>
                  <a:pt x="5331" y="4801"/>
                </a:lnTo>
                <a:lnTo>
                  <a:pt x="5401" y="4793"/>
                </a:lnTo>
                <a:lnTo>
                  <a:pt x="5413" y="4797"/>
                </a:lnTo>
                <a:lnTo>
                  <a:pt x="5432" y="4793"/>
                </a:lnTo>
                <a:lnTo>
                  <a:pt x="5449" y="4793"/>
                </a:lnTo>
                <a:lnTo>
                  <a:pt x="5461" y="4801"/>
                </a:lnTo>
                <a:lnTo>
                  <a:pt x="5416" y="4861"/>
                </a:lnTo>
                <a:lnTo>
                  <a:pt x="5517" y="4875"/>
                </a:lnTo>
                <a:lnTo>
                  <a:pt x="5554" y="4882"/>
                </a:lnTo>
                <a:lnTo>
                  <a:pt x="5585" y="4882"/>
                </a:lnTo>
                <a:lnTo>
                  <a:pt x="5655" y="4890"/>
                </a:lnTo>
                <a:lnTo>
                  <a:pt x="5690" y="4898"/>
                </a:lnTo>
                <a:lnTo>
                  <a:pt x="5723" y="4898"/>
                </a:lnTo>
                <a:lnTo>
                  <a:pt x="5771" y="4902"/>
                </a:lnTo>
                <a:lnTo>
                  <a:pt x="5820" y="4913"/>
                </a:lnTo>
                <a:lnTo>
                  <a:pt x="5820" y="4923"/>
                </a:lnTo>
                <a:lnTo>
                  <a:pt x="5816" y="4935"/>
                </a:lnTo>
                <a:lnTo>
                  <a:pt x="5791" y="4950"/>
                </a:lnTo>
                <a:lnTo>
                  <a:pt x="5762" y="4958"/>
                </a:lnTo>
                <a:lnTo>
                  <a:pt x="5738" y="4958"/>
                </a:lnTo>
                <a:lnTo>
                  <a:pt x="5694" y="4958"/>
                </a:lnTo>
                <a:lnTo>
                  <a:pt x="5682" y="4966"/>
                </a:lnTo>
                <a:lnTo>
                  <a:pt x="5674" y="4958"/>
                </a:lnTo>
                <a:lnTo>
                  <a:pt x="5597" y="4962"/>
                </a:lnTo>
                <a:lnTo>
                  <a:pt x="5384" y="4999"/>
                </a:lnTo>
                <a:lnTo>
                  <a:pt x="5170" y="5032"/>
                </a:lnTo>
                <a:lnTo>
                  <a:pt x="5073" y="5047"/>
                </a:lnTo>
                <a:lnTo>
                  <a:pt x="5007" y="5063"/>
                </a:lnTo>
                <a:lnTo>
                  <a:pt x="4978" y="5063"/>
                </a:lnTo>
                <a:lnTo>
                  <a:pt x="4904" y="5074"/>
                </a:lnTo>
                <a:lnTo>
                  <a:pt x="4897" y="5070"/>
                </a:lnTo>
                <a:lnTo>
                  <a:pt x="4895" y="5055"/>
                </a:lnTo>
                <a:lnTo>
                  <a:pt x="4889" y="5051"/>
                </a:lnTo>
                <a:lnTo>
                  <a:pt x="4895" y="5032"/>
                </a:lnTo>
                <a:lnTo>
                  <a:pt x="4904" y="5022"/>
                </a:lnTo>
                <a:lnTo>
                  <a:pt x="4918" y="5006"/>
                </a:lnTo>
                <a:lnTo>
                  <a:pt x="4922" y="4991"/>
                </a:lnTo>
                <a:lnTo>
                  <a:pt x="4895" y="4987"/>
                </a:lnTo>
                <a:lnTo>
                  <a:pt x="4866" y="4987"/>
                </a:lnTo>
                <a:lnTo>
                  <a:pt x="4837" y="4991"/>
                </a:lnTo>
                <a:lnTo>
                  <a:pt x="4813" y="4995"/>
                </a:lnTo>
                <a:lnTo>
                  <a:pt x="4780" y="4999"/>
                </a:lnTo>
                <a:lnTo>
                  <a:pt x="4728" y="5006"/>
                </a:lnTo>
                <a:lnTo>
                  <a:pt x="4701" y="5006"/>
                </a:lnTo>
                <a:lnTo>
                  <a:pt x="4608" y="5022"/>
                </a:lnTo>
                <a:lnTo>
                  <a:pt x="4559" y="5026"/>
                </a:lnTo>
                <a:lnTo>
                  <a:pt x="4511" y="5032"/>
                </a:lnTo>
                <a:lnTo>
                  <a:pt x="4414" y="5043"/>
                </a:lnTo>
                <a:lnTo>
                  <a:pt x="4371" y="5051"/>
                </a:lnTo>
                <a:lnTo>
                  <a:pt x="4327" y="5059"/>
                </a:lnTo>
                <a:lnTo>
                  <a:pt x="4313" y="5055"/>
                </a:lnTo>
                <a:lnTo>
                  <a:pt x="4290" y="5059"/>
                </a:lnTo>
                <a:lnTo>
                  <a:pt x="4278" y="5063"/>
                </a:lnTo>
                <a:lnTo>
                  <a:pt x="4261" y="5063"/>
                </a:lnTo>
                <a:lnTo>
                  <a:pt x="4249" y="5051"/>
                </a:lnTo>
                <a:lnTo>
                  <a:pt x="4249" y="5032"/>
                </a:lnTo>
                <a:lnTo>
                  <a:pt x="4270" y="5014"/>
                </a:lnTo>
                <a:lnTo>
                  <a:pt x="4301" y="4999"/>
                </a:lnTo>
                <a:lnTo>
                  <a:pt x="4309" y="4987"/>
                </a:lnTo>
                <a:lnTo>
                  <a:pt x="4319" y="4983"/>
                </a:lnTo>
                <a:lnTo>
                  <a:pt x="4334" y="4966"/>
                </a:lnTo>
                <a:lnTo>
                  <a:pt x="4206" y="4966"/>
                </a:lnTo>
                <a:lnTo>
                  <a:pt x="4080" y="4971"/>
                </a:lnTo>
                <a:lnTo>
                  <a:pt x="3892" y="4971"/>
                </a:lnTo>
                <a:lnTo>
                  <a:pt x="3830" y="4975"/>
                </a:lnTo>
                <a:lnTo>
                  <a:pt x="3799" y="4977"/>
                </a:lnTo>
                <a:lnTo>
                  <a:pt x="3766" y="4977"/>
                </a:lnTo>
                <a:lnTo>
                  <a:pt x="3657" y="4983"/>
                </a:lnTo>
                <a:lnTo>
                  <a:pt x="3621" y="4983"/>
                </a:lnTo>
                <a:lnTo>
                  <a:pt x="3586" y="4983"/>
                </a:lnTo>
                <a:lnTo>
                  <a:pt x="3549" y="4991"/>
                </a:lnTo>
                <a:lnTo>
                  <a:pt x="3541" y="4983"/>
                </a:lnTo>
                <a:lnTo>
                  <a:pt x="3537" y="4975"/>
                </a:lnTo>
                <a:lnTo>
                  <a:pt x="3537" y="4962"/>
                </a:lnTo>
                <a:lnTo>
                  <a:pt x="3549" y="4946"/>
                </a:lnTo>
                <a:lnTo>
                  <a:pt x="3634" y="4890"/>
                </a:lnTo>
                <a:lnTo>
                  <a:pt x="3617" y="4878"/>
                </a:lnTo>
                <a:lnTo>
                  <a:pt x="3586" y="4882"/>
                </a:lnTo>
                <a:lnTo>
                  <a:pt x="3578" y="4886"/>
                </a:lnTo>
                <a:lnTo>
                  <a:pt x="3557" y="4890"/>
                </a:lnTo>
                <a:lnTo>
                  <a:pt x="3473" y="4894"/>
                </a:lnTo>
                <a:lnTo>
                  <a:pt x="3388" y="4902"/>
                </a:lnTo>
                <a:lnTo>
                  <a:pt x="3305" y="4906"/>
                </a:lnTo>
                <a:lnTo>
                  <a:pt x="3219" y="4919"/>
                </a:lnTo>
                <a:lnTo>
                  <a:pt x="2849" y="4954"/>
                </a:lnTo>
                <a:lnTo>
                  <a:pt x="2781" y="4962"/>
                </a:lnTo>
                <a:lnTo>
                  <a:pt x="2744" y="4971"/>
                </a:lnTo>
                <a:lnTo>
                  <a:pt x="2713" y="4971"/>
                </a:lnTo>
                <a:lnTo>
                  <a:pt x="2612" y="4983"/>
                </a:lnTo>
                <a:lnTo>
                  <a:pt x="2591" y="4971"/>
                </a:lnTo>
                <a:lnTo>
                  <a:pt x="2583" y="4962"/>
                </a:lnTo>
                <a:lnTo>
                  <a:pt x="2583" y="4958"/>
                </a:lnTo>
                <a:lnTo>
                  <a:pt x="2595" y="4939"/>
                </a:lnTo>
                <a:lnTo>
                  <a:pt x="2624" y="4906"/>
                </a:lnTo>
                <a:lnTo>
                  <a:pt x="2643" y="4894"/>
                </a:lnTo>
                <a:lnTo>
                  <a:pt x="2661" y="4878"/>
                </a:lnTo>
                <a:lnTo>
                  <a:pt x="2713" y="4838"/>
                </a:lnTo>
                <a:lnTo>
                  <a:pt x="2713" y="4830"/>
                </a:lnTo>
                <a:lnTo>
                  <a:pt x="2676" y="4830"/>
                </a:lnTo>
                <a:lnTo>
                  <a:pt x="2661" y="4834"/>
                </a:lnTo>
                <a:lnTo>
                  <a:pt x="2643" y="4838"/>
                </a:lnTo>
                <a:lnTo>
                  <a:pt x="2554" y="4838"/>
                </a:lnTo>
                <a:lnTo>
                  <a:pt x="2471" y="4845"/>
                </a:lnTo>
                <a:lnTo>
                  <a:pt x="2385" y="4853"/>
                </a:lnTo>
                <a:lnTo>
                  <a:pt x="2298" y="4865"/>
                </a:lnTo>
                <a:lnTo>
                  <a:pt x="2213" y="4875"/>
                </a:lnTo>
                <a:lnTo>
                  <a:pt x="2127" y="4886"/>
                </a:lnTo>
                <a:lnTo>
                  <a:pt x="1939" y="4906"/>
                </a:lnTo>
                <a:lnTo>
                  <a:pt x="1895" y="4913"/>
                </a:lnTo>
                <a:lnTo>
                  <a:pt x="1871" y="4923"/>
                </a:lnTo>
                <a:lnTo>
                  <a:pt x="1782" y="4935"/>
                </a:lnTo>
                <a:lnTo>
                  <a:pt x="1774" y="4935"/>
                </a:lnTo>
                <a:lnTo>
                  <a:pt x="1763" y="4935"/>
                </a:lnTo>
                <a:lnTo>
                  <a:pt x="1749" y="4939"/>
                </a:lnTo>
                <a:lnTo>
                  <a:pt x="1741" y="4931"/>
                </a:lnTo>
                <a:lnTo>
                  <a:pt x="1737" y="4923"/>
                </a:lnTo>
                <a:lnTo>
                  <a:pt x="1737" y="4906"/>
                </a:lnTo>
                <a:lnTo>
                  <a:pt x="1763" y="4882"/>
                </a:lnTo>
                <a:lnTo>
                  <a:pt x="1774" y="4871"/>
                </a:lnTo>
                <a:lnTo>
                  <a:pt x="1786" y="4861"/>
                </a:lnTo>
                <a:lnTo>
                  <a:pt x="1811" y="4842"/>
                </a:lnTo>
                <a:lnTo>
                  <a:pt x="1823" y="4830"/>
                </a:lnTo>
                <a:lnTo>
                  <a:pt x="1834" y="4822"/>
                </a:lnTo>
                <a:lnTo>
                  <a:pt x="1819" y="4818"/>
                </a:lnTo>
                <a:lnTo>
                  <a:pt x="1798" y="4818"/>
                </a:lnTo>
                <a:lnTo>
                  <a:pt x="1767" y="4822"/>
                </a:lnTo>
                <a:lnTo>
                  <a:pt x="1681" y="4822"/>
                </a:lnTo>
                <a:lnTo>
                  <a:pt x="1602" y="4830"/>
                </a:lnTo>
                <a:lnTo>
                  <a:pt x="1520" y="4838"/>
                </a:lnTo>
                <a:lnTo>
                  <a:pt x="1284" y="4861"/>
                </a:lnTo>
                <a:lnTo>
                  <a:pt x="1202" y="4875"/>
                </a:lnTo>
                <a:lnTo>
                  <a:pt x="1127" y="4890"/>
                </a:lnTo>
                <a:lnTo>
                  <a:pt x="1113" y="4886"/>
                </a:lnTo>
                <a:lnTo>
                  <a:pt x="1109" y="4882"/>
                </a:lnTo>
                <a:lnTo>
                  <a:pt x="1109" y="4857"/>
                </a:lnTo>
                <a:lnTo>
                  <a:pt x="1117" y="4842"/>
                </a:lnTo>
                <a:lnTo>
                  <a:pt x="1127" y="4826"/>
                </a:lnTo>
                <a:lnTo>
                  <a:pt x="1162" y="4789"/>
                </a:lnTo>
                <a:lnTo>
                  <a:pt x="1175" y="4781"/>
                </a:lnTo>
                <a:lnTo>
                  <a:pt x="1187" y="4770"/>
                </a:lnTo>
                <a:lnTo>
                  <a:pt x="1162" y="4774"/>
                </a:lnTo>
                <a:lnTo>
                  <a:pt x="1094" y="4781"/>
                </a:lnTo>
                <a:lnTo>
                  <a:pt x="1070" y="4781"/>
                </a:lnTo>
                <a:lnTo>
                  <a:pt x="997" y="4785"/>
                </a:lnTo>
                <a:lnTo>
                  <a:pt x="917" y="4801"/>
                </a:lnTo>
                <a:lnTo>
                  <a:pt x="836" y="4812"/>
                </a:lnTo>
                <a:lnTo>
                  <a:pt x="789" y="4818"/>
                </a:lnTo>
                <a:lnTo>
                  <a:pt x="704" y="4830"/>
                </a:lnTo>
                <a:lnTo>
                  <a:pt x="663" y="4838"/>
                </a:lnTo>
                <a:lnTo>
                  <a:pt x="638" y="4838"/>
                </a:lnTo>
                <a:lnTo>
                  <a:pt x="626" y="4838"/>
                </a:lnTo>
                <a:lnTo>
                  <a:pt x="615" y="4842"/>
                </a:lnTo>
                <a:lnTo>
                  <a:pt x="586" y="4842"/>
                </a:lnTo>
                <a:lnTo>
                  <a:pt x="580" y="4838"/>
                </a:lnTo>
                <a:lnTo>
                  <a:pt x="572" y="4830"/>
                </a:lnTo>
                <a:lnTo>
                  <a:pt x="572" y="4812"/>
                </a:lnTo>
                <a:lnTo>
                  <a:pt x="584" y="4793"/>
                </a:lnTo>
                <a:lnTo>
                  <a:pt x="626" y="4762"/>
                </a:lnTo>
                <a:lnTo>
                  <a:pt x="651" y="4737"/>
                </a:lnTo>
                <a:lnTo>
                  <a:pt x="671" y="4710"/>
                </a:lnTo>
                <a:lnTo>
                  <a:pt x="651" y="4700"/>
                </a:lnTo>
                <a:lnTo>
                  <a:pt x="634" y="4700"/>
                </a:lnTo>
                <a:lnTo>
                  <a:pt x="615" y="4700"/>
                </a:lnTo>
                <a:lnTo>
                  <a:pt x="595" y="4700"/>
                </a:lnTo>
                <a:lnTo>
                  <a:pt x="479" y="4700"/>
                </a:lnTo>
                <a:lnTo>
                  <a:pt x="314" y="4710"/>
                </a:lnTo>
                <a:lnTo>
                  <a:pt x="256" y="4714"/>
                </a:lnTo>
                <a:lnTo>
                  <a:pt x="203" y="4714"/>
                </a:lnTo>
                <a:lnTo>
                  <a:pt x="153" y="4717"/>
                </a:lnTo>
                <a:lnTo>
                  <a:pt x="139" y="4714"/>
                </a:lnTo>
                <a:lnTo>
                  <a:pt x="101" y="4710"/>
                </a:lnTo>
                <a:lnTo>
                  <a:pt x="87" y="4710"/>
                </a:lnTo>
                <a:lnTo>
                  <a:pt x="79" y="4706"/>
                </a:lnTo>
                <a:lnTo>
                  <a:pt x="75" y="4696"/>
                </a:lnTo>
                <a:lnTo>
                  <a:pt x="75" y="4685"/>
                </a:lnTo>
                <a:lnTo>
                  <a:pt x="139" y="4661"/>
                </a:lnTo>
                <a:lnTo>
                  <a:pt x="397" y="4591"/>
                </a:lnTo>
                <a:lnTo>
                  <a:pt x="595" y="4539"/>
                </a:lnTo>
                <a:lnTo>
                  <a:pt x="603" y="4531"/>
                </a:lnTo>
                <a:lnTo>
                  <a:pt x="618" y="4531"/>
                </a:lnTo>
                <a:lnTo>
                  <a:pt x="648" y="4527"/>
                </a:lnTo>
                <a:lnTo>
                  <a:pt x="663" y="4524"/>
                </a:lnTo>
                <a:lnTo>
                  <a:pt x="723" y="4504"/>
                </a:lnTo>
                <a:lnTo>
                  <a:pt x="799" y="4487"/>
                </a:lnTo>
                <a:lnTo>
                  <a:pt x="836" y="4475"/>
                </a:lnTo>
                <a:lnTo>
                  <a:pt x="869" y="4463"/>
                </a:lnTo>
                <a:lnTo>
                  <a:pt x="884" y="4463"/>
                </a:lnTo>
                <a:lnTo>
                  <a:pt x="929" y="4456"/>
                </a:lnTo>
                <a:lnTo>
                  <a:pt x="944" y="4448"/>
                </a:lnTo>
                <a:lnTo>
                  <a:pt x="977" y="4444"/>
                </a:lnTo>
                <a:lnTo>
                  <a:pt x="997" y="4448"/>
                </a:lnTo>
                <a:lnTo>
                  <a:pt x="1006" y="4452"/>
                </a:lnTo>
                <a:lnTo>
                  <a:pt x="1010" y="4460"/>
                </a:lnTo>
                <a:lnTo>
                  <a:pt x="1006" y="4463"/>
                </a:lnTo>
                <a:lnTo>
                  <a:pt x="1006" y="4471"/>
                </a:lnTo>
                <a:lnTo>
                  <a:pt x="997" y="4483"/>
                </a:lnTo>
                <a:lnTo>
                  <a:pt x="985" y="4512"/>
                </a:lnTo>
                <a:lnTo>
                  <a:pt x="981" y="4527"/>
                </a:lnTo>
                <a:lnTo>
                  <a:pt x="973" y="4539"/>
                </a:lnTo>
                <a:lnTo>
                  <a:pt x="962" y="4584"/>
                </a:lnTo>
                <a:lnTo>
                  <a:pt x="977" y="4591"/>
                </a:lnTo>
                <a:lnTo>
                  <a:pt x="993" y="4591"/>
                </a:lnTo>
                <a:lnTo>
                  <a:pt x="1010" y="4584"/>
                </a:lnTo>
                <a:lnTo>
                  <a:pt x="1057" y="4576"/>
                </a:lnTo>
                <a:lnTo>
                  <a:pt x="1070" y="4576"/>
                </a:lnTo>
                <a:lnTo>
                  <a:pt x="1101" y="4568"/>
                </a:lnTo>
                <a:lnTo>
                  <a:pt x="1150" y="4560"/>
                </a:lnTo>
                <a:lnTo>
                  <a:pt x="1187" y="4557"/>
                </a:lnTo>
                <a:lnTo>
                  <a:pt x="1363" y="4520"/>
                </a:lnTo>
                <a:lnTo>
                  <a:pt x="1400" y="4516"/>
                </a:lnTo>
                <a:lnTo>
                  <a:pt x="1419" y="4508"/>
                </a:lnTo>
                <a:lnTo>
                  <a:pt x="1520" y="4491"/>
                </a:lnTo>
                <a:lnTo>
                  <a:pt x="1569" y="4487"/>
                </a:lnTo>
                <a:lnTo>
                  <a:pt x="1592" y="4487"/>
                </a:lnTo>
                <a:lnTo>
                  <a:pt x="1598" y="4500"/>
                </a:lnTo>
                <a:lnTo>
                  <a:pt x="1588" y="4520"/>
                </a:lnTo>
                <a:lnTo>
                  <a:pt x="1588" y="4527"/>
                </a:lnTo>
                <a:lnTo>
                  <a:pt x="1540" y="4584"/>
                </a:lnTo>
                <a:lnTo>
                  <a:pt x="1536" y="4591"/>
                </a:lnTo>
                <a:lnTo>
                  <a:pt x="1536" y="4609"/>
                </a:lnTo>
                <a:lnTo>
                  <a:pt x="1553" y="4603"/>
                </a:lnTo>
                <a:lnTo>
                  <a:pt x="1573" y="4603"/>
                </a:lnTo>
                <a:lnTo>
                  <a:pt x="1641" y="4591"/>
                </a:lnTo>
                <a:lnTo>
                  <a:pt x="1673" y="4588"/>
                </a:lnTo>
                <a:lnTo>
                  <a:pt x="1705" y="4584"/>
                </a:lnTo>
                <a:lnTo>
                  <a:pt x="1737" y="4580"/>
                </a:lnTo>
                <a:lnTo>
                  <a:pt x="1770" y="4576"/>
                </a:lnTo>
                <a:lnTo>
                  <a:pt x="1801" y="4572"/>
                </a:lnTo>
                <a:lnTo>
                  <a:pt x="1834" y="4564"/>
                </a:lnTo>
                <a:lnTo>
                  <a:pt x="1867" y="4557"/>
                </a:lnTo>
                <a:lnTo>
                  <a:pt x="1879" y="4491"/>
                </a:lnTo>
                <a:lnTo>
                  <a:pt x="1887" y="4471"/>
                </a:lnTo>
                <a:lnTo>
                  <a:pt x="1895" y="4463"/>
                </a:lnTo>
                <a:lnTo>
                  <a:pt x="1910" y="4452"/>
                </a:lnTo>
                <a:lnTo>
                  <a:pt x="1931" y="4448"/>
                </a:lnTo>
                <a:lnTo>
                  <a:pt x="1980" y="4448"/>
                </a:lnTo>
                <a:lnTo>
                  <a:pt x="2048" y="4438"/>
                </a:lnTo>
                <a:lnTo>
                  <a:pt x="2073" y="4434"/>
                </a:lnTo>
                <a:lnTo>
                  <a:pt x="2096" y="4434"/>
                </a:lnTo>
                <a:lnTo>
                  <a:pt x="2141" y="4444"/>
                </a:lnTo>
                <a:lnTo>
                  <a:pt x="2164" y="4448"/>
                </a:lnTo>
                <a:lnTo>
                  <a:pt x="2172" y="4423"/>
                </a:lnTo>
                <a:lnTo>
                  <a:pt x="2185" y="4407"/>
                </a:lnTo>
                <a:lnTo>
                  <a:pt x="2189" y="4390"/>
                </a:lnTo>
                <a:lnTo>
                  <a:pt x="2228" y="4351"/>
                </a:lnTo>
                <a:lnTo>
                  <a:pt x="2294" y="4303"/>
                </a:lnTo>
                <a:lnTo>
                  <a:pt x="2310" y="4291"/>
                </a:lnTo>
                <a:lnTo>
                  <a:pt x="2329" y="4283"/>
                </a:lnTo>
                <a:lnTo>
                  <a:pt x="2350" y="4266"/>
                </a:lnTo>
                <a:lnTo>
                  <a:pt x="2403" y="4242"/>
                </a:lnTo>
                <a:lnTo>
                  <a:pt x="2455" y="4213"/>
                </a:lnTo>
                <a:lnTo>
                  <a:pt x="2544" y="4182"/>
                </a:lnTo>
                <a:lnTo>
                  <a:pt x="2550" y="4145"/>
                </a:lnTo>
                <a:lnTo>
                  <a:pt x="2550" y="4089"/>
                </a:lnTo>
                <a:lnTo>
                  <a:pt x="2554" y="4070"/>
                </a:lnTo>
                <a:lnTo>
                  <a:pt x="2554" y="4052"/>
                </a:lnTo>
                <a:lnTo>
                  <a:pt x="2558" y="4037"/>
                </a:lnTo>
                <a:lnTo>
                  <a:pt x="2575" y="4025"/>
                </a:lnTo>
                <a:lnTo>
                  <a:pt x="2616" y="4025"/>
                </a:lnTo>
                <a:lnTo>
                  <a:pt x="2635" y="4025"/>
                </a:lnTo>
                <a:lnTo>
                  <a:pt x="2713" y="4025"/>
                </a:lnTo>
                <a:lnTo>
                  <a:pt x="2825" y="4025"/>
                </a:lnTo>
                <a:lnTo>
                  <a:pt x="2825" y="4012"/>
                </a:lnTo>
                <a:lnTo>
                  <a:pt x="2825" y="3969"/>
                </a:lnTo>
                <a:lnTo>
                  <a:pt x="2825" y="3915"/>
                </a:lnTo>
                <a:lnTo>
                  <a:pt x="2825" y="3860"/>
                </a:lnTo>
                <a:lnTo>
                  <a:pt x="2820" y="3812"/>
                </a:lnTo>
                <a:lnTo>
                  <a:pt x="2820" y="3763"/>
                </a:lnTo>
                <a:lnTo>
                  <a:pt x="2808" y="3667"/>
                </a:lnTo>
                <a:lnTo>
                  <a:pt x="2808" y="3622"/>
                </a:lnTo>
                <a:lnTo>
                  <a:pt x="2816" y="3573"/>
                </a:lnTo>
                <a:lnTo>
                  <a:pt x="2816" y="3525"/>
                </a:lnTo>
                <a:lnTo>
                  <a:pt x="2816" y="3498"/>
                </a:lnTo>
                <a:lnTo>
                  <a:pt x="2816" y="3102"/>
                </a:lnTo>
                <a:lnTo>
                  <a:pt x="2812" y="2734"/>
                </a:lnTo>
                <a:lnTo>
                  <a:pt x="2808" y="2544"/>
                </a:lnTo>
                <a:lnTo>
                  <a:pt x="2808" y="2360"/>
                </a:lnTo>
                <a:lnTo>
                  <a:pt x="2808" y="2170"/>
                </a:lnTo>
                <a:lnTo>
                  <a:pt x="2816" y="1980"/>
                </a:lnTo>
                <a:lnTo>
                  <a:pt x="2812" y="1892"/>
                </a:lnTo>
                <a:lnTo>
                  <a:pt x="2812" y="1714"/>
                </a:lnTo>
                <a:lnTo>
                  <a:pt x="2816" y="1627"/>
                </a:lnTo>
                <a:lnTo>
                  <a:pt x="2816" y="1444"/>
                </a:lnTo>
                <a:lnTo>
                  <a:pt x="2812" y="1361"/>
                </a:lnTo>
                <a:lnTo>
                  <a:pt x="2804" y="1272"/>
                </a:lnTo>
                <a:lnTo>
                  <a:pt x="2796" y="1231"/>
                </a:lnTo>
                <a:lnTo>
                  <a:pt x="2793" y="1212"/>
                </a:lnTo>
                <a:lnTo>
                  <a:pt x="2781" y="1194"/>
                </a:lnTo>
                <a:lnTo>
                  <a:pt x="2717" y="1187"/>
                </a:lnTo>
                <a:lnTo>
                  <a:pt x="2579" y="1183"/>
                </a:lnTo>
                <a:lnTo>
                  <a:pt x="2438" y="1183"/>
                </a:lnTo>
                <a:lnTo>
                  <a:pt x="2370" y="1187"/>
                </a:lnTo>
                <a:lnTo>
                  <a:pt x="2302" y="1190"/>
                </a:lnTo>
                <a:lnTo>
                  <a:pt x="2234" y="1194"/>
                </a:lnTo>
                <a:lnTo>
                  <a:pt x="2123" y="1190"/>
                </a:lnTo>
                <a:lnTo>
                  <a:pt x="2069" y="1187"/>
                </a:lnTo>
                <a:lnTo>
                  <a:pt x="2015" y="1187"/>
                </a:lnTo>
                <a:lnTo>
                  <a:pt x="1959" y="1183"/>
                </a:lnTo>
                <a:lnTo>
                  <a:pt x="1902" y="1183"/>
                </a:lnTo>
                <a:lnTo>
                  <a:pt x="1850" y="1183"/>
                </a:lnTo>
                <a:lnTo>
                  <a:pt x="1798" y="1187"/>
                </a:lnTo>
                <a:lnTo>
                  <a:pt x="1759" y="1183"/>
                </a:lnTo>
                <a:lnTo>
                  <a:pt x="1718" y="1183"/>
                </a:lnTo>
                <a:lnTo>
                  <a:pt x="1637" y="1187"/>
                </a:lnTo>
                <a:lnTo>
                  <a:pt x="1598" y="1187"/>
                </a:lnTo>
                <a:lnTo>
                  <a:pt x="1561" y="1187"/>
                </a:lnTo>
                <a:lnTo>
                  <a:pt x="1520" y="1187"/>
                </a:lnTo>
                <a:lnTo>
                  <a:pt x="1385" y="1187"/>
                </a:lnTo>
                <a:lnTo>
                  <a:pt x="1235" y="1183"/>
                </a:lnTo>
                <a:lnTo>
                  <a:pt x="1138" y="1183"/>
                </a:lnTo>
                <a:lnTo>
                  <a:pt x="1094" y="1187"/>
                </a:lnTo>
                <a:lnTo>
                  <a:pt x="1006" y="1187"/>
                </a:lnTo>
                <a:lnTo>
                  <a:pt x="973" y="1190"/>
                </a:lnTo>
                <a:lnTo>
                  <a:pt x="962" y="1194"/>
                </a:lnTo>
                <a:lnTo>
                  <a:pt x="977" y="1252"/>
                </a:lnTo>
                <a:lnTo>
                  <a:pt x="985" y="1280"/>
                </a:lnTo>
                <a:lnTo>
                  <a:pt x="1022" y="1380"/>
                </a:lnTo>
                <a:lnTo>
                  <a:pt x="1030" y="1409"/>
                </a:lnTo>
                <a:lnTo>
                  <a:pt x="1053" y="1481"/>
                </a:lnTo>
                <a:lnTo>
                  <a:pt x="1101" y="1627"/>
                </a:lnTo>
                <a:lnTo>
                  <a:pt x="1235" y="1980"/>
                </a:lnTo>
                <a:lnTo>
                  <a:pt x="1274" y="2080"/>
                </a:lnTo>
                <a:lnTo>
                  <a:pt x="1315" y="2185"/>
                </a:lnTo>
                <a:lnTo>
                  <a:pt x="1326" y="2222"/>
                </a:lnTo>
                <a:lnTo>
                  <a:pt x="1348" y="2270"/>
                </a:lnTo>
                <a:lnTo>
                  <a:pt x="1375" y="2354"/>
                </a:lnTo>
                <a:lnTo>
                  <a:pt x="1404" y="2418"/>
                </a:lnTo>
                <a:lnTo>
                  <a:pt x="1416" y="2455"/>
                </a:lnTo>
                <a:lnTo>
                  <a:pt x="1441" y="2519"/>
                </a:lnTo>
                <a:lnTo>
                  <a:pt x="1472" y="2625"/>
                </a:lnTo>
                <a:lnTo>
                  <a:pt x="1497" y="2705"/>
                </a:lnTo>
                <a:lnTo>
                  <a:pt x="1561" y="2862"/>
                </a:lnTo>
                <a:lnTo>
                  <a:pt x="1577" y="2903"/>
                </a:lnTo>
                <a:lnTo>
                  <a:pt x="1592" y="2955"/>
                </a:lnTo>
                <a:lnTo>
                  <a:pt x="1609" y="3003"/>
                </a:lnTo>
                <a:lnTo>
                  <a:pt x="1658" y="3143"/>
                </a:lnTo>
                <a:lnTo>
                  <a:pt x="1681" y="3191"/>
                </a:lnTo>
                <a:lnTo>
                  <a:pt x="1701" y="3228"/>
                </a:lnTo>
                <a:lnTo>
                  <a:pt x="1714" y="3244"/>
                </a:lnTo>
                <a:lnTo>
                  <a:pt x="1745" y="3244"/>
                </a:lnTo>
                <a:lnTo>
                  <a:pt x="1786" y="3240"/>
                </a:lnTo>
                <a:lnTo>
                  <a:pt x="1801" y="3244"/>
                </a:lnTo>
                <a:lnTo>
                  <a:pt x="1815" y="3248"/>
                </a:lnTo>
                <a:lnTo>
                  <a:pt x="1827" y="3261"/>
                </a:lnTo>
                <a:lnTo>
                  <a:pt x="1801" y="3316"/>
                </a:lnTo>
                <a:lnTo>
                  <a:pt x="1794" y="3337"/>
                </a:lnTo>
                <a:lnTo>
                  <a:pt x="1786" y="3352"/>
                </a:lnTo>
                <a:lnTo>
                  <a:pt x="1778" y="3368"/>
                </a:lnTo>
                <a:lnTo>
                  <a:pt x="1759" y="3405"/>
                </a:lnTo>
                <a:lnTo>
                  <a:pt x="1697" y="3478"/>
                </a:lnTo>
                <a:lnTo>
                  <a:pt x="1637" y="3540"/>
                </a:lnTo>
                <a:lnTo>
                  <a:pt x="1561" y="3606"/>
                </a:lnTo>
                <a:lnTo>
                  <a:pt x="1483" y="3659"/>
                </a:lnTo>
                <a:lnTo>
                  <a:pt x="1419" y="3698"/>
                </a:lnTo>
                <a:lnTo>
                  <a:pt x="1388" y="3715"/>
                </a:lnTo>
                <a:lnTo>
                  <a:pt x="1352" y="3731"/>
                </a:lnTo>
                <a:lnTo>
                  <a:pt x="1220" y="3787"/>
                </a:lnTo>
                <a:lnTo>
                  <a:pt x="1198" y="3794"/>
                </a:lnTo>
                <a:lnTo>
                  <a:pt x="1179" y="3802"/>
                </a:lnTo>
                <a:lnTo>
                  <a:pt x="1162" y="3808"/>
                </a:lnTo>
                <a:lnTo>
                  <a:pt x="1142" y="3812"/>
                </a:lnTo>
                <a:lnTo>
                  <a:pt x="1123" y="3816"/>
                </a:lnTo>
                <a:lnTo>
                  <a:pt x="1086" y="3824"/>
                </a:lnTo>
                <a:lnTo>
                  <a:pt x="1065" y="3831"/>
                </a:lnTo>
                <a:lnTo>
                  <a:pt x="989" y="3835"/>
                </a:lnTo>
                <a:lnTo>
                  <a:pt x="966" y="3839"/>
                </a:lnTo>
                <a:lnTo>
                  <a:pt x="917" y="3843"/>
                </a:lnTo>
                <a:lnTo>
                  <a:pt x="892" y="3839"/>
                </a:lnTo>
                <a:lnTo>
                  <a:pt x="869" y="3839"/>
                </a:lnTo>
                <a:lnTo>
                  <a:pt x="735" y="3816"/>
                </a:lnTo>
                <a:lnTo>
                  <a:pt x="696" y="3812"/>
                </a:lnTo>
                <a:lnTo>
                  <a:pt x="576" y="3779"/>
                </a:lnTo>
                <a:lnTo>
                  <a:pt x="535" y="3763"/>
                </a:lnTo>
                <a:lnTo>
                  <a:pt x="465" y="3727"/>
                </a:lnTo>
                <a:lnTo>
                  <a:pt x="397" y="3692"/>
                </a:lnTo>
                <a:lnTo>
                  <a:pt x="273" y="3603"/>
                </a:lnTo>
                <a:lnTo>
                  <a:pt x="213" y="3550"/>
                </a:lnTo>
                <a:lnTo>
                  <a:pt x="159" y="3498"/>
                </a:lnTo>
                <a:lnTo>
                  <a:pt x="108" y="3442"/>
                </a:lnTo>
                <a:lnTo>
                  <a:pt x="60" y="3389"/>
                </a:lnTo>
                <a:lnTo>
                  <a:pt x="27" y="3337"/>
                </a:lnTo>
                <a:lnTo>
                  <a:pt x="11" y="3304"/>
                </a:lnTo>
                <a:lnTo>
                  <a:pt x="0" y="3267"/>
                </a:lnTo>
                <a:lnTo>
                  <a:pt x="0" y="3252"/>
                </a:lnTo>
                <a:lnTo>
                  <a:pt x="8" y="32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2" name="Freeform 4"/>
          <p:cNvSpPr>
            <a:spLocks/>
          </p:cNvSpPr>
          <p:nvPr/>
        </p:nvSpPr>
        <p:spPr bwMode="auto">
          <a:xfrm>
            <a:off x="2300288" y="4751388"/>
            <a:ext cx="1292225" cy="38576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74" y="4"/>
              </a:cxn>
              <a:cxn ang="0">
                <a:pos x="177" y="12"/>
              </a:cxn>
              <a:cxn ang="0">
                <a:pos x="229" y="16"/>
              </a:cxn>
              <a:cxn ang="0">
                <a:pos x="394" y="24"/>
              </a:cxn>
              <a:cxn ang="0">
                <a:pos x="452" y="27"/>
              </a:cxn>
              <a:cxn ang="0">
                <a:pos x="511" y="24"/>
              </a:cxn>
              <a:cxn ang="0">
                <a:pos x="922" y="8"/>
              </a:cxn>
              <a:cxn ang="0">
                <a:pos x="1019" y="12"/>
              </a:cxn>
              <a:cxn ang="0">
                <a:pos x="1112" y="12"/>
              </a:cxn>
              <a:cxn ang="0">
                <a:pos x="1154" y="12"/>
              </a:cxn>
              <a:cxn ang="0">
                <a:pos x="1247" y="12"/>
              </a:cxn>
              <a:cxn ang="0">
                <a:pos x="1296" y="20"/>
              </a:cxn>
              <a:cxn ang="0">
                <a:pos x="1422" y="16"/>
              </a:cxn>
              <a:cxn ang="0">
                <a:pos x="1542" y="12"/>
              </a:cxn>
              <a:cxn ang="0">
                <a:pos x="1587" y="12"/>
              </a:cxn>
              <a:cxn ang="0">
                <a:pos x="1630" y="20"/>
              </a:cxn>
              <a:cxn ang="0">
                <a:pos x="1554" y="142"/>
              </a:cxn>
              <a:cxn ang="0">
                <a:pos x="1509" y="192"/>
              </a:cxn>
              <a:cxn ang="0">
                <a:pos x="1441" y="248"/>
              </a:cxn>
              <a:cxn ang="0">
                <a:pos x="1434" y="262"/>
              </a:cxn>
              <a:cxn ang="0">
                <a:pos x="1426" y="270"/>
              </a:cxn>
              <a:cxn ang="0">
                <a:pos x="1416" y="281"/>
              </a:cxn>
              <a:cxn ang="0">
                <a:pos x="1405" y="285"/>
              </a:cxn>
              <a:cxn ang="0">
                <a:pos x="1385" y="303"/>
              </a:cxn>
              <a:cxn ang="0">
                <a:pos x="1377" y="311"/>
              </a:cxn>
              <a:cxn ang="0">
                <a:pos x="1261" y="375"/>
              </a:cxn>
              <a:cxn ang="0">
                <a:pos x="1135" y="431"/>
              </a:cxn>
              <a:cxn ang="0">
                <a:pos x="1090" y="439"/>
              </a:cxn>
              <a:cxn ang="0">
                <a:pos x="970" y="475"/>
              </a:cxn>
              <a:cxn ang="0">
                <a:pos x="887" y="487"/>
              </a:cxn>
              <a:cxn ang="0">
                <a:pos x="838" y="487"/>
              </a:cxn>
              <a:cxn ang="0">
                <a:pos x="753" y="487"/>
              </a:cxn>
              <a:cxn ang="0">
                <a:pos x="728" y="483"/>
              </a:cxn>
              <a:cxn ang="0">
                <a:pos x="718" y="479"/>
              </a:cxn>
              <a:cxn ang="0">
                <a:pos x="708" y="471"/>
              </a:cxn>
              <a:cxn ang="0">
                <a:pos x="689" y="471"/>
              </a:cxn>
              <a:cxn ang="0">
                <a:pos x="652" y="468"/>
              </a:cxn>
              <a:cxn ang="0">
                <a:pos x="637" y="462"/>
              </a:cxn>
              <a:cxn ang="0">
                <a:pos x="563" y="435"/>
              </a:cxn>
              <a:cxn ang="0">
                <a:pos x="540" y="423"/>
              </a:cxn>
              <a:cxn ang="0">
                <a:pos x="491" y="404"/>
              </a:cxn>
              <a:cxn ang="0">
                <a:pos x="464" y="396"/>
              </a:cxn>
              <a:cxn ang="0">
                <a:pos x="415" y="371"/>
              </a:cxn>
              <a:cxn ang="0">
                <a:pos x="386" y="359"/>
              </a:cxn>
              <a:cxn ang="0">
                <a:pos x="367" y="342"/>
              </a:cxn>
              <a:cxn ang="0">
                <a:pos x="295" y="297"/>
              </a:cxn>
              <a:cxn ang="0">
                <a:pos x="225" y="241"/>
              </a:cxn>
              <a:cxn ang="0">
                <a:pos x="161" y="183"/>
              </a:cxn>
              <a:cxn ang="0">
                <a:pos x="94" y="128"/>
              </a:cxn>
              <a:cxn ang="0">
                <a:pos x="82" y="113"/>
              </a:cxn>
              <a:cxn ang="0">
                <a:pos x="8" y="24"/>
              </a:cxn>
              <a:cxn ang="0">
                <a:pos x="0" y="8"/>
              </a:cxn>
              <a:cxn ang="0">
                <a:pos x="16" y="0"/>
              </a:cxn>
            </a:cxnLst>
            <a:rect l="0" t="0" r="r" b="b"/>
            <a:pathLst>
              <a:path w="1630" h="487">
                <a:moveTo>
                  <a:pt x="16" y="0"/>
                </a:moveTo>
                <a:lnTo>
                  <a:pt x="74" y="4"/>
                </a:lnTo>
                <a:lnTo>
                  <a:pt x="177" y="12"/>
                </a:lnTo>
                <a:lnTo>
                  <a:pt x="229" y="16"/>
                </a:lnTo>
                <a:lnTo>
                  <a:pt x="394" y="24"/>
                </a:lnTo>
                <a:lnTo>
                  <a:pt x="452" y="27"/>
                </a:lnTo>
                <a:lnTo>
                  <a:pt x="511" y="24"/>
                </a:lnTo>
                <a:lnTo>
                  <a:pt x="922" y="8"/>
                </a:lnTo>
                <a:lnTo>
                  <a:pt x="1019" y="12"/>
                </a:lnTo>
                <a:lnTo>
                  <a:pt x="1112" y="12"/>
                </a:lnTo>
                <a:lnTo>
                  <a:pt x="1154" y="12"/>
                </a:lnTo>
                <a:lnTo>
                  <a:pt x="1247" y="12"/>
                </a:lnTo>
                <a:lnTo>
                  <a:pt x="1296" y="20"/>
                </a:lnTo>
                <a:lnTo>
                  <a:pt x="1422" y="16"/>
                </a:lnTo>
                <a:lnTo>
                  <a:pt x="1542" y="12"/>
                </a:lnTo>
                <a:lnTo>
                  <a:pt x="1587" y="12"/>
                </a:lnTo>
                <a:lnTo>
                  <a:pt x="1630" y="20"/>
                </a:lnTo>
                <a:lnTo>
                  <a:pt x="1554" y="142"/>
                </a:lnTo>
                <a:lnTo>
                  <a:pt x="1509" y="192"/>
                </a:lnTo>
                <a:lnTo>
                  <a:pt x="1441" y="248"/>
                </a:lnTo>
                <a:lnTo>
                  <a:pt x="1434" y="262"/>
                </a:lnTo>
                <a:lnTo>
                  <a:pt x="1426" y="270"/>
                </a:lnTo>
                <a:lnTo>
                  <a:pt x="1416" y="281"/>
                </a:lnTo>
                <a:lnTo>
                  <a:pt x="1405" y="285"/>
                </a:lnTo>
                <a:lnTo>
                  <a:pt x="1385" y="303"/>
                </a:lnTo>
                <a:lnTo>
                  <a:pt x="1377" y="311"/>
                </a:lnTo>
                <a:lnTo>
                  <a:pt x="1261" y="375"/>
                </a:lnTo>
                <a:lnTo>
                  <a:pt x="1135" y="431"/>
                </a:lnTo>
                <a:lnTo>
                  <a:pt x="1090" y="439"/>
                </a:lnTo>
                <a:lnTo>
                  <a:pt x="970" y="475"/>
                </a:lnTo>
                <a:lnTo>
                  <a:pt x="887" y="487"/>
                </a:lnTo>
                <a:lnTo>
                  <a:pt x="838" y="487"/>
                </a:lnTo>
                <a:lnTo>
                  <a:pt x="753" y="487"/>
                </a:lnTo>
                <a:lnTo>
                  <a:pt x="728" y="483"/>
                </a:lnTo>
                <a:lnTo>
                  <a:pt x="718" y="479"/>
                </a:lnTo>
                <a:lnTo>
                  <a:pt x="708" y="471"/>
                </a:lnTo>
                <a:lnTo>
                  <a:pt x="689" y="471"/>
                </a:lnTo>
                <a:lnTo>
                  <a:pt x="652" y="468"/>
                </a:lnTo>
                <a:lnTo>
                  <a:pt x="637" y="462"/>
                </a:lnTo>
                <a:lnTo>
                  <a:pt x="563" y="435"/>
                </a:lnTo>
                <a:lnTo>
                  <a:pt x="540" y="423"/>
                </a:lnTo>
                <a:lnTo>
                  <a:pt x="491" y="404"/>
                </a:lnTo>
                <a:lnTo>
                  <a:pt x="464" y="396"/>
                </a:lnTo>
                <a:lnTo>
                  <a:pt x="415" y="371"/>
                </a:lnTo>
                <a:lnTo>
                  <a:pt x="386" y="359"/>
                </a:lnTo>
                <a:lnTo>
                  <a:pt x="367" y="342"/>
                </a:lnTo>
                <a:lnTo>
                  <a:pt x="295" y="297"/>
                </a:lnTo>
                <a:lnTo>
                  <a:pt x="225" y="241"/>
                </a:lnTo>
                <a:lnTo>
                  <a:pt x="161" y="183"/>
                </a:lnTo>
                <a:lnTo>
                  <a:pt x="94" y="128"/>
                </a:lnTo>
                <a:lnTo>
                  <a:pt x="82" y="113"/>
                </a:lnTo>
                <a:lnTo>
                  <a:pt x="8" y="24"/>
                </a:lnTo>
                <a:lnTo>
                  <a:pt x="0" y="8"/>
                </a:lnTo>
                <a:lnTo>
                  <a:pt x="16" y="0"/>
                </a:lnTo>
                <a:close/>
              </a:path>
            </a:pathLst>
          </a:custGeom>
          <a:solidFill>
            <a:srgbClr val="00FF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3" name="Freeform 5"/>
          <p:cNvSpPr>
            <a:spLocks/>
          </p:cNvSpPr>
          <p:nvPr/>
        </p:nvSpPr>
        <p:spPr bwMode="auto">
          <a:xfrm>
            <a:off x="2363788" y="3148013"/>
            <a:ext cx="1174750" cy="1565275"/>
          </a:xfrm>
          <a:custGeom>
            <a:avLst/>
            <a:gdLst/>
            <a:ahLst/>
            <a:cxnLst>
              <a:cxn ang="0">
                <a:pos x="39" y="1855"/>
              </a:cxn>
              <a:cxn ang="0">
                <a:pos x="91" y="1658"/>
              </a:cxn>
              <a:cxn ang="0">
                <a:pos x="124" y="1590"/>
              </a:cxn>
              <a:cxn ang="0">
                <a:pos x="229" y="1332"/>
              </a:cxn>
              <a:cxn ang="0">
                <a:pos x="248" y="1276"/>
              </a:cxn>
              <a:cxn ang="0">
                <a:pos x="277" y="1223"/>
              </a:cxn>
              <a:cxn ang="0">
                <a:pos x="304" y="1155"/>
              </a:cxn>
              <a:cxn ang="0">
                <a:pos x="337" y="1078"/>
              </a:cxn>
              <a:cxn ang="0">
                <a:pos x="366" y="1002"/>
              </a:cxn>
              <a:cxn ang="0">
                <a:pos x="405" y="890"/>
              </a:cxn>
              <a:cxn ang="0">
                <a:pos x="438" y="793"/>
              </a:cxn>
              <a:cxn ang="0">
                <a:pos x="578" y="446"/>
              </a:cxn>
              <a:cxn ang="0">
                <a:pos x="611" y="366"/>
              </a:cxn>
              <a:cxn ang="0">
                <a:pos x="694" y="149"/>
              </a:cxn>
              <a:cxn ang="0">
                <a:pos x="719" y="101"/>
              </a:cxn>
              <a:cxn ang="0">
                <a:pos x="723" y="75"/>
              </a:cxn>
              <a:cxn ang="0">
                <a:pos x="756" y="8"/>
              </a:cxn>
              <a:cxn ang="0">
                <a:pos x="859" y="273"/>
              </a:cxn>
              <a:cxn ang="0">
                <a:pos x="952" y="554"/>
              </a:cxn>
              <a:cxn ang="0">
                <a:pos x="1008" y="704"/>
              </a:cxn>
              <a:cxn ang="0">
                <a:pos x="1072" y="874"/>
              </a:cxn>
              <a:cxn ang="0">
                <a:pos x="1169" y="1130"/>
              </a:cxn>
              <a:cxn ang="0">
                <a:pos x="1195" y="1194"/>
              </a:cxn>
              <a:cxn ang="0">
                <a:pos x="1311" y="1481"/>
              </a:cxn>
              <a:cxn ang="0">
                <a:pos x="1352" y="1598"/>
              </a:cxn>
              <a:cxn ang="0">
                <a:pos x="1388" y="1706"/>
              </a:cxn>
              <a:cxn ang="0">
                <a:pos x="1408" y="1762"/>
              </a:cxn>
              <a:cxn ang="0">
                <a:pos x="1468" y="1941"/>
              </a:cxn>
              <a:cxn ang="0">
                <a:pos x="1427" y="1968"/>
              </a:cxn>
              <a:cxn ang="0">
                <a:pos x="1371" y="1972"/>
              </a:cxn>
              <a:cxn ang="0">
                <a:pos x="1121" y="1956"/>
              </a:cxn>
              <a:cxn ang="0">
                <a:pos x="1146" y="1931"/>
              </a:cxn>
              <a:cxn ang="0">
                <a:pos x="1146" y="1912"/>
              </a:cxn>
              <a:cxn ang="0">
                <a:pos x="1070" y="1799"/>
              </a:cxn>
              <a:cxn ang="0">
                <a:pos x="1022" y="1743"/>
              </a:cxn>
              <a:cxn ang="0">
                <a:pos x="1067" y="1683"/>
              </a:cxn>
              <a:cxn ang="0">
                <a:pos x="1127" y="1605"/>
              </a:cxn>
              <a:cxn ang="0">
                <a:pos x="1179" y="1466"/>
              </a:cxn>
              <a:cxn ang="0">
                <a:pos x="1175" y="1280"/>
              </a:cxn>
              <a:cxn ang="0">
                <a:pos x="1127" y="1159"/>
              </a:cxn>
              <a:cxn ang="0">
                <a:pos x="1078" y="1099"/>
              </a:cxn>
              <a:cxn ang="0">
                <a:pos x="1022" y="1047"/>
              </a:cxn>
              <a:cxn ang="0">
                <a:pos x="960" y="1002"/>
              </a:cxn>
              <a:cxn ang="0">
                <a:pos x="892" y="965"/>
              </a:cxn>
              <a:cxn ang="0">
                <a:pos x="731" y="932"/>
              </a:cxn>
              <a:cxn ang="0">
                <a:pos x="655" y="946"/>
              </a:cxn>
              <a:cxn ang="0">
                <a:pos x="584" y="969"/>
              </a:cxn>
              <a:cxn ang="0">
                <a:pos x="525" y="998"/>
              </a:cxn>
              <a:cxn ang="0">
                <a:pos x="415" y="1103"/>
              </a:cxn>
              <a:cxn ang="0">
                <a:pos x="345" y="1187"/>
              </a:cxn>
              <a:cxn ang="0">
                <a:pos x="326" y="1212"/>
              </a:cxn>
              <a:cxn ang="0">
                <a:pos x="281" y="1309"/>
              </a:cxn>
              <a:cxn ang="0">
                <a:pos x="269" y="1413"/>
              </a:cxn>
              <a:cxn ang="0">
                <a:pos x="277" y="1485"/>
              </a:cxn>
              <a:cxn ang="0">
                <a:pos x="326" y="1590"/>
              </a:cxn>
              <a:cxn ang="0">
                <a:pos x="378" y="1662"/>
              </a:cxn>
              <a:cxn ang="0">
                <a:pos x="378" y="1675"/>
              </a:cxn>
              <a:cxn ang="0">
                <a:pos x="423" y="1747"/>
              </a:cxn>
              <a:cxn ang="0">
                <a:pos x="390" y="1799"/>
              </a:cxn>
              <a:cxn ang="0">
                <a:pos x="304" y="1927"/>
              </a:cxn>
              <a:cxn ang="0">
                <a:pos x="322" y="1972"/>
              </a:cxn>
              <a:cxn ang="0">
                <a:pos x="0" y="1964"/>
              </a:cxn>
              <a:cxn ang="0">
                <a:pos x="31" y="1892"/>
              </a:cxn>
            </a:cxnLst>
            <a:rect l="0" t="0" r="r" b="b"/>
            <a:pathLst>
              <a:path w="1480" h="1972">
                <a:moveTo>
                  <a:pt x="31" y="1892"/>
                </a:moveTo>
                <a:lnTo>
                  <a:pt x="39" y="1855"/>
                </a:lnTo>
                <a:lnTo>
                  <a:pt x="56" y="1776"/>
                </a:lnTo>
                <a:lnTo>
                  <a:pt x="91" y="1658"/>
                </a:lnTo>
                <a:lnTo>
                  <a:pt x="109" y="1621"/>
                </a:lnTo>
                <a:lnTo>
                  <a:pt x="124" y="1590"/>
                </a:lnTo>
                <a:lnTo>
                  <a:pt x="184" y="1441"/>
                </a:lnTo>
                <a:lnTo>
                  <a:pt x="229" y="1332"/>
                </a:lnTo>
                <a:lnTo>
                  <a:pt x="240" y="1295"/>
                </a:lnTo>
                <a:lnTo>
                  <a:pt x="248" y="1276"/>
                </a:lnTo>
                <a:lnTo>
                  <a:pt x="264" y="1243"/>
                </a:lnTo>
                <a:lnTo>
                  <a:pt x="277" y="1223"/>
                </a:lnTo>
                <a:lnTo>
                  <a:pt x="293" y="1187"/>
                </a:lnTo>
                <a:lnTo>
                  <a:pt x="304" y="1155"/>
                </a:lnTo>
                <a:lnTo>
                  <a:pt x="318" y="1115"/>
                </a:lnTo>
                <a:lnTo>
                  <a:pt x="337" y="1078"/>
                </a:lnTo>
                <a:lnTo>
                  <a:pt x="349" y="1039"/>
                </a:lnTo>
                <a:lnTo>
                  <a:pt x="366" y="1002"/>
                </a:lnTo>
                <a:lnTo>
                  <a:pt x="378" y="965"/>
                </a:lnTo>
                <a:lnTo>
                  <a:pt x="405" y="890"/>
                </a:lnTo>
                <a:lnTo>
                  <a:pt x="423" y="853"/>
                </a:lnTo>
                <a:lnTo>
                  <a:pt x="438" y="793"/>
                </a:lnTo>
                <a:lnTo>
                  <a:pt x="529" y="558"/>
                </a:lnTo>
                <a:lnTo>
                  <a:pt x="578" y="446"/>
                </a:lnTo>
                <a:lnTo>
                  <a:pt x="603" y="393"/>
                </a:lnTo>
                <a:lnTo>
                  <a:pt x="611" y="366"/>
                </a:lnTo>
                <a:lnTo>
                  <a:pt x="667" y="209"/>
                </a:lnTo>
                <a:lnTo>
                  <a:pt x="694" y="149"/>
                </a:lnTo>
                <a:lnTo>
                  <a:pt x="704" y="137"/>
                </a:lnTo>
                <a:lnTo>
                  <a:pt x="719" y="101"/>
                </a:lnTo>
                <a:lnTo>
                  <a:pt x="719" y="89"/>
                </a:lnTo>
                <a:lnTo>
                  <a:pt x="723" y="75"/>
                </a:lnTo>
                <a:lnTo>
                  <a:pt x="743" y="44"/>
                </a:lnTo>
                <a:lnTo>
                  <a:pt x="756" y="8"/>
                </a:lnTo>
                <a:lnTo>
                  <a:pt x="764" y="0"/>
                </a:lnTo>
                <a:lnTo>
                  <a:pt x="859" y="273"/>
                </a:lnTo>
                <a:lnTo>
                  <a:pt x="904" y="415"/>
                </a:lnTo>
                <a:lnTo>
                  <a:pt x="952" y="554"/>
                </a:lnTo>
                <a:lnTo>
                  <a:pt x="993" y="651"/>
                </a:lnTo>
                <a:lnTo>
                  <a:pt x="1008" y="704"/>
                </a:lnTo>
                <a:lnTo>
                  <a:pt x="1053" y="816"/>
                </a:lnTo>
                <a:lnTo>
                  <a:pt x="1072" y="874"/>
                </a:lnTo>
                <a:lnTo>
                  <a:pt x="1162" y="1115"/>
                </a:lnTo>
                <a:lnTo>
                  <a:pt x="1169" y="1130"/>
                </a:lnTo>
                <a:lnTo>
                  <a:pt x="1183" y="1163"/>
                </a:lnTo>
                <a:lnTo>
                  <a:pt x="1195" y="1194"/>
                </a:lnTo>
                <a:lnTo>
                  <a:pt x="1280" y="1396"/>
                </a:lnTo>
                <a:lnTo>
                  <a:pt x="1311" y="1481"/>
                </a:lnTo>
                <a:lnTo>
                  <a:pt x="1344" y="1568"/>
                </a:lnTo>
                <a:lnTo>
                  <a:pt x="1352" y="1598"/>
                </a:lnTo>
                <a:lnTo>
                  <a:pt x="1383" y="1683"/>
                </a:lnTo>
                <a:lnTo>
                  <a:pt x="1388" y="1706"/>
                </a:lnTo>
                <a:lnTo>
                  <a:pt x="1400" y="1735"/>
                </a:lnTo>
                <a:lnTo>
                  <a:pt x="1408" y="1762"/>
                </a:lnTo>
                <a:lnTo>
                  <a:pt x="1435" y="1830"/>
                </a:lnTo>
                <a:lnTo>
                  <a:pt x="1468" y="1941"/>
                </a:lnTo>
                <a:lnTo>
                  <a:pt x="1480" y="1960"/>
                </a:lnTo>
                <a:lnTo>
                  <a:pt x="1427" y="1968"/>
                </a:lnTo>
                <a:lnTo>
                  <a:pt x="1383" y="1968"/>
                </a:lnTo>
                <a:lnTo>
                  <a:pt x="1371" y="1972"/>
                </a:lnTo>
                <a:lnTo>
                  <a:pt x="1113" y="1972"/>
                </a:lnTo>
                <a:lnTo>
                  <a:pt x="1121" y="1956"/>
                </a:lnTo>
                <a:lnTo>
                  <a:pt x="1134" y="1945"/>
                </a:lnTo>
                <a:lnTo>
                  <a:pt x="1146" y="1931"/>
                </a:lnTo>
                <a:lnTo>
                  <a:pt x="1150" y="1919"/>
                </a:lnTo>
                <a:lnTo>
                  <a:pt x="1146" y="1912"/>
                </a:lnTo>
                <a:lnTo>
                  <a:pt x="1101" y="1844"/>
                </a:lnTo>
                <a:lnTo>
                  <a:pt x="1070" y="1799"/>
                </a:lnTo>
                <a:lnTo>
                  <a:pt x="1034" y="1759"/>
                </a:lnTo>
                <a:lnTo>
                  <a:pt x="1022" y="1743"/>
                </a:lnTo>
                <a:lnTo>
                  <a:pt x="1018" y="1727"/>
                </a:lnTo>
                <a:lnTo>
                  <a:pt x="1067" y="1683"/>
                </a:lnTo>
                <a:lnTo>
                  <a:pt x="1098" y="1646"/>
                </a:lnTo>
                <a:lnTo>
                  <a:pt x="1127" y="1605"/>
                </a:lnTo>
                <a:lnTo>
                  <a:pt x="1146" y="1563"/>
                </a:lnTo>
                <a:lnTo>
                  <a:pt x="1179" y="1466"/>
                </a:lnTo>
                <a:lnTo>
                  <a:pt x="1191" y="1365"/>
                </a:lnTo>
                <a:lnTo>
                  <a:pt x="1175" y="1280"/>
                </a:lnTo>
                <a:lnTo>
                  <a:pt x="1146" y="1200"/>
                </a:lnTo>
                <a:lnTo>
                  <a:pt x="1127" y="1159"/>
                </a:lnTo>
                <a:lnTo>
                  <a:pt x="1105" y="1126"/>
                </a:lnTo>
                <a:lnTo>
                  <a:pt x="1078" y="1099"/>
                </a:lnTo>
                <a:lnTo>
                  <a:pt x="1045" y="1074"/>
                </a:lnTo>
                <a:lnTo>
                  <a:pt x="1022" y="1047"/>
                </a:lnTo>
                <a:lnTo>
                  <a:pt x="993" y="1022"/>
                </a:lnTo>
                <a:lnTo>
                  <a:pt x="960" y="1002"/>
                </a:lnTo>
                <a:lnTo>
                  <a:pt x="937" y="981"/>
                </a:lnTo>
                <a:lnTo>
                  <a:pt x="892" y="965"/>
                </a:lnTo>
                <a:lnTo>
                  <a:pt x="813" y="942"/>
                </a:lnTo>
                <a:lnTo>
                  <a:pt x="731" y="932"/>
                </a:lnTo>
                <a:lnTo>
                  <a:pt x="690" y="938"/>
                </a:lnTo>
                <a:lnTo>
                  <a:pt x="655" y="946"/>
                </a:lnTo>
                <a:lnTo>
                  <a:pt x="619" y="965"/>
                </a:lnTo>
                <a:lnTo>
                  <a:pt x="584" y="969"/>
                </a:lnTo>
                <a:lnTo>
                  <a:pt x="555" y="981"/>
                </a:lnTo>
                <a:lnTo>
                  <a:pt x="525" y="998"/>
                </a:lnTo>
                <a:lnTo>
                  <a:pt x="477" y="1033"/>
                </a:lnTo>
                <a:lnTo>
                  <a:pt x="415" y="1103"/>
                </a:lnTo>
                <a:lnTo>
                  <a:pt x="374" y="1152"/>
                </a:lnTo>
                <a:lnTo>
                  <a:pt x="345" y="1187"/>
                </a:lnTo>
                <a:lnTo>
                  <a:pt x="337" y="1204"/>
                </a:lnTo>
                <a:lnTo>
                  <a:pt x="326" y="1212"/>
                </a:lnTo>
                <a:lnTo>
                  <a:pt x="289" y="1276"/>
                </a:lnTo>
                <a:lnTo>
                  <a:pt x="281" y="1309"/>
                </a:lnTo>
                <a:lnTo>
                  <a:pt x="273" y="1349"/>
                </a:lnTo>
                <a:lnTo>
                  <a:pt x="269" y="1413"/>
                </a:lnTo>
                <a:lnTo>
                  <a:pt x="269" y="1456"/>
                </a:lnTo>
                <a:lnTo>
                  <a:pt x="277" y="1485"/>
                </a:lnTo>
                <a:lnTo>
                  <a:pt x="297" y="1541"/>
                </a:lnTo>
                <a:lnTo>
                  <a:pt x="326" y="1590"/>
                </a:lnTo>
                <a:lnTo>
                  <a:pt x="361" y="1642"/>
                </a:lnTo>
                <a:lnTo>
                  <a:pt x="378" y="1662"/>
                </a:lnTo>
                <a:lnTo>
                  <a:pt x="374" y="1662"/>
                </a:lnTo>
                <a:lnTo>
                  <a:pt x="378" y="1675"/>
                </a:lnTo>
                <a:lnTo>
                  <a:pt x="438" y="1724"/>
                </a:lnTo>
                <a:lnTo>
                  <a:pt x="423" y="1747"/>
                </a:lnTo>
                <a:lnTo>
                  <a:pt x="405" y="1776"/>
                </a:lnTo>
                <a:lnTo>
                  <a:pt x="390" y="1799"/>
                </a:lnTo>
                <a:lnTo>
                  <a:pt x="374" y="1826"/>
                </a:lnTo>
                <a:lnTo>
                  <a:pt x="304" y="1927"/>
                </a:lnTo>
                <a:lnTo>
                  <a:pt x="312" y="1952"/>
                </a:lnTo>
                <a:lnTo>
                  <a:pt x="322" y="1972"/>
                </a:lnTo>
                <a:lnTo>
                  <a:pt x="2" y="1972"/>
                </a:lnTo>
                <a:lnTo>
                  <a:pt x="0" y="1964"/>
                </a:lnTo>
                <a:lnTo>
                  <a:pt x="12" y="1949"/>
                </a:lnTo>
                <a:lnTo>
                  <a:pt x="31" y="18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4" name="Freeform 6"/>
          <p:cNvSpPr>
            <a:spLocks/>
          </p:cNvSpPr>
          <p:nvPr/>
        </p:nvSpPr>
        <p:spPr bwMode="auto">
          <a:xfrm>
            <a:off x="2638425" y="3956050"/>
            <a:ext cx="609600" cy="593725"/>
          </a:xfrm>
          <a:custGeom>
            <a:avLst/>
            <a:gdLst/>
            <a:ahLst/>
            <a:cxnLst>
              <a:cxn ang="0">
                <a:pos x="169" y="70"/>
              </a:cxn>
              <a:cxn ang="0">
                <a:pos x="213" y="44"/>
              </a:cxn>
              <a:cxn ang="0">
                <a:pos x="274" y="15"/>
              </a:cxn>
              <a:cxn ang="0">
                <a:pos x="291" y="15"/>
              </a:cxn>
              <a:cxn ang="0">
                <a:pos x="307" y="8"/>
              </a:cxn>
              <a:cxn ang="0">
                <a:pos x="341" y="0"/>
              </a:cxn>
              <a:cxn ang="0">
                <a:pos x="404" y="0"/>
              </a:cxn>
              <a:cxn ang="0">
                <a:pos x="435" y="0"/>
              </a:cxn>
              <a:cxn ang="0">
                <a:pos x="442" y="4"/>
              </a:cxn>
              <a:cxn ang="0">
                <a:pos x="460" y="8"/>
              </a:cxn>
              <a:cxn ang="0">
                <a:pos x="471" y="15"/>
              </a:cxn>
              <a:cxn ang="0">
                <a:pos x="555" y="41"/>
              </a:cxn>
              <a:cxn ang="0">
                <a:pos x="611" y="64"/>
              </a:cxn>
              <a:cxn ang="0">
                <a:pos x="640" y="81"/>
              </a:cxn>
              <a:cxn ang="0">
                <a:pos x="660" y="101"/>
              </a:cxn>
              <a:cxn ang="0">
                <a:pos x="685" y="124"/>
              </a:cxn>
              <a:cxn ang="0">
                <a:pos x="733" y="209"/>
              </a:cxn>
              <a:cxn ang="0">
                <a:pos x="753" y="258"/>
              </a:cxn>
              <a:cxn ang="0">
                <a:pos x="760" y="269"/>
              </a:cxn>
              <a:cxn ang="0">
                <a:pos x="764" y="302"/>
              </a:cxn>
              <a:cxn ang="0">
                <a:pos x="768" y="337"/>
              </a:cxn>
              <a:cxn ang="0">
                <a:pos x="768" y="403"/>
              </a:cxn>
              <a:cxn ang="0">
                <a:pos x="760" y="434"/>
              </a:cxn>
              <a:cxn ang="0">
                <a:pos x="756" y="467"/>
              </a:cxn>
              <a:cxn ang="0">
                <a:pos x="733" y="527"/>
              </a:cxn>
              <a:cxn ang="0">
                <a:pos x="704" y="576"/>
              </a:cxn>
              <a:cxn ang="0">
                <a:pos x="673" y="624"/>
              </a:cxn>
              <a:cxn ang="0">
                <a:pos x="632" y="665"/>
              </a:cxn>
              <a:cxn ang="0">
                <a:pos x="584" y="692"/>
              </a:cxn>
              <a:cxn ang="0">
                <a:pos x="532" y="717"/>
              </a:cxn>
              <a:cxn ang="0">
                <a:pos x="475" y="737"/>
              </a:cxn>
              <a:cxn ang="0">
                <a:pos x="419" y="744"/>
              </a:cxn>
              <a:cxn ang="0">
                <a:pos x="359" y="748"/>
              </a:cxn>
              <a:cxn ang="0">
                <a:pos x="322" y="744"/>
              </a:cxn>
              <a:cxn ang="0">
                <a:pos x="287" y="741"/>
              </a:cxn>
              <a:cxn ang="0">
                <a:pos x="254" y="729"/>
              </a:cxn>
              <a:cxn ang="0">
                <a:pos x="221" y="717"/>
              </a:cxn>
              <a:cxn ang="0">
                <a:pos x="194" y="700"/>
              </a:cxn>
              <a:cxn ang="0">
                <a:pos x="165" y="684"/>
              </a:cxn>
              <a:cxn ang="0">
                <a:pos x="142" y="661"/>
              </a:cxn>
              <a:cxn ang="0">
                <a:pos x="82" y="591"/>
              </a:cxn>
              <a:cxn ang="0">
                <a:pos x="70" y="580"/>
              </a:cxn>
              <a:cxn ang="0">
                <a:pos x="45" y="550"/>
              </a:cxn>
              <a:cxn ang="0">
                <a:pos x="37" y="535"/>
              </a:cxn>
              <a:cxn ang="0">
                <a:pos x="33" y="519"/>
              </a:cxn>
              <a:cxn ang="0">
                <a:pos x="21" y="475"/>
              </a:cxn>
              <a:cxn ang="0">
                <a:pos x="8" y="430"/>
              </a:cxn>
              <a:cxn ang="0">
                <a:pos x="0" y="382"/>
              </a:cxn>
              <a:cxn ang="0">
                <a:pos x="0" y="341"/>
              </a:cxn>
              <a:cxn ang="0">
                <a:pos x="4" y="295"/>
              </a:cxn>
              <a:cxn ang="0">
                <a:pos x="12" y="254"/>
              </a:cxn>
              <a:cxn ang="0">
                <a:pos x="29" y="213"/>
              </a:cxn>
              <a:cxn ang="0">
                <a:pos x="64" y="161"/>
              </a:cxn>
              <a:cxn ang="0">
                <a:pos x="124" y="101"/>
              </a:cxn>
              <a:cxn ang="0">
                <a:pos x="142" y="89"/>
              </a:cxn>
              <a:cxn ang="0">
                <a:pos x="153" y="73"/>
              </a:cxn>
              <a:cxn ang="0">
                <a:pos x="169" y="70"/>
              </a:cxn>
            </a:cxnLst>
            <a:rect l="0" t="0" r="r" b="b"/>
            <a:pathLst>
              <a:path w="768" h="748">
                <a:moveTo>
                  <a:pt x="169" y="70"/>
                </a:moveTo>
                <a:lnTo>
                  <a:pt x="213" y="44"/>
                </a:lnTo>
                <a:lnTo>
                  <a:pt x="274" y="15"/>
                </a:lnTo>
                <a:lnTo>
                  <a:pt x="291" y="15"/>
                </a:lnTo>
                <a:lnTo>
                  <a:pt x="307" y="8"/>
                </a:lnTo>
                <a:lnTo>
                  <a:pt x="341" y="0"/>
                </a:lnTo>
                <a:lnTo>
                  <a:pt x="404" y="0"/>
                </a:lnTo>
                <a:lnTo>
                  <a:pt x="435" y="0"/>
                </a:lnTo>
                <a:lnTo>
                  <a:pt x="442" y="4"/>
                </a:lnTo>
                <a:lnTo>
                  <a:pt x="460" y="8"/>
                </a:lnTo>
                <a:lnTo>
                  <a:pt x="471" y="15"/>
                </a:lnTo>
                <a:lnTo>
                  <a:pt x="555" y="41"/>
                </a:lnTo>
                <a:lnTo>
                  <a:pt x="611" y="64"/>
                </a:lnTo>
                <a:lnTo>
                  <a:pt x="640" y="81"/>
                </a:lnTo>
                <a:lnTo>
                  <a:pt x="660" y="101"/>
                </a:lnTo>
                <a:lnTo>
                  <a:pt x="685" y="124"/>
                </a:lnTo>
                <a:lnTo>
                  <a:pt x="733" y="209"/>
                </a:lnTo>
                <a:lnTo>
                  <a:pt x="753" y="258"/>
                </a:lnTo>
                <a:lnTo>
                  <a:pt x="760" y="269"/>
                </a:lnTo>
                <a:lnTo>
                  <a:pt x="764" y="302"/>
                </a:lnTo>
                <a:lnTo>
                  <a:pt x="768" y="337"/>
                </a:lnTo>
                <a:lnTo>
                  <a:pt x="768" y="403"/>
                </a:lnTo>
                <a:lnTo>
                  <a:pt x="760" y="434"/>
                </a:lnTo>
                <a:lnTo>
                  <a:pt x="756" y="467"/>
                </a:lnTo>
                <a:lnTo>
                  <a:pt x="733" y="527"/>
                </a:lnTo>
                <a:lnTo>
                  <a:pt x="704" y="576"/>
                </a:lnTo>
                <a:lnTo>
                  <a:pt x="673" y="624"/>
                </a:lnTo>
                <a:lnTo>
                  <a:pt x="632" y="665"/>
                </a:lnTo>
                <a:lnTo>
                  <a:pt x="584" y="692"/>
                </a:lnTo>
                <a:lnTo>
                  <a:pt x="532" y="717"/>
                </a:lnTo>
                <a:lnTo>
                  <a:pt x="475" y="737"/>
                </a:lnTo>
                <a:lnTo>
                  <a:pt x="419" y="744"/>
                </a:lnTo>
                <a:lnTo>
                  <a:pt x="359" y="748"/>
                </a:lnTo>
                <a:lnTo>
                  <a:pt x="322" y="744"/>
                </a:lnTo>
                <a:lnTo>
                  <a:pt x="287" y="741"/>
                </a:lnTo>
                <a:lnTo>
                  <a:pt x="254" y="729"/>
                </a:lnTo>
                <a:lnTo>
                  <a:pt x="221" y="717"/>
                </a:lnTo>
                <a:lnTo>
                  <a:pt x="194" y="700"/>
                </a:lnTo>
                <a:lnTo>
                  <a:pt x="165" y="684"/>
                </a:lnTo>
                <a:lnTo>
                  <a:pt x="142" y="661"/>
                </a:lnTo>
                <a:lnTo>
                  <a:pt x="82" y="591"/>
                </a:lnTo>
                <a:lnTo>
                  <a:pt x="70" y="580"/>
                </a:lnTo>
                <a:lnTo>
                  <a:pt x="45" y="550"/>
                </a:lnTo>
                <a:lnTo>
                  <a:pt x="37" y="535"/>
                </a:lnTo>
                <a:lnTo>
                  <a:pt x="33" y="519"/>
                </a:lnTo>
                <a:lnTo>
                  <a:pt x="21" y="475"/>
                </a:lnTo>
                <a:lnTo>
                  <a:pt x="8" y="430"/>
                </a:lnTo>
                <a:lnTo>
                  <a:pt x="0" y="382"/>
                </a:lnTo>
                <a:lnTo>
                  <a:pt x="0" y="341"/>
                </a:lnTo>
                <a:lnTo>
                  <a:pt x="4" y="295"/>
                </a:lnTo>
                <a:lnTo>
                  <a:pt x="12" y="254"/>
                </a:lnTo>
                <a:lnTo>
                  <a:pt x="29" y="213"/>
                </a:lnTo>
                <a:lnTo>
                  <a:pt x="64" y="161"/>
                </a:lnTo>
                <a:lnTo>
                  <a:pt x="124" y="101"/>
                </a:lnTo>
                <a:lnTo>
                  <a:pt x="142" y="89"/>
                </a:lnTo>
                <a:lnTo>
                  <a:pt x="153" y="73"/>
                </a:lnTo>
                <a:lnTo>
                  <a:pt x="169" y="70"/>
                </a:lnTo>
                <a:close/>
              </a:path>
            </a:pathLst>
          </a:custGeom>
          <a:solidFill>
            <a:srgbClr val="80F1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5" name="Freeform 7"/>
          <p:cNvSpPr>
            <a:spLocks/>
          </p:cNvSpPr>
          <p:nvPr/>
        </p:nvSpPr>
        <p:spPr bwMode="auto">
          <a:xfrm>
            <a:off x="2665413" y="4549775"/>
            <a:ext cx="549275" cy="163513"/>
          </a:xfrm>
          <a:custGeom>
            <a:avLst/>
            <a:gdLst/>
            <a:ahLst/>
            <a:cxnLst>
              <a:cxn ang="0">
                <a:pos x="95" y="33"/>
              </a:cxn>
              <a:cxn ang="0">
                <a:pos x="128" y="0"/>
              </a:cxn>
              <a:cxn ang="0">
                <a:pos x="144" y="10"/>
              </a:cxn>
              <a:cxn ang="0">
                <a:pos x="180" y="24"/>
              </a:cxn>
              <a:cxn ang="0">
                <a:pos x="196" y="33"/>
              </a:cxn>
              <a:cxn ang="0">
                <a:pos x="213" y="33"/>
              </a:cxn>
              <a:cxn ang="0">
                <a:pos x="244" y="45"/>
              </a:cxn>
              <a:cxn ang="0">
                <a:pos x="258" y="53"/>
              </a:cxn>
              <a:cxn ang="0">
                <a:pos x="341" y="57"/>
              </a:cxn>
              <a:cxn ang="0">
                <a:pos x="382" y="57"/>
              </a:cxn>
              <a:cxn ang="0">
                <a:pos x="427" y="57"/>
              </a:cxn>
              <a:cxn ang="0">
                <a:pos x="462" y="49"/>
              </a:cxn>
              <a:cxn ang="0">
                <a:pos x="502" y="37"/>
              </a:cxn>
              <a:cxn ang="0">
                <a:pos x="574" y="10"/>
              </a:cxn>
              <a:cxn ang="0">
                <a:pos x="588" y="0"/>
              </a:cxn>
              <a:cxn ang="0">
                <a:pos x="599" y="0"/>
              </a:cxn>
              <a:cxn ang="0">
                <a:pos x="619" y="29"/>
              </a:cxn>
              <a:cxn ang="0">
                <a:pos x="640" y="53"/>
              </a:cxn>
              <a:cxn ang="0">
                <a:pos x="667" y="86"/>
              </a:cxn>
              <a:cxn ang="0">
                <a:pos x="692" y="138"/>
              </a:cxn>
              <a:cxn ang="0">
                <a:pos x="675" y="175"/>
              </a:cxn>
              <a:cxn ang="0">
                <a:pos x="652" y="206"/>
              </a:cxn>
              <a:cxn ang="0">
                <a:pos x="95" y="206"/>
              </a:cxn>
              <a:cxn ang="0">
                <a:pos x="83" y="202"/>
              </a:cxn>
              <a:cxn ang="0">
                <a:pos x="54" y="202"/>
              </a:cxn>
              <a:cxn ang="0">
                <a:pos x="49" y="206"/>
              </a:cxn>
              <a:cxn ang="0">
                <a:pos x="31" y="202"/>
              </a:cxn>
              <a:cxn ang="0">
                <a:pos x="23" y="202"/>
              </a:cxn>
              <a:cxn ang="0">
                <a:pos x="16" y="198"/>
              </a:cxn>
              <a:cxn ang="0">
                <a:pos x="12" y="190"/>
              </a:cxn>
              <a:cxn ang="0">
                <a:pos x="0" y="175"/>
              </a:cxn>
              <a:cxn ang="0">
                <a:pos x="4" y="161"/>
              </a:cxn>
              <a:cxn ang="0">
                <a:pos x="12" y="150"/>
              </a:cxn>
              <a:cxn ang="0">
                <a:pos x="19" y="146"/>
              </a:cxn>
              <a:cxn ang="0">
                <a:pos x="23" y="126"/>
              </a:cxn>
              <a:cxn ang="0">
                <a:pos x="41" y="97"/>
              </a:cxn>
              <a:cxn ang="0">
                <a:pos x="49" y="86"/>
              </a:cxn>
              <a:cxn ang="0">
                <a:pos x="60" y="68"/>
              </a:cxn>
              <a:cxn ang="0">
                <a:pos x="83" y="45"/>
              </a:cxn>
              <a:cxn ang="0">
                <a:pos x="95" y="33"/>
              </a:cxn>
            </a:cxnLst>
            <a:rect l="0" t="0" r="r" b="b"/>
            <a:pathLst>
              <a:path w="692" h="206">
                <a:moveTo>
                  <a:pt x="95" y="33"/>
                </a:moveTo>
                <a:lnTo>
                  <a:pt x="128" y="0"/>
                </a:lnTo>
                <a:lnTo>
                  <a:pt x="144" y="10"/>
                </a:lnTo>
                <a:lnTo>
                  <a:pt x="180" y="24"/>
                </a:lnTo>
                <a:lnTo>
                  <a:pt x="196" y="33"/>
                </a:lnTo>
                <a:lnTo>
                  <a:pt x="213" y="33"/>
                </a:lnTo>
                <a:lnTo>
                  <a:pt x="244" y="45"/>
                </a:lnTo>
                <a:lnTo>
                  <a:pt x="258" y="53"/>
                </a:lnTo>
                <a:lnTo>
                  <a:pt x="341" y="57"/>
                </a:lnTo>
                <a:lnTo>
                  <a:pt x="382" y="57"/>
                </a:lnTo>
                <a:lnTo>
                  <a:pt x="427" y="57"/>
                </a:lnTo>
                <a:lnTo>
                  <a:pt x="462" y="49"/>
                </a:lnTo>
                <a:lnTo>
                  <a:pt x="502" y="37"/>
                </a:lnTo>
                <a:lnTo>
                  <a:pt x="574" y="10"/>
                </a:lnTo>
                <a:lnTo>
                  <a:pt x="588" y="0"/>
                </a:lnTo>
                <a:lnTo>
                  <a:pt x="599" y="0"/>
                </a:lnTo>
                <a:lnTo>
                  <a:pt x="619" y="29"/>
                </a:lnTo>
                <a:lnTo>
                  <a:pt x="640" y="53"/>
                </a:lnTo>
                <a:lnTo>
                  <a:pt x="667" y="86"/>
                </a:lnTo>
                <a:lnTo>
                  <a:pt x="692" y="138"/>
                </a:lnTo>
                <a:lnTo>
                  <a:pt x="675" y="175"/>
                </a:lnTo>
                <a:lnTo>
                  <a:pt x="652" y="206"/>
                </a:lnTo>
                <a:lnTo>
                  <a:pt x="95" y="206"/>
                </a:lnTo>
                <a:lnTo>
                  <a:pt x="83" y="202"/>
                </a:lnTo>
                <a:lnTo>
                  <a:pt x="54" y="202"/>
                </a:lnTo>
                <a:lnTo>
                  <a:pt x="49" y="206"/>
                </a:lnTo>
                <a:lnTo>
                  <a:pt x="31" y="202"/>
                </a:lnTo>
                <a:lnTo>
                  <a:pt x="23" y="202"/>
                </a:lnTo>
                <a:lnTo>
                  <a:pt x="16" y="198"/>
                </a:lnTo>
                <a:lnTo>
                  <a:pt x="12" y="190"/>
                </a:lnTo>
                <a:lnTo>
                  <a:pt x="0" y="175"/>
                </a:lnTo>
                <a:lnTo>
                  <a:pt x="4" y="161"/>
                </a:lnTo>
                <a:lnTo>
                  <a:pt x="12" y="150"/>
                </a:lnTo>
                <a:lnTo>
                  <a:pt x="19" y="146"/>
                </a:lnTo>
                <a:lnTo>
                  <a:pt x="23" y="126"/>
                </a:lnTo>
                <a:lnTo>
                  <a:pt x="41" y="97"/>
                </a:lnTo>
                <a:lnTo>
                  <a:pt x="49" y="86"/>
                </a:lnTo>
                <a:lnTo>
                  <a:pt x="60" y="68"/>
                </a:lnTo>
                <a:lnTo>
                  <a:pt x="83" y="45"/>
                </a:lnTo>
                <a:lnTo>
                  <a:pt x="95" y="33"/>
                </a:lnTo>
                <a:close/>
              </a:path>
            </a:pathLst>
          </a:cu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6" name="Freeform 8"/>
          <p:cNvSpPr>
            <a:spLocks/>
          </p:cNvSpPr>
          <p:nvPr/>
        </p:nvSpPr>
        <p:spPr bwMode="auto">
          <a:xfrm>
            <a:off x="2670175" y="4237038"/>
            <a:ext cx="63500" cy="42862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9" y="0"/>
              </a:cxn>
              <a:cxn ang="0">
                <a:pos x="46" y="0"/>
              </a:cxn>
              <a:cxn ang="0">
                <a:pos x="64" y="0"/>
              </a:cxn>
              <a:cxn ang="0">
                <a:pos x="79" y="11"/>
              </a:cxn>
              <a:cxn ang="0">
                <a:pos x="75" y="19"/>
              </a:cxn>
              <a:cxn ang="0">
                <a:pos x="68" y="31"/>
              </a:cxn>
              <a:cxn ang="0">
                <a:pos x="60" y="40"/>
              </a:cxn>
              <a:cxn ang="0">
                <a:pos x="52" y="52"/>
              </a:cxn>
              <a:cxn ang="0">
                <a:pos x="41" y="48"/>
              </a:cxn>
              <a:cxn ang="0">
                <a:pos x="23" y="44"/>
              </a:cxn>
              <a:cxn ang="0">
                <a:pos x="11" y="40"/>
              </a:cxn>
              <a:cxn ang="0">
                <a:pos x="4" y="27"/>
              </a:cxn>
              <a:cxn ang="0">
                <a:pos x="0" y="15"/>
              </a:cxn>
              <a:cxn ang="0">
                <a:pos x="11" y="4"/>
              </a:cxn>
            </a:cxnLst>
            <a:rect l="0" t="0" r="r" b="b"/>
            <a:pathLst>
              <a:path w="79" h="52">
                <a:moveTo>
                  <a:pt x="11" y="4"/>
                </a:moveTo>
                <a:lnTo>
                  <a:pt x="29" y="0"/>
                </a:lnTo>
                <a:lnTo>
                  <a:pt x="46" y="0"/>
                </a:lnTo>
                <a:lnTo>
                  <a:pt x="64" y="0"/>
                </a:lnTo>
                <a:lnTo>
                  <a:pt x="79" y="11"/>
                </a:lnTo>
                <a:lnTo>
                  <a:pt x="75" y="19"/>
                </a:lnTo>
                <a:lnTo>
                  <a:pt x="68" y="31"/>
                </a:lnTo>
                <a:lnTo>
                  <a:pt x="60" y="40"/>
                </a:lnTo>
                <a:lnTo>
                  <a:pt x="52" y="52"/>
                </a:lnTo>
                <a:lnTo>
                  <a:pt x="41" y="48"/>
                </a:lnTo>
                <a:lnTo>
                  <a:pt x="23" y="44"/>
                </a:lnTo>
                <a:lnTo>
                  <a:pt x="11" y="40"/>
                </a:lnTo>
                <a:lnTo>
                  <a:pt x="4" y="27"/>
                </a:lnTo>
                <a:lnTo>
                  <a:pt x="0" y="15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7" name="Freeform 9"/>
          <p:cNvSpPr>
            <a:spLocks/>
          </p:cNvSpPr>
          <p:nvPr/>
        </p:nvSpPr>
        <p:spPr bwMode="auto">
          <a:xfrm>
            <a:off x="2716213" y="4089400"/>
            <a:ext cx="47625" cy="476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27" y="0"/>
              </a:cxn>
              <a:cxn ang="0">
                <a:pos x="39" y="3"/>
              </a:cxn>
              <a:cxn ang="0">
                <a:pos x="49" y="7"/>
              </a:cxn>
              <a:cxn ang="0">
                <a:pos x="56" y="17"/>
              </a:cxn>
              <a:cxn ang="0">
                <a:pos x="60" y="25"/>
              </a:cxn>
              <a:cxn ang="0">
                <a:pos x="56" y="32"/>
              </a:cxn>
              <a:cxn ang="0">
                <a:pos x="52" y="40"/>
              </a:cxn>
              <a:cxn ang="0">
                <a:pos x="49" y="52"/>
              </a:cxn>
              <a:cxn ang="0">
                <a:pos x="45" y="56"/>
              </a:cxn>
              <a:cxn ang="0">
                <a:pos x="39" y="60"/>
              </a:cxn>
              <a:cxn ang="0">
                <a:pos x="27" y="56"/>
              </a:cxn>
              <a:cxn ang="0">
                <a:pos x="23" y="52"/>
              </a:cxn>
              <a:cxn ang="0">
                <a:pos x="8" y="40"/>
              </a:cxn>
              <a:cxn ang="0">
                <a:pos x="0" y="25"/>
              </a:cxn>
              <a:cxn ang="0">
                <a:pos x="0" y="7"/>
              </a:cxn>
              <a:cxn ang="0">
                <a:pos x="16" y="0"/>
              </a:cxn>
            </a:cxnLst>
            <a:rect l="0" t="0" r="r" b="b"/>
            <a:pathLst>
              <a:path w="60" h="60">
                <a:moveTo>
                  <a:pt x="16" y="0"/>
                </a:moveTo>
                <a:lnTo>
                  <a:pt x="27" y="0"/>
                </a:lnTo>
                <a:lnTo>
                  <a:pt x="39" y="3"/>
                </a:lnTo>
                <a:lnTo>
                  <a:pt x="49" y="7"/>
                </a:lnTo>
                <a:lnTo>
                  <a:pt x="56" y="17"/>
                </a:lnTo>
                <a:lnTo>
                  <a:pt x="60" y="25"/>
                </a:lnTo>
                <a:lnTo>
                  <a:pt x="56" y="32"/>
                </a:lnTo>
                <a:lnTo>
                  <a:pt x="52" y="40"/>
                </a:lnTo>
                <a:lnTo>
                  <a:pt x="49" y="52"/>
                </a:lnTo>
                <a:lnTo>
                  <a:pt x="45" y="56"/>
                </a:lnTo>
                <a:lnTo>
                  <a:pt x="39" y="60"/>
                </a:lnTo>
                <a:lnTo>
                  <a:pt x="27" y="56"/>
                </a:lnTo>
                <a:lnTo>
                  <a:pt x="23" y="52"/>
                </a:lnTo>
                <a:lnTo>
                  <a:pt x="8" y="40"/>
                </a:lnTo>
                <a:lnTo>
                  <a:pt x="0" y="25"/>
                </a:lnTo>
                <a:lnTo>
                  <a:pt x="0" y="7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8" name="Freeform 10"/>
          <p:cNvSpPr>
            <a:spLocks/>
          </p:cNvSpPr>
          <p:nvPr/>
        </p:nvSpPr>
        <p:spPr bwMode="auto">
          <a:xfrm>
            <a:off x="2717800" y="4349750"/>
            <a:ext cx="53975" cy="50800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64" y="0"/>
              </a:cxn>
              <a:cxn ang="0">
                <a:pos x="68" y="8"/>
              </a:cxn>
              <a:cxn ang="0">
                <a:pos x="64" y="20"/>
              </a:cxn>
              <a:cxn ang="0">
                <a:pos x="52" y="39"/>
              </a:cxn>
              <a:cxn ang="0">
                <a:pos x="41" y="53"/>
              </a:cxn>
              <a:cxn ang="0">
                <a:pos x="27" y="64"/>
              </a:cxn>
              <a:cxn ang="0">
                <a:pos x="15" y="54"/>
              </a:cxn>
              <a:cxn ang="0">
                <a:pos x="0" y="49"/>
              </a:cxn>
              <a:cxn ang="0">
                <a:pos x="0" y="35"/>
              </a:cxn>
              <a:cxn ang="0">
                <a:pos x="4" y="23"/>
              </a:cxn>
              <a:cxn ang="0">
                <a:pos x="12" y="16"/>
              </a:cxn>
              <a:cxn ang="0">
                <a:pos x="19" y="12"/>
              </a:cxn>
              <a:cxn ang="0">
                <a:pos x="35" y="4"/>
              </a:cxn>
              <a:cxn ang="0">
                <a:pos x="52" y="0"/>
              </a:cxn>
            </a:cxnLst>
            <a:rect l="0" t="0" r="r" b="b"/>
            <a:pathLst>
              <a:path w="68" h="64">
                <a:moveTo>
                  <a:pt x="52" y="0"/>
                </a:moveTo>
                <a:lnTo>
                  <a:pt x="64" y="0"/>
                </a:lnTo>
                <a:lnTo>
                  <a:pt x="68" y="8"/>
                </a:lnTo>
                <a:lnTo>
                  <a:pt x="64" y="20"/>
                </a:lnTo>
                <a:lnTo>
                  <a:pt x="52" y="39"/>
                </a:lnTo>
                <a:lnTo>
                  <a:pt x="41" y="53"/>
                </a:lnTo>
                <a:lnTo>
                  <a:pt x="27" y="64"/>
                </a:lnTo>
                <a:lnTo>
                  <a:pt x="15" y="54"/>
                </a:lnTo>
                <a:lnTo>
                  <a:pt x="0" y="49"/>
                </a:lnTo>
                <a:lnTo>
                  <a:pt x="0" y="35"/>
                </a:lnTo>
                <a:lnTo>
                  <a:pt x="4" y="23"/>
                </a:lnTo>
                <a:lnTo>
                  <a:pt x="12" y="16"/>
                </a:lnTo>
                <a:lnTo>
                  <a:pt x="19" y="12"/>
                </a:lnTo>
                <a:lnTo>
                  <a:pt x="35" y="4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099" name="Freeform 11"/>
          <p:cNvSpPr>
            <a:spLocks/>
          </p:cNvSpPr>
          <p:nvPr/>
        </p:nvSpPr>
        <p:spPr bwMode="auto">
          <a:xfrm>
            <a:off x="2808288" y="4429125"/>
            <a:ext cx="38100" cy="6032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9" y="14"/>
              </a:cxn>
              <a:cxn ang="0">
                <a:pos x="45" y="29"/>
              </a:cxn>
              <a:cxn ang="0">
                <a:pos x="33" y="49"/>
              </a:cxn>
              <a:cxn ang="0">
                <a:pos x="26" y="70"/>
              </a:cxn>
              <a:cxn ang="0">
                <a:pos x="20" y="74"/>
              </a:cxn>
              <a:cxn ang="0">
                <a:pos x="12" y="78"/>
              </a:cxn>
              <a:cxn ang="0">
                <a:pos x="8" y="78"/>
              </a:cxn>
              <a:cxn ang="0">
                <a:pos x="0" y="56"/>
              </a:cxn>
              <a:cxn ang="0">
                <a:pos x="4" y="37"/>
              </a:cxn>
              <a:cxn ang="0">
                <a:pos x="12" y="21"/>
              </a:cxn>
              <a:cxn ang="0">
                <a:pos x="26" y="8"/>
              </a:cxn>
              <a:cxn ang="0">
                <a:pos x="33" y="0"/>
              </a:cxn>
              <a:cxn ang="0">
                <a:pos x="45" y="0"/>
              </a:cxn>
            </a:cxnLst>
            <a:rect l="0" t="0" r="r" b="b"/>
            <a:pathLst>
              <a:path w="49" h="78">
                <a:moveTo>
                  <a:pt x="45" y="0"/>
                </a:moveTo>
                <a:lnTo>
                  <a:pt x="49" y="14"/>
                </a:lnTo>
                <a:lnTo>
                  <a:pt x="45" y="29"/>
                </a:lnTo>
                <a:lnTo>
                  <a:pt x="33" y="49"/>
                </a:lnTo>
                <a:lnTo>
                  <a:pt x="26" y="70"/>
                </a:lnTo>
                <a:lnTo>
                  <a:pt x="20" y="74"/>
                </a:lnTo>
                <a:lnTo>
                  <a:pt x="12" y="78"/>
                </a:lnTo>
                <a:lnTo>
                  <a:pt x="8" y="78"/>
                </a:lnTo>
                <a:lnTo>
                  <a:pt x="0" y="56"/>
                </a:lnTo>
                <a:lnTo>
                  <a:pt x="4" y="37"/>
                </a:lnTo>
                <a:lnTo>
                  <a:pt x="12" y="21"/>
                </a:lnTo>
                <a:lnTo>
                  <a:pt x="26" y="8"/>
                </a:lnTo>
                <a:lnTo>
                  <a:pt x="33" y="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0" name="Freeform 12"/>
          <p:cNvSpPr>
            <a:spLocks/>
          </p:cNvSpPr>
          <p:nvPr/>
        </p:nvSpPr>
        <p:spPr bwMode="auto">
          <a:xfrm>
            <a:off x="2808288" y="4006850"/>
            <a:ext cx="41275" cy="5873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26" y="0"/>
              </a:cxn>
              <a:cxn ang="0">
                <a:pos x="30" y="6"/>
              </a:cxn>
              <a:cxn ang="0">
                <a:pos x="37" y="6"/>
              </a:cxn>
              <a:cxn ang="0">
                <a:pos x="45" y="9"/>
              </a:cxn>
              <a:cxn ang="0">
                <a:pos x="45" y="25"/>
              </a:cxn>
              <a:cxn ang="0">
                <a:pos x="49" y="44"/>
              </a:cxn>
              <a:cxn ang="0">
                <a:pos x="53" y="58"/>
              </a:cxn>
              <a:cxn ang="0">
                <a:pos x="45" y="73"/>
              </a:cxn>
              <a:cxn ang="0">
                <a:pos x="30" y="64"/>
              </a:cxn>
              <a:cxn ang="0">
                <a:pos x="16" y="58"/>
              </a:cxn>
              <a:cxn ang="0">
                <a:pos x="8" y="41"/>
              </a:cxn>
              <a:cxn ang="0">
                <a:pos x="0" y="29"/>
              </a:cxn>
              <a:cxn ang="0">
                <a:pos x="0" y="21"/>
              </a:cxn>
              <a:cxn ang="0">
                <a:pos x="4" y="13"/>
              </a:cxn>
              <a:cxn ang="0">
                <a:pos x="8" y="6"/>
              </a:cxn>
              <a:cxn ang="0">
                <a:pos x="16" y="6"/>
              </a:cxn>
            </a:cxnLst>
            <a:rect l="0" t="0" r="r" b="b"/>
            <a:pathLst>
              <a:path w="53" h="73">
                <a:moveTo>
                  <a:pt x="16" y="6"/>
                </a:moveTo>
                <a:lnTo>
                  <a:pt x="26" y="0"/>
                </a:lnTo>
                <a:lnTo>
                  <a:pt x="30" y="6"/>
                </a:lnTo>
                <a:lnTo>
                  <a:pt x="37" y="6"/>
                </a:lnTo>
                <a:lnTo>
                  <a:pt x="45" y="9"/>
                </a:lnTo>
                <a:lnTo>
                  <a:pt x="45" y="25"/>
                </a:lnTo>
                <a:lnTo>
                  <a:pt x="49" y="44"/>
                </a:lnTo>
                <a:lnTo>
                  <a:pt x="53" y="58"/>
                </a:lnTo>
                <a:lnTo>
                  <a:pt x="45" y="73"/>
                </a:lnTo>
                <a:lnTo>
                  <a:pt x="30" y="64"/>
                </a:lnTo>
                <a:lnTo>
                  <a:pt x="16" y="58"/>
                </a:lnTo>
                <a:lnTo>
                  <a:pt x="8" y="41"/>
                </a:lnTo>
                <a:lnTo>
                  <a:pt x="0" y="29"/>
                </a:lnTo>
                <a:lnTo>
                  <a:pt x="0" y="21"/>
                </a:lnTo>
                <a:lnTo>
                  <a:pt x="4" y="13"/>
                </a:lnTo>
                <a:lnTo>
                  <a:pt x="8" y="6"/>
                </a:lnTo>
                <a:lnTo>
                  <a:pt x="16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1" name="Freeform 13"/>
          <p:cNvSpPr>
            <a:spLocks/>
          </p:cNvSpPr>
          <p:nvPr/>
        </p:nvSpPr>
        <p:spPr bwMode="auto">
          <a:xfrm>
            <a:off x="2822575" y="2901950"/>
            <a:ext cx="3551238" cy="131763"/>
          </a:xfrm>
          <a:custGeom>
            <a:avLst/>
            <a:gdLst/>
            <a:ahLst/>
            <a:cxnLst>
              <a:cxn ang="0">
                <a:pos x="6" y="11"/>
              </a:cxn>
              <a:cxn ang="0">
                <a:pos x="58" y="7"/>
              </a:cxn>
              <a:cxn ang="0">
                <a:pos x="271" y="7"/>
              </a:cxn>
              <a:cxn ang="0">
                <a:pos x="382" y="11"/>
              </a:cxn>
              <a:cxn ang="0">
                <a:pos x="444" y="11"/>
              </a:cxn>
              <a:cxn ang="0">
                <a:pos x="456" y="7"/>
              </a:cxn>
              <a:cxn ang="0">
                <a:pos x="485" y="7"/>
              </a:cxn>
              <a:cxn ang="0">
                <a:pos x="520" y="11"/>
              </a:cxn>
              <a:cxn ang="0">
                <a:pos x="1313" y="11"/>
              </a:cxn>
              <a:cxn ang="0">
                <a:pos x="1441" y="7"/>
              </a:cxn>
              <a:cxn ang="0">
                <a:pos x="1961" y="7"/>
              </a:cxn>
              <a:cxn ang="0">
                <a:pos x="2226" y="11"/>
              </a:cxn>
              <a:cxn ang="0">
                <a:pos x="2364" y="11"/>
              </a:cxn>
              <a:cxn ang="0">
                <a:pos x="2473" y="7"/>
              </a:cxn>
              <a:cxn ang="0">
                <a:pos x="2694" y="11"/>
              </a:cxn>
              <a:cxn ang="0">
                <a:pos x="2806" y="21"/>
              </a:cxn>
              <a:cxn ang="0">
                <a:pos x="3031" y="29"/>
              </a:cxn>
              <a:cxn ang="0">
                <a:pos x="3147" y="29"/>
              </a:cxn>
              <a:cxn ang="0">
                <a:pos x="3349" y="15"/>
              </a:cxn>
              <a:cxn ang="0">
                <a:pos x="3514" y="11"/>
              </a:cxn>
              <a:cxn ang="0">
                <a:pos x="3603" y="11"/>
              </a:cxn>
              <a:cxn ang="0">
                <a:pos x="3941" y="3"/>
              </a:cxn>
              <a:cxn ang="0">
                <a:pos x="4001" y="0"/>
              </a:cxn>
              <a:cxn ang="0">
                <a:pos x="4131" y="0"/>
              </a:cxn>
              <a:cxn ang="0">
                <a:pos x="4195" y="0"/>
              </a:cxn>
              <a:cxn ang="0">
                <a:pos x="4259" y="0"/>
              </a:cxn>
              <a:cxn ang="0">
                <a:pos x="4453" y="11"/>
              </a:cxn>
              <a:cxn ang="0">
                <a:pos x="4460" y="15"/>
              </a:cxn>
              <a:cxn ang="0">
                <a:pos x="4464" y="25"/>
              </a:cxn>
              <a:cxn ang="0">
                <a:pos x="4464" y="33"/>
              </a:cxn>
              <a:cxn ang="0">
                <a:pos x="4472" y="48"/>
              </a:cxn>
              <a:cxn ang="0">
                <a:pos x="4464" y="60"/>
              </a:cxn>
              <a:cxn ang="0">
                <a:pos x="4464" y="100"/>
              </a:cxn>
              <a:cxn ang="0">
                <a:pos x="4460" y="112"/>
              </a:cxn>
              <a:cxn ang="0">
                <a:pos x="4460" y="157"/>
              </a:cxn>
              <a:cxn ang="0">
                <a:pos x="4383" y="161"/>
              </a:cxn>
              <a:cxn ang="0">
                <a:pos x="4348" y="161"/>
              </a:cxn>
              <a:cxn ang="0">
                <a:pos x="4311" y="161"/>
              </a:cxn>
              <a:cxn ang="0">
                <a:pos x="4199" y="157"/>
              </a:cxn>
              <a:cxn ang="0">
                <a:pos x="4162" y="157"/>
              </a:cxn>
              <a:cxn ang="0">
                <a:pos x="3784" y="157"/>
              </a:cxn>
              <a:cxn ang="0">
                <a:pos x="3636" y="161"/>
              </a:cxn>
              <a:cxn ang="0">
                <a:pos x="3566" y="166"/>
              </a:cxn>
              <a:cxn ang="0">
                <a:pos x="2449" y="157"/>
              </a:cxn>
              <a:cxn ang="0">
                <a:pos x="2143" y="157"/>
              </a:cxn>
              <a:cxn ang="0">
                <a:pos x="1833" y="157"/>
              </a:cxn>
              <a:cxn ang="0">
                <a:pos x="1024" y="157"/>
              </a:cxn>
              <a:cxn ang="0">
                <a:pos x="894" y="153"/>
              </a:cxn>
              <a:cxn ang="0">
                <a:pos x="512" y="153"/>
              </a:cxn>
              <a:cxn ang="0">
                <a:pos x="134" y="149"/>
              </a:cxn>
              <a:cxn ang="0">
                <a:pos x="6" y="149"/>
              </a:cxn>
              <a:cxn ang="0">
                <a:pos x="0" y="133"/>
              </a:cxn>
              <a:cxn ang="0">
                <a:pos x="0" y="64"/>
              </a:cxn>
              <a:cxn ang="0">
                <a:pos x="6" y="29"/>
              </a:cxn>
              <a:cxn ang="0">
                <a:pos x="6" y="11"/>
              </a:cxn>
            </a:cxnLst>
            <a:rect l="0" t="0" r="r" b="b"/>
            <a:pathLst>
              <a:path w="4472" h="166">
                <a:moveTo>
                  <a:pt x="6" y="11"/>
                </a:moveTo>
                <a:lnTo>
                  <a:pt x="58" y="7"/>
                </a:lnTo>
                <a:lnTo>
                  <a:pt x="271" y="7"/>
                </a:lnTo>
                <a:lnTo>
                  <a:pt x="382" y="11"/>
                </a:lnTo>
                <a:lnTo>
                  <a:pt x="444" y="11"/>
                </a:lnTo>
                <a:lnTo>
                  <a:pt x="456" y="7"/>
                </a:lnTo>
                <a:lnTo>
                  <a:pt x="485" y="7"/>
                </a:lnTo>
                <a:lnTo>
                  <a:pt x="520" y="11"/>
                </a:lnTo>
                <a:lnTo>
                  <a:pt x="1313" y="11"/>
                </a:lnTo>
                <a:lnTo>
                  <a:pt x="1441" y="7"/>
                </a:lnTo>
                <a:lnTo>
                  <a:pt x="1961" y="7"/>
                </a:lnTo>
                <a:lnTo>
                  <a:pt x="2226" y="11"/>
                </a:lnTo>
                <a:lnTo>
                  <a:pt x="2364" y="11"/>
                </a:lnTo>
                <a:lnTo>
                  <a:pt x="2473" y="7"/>
                </a:lnTo>
                <a:lnTo>
                  <a:pt x="2694" y="11"/>
                </a:lnTo>
                <a:lnTo>
                  <a:pt x="2806" y="21"/>
                </a:lnTo>
                <a:lnTo>
                  <a:pt x="3031" y="29"/>
                </a:lnTo>
                <a:lnTo>
                  <a:pt x="3147" y="29"/>
                </a:lnTo>
                <a:lnTo>
                  <a:pt x="3349" y="15"/>
                </a:lnTo>
                <a:lnTo>
                  <a:pt x="3514" y="11"/>
                </a:lnTo>
                <a:lnTo>
                  <a:pt x="3603" y="11"/>
                </a:lnTo>
                <a:lnTo>
                  <a:pt x="3941" y="3"/>
                </a:lnTo>
                <a:lnTo>
                  <a:pt x="4001" y="0"/>
                </a:lnTo>
                <a:lnTo>
                  <a:pt x="4131" y="0"/>
                </a:lnTo>
                <a:lnTo>
                  <a:pt x="4195" y="0"/>
                </a:lnTo>
                <a:lnTo>
                  <a:pt x="4259" y="0"/>
                </a:lnTo>
                <a:lnTo>
                  <a:pt x="4453" y="11"/>
                </a:lnTo>
                <a:lnTo>
                  <a:pt x="4460" y="15"/>
                </a:lnTo>
                <a:lnTo>
                  <a:pt x="4464" y="25"/>
                </a:lnTo>
                <a:lnTo>
                  <a:pt x="4464" y="33"/>
                </a:lnTo>
                <a:lnTo>
                  <a:pt x="4472" y="48"/>
                </a:lnTo>
                <a:lnTo>
                  <a:pt x="4464" y="60"/>
                </a:lnTo>
                <a:lnTo>
                  <a:pt x="4464" y="100"/>
                </a:lnTo>
                <a:lnTo>
                  <a:pt x="4460" y="112"/>
                </a:lnTo>
                <a:lnTo>
                  <a:pt x="4460" y="157"/>
                </a:lnTo>
                <a:lnTo>
                  <a:pt x="4383" y="161"/>
                </a:lnTo>
                <a:lnTo>
                  <a:pt x="4348" y="161"/>
                </a:lnTo>
                <a:lnTo>
                  <a:pt x="4311" y="161"/>
                </a:lnTo>
                <a:lnTo>
                  <a:pt x="4199" y="157"/>
                </a:lnTo>
                <a:lnTo>
                  <a:pt x="4162" y="157"/>
                </a:lnTo>
                <a:lnTo>
                  <a:pt x="3784" y="157"/>
                </a:lnTo>
                <a:lnTo>
                  <a:pt x="3636" y="161"/>
                </a:lnTo>
                <a:lnTo>
                  <a:pt x="3566" y="166"/>
                </a:lnTo>
                <a:lnTo>
                  <a:pt x="2449" y="157"/>
                </a:lnTo>
                <a:lnTo>
                  <a:pt x="2143" y="157"/>
                </a:lnTo>
                <a:lnTo>
                  <a:pt x="1833" y="157"/>
                </a:lnTo>
                <a:lnTo>
                  <a:pt x="1024" y="157"/>
                </a:lnTo>
                <a:lnTo>
                  <a:pt x="894" y="153"/>
                </a:lnTo>
                <a:lnTo>
                  <a:pt x="512" y="153"/>
                </a:lnTo>
                <a:lnTo>
                  <a:pt x="134" y="149"/>
                </a:lnTo>
                <a:lnTo>
                  <a:pt x="6" y="149"/>
                </a:lnTo>
                <a:lnTo>
                  <a:pt x="0" y="133"/>
                </a:lnTo>
                <a:lnTo>
                  <a:pt x="0" y="64"/>
                </a:lnTo>
                <a:lnTo>
                  <a:pt x="6" y="29"/>
                </a:lnTo>
                <a:lnTo>
                  <a:pt x="6" y="11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2" name="Freeform 14"/>
          <p:cNvSpPr>
            <a:spLocks/>
          </p:cNvSpPr>
          <p:nvPr/>
        </p:nvSpPr>
        <p:spPr bwMode="auto">
          <a:xfrm>
            <a:off x="2922588" y="4029075"/>
            <a:ext cx="150812" cy="361950"/>
          </a:xfrm>
          <a:custGeom>
            <a:avLst/>
            <a:gdLst/>
            <a:ahLst/>
            <a:cxnLst>
              <a:cxn ang="0">
                <a:pos x="8" y="254"/>
              </a:cxn>
              <a:cxn ang="0">
                <a:pos x="19" y="244"/>
              </a:cxn>
              <a:cxn ang="0">
                <a:pos x="35" y="213"/>
              </a:cxn>
              <a:cxn ang="0">
                <a:pos x="56" y="116"/>
              </a:cxn>
              <a:cxn ang="0">
                <a:pos x="60" y="97"/>
              </a:cxn>
              <a:cxn ang="0">
                <a:pos x="72" y="48"/>
              </a:cxn>
              <a:cxn ang="0">
                <a:pos x="83" y="31"/>
              </a:cxn>
              <a:cxn ang="0">
                <a:pos x="83" y="19"/>
              </a:cxn>
              <a:cxn ang="0">
                <a:pos x="97" y="4"/>
              </a:cxn>
              <a:cxn ang="0">
                <a:pos x="101" y="0"/>
              </a:cxn>
              <a:cxn ang="0">
                <a:pos x="112" y="4"/>
              </a:cxn>
              <a:cxn ang="0">
                <a:pos x="120" y="15"/>
              </a:cxn>
              <a:cxn ang="0">
                <a:pos x="112" y="56"/>
              </a:cxn>
              <a:cxn ang="0">
                <a:pos x="105" y="101"/>
              </a:cxn>
              <a:cxn ang="0">
                <a:pos x="101" y="116"/>
              </a:cxn>
              <a:cxn ang="0">
                <a:pos x="97" y="157"/>
              </a:cxn>
              <a:cxn ang="0">
                <a:pos x="97" y="176"/>
              </a:cxn>
              <a:cxn ang="0">
                <a:pos x="87" y="194"/>
              </a:cxn>
              <a:cxn ang="0">
                <a:pos x="87" y="213"/>
              </a:cxn>
              <a:cxn ang="0">
                <a:pos x="83" y="225"/>
              </a:cxn>
              <a:cxn ang="0">
                <a:pos x="83" y="262"/>
              </a:cxn>
              <a:cxn ang="0">
                <a:pos x="87" y="289"/>
              </a:cxn>
              <a:cxn ang="0">
                <a:pos x="101" y="318"/>
              </a:cxn>
              <a:cxn ang="0">
                <a:pos x="155" y="386"/>
              </a:cxn>
              <a:cxn ang="0">
                <a:pos x="169" y="403"/>
              </a:cxn>
              <a:cxn ang="0">
                <a:pos x="184" y="423"/>
              </a:cxn>
              <a:cxn ang="0">
                <a:pos x="188" y="434"/>
              </a:cxn>
              <a:cxn ang="0">
                <a:pos x="188" y="452"/>
              </a:cxn>
              <a:cxn ang="0">
                <a:pos x="180" y="456"/>
              </a:cxn>
              <a:cxn ang="0">
                <a:pos x="173" y="452"/>
              </a:cxn>
              <a:cxn ang="0">
                <a:pos x="165" y="442"/>
              </a:cxn>
              <a:cxn ang="0">
                <a:pos x="151" y="442"/>
              </a:cxn>
              <a:cxn ang="0">
                <a:pos x="136" y="426"/>
              </a:cxn>
              <a:cxn ang="0">
                <a:pos x="87" y="378"/>
              </a:cxn>
              <a:cxn ang="0">
                <a:pos x="52" y="341"/>
              </a:cxn>
              <a:cxn ang="0">
                <a:pos x="39" y="337"/>
              </a:cxn>
              <a:cxn ang="0">
                <a:pos x="8" y="322"/>
              </a:cxn>
              <a:cxn ang="0">
                <a:pos x="0" y="306"/>
              </a:cxn>
              <a:cxn ang="0">
                <a:pos x="0" y="289"/>
              </a:cxn>
              <a:cxn ang="0">
                <a:pos x="0" y="269"/>
              </a:cxn>
              <a:cxn ang="0">
                <a:pos x="8" y="254"/>
              </a:cxn>
            </a:cxnLst>
            <a:rect l="0" t="0" r="r" b="b"/>
            <a:pathLst>
              <a:path w="188" h="456">
                <a:moveTo>
                  <a:pt x="8" y="254"/>
                </a:moveTo>
                <a:lnTo>
                  <a:pt x="19" y="244"/>
                </a:lnTo>
                <a:lnTo>
                  <a:pt x="35" y="213"/>
                </a:lnTo>
                <a:lnTo>
                  <a:pt x="56" y="116"/>
                </a:lnTo>
                <a:lnTo>
                  <a:pt x="60" y="97"/>
                </a:lnTo>
                <a:lnTo>
                  <a:pt x="72" y="48"/>
                </a:lnTo>
                <a:lnTo>
                  <a:pt x="83" y="31"/>
                </a:lnTo>
                <a:lnTo>
                  <a:pt x="83" y="19"/>
                </a:lnTo>
                <a:lnTo>
                  <a:pt x="97" y="4"/>
                </a:lnTo>
                <a:lnTo>
                  <a:pt x="101" y="0"/>
                </a:lnTo>
                <a:lnTo>
                  <a:pt x="112" y="4"/>
                </a:lnTo>
                <a:lnTo>
                  <a:pt x="120" y="15"/>
                </a:lnTo>
                <a:lnTo>
                  <a:pt x="112" y="56"/>
                </a:lnTo>
                <a:lnTo>
                  <a:pt x="105" y="101"/>
                </a:lnTo>
                <a:lnTo>
                  <a:pt x="101" y="116"/>
                </a:lnTo>
                <a:lnTo>
                  <a:pt x="97" y="157"/>
                </a:lnTo>
                <a:lnTo>
                  <a:pt x="97" y="176"/>
                </a:lnTo>
                <a:lnTo>
                  <a:pt x="87" y="194"/>
                </a:lnTo>
                <a:lnTo>
                  <a:pt x="87" y="213"/>
                </a:lnTo>
                <a:lnTo>
                  <a:pt x="83" y="225"/>
                </a:lnTo>
                <a:lnTo>
                  <a:pt x="83" y="262"/>
                </a:lnTo>
                <a:lnTo>
                  <a:pt x="87" y="289"/>
                </a:lnTo>
                <a:lnTo>
                  <a:pt x="101" y="318"/>
                </a:lnTo>
                <a:lnTo>
                  <a:pt x="155" y="386"/>
                </a:lnTo>
                <a:lnTo>
                  <a:pt x="169" y="403"/>
                </a:lnTo>
                <a:lnTo>
                  <a:pt x="184" y="423"/>
                </a:lnTo>
                <a:lnTo>
                  <a:pt x="188" y="434"/>
                </a:lnTo>
                <a:lnTo>
                  <a:pt x="188" y="452"/>
                </a:lnTo>
                <a:lnTo>
                  <a:pt x="180" y="456"/>
                </a:lnTo>
                <a:lnTo>
                  <a:pt x="173" y="452"/>
                </a:lnTo>
                <a:lnTo>
                  <a:pt x="165" y="442"/>
                </a:lnTo>
                <a:lnTo>
                  <a:pt x="151" y="442"/>
                </a:lnTo>
                <a:lnTo>
                  <a:pt x="136" y="426"/>
                </a:lnTo>
                <a:lnTo>
                  <a:pt x="87" y="378"/>
                </a:lnTo>
                <a:lnTo>
                  <a:pt x="52" y="341"/>
                </a:lnTo>
                <a:lnTo>
                  <a:pt x="39" y="337"/>
                </a:lnTo>
                <a:lnTo>
                  <a:pt x="8" y="322"/>
                </a:lnTo>
                <a:lnTo>
                  <a:pt x="0" y="306"/>
                </a:lnTo>
                <a:lnTo>
                  <a:pt x="0" y="289"/>
                </a:lnTo>
                <a:lnTo>
                  <a:pt x="0" y="269"/>
                </a:lnTo>
                <a:lnTo>
                  <a:pt x="8" y="2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3" name="Freeform 15"/>
          <p:cNvSpPr>
            <a:spLocks/>
          </p:cNvSpPr>
          <p:nvPr/>
        </p:nvSpPr>
        <p:spPr bwMode="auto">
          <a:xfrm>
            <a:off x="2922588" y="3959225"/>
            <a:ext cx="31750" cy="762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5" y="0"/>
              </a:cxn>
              <a:cxn ang="0">
                <a:pos x="19" y="4"/>
              </a:cxn>
              <a:cxn ang="0">
                <a:pos x="27" y="7"/>
              </a:cxn>
              <a:cxn ang="0">
                <a:pos x="35" y="11"/>
              </a:cxn>
              <a:cxn ang="0">
                <a:pos x="35" y="21"/>
              </a:cxn>
              <a:cxn ang="0">
                <a:pos x="35" y="33"/>
              </a:cxn>
              <a:cxn ang="0">
                <a:pos x="35" y="44"/>
              </a:cxn>
              <a:cxn ang="0">
                <a:pos x="39" y="56"/>
              </a:cxn>
              <a:cxn ang="0">
                <a:pos x="35" y="77"/>
              </a:cxn>
              <a:cxn ang="0">
                <a:pos x="27" y="97"/>
              </a:cxn>
              <a:cxn ang="0">
                <a:pos x="15" y="93"/>
              </a:cxn>
              <a:cxn ang="0">
                <a:pos x="12" y="89"/>
              </a:cxn>
              <a:cxn ang="0">
                <a:pos x="8" y="85"/>
              </a:cxn>
              <a:cxn ang="0">
                <a:pos x="8" y="81"/>
              </a:cxn>
              <a:cxn ang="0">
                <a:pos x="4" y="60"/>
              </a:cxn>
              <a:cxn ang="0">
                <a:pos x="4" y="44"/>
              </a:cxn>
              <a:cxn ang="0">
                <a:pos x="4" y="29"/>
              </a:cxn>
              <a:cxn ang="0">
                <a:pos x="0" y="11"/>
              </a:cxn>
              <a:cxn ang="0">
                <a:pos x="8" y="0"/>
              </a:cxn>
            </a:cxnLst>
            <a:rect l="0" t="0" r="r" b="b"/>
            <a:pathLst>
              <a:path w="39" h="97">
                <a:moveTo>
                  <a:pt x="8" y="0"/>
                </a:moveTo>
                <a:lnTo>
                  <a:pt x="15" y="0"/>
                </a:lnTo>
                <a:lnTo>
                  <a:pt x="19" y="4"/>
                </a:lnTo>
                <a:lnTo>
                  <a:pt x="27" y="7"/>
                </a:lnTo>
                <a:lnTo>
                  <a:pt x="35" y="11"/>
                </a:lnTo>
                <a:lnTo>
                  <a:pt x="35" y="21"/>
                </a:lnTo>
                <a:lnTo>
                  <a:pt x="35" y="33"/>
                </a:lnTo>
                <a:lnTo>
                  <a:pt x="35" y="44"/>
                </a:lnTo>
                <a:lnTo>
                  <a:pt x="39" y="56"/>
                </a:lnTo>
                <a:lnTo>
                  <a:pt x="35" y="77"/>
                </a:lnTo>
                <a:lnTo>
                  <a:pt x="27" y="97"/>
                </a:lnTo>
                <a:lnTo>
                  <a:pt x="15" y="93"/>
                </a:lnTo>
                <a:lnTo>
                  <a:pt x="12" y="89"/>
                </a:lnTo>
                <a:lnTo>
                  <a:pt x="8" y="85"/>
                </a:lnTo>
                <a:lnTo>
                  <a:pt x="8" y="81"/>
                </a:lnTo>
                <a:lnTo>
                  <a:pt x="4" y="60"/>
                </a:lnTo>
                <a:lnTo>
                  <a:pt x="4" y="44"/>
                </a:lnTo>
                <a:lnTo>
                  <a:pt x="4" y="29"/>
                </a:lnTo>
                <a:lnTo>
                  <a:pt x="0" y="11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4" name="Freeform 16"/>
          <p:cNvSpPr>
            <a:spLocks/>
          </p:cNvSpPr>
          <p:nvPr/>
        </p:nvSpPr>
        <p:spPr bwMode="auto">
          <a:xfrm>
            <a:off x="2928938" y="4454525"/>
            <a:ext cx="36512" cy="7778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1" y="4"/>
              </a:cxn>
              <a:cxn ang="0">
                <a:pos x="37" y="19"/>
              </a:cxn>
              <a:cxn ang="0">
                <a:pos x="40" y="41"/>
              </a:cxn>
              <a:cxn ang="0">
                <a:pos x="44" y="60"/>
              </a:cxn>
              <a:cxn ang="0">
                <a:pos x="37" y="64"/>
              </a:cxn>
              <a:cxn ang="0">
                <a:pos x="37" y="78"/>
              </a:cxn>
              <a:cxn ang="0">
                <a:pos x="31" y="85"/>
              </a:cxn>
              <a:cxn ang="0">
                <a:pos x="27" y="97"/>
              </a:cxn>
              <a:cxn ang="0">
                <a:pos x="11" y="85"/>
              </a:cxn>
              <a:cxn ang="0">
                <a:pos x="7" y="78"/>
              </a:cxn>
              <a:cxn ang="0">
                <a:pos x="0" y="64"/>
              </a:cxn>
              <a:cxn ang="0">
                <a:pos x="0" y="56"/>
              </a:cxn>
              <a:cxn ang="0">
                <a:pos x="0" y="41"/>
              </a:cxn>
              <a:cxn ang="0">
                <a:pos x="0" y="29"/>
              </a:cxn>
              <a:cxn ang="0">
                <a:pos x="0" y="16"/>
              </a:cxn>
              <a:cxn ang="0">
                <a:pos x="0" y="8"/>
              </a:cxn>
              <a:cxn ang="0">
                <a:pos x="19" y="0"/>
              </a:cxn>
            </a:cxnLst>
            <a:rect l="0" t="0" r="r" b="b"/>
            <a:pathLst>
              <a:path w="44" h="97">
                <a:moveTo>
                  <a:pt x="19" y="0"/>
                </a:moveTo>
                <a:lnTo>
                  <a:pt x="31" y="4"/>
                </a:lnTo>
                <a:lnTo>
                  <a:pt x="37" y="19"/>
                </a:lnTo>
                <a:lnTo>
                  <a:pt x="40" y="41"/>
                </a:lnTo>
                <a:lnTo>
                  <a:pt x="44" y="60"/>
                </a:lnTo>
                <a:lnTo>
                  <a:pt x="37" y="64"/>
                </a:lnTo>
                <a:lnTo>
                  <a:pt x="37" y="78"/>
                </a:lnTo>
                <a:lnTo>
                  <a:pt x="31" y="85"/>
                </a:lnTo>
                <a:lnTo>
                  <a:pt x="27" y="97"/>
                </a:lnTo>
                <a:lnTo>
                  <a:pt x="11" y="85"/>
                </a:lnTo>
                <a:lnTo>
                  <a:pt x="7" y="78"/>
                </a:lnTo>
                <a:lnTo>
                  <a:pt x="0" y="64"/>
                </a:lnTo>
                <a:lnTo>
                  <a:pt x="0" y="56"/>
                </a:lnTo>
                <a:lnTo>
                  <a:pt x="0" y="41"/>
                </a:lnTo>
                <a:lnTo>
                  <a:pt x="0" y="29"/>
                </a:lnTo>
                <a:lnTo>
                  <a:pt x="0" y="16"/>
                </a:lnTo>
                <a:lnTo>
                  <a:pt x="0" y="8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5" name="Freeform 17"/>
          <p:cNvSpPr>
            <a:spLocks/>
          </p:cNvSpPr>
          <p:nvPr/>
        </p:nvSpPr>
        <p:spPr bwMode="auto">
          <a:xfrm>
            <a:off x="3046413" y="4000500"/>
            <a:ext cx="38100" cy="5397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41" y="4"/>
              </a:cxn>
              <a:cxn ang="0">
                <a:pos x="49" y="14"/>
              </a:cxn>
              <a:cxn ang="0">
                <a:pos x="45" y="25"/>
              </a:cxn>
              <a:cxn ang="0">
                <a:pos x="45" y="37"/>
              </a:cxn>
              <a:cxn ang="0">
                <a:pos x="41" y="49"/>
              </a:cxn>
              <a:cxn ang="0">
                <a:pos x="33" y="52"/>
              </a:cxn>
              <a:cxn ang="0">
                <a:pos x="25" y="60"/>
              </a:cxn>
              <a:cxn ang="0">
                <a:pos x="18" y="68"/>
              </a:cxn>
              <a:cxn ang="0">
                <a:pos x="14" y="68"/>
              </a:cxn>
              <a:cxn ang="0">
                <a:pos x="10" y="68"/>
              </a:cxn>
              <a:cxn ang="0">
                <a:pos x="0" y="49"/>
              </a:cxn>
              <a:cxn ang="0">
                <a:pos x="6" y="33"/>
              </a:cxn>
              <a:cxn ang="0">
                <a:pos x="10" y="17"/>
              </a:cxn>
              <a:cxn ang="0">
                <a:pos x="14" y="0"/>
              </a:cxn>
              <a:cxn ang="0">
                <a:pos x="33" y="0"/>
              </a:cxn>
            </a:cxnLst>
            <a:rect l="0" t="0" r="r" b="b"/>
            <a:pathLst>
              <a:path w="49" h="68">
                <a:moveTo>
                  <a:pt x="33" y="0"/>
                </a:moveTo>
                <a:lnTo>
                  <a:pt x="41" y="4"/>
                </a:lnTo>
                <a:lnTo>
                  <a:pt x="49" y="14"/>
                </a:lnTo>
                <a:lnTo>
                  <a:pt x="45" y="25"/>
                </a:lnTo>
                <a:lnTo>
                  <a:pt x="45" y="37"/>
                </a:lnTo>
                <a:lnTo>
                  <a:pt x="41" y="49"/>
                </a:lnTo>
                <a:lnTo>
                  <a:pt x="33" y="52"/>
                </a:lnTo>
                <a:lnTo>
                  <a:pt x="25" y="60"/>
                </a:lnTo>
                <a:lnTo>
                  <a:pt x="18" y="68"/>
                </a:lnTo>
                <a:lnTo>
                  <a:pt x="14" y="68"/>
                </a:lnTo>
                <a:lnTo>
                  <a:pt x="10" y="68"/>
                </a:lnTo>
                <a:lnTo>
                  <a:pt x="0" y="49"/>
                </a:lnTo>
                <a:lnTo>
                  <a:pt x="6" y="33"/>
                </a:lnTo>
                <a:lnTo>
                  <a:pt x="10" y="17"/>
                </a:lnTo>
                <a:lnTo>
                  <a:pt x="14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6" name="Freeform 18"/>
          <p:cNvSpPr>
            <a:spLocks/>
          </p:cNvSpPr>
          <p:nvPr/>
        </p:nvSpPr>
        <p:spPr bwMode="auto">
          <a:xfrm>
            <a:off x="3057525" y="4430713"/>
            <a:ext cx="41275" cy="47625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3" y="0"/>
              </a:cxn>
              <a:cxn ang="0">
                <a:pos x="35" y="10"/>
              </a:cxn>
              <a:cxn ang="0">
                <a:pos x="44" y="21"/>
              </a:cxn>
              <a:cxn ang="0">
                <a:pos x="52" y="29"/>
              </a:cxn>
              <a:cxn ang="0">
                <a:pos x="52" y="37"/>
              </a:cxn>
              <a:cxn ang="0">
                <a:pos x="52" y="45"/>
              </a:cxn>
              <a:cxn ang="0">
                <a:pos x="44" y="52"/>
              </a:cxn>
              <a:cxn ang="0">
                <a:pos x="35" y="58"/>
              </a:cxn>
              <a:cxn ang="0">
                <a:pos x="23" y="52"/>
              </a:cxn>
              <a:cxn ang="0">
                <a:pos x="15" y="45"/>
              </a:cxn>
              <a:cxn ang="0">
                <a:pos x="7" y="33"/>
              </a:cxn>
              <a:cxn ang="0">
                <a:pos x="0" y="21"/>
              </a:cxn>
              <a:cxn ang="0">
                <a:pos x="0" y="10"/>
              </a:cxn>
              <a:cxn ang="0">
                <a:pos x="11" y="4"/>
              </a:cxn>
            </a:cxnLst>
            <a:rect l="0" t="0" r="r" b="b"/>
            <a:pathLst>
              <a:path w="52" h="58">
                <a:moveTo>
                  <a:pt x="11" y="4"/>
                </a:moveTo>
                <a:lnTo>
                  <a:pt x="23" y="0"/>
                </a:lnTo>
                <a:lnTo>
                  <a:pt x="35" y="10"/>
                </a:lnTo>
                <a:lnTo>
                  <a:pt x="44" y="21"/>
                </a:lnTo>
                <a:lnTo>
                  <a:pt x="52" y="29"/>
                </a:lnTo>
                <a:lnTo>
                  <a:pt x="52" y="37"/>
                </a:lnTo>
                <a:lnTo>
                  <a:pt x="52" y="45"/>
                </a:lnTo>
                <a:lnTo>
                  <a:pt x="44" y="52"/>
                </a:lnTo>
                <a:lnTo>
                  <a:pt x="35" y="58"/>
                </a:lnTo>
                <a:lnTo>
                  <a:pt x="23" y="52"/>
                </a:lnTo>
                <a:lnTo>
                  <a:pt x="15" y="45"/>
                </a:lnTo>
                <a:lnTo>
                  <a:pt x="7" y="33"/>
                </a:lnTo>
                <a:lnTo>
                  <a:pt x="0" y="21"/>
                </a:lnTo>
                <a:lnTo>
                  <a:pt x="0" y="10"/>
                </a:lnTo>
                <a:lnTo>
                  <a:pt x="11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7" name="Freeform 19"/>
          <p:cNvSpPr>
            <a:spLocks/>
          </p:cNvSpPr>
          <p:nvPr/>
        </p:nvSpPr>
        <p:spPr bwMode="auto">
          <a:xfrm>
            <a:off x="3133725" y="4338638"/>
            <a:ext cx="53975" cy="412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7" y="4"/>
              </a:cxn>
              <a:cxn ang="0">
                <a:pos x="48" y="13"/>
              </a:cxn>
              <a:cxn ang="0">
                <a:pos x="52" y="17"/>
              </a:cxn>
              <a:cxn ang="0">
                <a:pos x="60" y="21"/>
              </a:cxn>
              <a:cxn ang="0">
                <a:pos x="64" y="29"/>
              </a:cxn>
              <a:cxn ang="0">
                <a:pos x="67" y="44"/>
              </a:cxn>
              <a:cxn ang="0">
                <a:pos x="56" y="48"/>
              </a:cxn>
              <a:cxn ang="0">
                <a:pos x="48" y="48"/>
              </a:cxn>
              <a:cxn ang="0">
                <a:pos x="35" y="48"/>
              </a:cxn>
              <a:cxn ang="0">
                <a:pos x="23" y="52"/>
              </a:cxn>
              <a:cxn ang="0">
                <a:pos x="15" y="44"/>
              </a:cxn>
              <a:cxn ang="0">
                <a:pos x="11" y="36"/>
              </a:cxn>
              <a:cxn ang="0">
                <a:pos x="3" y="29"/>
              </a:cxn>
              <a:cxn ang="0">
                <a:pos x="0" y="21"/>
              </a:cxn>
              <a:cxn ang="0">
                <a:pos x="0" y="13"/>
              </a:cxn>
              <a:cxn ang="0">
                <a:pos x="0" y="7"/>
              </a:cxn>
              <a:cxn ang="0">
                <a:pos x="3" y="0"/>
              </a:cxn>
              <a:cxn ang="0">
                <a:pos x="15" y="0"/>
              </a:cxn>
            </a:cxnLst>
            <a:rect l="0" t="0" r="r" b="b"/>
            <a:pathLst>
              <a:path w="67" h="52">
                <a:moveTo>
                  <a:pt x="15" y="0"/>
                </a:moveTo>
                <a:lnTo>
                  <a:pt x="27" y="4"/>
                </a:lnTo>
                <a:lnTo>
                  <a:pt x="48" y="13"/>
                </a:lnTo>
                <a:lnTo>
                  <a:pt x="52" y="17"/>
                </a:lnTo>
                <a:lnTo>
                  <a:pt x="60" y="21"/>
                </a:lnTo>
                <a:lnTo>
                  <a:pt x="64" y="29"/>
                </a:lnTo>
                <a:lnTo>
                  <a:pt x="67" y="44"/>
                </a:lnTo>
                <a:lnTo>
                  <a:pt x="56" y="48"/>
                </a:lnTo>
                <a:lnTo>
                  <a:pt x="48" y="48"/>
                </a:lnTo>
                <a:lnTo>
                  <a:pt x="35" y="48"/>
                </a:lnTo>
                <a:lnTo>
                  <a:pt x="23" y="52"/>
                </a:lnTo>
                <a:lnTo>
                  <a:pt x="15" y="44"/>
                </a:lnTo>
                <a:lnTo>
                  <a:pt x="11" y="36"/>
                </a:lnTo>
                <a:lnTo>
                  <a:pt x="3" y="29"/>
                </a:lnTo>
                <a:lnTo>
                  <a:pt x="0" y="21"/>
                </a:lnTo>
                <a:lnTo>
                  <a:pt x="0" y="13"/>
                </a:lnTo>
                <a:lnTo>
                  <a:pt x="0" y="7"/>
                </a:lnTo>
                <a:lnTo>
                  <a:pt x="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8" name="Freeform 20"/>
          <p:cNvSpPr>
            <a:spLocks/>
          </p:cNvSpPr>
          <p:nvPr/>
        </p:nvSpPr>
        <p:spPr bwMode="auto">
          <a:xfrm>
            <a:off x="3136900" y="4103688"/>
            <a:ext cx="44450" cy="4127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53" y="4"/>
              </a:cxn>
              <a:cxn ang="0">
                <a:pos x="57" y="15"/>
              </a:cxn>
              <a:cxn ang="0">
                <a:pos x="53" y="23"/>
              </a:cxn>
              <a:cxn ang="0">
                <a:pos x="45" y="31"/>
              </a:cxn>
              <a:cxn ang="0">
                <a:pos x="32" y="39"/>
              </a:cxn>
              <a:cxn ang="0">
                <a:pos x="20" y="52"/>
              </a:cxn>
              <a:cxn ang="0">
                <a:pos x="8" y="48"/>
              </a:cxn>
              <a:cxn ang="0">
                <a:pos x="4" y="43"/>
              </a:cxn>
              <a:cxn ang="0">
                <a:pos x="0" y="27"/>
              </a:cxn>
              <a:cxn ang="0">
                <a:pos x="4" y="15"/>
              </a:cxn>
              <a:cxn ang="0">
                <a:pos x="12" y="8"/>
              </a:cxn>
              <a:cxn ang="0">
                <a:pos x="20" y="4"/>
              </a:cxn>
              <a:cxn ang="0">
                <a:pos x="32" y="0"/>
              </a:cxn>
              <a:cxn ang="0">
                <a:pos x="49" y="0"/>
              </a:cxn>
            </a:cxnLst>
            <a:rect l="0" t="0" r="r" b="b"/>
            <a:pathLst>
              <a:path w="57" h="52">
                <a:moveTo>
                  <a:pt x="49" y="0"/>
                </a:moveTo>
                <a:lnTo>
                  <a:pt x="53" y="4"/>
                </a:lnTo>
                <a:lnTo>
                  <a:pt x="57" y="15"/>
                </a:lnTo>
                <a:lnTo>
                  <a:pt x="53" y="23"/>
                </a:lnTo>
                <a:lnTo>
                  <a:pt x="45" y="31"/>
                </a:lnTo>
                <a:lnTo>
                  <a:pt x="32" y="39"/>
                </a:lnTo>
                <a:lnTo>
                  <a:pt x="20" y="52"/>
                </a:lnTo>
                <a:lnTo>
                  <a:pt x="8" y="48"/>
                </a:lnTo>
                <a:lnTo>
                  <a:pt x="4" y="43"/>
                </a:lnTo>
                <a:lnTo>
                  <a:pt x="0" y="27"/>
                </a:lnTo>
                <a:lnTo>
                  <a:pt x="4" y="15"/>
                </a:lnTo>
                <a:lnTo>
                  <a:pt x="12" y="8"/>
                </a:lnTo>
                <a:lnTo>
                  <a:pt x="20" y="4"/>
                </a:lnTo>
                <a:lnTo>
                  <a:pt x="32" y="0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09" name="Freeform 21"/>
          <p:cNvSpPr>
            <a:spLocks/>
          </p:cNvSpPr>
          <p:nvPr/>
        </p:nvSpPr>
        <p:spPr bwMode="auto">
          <a:xfrm>
            <a:off x="3146425" y="4227513"/>
            <a:ext cx="61913" cy="34925"/>
          </a:xfrm>
          <a:custGeom>
            <a:avLst/>
            <a:gdLst/>
            <a:ahLst/>
            <a:cxnLst>
              <a:cxn ang="0">
                <a:pos x="23" y="6"/>
              </a:cxn>
              <a:cxn ang="0">
                <a:pos x="37" y="6"/>
              </a:cxn>
              <a:cxn ang="0">
                <a:pos x="52" y="0"/>
              </a:cxn>
              <a:cxn ang="0">
                <a:pos x="64" y="0"/>
              </a:cxn>
              <a:cxn ang="0">
                <a:pos x="78" y="6"/>
              </a:cxn>
              <a:cxn ang="0">
                <a:pos x="78" y="18"/>
              </a:cxn>
              <a:cxn ang="0">
                <a:pos x="78" y="33"/>
              </a:cxn>
              <a:cxn ang="0">
                <a:pos x="60" y="41"/>
              </a:cxn>
              <a:cxn ang="0">
                <a:pos x="41" y="45"/>
              </a:cxn>
              <a:cxn ang="0">
                <a:pos x="20" y="41"/>
              </a:cxn>
              <a:cxn ang="0">
                <a:pos x="8" y="41"/>
              </a:cxn>
              <a:cxn ang="0">
                <a:pos x="0" y="29"/>
              </a:cxn>
              <a:cxn ang="0">
                <a:pos x="0" y="21"/>
              </a:cxn>
              <a:cxn ang="0">
                <a:pos x="8" y="10"/>
              </a:cxn>
              <a:cxn ang="0">
                <a:pos x="23" y="6"/>
              </a:cxn>
            </a:cxnLst>
            <a:rect l="0" t="0" r="r" b="b"/>
            <a:pathLst>
              <a:path w="78" h="45">
                <a:moveTo>
                  <a:pt x="23" y="6"/>
                </a:moveTo>
                <a:lnTo>
                  <a:pt x="37" y="6"/>
                </a:lnTo>
                <a:lnTo>
                  <a:pt x="52" y="0"/>
                </a:lnTo>
                <a:lnTo>
                  <a:pt x="64" y="0"/>
                </a:lnTo>
                <a:lnTo>
                  <a:pt x="78" y="6"/>
                </a:lnTo>
                <a:lnTo>
                  <a:pt x="78" y="18"/>
                </a:lnTo>
                <a:lnTo>
                  <a:pt x="78" y="33"/>
                </a:lnTo>
                <a:lnTo>
                  <a:pt x="60" y="41"/>
                </a:lnTo>
                <a:lnTo>
                  <a:pt x="41" y="45"/>
                </a:lnTo>
                <a:lnTo>
                  <a:pt x="20" y="41"/>
                </a:lnTo>
                <a:lnTo>
                  <a:pt x="8" y="41"/>
                </a:lnTo>
                <a:lnTo>
                  <a:pt x="0" y="29"/>
                </a:lnTo>
                <a:lnTo>
                  <a:pt x="0" y="21"/>
                </a:lnTo>
                <a:lnTo>
                  <a:pt x="8" y="10"/>
                </a:lnTo>
                <a:lnTo>
                  <a:pt x="23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0" name="Freeform 22"/>
          <p:cNvSpPr>
            <a:spLocks/>
          </p:cNvSpPr>
          <p:nvPr/>
        </p:nvSpPr>
        <p:spPr bwMode="auto">
          <a:xfrm>
            <a:off x="3779838" y="5713413"/>
            <a:ext cx="1622425" cy="142875"/>
          </a:xfrm>
          <a:custGeom>
            <a:avLst/>
            <a:gdLst/>
            <a:ahLst/>
            <a:cxnLst>
              <a:cxn ang="0">
                <a:pos x="4" y="35"/>
              </a:cxn>
              <a:cxn ang="0">
                <a:pos x="12" y="27"/>
              </a:cxn>
              <a:cxn ang="0">
                <a:pos x="27" y="23"/>
              </a:cxn>
              <a:cxn ang="0">
                <a:pos x="56" y="23"/>
              </a:cxn>
              <a:cxn ang="0">
                <a:pos x="124" y="20"/>
              </a:cxn>
              <a:cxn ang="0">
                <a:pos x="194" y="16"/>
              </a:cxn>
              <a:cxn ang="0">
                <a:pos x="483" y="8"/>
              </a:cxn>
              <a:cxn ang="0">
                <a:pos x="629" y="0"/>
              </a:cxn>
              <a:cxn ang="0">
                <a:pos x="1711" y="0"/>
              </a:cxn>
              <a:cxn ang="0">
                <a:pos x="1912" y="4"/>
              </a:cxn>
              <a:cxn ang="0">
                <a:pos x="2009" y="12"/>
              </a:cxn>
              <a:cxn ang="0">
                <a:pos x="2025" y="4"/>
              </a:cxn>
              <a:cxn ang="0">
                <a:pos x="2037" y="8"/>
              </a:cxn>
              <a:cxn ang="0">
                <a:pos x="2040" y="16"/>
              </a:cxn>
              <a:cxn ang="0">
                <a:pos x="2044" y="27"/>
              </a:cxn>
              <a:cxn ang="0">
                <a:pos x="2044" y="64"/>
              </a:cxn>
              <a:cxn ang="0">
                <a:pos x="2044" y="80"/>
              </a:cxn>
              <a:cxn ang="0">
                <a:pos x="2044" y="99"/>
              </a:cxn>
              <a:cxn ang="0">
                <a:pos x="2044" y="124"/>
              </a:cxn>
              <a:cxn ang="0">
                <a:pos x="2040" y="157"/>
              </a:cxn>
              <a:cxn ang="0">
                <a:pos x="2037" y="173"/>
              </a:cxn>
              <a:cxn ang="0">
                <a:pos x="2029" y="181"/>
              </a:cxn>
              <a:cxn ang="0">
                <a:pos x="689" y="181"/>
              </a:cxn>
              <a:cxn ang="0">
                <a:pos x="605" y="177"/>
              </a:cxn>
              <a:cxn ang="0">
                <a:pos x="355" y="177"/>
              </a:cxn>
              <a:cxn ang="0">
                <a:pos x="184" y="177"/>
              </a:cxn>
              <a:cxn ang="0">
                <a:pos x="23" y="173"/>
              </a:cxn>
              <a:cxn ang="0">
                <a:pos x="4" y="161"/>
              </a:cxn>
              <a:cxn ang="0">
                <a:pos x="0" y="113"/>
              </a:cxn>
              <a:cxn ang="0">
                <a:pos x="0" y="53"/>
              </a:cxn>
              <a:cxn ang="0">
                <a:pos x="4" y="35"/>
              </a:cxn>
            </a:cxnLst>
            <a:rect l="0" t="0" r="r" b="b"/>
            <a:pathLst>
              <a:path w="2044" h="181">
                <a:moveTo>
                  <a:pt x="4" y="35"/>
                </a:moveTo>
                <a:lnTo>
                  <a:pt x="12" y="27"/>
                </a:lnTo>
                <a:lnTo>
                  <a:pt x="27" y="23"/>
                </a:lnTo>
                <a:lnTo>
                  <a:pt x="56" y="23"/>
                </a:lnTo>
                <a:lnTo>
                  <a:pt x="124" y="20"/>
                </a:lnTo>
                <a:lnTo>
                  <a:pt x="194" y="16"/>
                </a:lnTo>
                <a:lnTo>
                  <a:pt x="483" y="8"/>
                </a:lnTo>
                <a:lnTo>
                  <a:pt x="629" y="0"/>
                </a:lnTo>
                <a:lnTo>
                  <a:pt x="1711" y="0"/>
                </a:lnTo>
                <a:lnTo>
                  <a:pt x="1912" y="4"/>
                </a:lnTo>
                <a:lnTo>
                  <a:pt x="2009" y="12"/>
                </a:lnTo>
                <a:lnTo>
                  <a:pt x="2025" y="4"/>
                </a:lnTo>
                <a:lnTo>
                  <a:pt x="2037" y="8"/>
                </a:lnTo>
                <a:lnTo>
                  <a:pt x="2040" y="16"/>
                </a:lnTo>
                <a:lnTo>
                  <a:pt x="2044" y="27"/>
                </a:lnTo>
                <a:lnTo>
                  <a:pt x="2044" y="64"/>
                </a:lnTo>
                <a:lnTo>
                  <a:pt x="2044" y="80"/>
                </a:lnTo>
                <a:lnTo>
                  <a:pt x="2044" y="99"/>
                </a:lnTo>
                <a:lnTo>
                  <a:pt x="2044" y="124"/>
                </a:lnTo>
                <a:lnTo>
                  <a:pt x="2040" y="157"/>
                </a:lnTo>
                <a:lnTo>
                  <a:pt x="2037" y="173"/>
                </a:lnTo>
                <a:lnTo>
                  <a:pt x="2029" y="181"/>
                </a:lnTo>
                <a:lnTo>
                  <a:pt x="689" y="181"/>
                </a:lnTo>
                <a:lnTo>
                  <a:pt x="605" y="177"/>
                </a:lnTo>
                <a:lnTo>
                  <a:pt x="355" y="177"/>
                </a:lnTo>
                <a:lnTo>
                  <a:pt x="184" y="177"/>
                </a:lnTo>
                <a:lnTo>
                  <a:pt x="23" y="173"/>
                </a:lnTo>
                <a:lnTo>
                  <a:pt x="4" y="161"/>
                </a:lnTo>
                <a:lnTo>
                  <a:pt x="0" y="113"/>
                </a:lnTo>
                <a:lnTo>
                  <a:pt x="0" y="53"/>
                </a:lnTo>
                <a:lnTo>
                  <a:pt x="4" y="35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1" name="Freeform 23"/>
          <p:cNvSpPr>
            <a:spLocks/>
          </p:cNvSpPr>
          <p:nvPr/>
        </p:nvSpPr>
        <p:spPr bwMode="auto">
          <a:xfrm>
            <a:off x="4032250" y="5491163"/>
            <a:ext cx="1098550" cy="177800"/>
          </a:xfrm>
          <a:custGeom>
            <a:avLst/>
            <a:gdLst/>
            <a:ahLst/>
            <a:cxnLst>
              <a:cxn ang="0">
                <a:pos x="4" y="202"/>
              </a:cxn>
              <a:cxn ang="0">
                <a:pos x="45" y="149"/>
              </a:cxn>
              <a:cxn ang="0">
                <a:pos x="93" y="110"/>
              </a:cxn>
              <a:cxn ang="0">
                <a:pos x="150" y="74"/>
              </a:cxn>
              <a:cxn ang="0">
                <a:pos x="214" y="48"/>
              </a:cxn>
              <a:cxn ang="0">
                <a:pos x="278" y="29"/>
              </a:cxn>
              <a:cxn ang="0">
                <a:pos x="345" y="14"/>
              </a:cxn>
              <a:cxn ang="0">
                <a:pos x="415" y="6"/>
              </a:cxn>
              <a:cxn ang="0">
                <a:pos x="483" y="0"/>
              </a:cxn>
              <a:cxn ang="0">
                <a:pos x="603" y="0"/>
              </a:cxn>
              <a:cxn ang="0">
                <a:pos x="846" y="6"/>
              </a:cxn>
              <a:cxn ang="0">
                <a:pos x="906" y="6"/>
              </a:cxn>
              <a:cxn ang="0">
                <a:pos x="970" y="6"/>
              </a:cxn>
              <a:cxn ang="0">
                <a:pos x="1048" y="0"/>
              </a:cxn>
              <a:cxn ang="0">
                <a:pos x="1096" y="0"/>
              </a:cxn>
              <a:cxn ang="0">
                <a:pos x="1119" y="10"/>
              </a:cxn>
              <a:cxn ang="0">
                <a:pos x="1143" y="17"/>
              </a:cxn>
              <a:cxn ang="0">
                <a:pos x="1164" y="33"/>
              </a:cxn>
              <a:cxn ang="0">
                <a:pos x="1195" y="45"/>
              </a:cxn>
              <a:cxn ang="0">
                <a:pos x="1261" y="78"/>
              </a:cxn>
              <a:cxn ang="0">
                <a:pos x="1292" y="101"/>
              </a:cxn>
              <a:cxn ang="0">
                <a:pos x="1321" y="126"/>
              </a:cxn>
              <a:cxn ang="0">
                <a:pos x="1344" y="149"/>
              </a:cxn>
              <a:cxn ang="0">
                <a:pos x="1364" y="178"/>
              </a:cxn>
              <a:cxn ang="0">
                <a:pos x="1385" y="209"/>
              </a:cxn>
              <a:cxn ang="0">
                <a:pos x="1333" y="219"/>
              </a:cxn>
              <a:cxn ang="0">
                <a:pos x="1304" y="219"/>
              </a:cxn>
              <a:cxn ang="0">
                <a:pos x="1280" y="219"/>
              </a:cxn>
              <a:cxn ang="0">
                <a:pos x="1251" y="219"/>
              </a:cxn>
              <a:cxn ang="0">
                <a:pos x="1195" y="219"/>
              </a:cxn>
              <a:cxn ang="0">
                <a:pos x="1172" y="223"/>
              </a:cxn>
              <a:cxn ang="0">
                <a:pos x="1026" y="223"/>
              </a:cxn>
              <a:cxn ang="0">
                <a:pos x="879" y="223"/>
              </a:cxn>
              <a:cxn ang="0">
                <a:pos x="592" y="223"/>
              </a:cxn>
              <a:cxn ang="0">
                <a:pos x="446" y="219"/>
              </a:cxn>
              <a:cxn ang="0">
                <a:pos x="12" y="209"/>
              </a:cxn>
              <a:cxn ang="0">
                <a:pos x="4" y="213"/>
              </a:cxn>
              <a:cxn ang="0">
                <a:pos x="0" y="209"/>
              </a:cxn>
              <a:cxn ang="0">
                <a:pos x="4" y="202"/>
              </a:cxn>
            </a:cxnLst>
            <a:rect l="0" t="0" r="r" b="b"/>
            <a:pathLst>
              <a:path w="1385" h="223">
                <a:moveTo>
                  <a:pt x="4" y="202"/>
                </a:moveTo>
                <a:lnTo>
                  <a:pt x="45" y="149"/>
                </a:lnTo>
                <a:lnTo>
                  <a:pt x="93" y="110"/>
                </a:lnTo>
                <a:lnTo>
                  <a:pt x="150" y="74"/>
                </a:lnTo>
                <a:lnTo>
                  <a:pt x="214" y="48"/>
                </a:lnTo>
                <a:lnTo>
                  <a:pt x="278" y="29"/>
                </a:lnTo>
                <a:lnTo>
                  <a:pt x="345" y="14"/>
                </a:lnTo>
                <a:lnTo>
                  <a:pt x="415" y="6"/>
                </a:lnTo>
                <a:lnTo>
                  <a:pt x="483" y="0"/>
                </a:lnTo>
                <a:lnTo>
                  <a:pt x="603" y="0"/>
                </a:lnTo>
                <a:lnTo>
                  <a:pt x="846" y="6"/>
                </a:lnTo>
                <a:lnTo>
                  <a:pt x="906" y="6"/>
                </a:lnTo>
                <a:lnTo>
                  <a:pt x="970" y="6"/>
                </a:lnTo>
                <a:lnTo>
                  <a:pt x="1048" y="0"/>
                </a:lnTo>
                <a:lnTo>
                  <a:pt x="1096" y="0"/>
                </a:lnTo>
                <a:lnTo>
                  <a:pt x="1119" y="10"/>
                </a:lnTo>
                <a:lnTo>
                  <a:pt x="1143" y="17"/>
                </a:lnTo>
                <a:lnTo>
                  <a:pt x="1164" y="33"/>
                </a:lnTo>
                <a:lnTo>
                  <a:pt x="1195" y="45"/>
                </a:lnTo>
                <a:lnTo>
                  <a:pt x="1261" y="78"/>
                </a:lnTo>
                <a:lnTo>
                  <a:pt x="1292" y="101"/>
                </a:lnTo>
                <a:lnTo>
                  <a:pt x="1321" y="126"/>
                </a:lnTo>
                <a:lnTo>
                  <a:pt x="1344" y="149"/>
                </a:lnTo>
                <a:lnTo>
                  <a:pt x="1364" y="178"/>
                </a:lnTo>
                <a:lnTo>
                  <a:pt x="1385" y="209"/>
                </a:lnTo>
                <a:lnTo>
                  <a:pt x="1333" y="219"/>
                </a:lnTo>
                <a:lnTo>
                  <a:pt x="1304" y="219"/>
                </a:lnTo>
                <a:lnTo>
                  <a:pt x="1280" y="219"/>
                </a:lnTo>
                <a:lnTo>
                  <a:pt x="1251" y="219"/>
                </a:lnTo>
                <a:lnTo>
                  <a:pt x="1195" y="219"/>
                </a:lnTo>
                <a:lnTo>
                  <a:pt x="1172" y="223"/>
                </a:lnTo>
                <a:lnTo>
                  <a:pt x="1026" y="223"/>
                </a:lnTo>
                <a:lnTo>
                  <a:pt x="879" y="223"/>
                </a:lnTo>
                <a:lnTo>
                  <a:pt x="592" y="223"/>
                </a:lnTo>
                <a:lnTo>
                  <a:pt x="446" y="219"/>
                </a:lnTo>
                <a:lnTo>
                  <a:pt x="12" y="209"/>
                </a:lnTo>
                <a:lnTo>
                  <a:pt x="4" y="213"/>
                </a:lnTo>
                <a:lnTo>
                  <a:pt x="0" y="209"/>
                </a:lnTo>
                <a:lnTo>
                  <a:pt x="4" y="202"/>
                </a:lnTo>
                <a:close/>
              </a:path>
            </a:pathLst>
          </a:custGeom>
          <a:solidFill>
            <a:srgbClr val="FF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2" name="Freeform 24"/>
          <p:cNvSpPr>
            <a:spLocks/>
          </p:cNvSpPr>
          <p:nvPr/>
        </p:nvSpPr>
        <p:spPr bwMode="auto">
          <a:xfrm>
            <a:off x="4313238" y="5384800"/>
            <a:ext cx="530225" cy="6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0"/>
              </a:cxn>
              <a:cxn ang="0">
                <a:pos x="159" y="0"/>
              </a:cxn>
              <a:cxn ang="0">
                <a:pos x="245" y="0"/>
              </a:cxn>
              <a:cxn ang="0">
                <a:pos x="324" y="0"/>
              </a:cxn>
              <a:cxn ang="0">
                <a:pos x="409" y="0"/>
              </a:cxn>
              <a:cxn ang="0">
                <a:pos x="495" y="0"/>
              </a:cxn>
              <a:cxn ang="0">
                <a:pos x="578" y="0"/>
              </a:cxn>
              <a:cxn ang="0">
                <a:pos x="663" y="0"/>
              </a:cxn>
              <a:cxn ang="0">
                <a:pos x="663" y="4"/>
              </a:cxn>
              <a:cxn ang="0">
                <a:pos x="663" y="16"/>
              </a:cxn>
              <a:cxn ang="0">
                <a:pos x="663" y="29"/>
              </a:cxn>
              <a:cxn ang="0">
                <a:pos x="667" y="39"/>
              </a:cxn>
              <a:cxn ang="0">
                <a:pos x="667" y="53"/>
              </a:cxn>
              <a:cxn ang="0">
                <a:pos x="667" y="64"/>
              </a:cxn>
              <a:cxn ang="0">
                <a:pos x="663" y="72"/>
              </a:cxn>
              <a:cxn ang="0">
                <a:pos x="663" y="84"/>
              </a:cxn>
              <a:cxn ang="0">
                <a:pos x="619" y="76"/>
              </a:cxn>
              <a:cxn ang="0">
                <a:pos x="574" y="76"/>
              </a:cxn>
              <a:cxn ang="0">
                <a:pos x="532" y="76"/>
              </a:cxn>
              <a:cxn ang="0">
                <a:pos x="491" y="76"/>
              </a:cxn>
              <a:cxn ang="0">
                <a:pos x="442" y="76"/>
              </a:cxn>
              <a:cxn ang="0">
                <a:pos x="402" y="76"/>
              </a:cxn>
              <a:cxn ang="0">
                <a:pos x="359" y="72"/>
              </a:cxn>
              <a:cxn ang="0">
                <a:pos x="314" y="72"/>
              </a:cxn>
              <a:cxn ang="0">
                <a:pos x="274" y="72"/>
              </a:cxn>
              <a:cxn ang="0">
                <a:pos x="233" y="72"/>
              </a:cxn>
              <a:cxn ang="0">
                <a:pos x="192" y="68"/>
              </a:cxn>
              <a:cxn ang="0">
                <a:pos x="155" y="68"/>
              </a:cxn>
              <a:cxn ang="0">
                <a:pos x="117" y="68"/>
              </a:cxn>
              <a:cxn ang="0">
                <a:pos x="76" y="68"/>
              </a:cxn>
              <a:cxn ang="0">
                <a:pos x="39" y="68"/>
              </a:cxn>
              <a:cxn ang="0">
                <a:pos x="0" y="68"/>
              </a:cxn>
              <a:cxn ang="0">
                <a:pos x="0" y="49"/>
              </a:cxn>
              <a:cxn ang="0">
                <a:pos x="0" y="29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667" h="84">
                <a:moveTo>
                  <a:pt x="0" y="0"/>
                </a:moveTo>
                <a:lnTo>
                  <a:pt x="76" y="0"/>
                </a:lnTo>
                <a:lnTo>
                  <a:pt x="159" y="0"/>
                </a:lnTo>
                <a:lnTo>
                  <a:pt x="245" y="0"/>
                </a:lnTo>
                <a:lnTo>
                  <a:pt x="324" y="0"/>
                </a:lnTo>
                <a:lnTo>
                  <a:pt x="409" y="0"/>
                </a:lnTo>
                <a:lnTo>
                  <a:pt x="495" y="0"/>
                </a:lnTo>
                <a:lnTo>
                  <a:pt x="578" y="0"/>
                </a:lnTo>
                <a:lnTo>
                  <a:pt x="663" y="0"/>
                </a:lnTo>
                <a:lnTo>
                  <a:pt x="663" y="4"/>
                </a:lnTo>
                <a:lnTo>
                  <a:pt x="663" y="16"/>
                </a:lnTo>
                <a:lnTo>
                  <a:pt x="663" y="29"/>
                </a:lnTo>
                <a:lnTo>
                  <a:pt x="667" y="39"/>
                </a:lnTo>
                <a:lnTo>
                  <a:pt x="667" y="53"/>
                </a:lnTo>
                <a:lnTo>
                  <a:pt x="667" y="64"/>
                </a:lnTo>
                <a:lnTo>
                  <a:pt x="663" y="72"/>
                </a:lnTo>
                <a:lnTo>
                  <a:pt x="663" y="84"/>
                </a:lnTo>
                <a:lnTo>
                  <a:pt x="619" y="76"/>
                </a:lnTo>
                <a:lnTo>
                  <a:pt x="574" y="76"/>
                </a:lnTo>
                <a:lnTo>
                  <a:pt x="532" y="76"/>
                </a:lnTo>
                <a:lnTo>
                  <a:pt x="491" y="76"/>
                </a:lnTo>
                <a:lnTo>
                  <a:pt x="442" y="76"/>
                </a:lnTo>
                <a:lnTo>
                  <a:pt x="402" y="76"/>
                </a:lnTo>
                <a:lnTo>
                  <a:pt x="359" y="72"/>
                </a:lnTo>
                <a:lnTo>
                  <a:pt x="314" y="72"/>
                </a:lnTo>
                <a:lnTo>
                  <a:pt x="274" y="72"/>
                </a:lnTo>
                <a:lnTo>
                  <a:pt x="233" y="72"/>
                </a:lnTo>
                <a:lnTo>
                  <a:pt x="192" y="68"/>
                </a:lnTo>
                <a:lnTo>
                  <a:pt x="155" y="68"/>
                </a:lnTo>
                <a:lnTo>
                  <a:pt x="117" y="68"/>
                </a:lnTo>
                <a:lnTo>
                  <a:pt x="76" y="68"/>
                </a:lnTo>
                <a:lnTo>
                  <a:pt x="39" y="68"/>
                </a:lnTo>
                <a:lnTo>
                  <a:pt x="0" y="68"/>
                </a:lnTo>
                <a:lnTo>
                  <a:pt x="0" y="49"/>
                </a:lnTo>
                <a:lnTo>
                  <a:pt x="0" y="29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3" name="Freeform 25"/>
          <p:cNvSpPr>
            <a:spLocks/>
          </p:cNvSpPr>
          <p:nvPr/>
        </p:nvSpPr>
        <p:spPr bwMode="auto">
          <a:xfrm>
            <a:off x="4395788" y="2487613"/>
            <a:ext cx="371475" cy="369887"/>
          </a:xfrm>
          <a:custGeom>
            <a:avLst/>
            <a:gdLst/>
            <a:ahLst/>
            <a:cxnLst>
              <a:cxn ang="0">
                <a:pos x="132" y="23"/>
              </a:cxn>
              <a:cxn ang="0">
                <a:pos x="140" y="14"/>
              </a:cxn>
              <a:cxn ang="0">
                <a:pos x="151" y="14"/>
              </a:cxn>
              <a:cxn ang="0">
                <a:pos x="165" y="12"/>
              </a:cxn>
              <a:cxn ang="0">
                <a:pos x="225" y="8"/>
              </a:cxn>
              <a:cxn ang="0">
                <a:pos x="240" y="0"/>
              </a:cxn>
              <a:cxn ang="0">
                <a:pos x="268" y="0"/>
              </a:cxn>
              <a:cxn ang="0">
                <a:pos x="293" y="8"/>
              </a:cxn>
              <a:cxn ang="0">
                <a:pos x="304" y="14"/>
              </a:cxn>
              <a:cxn ang="0">
                <a:pos x="330" y="19"/>
              </a:cxn>
              <a:cxn ang="0">
                <a:pos x="357" y="35"/>
              </a:cxn>
              <a:cxn ang="0">
                <a:pos x="374" y="39"/>
              </a:cxn>
              <a:cxn ang="0">
                <a:pos x="382" y="35"/>
              </a:cxn>
              <a:cxn ang="0">
                <a:pos x="382" y="48"/>
              </a:cxn>
              <a:cxn ang="0">
                <a:pos x="390" y="54"/>
              </a:cxn>
              <a:cxn ang="0">
                <a:pos x="405" y="72"/>
              </a:cxn>
              <a:cxn ang="0">
                <a:pos x="438" y="116"/>
              </a:cxn>
              <a:cxn ang="0">
                <a:pos x="454" y="140"/>
              </a:cxn>
              <a:cxn ang="0">
                <a:pos x="458" y="169"/>
              </a:cxn>
              <a:cxn ang="0">
                <a:pos x="467" y="196"/>
              </a:cxn>
              <a:cxn ang="0">
                <a:pos x="467" y="225"/>
              </a:cxn>
              <a:cxn ang="0">
                <a:pos x="467" y="252"/>
              </a:cxn>
              <a:cxn ang="0">
                <a:pos x="450" y="312"/>
              </a:cxn>
              <a:cxn ang="0">
                <a:pos x="427" y="368"/>
              </a:cxn>
              <a:cxn ang="0">
                <a:pos x="390" y="413"/>
              </a:cxn>
              <a:cxn ang="0">
                <a:pos x="345" y="450"/>
              </a:cxn>
              <a:cxn ang="0">
                <a:pos x="268" y="461"/>
              </a:cxn>
              <a:cxn ang="0">
                <a:pos x="233" y="465"/>
              </a:cxn>
              <a:cxn ang="0">
                <a:pos x="200" y="465"/>
              </a:cxn>
              <a:cxn ang="0">
                <a:pos x="161" y="461"/>
              </a:cxn>
              <a:cxn ang="0">
                <a:pos x="128" y="454"/>
              </a:cxn>
              <a:cxn ang="0">
                <a:pos x="95" y="438"/>
              </a:cxn>
              <a:cxn ang="0">
                <a:pos x="46" y="394"/>
              </a:cxn>
              <a:cxn ang="0">
                <a:pos x="27" y="365"/>
              </a:cxn>
              <a:cxn ang="0">
                <a:pos x="12" y="337"/>
              </a:cxn>
              <a:cxn ang="0">
                <a:pos x="0" y="271"/>
              </a:cxn>
              <a:cxn ang="0">
                <a:pos x="0" y="204"/>
              </a:cxn>
              <a:cxn ang="0">
                <a:pos x="4" y="169"/>
              </a:cxn>
              <a:cxn ang="0">
                <a:pos x="12" y="143"/>
              </a:cxn>
              <a:cxn ang="0">
                <a:pos x="31" y="99"/>
              </a:cxn>
              <a:cxn ang="0">
                <a:pos x="68" y="62"/>
              </a:cxn>
              <a:cxn ang="0">
                <a:pos x="87" y="48"/>
              </a:cxn>
              <a:cxn ang="0">
                <a:pos x="108" y="35"/>
              </a:cxn>
              <a:cxn ang="0">
                <a:pos x="132" y="23"/>
              </a:cxn>
            </a:cxnLst>
            <a:rect l="0" t="0" r="r" b="b"/>
            <a:pathLst>
              <a:path w="467" h="465">
                <a:moveTo>
                  <a:pt x="132" y="23"/>
                </a:moveTo>
                <a:lnTo>
                  <a:pt x="140" y="14"/>
                </a:lnTo>
                <a:lnTo>
                  <a:pt x="151" y="14"/>
                </a:lnTo>
                <a:lnTo>
                  <a:pt x="165" y="12"/>
                </a:lnTo>
                <a:lnTo>
                  <a:pt x="225" y="8"/>
                </a:lnTo>
                <a:lnTo>
                  <a:pt x="240" y="0"/>
                </a:lnTo>
                <a:lnTo>
                  <a:pt x="268" y="0"/>
                </a:lnTo>
                <a:lnTo>
                  <a:pt x="293" y="8"/>
                </a:lnTo>
                <a:lnTo>
                  <a:pt x="304" y="14"/>
                </a:lnTo>
                <a:lnTo>
                  <a:pt x="330" y="19"/>
                </a:lnTo>
                <a:lnTo>
                  <a:pt x="357" y="35"/>
                </a:lnTo>
                <a:lnTo>
                  <a:pt x="374" y="39"/>
                </a:lnTo>
                <a:lnTo>
                  <a:pt x="382" y="35"/>
                </a:lnTo>
                <a:lnTo>
                  <a:pt x="382" y="48"/>
                </a:lnTo>
                <a:lnTo>
                  <a:pt x="390" y="54"/>
                </a:lnTo>
                <a:lnTo>
                  <a:pt x="405" y="72"/>
                </a:lnTo>
                <a:lnTo>
                  <a:pt x="438" y="116"/>
                </a:lnTo>
                <a:lnTo>
                  <a:pt x="454" y="140"/>
                </a:lnTo>
                <a:lnTo>
                  <a:pt x="458" y="169"/>
                </a:lnTo>
                <a:lnTo>
                  <a:pt x="467" y="196"/>
                </a:lnTo>
                <a:lnTo>
                  <a:pt x="467" y="225"/>
                </a:lnTo>
                <a:lnTo>
                  <a:pt x="467" y="252"/>
                </a:lnTo>
                <a:lnTo>
                  <a:pt x="450" y="312"/>
                </a:lnTo>
                <a:lnTo>
                  <a:pt x="427" y="368"/>
                </a:lnTo>
                <a:lnTo>
                  <a:pt x="390" y="413"/>
                </a:lnTo>
                <a:lnTo>
                  <a:pt x="345" y="450"/>
                </a:lnTo>
                <a:lnTo>
                  <a:pt x="268" y="461"/>
                </a:lnTo>
                <a:lnTo>
                  <a:pt x="233" y="465"/>
                </a:lnTo>
                <a:lnTo>
                  <a:pt x="200" y="465"/>
                </a:lnTo>
                <a:lnTo>
                  <a:pt x="161" y="461"/>
                </a:lnTo>
                <a:lnTo>
                  <a:pt x="128" y="454"/>
                </a:lnTo>
                <a:lnTo>
                  <a:pt x="95" y="438"/>
                </a:lnTo>
                <a:lnTo>
                  <a:pt x="46" y="394"/>
                </a:lnTo>
                <a:lnTo>
                  <a:pt x="27" y="365"/>
                </a:lnTo>
                <a:lnTo>
                  <a:pt x="12" y="337"/>
                </a:lnTo>
                <a:lnTo>
                  <a:pt x="0" y="271"/>
                </a:lnTo>
                <a:lnTo>
                  <a:pt x="0" y="204"/>
                </a:lnTo>
                <a:lnTo>
                  <a:pt x="4" y="169"/>
                </a:lnTo>
                <a:lnTo>
                  <a:pt x="12" y="143"/>
                </a:lnTo>
                <a:lnTo>
                  <a:pt x="31" y="99"/>
                </a:lnTo>
                <a:lnTo>
                  <a:pt x="68" y="62"/>
                </a:lnTo>
                <a:lnTo>
                  <a:pt x="87" y="48"/>
                </a:lnTo>
                <a:lnTo>
                  <a:pt x="108" y="35"/>
                </a:lnTo>
                <a:lnTo>
                  <a:pt x="132" y="23"/>
                </a:lnTo>
                <a:close/>
              </a:path>
            </a:pathLst>
          </a:custGeom>
          <a:solidFill>
            <a:srgbClr val="FF8B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4" name="Freeform 26"/>
          <p:cNvSpPr>
            <a:spLocks/>
          </p:cNvSpPr>
          <p:nvPr/>
        </p:nvSpPr>
        <p:spPr bwMode="auto">
          <a:xfrm>
            <a:off x="4475163" y="2214563"/>
            <a:ext cx="219075" cy="231775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137" y="0"/>
              </a:cxn>
              <a:cxn ang="0">
                <a:pos x="149" y="8"/>
              </a:cxn>
              <a:cxn ang="0">
                <a:pos x="157" y="15"/>
              </a:cxn>
              <a:cxn ang="0">
                <a:pos x="165" y="29"/>
              </a:cxn>
              <a:cxn ang="0">
                <a:pos x="169" y="37"/>
              </a:cxn>
              <a:cxn ang="0">
                <a:pos x="178" y="48"/>
              </a:cxn>
              <a:cxn ang="0">
                <a:pos x="182" y="56"/>
              </a:cxn>
              <a:cxn ang="0">
                <a:pos x="194" y="68"/>
              </a:cxn>
              <a:cxn ang="0">
                <a:pos x="201" y="85"/>
              </a:cxn>
              <a:cxn ang="0">
                <a:pos x="213" y="101"/>
              </a:cxn>
              <a:cxn ang="0">
                <a:pos x="227" y="116"/>
              </a:cxn>
              <a:cxn ang="0">
                <a:pos x="234" y="137"/>
              </a:cxn>
              <a:cxn ang="0">
                <a:pos x="246" y="153"/>
              </a:cxn>
              <a:cxn ang="0">
                <a:pos x="254" y="165"/>
              </a:cxn>
              <a:cxn ang="0">
                <a:pos x="262" y="184"/>
              </a:cxn>
              <a:cxn ang="0">
                <a:pos x="275" y="205"/>
              </a:cxn>
              <a:cxn ang="0">
                <a:pos x="262" y="213"/>
              </a:cxn>
              <a:cxn ang="0">
                <a:pos x="250" y="225"/>
              </a:cxn>
              <a:cxn ang="0">
                <a:pos x="242" y="232"/>
              </a:cxn>
              <a:cxn ang="0">
                <a:pos x="234" y="246"/>
              </a:cxn>
              <a:cxn ang="0">
                <a:pos x="221" y="254"/>
              </a:cxn>
              <a:cxn ang="0">
                <a:pos x="213" y="265"/>
              </a:cxn>
              <a:cxn ang="0">
                <a:pos x="201" y="273"/>
              </a:cxn>
              <a:cxn ang="0">
                <a:pos x="194" y="291"/>
              </a:cxn>
              <a:cxn ang="0">
                <a:pos x="182" y="291"/>
              </a:cxn>
              <a:cxn ang="0">
                <a:pos x="169" y="291"/>
              </a:cxn>
              <a:cxn ang="0">
                <a:pos x="157" y="291"/>
              </a:cxn>
              <a:cxn ang="0">
                <a:pos x="145" y="291"/>
              </a:cxn>
              <a:cxn ang="0">
                <a:pos x="134" y="285"/>
              </a:cxn>
              <a:cxn ang="0">
                <a:pos x="120" y="285"/>
              </a:cxn>
              <a:cxn ang="0">
                <a:pos x="110" y="277"/>
              </a:cxn>
              <a:cxn ang="0">
                <a:pos x="101" y="273"/>
              </a:cxn>
              <a:cxn ang="0">
                <a:pos x="85" y="265"/>
              </a:cxn>
              <a:cxn ang="0">
                <a:pos x="70" y="258"/>
              </a:cxn>
              <a:cxn ang="0">
                <a:pos x="52" y="250"/>
              </a:cxn>
              <a:cxn ang="0">
                <a:pos x="44" y="246"/>
              </a:cxn>
              <a:cxn ang="0">
                <a:pos x="33" y="236"/>
              </a:cxn>
              <a:cxn ang="0">
                <a:pos x="21" y="229"/>
              </a:cxn>
              <a:cxn ang="0">
                <a:pos x="9" y="221"/>
              </a:cxn>
              <a:cxn ang="0">
                <a:pos x="0" y="213"/>
              </a:cxn>
              <a:cxn ang="0">
                <a:pos x="13" y="184"/>
              </a:cxn>
              <a:cxn ang="0">
                <a:pos x="25" y="157"/>
              </a:cxn>
              <a:cxn ang="0">
                <a:pos x="41" y="130"/>
              </a:cxn>
              <a:cxn ang="0">
                <a:pos x="58" y="104"/>
              </a:cxn>
              <a:cxn ang="0">
                <a:pos x="73" y="81"/>
              </a:cxn>
              <a:cxn ang="0">
                <a:pos x="93" y="52"/>
              </a:cxn>
              <a:cxn ang="0">
                <a:pos x="110" y="29"/>
              </a:cxn>
              <a:cxn ang="0">
                <a:pos x="126" y="0"/>
              </a:cxn>
            </a:cxnLst>
            <a:rect l="0" t="0" r="r" b="b"/>
            <a:pathLst>
              <a:path w="275" h="291">
                <a:moveTo>
                  <a:pt x="126" y="0"/>
                </a:moveTo>
                <a:lnTo>
                  <a:pt x="137" y="0"/>
                </a:lnTo>
                <a:lnTo>
                  <a:pt x="149" y="8"/>
                </a:lnTo>
                <a:lnTo>
                  <a:pt x="157" y="15"/>
                </a:lnTo>
                <a:lnTo>
                  <a:pt x="165" y="29"/>
                </a:lnTo>
                <a:lnTo>
                  <a:pt x="169" y="37"/>
                </a:lnTo>
                <a:lnTo>
                  <a:pt x="178" y="48"/>
                </a:lnTo>
                <a:lnTo>
                  <a:pt x="182" y="56"/>
                </a:lnTo>
                <a:lnTo>
                  <a:pt x="194" y="68"/>
                </a:lnTo>
                <a:lnTo>
                  <a:pt x="201" y="85"/>
                </a:lnTo>
                <a:lnTo>
                  <a:pt x="213" y="101"/>
                </a:lnTo>
                <a:lnTo>
                  <a:pt x="227" y="116"/>
                </a:lnTo>
                <a:lnTo>
                  <a:pt x="234" y="137"/>
                </a:lnTo>
                <a:lnTo>
                  <a:pt x="246" y="153"/>
                </a:lnTo>
                <a:lnTo>
                  <a:pt x="254" y="165"/>
                </a:lnTo>
                <a:lnTo>
                  <a:pt x="262" y="184"/>
                </a:lnTo>
                <a:lnTo>
                  <a:pt x="275" y="205"/>
                </a:lnTo>
                <a:lnTo>
                  <a:pt x="262" y="213"/>
                </a:lnTo>
                <a:lnTo>
                  <a:pt x="250" y="225"/>
                </a:lnTo>
                <a:lnTo>
                  <a:pt x="242" y="232"/>
                </a:lnTo>
                <a:lnTo>
                  <a:pt x="234" y="246"/>
                </a:lnTo>
                <a:lnTo>
                  <a:pt x="221" y="254"/>
                </a:lnTo>
                <a:lnTo>
                  <a:pt x="213" y="265"/>
                </a:lnTo>
                <a:lnTo>
                  <a:pt x="201" y="273"/>
                </a:lnTo>
                <a:lnTo>
                  <a:pt x="194" y="291"/>
                </a:lnTo>
                <a:lnTo>
                  <a:pt x="182" y="291"/>
                </a:lnTo>
                <a:lnTo>
                  <a:pt x="169" y="291"/>
                </a:lnTo>
                <a:lnTo>
                  <a:pt x="157" y="291"/>
                </a:lnTo>
                <a:lnTo>
                  <a:pt x="145" y="291"/>
                </a:lnTo>
                <a:lnTo>
                  <a:pt x="134" y="285"/>
                </a:lnTo>
                <a:lnTo>
                  <a:pt x="120" y="285"/>
                </a:lnTo>
                <a:lnTo>
                  <a:pt x="110" y="277"/>
                </a:lnTo>
                <a:lnTo>
                  <a:pt x="101" y="273"/>
                </a:lnTo>
                <a:lnTo>
                  <a:pt x="85" y="265"/>
                </a:lnTo>
                <a:lnTo>
                  <a:pt x="70" y="258"/>
                </a:lnTo>
                <a:lnTo>
                  <a:pt x="52" y="250"/>
                </a:lnTo>
                <a:lnTo>
                  <a:pt x="44" y="246"/>
                </a:lnTo>
                <a:lnTo>
                  <a:pt x="33" y="236"/>
                </a:lnTo>
                <a:lnTo>
                  <a:pt x="21" y="229"/>
                </a:lnTo>
                <a:lnTo>
                  <a:pt x="9" y="221"/>
                </a:lnTo>
                <a:lnTo>
                  <a:pt x="0" y="213"/>
                </a:lnTo>
                <a:lnTo>
                  <a:pt x="13" y="184"/>
                </a:lnTo>
                <a:lnTo>
                  <a:pt x="25" y="157"/>
                </a:lnTo>
                <a:lnTo>
                  <a:pt x="41" y="130"/>
                </a:lnTo>
                <a:lnTo>
                  <a:pt x="58" y="104"/>
                </a:lnTo>
                <a:lnTo>
                  <a:pt x="73" y="81"/>
                </a:lnTo>
                <a:lnTo>
                  <a:pt x="93" y="52"/>
                </a:lnTo>
                <a:lnTo>
                  <a:pt x="110" y="29"/>
                </a:lnTo>
                <a:lnTo>
                  <a:pt x="126" y="0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5" name="Freeform 27"/>
          <p:cNvSpPr>
            <a:spLocks/>
          </p:cNvSpPr>
          <p:nvPr/>
        </p:nvSpPr>
        <p:spPr bwMode="auto">
          <a:xfrm>
            <a:off x="4513263" y="3076575"/>
            <a:ext cx="157162" cy="2257425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29" y="4"/>
              </a:cxn>
              <a:cxn ang="0">
                <a:pos x="70" y="0"/>
              </a:cxn>
              <a:cxn ang="0">
                <a:pos x="150" y="0"/>
              </a:cxn>
              <a:cxn ang="0">
                <a:pos x="173" y="4"/>
              </a:cxn>
              <a:cxn ang="0">
                <a:pos x="183" y="11"/>
              </a:cxn>
              <a:cxn ang="0">
                <a:pos x="186" y="335"/>
              </a:cxn>
              <a:cxn ang="0">
                <a:pos x="186" y="444"/>
              </a:cxn>
              <a:cxn ang="0">
                <a:pos x="186" y="661"/>
              </a:cxn>
              <a:cxn ang="0">
                <a:pos x="198" y="874"/>
              </a:cxn>
              <a:cxn ang="0">
                <a:pos x="194" y="946"/>
              </a:cxn>
              <a:cxn ang="0">
                <a:pos x="194" y="1099"/>
              </a:cxn>
              <a:cxn ang="0">
                <a:pos x="194" y="1177"/>
              </a:cxn>
              <a:cxn ang="0">
                <a:pos x="194" y="1332"/>
              </a:cxn>
              <a:cxn ang="0">
                <a:pos x="194" y="1409"/>
              </a:cxn>
              <a:cxn ang="0">
                <a:pos x="190" y="1489"/>
              </a:cxn>
              <a:cxn ang="0">
                <a:pos x="190" y="1799"/>
              </a:cxn>
              <a:cxn ang="0">
                <a:pos x="186" y="1871"/>
              </a:cxn>
              <a:cxn ang="0">
                <a:pos x="186" y="1952"/>
              </a:cxn>
              <a:cxn ang="0">
                <a:pos x="173" y="2109"/>
              </a:cxn>
              <a:cxn ang="0">
                <a:pos x="183" y="2278"/>
              </a:cxn>
              <a:cxn ang="0">
                <a:pos x="186" y="2443"/>
              </a:cxn>
              <a:cxn ang="0">
                <a:pos x="186" y="2693"/>
              </a:cxn>
              <a:cxn ang="0">
                <a:pos x="190" y="2776"/>
              </a:cxn>
              <a:cxn ang="0">
                <a:pos x="190" y="2838"/>
              </a:cxn>
              <a:cxn ang="0">
                <a:pos x="183" y="2842"/>
              </a:cxn>
              <a:cxn ang="0">
                <a:pos x="142" y="2842"/>
              </a:cxn>
              <a:cxn ang="0">
                <a:pos x="101" y="2842"/>
              </a:cxn>
              <a:cxn ang="0">
                <a:pos x="37" y="2838"/>
              </a:cxn>
              <a:cxn ang="0">
                <a:pos x="22" y="2838"/>
              </a:cxn>
              <a:cxn ang="0">
                <a:pos x="10" y="2749"/>
              </a:cxn>
              <a:cxn ang="0">
                <a:pos x="0" y="2577"/>
              </a:cxn>
              <a:cxn ang="0">
                <a:pos x="4" y="2305"/>
              </a:cxn>
              <a:cxn ang="0">
                <a:pos x="10" y="2129"/>
              </a:cxn>
              <a:cxn ang="0">
                <a:pos x="0" y="1473"/>
              </a:cxn>
              <a:cxn ang="0">
                <a:pos x="0" y="475"/>
              </a:cxn>
              <a:cxn ang="0">
                <a:pos x="4" y="279"/>
              </a:cxn>
              <a:cxn ang="0">
                <a:pos x="4" y="77"/>
              </a:cxn>
              <a:cxn ang="0">
                <a:pos x="10" y="11"/>
              </a:cxn>
            </a:cxnLst>
            <a:rect l="0" t="0" r="r" b="b"/>
            <a:pathLst>
              <a:path w="198" h="2842">
                <a:moveTo>
                  <a:pt x="10" y="11"/>
                </a:moveTo>
                <a:lnTo>
                  <a:pt x="29" y="4"/>
                </a:lnTo>
                <a:lnTo>
                  <a:pt x="70" y="0"/>
                </a:lnTo>
                <a:lnTo>
                  <a:pt x="150" y="0"/>
                </a:lnTo>
                <a:lnTo>
                  <a:pt x="173" y="4"/>
                </a:lnTo>
                <a:lnTo>
                  <a:pt x="183" y="11"/>
                </a:lnTo>
                <a:lnTo>
                  <a:pt x="186" y="335"/>
                </a:lnTo>
                <a:lnTo>
                  <a:pt x="186" y="444"/>
                </a:lnTo>
                <a:lnTo>
                  <a:pt x="186" y="661"/>
                </a:lnTo>
                <a:lnTo>
                  <a:pt x="198" y="874"/>
                </a:lnTo>
                <a:lnTo>
                  <a:pt x="194" y="946"/>
                </a:lnTo>
                <a:lnTo>
                  <a:pt x="194" y="1099"/>
                </a:lnTo>
                <a:lnTo>
                  <a:pt x="194" y="1177"/>
                </a:lnTo>
                <a:lnTo>
                  <a:pt x="194" y="1332"/>
                </a:lnTo>
                <a:lnTo>
                  <a:pt x="194" y="1409"/>
                </a:lnTo>
                <a:lnTo>
                  <a:pt x="190" y="1489"/>
                </a:lnTo>
                <a:lnTo>
                  <a:pt x="190" y="1799"/>
                </a:lnTo>
                <a:lnTo>
                  <a:pt x="186" y="1871"/>
                </a:lnTo>
                <a:lnTo>
                  <a:pt x="186" y="1952"/>
                </a:lnTo>
                <a:lnTo>
                  <a:pt x="173" y="2109"/>
                </a:lnTo>
                <a:lnTo>
                  <a:pt x="183" y="2278"/>
                </a:lnTo>
                <a:lnTo>
                  <a:pt x="186" y="2443"/>
                </a:lnTo>
                <a:lnTo>
                  <a:pt x="186" y="2693"/>
                </a:lnTo>
                <a:lnTo>
                  <a:pt x="190" y="2776"/>
                </a:lnTo>
                <a:lnTo>
                  <a:pt x="190" y="2838"/>
                </a:lnTo>
                <a:lnTo>
                  <a:pt x="183" y="2842"/>
                </a:lnTo>
                <a:lnTo>
                  <a:pt x="142" y="2842"/>
                </a:lnTo>
                <a:lnTo>
                  <a:pt x="101" y="2842"/>
                </a:lnTo>
                <a:lnTo>
                  <a:pt x="37" y="2838"/>
                </a:lnTo>
                <a:lnTo>
                  <a:pt x="22" y="2838"/>
                </a:lnTo>
                <a:lnTo>
                  <a:pt x="10" y="2749"/>
                </a:lnTo>
                <a:lnTo>
                  <a:pt x="0" y="2577"/>
                </a:lnTo>
                <a:lnTo>
                  <a:pt x="4" y="2305"/>
                </a:lnTo>
                <a:lnTo>
                  <a:pt x="10" y="2129"/>
                </a:lnTo>
                <a:lnTo>
                  <a:pt x="0" y="1473"/>
                </a:lnTo>
                <a:lnTo>
                  <a:pt x="0" y="475"/>
                </a:lnTo>
                <a:lnTo>
                  <a:pt x="4" y="279"/>
                </a:lnTo>
                <a:lnTo>
                  <a:pt x="4" y="77"/>
                </a:lnTo>
                <a:lnTo>
                  <a:pt x="10" y="11"/>
                </a:lnTo>
                <a:close/>
              </a:path>
            </a:pathLst>
          </a:custGeom>
          <a:solidFill>
            <a:srgbClr val="F1CC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6" name="Freeform 28"/>
          <p:cNvSpPr>
            <a:spLocks/>
          </p:cNvSpPr>
          <p:nvPr/>
        </p:nvSpPr>
        <p:spPr bwMode="auto">
          <a:xfrm>
            <a:off x="5559425" y="4757738"/>
            <a:ext cx="1285875" cy="377825"/>
          </a:xfrm>
          <a:custGeom>
            <a:avLst/>
            <a:gdLst/>
            <a:ahLst/>
            <a:cxnLst>
              <a:cxn ang="0">
                <a:pos x="33" y="12"/>
              </a:cxn>
              <a:cxn ang="0">
                <a:pos x="318" y="12"/>
              </a:cxn>
              <a:cxn ang="0">
                <a:pos x="382" y="8"/>
              </a:cxn>
              <a:cxn ang="0">
                <a:pos x="456" y="8"/>
              </a:cxn>
              <a:cxn ang="0">
                <a:pos x="603" y="0"/>
              </a:cxn>
              <a:cxn ang="0">
                <a:pos x="1621" y="0"/>
              </a:cxn>
              <a:cxn ang="0">
                <a:pos x="1606" y="33"/>
              </a:cxn>
              <a:cxn ang="0">
                <a:pos x="1594" y="45"/>
              </a:cxn>
              <a:cxn ang="0">
                <a:pos x="1581" y="60"/>
              </a:cxn>
              <a:cxn ang="0">
                <a:pos x="1569" y="72"/>
              </a:cxn>
              <a:cxn ang="0">
                <a:pos x="1550" y="101"/>
              </a:cxn>
              <a:cxn ang="0">
                <a:pos x="1542" y="113"/>
              </a:cxn>
              <a:cxn ang="0">
                <a:pos x="1437" y="217"/>
              </a:cxn>
              <a:cxn ang="0">
                <a:pos x="1348" y="289"/>
              </a:cxn>
              <a:cxn ang="0">
                <a:pos x="1325" y="318"/>
              </a:cxn>
              <a:cxn ang="0">
                <a:pos x="1288" y="343"/>
              </a:cxn>
              <a:cxn ang="0">
                <a:pos x="1272" y="351"/>
              </a:cxn>
              <a:cxn ang="0">
                <a:pos x="1257" y="363"/>
              </a:cxn>
              <a:cxn ang="0">
                <a:pos x="1203" y="388"/>
              </a:cxn>
              <a:cxn ang="0">
                <a:pos x="1187" y="396"/>
              </a:cxn>
              <a:cxn ang="0">
                <a:pos x="1104" y="427"/>
              </a:cxn>
              <a:cxn ang="0">
                <a:pos x="1018" y="450"/>
              </a:cxn>
              <a:cxn ang="0">
                <a:pos x="927" y="467"/>
              </a:cxn>
              <a:cxn ang="0">
                <a:pos x="838" y="475"/>
              </a:cxn>
              <a:cxn ang="0">
                <a:pos x="741" y="475"/>
              </a:cxn>
              <a:cxn ang="0">
                <a:pos x="648" y="463"/>
              </a:cxn>
              <a:cxn ang="0">
                <a:pos x="559" y="442"/>
              </a:cxn>
              <a:cxn ang="0">
                <a:pos x="460" y="401"/>
              </a:cxn>
              <a:cxn ang="0">
                <a:pos x="378" y="359"/>
              </a:cxn>
              <a:cxn ang="0">
                <a:pos x="359" y="351"/>
              </a:cxn>
              <a:cxn ang="0">
                <a:pos x="341" y="343"/>
              </a:cxn>
              <a:cxn ang="0">
                <a:pos x="277" y="295"/>
              </a:cxn>
              <a:cxn ang="0">
                <a:pos x="161" y="198"/>
              </a:cxn>
              <a:cxn ang="0">
                <a:pos x="109" y="149"/>
              </a:cxn>
              <a:cxn ang="0">
                <a:pos x="76" y="120"/>
              </a:cxn>
              <a:cxn ang="0">
                <a:pos x="37" y="72"/>
              </a:cxn>
              <a:cxn ang="0">
                <a:pos x="8" y="33"/>
              </a:cxn>
              <a:cxn ang="0">
                <a:pos x="0" y="19"/>
              </a:cxn>
              <a:cxn ang="0">
                <a:pos x="4" y="8"/>
              </a:cxn>
              <a:cxn ang="0">
                <a:pos x="16" y="12"/>
              </a:cxn>
              <a:cxn ang="0">
                <a:pos x="33" y="12"/>
              </a:cxn>
            </a:cxnLst>
            <a:rect l="0" t="0" r="r" b="b"/>
            <a:pathLst>
              <a:path w="1621" h="475">
                <a:moveTo>
                  <a:pt x="33" y="12"/>
                </a:moveTo>
                <a:lnTo>
                  <a:pt x="318" y="12"/>
                </a:lnTo>
                <a:lnTo>
                  <a:pt x="382" y="8"/>
                </a:lnTo>
                <a:lnTo>
                  <a:pt x="456" y="8"/>
                </a:lnTo>
                <a:lnTo>
                  <a:pt x="603" y="0"/>
                </a:lnTo>
                <a:lnTo>
                  <a:pt x="1621" y="0"/>
                </a:lnTo>
                <a:lnTo>
                  <a:pt x="1606" y="33"/>
                </a:lnTo>
                <a:lnTo>
                  <a:pt x="1594" y="45"/>
                </a:lnTo>
                <a:lnTo>
                  <a:pt x="1581" y="60"/>
                </a:lnTo>
                <a:lnTo>
                  <a:pt x="1569" y="72"/>
                </a:lnTo>
                <a:lnTo>
                  <a:pt x="1550" y="101"/>
                </a:lnTo>
                <a:lnTo>
                  <a:pt x="1542" y="113"/>
                </a:lnTo>
                <a:lnTo>
                  <a:pt x="1437" y="217"/>
                </a:lnTo>
                <a:lnTo>
                  <a:pt x="1348" y="289"/>
                </a:lnTo>
                <a:lnTo>
                  <a:pt x="1325" y="318"/>
                </a:lnTo>
                <a:lnTo>
                  <a:pt x="1288" y="343"/>
                </a:lnTo>
                <a:lnTo>
                  <a:pt x="1272" y="351"/>
                </a:lnTo>
                <a:lnTo>
                  <a:pt x="1257" y="363"/>
                </a:lnTo>
                <a:lnTo>
                  <a:pt x="1203" y="388"/>
                </a:lnTo>
                <a:lnTo>
                  <a:pt x="1187" y="396"/>
                </a:lnTo>
                <a:lnTo>
                  <a:pt x="1104" y="427"/>
                </a:lnTo>
                <a:lnTo>
                  <a:pt x="1018" y="450"/>
                </a:lnTo>
                <a:lnTo>
                  <a:pt x="927" y="467"/>
                </a:lnTo>
                <a:lnTo>
                  <a:pt x="838" y="475"/>
                </a:lnTo>
                <a:lnTo>
                  <a:pt x="741" y="475"/>
                </a:lnTo>
                <a:lnTo>
                  <a:pt x="648" y="463"/>
                </a:lnTo>
                <a:lnTo>
                  <a:pt x="559" y="442"/>
                </a:lnTo>
                <a:lnTo>
                  <a:pt x="460" y="401"/>
                </a:lnTo>
                <a:lnTo>
                  <a:pt x="378" y="359"/>
                </a:lnTo>
                <a:lnTo>
                  <a:pt x="359" y="351"/>
                </a:lnTo>
                <a:lnTo>
                  <a:pt x="341" y="343"/>
                </a:lnTo>
                <a:lnTo>
                  <a:pt x="277" y="295"/>
                </a:lnTo>
                <a:lnTo>
                  <a:pt x="161" y="198"/>
                </a:lnTo>
                <a:lnTo>
                  <a:pt x="109" y="149"/>
                </a:lnTo>
                <a:lnTo>
                  <a:pt x="76" y="120"/>
                </a:lnTo>
                <a:lnTo>
                  <a:pt x="37" y="72"/>
                </a:lnTo>
                <a:lnTo>
                  <a:pt x="8" y="33"/>
                </a:lnTo>
                <a:lnTo>
                  <a:pt x="0" y="19"/>
                </a:lnTo>
                <a:lnTo>
                  <a:pt x="4" y="8"/>
                </a:lnTo>
                <a:lnTo>
                  <a:pt x="16" y="12"/>
                </a:lnTo>
                <a:lnTo>
                  <a:pt x="33" y="12"/>
                </a:lnTo>
                <a:close/>
              </a:path>
            </a:pathLst>
          </a:custGeom>
          <a:solidFill>
            <a:srgbClr val="00FF7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7" name="Freeform 29"/>
          <p:cNvSpPr>
            <a:spLocks/>
          </p:cNvSpPr>
          <p:nvPr/>
        </p:nvSpPr>
        <p:spPr bwMode="auto">
          <a:xfrm>
            <a:off x="5611813" y="3148013"/>
            <a:ext cx="1185862" cy="1571625"/>
          </a:xfrm>
          <a:custGeom>
            <a:avLst/>
            <a:gdLst/>
            <a:ahLst/>
            <a:cxnLst>
              <a:cxn ang="0">
                <a:pos x="105" y="1650"/>
              </a:cxn>
              <a:cxn ang="0">
                <a:pos x="138" y="1567"/>
              </a:cxn>
              <a:cxn ang="0">
                <a:pos x="190" y="1425"/>
              </a:cxn>
              <a:cxn ang="0">
                <a:pos x="213" y="1349"/>
              </a:cxn>
              <a:cxn ang="0">
                <a:pos x="262" y="1239"/>
              </a:cxn>
              <a:cxn ang="0">
                <a:pos x="314" y="1091"/>
              </a:cxn>
              <a:cxn ang="0">
                <a:pos x="367" y="950"/>
              </a:cxn>
              <a:cxn ang="0">
                <a:pos x="535" y="510"/>
              </a:cxn>
              <a:cxn ang="0">
                <a:pos x="617" y="322"/>
              </a:cxn>
              <a:cxn ang="0">
                <a:pos x="648" y="238"/>
              </a:cxn>
              <a:cxn ang="0">
                <a:pos x="688" y="132"/>
              </a:cxn>
              <a:cxn ang="0">
                <a:pos x="733" y="33"/>
              </a:cxn>
              <a:cxn ang="0">
                <a:pos x="797" y="101"/>
              </a:cxn>
              <a:cxn ang="0">
                <a:pos x="849" y="254"/>
              </a:cxn>
              <a:cxn ang="0">
                <a:pos x="886" y="351"/>
              </a:cxn>
              <a:cxn ang="0">
                <a:pos x="939" y="483"/>
              </a:cxn>
              <a:cxn ang="0">
                <a:pos x="1096" y="901"/>
              </a:cxn>
              <a:cxn ang="0">
                <a:pos x="1167" y="1066"/>
              </a:cxn>
              <a:cxn ang="0">
                <a:pos x="1309" y="1444"/>
              </a:cxn>
              <a:cxn ang="0">
                <a:pos x="1361" y="1613"/>
              </a:cxn>
              <a:cxn ang="0">
                <a:pos x="1392" y="1718"/>
              </a:cxn>
              <a:cxn ang="0">
                <a:pos x="1406" y="1755"/>
              </a:cxn>
              <a:cxn ang="0">
                <a:pos x="1455" y="1863"/>
              </a:cxn>
              <a:cxn ang="0">
                <a:pos x="1493" y="1980"/>
              </a:cxn>
              <a:cxn ang="0">
                <a:pos x="1348" y="1980"/>
              </a:cxn>
              <a:cxn ang="0">
                <a:pos x="1241" y="1980"/>
              </a:cxn>
              <a:cxn ang="0">
                <a:pos x="1204" y="1972"/>
              </a:cxn>
              <a:cxn ang="0">
                <a:pos x="1280" y="1919"/>
              </a:cxn>
              <a:cxn ang="0">
                <a:pos x="1268" y="1815"/>
              </a:cxn>
              <a:cxn ang="0">
                <a:pos x="1257" y="1714"/>
              </a:cxn>
              <a:cxn ang="0">
                <a:pos x="1237" y="1642"/>
              </a:cxn>
              <a:cxn ang="0">
                <a:pos x="1231" y="1609"/>
              </a:cxn>
              <a:cxn ang="0">
                <a:pos x="1231" y="1586"/>
              </a:cxn>
              <a:cxn ang="0">
                <a:pos x="1204" y="1563"/>
              </a:cxn>
              <a:cxn ang="0">
                <a:pos x="987" y="1553"/>
              </a:cxn>
              <a:cxn ang="0">
                <a:pos x="842" y="1563"/>
              </a:cxn>
              <a:cxn ang="0">
                <a:pos x="411" y="1578"/>
              </a:cxn>
              <a:cxn ang="0">
                <a:pos x="343" y="1586"/>
              </a:cxn>
              <a:cxn ang="0">
                <a:pos x="322" y="1605"/>
              </a:cxn>
              <a:cxn ang="0">
                <a:pos x="270" y="1683"/>
              </a:cxn>
              <a:cxn ang="0">
                <a:pos x="138" y="1834"/>
              </a:cxn>
              <a:cxn ang="0">
                <a:pos x="105" y="1867"/>
              </a:cxn>
              <a:cxn ang="0">
                <a:pos x="130" y="1927"/>
              </a:cxn>
              <a:cxn ang="0">
                <a:pos x="105" y="1976"/>
              </a:cxn>
              <a:cxn ang="0">
                <a:pos x="70" y="1976"/>
              </a:cxn>
              <a:cxn ang="0">
                <a:pos x="0" y="1972"/>
              </a:cxn>
              <a:cxn ang="0">
                <a:pos x="17" y="1886"/>
              </a:cxn>
              <a:cxn ang="0">
                <a:pos x="37" y="1838"/>
              </a:cxn>
              <a:cxn ang="0">
                <a:pos x="60" y="1766"/>
              </a:cxn>
            </a:cxnLst>
            <a:rect l="0" t="0" r="r" b="b"/>
            <a:pathLst>
              <a:path w="1493" h="1980">
                <a:moveTo>
                  <a:pt x="60" y="1766"/>
                </a:moveTo>
                <a:lnTo>
                  <a:pt x="105" y="1650"/>
                </a:lnTo>
                <a:lnTo>
                  <a:pt x="118" y="1621"/>
                </a:lnTo>
                <a:lnTo>
                  <a:pt x="138" y="1567"/>
                </a:lnTo>
                <a:lnTo>
                  <a:pt x="153" y="1537"/>
                </a:lnTo>
                <a:lnTo>
                  <a:pt x="190" y="1425"/>
                </a:lnTo>
                <a:lnTo>
                  <a:pt x="202" y="1388"/>
                </a:lnTo>
                <a:lnTo>
                  <a:pt x="213" y="1349"/>
                </a:lnTo>
                <a:lnTo>
                  <a:pt x="246" y="1276"/>
                </a:lnTo>
                <a:lnTo>
                  <a:pt x="262" y="1239"/>
                </a:lnTo>
                <a:lnTo>
                  <a:pt x="287" y="1163"/>
                </a:lnTo>
                <a:lnTo>
                  <a:pt x="314" y="1091"/>
                </a:lnTo>
                <a:lnTo>
                  <a:pt x="339" y="1018"/>
                </a:lnTo>
                <a:lnTo>
                  <a:pt x="367" y="950"/>
                </a:lnTo>
                <a:lnTo>
                  <a:pt x="448" y="729"/>
                </a:lnTo>
                <a:lnTo>
                  <a:pt x="535" y="510"/>
                </a:lnTo>
                <a:lnTo>
                  <a:pt x="572" y="415"/>
                </a:lnTo>
                <a:lnTo>
                  <a:pt x="617" y="322"/>
                </a:lnTo>
                <a:lnTo>
                  <a:pt x="640" y="273"/>
                </a:lnTo>
                <a:lnTo>
                  <a:pt x="648" y="238"/>
                </a:lnTo>
                <a:lnTo>
                  <a:pt x="673" y="169"/>
                </a:lnTo>
                <a:lnTo>
                  <a:pt x="688" y="132"/>
                </a:lnTo>
                <a:lnTo>
                  <a:pt x="700" y="101"/>
                </a:lnTo>
                <a:lnTo>
                  <a:pt x="733" y="33"/>
                </a:lnTo>
                <a:lnTo>
                  <a:pt x="752" y="0"/>
                </a:lnTo>
                <a:lnTo>
                  <a:pt x="797" y="101"/>
                </a:lnTo>
                <a:lnTo>
                  <a:pt x="834" y="201"/>
                </a:lnTo>
                <a:lnTo>
                  <a:pt x="849" y="254"/>
                </a:lnTo>
                <a:lnTo>
                  <a:pt x="869" y="302"/>
                </a:lnTo>
                <a:lnTo>
                  <a:pt x="886" y="351"/>
                </a:lnTo>
                <a:lnTo>
                  <a:pt x="902" y="403"/>
                </a:lnTo>
                <a:lnTo>
                  <a:pt x="939" y="483"/>
                </a:lnTo>
                <a:lnTo>
                  <a:pt x="1036" y="737"/>
                </a:lnTo>
                <a:lnTo>
                  <a:pt x="1096" y="901"/>
                </a:lnTo>
                <a:lnTo>
                  <a:pt x="1131" y="987"/>
                </a:lnTo>
                <a:lnTo>
                  <a:pt x="1167" y="1066"/>
                </a:lnTo>
                <a:lnTo>
                  <a:pt x="1264" y="1320"/>
                </a:lnTo>
                <a:lnTo>
                  <a:pt x="1309" y="1444"/>
                </a:lnTo>
                <a:lnTo>
                  <a:pt x="1358" y="1568"/>
                </a:lnTo>
                <a:lnTo>
                  <a:pt x="1361" y="1613"/>
                </a:lnTo>
                <a:lnTo>
                  <a:pt x="1389" y="1698"/>
                </a:lnTo>
                <a:lnTo>
                  <a:pt x="1392" y="1718"/>
                </a:lnTo>
                <a:lnTo>
                  <a:pt x="1406" y="1743"/>
                </a:lnTo>
                <a:lnTo>
                  <a:pt x="1406" y="1755"/>
                </a:lnTo>
                <a:lnTo>
                  <a:pt x="1418" y="1782"/>
                </a:lnTo>
                <a:lnTo>
                  <a:pt x="1455" y="1863"/>
                </a:lnTo>
                <a:lnTo>
                  <a:pt x="1482" y="1927"/>
                </a:lnTo>
                <a:lnTo>
                  <a:pt x="1493" y="1980"/>
                </a:lnTo>
                <a:lnTo>
                  <a:pt x="1385" y="1980"/>
                </a:lnTo>
                <a:lnTo>
                  <a:pt x="1348" y="1980"/>
                </a:lnTo>
                <a:lnTo>
                  <a:pt x="1276" y="1980"/>
                </a:lnTo>
                <a:lnTo>
                  <a:pt x="1241" y="1980"/>
                </a:lnTo>
                <a:lnTo>
                  <a:pt x="1204" y="1980"/>
                </a:lnTo>
                <a:lnTo>
                  <a:pt x="1204" y="1972"/>
                </a:lnTo>
                <a:lnTo>
                  <a:pt x="1241" y="1945"/>
                </a:lnTo>
                <a:lnTo>
                  <a:pt x="1280" y="1919"/>
                </a:lnTo>
                <a:lnTo>
                  <a:pt x="1276" y="1863"/>
                </a:lnTo>
                <a:lnTo>
                  <a:pt x="1268" y="1815"/>
                </a:lnTo>
                <a:lnTo>
                  <a:pt x="1261" y="1766"/>
                </a:lnTo>
                <a:lnTo>
                  <a:pt x="1257" y="1714"/>
                </a:lnTo>
                <a:lnTo>
                  <a:pt x="1245" y="1687"/>
                </a:lnTo>
                <a:lnTo>
                  <a:pt x="1237" y="1642"/>
                </a:lnTo>
                <a:lnTo>
                  <a:pt x="1237" y="1627"/>
                </a:lnTo>
                <a:lnTo>
                  <a:pt x="1231" y="1609"/>
                </a:lnTo>
                <a:lnTo>
                  <a:pt x="1237" y="1594"/>
                </a:lnTo>
                <a:lnTo>
                  <a:pt x="1231" y="1586"/>
                </a:lnTo>
                <a:lnTo>
                  <a:pt x="1212" y="1568"/>
                </a:lnTo>
                <a:lnTo>
                  <a:pt x="1204" y="1563"/>
                </a:lnTo>
                <a:lnTo>
                  <a:pt x="1131" y="1553"/>
                </a:lnTo>
                <a:lnTo>
                  <a:pt x="987" y="1553"/>
                </a:lnTo>
                <a:lnTo>
                  <a:pt x="913" y="1557"/>
                </a:lnTo>
                <a:lnTo>
                  <a:pt x="842" y="1563"/>
                </a:lnTo>
                <a:lnTo>
                  <a:pt x="700" y="1568"/>
                </a:lnTo>
                <a:lnTo>
                  <a:pt x="411" y="1578"/>
                </a:lnTo>
                <a:lnTo>
                  <a:pt x="370" y="1572"/>
                </a:lnTo>
                <a:lnTo>
                  <a:pt x="343" y="1586"/>
                </a:lnTo>
                <a:lnTo>
                  <a:pt x="332" y="1594"/>
                </a:lnTo>
                <a:lnTo>
                  <a:pt x="322" y="1605"/>
                </a:lnTo>
                <a:lnTo>
                  <a:pt x="291" y="1662"/>
                </a:lnTo>
                <a:lnTo>
                  <a:pt x="270" y="1683"/>
                </a:lnTo>
                <a:lnTo>
                  <a:pt x="194" y="1770"/>
                </a:lnTo>
                <a:lnTo>
                  <a:pt x="138" y="1834"/>
                </a:lnTo>
                <a:lnTo>
                  <a:pt x="112" y="1855"/>
                </a:lnTo>
                <a:lnTo>
                  <a:pt x="105" y="1867"/>
                </a:lnTo>
                <a:lnTo>
                  <a:pt x="109" y="1886"/>
                </a:lnTo>
                <a:lnTo>
                  <a:pt x="130" y="1927"/>
                </a:lnTo>
                <a:lnTo>
                  <a:pt x="138" y="1972"/>
                </a:lnTo>
                <a:lnTo>
                  <a:pt x="105" y="1976"/>
                </a:lnTo>
                <a:lnTo>
                  <a:pt x="85" y="1976"/>
                </a:lnTo>
                <a:lnTo>
                  <a:pt x="70" y="1976"/>
                </a:lnTo>
                <a:lnTo>
                  <a:pt x="37" y="1976"/>
                </a:lnTo>
                <a:lnTo>
                  <a:pt x="0" y="1972"/>
                </a:lnTo>
                <a:lnTo>
                  <a:pt x="6" y="1945"/>
                </a:lnTo>
                <a:lnTo>
                  <a:pt x="17" y="1886"/>
                </a:lnTo>
                <a:lnTo>
                  <a:pt x="29" y="1863"/>
                </a:lnTo>
                <a:lnTo>
                  <a:pt x="37" y="1838"/>
                </a:lnTo>
                <a:lnTo>
                  <a:pt x="48" y="1815"/>
                </a:lnTo>
                <a:lnTo>
                  <a:pt x="60" y="17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8" name="Freeform 30"/>
          <p:cNvSpPr>
            <a:spLocks/>
          </p:cNvSpPr>
          <p:nvPr/>
        </p:nvSpPr>
        <p:spPr bwMode="auto">
          <a:xfrm>
            <a:off x="5754688" y="4659313"/>
            <a:ext cx="573087" cy="6032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05" y="0"/>
              </a:cxn>
              <a:cxn ang="0">
                <a:pos x="189" y="0"/>
              </a:cxn>
              <a:cxn ang="0">
                <a:pos x="274" y="0"/>
              </a:cxn>
              <a:cxn ang="0">
                <a:pos x="361" y="0"/>
              </a:cxn>
              <a:cxn ang="0">
                <a:pos x="450" y="0"/>
              </a:cxn>
              <a:cxn ang="0">
                <a:pos x="536" y="0"/>
              </a:cxn>
              <a:cxn ang="0">
                <a:pos x="623" y="0"/>
              </a:cxn>
              <a:cxn ang="0">
                <a:pos x="712" y="0"/>
              </a:cxn>
              <a:cxn ang="0">
                <a:pos x="716" y="15"/>
              </a:cxn>
              <a:cxn ang="0">
                <a:pos x="720" y="37"/>
              </a:cxn>
              <a:cxn ang="0">
                <a:pos x="720" y="56"/>
              </a:cxn>
              <a:cxn ang="0">
                <a:pos x="724" y="76"/>
              </a:cxn>
              <a:cxn ang="0">
                <a:pos x="95" y="76"/>
              </a:cxn>
              <a:cxn ang="0">
                <a:pos x="16" y="76"/>
              </a:cxn>
              <a:cxn ang="0">
                <a:pos x="12" y="56"/>
              </a:cxn>
              <a:cxn ang="0">
                <a:pos x="8" y="37"/>
              </a:cxn>
              <a:cxn ang="0">
                <a:pos x="4" y="15"/>
              </a:cxn>
              <a:cxn ang="0">
                <a:pos x="0" y="0"/>
              </a:cxn>
              <a:cxn ang="0">
                <a:pos x="16" y="0"/>
              </a:cxn>
            </a:cxnLst>
            <a:rect l="0" t="0" r="r" b="b"/>
            <a:pathLst>
              <a:path w="724" h="76">
                <a:moveTo>
                  <a:pt x="16" y="0"/>
                </a:moveTo>
                <a:lnTo>
                  <a:pt x="105" y="0"/>
                </a:lnTo>
                <a:lnTo>
                  <a:pt x="189" y="0"/>
                </a:lnTo>
                <a:lnTo>
                  <a:pt x="274" y="0"/>
                </a:lnTo>
                <a:lnTo>
                  <a:pt x="361" y="0"/>
                </a:lnTo>
                <a:lnTo>
                  <a:pt x="450" y="0"/>
                </a:lnTo>
                <a:lnTo>
                  <a:pt x="536" y="0"/>
                </a:lnTo>
                <a:lnTo>
                  <a:pt x="623" y="0"/>
                </a:lnTo>
                <a:lnTo>
                  <a:pt x="712" y="0"/>
                </a:lnTo>
                <a:lnTo>
                  <a:pt x="716" y="15"/>
                </a:lnTo>
                <a:lnTo>
                  <a:pt x="720" y="37"/>
                </a:lnTo>
                <a:lnTo>
                  <a:pt x="720" y="56"/>
                </a:lnTo>
                <a:lnTo>
                  <a:pt x="724" y="76"/>
                </a:lnTo>
                <a:lnTo>
                  <a:pt x="95" y="76"/>
                </a:lnTo>
                <a:lnTo>
                  <a:pt x="16" y="76"/>
                </a:lnTo>
                <a:lnTo>
                  <a:pt x="12" y="56"/>
                </a:lnTo>
                <a:lnTo>
                  <a:pt x="8" y="37"/>
                </a:lnTo>
                <a:lnTo>
                  <a:pt x="4" y="15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19" name="Freeform 31"/>
          <p:cNvSpPr>
            <a:spLocks/>
          </p:cNvSpPr>
          <p:nvPr/>
        </p:nvSpPr>
        <p:spPr bwMode="auto">
          <a:xfrm>
            <a:off x="5775325" y="4429125"/>
            <a:ext cx="757238" cy="188913"/>
          </a:xfrm>
          <a:custGeom>
            <a:avLst/>
            <a:gdLst/>
            <a:ahLst/>
            <a:cxnLst>
              <a:cxn ang="0">
                <a:pos x="15" y="206"/>
              </a:cxn>
              <a:cxn ang="0">
                <a:pos x="64" y="146"/>
              </a:cxn>
              <a:cxn ang="0">
                <a:pos x="108" y="85"/>
              </a:cxn>
              <a:cxn ang="0">
                <a:pos x="149" y="52"/>
              </a:cxn>
              <a:cxn ang="0">
                <a:pos x="168" y="33"/>
              </a:cxn>
              <a:cxn ang="0">
                <a:pos x="314" y="29"/>
              </a:cxn>
              <a:cxn ang="0">
                <a:pos x="310" y="49"/>
              </a:cxn>
              <a:cxn ang="0">
                <a:pos x="269" y="134"/>
              </a:cxn>
              <a:cxn ang="0">
                <a:pos x="273" y="182"/>
              </a:cxn>
              <a:cxn ang="0">
                <a:pos x="285" y="210"/>
              </a:cxn>
              <a:cxn ang="0">
                <a:pos x="343" y="186"/>
              </a:cxn>
              <a:cxn ang="0">
                <a:pos x="339" y="138"/>
              </a:cxn>
              <a:cxn ang="0">
                <a:pos x="366" y="78"/>
              </a:cxn>
              <a:cxn ang="0">
                <a:pos x="411" y="33"/>
              </a:cxn>
              <a:cxn ang="0">
                <a:pos x="440" y="29"/>
              </a:cxn>
              <a:cxn ang="0">
                <a:pos x="494" y="21"/>
              </a:cxn>
              <a:cxn ang="0">
                <a:pos x="527" y="25"/>
              </a:cxn>
              <a:cxn ang="0">
                <a:pos x="539" y="52"/>
              </a:cxn>
              <a:cxn ang="0">
                <a:pos x="531" y="118"/>
              </a:cxn>
              <a:cxn ang="0">
                <a:pos x="504" y="157"/>
              </a:cxn>
              <a:cxn ang="0">
                <a:pos x="475" y="182"/>
              </a:cxn>
              <a:cxn ang="0">
                <a:pos x="479" y="206"/>
              </a:cxn>
              <a:cxn ang="0">
                <a:pos x="490" y="213"/>
              </a:cxn>
              <a:cxn ang="0">
                <a:pos x="504" y="213"/>
              </a:cxn>
              <a:cxn ang="0">
                <a:pos x="552" y="173"/>
              </a:cxn>
              <a:cxn ang="0">
                <a:pos x="616" y="105"/>
              </a:cxn>
              <a:cxn ang="0">
                <a:pos x="628" y="49"/>
              </a:cxn>
              <a:cxn ang="0">
                <a:pos x="667" y="14"/>
              </a:cxn>
              <a:cxn ang="0">
                <a:pos x="872" y="0"/>
              </a:cxn>
              <a:cxn ang="0">
                <a:pos x="894" y="66"/>
              </a:cxn>
              <a:cxn ang="0">
                <a:pos x="789" y="153"/>
              </a:cxn>
              <a:cxn ang="0">
                <a:pos x="684" y="239"/>
              </a:cxn>
              <a:cxn ang="0">
                <a:pos x="498" y="235"/>
              </a:cxn>
              <a:cxn ang="0">
                <a:pos x="399" y="239"/>
              </a:cxn>
              <a:cxn ang="0">
                <a:pos x="0" y="231"/>
              </a:cxn>
            </a:cxnLst>
            <a:rect l="0" t="0" r="r" b="b"/>
            <a:pathLst>
              <a:path w="954" h="239">
                <a:moveTo>
                  <a:pt x="0" y="231"/>
                </a:moveTo>
                <a:lnTo>
                  <a:pt x="15" y="206"/>
                </a:lnTo>
                <a:lnTo>
                  <a:pt x="48" y="163"/>
                </a:lnTo>
                <a:lnTo>
                  <a:pt x="64" y="146"/>
                </a:lnTo>
                <a:lnTo>
                  <a:pt x="81" y="126"/>
                </a:lnTo>
                <a:lnTo>
                  <a:pt x="108" y="85"/>
                </a:lnTo>
                <a:lnTo>
                  <a:pt x="126" y="70"/>
                </a:lnTo>
                <a:lnTo>
                  <a:pt x="149" y="52"/>
                </a:lnTo>
                <a:lnTo>
                  <a:pt x="157" y="41"/>
                </a:lnTo>
                <a:lnTo>
                  <a:pt x="168" y="33"/>
                </a:lnTo>
                <a:lnTo>
                  <a:pt x="290" y="33"/>
                </a:lnTo>
                <a:lnTo>
                  <a:pt x="314" y="29"/>
                </a:lnTo>
                <a:lnTo>
                  <a:pt x="321" y="33"/>
                </a:lnTo>
                <a:lnTo>
                  <a:pt x="310" y="49"/>
                </a:lnTo>
                <a:lnTo>
                  <a:pt x="285" y="89"/>
                </a:lnTo>
                <a:lnTo>
                  <a:pt x="269" y="134"/>
                </a:lnTo>
                <a:lnTo>
                  <a:pt x="269" y="157"/>
                </a:lnTo>
                <a:lnTo>
                  <a:pt x="273" y="182"/>
                </a:lnTo>
                <a:lnTo>
                  <a:pt x="281" y="206"/>
                </a:lnTo>
                <a:lnTo>
                  <a:pt x="285" y="210"/>
                </a:lnTo>
                <a:lnTo>
                  <a:pt x="314" y="213"/>
                </a:lnTo>
                <a:lnTo>
                  <a:pt x="343" y="186"/>
                </a:lnTo>
                <a:lnTo>
                  <a:pt x="333" y="157"/>
                </a:lnTo>
                <a:lnTo>
                  <a:pt x="339" y="138"/>
                </a:lnTo>
                <a:lnTo>
                  <a:pt x="343" y="114"/>
                </a:lnTo>
                <a:lnTo>
                  <a:pt x="366" y="78"/>
                </a:lnTo>
                <a:lnTo>
                  <a:pt x="395" y="45"/>
                </a:lnTo>
                <a:lnTo>
                  <a:pt x="411" y="33"/>
                </a:lnTo>
                <a:lnTo>
                  <a:pt x="422" y="29"/>
                </a:lnTo>
                <a:lnTo>
                  <a:pt x="440" y="29"/>
                </a:lnTo>
                <a:lnTo>
                  <a:pt x="449" y="25"/>
                </a:lnTo>
                <a:lnTo>
                  <a:pt x="494" y="21"/>
                </a:lnTo>
                <a:lnTo>
                  <a:pt x="512" y="21"/>
                </a:lnTo>
                <a:lnTo>
                  <a:pt x="527" y="25"/>
                </a:lnTo>
                <a:lnTo>
                  <a:pt x="535" y="37"/>
                </a:lnTo>
                <a:lnTo>
                  <a:pt x="539" y="52"/>
                </a:lnTo>
                <a:lnTo>
                  <a:pt x="539" y="89"/>
                </a:lnTo>
                <a:lnTo>
                  <a:pt x="531" y="118"/>
                </a:lnTo>
                <a:lnTo>
                  <a:pt x="519" y="146"/>
                </a:lnTo>
                <a:lnTo>
                  <a:pt x="504" y="157"/>
                </a:lnTo>
                <a:lnTo>
                  <a:pt x="479" y="177"/>
                </a:lnTo>
                <a:lnTo>
                  <a:pt x="475" y="182"/>
                </a:lnTo>
                <a:lnTo>
                  <a:pt x="475" y="190"/>
                </a:lnTo>
                <a:lnTo>
                  <a:pt x="479" y="206"/>
                </a:lnTo>
                <a:lnTo>
                  <a:pt x="482" y="213"/>
                </a:lnTo>
                <a:lnTo>
                  <a:pt x="490" y="213"/>
                </a:lnTo>
                <a:lnTo>
                  <a:pt x="494" y="213"/>
                </a:lnTo>
                <a:lnTo>
                  <a:pt x="504" y="213"/>
                </a:lnTo>
                <a:lnTo>
                  <a:pt x="527" y="194"/>
                </a:lnTo>
                <a:lnTo>
                  <a:pt x="552" y="173"/>
                </a:lnTo>
                <a:lnTo>
                  <a:pt x="601" y="134"/>
                </a:lnTo>
                <a:lnTo>
                  <a:pt x="616" y="105"/>
                </a:lnTo>
                <a:lnTo>
                  <a:pt x="624" y="82"/>
                </a:lnTo>
                <a:lnTo>
                  <a:pt x="628" y="49"/>
                </a:lnTo>
                <a:lnTo>
                  <a:pt x="628" y="18"/>
                </a:lnTo>
                <a:lnTo>
                  <a:pt x="667" y="14"/>
                </a:lnTo>
                <a:lnTo>
                  <a:pt x="830" y="0"/>
                </a:lnTo>
                <a:lnTo>
                  <a:pt x="872" y="0"/>
                </a:lnTo>
                <a:lnTo>
                  <a:pt x="954" y="0"/>
                </a:lnTo>
                <a:lnTo>
                  <a:pt x="894" y="66"/>
                </a:lnTo>
                <a:lnTo>
                  <a:pt x="826" y="130"/>
                </a:lnTo>
                <a:lnTo>
                  <a:pt x="789" y="153"/>
                </a:lnTo>
                <a:lnTo>
                  <a:pt x="752" y="186"/>
                </a:lnTo>
                <a:lnTo>
                  <a:pt x="684" y="239"/>
                </a:lnTo>
                <a:lnTo>
                  <a:pt x="609" y="239"/>
                </a:lnTo>
                <a:lnTo>
                  <a:pt x="498" y="235"/>
                </a:lnTo>
                <a:lnTo>
                  <a:pt x="430" y="235"/>
                </a:lnTo>
                <a:lnTo>
                  <a:pt x="399" y="239"/>
                </a:lnTo>
                <a:lnTo>
                  <a:pt x="0" y="239"/>
                </a:lnTo>
                <a:lnTo>
                  <a:pt x="0" y="231"/>
                </a:lnTo>
                <a:close/>
              </a:path>
            </a:pathLst>
          </a:custGeom>
          <a:solidFill>
            <a:srgbClr val="40F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20" name="Freeform 32"/>
          <p:cNvSpPr>
            <a:spLocks/>
          </p:cNvSpPr>
          <p:nvPr/>
        </p:nvSpPr>
        <p:spPr bwMode="auto">
          <a:xfrm>
            <a:off x="5859463" y="4537075"/>
            <a:ext cx="57150" cy="66675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37" y="0"/>
              </a:cxn>
              <a:cxn ang="0">
                <a:pos x="49" y="4"/>
              </a:cxn>
              <a:cxn ang="0">
                <a:pos x="64" y="11"/>
              </a:cxn>
              <a:cxn ang="0">
                <a:pos x="74" y="25"/>
              </a:cxn>
              <a:cxn ang="0">
                <a:pos x="70" y="39"/>
              </a:cxn>
              <a:cxn ang="0">
                <a:pos x="64" y="56"/>
              </a:cxn>
              <a:cxn ang="0">
                <a:pos x="57" y="72"/>
              </a:cxn>
              <a:cxn ang="0">
                <a:pos x="49" y="83"/>
              </a:cxn>
              <a:cxn ang="0">
                <a:pos x="33" y="79"/>
              </a:cxn>
              <a:cxn ang="0">
                <a:pos x="22" y="75"/>
              </a:cxn>
              <a:cxn ang="0">
                <a:pos x="16" y="60"/>
              </a:cxn>
              <a:cxn ang="0">
                <a:pos x="22" y="44"/>
              </a:cxn>
              <a:cxn ang="0">
                <a:pos x="16" y="31"/>
              </a:cxn>
              <a:cxn ang="0">
                <a:pos x="4" y="25"/>
              </a:cxn>
              <a:cxn ang="0">
                <a:pos x="0" y="11"/>
              </a:cxn>
              <a:cxn ang="0">
                <a:pos x="4" y="4"/>
              </a:cxn>
              <a:cxn ang="0">
                <a:pos x="8" y="0"/>
              </a:cxn>
              <a:cxn ang="0">
                <a:pos x="22" y="0"/>
              </a:cxn>
            </a:cxnLst>
            <a:rect l="0" t="0" r="r" b="b"/>
            <a:pathLst>
              <a:path w="74" h="83">
                <a:moveTo>
                  <a:pt x="22" y="0"/>
                </a:moveTo>
                <a:lnTo>
                  <a:pt x="37" y="0"/>
                </a:lnTo>
                <a:lnTo>
                  <a:pt x="49" y="4"/>
                </a:lnTo>
                <a:lnTo>
                  <a:pt x="64" y="11"/>
                </a:lnTo>
                <a:lnTo>
                  <a:pt x="74" y="25"/>
                </a:lnTo>
                <a:lnTo>
                  <a:pt x="70" y="39"/>
                </a:lnTo>
                <a:lnTo>
                  <a:pt x="64" y="56"/>
                </a:lnTo>
                <a:lnTo>
                  <a:pt x="57" y="72"/>
                </a:lnTo>
                <a:lnTo>
                  <a:pt x="49" y="83"/>
                </a:lnTo>
                <a:lnTo>
                  <a:pt x="33" y="79"/>
                </a:lnTo>
                <a:lnTo>
                  <a:pt x="22" y="75"/>
                </a:lnTo>
                <a:lnTo>
                  <a:pt x="16" y="60"/>
                </a:lnTo>
                <a:lnTo>
                  <a:pt x="22" y="44"/>
                </a:lnTo>
                <a:lnTo>
                  <a:pt x="16" y="31"/>
                </a:lnTo>
                <a:lnTo>
                  <a:pt x="4" y="25"/>
                </a:lnTo>
                <a:lnTo>
                  <a:pt x="0" y="11"/>
                </a:lnTo>
                <a:lnTo>
                  <a:pt x="4" y="4"/>
                </a:lnTo>
                <a:lnTo>
                  <a:pt x="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21" name="Freeform 33"/>
          <p:cNvSpPr>
            <a:spLocks/>
          </p:cNvSpPr>
          <p:nvPr/>
        </p:nvSpPr>
        <p:spPr bwMode="auto">
          <a:xfrm>
            <a:off x="6256338" y="4441825"/>
            <a:ext cx="161925" cy="161925"/>
          </a:xfrm>
          <a:custGeom>
            <a:avLst/>
            <a:gdLst/>
            <a:ahLst/>
            <a:cxnLst>
              <a:cxn ang="0">
                <a:pos x="44" y="135"/>
              </a:cxn>
              <a:cxn ang="0">
                <a:pos x="54" y="131"/>
              </a:cxn>
              <a:cxn ang="0">
                <a:pos x="75" y="135"/>
              </a:cxn>
              <a:cxn ang="0">
                <a:pos x="91" y="135"/>
              </a:cxn>
              <a:cxn ang="0">
                <a:pos x="102" y="128"/>
              </a:cxn>
              <a:cxn ang="0">
                <a:pos x="116" y="108"/>
              </a:cxn>
              <a:cxn ang="0">
                <a:pos x="124" y="87"/>
              </a:cxn>
              <a:cxn ang="0">
                <a:pos x="132" y="67"/>
              </a:cxn>
              <a:cxn ang="0">
                <a:pos x="135" y="48"/>
              </a:cxn>
              <a:cxn ang="0">
                <a:pos x="139" y="23"/>
              </a:cxn>
              <a:cxn ang="0">
                <a:pos x="151" y="11"/>
              </a:cxn>
              <a:cxn ang="0">
                <a:pos x="172" y="0"/>
              </a:cxn>
              <a:cxn ang="0">
                <a:pos x="196" y="0"/>
              </a:cxn>
              <a:cxn ang="0">
                <a:pos x="199" y="7"/>
              </a:cxn>
              <a:cxn ang="0">
                <a:pos x="203" y="15"/>
              </a:cxn>
              <a:cxn ang="0">
                <a:pos x="203" y="19"/>
              </a:cxn>
              <a:cxn ang="0">
                <a:pos x="203" y="23"/>
              </a:cxn>
              <a:cxn ang="0">
                <a:pos x="196" y="34"/>
              </a:cxn>
              <a:cxn ang="0">
                <a:pos x="188" y="52"/>
              </a:cxn>
              <a:cxn ang="0">
                <a:pos x="180" y="67"/>
              </a:cxn>
              <a:cxn ang="0">
                <a:pos x="188" y="83"/>
              </a:cxn>
              <a:cxn ang="0">
                <a:pos x="180" y="93"/>
              </a:cxn>
              <a:cxn ang="0">
                <a:pos x="176" y="104"/>
              </a:cxn>
              <a:cxn ang="0">
                <a:pos x="164" y="108"/>
              </a:cxn>
              <a:cxn ang="0">
                <a:pos x="159" y="116"/>
              </a:cxn>
              <a:cxn ang="0">
                <a:pos x="147" y="120"/>
              </a:cxn>
              <a:cxn ang="0">
                <a:pos x="147" y="124"/>
              </a:cxn>
              <a:cxn ang="0">
                <a:pos x="139" y="131"/>
              </a:cxn>
              <a:cxn ang="0">
                <a:pos x="147" y="145"/>
              </a:cxn>
              <a:cxn ang="0">
                <a:pos x="132" y="159"/>
              </a:cxn>
              <a:cxn ang="0">
                <a:pos x="116" y="172"/>
              </a:cxn>
              <a:cxn ang="0">
                <a:pos x="95" y="180"/>
              </a:cxn>
              <a:cxn ang="0">
                <a:pos x="79" y="180"/>
              </a:cxn>
              <a:cxn ang="0">
                <a:pos x="62" y="184"/>
              </a:cxn>
              <a:cxn ang="0">
                <a:pos x="50" y="188"/>
              </a:cxn>
              <a:cxn ang="0">
                <a:pos x="35" y="192"/>
              </a:cxn>
              <a:cxn ang="0">
                <a:pos x="23" y="203"/>
              </a:cxn>
              <a:cxn ang="0">
                <a:pos x="13" y="203"/>
              </a:cxn>
              <a:cxn ang="0">
                <a:pos x="7" y="199"/>
              </a:cxn>
              <a:cxn ang="0">
                <a:pos x="0" y="188"/>
              </a:cxn>
              <a:cxn ang="0">
                <a:pos x="0" y="180"/>
              </a:cxn>
              <a:cxn ang="0">
                <a:pos x="4" y="164"/>
              </a:cxn>
              <a:cxn ang="0">
                <a:pos x="11" y="151"/>
              </a:cxn>
              <a:cxn ang="0">
                <a:pos x="23" y="139"/>
              </a:cxn>
              <a:cxn ang="0">
                <a:pos x="44" y="135"/>
              </a:cxn>
            </a:cxnLst>
            <a:rect l="0" t="0" r="r" b="b"/>
            <a:pathLst>
              <a:path w="203" h="203">
                <a:moveTo>
                  <a:pt x="44" y="135"/>
                </a:moveTo>
                <a:lnTo>
                  <a:pt x="54" y="131"/>
                </a:lnTo>
                <a:lnTo>
                  <a:pt x="75" y="135"/>
                </a:lnTo>
                <a:lnTo>
                  <a:pt x="91" y="135"/>
                </a:lnTo>
                <a:lnTo>
                  <a:pt x="102" y="128"/>
                </a:lnTo>
                <a:lnTo>
                  <a:pt x="116" y="108"/>
                </a:lnTo>
                <a:lnTo>
                  <a:pt x="124" y="87"/>
                </a:lnTo>
                <a:lnTo>
                  <a:pt x="132" y="67"/>
                </a:lnTo>
                <a:lnTo>
                  <a:pt x="135" y="48"/>
                </a:lnTo>
                <a:lnTo>
                  <a:pt x="139" y="23"/>
                </a:lnTo>
                <a:lnTo>
                  <a:pt x="151" y="11"/>
                </a:lnTo>
                <a:lnTo>
                  <a:pt x="172" y="0"/>
                </a:lnTo>
                <a:lnTo>
                  <a:pt x="196" y="0"/>
                </a:lnTo>
                <a:lnTo>
                  <a:pt x="199" y="7"/>
                </a:lnTo>
                <a:lnTo>
                  <a:pt x="203" y="15"/>
                </a:lnTo>
                <a:lnTo>
                  <a:pt x="203" y="19"/>
                </a:lnTo>
                <a:lnTo>
                  <a:pt x="203" y="23"/>
                </a:lnTo>
                <a:lnTo>
                  <a:pt x="196" y="34"/>
                </a:lnTo>
                <a:lnTo>
                  <a:pt x="188" y="52"/>
                </a:lnTo>
                <a:lnTo>
                  <a:pt x="180" y="67"/>
                </a:lnTo>
                <a:lnTo>
                  <a:pt x="188" y="83"/>
                </a:lnTo>
                <a:lnTo>
                  <a:pt x="180" y="93"/>
                </a:lnTo>
                <a:lnTo>
                  <a:pt x="176" y="104"/>
                </a:lnTo>
                <a:lnTo>
                  <a:pt x="164" y="108"/>
                </a:lnTo>
                <a:lnTo>
                  <a:pt x="159" y="116"/>
                </a:lnTo>
                <a:lnTo>
                  <a:pt x="147" y="120"/>
                </a:lnTo>
                <a:lnTo>
                  <a:pt x="147" y="124"/>
                </a:lnTo>
                <a:lnTo>
                  <a:pt x="139" y="131"/>
                </a:lnTo>
                <a:lnTo>
                  <a:pt x="147" y="145"/>
                </a:lnTo>
                <a:lnTo>
                  <a:pt x="132" y="159"/>
                </a:lnTo>
                <a:lnTo>
                  <a:pt x="116" y="172"/>
                </a:lnTo>
                <a:lnTo>
                  <a:pt x="95" y="180"/>
                </a:lnTo>
                <a:lnTo>
                  <a:pt x="79" y="180"/>
                </a:lnTo>
                <a:lnTo>
                  <a:pt x="62" y="184"/>
                </a:lnTo>
                <a:lnTo>
                  <a:pt x="50" y="188"/>
                </a:lnTo>
                <a:lnTo>
                  <a:pt x="35" y="192"/>
                </a:lnTo>
                <a:lnTo>
                  <a:pt x="23" y="203"/>
                </a:lnTo>
                <a:lnTo>
                  <a:pt x="13" y="203"/>
                </a:lnTo>
                <a:lnTo>
                  <a:pt x="7" y="199"/>
                </a:lnTo>
                <a:lnTo>
                  <a:pt x="0" y="188"/>
                </a:lnTo>
                <a:lnTo>
                  <a:pt x="0" y="180"/>
                </a:lnTo>
                <a:lnTo>
                  <a:pt x="4" y="164"/>
                </a:lnTo>
                <a:lnTo>
                  <a:pt x="11" y="151"/>
                </a:lnTo>
                <a:lnTo>
                  <a:pt x="23" y="139"/>
                </a:lnTo>
                <a:lnTo>
                  <a:pt x="44" y="1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29122" name="Freeform 34"/>
          <p:cNvSpPr>
            <a:spLocks/>
          </p:cNvSpPr>
          <p:nvPr/>
        </p:nvSpPr>
        <p:spPr bwMode="auto">
          <a:xfrm>
            <a:off x="6373813" y="4467225"/>
            <a:ext cx="212725" cy="252413"/>
          </a:xfrm>
          <a:custGeom>
            <a:avLst/>
            <a:gdLst/>
            <a:ahLst/>
            <a:cxnLst>
              <a:cxn ang="0">
                <a:pos x="41" y="172"/>
              </a:cxn>
              <a:cxn ang="0">
                <a:pos x="60" y="153"/>
              </a:cxn>
              <a:cxn ang="0">
                <a:pos x="85" y="128"/>
              </a:cxn>
              <a:cxn ang="0">
                <a:pos x="109" y="108"/>
              </a:cxn>
              <a:cxn ang="0">
                <a:pos x="138" y="89"/>
              </a:cxn>
              <a:cxn ang="0">
                <a:pos x="161" y="65"/>
              </a:cxn>
              <a:cxn ang="0">
                <a:pos x="182" y="44"/>
              </a:cxn>
              <a:cxn ang="0">
                <a:pos x="206" y="21"/>
              </a:cxn>
              <a:cxn ang="0">
                <a:pos x="231" y="0"/>
              </a:cxn>
              <a:cxn ang="0">
                <a:pos x="235" y="17"/>
              </a:cxn>
              <a:cxn ang="0">
                <a:pos x="239" y="36"/>
              </a:cxn>
              <a:cxn ang="0">
                <a:pos x="242" y="52"/>
              </a:cxn>
              <a:cxn ang="0">
                <a:pos x="246" y="77"/>
              </a:cxn>
              <a:cxn ang="0">
                <a:pos x="250" y="97"/>
              </a:cxn>
              <a:cxn ang="0">
                <a:pos x="254" y="118"/>
              </a:cxn>
              <a:cxn ang="0">
                <a:pos x="258" y="141"/>
              </a:cxn>
              <a:cxn ang="0">
                <a:pos x="262" y="164"/>
              </a:cxn>
              <a:cxn ang="0">
                <a:pos x="270" y="224"/>
              </a:cxn>
              <a:cxn ang="0">
                <a:pos x="254" y="238"/>
              </a:cxn>
              <a:cxn ang="0">
                <a:pos x="242" y="246"/>
              </a:cxn>
              <a:cxn ang="0">
                <a:pos x="225" y="257"/>
              </a:cxn>
              <a:cxn ang="0">
                <a:pos x="209" y="273"/>
              </a:cxn>
              <a:cxn ang="0">
                <a:pos x="194" y="287"/>
              </a:cxn>
              <a:cxn ang="0">
                <a:pos x="177" y="294"/>
              </a:cxn>
              <a:cxn ang="0">
                <a:pos x="165" y="306"/>
              </a:cxn>
              <a:cxn ang="0">
                <a:pos x="149" y="318"/>
              </a:cxn>
              <a:cxn ang="0">
                <a:pos x="4" y="318"/>
              </a:cxn>
              <a:cxn ang="0">
                <a:pos x="0" y="298"/>
              </a:cxn>
              <a:cxn ang="0">
                <a:pos x="0" y="283"/>
              </a:cxn>
              <a:cxn ang="0">
                <a:pos x="0" y="261"/>
              </a:cxn>
              <a:cxn ang="0">
                <a:pos x="0" y="250"/>
              </a:cxn>
              <a:cxn ang="0">
                <a:pos x="0" y="238"/>
              </a:cxn>
              <a:cxn ang="0">
                <a:pos x="0" y="224"/>
              </a:cxn>
              <a:cxn ang="0">
                <a:pos x="8" y="217"/>
              </a:cxn>
              <a:cxn ang="0">
                <a:pos x="17" y="209"/>
              </a:cxn>
              <a:cxn ang="0">
                <a:pos x="21" y="201"/>
              </a:cxn>
              <a:cxn ang="0">
                <a:pos x="29" y="193"/>
              </a:cxn>
              <a:cxn ang="0">
                <a:pos x="33" y="182"/>
              </a:cxn>
              <a:cxn ang="0">
                <a:pos x="41" y="172"/>
              </a:cxn>
            </a:cxnLst>
            <a:rect l="0" t="0" r="r" b="b"/>
            <a:pathLst>
              <a:path w="270" h="318">
                <a:moveTo>
                  <a:pt x="41" y="172"/>
                </a:moveTo>
                <a:lnTo>
                  <a:pt x="60" y="153"/>
                </a:lnTo>
                <a:lnTo>
                  <a:pt x="85" y="128"/>
                </a:lnTo>
                <a:lnTo>
                  <a:pt x="109" y="108"/>
                </a:lnTo>
                <a:lnTo>
                  <a:pt x="138" y="89"/>
                </a:lnTo>
                <a:lnTo>
                  <a:pt x="161" y="65"/>
                </a:lnTo>
                <a:lnTo>
                  <a:pt x="182" y="44"/>
                </a:lnTo>
                <a:lnTo>
                  <a:pt x="206" y="21"/>
                </a:lnTo>
                <a:lnTo>
                  <a:pt x="231" y="0"/>
                </a:lnTo>
                <a:lnTo>
                  <a:pt x="235" y="17"/>
                </a:lnTo>
                <a:lnTo>
                  <a:pt x="239" y="36"/>
                </a:lnTo>
                <a:lnTo>
                  <a:pt x="242" y="52"/>
                </a:lnTo>
                <a:lnTo>
                  <a:pt x="246" y="77"/>
                </a:lnTo>
                <a:lnTo>
                  <a:pt x="250" y="97"/>
                </a:lnTo>
                <a:lnTo>
                  <a:pt x="254" y="118"/>
                </a:lnTo>
                <a:lnTo>
                  <a:pt x="258" y="141"/>
                </a:lnTo>
                <a:lnTo>
                  <a:pt x="262" y="164"/>
                </a:lnTo>
                <a:lnTo>
                  <a:pt x="270" y="224"/>
                </a:lnTo>
                <a:lnTo>
                  <a:pt x="254" y="238"/>
                </a:lnTo>
                <a:lnTo>
                  <a:pt x="242" y="246"/>
                </a:lnTo>
                <a:lnTo>
                  <a:pt x="225" y="257"/>
                </a:lnTo>
                <a:lnTo>
                  <a:pt x="209" y="273"/>
                </a:lnTo>
                <a:lnTo>
                  <a:pt x="194" y="287"/>
                </a:lnTo>
                <a:lnTo>
                  <a:pt x="177" y="294"/>
                </a:lnTo>
                <a:lnTo>
                  <a:pt x="165" y="306"/>
                </a:lnTo>
                <a:lnTo>
                  <a:pt x="149" y="318"/>
                </a:lnTo>
                <a:lnTo>
                  <a:pt x="4" y="318"/>
                </a:lnTo>
                <a:lnTo>
                  <a:pt x="0" y="298"/>
                </a:lnTo>
                <a:lnTo>
                  <a:pt x="0" y="283"/>
                </a:lnTo>
                <a:lnTo>
                  <a:pt x="0" y="261"/>
                </a:lnTo>
                <a:lnTo>
                  <a:pt x="0" y="250"/>
                </a:lnTo>
                <a:lnTo>
                  <a:pt x="0" y="238"/>
                </a:lnTo>
                <a:lnTo>
                  <a:pt x="0" y="224"/>
                </a:lnTo>
                <a:lnTo>
                  <a:pt x="8" y="217"/>
                </a:lnTo>
                <a:lnTo>
                  <a:pt x="17" y="209"/>
                </a:lnTo>
                <a:lnTo>
                  <a:pt x="21" y="201"/>
                </a:lnTo>
                <a:lnTo>
                  <a:pt x="29" y="193"/>
                </a:lnTo>
                <a:lnTo>
                  <a:pt x="33" y="182"/>
                </a:lnTo>
                <a:lnTo>
                  <a:pt x="41" y="172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4629E-9FD5-4169-8091-F326BB53575E}" type="slidenum">
              <a:rPr lang="en-US"/>
              <a:pPr/>
              <a:t>13</a:t>
            </a:fld>
            <a:endParaRPr lang="en-US"/>
          </a:p>
        </p:txBody>
      </p:sp>
      <p:pic>
        <p:nvPicPr>
          <p:cNvPr id="730114" name="Picture 2" descr="I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2389188"/>
            <a:ext cx="4672013" cy="3984625"/>
          </a:xfrm>
          <a:prstGeom prst="rect">
            <a:avLst/>
          </a:prstGeom>
          <a:noFill/>
        </p:spPr>
      </p:pic>
      <p:sp>
        <p:nvSpPr>
          <p:cNvPr id="73011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3600">
                <a:solidFill>
                  <a:srgbClr val="FF0000"/>
                </a:solidFill>
                <a:cs typeface="Titr" pitchFamily="2" charset="-78"/>
              </a:rPr>
              <a:t>هر سرمايه گذاري، ماليات و استهلاكش، هزينه است</a:t>
            </a:r>
            <a:endParaRPr lang="en-US" sz="48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CA0D-0550-4AB5-A1C3-F99C61C67305}" type="slidenum">
              <a:rPr lang="en-US"/>
              <a:pPr/>
              <a:t>14</a:t>
            </a:fld>
            <a:endParaRPr lang="en-US"/>
          </a:p>
        </p:txBody>
      </p:sp>
      <p:sp>
        <p:nvSpPr>
          <p:cNvPr id="73113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3600">
                <a:solidFill>
                  <a:srgbClr val="FF0000"/>
                </a:solidFill>
                <a:cs typeface="Titr" pitchFamily="2" charset="-78"/>
              </a:rPr>
              <a:t>هزينه سربار فراموش نشود!</a:t>
            </a:r>
            <a:endParaRPr lang="en-US" sz="48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31141" name="Picture 5" descr="Golden Fauc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855788"/>
            <a:ext cx="4672013" cy="43926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C9E406-D1CA-435F-B4B2-F55F7BF8E506}" type="slidenum">
              <a:rPr lang="en-US"/>
              <a:pPr/>
              <a:t>15</a:t>
            </a:fld>
            <a:endParaRPr lang="en-US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خروجيها</a:t>
            </a:r>
          </a:p>
          <a:p>
            <a:pPr lvl="1"/>
            <a:r>
              <a:rPr lang="fa-IR"/>
              <a:t>مبناي هزينه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Cost Baseline</a:t>
            </a:r>
            <a:r>
              <a:rPr lang="fa-IR"/>
              <a:t>)</a:t>
            </a:r>
          </a:p>
          <a:p>
            <a:pPr lvl="2"/>
            <a:r>
              <a:rPr lang="fa-IR"/>
              <a:t>ممكن است بيش از يكي باشد.</a:t>
            </a:r>
            <a:endParaRPr lang="en-US"/>
          </a:p>
          <a:p>
            <a:pPr lvl="1"/>
            <a:r>
              <a:rPr lang="fa-IR"/>
              <a:t>نيازمنديهاي تامين مالي پروژه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Cost Funding Requirements</a:t>
            </a:r>
            <a:r>
              <a:rPr lang="en-US"/>
              <a:t> </a:t>
            </a:r>
            <a:r>
              <a:rPr lang="fa-IR"/>
              <a:t>)</a:t>
            </a:r>
            <a:endParaRPr lang="en-US"/>
          </a:p>
          <a:p>
            <a:pPr lvl="1"/>
            <a:r>
              <a:rPr lang="fa-IR"/>
              <a:t>برنامه مديريت هزينه</a:t>
            </a:r>
          </a:p>
          <a:p>
            <a:pPr lvl="1"/>
            <a:r>
              <a:rPr lang="fa-IR"/>
              <a:t>تقاضاهاي تغيير</a:t>
            </a:r>
          </a:p>
          <a:p>
            <a:pPr lvl="1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4C27C-1E7D-42A3-82A5-6F0F6D0AC6BC}" type="slidenum">
              <a:rPr lang="en-US"/>
              <a:pPr/>
              <a:t>16</a:t>
            </a:fld>
            <a:endParaRPr lang="en-US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خروجيها</a:t>
            </a:r>
          </a:p>
        </p:txBody>
      </p:sp>
      <p:pic>
        <p:nvPicPr>
          <p:cNvPr id="72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05050"/>
            <a:ext cx="8532813" cy="400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3D837-C863-4962-A9ED-B46AB9EF2D84}" type="slidenum">
              <a:rPr lang="en-US"/>
              <a:pPr/>
              <a:t>17</a:t>
            </a:fld>
            <a:endParaRPr lang="en-US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</a:p>
        </p:txBody>
      </p:sp>
      <p:graphicFrame>
        <p:nvGraphicFramePr>
          <p:cNvPr id="73216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2514600"/>
          <a:ext cx="853440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68" name="Photo Editor Photo" r:id="rId3" imgW="17676190" imgH="7392432" progId="MSPhotoEd.3">
                  <p:embed/>
                </p:oleObj>
              </mc:Choice>
              <mc:Fallback>
                <p:oleObj name="Photo Editor Photo" r:id="rId3" imgW="17676190" imgH="7392432" progId="MSPhotoEd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8534400" cy="357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207EC-5EE4-46C3-8DDD-8BE81EE5ACF0}" type="slidenum">
              <a:rPr lang="en-US"/>
              <a:pPr/>
              <a:t>18</a:t>
            </a:fld>
            <a:endParaRPr lang="en-US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</a:p>
        </p:txBody>
      </p:sp>
      <p:graphicFrame>
        <p:nvGraphicFramePr>
          <p:cNvPr id="73421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295400"/>
          <a:ext cx="69342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17" name="Photo Editor Photo" r:id="rId3" imgW="18490606" imgH="14251389" progId="MSPhotoEd.3">
                  <p:embed/>
                </p:oleObj>
              </mc:Choice>
              <mc:Fallback>
                <p:oleObj name="Photo Editor Photo" r:id="rId3" imgW="18490606" imgH="14251389" progId="MSPhotoEd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2"/>
                      <a:stretch>
                        <a:fillRect/>
                      </a:stretch>
                    </p:blipFill>
                    <p:spPr bwMode="auto">
                      <a:xfrm>
                        <a:off x="76200" y="1295400"/>
                        <a:ext cx="6934200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80BD5-DC8B-4F63-9D92-83CD0E6697DB}" type="slidenum">
              <a:rPr lang="en-US"/>
              <a:pPr/>
              <a:t>19</a:t>
            </a:fld>
            <a:endParaRPr 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  <a:endParaRPr lang="en-US" b="1"/>
          </a:p>
          <a:p>
            <a:pPr lvl="1"/>
            <a:r>
              <a:rPr lang="fa-IR" b="1"/>
              <a:t>جريان نقدي روي نمودار گانت</a:t>
            </a:r>
          </a:p>
        </p:txBody>
      </p:sp>
      <p:graphicFrame>
        <p:nvGraphicFramePr>
          <p:cNvPr id="7352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" y="2805113"/>
          <a:ext cx="8686800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41" name="Photo Editor Photo" r:id="rId3" imgW="26295238" imgH="8580952" progId="MSPhotoEd.3">
                  <p:embed/>
                </p:oleObj>
              </mc:Choice>
              <mc:Fallback>
                <p:oleObj name="Photo Editor Photo" r:id="rId3" imgW="26295238" imgH="8580952" progId="MSPhotoEd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05113"/>
                        <a:ext cx="8686800" cy="283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9D461-3A7D-4CA2-99C1-96505B5C0A04}" type="slidenum">
              <a:rPr lang="en-US"/>
              <a:pPr/>
              <a:t>2</a:t>
            </a:fld>
            <a:endParaRPr 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685800"/>
          </a:xfrm>
        </p:spPr>
        <p:txBody>
          <a:bodyPr/>
          <a:lstStyle/>
          <a:p>
            <a:pPr marL="628650" indent="-628650" algn="ctr"/>
            <a:r>
              <a:rPr lang="fa-IR" sz="5700" dirty="0">
                <a:solidFill>
                  <a:srgbClr val="990099"/>
                </a:solidFill>
                <a:cs typeface="+mn-cs"/>
              </a:rPr>
              <a:t>فهرست مطالب</a:t>
            </a:r>
            <a:endParaRPr lang="en-US" sz="5700" dirty="0">
              <a:solidFill>
                <a:srgbClr val="990099"/>
              </a:solidFill>
              <a:cs typeface="+mn-cs"/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96200" cy="4876800"/>
          </a:xfrm>
          <a:solidFill>
            <a:srgbClr val="CCFF99">
              <a:alpha val="0"/>
            </a:srgbClr>
          </a:solidFill>
        </p:spPr>
        <p:txBody>
          <a:bodyPr/>
          <a:lstStyle/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a-IR" sz="3100" dirty="0"/>
              <a:t>مروري بر مباحث جلسه قبل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endParaRPr lang="fa-IR" sz="3100" dirty="0"/>
          </a:p>
          <a:p>
            <a:pPr marL="590550" indent="-590550">
              <a:lnSpc>
                <a:spcPct val="80000"/>
              </a:lnSpc>
            </a:pPr>
            <a:r>
              <a:rPr lang="fa-IR" sz="3100" dirty="0"/>
              <a:t>برنامه ريزي منابع پروژه</a:t>
            </a:r>
          </a:p>
          <a:p>
            <a:pPr marL="590550" indent="-590550">
              <a:lnSpc>
                <a:spcPct val="80000"/>
              </a:lnSpc>
            </a:pPr>
            <a:endParaRPr lang="fa-IR" sz="3100" dirty="0"/>
          </a:p>
          <a:p>
            <a:pPr marL="590550" indent="-590550">
              <a:lnSpc>
                <a:spcPct val="80000"/>
              </a:lnSpc>
            </a:pPr>
            <a:r>
              <a:rPr lang="fa-IR" sz="3100" dirty="0"/>
              <a:t>برآورد هزينه‌ها</a:t>
            </a:r>
          </a:p>
          <a:p>
            <a:pPr marL="590550" indent="-590550">
              <a:lnSpc>
                <a:spcPct val="80000"/>
              </a:lnSpc>
            </a:pPr>
            <a:endParaRPr lang="fa-IR" sz="3100" dirty="0"/>
          </a:p>
          <a:p>
            <a:pPr marL="590550" indent="-590550">
              <a:lnSpc>
                <a:spcPct val="80000"/>
              </a:lnSpc>
            </a:pPr>
            <a:r>
              <a:rPr lang="fa-IR" sz="3100" dirty="0"/>
              <a:t>بودجه بندي هزينه‌ها</a:t>
            </a:r>
          </a:p>
          <a:p>
            <a:pPr marL="590550" indent="-590550">
              <a:lnSpc>
                <a:spcPct val="80000"/>
              </a:lnSpc>
            </a:pPr>
            <a:endParaRPr lang="fa-IR" sz="3100" dirty="0"/>
          </a:p>
          <a:p>
            <a:pPr marL="590550" indent="-590550">
              <a:lnSpc>
                <a:spcPct val="80000"/>
              </a:lnSpc>
            </a:pPr>
            <a:r>
              <a:rPr lang="fa-IR" sz="3100" dirty="0"/>
              <a:t>کنترل هزينه‌ها</a:t>
            </a:r>
            <a:r>
              <a:rPr lang="en-US" sz="3100" dirty="0"/>
              <a:t> </a:t>
            </a:r>
          </a:p>
          <a:p>
            <a:pPr marL="590550" indent="-590550">
              <a:lnSpc>
                <a:spcPct val="80000"/>
              </a:lnSpc>
            </a:pPr>
            <a:endParaRPr lang="en-US" sz="3100" dirty="0"/>
          </a:p>
          <a:p>
            <a:pPr marL="590550" indent="-590550">
              <a:lnSpc>
                <a:spcPct val="80000"/>
              </a:lnSpc>
            </a:pPr>
            <a:r>
              <a:rPr lang="fa-IR" sz="3100" dirty="0"/>
              <a:t>محاسبات مالي پروژه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C3E54-2A70-4AA6-A2DA-6374F8D58A3D}" type="slidenum">
              <a:rPr lang="en-US"/>
              <a:pPr/>
              <a:t>20</a:t>
            </a:fld>
            <a:endParaRPr lang="en-US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  <a:endParaRPr lang="en-US" b="1"/>
          </a:p>
          <a:p>
            <a:pPr lvl="1"/>
            <a:r>
              <a:rPr lang="fa-IR" b="1"/>
              <a:t>جدول هزينه روزانه</a:t>
            </a:r>
          </a:p>
        </p:txBody>
      </p:sp>
      <p:graphicFrame>
        <p:nvGraphicFramePr>
          <p:cNvPr id="73728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" y="2708275"/>
          <a:ext cx="86868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89" name="Photo Editor Photo" r:id="rId3" imgW="19200000" imgH="6819048" progId="MSPhotoEd.3">
                  <p:embed/>
                </p:oleObj>
              </mc:Choice>
              <mc:Fallback>
                <p:oleObj name="Photo Editor Photo" r:id="rId3" imgW="19200000" imgH="6819048" progId="MSPhotoEd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08275"/>
                        <a:ext cx="868680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60271-C534-4BAE-A835-342853972117}" type="slidenum">
              <a:rPr lang="en-US"/>
              <a:pPr/>
              <a:t>21</a:t>
            </a:fld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fa-IR" b="1"/>
              <a:t>خروجيها</a:t>
            </a:r>
            <a:endParaRPr lang="en-US" b="1"/>
          </a:p>
          <a:p>
            <a:pPr lvl="1"/>
            <a:r>
              <a:rPr lang="fa-IR" b="1"/>
              <a:t>منحني </a:t>
            </a:r>
            <a:r>
              <a:rPr lang="en-US" b="1"/>
              <a:t>S</a:t>
            </a:r>
            <a:r>
              <a:rPr lang="fa-IR" b="1"/>
              <a:t> هزينه</a:t>
            </a:r>
          </a:p>
        </p:txBody>
      </p:sp>
      <p:graphicFrame>
        <p:nvGraphicFramePr>
          <p:cNvPr id="73626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5800" y="2438400"/>
          <a:ext cx="754380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65" name="Photo Editor Photo" r:id="rId3" imgW="19580952" imgH="10345594" progId="MSPhotoEd.3">
                  <p:embed/>
                </p:oleObj>
              </mc:Choice>
              <mc:Fallback>
                <p:oleObj name="Photo Editor Photo" r:id="rId3" imgW="19580952" imgH="10345594" progId="MSPhotoEd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7543800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DE219-5018-4321-A0A7-110B99A64CDC}" type="slidenum">
              <a:rPr lang="en-US"/>
              <a:pPr/>
              <a:t>22</a:t>
            </a:fld>
            <a:endParaRPr lang="en-US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2800" b="1"/>
              <a:t>وروديها</a:t>
            </a:r>
          </a:p>
          <a:p>
            <a:pPr lvl="1"/>
            <a:r>
              <a:rPr lang="fa-IR" sz="2400"/>
              <a:t>توصيف گستره پروژه</a:t>
            </a:r>
          </a:p>
          <a:p>
            <a:pPr lvl="1"/>
            <a:r>
              <a:rPr lang="fa-IR" sz="2400"/>
              <a:t>ساختار شكست كار</a:t>
            </a:r>
          </a:p>
          <a:p>
            <a:pPr lvl="1"/>
            <a:r>
              <a:rPr lang="fa-IR" sz="2400"/>
              <a:t>لغتنامه ساختار شكست كار</a:t>
            </a:r>
          </a:p>
          <a:p>
            <a:pPr lvl="1"/>
            <a:r>
              <a:rPr lang="fa-IR" sz="2400"/>
              <a:t>تخمين هزينه هر فعاليت</a:t>
            </a:r>
          </a:p>
          <a:p>
            <a:pPr lvl="1"/>
            <a:r>
              <a:rPr lang="fa-IR" sz="2400"/>
              <a:t>جزئيات تخمين هزينه هر فعاليت</a:t>
            </a:r>
          </a:p>
          <a:p>
            <a:pPr lvl="1"/>
            <a:r>
              <a:rPr lang="fa-IR" sz="2400"/>
              <a:t>برنامه زمانبندي پروژه</a:t>
            </a:r>
          </a:p>
          <a:p>
            <a:pPr lvl="1"/>
            <a:r>
              <a:rPr lang="fa-IR" sz="2400"/>
              <a:t>تقويم منابع (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Resource Calendar</a:t>
            </a:r>
            <a:r>
              <a:rPr lang="fa-IR" sz="2400"/>
              <a:t>)</a:t>
            </a:r>
            <a:endParaRPr lang="en-US" sz="2400"/>
          </a:p>
          <a:p>
            <a:pPr lvl="1"/>
            <a:r>
              <a:rPr lang="fa-IR" sz="2400"/>
              <a:t>قراردادها</a:t>
            </a:r>
          </a:p>
          <a:p>
            <a:pPr lvl="1"/>
            <a:r>
              <a:rPr lang="fa-IR" sz="2400"/>
              <a:t>برنامه مديريت هزينه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D73E4A-EB19-4CA0-B56F-7EF15ACC0F77}" type="slidenum">
              <a:rPr lang="en-US"/>
              <a:pPr/>
              <a:t>23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بودجه‌بندي هزينه</a:t>
            </a:r>
            <a:endParaRPr lang="en-US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ابزارها و روشها</a:t>
            </a:r>
          </a:p>
          <a:p>
            <a:pPr lvl="1"/>
            <a:r>
              <a:rPr lang="fa-IR"/>
              <a:t>تجميع هزينه (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Cost Aggregation</a:t>
            </a:r>
            <a:r>
              <a:rPr lang="fa-IR"/>
              <a:t>)</a:t>
            </a:r>
            <a:endParaRPr lang="en-US"/>
          </a:p>
          <a:p>
            <a:pPr lvl="2"/>
            <a:r>
              <a:rPr lang="fa-IR"/>
              <a:t>نرم افزار مديريت پروژه انجام مي دهد.</a:t>
            </a:r>
          </a:p>
          <a:p>
            <a:pPr lvl="1"/>
            <a:r>
              <a:rPr lang="fa-IR"/>
              <a:t>هزينه رزرو</a:t>
            </a:r>
          </a:p>
          <a:p>
            <a:pPr lvl="2"/>
            <a:r>
              <a:rPr lang="fa-IR"/>
              <a:t>براي هزينه‌هاي غيرمنتظره</a:t>
            </a:r>
          </a:p>
          <a:p>
            <a:pPr lvl="1"/>
            <a:r>
              <a:rPr lang="fa-IR"/>
              <a:t>تخمين پارامتري</a:t>
            </a:r>
          </a:p>
          <a:p>
            <a:pPr lvl="1"/>
            <a:r>
              <a:rPr lang="fa-IR"/>
              <a:t>بده‌بستان هزينه-زمان و ... (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Funding Limit Reconciliation</a:t>
            </a:r>
            <a:r>
              <a:rPr lang="fa-IR"/>
              <a:t>)</a:t>
            </a:r>
          </a:p>
          <a:p>
            <a:pPr lvl="1"/>
            <a:endParaRPr lang="fa-I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C538C8-75D9-4CA2-B961-256B911BDCA2}" type="slidenum">
              <a:rPr lang="en-US"/>
              <a:pPr/>
              <a:t>24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كنترل هزينه</a:t>
            </a:r>
            <a:endParaRPr lang="en-US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b="1"/>
              <a:t>هدف از كنترل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اعمال تغييرات مورد نياز در مديريت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تضمين اينكه سرريز هزينه، بيشتر از مقدار مجاز نشود.</a:t>
            </a:r>
          </a:p>
          <a:p>
            <a:pPr lvl="1">
              <a:lnSpc>
                <a:spcPct val="90000"/>
              </a:lnSpc>
            </a:pPr>
            <a:r>
              <a:rPr lang="fa-IR"/>
              <a:t>ارزيابي و كنترل مستمر عملكرد هزينه و تعيين انحرافها</a:t>
            </a:r>
          </a:p>
          <a:p>
            <a:pPr lvl="1">
              <a:lnSpc>
                <a:spcPct val="90000"/>
              </a:lnSpc>
            </a:pPr>
            <a:r>
              <a:rPr lang="fa-IR"/>
              <a:t>ارائه اطلاعات مورد نياز به ذينفعان</a:t>
            </a:r>
          </a:p>
          <a:p>
            <a:pPr lvl="1">
              <a:lnSpc>
                <a:spcPct val="90000"/>
              </a:lnSpc>
            </a:pPr>
            <a:endParaRPr lang="fa-IR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3400" b="1" i="1"/>
              <a:t>If anything seems to be going well,</a:t>
            </a:r>
            <a:br>
              <a:rPr lang="en-US" sz="3400" b="1" i="1"/>
            </a:br>
            <a:r>
              <a:rPr lang="en-US" sz="3400" b="1" i="1"/>
              <a:t>you obviously do not know what’s going on!          </a:t>
            </a:r>
            <a:r>
              <a:rPr lang="en-US" sz="2600" b="1" i="1"/>
              <a:t>Murphy’ Law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a-I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BFA454-918F-4A8F-B614-EC5542A56D87}" type="slidenum">
              <a:rPr lang="en-US"/>
              <a:pPr/>
              <a:t>25</a:t>
            </a:fld>
            <a:endParaRPr lang="en-US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كنترل هزينه</a:t>
            </a:r>
            <a:endParaRPr 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b="1"/>
              <a:t>خروجيها</a:t>
            </a:r>
          </a:p>
          <a:p>
            <a:pPr lvl="1">
              <a:lnSpc>
                <a:spcPct val="90000"/>
              </a:lnSpc>
            </a:pPr>
            <a:r>
              <a:rPr lang="fa-IR"/>
              <a:t>بازبيني تخمين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بازبيني مبناي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اندازه‌گيري عملكرد</a:t>
            </a:r>
          </a:p>
          <a:p>
            <a:pPr lvl="1">
              <a:lnSpc>
                <a:spcPct val="90000"/>
              </a:lnSpc>
            </a:pPr>
            <a:r>
              <a:rPr lang="fa-IR"/>
              <a:t>پيش‌بيني ميزان تكميل</a:t>
            </a:r>
          </a:p>
          <a:p>
            <a:pPr lvl="1">
              <a:lnSpc>
                <a:spcPct val="90000"/>
              </a:lnSpc>
            </a:pPr>
            <a:r>
              <a:rPr lang="fa-IR"/>
              <a:t>تغييرات مورد نياز</a:t>
            </a:r>
          </a:p>
          <a:p>
            <a:pPr lvl="1">
              <a:lnSpc>
                <a:spcPct val="90000"/>
              </a:lnSpc>
            </a:pPr>
            <a:r>
              <a:rPr lang="fa-IR"/>
              <a:t>فعاليتهاي اصلاحي توصيه شده</a:t>
            </a:r>
          </a:p>
          <a:p>
            <a:pPr lvl="1">
              <a:lnSpc>
                <a:spcPct val="90000"/>
              </a:lnSpc>
            </a:pPr>
            <a:r>
              <a:rPr lang="fa-IR"/>
              <a:t>بازبيني برنامه پروژه</a:t>
            </a:r>
          </a:p>
          <a:p>
            <a:pPr lvl="1">
              <a:lnSpc>
                <a:spcPct val="90000"/>
              </a:lnSpc>
            </a:pPr>
            <a:r>
              <a:rPr lang="fa-IR"/>
              <a:t>درسهاي گرفته شده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7639F-B77E-48AC-B555-2F64EE129881}" type="slidenum">
              <a:rPr lang="en-US"/>
              <a:pPr/>
              <a:t>26</a:t>
            </a:fld>
            <a:endParaRPr lang="en-US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كنترل هزينه</a:t>
            </a:r>
            <a:endParaRPr lang="en-US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b="1"/>
              <a:t>وروديها</a:t>
            </a:r>
          </a:p>
          <a:p>
            <a:pPr lvl="1">
              <a:lnSpc>
                <a:spcPct val="90000"/>
              </a:lnSpc>
            </a:pPr>
            <a:r>
              <a:rPr lang="fa-IR"/>
              <a:t>مبناي هزينه</a:t>
            </a:r>
          </a:p>
          <a:p>
            <a:pPr lvl="1">
              <a:lnSpc>
                <a:spcPct val="90000"/>
              </a:lnSpc>
            </a:pPr>
            <a:r>
              <a:rPr lang="fa-IR"/>
              <a:t>نيازمندهاي تامين مالي</a:t>
            </a:r>
          </a:p>
          <a:p>
            <a:pPr lvl="1">
              <a:lnSpc>
                <a:spcPct val="90000"/>
              </a:lnSpc>
            </a:pPr>
            <a:r>
              <a:rPr lang="fa-IR"/>
              <a:t>گزارشهاي عملكرد</a:t>
            </a:r>
          </a:p>
          <a:p>
            <a:pPr lvl="2">
              <a:lnSpc>
                <a:spcPct val="90000"/>
              </a:lnSpc>
            </a:pPr>
            <a:r>
              <a:rPr lang="fa-IR"/>
              <a:t>گزارش بازده هزينه فعاليتها</a:t>
            </a:r>
          </a:p>
          <a:p>
            <a:pPr lvl="1">
              <a:lnSpc>
                <a:spcPct val="90000"/>
              </a:lnSpc>
            </a:pPr>
            <a:r>
              <a:rPr lang="fa-IR"/>
              <a:t>اطلاعات مربوط  به عملكرد كار</a:t>
            </a:r>
          </a:p>
          <a:p>
            <a:pPr lvl="2">
              <a:lnSpc>
                <a:spcPct val="90000"/>
              </a:lnSpc>
            </a:pPr>
            <a:r>
              <a:rPr lang="fa-IR"/>
              <a:t>گزارش پيشرفت</a:t>
            </a:r>
          </a:p>
          <a:p>
            <a:pPr lvl="1">
              <a:lnSpc>
                <a:spcPct val="90000"/>
              </a:lnSpc>
            </a:pPr>
            <a:r>
              <a:rPr lang="fa-IR"/>
              <a:t>تقاضاهاي تغيير تاييد شده</a:t>
            </a:r>
          </a:p>
          <a:p>
            <a:pPr lvl="1">
              <a:lnSpc>
                <a:spcPct val="90000"/>
              </a:lnSpc>
            </a:pPr>
            <a:r>
              <a:rPr lang="fa-IR"/>
              <a:t>برنامه مديريت پروژه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52573-0AC9-4960-9173-61BFFC0AE0A1}" type="slidenum">
              <a:rPr lang="en-US"/>
              <a:pPr/>
              <a:t>27</a:t>
            </a:fld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كنترل هزينه</a:t>
            </a: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ابزارها و روشها</a:t>
            </a:r>
          </a:p>
          <a:p>
            <a:pPr lvl="1"/>
            <a:r>
              <a:rPr lang="fa-IR"/>
              <a:t>سيستم كنترل تغييرات هزينه (مديريت پروژه و سيستم مستندسازي)</a:t>
            </a:r>
          </a:p>
          <a:p>
            <a:pPr lvl="1"/>
            <a:r>
              <a:rPr lang="fa-IR"/>
              <a:t>تحليل اندازه‌گيري عملكرد (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Performance Measurement Analysis</a:t>
            </a:r>
            <a:r>
              <a:rPr lang="fa-IR"/>
              <a:t>)</a:t>
            </a:r>
            <a:endParaRPr lang="en-US"/>
          </a:p>
          <a:p>
            <a:pPr lvl="2"/>
            <a:r>
              <a:rPr lang="fa-IR"/>
              <a:t>محاسبات مالي پروژه (اسلايدهاي بعدي)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63B471-13B9-4E63-91A5-805C27C5E1F7}" type="slidenum">
              <a:rPr lang="en-US"/>
              <a:pPr/>
              <a:t>28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a-IR"/>
              <a:t>محاسبات مالي پروژه</a:t>
            </a:r>
            <a:endParaRPr lang="en-US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81125"/>
            <a:ext cx="8186738" cy="4791075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en-US" sz="2800">
                <a:solidFill>
                  <a:srgbClr val="FF33CC"/>
                </a:solidFill>
              </a:rPr>
              <a:t>AC=Actual Cost</a:t>
            </a:r>
            <a:r>
              <a:rPr lang="fa-IR" sz="2800"/>
              <a:t>: هزينه واقعي انجام شده تا کنون</a:t>
            </a:r>
          </a:p>
          <a:p>
            <a:pPr marL="590550" indent="-590550">
              <a:lnSpc>
                <a:spcPct val="80000"/>
              </a:lnSpc>
            </a:pPr>
            <a:r>
              <a:rPr lang="en-US" sz="2800">
                <a:solidFill>
                  <a:srgbClr val="FF33CC"/>
                </a:solidFill>
              </a:rPr>
              <a:t>EC (Planed Valued)=Estimated Cost</a:t>
            </a:r>
            <a:r>
              <a:rPr lang="fa-IR" sz="2800"/>
              <a:t>: هزينه برنامه ريزي شده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EV (Earned Value)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يعني معادل مالي تکميل پروژه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CV (Cost Variance)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يعني ميزان تفاوت بين هزينه برنامه ريزي شده و هزينه واقعي 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SV (Schedule Variance)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يعني معادل ريالي ميزان عقب افتادگي از زمانبندي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CPI</a:t>
            </a:r>
            <a:r>
              <a:rPr lang="fa-IR" sz="2800">
                <a:solidFill>
                  <a:srgbClr val="FF66CC"/>
                </a:solidFill>
              </a:rPr>
              <a:t> </a:t>
            </a:r>
            <a:r>
              <a:rPr lang="en-US" sz="2800">
                <a:solidFill>
                  <a:srgbClr val="FF66CC"/>
                </a:solidFill>
              </a:rPr>
              <a:t>(Cost Performance Index)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شاخص عملکرد هزينه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FF66CC"/>
                </a:solidFill>
              </a:rPr>
              <a:t>SPI (Schedule Performance Index)</a:t>
            </a:r>
            <a:r>
              <a:rPr lang="fa-IR" sz="2800">
                <a:solidFill>
                  <a:srgbClr val="FF66CC"/>
                </a:solidFill>
              </a:rPr>
              <a:t>: </a:t>
            </a:r>
            <a:r>
              <a:rPr lang="fa-IR" sz="2800"/>
              <a:t>شاخص عملکرد برنامه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B3AD73-C6B8-48BF-91A9-B1B9F264AC65}" type="slidenum">
              <a:rPr lang="en-US"/>
              <a:pPr/>
              <a:t>29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</a:t>
            </a:r>
            <a:endParaRPr lang="en-US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86738" cy="3733800"/>
          </a:xfrm>
        </p:spPr>
        <p:txBody>
          <a:bodyPr/>
          <a:lstStyle/>
          <a:p>
            <a:pPr marL="590550" indent="-590550"/>
            <a:r>
              <a:rPr lang="en-US"/>
              <a:t>EAC= Estimated At Completion </a:t>
            </a:r>
            <a:r>
              <a:rPr lang="fa-IR"/>
              <a:t>:</a:t>
            </a:r>
            <a:endParaRPr lang="en-US"/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EAC=AC </a:t>
            </a:r>
            <a:r>
              <a:rPr lang="en-US">
                <a:solidFill>
                  <a:srgbClr val="FF66CC"/>
                </a:solidFill>
              </a:rPr>
              <a:t>(Up to now) </a:t>
            </a:r>
            <a:r>
              <a:rPr lang="en-US"/>
              <a:t>+ EC </a:t>
            </a:r>
            <a:r>
              <a:rPr lang="en-US">
                <a:solidFill>
                  <a:srgbClr val="FF66CC"/>
                </a:solidFill>
              </a:rPr>
              <a:t>(From now)</a:t>
            </a:r>
          </a:p>
          <a:p>
            <a:pPr marL="590550" indent="-590550">
              <a:buFont typeface="Wingdings" pitchFamily="2" charset="2"/>
              <a:buAutoNum type="arabicPeriod"/>
            </a:pPr>
            <a:endParaRPr lang="en-US"/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/>
              <a:t>EAC=AC </a:t>
            </a:r>
            <a:r>
              <a:rPr lang="en-US">
                <a:solidFill>
                  <a:srgbClr val="FF66CC"/>
                </a:solidFill>
              </a:rPr>
              <a:t>(Up to now) </a:t>
            </a:r>
            <a:r>
              <a:rPr lang="en-US"/>
              <a:t>+ Remained Budget</a:t>
            </a:r>
          </a:p>
          <a:p>
            <a:pPr marL="590550" indent="-590550">
              <a:buFont typeface="Wingdings" pitchFamily="2" charset="2"/>
              <a:buAutoNum type="arabicPeriod"/>
            </a:pPr>
            <a:endParaRPr lang="en-US"/>
          </a:p>
          <a:p>
            <a:pPr marL="590550" indent="-590550">
              <a:buFont typeface="Wingdings" pitchFamily="2" charset="2"/>
              <a:buAutoNum type="arabicPeriod"/>
            </a:pPr>
            <a:r>
              <a:rPr lang="en-US" sz="2800"/>
              <a:t>EAC=AC </a:t>
            </a:r>
            <a:r>
              <a:rPr lang="en-US" sz="2800">
                <a:solidFill>
                  <a:srgbClr val="FF66CC"/>
                </a:solidFill>
              </a:rPr>
              <a:t>(Up to now) </a:t>
            </a:r>
            <a:r>
              <a:rPr lang="en-US" sz="2800"/>
              <a:t>+ Remained Budget / CPI</a:t>
            </a:r>
          </a:p>
          <a:p>
            <a:pPr marL="590550" indent="-590550">
              <a:buFont typeface="Wingdings" pitchFamily="2" charset="2"/>
              <a:buAutoNum type="arabicPeriod"/>
            </a:pPr>
            <a:endParaRPr lang="en-US" sz="2800">
              <a:solidFill>
                <a:srgbClr val="FF66CC"/>
              </a:solidFill>
            </a:endParaRPr>
          </a:p>
          <a:p>
            <a:pPr marL="590550" indent="-590550">
              <a:buFont typeface="Wingdings" pitchFamily="2" charset="2"/>
              <a:buAutoNum type="arabicPeriod"/>
            </a:pPr>
            <a:endParaRPr lang="en-US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45BA2-043A-4DFF-AE8D-0BCA4E379C99}" type="slidenum">
              <a:rPr lang="en-US"/>
              <a:pPr/>
              <a:t>3</a:t>
            </a:fld>
            <a:endParaRPr lang="en-US"/>
          </a:p>
        </p:txBody>
      </p:sp>
      <p:sp>
        <p:nvSpPr>
          <p:cNvPr id="712706" name="Oval 2"/>
          <p:cNvSpPr>
            <a:spLocks noChangeArrowheads="1"/>
          </p:cNvSpPr>
          <p:nvPr/>
        </p:nvSpPr>
        <p:spPr bwMode="auto">
          <a:xfrm rot="16200000">
            <a:off x="461963" y="3175000"/>
            <a:ext cx="782637" cy="12493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r>
              <a:rPr lang="en-US" altLang="ko-KR" sz="16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Stakeholders</a:t>
            </a:r>
            <a:endParaRPr lang="en-US" sz="4800">
              <a:solidFill>
                <a:srgbClr val="8A008A"/>
              </a:solidFill>
              <a:latin typeface="Times New Roman" pitchFamily="18" charset="0"/>
            </a:endParaRP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010400" cy="914400"/>
          </a:xfrm>
        </p:spPr>
        <p:txBody>
          <a:bodyPr/>
          <a:lstStyle/>
          <a:p>
            <a:r>
              <a:rPr lang="fa-IR"/>
              <a:t>مدل كلي مديريت پروژه</a:t>
            </a:r>
            <a:endParaRPr lang="en-US"/>
          </a:p>
        </p:txBody>
      </p:sp>
      <p:sp>
        <p:nvSpPr>
          <p:cNvPr id="712708" name="AutoShape 4"/>
          <p:cNvSpPr>
            <a:spLocks noChangeArrowheads="1"/>
          </p:cNvSpPr>
          <p:nvPr/>
        </p:nvSpPr>
        <p:spPr bwMode="auto">
          <a:xfrm>
            <a:off x="1477963" y="2976563"/>
            <a:ext cx="6265862" cy="1514475"/>
          </a:xfrm>
          <a:prstGeom prst="rightArrow">
            <a:avLst>
              <a:gd name="adj1" fmla="val 50000"/>
              <a:gd name="adj2" fmla="val 1034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ko-KR" sz="2000" i="1">
              <a:solidFill>
                <a:srgbClr val="000000"/>
              </a:solidFill>
              <a:latin typeface="Times New Roman" pitchFamily="18" charset="0"/>
              <a:ea typeface="Batang" pitchFamily="18" charset="-127"/>
            </a:endParaRPr>
          </a:p>
          <a:p>
            <a:pPr algn="ctr"/>
            <a:r>
              <a:rPr lang="en-US" altLang="ko-KR" sz="20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Project </a:t>
            </a:r>
            <a:r>
              <a:rPr lang="en-US" altLang="ko-KR" sz="2000" i="1">
                <a:solidFill>
                  <a:srgbClr val="FF66CC"/>
                </a:solidFill>
                <a:latin typeface="Times New Roman" pitchFamily="18" charset="0"/>
                <a:ea typeface="Batang" pitchFamily="18" charset="-127"/>
              </a:rPr>
              <a:t>Integration</a:t>
            </a:r>
            <a:r>
              <a:rPr lang="en-US" altLang="ko-KR" sz="20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Management</a:t>
            </a:r>
            <a:endParaRPr lang="en-US" sz="4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09" name="Oval 5"/>
          <p:cNvSpPr>
            <a:spLocks noChangeArrowheads="1"/>
          </p:cNvSpPr>
          <p:nvPr/>
        </p:nvSpPr>
        <p:spPr bwMode="auto">
          <a:xfrm rot="16200000">
            <a:off x="7686675" y="3267075"/>
            <a:ext cx="828675" cy="10191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r>
              <a:rPr lang="en-US" altLang="ko-KR" sz="17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Results</a:t>
            </a:r>
            <a:endParaRPr lang="en-US" sz="3600">
              <a:solidFill>
                <a:srgbClr val="8A008A"/>
              </a:solidFill>
              <a:latin typeface="Times New Roman" pitchFamily="18" charset="0"/>
            </a:endParaRPr>
          </a:p>
        </p:txBody>
      </p:sp>
      <p:sp>
        <p:nvSpPr>
          <p:cNvPr id="712710" name="AutoShape 6"/>
          <p:cNvSpPr>
            <a:spLocks noChangeArrowheads="1"/>
          </p:cNvSpPr>
          <p:nvPr/>
        </p:nvSpPr>
        <p:spPr bwMode="auto">
          <a:xfrm flipH="1">
            <a:off x="1331913" y="1676400"/>
            <a:ext cx="874712" cy="1082675"/>
          </a:xfrm>
          <a:prstGeom prst="wedgeRoundRectCallout">
            <a:avLst>
              <a:gd name="adj1" fmla="val -52870"/>
              <a:gd name="adj2" fmla="val 9744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ko-KR" sz="1500" b="1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Scope</a:t>
            </a:r>
            <a:r>
              <a:rPr lang="en-US" altLang="ko-KR" sz="1500" b="1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 </a:t>
            </a:r>
          </a:p>
          <a:p>
            <a:pPr algn="ctr"/>
            <a:r>
              <a:rPr lang="en-US" altLang="ko-KR" sz="1500" b="1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1" name="AutoShape 7"/>
          <p:cNvSpPr>
            <a:spLocks noChangeArrowheads="1"/>
          </p:cNvSpPr>
          <p:nvPr/>
        </p:nvSpPr>
        <p:spPr bwMode="auto">
          <a:xfrm flipH="1">
            <a:off x="2351088" y="1676400"/>
            <a:ext cx="874712" cy="1082675"/>
          </a:xfrm>
          <a:prstGeom prst="wedgeRoundRectCallout">
            <a:avLst>
              <a:gd name="adj1" fmla="val -52315"/>
              <a:gd name="adj2" fmla="val 10466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ko-KR" sz="1500" b="1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Time</a:t>
            </a:r>
          </a:p>
          <a:p>
            <a:pPr algn="ctr"/>
            <a:r>
              <a:rPr lang="en-US" altLang="ko-KR" sz="1500" b="1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2" name="AutoShape 8"/>
          <p:cNvSpPr>
            <a:spLocks noChangeArrowheads="1"/>
          </p:cNvSpPr>
          <p:nvPr/>
        </p:nvSpPr>
        <p:spPr bwMode="auto">
          <a:xfrm flipH="1">
            <a:off x="3371850" y="1676400"/>
            <a:ext cx="874713" cy="1082675"/>
          </a:xfrm>
          <a:prstGeom prst="wedgeRoundRectCallout">
            <a:avLst>
              <a:gd name="adj1" fmla="val -63889"/>
              <a:gd name="adj2" fmla="val 103333"/>
              <a:gd name="adj3" fmla="val 16667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Cost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3" name="AutoShape 9"/>
          <p:cNvSpPr>
            <a:spLocks noChangeArrowheads="1"/>
          </p:cNvSpPr>
          <p:nvPr/>
        </p:nvSpPr>
        <p:spPr bwMode="auto">
          <a:xfrm flipH="1">
            <a:off x="4392613" y="1676400"/>
            <a:ext cx="873125" cy="1082675"/>
          </a:xfrm>
          <a:prstGeom prst="wedgeRoundRectCallout">
            <a:avLst>
              <a:gd name="adj1" fmla="val -63889"/>
              <a:gd name="adj2" fmla="val 1033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Quality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4" name="AutoShape 10"/>
          <p:cNvSpPr>
            <a:spLocks noChangeArrowheads="1"/>
          </p:cNvSpPr>
          <p:nvPr/>
        </p:nvSpPr>
        <p:spPr bwMode="auto">
          <a:xfrm rot="5400000" flipH="1" flipV="1">
            <a:off x="1186657" y="4707731"/>
            <a:ext cx="874712" cy="1082675"/>
          </a:xfrm>
          <a:prstGeom prst="wedgeRoundRectCallout">
            <a:avLst>
              <a:gd name="adj1" fmla="val 126222"/>
              <a:gd name="adj2" fmla="val 5644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HR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5" name="AutoShape 11"/>
          <p:cNvSpPr>
            <a:spLocks noChangeArrowheads="1"/>
          </p:cNvSpPr>
          <p:nvPr/>
        </p:nvSpPr>
        <p:spPr bwMode="auto">
          <a:xfrm rot="5400000" flipH="1" flipV="1">
            <a:off x="2206625" y="4708525"/>
            <a:ext cx="873125" cy="1082675"/>
          </a:xfrm>
          <a:prstGeom prst="wedgeRoundRectCallout">
            <a:avLst>
              <a:gd name="adj1" fmla="val 129634"/>
              <a:gd name="adj2" fmla="val 6803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Comm</a:t>
            </a:r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.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6" name="AutoShape 12"/>
          <p:cNvSpPr>
            <a:spLocks noChangeArrowheads="1"/>
          </p:cNvSpPr>
          <p:nvPr/>
        </p:nvSpPr>
        <p:spPr bwMode="auto">
          <a:xfrm rot="5400000" flipH="1" flipV="1">
            <a:off x="3226595" y="4707731"/>
            <a:ext cx="874712" cy="1082675"/>
          </a:xfrm>
          <a:prstGeom prst="wedgeRoundRectCallout">
            <a:avLst>
              <a:gd name="adj1" fmla="val 129125"/>
              <a:gd name="adj2" fmla="val 8225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Risk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7" name="AutoShape 13"/>
          <p:cNvSpPr>
            <a:spLocks noChangeArrowheads="1"/>
          </p:cNvSpPr>
          <p:nvPr/>
        </p:nvSpPr>
        <p:spPr bwMode="auto">
          <a:xfrm rot="5400000" flipH="1" flipV="1">
            <a:off x="4323556" y="4552157"/>
            <a:ext cx="909637" cy="1263650"/>
          </a:xfrm>
          <a:prstGeom prst="wedgeRoundRectCallout">
            <a:avLst>
              <a:gd name="adj1" fmla="val 115616"/>
              <a:gd name="adj2" fmla="val 7135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500" i="1">
                <a:solidFill>
                  <a:srgbClr val="8A008A"/>
                </a:solidFill>
                <a:latin typeface="Times New Roman" pitchFamily="18" charset="0"/>
                <a:ea typeface="Batang" pitchFamily="18" charset="-127"/>
              </a:rPr>
              <a:t>Procurement</a:t>
            </a:r>
          </a:p>
          <a:p>
            <a:pPr algn="ctr"/>
            <a:r>
              <a:rPr lang="en-US" altLang="ko-KR" sz="15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Mng.</a:t>
            </a:r>
          </a:p>
          <a:p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2718" name="Rectangle 14"/>
          <p:cNvSpPr>
            <a:spLocks noChangeArrowheads="1"/>
          </p:cNvSpPr>
          <p:nvPr/>
        </p:nvSpPr>
        <p:spPr bwMode="auto">
          <a:xfrm>
            <a:off x="6432550" y="1676400"/>
            <a:ext cx="1063625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altLang="ko-KR" sz="19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Tools </a:t>
            </a:r>
          </a:p>
          <a:p>
            <a:pPr algn="ctr"/>
            <a:r>
              <a:rPr lang="en-US" altLang="ko-KR" sz="19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&amp;</a:t>
            </a:r>
          </a:p>
          <a:p>
            <a:pPr algn="ctr"/>
            <a:r>
              <a:rPr lang="en-US" altLang="ko-KR" sz="1900" i="1">
                <a:solidFill>
                  <a:srgbClr val="000000"/>
                </a:solidFill>
                <a:latin typeface="Times New Roman" pitchFamily="18" charset="0"/>
                <a:ea typeface="Batang" pitchFamily="18" charset="-127"/>
              </a:rPr>
              <a:t>Techniques</a:t>
            </a:r>
          </a:p>
          <a:p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6E3D6B-05A1-42D5-8A19-CD8D1FED6822}" type="slidenum">
              <a:rPr lang="en-US"/>
              <a:pPr/>
              <a:t>30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/>
              <a:t>فرمول محاسبات مالي پروژه ها</a:t>
            </a:r>
            <a:endParaRPr lang="en-US" sz="3200"/>
          </a:p>
        </p:txBody>
      </p:sp>
      <p:graphicFrame>
        <p:nvGraphicFramePr>
          <p:cNvPr id="69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95400"/>
          <a:ext cx="7924800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74" name="Image" r:id="rId3" imgW="6531592" imgH="3380162" progId="Photoshop.Image.5">
                  <p:embed/>
                </p:oleObj>
              </mc:Choice>
              <mc:Fallback>
                <p:oleObj name="Image" r:id="rId3" imgW="6531592" imgH="3380162" progId="Photoshop.Image.5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7924800" cy="478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C477B0-C2DC-4F72-A413-D5124DE83587}" type="slidenum">
              <a:rPr lang="en-US"/>
              <a:pPr/>
              <a:t>31</a:t>
            </a:fld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پروژه(مثال)</a:t>
            </a:r>
            <a:endParaRPr lang="en-US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86738" cy="4572000"/>
          </a:xfrm>
        </p:spPr>
        <p:txBody>
          <a:bodyPr/>
          <a:lstStyle/>
          <a:p>
            <a:pPr marL="590550" indent="-590550"/>
            <a:r>
              <a:rPr lang="fa-IR"/>
              <a:t>كل بودجه انجام پروژه:   1000 تومان</a:t>
            </a:r>
          </a:p>
          <a:p>
            <a:pPr marL="590550" indent="-590550"/>
            <a:r>
              <a:rPr lang="fa-IR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/>
            <a:r>
              <a:rPr lang="fa-IR"/>
              <a:t>بر طبق برنامه، مي بايستي در زمان حاضر، 25 درصد از كارهاي پروژه يعني معادل 250 تومان به اتمام مي رسيد.</a:t>
            </a:r>
          </a:p>
          <a:p>
            <a:pPr marL="590550" indent="-590550"/>
            <a:r>
              <a:rPr lang="fa-IR">
                <a:solidFill>
                  <a:srgbClr val="FF66CC"/>
                </a:solidFill>
              </a:rPr>
              <a:t>محاسبات مالي پروژه را انجام دهيد:</a:t>
            </a:r>
            <a:endParaRPr lang="en-US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AD470-9A60-4918-A6A2-1E69714485FF}" type="slidenum">
              <a:rPr lang="en-US"/>
              <a:pPr/>
              <a:t>32</a:t>
            </a:fld>
            <a:endParaRPr 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0420" name="Rectangle 4"/>
          <p:cNvSpPr>
            <a:spLocks noChangeArrowheads="1"/>
          </p:cNvSpPr>
          <p:nvPr/>
        </p:nvSpPr>
        <p:spPr bwMode="auto">
          <a:xfrm>
            <a:off x="381000" y="4876800"/>
            <a:ext cx="8186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		كل هزينه واقعي انجام شده تا حالا: </a:t>
            </a: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AC = 300</a:t>
            </a:r>
            <a:endParaRPr lang="fa-IR" sz="3200">
              <a:solidFill>
                <a:srgbClr val="000099"/>
              </a:solidFill>
              <a:cs typeface="Nazanin" pitchFamily="2" charset="-78"/>
            </a:endParaRPr>
          </a:p>
        </p:txBody>
      </p:sp>
      <p:sp>
        <p:nvSpPr>
          <p:cNvPr id="700421" name="Oval 5"/>
          <p:cNvSpPr>
            <a:spLocks noChangeArrowheads="1"/>
          </p:cNvSpPr>
          <p:nvPr/>
        </p:nvSpPr>
        <p:spPr bwMode="auto">
          <a:xfrm>
            <a:off x="381000" y="6553200"/>
            <a:ext cx="76200" cy="762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39600" tIns="21600" rIns="39600" bIns="21600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0" grpId="0" build="p"/>
      <p:bldP spid="7004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B160E5-B73A-4560-AAB6-13DBAAED93F7}" type="slidenum">
              <a:rPr lang="en-US"/>
              <a:pPr/>
              <a:t>33</a:t>
            </a:fld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1444" name="Rectangle 4"/>
          <p:cNvSpPr>
            <a:spLocks noChangeArrowheads="1"/>
          </p:cNvSpPr>
          <p:nvPr/>
        </p:nvSpPr>
        <p:spPr bwMode="auto">
          <a:xfrm>
            <a:off x="381000" y="4876800"/>
            <a:ext cx="8186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    </a:t>
            </a: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ارزش بدست آمده تا حالا: </a:t>
            </a: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EV = 1000 * 20% = 200</a:t>
            </a:r>
            <a:endParaRPr lang="fa-IR" sz="3200">
              <a:solidFill>
                <a:srgbClr val="000099"/>
              </a:solidFill>
              <a:cs typeface="Nazanin" pitchFamily="2" charset="-78"/>
            </a:endParaRPr>
          </a:p>
        </p:txBody>
      </p:sp>
      <p:sp>
        <p:nvSpPr>
          <p:cNvPr id="701445" name="Oval 5"/>
          <p:cNvSpPr>
            <a:spLocks noChangeArrowheads="1"/>
          </p:cNvSpPr>
          <p:nvPr/>
        </p:nvSpPr>
        <p:spPr bwMode="auto">
          <a:xfrm>
            <a:off x="381000" y="6553200"/>
            <a:ext cx="76200" cy="762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39600" tIns="21600" rIns="39600" bIns="21600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build="p"/>
      <p:bldP spid="7014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B25D5-283C-4626-B7C4-F0A997C5F32F}" type="slidenum">
              <a:rPr lang="en-US"/>
              <a:pPr/>
              <a:t>34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381000" y="4876800"/>
            <a:ext cx="8186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واريانس هزينه: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CV = EV – AC = 200 – 300 = -100</a:t>
            </a:r>
            <a:endParaRPr lang="fa-IR" sz="2800">
              <a:solidFill>
                <a:srgbClr val="000099"/>
              </a:solidFill>
              <a:cs typeface="Nazanin" pitchFamily="2" charset="-78"/>
            </a:endParaRPr>
          </a:p>
        </p:txBody>
      </p:sp>
      <p:sp>
        <p:nvSpPr>
          <p:cNvPr id="702469" name="Oval 5"/>
          <p:cNvSpPr>
            <a:spLocks noChangeArrowheads="1"/>
          </p:cNvSpPr>
          <p:nvPr/>
        </p:nvSpPr>
        <p:spPr bwMode="auto">
          <a:xfrm>
            <a:off x="381000" y="6553200"/>
            <a:ext cx="76200" cy="762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39600" tIns="21600" rIns="39600" bIns="21600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build="p"/>
      <p:bldP spid="7024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A4F90C-88CB-42FD-8FFD-7F483560C6E0}" type="slidenum">
              <a:rPr lang="en-US"/>
              <a:pPr/>
              <a:t>35</a:t>
            </a:fld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304800" y="48768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واريانس زمانبندي: </a:t>
            </a: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SV = EV – PC = 200 – 250 = -50</a:t>
            </a:r>
            <a:endParaRPr lang="fa-IR" sz="3200">
              <a:solidFill>
                <a:srgbClr val="000099"/>
              </a:solidFill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EDBA2E-59FB-4AD8-8979-B62454F4DA28}" type="slidenum">
              <a:rPr lang="en-US"/>
              <a:pPr/>
              <a:t>36</a:t>
            </a:fld>
            <a:endParaRPr lang="en-US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152400" y="48768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3200">
                <a:solidFill>
                  <a:srgbClr val="000099"/>
                </a:solidFill>
                <a:cs typeface="Nazanin" pitchFamily="2" charset="-78"/>
              </a:rPr>
              <a:t>شاخص عملكرد هزينه: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CPI = EV / AC = 200 / 300 = .67</a:t>
            </a:r>
            <a:endParaRPr lang="fa-IR" sz="2800">
              <a:solidFill>
                <a:srgbClr val="000099"/>
              </a:solidFill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3DE41-C345-4A00-A127-E2EB990A4CE2}" type="slidenum">
              <a:rPr lang="en-US"/>
              <a:pPr/>
              <a:t>37</a:t>
            </a:fld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-152400" y="5029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شاخص عملكرد زمانبندي: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SPI = EV / PC = 200 / 250 = 0.8</a:t>
            </a:r>
            <a:endParaRPr lang="fa-IR" sz="2800">
              <a:solidFill>
                <a:srgbClr val="000099"/>
              </a:solidFill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6C878-87DB-4530-A951-FEEC254DE318}" type="slidenum">
              <a:rPr lang="en-US"/>
              <a:pPr/>
              <a:t>38</a:t>
            </a:fld>
            <a:endParaRPr lang="en-US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انجام پروژه:   1000 تومان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</a:t>
            </a:r>
            <a:endParaRPr lang="en-US" sz="2500" b="1"/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-152400" y="5029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تخمين كل بودجه: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EAC = BAC / CPI = 1000 / .67 = 1500</a:t>
            </a:r>
          </a:p>
          <a:p>
            <a:pPr marL="590550" indent="-590550" algn="ctr" rtl="1">
              <a:spcBef>
                <a:spcPct val="20000"/>
              </a:spcBef>
            </a:pP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معادل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50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 درصد سرريز هزينه (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Cost Overrun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9F5999-3E88-4E90-9721-8341818E6003}" type="slidenum">
              <a:rPr lang="en-US"/>
              <a:pPr/>
              <a:t>39</a:t>
            </a:fld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pPr marL="590550" indent="-590550">
              <a:lnSpc>
                <a:spcPct val="80000"/>
              </a:lnSpc>
            </a:pPr>
            <a:r>
              <a:rPr lang="fa-IR" sz="2500" b="1"/>
              <a:t>كل بودجه برنامه ريزي شده براي انجام پروژه:   1000 تومان</a:t>
            </a:r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كل زمان برنامه ريزي شده براي انجام پروژه: 5 ماه</a:t>
            </a:r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در حال حاضر، 20 درصد از كارهايي كه مي بايستي انجام شوند، انجام شده اند. و براي اين مقدار كار، 300 تومان هزينه شده است.</a:t>
            </a:r>
          </a:p>
          <a:p>
            <a:pPr marL="590550" indent="-590550">
              <a:lnSpc>
                <a:spcPct val="80000"/>
              </a:lnSpc>
            </a:pPr>
            <a:endParaRPr lang="fa-IR" sz="2500" b="1"/>
          </a:p>
          <a:p>
            <a:pPr marL="590550" indent="-590550">
              <a:lnSpc>
                <a:spcPct val="80000"/>
              </a:lnSpc>
            </a:pPr>
            <a:r>
              <a:rPr lang="fa-IR" sz="2500" b="1"/>
              <a:t>بر طبق برنامه، مي بايستي در زمان حاضر، 25 درصد از كارهاي پروژه يعني معادل 250 تومان به اتمام مي رسيد. </a:t>
            </a:r>
            <a:endParaRPr lang="en-US" sz="2500" b="1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-152400" y="50292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 algn="r" rtl="1"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 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تخمين كل زمان: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SAC = Total Time / SPI = 5 / 0.8 = 6.25</a:t>
            </a:r>
          </a:p>
          <a:p>
            <a:pPr marL="590550" indent="-590550" algn="ctr" rtl="1">
              <a:spcBef>
                <a:spcPct val="20000"/>
              </a:spcBef>
            </a:pP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معادل 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25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 درصد سرريز زمان (</a:t>
            </a:r>
            <a:r>
              <a:rPr lang="en-US" sz="2800">
                <a:solidFill>
                  <a:srgbClr val="000099"/>
                </a:solidFill>
                <a:cs typeface="Nazanin" pitchFamily="2" charset="-78"/>
              </a:rPr>
              <a:t>Time Overrun</a:t>
            </a:r>
            <a:r>
              <a:rPr lang="fa-IR" sz="2800">
                <a:solidFill>
                  <a:srgbClr val="000099"/>
                </a:solidFill>
                <a:cs typeface="Nazanin" pitchFamily="2" charset="-7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AC9C2-4F8E-4476-B1E2-851C22A7A1EB}" type="slidenum">
              <a:rPr lang="en-US"/>
              <a:pPr/>
              <a:t>4</a:t>
            </a:fld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/>
              <a:t>رابطه بين مراحل مديريت پروژه با  مديريت هزينه پروژه</a:t>
            </a:r>
            <a:endParaRPr lang="en-US" sz="3200"/>
          </a:p>
        </p:txBody>
      </p:sp>
      <p:graphicFrame>
        <p:nvGraphicFramePr>
          <p:cNvPr id="720899" name="Group 3"/>
          <p:cNvGraphicFramePr>
            <a:graphicFrameLocks noGrp="1"/>
          </p:cNvGraphicFramePr>
          <p:nvPr>
            <p:ph idx="1"/>
          </p:nvPr>
        </p:nvGraphicFramePr>
        <p:xfrm>
          <a:off x="457200" y="1974850"/>
          <a:ext cx="8229600" cy="34051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بستن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کنترل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اجرا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برنامه ريزي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آغاز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1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3.كنترل هزينه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تخمين هزينه</a:t>
                      </a:r>
                    </a:p>
                    <a:p>
                      <a:pPr marL="533400" marR="0" lvl="0" indent="-5334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Nazanin" pitchFamily="2" charset="-78"/>
                        </a:rPr>
                        <a:t>بودجه‌بندي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Nazanin" pitchFamily="2" charset="-78"/>
                      </a:endParaRPr>
                    </a:p>
                  </a:txBody>
                  <a:tcPr marL="39600" marR="39600" marT="21600" marB="21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A09CD-BFA8-4029-BC6D-33A19EA22C71}" type="slidenum">
              <a:rPr lang="en-US"/>
              <a:pPr/>
              <a:t>40</a:t>
            </a:fld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محاسبات مالي پروژه(مثال-ادامه)</a:t>
            </a:r>
            <a:endParaRPr lang="en-US"/>
          </a:p>
        </p:txBody>
      </p:sp>
      <p:graphicFrame>
        <p:nvGraphicFramePr>
          <p:cNvPr id="73933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148013" y="1600200"/>
          <a:ext cx="53101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37" name="Photo Editor Photo" r:id="rId3" imgW="19342857" imgH="16485714" progId="MSPhotoEd.3">
                  <p:embed/>
                </p:oleObj>
              </mc:Choice>
              <mc:Fallback>
                <p:oleObj name="Photo Editor Photo" r:id="rId3" imgW="19342857" imgH="16485714" progId="MSPhotoEd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600200"/>
                        <a:ext cx="531018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9336" name="Text Box 8"/>
          <p:cNvSpPr txBox="1">
            <a:spLocks noChangeArrowheads="1"/>
          </p:cNvSpPr>
          <p:nvPr/>
        </p:nvSpPr>
        <p:spPr bwMode="auto">
          <a:xfrm>
            <a:off x="274638" y="1524000"/>
            <a:ext cx="2468562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BAC</a:t>
            </a:r>
            <a:r>
              <a:rPr lang="en-US"/>
              <a:t>:</a:t>
            </a:r>
          </a:p>
          <a:p>
            <a:r>
              <a:rPr lang="en-US"/>
              <a:t>Budget At </a:t>
            </a:r>
            <a:br>
              <a:rPr lang="en-US"/>
            </a:br>
            <a:r>
              <a:rPr lang="en-US"/>
              <a:t>Completion</a:t>
            </a:r>
          </a:p>
          <a:p>
            <a:endParaRPr lang="en-US" sz="800"/>
          </a:p>
          <a:p>
            <a:r>
              <a:rPr lang="en-US" b="1"/>
              <a:t>BCWS </a:t>
            </a:r>
            <a:r>
              <a:rPr lang="en-US"/>
              <a:t>(budget):</a:t>
            </a:r>
          </a:p>
          <a:p>
            <a:r>
              <a:rPr lang="en-US"/>
              <a:t>Budgeted Cost of</a:t>
            </a:r>
            <a:br>
              <a:rPr lang="en-US"/>
            </a:br>
            <a:r>
              <a:rPr lang="en-US"/>
              <a:t>Work Scheduled</a:t>
            </a:r>
          </a:p>
          <a:p>
            <a:endParaRPr lang="en-US" sz="800"/>
          </a:p>
          <a:p>
            <a:r>
              <a:rPr lang="en-US" b="1"/>
              <a:t>ACWP </a:t>
            </a:r>
            <a:r>
              <a:rPr lang="en-US"/>
              <a:t>(actual):</a:t>
            </a:r>
            <a:br>
              <a:rPr lang="en-US"/>
            </a:br>
            <a:r>
              <a:rPr lang="en-US"/>
              <a:t>Actual Cost of</a:t>
            </a:r>
            <a:br>
              <a:rPr lang="en-US"/>
            </a:br>
            <a:r>
              <a:rPr lang="en-US"/>
              <a:t>Work Performed</a:t>
            </a:r>
          </a:p>
          <a:p>
            <a:endParaRPr lang="en-US" sz="800"/>
          </a:p>
          <a:p>
            <a:r>
              <a:rPr lang="en-US" b="1"/>
              <a:t>BCWP </a:t>
            </a:r>
            <a:r>
              <a:rPr lang="en-US"/>
              <a:t>(earned):</a:t>
            </a:r>
            <a:br>
              <a:rPr lang="en-US"/>
            </a:br>
            <a:r>
              <a:rPr lang="en-US"/>
              <a:t>Budgeted Cost of</a:t>
            </a:r>
            <a:br>
              <a:rPr lang="en-US"/>
            </a:br>
            <a:r>
              <a:rPr lang="en-US"/>
              <a:t>Work Performed</a:t>
            </a:r>
          </a:p>
          <a:p>
            <a:endParaRPr lang="en-US" sz="800"/>
          </a:p>
          <a:p>
            <a:r>
              <a:rPr lang="en-US" b="1"/>
              <a:t>EAC</a:t>
            </a:r>
            <a:r>
              <a:rPr lang="en-US"/>
              <a:t>:</a:t>
            </a:r>
            <a:br>
              <a:rPr lang="en-US"/>
            </a:br>
            <a:r>
              <a:rPr lang="en-US"/>
              <a:t>Estimate at Completion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A57B43-6408-4776-A522-71D04D626DDA}" type="slidenum">
              <a:rPr lang="en-US"/>
              <a:pPr/>
              <a:t>41</a:t>
            </a:fld>
            <a:endParaRPr 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/>
              <a:t> مديريت هزينه پروژه</a:t>
            </a:r>
            <a:endParaRPr lang="en-US" sz="4800"/>
          </a:p>
        </p:txBody>
      </p:sp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2819400" y="2133600"/>
            <a:ext cx="3581400" cy="53340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eaLnBrk="0" hangingPunct="0">
              <a:spcBef>
                <a:spcPct val="50000"/>
              </a:spcBef>
            </a:pPr>
            <a:r>
              <a:rPr lang="fa-IR" sz="2800">
                <a:solidFill>
                  <a:schemeClr val="bg1"/>
                </a:solidFill>
                <a:cs typeface="Titr" pitchFamily="2" charset="-78"/>
              </a:rPr>
              <a:t>مديريت هزينه پروژه</a:t>
            </a:r>
            <a:endParaRPr lang="en-US" sz="2800">
              <a:solidFill>
                <a:schemeClr val="bg1"/>
              </a:solidFill>
              <a:cs typeface="Titr" pitchFamily="2" charset="-78"/>
            </a:endParaRPr>
          </a:p>
        </p:txBody>
      </p:sp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3886200" y="3200400"/>
            <a:ext cx="10668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rtl="1"/>
            <a:r>
              <a:rPr lang="fa-IR" sz="2400">
                <a:cs typeface="Titr" pitchFamily="2" charset="-78"/>
              </a:rPr>
              <a:t>بودجه بندي</a:t>
            </a:r>
          </a:p>
        </p:txBody>
      </p:sp>
      <p:sp>
        <p:nvSpPr>
          <p:cNvPr id="722949" name="Rectangle 5"/>
          <p:cNvSpPr>
            <a:spLocks noChangeArrowheads="1"/>
          </p:cNvSpPr>
          <p:nvPr/>
        </p:nvSpPr>
        <p:spPr bwMode="auto">
          <a:xfrm>
            <a:off x="2438400" y="3200400"/>
            <a:ext cx="9906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r" rtl="1"/>
            <a:r>
              <a:rPr lang="fa-IR" sz="2400">
                <a:cs typeface="Titr" pitchFamily="2" charset="-78"/>
              </a:rPr>
              <a:t>كنترل هزينه</a:t>
            </a:r>
          </a:p>
        </p:txBody>
      </p:sp>
      <p:sp>
        <p:nvSpPr>
          <p:cNvPr id="722950" name="Rectangle 6"/>
          <p:cNvSpPr>
            <a:spLocks noChangeArrowheads="1"/>
          </p:cNvSpPr>
          <p:nvPr/>
        </p:nvSpPr>
        <p:spPr bwMode="auto">
          <a:xfrm>
            <a:off x="5410200" y="3200400"/>
            <a:ext cx="12192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rtl="1"/>
            <a:r>
              <a:rPr lang="fa-IR" sz="2400">
                <a:cs typeface="Titr" pitchFamily="2" charset="-78"/>
              </a:rPr>
              <a:t>تخمين هزينه</a:t>
            </a:r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>
            <a:off x="4419600" y="2667000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2" name="Line 8"/>
          <p:cNvSpPr>
            <a:spLocks noChangeShapeType="1"/>
          </p:cNvSpPr>
          <p:nvPr/>
        </p:nvSpPr>
        <p:spPr bwMode="auto">
          <a:xfrm>
            <a:off x="2819400" y="2895600"/>
            <a:ext cx="3200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3" name="Line 9"/>
          <p:cNvSpPr>
            <a:spLocks noChangeShapeType="1"/>
          </p:cNvSpPr>
          <p:nvPr/>
        </p:nvSpPr>
        <p:spPr bwMode="auto">
          <a:xfrm>
            <a:off x="60198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4" name="Line 10"/>
          <p:cNvSpPr>
            <a:spLocks noChangeShapeType="1"/>
          </p:cNvSpPr>
          <p:nvPr/>
        </p:nvSpPr>
        <p:spPr bwMode="auto">
          <a:xfrm>
            <a:off x="44196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5" name="Line 11"/>
          <p:cNvSpPr>
            <a:spLocks noChangeShapeType="1"/>
          </p:cNvSpPr>
          <p:nvPr/>
        </p:nvSpPr>
        <p:spPr bwMode="auto">
          <a:xfrm>
            <a:off x="28194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7" name="Line 13"/>
          <p:cNvSpPr>
            <a:spLocks noChangeShapeType="1"/>
          </p:cNvSpPr>
          <p:nvPr/>
        </p:nvSpPr>
        <p:spPr bwMode="auto">
          <a:xfrm flipH="1">
            <a:off x="3352800" y="36703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8" name="Line 14"/>
          <p:cNvSpPr>
            <a:spLocks noChangeShapeType="1"/>
          </p:cNvSpPr>
          <p:nvPr/>
        </p:nvSpPr>
        <p:spPr bwMode="auto">
          <a:xfrm flipH="1">
            <a:off x="4876800" y="36576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59" name="Line 15"/>
          <p:cNvSpPr>
            <a:spLocks noChangeShapeType="1"/>
          </p:cNvSpPr>
          <p:nvPr/>
        </p:nvSpPr>
        <p:spPr bwMode="auto">
          <a:xfrm flipH="1">
            <a:off x="2971800" y="4419600"/>
            <a:ext cx="3200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60" name="Line 16"/>
          <p:cNvSpPr>
            <a:spLocks noChangeShapeType="1"/>
          </p:cNvSpPr>
          <p:nvPr/>
        </p:nvSpPr>
        <p:spPr bwMode="auto">
          <a:xfrm flipH="1" flipV="1">
            <a:off x="2997200" y="40640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2961" name="Line 17"/>
          <p:cNvSpPr>
            <a:spLocks noChangeShapeType="1"/>
          </p:cNvSpPr>
          <p:nvPr/>
        </p:nvSpPr>
        <p:spPr bwMode="auto">
          <a:xfrm flipH="1" flipV="1">
            <a:off x="6146800" y="40386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2585CA-69E2-4F36-81B0-E8FA682F1089}" type="slidenum">
              <a:rPr lang="en-US"/>
              <a:pPr/>
              <a:t>5</a:t>
            </a:fld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/>
              <a:t> مديريت هزينه پروژه</a:t>
            </a:r>
            <a:endParaRPr lang="en-US" sz="4800"/>
          </a:p>
        </p:txBody>
      </p:sp>
      <p:sp>
        <p:nvSpPr>
          <p:cNvPr id="723971" name="Rectangle 3"/>
          <p:cNvSpPr>
            <a:spLocks noChangeArrowheads="1"/>
          </p:cNvSpPr>
          <p:nvPr/>
        </p:nvSpPr>
        <p:spPr bwMode="auto">
          <a:xfrm>
            <a:off x="2819400" y="2133600"/>
            <a:ext cx="3581400" cy="53340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eaLnBrk="0" hangingPunct="0">
              <a:spcBef>
                <a:spcPct val="50000"/>
              </a:spcBef>
            </a:pPr>
            <a:r>
              <a:rPr lang="fa-IR" sz="2800">
                <a:solidFill>
                  <a:schemeClr val="bg1"/>
                </a:solidFill>
                <a:cs typeface="Titr" pitchFamily="2" charset="-78"/>
              </a:rPr>
              <a:t>مديريت هزينه پروژه</a:t>
            </a:r>
            <a:endParaRPr lang="en-US" sz="2800">
              <a:solidFill>
                <a:schemeClr val="bg1"/>
              </a:solidFill>
              <a:cs typeface="Titr" pitchFamily="2" charset="-78"/>
            </a:endParaRPr>
          </a:p>
        </p:txBody>
      </p:sp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3886200" y="3200400"/>
            <a:ext cx="10668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rtl="1"/>
            <a:r>
              <a:rPr lang="fa-IR" sz="2400">
                <a:cs typeface="Titr" pitchFamily="2" charset="-78"/>
              </a:rPr>
              <a:t>بودجه بندي</a:t>
            </a:r>
          </a:p>
        </p:txBody>
      </p:sp>
      <p:sp>
        <p:nvSpPr>
          <p:cNvPr id="723973" name="Rectangle 5"/>
          <p:cNvSpPr>
            <a:spLocks noChangeArrowheads="1"/>
          </p:cNvSpPr>
          <p:nvPr/>
        </p:nvSpPr>
        <p:spPr bwMode="auto">
          <a:xfrm>
            <a:off x="2438400" y="3200400"/>
            <a:ext cx="9906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r" rtl="1"/>
            <a:r>
              <a:rPr lang="fa-IR" sz="2400">
                <a:cs typeface="Titr" pitchFamily="2" charset="-78"/>
              </a:rPr>
              <a:t>كنترل هزينه</a:t>
            </a:r>
          </a:p>
        </p:txBody>
      </p:sp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5410200" y="3200400"/>
            <a:ext cx="1219200" cy="9144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9600" tIns="21600" rIns="39600" bIns="21600"/>
          <a:lstStyle/>
          <a:p>
            <a:pPr algn="ctr" rtl="1"/>
            <a:r>
              <a:rPr lang="fa-IR" sz="2400">
                <a:cs typeface="Titr" pitchFamily="2" charset="-78"/>
              </a:rPr>
              <a:t>تخمين هزينه</a:t>
            </a:r>
          </a:p>
        </p:txBody>
      </p:sp>
      <p:sp>
        <p:nvSpPr>
          <p:cNvPr id="723975" name="Line 7"/>
          <p:cNvSpPr>
            <a:spLocks noChangeShapeType="1"/>
          </p:cNvSpPr>
          <p:nvPr/>
        </p:nvSpPr>
        <p:spPr bwMode="auto">
          <a:xfrm>
            <a:off x="4419600" y="2667000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76" name="Line 8"/>
          <p:cNvSpPr>
            <a:spLocks noChangeShapeType="1"/>
          </p:cNvSpPr>
          <p:nvPr/>
        </p:nvSpPr>
        <p:spPr bwMode="auto">
          <a:xfrm>
            <a:off x="2819400" y="2895600"/>
            <a:ext cx="3200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77" name="Line 9"/>
          <p:cNvSpPr>
            <a:spLocks noChangeShapeType="1"/>
          </p:cNvSpPr>
          <p:nvPr/>
        </p:nvSpPr>
        <p:spPr bwMode="auto">
          <a:xfrm>
            <a:off x="60198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78" name="Line 10"/>
          <p:cNvSpPr>
            <a:spLocks noChangeShapeType="1"/>
          </p:cNvSpPr>
          <p:nvPr/>
        </p:nvSpPr>
        <p:spPr bwMode="auto">
          <a:xfrm>
            <a:off x="44196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79" name="Line 11"/>
          <p:cNvSpPr>
            <a:spLocks noChangeShapeType="1"/>
          </p:cNvSpPr>
          <p:nvPr/>
        </p:nvSpPr>
        <p:spPr bwMode="auto">
          <a:xfrm>
            <a:off x="2819400" y="2895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0" name="Line 12"/>
          <p:cNvSpPr>
            <a:spLocks noChangeShapeType="1"/>
          </p:cNvSpPr>
          <p:nvPr/>
        </p:nvSpPr>
        <p:spPr bwMode="auto">
          <a:xfrm flipH="1">
            <a:off x="3352800" y="36703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1" name="Line 13"/>
          <p:cNvSpPr>
            <a:spLocks noChangeShapeType="1"/>
          </p:cNvSpPr>
          <p:nvPr/>
        </p:nvSpPr>
        <p:spPr bwMode="auto">
          <a:xfrm flipH="1">
            <a:off x="4876800" y="3657600"/>
            <a:ext cx="60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2" name="Line 14"/>
          <p:cNvSpPr>
            <a:spLocks noChangeShapeType="1"/>
          </p:cNvSpPr>
          <p:nvPr/>
        </p:nvSpPr>
        <p:spPr bwMode="auto">
          <a:xfrm flipH="1">
            <a:off x="2971800" y="4419600"/>
            <a:ext cx="3200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3" name="Line 15"/>
          <p:cNvSpPr>
            <a:spLocks noChangeShapeType="1"/>
          </p:cNvSpPr>
          <p:nvPr/>
        </p:nvSpPr>
        <p:spPr bwMode="auto">
          <a:xfrm flipH="1" flipV="1">
            <a:off x="2997200" y="40640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  <p:sp>
        <p:nvSpPr>
          <p:cNvPr id="723984" name="Line 16"/>
          <p:cNvSpPr>
            <a:spLocks noChangeShapeType="1"/>
          </p:cNvSpPr>
          <p:nvPr/>
        </p:nvSpPr>
        <p:spPr bwMode="auto">
          <a:xfrm flipH="1" flipV="1">
            <a:off x="6146800" y="40386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39600" tIns="21600" rIns="39600" bIns="21600"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7DE188-9EB9-44F3-BF78-4C28A1B1E9EE}" type="slidenum">
              <a:rPr lang="en-US"/>
              <a:pPr/>
              <a:t>6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/>
              <a:t>معني مديريت هزينه پروژه</a:t>
            </a:r>
            <a:endParaRPr lang="en-US" sz="480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609725"/>
            <a:ext cx="8186737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/>
              <a:t>يعني کاري بکنيم که پروژه با </a:t>
            </a:r>
            <a:r>
              <a:rPr lang="fa-IR">
                <a:solidFill>
                  <a:srgbClr val="FF66CC"/>
                </a:solidFill>
              </a:rPr>
              <a:t>هزينه</a:t>
            </a:r>
            <a:r>
              <a:rPr lang="fa-IR"/>
              <a:t> اي کمتر از بودجه تخصيص داده شده به آن تمام شود.</a:t>
            </a:r>
            <a:endParaRPr lang="en-US"/>
          </a:p>
          <a:p>
            <a:pPr>
              <a:lnSpc>
                <a:spcPct val="90000"/>
              </a:lnSpc>
            </a:pPr>
            <a:r>
              <a:rPr lang="fa-IR" b="1">
                <a:solidFill>
                  <a:srgbClr val="FF66CC"/>
                </a:solidFill>
              </a:rPr>
              <a:t>هزينه</a:t>
            </a:r>
            <a:r>
              <a:rPr lang="fa-IR" b="1"/>
              <a:t>: مقدار پول </a:t>
            </a:r>
            <a:r>
              <a:rPr lang="fa-IR" b="1">
                <a:solidFill>
                  <a:srgbClr val="FF66CC"/>
                </a:solidFill>
              </a:rPr>
              <a:t>معادل يک</a:t>
            </a:r>
            <a:r>
              <a:rPr lang="fa-IR" b="1"/>
              <a:t> </a:t>
            </a:r>
            <a:r>
              <a:rPr lang="fa-IR" b="1">
                <a:solidFill>
                  <a:srgbClr val="FF66CC"/>
                </a:solidFill>
              </a:rPr>
              <a:t>منبع</a:t>
            </a:r>
            <a:r>
              <a:rPr lang="fa-IR" b="1"/>
              <a:t> که براي انجام پروژه مصرف مي­شود</a:t>
            </a:r>
            <a:r>
              <a:rPr lang="en-US" b="1"/>
              <a:t>. </a:t>
            </a:r>
            <a:r>
              <a:rPr lang="fa-IR"/>
              <a:t>اعم از 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اعتبار مالي 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مکان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نيروي انساني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موادخام</a:t>
            </a:r>
          </a:p>
          <a:p>
            <a:pPr lvl="1">
              <a:lnSpc>
                <a:spcPct val="90000"/>
              </a:lnSpc>
            </a:pPr>
            <a:r>
              <a:rPr lang="fa-IR">
                <a:solidFill>
                  <a:srgbClr val="FF66CC"/>
                </a:solidFill>
              </a:rPr>
              <a:t>اطلاعات</a:t>
            </a:r>
            <a:r>
              <a:rPr lang="fa-IR"/>
              <a:t> </a:t>
            </a:r>
          </a:p>
          <a:p>
            <a:pPr lvl="1">
              <a:lnSpc>
                <a:spcPct val="90000"/>
              </a:lnSpc>
            </a:pPr>
            <a:r>
              <a:rPr lang="fa-IR"/>
              <a:t>و</a:t>
            </a:r>
            <a:r>
              <a:rPr lang="en-US"/>
              <a:t> </a:t>
            </a:r>
            <a:r>
              <a:rPr lang="fa-IR"/>
              <a:t>...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F142C-C4A2-4242-9A5A-DFD87A97666E}" type="slidenum">
              <a:rPr lang="en-US"/>
              <a:pPr/>
              <a:t>7</a:t>
            </a:fld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a-IR" sz="4800"/>
              <a:t>فرآيند مديريت هزينه</a:t>
            </a:r>
            <a:endParaRPr lang="en-US" sz="4800"/>
          </a:p>
        </p:txBody>
      </p:sp>
      <p:pic>
        <p:nvPicPr>
          <p:cNvPr id="69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1143000"/>
            <a:ext cx="4914900" cy="568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3163B-ED83-41B1-81F9-A41BAB15D541}" type="slidenum">
              <a:rPr lang="en-US"/>
              <a:pPr/>
              <a:t>8</a:t>
            </a:fld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تخمين هزينه</a:t>
            </a:r>
            <a:endParaRPr lang="en-US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خروجيها</a:t>
            </a:r>
          </a:p>
          <a:p>
            <a:pPr lvl="1"/>
            <a:r>
              <a:rPr lang="fa-IR"/>
              <a:t>تخمين هزينه براي هر فعاليت</a:t>
            </a:r>
          </a:p>
          <a:p>
            <a:pPr lvl="1"/>
            <a:r>
              <a:rPr lang="fa-IR"/>
              <a:t>اطلاعات پشتيبان براي تخمين هزينه</a:t>
            </a:r>
          </a:p>
          <a:p>
            <a:pPr lvl="2"/>
            <a:r>
              <a:rPr lang="fa-IR"/>
              <a:t>مبناي محاسبه هزينه </a:t>
            </a:r>
          </a:p>
          <a:p>
            <a:pPr lvl="2"/>
            <a:r>
              <a:rPr lang="fa-IR"/>
              <a:t>پيشفرضها</a:t>
            </a:r>
          </a:p>
          <a:p>
            <a:pPr lvl="2"/>
            <a:r>
              <a:rPr lang="fa-IR"/>
              <a:t>محدوديتها</a:t>
            </a:r>
          </a:p>
          <a:p>
            <a:pPr lvl="2"/>
            <a:r>
              <a:rPr lang="fa-IR"/>
              <a:t>دامنه نوسان هزينه</a:t>
            </a:r>
          </a:p>
          <a:p>
            <a:pPr lvl="1"/>
            <a:r>
              <a:rPr lang="fa-IR"/>
              <a:t>تقاضاهاي تغيير</a:t>
            </a:r>
          </a:p>
          <a:p>
            <a:pPr lvl="1"/>
            <a:r>
              <a:rPr lang="fa-IR"/>
              <a:t>به روز رساني برنامه مديريت هزينه پروژه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E8C0E0-82C2-4C32-A95C-6B6F95C1E530}" type="slidenum">
              <a:rPr lang="en-US"/>
              <a:pPr/>
              <a:t>9</a:t>
            </a:fld>
            <a:endParaRPr 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تخمين هزينه</a:t>
            </a:r>
            <a:endParaRPr lang="en-US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b="1"/>
              <a:t>وروديها</a:t>
            </a:r>
          </a:p>
          <a:p>
            <a:pPr lvl="1"/>
            <a:r>
              <a:rPr lang="fa-IR"/>
              <a:t>فاكتورهاي محيطي سازمان</a:t>
            </a:r>
          </a:p>
          <a:p>
            <a:pPr lvl="2"/>
            <a:r>
              <a:rPr lang="fa-IR"/>
              <a:t>شرايط بازار (در اختيار بودن منابع، قيمت، فروشندگان و ...)</a:t>
            </a:r>
          </a:p>
          <a:p>
            <a:pPr lvl="2"/>
            <a:r>
              <a:rPr lang="fa-IR"/>
              <a:t>ديتابيس نرخ قيمتي منابع (نيروي انساني، ماشين‌آلات و ...)</a:t>
            </a:r>
          </a:p>
          <a:p>
            <a:pPr lvl="1"/>
            <a:r>
              <a:rPr lang="fa-IR"/>
              <a:t>داراييهاي فرآيندي سازمان</a:t>
            </a:r>
          </a:p>
          <a:p>
            <a:pPr lvl="2"/>
            <a:r>
              <a:rPr lang="fa-IR"/>
              <a:t>سياستهاي تخمين هزينه</a:t>
            </a:r>
          </a:p>
          <a:p>
            <a:pPr lvl="2"/>
            <a:r>
              <a:rPr lang="fa-IR"/>
              <a:t>تمپليتهاي تخمين هزينه (</a:t>
            </a:r>
            <a:r>
              <a:rPr lang="en-US"/>
              <a:t>DSS-Excel</a:t>
            </a:r>
            <a:r>
              <a:rPr lang="fa-IR"/>
              <a:t>)</a:t>
            </a:r>
            <a:endParaRPr lang="en-US"/>
          </a:p>
          <a:p>
            <a:pPr lvl="2"/>
            <a:r>
              <a:rPr lang="fa-IR"/>
              <a:t>اطلاعات و مستندات پروژه‌هاي مشابه قبلي</a:t>
            </a:r>
          </a:p>
          <a:p>
            <a:pPr lvl="2"/>
            <a:r>
              <a:rPr lang="fa-IR"/>
              <a:t>درسهاي گرفته شده قبلي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Titr"/>
      </a:majorFont>
      <a:minorFont>
        <a:latin typeface="Arial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39600" tIns="21600" rIns="39600" bIns="216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39600" tIns="21600" rIns="39600" bIns="216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6143</TotalTime>
  <Words>1586</Words>
  <Application>Microsoft Office PowerPoint</Application>
  <PresentationFormat>On-screen Show (4:3)</PresentationFormat>
  <Paragraphs>323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Batang</vt:lpstr>
      <vt:lpstr>Homa</vt:lpstr>
      <vt:lpstr>Nazanin</vt:lpstr>
      <vt:lpstr>Times New Roman</vt:lpstr>
      <vt:lpstr>Titr</vt:lpstr>
      <vt:lpstr>Wingdings</vt:lpstr>
      <vt:lpstr>Default Design</vt:lpstr>
      <vt:lpstr>Photo Editor Photo</vt:lpstr>
      <vt:lpstr>Image</vt:lpstr>
      <vt:lpstr>مديريت پروژه</vt:lpstr>
      <vt:lpstr>فهرست مطالب</vt:lpstr>
      <vt:lpstr>مدل كلي مديريت پروژه</vt:lpstr>
      <vt:lpstr>رابطه بين مراحل مديريت پروژه با  مديريت هزينه پروژه</vt:lpstr>
      <vt:lpstr> مديريت هزينه پروژه</vt:lpstr>
      <vt:lpstr>معني مديريت هزينه پروژه</vt:lpstr>
      <vt:lpstr>فرآيند مديريت هزينه</vt:lpstr>
      <vt:lpstr>تخمين هزينه</vt:lpstr>
      <vt:lpstr>تخمين هزينه</vt:lpstr>
      <vt:lpstr>تخمين هزينه</vt:lpstr>
      <vt:lpstr>تخمين هزينه</vt:lpstr>
      <vt:lpstr> زمان، هزينه است</vt:lpstr>
      <vt:lpstr>PowerPoint Presentation</vt:lpstr>
      <vt:lpstr>PowerPoint Presentation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بودجه‌بندي هزينه</vt:lpstr>
      <vt:lpstr>كنترل هزينه</vt:lpstr>
      <vt:lpstr>كنترل هزينه</vt:lpstr>
      <vt:lpstr>كنترل هزينه</vt:lpstr>
      <vt:lpstr>كنترل هزينه</vt:lpstr>
      <vt:lpstr>محاسبات مالي پروژه</vt:lpstr>
      <vt:lpstr>محاسبات مالي پروژه</vt:lpstr>
      <vt:lpstr>فرمول محاسبات مالي پروژه ها</vt:lpstr>
      <vt:lpstr>محاسبات مالي پروژه(مثال)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محاسبات مالي پروژه(مثال-ادامه)</vt:lpstr>
      <vt:lpstr> مديريت هزينه پروژه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masoud</dc:creator>
  <cp:lastModifiedBy>Windows User</cp:lastModifiedBy>
  <cp:revision>1768</cp:revision>
  <dcterms:created xsi:type="dcterms:W3CDTF">2002-08-28T13:19:49Z</dcterms:created>
  <dcterms:modified xsi:type="dcterms:W3CDTF">2021-05-06T19:56:00Z</dcterms:modified>
</cp:coreProperties>
</file>