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2" r:id="rId5"/>
    <p:sldId id="258" r:id="rId6"/>
    <p:sldId id="259" r:id="rId7"/>
    <p:sldId id="260" r:id="rId8"/>
    <p:sldId id="261" r:id="rId9"/>
    <p:sldId id="262" r:id="rId10"/>
    <p:sldId id="263" r:id="rId11"/>
    <p:sldId id="264" r:id="rId12"/>
    <p:sldId id="310" r:id="rId13"/>
    <p:sldId id="265" r:id="rId14"/>
    <p:sldId id="311" r:id="rId15"/>
    <p:sldId id="266" r:id="rId16"/>
    <p:sldId id="267" r:id="rId17"/>
    <p:sldId id="268" r:id="rId18"/>
    <p:sldId id="269" r:id="rId19"/>
    <p:sldId id="270"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6.wmf"/><Relationship Id="rId7" Type="http://schemas.openxmlformats.org/officeDocument/2006/relationships/image" Target="../media/image50.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71608F-00A0-4559-8090-C3E012057C0B}" type="datetimeFigureOut">
              <a:rPr lang="en-US" smtClean="0"/>
              <a:pPr/>
              <a:t>2/26/2021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4D6BCA5-19B1-4FBE-9B51-0FAC569CFC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1608F-00A0-4559-8090-C3E012057C0B}"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1608F-00A0-4559-8090-C3E012057C0B}"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71608F-00A0-4559-8090-C3E012057C0B}"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71608F-00A0-4559-8090-C3E012057C0B}"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D6BCA5-19B1-4FBE-9B51-0FAC569CFC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71608F-00A0-4559-8090-C3E012057C0B}"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71608F-00A0-4559-8090-C3E012057C0B}" type="datetimeFigureOut">
              <a:rPr lang="en-US" smtClean="0"/>
              <a:pPr/>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71608F-00A0-4559-8090-C3E012057C0B}" type="datetimeFigureOut">
              <a:rPr lang="en-US" smtClean="0"/>
              <a:pPr/>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1608F-00A0-4559-8090-C3E012057C0B}" type="datetimeFigureOut">
              <a:rPr lang="en-US" smtClean="0"/>
              <a:pPr/>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71608F-00A0-4559-8090-C3E012057C0B}"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D6BCA5-19B1-4FBE-9B51-0FAC569CFC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71608F-00A0-4559-8090-C3E012057C0B}"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4D6BCA5-19B1-4FBE-9B51-0FAC569CFC4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71608F-00A0-4559-8090-C3E012057C0B}" type="datetimeFigureOut">
              <a:rPr lang="en-US" smtClean="0"/>
              <a:pPr/>
              <a:t>2/26/2021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D6BCA5-19B1-4FBE-9B51-0FAC569CFC4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10.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8.bin"/><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1.bin"/><Relationship Id="rId4" Type="http://schemas.openxmlformats.org/officeDocument/2006/relationships/image" Target="../media/image15.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image" Target="../media/image20.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17.bin"/><Relationship Id="rId4" Type="http://schemas.openxmlformats.org/officeDocument/2006/relationships/image" Target="../media/image22.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5.wmf"/><Relationship Id="rId5" Type="http://schemas.openxmlformats.org/officeDocument/2006/relationships/oleObject" Target="../embeddings/oleObject19.bin"/><Relationship Id="rId4" Type="http://schemas.openxmlformats.org/officeDocument/2006/relationships/image" Target="../media/image24.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7.wmf"/><Relationship Id="rId5" Type="http://schemas.openxmlformats.org/officeDocument/2006/relationships/oleObject" Target="../embeddings/oleObject21.bin"/><Relationship Id="rId4" Type="http://schemas.openxmlformats.org/officeDocument/2006/relationships/image" Target="../media/image26.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9.wmf"/><Relationship Id="rId5" Type="http://schemas.openxmlformats.org/officeDocument/2006/relationships/oleObject" Target="../embeddings/oleObject23.bin"/><Relationship Id="rId4" Type="http://schemas.openxmlformats.org/officeDocument/2006/relationships/image" Target="../media/image28.wmf"/></Relationships>
</file>

<file path=ppt/slides/_rels/slide41.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4.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1.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27.bin"/></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0.wmf"/><Relationship Id="rId5" Type="http://schemas.openxmlformats.org/officeDocument/2006/relationships/oleObject" Target="../embeddings/oleObject30.bin"/><Relationship Id="rId4" Type="http://schemas.openxmlformats.org/officeDocument/2006/relationships/image" Target="../media/image34.w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36.wmf"/><Relationship Id="rId5" Type="http://schemas.openxmlformats.org/officeDocument/2006/relationships/oleObject" Target="../embeddings/oleObject32.bin"/><Relationship Id="rId4" Type="http://schemas.openxmlformats.org/officeDocument/2006/relationships/image" Target="../media/image35.wmf"/></Relationships>
</file>

<file path=ppt/slides/_rels/slide45.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3.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image" Target="../media/image38.wmf"/><Relationship Id="rId5" Type="http://schemas.openxmlformats.org/officeDocument/2006/relationships/oleObject" Target="../embeddings/oleObject34.bin"/><Relationship Id="rId4" Type="http://schemas.openxmlformats.org/officeDocument/2006/relationships/image" Target="../media/image37.wmf"/></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40.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image" Target="../media/image42.wmf"/><Relationship Id="rId5" Type="http://schemas.openxmlformats.org/officeDocument/2006/relationships/oleObject" Target="../embeddings/oleObject38.bin"/><Relationship Id="rId4" Type="http://schemas.openxmlformats.org/officeDocument/2006/relationships/image" Target="../media/image41.wm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image" Target="../media/image46.wmf"/><Relationship Id="rId13" Type="http://schemas.openxmlformats.org/officeDocument/2006/relationships/oleObject" Target="../embeddings/oleObject45.bin"/><Relationship Id="rId3" Type="http://schemas.openxmlformats.org/officeDocument/2006/relationships/oleObject" Target="../embeddings/oleObject40.bin"/><Relationship Id="rId7" Type="http://schemas.openxmlformats.org/officeDocument/2006/relationships/oleObject" Target="../embeddings/oleObject42.bin"/><Relationship Id="rId12" Type="http://schemas.openxmlformats.org/officeDocument/2006/relationships/image" Target="../media/image48.wmf"/><Relationship Id="rId2" Type="http://schemas.openxmlformats.org/officeDocument/2006/relationships/slideLayout" Target="../slideLayouts/slideLayout2.xml"/><Relationship Id="rId16" Type="http://schemas.openxmlformats.org/officeDocument/2006/relationships/image" Target="../media/image50.wmf"/><Relationship Id="rId1" Type="http://schemas.openxmlformats.org/officeDocument/2006/relationships/vmlDrawing" Target="../drawings/vmlDrawing19.vml"/><Relationship Id="rId6" Type="http://schemas.openxmlformats.org/officeDocument/2006/relationships/image" Target="../media/image45.wmf"/><Relationship Id="rId11" Type="http://schemas.openxmlformats.org/officeDocument/2006/relationships/oleObject" Target="../embeddings/oleObject44.bin"/><Relationship Id="rId5" Type="http://schemas.openxmlformats.org/officeDocument/2006/relationships/oleObject" Target="../embeddings/oleObject41.bin"/><Relationship Id="rId15" Type="http://schemas.openxmlformats.org/officeDocument/2006/relationships/oleObject" Target="../embeddings/oleObject46.bin"/><Relationship Id="rId10" Type="http://schemas.openxmlformats.org/officeDocument/2006/relationships/image" Target="../media/image47.wmf"/><Relationship Id="rId4" Type="http://schemas.openxmlformats.org/officeDocument/2006/relationships/image" Target="../media/image44.wmf"/><Relationship Id="rId9" Type="http://schemas.openxmlformats.org/officeDocument/2006/relationships/oleObject" Target="../embeddings/oleObject43.bin"/><Relationship Id="rId14" Type="http://schemas.openxmlformats.org/officeDocument/2006/relationships/image" Target="../media/image49.wmf"/></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51.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52.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5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609600"/>
            <a:ext cx="7543800" cy="4616648"/>
          </a:xfrm>
          <a:prstGeom prst="rect">
            <a:avLst/>
          </a:prstGeom>
          <a:noFill/>
        </p:spPr>
        <p:txBody>
          <a:bodyPr wrap="square" rtlCol="0">
            <a:spAutoFit/>
          </a:bodyPr>
          <a:lstStyle/>
          <a:p>
            <a:pPr algn="ct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
            </a:r>
            <a:br>
              <a:rPr lang="fa-IR" sz="4000" b="1" dirty="0" smtClean="0">
                <a:ln>
                  <a:solidFill>
                    <a:sysClr val="windowText" lastClr="000000"/>
                  </a:solidFill>
                </a:ln>
              </a:rPr>
            </a:br>
            <a:r>
              <a:rPr lang="fa-IR" sz="5400" b="1" dirty="0" smtClean="0">
                <a:ln>
                  <a:solidFill>
                    <a:sysClr val="windowText" lastClr="000000"/>
                  </a:solidFill>
                </a:ln>
              </a:rPr>
              <a:t>به نام خدا</a:t>
            </a: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موضوع: کنترل </a:t>
            </a:r>
            <a:r>
              <a:rPr lang="fa-IR" sz="4000" b="1" dirty="0" smtClean="0">
                <a:ln>
                  <a:solidFill>
                    <a:sysClr val="windowText" lastClr="000000"/>
                  </a:solidFill>
                </a:ln>
              </a:rPr>
              <a:t>موجودی</a:t>
            </a: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
            </a:r>
            <a:br>
              <a:rPr lang="fa-IR" sz="4000" b="1" dirty="0" smtClean="0">
                <a:ln>
                  <a:solidFill>
                    <a:sysClr val="windowText" lastClr="000000"/>
                  </a:solidFill>
                </a:ln>
              </a:rPr>
            </a:br>
            <a:r>
              <a:rPr lang="fa-IR" sz="4000" b="1" dirty="0" smtClean="0">
                <a:ln>
                  <a:solidFill>
                    <a:sysClr val="windowText" lastClr="000000"/>
                  </a:solidFill>
                </a:ln>
              </a:rPr>
              <a:t/>
            </a:r>
            <a:br>
              <a:rPr lang="fa-IR" sz="4000" b="1" dirty="0" smtClean="0">
                <a:ln>
                  <a:solidFill>
                    <a:sysClr val="windowText" lastClr="000000"/>
                  </a:solidFill>
                </a:ln>
              </a:rPr>
            </a:br>
            <a:endParaRPr lang="en-US" sz="4000" b="1" dirty="0">
              <a:ln>
                <a:solidFill>
                  <a:sysClr val="windowText" lastClr="000000"/>
                </a:solidFill>
              </a:ln>
            </a:endParaRPr>
          </a:p>
        </p:txBody>
      </p:sp>
      <p:sp>
        <p:nvSpPr>
          <p:cNvPr id="5" name="TextBox 4"/>
          <p:cNvSpPr txBox="1"/>
          <p:nvPr/>
        </p:nvSpPr>
        <p:spPr>
          <a:xfrm>
            <a:off x="3962400" y="6248400"/>
            <a:ext cx="1143000" cy="338554"/>
          </a:xfrm>
          <a:prstGeom prst="rect">
            <a:avLst/>
          </a:prstGeom>
          <a:noFill/>
        </p:spPr>
        <p:txBody>
          <a:bodyPr wrap="square" rtlCol="0">
            <a:spAutoFit/>
          </a:bodyPr>
          <a:lstStyle/>
          <a:p>
            <a:r>
              <a:rPr lang="fa-IR" sz="1600" dirty="0" smtClean="0">
                <a:ln>
                  <a:solidFill>
                    <a:schemeClr val="tx1"/>
                  </a:solidFill>
                </a:ln>
                <a:latin typeface="2  Titr"/>
                <a:cs typeface="B Koodak" pitchFamily="2" charset="-78"/>
              </a:rPr>
              <a:t>زمستان 90</a:t>
            </a:r>
            <a:endParaRPr lang="en-US" sz="1600" dirty="0">
              <a:ln>
                <a:solidFill>
                  <a:schemeClr val="tx1"/>
                </a:solidFill>
              </a:ln>
              <a:latin typeface="2  Titr"/>
              <a:cs typeface="B Koodak"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latin typeface="Arial" panose="020B0604020202020204" pitchFamily="34" charset="0"/>
                <a:cs typeface="Arial" panose="020B0604020202020204" pitchFamily="34" charset="0"/>
              </a:rPr>
              <a:t>انواع هزينه ها در مديريت موجودي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rtl="1">
              <a:buNone/>
            </a:pPr>
            <a:r>
              <a:rPr lang="fa-IR" dirty="0" smtClean="0">
                <a:latin typeface="Arial" panose="020B0604020202020204" pitchFamily="34" charset="0"/>
                <a:cs typeface="Arial" panose="020B0604020202020204" pitchFamily="34" charset="0"/>
              </a:rPr>
              <a:t>از يك ديدگاه كلي در مديريت موجودي هزينه ها به سه دسته به شرح زير تقسيم شده است :‌</a:t>
            </a:r>
          </a:p>
        </p:txBody>
      </p:sp>
    </p:spTree>
  </p:cSld>
  <p:clrMapOvr>
    <a:masterClrMapping/>
  </p:clrMapOvr>
  <p:transition>
    <p:zoom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2  Titr" pitchFamily="2" charset="-78"/>
              </a:rPr>
              <a:t>هزينه هاي سفارش </a:t>
            </a:r>
            <a:r>
              <a:rPr lang="en-US" dirty="0" smtClean="0">
                <a:cs typeface="2  Titr" pitchFamily="2" charset="-78"/>
              </a:rPr>
              <a:t>Co</a:t>
            </a:r>
            <a:r>
              <a:rPr lang="fa-IR" dirty="0" smtClean="0">
                <a:cs typeface="2  Titr" pitchFamily="2" charset="-78"/>
              </a:rPr>
              <a:t>‌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latin typeface="Arial" panose="020B0604020202020204" pitchFamily="34" charset="0"/>
                <a:cs typeface="Arial" panose="020B0604020202020204" pitchFamily="34" charset="0"/>
              </a:rPr>
              <a:t>به كليه هزينه هايي كه از زمان درخواست كالا تا دريافت آن ايجاد مي شود، ”هزينه سفارش“  گويند. تغييرات آن بر اساس ميزان سفارش،  مطابق شكل زير است.  هر چه ميزان سفارش بيشتر شود ، هزينه كل سفارش كمتر مي شود. هزينه هاي تهيه فرم درخواست خريد، ارسال فرم به فروشنده ، و .... حمل كالا ، حمل و نقل تا دريافت كالا، عوارض گمركي و ساير هزينه هايي كه سازمان براي سفارش و دريافت كالا از فروشنده ، در هر بار سفارش متحمل مي شود،  از جمله هزينه هاي سفارش است. البته اين هزينه ها در بردارنده هزينه هاي ثابت و متغير است. در كنترل موجودي ،‌فقط هزينه هاي متغير مورد نظر است.</a:t>
            </a:r>
          </a:p>
          <a:p>
            <a:pPr algn="just" rtl="1">
              <a:buNone/>
            </a:pPr>
            <a:endParaRPr lang="en-US" dirty="0">
              <a:latin typeface="Arial" panose="020B0604020202020204" pitchFamily="34" charset="0"/>
              <a:cs typeface="Arial" panose="020B0604020202020204" pitchFamily="34" charset="0"/>
            </a:endParaRPr>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9634" name="Picture 2"/>
          <p:cNvPicPr>
            <a:picLocks noGrp="1" noChangeAspect="1" noChangeArrowheads="1"/>
          </p:cNvPicPr>
          <p:nvPr>
            <p:ph idx="1"/>
          </p:nvPr>
        </p:nvPicPr>
        <p:blipFill>
          <a:blip r:embed="rId2" cstate="print"/>
          <a:srcRect/>
          <a:stretch>
            <a:fillRect/>
          </a:stretch>
        </p:blipFill>
        <p:spPr bwMode="auto">
          <a:xfrm>
            <a:off x="1542707" y="2362200"/>
            <a:ext cx="5484557" cy="3200400"/>
          </a:xfrm>
          <a:prstGeom prst="rect">
            <a:avLst/>
          </a:prstGeom>
          <a:noFill/>
          <a:ln w="9525">
            <a:noFill/>
            <a:miter lim="800000"/>
            <a:headEnd/>
            <a:tailEnd/>
          </a:ln>
          <a:effectLst/>
        </p:spPr>
      </p:pic>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cs typeface="2  Titr" pitchFamily="2" charset="-78"/>
              </a:rPr>
              <a:t>هزينه نگهداري </a:t>
            </a:r>
            <a:r>
              <a:rPr lang="en-US" dirty="0" smtClean="0">
                <a:cs typeface="2  Titr" pitchFamily="2" charset="-78"/>
              </a:rPr>
              <a:t>C</a:t>
            </a:r>
            <a:r>
              <a:rPr lang="en-US" dirty="0">
                <a:cs typeface="2  Titr" pitchFamily="2" charset="-78"/>
              </a:rPr>
              <a:t>h</a:t>
            </a:r>
            <a:r>
              <a:rPr lang="fa-IR" dirty="0" smtClean="0">
                <a:cs typeface="2  Titr" pitchFamily="2" charset="-78"/>
              </a:rPr>
              <a:t>‌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هزينه هاي نگهداري كالا در انبار ”هزينه هاي نگهداري“  ناميده شده است. منظور از آن، هزينه هاي عملياتي انبار، كنترل، جابجا نمودن كالا در انبار،  و مهمتر از همه هزينه انباشته شدن سرمايه به صورت كالا در انبار و بلوكه شدن آن كه به عنوان هزينه فرصت از دست رفته سرمايه در انبار محسوب مي شود. اين هزينه ها نيز به صورت ثابت و متغير هستند كه در كنترل موجودي فقط هزينه هاي متغير مد نظر است. هر چه ميزان موجودي افزايش يابد، به همان نسبت هزينه نگهداري نيز افزايش مي يابد.</a:t>
            </a:r>
            <a:endParaRPr lang="en-US" dirty="0"/>
          </a:p>
        </p:txBody>
      </p:sp>
    </p:spTree>
  </p:cSld>
  <p:clrMapOvr>
    <a:masterClrMapping/>
  </p:clrMapOvr>
  <p:transition>
    <p:pull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0658" name="Picture 2"/>
          <p:cNvPicPr>
            <a:picLocks noGrp="1" noChangeAspect="1" noChangeArrowheads="1"/>
          </p:cNvPicPr>
          <p:nvPr>
            <p:ph idx="1"/>
          </p:nvPr>
        </p:nvPicPr>
        <p:blipFill>
          <a:blip r:embed="rId2" cstate="print"/>
          <a:srcRect/>
          <a:stretch>
            <a:fillRect/>
          </a:stretch>
        </p:blipFill>
        <p:spPr bwMode="auto">
          <a:xfrm>
            <a:off x="1987264" y="2438400"/>
            <a:ext cx="4527836" cy="2963069"/>
          </a:xfrm>
          <a:prstGeom prst="rect">
            <a:avLst/>
          </a:prstGeom>
          <a:noFill/>
          <a:ln w="9525">
            <a:noFill/>
            <a:miter lim="800000"/>
            <a:headEnd/>
            <a:tailEnd/>
          </a:ln>
          <a:effectLst/>
        </p:spPr>
      </p:pic>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Titr" pitchFamily="2" charset="-78"/>
              </a:rPr>
              <a:t>هزينه كمبود </a:t>
            </a:r>
            <a:r>
              <a:rPr lang="en-US" dirty="0" smtClean="0">
                <a:cs typeface="2  Titr" pitchFamily="2" charset="-78"/>
              </a:rPr>
              <a:t>CS</a:t>
            </a:r>
            <a:r>
              <a:rPr lang="fa-IR" dirty="0" smtClean="0">
                <a:cs typeface="2  Titr" pitchFamily="2" charset="-78"/>
              </a:rPr>
              <a:t>‌ </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latin typeface="Arial" panose="020B0604020202020204" pitchFamily="34" charset="0"/>
                <a:cs typeface="Arial" panose="020B0604020202020204" pitchFamily="34" charset="0"/>
              </a:rPr>
              <a:t>هزينه هايي كه به علت نداشتن كالا و مواد، در زمان مورد نياز آنها،‌  حاصل شود، ”هزينه هاي كمبود“  مي باشند . هزينه از دست دادن مشتري، عدم تحقق سود حاصل از فروش كالاهايي كه به علت كمبود موجودي،  توليد نگرديده و از دست دادن اعتبار در بازار ، مثال هايي در اين زمينه هستند. محاسبه هزينه كمبود ، به علت وسعت ابعاد آن ، نسبت به ساير هزينه ها پيچيده تر است.</a:t>
            </a:r>
            <a:endParaRPr lang="en-US" dirty="0">
              <a:latin typeface="Arial" panose="020B0604020202020204" pitchFamily="34" charset="0"/>
              <a:cs typeface="Arial" panose="020B0604020202020204" pitchFamily="34" charset="0"/>
            </a:endParaRPr>
          </a:p>
        </p:txBody>
      </p:sp>
    </p:spTree>
  </p:cSld>
  <p:clrMapOvr>
    <a:masterClrMapping/>
  </p:clrMapOvr>
  <p:transition>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latin typeface="Arial" panose="020B0604020202020204" pitchFamily="34" charset="0"/>
                <a:cs typeface="Arial" panose="020B0604020202020204" pitchFamily="34" charset="0"/>
              </a:rPr>
              <a:t>شرايط تصميم گيري در كنترل موجودي‌ </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rtl="1">
              <a:buNone/>
            </a:pPr>
            <a:r>
              <a:rPr lang="fa-IR" dirty="0" smtClean="0">
                <a:latin typeface="Arial" panose="020B0604020202020204" pitchFamily="34" charset="0"/>
                <a:cs typeface="Arial" panose="020B0604020202020204" pitchFamily="34" charset="0"/>
              </a:rPr>
              <a:t>معمولاً  تصميم گيري در يكي از سه شرايط زير مي تواند تحقق يابد : </a:t>
            </a:r>
          </a:p>
          <a:p>
            <a:pPr algn="just" rtl="1">
              <a:buNone/>
            </a:pPr>
            <a:r>
              <a:rPr lang="fa-IR" b="1" dirty="0" smtClean="0">
                <a:latin typeface="Arial" panose="020B0604020202020204" pitchFamily="34" charset="0"/>
                <a:cs typeface="Arial" panose="020B0604020202020204" pitchFamily="34" charset="0"/>
              </a:rPr>
              <a:t>1-شرايط اطمينان كامل : </a:t>
            </a:r>
            <a:r>
              <a:rPr lang="fa-IR" dirty="0" smtClean="0">
                <a:latin typeface="Arial" panose="020B0604020202020204" pitchFamily="34" charset="0"/>
                <a:cs typeface="Arial" panose="020B0604020202020204" pitchFamily="34" charset="0"/>
              </a:rPr>
              <a:t>شرايطي كه در آن افراد نسبت به اتفاقاتي كه خواهد افتاد ، آگاه هستند و اطلاعات مربوط به آنها را داشته و از روابط آنها نيز ، آگاهي كامل داشته باشند.</a:t>
            </a:r>
          </a:p>
          <a:p>
            <a:pPr algn="just" rtl="1">
              <a:buNone/>
            </a:pPr>
            <a:r>
              <a:rPr lang="fa-IR" b="1" dirty="0" smtClean="0">
                <a:latin typeface="Arial" panose="020B0604020202020204" pitchFamily="34" charset="0"/>
                <a:cs typeface="Arial" panose="020B0604020202020204" pitchFamily="34" charset="0"/>
              </a:rPr>
              <a:t>2-شرايط ريسك : </a:t>
            </a:r>
            <a:r>
              <a:rPr lang="fa-IR" dirty="0" smtClean="0">
                <a:latin typeface="Arial" panose="020B0604020202020204" pitchFamily="34" charset="0"/>
                <a:cs typeface="Arial" panose="020B0604020202020204" pitchFamily="34" charset="0"/>
              </a:rPr>
              <a:t>شرايطي كه اطلاعات واقعي درباره آينده وجود دارد ،‌ ولي ناقص است و با مدل هاي احتمالي اميد رياضي ،‌حالات مختلف آن قابل محاسبه است. به عبارت ديگر ، در اين شرايط احتمال وقوع حالات مختلف در دست است.</a:t>
            </a:r>
            <a:endParaRPr lang="en-US" dirty="0">
              <a:latin typeface="Arial" panose="020B0604020202020204" pitchFamily="34" charset="0"/>
              <a:cs typeface="Arial" panose="020B0604020202020204" pitchFamily="34" charset="0"/>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fa-IR" b="1" dirty="0" smtClean="0">
                <a:cs typeface="2  Yagut" pitchFamily="2" charset="-78"/>
              </a:rPr>
              <a:t>3-شرايط عدم اطمينان :</a:t>
            </a:r>
            <a:r>
              <a:rPr lang="fa-IR" dirty="0" smtClean="0">
                <a:cs typeface="2  Yagut" pitchFamily="2" charset="-78"/>
              </a:rPr>
              <a:t> در شرايط عدم اطمينان ، افراد اطلاعات كافي از آينده نداشته و همچنين به اطلاعات  موجود خود نيز چندان اطمينان ندارند و روابط بين متغيرها در آينده را نمي توانند محاسبه كنند و احتمال ايجاد تغييرات ناشناخته اي در آينده وجود دارد. مانند وضعيتي كه سازماني تصميم به توسعه فعاليت خود در كشور ديگر نمايد كه درباره فرهنگ ، قانون و سياست هاي اقتصادي آ» اطلاعات كمي در دست دارد. </a:t>
            </a:r>
          </a:p>
          <a:p>
            <a:pPr algn="r" rtl="1">
              <a:buNone/>
            </a:pPr>
            <a:r>
              <a:rPr lang="fa-IR" dirty="0" smtClean="0">
                <a:cs typeface="2  Yagut" pitchFamily="2" charset="-78"/>
              </a:rPr>
              <a:t>در اين مطلب مدل هاي كنترل موجودي در شرايط تصميم گيري به شرح زير مطح مي گردد: </a:t>
            </a:r>
          </a:p>
          <a:p>
            <a:pPr algn="r" rtl="1">
              <a:buNone/>
            </a:pPr>
            <a:r>
              <a:rPr lang="fa-IR" dirty="0" smtClean="0">
                <a:cs typeface="2  Yagut" pitchFamily="2" charset="-78"/>
              </a:rPr>
              <a:t>1- مدل هاي تحت شرايط اطمينان كامل </a:t>
            </a:r>
          </a:p>
          <a:p>
            <a:pPr algn="r" rtl="1">
              <a:buNone/>
            </a:pPr>
            <a:r>
              <a:rPr lang="fa-IR" dirty="0" smtClean="0">
                <a:cs typeface="2  Yagut" pitchFamily="2" charset="-78"/>
              </a:rPr>
              <a:t>مدل هاي تحت شرايط ريسك</a:t>
            </a:r>
            <a:endParaRPr lang="en-US" dirty="0"/>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3200" dirty="0" smtClean="0">
                <a:cs typeface="2  Titr" pitchFamily="2" charset="-78"/>
              </a:rPr>
              <a:t>1)مدل هاي كنترل موجودي تحت شرايط اطمينان كامل</a:t>
            </a:r>
            <a:endParaRPr lang="en-US" sz="3200" dirty="0">
              <a:cs typeface="2  Titr" pitchFamily="2" charset="-78"/>
            </a:endParaRPr>
          </a:p>
        </p:txBody>
      </p:sp>
      <p:sp>
        <p:nvSpPr>
          <p:cNvPr id="3" name="Content Placeholder 2"/>
          <p:cNvSpPr>
            <a:spLocks noGrp="1"/>
          </p:cNvSpPr>
          <p:nvPr>
            <p:ph idx="1"/>
          </p:nvPr>
        </p:nvSpPr>
        <p:spPr/>
        <p:txBody>
          <a:bodyPr/>
          <a:lstStyle/>
          <a:p>
            <a:pPr algn="r" rtl="1">
              <a:buNone/>
            </a:pPr>
            <a:r>
              <a:rPr lang="fa-IR" dirty="0" smtClean="0">
                <a:cs typeface="2  Yagut" pitchFamily="2" charset="-78"/>
              </a:rPr>
              <a:t>مدل هاي كنترل موجودي تحت شرايط اطمينان كامل بشرح زير مي باشند : </a:t>
            </a:r>
          </a:p>
          <a:p>
            <a:pPr algn="r" rtl="1">
              <a:buNone/>
            </a:pPr>
            <a:r>
              <a:rPr lang="fa-IR" dirty="0" smtClean="0">
                <a:cs typeface="2  Yagut" pitchFamily="2" charset="-78"/>
              </a:rPr>
              <a:t>1-1) مدل ميزان اقتصادي سفارش </a:t>
            </a:r>
            <a:r>
              <a:rPr lang="en-US" dirty="0" smtClean="0">
                <a:cs typeface="2  Yagut" pitchFamily="2" charset="-78"/>
              </a:rPr>
              <a:t>(EOQ)</a:t>
            </a:r>
            <a:r>
              <a:rPr lang="fa-IR" dirty="0" smtClean="0">
                <a:cs typeface="2  Yagut" pitchFamily="2" charset="-78"/>
              </a:rPr>
              <a:t>‌</a:t>
            </a:r>
          </a:p>
          <a:p>
            <a:pPr algn="r" rtl="1">
              <a:buNone/>
            </a:pPr>
            <a:r>
              <a:rPr lang="fa-IR" dirty="0" smtClean="0">
                <a:cs typeface="2  Yagut" pitchFamily="2" charset="-78"/>
              </a:rPr>
              <a:t>1-2)مدل فاصله ثابت بين دو سفارش </a:t>
            </a:r>
          </a:p>
          <a:p>
            <a:pPr algn="r" rtl="1">
              <a:buNone/>
            </a:pPr>
            <a:r>
              <a:rPr lang="fa-IR" dirty="0" smtClean="0">
                <a:cs typeface="2  Yagut" pitchFamily="2" charset="-78"/>
              </a:rPr>
              <a:t>1-3)مدل تخفيف در خريد كلي </a:t>
            </a:r>
          </a:p>
          <a:p>
            <a:pPr algn="r" rtl="1">
              <a:buNone/>
            </a:pPr>
            <a:r>
              <a:rPr lang="fa-IR" dirty="0" smtClean="0">
                <a:cs typeface="2  Yagut" pitchFamily="2" charset="-78"/>
              </a:rPr>
              <a:t>1-4)مدل دريافت تدريجي كالا (ميزان اقتصادي توليد) </a:t>
            </a:r>
            <a:r>
              <a:rPr lang="en-US" dirty="0" smtClean="0">
                <a:cs typeface="2  Yagut" pitchFamily="2" charset="-78"/>
              </a:rPr>
              <a:t>POQ</a:t>
            </a:r>
            <a:r>
              <a:rPr lang="fa-IR" dirty="0" smtClean="0">
                <a:cs typeface="2  Yagut" pitchFamily="2" charset="-78"/>
              </a:rPr>
              <a:t> </a:t>
            </a:r>
            <a:endParaRPr lang="en-US" dirty="0"/>
          </a:p>
        </p:txBody>
      </p:sp>
    </p:spTree>
  </p:cSld>
  <p:clrMapOvr>
    <a:masterClrMapping/>
  </p:clrMapOvr>
  <p:transition>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fa-IR" dirty="0" smtClean="0">
                <a:cs typeface="2  Yagut" pitchFamily="2" charset="-78"/>
              </a:rPr>
              <a:t>اين مدل تحت شرايط اطمينان كامل است  و فرضيات مدل به شرح زير است : </a:t>
            </a:r>
          </a:p>
          <a:p>
            <a:pPr algn="r" rtl="1">
              <a:buNone/>
            </a:pPr>
            <a:r>
              <a:rPr lang="fa-IR" dirty="0" smtClean="0">
                <a:cs typeface="2  Yagut" pitchFamily="2" charset="-78"/>
              </a:rPr>
              <a:t>1)براي هر محصول يا كالا بايد به طور مستقل ميزان اقتصادي سفارش يا </a:t>
            </a:r>
            <a:r>
              <a:rPr lang="en-US" dirty="0" smtClean="0">
                <a:cs typeface="2  Yagut" pitchFamily="2" charset="-78"/>
              </a:rPr>
              <a:t>EOQ</a:t>
            </a:r>
            <a:r>
              <a:rPr lang="fa-IR" dirty="0" smtClean="0">
                <a:cs typeface="2  Yagut" pitchFamily="2" charset="-78"/>
              </a:rPr>
              <a:t>  محاسبه شود. </a:t>
            </a:r>
          </a:p>
          <a:p>
            <a:pPr algn="r" rtl="1">
              <a:buNone/>
            </a:pPr>
            <a:r>
              <a:rPr lang="fa-IR" dirty="0" smtClean="0">
                <a:cs typeface="2  Yagut" pitchFamily="2" charset="-78"/>
              </a:rPr>
              <a:t>2)تقاضاي ساليانه كاملاً مشخص است. </a:t>
            </a:r>
          </a:p>
          <a:p>
            <a:pPr algn="r" rtl="1">
              <a:buNone/>
            </a:pPr>
            <a:r>
              <a:rPr lang="fa-IR" dirty="0" smtClean="0">
                <a:cs typeface="2  Yagut" pitchFamily="2" charset="-78"/>
              </a:rPr>
              <a:t>3)نرخ فروش يا مصرف كالا در طول سال بصورت يكنواخت و ثابت است.</a:t>
            </a:r>
          </a:p>
          <a:p>
            <a:pPr algn="r" rtl="1">
              <a:buNone/>
            </a:pPr>
            <a:r>
              <a:rPr lang="fa-IR" dirty="0" smtClean="0">
                <a:cs typeface="2  Yagut" pitchFamily="2" charset="-78"/>
              </a:rPr>
              <a:t>4)هر سفارش به صورت يكجا تحويل داده مي شود.</a:t>
            </a:r>
          </a:p>
          <a:p>
            <a:pPr algn="r" rtl="1">
              <a:buNone/>
            </a:pPr>
            <a:r>
              <a:rPr lang="fa-IR" dirty="0" smtClean="0">
                <a:cs typeface="2  Yagut" pitchFamily="2" charset="-78"/>
              </a:rPr>
              <a:t>5)قيمت ثابت است و هيچگونه تخفيفي در خريد عمده وجود ندارد.</a:t>
            </a:r>
          </a:p>
          <a:p>
            <a:pPr algn="r" rtl="1">
              <a:buNone/>
            </a:pPr>
            <a:r>
              <a:rPr lang="fa-IR" dirty="0" smtClean="0">
                <a:cs typeface="2  Yagut" pitchFamily="2" charset="-78"/>
              </a:rPr>
              <a:t>بطور كلي هزينه كل انبارداري از حاصل جمع هزينه كل سفارش و هزينه كل نگهداري به دست مي آيد.</a:t>
            </a: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b="1" dirty="0" smtClean="0">
                <a:latin typeface="Arial" panose="020B0604020202020204" pitchFamily="34" charset="0"/>
                <a:cs typeface="Arial" panose="020B0604020202020204" pitchFamily="34" charset="0"/>
              </a:rPr>
              <a:t>مديريت موجودي </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r" rtl="1">
              <a:buNone/>
            </a:pPr>
            <a:r>
              <a:rPr lang="fa-IR" dirty="0" smtClean="0">
                <a:latin typeface="Arial" panose="020B0604020202020204" pitchFamily="34" charset="0"/>
                <a:cs typeface="Arial" panose="020B0604020202020204" pitchFamily="34" charset="0"/>
              </a:rPr>
              <a:t>سازمان ها براي توليد كالا و ارائه خدمت ، به مواد اوليه و قطعات نياز دارند و از عرضه كنندگان آن تأمين مي نمايند. هدف اصلي از مديريت مواد اوليه و قطعات مورد نياز ، اين است كه : اولاً  در هنگام نياز كالا و قطعات به ميزان مورد نظر موجود باشد و ثانياً  مقدار كالا  و قطعات به اندازه ”مناسب“‌  باشد ، يعني نه به ميزان زياد كه هزينه انبارداري فوق العاده اي را بر سازمان تحميل نمايد و فضاي ديگر كالاها را اشغال نمايد و نه آنقدر كم باشد كه خط توليد متوقف شود. به عبارت ديگر ،  منافع ناشي از دارا بودن موجودي بيش از هزينه هاي كمبود آن باشد.</a:t>
            </a:r>
            <a:endParaRPr lang="en-US" dirty="0">
              <a:latin typeface="Arial" panose="020B0604020202020204" pitchFamily="34" charset="0"/>
              <a:cs typeface="Arial" panose="020B0604020202020204" pitchFamily="34" charset="0"/>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rtl="1">
              <a:buNone/>
            </a:pPr>
            <a:r>
              <a:rPr lang="fa-IR" dirty="0" smtClean="0">
                <a:cs typeface="2  Yagut" pitchFamily="2" charset="-78"/>
              </a:rPr>
              <a:t>هزينه كل انبارداري = هزينه كل سفارش + هزينه كل نگهداري </a:t>
            </a:r>
          </a:p>
          <a:p>
            <a:pPr algn="ctr" rtl="1">
              <a:buNone/>
            </a:pPr>
            <a:r>
              <a:rPr lang="fa-IR" dirty="0" smtClean="0">
                <a:cs typeface="2  Yagut" pitchFamily="2" charset="-78"/>
              </a:rPr>
              <a:t>رابطه (1-12)</a:t>
            </a:r>
            <a:endParaRPr lang="en-US" dirty="0"/>
          </a:p>
        </p:txBody>
      </p:sp>
      <p:pic>
        <p:nvPicPr>
          <p:cNvPr id="4097" name="Picture 1"/>
          <p:cNvPicPr>
            <a:picLocks noChangeAspect="1" noChangeArrowheads="1"/>
          </p:cNvPicPr>
          <p:nvPr/>
        </p:nvPicPr>
        <p:blipFill>
          <a:blip r:embed="rId2" cstate="print"/>
          <a:srcRect/>
          <a:stretch>
            <a:fillRect/>
          </a:stretch>
        </p:blipFill>
        <p:spPr bwMode="auto">
          <a:xfrm>
            <a:off x="1905000" y="2895600"/>
            <a:ext cx="4932589" cy="2762250"/>
          </a:xfrm>
          <a:prstGeom prst="rect">
            <a:avLst/>
          </a:prstGeom>
          <a:noFill/>
          <a:ln w="9525">
            <a:noFill/>
            <a:miter lim="800000"/>
            <a:headEnd/>
            <a:tailEnd/>
          </a:ln>
          <a:effectLst/>
        </p:spPr>
      </p:pic>
    </p:spTree>
  </p:cSld>
  <p:clrMapOvr>
    <a:masterClrMapping/>
  </p:clrMapOvr>
  <p:transition>
    <p:strips dir="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ملاحظه مي شود كه در نقطه </a:t>
            </a:r>
            <a:r>
              <a:rPr lang="en-US" dirty="0" smtClean="0">
                <a:cs typeface="2  Yagut" pitchFamily="2" charset="-78"/>
              </a:rPr>
              <a:t>Q*</a:t>
            </a:r>
            <a:r>
              <a:rPr lang="fa-IR" dirty="0" smtClean="0">
                <a:cs typeface="2  Yagut" pitchFamily="2" charset="-78"/>
              </a:rPr>
              <a:t> ميزان هزينه كل سفارش و هزينه كل نگهداري با هم برابر است و هزينه كل، در حداقل است . اين نقطه ”ميزان اقتصادي سفارش يا </a:t>
            </a:r>
            <a:r>
              <a:rPr lang="en-US" dirty="0" smtClean="0">
                <a:cs typeface="2  Yagut" pitchFamily="2" charset="-78"/>
              </a:rPr>
              <a:t>EOQ</a:t>
            </a:r>
            <a:r>
              <a:rPr lang="fa-IR" dirty="0" smtClean="0">
                <a:cs typeface="2  Yagut" pitchFamily="2" charset="-78"/>
              </a:rPr>
              <a:t>“  نام دارد. چنانچه بر طبق آن ، ميزان موجودي مورد نياز سفارش داده شود. حاصل جمع هزينه هاي كل سفارش و نگهداري يا هزينه كل انبارداري حداقل مي گردد.</a:t>
            </a:r>
            <a:endParaRPr lang="en-US" dirty="0"/>
          </a:p>
        </p:txBody>
      </p:sp>
    </p:spTree>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2  Yagut" pitchFamily="2" charset="-78"/>
              </a:rPr>
              <a:t>هزينه كل سفارش عبارت است از : </a:t>
            </a:r>
          </a:p>
          <a:p>
            <a:pPr algn="r" rtl="1">
              <a:buNone/>
            </a:pPr>
            <a:r>
              <a:rPr lang="fa-IR" dirty="0" smtClean="0">
                <a:cs typeface="2  Yagut" pitchFamily="2" charset="-78"/>
              </a:rPr>
              <a:t>رابطه (2-12)	= هزينه كل سفارش</a:t>
            </a:r>
          </a:p>
          <a:p>
            <a:pPr algn="r" rtl="1">
              <a:buNone/>
            </a:pPr>
            <a:r>
              <a:rPr lang="fa-IR" dirty="0" smtClean="0">
                <a:cs typeface="2  Yagut" pitchFamily="2" charset="-78"/>
              </a:rPr>
              <a:t>تقاضاي ساليانه :‌</a:t>
            </a:r>
            <a:r>
              <a:rPr lang="en-US" dirty="0" smtClean="0">
                <a:cs typeface="2  Yagut" pitchFamily="2" charset="-78"/>
              </a:rPr>
              <a:t>D</a:t>
            </a:r>
          </a:p>
          <a:p>
            <a:pPr algn="r" rtl="1">
              <a:buNone/>
            </a:pPr>
            <a:r>
              <a:rPr lang="fa-IR" dirty="0" smtClean="0">
                <a:cs typeface="2  Yagut" pitchFamily="2" charset="-78"/>
              </a:rPr>
              <a:t>ميزان سفارش : </a:t>
            </a:r>
            <a:r>
              <a:rPr lang="en-US" dirty="0" smtClean="0">
                <a:cs typeface="2  Yagut" pitchFamily="2" charset="-78"/>
              </a:rPr>
              <a:t>Q</a:t>
            </a:r>
            <a:endParaRPr lang="fa-IR" dirty="0" smtClean="0">
              <a:cs typeface="2  Yagut" pitchFamily="2" charset="-78"/>
            </a:endParaRPr>
          </a:p>
          <a:p>
            <a:pPr algn="r" rtl="1">
              <a:buNone/>
            </a:pPr>
            <a:r>
              <a:rPr lang="fa-IR" dirty="0" smtClean="0">
                <a:cs typeface="2  Yagut" pitchFamily="2" charset="-78"/>
              </a:rPr>
              <a:t>هزينه هر بار سفارش :‌</a:t>
            </a:r>
            <a:r>
              <a:rPr lang="en-US" dirty="0" smtClean="0">
                <a:cs typeface="2  Yagut" pitchFamily="2" charset="-78"/>
              </a:rPr>
              <a:t>C0</a:t>
            </a:r>
            <a:r>
              <a:rPr lang="fa-IR" dirty="0" smtClean="0">
                <a:cs typeface="2  Yagut" pitchFamily="2" charset="-78"/>
              </a:rPr>
              <a:t> </a:t>
            </a:r>
          </a:p>
          <a:p>
            <a:pPr algn="r" rtl="1">
              <a:buNone/>
            </a:pPr>
            <a:r>
              <a:rPr lang="fa-IR" dirty="0" smtClean="0">
                <a:cs typeface="2  Yagut" pitchFamily="2" charset="-78"/>
              </a:rPr>
              <a:t>منظور از         تعداد دفعات سفارش در سال است. كه از حاصلضرب تعداد دفعات سفارش در هزينه هر بار سفارش ،‌هزينه كل سفارش به دست مي آيد.</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049" name="Object 1"/>
          <p:cNvGraphicFramePr>
            <a:graphicFrameLocks noChangeAspect="1"/>
          </p:cNvGraphicFramePr>
          <p:nvPr/>
        </p:nvGraphicFramePr>
        <p:xfrm>
          <a:off x="6934200" y="2362200"/>
          <a:ext cx="609600" cy="685800"/>
        </p:xfrm>
        <a:graphic>
          <a:graphicData uri="http://schemas.openxmlformats.org/presentationml/2006/ole">
            <mc:AlternateContent xmlns:mc="http://schemas.openxmlformats.org/markup-compatibility/2006">
              <mc:Choice xmlns:v="urn:schemas-microsoft-com:vml" Requires="v">
                <p:oleObj spid="_x0000_s2055" name="Equation" r:id="rId3" imgW="380835" imgH="431613" progId="Equation.3">
                  <p:embed/>
                </p:oleObj>
              </mc:Choice>
              <mc:Fallback>
                <p:oleObj name="Equation" r:id="rId3" imgW="380835" imgH="431613"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2362200"/>
                        <a:ext cx="609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1" name="Rectangle 3"/>
          <p:cNvSpPr>
            <a:spLocks noChangeArrowheads="1"/>
          </p:cNvSpPr>
          <p:nvPr/>
        </p:nvSpPr>
        <p:spPr bwMode="auto">
          <a:xfrm>
            <a:off x="0" y="428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1"/>
          <p:cNvGraphicFramePr>
            <a:graphicFrameLocks noChangeAspect="1"/>
          </p:cNvGraphicFramePr>
          <p:nvPr/>
        </p:nvGraphicFramePr>
        <p:xfrm>
          <a:off x="7543800" y="4267200"/>
          <a:ext cx="425450" cy="665163"/>
        </p:xfrm>
        <a:graphic>
          <a:graphicData uri="http://schemas.openxmlformats.org/presentationml/2006/ole">
            <mc:AlternateContent xmlns:mc="http://schemas.openxmlformats.org/markup-compatibility/2006">
              <mc:Choice xmlns:v="urn:schemas-microsoft-com:vml" Requires="v">
                <p:oleObj spid="_x0000_s2056" name="Equation" r:id="rId5" imgW="266400" imgH="419040" progId="Equation.3">
                  <p:embed/>
                </p:oleObj>
              </mc:Choice>
              <mc:Fallback>
                <p:oleObj name="Equation" r:id="rId5" imgW="266400" imgH="41904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3800" y="4267200"/>
                        <a:ext cx="425450" cy="665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با در نظر گرفتن تعداد روزهاي كاري در سال فاصله زماين بين دو سفارش عبارت خواهد بود از :‌</a:t>
            </a:r>
          </a:p>
          <a:p>
            <a:pPr algn="just" rtl="1">
              <a:buNone/>
            </a:pPr>
            <a:endParaRPr lang="fa-IR" dirty="0">
              <a:cs typeface="2  Yagut" pitchFamily="2" charset="-78"/>
            </a:endParaRPr>
          </a:p>
          <a:p>
            <a:pPr algn="just" rtl="1">
              <a:buNone/>
            </a:pPr>
            <a:r>
              <a:rPr lang="fa-IR" dirty="0" smtClean="0">
                <a:cs typeface="2  Yagut" pitchFamily="2" charset="-78"/>
              </a:rPr>
              <a:t>فاصله زماني بين دو سفارش = </a:t>
            </a:r>
          </a:p>
          <a:p>
            <a:pPr algn="just" rtl="1">
              <a:buNone/>
            </a:pPr>
            <a:endParaRPr lang="fa-IR" dirty="0">
              <a:cs typeface="2  Yagut" pitchFamily="2" charset="-78"/>
            </a:endParaRPr>
          </a:p>
          <a:p>
            <a:pPr algn="just" rtl="1">
              <a:buNone/>
            </a:pPr>
            <a:r>
              <a:rPr lang="fa-IR" dirty="0" smtClean="0">
                <a:cs typeface="2  Yagut" pitchFamily="2" charset="-78"/>
              </a:rPr>
              <a:t>هزينه كل نگهداري عبارت است از :‌ رابطه (3-12)</a:t>
            </a:r>
          </a:p>
          <a:p>
            <a:pPr algn="just" rtl="1">
              <a:buNone/>
            </a:pPr>
            <a:r>
              <a:rPr lang="fa-IR" dirty="0" smtClean="0"/>
              <a:t>			= هزينه كل نگهداري </a:t>
            </a:r>
          </a:p>
          <a:p>
            <a:pPr algn="just" rtl="1">
              <a:buNone/>
            </a:pPr>
            <a:r>
              <a:rPr lang="fa-IR" dirty="0" smtClean="0"/>
              <a:t>ميزان سفارش :‌</a:t>
            </a:r>
            <a:r>
              <a:rPr lang="en-US" dirty="0" smtClean="0"/>
              <a:t>Q</a:t>
            </a:r>
            <a:r>
              <a:rPr lang="fa-IR" dirty="0" smtClean="0"/>
              <a:t> </a:t>
            </a:r>
          </a:p>
          <a:p>
            <a:pPr algn="just" rtl="1">
              <a:buNone/>
            </a:pPr>
            <a:r>
              <a:rPr lang="fa-IR" dirty="0" smtClean="0"/>
              <a:t>هزينه نگهداري هر واحد كالا در سال :‌</a:t>
            </a:r>
            <a:r>
              <a:rPr lang="en-US" dirty="0" smtClean="0"/>
              <a:t>Ch</a:t>
            </a:r>
            <a:r>
              <a:rPr lang="fa-IR" dirty="0" smtClean="0"/>
              <a:t> </a:t>
            </a:r>
            <a:endParaRPr lang="en-US" dirty="0"/>
          </a:p>
        </p:txBody>
      </p:sp>
      <p:graphicFrame>
        <p:nvGraphicFramePr>
          <p:cNvPr id="1025" name="Object 1"/>
          <p:cNvGraphicFramePr>
            <a:graphicFrameLocks noChangeAspect="1"/>
          </p:cNvGraphicFramePr>
          <p:nvPr/>
        </p:nvGraphicFramePr>
        <p:xfrm>
          <a:off x="381000" y="3124200"/>
          <a:ext cx="3922712" cy="685800"/>
        </p:xfrm>
        <a:graphic>
          <a:graphicData uri="http://schemas.openxmlformats.org/presentationml/2006/ole">
            <mc:AlternateContent xmlns:mc="http://schemas.openxmlformats.org/markup-compatibility/2006">
              <mc:Choice xmlns:v="urn:schemas-microsoft-com:vml" Requires="v">
                <p:oleObj spid="_x0000_s1030" name="Equation" r:id="rId3" imgW="2450880" imgH="431640" progId="Equation.3">
                  <p:embed/>
                </p:oleObj>
              </mc:Choice>
              <mc:Fallback>
                <p:oleObj name="Equation" r:id="rId3" imgW="2450880" imgH="431640" progId="Equation.3">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124200"/>
                        <a:ext cx="3922712"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6934200" y="4267200"/>
          <a:ext cx="568325" cy="625475"/>
        </p:xfrm>
        <a:graphic>
          <a:graphicData uri="http://schemas.openxmlformats.org/presentationml/2006/ole">
            <mc:AlternateContent xmlns:mc="http://schemas.openxmlformats.org/markup-compatibility/2006">
              <mc:Choice xmlns:v="urn:schemas-microsoft-com:vml" Requires="v">
                <p:oleObj spid="_x0000_s1031" name="Equation" r:id="rId5" imgW="355320" imgH="393480" progId="Equation.3">
                  <p:embed/>
                </p:oleObj>
              </mc:Choice>
              <mc:Fallback>
                <p:oleObj name="Equation" r:id="rId5" imgW="355320" imgH="39348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4267200"/>
                        <a:ext cx="568325"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منظور از    متوسط موجودي در سال است كه حاصلضرب متوسط موجودي در سال با هزينه نگهداري هر واحد كالا در سال ، هزينه كل نگهداري در سال را به دست مي دهد. </a:t>
            </a:r>
          </a:p>
          <a:p>
            <a:pPr algn="just" rtl="1">
              <a:buNone/>
            </a:pPr>
            <a:r>
              <a:rPr lang="fa-IR" dirty="0" smtClean="0">
                <a:cs typeface="2  Yagut" pitchFamily="2" charset="-78"/>
              </a:rPr>
              <a:t>بنابراين هزينه كل انبارداري عبارت است از :رابطه (4-12) </a:t>
            </a:r>
            <a:endParaRPr lang="en-US" dirty="0"/>
          </a:p>
        </p:txBody>
      </p:sp>
      <p:graphicFrame>
        <p:nvGraphicFramePr>
          <p:cNvPr id="34818" name="Object 2"/>
          <p:cNvGraphicFramePr>
            <a:graphicFrameLocks noChangeAspect="1"/>
          </p:cNvGraphicFramePr>
          <p:nvPr/>
        </p:nvGraphicFramePr>
        <p:xfrm>
          <a:off x="6999288" y="1600200"/>
          <a:ext cx="284162" cy="625475"/>
        </p:xfrm>
        <a:graphic>
          <a:graphicData uri="http://schemas.openxmlformats.org/presentationml/2006/ole">
            <mc:AlternateContent xmlns:mc="http://schemas.openxmlformats.org/markup-compatibility/2006">
              <mc:Choice xmlns:v="urn:schemas-microsoft-com:vml" Requires="v">
                <p:oleObj spid="_x0000_s34822" name="Equation" r:id="rId3" imgW="177480" imgH="393480" progId="Equation.3">
                  <p:embed/>
                </p:oleObj>
              </mc:Choice>
              <mc:Fallback>
                <p:oleObj name="Equation" r:id="rId3" imgW="17748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9288" y="1600200"/>
                        <a:ext cx="284162"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19" name="Object 3"/>
          <p:cNvGraphicFramePr>
            <a:graphicFrameLocks noChangeAspect="1"/>
          </p:cNvGraphicFramePr>
          <p:nvPr/>
        </p:nvGraphicFramePr>
        <p:xfrm>
          <a:off x="3398838" y="4705350"/>
          <a:ext cx="2620962" cy="943457"/>
        </p:xfrm>
        <a:graphic>
          <a:graphicData uri="http://schemas.openxmlformats.org/presentationml/2006/ole">
            <mc:AlternateContent xmlns:mc="http://schemas.openxmlformats.org/markup-compatibility/2006">
              <mc:Choice xmlns:v="urn:schemas-microsoft-com:vml" Requires="v">
                <p:oleObj spid="_x0000_s34823" name="Equation" r:id="rId5" imgW="1155600" imgH="419040" progId="Equation.3">
                  <p:embed/>
                </p:oleObj>
              </mc:Choice>
              <mc:Fallback>
                <p:oleObj name="Equation" r:id="rId5" imgW="115560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8838" y="4705350"/>
                        <a:ext cx="2620962" cy="94345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براي يافتن حداقل هزينه كل بايد از رابطه فوق نسبت به </a:t>
            </a:r>
            <a:r>
              <a:rPr lang="en-US" dirty="0" smtClean="0">
                <a:cs typeface="2  Yagut" pitchFamily="2" charset="-78"/>
              </a:rPr>
              <a:t>Q</a:t>
            </a:r>
            <a:r>
              <a:rPr lang="fa-IR" dirty="0" smtClean="0">
                <a:cs typeface="2  Yagut" pitchFamily="2" charset="-78"/>
              </a:rPr>
              <a:t>  مشتق گرفته و مساوي صفر قرار داده مي شود.</a:t>
            </a:r>
          </a:p>
          <a:p>
            <a:pPr algn="just" rtl="1">
              <a:buNone/>
            </a:pPr>
            <a:r>
              <a:rPr lang="fa-IR" dirty="0" smtClean="0">
                <a:cs typeface="2  Yagut" pitchFamily="2" charset="-78"/>
              </a:rPr>
              <a:t>رابطه (5-12)			</a:t>
            </a:r>
          </a:p>
          <a:p>
            <a:pPr algn="just" rtl="1">
              <a:buNone/>
            </a:pPr>
            <a:r>
              <a:rPr lang="fa-IR" dirty="0" smtClean="0">
                <a:cs typeface="2  Yagut" pitchFamily="2" charset="-78"/>
              </a:rPr>
              <a:t>ميزان اقتصادي سفارش</a:t>
            </a:r>
          </a:p>
          <a:p>
            <a:pPr algn="just" rtl="1">
              <a:buNone/>
            </a:pPr>
            <a:r>
              <a:rPr lang="fa-IR" dirty="0" smtClean="0">
                <a:cs typeface="2  Yagut" pitchFamily="2" charset="-78"/>
              </a:rPr>
              <a:t>و </a:t>
            </a:r>
            <a:r>
              <a:rPr lang="en-US" dirty="0" smtClean="0">
                <a:cs typeface="2  Yagut" pitchFamily="2" charset="-78"/>
              </a:rPr>
              <a:t>TC*</a:t>
            </a:r>
            <a:r>
              <a:rPr lang="fa-IR" dirty="0" smtClean="0">
                <a:cs typeface="2  Yagut" pitchFamily="2" charset="-78"/>
              </a:rPr>
              <a:t>  هزينه كل انبارداري بهينه عبارتست از: رابطه (6-12)</a:t>
            </a:r>
          </a:p>
          <a:p>
            <a:pPr algn="just" rtl="1">
              <a:buNone/>
            </a:pPr>
            <a:endParaRPr lang="fa-IR" dirty="0" smtClean="0">
              <a:cs typeface="2  Yagut" pitchFamily="2" charset="-78"/>
            </a:endParaRPr>
          </a:p>
          <a:p>
            <a:pPr algn="just" rtl="1">
              <a:buNone/>
            </a:pPr>
            <a:endParaRPr lang="en-US" dirty="0"/>
          </a:p>
        </p:txBody>
      </p:sp>
      <p:graphicFrame>
        <p:nvGraphicFramePr>
          <p:cNvPr id="35843" name="Object 3"/>
          <p:cNvGraphicFramePr>
            <a:graphicFrameLocks noChangeAspect="1"/>
          </p:cNvGraphicFramePr>
          <p:nvPr/>
        </p:nvGraphicFramePr>
        <p:xfrm>
          <a:off x="2819400" y="2590800"/>
          <a:ext cx="3629025" cy="912891"/>
        </p:xfrm>
        <a:graphic>
          <a:graphicData uri="http://schemas.openxmlformats.org/presentationml/2006/ole">
            <mc:AlternateContent xmlns:mc="http://schemas.openxmlformats.org/markup-compatibility/2006">
              <mc:Choice xmlns:v="urn:schemas-microsoft-com:vml" Requires="v">
                <p:oleObj spid="_x0000_s35847" name="Equation" r:id="rId3" imgW="1803240" imgH="457200" progId="Equation.3">
                  <p:embed/>
                </p:oleObj>
              </mc:Choice>
              <mc:Fallback>
                <p:oleObj name="Equation" r:id="rId3" imgW="1803240" imgH="457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2590800"/>
                        <a:ext cx="3629025" cy="91289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4" name="Object 4"/>
          <p:cNvGraphicFramePr>
            <a:graphicFrameLocks noChangeAspect="1"/>
          </p:cNvGraphicFramePr>
          <p:nvPr/>
        </p:nvGraphicFramePr>
        <p:xfrm>
          <a:off x="3305175" y="4762500"/>
          <a:ext cx="2657475" cy="836613"/>
        </p:xfrm>
        <a:graphic>
          <a:graphicData uri="http://schemas.openxmlformats.org/presentationml/2006/ole">
            <mc:AlternateContent xmlns:mc="http://schemas.openxmlformats.org/markup-compatibility/2006">
              <mc:Choice xmlns:v="urn:schemas-microsoft-com:vml" Requires="v">
                <p:oleObj spid="_x0000_s35848" name="Equation" r:id="rId5" imgW="1320480" imgH="419040" progId="Equation.3">
                  <p:embed/>
                </p:oleObj>
              </mc:Choice>
              <mc:Fallback>
                <p:oleObj name="Equation" r:id="rId5" imgW="1320480" imgH="4190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05175" y="4762500"/>
                        <a:ext cx="2657475" cy="836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با توجه به شكل (4-12) ملاحظه مي گردد كه در مقدار </a:t>
            </a:r>
            <a:r>
              <a:rPr lang="en-US" dirty="0" smtClean="0">
                <a:cs typeface="2  Yagut" pitchFamily="2" charset="-78"/>
              </a:rPr>
              <a:t>Q*</a:t>
            </a:r>
            <a:r>
              <a:rPr lang="fa-IR" dirty="0" smtClean="0">
                <a:cs typeface="2  Yagut" pitchFamily="2" charset="-78"/>
              </a:rPr>
              <a:t>‌ هزينه كل سفارش با هزينه كل نگهداري برابر مي شود و هزينه كل انبارداري </a:t>
            </a:r>
            <a:r>
              <a:rPr lang="en-US" dirty="0" smtClean="0">
                <a:cs typeface="2  Yagut" pitchFamily="2" charset="-78"/>
              </a:rPr>
              <a:t>TC*</a:t>
            </a:r>
            <a:r>
              <a:rPr lang="fa-IR" dirty="0" smtClean="0">
                <a:cs typeface="2  Yagut" pitchFamily="2" charset="-78"/>
              </a:rPr>
              <a:t>‌ در حداقل است . لذا مي توان با بسط دادن رابطه هاي هزينه كل سفارش و هزينه كل نگهداري در مقدار </a:t>
            </a:r>
            <a:r>
              <a:rPr lang="en-US" dirty="0" smtClean="0">
                <a:cs typeface="2  Yagut" pitchFamily="2" charset="-78"/>
              </a:rPr>
              <a:t>Q*</a:t>
            </a:r>
            <a:r>
              <a:rPr lang="fa-IR" dirty="0" smtClean="0">
                <a:cs typeface="2  Yagut" pitchFamily="2" charset="-78"/>
              </a:rPr>
              <a:t>‌ رابطه ديگر </a:t>
            </a:r>
            <a:r>
              <a:rPr lang="en-US" dirty="0" smtClean="0">
                <a:cs typeface="2  Yagut" pitchFamily="2" charset="-78"/>
              </a:rPr>
              <a:t>TC*</a:t>
            </a:r>
            <a:r>
              <a:rPr lang="fa-IR" dirty="0" smtClean="0">
                <a:cs typeface="2  Yagut" pitchFamily="2" charset="-78"/>
              </a:rPr>
              <a:t>‌ را نيز به شرح زير تعريف نمود.</a:t>
            </a:r>
          </a:p>
          <a:p>
            <a:pPr algn="just" rtl="1">
              <a:buNone/>
            </a:pPr>
            <a:r>
              <a:rPr lang="fa-IR" dirty="0">
                <a:cs typeface="2  Yagut" pitchFamily="2" charset="-78"/>
              </a:rPr>
              <a:t>	</a:t>
            </a:r>
            <a:r>
              <a:rPr lang="fa-IR" dirty="0" smtClean="0">
                <a:cs typeface="2  Yagut" pitchFamily="2" charset="-78"/>
              </a:rPr>
              <a:t>					هزينه كل نگهداري </a:t>
            </a:r>
            <a:r>
              <a:rPr lang="en-US" dirty="0" smtClean="0">
                <a:cs typeface="2  Yagut" pitchFamily="2" charset="-78"/>
              </a:rPr>
              <a:t>(Q*)</a:t>
            </a:r>
            <a:r>
              <a:rPr lang="fa-IR" dirty="0" smtClean="0">
                <a:cs typeface="2  Yagut" pitchFamily="2" charset="-78"/>
              </a:rPr>
              <a:t> </a:t>
            </a:r>
          </a:p>
          <a:p>
            <a:pPr algn="just" rtl="1">
              <a:buNone/>
            </a:pPr>
            <a:endParaRPr lang="en-US" dirty="0"/>
          </a:p>
        </p:txBody>
      </p:sp>
      <p:graphicFrame>
        <p:nvGraphicFramePr>
          <p:cNvPr id="36866" name="Object 2"/>
          <p:cNvGraphicFramePr>
            <a:graphicFrameLocks noChangeAspect="1"/>
          </p:cNvGraphicFramePr>
          <p:nvPr/>
        </p:nvGraphicFramePr>
        <p:xfrm>
          <a:off x="4038600" y="4572000"/>
          <a:ext cx="4216400" cy="1241425"/>
        </p:xfrm>
        <a:graphic>
          <a:graphicData uri="http://schemas.openxmlformats.org/presentationml/2006/ole">
            <mc:AlternateContent xmlns:mc="http://schemas.openxmlformats.org/markup-compatibility/2006">
              <mc:Choice xmlns:v="urn:schemas-microsoft-com:vml" Requires="v">
                <p:oleObj spid="_x0000_s36868" name="Equation" r:id="rId3" imgW="2095200" imgH="622080" progId="Equation.3">
                  <p:embed/>
                </p:oleObj>
              </mc:Choice>
              <mc:Fallback>
                <p:oleObj name="Equation" r:id="rId3" imgW="2095200" imgH="6220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572000"/>
                        <a:ext cx="4216400" cy="1241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lstStyle/>
          <a:p>
            <a:pPr algn="just" rtl="1">
              <a:buNone/>
            </a:pPr>
            <a:r>
              <a:rPr lang="fa-IR" dirty="0" smtClean="0">
                <a:cs typeface="2  Yagut" pitchFamily="2" charset="-78"/>
              </a:rPr>
              <a:t>						هزينه كل سفارش </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endParaRPr lang="fa-IR" dirty="0" smtClean="0">
              <a:cs typeface="2  Yagut" pitchFamily="2" charset="-78"/>
            </a:endParaRPr>
          </a:p>
          <a:p>
            <a:pPr algn="just" rtl="1">
              <a:buNone/>
            </a:pPr>
            <a:r>
              <a:rPr lang="fa-IR" dirty="0" smtClean="0">
                <a:cs typeface="2  Yagut" pitchFamily="2" charset="-78"/>
              </a:rPr>
              <a:t>= هزينه كل انبارداري بهينه </a:t>
            </a:r>
          </a:p>
          <a:p>
            <a:pPr algn="just" rtl="1">
              <a:buNone/>
            </a:pPr>
            <a:r>
              <a:rPr lang="fa-IR" dirty="0" smtClean="0">
                <a:cs typeface="2  Yagut" pitchFamily="2" charset="-78"/>
              </a:rPr>
              <a:t>مثال : اگر تقاضاي سالانه معمولي </a:t>
            </a:r>
            <a:r>
              <a:rPr lang="en-US" dirty="0" smtClean="0">
                <a:cs typeface="2  Yagut" pitchFamily="2" charset="-78"/>
              </a:rPr>
              <a:t>72000</a:t>
            </a:r>
            <a:r>
              <a:rPr lang="fa-IR" dirty="0" smtClean="0">
                <a:cs typeface="2  Yagut" pitchFamily="2" charset="-78"/>
              </a:rPr>
              <a:t>  واحد باشد و هزينه هر بار سفارش 6400 ريال و هزينه سالانه نگهداري هر واحد 100 ريال باشد. مطلوبست:‌</a:t>
            </a:r>
          </a:p>
          <a:p>
            <a:pPr algn="just" rtl="1">
              <a:buNone/>
            </a:pPr>
            <a:endParaRPr lang="en-US" dirty="0"/>
          </a:p>
        </p:txBody>
      </p:sp>
      <p:graphicFrame>
        <p:nvGraphicFramePr>
          <p:cNvPr id="37890" name="Object 2"/>
          <p:cNvGraphicFramePr>
            <a:graphicFrameLocks noChangeAspect="1"/>
          </p:cNvGraphicFramePr>
          <p:nvPr/>
        </p:nvGraphicFramePr>
        <p:xfrm>
          <a:off x="4383088" y="1257300"/>
          <a:ext cx="3679825" cy="1317625"/>
        </p:xfrm>
        <a:graphic>
          <a:graphicData uri="http://schemas.openxmlformats.org/presentationml/2006/ole">
            <mc:AlternateContent xmlns:mc="http://schemas.openxmlformats.org/markup-compatibility/2006">
              <mc:Choice xmlns:v="urn:schemas-microsoft-com:vml" Requires="v">
                <p:oleObj spid="_x0000_s37894" name="Equation" r:id="rId3" imgW="1828800" imgH="660240" progId="Equation.3">
                  <p:embed/>
                </p:oleObj>
              </mc:Choice>
              <mc:Fallback>
                <p:oleObj name="Equation" r:id="rId3" imgW="1828800" imgH="660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3088" y="1257300"/>
                        <a:ext cx="3679825" cy="1317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2590800" y="2743200"/>
          <a:ext cx="6210300" cy="911225"/>
        </p:xfrm>
        <a:graphic>
          <a:graphicData uri="http://schemas.openxmlformats.org/presentationml/2006/ole">
            <mc:AlternateContent xmlns:mc="http://schemas.openxmlformats.org/markup-compatibility/2006">
              <mc:Choice xmlns:v="urn:schemas-microsoft-com:vml" Requires="v">
                <p:oleObj spid="_x0000_s37895" name="Equation" r:id="rId5" imgW="3085920" imgH="457200" progId="Equation.3">
                  <p:embed/>
                </p:oleObj>
              </mc:Choice>
              <mc:Fallback>
                <p:oleObj name="Equation" r:id="rId5" imgW="3085920" imgH="457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90800" y="2743200"/>
                        <a:ext cx="6210300" cy="911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blinds dir="ver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محاسبه ميزان اقتصادي سفارش </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endParaRPr lang="fa-IR" dirty="0">
              <a:cs typeface="2  Yagut" pitchFamily="2" charset="-78"/>
            </a:endParaRPr>
          </a:p>
          <a:p>
            <a:pPr algn="just" rtl="1">
              <a:buNone/>
            </a:pPr>
            <a:r>
              <a:rPr lang="fa-IR" dirty="0" smtClean="0">
                <a:cs typeface="2  Yagut" pitchFamily="2" charset="-78"/>
              </a:rPr>
              <a:t>هزينه كل انبارداري </a:t>
            </a:r>
          </a:p>
          <a:p>
            <a:pPr algn="just" rtl="1">
              <a:buNone/>
            </a:pPr>
            <a:endParaRPr lang="fa-IR" dirty="0" smtClean="0">
              <a:cs typeface="2  Yagut" pitchFamily="2" charset="-78"/>
            </a:endParaRPr>
          </a:p>
          <a:p>
            <a:pPr algn="just" rtl="1">
              <a:buNone/>
            </a:pPr>
            <a:endParaRPr lang="en-US" dirty="0"/>
          </a:p>
        </p:txBody>
      </p:sp>
      <p:graphicFrame>
        <p:nvGraphicFramePr>
          <p:cNvPr id="38915" name="Object 2"/>
          <p:cNvGraphicFramePr>
            <a:graphicFrameLocks noChangeAspect="1"/>
          </p:cNvGraphicFramePr>
          <p:nvPr/>
        </p:nvGraphicFramePr>
        <p:xfrm>
          <a:off x="1524000" y="2679700"/>
          <a:ext cx="6210300" cy="885825"/>
        </p:xfrm>
        <a:graphic>
          <a:graphicData uri="http://schemas.openxmlformats.org/presentationml/2006/ole">
            <mc:AlternateContent xmlns:mc="http://schemas.openxmlformats.org/markup-compatibility/2006">
              <mc:Choice xmlns:v="urn:schemas-microsoft-com:vml" Requires="v">
                <p:oleObj spid="_x0000_s38919" name="Equation" r:id="rId3" imgW="3085920" imgH="444240" progId="Equation.3">
                  <p:embed/>
                </p:oleObj>
              </mc:Choice>
              <mc:Fallback>
                <p:oleObj name="Equation" r:id="rId3" imgW="3085920" imgH="4442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2679700"/>
                        <a:ext cx="6210300"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2"/>
          <p:cNvGraphicFramePr>
            <a:graphicFrameLocks noChangeAspect="1"/>
          </p:cNvGraphicFramePr>
          <p:nvPr/>
        </p:nvGraphicFramePr>
        <p:xfrm>
          <a:off x="1063625" y="4749800"/>
          <a:ext cx="7283450" cy="835025"/>
        </p:xfrm>
        <a:graphic>
          <a:graphicData uri="http://schemas.openxmlformats.org/presentationml/2006/ole">
            <mc:AlternateContent xmlns:mc="http://schemas.openxmlformats.org/markup-compatibility/2006">
              <mc:Choice xmlns:v="urn:schemas-microsoft-com:vml" Requires="v">
                <p:oleObj spid="_x0000_s38920" name="Equation" r:id="rId5" imgW="3619440" imgH="419040" progId="Equation.3">
                  <p:embed/>
                </p:oleObj>
              </mc:Choice>
              <mc:Fallback>
                <p:oleObj name="Equation" r:id="rId5" imgW="3619440" imgH="4190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3625" y="4749800"/>
                        <a:ext cx="7283450" cy="835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ver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نقطه سفارش مجدد  </a:t>
            </a:r>
            <a:r>
              <a:rPr lang="en-US" dirty="0" smtClean="0">
                <a:cs typeface="2  Yagut" pitchFamily="2" charset="-78"/>
              </a:rPr>
              <a:t>ROP</a:t>
            </a:r>
            <a:r>
              <a:rPr lang="fa-IR" dirty="0" smtClean="0">
                <a:cs typeface="2  Yagut" pitchFamily="2" charset="-78"/>
              </a:rPr>
              <a:t>‌</a:t>
            </a:r>
          </a:p>
          <a:p>
            <a:pPr algn="just" rtl="1">
              <a:buNone/>
            </a:pPr>
            <a:r>
              <a:rPr lang="fa-IR" dirty="0" smtClean="0">
                <a:cs typeface="2  Yagut" pitchFamily="2" charset="-78"/>
              </a:rPr>
              <a:t>معمولاً‌ از زمان سفارش كالا تا زمان دريافت كالا مدت زماني تأخير وجود دارد كه به آن ”دوره تأخير تا دريافت سفارش </a:t>
            </a:r>
            <a:r>
              <a:rPr lang="en-US" dirty="0" smtClean="0">
                <a:cs typeface="2  Yagut" pitchFamily="2" charset="-78"/>
              </a:rPr>
              <a:t>(LT)</a:t>
            </a:r>
            <a:r>
              <a:rPr lang="fa-IR" dirty="0" smtClean="0">
                <a:cs typeface="2  Yagut" pitchFamily="2" charset="-78"/>
              </a:rPr>
              <a:t>‌ </a:t>
            </a:r>
            <a:r>
              <a:rPr lang="en-US" dirty="0" smtClean="0">
                <a:cs typeface="2  Yagut" pitchFamily="2" charset="-78"/>
              </a:rPr>
              <a:t>Lead Time</a:t>
            </a:r>
            <a:r>
              <a:rPr lang="fa-IR" dirty="0" smtClean="0">
                <a:cs typeface="2  Yagut" pitchFamily="2" charset="-78"/>
              </a:rPr>
              <a:t> ”‌ گويند.</a:t>
            </a:r>
          </a:p>
          <a:p>
            <a:pPr algn="ctr" rtl="1">
              <a:buNone/>
            </a:pPr>
            <a:r>
              <a:rPr lang="en-US" dirty="0" smtClean="0">
                <a:cs typeface="2  Yagut" pitchFamily="2" charset="-78"/>
              </a:rPr>
              <a:t>ROP=</a:t>
            </a:r>
            <a:r>
              <a:rPr lang="en-US" dirty="0" err="1" smtClean="0">
                <a:cs typeface="2  Yagut" pitchFamily="2" charset="-78"/>
              </a:rPr>
              <a:t>d.LT+M</a:t>
            </a:r>
            <a:endParaRPr lang="en-US" dirty="0" smtClean="0">
              <a:cs typeface="2  Yagut" pitchFamily="2" charset="-78"/>
            </a:endParaRPr>
          </a:p>
          <a:p>
            <a:pPr algn="just" rtl="1">
              <a:buNone/>
            </a:pPr>
            <a:r>
              <a:rPr lang="en-US" dirty="0" smtClean="0">
                <a:cs typeface="2  Yagut" pitchFamily="2" charset="-78"/>
              </a:rPr>
              <a:t>d</a:t>
            </a:r>
            <a:r>
              <a:rPr lang="fa-IR" dirty="0" smtClean="0">
                <a:cs typeface="2  Yagut" pitchFamily="2" charset="-78"/>
              </a:rPr>
              <a:t> تقاضاي روزانه براي يك كالا</a:t>
            </a:r>
          </a:p>
          <a:p>
            <a:pPr algn="just" rtl="1">
              <a:buNone/>
            </a:pPr>
            <a:r>
              <a:rPr lang="en-US" dirty="0" smtClean="0">
                <a:cs typeface="2  Yagut" pitchFamily="2" charset="-78"/>
              </a:rPr>
              <a:t>LT</a:t>
            </a:r>
            <a:r>
              <a:rPr lang="fa-IR" dirty="0" smtClean="0">
                <a:cs typeface="2  Yagut" pitchFamily="2" charset="-78"/>
              </a:rPr>
              <a:t> دوره تأخير تا دريافت سفارش</a:t>
            </a:r>
          </a:p>
          <a:p>
            <a:pPr algn="just" rtl="1">
              <a:buNone/>
            </a:pPr>
            <a:r>
              <a:rPr lang="en-US" dirty="0" smtClean="0">
                <a:cs typeface="2  Yagut" pitchFamily="2" charset="-78"/>
              </a:rPr>
              <a:t>M</a:t>
            </a:r>
            <a:r>
              <a:rPr lang="fa-IR" dirty="0" smtClean="0">
                <a:cs typeface="2  Yagut" pitchFamily="2" charset="-78"/>
              </a:rPr>
              <a:t> ذخيره احتياطي يا مقداري كه بايد در انبار نگهداري شود تا در صورت بروز نوسان در تقاضا مشكل ايجاد نشود.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latin typeface="Arial" panose="020B0604020202020204" pitchFamily="34" charset="0"/>
                <a:cs typeface="Arial" panose="020B0604020202020204" pitchFamily="34" charset="0"/>
              </a:rPr>
              <a:t>منظور از موجودي تنها مواد اوليه و قطعات نيست. بلكه موجودي به :‌مواد اوليه و قطعات ، كالاهاي نيمه ساخته ، ماشين آلات ، ابزار آلات توليدي ،  لوازم تعميرات آنها و كالاي ساخته شده اطلاق مي شود.</a:t>
            </a:r>
          </a:p>
          <a:p>
            <a:pPr algn="just" rtl="1">
              <a:buNone/>
            </a:pPr>
            <a:r>
              <a:rPr lang="fa-IR" dirty="0" smtClean="0">
                <a:latin typeface="Arial" panose="020B0604020202020204" pitchFamily="34" charset="0"/>
                <a:cs typeface="Arial" panose="020B0604020202020204" pitchFamily="34" charset="0"/>
              </a:rPr>
              <a:t>در سيستم هاي نوين توليد، سازمان ها به دنبال كاهش ميزان موجودي و نگهداري آن در حداقل ممكن هستند. به گونه اي كه مواد اوليه هنگام نياز ،‌وارد سيستم شده و كالاي تكميل شده باري مشتريان ارسال گردد. البته حذف كامل انبار و دارا بودن مواد اوليه در موقع نياز و به طور مطلق امكان ندارد.</a:t>
            </a:r>
            <a:endParaRPr lang="en-US" dirty="0">
              <a:latin typeface="Arial" panose="020B0604020202020204" pitchFamily="34" charset="0"/>
              <a:cs typeface="Arial" panose="020B0604020202020204" pitchFamily="34" charset="0"/>
            </a:endParaRPr>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ميزان تقاضاي روزانه در </a:t>
            </a:r>
            <a:r>
              <a:rPr lang="en-US" dirty="0" smtClean="0">
                <a:cs typeface="2  Yagut" pitchFamily="2" charset="-78"/>
              </a:rPr>
              <a:t>LT</a:t>
            </a:r>
            <a:r>
              <a:rPr lang="fa-IR" dirty="0" smtClean="0">
                <a:cs typeface="2  Yagut" pitchFamily="2" charset="-78"/>
              </a:rPr>
              <a:t> يا دوره تأخير تا دريافت سفارش ضرب شده و با ميزان ذخيره احتياطي جمع مي شود كه تا زمان دريافت كالا ،‌هيچگونه كمبودي ايجاد نشود.</a:t>
            </a:r>
          </a:p>
          <a:p>
            <a:pPr algn="just" rtl="1">
              <a:buNone/>
            </a:pPr>
            <a:endParaRPr lang="fa-IR" dirty="0">
              <a:cs typeface="2  Yagut" pitchFamily="2" charset="-78"/>
            </a:endParaRPr>
          </a:p>
          <a:p>
            <a:pPr algn="just" rtl="1">
              <a:buNone/>
            </a:pPr>
            <a:endParaRPr lang="en-US" dirty="0"/>
          </a:p>
        </p:txBody>
      </p:sp>
      <p:pic>
        <p:nvPicPr>
          <p:cNvPr id="66561" name="Picture 1"/>
          <p:cNvPicPr>
            <a:picLocks noChangeAspect="1" noChangeArrowheads="1"/>
          </p:cNvPicPr>
          <p:nvPr/>
        </p:nvPicPr>
        <p:blipFill>
          <a:blip r:embed="rId2" cstate="print"/>
          <a:srcRect/>
          <a:stretch>
            <a:fillRect/>
          </a:stretch>
        </p:blipFill>
        <p:spPr bwMode="auto">
          <a:xfrm>
            <a:off x="1905000" y="3229893"/>
            <a:ext cx="4038600" cy="1913607"/>
          </a:xfrm>
          <a:prstGeom prst="rect">
            <a:avLst/>
          </a:prstGeom>
          <a:noFill/>
          <a:ln w="9525">
            <a:noFill/>
            <a:miter lim="800000"/>
            <a:headEnd/>
            <a:tailEnd/>
          </a:ln>
          <a:effec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cs typeface="2  Titr" pitchFamily="2" charset="-78"/>
              </a:rPr>
              <a:t>4-1)مدل دريافت تدريجي كالا</a:t>
            </a:r>
            <a:endParaRPr lang="en-US"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فرضيات اين مدل مشابه فرضيات مدل ميزان اقتصادي سفارش </a:t>
            </a:r>
            <a:r>
              <a:rPr lang="en-US" dirty="0" smtClean="0">
                <a:cs typeface="2  Yagut" pitchFamily="2" charset="-78"/>
              </a:rPr>
              <a:t>(EOQ)</a:t>
            </a:r>
            <a:r>
              <a:rPr lang="fa-IR" dirty="0" smtClean="0">
                <a:cs typeface="2  Yagut" pitchFamily="2" charset="-78"/>
              </a:rPr>
              <a:t>‌ است. يعني شرايط تصميم گيري اطمينان كامل بوده و مصرف ثابت و يكنواخت و قيمت نيز ثابت است. با اين تفاوت كه دريافت كالا يكجا نبوده و با نرخ ثابت و يكنواخت و بصورت تدريجي است.</a:t>
            </a:r>
          </a:p>
          <a:p>
            <a:pPr algn="just" rtl="1">
              <a:buNone/>
            </a:pPr>
            <a:r>
              <a:rPr lang="en-US" dirty="0" smtClean="0">
                <a:cs typeface="2  Yagut" pitchFamily="2" charset="-78"/>
              </a:rPr>
              <a:t>R</a:t>
            </a:r>
            <a:r>
              <a:rPr lang="fa-IR" dirty="0" smtClean="0">
                <a:cs typeface="2  Yagut" pitchFamily="2" charset="-78"/>
              </a:rPr>
              <a:t>: ميزان توليد ساليانه </a:t>
            </a:r>
          </a:p>
          <a:p>
            <a:pPr algn="just" rtl="1">
              <a:buNone/>
            </a:pPr>
            <a:r>
              <a:rPr lang="fa-IR" dirty="0" smtClean="0">
                <a:cs typeface="2  Yagut" pitchFamily="2" charset="-78"/>
              </a:rPr>
              <a:t>هزينه كل بهينه انبارداري </a:t>
            </a:r>
          </a:p>
          <a:p>
            <a:pPr algn="just" rtl="1">
              <a:buNone/>
            </a:pPr>
            <a:r>
              <a:rPr lang="fa-IR" dirty="0" smtClean="0">
                <a:cs typeface="2  Yagut" pitchFamily="2" charset="-78"/>
              </a:rPr>
              <a:t>شاخص رشد انبار </a:t>
            </a:r>
          </a:p>
          <a:p>
            <a:pPr algn="just" rtl="1">
              <a:buNone/>
            </a:pPr>
            <a:endParaRPr lang="fa-IR" dirty="0" smtClean="0">
              <a:cs typeface="2  Yagut" pitchFamily="2" charset="-78"/>
            </a:endParaRPr>
          </a:p>
          <a:p>
            <a:pPr algn="just" rtl="1">
              <a:buNone/>
            </a:pPr>
            <a:endParaRPr lang="en-US" dirty="0">
              <a:cs typeface="2  Yagut" pitchFamily="2" charset="-78"/>
            </a:endParaRPr>
          </a:p>
        </p:txBody>
      </p:sp>
      <p:graphicFrame>
        <p:nvGraphicFramePr>
          <p:cNvPr id="40962" name="Object 2"/>
          <p:cNvGraphicFramePr>
            <a:graphicFrameLocks noChangeAspect="1"/>
          </p:cNvGraphicFramePr>
          <p:nvPr/>
        </p:nvGraphicFramePr>
        <p:xfrm>
          <a:off x="914400" y="4191000"/>
          <a:ext cx="3833813" cy="960438"/>
        </p:xfrm>
        <a:graphic>
          <a:graphicData uri="http://schemas.openxmlformats.org/presentationml/2006/ole">
            <mc:AlternateContent xmlns:mc="http://schemas.openxmlformats.org/markup-compatibility/2006">
              <mc:Choice xmlns:v="urn:schemas-microsoft-com:vml" Requires="v">
                <p:oleObj spid="_x0000_s40966" name="Equation" r:id="rId3" imgW="1904760" imgH="482400" progId="Equation.3">
                  <p:embed/>
                </p:oleObj>
              </mc:Choice>
              <mc:Fallback>
                <p:oleObj name="Equation" r:id="rId3" imgW="1904760" imgH="4824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191000"/>
                        <a:ext cx="3833813"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63" name="Object 3"/>
          <p:cNvGraphicFramePr>
            <a:graphicFrameLocks noChangeAspect="1"/>
          </p:cNvGraphicFramePr>
          <p:nvPr/>
        </p:nvGraphicFramePr>
        <p:xfrm>
          <a:off x="685800" y="5257800"/>
          <a:ext cx="4140200" cy="960438"/>
        </p:xfrm>
        <a:graphic>
          <a:graphicData uri="http://schemas.openxmlformats.org/presentationml/2006/ole">
            <mc:AlternateContent xmlns:mc="http://schemas.openxmlformats.org/markup-compatibility/2006">
              <mc:Choice xmlns:v="urn:schemas-microsoft-com:vml" Requires="v">
                <p:oleObj spid="_x0000_s40967" name="Equation" r:id="rId5" imgW="2057400" imgH="482400" progId="Equation.3">
                  <p:embed/>
                </p:oleObj>
              </mc:Choice>
              <mc:Fallback>
                <p:oleObj name="Equation" r:id="rId5" imgW="205740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5257800"/>
                        <a:ext cx="4140200" cy="960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از اين مدل براي برنامه ريزي توليد در صورتي كه قطعات داخل كارخانه توليد و مصرف شود، مي توان استفاده نمود. بنابراين ، نام ديگر آن ”مدل ميزان اقتصادي توليد“ است. در اين صورت ، در اين رابطه بجاي ”هزينه هر بار سفارش“‌از ”هزينه هر بار راه اندازي“ استفاده مي شود. منظور از هزينه راه اندازي </a:t>
            </a:r>
            <a:r>
              <a:rPr lang="en-US" dirty="0" smtClean="0">
                <a:cs typeface="2  Yagut" pitchFamily="2" charset="-78"/>
              </a:rPr>
              <a:t>Co</a:t>
            </a:r>
            <a:r>
              <a:rPr lang="fa-IR" dirty="0" smtClean="0">
                <a:cs typeface="2  Yagut" pitchFamily="2" charset="-78"/>
              </a:rPr>
              <a:t> ، كليه هزينه هاي آماده نمودن ماشين براي توليد است.</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cs typeface="2  Yagut" pitchFamily="2" charset="-78"/>
              </a:rPr>
              <a:t>متوسط موجودي :‌رابطه (12-12) </a:t>
            </a:r>
          </a:p>
          <a:p>
            <a:pPr algn="r" rtl="1">
              <a:buNone/>
            </a:pPr>
            <a:endParaRPr lang="fa-IR" dirty="0">
              <a:cs typeface="2  Yagut" pitchFamily="2" charset="-78"/>
            </a:endParaRPr>
          </a:p>
          <a:p>
            <a:pPr algn="r" rtl="1">
              <a:buNone/>
            </a:pPr>
            <a:r>
              <a:rPr lang="fa-IR" dirty="0" smtClean="0">
                <a:cs typeface="2  Yagut" pitchFamily="2" charset="-78"/>
              </a:rPr>
              <a:t>حداكثر موجودي : رابطه (13-12)</a:t>
            </a:r>
          </a:p>
          <a:p>
            <a:pPr algn="r" rtl="1">
              <a:buNone/>
            </a:pPr>
            <a:endParaRPr lang="en-US" dirty="0"/>
          </a:p>
        </p:txBody>
      </p:sp>
      <p:graphicFrame>
        <p:nvGraphicFramePr>
          <p:cNvPr id="41987" name="Object 3"/>
          <p:cNvGraphicFramePr>
            <a:graphicFrameLocks noChangeAspect="1"/>
          </p:cNvGraphicFramePr>
          <p:nvPr/>
        </p:nvGraphicFramePr>
        <p:xfrm>
          <a:off x="1295400" y="1447800"/>
          <a:ext cx="1635125" cy="860425"/>
        </p:xfrm>
        <a:graphic>
          <a:graphicData uri="http://schemas.openxmlformats.org/presentationml/2006/ole">
            <mc:AlternateContent xmlns:mc="http://schemas.openxmlformats.org/markup-compatibility/2006">
              <mc:Choice xmlns:v="urn:schemas-microsoft-com:vml" Requires="v">
                <p:oleObj spid="_x0000_s41991" name="Equation" r:id="rId3" imgW="812520" imgH="431640" progId="Equation.3">
                  <p:embed/>
                </p:oleObj>
              </mc:Choice>
              <mc:Fallback>
                <p:oleObj name="Equation" r:id="rId3" imgW="812520" imgH="43164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447800"/>
                        <a:ext cx="1635125"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1397000" y="2743200"/>
          <a:ext cx="1584325" cy="860425"/>
        </p:xfrm>
        <a:graphic>
          <a:graphicData uri="http://schemas.openxmlformats.org/presentationml/2006/ole">
            <mc:AlternateContent xmlns:mc="http://schemas.openxmlformats.org/markup-compatibility/2006">
              <mc:Choice xmlns:v="urn:schemas-microsoft-com:vml" Requires="v">
                <p:oleObj spid="_x0000_s41992" name="Equation" r:id="rId5" imgW="787320" imgH="431640" progId="Equation.3">
                  <p:embed/>
                </p:oleObj>
              </mc:Choice>
              <mc:Fallback>
                <p:oleObj name="Equation" r:id="rId5" imgW="787320" imgH="4316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7000" y="2743200"/>
                        <a:ext cx="1584325" cy="860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2  Titr" pitchFamily="2" charset="-78"/>
              </a:rPr>
              <a:t>كنترل موجودي تحت شرايط ريسك</a:t>
            </a:r>
            <a:endParaRPr lang="en-US"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چنانچه شرايط تصميم گيري به صورت احتمالي و تحت شرايط ريسك باشد. در اين صورت نمي توان نسبت به كميت يعني پارامترهاي سيستم مانند : تقاضا </a:t>
            </a:r>
            <a:r>
              <a:rPr lang="en-US" dirty="0" smtClean="0">
                <a:cs typeface="2  Yagut" pitchFamily="2" charset="-78"/>
              </a:rPr>
              <a:t>D</a:t>
            </a:r>
            <a:r>
              <a:rPr lang="fa-IR" dirty="0" smtClean="0">
                <a:cs typeface="2  Yagut" pitchFamily="2" charset="-78"/>
              </a:rPr>
              <a:t> ، زمان تأخير تا دريافت سفارش </a:t>
            </a:r>
            <a:r>
              <a:rPr lang="en-US" dirty="0" smtClean="0">
                <a:cs typeface="2  Yagut" pitchFamily="2" charset="-78"/>
              </a:rPr>
              <a:t>LT</a:t>
            </a:r>
            <a:r>
              <a:rPr lang="fa-IR" dirty="0" smtClean="0">
                <a:cs typeface="2  Yagut" pitchFamily="2" charset="-78"/>
              </a:rPr>
              <a:t>  و يا ميزان تقاضا در زمان تأخير تا دريافت سفارش و ... با اطمينان صحبت نمود و اين مقادير به صورت احتمالي مطرح مي شوند، پديده ي كه در اين گونه مسائل به چشم مي خورد ”كمبود كالا“  يا به عبارتي خسارت عدد برآورد نياز است.</a:t>
            </a:r>
            <a:endParaRPr lang="en-US" dirty="0"/>
          </a:p>
        </p:txBody>
      </p:sp>
    </p:spTree>
  </p:cSld>
  <p:clrMapOvr>
    <a:masterClrMapping/>
  </p:clrMapOvr>
  <p:transition>
    <p:check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چنانچه ميزان تقاضا ثابت نبوده و متغير باشد. مي توان از      (ميانگين تقاضاي ساليانه) بجاي </a:t>
            </a:r>
            <a:r>
              <a:rPr lang="en-US" dirty="0" smtClean="0">
                <a:cs typeface="2  Yagut" pitchFamily="2" charset="-78"/>
              </a:rPr>
              <a:t>D</a:t>
            </a:r>
            <a:r>
              <a:rPr lang="fa-IR" dirty="0" smtClean="0">
                <a:cs typeface="2  Yagut" pitchFamily="2" charset="-78"/>
              </a:rPr>
              <a:t> (تقاضاي سالانه)  در رابطه </a:t>
            </a:r>
            <a:r>
              <a:rPr lang="en-US" dirty="0" smtClean="0">
                <a:cs typeface="2  Yagut" pitchFamily="2" charset="-78"/>
              </a:rPr>
              <a:t>EOQ</a:t>
            </a:r>
            <a:r>
              <a:rPr lang="fa-IR" dirty="0" smtClean="0">
                <a:cs typeface="2  Yagut" pitchFamily="2" charset="-78"/>
              </a:rPr>
              <a:t>   استفاده كرد. در اين صورت نحوه محاسبه </a:t>
            </a:r>
            <a:r>
              <a:rPr lang="en-US" dirty="0" smtClean="0">
                <a:cs typeface="2  Yagut" pitchFamily="2" charset="-78"/>
              </a:rPr>
              <a:t>EOQ</a:t>
            </a:r>
            <a:r>
              <a:rPr lang="fa-IR" dirty="0" smtClean="0">
                <a:cs typeface="2  Yagut" pitchFamily="2" charset="-78"/>
              </a:rPr>
              <a:t>   به شرح رابطه (16-12) مي باشد.</a:t>
            </a:r>
          </a:p>
          <a:p>
            <a:pPr algn="just" rtl="1">
              <a:buNone/>
            </a:pPr>
            <a:r>
              <a:rPr lang="fa-IR" dirty="0" smtClean="0">
                <a:cs typeface="2  Yagut" pitchFamily="2" charset="-78"/>
              </a:rPr>
              <a:t>رابطه (16-12)</a:t>
            </a:r>
          </a:p>
          <a:p>
            <a:pPr algn="just" rtl="1">
              <a:buNone/>
            </a:pPr>
            <a:endParaRPr lang="fa-IR" dirty="0" smtClean="0">
              <a:cs typeface="2  Yagut" pitchFamily="2" charset="-78"/>
            </a:endParaRPr>
          </a:p>
          <a:p>
            <a:pPr algn="just" rtl="1">
              <a:buNone/>
            </a:pPr>
            <a:r>
              <a:rPr lang="fa-IR" dirty="0" smtClean="0">
                <a:cs typeface="2  Yagut" pitchFamily="2" charset="-78"/>
              </a:rPr>
              <a:t>همچنين هزينه كل انبارداري برابر است با : </a:t>
            </a:r>
          </a:p>
          <a:p>
            <a:pPr algn="just" rtl="1">
              <a:buNone/>
            </a:pPr>
            <a:r>
              <a:rPr lang="fa-IR" dirty="0" smtClean="0">
                <a:cs typeface="2  Yagut" pitchFamily="2" charset="-78"/>
              </a:rPr>
              <a:t>رابطه (17-12)</a:t>
            </a:r>
          </a:p>
          <a:p>
            <a:pPr algn="just" rtl="1">
              <a:buNone/>
            </a:pPr>
            <a:endParaRPr lang="fa-IR" dirty="0" smtClean="0">
              <a:cs typeface="2  Yagut" pitchFamily="2" charset="-78"/>
            </a:endParaRPr>
          </a:p>
          <a:p>
            <a:pPr algn="just" rtl="1">
              <a:buNone/>
            </a:pPr>
            <a:endParaRPr lang="en-US" dirty="0"/>
          </a:p>
        </p:txBody>
      </p:sp>
      <p:graphicFrame>
        <p:nvGraphicFramePr>
          <p:cNvPr id="43011" name="Object 3"/>
          <p:cNvGraphicFramePr>
            <a:graphicFrameLocks noChangeAspect="1"/>
          </p:cNvGraphicFramePr>
          <p:nvPr/>
        </p:nvGraphicFramePr>
        <p:xfrm>
          <a:off x="809625" y="3771900"/>
          <a:ext cx="2708275" cy="936625"/>
        </p:xfrm>
        <a:graphic>
          <a:graphicData uri="http://schemas.openxmlformats.org/presentationml/2006/ole">
            <mc:AlternateContent xmlns:mc="http://schemas.openxmlformats.org/markup-compatibility/2006">
              <mc:Choice xmlns:v="urn:schemas-microsoft-com:vml" Requires="v">
                <p:oleObj spid="_x0000_s43015" name="Equation" r:id="rId3" imgW="1346040" imgH="469800" progId="Equation.3">
                  <p:embed/>
                </p:oleObj>
              </mc:Choice>
              <mc:Fallback>
                <p:oleObj name="Equation" r:id="rId3" imgW="1346040" imgH="469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25" y="3771900"/>
                        <a:ext cx="2708275" cy="936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990600" y="5359400"/>
          <a:ext cx="2401888" cy="885825"/>
        </p:xfrm>
        <a:graphic>
          <a:graphicData uri="http://schemas.openxmlformats.org/presentationml/2006/ole">
            <mc:AlternateContent xmlns:mc="http://schemas.openxmlformats.org/markup-compatibility/2006">
              <mc:Choice xmlns:v="urn:schemas-microsoft-com:vml" Requires="v">
                <p:oleObj spid="_x0000_s43016" name="Equation" r:id="rId5" imgW="1193760" imgH="444240" progId="Equation.3">
                  <p:embed/>
                </p:oleObj>
              </mc:Choice>
              <mc:Fallback>
                <p:oleObj name="Equation" r:id="rId5" imgW="1193760" imgH="44424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5359400"/>
                        <a:ext cx="2401888"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omb/>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مدل هاي كنترل موجودي احتمالي (تحت شرايط ريسك)</a:t>
            </a:r>
            <a:endParaRPr lang="en-US" sz="32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در اين قسمت مدل هاي كنترل موجودي تحت شرايط ريسك مطرح مي شود. همانطور كه قبلاً  نيز بيان شد ،‌در شرايط ريسك ، پارامترهاي سيستم مانند تقاضا </a:t>
            </a:r>
            <a:r>
              <a:rPr lang="en-US" dirty="0" smtClean="0">
                <a:cs typeface="2  Yagut" pitchFamily="2" charset="-78"/>
              </a:rPr>
              <a:t>D</a:t>
            </a:r>
            <a:r>
              <a:rPr lang="fa-IR" dirty="0" smtClean="0">
                <a:cs typeface="2  Yagut" pitchFamily="2" charset="-78"/>
              </a:rPr>
              <a:t>  يا زمان تأخير تا دريافت سفارش را نمي توان با اطمينان تعيين نمود و به صورت احتمالي است. تفاوت ديگر اين مدل ها با مدل هاي كنترل موجودي تحت شرايط اطمينان كامل ،‌در افزوده شدن هزينه ديگري بنام ”هزينه كمبود“  است. </a:t>
            </a:r>
          </a:p>
          <a:p>
            <a:pPr algn="just" rtl="1">
              <a:buNone/>
            </a:pPr>
            <a:r>
              <a:rPr lang="fa-IR" dirty="0" smtClean="0">
                <a:cs typeface="2  Yagut" pitchFamily="2" charset="-78"/>
              </a:rPr>
              <a:t>در اين بخش ،‌نقطه سفارش مجدد و ذخيره احتياطي بر اساس دو حالت زير تعيين مي گردد. </a:t>
            </a:r>
          </a:p>
          <a:p>
            <a:pPr algn="just" rtl="1">
              <a:buNone/>
            </a:pPr>
            <a:r>
              <a:rPr lang="fa-IR" dirty="0" smtClean="0">
                <a:cs typeface="2  Yagut" pitchFamily="2" charset="-78"/>
              </a:rPr>
              <a:t>الف- تعيين نقطه سفارش و ذخيره احتياطي در صورتي كه هزينه كمبود مشخص نباشد.</a:t>
            </a:r>
          </a:p>
          <a:p>
            <a:pPr algn="just" rtl="1">
              <a:buNone/>
            </a:pPr>
            <a:r>
              <a:rPr lang="fa-IR" dirty="0" smtClean="0">
                <a:cs typeface="2  Yagut" pitchFamily="2" charset="-78"/>
              </a:rPr>
              <a:t>ب-تعيين نقطه سفارش و ذخيره احتياطي در صورتي كه هزينه كمبود مشخص باشد.</a:t>
            </a:r>
            <a:endParaRPr lang="en-US" dirty="0"/>
          </a:p>
        </p:txBody>
      </p:sp>
    </p:spTree>
  </p:cSld>
  <p:clrMapOvr>
    <a:masterClrMapping/>
  </p:clrMapOvr>
  <p:transition>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2800" dirty="0" smtClean="0">
                <a:cs typeface="2  Titr" pitchFamily="2" charset="-78"/>
              </a:rPr>
              <a:t>الف-تعيين نقطه سفارش و ذخيره احتياطي وقتي كه هزينه كمبود مشخص نباشد.</a:t>
            </a:r>
            <a:endParaRPr lang="en-US" sz="28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اغلب سازمان ها مي كوشند كه به جاي محاسبه دقيق هزينه كمبود ، يك سطح قابل قبول موجودي را بپذيرند و نقطه سفارش مجدد و ذخيره احتياطي را بر اساس آن سطح تعيين نمايند. براي مثال ، مديريت يك سازمان خواستار آن است كه 95%  و سطح ريسك (كمبود)  براي اين سازمان 5% است. هر چه سطح قابل قبول موجودي (سطح سرويس) افزايش يابد، سازمان هزينه نگهداري بيشتري متحمل مي شود. براي تبديل سطح قابل قبول موجودي ، به استاندارد توزيع نرمال از جدول ضميمه (الف-1) استفاده شود </a:t>
            </a:r>
            <a:endParaRPr lang="en-US" dirty="0"/>
          </a:p>
        </p:txBody>
      </p:sp>
    </p:spTree>
  </p:cSld>
  <p:clrMapOvr>
    <a:masterClrMapping/>
  </p:clrMapOvr>
  <p:transition>
    <p:randomBa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كه در فرض فوق ، 95%  سطح سرويس مورد نظر مديريت، طبق جدول توزيع نرمال استاندارد ، معادل 65/1 است. (با مراجعه به جدول فوق و يافتن عددي كه به طور تقريبي نزديك به 95%  باشد ملاحظه مي شود كه در 65/1=</a:t>
            </a:r>
            <a:r>
              <a:rPr lang="en-US" dirty="0" smtClean="0">
                <a:cs typeface="2  Yagut" pitchFamily="2" charset="-78"/>
              </a:rPr>
              <a:t>Z</a:t>
            </a:r>
            <a:r>
              <a:rPr lang="fa-IR" dirty="0" smtClean="0">
                <a:cs typeface="2  Yagut" pitchFamily="2" charset="-78"/>
              </a:rPr>
              <a:t>  سطح زير منحني 0/9505  است كه به طور تقريبي نزديك به 95% است ) تبديل سطح قابل قبول موجودي به استاندارد </a:t>
            </a:r>
            <a:r>
              <a:rPr lang="en-US" dirty="0" smtClean="0">
                <a:cs typeface="2  Yagut" pitchFamily="2" charset="-78"/>
              </a:rPr>
              <a:t>Z</a:t>
            </a:r>
            <a:r>
              <a:rPr lang="fa-IR" dirty="0" smtClean="0">
                <a:cs typeface="2  Yagut" pitchFamily="2" charset="-78"/>
              </a:rPr>
              <a:t>   در رابطه هاي زير كاربرد دارد.</a:t>
            </a:r>
            <a:endParaRPr lang="en-US" dirty="0"/>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نحوه محاسبه نقطه سفارش مجدد و ذخيره احتياطي با در نظر گرفتن شرايط زير : </a:t>
            </a:r>
            <a:endParaRPr lang="en-US" sz="3200"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1-تقاضا ثابت و دوره تأخير تا دريافت سفارش ثابت است.</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r>
              <a:rPr lang="fa-IR" dirty="0" smtClean="0">
                <a:cs typeface="2  Yagut" pitchFamily="2" charset="-78"/>
              </a:rPr>
              <a:t>2-تقاضا متغير دوره تأخير تا دريافت سفارش ثابت باشد.</a:t>
            </a:r>
          </a:p>
          <a:p>
            <a:pPr algn="just" rtl="1">
              <a:buNone/>
            </a:pPr>
            <a:endParaRPr lang="fa-IR" dirty="0">
              <a:cs typeface="2  Yagut" pitchFamily="2" charset="-78"/>
            </a:endParaRPr>
          </a:p>
          <a:p>
            <a:pPr algn="just" rtl="1">
              <a:buNone/>
            </a:pPr>
            <a:endParaRPr lang="fa-IR" dirty="0" smtClean="0">
              <a:cs typeface="2  Yagut" pitchFamily="2" charset="-78"/>
            </a:endParaRPr>
          </a:p>
        </p:txBody>
      </p:sp>
      <p:graphicFrame>
        <p:nvGraphicFramePr>
          <p:cNvPr id="44034" name="Object 3"/>
          <p:cNvGraphicFramePr>
            <a:graphicFrameLocks noChangeAspect="1"/>
          </p:cNvGraphicFramePr>
          <p:nvPr/>
        </p:nvGraphicFramePr>
        <p:xfrm>
          <a:off x="762000" y="4343400"/>
          <a:ext cx="3398837" cy="1009650"/>
        </p:xfrm>
        <a:graphic>
          <a:graphicData uri="http://schemas.openxmlformats.org/presentationml/2006/ole">
            <mc:AlternateContent xmlns:mc="http://schemas.openxmlformats.org/markup-compatibility/2006">
              <mc:Choice xmlns:v="urn:schemas-microsoft-com:vml" Requires="v">
                <p:oleObj spid="_x0000_s44038" name="Equation" r:id="rId3" imgW="1688760" imgH="507960" progId="Equation.3">
                  <p:embed/>
                </p:oleObj>
              </mc:Choice>
              <mc:Fallback>
                <p:oleObj name="Equation" r:id="rId3" imgW="1688760" imgH="5079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343400"/>
                        <a:ext cx="3398837"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1044575" y="2246313"/>
          <a:ext cx="2376488" cy="430212"/>
        </p:xfrm>
        <a:graphic>
          <a:graphicData uri="http://schemas.openxmlformats.org/presentationml/2006/ole">
            <mc:AlternateContent xmlns:mc="http://schemas.openxmlformats.org/markup-compatibility/2006">
              <mc:Choice xmlns:v="urn:schemas-microsoft-com:vml" Requires="v">
                <p:oleObj spid="_x0000_s44039" name="Equation" r:id="rId5" imgW="1180800" imgH="215640" progId="Equation.3">
                  <p:embed/>
                </p:oleObj>
              </mc:Choice>
              <mc:Fallback>
                <p:oleObj name="Equation" r:id="rId5" imgW="118080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4575" y="2246313"/>
                        <a:ext cx="2376488"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ut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fa-IR" dirty="0" smtClean="0">
                <a:latin typeface="Arial" panose="020B0604020202020204" pitchFamily="34" charset="0"/>
                <a:cs typeface="Arial" panose="020B0604020202020204" pitchFamily="34" charset="0"/>
              </a:rPr>
              <a:t>با توجه به موارد مطروحه مي توان بيان نمود كه مديريت موجودي مستلزم شناخت انواع موجودي،‌ هزينه ها و منفعت آنها است تا بتوان مطابق اهداف تعريف شده ، ميزان موجودي ها را برنامه ريزي و كنترل نمود.</a:t>
            </a:r>
            <a:endParaRPr lang="en-US" dirty="0">
              <a:latin typeface="Arial" panose="020B0604020202020204" pitchFamily="34" charset="0"/>
              <a:cs typeface="Arial" panose="020B0604020202020204" pitchFamily="34" charset="0"/>
            </a:endParaRPr>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3-تقاضاي ثابت دوره تأخير تا دريافت سفارش متغير باشد.</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r>
              <a:rPr lang="fa-IR" dirty="0" smtClean="0">
                <a:cs typeface="2  Yagut" pitchFamily="2" charset="-78"/>
              </a:rPr>
              <a:t>4-تقاضا متغير و دوره تأخير تا دريافت سفارش متغير باشد.</a:t>
            </a:r>
          </a:p>
          <a:p>
            <a:pPr algn="just" rtl="1">
              <a:buNone/>
            </a:pPr>
            <a:endParaRPr lang="en-US" dirty="0" smtClean="0"/>
          </a:p>
          <a:p>
            <a:pPr algn="just" rtl="1">
              <a:buNone/>
            </a:pPr>
            <a:endParaRPr lang="fa-IR" dirty="0" smtClean="0"/>
          </a:p>
          <a:p>
            <a:pPr algn="just" rtl="1">
              <a:buNone/>
            </a:pPr>
            <a:endParaRPr lang="fa-IR" dirty="0"/>
          </a:p>
          <a:p>
            <a:pPr algn="just" rtl="1">
              <a:buNone/>
            </a:pPr>
            <a:endParaRPr lang="fa-IR" dirty="0" smtClean="0"/>
          </a:p>
          <a:p>
            <a:pPr algn="just" rtl="1">
              <a:buNone/>
            </a:pPr>
            <a:endParaRPr lang="fa-IR" dirty="0"/>
          </a:p>
          <a:p>
            <a:pPr algn="just" rtl="1">
              <a:buNone/>
            </a:pPr>
            <a:endParaRPr lang="en-US" dirty="0"/>
          </a:p>
        </p:txBody>
      </p:sp>
      <p:graphicFrame>
        <p:nvGraphicFramePr>
          <p:cNvPr id="45058" name="Object 3"/>
          <p:cNvGraphicFramePr>
            <a:graphicFrameLocks noChangeAspect="1"/>
          </p:cNvGraphicFramePr>
          <p:nvPr/>
        </p:nvGraphicFramePr>
        <p:xfrm>
          <a:off x="939800" y="2438400"/>
          <a:ext cx="3041650" cy="1009650"/>
        </p:xfrm>
        <a:graphic>
          <a:graphicData uri="http://schemas.openxmlformats.org/presentationml/2006/ole">
            <mc:AlternateContent xmlns:mc="http://schemas.openxmlformats.org/markup-compatibility/2006">
              <mc:Choice xmlns:v="urn:schemas-microsoft-com:vml" Requires="v">
                <p:oleObj spid="_x0000_s45062" name="Equation" r:id="rId3" imgW="1511280" imgH="507960" progId="Equation.3">
                  <p:embed/>
                </p:oleObj>
              </mc:Choice>
              <mc:Fallback>
                <p:oleObj name="Equation" r:id="rId3" imgW="1511280" imgH="50796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9800" y="2438400"/>
                        <a:ext cx="3041650" cy="1009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581025" y="4649788"/>
          <a:ext cx="4167188" cy="1312862"/>
        </p:xfrm>
        <a:graphic>
          <a:graphicData uri="http://schemas.openxmlformats.org/presentationml/2006/ole">
            <mc:AlternateContent xmlns:mc="http://schemas.openxmlformats.org/markup-compatibility/2006">
              <mc:Choice xmlns:v="urn:schemas-microsoft-com:vml" Requires="v">
                <p:oleObj spid="_x0000_s45063" name="Equation" r:id="rId5" imgW="2070000" imgH="660240" progId="Equation.3">
                  <p:embed/>
                </p:oleObj>
              </mc:Choice>
              <mc:Fallback>
                <p:oleObj name="Equation" r:id="rId5" imgW="2070000" imgH="6602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1025" y="4649788"/>
                        <a:ext cx="4167188" cy="1312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rtl="1">
              <a:buNone/>
            </a:pPr>
            <a:r>
              <a:rPr lang="en-US" dirty="0" smtClean="0">
                <a:cs typeface="2  Yagut" pitchFamily="2" charset="-78"/>
              </a:rPr>
              <a:t>ROP</a:t>
            </a:r>
            <a:r>
              <a:rPr lang="fa-IR" dirty="0" smtClean="0">
                <a:cs typeface="2  Yagut" pitchFamily="2" charset="-78"/>
              </a:rPr>
              <a:t> :‌نقطه سفارش مجدد </a:t>
            </a:r>
          </a:p>
          <a:p>
            <a:pPr algn="just" rtl="1">
              <a:buNone/>
            </a:pPr>
            <a:r>
              <a:rPr lang="en-US" dirty="0" smtClean="0">
                <a:cs typeface="2  Yagut" pitchFamily="2" charset="-78"/>
              </a:rPr>
              <a:t>D</a:t>
            </a:r>
            <a:r>
              <a:rPr lang="fa-IR" dirty="0" smtClean="0">
                <a:cs typeface="2  Yagut" pitchFamily="2" charset="-78"/>
              </a:rPr>
              <a:t>:  تقاضاي روزانه </a:t>
            </a:r>
          </a:p>
          <a:p>
            <a:pPr algn="just" rtl="1">
              <a:buNone/>
            </a:pPr>
            <a:r>
              <a:rPr lang="en-US" dirty="0" smtClean="0">
                <a:cs typeface="2  Yagut" pitchFamily="2" charset="-78"/>
              </a:rPr>
              <a:t>LT</a:t>
            </a:r>
            <a:r>
              <a:rPr lang="fa-IR" dirty="0" smtClean="0">
                <a:cs typeface="2  Yagut" pitchFamily="2" charset="-78"/>
              </a:rPr>
              <a:t>: دوره تأخير تا دريافت سفارش</a:t>
            </a:r>
          </a:p>
          <a:p>
            <a:pPr algn="just" rtl="1">
              <a:buNone/>
            </a:pPr>
            <a:r>
              <a:rPr lang="en-US" dirty="0" smtClean="0">
                <a:cs typeface="2  Yagut" pitchFamily="2" charset="-78"/>
              </a:rPr>
              <a:t>M</a:t>
            </a:r>
            <a:r>
              <a:rPr lang="fa-IR" dirty="0" smtClean="0">
                <a:cs typeface="2  Yagut" pitchFamily="2" charset="-78"/>
              </a:rPr>
              <a:t>:‌ذخيره احتياطي</a:t>
            </a:r>
          </a:p>
          <a:p>
            <a:pPr algn="just" rtl="1">
              <a:buNone/>
            </a:pPr>
            <a:r>
              <a:rPr lang="fa-IR" dirty="0" smtClean="0">
                <a:cs typeface="2  Yagut" pitchFamily="2" charset="-78"/>
              </a:rPr>
              <a:t>	: ميانگين تقاضاي روزانه </a:t>
            </a:r>
          </a:p>
          <a:p>
            <a:pPr algn="just" rtl="1">
              <a:buNone/>
            </a:pPr>
            <a:r>
              <a:rPr lang="en-US" dirty="0" smtClean="0">
                <a:cs typeface="2  Yagut" pitchFamily="2" charset="-78"/>
              </a:rPr>
              <a:t>Z</a:t>
            </a:r>
            <a:r>
              <a:rPr lang="fa-IR" dirty="0" smtClean="0">
                <a:cs typeface="2  Yagut" pitchFamily="2" charset="-78"/>
              </a:rPr>
              <a:t>: توزيع نرمال استاندارد بر اساس سطح قابل قبول موجودي</a:t>
            </a:r>
          </a:p>
          <a:p>
            <a:pPr algn="just" rtl="1">
              <a:buNone/>
            </a:pPr>
            <a:r>
              <a:rPr lang="fa-IR" dirty="0" smtClean="0">
                <a:cs typeface="2  Yagut" pitchFamily="2" charset="-78"/>
              </a:rPr>
              <a:t>	: ميانگين دوره تأخير تا دريافت سفارش</a:t>
            </a:r>
          </a:p>
          <a:p>
            <a:pPr algn="just" rtl="1">
              <a:buNone/>
            </a:pPr>
            <a:r>
              <a:rPr lang="fa-IR" dirty="0" smtClean="0">
                <a:cs typeface="2  Yagut" pitchFamily="2" charset="-78"/>
              </a:rPr>
              <a:t>	: انحراف معيار دوره تأخير تا دريافت سفارش</a:t>
            </a:r>
          </a:p>
          <a:p>
            <a:pPr algn="just" rtl="1">
              <a:buNone/>
            </a:pPr>
            <a:r>
              <a:rPr lang="fa-IR" dirty="0" smtClean="0">
                <a:cs typeface="2  Yagut" pitchFamily="2" charset="-78"/>
              </a:rPr>
              <a:t>	: واريانس دوره تأخير تا دريافت سفارش</a:t>
            </a:r>
          </a:p>
          <a:p>
            <a:pPr algn="just" rtl="1">
              <a:buNone/>
            </a:pPr>
            <a:r>
              <a:rPr lang="fa-IR" dirty="0" smtClean="0">
                <a:cs typeface="2  Yagut" pitchFamily="2" charset="-78"/>
              </a:rPr>
              <a:t>	: انحراف معيار تقاضا </a:t>
            </a:r>
          </a:p>
          <a:p>
            <a:pPr algn="just" rtl="1">
              <a:buNone/>
            </a:pPr>
            <a:r>
              <a:rPr lang="fa-IR" dirty="0" smtClean="0">
                <a:cs typeface="2  Yagut" pitchFamily="2" charset="-78"/>
              </a:rPr>
              <a:t>براي مشخص شدن هر يك از حالات فوق هر كدام مثالي ارائه مي شود.</a:t>
            </a:r>
            <a:endParaRPr lang="en-US" dirty="0"/>
          </a:p>
        </p:txBody>
      </p:sp>
      <p:graphicFrame>
        <p:nvGraphicFramePr>
          <p:cNvPr id="46083" name="Object 3"/>
          <p:cNvGraphicFramePr>
            <a:graphicFrameLocks noChangeAspect="1"/>
          </p:cNvGraphicFramePr>
          <p:nvPr/>
        </p:nvGraphicFramePr>
        <p:xfrm>
          <a:off x="8291946" y="5008418"/>
          <a:ext cx="320842" cy="381000"/>
        </p:xfrm>
        <a:graphic>
          <a:graphicData uri="http://schemas.openxmlformats.org/presentationml/2006/ole">
            <mc:AlternateContent xmlns:mc="http://schemas.openxmlformats.org/markup-compatibility/2006">
              <mc:Choice xmlns:v="urn:schemas-microsoft-com:vml" Requires="v">
                <p:oleObj spid="_x0000_s46093" name="Equation" r:id="rId3" imgW="203040" imgH="241200" progId="Equation.3">
                  <p:embed/>
                </p:oleObj>
              </mc:Choice>
              <mc:Fallback>
                <p:oleObj name="Equation" r:id="rId3" imgW="203040" imgH="2412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91946" y="5008418"/>
                        <a:ext cx="320842"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3"/>
          <p:cNvGraphicFramePr>
            <a:graphicFrameLocks noChangeAspect="1"/>
          </p:cNvGraphicFramePr>
          <p:nvPr/>
        </p:nvGraphicFramePr>
        <p:xfrm>
          <a:off x="8305800" y="4648200"/>
          <a:ext cx="385762" cy="331787"/>
        </p:xfrm>
        <a:graphic>
          <a:graphicData uri="http://schemas.openxmlformats.org/presentationml/2006/ole">
            <mc:AlternateContent xmlns:mc="http://schemas.openxmlformats.org/markup-compatibility/2006">
              <mc:Choice xmlns:v="urn:schemas-microsoft-com:vml" Requires="v">
                <p:oleObj spid="_x0000_s46094" name="Equation" r:id="rId5" imgW="266400" imgH="228600" progId="Equation.3">
                  <p:embed/>
                </p:oleObj>
              </mc:Choice>
              <mc:Fallback>
                <p:oleObj name="Equation" r:id="rId5" imgW="266400" imgH="2286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05800" y="4648200"/>
                        <a:ext cx="385762" cy="33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 name="Object 3"/>
          <p:cNvGraphicFramePr>
            <a:graphicFrameLocks noChangeAspect="1"/>
          </p:cNvGraphicFramePr>
          <p:nvPr/>
        </p:nvGraphicFramePr>
        <p:xfrm>
          <a:off x="8305800" y="4191000"/>
          <a:ext cx="442981" cy="381000"/>
        </p:xfrm>
        <a:graphic>
          <a:graphicData uri="http://schemas.openxmlformats.org/presentationml/2006/ole">
            <mc:AlternateContent xmlns:mc="http://schemas.openxmlformats.org/markup-compatibility/2006">
              <mc:Choice xmlns:v="urn:schemas-microsoft-com:vml" Requires="v">
                <p:oleObj spid="_x0000_s46095" name="Equation" r:id="rId7" imgW="266400" imgH="228600" progId="Equation.3">
                  <p:embed/>
                </p:oleObj>
              </mc:Choice>
              <mc:Fallback>
                <p:oleObj name="Equation" r:id="rId7" imgW="266400" imgH="2286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4191000"/>
                        <a:ext cx="44298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6" name="Object 6"/>
          <p:cNvGraphicFramePr>
            <a:graphicFrameLocks noChangeAspect="1"/>
          </p:cNvGraphicFramePr>
          <p:nvPr/>
        </p:nvGraphicFramePr>
        <p:xfrm>
          <a:off x="8305800" y="3810000"/>
          <a:ext cx="354409" cy="298450"/>
        </p:xfrm>
        <a:graphic>
          <a:graphicData uri="http://schemas.openxmlformats.org/presentationml/2006/ole">
            <mc:AlternateContent xmlns:mc="http://schemas.openxmlformats.org/markup-compatibility/2006">
              <mc:Choice xmlns:v="urn:schemas-microsoft-com:vml" Requires="v">
                <p:oleObj spid="_x0000_s46096" name="Equation" r:id="rId9" imgW="241200" imgH="203040" progId="Equation.3">
                  <p:embed/>
                </p:oleObj>
              </mc:Choice>
              <mc:Fallback>
                <p:oleObj name="Equation" r:id="rId9" imgW="241200" imgH="20304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305800" y="3810000"/>
                        <a:ext cx="354409" cy="29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6"/>
          <p:cNvGraphicFramePr>
            <a:graphicFrameLocks noChangeAspect="1"/>
          </p:cNvGraphicFramePr>
          <p:nvPr/>
        </p:nvGraphicFramePr>
        <p:xfrm>
          <a:off x="8382000" y="3048000"/>
          <a:ext cx="204787" cy="317500"/>
        </p:xfrm>
        <a:graphic>
          <a:graphicData uri="http://schemas.openxmlformats.org/presentationml/2006/ole">
            <mc:AlternateContent xmlns:mc="http://schemas.openxmlformats.org/markup-compatibility/2006">
              <mc:Choice xmlns:v="urn:schemas-microsoft-com:vml" Requires="v">
                <p:oleObj spid="_x0000_s46097" name="Equation" r:id="rId11" imgW="139680" imgH="215640" progId="Equation.3">
                  <p:embed/>
                </p:oleObj>
              </mc:Choice>
              <mc:Fallback>
                <p:oleObj name="Equation" r:id="rId11" imgW="139680" imgH="215640" progId="Equation.3">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382000" y="3048000"/>
                        <a:ext cx="204787"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newsflash/>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مدل 1- تقاضا ثابت و دوره تأخير تا دريافت سفارش ثابت</a:t>
            </a:r>
            <a:endParaRPr lang="en-US" sz="32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مثال (10-12) ميزان تقاضا براي يك محصول ، به طور روزانه 100 واحد است و دوره تأخير تا دريافت سفارش 4 روز است، نقطه سفارش مجدد را تعيين نمائيد.</a:t>
            </a:r>
          </a:p>
          <a:p>
            <a:pPr algn="just" rtl="1">
              <a:buNone/>
            </a:pPr>
            <a:r>
              <a:rPr lang="fa-IR" dirty="0" smtClean="0">
                <a:cs typeface="2  Yagut" pitchFamily="2" charset="-78"/>
              </a:rPr>
              <a:t>حل : </a:t>
            </a:r>
          </a:p>
          <a:p>
            <a:pPr algn="ctr" rtl="1">
              <a:buNone/>
            </a:pPr>
            <a:r>
              <a:rPr lang="fa-IR" dirty="0" smtClean="0">
                <a:cs typeface="2  Yagut" pitchFamily="2" charset="-78"/>
              </a:rPr>
              <a:t>100=</a:t>
            </a:r>
            <a:r>
              <a:rPr lang="en-US" dirty="0" smtClean="0">
                <a:cs typeface="2  Yagut" pitchFamily="2" charset="-78"/>
              </a:rPr>
              <a:t>d</a:t>
            </a:r>
            <a:r>
              <a:rPr lang="fa-IR" dirty="0" smtClean="0">
                <a:cs typeface="2  Yagut" pitchFamily="2" charset="-78"/>
              </a:rPr>
              <a:t> </a:t>
            </a:r>
          </a:p>
          <a:p>
            <a:pPr rtl="1">
              <a:buNone/>
            </a:pPr>
            <a:r>
              <a:rPr lang="en-US" dirty="0" smtClean="0">
                <a:cs typeface="2  Yagut" pitchFamily="2" charset="-78"/>
              </a:rPr>
              <a:t>ROP=d(LT)+M</a:t>
            </a:r>
          </a:p>
          <a:p>
            <a:pPr rtl="1">
              <a:buNone/>
            </a:pPr>
            <a:r>
              <a:rPr lang="en-US" dirty="0" smtClean="0">
                <a:cs typeface="2  Yagut" pitchFamily="2" charset="-78"/>
              </a:rPr>
              <a:t>ROP=100(4)+0=400</a:t>
            </a:r>
          </a:p>
          <a:p>
            <a:pPr algn="ctr" rtl="1">
              <a:buNone/>
            </a:pPr>
            <a:r>
              <a:rPr lang="fa-IR" dirty="0" smtClean="0">
                <a:cs typeface="2  Yagut" pitchFamily="2" charset="-78"/>
              </a:rPr>
              <a:t>روز 4=</a:t>
            </a:r>
            <a:r>
              <a:rPr lang="en-US" dirty="0" smtClean="0">
                <a:cs typeface="2  Yagut" pitchFamily="2" charset="-78"/>
              </a:rPr>
              <a:t>LT</a:t>
            </a:r>
            <a:r>
              <a:rPr lang="fa-IR" dirty="0" smtClean="0">
                <a:cs typeface="2  Yagut" pitchFamily="2" charset="-78"/>
              </a:rPr>
              <a:t> </a:t>
            </a:r>
          </a:p>
          <a:p>
            <a:pPr algn="just" rtl="1">
              <a:buNone/>
            </a:pPr>
            <a:r>
              <a:rPr lang="fa-IR" dirty="0" smtClean="0">
                <a:cs typeface="2  Yagut" pitchFamily="2" charset="-78"/>
              </a:rPr>
              <a:t>چنانچه سطح موجودي به 400 برسد لازم است سفارش مجدد انجام شود.</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b="1" dirty="0" smtClean="0">
                <a:cs typeface="2  Titr" pitchFamily="2" charset="-78"/>
              </a:rPr>
              <a:t>مدل 2- تقاضا متغير و دوره تأخير تا دريافت سفارش ثابت </a:t>
            </a:r>
            <a:endParaRPr lang="en-US" sz="3200" b="1"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مثال (11-12) ميزان مصرف مواد شوينده در يك سالن ورزشي به طور متوسط 100 گرم در هر روز است . تقاضاي روزانه داراي توزيع نرمال بوده با انحراف معيار 10 گرم در روز ، چنانچه زمان تأخير تا دريافت مواد شوينده ثابت و 2 روز و سطح ريسك مديريت 2%  باشد. </a:t>
            </a:r>
          </a:p>
          <a:p>
            <a:pPr algn="just" rtl="1">
              <a:buNone/>
            </a:pPr>
            <a:r>
              <a:rPr lang="fa-IR" dirty="0" smtClean="0">
                <a:cs typeface="2  Yagut" pitchFamily="2" charset="-78"/>
              </a:rPr>
              <a:t>با توجه به موارد فوق : </a:t>
            </a:r>
          </a:p>
          <a:p>
            <a:pPr algn="just" rtl="1">
              <a:buNone/>
            </a:pPr>
            <a:r>
              <a:rPr lang="fa-IR" dirty="0" smtClean="0">
                <a:cs typeface="2  Yagut" pitchFamily="2" charset="-78"/>
              </a:rPr>
              <a:t>الف- نقطه سفارش مجدد و ذخيره احتياطي را مشخص نمائيد.</a:t>
            </a:r>
          </a:p>
          <a:p>
            <a:pPr algn="just" rtl="1">
              <a:buNone/>
            </a:pPr>
            <a:r>
              <a:rPr lang="fa-IR" dirty="0" smtClean="0">
                <a:cs typeface="2  Yagut" pitchFamily="2" charset="-78"/>
              </a:rPr>
              <a:t>ب-چه سطح سرويسي براي نقطه سفارش مجدد 210 گرم مورد نظر است.</a:t>
            </a:r>
          </a:p>
          <a:p>
            <a:pPr algn="just" rtl="1">
              <a:buNone/>
            </a:pPr>
            <a:r>
              <a:rPr lang="fa-IR" dirty="0" smtClean="0">
                <a:cs typeface="2  Yagut" pitchFamily="2" charset="-78"/>
              </a:rPr>
              <a:t>سطح قابل قبول موجودي 98% =2%-1 </a:t>
            </a:r>
          </a:p>
          <a:p>
            <a:pPr algn="just" rtl="1">
              <a:buNone/>
            </a:pPr>
            <a:r>
              <a:rPr lang="fa-IR" dirty="0" smtClean="0">
                <a:cs typeface="2  Yagut" pitchFamily="2" charset="-78"/>
              </a:rPr>
              <a:t>2=</a:t>
            </a:r>
            <a:r>
              <a:rPr lang="en-US" dirty="0" smtClean="0">
                <a:cs typeface="2  Yagut" pitchFamily="2" charset="-78"/>
              </a:rPr>
              <a:t>LT</a:t>
            </a:r>
            <a:r>
              <a:rPr lang="fa-IR" dirty="0" smtClean="0">
                <a:cs typeface="2  Yagut" pitchFamily="2" charset="-78"/>
              </a:rPr>
              <a:t>    100=       10=</a:t>
            </a:r>
            <a:endParaRPr lang="en-US" dirty="0"/>
          </a:p>
        </p:txBody>
      </p:sp>
      <p:graphicFrame>
        <p:nvGraphicFramePr>
          <p:cNvPr id="47106" name="Object 6"/>
          <p:cNvGraphicFramePr>
            <a:graphicFrameLocks noChangeAspect="1"/>
          </p:cNvGraphicFramePr>
          <p:nvPr/>
        </p:nvGraphicFramePr>
        <p:xfrm>
          <a:off x="6705600" y="5334000"/>
          <a:ext cx="204788" cy="317500"/>
        </p:xfrm>
        <a:graphic>
          <a:graphicData uri="http://schemas.openxmlformats.org/presentationml/2006/ole">
            <mc:AlternateContent xmlns:mc="http://schemas.openxmlformats.org/markup-compatibility/2006">
              <mc:Choice xmlns:v="urn:schemas-microsoft-com:vml" Requires="v">
                <p:oleObj spid="_x0000_s47110" name="Equation" r:id="rId3" imgW="139680" imgH="215640" progId="Equation.3">
                  <p:embed/>
                </p:oleObj>
              </mc:Choice>
              <mc:Fallback>
                <p:oleObj name="Equation" r:id="rId3" imgW="139680" imgH="215640"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05600" y="5334000"/>
                        <a:ext cx="204788" cy="31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7107" name="Object 3"/>
          <p:cNvGraphicFramePr>
            <a:graphicFrameLocks noChangeAspect="1"/>
          </p:cNvGraphicFramePr>
          <p:nvPr/>
        </p:nvGraphicFramePr>
        <p:xfrm>
          <a:off x="5562600" y="5334000"/>
          <a:ext cx="320675" cy="381000"/>
        </p:xfrm>
        <a:graphic>
          <a:graphicData uri="http://schemas.openxmlformats.org/presentationml/2006/ole">
            <mc:AlternateContent xmlns:mc="http://schemas.openxmlformats.org/markup-compatibility/2006">
              <mc:Choice xmlns:v="urn:schemas-microsoft-com:vml" Requires="v">
                <p:oleObj spid="_x0000_s47111" name="Equation" r:id="rId5" imgW="203040" imgH="241200" progId="Equation.3">
                  <p:embed/>
                </p:oleObj>
              </mc:Choice>
              <mc:Fallback>
                <p:oleObj name="Equation" r:id="rId5" imgW="20304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5334000"/>
                        <a:ext cx="32067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حل :‌ </a:t>
            </a:r>
          </a:p>
          <a:p>
            <a:pPr algn="just" rtl="1">
              <a:buNone/>
            </a:pPr>
            <a:r>
              <a:rPr lang="fa-IR" dirty="0" smtClean="0">
                <a:cs typeface="2  Yagut" pitchFamily="2" charset="-78"/>
              </a:rPr>
              <a:t>الف) </a:t>
            </a:r>
          </a:p>
          <a:p>
            <a:pPr rtl="1">
              <a:buNone/>
            </a:pPr>
            <a:r>
              <a:rPr lang="fa-IR" dirty="0" smtClean="0">
                <a:cs typeface="2  Yagut" pitchFamily="2" charset="-78"/>
              </a:rPr>
              <a:t>سطح قابل قبول موجودي 98% = 2%-1</a:t>
            </a:r>
          </a:p>
          <a:p>
            <a:pPr algn="just" rtl="1">
              <a:buNone/>
            </a:pPr>
            <a:r>
              <a:rPr lang="fa-IR" dirty="0" smtClean="0">
                <a:cs typeface="2  Yagut" pitchFamily="2" charset="-78"/>
              </a:rPr>
              <a:t>بامراجعه به جدول ضميمه (الف-1)   05/2       (0/98)</a:t>
            </a:r>
            <a:r>
              <a:rPr lang="en-US" dirty="0" smtClean="0">
                <a:cs typeface="2  Yagut" pitchFamily="2" charset="-78"/>
              </a:rPr>
              <a:t>Z</a:t>
            </a:r>
            <a:r>
              <a:rPr lang="fa-IR" dirty="0" smtClean="0">
                <a:cs typeface="2  Yagut" pitchFamily="2" charset="-78"/>
              </a:rPr>
              <a:t> </a:t>
            </a:r>
          </a:p>
          <a:p>
            <a:pPr algn="just" rtl="1">
              <a:buNone/>
            </a:pPr>
            <a:endParaRPr lang="fa-IR" dirty="0">
              <a:cs typeface="2  Yagut" pitchFamily="2" charset="-78"/>
            </a:endParaRPr>
          </a:p>
          <a:p>
            <a:pPr algn="just" rtl="1">
              <a:buNone/>
            </a:pPr>
            <a:endParaRPr lang="fa-IR" dirty="0" smtClean="0">
              <a:cs typeface="2  Yagut" pitchFamily="2" charset="-78"/>
            </a:endParaRPr>
          </a:p>
          <a:p>
            <a:pPr algn="just" rtl="1">
              <a:buNone/>
            </a:pPr>
            <a:endParaRPr lang="fa-IR" dirty="0" smtClean="0">
              <a:cs typeface="2  Yagut" pitchFamily="2" charset="-78"/>
            </a:endParaRPr>
          </a:p>
          <a:p>
            <a:pPr algn="just" rtl="1">
              <a:buNone/>
            </a:pPr>
            <a:endParaRPr lang="en-US" dirty="0"/>
          </a:p>
        </p:txBody>
      </p:sp>
      <p:graphicFrame>
        <p:nvGraphicFramePr>
          <p:cNvPr id="48130" name="Object 3"/>
          <p:cNvGraphicFramePr>
            <a:graphicFrameLocks noChangeAspect="1"/>
          </p:cNvGraphicFramePr>
          <p:nvPr/>
        </p:nvGraphicFramePr>
        <p:xfrm>
          <a:off x="685800" y="4343400"/>
          <a:ext cx="3424238" cy="504825"/>
        </p:xfrm>
        <a:graphic>
          <a:graphicData uri="http://schemas.openxmlformats.org/presentationml/2006/ole">
            <mc:AlternateContent xmlns:mc="http://schemas.openxmlformats.org/markup-compatibility/2006">
              <mc:Choice xmlns:v="urn:schemas-microsoft-com:vml" Requires="v">
                <p:oleObj spid="_x0000_s48134" name="Equation" r:id="rId3" imgW="1701720" imgH="253800" progId="Equation.3">
                  <p:embed/>
                </p:oleObj>
              </mc:Choice>
              <mc:Fallback>
                <p:oleObj name="Equation" r:id="rId3" imgW="170172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343400"/>
                        <a:ext cx="3424238"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838200" y="5029200"/>
          <a:ext cx="6030913" cy="479425"/>
        </p:xfrm>
        <a:graphic>
          <a:graphicData uri="http://schemas.openxmlformats.org/presentationml/2006/ole">
            <mc:AlternateContent xmlns:mc="http://schemas.openxmlformats.org/markup-compatibility/2006">
              <mc:Choice xmlns:v="urn:schemas-microsoft-com:vml" Requires="v">
                <p:oleObj spid="_x0000_s48135" name="Equation" r:id="rId5" imgW="2997000" imgH="241200" progId="Equation.3">
                  <p:embed/>
                </p:oleObj>
              </mc:Choice>
              <mc:Fallback>
                <p:oleObj name="Equation" r:id="rId5" imgW="299700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5029200"/>
                        <a:ext cx="6030913" cy="479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چنانچه ميزان موجوي مواد شوينده به 229 گرم برسد ، لازم است سفارش داده شود.</a:t>
            </a:r>
          </a:p>
          <a:p>
            <a:pPr algn="just" rtl="1">
              <a:buNone/>
            </a:pPr>
            <a:endParaRPr lang="fa-IR" dirty="0">
              <a:cs typeface="2  Yagut" pitchFamily="2" charset="-78"/>
            </a:endParaRPr>
          </a:p>
          <a:p>
            <a:pPr algn="just" rtl="1">
              <a:buNone/>
            </a:pPr>
            <a:r>
              <a:rPr lang="fa-IR" dirty="0" smtClean="0">
                <a:cs typeface="2  Yagut" pitchFamily="2" charset="-78"/>
              </a:rPr>
              <a:t>گرم 						ذخيره احتياطي</a:t>
            </a:r>
          </a:p>
          <a:p>
            <a:pPr algn="just" rtl="1">
              <a:buNone/>
            </a:pPr>
            <a:endParaRPr lang="en-US" dirty="0" smtClean="0">
              <a:cs typeface="2  Yagut" pitchFamily="2" charset="-78"/>
            </a:endParaRPr>
          </a:p>
          <a:p>
            <a:pPr algn="just" rtl="1">
              <a:buNone/>
            </a:pPr>
            <a:r>
              <a:rPr lang="fa-IR" dirty="0" smtClean="0">
                <a:cs typeface="2  Yagut" pitchFamily="2" charset="-78"/>
              </a:rPr>
              <a:t>ب)براي تعيين سطح سرويس ، نقطه سفارش مجدد 210 گرم ابتدا لازم است </a:t>
            </a:r>
            <a:r>
              <a:rPr lang="en-US" dirty="0" smtClean="0">
                <a:cs typeface="2  Yagut" pitchFamily="2" charset="-78"/>
              </a:rPr>
              <a:t>Z</a:t>
            </a:r>
            <a:r>
              <a:rPr lang="fa-IR" dirty="0" smtClean="0">
                <a:cs typeface="2  Yagut" pitchFamily="2" charset="-78"/>
              </a:rPr>
              <a:t>  محاسبه شود.</a:t>
            </a:r>
          </a:p>
          <a:p>
            <a:pPr algn="just" rtl="1">
              <a:buNone/>
            </a:pPr>
            <a:endParaRPr lang="fa-IR" dirty="0" smtClean="0">
              <a:cs typeface="2  Yagut" pitchFamily="2" charset="-78"/>
            </a:endParaRPr>
          </a:p>
          <a:p>
            <a:pPr algn="just" rtl="1">
              <a:buNone/>
            </a:pPr>
            <a:endParaRPr lang="fa-IR" dirty="0">
              <a:cs typeface="2  Yagut" pitchFamily="2" charset="-78"/>
            </a:endParaRPr>
          </a:p>
          <a:p>
            <a:pPr algn="just" rtl="1">
              <a:buNone/>
            </a:pPr>
            <a:endParaRPr lang="en-US" dirty="0"/>
          </a:p>
        </p:txBody>
      </p:sp>
      <p:graphicFrame>
        <p:nvGraphicFramePr>
          <p:cNvPr id="49155" name="Object 3"/>
          <p:cNvGraphicFramePr>
            <a:graphicFrameLocks noChangeAspect="1"/>
          </p:cNvGraphicFramePr>
          <p:nvPr/>
        </p:nvGraphicFramePr>
        <p:xfrm>
          <a:off x="1143000" y="2514600"/>
          <a:ext cx="2095500" cy="504825"/>
        </p:xfrm>
        <a:graphic>
          <a:graphicData uri="http://schemas.openxmlformats.org/presentationml/2006/ole">
            <mc:AlternateContent xmlns:mc="http://schemas.openxmlformats.org/markup-compatibility/2006">
              <mc:Choice xmlns:v="urn:schemas-microsoft-com:vml" Requires="v">
                <p:oleObj spid="_x0000_s49162" name="Equation" r:id="rId3" imgW="1041120" imgH="253800" progId="Equation.3">
                  <p:embed/>
                </p:oleObj>
              </mc:Choice>
              <mc:Fallback>
                <p:oleObj name="Equation" r:id="rId3" imgW="104112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514600"/>
                        <a:ext cx="2095500" cy="504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7" name="Object 3"/>
          <p:cNvGraphicFramePr>
            <a:graphicFrameLocks noChangeAspect="1"/>
          </p:cNvGraphicFramePr>
          <p:nvPr/>
        </p:nvGraphicFramePr>
        <p:xfrm>
          <a:off x="3733800" y="3276600"/>
          <a:ext cx="3321050" cy="428625"/>
        </p:xfrm>
        <a:graphic>
          <a:graphicData uri="http://schemas.openxmlformats.org/presentationml/2006/ole">
            <mc:AlternateContent xmlns:mc="http://schemas.openxmlformats.org/markup-compatibility/2006">
              <mc:Choice xmlns:v="urn:schemas-microsoft-com:vml" Requires="v">
                <p:oleObj spid="_x0000_s49163" name="Equation" r:id="rId5" imgW="1650960" imgH="215640" progId="Equation.3">
                  <p:embed/>
                </p:oleObj>
              </mc:Choice>
              <mc:Fallback>
                <p:oleObj name="Equation" r:id="rId5" imgW="1650960" imgH="21564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3800" y="3276600"/>
                        <a:ext cx="3321050"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1295400" y="5029200"/>
          <a:ext cx="5492750" cy="933450"/>
        </p:xfrm>
        <a:graphic>
          <a:graphicData uri="http://schemas.openxmlformats.org/presentationml/2006/ole">
            <mc:AlternateContent xmlns:mc="http://schemas.openxmlformats.org/markup-compatibility/2006">
              <mc:Choice xmlns:v="urn:schemas-microsoft-com:vml" Requires="v">
                <p:oleObj spid="_x0000_s49164" name="Equation" r:id="rId7" imgW="2730240" imgH="469800" progId="Equation.3">
                  <p:embed/>
                </p:oleObj>
              </mc:Choice>
              <mc:Fallback>
                <p:oleObj name="Equation" r:id="rId7" imgW="2730240" imgH="46980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5029200"/>
                        <a:ext cx="5492750" cy="933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با توجه به جدول مندرج در ضميمه (الف-1) سطح زير منحني		معادل تقريباً‌ 0/75 است. بنابراين ، سطح سروس (يا سطح قابل قبول موجودي) براي مديريت 75% است. </a:t>
            </a:r>
          </a:p>
          <a:p>
            <a:pPr algn="just" rtl="1">
              <a:buNone/>
            </a:pPr>
            <a:endParaRPr lang="en-US" dirty="0"/>
          </a:p>
        </p:txBody>
      </p:sp>
      <p:graphicFrame>
        <p:nvGraphicFramePr>
          <p:cNvPr id="50178" name="Object 3"/>
          <p:cNvGraphicFramePr>
            <a:graphicFrameLocks noChangeAspect="1"/>
          </p:cNvGraphicFramePr>
          <p:nvPr/>
        </p:nvGraphicFramePr>
        <p:xfrm>
          <a:off x="2667000" y="2009775"/>
          <a:ext cx="1100137" cy="352425"/>
        </p:xfrm>
        <a:graphic>
          <a:graphicData uri="http://schemas.openxmlformats.org/presentationml/2006/ole">
            <mc:AlternateContent xmlns:mc="http://schemas.openxmlformats.org/markup-compatibility/2006">
              <mc:Choice xmlns:v="urn:schemas-microsoft-com:vml" Requires="v">
                <p:oleObj spid="_x0000_s50180" name="Equation" r:id="rId3" imgW="545760" imgH="177480" progId="Equation.3">
                  <p:embed/>
                </p:oleObj>
              </mc:Choice>
              <mc:Fallback>
                <p:oleObj name="Equation" r:id="rId3" imgW="545760" imgH="17748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2009775"/>
                        <a:ext cx="1100137" cy="352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plit dir="in"/>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smtClean="0">
                <a:cs typeface="2  Titr" pitchFamily="2" charset="-78"/>
              </a:rPr>
              <a:t>مدل 3- نرخ تقاضا ثابت و دوره تأخير تا دريافت سفارش متغير</a:t>
            </a:r>
            <a:endParaRPr lang="en-US" sz="36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مثال (12-12) ميزان تقاضاي روزانه براي يك قطعه يدكي در يك كارخانه ، 5 عدد در روز است. دوره تأخير تا دريافت اين قطعهاز كارخانه سازنده ، متغير بوده و داريا توزيع نرمال با ميانگين 10 روز با انحراف معيار 3 روز است. چنانچه سطح قابل قبول موجودي 99%  باشد ميزان ذخيره احتياطي و نقطه سفارش مجدد را تعيين نمائيد.</a:t>
            </a:r>
          </a:p>
          <a:p>
            <a:pPr algn="just" rtl="1">
              <a:buNone/>
            </a:pPr>
            <a:r>
              <a:rPr lang="fa-IR" dirty="0" smtClean="0">
                <a:cs typeface="2  Yagut" pitchFamily="2" charset="-78"/>
              </a:rPr>
              <a:t>حل : با توجه به جدول نرمال استاندارد سطح زير منحني 99%  معادل 33/2=</a:t>
            </a:r>
            <a:r>
              <a:rPr lang="en-US" dirty="0" smtClean="0">
                <a:cs typeface="2  Yagut" pitchFamily="2" charset="-78"/>
              </a:rPr>
              <a:t>Z</a:t>
            </a:r>
            <a:r>
              <a:rPr lang="fa-IR" dirty="0" smtClean="0">
                <a:cs typeface="2  Yagut" pitchFamily="2" charset="-78"/>
              </a:rPr>
              <a:t>‌ است.</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2800" dirty="0" smtClean="0">
                <a:cs typeface="2  Yagut" pitchFamily="2" charset="-78"/>
              </a:rPr>
              <a:t>d=5</a:t>
            </a:r>
          </a:p>
          <a:p>
            <a:pPr>
              <a:buNone/>
            </a:pPr>
            <a:endParaRPr lang="en-US" sz="2800" dirty="0">
              <a:cs typeface="2  Yagut" pitchFamily="2" charset="-78"/>
            </a:endParaRPr>
          </a:p>
          <a:p>
            <a:pPr>
              <a:buNone/>
            </a:pPr>
            <a:endParaRPr lang="en-US" sz="2800" dirty="0" smtClean="0">
              <a:cs typeface="2  Yagut" pitchFamily="2" charset="-78"/>
            </a:endParaRPr>
          </a:p>
          <a:p>
            <a:pPr algn="r">
              <a:buNone/>
            </a:pPr>
            <a:r>
              <a:rPr lang="fa-IR" sz="2800" dirty="0" smtClean="0">
                <a:cs typeface="2  Yagut" pitchFamily="2" charset="-78"/>
              </a:rPr>
              <a:t>نقطه سفارش مجدد قطعه </a:t>
            </a:r>
          </a:p>
          <a:p>
            <a:pPr algn="r">
              <a:buNone/>
            </a:pPr>
            <a:endParaRPr lang="fa-IR" sz="2800" dirty="0" smtClean="0">
              <a:cs typeface="2  Yagut" pitchFamily="2" charset="-78"/>
            </a:endParaRPr>
          </a:p>
          <a:p>
            <a:pPr algn="r">
              <a:buNone/>
            </a:pPr>
            <a:r>
              <a:rPr lang="fa-IR" sz="2800" dirty="0" smtClean="0">
                <a:cs typeface="2  Yagut" pitchFamily="2" charset="-78"/>
              </a:rPr>
              <a:t>تعداد ذخيره احتياطي </a:t>
            </a:r>
            <a:endParaRPr lang="en-US" sz="2800" dirty="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smtClean="0">
              <a:cs typeface="2  Yagut" pitchFamily="2" charset="-78"/>
            </a:endParaRPr>
          </a:p>
          <a:p>
            <a:pPr>
              <a:buNone/>
            </a:pPr>
            <a:endParaRPr lang="en-US" sz="2800" dirty="0">
              <a:cs typeface="2  Yagut" pitchFamily="2" charset="-78"/>
            </a:endParaRPr>
          </a:p>
        </p:txBody>
      </p:sp>
      <p:graphicFrame>
        <p:nvGraphicFramePr>
          <p:cNvPr id="51202" name="Object 3"/>
          <p:cNvGraphicFramePr>
            <a:graphicFrameLocks noChangeAspect="1"/>
          </p:cNvGraphicFramePr>
          <p:nvPr/>
        </p:nvGraphicFramePr>
        <p:xfrm>
          <a:off x="609600" y="2209801"/>
          <a:ext cx="996950" cy="381000"/>
        </p:xfrm>
        <a:graphic>
          <a:graphicData uri="http://schemas.openxmlformats.org/presentationml/2006/ole">
            <mc:AlternateContent xmlns:mc="http://schemas.openxmlformats.org/markup-compatibility/2006">
              <mc:Choice xmlns:v="urn:schemas-microsoft-com:vml" Requires="v">
                <p:oleObj spid="_x0000_s51208" name="Equation" r:id="rId3" imgW="495000" imgH="228600" progId="Equation.3">
                  <p:embed/>
                </p:oleObj>
              </mc:Choice>
              <mc:Fallback>
                <p:oleObj name="Equation" r:id="rId3" imgW="495000" imgH="2286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2209801"/>
                        <a:ext cx="99695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571500" y="2828925"/>
          <a:ext cx="1073150" cy="360363"/>
        </p:xfrm>
        <a:graphic>
          <a:graphicData uri="http://schemas.openxmlformats.org/presentationml/2006/ole">
            <mc:AlternateContent xmlns:mc="http://schemas.openxmlformats.org/markup-compatibility/2006">
              <mc:Choice xmlns:v="urn:schemas-microsoft-com:vml" Requires="v">
                <p:oleObj spid="_x0000_s51209" name="Equation" r:id="rId5" imgW="533160" imgH="215640" progId="Equation.3">
                  <p:embed/>
                </p:oleObj>
              </mc:Choice>
              <mc:Fallback>
                <p:oleObj name="Equation" r:id="rId5" imgW="5331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 y="2828925"/>
                        <a:ext cx="1073150" cy="36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609600" y="3276600"/>
          <a:ext cx="5008563" cy="1611313"/>
        </p:xfrm>
        <a:graphic>
          <a:graphicData uri="http://schemas.openxmlformats.org/presentationml/2006/ole">
            <mc:AlternateContent xmlns:mc="http://schemas.openxmlformats.org/markup-compatibility/2006">
              <mc:Choice xmlns:v="urn:schemas-microsoft-com:vml" Requires="v">
                <p:oleObj spid="_x0000_s51210" name="Equation" r:id="rId7" imgW="2489040" imgH="965160" progId="Equation.3">
                  <p:embed/>
                </p:oleObj>
              </mc:Choice>
              <mc:Fallback>
                <p:oleObj name="Equation" r:id="rId7" imgW="2489040" imgH="96516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3276600"/>
                        <a:ext cx="5008563" cy="1611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مدل 4- نرخ تقاضا متغير و دوره تأخير تا دريافت سفارش متغير</a:t>
            </a:r>
            <a:endParaRPr lang="en-US" sz="3200"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مثال (13-12) يك فروشنده مواد  غذايي به طور متوسط بر اساس تابع توزيع نرمال روزانه 420 بسته آرد گرندم با انحراف معيار 20 بسته به فروش مي رساند. چنانچه زمان تأخير تا دريافت سفارش نيز داريا توزيع نرمال بوده و به طور متوسط 10 روز با انحراف معيار 4 روز باشد ، نقطه سفارش مجدد و ذخيره احتياطي را با در نظر گرفتن 95%  سطح قابل قبول موجودي تعيين نمائيد.</a:t>
            </a:r>
          </a:p>
          <a:p>
            <a:pPr algn="just" rtl="1">
              <a:buNone/>
            </a:pPr>
            <a:r>
              <a:rPr lang="fa-IR" dirty="0" smtClean="0">
                <a:cs typeface="2  Yagut" pitchFamily="2" charset="-78"/>
              </a:rPr>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cs typeface="2  Titr" pitchFamily="2" charset="-78"/>
              </a:rPr>
              <a:t>دسته بندي كالاها بر اساس </a:t>
            </a:r>
            <a:r>
              <a:rPr lang="en-US" dirty="0" smtClean="0">
                <a:cs typeface="2  Titr" pitchFamily="2" charset="-78"/>
              </a:rPr>
              <a:t>ABC</a:t>
            </a:r>
            <a:endParaRPr lang="en-US" dirty="0">
              <a:cs typeface="2  Titr" pitchFamily="2" charset="-78"/>
            </a:endParaRPr>
          </a:p>
        </p:txBody>
      </p:sp>
      <p:sp>
        <p:nvSpPr>
          <p:cNvPr id="3" name="Content Placeholder 2"/>
          <p:cNvSpPr>
            <a:spLocks noGrp="1"/>
          </p:cNvSpPr>
          <p:nvPr>
            <p:ph idx="1"/>
          </p:nvPr>
        </p:nvSpPr>
        <p:spPr/>
        <p:txBody>
          <a:bodyPr>
            <a:normAutofit/>
          </a:bodyPr>
          <a:lstStyle/>
          <a:p>
            <a:pPr algn="r" rtl="1">
              <a:buNone/>
            </a:pPr>
            <a:r>
              <a:rPr lang="fa-IR" dirty="0" smtClean="0">
                <a:latin typeface="Arial" panose="020B0604020202020204" pitchFamily="34" charset="0"/>
                <a:cs typeface="Arial" panose="020B0604020202020204" pitchFamily="34" charset="0"/>
              </a:rPr>
              <a:t>براي برنامه ريزي موجودي ها لازم است كالاها بر اساس ميزان ارزش و حجم آنها دسته بندي گردد . بطور كلي كالاها را مي توان به سه دسته </a:t>
            </a:r>
            <a:r>
              <a:rPr lang="en-US" dirty="0" smtClean="0">
                <a:latin typeface="Arial" panose="020B0604020202020204" pitchFamily="34" charset="0"/>
                <a:cs typeface="Arial" panose="020B0604020202020204" pitchFamily="34" charset="0"/>
              </a:rPr>
              <a:t>A, B, C </a:t>
            </a:r>
            <a:r>
              <a:rPr lang="fa-IR" dirty="0" smtClean="0">
                <a:latin typeface="Arial" panose="020B0604020202020204" pitchFamily="34" charset="0"/>
                <a:cs typeface="Arial" panose="020B0604020202020204" pitchFamily="34" charset="0"/>
              </a:rPr>
              <a:t>‌  تقسيم نمود. بررسي ها نشان داده است كه معمولاً 20 درصد اقلام موجودي ،‌80-70 درصد ارزش كل موجودي ها را تشكيل مي دهند. اين دسته كالاها را ”دسته </a:t>
            </a:r>
            <a:r>
              <a:rPr lang="en-US" dirty="0" smtClean="0">
                <a:latin typeface="Arial" panose="020B0604020202020204" pitchFamily="34" charset="0"/>
                <a:cs typeface="Arial" panose="020B0604020202020204" pitchFamily="34" charset="0"/>
              </a:rPr>
              <a:t>A</a:t>
            </a:r>
            <a:r>
              <a:rPr lang="fa-IR" dirty="0" smtClean="0">
                <a:latin typeface="Arial" panose="020B0604020202020204" pitchFamily="34" charset="0"/>
                <a:cs typeface="Arial" panose="020B0604020202020204" pitchFamily="34" charset="0"/>
              </a:rPr>
              <a:t>“  ناميده اند. دسته دوم كالاهايي هستند كه در حدود 30 درصد اقلام موجودي انبار را در برگرفته و از نظر ارزش فقط 15 درصد ارزش كل مجودي ها را به خود اختصاص مي دهند.</a:t>
            </a:r>
            <a:endParaRPr lang="en-US" dirty="0">
              <a:latin typeface="Arial" panose="020B0604020202020204" pitchFamily="34" charset="0"/>
              <a:cs typeface="Arial" panose="020B0604020202020204" pitchFamily="34" charset="0"/>
            </a:endParaRPr>
          </a:p>
        </p:txBody>
      </p:sp>
    </p:spTree>
  </p:cSld>
  <p:clrMapOvr>
    <a:masterClrMapping/>
  </p:clrMapOvr>
  <p:transition>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None/>
            </a:pPr>
            <a:r>
              <a:rPr lang="fa-IR" dirty="0" smtClean="0">
                <a:cs typeface="2  Yagut" pitchFamily="2" charset="-78"/>
              </a:rPr>
              <a:t>مثال (13-12) يك فروشنده مواد  غذايي به طور متوسط بر اساس تابع توزيع نرمال روزانه 420 بسته آرد گرندم با انحراف معيار 20 بسته به فروش مي رساند. چنانچه زمان تأخير تا دريافت سفارش نيز داريا توزيع نرمال بوده و به طور متوسط 10 روز با انحراف معيار 4 روز باشد ، نقطه سفارش مجدد و ذخيره احتياطي را با در نظر گرفتن 95%  سطح قابل قبول موجودي تعيين نمائيد.</a:t>
            </a:r>
          </a:p>
          <a:p>
            <a:pPr algn="just" rtl="1">
              <a:buNone/>
            </a:pPr>
            <a:r>
              <a:rPr lang="fa-IR" dirty="0" smtClean="0">
                <a:cs typeface="2  Yagut" pitchFamily="2" charset="-78"/>
              </a:rPr>
              <a:t> حل : </a:t>
            </a:r>
          </a:p>
          <a:p>
            <a:pPr algn="just" rtl="1">
              <a:buNone/>
            </a:pPr>
            <a:endParaRPr lang="en-US" dirty="0"/>
          </a:p>
        </p:txBody>
      </p:sp>
    </p:spTree>
  </p:cSld>
  <p:clrMapOvr>
    <a:masterClrMapping/>
  </p:clrMapOvr>
  <p:transition>
    <p:strip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p:txBody>
      </p:sp>
      <p:graphicFrame>
        <p:nvGraphicFramePr>
          <p:cNvPr id="52226" name="Object 3"/>
          <p:cNvGraphicFramePr>
            <a:graphicFrameLocks noChangeAspect="1"/>
          </p:cNvGraphicFramePr>
          <p:nvPr/>
        </p:nvGraphicFramePr>
        <p:xfrm>
          <a:off x="584200" y="2220913"/>
          <a:ext cx="1047750" cy="358775"/>
        </p:xfrm>
        <a:graphic>
          <a:graphicData uri="http://schemas.openxmlformats.org/presentationml/2006/ole">
            <mc:AlternateContent xmlns:mc="http://schemas.openxmlformats.org/markup-compatibility/2006">
              <mc:Choice xmlns:v="urn:schemas-microsoft-com:vml" Requires="v">
                <p:oleObj spid="_x0000_s52240" name="Equation" r:id="rId3" imgW="520560" imgH="215640" progId="Equation.3">
                  <p:embed/>
                </p:oleObj>
              </mc:Choice>
              <mc:Fallback>
                <p:oleObj name="Equation" r:id="rId3" imgW="520560" imgH="21564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200" y="2220913"/>
                        <a:ext cx="10477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3"/>
          <p:cNvGraphicFramePr>
            <a:graphicFrameLocks noChangeAspect="1"/>
          </p:cNvGraphicFramePr>
          <p:nvPr/>
        </p:nvGraphicFramePr>
        <p:xfrm>
          <a:off x="520700" y="2667000"/>
          <a:ext cx="1073150" cy="358775"/>
        </p:xfrm>
        <a:graphic>
          <a:graphicData uri="http://schemas.openxmlformats.org/presentationml/2006/ole">
            <mc:AlternateContent xmlns:mc="http://schemas.openxmlformats.org/markup-compatibility/2006">
              <mc:Choice xmlns:v="urn:schemas-microsoft-com:vml" Requires="v">
                <p:oleObj spid="_x0000_s52241" name="Equation" r:id="rId5" imgW="533160" imgH="215640" progId="Equation.3">
                  <p:embed/>
                </p:oleObj>
              </mc:Choice>
              <mc:Fallback>
                <p:oleObj name="Equation" r:id="rId5" imgW="53316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0700" y="2667000"/>
                        <a:ext cx="1073150" cy="35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3"/>
          <p:cNvGraphicFramePr>
            <a:graphicFrameLocks noChangeAspect="1"/>
          </p:cNvGraphicFramePr>
          <p:nvPr/>
        </p:nvGraphicFramePr>
        <p:xfrm>
          <a:off x="495300" y="3133725"/>
          <a:ext cx="1149350" cy="338138"/>
        </p:xfrm>
        <a:graphic>
          <a:graphicData uri="http://schemas.openxmlformats.org/presentationml/2006/ole">
            <mc:AlternateContent xmlns:mc="http://schemas.openxmlformats.org/markup-compatibility/2006">
              <mc:Choice xmlns:v="urn:schemas-microsoft-com:vml" Requires="v">
                <p:oleObj spid="_x0000_s52242" name="Equation" r:id="rId7" imgW="571320" imgH="203040" progId="Equation.3">
                  <p:embed/>
                </p:oleObj>
              </mc:Choice>
              <mc:Fallback>
                <p:oleObj name="Equation" r:id="rId7" imgW="571320" imgH="203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5300" y="3133725"/>
                        <a:ext cx="1149350" cy="33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3"/>
          <p:cNvGraphicFramePr>
            <a:graphicFrameLocks noChangeAspect="1"/>
          </p:cNvGraphicFramePr>
          <p:nvPr/>
        </p:nvGraphicFramePr>
        <p:xfrm>
          <a:off x="1876425" y="3103563"/>
          <a:ext cx="1638300" cy="338137"/>
        </p:xfrm>
        <a:graphic>
          <a:graphicData uri="http://schemas.openxmlformats.org/presentationml/2006/ole">
            <mc:AlternateContent xmlns:mc="http://schemas.openxmlformats.org/markup-compatibility/2006">
              <mc:Choice xmlns:v="urn:schemas-microsoft-com:vml" Requires="v">
                <p:oleObj spid="_x0000_s52243" name="Equation" r:id="rId9" imgW="812520" imgH="203040" progId="Equation.3">
                  <p:embed/>
                </p:oleObj>
              </mc:Choice>
              <mc:Fallback>
                <p:oleObj name="Equation" r:id="rId9" imgW="812520" imgH="20304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76425" y="3103563"/>
                        <a:ext cx="1638300" cy="338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3"/>
          <p:cNvGraphicFramePr>
            <a:graphicFrameLocks noChangeAspect="1"/>
          </p:cNvGraphicFramePr>
          <p:nvPr/>
        </p:nvGraphicFramePr>
        <p:xfrm>
          <a:off x="2209800" y="2276475"/>
          <a:ext cx="1047750" cy="379413"/>
        </p:xfrm>
        <a:graphic>
          <a:graphicData uri="http://schemas.openxmlformats.org/presentationml/2006/ole">
            <mc:AlternateContent xmlns:mc="http://schemas.openxmlformats.org/markup-compatibility/2006">
              <mc:Choice xmlns:v="urn:schemas-microsoft-com:vml" Requires="v">
                <p:oleObj spid="_x0000_s52244" name="Equation" r:id="rId11" imgW="520560" imgH="228600" progId="Equation.3">
                  <p:embed/>
                </p:oleObj>
              </mc:Choice>
              <mc:Fallback>
                <p:oleObj name="Equation" r:id="rId11" imgW="520560" imgH="2286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09800" y="2276475"/>
                        <a:ext cx="1047750"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3"/>
          <p:cNvGraphicFramePr>
            <a:graphicFrameLocks noChangeAspect="1"/>
          </p:cNvGraphicFramePr>
          <p:nvPr/>
        </p:nvGraphicFramePr>
        <p:xfrm>
          <a:off x="2159000" y="2667000"/>
          <a:ext cx="996950" cy="379413"/>
        </p:xfrm>
        <a:graphic>
          <a:graphicData uri="http://schemas.openxmlformats.org/presentationml/2006/ole">
            <mc:AlternateContent xmlns:mc="http://schemas.openxmlformats.org/markup-compatibility/2006">
              <mc:Choice xmlns:v="urn:schemas-microsoft-com:vml" Requires="v">
                <p:oleObj spid="_x0000_s52245" name="Equation" r:id="rId13" imgW="495000" imgH="228600" progId="Equation.3">
                  <p:embed/>
                </p:oleObj>
              </mc:Choice>
              <mc:Fallback>
                <p:oleObj name="Equation" r:id="rId13" imgW="495000" imgH="2286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159000" y="2667000"/>
                        <a:ext cx="996950" cy="379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Object 3"/>
          <p:cNvGraphicFramePr>
            <a:graphicFrameLocks noChangeAspect="1"/>
          </p:cNvGraphicFramePr>
          <p:nvPr/>
        </p:nvGraphicFramePr>
        <p:xfrm>
          <a:off x="381000" y="3657600"/>
          <a:ext cx="7858126" cy="1563688"/>
        </p:xfrm>
        <a:graphic>
          <a:graphicData uri="http://schemas.openxmlformats.org/presentationml/2006/ole">
            <mc:AlternateContent xmlns:mc="http://schemas.openxmlformats.org/markup-compatibility/2006">
              <mc:Choice xmlns:v="urn:schemas-microsoft-com:vml" Requires="v">
                <p:oleObj spid="_x0000_s52246" name="Equation" r:id="rId15" imgW="3898800" imgH="939600" progId="Equation.3">
                  <p:embed/>
                </p:oleObj>
              </mc:Choice>
              <mc:Fallback>
                <p:oleObj name="Equation" r:id="rId15" imgW="3898800" imgH="939600" progId="Equation.3">
                  <p:embed/>
                  <p:pic>
                    <p:nvPicPr>
                      <p:cNvPr id="0" name="Object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81000" y="3657600"/>
                        <a:ext cx="7858126" cy="1563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200" dirty="0" smtClean="0">
                <a:cs typeface="2  Titr" pitchFamily="2" charset="-78"/>
              </a:rPr>
              <a:t>ب-تعيين نقطه سفارش مجدد و ذخيره احتياطي درصورتي كه هزينه كمبود مشخص باشد.</a:t>
            </a:r>
            <a:endParaRPr lang="en-US" sz="3200"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sz="3600" dirty="0" smtClean="0">
                <a:cs typeface="2  Yagut" pitchFamily="2" charset="-78"/>
              </a:rPr>
              <a:t>گاهي اوقات در برخي سازمان ها نحوه محاسبه هزينه كمبود كاملاً مشخص است . در چنين شرايطي ذخيره احتياطي با در نظر گرفتن نوسانات در تقاضا و محاسبه هزينه كل ،‌نگهداري و كمبود و مقايسه بين آنها،‌تعيين مي شود. </a:t>
            </a:r>
            <a:endParaRPr lang="en-US" sz="3600" dirty="0">
              <a:cs typeface="2  Yagut" pitchFamily="2" charset="-78"/>
            </a:endParaRPr>
          </a:p>
        </p:txBody>
      </p:sp>
    </p:spTree>
  </p:cSld>
  <p:clrMapOvr>
    <a:masterClrMapping/>
  </p:clrMapOvr>
  <p:transition>
    <p:wheel spokes="8"/>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smtClean="0">
                <a:cs typeface="2  Titr" pitchFamily="2" charset="-78"/>
              </a:rPr>
              <a:t>مدل فاصله بين دو سفارش ثابت (در شرايطي كه تقاضا مفيد باشد) </a:t>
            </a:r>
            <a:r>
              <a:rPr lang="en-US" sz="3600" dirty="0" smtClean="0">
                <a:cs typeface="2  Titr" pitchFamily="2" charset="-78"/>
              </a:rPr>
              <a:t>FOI</a:t>
            </a:r>
            <a:r>
              <a:rPr lang="fa-IR" sz="3600" dirty="0" smtClean="0">
                <a:cs typeface="2  Titr" pitchFamily="2" charset="-78"/>
              </a:rPr>
              <a:t> : </a:t>
            </a:r>
            <a:endParaRPr lang="en-US" sz="3600" dirty="0">
              <a:cs typeface="2  Titr" pitchFamily="2" charset="-78"/>
            </a:endParaRPr>
          </a:p>
        </p:txBody>
      </p:sp>
      <p:sp>
        <p:nvSpPr>
          <p:cNvPr id="3" name="Content Placeholder 2"/>
          <p:cNvSpPr>
            <a:spLocks noGrp="1"/>
          </p:cNvSpPr>
          <p:nvPr>
            <p:ph idx="1"/>
          </p:nvPr>
        </p:nvSpPr>
        <p:spPr/>
        <p:txBody>
          <a:bodyPr/>
          <a:lstStyle/>
          <a:p>
            <a:pPr algn="just" rtl="1">
              <a:buNone/>
            </a:pPr>
            <a:r>
              <a:rPr lang="fa-IR" dirty="0" smtClean="0">
                <a:cs typeface="2  Yagut" pitchFamily="2" charset="-78"/>
              </a:rPr>
              <a:t>در شرايط تصميم گيري اطمينان كامل نيز اين مدل مورد بحث قرار گرفت اما در شرايطي كه تقاضا نوسان داشته باشد نيز ممكن است مديريت تعيين نمايد كه در فواصل معني سفارشات انجام گيرد.  در اين صورت ميزان سفارش به شرح زير خواهد بود.</a:t>
            </a:r>
          </a:p>
          <a:p>
            <a:pPr algn="just" rtl="1">
              <a:buNone/>
            </a:pPr>
            <a:endParaRPr lang="en-US" dirty="0"/>
          </a:p>
        </p:txBody>
      </p:sp>
      <p:graphicFrame>
        <p:nvGraphicFramePr>
          <p:cNvPr id="53250" name="Object 5"/>
          <p:cNvGraphicFramePr>
            <a:graphicFrameLocks noChangeAspect="1"/>
          </p:cNvGraphicFramePr>
          <p:nvPr/>
        </p:nvGraphicFramePr>
        <p:xfrm>
          <a:off x="1543050" y="4914900"/>
          <a:ext cx="5686425" cy="422275"/>
        </p:xfrm>
        <a:graphic>
          <a:graphicData uri="http://schemas.openxmlformats.org/presentationml/2006/ole">
            <mc:AlternateContent xmlns:mc="http://schemas.openxmlformats.org/markup-compatibility/2006">
              <mc:Choice xmlns:v="urn:schemas-microsoft-com:vml" Requires="v">
                <p:oleObj spid="_x0000_s53252" name="Equation" r:id="rId3" imgW="2819160" imgH="253800" progId="Equation.3">
                  <p:embed/>
                </p:oleObj>
              </mc:Choice>
              <mc:Fallback>
                <p:oleObj name="Equation" r:id="rId3" imgW="2819160" imgH="2538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3050" y="4914900"/>
                        <a:ext cx="5686425" cy="422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buNone/>
            </a:pPr>
            <a:r>
              <a:rPr lang="fa-IR" dirty="0" smtClean="0"/>
              <a:t> 	</a:t>
            </a:r>
            <a:r>
              <a:rPr lang="en-US" dirty="0" smtClean="0"/>
              <a:t>: </a:t>
            </a:r>
            <a:r>
              <a:rPr lang="fa-IR" dirty="0" smtClean="0"/>
              <a:t>متوسط تقاضاي روزانه </a:t>
            </a:r>
          </a:p>
          <a:p>
            <a:pPr algn="r" rtl="1">
              <a:buNone/>
            </a:pPr>
            <a:r>
              <a:rPr lang="en-US" dirty="0" err="1" smtClean="0"/>
              <a:t>bd</a:t>
            </a:r>
            <a:r>
              <a:rPr lang="fa-IR" dirty="0" smtClean="0"/>
              <a:t>:   انحراف معيار تقاضا </a:t>
            </a:r>
          </a:p>
          <a:p>
            <a:pPr algn="r" rtl="1">
              <a:buNone/>
            </a:pPr>
            <a:r>
              <a:rPr lang="fa-IR" dirty="0" smtClean="0"/>
              <a:t> </a:t>
            </a:r>
            <a:r>
              <a:rPr lang="en-US" dirty="0" smtClean="0"/>
              <a:t>LT</a:t>
            </a:r>
            <a:r>
              <a:rPr lang="fa-IR" dirty="0" smtClean="0"/>
              <a:t> </a:t>
            </a:r>
            <a:r>
              <a:rPr lang="en-US" dirty="0" smtClean="0"/>
              <a:t>:</a:t>
            </a:r>
            <a:r>
              <a:rPr lang="fa-IR" dirty="0" smtClean="0"/>
              <a:t>دوره تأخير تا دريافت سفارش </a:t>
            </a:r>
          </a:p>
          <a:p>
            <a:pPr algn="r" rtl="1">
              <a:buNone/>
            </a:pPr>
            <a:r>
              <a:rPr lang="fa-IR" dirty="0" smtClean="0"/>
              <a:t> </a:t>
            </a:r>
            <a:r>
              <a:rPr lang="en-US" dirty="0" smtClean="0"/>
              <a:t>Z</a:t>
            </a:r>
            <a:r>
              <a:rPr lang="fa-IR" dirty="0" smtClean="0"/>
              <a:t> </a:t>
            </a:r>
            <a:r>
              <a:rPr lang="en-US" dirty="0" smtClean="0"/>
              <a:t>:</a:t>
            </a:r>
            <a:r>
              <a:rPr lang="fa-IR" dirty="0" smtClean="0"/>
              <a:t> توزيع نرمال استاندارد (بر اساس سطح قابل قبول موجودي)</a:t>
            </a:r>
          </a:p>
          <a:p>
            <a:pPr algn="r" rtl="1">
              <a:buNone/>
            </a:pPr>
            <a:r>
              <a:rPr lang="fa-IR" dirty="0" smtClean="0"/>
              <a:t>  </a:t>
            </a:r>
            <a:r>
              <a:rPr lang="en-US" dirty="0" smtClean="0"/>
              <a:t>A</a:t>
            </a:r>
            <a:r>
              <a:rPr lang="fa-IR" dirty="0" smtClean="0"/>
              <a:t> </a:t>
            </a:r>
            <a:r>
              <a:rPr lang="en-US" dirty="0" smtClean="0"/>
              <a:t>: </a:t>
            </a:r>
            <a:r>
              <a:rPr lang="fa-IR" dirty="0" smtClean="0"/>
              <a:t>ميزان موجودي انبار هنگام سفارش </a:t>
            </a:r>
          </a:p>
          <a:p>
            <a:pPr algn="r" rtl="1">
              <a:buNone/>
            </a:pPr>
            <a:endParaRPr lang="en-US" dirty="0"/>
          </a:p>
        </p:txBody>
      </p:sp>
      <p:graphicFrame>
        <p:nvGraphicFramePr>
          <p:cNvPr id="54274" name="Object 5"/>
          <p:cNvGraphicFramePr>
            <a:graphicFrameLocks noChangeAspect="1"/>
          </p:cNvGraphicFramePr>
          <p:nvPr/>
        </p:nvGraphicFramePr>
        <p:xfrm>
          <a:off x="8305800" y="1600200"/>
          <a:ext cx="280988" cy="501650"/>
        </p:xfrm>
        <a:graphic>
          <a:graphicData uri="http://schemas.openxmlformats.org/presentationml/2006/ole">
            <mc:AlternateContent xmlns:mc="http://schemas.openxmlformats.org/markup-compatibility/2006">
              <mc:Choice xmlns:v="urn:schemas-microsoft-com:vml" Requires="v">
                <p:oleObj spid="_x0000_s54276" name="Equation" r:id="rId3" imgW="139680" imgH="215640" progId="Equation.3">
                  <p:embed/>
                </p:oleObj>
              </mc:Choice>
              <mc:Fallback>
                <p:oleObj name="Equation" r:id="rId3" imgW="139680" imgH="2156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05800" y="1600200"/>
                        <a:ext cx="280988" cy="501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circl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600" dirty="0" smtClean="0">
                <a:cs typeface="2  Titr" pitchFamily="2" charset="-78"/>
              </a:rPr>
              <a:t>محاسبه </a:t>
            </a:r>
            <a:r>
              <a:rPr lang="en-US" sz="3600" dirty="0" smtClean="0">
                <a:cs typeface="2  Titr" pitchFamily="2" charset="-78"/>
              </a:rPr>
              <a:t>EOQ</a:t>
            </a:r>
            <a:r>
              <a:rPr lang="fa-IR" sz="3600" dirty="0" smtClean="0">
                <a:cs typeface="2  Titr" pitchFamily="2" charset="-78"/>
              </a:rPr>
              <a:t>  در صورتي كه كمبود كالا مجاز باشد</a:t>
            </a:r>
            <a:endParaRPr lang="en-US" sz="3600" dirty="0">
              <a:cs typeface="2  Titr" pitchFamily="2" charset="-78"/>
            </a:endParaRPr>
          </a:p>
        </p:txBody>
      </p:sp>
      <p:sp>
        <p:nvSpPr>
          <p:cNvPr id="3" name="Content Placeholder 2"/>
          <p:cNvSpPr>
            <a:spLocks noGrp="1"/>
          </p:cNvSpPr>
          <p:nvPr>
            <p:ph idx="1"/>
          </p:nvPr>
        </p:nvSpPr>
        <p:spPr/>
        <p:txBody>
          <a:bodyPr/>
          <a:lstStyle/>
          <a:p>
            <a:pPr algn="r" rtl="1">
              <a:buNone/>
            </a:pPr>
            <a:r>
              <a:rPr lang="fa-IR" dirty="0" smtClean="0">
                <a:cs typeface="2  Yagut" pitchFamily="2" charset="-78"/>
              </a:rPr>
              <a:t>در شرايطي كه كمبود كالا مجاز باشد رابطه </a:t>
            </a:r>
            <a:r>
              <a:rPr lang="en-US" dirty="0" smtClean="0">
                <a:cs typeface="2  Yagut" pitchFamily="2" charset="-78"/>
              </a:rPr>
              <a:t>EOQ</a:t>
            </a:r>
            <a:r>
              <a:rPr lang="fa-IR" dirty="0" smtClean="0">
                <a:cs typeface="2  Yagut" pitchFamily="2" charset="-78"/>
              </a:rPr>
              <a:t>  و هزينه كل بهينه </a:t>
            </a:r>
            <a:r>
              <a:rPr lang="en-US" dirty="0" smtClean="0">
                <a:cs typeface="2  Yagut" pitchFamily="2" charset="-78"/>
              </a:rPr>
              <a:t>TC*</a:t>
            </a:r>
            <a:r>
              <a:rPr lang="fa-IR" dirty="0" smtClean="0">
                <a:cs typeface="2  Yagut" pitchFamily="2" charset="-78"/>
              </a:rPr>
              <a:t>‌   به شرح زير تغيير مي نمايد . </a:t>
            </a:r>
          </a:p>
          <a:p>
            <a:pPr algn="r" rtl="1">
              <a:buNone/>
            </a:pPr>
            <a:r>
              <a:rPr lang="en-US" dirty="0" smtClean="0">
                <a:cs typeface="2  Yagut" pitchFamily="2" charset="-78"/>
              </a:rPr>
              <a:t>Cs</a:t>
            </a:r>
            <a:r>
              <a:rPr lang="fa-IR" dirty="0" smtClean="0">
                <a:cs typeface="2  Yagut" pitchFamily="2" charset="-78"/>
              </a:rPr>
              <a:t>: هزينه كمبود هر واحد كالا در سال </a:t>
            </a:r>
          </a:p>
          <a:p>
            <a:pPr algn="r" rtl="1">
              <a:buNone/>
            </a:pPr>
            <a:endParaRPr lang="fa-IR" dirty="0">
              <a:cs typeface="2  Yagut" pitchFamily="2" charset="-78"/>
            </a:endParaRPr>
          </a:p>
          <a:p>
            <a:pPr algn="r" rtl="1">
              <a:buNone/>
            </a:pPr>
            <a:endParaRPr lang="fa-IR" dirty="0" smtClean="0">
              <a:cs typeface="2  Yagut" pitchFamily="2" charset="-78"/>
            </a:endParaRPr>
          </a:p>
          <a:p>
            <a:pPr algn="r" rtl="1">
              <a:buNone/>
            </a:pPr>
            <a:endParaRPr lang="fa-IR" dirty="0">
              <a:cs typeface="2  Yagut" pitchFamily="2" charset="-78"/>
            </a:endParaRPr>
          </a:p>
          <a:p>
            <a:pPr algn="r" rtl="1">
              <a:buNone/>
            </a:pPr>
            <a:endParaRPr lang="fa-IR" dirty="0" smtClean="0">
              <a:cs typeface="2  Yagut" pitchFamily="2" charset="-78"/>
            </a:endParaRPr>
          </a:p>
          <a:p>
            <a:pPr algn="r" rtl="1">
              <a:buNone/>
            </a:pPr>
            <a:endParaRPr lang="fa-IR" dirty="0">
              <a:cs typeface="2  Yagut" pitchFamily="2" charset="-78"/>
            </a:endParaRPr>
          </a:p>
          <a:p>
            <a:pPr algn="r" rtl="1">
              <a:buNone/>
            </a:pPr>
            <a:endParaRPr lang="en-US" dirty="0">
              <a:cs typeface="2  Yagut" pitchFamily="2" charset="-78"/>
            </a:endParaRPr>
          </a:p>
        </p:txBody>
      </p:sp>
      <p:graphicFrame>
        <p:nvGraphicFramePr>
          <p:cNvPr id="55298" name="Object 5"/>
          <p:cNvGraphicFramePr>
            <a:graphicFrameLocks noChangeAspect="1"/>
          </p:cNvGraphicFramePr>
          <p:nvPr/>
        </p:nvGraphicFramePr>
        <p:xfrm>
          <a:off x="1447800" y="2971800"/>
          <a:ext cx="4060825" cy="2597150"/>
        </p:xfrm>
        <a:graphic>
          <a:graphicData uri="http://schemas.openxmlformats.org/presentationml/2006/ole">
            <mc:AlternateContent xmlns:mc="http://schemas.openxmlformats.org/markup-compatibility/2006">
              <mc:Choice xmlns:v="urn:schemas-microsoft-com:vml" Requires="v">
                <p:oleObj spid="_x0000_s55300" name="Equation" r:id="rId3" imgW="2019240" imgH="1117440" progId="Equation.3">
                  <p:embed/>
                </p:oleObj>
              </mc:Choice>
              <mc:Fallback>
                <p:oleObj name="Equation" r:id="rId3" imgW="2019240" imgH="111744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971800"/>
                        <a:ext cx="4060825" cy="2597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buNone/>
            </a:pPr>
            <a:r>
              <a:rPr lang="fa-IR" dirty="0" smtClean="0">
                <a:latin typeface="Arial" panose="020B0604020202020204" pitchFamily="34" charset="0"/>
                <a:cs typeface="Arial" panose="020B0604020202020204" pitchFamily="34" charset="0"/>
              </a:rPr>
              <a:t>اين دسته كالاها ”دسته </a:t>
            </a:r>
            <a:r>
              <a:rPr lang="en-US" dirty="0" smtClean="0">
                <a:latin typeface="Arial" panose="020B0604020202020204" pitchFamily="34" charset="0"/>
                <a:cs typeface="Arial" panose="020B0604020202020204" pitchFamily="34" charset="0"/>
              </a:rPr>
              <a:t>B</a:t>
            </a:r>
            <a:r>
              <a:rPr lang="fa-IR" dirty="0" smtClean="0">
                <a:latin typeface="Arial" panose="020B0604020202020204" pitchFamily="34" charset="0"/>
                <a:cs typeface="Arial" panose="020B0604020202020204" pitchFamily="34" charset="0"/>
              </a:rPr>
              <a:t>“  گويند و دسته سوم 60-50  درصد اقلام انبار را تشكيل داده و 10-5 دصد ارزش كل ، موجودي ها را به خود اختصاص داده است. و ”دسته </a:t>
            </a:r>
            <a:r>
              <a:rPr lang="en-US" dirty="0" smtClean="0">
                <a:latin typeface="Arial" panose="020B0604020202020204" pitchFamily="34" charset="0"/>
                <a:cs typeface="Arial" panose="020B0604020202020204" pitchFamily="34" charset="0"/>
              </a:rPr>
              <a:t>C</a:t>
            </a:r>
            <a:r>
              <a:rPr lang="fa-IR" dirty="0" smtClean="0">
                <a:latin typeface="Arial" panose="020B0604020202020204" pitchFamily="34" charset="0"/>
                <a:cs typeface="Arial" panose="020B0604020202020204" pitchFamily="34" charset="0"/>
              </a:rPr>
              <a:t>“  نام دارد . بيشترين توجه مديريت مواد بايد ابتدا ، به  دسته </a:t>
            </a:r>
            <a:r>
              <a:rPr lang="en-US" dirty="0" smtClean="0">
                <a:latin typeface="Arial" panose="020B0604020202020204" pitchFamily="34" charset="0"/>
                <a:cs typeface="Arial" panose="020B0604020202020204" pitchFamily="34" charset="0"/>
              </a:rPr>
              <a:t>A</a:t>
            </a:r>
            <a:r>
              <a:rPr lang="fa-IR" dirty="0" smtClean="0">
                <a:latin typeface="Arial" panose="020B0604020202020204" pitchFamily="34" charset="0"/>
                <a:cs typeface="Arial" panose="020B0604020202020204" pitchFamily="34" charset="0"/>
              </a:rPr>
              <a:t>  معطوف باشد و طبقات بعدي از اولويت كمتري برخوردار هستند ، به دليل آنكه عدم كنترل دقيق و صحيح اقلام دسته </a:t>
            </a:r>
            <a:r>
              <a:rPr lang="en-US" dirty="0" smtClean="0">
                <a:latin typeface="Arial" panose="020B0604020202020204" pitchFamily="34" charset="0"/>
                <a:cs typeface="Arial" panose="020B0604020202020204" pitchFamily="34" charset="0"/>
              </a:rPr>
              <a:t>A</a:t>
            </a:r>
            <a:r>
              <a:rPr lang="fa-IR" dirty="0" smtClean="0">
                <a:latin typeface="Arial" panose="020B0604020202020204" pitchFamily="34" charset="0"/>
                <a:cs typeface="Arial" panose="020B0604020202020204" pitchFamily="34" charset="0"/>
              </a:rPr>
              <a:t>، هزينه گزافي به دنبال خواهد داشت.</a:t>
            </a:r>
            <a:endParaRPr lang="en-US" dirty="0">
              <a:latin typeface="Arial" panose="020B0604020202020204" pitchFamily="34" charset="0"/>
              <a:cs typeface="Arial" panose="020B0604020202020204" pitchFamily="34"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5361" name="Picture 1"/>
          <p:cNvPicPr>
            <a:picLocks noGrp="1" noChangeAspect="1" noChangeArrowheads="1"/>
          </p:cNvPicPr>
          <p:nvPr>
            <p:ph idx="1"/>
          </p:nvPr>
        </p:nvPicPr>
        <p:blipFill>
          <a:blip r:embed="rId2" cstate="print"/>
          <a:srcRect/>
          <a:stretch>
            <a:fillRect/>
          </a:stretch>
        </p:blipFill>
        <p:spPr bwMode="auto">
          <a:xfrm>
            <a:off x="1689816" y="2286001"/>
            <a:ext cx="5182471" cy="3315494"/>
          </a:xfrm>
          <a:prstGeom prst="rect">
            <a:avLst/>
          </a:prstGeom>
          <a:noFill/>
          <a:ln w="9525">
            <a:noFill/>
            <a:miter lim="800000"/>
            <a:headEnd/>
            <a:tailEnd/>
          </a:ln>
          <a:effectLst/>
        </p:spPr>
      </p:pic>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2  Titr" pitchFamily="2" charset="-78"/>
              </a:rPr>
              <a:t>تجزيه و تحليل هزينه – منفعت </a:t>
            </a:r>
            <a:endParaRPr lang="en-US" dirty="0">
              <a:cs typeface="2  Titr" pitchFamily="2" charset="-78"/>
            </a:endParaRPr>
          </a:p>
        </p:txBody>
      </p:sp>
      <p:sp>
        <p:nvSpPr>
          <p:cNvPr id="3" name="Content Placeholder 2"/>
          <p:cNvSpPr>
            <a:spLocks noGrp="1"/>
          </p:cNvSpPr>
          <p:nvPr>
            <p:ph idx="1"/>
          </p:nvPr>
        </p:nvSpPr>
        <p:spPr/>
        <p:txBody>
          <a:bodyPr>
            <a:normAutofit/>
          </a:bodyPr>
          <a:lstStyle/>
          <a:p>
            <a:pPr algn="just" rtl="1">
              <a:buNone/>
            </a:pPr>
            <a:r>
              <a:rPr lang="fa-IR" dirty="0" smtClean="0">
                <a:cs typeface="2  Yagut" pitchFamily="2" charset="-78"/>
              </a:rPr>
              <a:t>اصولاً‌ ايجاد و بقاء سازمان ها بايد بر طبق تجزيه و تحليل هزينه – منفعت انجام شود. بدين معني كه پديدآورندگان سازمان بايد ارزش فعلي كليه منافع حاصله از فعاليت هاي سازمان در طول زمان فعاليت هاي سازمان را بش از مجموعه زينه هاي آن بدانند تا اقدام به ايجاد سازمان نمايند و براي ادامه حيات آن تلاش كنند. هر چه ميزان منافع بيشتر باشد صاحبان سازمان انگيزه بيشتري براي فعاليت دارند. منظور از هزينه ها ، فقط هزينه مديريت  موجودي نيست و كل هزينه هاي سازمان است. </a:t>
            </a:r>
            <a:endParaRPr lang="en-US" dirty="0"/>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buNone/>
            </a:pPr>
            <a:r>
              <a:rPr lang="fa-IR" dirty="0" smtClean="0">
                <a:latin typeface="Arial" panose="020B0604020202020204" pitchFamily="34" charset="0"/>
                <a:cs typeface="Arial" panose="020B0604020202020204" pitchFamily="34" charset="0"/>
              </a:rPr>
              <a:t>بنابراين براي افزايش حاصل (هزينه ها – منافع) بايد هزينه موجودي ها، مورد مطالعه قرار گيرد و ميزان سفارش و حداقلي كه بايد نگهداري گردد، تعيين شود و علاوه بر آن، هزينه هاي ديگر در ساير بخش ها نيز مورد بررسي قرار گيرد و در حداقل نگهداشته شد. در نهايت اگر منافع حاصل از فعاليت سازمان، در طول زمان حياتش، بيش از هزينه هاي آن باشد، سازمان بايد ايجاد شود و به بقاي خود اداهه دهد و گرنه، عدم فعاليت آن ، موجب جلوگيري از زيان است و صاحبان سازمان منفعت بيشتري به دست خواهند آورد.</a:t>
            </a:r>
            <a:endParaRPr lang="en-US" dirty="0">
              <a:latin typeface="Arial" panose="020B0604020202020204" pitchFamily="34" charset="0"/>
              <a:cs typeface="Arial" panose="020B0604020202020204" pitchFamily="34" charset="0"/>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279</TotalTime>
  <Words>3120</Words>
  <Application>Microsoft Office PowerPoint</Application>
  <PresentationFormat>On-screen Show (4:3)</PresentationFormat>
  <Paragraphs>197</Paragraphs>
  <Slides>55</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5" baseType="lpstr">
      <vt:lpstr>2  Titr</vt:lpstr>
      <vt:lpstr>2  Yagut</vt:lpstr>
      <vt:lpstr>Arial</vt:lpstr>
      <vt:lpstr>B Koodak</vt:lpstr>
      <vt:lpstr>Calibri</vt:lpstr>
      <vt:lpstr>Constantia</vt:lpstr>
      <vt:lpstr>Majalla UI</vt:lpstr>
      <vt:lpstr>Wingdings 2</vt:lpstr>
      <vt:lpstr>Flow</vt:lpstr>
      <vt:lpstr>Equation</vt:lpstr>
      <vt:lpstr>PowerPoint Presentation</vt:lpstr>
      <vt:lpstr>مديريت موجودي </vt:lpstr>
      <vt:lpstr>PowerPoint Presentation</vt:lpstr>
      <vt:lpstr>PowerPoint Presentation</vt:lpstr>
      <vt:lpstr>دسته بندي كالاها بر اساس ABC</vt:lpstr>
      <vt:lpstr>PowerPoint Presentation</vt:lpstr>
      <vt:lpstr>PowerPoint Presentation</vt:lpstr>
      <vt:lpstr>تجزيه و تحليل هزينه – منفعت </vt:lpstr>
      <vt:lpstr>PowerPoint Presentation</vt:lpstr>
      <vt:lpstr>انواع هزينه ها در مديريت موجودي </vt:lpstr>
      <vt:lpstr>هزينه هاي سفارش Co‌ </vt:lpstr>
      <vt:lpstr>PowerPoint Presentation</vt:lpstr>
      <vt:lpstr>هزينه نگهداري Ch‌ </vt:lpstr>
      <vt:lpstr>PowerPoint Presentation</vt:lpstr>
      <vt:lpstr>هزينه كمبود CS‌ </vt:lpstr>
      <vt:lpstr>شرايط تصميم گيري در كنترل موجودي‌ </vt:lpstr>
      <vt:lpstr>PowerPoint Presentation</vt:lpstr>
      <vt:lpstr>1)مدل هاي كنترل موجودي تحت شرايط اطمينان كامل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4-1)مدل دريافت تدريجي كالا</vt:lpstr>
      <vt:lpstr>PowerPoint Presentation</vt:lpstr>
      <vt:lpstr>PowerPoint Presentation</vt:lpstr>
      <vt:lpstr>كنترل موجودي تحت شرايط ريسك</vt:lpstr>
      <vt:lpstr>PowerPoint Presentation</vt:lpstr>
      <vt:lpstr>مدل هاي كنترل موجودي احتمالي (تحت شرايط ريسك)</vt:lpstr>
      <vt:lpstr>الف-تعيين نقطه سفارش و ذخيره احتياطي وقتي كه هزينه كمبود مشخص نباشد.</vt:lpstr>
      <vt:lpstr>PowerPoint Presentation</vt:lpstr>
      <vt:lpstr>نحوه محاسبه نقطه سفارش مجدد و ذخيره احتياطي با در نظر گرفتن شرايط زير : </vt:lpstr>
      <vt:lpstr>PowerPoint Presentation</vt:lpstr>
      <vt:lpstr>PowerPoint Presentation</vt:lpstr>
      <vt:lpstr>مدل 1- تقاضا ثابت و دوره تأخير تا دريافت سفارش ثابت</vt:lpstr>
      <vt:lpstr>مدل 2- تقاضا متغير و دوره تأخير تا دريافت سفارش ثابت </vt:lpstr>
      <vt:lpstr>PowerPoint Presentation</vt:lpstr>
      <vt:lpstr>PowerPoint Presentation</vt:lpstr>
      <vt:lpstr>PowerPoint Presentation</vt:lpstr>
      <vt:lpstr>مدل 3- نرخ تقاضا ثابت و دوره تأخير تا دريافت سفارش متغير</vt:lpstr>
      <vt:lpstr>PowerPoint Presentation</vt:lpstr>
      <vt:lpstr>مدل 4- نرخ تقاضا متغير و دوره تأخير تا دريافت سفارش متغير</vt:lpstr>
      <vt:lpstr>PowerPoint Presentation</vt:lpstr>
      <vt:lpstr>PowerPoint Presentation</vt:lpstr>
      <vt:lpstr>ب-تعيين نقطه سفارش مجدد و ذخيره احتياطي درصورتي كه هزينه كمبود مشخص باشد.</vt:lpstr>
      <vt:lpstr>مدل فاصله بين دو سفارش ثابت (در شرايطي كه تقاضا مفيد باشد) FOI : </vt:lpstr>
      <vt:lpstr>PowerPoint Presentation</vt:lpstr>
      <vt:lpstr>محاسبه EOQ  در صورتي كه كمبود كالا مجاز باشد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8i</dc:creator>
  <cp:lastModifiedBy>Windows User</cp:lastModifiedBy>
  <cp:revision>54</cp:revision>
  <dcterms:created xsi:type="dcterms:W3CDTF">2011-12-27T21:49:39Z</dcterms:created>
  <dcterms:modified xsi:type="dcterms:W3CDTF">2021-02-26T18:18:40Z</dcterms:modified>
</cp:coreProperties>
</file>