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9"/>
  </p:notesMasterIdLst>
  <p:handoutMasterIdLst>
    <p:handoutMasterId r:id="rId40"/>
  </p:handoutMasterIdLst>
  <p:sldIdLst>
    <p:sldId id="256" r:id="rId2"/>
    <p:sldId id="258" r:id="rId3"/>
    <p:sldId id="259" r:id="rId4"/>
    <p:sldId id="279" r:id="rId5"/>
    <p:sldId id="295" r:id="rId6"/>
    <p:sldId id="260" r:id="rId7"/>
    <p:sldId id="261" r:id="rId8"/>
    <p:sldId id="262" r:id="rId9"/>
    <p:sldId id="263" r:id="rId10"/>
    <p:sldId id="280" r:id="rId11"/>
    <p:sldId id="264" r:id="rId12"/>
    <p:sldId id="265" r:id="rId13"/>
    <p:sldId id="266" r:id="rId14"/>
    <p:sldId id="267" r:id="rId15"/>
    <p:sldId id="268" r:id="rId16"/>
    <p:sldId id="269" r:id="rId17"/>
    <p:sldId id="270" r:id="rId18"/>
    <p:sldId id="271" r:id="rId19"/>
    <p:sldId id="272" r:id="rId20"/>
    <p:sldId id="273" r:id="rId21"/>
    <p:sldId id="281" r:id="rId22"/>
    <p:sldId id="282" r:id="rId23"/>
    <p:sldId id="283" r:id="rId24"/>
    <p:sldId id="274" r:id="rId25"/>
    <p:sldId id="275" r:id="rId26"/>
    <p:sldId id="276" r:id="rId27"/>
    <p:sldId id="277" r:id="rId28"/>
    <p:sldId id="278" r:id="rId29"/>
    <p:sldId id="288" r:id="rId30"/>
    <p:sldId id="289" r:id="rId31"/>
    <p:sldId id="284" r:id="rId32"/>
    <p:sldId id="285" r:id="rId33"/>
    <p:sldId id="286" r:id="rId34"/>
    <p:sldId id="287" r:id="rId35"/>
    <p:sldId id="290" r:id="rId36"/>
    <p:sldId id="292" r:id="rId37"/>
    <p:sldId id="29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hra" initials="z"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CB315"/>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2" autoAdjust="0"/>
  </p:normalViewPr>
  <p:slideViewPr>
    <p:cSldViewPr>
      <p:cViewPr varScale="1">
        <p:scale>
          <a:sx n="64" d="100"/>
          <a:sy n="64" d="100"/>
        </p:scale>
        <p:origin x="157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5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6BA502-9879-45B2-BE3A-B565B0BCD74B}" type="datetimeFigureOut">
              <a:rPr lang="en-US" smtClean="0"/>
              <a:pPr/>
              <a:t>2/26/2021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8035FE-A45D-4105-A6F5-8B4C31E50BEE}" type="slidenum">
              <a:rPr lang="en-US" smtClean="0"/>
              <a:pPr/>
              <a:t>‹#›</a:t>
            </a:fld>
            <a:endParaRPr lang="en-US" dirty="0"/>
          </a:p>
        </p:txBody>
      </p:sp>
    </p:spTree>
    <p:extLst>
      <p:ext uri="{BB962C8B-B14F-4D97-AF65-F5344CB8AC3E}">
        <p14:creationId xmlns:p14="http://schemas.microsoft.com/office/powerpoint/2010/main" val="12355500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FDCE96-F6FC-460B-9658-CD77EED7C300}" type="datetimeFigureOut">
              <a:rPr lang="en-US" smtClean="0"/>
              <a:pPr/>
              <a:t>2/26/2021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F05296-AEAC-4B87-A320-9E7AD588ABDF}" type="slidenum">
              <a:rPr lang="en-US" smtClean="0"/>
              <a:pPr/>
              <a:t>‹#›</a:t>
            </a:fld>
            <a:endParaRPr lang="en-US" dirty="0"/>
          </a:p>
        </p:txBody>
      </p:sp>
    </p:spTree>
    <p:extLst>
      <p:ext uri="{BB962C8B-B14F-4D97-AF65-F5344CB8AC3E}">
        <p14:creationId xmlns:p14="http://schemas.microsoft.com/office/powerpoint/2010/main" val="341971904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F05296-AEAC-4B87-A320-9E7AD588ABDF}"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D131DF27-0A78-480D-90A2-566995AD62A0}" type="datetime1">
              <a:rPr lang="en-US" smtClean="0"/>
              <a:pPr/>
              <a:t>2/26/2021</a:t>
            </a:fld>
            <a:endParaRPr lang="en-US" dirty="0"/>
          </a:p>
        </p:txBody>
      </p:sp>
      <p:sp>
        <p:nvSpPr>
          <p:cNvPr id="20" name="Footer Placeholder 19"/>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A29F2CF4-E781-4198-881B-CD32ACE05AD0}"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860C51-0B46-4EC1-B3F4-0796A0505BDE}" type="datetime1">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1023FB-1136-4147-872D-A9DD28D0864A}" type="datetime1">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4075886-FCAD-422E-A9E1-10B394628BE8}" type="datetime1">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B32FE9-B748-4284-B6E8-530DFD310A03}" type="datetime1">
              <a:rPr lang="en-US" smtClean="0"/>
              <a:pPr/>
              <a:t>2/26/2021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F2CF4-E781-4198-881B-CD32ACE05AD0}"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E49132D-E834-482E-A2A4-36788E91A4E7}" type="datetime1">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EF8DCB6-C48B-4A68-A12C-3DD2E6A7CD57}" type="datetime1">
              <a:rPr lang="en-US" smtClean="0"/>
              <a:pPr/>
              <a:t>2/26/2021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8695B7-51A3-419A-88CC-A816265E45B1}" type="datetime1">
              <a:rPr lang="en-US" smtClean="0"/>
              <a:pPr/>
              <a:t>2/26/2021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AE94C0E-BA28-4F14-AD27-28B7F64E4E2D}" type="datetime1">
              <a:rPr lang="en-US" smtClean="0"/>
              <a:pPr/>
              <a:t>2/26/2021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9F2CF4-E781-4198-881B-CD32ACE05AD0}"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DBA0D61-A2FA-49EE-8359-59AAA51B7DF0}" type="datetime1">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F2CF4-E781-4198-881B-CD32ACE05AD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A00BCD4-0506-4B45-BE6F-CA82FCD0089E}" type="datetime1">
              <a:rPr lang="en-US" smtClean="0"/>
              <a:pPr/>
              <a:t>2/26/2021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9F2CF4-E781-4198-881B-CD32ACE05AD0}"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F43D008-5EE1-4606-8475-4607FC8EA02A}" type="datetime1">
              <a:rPr lang="en-US" smtClean="0"/>
              <a:pPr/>
              <a:t>2/26/2021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9F2CF4-E781-4198-881B-CD32ACE05AD0}"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dc145.4shared.com/img/f3wQu6pD/s3/110.JP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9.xml"/><Relationship Id="rId4" Type="http://schemas.openxmlformats.org/officeDocument/2006/relationships/audio" Target="../media/audio2.wav"/></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362200"/>
            <a:ext cx="7467600" cy="1752600"/>
          </a:xfrm>
        </p:spPr>
        <p:txBody>
          <a:bodyPr>
            <a:normAutofit/>
          </a:bodyPr>
          <a:lstStyle/>
          <a:p>
            <a:pPr algn="ctr"/>
            <a:r>
              <a:rPr lang="fa-IR" sz="96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ngsanaUPC" pitchFamily="18" charset="-34"/>
                <a:cs typeface="Arabic Typesetting" pitchFamily="66" charset="-78"/>
              </a:rPr>
              <a:t>بسم الله ا</a:t>
            </a:r>
            <a:r>
              <a:rPr lang="fa-IR" sz="96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ngsanaUPC" pitchFamily="18" charset="-34"/>
                <a:cs typeface="Arabic Typesetting" pitchFamily="66" charset="-78"/>
              </a:rPr>
              <a:t>ل</a:t>
            </a:r>
            <a:r>
              <a:rPr lang="fa-IR" sz="9600"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ngsanaUPC" pitchFamily="18" charset="-34"/>
                <a:cs typeface="Arabic Typesetting" pitchFamily="66" charset="-78"/>
              </a:rPr>
              <a:t>رحمن الرحیم</a:t>
            </a:r>
            <a:endParaRPr lang="en-US" sz="9600"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latin typeface="AngsanaUPC" pitchFamily="18" charset="-34"/>
              <a:cs typeface="AngsanaUPC" pitchFamily="18" charset="-34"/>
            </a:endParaRPr>
          </a:p>
        </p:txBody>
      </p:sp>
    </p:spTree>
  </p:cSld>
  <p:clrMapOvr>
    <a:masterClrMapping/>
  </p:clrMapOvr>
  <mc:AlternateContent xmlns:mc="http://schemas.openxmlformats.org/markup-compatibility/2006" xmlns:p14="http://schemas.microsoft.com/office/powerpoint/2010/main">
    <mc:Choice Requires="p14">
      <p:transition spd="slow" p14:dur="1500">
        <p14:ripple dir="rd"/>
        <p:sndAc>
          <p:stSnd>
            <p:snd r:embed="rId3"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51"/>
          <p:cNvGrpSpPr>
            <a:grpSpLocks noGrp="1"/>
          </p:cNvGrpSpPr>
          <p:nvPr/>
        </p:nvGrpSpPr>
        <p:grpSpPr bwMode="auto">
          <a:xfrm>
            <a:off x="1219200" y="533400"/>
            <a:ext cx="7543800" cy="5353110"/>
            <a:chOff x="957388" y="228600"/>
            <a:chExt cx="9024812" cy="5429583"/>
          </a:xfrm>
        </p:grpSpPr>
        <p:grpSp>
          <p:nvGrpSpPr>
            <p:cNvPr id="4" name="Group 45"/>
            <p:cNvGrpSpPr>
              <a:grpSpLocks/>
            </p:cNvGrpSpPr>
            <p:nvPr/>
          </p:nvGrpSpPr>
          <p:grpSpPr bwMode="auto">
            <a:xfrm>
              <a:off x="957388" y="228600"/>
              <a:ext cx="9024812" cy="5429583"/>
              <a:chOff x="957388" y="304800"/>
              <a:chExt cx="9024812" cy="5429583"/>
            </a:xfrm>
          </p:grpSpPr>
          <p:sp>
            <p:nvSpPr>
              <p:cNvPr id="10" name="TextBox 39"/>
              <p:cNvSpPr txBox="1">
                <a:spLocks noChangeArrowheads="1"/>
              </p:cNvSpPr>
              <p:nvPr/>
            </p:nvSpPr>
            <p:spPr bwMode="auto">
              <a:xfrm>
                <a:off x="3601020" y="3705497"/>
                <a:ext cx="2096673" cy="717999"/>
              </a:xfrm>
              <a:prstGeom prst="rect">
                <a:avLst/>
              </a:prstGeom>
              <a:noFill/>
              <a:ln w="9525">
                <a:noFill/>
                <a:miter lim="800000"/>
                <a:headEnd/>
                <a:tailEnd/>
              </a:ln>
            </p:spPr>
            <p:txBody>
              <a:bodyPr wrap="square">
                <a:spAutoFit/>
              </a:bodyPr>
              <a:lstStyle/>
              <a:p>
                <a:pPr algn="r" rtl="1"/>
                <a:r>
                  <a:rPr lang="fa-IR" sz="2000" b="1" dirty="0">
                    <a:solidFill>
                      <a:srgbClr val="FF0000"/>
                    </a:solidFill>
                    <a:cs typeface="B Morvarid" pitchFamily="2" charset="-78"/>
                  </a:rPr>
                  <a:t>ریسک</a:t>
                </a:r>
                <a:r>
                  <a:rPr lang="fa-IR" sz="2000" dirty="0">
                    <a:solidFill>
                      <a:srgbClr val="FF0000"/>
                    </a:solidFill>
                  </a:rPr>
                  <a:t> </a:t>
                </a:r>
                <a:r>
                  <a:rPr lang="fa-IR" sz="2000" b="1" dirty="0">
                    <a:solidFill>
                      <a:srgbClr val="FF0000"/>
                    </a:solidFill>
                    <a:cs typeface="B Morvarid" pitchFamily="2" charset="-78"/>
                  </a:rPr>
                  <a:t>سیستماتیک</a:t>
                </a:r>
                <a:endParaRPr lang="en-US" sz="2000" b="1" dirty="0">
                  <a:solidFill>
                    <a:srgbClr val="FF0000"/>
                  </a:solidFill>
                  <a:cs typeface="B Morvarid" pitchFamily="2" charset="-78"/>
                </a:endParaRPr>
              </a:p>
            </p:txBody>
          </p:sp>
          <p:grpSp>
            <p:nvGrpSpPr>
              <p:cNvPr id="11" name="Group 44"/>
              <p:cNvGrpSpPr>
                <a:grpSpLocks/>
              </p:cNvGrpSpPr>
              <p:nvPr/>
            </p:nvGrpSpPr>
            <p:grpSpPr bwMode="auto">
              <a:xfrm>
                <a:off x="957388" y="304800"/>
                <a:ext cx="9024812" cy="5429583"/>
                <a:chOff x="957388" y="381000"/>
                <a:chExt cx="9024812" cy="5429583"/>
              </a:xfrm>
            </p:grpSpPr>
            <p:cxnSp>
              <p:nvCxnSpPr>
                <p:cNvPr id="12" name="Straight Connector 11"/>
                <p:cNvCxnSpPr/>
                <p:nvPr/>
              </p:nvCxnSpPr>
              <p:spPr>
                <a:xfrm rot="5400000">
                  <a:off x="342633" y="3315494"/>
                  <a:ext cx="26670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676926" y="4648200"/>
                  <a:ext cx="441932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926" y="3429000"/>
                  <a:ext cx="441932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5" name="Arc 14"/>
                <p:cNvSpPr/>
                <p:nvPr/>
              </p:nvSpPr>
              <p:spPr>
                <a:xfrm rot="10800000">
                  <a:off x="1753121" y="381000"/>
                  <a:ext cx="8229079" cy="2971800"/>
                </a:xfrm>
                <a:prstGeom prst="arc">
                  <a:avLst>
                    <a:gd name="adj1" fmla="val 16200000"/>
                    <a:gd name="adj2" fmla="val 21412379"/>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sz="2000">
                    <a:solidFill>
                      <a:schemeClr val="tx2"/>
                    </a:solidFill>
                  </a:endParaRPr>
                </a:p>
              </p:txBody>
            </p:sp>
            <p:cxnSp>
              <p:nvCxnSpPr>
                <p:cNvPr id="16" name="Straight Connector 15"/>
                <p:cNvCxnSpPr/>
                <p:nvPr/>
              </p:nvCxnSpPr>
              <p:spPr>
                <a:xfrm rot="5400000" flipH="1" flipV="1">
                  <a:off x="2209493" y="4572794"/>
                  <a:ext cx="153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2971445" y="4572794"/>
                  <a:ext cx="153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4571544" y="4572794"/>
                  <a:ext cx="153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3809592" y="4572794"/>
                  <a:ext cx="153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5409691" y="4572794"/>
                  <a:ext cx="1539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2971417" y="4039394"/>
                  <a:ext cx="106680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1638009" y="2934494"/>
                  <a:ext cx="83820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40"/>
                <p:cNvSpPr txBox="1">
                  <a:spLocks noChangeArrowheads="1"/>
                </p:cNvSpPr>
                <p:nvPr/>
              </p:nvSpPr>
              <p:spPr bwMode="auto">
                <a:xfrm>
                  <a:off x="2253243" y="2699657"/>
                  <a:ext cx="1881176" cy="717999"/>
                </a:xfrm>
                <a:prstGeom prst="rect">
                  <a:avLst/>
                </a:prstGeom>
                <a:noFill/>
                <a:ln w="9525">
                  <a:noFill/>
                  <a:miter lim="800000"/>
                  <a:headEnd/>
                  <a:tailEnd/>
                </a:ln>
              </p:spPr>
              <p:txBody>
                <a:bodyPr wrap="square">
                  <a:spAutoFit/>
                </a:bodyPr>
                <a:lstStyle/>
                <a:p>
                  <a:pPr algn="r" rtl="1"/>
                  <a:r>
                    <a:rPr lang="fa-IR" sz="2000" b="1" dirty="0">
                      <a:solidFill>
                        <a:srgbClr val="FF0000"/>
                      </a:solidFill>
                      <a:cs typeface="B Morvarid" pitchFamily="2" charset="-78"/>
                    </a:rPr>
                    <a:t>ریسک</a:t>
                  </a:r>
                  <a:r>
                    <a:rPr lang="fa-IR" sz="2000" dirty="0">
                      <a:solidFill>
                        <a:srgbClr val="FF0000"/>
                      </a:solidFill>
                    </a:rPr>
                    <a:t> </a:t>
                  </a:r>
                  <a:r>
                    <a:rPr lang="fa-IR" sz="2000" b="1" dirty="0">
                      <a:solidFill>
                        <a:srgbClr val="FF0000"/>
                      </a:solidFill>
                      <a:cs typeface="B Morvarid" pitchFamily="2" charset="-78"/>
                    </a:rPr>
                    <a:t>غیر</a:t>
                  </a:r>
                  <a:r>
                    <a:rPr lang="fa-IR" sz="2000" dirty="0" smtClean="0">
                      <a:solidFill>
                        <a:srgbClr val="FF0000"/>
                      </a:solidFill>
                    </a:rPr>
                    <a:t> </a:t>
                  </a:r>
                  <a:r>
                    <a:rPr lang="fa-IR" sz="2000" b="1" dirty="0">
                      <a:solidFill>
                        <a:srgbClr val="FF0000"/>
                      </a:solidFill>
                      <a:cs typeface="B Morvarid" pitchFamily="2" charset="-78"/>
                    </a:rPr>
                    <a:t>سیستماتیک</a:t>
                  </a:r>
                  <a:endParaRPr lang="en-US" sz="2000" b="1" dirty="0">
                    <a:solidFill>
                      <a:srgbClr val="FF0000"/>
                    </a:solidFill>
                    <a:cs typeface="B Morvarid" pitchFamily="2" charset="-78"/>
                  </a:endParaRPr>
                </a:p>
              </p:txBody>
            </p:sp>
            <p:sp>
              <p:nvSpPr>
                <p:cNvPr id="24" name="TextBox 41"/>
                <p:cNvSpPr txBox="1">
                  <a:spLocks noChangeArrowheads="1"/>
                </p:cNvSpPr>
                <p:nvPr/>
              </p:nvSpPr>
              <p:spPr bwMode="auto">
                <a:xfrm>
                  <a:off x="2598263" y="5404757"/>
                  <a:ext cx="3733800" cy="405826"/>
                </a:xfrm>
                <a:prstGeom prst="rect">
                  <a:avLst/>
                </a:prstGeom>
                <a:noFill/>
                <a:ln w="9525">
                  <a:noFill/>
                  <a:miter lim="800000"/>
                  <a:headEnd/>
                  <a:tailEnd/>
                </a:ln>
              </p:spPr>
              <p:txBody>
                <a:bodyPr>
                  <a:spAutoFit/>
                </a:bodyPr>
                <a:lstStyle/>
                <a:p>
                  <a:pPr algn="r" rtl="1"/>
                  <a:r>
                    <a:rPr lang="fa-IR" sz="2000" b="1" dirty="0">
                      <a:solidFill>
                        <a:srgbClr val="FF0000"/>
                      </a:solidFill>
                      <a:cs typeface="B Morvarid" pitchFamily="2" charset="-78"/>
                    </a:rPr>
                    <a:t>ریسک</a:t>
                  </a:r>
                  <a:r>
                    <a:rPr lang="fa-IR" sz="2000" dirty="0">
                      <a:solidFill>
                        <a:srgbClr val="FF0000"/>
                      </a:solidFill>
                    </a:rPr>
                    <a:t> </a:t>
                  </a:r>
                  <a:r>
                    <a:rPr lang="fa-IR" sz="2000" b="1" dirty="0">
                      <a:solidFill>
                        <a:srgbClr val="FF0000"/>
                      </a:solidFill>
                      <a:cs typeface="B Morvarid" pitchFamily="2" charset="-78"/>
                    </a:rPr>
                    <a:t>یک</a:t>
                  </a:r>
                  <a:r>
                    <a:rPr lang="fa-IR" sz="2000" dirty="0">
                      <a:solidFill>
                        <a:srgbClr val="FF0000"/>
                      </a:solidFill>
                    </a:rPr>
                    <a:t> </a:t>
                  </a:r>
                  <a:r>
                    <a:rPr lang="fa-IR" sz="2000" b="1" dirty="0">
                      <a:solidFill>
                        <a:srgbClr val="FF0000"/>
                      </a:solidFill>
                      <a:cs typeface="B Morvarid" pitchFamily="2" charset="-78"/>
                    </a:rPr>
                    <a:t>مجموعه</a:t>
                  </a:r>
                  <a:r>
                    <a:rPr lang="fa-IR" sz="2000" dirty="0">
                      <a:solidFill>
                        <a:srgbClr val="FF0000"/>
                      </a:solidFill>
                    </a:rPr>
                    <a:t> </a:t>
                  </a:r>
                  <a:r>
                    <a:rPr lang="fa-IR" sz="2000" b="1" dirty="0">
                      <a:solidFill>
                        <a:srgbClr val="FF0000"/>
                      </a:solidFill>
                      <a:cs typeface="B Morvarid" pitchFamily="2" charset="-78"/>
                    </a:rPr>
                    <a:t>سهام</a:t>
                  </a:r>
                  <a:endParaRPr lang="en-US" sz="2000" b="1" dirty="0">
                    <a:solidFill>
                      <a:srgbClr val="FF0000"/>
                    </a:solidFill>
                    <a:cs typeface="B Morvarid" pitchFamily="2" charset="-78"/>
                  </a:endParaRPr>
                </a:p>
              </p:txBody>
            </p:sp>
            <p:sp>
              <p:nvSpPr>
                <p:cNvPr id="25" name="TextBox 42"/>
                <p:cNvSpPr txBox="1">
                  <a:spLocks/>
                </p:cNvSpPr>
                <p:nvPr/>
              </p:nvSpPr>
              <p:spPr bwMode="auto">
                <a:xfrm>
                  <a:off x="957388" y="1385751"/>
                  <a:ext cx="1640875" cy="405826"/>
                </a:xfrm>
                <a:prstGeom prst="rect">
                  <a:avLst/>
                </a:prstGeom>
                <a:noFill/>
                <a:ln w="9525">
                  <a:noFill/>
                  <a:miter lim="800000"/>
                  <a:headEnd/>
                  <a:tailEnd/>
                </a:ln>
              </p:spPr>
              <p:txBody>
                <a:bodyPr wrap="square">
                  <a:spAutoFit/>
                </a:bodyPr>
                <a:lstStyle/>
                <a:p>
                  <a:pPr algn="r" rtl="1"/>
                  <a:r>
                    <a:rPr lang="fa-IR" sz="2000" b="1" dirty="0" smtClean="0">
                      <a:solidFill>
                        <a:srgbClr val="FF0000"/>
                      </a:solidFill>
                      <a:cs typeface="B Morvarid" pitchFamily="2" charset="-78"/>
                    </a:rPr>
                    <a:t>کل ریسک </a:t>
                  </a:r>
                  <a:endParaRPr lang="en-US" sz="2000" b="1" dirty="0">
                    <a:solidFill>
                      <a:srgbClr val="FF0000"/>
                    </a:solidFill>
                    <a:cs typeface="B Morvarid" pitchFamily="2" charset="-78"/>
                  </a:endParaRPr>
                </a:p>
              </p:txBody>
            </p:sp>
            <p:sp>
              <p:nvSpPr>
                <p:cNvPr id="26" name="TextBox 43"/>
                <p:cNvSpPr txBox="1">
                  <a:spLocks noChangeArrowheads="1"/>
                </p:cNvSpPr>
                <p:nvPr/>
              </p:nvSpPr>
              <p:spPr bwMode="auto">
                <a:xfrm>
                  <a:off x="5971172" y="4554583"/>
                  <a:ext cx="1374403" cy="717999"/>
                </a:xfrm>
                <a:prstGeom prst="rect">
                  <a:avLst/>
                </a:prstGeom>
                <a:noFill/>
                <a:ln w="9525">
                  <a:noFill/>
                  <a:miter lim="800000"/>
                  <a:headEnd/>
                  <a:tailEnd/>
                </a:ln>
              </p:spPr>
              <p:txBody>
                <a:bodyPr wrap="square">
                  <a:spAutoFit/>
                </a:bodyPr>
                <a:lstStyle/>
                <a:p>
                  <a:pPr algn="r" rtl="1"/>
                  <a:r>
                    <a:rPr lang="fa-IR" sz="2000" b="1" dirty="0">
                      <a:solidFill>
                        <a:srgbClr val="FF0000"/>
                      </a:solidFill>
                      <a:cs typeface="B Morvarid" pitchFamily="2" charset="-78"/>
                    </a:rPr>
                    <a:t>تعداد</a:t>
                  </a:r>
                  <a:r>
                    <a:rPr lang="fa-IR" sz="2000" dirty="0">
                      <a:solidFill>
                        <a:srgbClr val="FF0000"/>
                      </a:solidFill>
                    </a:rPr>
                    <a:t> </a:t>
                  </a:r>
                  <a:r>
                    <a:rPr lang="fa-IR" sz="2000" b="1" dirty="0">
                      <a:solidFill>
                        <a:srgbClr val="FF0000"/>
                      </a:solidFill>
                      <a:cs typeface="B Morvarid" pitchFamily="2" charset="-78"/>
                    </a:rPr>
                    <a:t>سهام</a:t>
                  </a:r>
                  <a:endParaRPr lang="en-US" sz="2000" b="1" dirty="0">
                    <a:solidFill>
                      <a:srgbClr val="FF0000"/>
                    </a:solidFill>
                    <a:cs typeface="B Morvarid" pitchFamily="2" charset="-78"/>
                  </a:endParaRPr>
                </a:p>
              </p:txBody>
            </p:sp>
          </p:grpSp>
        </p:grpSp>
        <p:sp>
          <p:nvSpPr>
            <p:cNvPr id="5" name="TextBox 46"/>
            <p:cNvSpPr txBox="1">
              <a:spLocks noChangeArrowheads="1"/>
            </p:cNvSpPr>
            <p:nvPr/>
          </p:nvSpPr>
          <p:spPr bwMode="auto">
            <a:xfrm>
              <a:off x="2057400" y="4507468"/>
              <a:ext cx="533400" cy="717999"/>
            </a:xfrm>
            <a:prstGeom prst="rect">
              <a:avLst/>
            </a:prstGeom>
            <a:noFill/>
            <a:ln w="9525">
              <a:noFill/>
              <a:miter lim="800000"/>
              <a:headEnd/>
              <a:tailEnd/>
            </a:ln>
          </p:spPr>
          <p:txBody>
            <a:bodyPr>
              <a:spAutoFit/>
            </a:bodyPr>
            <a:lstStyle/>
            <a:p>
              <a:r>
                <a:rPr lang="fa-IR" sz="2000">
                  <a:solidFill>
                    <a:schemeClr val="tx2"/>
                  </a:solidFill>
                  <a:latin typeface="Gill Sans MT" pitchFamily="34" charset="0"/>
                  <a:ea typeface="Majalla UI"/>
                  <a:cs typeface="Majalla UI"/>
                </a:rPr>
                <a:t>10</a:t>
              </a:r>
            </a:p>
          </p:txBody>
        </p:sp>
        <p:sp>
          <p:nvSpPr>
            <p:cNvPr id="6" name="TextBox 47"/>
            <p:cNvSpPr txBox="1">
              <a:spLocks noChangeArrowheads="1"/>
            </p:cNvSpPr>
            <p:nvPr/>
          </p:nvSpPr>
          <p:spPr bwMode="auto">
            <a:xfrm>
              <a:off x="2819401" y="4495800"/>
              <a:ext cx="533400" cy="717999"/>
            </a:xfrm>
            <a:prstGeom prst="rect">
              <a:avLst/>
            </a:prstGeom>
            <a:noFill/>
            <a:ln w="9525">
              <a:noFill/>
              <a:miter lim="800000"/>
              <a:headEnd/>
              <a:tailEnd/>
            </a:ln>
          </p:spPr>
          <p:txBody>
            <a:bodyPr>
              <a:spAutoFit/>
            </a:bodyPr>
            <a:lstStyle/>
            <a:p>
              <a:r>
                <a:rPr lang="fa-IR" sz="2000">
                  <a:solidFill>
                    <a:schemeClr val="tx2"/>
                  </a:solidFill>
                  <a:latin typeface="Gill Sans MT" pitchFamily="34" charset="0"/>
                  <a:ea typeface="Majalla UI"/>
                  <a:cs typeface="Majalla UI"/>
                </a:rPr>
                <a:t>20</a:t>
              </a:r>
            </a:p>
          </p:txBody>
        </p:sp>
        <p:sp>
          <p:nvSpPr>
            <p:cNvPr id="7" name="TextBox 48"/>
            <p:cNvSpPr txBox="1">
              <a:spLocks noChangeArrowheads="1"/>
            </p:cNvSpPr>
            <p:nvPr/>
          </p:nvSpPr>
          <p:spPr bwMode="auto">
            <a:xfrm>
              <a:off x="3601020" y="4479471"/>
              <a:ext cx="533400" cy="717999"/>
            </a:xfrm>
            <a:prstGeom prst="rect">
              <a:avLst/>
            </a:prstGeom>
            <a:noFill/>
            <a:ln w="9525">
              <a:noFill/>
              <a:miter lim="800000"/>
              <a:headEnd/>
              <a:tailEnd/>
            </a:ln>
          </p:spPr>
          <p:txBody>
            <a:bodyPr>
              <a:spAutoFit/>
            </a:bodyPr>
            <a:lstStyle/>
            <a:p>
              <a:r>
                <a:rPr lang="fa-IR" sz="2000">
                  <a:solidFill>
                    <a:schemeClr val="tx2"/>
                  </a:solidFill>
                  <a:latin typeface="Gill Sans MT" pitchFamily="34" charset="0"/>
                  <a:ea typeface="Majalla UI"/>
                  <a:cs typeface="Majalla UI"/>
                </a:rPr>
                <a:t>30</a:t>
              </a:r>
            </a:p>
          </p:txBody>
        </p:sp>
        <p:sp>
          <p:nvSpPr>
            <p:cNvPr id="8" name="TextBox 49"/>
            <p:cNvSpPr txBox="1">
              <a:spLocks noChangeArrowheads="1"/>
            </p:cNvSpPr>
            <p:nvPr/>
          </p:nvSpPr>
          <p:spPr bwMode="auto">
            <a:xfrm>
              <a:off x="4419601" y="4495800"/>
              <a:ext cx="533400" cy="717999"/>
            </a:xfrm>
            <a:prstGeom prst="rect">
              <a:avLst/>
            </a:prstGeom>
            <a:noFill/>
            <a:ln w="9525">
              <a:noFill/>
              <a:miter lim="800000"/>
              <a:headEnd/>
              <a:tailEnd/>
            </a:ln>
          </p:spPr>
          <p:txBody>
            <a:bodyPr>
              <a:spAutoFit/>
            </a:bodyPr>
            <a:lstStyle/>
            <a:p>
              <a:r>
                <a:rPr lang="fa-IR" sz="2000">
                  <a:solidFill>
                    <a:schemeClr val="tx2"/>
                  </a:solidFill>
                  <a:latin typeface="Gill Sans MT" pitchFamily="34" charset="0"/>
                  <a:ea typeface="Majalla UI"/>
                  <a:cs typeface="Majalla UI"/>
                </a:rPr>
                <a:t>40</a:t>
              </a:r>
            </a:p>
          </p:txBody>
        </p:sp>
        <p:sp>
          <p:nvSpPr>
            <p:cNvPr id="9" name="TextBox 50"/>
            <p:cNvSpPr txBox="1">
              <a:spLocks noChangeArrowheads="1"/>
            </p:cNvSpPr>
            <p:nvPr/>
          </p:nvSpPr>
          <p:spPr bwMode="auto">
            <a:xfrm>
              <a:off x="5257800" y="4507468"/>
              <a:ext cx="533400" cy="717999"/>
            </a:xfrm>
            <a:prstGeom prst="rect">
              <a:avLst/>
            </a:prstGeom>
            <a:noFill/>
            <a:ln w="9525">
              <a:noFill/>
              <a:miter lim="800000"/>
              <a:headEnd/>
              <a:tailEnd/>
            </a:ln>
          </p:spPr>
          <p:txBody>
            <a:bodyPr>
              <a:spAutoFit/>
            </a:bodyPr>
            <a:lstStyle/>
            <a:p>
              <a:r>
                <a:rPr lang="fa-IR" sz="2000">
                  <a:solidFill>
                    <a:schemeClr val="tx2"/>
                  </a:solidFill>
                  <a:latin typeface="Gill Sans MT" pitchFamily="34" charset="0"/>
                  <a:ea typeface="Majalla UI"/>
                  <a:cs typeface="Majalla UI"/>
                </a:rPr>
                <a:t>50</a:t>
              </a:r>
            </a:p>
          </p:txBody>
        </p:sp>
      </p:grpSp>
      <p:sp>
        <p:nvSpPr>
          <p:cNvPr id="2" name="TextBox 1"/>
          <p:cNvSpPr txBox="1"/>
          <p:nvPr/>
        </p:nvSpPr>
        <p:spPr>
          <a:xfrm>
            <a:off x="6179828" y="609600"/>
            <a:ext cx="2430772" cy="646331"/>
          </a:xfrm>
          <a:prstGeom prst="rect">
            <a:avLst/>
          </a:prstGeom>
          <a:noFill/>
        </p:spPr>
        <p:txBody>
          <a:bodyPr wrap="square" rtlCol="0">
            <a:spAutoFit/>
          </a:bodyPr>
          <a:lstStyle/>
          <a:p>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نمودار</a:t>
            </a:r>
            <a:r>
              <a:rPr lang="fa-IR" dirty="0" smtClean="0"/>
              <a:t> </a:t>
            </a: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ریسک</a:t>
            </a:r>
            <a:r>
              <a:rPr lang="fa-IR" dirty="0" smtClean="0"/>
              <a: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Autofit/>
          </a:bodyPr>
          <a:lstStyle/>
          <a:p>
            <a:pPr algn="r" rtl="1"/>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r>
              <a:rPr lang="fa-IR" sz="4400" dirty="0" smtClean="0">
                <a:solidFill>
                  <a:schemeClr val="tx1"/>
                </a:solidFill>
                <a:latin typeface="IranNastaliq" pitchFamily="18" charset="0"/>
                <a:cs typeface="IranNastaliq" pitchFamily="18" charset="0"/>
              </a:rPr>
              <a:t>تئوری مدرن پرتفوی نشان می دهد که از طریق تنوع بخشی می توان ریسک خاص را از بین برد ولی  مشکل اساسی این است که که با تنوع سازی معادل بازار هم نمی توان ریسک سیستماتیک را از حذف کرد  به عبارت دیگر اگر پرتفوی شما متشکل از تمام سهام بازار هم باشد باز هم ریسک سیستماتیک هنوز در جایی خود ایستاده و قصد رفتن  ندارد . بنابراین در محاسبه بازدهی مناسب . این ریسک سیتماتیک است که سرمایه گذار را اذیت می کند . </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r>
              <a:rPr lang="fa-IR" sz="4400" dirty="0" smtClean="0">
                <a:solidFill>
                  <a:schemeClr val="tx1"/>
                </a:solidFill>
                <a:latin typeface="IranNastaliq" pitchFamily="18" charset="0"/>
                <a:cs typeface="IranNastaliq" pitchFamily="18" charset="0"/>
              </a:rPr>
              <a:t>مدل     </a:t>
            </a:r>
            <a:r>
              <a:rPr lang="en-US" sz="3400" dirty="0" smtClean="0">
                <a:solidFill>
                  <a:schemeClr val="tx1"/>
                </a:solidFill>
                <a:latin typeface="Times New Roman" pitchFamily="18" charset="0"/>
                <a:cs typeface="Times New Roman" pitchFamily="18" charset="0"/>
              </a:rPr>
              <a:t>CAPM</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بوجود آمده است تا این جانور موذی غیر قابل حذف را  اندازه گیری کند ، تا هر چند نمی تواند آن را از بین ببرد حداقل میزان خسارت وارده توسط آن را پیش بینی کند . </a:t>
            </a: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3200400"/>
          </a:xfrm>
        </p:spPr>
        <p:txBody>
          <a:bodyPr>
            <a:noAutofit/>
          </a:bodyPr>
          <a:lstStyle/>
          <a:p>
            <a:pPr algn="r" rtl="1"/>
            <a:r>
              <a:rPr lang="fa-IR" sz="4400" dirty="0" smtClean="0">
                <a:solidFill>
                  <a:schemeClr val="tx1"/>
                </a:solidFill>
                <a:latin typeface="IranNastaliq" pitchFamily="18" charset="0"/>
                <a:cs typeface="IranNastaliq" pitchFamily="18" charset="0"/>
              </a:rPr>
              <a:t>شارپ می گفت که باز دهی یک سهام منفرد یا سبدی از سهام بایستی برابر هزینه سرمایه آن باشد .  </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r>
              <a:rPr lang="fa-IR" sz="4400" dirty="0" smtClean="0">
                <a:solidFill>
                  <a:schemeClr val="tx1"/>
                </a:solidFill>
                <a:latin typeface="IranNastaliq" pitchFamily="18" charset="0"/>
                <a:cs typeface="IranNastaliq" pitchFamily="18" charset="0"/>
              </a:rPr>
              <a:t>فرمول اساسی مدل  </a:t>
            </a:r>
            <a:r>
              <a:rPr lang="en-US" sz="3400" dirty="0" smtClean="0">
                <a:solidFill>
                  <a:schemeClr val="tx1"/>
                </a:solidFill>
                <a:latin typeface="Times New Roman" pitchFamily="18" charset="0"/>
                <a:cs typeface="Times New Roman" pitchFamily="18" charset="0"/>
              </a:rPr>
              <a:t>CAPM</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که رابطه بین ریسک و بازدهی مورد انتظار را نشان می دهد به شرح ذیل می باشد .</a:t>
            </a:r>
            <a:endParaRPr lang="en-US" sz="4400" dirty="0">
              <a:solidFill>
                <a:schemeClr val="tx1"/>
              </a:solidFill>
              <a:latin typeface="IranNastaliq" pitchFamily="18" charset="0"/>
              <a:cs typeface="IranNastaliq" pitchFamily="18" charset="0"/>
            </a:endParaRPr>
          </a:p>
        </p:txBody>
      </p:sp>
      <p:pic>
        <p:nvPicPr>
          <p:cNvPr id="5" name="Content Placeholder 4" descr="capm"/>
          <p:cNvPicPr>
            <a:picLocks noGrp="1"/>
          </p:cNvPicPr>
          <p:nvPr>
            <p:ph sz="half" idx="1"/>
          </p:nvPr>
        </p:nvPicPr>
        <p:blipFill>
          <a:blip r:embed="rId2"/>
          <a:stretch>
            <a:fillRect/>
          </a:stretch>
        </p:blipFill>
        <p:spPr bwMode="auto">
          <a:xfrm>
            <a:off x="1435100" y="3319592"/>
            <a:ext cx="3657600" cy="1785808"/>
          </a:xfrm>
          <a:prstGeom prst="rect">
            <a:avLst/>
          </a:prstGeom>
          <a:noFill/>
          <a:ln w="9525">
            <a:noFill/>
            <a:miter lim="800000"/>
            <a:headEnd/>
            <a:tailEnd/>
          </a:ln>
        </p:spPr>
      </p:pic>
      <p:sp>
        <p:nvSpPr>
          <p:cNvPr id="4" name="Content Placeholder 3"/>
          <p:cNvSpPr>
            <a:spLocks noGrp="1"/>
          </p:cNvSpPr>
          <p:nvPr>
            <p:ph sz="half" idx="2"/>
          </p:nvPr>
        </p:nvSpPr>
        <p:spPr>
          <a:xfrm>
            <a:off x="5257800" y="3733800"/>
            <a:ext cx="3675888" cy="2590800"/>
          </a:xfrm>
        </p:spPr>
        <p:txBody>
          <a:bodyPr>
            <a:noAutofit/>
          </a:bodyPr>
          <a:lstStyle/>
          <a:p>
            <a:pPr algn="r" rtl="1"/>
            <a:r>
              <a:rPr lang="en-US" sz="3400" b="1" dirty="0" err="1" smtClean="0">
                <a:latin typeface="Times New Roman" pitchFamily="18" charset="0"/>
                <a:cs typeface="Times New Roman" pitchFamily="18" charset="0"/>
              </a:rPr>
              <a:t>Rf</a:t>
            </a:r>
            <a:r>
              <a:rPr lang="fa-IR" sz="4400" dirty="0" smtClean="0">
                <a:latin typeface="IranNastaliq" pitchFamily="18" charset="0"/>
                <a:cs typeface="IranNastaliq" pitchFamily="18" charset="0"/>
              </a:rPr>
              <a:t>= نرخ بازده بدون ریسک</a:t>
            </a:r>
            <a:endParaRPr lang="en-US" sz="4400" dirty="0" smtClean="0">
              <a:latin typeface="IranNastaliq" pitchFamily="18" charset="0"/>
              <a:cs typeface="IranNastaliq" pitchFamily="18" charset="0"/>
            </a:endParaRPr>
          </a:p>
          <a:p>
            <a:pPr algn="r" rtl="1"/>
            <a:r>
              <a:rPr lang="en-US" sz="3400" b="1" dirty="0" smtClean="0">
                <a:latin typeface="Times New Roman" pitchFamily="18" charset="0"/>
                <a:cs typeface="Times New Roman" pitchFamily="18" charset="0"/>
              </a:rPr>
              <a:t>B</a:t>
            </a:r>
            <a:r>
              <a:rPr lang="fa-IR" sz="3400" b="1" dirty="0">
                <a:latin typeface="Times New Roman" pitchFamily="18" charset="0"/>
                <a:cs typeface="Times New Roman" pitchFamily="18" charset="0"/>
              </a:rPr>
              <a:t>=</a:t>
            </a:r>
            <a:r>
              <a:rPr lang="fa-IR" sz="4400" dirty="0" smtClean="0">
                <a:latin typeface="IranNastaliq" pitchFamily="18" charset="0"/>
                <a:cs typeface="IranNastaliq" pitchFamily="18" charset="0"/>
              </a:rPr>
              <a:t> ضریب بتا سهم</a:t>
            </a:r>
            <a:endParaRPr lang="en-US" sz="4400" dirty="0" smtClean="0">
              <a:latin typeface="IranNastaliq" pitchFamily="18" charset="0"/>
              <a:cs typeface="IranNastaliq" pitchFamily="18" charset="0"/>
            </a:endParaRPr>
          </a:p>
          <a:p>
            <a:pPr algn="r" rtl="1"/>
            <a:r>
              <a:rPr lang="en-US" sz="3400" b="1" dirty="0" err="1">
                <a:latin typeface="Times New Roman" pitchFamily="18" charset="0"/>
                <a:cs typeface="Times New Roman" pitchFamily="18" charset="0"/>
              </a:rPr>
              <a:t>Rm</a:t>
            </a:r>
            <a:r>
              <a:rPr lang="fa-IR" sz="4400" dirty="0" smtClean="0">
                <a:latin typeface="IranNastaliq" pitchFamily="18" charset="0"/>
                <a:cs typeface="IranNastaliq" pitchFamily="18" charset="0"/>
              </a:rPr>
              <a:t>= بازده مورد انتظار از بازار</a:t>
            </a:r>
            <a:endParaRPr lang="en-US" sz="4400" dirty="0" smtClean="0">
              <a:latin typeface="IranNastaliq" pitchFamily="18" charset="0"/>
              <a:cs typeface="IranNastaliq" pitchFamily="18" charset="0"/>
            </a:endParaRPr>
          </a:p>
          <a:p>
            <a:pPr algn="r"/>
            <a:endParaRPr lang="en-US" sz="4400" dirty="0">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Autofit/>
          </a:bodyPr>
          <a:lstStyle/>
          <a:p>
            <a:pPr algn="r" rtl="1"/>
            <a:r>
              <a:rPr lang="fa-IR" sz="540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نقطه شروع این مدل – نرخ بهره بدون ریسک است که برای آن بازدهی اوراق قرضه ده ساله دولتی در نظر گرفته می شود . </a:t>
            </a:r>
            <a:r>
              <a:rPr lang="en-US" sz="540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
            </a:r>
            <a:br>
              <a:rPr lang="en-US" sz="540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br>
            <a:r>
              <a:rPr lang="en-US" sz="540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 </a:t>
            </a:r>
            <a:r>
              <a:rPr lang="fa-IR" sz="5400" dirty="0" smtClean="0">
                <a:solidFill>
                  <a:schemeClr val="tx1"/>
                </a:solidFill>
                <a:effectLst>
                  <a:outerShdw blurRad="38100" dist="38100" dir="2700000" algn="tl">
                    <a:srgbClr val="000000">
                      <a:alpha val="43137"/>
                    </a:srgbClr>
                  </a:outerShdw>
                </a:effectLst>
                <a:latin typeface="IranNastaliq" pitchFamily="18" charset="0"/>
                <a:cs typeface="IranNastaliq" pitchFamily="18" charset="0"/>
              </a:rPr>
              <a:t>به این نرخ بدون ریسک صرفی اضافه می شود که سرمایه گذارن از بابت  پذیرش ریسک اضافی انتظار آن را دارند . این صرف بازار سهام حاصل تفاوت نرخ بازدهی مورد انتظار کل بازار و نرخ بازدهی بدون ریسک است.  در فرمول فوق به صرف بازار سهام ضریبی ضرب شده است که شارپ آن را بتا  نامیده است </a:t>
            </a:r>
            <a:endParaRPr lang="en-US" sz="5400" dirty="0">
              <a:solidFill>
                <a:schemeClr val="tx1"/>
              </a:solidFill>
              <a:effectLst>
                <a:outerShdw blurRad="38100" dist="38100" dir="2700000" algn="tl">
                  <a:srgbClr val="000000">
                    <a:alpha val="43137"/>
                  </a:srgbClr>
                </a:outerShdw>
              </a:effectLst>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011702"/>
          </a:xfrm>
        </p:spPr>
        <p:txBody>
          <a:bodyPr/>
          <a:lstStyle/>
          <a:p>
            <a:pPr algn="r"/>
            <a:r>
              <a:rPr lang="fa-IR" sz="3600" b="1" dirty="0">
                <a:solidFill>
                  <a:srgbClr val="FF0066"/>
                </a:solidFill>
                <a:cs typeface="B Esfehan" pitchFamily="2" charset="-78"/>
              </a:rPr>
              <a:t>بتا</a:t>
            </a:r>
            <a:endParaRPr lang="en-US" sz="3600" b="1" dirty="0">
              <a:solidFill>
                <a:srgbClr val="FF0066"/>
              </a:solidFill>
              <a:cs typeface="B Esfehan" pitchFamily="2" charset="-78"/>
            </a:endParaRPr>
          </a:p>
        </p:txBody>
      </p:sp>
      <p:sp>
        <p:nvSpPr>
          <p:cNvPr id="3" name="Subtitle 2"/>
          <p:cNvSpPr>
            <a:spLocks noGrp="1"/>
          </p:cNvSpPr>
          <p:nvPr>
            <p:ph type="subTitle" idx="1"/>
          </p:nvPr>
        </p:nvSpPr>
        <p:spPr>
          <a:xfrm>
            <a:off x="1432560" y="1828800"/>
            <a:ext cx="7406640" cy="5257800"/>
          </a:xfrm>
        </p:spPr>
        <p:txBody>
          <a:bodyPr>
            <a:noAutofit/>
          </a:bodyPr>
          <a:lstStyle/>
          <a:p>
            <a:pPr algn="r" rtl="1"/>
            <a:r>
              <a:rPr lang="fa-IR" sz="4500" dirty="0" smtClean="0">
                <a:solidFill>
                  <a:schemeClr val="tx1"/>
                </a:solidFill>
                <a:latin typeface="IranNastaliq" pitchFamily="18" charset="0"/>
                <a:cs typeface="IranNastaliq" pitchFamily="18" charset="0"/>
              </a:rPr>
              <a:t>بر طبق مدل </a:t>
            </a:r>
            <a:r>
              <a:rPr lang="en-US" sz="3500" dirty="0" smtClean="0">
                <a:solidFill>
                  <a:schemeClr val="tx1"/>
                </a:solidFill>
                <a:latin typeface="Times New Roman" pitchFamily="18" charset="0"/>
                <a:cs typeface="Times New Roman" pitchFamily="18" charset="0"/>
              </a:rPr>
              <a:t>CAPM</a:t>
            </a:r>
            <a:r>
              <a:rPr lang="en-US" sz="4500" dirty="0" smtClean="0">
                <a:solidFill>
                  <a:schemeClr val="tx1"/>
                </a:solidFill>
                <a:latin typeface="IranNastaliq" pitchFamily="18" charset="0"/>
                <a:cs typeface="IranNastaliq" pitchFamily="18" charset="0"/>
              </a:rPr>
              <a:t> </a:t>
            </a:r>
            <a:r>
              <a:rPr lang="fa-IR" sz="4500" dirty="0" smtClean="0">
                <a:solidFill>
                  <a:schemeClr val="tx1"/>
                </a:solidFill>
                <a:latin typeface="IranNastaliq" pitchFamily="18" charset="0"/>
                <a:cs typeface="IranNastaliq" pitchFamily="18" charset="0"/>
              </a:rPr>
              <a:t>     بتا  واحد اندازه گیری ریسک سیستماتیک مربوط به سهام است . در واقع بتا ،  میزان بالا  و پایین رفتن قیمت سهم با میزان بالا و پایین رفتن قیمت کلیه سهام بازار را اندازه گیری می کند .</a:t>
            </a:r>
            <a:endParaRPr lang="en-US" sz="4500" dirty="0" smtClean="0">
              <a:solidFill>
                <a:schemeClr val="tx1"/>
              </a:solidFill>
              <a:latin typeface="IranNastaliq" pitchFamily="18" charset="0"/>
              <a:cs typeface="IranNastaliq" pitchFamily="18" charset="0"/>
            </a:endParaRPr>
          </a:p>
          <a:p>
            <a:pPr algn="r" rtl="1"/>
            <a:r>
              <a:rPr lang="fa-IR" sz="4500" dirty="0" smtClean="0">
                <a:solidFill>
                  <a:schemeClr val="tx1"/>
                </a:solidFill>
                <a:latin typeface="IranNastaliq" pitchFamily="18" charset="0"/>
                <a:cs typeface="IranNastaliq" pitchFamily="18" charset="0"/>
              </a:rPr>
              <a:t> اگر حرکت قیمت سهام یک شرکت کاملا   منطبق با حرکت بازار سهام باشد گفته می شود که بتای  آن سهام برابر یک می باشد . </a:t>
            </a:r>
            <a:endParaRPr lang="en-US" sz="45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52400"/>
            <a:ext cx="7406640" cy="2819400"/>
          </a:xfrm>
        </p:spPr>
        <p:txBody>
          <a:bodyPr>
            <a:noAutofit/>
          </a:bodyPr>
          <a:lstStyle/>
          <a:p>
            <a:pPr algn="r" rtl="1"/>
            <a:r>
              <a:rPr lang="fa-IR" sz="4400" dirty="0" smtClean="0">
                <a:solidFill>
                  <a:schemeClr val="tx1"/>
                </a:solidFill>
                <a:effectLst/>
                <a:latin typeface="IranNastaliq" pitchFamily="18" charset="0"/>
                <a:cs typeface="IranNastaliq" pitchFamily="18" charset="0"/>
              </a:rPr>
              <a:t>طریقه محاسبه بتا بدین صورت می باشد در یک دوره زمانی  مشخص مثلا یک ماهه ، بازدهی های روزانه یک سهم با بازدهی های روزانه بازار مقایسه شده و از طریق روشهای آماری ارتباط حرکتی این دو  بازدهی باهم مشخص می شود.</a:t>
            </a:r>
            <a:endParaRPr lang="en-US" sz="4400" dirty="0">
              <a:solidFill>
                <a:schemeClr val="tx1"/>
              </a:solidFill>
              <a:effectLst/>
              <a:latin typeface="IranNastaliq" pitchFamily="18" charset="0"/>
              <a:cs typeface="IranNastaliq" pitchFamily="18" charset="0"/>
            </a:endParaRPr>
          </a:p>
        </p:txBody>
      </p:sp>
      <p:sp>
        <p:nvSpPr>
          <p:cNvPr id="3" name="Subtitle 2"/>
          <p:cNvSpPr>
            <a:spLocks noGrp="1"/>
          </p:cNvSpPr>
          <p:nvPr>
            <p:ph type="subTitle" idx="1"/>
          </p:nvPr>
        </p:nvSpPr>
        <p:spPr>
          <a:xfrm>
            <a:off x="1371600" y="3048000"/>
            <a:ext cx="7406640" cy="3429000"/>
          </a:xfrm>
        </p:spPr>
        <p:txBody>
          <a:bodyPr>
            <a:noAutofit/>
          </a:bodyPr>
          <a:lstStyle/>
          <a:p>
            <a:pPr algn="r"/>
            <a:r>
              <a:rPr lang="fa-IR" sz="4400" dirty="0" smtClean="0">
                <a:solidFill>
                  <a:schemeClr val="tx1"/>
                </a:solidFill>
                <a:latin typeface="IranNastaliq" pitchFamily="18" charset="0"/>
                <a:cs typeface="IranNastaliq" pitchFamily="18" charset="0"/>
              </a:rPr>
              <a:t>در یک تحقیق دانشگاهی که در سال </a:t>
            </a:r>
            <a:r>
              <a:rPr lang="fa-IR" sz="3400" dirty="0" smtClean="0">
                <a:solidFill>
                  <a:schemeClr val="tx1"/>
                </a:solidFill>
                <a:latin typeface="Times New Roman" pitchFamily="18" charset="0"/>
                <a:cs typeface="B Nazanin" pitchFamily="2" charset="-78"/>
              </a:rPr>
              <a:t>1972</a:t>
            </a:r>
            <a:r>
              <a:rPr lang="fa-IR" sz="4400" dirty="0" smtClean="0">
                <a:solidFill>
                  <a:schemeClr val="tx1"/>
                </a:solidFill>
                <a:latin typeface="IranNastaliq" pitchFamily="18" charset="0"/>
                <a:cs typeface="IranNastaliq" pitchFamily="18" charset="0"/>
              </a:rPr>
              <a:t> با عنوان آزمون تجربی مدل قیمت گذاری دارایی های سرمایه ای توسط بلک فیشر و همکاران وی به عمل آمد  وجود یک رابطه  خطی بین بازدهی  پرتفوی های سهام و بتا های آنها بدست آمد . آنها روند قیمت سهام شرکتها در بورس اوراق بهادار نیویورک را در فاصله زمانی </a:t>
            </a:r>
            <a:r>
              <a:rPr lang="fa-IR" sz="3400" dirty="0" smtClean="0">
                <a:solidFill>
                  <a:schemeClr val="tx1"/>
                </a:solidFill>
                <a:latin typeface="IranNastaliq" pitchFamily="18" charset="0"/>
                <a:cs typeface="B Nazanin" pitchFamily="2" charset="-78"/>
              </a:rPr>
              <a:t>1931</a:t>
            </a:r>
            <a:r>
              <a:rPr lang="fa-IR" sz="4400" dirty="0" smtClean="0">
                <a:solidFill>
                  <a:schemeClr val="tx1"/>
                </a:solidFill>
                <a:latin typeface="IranNastaliq" pitchFamily="18" charset="0"/>
                <a:cs typeface="IranNastaliq" pitchFamily="18" charset="0"/>
              </a:rPr>
              <a:t> تا </a:t>
            </a:r>
            <a:r>
              <a:rPr lang="fa-IR" sz="3400" dirty="0" smtClean="0">
                <a:solidFill>
                  <a:schemeClr val="tx1"/>
                </a:solidFill>
                <a:latin typeface="IranNastaliq" pitchFamily="18" charset="0"/>
                <a:cs typeface="B Nazanin" pitchFamily="2" charset="-78"/>
              </a:rPr>
              <a:t>1965</a:t>
            </a:r>
            <a:r>
              <a:rPr lang="fa-IR" sz="4400" dirty="0" smtClean="0">
                <a:solidFill>
                  <a:schemeClr val="tx1"/>
                </a:solidFill>
                <a:latin typeface="IranNastaliq" pitchFamily="18" charset="0"/>
                <a:cs typeface="IranNastaliq" pitchFamily="18" charset="0"/>
              </a:rPr>
              <a:t> مورد مطالعه قرار دارند .</a:t>
            </a: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316502"/>
          </a:xfrm>
        </p:spPr>
        <p:txBody>
          <a:bodyPr>
            <a:noAutofit/>
          </a:bodyPr>
          <a:lstStyle/>
          <a:p>
            <a:pPr algn="r" rtl="1"/>
            <a:r>
              <a:rPr lang="fa-IR" sz="4400" dirty="0" smtClean="0">
                <a:solidFill>
                  <a:schemeClr val="tx1"/>
                </a:solidFill>
                <a:latin typeface="IranNastaliq" pitchFamily="18" charset="0"/>
                <a:cs typeface="IranNastaliq" pitchFamily="18" charset="0"/>
              </a:rPr>
              <a:t>در نموداری  که آمده است محور افقی نشان دهنده بتای  یک سهم یا یک پرتفوی و محور عمودی نشان دهنده بازدهی های آن سهم یا پرتفوی سهام می باشد .</a:t>
            </a:r>
            <a:endParaRPr lang="en-US" sz="4400" dirty="0">
              <a:solidFill>
                <a:schemeClr val="tx1"/>
              </a:solidFill>
              <a:latin typeface="IranNastaliq" pitchFamily="18" charset="0"/>
              <a:cs typeface="IranNastaliq" pitchFamily="18" charset="0"/>
            </a:endParaRPr>
          </a:p>
        </p:txBody>
      </p:sp>
      <p:grpSp>
        <p:nvGrpSpPr>
          <p:cNvPr id="10" name="Group 47"/>
          <p:cNvGrpSpPr>
            <a:grpSpLocks noGrp="1"/>
          </p:cNvGrpSpPr>
          <p:nvPr/>
        </p:nvGrpSpPr>
        <p:grpSpPr bwMode="auto">
          <a:xfrm>
            <a:off x="1431925" y="1600200"/>
            <a:ext cx="7254875" cy="4834583"/>
            <a:chOff x="609600" y="161826"/>
            <a:chExt cx="5943600" cy="4251427"/>
          </a:xfrm>
        </p:grpSpPr>
        <p:grpSp>
          <p:nvGrpSpPr>
            <p:cNvPr id="11" name="Group 33"/>
            <p:cNvGrpSpPr>
              <a:grpSpLocks/>
            </p:cNvGrpSpPr>
            <p:nvPr/>
          </p:nvGrpSpPr>
          <p:grpSpPr bwMode="auto">
            <a:xfrm>
              <a:off x="1979613" y="457212"/>
              <a:ext cx="3125787" cy="3658153"/>
              <a:chOff x="1370013" y="457212"/>
              <a:chExt cx="3125787" cy="3658153"/>
            </a:xfrm>
          </p:grpSpPr>
          <p:cxnSp>
            <p:nvCxnSpPr>
              <p:cNvPr id="29" name="Straight Connector 28"/>
              <p:cNvCxnSpPr/>
              <p:nvPr/>
            </p:nvCxnSpPr>
            <p:spPr>
              <a:xfrm rot="5400000">
                <a:off x="-457476" y="2284701"/>
                <a:ext cx="3656566"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371600" y="4112189"/>
                <a:ext cx="3124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371600" y="2819769"/>
                <a:ext cx="2971800" cy="1588"/>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1295227" y="609796"/>
                <a:ext cx="2286346" cy="2133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637248" y="2399812"/>
                <a:ext cx="3429518" cy="158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1371600" y="685847"/>
                <a:ext cx="1981200" cy="1588"/>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1180128" y="2933292"/>
                <a:ext cx="2362557" cy="1587"/>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sp>
            <p:nvSpPr>
              <p:cNvPr id="36" name="Right Bracket 35"/>
              <p:cNvSpPr/>
              <p:nvPr/>
            </p:nvSpPr>
            <p:spPr>
              <a:xfrm>
                <a:off x="2438400" y="1752808"/>
                <a:ext cx="152400" cy="990750"/>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chemeClr val="tx2"/>
                  </a:solidFill>
                </a:endParaRPr>
              </a:p>
            </p:txBody>
          </p:sp>
          <p:sp>
            <p:nvSpPr>
              <p:cNvPr id="37" name="Right Bracket 36"/>
              <p:cNvSpPr/>
              <p:nvPr/>
            </p:nvSpPr>
            <p:spPr>
              <a:xfrm>
                <a:off x="3429000" y="685847"/>
                <a:ext cx="152400" cy="2057711"/>
              </a:xfrm>
              <a:prstGeom prst="rightBracket">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schemeClr val="tx2"/>
                  </a:solidFill>
                </a:endParaRPr>
              </a:p>
            </p:txBody>
          </p:sp>
        </p:grpSp>
        <p:grpSp>
          <p:nvGrpSpPr>
            <p:cNvPr id="13" name="Group 46"/>
            <p:cNvGrpSpPr>
              <a:grpSpLocks/>
            </p:cNvGrpSpPr>
            <p:nvPr/>
          </p:nvGrpSpPr>
          <p:grpSpPr bwMode="auto">
            <a:xfrm>
              <a:off x="609600" y="161826"/>
              <a:ext cx="5943600" cy="4251427"/>
              <a:chOff x="609600" y="161826"/>
              <a:chExt cx="5943600" cy="4251427"/>
            </a:xfrm>
          </p:grpSpPr>
          <p:sp>
            <p:nvSpPr>
              <p:cNvPr id="14" name="TextBox 38"/>
              <p:cNvSpPr txBox="1">
                <a:spLocks noChangeArrowheads="1"/>
              </p:cNvSpPr>
              <p:nvPr/>
            </p:nvSpPr>
            <p:spPr bwMode="auto">
              <a:xfrm>
                <a:off x="762000" y="561201"/>
                <a:ext cx="1219200" cy="270652"/>
              </a:xfrm>
              <a:prstGeom prst="rect">
                <a:avLst/>
              </a:prstGeom>
              <a:noFill/>
              <a:ln w="9525">
                <a:noFill/>
                <a:miter lim="800000"/>
                <a:headEnd/>
                <a:tailEnd/>
              </a:ln>
            </p:spPr>
            <p:txBody>
              <a:bodyPr>
                <a:spAutoFit/>
              </a:bodyPr>
              <a:lstStyle/>
              <a:p>
                <a:pPr algn="r" rtl="1"/>
                <a:r>
                  <a:rPr lang="fa-IR" sz="1400" dirty="0" smtClean="0">
                    <a:solidFill>
                      <a:srgbClr val="C00000"/>
                    </a:solidFill>
                    <a:cs typeface="B Morvarid" pitchFamily="2" charset="-78"/>
                  </a:rPr>
                  <a:t>7%</a:t>
                </a:r>
                <a:r>
                  <a:rPr lang="en-US" sz="1400" dirty="0" err="1" smtClean="0">
                    <a:solidFill>
                      <a:srgbClr val="C00000"/>
                    </a:solidFill>
                    <a:cs typeface="B Morvarid" pitchFamily="2" charset="-78"/>
                  </a:rPr>
                  <a:t>Rm</a:t>
                </a:r>
                <a:r>
                  <a:rPr lang="en-US" sz="1400" dirty="0" smtClean="0">
                    <a:solidFill>
                      <a:srgbClr val="C00000"/>
                    </a:solidFill>
                    <a:cs typeface="B Morvarid" pitchFamily="2" charset="-78"/>
                  </a:rPr>
                  <a:t>=</a:t>
                </a:r>
                <a:endParaRPr lang="en-US" sz="1400" dirty="0">
                  <a:solidFill>
                    <a:srgbClr val="C00000"/>
                  </a:solidFill>
                  <a:cs typeface="B Morvarid" pitchFamily="2" charset="-78"/>
                </a:endParaRPr>
              </a:p>
            </p:txBody>
          </p:sp>
          <p:grpSp>
            <p:nvGrpSpPr>
              <p:cNvPr id="16" name="Group 45"/>
              <p:cNvGrpSpPr>
                <a:grpSpLocks/>
              </p:cNvGrpSpPr>
              <p:nvPr/>
            </p:nvGrpSpPr>
            <p:grpSpPr bwMode="auto">
              <a:xfrm>
                <a:off x="609600" y="161826"/>
                <a:ext cx="5943600" cy="4251427"/>
                <a:chOff x="609600" y="161826"/>
                <a:chExt cx="5943600" cy="4251427"/>
              </a:xfrm>
            </p:grpSpPr>
            <p:sp>
              <p:nvSpPr>
                <p:cNvPr id="17" name="TextBox 4"/>
                <p:cNvSpPr txBox="1">
                  <a:spLocks noChangeArrowheads="1"/>
                </p:cNvSpPr>
                <p:nvPr/>
              </p:nvSpPr>
              <p:spPr bwMode="auto">
                <a:xfrm>
                  <a:off x="809888" y="161826"/>
                  <a:ext cx="1344054" cy="270652"/>
                </a:xfrm>
                <a:prstGeom prst="rect">
                  <a:avLst/>
                </a:prstGeom>
                <a:noFill/>
                <a:ln w="9525">
                  <a:noFill/>
                  <a:miter lim="800000"/>
                  <a:headEnd/>
                  <a:tailEnd/>
                </a:ln>
              </p:spPr>
              <p:txBody>
                <a:bodyPr wrap="square">
                  <a:spAutoFit/>
                </a:bodyPr>
                <a:lstStyle/>
                <a:p>
                  <a:pPr algn="r" rtl="1"/>
                  <a:r>
                    <a:rPr lang="fa-IR" sz="1400" b="1" dirty="0">
                      <a:solidFill>
                        <a:srgbClr val="C00000"/>
                      </a:solidFill>
                      <a:cs typeface="B Morvarid" pitchFamily="2" charset="-78"/>
                    </a:rPr>
                    <a:t>بازده مورد </a:t>
                  </a:r>
                  <a:r>
                    <a:rPr lang="fa-IR" sz="1400" b="1" dirty="0" smtClean="0">
                      <a:solidFill>
                        <a:srgbClr val="C00000"/>
                      </a:solidFill>
                      <a:cs typeface="B Morvarid" pitchFamily="2" charset="-78"/>
                    </a:rPr>
                    <a:t>انتظار</a:t>
                  </a:r>
                  <a:r>
                    <a:rPr lang="en-US" sz="1400" b="1" dirty="0" smtClean="0">
                      <a:solidFill>
                        <a:srgbClr val="C00000"/>
                      </a:solidFill>
                      <a:cs typeface="B Morvarid" pitchFamily="2" charset="-78"/>
                    </a:rPr>
                    <a:t>(</a:t>
                  </a:r>
                  <a:r>
                    <a:rPr lang="en-US" sz="1400" b="1" dirty="0" err="1" smtClean="0">
                      <a:solidFill>
                        <a:srgbClr val="C00000"/>
                      </a:solidFill>
                      <a:cs typeface="B Morvarid" pitchFamily="2" charset="-78"/>
                    </a:rPr>
                    <a:t>ERi</a:t>
                  </a:r>
                  <a:r>
                    <a:rPr lang="en-US" sz="1400" b="1" dirty="0" smtClean="0">
                      <a:solidFill>
                        <a:srgbClr val="C00000"/>
                      </a:solidFill>
                      <a:cs typeface="B Morvarid" pitchFamily="2" charset="-78"/>
                    </a:rPr>
                    <a:t>)</a:t>
                  </a:r>
                  <a:endParaRPr lang="en-US" sz="1400" b="1" dirty="0">
                    <a:solidFill>
                      <a:srgbClr val="C00000"/>
                    </a:solidFill>
                    <a:cs typeface="B Morvarid" pitchFamily="2" charset="-78"/>
                  </a:endParaRPr>
                </a:p>
              </p:txBody>
            </p:sp>
            <p:sp>
              <p:nvSpPr>
                <p:cNvPr id="18" name="TextBox 35"/>
                <p:cNvSpPr txBox="1">
                  <a:spLocks noChangeArrowheads="1"/>
                </p:cNvSpPr>
                <p:nvPr/>
              </p:nvSpPr>
              <p:spPr bwMode="auto">
                <a:xfrm>
                  <a:off x="4953000" y="2524780"/>
                  <a:ext cx="1600200" cy="460108"/>
                </a:xfrm>
                <a:prstGeom prst="rect">
                  <a:avLst/>
                </a:prstGeom>
                <a:noFill/>
                <a:ln w="9525">
                  <a:noFill/>
                  <a:miter lim="800000"/>
                  <a:headEnd/>
                  <a:tailEnd/>
                </a:ln>
              </p:spPr>
              <p:txBody>
                <a:bodyPr>
                  <a:spAutoFit/>
                </a:bodyPr>
                <a:lstStyle/>
                <a:p>
                  <a:pPr algn="r" rtl="1"/>
                  <a:r>
                    <a:rPr lang="fa-IR" sz="1400" b="1" dirty="0">
                      <a:solidFill>
                        <a:srgbClr val="C00000"/>
                      </a:solidFill>
                      <a:cs typeface="B Morvarid" pitchFamily="2" charset="-78"/>
                    </a:rPr>
                    <a:t>نرخ بهره بدون ریسک مثل حساب سپرده بانکی</a:t>
                  </a:r>
                  <a:endParaRPr lang="en-US" sz="1400" b="1" dirty="0">
                    <a:solidFill>
                      <a:srgbClr val="C00000"/>
                    </a:solidFill>
                    <a:cs typeface="B Morvarid" pitchFamily="2" charset="-78"/>
                  </a:endParaRPr>
                </a:p>
              </p:txBody>
            </p:sp>
            <p:sp>
              <p:nvSpPr>
                <p:cNvPr id="19" name="TextBox 36"/>
                <p:cNvSpPr txBox="1">
                  <a:spLocks noChangeArrowheads="1"/>
                </p:cNvSpPr>
                <p:nvPr/>
              </p:nvSpPr>
              <p:spPr bwMode="auto">
                <a:xfrm>
                  <a:off x="609600" y="866001"/>
                  <a:ext cx="1219200" cy="270652"/>
                </a:xfrm>
                <a:prstGeom prst="rect">
                  <a:avLst/>
                </a:prstGeom>
                <a:noFill/>
                <a:ln w="9525">
                  <a:noFill/>
                  <a:miter lim="800000"/>
                  <a:headEnd/>
                  <a:tailEnd/>
                </a:ln>
              </p:spPr>
              <p:txBody>
                <a:bodyPr>
                  <a:spAutoFit/>
                </a:bodyPr>
                <a:lstStyle/>
                <a:p>
                  <a:pPr algn="r" rtl="1"/>
                  <a:r>
                    <a:rPr lang="fa-IR" sz="1400" b="1" dirty="0">
                      <a:solidFill>
                        <a:srgbClr val="C00000"/>
                      </a:solidFill>
                      <a:cs typeface="B Morvarid" pitchFamily="2" charset="-78"/>
                    </a:rPr>
                    <a:t>زیاد</a:t>
                  </a:r>
                  <a:endParaRPr lang="en-US" sz="1400" b="1" dirty="0">
                    <a:solidFill>
                      <a:srgbClr val="C00000"/>
                    </a:solidFill>
                    <a:cs typeface="B Morvarid" pitchFamily="2" charset="-78"/>
                  </a:endParaRPr>
                </a:p>
              </p:txBody>
            </p:sp>
            <p:sp>
              <p:nvSpPr>
                <p:cNvPr id="20" name="TextBox 37"/>
                <p:cNvSpPr txBox="1">
                  <a:spLocks noChangeArrowheads="1"/>
                </p:cNvSpPr>
                <p:nvPr/>
              </p:nvSpPr>
              <p:spPr bwMode="auto">
                <a:xfrm>
                  <a:off x="1184451" y="1636015"/>
                  <a:ext cx="720548" cy="270652"/>
                </a:xfrm>
                <a:prstGeom prst="rect">
                  <a:avLst/>
                </a:prstGeom>
                <a:noFill/>
                <a:ln w="9525">
                  <a:noFill/>
                  <a:miter lim="800000"/>
                  <a:headEnd/>
                  <a:tailEnd/>
                </a:ln>
              </p:spPr>
              <p:txBody>
                <a:bodyPr wrap="square">
                  <a:spAutoFit/>
                </a:bodyPr>
                <a:lstStyle/>
                <a:p>
                  <a:pPr algn="r" rtl="1"/>
                  <a:r>
                    <a:rPr lang="fa-IR" sz="1400" b="1" dirty="0" smtClean="0">
                      <a:solidFill>
                        <a:srgbClr val="C00000"/>
                      </a:solidFill>
                      <a:cs typeface="B Morvarid" pitchFamily="2" charset="-78"/>
                    </a:rPr>
                    <a:t>4%</a:t>
                  </a:r>
                  <a:endParaRPr lang="en-US" sz="1400" b="1" dirty="0">
                    <a:solidFill>
                      <a:srgbClr val="C00000"/>
                    </a:solidFill>
                    <a:cs typeface="B Morvarid" pitchFamily="2" charset="-78"/>
                  </a:endParaRPr>
                </a:p>
              </p:txBody>
            </p:sp>
            <p:sp>
              <p:nvSpPr>
                <p:cNvPr id="22" name="TextBox 39"/>
                <p:cNvSpPr txBox="1">
                  <a:spLocks noChangeArrowheads="1"/>
                </p:cNvSpPr>
                <p:nvPr/>
              </p:nvSpPr>
              <p:spPr bwMode="auto">
                <a:xfrm>
                  <a:off x="1184451" y="2708153"/>
                  <a:ext cx="796748" cy="270652"/>
                </a:xfrm>
                <a:prstGeom prst="rect">
                  <a:avLst/>
                </a:prstGeom>
                <a:noFill/>
                <a:ln w="9525">
                  <a:noFill/>
                  <a:miter lim="800000"/>
                  <a:headEnd/>
                  <a:tailEnd/>
                </a:ln>
              </p:spPr>
              <p:txBody>
                <a:bodyPr wrap="square">
                  <a:spAutoFit/>
                </a:bodyPr>
                <a:lstStyle/>
                <a:p>
                  <a:pPr algn="r" rtl="1"/>
                  <a:r>
                    <a:rPr lang="fa-IR" sz="1400" b="1" dirty="0" smtClean="0">
                      <a:solidFill>
                        <a:srgbClr val="C00000"/>
                      </a:solidFill>
                      <a:cs typeface="B Morvarid" pitchFamily="2" charset="-78"/>
                    </a:rPr>
                    <a:t>3%=</a:t>
                  </a:r>
                  <a:r>
                    <a:rPr lang="en-US" sz="1400" b="1" dirty="0" err="1" smtClean="0">
                      <a:solidFill>
                        <a:srgbClr val="C00000"/>
                      </a:solidFill>
                      <a:cs typeface="B Morvarid" pitchFamily="2" charset="-78"/>
                    </a:rPr>
                    <a:t>rf</a:t>
                  </a:r>
                  <a:endParaRPr lang="en-US" sz="1400" b="1" dirty="0">
                    <a:solidFill>
                      <a:srgbClr val="C00000"/>
                    </a:solidFill>
                    <a:cs typeface="B Morvarid" pitchFamily="2" charset="-78"/>
                  </a:endParaRPr>
                </a:p>
              </p:txBody>
            </p:sp>
            <p:sp>
              <p:nvSpPr>
                <p:cNvPr id="23" name="TextBox 40"/>
                <p:cNvSpPr txBox="1">
                  <a:spLocks noChangeArrowheads="1"/>
                </p:cNvSpPr>
                <p:nvPr/>
              </p:nvSpPr>
              <p:spPr bwMode="auto">
                <a:xfrm>
                  <a:off x="609600" y="3456801"/>
                  <a:ext cx="1219200" cy="270652"/>
                </a:xfrm>
                <a:prstGeom prst="rect">
                  <a:avLst/>
                </a:prstGeom>
                <a:noFill/>
                <a:ln w="9525">
                  <a:noFill/>
                  <a:miter lim="800000"/>
                  <a:headEnd/>
                  <a:tailEnd/>
                </a:ln>
              </p:spPr>
              <p:txBody>
                <a:bodyPr>
                  <a:spAutoFit/>
                </a:bodyPr>
                <a:lstStyle/>
                <a:p>
                  <a:pPr algn="r" rtl="1"/>
                  <a:r>
                    <a:rPr lang="fa-IR" sz="1400" b="1">
                      <a:solidFill>
                        <a:srgbClr val="C00000"/>
                      </a:solidFill>
                      <a:cs typeface="B Morvarid" pitchFamily="2" charset="-78"/>
                    </a:rPr>
                    <a:t>کم</a:t>
                  </a:r>
                  <a:endParaRPr lang="en-US" sz="1400" b="1">
                    <a:solidFill>
                      <a:srgbClr val="C00000"/>
                    </a:solidFill>
                    <a:cs typeface="B Morvarid" pitchFamily="2" charset="-78"/>
                  </a:endParaRPr>
                </a:p>
              </p:txBody>
            </p:sp>
            <p:sp>
              <p:nvSpPr>
                <p:cNvPr id="25" name="TextBox 41"/>
                <p:cNvSpPr txBox="1">
                  <a:spLocks noChangeArrowheads="1"/>
                </p:cNvSpPr>
                <p:nvPr/>
              </p:nvSpPr>
              <p:spPr bwMode="auto">
                <a:xfrm>
                  <a:off x="3505200" y="2057400"/>
                  <a:ext cx="1219200" cy="297717"/>
                </a:xfrm>
                <a:prstGeom prst="rect">
                  <a:avLst/>
                </a:prstGeom>
                <a:noFill/>
                <a:ln w="9525">
                  <a:noFill/>
                  <a:miter lim="800000"/>
                  <a:headEnd/>
                  <a:tailEnd/>
                </a:ln>
              </p:spPr>
              <p:txBody>
                <a:bodyPr>
                  <a:spAutoFit/>
                </a:bodyPr>
                <a:lstStyle/>
                <a:p>
                  <a:pPr algn="r" rtl="1"/>
                  <a:r>
                    <a:rPr lang="fa-IR" sz="1600" b="1" dirty="0">
                      <a:solidFill>
                        <a:srgbClr val="C00000"/>
                      </a:solidFill>
                      <a:cs typeface="B Morvarid" pitchFamily="2" charset="-78"/>
                    </a:rPr>
                    <a:t>صرف ریسک</a:t>
                  </a:r>
                  <a:endParaRPr lang="en-US" sz="1600" b="1" dirty="0">
                    <a:solidFill>
                      <a:srgbClr val="C00000"/>
                    </a:solidFill>
                    <a:cs typeface="B Morvarid" pitchFamily="2" charset="-78"/>
                  </a:endParaRPr>
                </a:p>
              </p:txBody>
            </p:sp>
            <p:sp>
              <p:nvSpPr>
                <p:cNvPr id="26" name="TextBox 42"/>
                <p:cNvSpPr txBox="1">
                  <a:spLocks noChangeArrowheads="1"/>
                </p:cNvSpPr>
                <p:nvPr/>
              </p:nvSpPr>
              <p:spPr bwMode="auto">
                <a:xfrm>
                  <a:off x="1905000" y="4142601"/>
                  <a:ext cx="1219200" cy="270652"/>
                </a:xfrm>
                <a:prstGeom prst="rect">
                  <a:avLst/>
                </a:prstGeom>
                <a:noFill/>
                <a:ln w="9525">
                  <a:noFill/>
                  <a:miter lim="800000"/>
                  <a:headEnd/>
                  <a:tailEnd/>
                </a:ln>
              </p:spPr>
              <p:txBody>
                <a:bodyPr>
                  <a:spAutoFit/>
                </a:bodyPr>
                <a:lstStyle/>
                <a:p>
                  <a:pPr algn="r" rtl="1"/>
                  <a:r>
                    <a:rPr lang="fa-IR" sz="1400" b="1">
                      <a:solidFill>
                        <a:srgbClr val="C00000"/>
                      </a:solidFill>
                      <a:cs typeface="B Morvarid" pitchFamily="2" charset="-78"/>
                    </a:rPr>
                    <a:t>کم</a:t>
                  </a:r>
                </a:p>
              </p:txBody>
            </p:sp>
            <p:sp>
              <p:nvSpPr>
                <p:cNvPr id="27" name="TextBox 43"/>
                <p:cNvSpPr txBox="1">
                  <a:spLocks noChangeArrowheads="1"/>
                </p:cNvSpPr>
                <p:nvPr/>
              </p:nvSpPr>
              <p:spPr bwMode="auto">
                <a:xfrm>
                  <a:off x="2895600" y="4114800"/>
                  <a:ext cx="1219200" cy="270652"/>
                </a:xfrm>
                <a:prstGeom prst="rect">
                  <a:avLst/>
                </a:prstGeom>
                <a:noFill/>
                <a:ln w="9525">
                  <a:noFill/>
                  <a:miter lim="800000"/>
                  <a:headEnd/>
                  <a:tailEnd/>
                </a:ln>
              </p:spPr>
              <p:txBody>
                <a:bodyPr>
                  <a:spAutoFit/>
                </a:bodyPr>
                <a:lstStyle/>
                <a:p>
                  <a:pPr algn="r" rtl="1"/>
                  <a:r>
                    <a:rPr lang="fa-IR" sz="1400" b="1">
                      <a:solidFill>
                        <a:srgbClr val="C00000"/>
                      </a:solidFill>
                      <a:cs typeface="B Morvarid" pitchFamily="2" charset="-78"/>
                    </a:rPr>
                    <a:t>زیاد</a:t>
                  </a:r>
                  <a:endParaRPr lang="en-US" sz="1400" b="1">
                    <a:solidFill>
                      <a:srgbClr val="C00000"/>
                    </a:solidFill>
                    <a:cs typeface="B Morvarid" pitchFamily="2" charset="-78"/>
                  </a:endParaRPr>
                </a:p>
              </p:txBody>
            </p:sp>
            <p:sp>
              <p:nvSpPr>
                <p:cNvPr id="28" name="TextBox 44"/>
                <p:cNvSpPr txBox="1">
                  <a:spLocks noChangeArrowheads="1"/>
                </p:cNvSpPr>
                <p:nvPr/>
              </p:nvSpPr>
              <p:spPr bwMode="auto">
                <a:xfrm>
                  <a:off x="4724400" y="3990201"/>
                  <a:ext cx="1219200" cy="270652"/>
                </a:xfrm>
                <a:prstGeom prst="rect">
                  <a:avLst/>
                </a:prstGeom>
                <a:noFill/>
                <a:ln w="9525">
                  <a:noFill/>
                  <a:miter lim="800000"/>
                  <a:headEnd/>
                  <a:tailEnd/>
                </a:ln>
              </p:spPr>
              <p:txBody>
                <a:bodyPr>
                  <a:spAutoFit/>
                </a:bodyPr>
                <a:lstStyle/>
                <a:p>
                  <a:pPr algn="r" rtl="1"/>
                  <a:r>
                    <a:rPr lang="fa-IR" sz="1400" b="1" dirty="0" smtClean="0">
                      <a:solidFill>
                        <a:srgbClr val="C00000"/>
                      </a:solidFill>
                      <a:cs typeface="B Morvarid" pitchFamily="2" charset="-78"/>
                    </a:rPr>
                    <a:t>ریسک</a:t>
                  </a:r>
                  <a:r>
                    <a:rPr lang="en-US" sz="1400" b="1" dirty="0" smtClean="0">
                      <a:solidFill>
                        <a:srgbClr val="C00000"/>
                      </a:solidFill>
                      <a:cs typeface="B Morvarid" pitchFamily="2" charset="-78"/>
                    </a:rPr>
                    <a:t>(B)</a:t>
                  </a:r>
                  <a:endParaRPr lang="en-US" sz="1400" b="1" dirty="0">
                    <a:solidFill>
                      <a:srgbClr val="C00000"/>
                    </a:solidFill>
                    <a:cs typeface="B Morvarid" pitchFamily="2" charset="-78"/>
                  </a:endParaRPr>
                </a:p>
              </p:txBody>
            </p:sp>
          </p:grpSp>
        </p:grpSp>
      </p:gr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0"/>
            <a:ext cx="7498080" cy="6477000"/>
          </a:xfrm>
        </p:spPr>
        <p:txBody>
          <a:bodyPr>
            <a:noAutofit/>
          </a:bodyPr>
          <a:lstStyle/>
          <a:p>
            <a:pPr algn="just" rtl="1"/>
            <a:r>
              <a:rPr lang="ar-SA" sz="4400" dirty="0" smtClean="0">
                <a:solidFill>
                  <a:schemeClr val="tx1"/>
                </a:solidFill>
                <a:latin typeface="IranNastaliq" pitchFamily="18" charset="0"/>
                <a:cs typeface="IranNastaliq" pitchFamily="18" charset="0"/>
              </a:rPr>
              <a:t>در مقایسه با صرف ریسک بازار سهام ، بتا نشاندهنده میزان پاداش مورد توقع سرمایه گذاران در بازار سهام برای تحمل ریسک اضافی است . اگر بتای سهام </a:t>
            </a:r>
            <a:r>
              <a:rPr lang="ar-SA" sz="3400" dirty="0" smtClean="0">
                <a:solidFill>
                  <a:schemeClr val="tx1"/>
                </a:solidFill>
                <a:latin typeface="IranNastaliq" pitchFamily="18" charset="0"/>
                <a:cs typeface="B Nazanin" pitchFamily="2" charset="-78"/>
              </a:rPr>
              <a:t>2</a:t>
            </a:r>
            <a:r>
              <a:rPr lang="ar-SA" sz="4400" dirty="0" smtClean="0">
                <a:solidFill>
                  <a:schemeClr val="tx1"/>
                </a:solidFill>
                <a:latin typeface="IranNastaliq" pitchFamily="18" charset="0"/>
                <a:cs typeface="IranNastaliq" pitchFamily="18" charset="0"/>
              </a:rPr>
              <a:t> و نرخ بهره بدون ریسک </a:t>
            </a:r>
            <a:r>
              <a:rPr lang="ar-SA" sz="3400" dirty="0">
                <a:solidFill>
                  <a:schemeClr val="tx1"/>
                </a:solidFill>
                <a:latin typeface="IranNastaliq" pitchFamily="18" charset="0"/>
                <a:cs typeface="B Nazanin" pitchFamily="2" charset="-78"/>
              </a:rPr>
              <a:t>3درصد</a:t>
            </a:r>
            <a:r>
              <a:rPr lang="ar-SA" sz="4400" dirty="0" smtClean="0">
                <a:solidFill>
                  <a:schemeClr val="tx1"/>
                </a:solidFill>
                <a:latin typeface="IranNastaliq" pitchFamily="18" charset="0"/>
                <a:cs typeface="IranNastaliq" pitchFamily="18" charset="0"/>
              </a:rPr>
              <a:t> و بازدهی بازار </a:t>
            </a:r>
            <a:r>
              <a:rPr lang="ar-SA" sz="3400" dirty="0">
                <a:solidFill>
                  <a:schemeClr val="tx1"/>
                </a:solidFill>
                <a:latin typeface="IranNastaliq" pitchFamily="18" charset="0"/>
                <a:cs typeface="B Nazanin" pitchFamily="2" charset="-78"/>
              </a:rPr>
              <a:t>7درصد</a:t>
            </a:r>
            <a:r>
              <a:rPr lang="ar-SA" sz="4400" dirty="0" smtClean="0">
                <a:solidFill>
                  <a:schemeClr val="tx1"/>
                </a:solidFill>
                <a:latin typeface="IranNastaliq" pitchFamily="18" charset="0"/>
                <a:cs typeface="IranNastaliq" pitchFamily="18" charset="0"/>
              </a:rPr>
              <a:t> باشد بازدهی مازاد بازار در مقایسه با نرخ بهره بدون ریسک معادل </a:t>
            </a:r>
            <a:r>
              <a:rPr lang="ar-SA" sz="3400" dirty="0">
                <a:solidFill>
                  <a:schemeClr val="tx1"/>
                </a:solidFill>
                <a:latin typeface="IranNastaliq" pitchFamily="18" charset="0"/>
                <a:cs typeface="B Nazanin" pitchFamily="2" charset="-78"/>
              </a:rPr>
              <a:t>4درصد</a:t>
            </a:r>
            <a:r>
              <a:rPr lang="ar-SA" sz="4400" dirty="0" smtClean="0">
                <a:solidFill>
                  <a:schemeClr val="tx1"/>
                </a:solidFill>
                <a:latin typeface="IranNastaliq" pitchFamily="18" charset="0"/>
                <a:cs typeface="IranNastaliq" pitchFamily="18" charset="0"/>
              </a:rPr>
              <a:t> خواهد شد و بازدهی مازاد سهام برابر </a:t>
            </a:r>
            <a:r>
              <a:rPr lang="ar-SA" sz="3400" dirty="0">
                <a:solidFill>
                  <a:schemeClr val="tx1"/>
                </a:solidFill>
                <a:latin typeface="IranNastaliq" pitchFamily="18" charset="0"/>
                <a:cs typeface="B Nazanin" pitchFamily="2" charset="-78"/>
              </a:rPr>
              <a:t>8درصد</a:t>
            </a:r>
            <a:r>
              <a:rPr lang="ar-SA" sz="4400" dirty="0" smtClean="0">
                <a:solidFill>
                  <a:schemeClr val="tx1"/>
                </a:solidFill>
                <a:latin typeface="IranNastaliq" pitchFamily="18" charset="0"/>
                <a:cs typeface="IranNastaliq" pitchFamily="18" charset="0"/>
              </a:rPr>
              <a:t> است و نرخ کل بازدهی مورد انتظار سهام برابر مجموع بازدهی مازاد سهام و نرخ بهره بدون ریسک یعنی </a:t>
            </a:r>
            <a:r>
              <a:rPr lang="ar-SA" sz="3400" dirty="0">
                <a:solidFill>
                  <a:schemeClr val="tx1"/>
                </a:solidFill>
                <a:latin typeface="IranNastaliq" pitchFamily="18" charset="0"/>
                <a:cs typeface="B Nazanin" pitchFamily="2" charset="-78"/>
              </a:rPr>
              <a:t>11درصد</a:t>
            </a:r>
            <a:r>
              <a:rPr lang="ar-SA" sz="4400" dirty="0" smtClean="0">
                <a:solidFill>
                  <a:schemeClr val="tx1"/>
                </a:solidFill>
                <a:latin typeface="IranNastaliq" pitchFamily="18" charset="0"/>
                <a:cs typeface="IranNastaliq" pitchFamily="18" charset="0"/>
              </a:rPr>
              <a:t> است</a:t>
            </a:r>
            <a:r>
              <a:rPr lang="fa-IR" sz="4400" dirty="0" smtClean="0">
                <a:solidFill>
                  <a:schemeClr val="tx1"/>
                </a:solidFill>
                <a:latin typeface="IranNastaliq" pitchFamily="18" charset="0"/>
                <a:cs typeface="IranNastaliq" pitchFamily="18" charset="0"/>
              </a:rPr>
              <a:t>                        </a:t>
            </a:r>
            <a:r>
              <a:rPr lang="en-US" sz="4400" dirty="0" smtClean="0">
                <a:solidFill>
                  <a:schemeClr val="tx1"/>
                </a:solidFill>
                <a:latin typeface="IranNastaliq" pitchFamily="18" charset="0"/>
                <a:cs typeface="IranNastaliq" pitchFamily="18" charset="0"/>
              </a:rPr>
              <a:t> </a:t>
            </a:r>
            <a:br>
              <a:rPr lang="en-US" sz="4400" dirty="0" smtClean="0">
                <a:solidFill>
                  <a:schemeClr val="tx1"/>
                </a:solidFill>
                <a:latin typeface="IranNastaliq" pitchFamily="18" charset="0"/>
                <a:cs typeface="IranNastaliq" pitchFamily="18" charset="0"/>
              </a:rPr>
            </a:b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3" descr="why_investment_banking-300x299.jpg"/>
          <p:cNvPicPr>
            <a:picLocks noChangeAspect="1"/>
          </p:cNvPicPr>
          <p:nvPr/>
        </p:nvPicPr>
        <p:blipFill>
          <a:blip r:embed="rId2">
            <a:duotone>
              <a:schemeClr val="bg2">
                <a:shade val="45000"/>
                <a:satMod val="135000"/>
              </a:schemeClr>
              <a:prstClr val="white"/>
            </a:duotone>
          </a:blip>
          <a:stretch>
            <a:fillRect/>
          </a:stretch>
        </p:blipFill>
        <p:spPr>
          <a:xfrm>
            <a:off x="1600201" y="0"/>
            <a:ext cx="7162799" cy="6477000"/>
          </a:xfrm>
          <a:prstGeom prst="rect">
            <a:avLst/>
          </a:prstGeom>
          <a:effectLst>
            <a:outerShdw sx="1000" sy="1000" algn="ctr" rotWithShape="0">
              <a:srgbClr val="000000"/>
            </a:outerShdw>
          </a:effectLst>
        </p:spPr>
      </p:pic>
      <p:sp>
        <p:nvSpPr>
          <p:cNvPr id="2" name="Title 1"/>
          <p:cNvSpPr>
            <a:spLocks noGrp="1"/>
          </p:cNvSpPr>
          <p:nvPr>
            <p:ph type="title"/>
          </p:nvPr>
        </p:nvSpPr>
        <p:spPr>
          <a:xfrm>
            <a:off x="1295400" y="1143000"/>
            <a:ext cx="7498080" cy="4191000"/>
          </a:xfrm>
        </p:spPr>
        <p:txBody>
          <a:bodyPr>
            <a:normAutofit/>
          </a:bodyPr>
          <a:lstStyle/>
          <a:p>
            <a:r>
              <a:rPr lang="en-US" dirty="0" smtClean="0">
                <a:solidFill>
                  <a:schemeClr val="tx1"/>
                </a:solidFill>
                <a:cs typeface="B Nazanin" pitchFamily="2" charset="-78"/>
              </a:rPr>
              <a:t>B=%2</a:t>
            </a:r>
            <a:br>
              <a:rPr lang="en-US" dirty="0" smtClean="0">
                <a:solidFill>
                  <a:schemeClr val="tx1"/>
                </a:solidFill>
                <a:cs typeface="B Nazanin" pitchFamily="2" charset="-78"/>
              </a:rPr>
            </a:br>
            <a:r>
              <a:rPr lang="en-US" dirty="0" err="1" smtClean="0">
                <a:solidFill>
                  <a:schemeClr val="tx1"/>
                </a:solidFill>
                <a:cs typeface="B Nazanin" pitchFamily="2" charset="-78"/>
              </a:rPr>
              <a:t>rf</a:t>
            </a:r>
            <a:r>
              <a:rPr lang="en-US" dirty="0" smtClean="0">
                <a:solidFill>
                  <a:schemeClr val="tx1"/>
                </a:solidFill>
                <a:cs typeface="B Nazanin" pitchFamily="2" charset="-78"/>
              </a:rPr>
              <a:t>=%3</a:t>
            </a:r>
            <a:br>
              <a:rPr lang="en-US" dirty="0" smtClean="0">
                <a:solidFill>
                  <a:schemeClr val="tx1"/>
                </a:solidFill>
                <a:cs typeface="B Nazanin" pitchFamily="2" charset="-78"/>
              </a:rPr>
            </a:br>
            <a:r>
              <a:rPr lang="en-US" dirty="0" err="1" smtClean="0">
                <a:solidFill>
                  <a:schemeClr val="tx1"/>
                </a:solidFill>
                <a:cs typeface="B Nazanin" pitchFamily="2" charset="-78"/>
              </a:rPr>
              <a:t>Rm</a:t>
            </a:r>
            <a:r>
              <a:rPr lang="en-US" dirty="0" smtClean="0">
                <a:solidFill>
                  <a:schemeClr val="tx1"/>
                </a:solidFill>
                <a:cs typeface="B Nazanin" pitchFamily="2" charset="-78"/>
              </a:rPr>
              <a:t>=%7</a:t>
            </a:r>
            <a:br>
              <a:rPr lang="en-US" dirty="0" smtClean="0">
                <a:solidFill>
                  <a:schemeClr val="tx1"/>
                </a:solidFill>
                <a:cs typeface="B Nazanin" pitchFamily="2" charset="-78"/>
              </a:rPr>
            </a:br>
            <a:r>
              <a:rPr lang="en-US" dirty="0" smtClean="0">
                <a:solidFill>
                  <a:schemeClr val="tx1"/>
                </a:solidFill>
                <a:cs typeface="B Nazanin" pitchFamily="2" charset="-78"/>
              </a:rPr>
              <a:t>E(</a:t>
            </a:r>
            <a:r>
              <a:rPr lang="en-US" dirty="0" err="1" smtClean="0">
                <a:solidFill>
                  <a:schemeClr val="tx1"/>
                </a:solidFill>
                <a:cs typeface="B Nazanin" pitchFamily="2" charset="-78"/>
              </a:rPr>
              <a:t>Ri</a:t>
            </a:r>
            <a:r>
              <a:rPr lang="en-US" dirty="0" smtClean="0">
                <a:solidFill>
                  <a:schemeClr val="tx1"/>
                </a:solidFill>
                <a:cs typeface="B Nazanin" pitchFamily="2" charset="-78"/>
              </a:rPr>
              <a:t>)=%3 + %2 </a:t>
            </a:r>
            <a:r>
              <a:rPr lang="en-US" u="sng" dirty="0" smtClean="0">
                <a:solidFill>
                  <a:schemeClr val="tx1"/>
                </a:solidFill>
                <a:cs typeface="B Nazanin" pitchFamily="2" charset="-78"/>
              </a:rPr>
              <a:t>( %7 - %3 ) </a:t>
            </a:r>
            <a:r>
              <a:rPr lang="en-US" dirty="0" smtClean="0">
                <a:solidFill>
                  <a:schemeClr val="tx1"/>
                </a:solidFill>
                <a:cs typeface="B Nazanin" pitchFamily="2" charset="-78"/>
              </a:rPr>
              <a:t>=%11</a:t>
            </a:r>
            <a:br>
              <a:rPr lang="en-US" dirty="0" smtClean="0">
                <a:solidFill>
                  <a:schemeClr val="tx1"/>
                </a:solidFill>
                <a:cs typeface="B Nazanin" pitchFamily="2" charset="-78"/>
              </a:rPr>
            </a:br>
            <a:r>
              <a:rPr lang="en-US" dirty="0" smtClean="0">
                <a:solidFill>
                  <a:schemeClr val="tx1"/>
                </a:solidFill>
                <a:cs typeface="B Nazanin" pitchFamily="2" charset="-78"/>
              </a:rPr>
              <a:t>                      </a:t>
            </a:r>
            <a:r>
              <a:rPr lang="ar-SA" sz="2800" dirty="0" smtClean="0">
                <a:solidFill>
                  <a:schemeClr val="tx1"/>
                </a:solidFill>
                <a:cs typeface="B Nazanin" pitchFamily="2" charset="-78"/>
              </a:rPr>
              <a:t>صرف ریسک بازار سهام</a:t>
            </a:r>
            <a:endParaRPr lang="en-US" sz="2800" dirty="0">
              <a:solidFill>
                <a:schemeClr val="tx1"/>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879080" cy="6553200"/>
          </a:xfrm>
        </p:spPr>
        <p:txBody>
          <a:bodyPr>
            <a:noAutofit/>
          </a:bodyPr>
          <a:lstStyle/>
          <a:p>
            <a:pPr algn="r"/>
            <a:r>
              <a:rPr lang="ar-SA" sz="4400" dirty="0" smtClean="0">
                <a:solidFill>
                  <a:schemeClr val="tx1"/>
                </a:solidFill>
                <a:latin typeface="IranNastaliq" pitchFamily="18" charset="0"/>
                <a:cs typeface="IranNastaliq" pitchFamily="18" charset="0"/>
              </a:rPr>
              <a:t>پس به این نتیجه می رسیم که سرمایه گذاری که در دارایی ریسک داری</a:t>
            </a:r>
            <a:r>
              <a:rPr lang="fa-IR" sz="4400" dirty="0" smtClean="0">
                <a:solidFill>
                  <a:schemeClr val="tx1"/>
                </a:solidFill>
                <a:latin typeface="IranNastaliq" pitchFamily="18" charset="0"/>
                <a:cs typeface="IranNastaliq" pitchFamily="18" charset="0"/>
              </a:rPr>
              <a:t>.</a:t>
            </a:r>
            <a:r>
              <a:rPr lang="ar-SA" sz="4400" dirty="0" smtClean="0">
                <a:solidFill>
                  <a:schemeClr val="tx1"/>
                </a:solidFill>
                <a:latin typeface="IranNastaliq" pitchFamily="18" charset="0"/>
                <a:cs typeface="IranNastaliq" pitchFamily="18" charset="0"/>
              </a:rPr>
              <a:t> سرمایه گذاری می کند یک صرفی نسبت به نرخ بهره بدون ریسک به نام صرف ریسک یا پاداش ریسک به دست می آورد اما سوال اساسی این است میزان این صرف چه اندازه ای باشد ؟</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r>
              <a:rPr lang="en-US" sz="4400" dirty="0" smtClean="0">
                <a:solidFill>
                  <a:schemeClr val="tx1"/>
                </a:solidFill>
                <a:latin typeface="IranNastaliq" pitchFamily="18" charset="0"/>
                <a:cs typeface="IranNastaliq" pitchFamily="18" charset="0"/>
              </a:rPr>
              <a:t>.</a:t>
            </a:r>
            <a:r>
              <a:rPr lang="ar-SA" sz="4400" dirty="0" smtClean="0">
                <a:solidFill>
                  <a:schemeClr val="tx1"/>
                </a:solidFill>
                <a:latin typeface="IranNastaliq" pitchFamily="18" charset="0"/>
                <a:cs typeface="IranNastaliq" pitchFamily="18" charset="0"/>
              </a:rPr>
              <a:t>بازار </a:t>
            </a:r>
            <a:r>
              <a:rPr lang="ar-SA" sz="4400" dirty="0">
                <a:solidFill>
                  <a:schemeClr val="tx1"/>
                </a:solidFill>
                <a:latin typeface="IranNastaliq" pitchFamily="18" charset="0"/>
                <a:cs typeface="IranNastaliq" pitchFamily="18" charset="0"/>
              </a:rPr>
              <a:t>سهام است</a:t>
            </a:r>
            <a:r>
              <a:rPr lang="en-US"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اندازه آن برابر حاصل ضرب بتا در صرف ریسک</a:t>
            </a:r>
            <a:r>
              <a:rPr lang="fa-IR" sz="4400" dirty="0" smtClean="0">
                <a:solidFill>
                  <a:schemeClr val="tx1"/>
                </a:solidFill>
                <a:latin typeface="IranNastaliq" pitchFamily="18" charset="0"/>
                <a:cs typeface="IranNastaliq" pitchFamily="18" charset="0"/>
              </a:rPr>
              <a:t/>
            </a:r>
            <a:br>
              <a:rPr lang="fa-IR" sz="4400" dirty="0" smtClean="0">
                <a:solidFill>
                  <a:schemeClr val="tx1"/>
                </a:solidFill>
                <a:latin typeface="IranNastaliq" pitchFamily="18" charset="0"/>
                <a:cs typeface="IranNastaliq" pitchFamily="18" charset="0"/>
              </a:rPr>
            </a:br>
            <a:r>
              <a:rPr lang="en-US" sz="4400" dirty="0">
                <a:solidFill>
                  <a:schemeClr val="tx1"/>
                </a:solidFill>
                <a:latin typeface="IranNastaliq" pitchFamily="18" charset="0"/>
                <a:cs typeface="IranNastaliq" pitchFamily="18" charset="0"/>
              </a:rPr>
              <a:t>:</a:t>
            </a:r>
            <a:r>
              <a:rPr lang="fa-IR" sz="4400" dirty="0" smtClean="0">
                <a:solidFill>
                  <a:schemeClr val="tx1"/>
                </a:solidFill>
                <a:latin typeface="IranNastaliq" pitchFamily="18" charset="0"/>
                <a:cs typeface="IranNastaliq" pitchFamily="18" charset="0"/>
              </a:rPr>
              <a:t>صرف ریسک بازار سهام </a:t>
            </a:r>
            <a:r>
              <a:rPr lang="en-US" sz="4400" dirty="0" smtClean="0">
                <a:solidFill>
                  <a:schemeClr val="tx1"/>
                </a:solidFill>
                <a:latin typeface="IranNastaliq" pitchFamily="18" charset="0"/>
                <a:cs typeface="IranNastaliq" pitchFamily="18" charset="0"/>
              </a:rPr>
              <a:t>)  </a:t>
            </a:r>
            <a:br>
              <a:rPr lang="en-US" sz="4400" dirty="0" smtClean="0">
                <a:solidFill>
                  <a:schemeClr val="tx1"/>
                </a:solidFill>
                <a:latin typeface="IranNastaliq" pitchFamily="18" charset="0"/>
                <a:cs typeface="IranNastaliq" pitchFamily="18" charset="0"/>
              </a:rPr>
            </a:br>
            <a:r>
              <a:rPr lang="fa-IR" sz="4400" dirty="0" smtClean="0">
                <a:solidFill>
                  <a:schemeClr val="tx1"/>
                </a:solidFill>
                <a:latin typeface="IranNastaliq" pitchFamily="18" charset="0"/>
                <a:cs typeface="IranNastaliq" pitchFamily="18" charset="0"/>
              </a:rPr>
              <a:t>مابه التفاوت </a:t>
            </a:r>
            <a:r>
              <a:rPr lang="ar-SA" sz="4400" dirty="0" smtClean="0">
                <a:solidFill>
                  <a:schemeClr val="tx1"/>
                </a:solidFill>
                <a:latin typeface="IranNastaliq" pitchFamily="18" charset="0"/>
                <a:cs typeface="IranNastaliq" pitchFamily="18" charset="0"/>
              </a:rPr>
              <a:t>نرخ بازدهی مورد انتظار بازار از نرخ بازدهی یا نرخ بهره بدون ریسک </a:t>
            </a:r>
            <a:r>
              <a:rPr lang="fa-IR" sz="4400" dirty="0" smtClean="0">
                <a:solidFill>
                  <a:schemeClr val="tx1"/>
                </a:solidFill>
                <a:latin typeface="IranNastaliq" pitchFamily="18" charset="0"/>
                <a:cs typeface="IranNastaliq" pitchFamily="18" charset="0"/>
              </a:rPr>
              <a:t>)</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600200" y="762000"/>
            <a:ext cx="6324600" cy="1524000"/>
          </a:xfrm>
        </p:spPr>
        <p:txBody>
          <a:bodyPr>
            <a:noAutofit/>
          </a:bodyPr>
          <a:lstStyle/>
          <a:p>
            <a:pPr algn="ctr" rtl="1"/>
            <a:r>
              <a:rPr lang="ar-SA" sz="6000" b="1" dirty="0" smtClean="0">
                <a:solidFill>
                  <a:schemeClr val="accent1">
                    <a:lumMod val="75000"/>
                  </a:schemeClr>
                </a:solidFill>
                <a:latin typeface="IranNastaliq" pitchFamily="18" charset="0"/>
                <a:cs typeface="B Elham" pitchFamily="2" charset="-78"/>
              </a:rPr>
              <a:t>مدل قیمت گذاری </a:t>
            </a:r>
            <a:r>
              <a:rPr lang="fa-IR" sz="6000" b="1" dirty="0" smtClean="0">
                <a:solidFill>
                  <a:schemeClr val="accent1">
                    <a:lumMod val="75000"/>
                  </a:schemeClr>
                </a:solidFill>
                <a:latin typeface="IranNastaliq" pitchFamily="18" charset="0"/>
                <a:cs typeface="B Elham" pitchFamily="2" charset="-78"/>
              </a:rPr>
              <a:t/>
            </a:r>
            <a:br>
              <a:rPr lang="fa-IR" sz="6000" b="1" dirty="0" smtClean="0">
                <a:solidFill>
                  <a:schemeClr val="accent1">
                    <a:lumMod val="75000"/>
                  </a:schemeClr>
                </a:solidFill>
                <a:latin typeface="IranNastaliq" pitchFamily="18" charset="0"/>
                <a:cs typeface="B Elham" pitchFamily="2" charset="-78"/>
              </a:rPr>
            </a:br>
            <a:r>
              <a:rPr lang="ar-SA" sz="6000" b="1" dirty="0" smtClean="0">
                <a:solidFill>
                  <a:schemeClr val="accent1">
                    <a:lumMod val="75000"/>
                  </a:schemeClr>
                </a:solidFill>
                <a:latin typeface="IranNastaliq" pitchFamily="18" charset="0"/>
                <a:cs typeface="B Elham" pitchFamily="2" charset="-78"/>
              </a:rPr>
              <a:t>داریی</a:t>
            </a:r>
            <a:r>
              <a:rPr lang="en-US" sz="6000" b="1" dirty="0" smtClean="0">
                <a:solidFill>
                  <a:schemeClr val="accent1">
                    <a:lumMod val="75000"/>
                  </a:schemeClr>
                </a:solidFill>
                <a:latin typeface="IranNastaliq" pitchFamily="18" charset="0"/>
                <a:cs typeface="B Elham" pitchFamily="2" charset="-78"/>
              </a:rPr>
              <a:t> </a:t>
            </a:r>
            <a:r>
              <a:rPr lang="ar-SA" sz="6000" b="1" dirty="0" smtClean="0">
                <a:solidFill>
                  <a:schemeClr val="accent1">
                    <a:lumMod val="75000"/>
                  </a:schemeClr>
                </a:solidFill>
                <a:latin typeface="IranNastaliq" pitchFamily="18" charset="0"/>
                <a:cs typeface="B Elham" pitchFamily="2" charset="-78"/>
              </a:rPr>
              <a:t>های سرمایه</a:t>
            </a:r>
            <a:endParaRPr lang="en-US" sz="6000" b="1" dirty="0">
              <a:solidFill>
                <a:schemeClr val="accent1">
                  <a:lumMod val="75000"/>
                </a:schemeClr>
              </a:solidFill>
              <a:latin typeface="IranNastaliq" pitchFamily="18" charset="0"/>
              <a:cs typeface="B Elham" pitchFamily="2" charset="-78"/>
            </a:endParaRPr>
          </a:p>
        </p:txBody>
      </p:sp>
      <p:sp>
        <p:nvSpPr>
          <p:cNvPr id="2" name="TextBox 1"/>
          <p:cNvSpPr txBox="1"/>
          <p:nvPr/>
        </p:nvSpPr>
        <p:spPr>
          <a:xfrm>
            <a:off x="1066800" y="2971800"/>
            <a:ext cx="7848600" cy="984885"/>
          </a:xfrm>
          <a:prstGeom prst="rect">
            <a:avLst/>
          </a:prstGeom>
          <a:noFill/>
        </p:spPr>
        <p:txBody>
          <a:bodyPr wrap="square" rtlCol="0">
            <a:spAutoFit/>
          </a:bodyPr>
          <a:lstStyle/>
          <a:p>
            <a:pPr algn="ctr"/>
            <a:r>
              <a:rPr lang="en-US" sz="4000" b="1" dirty="0" smtClean="0">
                <a:solidFill>
                  <a:schemeClr val="accent4">
                    <a:lumMod val="75000"/>
                  </a:schemeClr>
                </a:solidFill>
                <a:latin typeface="DFKai-SB" pitchFamily="65" charset="-120"/>
                <a:ea typeface="DFKai-SB" pitchFamily="65" charset="-120"/>
              </a:rPr>
              <a:t>(Capital </a:t>
            </a:r>
            <a:r>
              <a:rPr lang="en-US" sz="4000" b="1" dirty="0">
                <a:solidFill>
                  <a:schemeClr val="accent4">
                    <a:lumMod val="75000"/>
                  </a:schemeClr>
                </a:solidFill>
                <a:latin typeface="DFKai-SB" pitchFamily="65" charset="-120"/>
                <a:ea typeface="DFKai-SB" pitchFamily="65" charset="-120"/>
              </a:rPr>
              <a:t>Asset Pricing </a:t>
            </a:r>
            <a:r>
              <a:rPr lang="en-US" sz="4000" b="1" dirty="0" smtClean="0">
                <a:solidFill>
                  <a:schemeClr val="accent4">
                    <a:lumMod val="75000"/>
                  </a:schemeClr>
                </a:solidFill>
                <a:latin typeface="DFKai-SB" pitchFamily="65" charset="-120"/>
                <a:ea typeface="DFKai-SB" pitchFamily="65" charset="-120"/>
              </a:rPr>
              <a:t>Model)</a:t>
            </a:r>
            <a:endParaRPr lang="en-US" sz="4000" b="1" dirty="0">
              <a:solidFill>
                <a:schemeClr val="accent4">
                  <a:lumMod val="75000"/>
                </a:schemeClr>
              </a:solidFill>
              <a:latin typeface="DFKai-SB" pitchFamily="65" charset="-120"/>
              <a:ea typeface="DFKai-SB" pitchFamily="65" charset="-120"/>
            </a:endParaRPr>
          </a:p>
          <a:p>
            <a:pPr algn="ctr"/>
            <a:endParaRPr lang="en-US" dirty="0"/>
          </a:p>
        </p:txBody>
      </p:sp>
      <p:pic>
        <p:nvPicPr>
          <p:cNvPr id="8" name="Picture 7" descr="See full size image">
            <a:hlinkClick r:id="rId2"/>
          </p:cNvPr>
          <p:cNvPicPr/>
          <p:nvPr/>
        </p:nvPicPr>
        <p:blipFill>
          <a:blip r:embed="rId3"/>
          <a:srcRect/>
          <a:stretch>
            <a:fillRect/>
          </a:stretch>
        </p:blipFill>
        <p:spPr bwMode="auto">
          <a:xfrm rot="19881879">
            <a:off x="4284070" y="4886249"/>
            <a:ext cx="1595706" cy="1113683"/>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498080" cy="6172200"/>
          </a:xfrm>
        </p:spPr>
        <p:txBody>
          <a:bodyPr>
            <a:normAutofit fontScale="90000"/>
          </a:bodyPr>
          <a:lstStyle/>
          <a:p>
            <a:pPr algn="r" rtl="1"/>
            <a:r>
              <a:rPr lang="en-US" sz="5400" dirty="0" smtClean="0">
                <a:solidFill>
                  <a:schemeClr val="tx1"/>
                </a:solidFill>
                <a:latin typeface="IranNastaliq" pitchFamily="18" charset="0"/>
                <a:cs typeface="IranNastaliq" pitchFamily="18" charset="0"/>
              </a:rPr>
              <a:t/>
            </a:r>
            <a:br>
              <a:rPr lang="en-US" sz="5400" dirty="0" smtClean="0">
                <a:solidFill>
                  <a:schemeClr val="tx1"/>
                </a:solidFill>
                <a:latin typeface="IranNastaliq" pitchFamily="18" charset="0"/>
                <a:cs typeface="IranNastaliq" pitchFamily="18" charset="0"/>
              </a:rPr>
            </a:br>
            <a:r>
              <a:rPr lang="ar-SA" sz="5400" dirty="0" smtClean="0">
                <a:solidFill>
                  <a:schemeClr val="tx1"/>
                </a:solidFill>
                <a:latin typeface="IranNastaliq" pitchFamily="18" charset="0"/>
                <a:cs typeface="IranNastaliq" pitchFamily="18" charset="0"/>
              </a:rPr>
              <a:t>در یک تحلیل ساده با مقایسه نرخ بازدهی مورد انتظار یک سرمایه گذاری که از مدل به دست می آید با بازدهی واقعی که ( مثلا از طریق نسبت قیمت به سود ) به دست خواهد آمد می توان گفت که سهام به </a:t>
            </a:r>
            <a:r>
              <a:rPr lang="en-US" sz="5400" dirty="0" smtClean="0">
                <a:solidFill>
                  <a:schemeClr val="tx1"/>
                </a:solidFill>
                <a:latin typeface="IranNastaliq" pitchFamily="18" charset="0"/>
                <a:cs typeface="IranNastaliq" pitchFamily="18" charset="0"/>
              </a:rPr>
              <a:t>.</a:t>
            </a:r>
            <a:r>
              <a:rPr lang="ar-SA" sz="5400" dirty="0" smtClean="0">
                <a:solidFill>
                  <a:schemeClr val="tx1"/>
                </a:solidFill>
                <a:latin typeface="IranNastaliq" pitchFamily="18" charset="0"/>
                <a:cs typeface="IranNastaliq" pitchFamily="18" charset="0"/>
              </a:rPr>
              <a:t> قیمت مناسبی خریداری شده است یا خیر </a:t>
            </a:r>
            <a:r>
              <a:rPr lang="en-US" sz="5400" dirty="0" smtClean="0">
                <a:solidFill>
                  <a:schemeClr val="tx1"/>
                </a:solidFill>
                <a:latin typeface="IranNastaliq" pitchFamily="18" charset="0"/>
                <a:cs typeface="IranNastaliq" pitchFamily="18" charset="0"/>
              </a:rPr>
              <a:t/>
            </a:r>
            <a:br>
              <a:rPr lang="en-US" sz="5400" dirty="0" smtClean="0">
                <a:solidFill>
                  <a:schemeClr val="tx1"/>
                </a:solidFill>
                <a:latin typeface="IranNastaliq" pitchFamily="18" charset="0"/>
                <a:cs typeface="IranNastaliq" pitchFamily="18" charset="0"/>
              </a:rPr>
            </a:br>
            <a:endParaRPr lang="en-US" sz="5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52400"/>
            <a:ext cx="8382000" cy="8032968"/>
          </a:xfrm>
          <a:prstGeom prst="rect">
            <a:avLst/>
          </a:prstGeom>
        </p:spPr>
        <p:txBody>
          <a:bodyPr wrap="square">
            <a:spAutoFit/>
          </a:bodyPr>
          <a:lstStyle/>
          <a:p>
            <a:pPr algn="r">
              <a:lnSpc>
                <a:spcPct val="150000"/>
              </a:lnSpc>
              <a:spcBef>
                <a:spcPct val="0"/>
              </a:spcBef>
            </a:pP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مثال</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a:t>
            </a:r>
          </a:p>
          <a:p>
            <a:pPr algn="just" rtl="1">
              <a:lnSpc>
                <a:spcPct val="150000"/>
              </a:lnSpc>
            </a:pPr>
            <a:r>
              <a:rPr lang="fa-IR" sz="4400" dirty="0" smtClean="0">
                <a:latin typeface="IranNastaliq" pitchFamily="18" charset="0"/>
                <a:cs typeface="IranNastaliq" pitchFamily="18" charset="0"/>
              </a:rPr>
              <a:t>داده های زیر متعلق به سرمایه گذاری در اوراق بهادار </a:t>
            </a:r>
            <a:r>
              <a:rPr lang="en-US" sz="3400" dirty="0" err="1" smtClean="0">
                <a:latin typeface="IranNastaliq" pitchFamily="18" charset="0"/>
                <a:cs typeface="B Nazanin" pitchFamily="2" charset="-78"/>
              </a:rPr>
              <a:t>i</a:t>
            </a:r>
            <a:r>
              <a:rPr lang="fa-IR" sz="3400" dirty="0" smtClean="0">
                <a:latin typeface="IranNastaliq" pitchFamily="18" charset="0"/>
                <a:cs typeface="IranNastaliq" pitchFamily="18" charset="0"/>
              </a:rPr>
              <a:t> </a:t>
            </a:r>
            <a:r>
              <a:rPr lang="fa-IR" sz="4400" dirty="0" smtClean="0">
                <a:latin typeface="IranNastaliq" pitchFamily="18" charset="0"/>
                <a:cs typeface="IranNastaliq" pitchFamily="18" charset="0"/>
              </a:rPr>
              <a:t>می باشد که دارای ضریب بتای </a:t>
            </a:r>
            <a:r>
              <a:rPr lang="fa-IR" sz="3400" dirty="0" smtClean="0">
                <a:latin typeface="IranNastaliq" pitchFamily="18" charset="0"/>
                <a:cs typeface="B Nazanin" pitchFamily="2" charset="-78"/>
              </a:rPr>
              <a:t>1/4</a:t>
            </a:r>
            <a:r>
              <a:rPr lang="fa-IR" sz="4400" dirty="0" smtClean="0">
                <a:latin typeface="IranNastaliq" pitchFamily="18" charset="0"/>
                <a:cs typeface="IranNastaliq" pitchFamily="18" charset="0"/>
              </a:rPr>
              <a:t> برابر نرخ بازده پرتفوی بازار است ( نرخ بازده بدون ریسک و نرخ بازده پرتفوی بازار بترتیب </a:t>
            </a:r>
            <a:r>
              <a:rPr lang="fa-IR" sz="3400" dirty="0" smtClean="0">
                <a:latin typeface="IranNastaliq" pitchFamily="18" charset="0"/>
                <a:cs typeface="B Nazanin" pitchFamily="2" charset="-78"/>
              </a:rPr>
              <a:t>15% و 20% </a:t>
            </a:r>
            <a:r>
              <a:rPr lang="fa-IR" sz="4400" dirty="0" smtClean="0">
                <a:latin typeface="IranNastaliq" pitchFamily="18" charset="0"/>
                <a:cs typeface="IranNastaliq" pitchFamily="18" charset="0"/>
              </a:rPr>
              <a:t>است). اگر مبلغ سر مایه گذاری اعلام شده </a:t>
            </a:r>
            <a:r>
              <a:rPr lang="fa-IR" sz="3400" dirty="0" smtClean="0">
                <a:latin typeface="IranNastaliq" pitchFamily="18" charset="0"/>
                <a:cs typeface="B Nazanin" pitchFamily="2" charset="-78"/>
              </a:rPr>
              <a:t>1،200،000</a:t>
            </a:r>
            <a:r>
              <a:rPr lang="fa-IR" sz="4400" dirty="0" smtClean="0">
                <a:latin typeface="IranNastaliq" pitchFamily="18" charset="0"/>
                <a:cs typeface="IranNastaliq" pitchFamily="18" charset="0"/>
              </a:rPr>
              <a:t> ریال و سود سالانه این اوراق در پایان هر سال دریافت می شود و سرمایه گذار سرمایه خود را به مدت </a:t>
            </a:r>
            <a:r>
              <a:rPr lang="fa-IR" sz="3400" dirty="0" smtClean="0">
                <a:latin typeface="IranNastaliq" pitchFamily="18" charset="0"/>
                <a:cs typeface="B Nazanin" pitchFamily="2" charset="-78"/>
              </a:rPr>
              <a:t>3</a:t>
            </a:r>
            <a:r>
              <a:rPr lang="fa-IR" sz="4400" dirty="0" smtClean="0">
                <a:latin typeface="IranNastaliq" pitchFamily="18" charset="0"/>
                <a:cs typeface="IranNastaliq" pitchFamily="18" charset="0"/>
              </a:rPr>
              <a:t> سال نگهداری می کند خالص جریان نقدی سود سالانه </a:t>
            </a:r>
            <a:r>
              <a:rPr lang="fa-IR" sz="3400" dirty="0" smtClean="0">
                <a:latin typeface="IranNastaliq" pitchFamily="18" charset="0"/>
                <a:cs typeface="B Nazanin" pitchFamily="2" charset="-78"/>
              </a:rPr>
              <a:t>60،000</a:t>
            </a:r>
            <a:r>
              <a:rPr lang="fa-IR" sz="4400" dirty="0" smtClean="0">
                <a:latin typeface="IranNastaliq" pitchFamily="18" charset="0"/>
                <a:cs typeface="IranNastaliq" pitchFamily="18" charset="0"/>
              </a:rPr>
              <a:t> ریال باشد؛ آیا خرید این اوراق مقرون به صرفه است ؟ با فرض اینکه این اوراق در پایان سال سوم به قیمت </a:t>
            </a:r>
            <a:r>
              <a:rPr lang="fa-IR" sz="3400" dirty="0" smtClean="0">
                <a:latin typeface="IranNastaliq" pitchFamily="18" charset="0"/>
                <a:cs typeface="B Nazanin" pitchFamily="2" charset="-78"/>
              </a:rPr>
              <a:t>1،600،000</a:t>
            </a:r>
            <a:r>
              <a:rPr lang="fa-IR" sz="4400" dirty="0" smtClean="0">
                <a:latin typeface="IranNastaliq" pitchFamily="18" charset="0"/>
                <a:cs typeface="IranNastaliq" pitchFamily="18" charset="0"/>
              </a:rPr>
              <a:t> ريال فروخته شود</a:t>
            </a:r>
          </a:p>
          <a:p>
            <a:pPr algn="just" rtl="1">
              <a:lnSpc>
                <a:spcPct val="150000"/>
              </a:lnSpc>
            </a:pPr>
            <a:endParaRPr lang="fa-IR" sz="4400" dirty="0">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8613648" y="6553200"/>
            <a:ext cx="457200" cy="228600"/>
          </a:xfrm>
        </p:spPr>
        <p:txBody>
          <a:bodyPr/>
          <a:lstStyle/>
          <a:p>
            <a:pPr>
              <a:defRPr/>
            </a:pPr>
            <a:endParaRPr lang="en-US" dirty="0">
              <a:solidFill>
                <a:schemeClr val="tx2"/>
              </a:solidFill>
            </a:endParaRPr>
          </a:p>
        </p:txBody>
      </p:sp>
      <p:sp>
        <p:nvSpPr>
          <p:cNvPr id="4" name="TextBox 3"/>
          <p:cNvSpPr txBox="1">
            <a:spLocks noChangeArrowheads="1"/>
          </p:cNvSpPr>
          <p:nvPr/>
        </p:nvSpPr>
        <p:spPr bwMode="auto">
          <a:xfrm>
            <a:off x="1066800" y="381000"/>
            <a:ext cx="7772400" cy="2185214"/>
          </a:xfrm>
          <a:prstGeom prst="rect">
            <a:avLst/>
          </a:prstGeom>
          <a:noFill/>
          <a:ln w="9525">
            <a:noFill/>
            <a:miter lim="800000"/>
            <a:headEnd/>
            <a:tailEnd/>
          </a:ln>
        </p:spPr>
        <p:txBody>
          <a:bodyPr wrap="square">
            <a:spAutoFit/>
          </a:bodyPr>
          <a:lstStyle/>
          <a:p>
            <a:pPr algn="r" rtl="1"/>
            <a:r>
              <a:rPr lang="fa-IR" sz="4400" dirty="0">
                <a:latin typeface="IranNastaliq" pitchFamily="18" charset="0"/>
                <a:cs typeface="IranNastaliq" pitchFamily="18" charset="0"/>
              </a:rPr>
              <a:t>ابتدا نرخ بازده مورد </a:t>
            </a:r>
            <a:r>
              <a:rPr lang="fa-IR" sz="4400" dirty="0" smtClean="0">
                <a:latin typeface="IranNastaliq" pitchFamily="18" charset="0"/>
                <a:cs typeface="IranNastaliq" pitchFamily="18" charset="0"/>
              </a:rPr>
              <a:t>انتظار </a:t>
            </a:r>
            <a:r>
              <a:rPr lang="fa-IR" sz="4400" dirty="0">
                <a:latin typeface="IranNastaliq" pitchFamily="18" charset="0"/>
                <a:cs typeface="IranNastaliq" pitchFamily="18" charset="0"/>
              </a:rPr>
              <a:t>را با استفاده از مدل </a:t>
            </a:r>
            <a:r>
              <a:rPr lang="en-US" sz="3600" dirty="0">
                <a:latin typeface="Times New Roman" pitchFamily="18" charset="0"/>
                <a:cs typeface="Times New Roman" pitchFamily="18" charset="0"/>
              </a:rPr>
              <a:t>CAPM</a:t>
            </a:r>
            <a:r>
              <a:rPr lang="fa-IR" sz="4400" dirty="0">
                <a:latin typeface="IranNastaliq" pitchFamily="18" charset="0"/>
                <a:cs typeface="IranNastaliq" pitchFamily="18" charset="0"/>
              </a:rPr>
              <a:t> محاسبه می کنیم</a:t>
            </a:r>
          </a:p>
          <a:p>
            <a:pPr algn="r" rtl="1"/>
            <a:endParaRPr lang="fa-IR" sz="2400" dirty="0" smtClean="0">
              <a:solidFill>
                <a:schemeClr val="tx2"/>
              </a:solidFill>
            </a:endParaRPr>
          </a:p>
          <a:p>
            <a:pPr algn="r" rtl="1"/>
            <a:endParaRPr lang="fa-IR" sz="2400" dirty="0">
              <a:solidFill>
                <a:schemeClr val="tx2"/>
              </a:solidFill>
            </a:endParaRPr>
          </a:p>
          <a:p>
            <a:pPr algn="r" rtl="1"/>
            <a:r>
              <a:rPr lang="fa-IR" sz="4400" dirty="0" smtClean="0">
                <a:latin typeface="IranNastaliq" pitchFamily="18" charset="0"/>
                <a:cs typeface="IranNastaliq" pitchFamily="18" charset="0"/>
              </a:rPr>
              <a:t>سپس </a:t>
            </a:r>
            <a:r>
              <a:rPr lang="fa-IR" sz="4400" dirty="0">
                <a:latin typeface="IranNastaliq" pitchFamily="18" charset="0"/>
                <a:cs typeface="IranNastaliq" pitchFamily="18" charset="0"/>
              </a:rPr>
              <a:t>با استفاده از ریاضیات مالی ارزش فعلی جریانهای نقدی آتی را محاسبه می کنیم</a:t>
            </a:r>
          </a:p>
        </p:txBody>
      </p:sp>
      <p:graphicFrame>
        <p:nvGraphicFramePr>
          <p:cNvPr id="5" name="Object 2"/>
          <p:cNvGraphicFramePr>
            <a:graphicFrameLocks noChangeAspect="1"/>
          </p:cNvGraphicFramePr>
          <p:nvPr>
            <p:extLst>
              <p:ext uri="{D42A27DB-BD31-4B8C-83A1-F6EECF244321}">
                <p14:modId xmlns:p14="http://schemas.microsoft.com/office/powerpoint/2010/main" val="713519732"/>
              </p:ext>
            </p:extLst>
          </p:nvPr>
        </p:nvGraphicFramePr>
        <p:xfrm>
          <a:off x="1038225" y="1143000"/>
          <a:ext cx="6505575" cy="457200"/>
        </p:xfrm>
        <a:graphic>
          <a:graphicData uri="http://schemas.openxmlformats.org/presentationml/2006/ole">
            <mc:AlternateContent xmlns:mc="http://schemas.openxmlformats.org/markup-compatibility/2006">
              <mc:Choice xmlns:v="urn:schemas-microsoft-com:vml" Requires="v">
                <p:oleObj spid="_x0000_s1281" name="Equation" r:id="rId3" imgW="3352680" imgH="241200" progId="Equation.3">
                  <p:embed/>
                </p:oleObj>
              </mc:Choice>
              <mc:Fallback>
                <p:oleObj name="Equation" r:id="rId3" imgW="3352680" imgH="241200" progId="Equation.3">
                  <p:embed/>
                  <p:pic>
                    <p:nvPicPr>
                      <p:cNvPr id="0" name="Object 2"/>
                      <p:cNvPicPr>
                        <a:picLocks noChangeAspect="1" noChangeArrowheads="1"/>
                      </p:cNvPicPr>
                      <p:nvPr/>
                    </p:nvPicPr>
                    <p:blipFill>
                      <a:blip r:embed="rId4"/>
                      <a:srcRect/>
                      <a:stretch>
                        <a:fillRect/>
                      </a:stretch>
                    </p:blipFill>
                    <p:spPr bwMode="auto">
                      <a:xfrm>
                        <a:off x="1038225" y="1143000"/>
                        <a:ext cx="6505575" cy="457200"/>
                      </a:xfrm>
                      <a:prstGeom prst="rect">
                        <a:avLst/>
                      </a:prstGeom>
                      <a:solidFill>
                        <a:schemeClr val="accent2">
                          <a:lumMod val="60000"/>
                          <a:lumOff val="40000"/>
                        </a:schemeClr>
                      </a:solidFill>
                      <a:ln>
                        <a:solidFill>
                          <a:schemeClr val="accent2">
                            <a:lumMod val="60000"/>
                            <a:lumOff val="40000"/>
                          </a:schemeClr>
                        </a:solidFill>
                      </a:ln>
                      <a:extLst/>
                    </p:spPr>
                  </p:pic>
                </p:oleObj>
              </mc:Fallback>
            </mc:AlternateContent>
          </a:graphicData>
        </a:graphic>
      </p:graphicFrame>
      <p:graphicFrame>
        <p:nvGraphicFramePr>
          <p:cNvPr id="6" name="Object 3"/>
          <p:cNvGraphicFramePr>
            <a:graphicFrameLocks noChangeAspect="1"/>
          </p:cNvGraphicFramePr>
          <p:nvPr>
            <p:extLst>
              <p:ext uri="{D42A27DB-BD31-4B8C-83A1-F6EECF244321}">
                <p14:modId xmlns:p14="http://schemas.microsoft.com/office/powerpoint/2010/main" val="4027064714"/>
              </p:ext>
            </p:extLst>
          </p:nvPr>
        </p:nvGraphicFramePr>
        <p:xfrm>
          <a:off x="1219200" y="2743200"/>
          <a:ext cx="6931025" cy="1752600"/>
        </p:xfrm>
        <a:graphic>
          <a:graphicData uri="http://schemas.openxmlformats.org/presentationml/2006/ole">
            <mc:AlternateContent xmlns:mc="http://schemas.openxmlformats.org/markup-compatibility/2006">
              <mc:Choice xmlns:v="urn:schemas-microsoft-com:vml" Requires="v">
                <p:oleObj spid="_x0000_s1282" name="Equation" r:id="rId5" imgW="3314520" imgH="838080" progId="Equation.3">
                  <p:embed/>
                </p:oleObj>
              </mc:Choice>
              <mc:Fallback>
                <p:oleObj name="Equation" r:id="rId5" imgW="3314520" imgH="83808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2743200"/>
                        <a:ext cx="6931025" cy="1752600"/>
                      </a:xfrm>
                      <a:prstGeom prst="rect">
                        <a:avLst/>
                      </a:prstGeom>
                      <a:solidFill>
                        <a:schemeClr val="accent2">
                          <a:lumMod val="60000"/>
                          <a:lumOff val="40000"/>
                        </a:schemeClr>
                      </a:solidFill>
                      <a:ln>
                        <a:solidFill>
                          <a:schemeClr val="accent2">
                            <a:lumMod val="60000"/>
                            <a:lumOff val="40000"/>
                          </a:schemeClr>
                        </a:solidFill>
                      </a:ln>
                      <a:extLst/>
                    </p:spPr>
                  </p:pic>
                </p:oleObj>
              </mc:Fallback>
            </mc:AlternateContent>
          </a:graphicData>
        </a:graphic>
      </p:graphicFrame>
      <p:sp>
        <p:nvSpPr>
          <p:cNvPr id="7" name="TextBox 6"/>
          <p:cNvSpPr txBox="1">
            <a:spLocks noChangeArrowheads="1"/>
          </p:cNvSpPr>
          <p:nvPr/>
        </p:nvSpPr>
        <p:spPr bwMode="auto">
          <a:xfrm>
            <a:off x="990600" y="4648200"/>
            <a:ext cx="8153400" cy="461963"/>
          </a:xfrm>
          <a:prstGeom prst="rect">
            <a:avLst/>
          </a:prstGeom>
          <a:noFill/>
          <a:ln w="9525">
            <a:noFill/>
            <a:miter lim="800000"/>
            <a:headEnd/>
            <a:tailEnd/>
          </a:ln>
        </p:spPr>
        <p:txBody>
          <a:bodyPr>
            <a:spAutoFit/>
          </a:bodyPr>
          <a:lstStyle/>
          <a:p>
            <a:pPr algn="r" rtl="1"/>
            <a:endParaRPr lang="en-US" sz="2400">
              <a:solidFill>
                <a:schemeClr val="tx2"/>
              </a:solidFill>
            </a:endParaRPr>
          </a:p>
        </p:txBody>
      </p:sp>
      <p:graphicFrame>
        <p:nvGraphicFramePr>
          <p:cNvPr id="8" name="Object 4"/>
          <p:cNvGraphicFramePr>
            <a:graphicFrameLocks noChangeAspect="1"/>
          </p:cNvGraphicFramePr>
          <p:nvPr>
            <p:extLst>
              <p:ext uri="{D42A27DB-BD31-4B8C-83A1-F6EECF244321}">
                <p14:modId xmlns:p14="http://schemas.microsoft.com/office/powerpoint/2010/main" val="3725093030"/>
              </p:ext>
            </p:extLst>
          </p:nvPr>
        </p:nvGraphicFramePr>
        <p:xfrm>
          <a:off x="1057275" y="5715000"/>
          <a:ext cx="7894638" cy="647700"/>
        </p:xfrm>
        <a:graphic>
          <a:graphicData uri="http://schemas.openxmlformats.org/presentationml/2006/ole">
            <mc:AlternateContent xmlns:mc="http://schemas.openxmlformats.org/markup-compatibility/2006">
              <mc:Choice xmlns:v="urn:schemas-microsoft-com:vml" Requires="v">
                <p:oleObj spid="_x0000_s1283" name="Equation" r:id="rId7" imgW="2476440" imgH="203040" progId="Equation.3">
                  <p:embed/>
                </p:oleObj>
              </mc:Choice>
              <mc:Fallback>
                <p:oleObj name="Equation" r:id="rId7" imgW="2476440" imgH="203040" progId="Equation.3">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57275" y="5715000"/>
                        <a:ext cx="7894638" cy="647700"/>
                      </a:xfrm>
                      <a:prstGeom prst="rect">
                        <a:avLst/>
                      </a:prstGeom>
                      <a:solidFill>
                        <a:schemeClr val="accent2">
                          <a:lumMod val="60000"/>
                          <a:lumOff val="40000"/>
                        </a:schemeClr>
                      </a:solidFill>
                      <a:ln>
                        <a:solidFill>
                          <a:schemeClr val="accent2">
                            <a:lumMod val="60000"/>
                            <a:lumOff val="40000"/>
                          </a:schemeClr>
                        </a:solidFill>
                      </a:ln>
                      <a:extLst/>
                    </p:spPr>
                  </p:pic>
                </p:oleObj>
              </mc:Fallback>
            </mc:AlternateContent>
          </a:graphicData>
        </a:graphic>
      </p:graphicFrame>
      <p:sp>
        <p:nvSpPr>
          <p:cNvPr id="9" name="TextBox 8"/>
          <p:cNvSpPr txBox="1">
            <a:spLocks noChangeArrowheads="1"/>
          </p:cNvSpPr>
          <p:nvPr/>
        </p:nvSpPr>
        <p:spPr bwMode="auto">
          <a:xfrm>
            <a:off x="1066800" y="4494460"/>
            <a:ext cx="7772400" cy="769441"/>
          </a:xfrm>
          <a:prstGeom prst="rect">
            <a:avLst/>
          </a:prstGeom>
          <a:noFill/>
          <a:ln w="9525">
            <a:noFill/>
            <a:miter lim="800000"/>
            <a:headEnd/>
            <a:tailEnd/>
          </a:ln>
        </p:spPr>
        <p:txBody>
          <a:bodyPr>
            <a:spAutoFit/>
          </a:bodyPr>
          <a:lstStyle/>
          <a:p>
            <a:pPr algn="r" rtl="1"/>
            <a:r>
              <a:rPr lang="fa-IR" sz="4400" dirty="0">
                <a:latin typeface="IranNastaliq" pitchFamily="18" charset="0"/>
                <a:cs typeface="IranNastaliq" pitchFamily="18" charset="0"/>
              </a:rPr>
              <a:t>با نرخ بازده </a:t>
            </a:r>
            <a:r>
              <a:rPr lang="fa-IR" sz="4400" dirty="0">
                <a:latin typeface="IranNastaliq" pitchFamily="18" charset="0"/>
                <a:cs typeface="B Nazanin" pitchFamily="2" charset="-78"/>
              </a:rPr>
              <a:t>22</a:t>
            </a:r>
            <a:r>
              <a:rPr lang="fa-IR" sz="4400" dirty="0">
                <a:latin typeface="IranNastaliq" pitchFamily="18" charset="0"/>
                <a:cs typeface="IranNastaliq" pitchFamily="18" charset="0"/>
              </a:rPr>
              <a:t>% این سرمایه گذاری به صرفه نخواهد بود</a:t>
            </a:r>
            <a:endParaRPr lang="en-US" sz="4400" dirty="0">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algn="r"/>
            <a:r>
              <a:rPr lang="fa-IR" sz="3600" b="1" dirty="0">
                <a:solidFill>
                  <a:srgbClr val="FF0066"/>
                </a:solidFill>
                <a:cs typeface="B Esfehan" pitchFamily="2" charset="-78"/>
              </a:rPr>
              <a:t/>
            </a:r>
            <a:br>
              <a:rPr lang="fa-IR" sz="3600" b="1" dirty="0">
                <a:solidFill>
                  <a:srgbClr val="FF0066"/>
                </a:solidFill>
                <a:cs typeface="B Esfehan" pitchFamily="2" charset="-78"/>
              </a:rPr>
            </a:br>
            <a:r>
              <a:rPr lang="fa-IR" sz="3600" b="1" dirty="0">
                <a:solidFill>
                  <a:srgbClr val="FF0066"/>
                </a:solidFill>
                <a:cs typeface="B Esfehan" pitchFamily="2" charset="-78"/>
              </a:rPr>
              <a:t>روشی دیگر برای محاسبه ارزش فعلی</a:t>
            </a:r>
            <a:endParaRPr lang="en-US" sz="3600" b="1" dirty="0">
              <a:solidFill>
                <a:srgbClr val="FF0066"/>
              </a:solidFill>
              <a:cs typeface="B Esfehan" pitchFamily="2" charset="-78"/>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52600" y="2657804"/>
            <a:ext cx="6248400" cy="184719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57200"/>
            <a:ext cx="8077200" cy="6400800"/>
          </a:xfrm>
        </p:spPr>
        <p:txBody>
          <a:bodyPr>
            <a:noAutofit/>
          </a:bodyPr>
          <a:lstStyle/>
          <a:p>
            <a:pPr algn="r"/>
            <a:r>
              <a:rPr lang="ar-SA" sz="4400" dirty="0" smtClean="0">
                <a:solidFill>
                  <a:schemeClr val="tx1"/>
                </a:solidFill>
                <a:latin typeface="IranNastaliq" pitchFamily="18" charset="0"/>
                <a:cs typeface="IranNastaliq" pitchFamily="18" charset="0"/>
              </a:rPr>
              <a:t>این مدل نشانگر یک تئوری ساده است که نتیجه ساده ای را نیز در پی دارد. این مدل می گوید تنها دلیلی که یک سرمایه گذار بازدهی بالاتر از میانگین بازار از طریق سرمایه گذاری در یک سهام به دست می آورد این است که ریسک بیشتری را متحمل شود و یا سهامی را انتخاب کند که ریسک آن بیشتر از ریسک کل بازار است . هیچ تعجب آور نیست که این مدل توانست بر تئوری مدرن مالی غلبه کند اما سوال اساسی این است ، آیا در واقعیت هم این مدل به این دقت کار می کند ؟ کاملا روشن نیست . بزرگ ترین عامل این ابهام چیزی نیست به جز </a:t>
            </a:r>
            <a:r>
              <a:rPr lang="fa-IR" sz="4400" dirty="0" smtClean="0">
                <a:solidFill>
                  <a:schemeClr val="tx1"/>
                </a:solidFill>
                <a:latin typeface="IranNastaliq" pitchFamily="18" charset="0"/>
                <a:cs typeface="IranNastaliq" pitchFamily="18" charset="0"/>
              </a:rPr>
              <a:t>همان عامل بتا.</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endParaRPr lang="en-US" sz="4400" dirty="0">
              <a:solidFill>
                <a:schemeClr val="tx1"/>
              </a:solidFill>
              <a:latin typeface="IranNastaliq" pitchFamily="18" charset="0"/>
              <a:cs typeface="IranNastaliq" pitchFamily="18" charset="0"/>
            </a:endParaRPr>
          </a:p>
        </p:txBody>
      </p:sp>
      <p:sp>
        <p:nvSpPr>
          <p:cNvPr id="3" name="Subtitle 2"/>
          <p:cNvSpPr>
            <a:spLocks noGrp="1"/>
          </p:cNvSpPr>
          <p:nvPr>
            <p:ph type="subTitle" idx="1"/>
          </p:nvPr>
        </p:nvSpPr>
        <p:spPr>
          <a:xfrm>
            <a:off x="1752600" y="457200"/>
            <a:ext cx="7162800" cy="762000"/>
          </a:xfrm>
        </p:spPr>
        <p:txBody>
          <a:bodyPr>
            <a:noAutofit/>
          </a:bodyPr>
          <a:lstStyle/>
          <a:p>
            <a:pPr algn="r">
              <a:spcBef>
                <a:spcPct val="0"/>
              </a:spcBef>
            </a:pP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برای</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شما</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چیست</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a:t>
            </a:r>
            <a:r>
              <a:rPr lang="en-US"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en-US"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CAPM</a:t>
            </a:r>
            <a:r>
              <a:rPr lang="en-US"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معنی</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fa-IR" sz="3600" b="1" dirty="0">
                <a:solidFill>
                  <a:srgbClr val="FF0066"/>
                </a:solidFill>
                <a:effectLst>
                  <a:outerShdw blurRad="50000" dist="30000" dir="5400000" algn="tl" rotWithShape="0">
                    <a:srgbClr val="000000">
                      <a:alpha val="30000"/>
                    </a:srgbClr>
                  </a:outerShdw>
                </a:effectLst>
                <a:latin typeface="+mj-lt"/>
                <a:ea typeface="+mj-ea"/>
                <a:cs typeface="B Esfehan" pitchFamily="2" charset="-78"/>
              </a:rPr>
              <a:t>مدل</a:t>
            </a:r>
            <a:r>
              <a:rPr lang="fa-IR"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r>
              <a:rPr lang="en-US"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t> </a:t>
            </a:r>
            <a:br>
              <a:rPr lang="en-US"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rPr>
            </a:br>
            <a:endParaRPr lang="en-US" sz="3600" b="1" dirty="0">
              <a:solidFill>
                <a:srgbClr val="FF0066"/>
              </a:solidFill>
              <a:effectLst>
                <a:outerShdw blurRad="50000" dist="30000" dir="5400000" algn="tl" rotWithShape="0">
                  <a:srgbClr val="000000">
                    <a:alpha val="30000"/>
                  </a:srgbClr>
                </a:outerShdw>
              </a:effectLst>
              <a:latin typeface="+mj-lt"/>
              <a:ea typeface="+mj-ea"/>
              <a:cs typeface="B Morvarid"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98080" cy="6400800"/>
          </a:xfrm>
        </p:spPr>
        <p:txBody>
          <a:bodyPr>
            <a:noAutofit/>
          </a:bodyPr>
          <a:lstStyle/>
          <a:p>
            <a:pPr algn="r" rtl="1"/>
            <a:r>
              <a:rPr lang="ar-SA" sz="4400" dirty="0" smtClean="0">
                <a:solidFill>
                  <a:schemeClr val="tx1"/>
                </a:solidFill>
                <a:latin typeface="IranNastaliq" pitchFamily="18" charset="0"/>
                <a:cs typeface="IranNastaliq" pitchFamily="18" charset="0"/>
              </a:rPr>
              <a:t>پروفسور اما و همکاران وی بازدهی های سهام بورس های نیویورک، بورس آمریکا و بورس نزدک را در بین سال های </a:t>
            </a:r>
            <a:r>
              <a:rPr lang="ar-SA" sz="4400" dirty="0" smtClean="0">
                <a:solidFill>
                  <a:schemeClr val="tx1"/>
                </a:solidFill>
                <a:latin typeface="IranNastaliq" pitchFamily="18" charset="0"/>
                <a:cs typeface="B Nazanin" pitchFamily="2" charset="-78"/>
              </a:rPr>
              <a:t>1963</a:t>
            </a:r>
            <a:r>
              <a:rPr lang="ar-SA" sz="4400" dirty="0" smtClean="0">
                <a:solidFill>
                  <a:schemeClr val="tx1"/>
                </a:solidFill>
                <a:latin typeface="IranNastaliq" pitchFamily="18" charset="0"/>
                <a:cs typeface="IranNastaliq" pitchFamily="18" charset="0"/>
              </a:rPr>
              <a:t> تا </a:t>
            </a:r>
            <a:r>
              <a:rPr lang="ar-SA" sz="4400" dirty="0" smtClean="0">
                <a:solidFill>
                  <a:schemeClr val="tx1"/>
                </a:solidFill>
                <a:latin typeface="IranNastaliq" pitchFamily="18" charset="0"/>
                <a:cs typeface="B Nazanin" pitchFamily="2" charset="-78"/>
              </a:rPr>
              <a:t>1990</a:t>
            </a:r>
            <a:r>
              <a:rPr lang="ar-SA" sz="4400" dirty="0" smtClean="0">
                <a:solidFill>
                  <a:schemeClr val="tx1"/>
                </a:solidFill>
                <a:latin typeface="IranNastaliq" pitchFamily="18" charset="0"/>
                <a:cs typeface="IranNastaliq" pitchFamily="18" charset="0"/>
              </a:rPr>
              <a:t> مورد مطالعه قرار دادند و متوجه این نکته شدند که در این فاصله زمانی نسبتا طولانی ، تفاوت در بازدهی های سال های مختلف از طریق تفاوت های بتاهای آنها قابل توصیف نیست . همچنین ارتباط خطی بین بتا و بازدهی های یک سهم در یک دوره زمانی کوتاه برقرار نیست . نتایج این تحقیقات اساس </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مدل</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a:t>
            </a:r>
            <a:r>
              <a:rPr lang="en-US" sz="4400" dirty="0" smtClean="0">
                <a:solidFill>
                  <a:schemeClr val="tx1"/>
                </a:solidFill>
                <a:latin typeface="IranNastaliq" pitchFamily="18" charset="0"/>
                <a:cs typeface="IranNastaliq" pitchFamily="18" charset="0"/>
              </a:rPr>
              <a:t> </a:t>
            </a:r>
            <a:r>
              <a:rPr lang="en-US" sz="4400" dirty="0" smtClean="0">
                <a:solidFill>
                  <a:schemeClr val="tx1"/>
                </a:solidFill>
                <a:latin typeface="Times New Roman" pitchFamily="18" charset="0"/>
                <a:cs typeface="Times New Roman" pitchFamily="18" charset="0"/>
              </a:rPr>
              <a:t>CAPM </a:t>
            </a:r>
            <a:r>
              <a:rPr lang="fa-IR" sz="4400" dirty="0" smtClean="0">
                <a:solidFill>
                  <a:schemeClr val="tx1"/>
                </a:solidFill>
                <a:latin typeface="IranNastaliq" pitchFamily="18" charset="0"/>
                <a:cs typeface="IranNastaliq" pitchFamily="18" charset="0"/>
              </a:rPr>
              <a:t>رامورد تردیدقرار داد و خاطر نشان </a:t>
            </a:r>
            <a:r>
              <a:rPr lang="ar-SA" sz="4400" dirty="0" smtClean="0">
                <a:solidFill>
                  <a:schemeClr val="tx1"/>
                </a:solidFill>
                <a:latin typeface="IranNastaliq" pitchFamily="18" charset="0"/>
                <a:cs typeface="IranNastaliq" pitchFamily="18" charset="0"/>
              </a:rPr>
              <a:t>ساخت </a:t>
            </a:r>
            <a:r>
              <a:rPr lang="ar-SA" sz="4400" dirty="0">
                <a:solidFill>
                  <a:schemeClr val="tx1"/>
                </a:solidFill>
                <a:latin typeface="IranNastaliq" pitchFamily="18" charset="0"/>
                <a:cs typeface="IranNastaliq" pitchFamily="18" charset="0"/>
              </a:rPr>
              <a:t>که احتمالا این مدل نادرست باشد</a:t>
            </a:r>
            <a:r>
              <a:rPr lang="en-US" sz="4400" dirty="0">
                <a:solidFill>
                  <a:schemeClr val="tx1"/>
                </a:solidFill>
                <a:latin typeface="IranNastaliq" pitchFamily="18" charset="0"/>
                <a:cs typeface="IranNastaliq" pitchFamily="18" charset="0"/>
              </a:rPr>
              <a:t> </a:t>
            </a:r>
            <a:endParaRPr lang="en-US" sz="4000" dirty="0">
              <a:solidFill>
                <a:schemeClr val="tx1"/>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6400800"/>
          </a:xfrm>
        </p:spPr>
        <p:txBody>
          <a:bodyPr>
            <a:noAutofit/>
          </a:bodyPr>
          <a:lstStyle/>
          <a:p>
            <a:pPr algn="r" rtl="1"/>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 اگر چه تحقیق فوق و بعضی از تحقیقات</a:t>
            </a:r>
            <a:r>
              <a:rPr lang="en-US"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انجام شده اعتبار این مدل را مورد تردید قرار داده اند ولی این تردیدها از میزان استفاده از این مدل در جوامع سرمایه گذاری و مالی نکاسته است </a:t>
            </a:r>
            <a:r>
              <a:rPr lang="fa-IR" sz="4400" dirty="0" smtClean="0">
                <a:solidFill>
                  <a:schemeClr val="tx1"/>
                </a:solidFill>
                <a:latin typeface="IranNastaliq" pitchFamily="18" charset="0"/>
                <a:cs typeface="IranNastaliq" pitchFamily="18" charset="0"/>
              </a:rPr>
              <a:t/>
            </a:r>
            <a:br>
              <a:rPr lang="fa-IR" sz="4400" dirty="0" smtClean="0">
                <a:solidFill>
                  <a:schemeClr val="tx1"/>
                </a:solidFill>
                <a:latin typeface="IranNastaliq" pitchFamily="18" charset="0"/>
                <a:cs typeface="IranNastaliq" pitchFamily="18" charset="0"/>
              </a:rPr>
            </a:br>
            <a:r>
              <a:rPr lang="ar-SA" sz="4400" dirty="0" smtClean="0">
                <a:solidFill>
                  <a:schemeClr val="tx1"/>
                </a:solidFill>
                <a:latin typeface="IranNastaliq" pitchFamily="18" charset="0"/>
                <a:cs typeface="IranNastaliq" pitchFamily="18" charset="0"/>
              </a:rPr>
              <a:t> </a:t>
            </a:r>
            <a:r>
              <a:rPr lang="en-US" sz="4400" dirty="0" smtClean="0">
                <a:solidFill>
                  <a:schemeClr val="tx1"/>
                </a:solidFill>
                <a:latin typeface="IranNastaliq" pitchFamily="18" charset="0"/>
                <a:cs typeface="IranNastaliq" pitchFamily="18" charset="0"/>
              </a:rPr>
              <a:t/>
            </a:r>
            <a:br>
              <a:rPr lang="en-US" sz="4400" dirty="0" smtClean="0">
                <a:solidFill>
                  <a:schemeClr val="tx1"/>
                </a:solidFill>
                <a:latin typeface="IranNastaliq" pitchFamily="18" charset="0"/>
                <a:cs typeface="IranNastaliq" pitchFamily="18" charset="0"/>
              </a:rPr>
            </a:br>
            <a:r>
              <a:rPr lang="ar-SA" sz="4400" dirty="0" smtClean="0">
                <a:solidFill>
                  <a:schemeClr val="tx1"/>
                </a:solidFill>
                <a:latin typeface="IranNastaliq" pitchFamily="18" charset="0"/>
                <a:cs typeface="IranNastaliq" pitchFamily="18" charset="0"/>
              </a:rPr>
              <a:t> اگر چه از طریق محاسبه و دانستن بتای یک سهام ، کار تشخیص و پیش بینی حرکت و واکنش یک سهم نسبت به حرکت بازار تمام شده نیست اما سرمایه گذاران حداقل با اطمینان خاطر می توانند ادعا کنند که پرتفوی های با بتای </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بزرگ تر </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از</a:t>
            </a:r>
            <a:r>
              <a:rPr lang="fa-IR" sz="4400" dirty="0" smtClean="0">
                <a:solidFill>
                  <a:schemeClr val="tx1"/>
                </a:solidFill>
                <a:latin typeface="IranNastaliq" pitchFamily="18" charset="0"/>
                <a:cs typeface="IranNastaliq" pitchFamily="18" charset="0"/>
              </a:rPr>
              <a:t>یک</a:t>
            </a:r>
            <a:r>
              <a:rPr lang="ar-SA"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،از </a:t>
            </a:r>
            <a:r>
              <a:rPr lang="ar-SA" sz="4400" dirty="0" smtClean="0">
                <a:solidFill>
                  <a:schemeClr val="tx1"/>
                </a:solidFill>
                <a:latin typeface="IranNastaliq" pitchFamily="18" charset="0"/>
                <a:cs typeface="IranNastaliq" pitchFamily="18" charset="0"/>
              </a:rPr>
              <a:t>بازار جلوتر خواهند بود ، چه در جهت</a:t>
            </a:r>
            <a:r>
              <a:rPr lang="fa-IR" sz="4400" dirty="0" smtClean="0">
                <a:solidFill>
                  <a:schemeClr val="tx1"/>
                </a:solidFill>
                <a:latin typeface="IranNastaliq" pitchFamily="18" charset="0"/>
                <a:cs typeface="IranNastaliq" pitchFamily="18" charset="0"/>
              </a:rPr>
              <a:t> </a:t>
            </a:r>
            <a:r>
              <a:rPr lang="ar-SA" sz="4400" dirty="0">
                <a:solidFill>
                  <a:schemeClr val="tx1"/>
                </a:solidFill>
                <a:latin typeface="IranNastaliq" pitchFamily="18" charset="0"/>
                <a:cs typeface="IranNastaliq" pitchFamily="18" charset="0"/>
              </a:rPr>
              <a:t>بازدهی منفی و چه در جهت بازدهی مثبت و پرتفوی های با بتاهای کوچک تر حرکتی کندتر از بازار </a:t>
            </a:r>
            <a:r>
              <a:rPr lang="ar-SA" sz="4400" dirty="0" smtClean="0">
                <a:solidFill>
                  <a:schemeClr val="tx1"/>
                </a:solidFill>
                <a:latin typeface="IranNastaliq" pitchFamily="18" charset="0"/>
                <a:cs typeface="IranNastaliq" pitchFamily="18" charset="0"/>
              </a:rPr>
              <a:t>خواهند</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داشت.</a:t>
            </a: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6355080"/>
          </a:xfrm>
        </p:spPr>
        <p:txBody>
          <a:bodyPr>
            <a:normAutofit fontScale="90000"/>
          </a:bodyPr>
          <a:lstStyle/>
          <a:p>
            <a:pPr algn="r" rtl="1"/>
            <a:r>
              <a:rPr lang="en-US" sz="5400" dirty="0" smtClean="0">
                <a:solidFill>
                  <a:schemeClr val="tx1"/>
                </a:solidFill>
                <a:latin typeface="IranNastaliq" pitchFamily="18" charset="0"/>
                <a:cs typeface="IranNastaliq" pitchFamily="18" charset="0"/>
              </a:rPr>
              <a:t> </a:t>
            </a:r>
            <a:br>
              <a:rPr lang="en-US" sz="5400" dirty="0" smtClean="0">
                <a:solidFill>
                  <a:schemeClr val="tx1"/>
                </a:solidFill>
                <a:latin typeface="IranNastaliq" pitchFamily="18" charset="0"/>
                <a:cs typeface="IranNastaliq" pitchFamily="18" charset="0"/>
              </a:rPr>
            </a:br>
            <a:r>
              <a:rPr lang="ar-SA" sz="5400" dirty="0" smtClean="0">
                <a:solidFill>
                  <a:schemeClr val="tx1"/>
                </a:solidFill>
                <a:latin typeface="IranNastaliq" pitchFamily="18" charset="0"/>
                <a:cs typeface="IranNastaliq" pitchFamily="18" charset="0"/>
              </a:rPr>
              <a:t>این مطلب برای سرمایه گذاران و به خصوص مدیران صندوق ها مطلب </a:t>
            </a:r>
            <a:r>
              <a:rPr lang="fa-IR" sz="5400" dirty="0" smtClean="0">
                <a:solidFill>
                  <a:schemeClr val="tx1"/>
                </a:solidFill>
                <a:latin typeface="IranNastaliq" pitchFamily="18" charset="0"/>
                <a:cs typeface="IranNastaliq" pitchFamily="18" charset="0"/>
              </a:rPr>
              <a:t> </a:t>
            </a:r>
            <a:r>
              <a:rPr lang="ar-SA" sz="5400" dirty="0" smtClean="0">
                <a:solidFill>
                  <a:schemeClr val="tx1"/>
                </a:solidFill>
                <a:latin typeface="IranNastaliq" pitchFamily="18" charset="0"/>
                <a:cs typeface="IranNastaliq" pitchFamily="18" charset="0"/>
              </a:rPr>
              <a:t>حایز اهمیتی است چرا که آنها از نگه داشتن </a:t>
            </a:r>
            <a:r>
              <a:rPr lang="fa-IR" sz="5400" dirty="0" smtClean="0">
                <a:solidFill>
                  <a:schemeClr val="tx1"/>
                </a:solidFill>
                <a:latin typeface="IranNastaliq" pitchFamily="18" charset="0"/>
                <a:cs typeface="IranNastaliq" pitchFamily="18" charset="0"/>
              </a:rPr>
              <a:t>   </a:t>
            </a:r>
            <a:r>
              <a:rPr lang="ar-SA" sz="5400" dirty="0" smtClean="0">
                <a:solidFill>
                  <a:schemeClr val="tx1"/>
                </a:solidFill>
                <a:latin typeface="IranNastaliq" pitchFamily="18" charset="0"/>
                <a:cs typeface="IranNastaliq" pitchFamily="18" charset="0"/>
              </a:rPr>
              <a:t>پول به صورت وجوه نقد بیزار هستند</a:t>
            </a:r>
            <a:r>
              <a:rPr lang="fa-IR" sz="5400" dirty="0" smtClean="0">
                <a:solidFill>
                  <a:schemeClr val="tx1"/>
                </a:solidFill>
                <a:latin typeface="IranNastaliq" pitchFamily="18" charset="0"/>
                <a:cs typeface="IranNastaliq" pitchFamily="18" charset="0"/>
              </a:rPr>
              <a:t>.</a:t>
            </a:r>
            <a:r>
              <a:rPr lang="en-US" sz="5400" dirty="0" smtClean="0">
                <a:solidFill>
                  <a:schemeClr val="tx1"/>
                </a:solidFill>
                <a:latin typeface="IranNastaliq" pitchFamily="18" charset="0"/>
                <a:cs typeface="IranNastaliq" pitchFamily="18" charset="0"/>
              </a:rPr>
              <a:t/>
            </a:r>
            <a:br>
              <a:rPr lang="en-US" sz="5400" dirty="0" smtClean="0">
                <a:solidFill>
                  <a:schemeClr val="tx1"/>
                </a:solidFill>
                <a:latin typeface="IranNastaliq" pitchFamily="18" charset="0"/>
                <a:cs typeface="IranNastaliq" pitchFamily="18" charset="0"/>
              </a:rPr>
            </a:br>
            <a:r>
              <a:rPr lang="ar-SA" sz="5400" dirty="0" smtClean="0">
                <a:solidFill>
                  <a:schemeClr val="tx1"/>
                </a:solidFill>
                <a:latin typeface="IranNastaliq" pitchFamily="18" charset="0"/>
                <a:cs typeface="IranNastaliq" pitchFamily="18" charset="0"/>
              </a:rPr>
              <a:t> به عبارت دیگر با دانستن بتاهای اوراق مختلف و با توجه به سیاست ریسک و بازدهی خود می توانند به تنظیم پرتفوی بپردازند</a:t>
            </a:r>
            <a:endParaRPr lang="en-US" sz="5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685800"/>
            <a:ext cx="7406640" cy="5334000"/>
          </a:xfrm>
        </p:spPr>
        <p:txBody>
          <a:bodyPr>
            <a:noAutofit/>
          </a:bodyPr>
          <a:lstStyle/>
          <a:p>
            <a:pPr algn="r"/>
            <a:r>
              <a:rPr lang="en-US" sz="4400" dirty="0">
                <a:solidFill>
                  <a:schemeClr val="tx1"/>
                </a:solidFill>
                <a:latin typeface="IranNastaliq" pitchFamily="18" charset="0"/>
                <a:cs typeface="IranNastaliq" pitchFamily="18" charset="0"/>
              </a:rPr>
              <a:t/>
            </a:r>
            <a:br>
              <a:rPr lang="en-US" sz="4400" dirty="0">
                <a:solidFill>
                  <a:schemeClr val="tx1"/>
                </a:solidFill>
                <a:latin typeface="IranNastaliq" pitchFamily="18" charset="0"/>
                <a:cs typeface="IranNastaliq" pitchFamily="18" charset="0"/>
              </a:rPr>
            </a:br>
            <a:r>
              <a:rPr lang="fa-IR" sz="4400" dirty="0" smtClean="0">
                <a:solidFill>
                  <a:schemeClr val="tx1"/>
                </a:solidFill>
                <a:latin typeface="IranNastaliq" pitchFamily="18" charset="0"/>
                <a:cs typeface="IranNastaliq" pitchFamily="18" charset="0"/>
              </a:rPr>
              <a:t>  ر</a:t>
            </a:r>
            <a:r>
              <a:rPr lang="en-US" sz="4400" dirty="0" smtClean="0">
                <a:solidFill>
                  <a:schemeClr val="tx1"/>
                </a:solidFill>
                <a:latin typeface="IranNastaliq" pitchFamily="18" charset="0"/>
                <a:cs typeface="IranNastaliq" pitchFamily="18" charset="0"/>
              </a:rPr>
              <a:t> </a:t>
            </a:r>
            <a:r>
              <a:rPr lang="fa-IR" sz="4400" dirty="0">
                <a:solidFill>
                  <a:schemeClr val="tx1"/>
                </a:solidFill>
                <a:latin typeface="IranNastaliq" pitchFamily="18" charset="0"/>
                <a:cs typeface="IranNastaliq" pitchFamily="18" charset="0"/>
              </a:rPr>
              <a:t>گذاران د</a:t>
            </a:r>
            <a:r>
              <a:rPr lang="en-US" sz="4400" dirty="0">
                <a:solidFill>
                  <a:schemeClr val="tx1"/>
                </a:solidFill>
                <a:latin typeface="IranNastaliq" pitchFamily="18" charset="0"/>
                <a:cs typeface="IranNastaliq" pitchFamily="18" charset="0"/>
              </a:rPr>
              <a:t> </a:t>
            </a:r>
            <a:r>
              <a:rPr lang="fa-IR" sz="4400" dirty="0">
                <a:solidFill>
                  <a:schemeClr val="tx1"/>
                </a:solidFill>
                <a:latin typeface="IranNastaliq" pitchFamily="18" charset="0"/>
                <a:cs typeface="IranNastaliq" pitchFamily="18" charset="0"/>
              </a:rPr>
              <a:t>طور فزاینده ای سرمایه </a:t>
            </a:r>
            <a:r>
              <a:rPr lang="en-US" sz="4400" dirty="0">
                <a:solidFill>
                  <a:schemeClr val="tx1"/>
                </a:solidFill>
                <a:latin typeface="IranNastaliq" pitchFamily="18" charset="0"/>
                <a:cs typeface="IranNastaliq" pitchFamily="18" charset="0"/>
              </a:rPr>
              <a:t> </a:t>
            </a:r>
            <a:r>
              <a:rPr lang="fa-IR" sz="4400" dirty="0">
                <a:solidFill>
                  <a:schemeClr val="tx1"/>
                </a:solidFill>
                <a:latin typeface="IranNastaliq" pitchFamily="18" charset="0"/>
                <a:cs typeface="IranNastaliq" pitchFamily="18" charset="0"/>
              </a:rPr>
              <a:t> به </a:t>
            </a:r>
            <a:r>
              <a:rPr lang="en-US" sz="4400" dirty="0">
                <a:solidFill>
                  <a:schemeClr val="tx1"/>
                </a:solidFill>
                <a:latin typeface="Times New Roman" pitchFamily="18" charset="0"/>
                <a:cs typeface="Times New Roman" pitchFamily="18" charset="0"/>
              </a:rPr>
              <a:t>CAPM</a:t>
            </a:r>
            <a:r>
              <a:rPr lang="fa-IR" sz="4400" dirty="0">
                <a:solidFill>
                  <a:schemeClr val="tx1"/>
                </a:solidFill>
                <a:latin typeface="IranNastaliq" pitchFamily="18" charset="0"/>
                <a:cs typeface="IranNastaliq" pitchFamily="18" charset="0"/>
              </a:rPr>
              <a:t>مدل </a:t>
            </a:r>
            <a:endParaRPr lang="en-US" sz="4400" dirty="0" smtClean="0">
              <a:solidFill>
                <a:schemeClr val="tx1"/>
              </a:solidFill>
              <a:latin typeface="IranNastaliq" pitchFamily="18" charset="0"/>
              <a:cs typeface="IranNastaliq" pitchFamily="18" charset="0"/>
            </a:endParaRPr>
          </a:p>
          <a:p>
            <a:pPr algn="r"/>
            <a:r>
              <a:rPr lang="ar-SA" sz="4400" dirty="0" smtClean="0">
                <a:solidFill>
                  <a:schemeClr val="tx1"/>
                </a:solidFill>
                <a:latin typeface="IranNastaliq" pitchFamily="18" charset="0"/>
                <a:cs typeface="IranNastaliq" pitchFamily="18" charset="0"/>
              </a:rPr>
              <a:t>اوراق بهادار و به خصوص سرمایه گذاران ریسک</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گریز را</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شاخص محور کرده است</a:t>
            </a:r>
            <a:r>
              <a:rPr lang="fa-IR" sz="4400" dirty="0" smtClean="0">
                <a:solidFill>
                  <a:schemeClr val="tx1"/>
                </a:solidFill>
                <a:latin typeface="IranNastaliq" pitchFamily="18" charset="0"/>
                <a:cs typeface="IranNastaliq" pitchFamily="18" charset="0"/>
              </a:rPr>
              <a:t> </a:t>
            </a:r>
          </a:p>
          <a:p>
            <a:pPr algn="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برمی گردد </a:t>
            </a:r>
            <a:r>
              <a:rPr lang="en-US" sz="4400" dirty="0" smtClean="0">
                <a:solidFill>
                  <a:schemeClr val="tx1"/>
                </a:solidFill>
                <a:latin typeface="Times New Roman" pitchFamily="18" charset="0"/>
                <a:cs typeface="Times New Roman" pitchFamily="18" charset="0"/>
              </a:rPr>
              <a:t>CAPM</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اصلی مدل</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پیغام</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علت این ام</a:t>
            </a:r>
            <a:r>
              <a:rPr lang="fa-IR" sz="4400" dirty="0" smtClean="0">
                <a:solidFill>
                  <a:schemeClr val="tx1"/>
                </a:solidFill>
                <a:latin typeface="IranNastaliq" pitchFamily="18" charset="0"/>
                <a:cs typeface="IranNastaliq" pitchFamily="18" charset="0"/>
              </a:rPr>
              <a:t>ربه</a:t>
            </a:r>
          </a:p>
          <a:p>
            <a:pPr algn="r"/>
            <a:r>
              <a:rPr lang="ar-SA" sz="4400" dirty="0" smtClean="0">
                <a:solidFill>
                  <a:schemeClr val="tx1"/>
                </a:solidFill>
                <a:latin typeface="IranNastaliq" pitchFamily="18" charset="0"/>
                <a:cs typeface="IranNastaliq" pitchFamily="18" charset="0"/>
              </a:rPr>
              <a:t>این پیغام</a:t>
            </a:r>
            <a:r>
              <a:rPr lang="fa-IR" sz="4400" dirty="0" smtClean="0">
                <a:solidFill>
                  <a:schemeClr val="tx1"/>
                </a:solidFill>
                <a:latin typeface="IranNastaliq" pitchFamily="18" charset="0"/>
                <a:cs typeface="IranNastaliq" pitchFamily="18" charset="0"/>
              </a:rPr>
              <a:t> </a:t>
            </a:r>
            <a:r>
              <a:rPr lang="ar-SA" sz="4400" dirty="0" smtClean="0">
                <a:solidFill>
                  <a:schemeClr val="tx1"/>
                </a:solidFill>
                <a:latin typeface="IranNastaliq" pitchFamily="18" charset="0"/>
                <a:cs typeface="IranNastaliq" pitchFamily="18" charset="0"/>
              </a:rPr>
              <a:t>چنین است: شما در صورتی می توانید به بازدهی های بالاتر از بازدهی کل بازار برسید که سهام با ریسک بیشتر از ریسک بازار که همان سهام با بتای بالاتر از یک باشد را انتخاب کنید</a:t>
            </a:r>
            <a:r>
              <a:rPr lang="fa-IR" sz="4400" dirty="0" smtClean="0">
                <a:solidFill>
                  <a:schemeClr val="tx1"/>
                </a:solidFill>
                <a:latin typeface="IranNastaliq" pitchFamily="18" charset="0"/>
                <a:cs typeface="IranNastaliq" pitchFamily="18" charset="0"/>
              </a:rPr>
              <a:t> </a:t>
            </a: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
            <a:ext cx="6934200" cy="630702"/>
          </a:xfrm>
        </p:spPr>
        <p:txBody>
          <a:bodyPr>
            <a:normAutofit fontScale="90000"/>
          </a:bodyPr>
          <a:lstStyle/>
          <a:p>
            <a:pPr algn="r"/>
            <a:r>
              <a:rPr lang="fa-IR" sz="2800" dirty="0" smtClean="0">
                <a:solidFill>
                  <a:srgbClr val="FF0066"/>
                </a:solidFill>
                <a:latin typeface="Arial" pitchFamily="34" charset="0"/>
                <a:cs typeface="B Esfehan" pitchFamily="2" charset="-78"/>
              </a:rPr>
              <a:t>برخی از نتایج مدل قیمت گذاری دارایی های سرمایه ای:</a:t>
            </a:r>
            <a:endParaRPr lang="en-US" sz="2800" dirty="0">
              <a:solidFill>
                <a:srgbClr val="FF0066"/>
              </a:solidFill>
              <a:cs typeface="B Esfehan" pitchFamily="2" charset="-78"/>
            </a:endParaRPr>
          </a:p>
        </p:txBody>
      </p:sp>
      <p:sp>
        <p:nvSpPr>
          <p:cNvPr id="3" name="Subtitle 2"/>
          <p:cNvSpPr>
            <a:spLocks noGrp="1"/>
          </p:cNvSpPr>
          <p:nvPr>
            <p:ph type="subTitle" idx="1"/>
          </p:nvPr>
        </p:nvSpPr>
        <p:spPr>
          <a:xfrm>
            <a:off x="0" y="457200"/>
            <a:ext cx="9144000" cy="5791200"/>
          </a:xfrm>
        </p:spPr>
        <p:txBody>
          <a:bodyPr>
            <a:noAutofit/>
          </a:bodyPr>
          <a:lstStyle/>
          <a:p>
            <a:pPr marL="365760" indent="-283464" algn="r" rtl="1">
              <a:lnSpc>
                <a:spcPct val="150000"/>
              </a:lnSpc>
              <a:defRPr/>
            </a:pP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فرضیه بازار کارآ و مدل قیمت گذاری دارایی سرمایه ای به این نکته اشاره دارند که اطلاعات مربوطِ جدید، می توانند از  طریق تغییر در انتظارات مرتبط با میانگین بازده یا تغییر در انتظارات مرتبط با ضریب بتا </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بسرعت بر قیمت اوراق بهادار تاثیر بگذارند. </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هنگامی که انتظارات همه ی سرمایه گذاران همگن (مشابه) باشد، تغییر در قیمت یک دسته از اوراق بهادار (نسبت به قیمت همه ی اوراق بهادار موجود در بازار ) گویای این است که؛ اطلاعات جدید بر انتظارات بازار اثر گذاشته است</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 </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بنابراین یکی از مهمترین کاربرد های  </a:t>
            </a:r>
            <a:r>
              <a:rPr lang="en-US" sz="2200" b="1" dirty="0" smtClean="0">
                <a:solidFill>
                  <a:schemeClr val="tx1"/>
                </a:solidFill>
                <a:latin typeface="Times New Roman" pitchFamily="18" charset="0"/>
                <a:cs typeface="Times New Roman" pitchFamily="18" charset="0"/>
              </a:rPr>
              <a:t>CAPM</a:t>
            </a:r>
            <a:r>
              <a:rPr lang="en-US" sz="4400" dirty="0" smtClean="0">
                <a:solidFill>
                  <a:schemeClr val="tx1"/>
                </a:solidFill>
                <a:latin typeface="IranNastaliq" pitchFamily="18" charset="0"/>
                <a:cs typeface="IranNastaliq" pitchFamily="18" charset="0"/>
              </a:rPr>
              <a:t> </a:t>
            </a:r>
            <a:r>
              <a:rPr lang="fa-IR" sz="4400" dirty="0" smtClean="0">
                <a:solidFill>
                  <a:schemeClr val="tx1"/>
                </a:solidFill>
                <a:latin typeface="IranNastaliq" pitchFamily="18" charset="0"/>
                <a:cs typeface="IranNastaliq" pitchFamily="18" charset="0"/>
              </a:rPr>
              <a:t>این است که ابزاری را برای سنجش تاثیر انتشار اطلاعات جدید (برای عموم) فراهم می آورد.</a:t>
            </a:r>
            <a:endParaRPr lang="en-US" sz="4400" dirty="0" smtClean="0">
              <a:solidFill>
                <a:schemeClr val="tx1"/>
              </a:solidFill>
              <a:latin typeface="IranNastaliq" pitchFamily="18" charset="0"/>
              <a:cs typeface="IranNastaliq" pitchFamily="18" charset="0"/>
            </a:endParaRPr>
          </a:p>
          <a:p>
            <a:pPr algn="r"/>
            <a:endParaRPr lang="en-US" sz="4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1" dirty="0" smtClean="0">
                <a:solidFill>
                  <a:srgbClr val="FF0066"/>
                </a:solidFill>
                <a:cs typeface="B Esfehan" pitchFamily="2" charset="-78"/>
              </a:rPr>
              <a:t>: CAPM</a:t>
            </a:r>
            <a:r>
              <a:rPr lang="fa-IR" sz="3600" b="1" dirty="0" smtClean="0">
                <a:solidFill>
                  <a:srgbClr val="FF0066"/>
                </a:solidFill>
                <a:cs typeface="B Esfehan" pitchFamily="2" charset="-78"/>
              </a:rPr>
              <a:t>تولد مدل </a:t>
            </a:r>
            <a:endParaRPr lang="en-US" sz="3600" b="1" dirty="0">
              <a:solidFill>
                <a:srgbClr val="FF0066"/>
              </a:solidFill>
              <a:cs typeface="B Esfehan" pitchFamily="2" charset="-78"/>
            </a:endParaRPr>
          </a:p>
        </p:txBody>
      </p:sp>
      <p:sp>
        <p:nvSpPr>
          <p:cNvPr id="3" name="Subtitle 2"/>
          <p:cNvSpPr>
            <a:spLocks noGrp="1"/>
          </p:cNvSpPr>
          <p:nvPr>
            <p:ph idx="1"/>
          </p:nvPr>
        </p:nvSpPr>
        <p:spPr>
          <a:xfrm>
            <a:off x="1295400" y="1219200"/>
            <a:ext cx="7638288" cy="4953000"/>
          </a:xfrm>
        </p:spPr>
        <p:txBody>
          <a:bodyPr numCol="1">
            <a:normAutofit/>
          </a:bodyPr>
          <a:lstStyle/>
          <a:p>
            <a:pPr algn="r">
              <a:buNone/>
            </a:pPr>
            <a:endParaRPr lang="en-US" sz="3600" dirty="0" smtClean="0">
              <a:latin typeface="IranNastaliq" pitchFamily="18" charset="0"/>
              <a:cs typeface="0 Aria" panose="00000400000000000000" pitchFamily="2" charset="-78"/>
            </a:endParaRPr>
          </a:p>
          <a:p>
            <a:pPr algn="r">
              <a:buNone/>
            </a:pPr>
            <a:r>
              <a:rPr lang="fa-IR" sz="3600" dirty="0" smtClean="0">
                <a:latin typeface="Arial" panose="020B0604020202020204" pitchFamily="34" charset="0"/>
                <a:cs typeface="Arial" panose="020B0604020202020204" pitchFamily="34" charset="0"/>
              </a:rPr>
              <a:t>این مدل در سال </a:t>
            </a:r>
            <a:r>
              <a:rPr lang="fa-IR" sz="2800" dirty="0" smtClean="0">
                <a:latin typeface="Arial" panose="020B0604020202020204" pitchFamily="34" charset="0"/>
                <a:cs typeface="Arial" panose="020B0604020202020204" pitchFamily="34" charset="0"/>
              </a:rPr>
              <a:t>1964</a:t>
            </a:r>
            <a:r>
              <a:rPr lang="fa-IR" sz="3600" dirty="0" smtClean="0">
                <a:latin typeface="Arial" panose="020B0604020202020204" pitchFamily="34" charset="0"/>
                <a:cs typeface="Arial" panose="020B0604020202020204" pitchFamily="34" charset="0"/>
              </a:rPr>
              <a:t>توسط یک اقتصاددان مالی انگلیسی به نام آقای ویلیام شارپ در کتاب تئوری پورتفوی و بازار های س</a:t>
            </a:r>
            <a:r>
              <a:rPr lang="fa-IR" sz="3600" dirty="0">
                <a:latin typeface="Arial" panose="020B0604020202020204" pitchFamily="34" charset="0"/>
                <a:cs typeface="Arial" panose="020B0604020202020204" pitchFamily="34" charset="0"/>
              </a:rPr>
              <a:t>رمایه</a:t>
            </a:r>
            <a:r>
              <a:rPr lang="fa-IR" sz="3600" dirty="0" smtClean="0">
                <a:latin typeface="Arial" panose="020B0604020202020204" pitchFamily="34" charset="0"/>
                <a:cs typeface="Arial" panose="020B0604020202020204" pitchFamily="34" charset="0"/>
              </a:rPr>
              <a:t> مطرح شد و از </a:t>
            </a:r>
          </a:p>
          <a:p>
            <a:pPr algn="r">
              <a:buNone/>
            </a:pPr>
            <a:r>
              <a:rPr lang="fa-IR" sz="3600" dirty="0" smtClean="0">
                <a:latin typeface="Arial" panose="020B0604020202020204" pitchFamily="34" charset="0"/>
                <a:cs typeface="Arial" panose="020B0604020202020204" pitchFamily="34" charset="0"/>
              </a:rPr>
              <a:t>بابت مطرح کردن همین مدل برنده جایزه نوبل اقتصادی شد.</a:t>
            </a:r>
            <a:endParaRPr lang="en-US" sz="3600" dirty="0" smtClean="0">
              <a:latin typeface="Arial" panose="020B0604020202020204" pitchFamily="34" charset="0"/>
              <a:cs typeface="Arial" panose="020B0604020202020204" pitchFamily="34" charset="0"/>
            </a:endParaRPr>
          </a:p>
          <a:p>
            <a:pPr algn="just">
              <a:buNone/>
            </a:pPr>
            <a:endParaRPr lang="fa-IR" sz="3600" dirty="0" smtClean="0">
              <a:latin typeface="IranNastaliq" pitchFamily="18" charset="0"/>
              <a:cs typeface="0 Aria" panose="00000400000000000000" pitchFamily="2" charset="-78"/>
            </a:endParaRPr>
          </a:p>
          <a:p>
            <a:pPr algn="just">
              <a:buNone/>
            </a:pPr>
            <a:endParaRPr lang="fa-IR" sz="3600" dirty="0">
              <a:latin typeface="IranNastaliq" pitchFamily="18" charset="0"/>
              <a:cs typeface="0 Aria" panose="00000400000000000000" pitchFamily="2" charset="-78"/>
            </a:endParaRPr>
          </a:p>
          <a:p>
            <a:pPr algn="just">
              <a:buNone/>
            </a:pPr>
            <a:endParaRPr lang="en-US" sz="3600" dirty="0">
              <a:latin typeface="IranNastaliq" pitchFamily="18" charset="0"/>
              <a:cs typeface="0 Aria"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8229600" cy="6858000"/>
          </a:xfrm>
        </p:spPr>
        <p:txBody>
          <a:bodyPr>
            <a:noAutofit/>
          </a:bodyPr>
          <a:lstStyle/>
          <a:p>
            <a:pPr marL="365125" indent="-282575" algn="r" rtl="1">
              <a:lnSpc>
                <a:spcPct val="150000"/>
              </a:lnSpc>
              <a:spcBef>
                <a:spcPts val="600"/>
              </a:spcBef>
            </a:pPr>
            <a:r>
              <a:rPr lang="en-US" sz="2400" b="1" dirty="0" smtClean="0">
                <a:solidFill>
                  <a:schemeClr val="tx1"/>
                </a:solidFill>
                <a:latin typeface="Arial" panose="020B0604020202020204" pitchFamily="34" charset="0"/>
                <a:cs typeface="Arial" panose="020B0604020202020204" pitchFamily="34" charset="0"/>
              </a:rPr>
              <a:t>   </a:t>
            </a:r>
            <a:r>
              <a:rPr lang="fa-IR" sz="2400" b="1" dirty="0" smtClean="0">
                <a:solidFill>
                  <a:schemeClr val="tx1"/>
                </a:solidFill>
                <a:latin typeface="Arial" panose="020B0604020202020204" pitchFamily="34" charset="0"/>
                <a:cs typeface="Arial" panose="020B0604020202020204" pitchFamily="34" charset="0"/>
              </a:rPr>
              <a:t>یکی از مزایای اصلی </a:t>
            </a:r>
            <a:r>
              <a:rPr lang="fa-IR" sz="2400" dirty="0" smtClean="0">
                <a:solidFill>
                  <a:schemeClr val="tx1"/>
                </a:solidFill>
                <a:latin typeface="Arial" panose="020B0604020202020204" pitchFamily="34" charset="0"/>
                <a:cs typeface="Arial" panose="020B0604020202020204" pitchFamily="34" charset="0"/>
              </a:rPr>
              <a:t>الگوی قیمت گذاری دارایی سرمایه ای در کنارِ فرضیه بازار کارا و تئوری پرتفوی قابلیت آزمون تجربی نتایج حاصل از آنها است؛ ولی مفروضات و تکنیک های آماری مورد استفاده، اعتبار این آزمونها و نتایج را محدود می کند.</a:t>
            </a:r>
            <a:br>
              <a:rPr lang="fa-IR" sz="2400" dirty="0" smtClean="0">
                <a:solidFill>
                  <a:schemeClr val="tx1"/>
                </a:solidFill>
                <a:latin typeface="Arial" panose="020B0604020202020204" pitchFamily="34" charset="0"/>
                <a:cs typeface="Arial" panose="020B0604020202020204" pitchFamily="34" charset="0"/>
              </a:rPr>
            </a:br>
            <a:r>
              <a:rPr lang="fa-IR" sz="2400" dirty="0" smtClean="0">
                <a:solidFill>
                  <a:schemeClr val="tx1"/>
                </a:solidFill>
                <a:latin typeface="Arial" panose="020B0604020202020204" pitchFamily="34" charset="0"/>
                <a:cs typeface="Arial" panose="020B0604020202020204" pitchFamily="34" charset="0"/>
              </a:rPr>
              <a:t>مطالعات انجام شده در زمینه بررسی تاثیر حسابداری بر بازار سرمایه منجر به پاسخ قانع کننده ای در مورد پرسشهای مطرح در زمینه اعتبار معیارهای محاسباتی نشده است؛ زیرا تصمیمات مربوط به سیاست گذاری باید با توجه به چندین عامل از جمله اولویتهای سیاسی یک گروه خاص، مسائل اجتماعی و هزینه و منافع مربوط به ارائه اطلاعات باشد.</a:t>
            </a: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706902"/>
          </a:xfrm>
        </p:spPr>
        <p:txBody>
          <a:bodyPr>
            <a:normAutofit/>
          </a:bodyPr>
          <a:lstStyle/>
          <a:p>
            <a:pPr algn="r"/>
            <a:r>
              <a:rPr lang="en-US" sz="3200" b="1" dirty="0">
                <a:solidFill>
                  <a:srgbClr val="FF0066"/>
                </a:solidFill>
                <a:cs typeface="B Morvarid" pitchFamily="2" charset="-78"/>
              </a:rPr>
              <a:t>:</a:t>
            </a:r>
            <a:r>
              <a:rPr lang="en-US" sz="3200" dirty="0" smtClean="0"/>
              <a:t> </a:t>
            </a:r>
            <a:r>
              <a:rPr lang="fa-IR" sz="3200" dirty="0">
                <a:solidFill>
                  <a:srgbClr val="FF0066"/>
                </a:solidFill>
                <a:latin typeface="Arial" pitchFamily="34" charset="0"/>
                <a:cs typeface="B Esfehan" pitchFamily="2" charset="-78"/>
              </a:rPr>
              <a:t>انتقادات</a:t>
            </a:r>
            <a:r>
              <a:rPr lang="fa-IR" sz="3200" b="1" dirty="0" smtClean="0">
                <a:solidFill>
                  <a:srgbClr val="FF0066"/>
                </a:solidFill>
                <a:cs typeface="B Morvarid" pitchFamily="2" charset="-78"/>
              </a:rPr>
              <a:t> </a:t>
            </a:r>
            <a:r>
              <a:rPr lang="fa-IR" sz="3200" b="1" dirty="0">
                <a:solidFill>
                  <a:srgbClr val="FF0066"/>
                </a:solidFill>
                <a:cs typeface="B Esfehan" pitchFamily="2" charset="-78"/>
              </a:rPr>
              <a:t>واردبراین</a:t>
            </a:r>
            <a:r>
              <a:rPr lang="fa-IR" sz="3200" b="1" dirty="0" smtClean="0">
                <a:solidFill>
                  <a:srgbClr val="FF0066"/>
                </a:solidFill>
                <a:cs typeface="B Morvarid" pitchFamily="2" charset="-78"/>
              </a:rPr>
              <a:t> </a:t>
            </a:r>
            <a:r>
              <a:rPr lang="fa-IR" sz="3200" dirty="0">
                <a:solidFill>
                  <a:srgbClr val="FF0066"/>
                </a:solidFill>
                <a:latin typeface="Arial" pitchFamily="34" charset="0"/>
                <a:cs typeface="B Esfehan" pitchFamily="2" charset="-78"/>
              </a:rPr>
              <a:t>مدل</a:t>
            </a:r>
            <a:endParaRPr lang="en-US" sz="3200" dirty="0">
              <a:solidFill>
                <a:srgbClr val="FF0066"/>
              </a:solidFill>
              <a:latin typeface="Arial" pitchFamily="34" charset="0"/>
              <a:cs typeface="B Esfehan" pitchFamily="2" charset="-78"/>
            </a:endParaRPr>
          </a:p>
        </p:txBody>
      </p:sp>
      <p:sp>
        <p:nvSpPr>
          <p:cNvPr id="3" name="Subtitle 2"/>
          <p:cNvSpPr>
            <a:spLocks noGrp="1"/>
          </p:cNvSpPr>
          <p:nvPr>
            <p:ph type="subTitle" idx="1"/>
          </p:nvPr>
        </p:nvSpPr>
        <p:spPr>
          <a:xfrm>
            <a:off x="1432560" y="1219200"/>
            <a:ext cx="7406640" cy="5334000"/>
          </a:xfrm>
        </p:spPr>
        <p:txBody>
          <a:bodyPr>
            <a:noAutofit/>
          </a:bodyPr>
          <a:lstStyle/>
          <a:p>
            <a:pPr algn="r" rtl="1"/>
            <a:r>
              <a:rPr lang="ar-SA" sz="2400" dirty="0" smtClean="0">
                <a:solidFill>
                  <a:schemeClr val="tx1"/>
                </a:solidFill>
                <a:latin typeface="Arial" panose="020B0604020202020204" pitchFamily="34" charset="0"/>
                <a:cs typeface="Arial" panose="020B0604020202020204" pitchFamily="34" charset="0"/>
              </a:rPr>
              <a:t>مدل قیمت گذاری دارایی های سرمایه ای از نظر بعد زمانی در برگیرنده یك دوره است ، یعنی بر اساس ریسك سیستماتیك هر دوره ، نرخ بازده مورد انتظار سهام عادی را برآورد می نمایند . در حالیكه پروژه های سرمایه گذاری معمولاً دارای عمری بیش از یك دوره هستند تا زمانی كه ریسك سیستماتیك یك دارایی به طور تقریبی در طول عمرپروژه ثابت باشد مشكل چندانی وجود نخواهد داشت . اما اگر بتای یك پروژه به طور قابل ملاحظه ای در طول زمان تغییر كند می بایست این تغییرات را تعدیل كرد ( بهتر است از بتاهای متفاوت </a:t>
            </a:r>
            <a:r>
              <a:rPr lang="en-US" sz="2400" dirty="0" smtClean="0">
                <a:solidFill>
                  <a:schemeClr val="tx1"/>
                </a:solidFill>
                <a:latin typeface="Arial" panose="020B0604020202020204" pitchFamily="34" charset="0"/>
                <a:cs typeface="Arial" panose="020B0604020202020204" pitchFamily="34" charset="0"/>
              </a:rPr>
              <a:t> </a:t>
            </a:r>
            <a:r>
              <a:rPr lang="fa-IR" sz="2400" dirty="0" smtClean="0">
                <a:solidFill>
                  <a:schemeClr val="tx1"/>
                </a:solidFill>
                <a:latin typeface="Arial" panose="020B0604020202020204" pitchFamily="34" charset="0"/>
                <a:cs typeface="Arial" panose="020B0604020202020204" pitchFamily="34" charset="0"/>
              </a:rPr>
              <a:t> </a:t>
            </a:r>
            <a:r>
              <a:rPr lang="ar-SA" sz="2400" dirty="0" smtClean="0">
                <a:solidFill>
                  <a:schemeClr val="tx1"/>
                </a:solidFill>
                <a:latin typeface="Arial" panose="020B0604020202020204" pitchFamily="34" charset="0"/>
                <a:cs typeface="Arial" panose="020B0604020202020204" pitchFamily="34" charset="0"/>
              </a:rPr>
              <a:t>و در نتیجه نرخ های بازده متفاوت برای دوره</a:t>
            </a:r>
            <a:r>
              <a:rPr lang="fa-IR" sz="2400" dirty="0" smtClean="0">
                <a:solidFill>
                  <a:schemeClr val="tx1"/>
                </a:solidFill>
                <a:latin typeface="Arial" panose="020B0604020202020204" pitchFamily="34" charset="0"/>
                <a:cs typeface="Arial" panose="020B0604020202020204" pitchFamily="34" charset="0"/>
              </a:rPr>
              <a:t> </a:t>
            </a:r>
            <a:r>
              <a:rPr lang="ar-SA" sz="2400" dirty="0" smtClean="0">
                <a:solidFill>
                  <a:schemeClr val="tx1"/>
                </a:solidFill>
                <a:latin typeface="Arial" panose="020B0604020202020204" pitchFamily="34" charset="0"/>
                <a:cs typeface="Arial" panose="020B0604020202020204" pitchFamily="34" charset="0"/>
              </a:rPr>
              <a:t>های </a:t>
            </a:r>
            <a:r>
              <a:rPr lang="ar-SA" sz="2400" dirty="0">
                <a:solidFill>
                  <a:schemeClr val="tx1"/>
                </a:solidFill>
                <a:latin typeface="Arial" panose="020B0604020202020204" pitchFamily="34" charset="0"/>
                <a:cs typeface="Arial" panose="020B0604020202020204" pitchFamily="34" charset="0"/>
              </a:rPr>
              <a:t>زمانی متعدد استفاده نمود</a:t>
            </a:r>
            <a:r>
              <a:rPr lang="en-US" sz="2400" dirty="0">
                <a:solidFill>
                  <a:schemeClr val="tx1"/>
                </a:solidFill>
                <a:latin typeface="Arial" panose="020B0604020202020204" pitchFamily="34" charset="0"/>
                <a:cs typeface="Arial" panose="020B0604020202020204" pitchFamily="34" charset="0"/>
              </a:rPr>
              <a:t> </a:t>
            </a:r>
            <a:r>
              <a:rPr lang="fa-IR" sz="2400" dirty="0" smtClean="0">
                <a:solidFill>
                  <a:schemeClr val="tx1"/>
                </a:solidFill>
                <a:latin typeface="Arial" panose="020B0604020202020204" pitchFamily="34" charset="0"/>
                <a:cs typeface="Arial" panose="020B0604020202020204" pitchFamily="34" charset="0"/>
              </a:rPr>
              <a:t>).</a:t>
            </a:r>
            <a:r>
              <a:rPr lang="en-US" sz="2400" dirty="0" smtClean="0">
                <a:solidFill>
                  <a:schemeClr val="tx1"/>
                </a:solidFill>
                <a:latin typeface="Arial" panose="020B0604020202020204" pitchFamily="34" charset="0"/>
                <a:cs typeface="Arial" panose="020B0604020202020204" pitchFamily="34" charset="0"/>
              </a:rPr>
              <a:t/>
            </a:r>
            <a:br>
              <a:rPr lang="en-US" sz="2400" dirty="0" smtClean="0">
                <a:solidFill>
                  <a:schemeClr val="tx1"/>
                </a:solidFill>
                <a:latin typeface="Arial" panose="020B0604020202020204" pitchFamily="34" charset="0"/>
                <a:cs typeface="Arial" panose="020B0604020202020204" pitchFamily="34" charset="0"/>
              </a:rPr>
            </a:b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848600" cy="6477000"/>
          </a:xfrm>
        </p:spPr>
        <p:txBody>
          <a:bodyPr>
            <a:noAutofit/>
          </a:bodyPr>
          <a:lstStyle/>
          <a:p>
            <a:pPr algn="r"/>
            <a:r>
              <a:rPr lang="ar-SA" sz="2400" dirty="0" smtClean="0">
                <a:solidFill>
                  <a:schemeClr val="tx1"/>
                </a:solidFill>
                <a:latin typeface="Arial" panose="020B0604020202020204" pitchFamily="34" charset="0"/>
                <a:cs typeface="Arial" panose="020B0604020202020204" pitchFamily="34" charset="0"/>
              </a:rPr>
              <a:t>انتقاد های دیگر آن مر بوط به فرض اصلی آن ( وجود بازار كامل) می باشد</a:t>
            </a:r>
            <a:r>
              <a:rPr lang="en-US" sz="2400" dirty="0" smtClean="0">
                <a:solidFill>
                  <a:schemeClr val="tx1"/>
                </a:solidFill>
                <a:latin typeface="Arial" panose="020B0604020202020204" pitchFamily="34" charset="0"/>
                <a:cs typeface="Arial" panose="020B0604020202020204" pitchFamily="34" charset="0"/>
              </a:rPr>
              <a:t> </a:t>
            </a:r>
            <a:br>
              <a:rPr lang="en-US" sz="2400" dirty="0" smtClean="0">
                <a:solidFill>
                  <a:schemeClr val="tx1"/>
                </a:solidFill>
                <a:latin typeface="Arial" panose="020B0604020202020204" pitchFamily="34" charset="0"/>
                <a:cs typeface="Arial" panose="020B0604020202020204" pitchFamily="34" charset="0"/>
              </a:rPr>
            </a:br>
            <a:r>
              <a:rPr lang="ar-SA" sz="2400" dirty="0" smtClean="0">
                <a:solidFill>
                  <a:schemeClr val="tx1"/>
                </a:solidFill>
                <a:latin typeface="Arial" panose="020B0604020202020204" pitchFamily="34" charset="0"/>
                <a:cs typeface="Arial" panose="020B0604020202020204" pitchFamily="34" charset="0"/>
              </a:rPr>
              <a:t>در بودجه بندی سرمایه ای به منظور افزایش ثروت سهامداران پروژه هایی انتخاب می شوند كه نرخ بازده مورد انتظار آنها بیش از نرخ بازده بازار یا خط بازار سهم باشد در حالیكه در بازار كامل سرمایه بدلیل وجود رقابت شدید ، توانایی شركت در كسب </a:t>
            </a:r>
            <a:r>
              <a:rPr lang="fa-IR" sz="2400" dirty="0" smtClean="0">
                <a:solidFill>
                  <a:schemeClr val="tx1"/>
                </a:solidFill>
                <a:latin typeface="Arial" panose="020B0604020202020204" pitchFamily="34" charset="0"/>
                <a:cs typeface="Arial" panose="020B0604020202020204" pitchFamily="34" charset="0"/>
              </a:rPr>
              <a:t>   </a:t>
            </a:r>
            <a:r>
              <a:rPr lang="ar-SA" sz="2400" dirty="0" smtClean="0">
                <a:solidFill>
                  <a:schemeClr val="tx1"/>
                </a:solidFill>
                <a:latin typeface="Arial" panose="020B0604020202020204" pitchFamily="34" charset="0"/>
                <a:cs typeface="Arial" panose="020B0604020202020204" pitchFamily="34" charset="0"/>
              </a:rPr>
              <a:t>بازده های بالاتر را برای سهامداران از بین می برد و به عبارت دیگر شركت نخواهد توانست بیش از بازده ای كه بازار بر اساس ریسك سیستماتیك انتظار دارد از پروژه ها بدست آورد در حالیكه در دنیای واقعی بدلیل وجود بازار ناقص سرمایه و بدلیل محدودیت های تخصیص منابع ، وجود قدرت های انحصاری و محدودیت ورود به صنایع خاص این امكان وجود خواهد داشت كه بازده بعضی از پروژه ها بالاتر از بازده مجموعه بازار </a:t>
            </a:r>
            <a:r>
              <a:rPr lang="en-US" sz="2400" dirty="0" smtClean="0">
                <a:solidFill>
                  <a:schemeClr val="tx1"/>
                </a:solidFill>
                <a:latin typeface="Arial" panose="020B0604020202020204" pitchFamily="34" charset="0"/>
                <a:cs typeface="Arial" panose="020B0604020202020204" pitchFamily="34" charset="0"/>
              </a:rPr>
              <a:t>.</a:t>
            </a:r>
            <a:r>
              <a:rPr lang="ar-SA" sz="2400" dirty="0" smtClean="0">
                <a:solidFill>
                  <a:schemeClr val="tx1"/>
                </a:solidFill>
                <a:latin typeface="Arial" panose="020B0604020202020204" pitchFamily="34" charset="0"/>
                <a:cs typeface="Arial" panose="020B0604020202020204" pitchFamily="34" charset="0"/>
              </a:rPr>
              <a:t>باشد</a:t>
            </a:r>
            <a:r>
              <a:rPr lang="en-US" sz="2400" dirty="0" smtClean="0">
                <a:solidFill>
                  <a:schemeClr val="tx1"/>
                </a:solidFill>
                <a:latin typeface="Arial" panose="020B0604020202020204" pitchFamily="34" charset="0"/>
                <a:cs typeface="Arial" panose="020B0604020202020204" pitchFamily="34" charset="0"/>
              </a:rPr>
              <a:t> </a:t>
            </a:r>
            <a:br>
              <a:rPr lang="en-US" sz="2400" dirty="0" smtClean="0">
                <a:solidFill>
                  <a:schemeClr val="tx1"/>
                </a:solidFill>
                <a:latin typeface="Arial" panose="020B0604020202020204" pitchFamily="34" charset="0"/>
                <a:cs typeface="Arial" panose="020B0604020202020204" pitchFamily="34" charset="0"/>
              </a:rPr>
            </a:b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02920"/>
            <a:ext cx="7498080" cy="6050280"/>
          </a:xfrm>
        </p:spPr>
        <p:txBody>
          <a:bodyPr>
            <a:noAutofit/>
          </a:bodyPr>
          <a:lstStyle/>
          <a:p>
            <a:pPr algn="r"/>
            <a:r>
              <a:rPr lang="ar-SA" sz="2800" dirty="0" smtClean="0">
                <a:solidFill>
                  <a:schemeClr val="tx1"/>
                </a:solidFill>
                <a:latin typeface="Arial" panose="020B0604020202020204" pitchFamily="34" charset="0"/>
                <a:cs typeface="Arial" panose="020B0604020202020204" pitchFamily="34" charset="0"/>
              </a:rPr>
              <a:t>همچنین در بازار كامل فرض می شود كه هزینه های ورشكستگی وجود ندارد و فرض می شود كه دارایی های شركت های ورشكسته به ارزش روز فروخته می شود و هیچگونه هزینه قانونی یا هزینه فروش به آنها تعلق نمی گیرد ولی در دنیای واقعی اغلب دارایی ها در هنگام ورشكستگی با سرعت و زیرقیمت واقعی فروخته می شوند به علاوه در این قبیل موارد هزینه های فروش و هزینه های قانونی نیز وجود دارد</a:t>
            </a:r>
            <a:r>
              <a:rPr lang="en-US" sz="2800" dirty="0" smtClean="0">
                <a:solidFill>
                  <a:schemeClr val="tx1"/>
                </a:solidFill>
                <a:latin typeface="Arial" panose="020B0604020202020204" pitchFamily="34" charset="0"/>
                <a:cs typeface="Arial" panose="020B0604020202020204" pitchFamily="34" charset="0"/>
              </a:rPr>
              <a:t> </a:t>
            </a:r>
            <a:br>
              <a:rPr lang="en-US" sz="2800" dirty="0" smtClean="0">
                <a:solidFill>
                  <a:schemeClr val="tx1"/>
                </a:solidFill>
                <a:latin typeface="Arial" panose="020B0604020202020204" pitchFamily="34" charset="0"/>
                <a:cs typeface="Arial" panose="020B0604020202020204" pitchFamily="34" charset="0"/>
              </a:rPr>
            </a:br>
            <a:r>
              <a:rPr lang="ar-SA" sz="2800" dirty="0" smtClean="0">
                <a:solidFill>
                  <a:schemeClr val="tx1"/>
                </a:solidFill>
                <a:latin typeface="Arial" panose="020B0604020202020204" pitchFamily="34" charset="0"/>
                <a:cs typeface="Arial" panose="020B0604020202020204" pitchFamily="34" charset="0"/>
              </a:rPr>
              <a:t>همچنین در عمل همواره هزینه های وام گیری بیش از هزینه های وام دهی است ، هزینه های داد و ستد وجود دارد و سرمایه گذاران هزینه ای را به منظور جمع آوری اطلاعات متحمل می شوند</a:t>
            </a:r>
            <a:r>
              <a:rPr lang="en-US" sz="2800" dirty="0" smtClean="0">
                <a:solidFill>
                  <a:schemeClr val="tx1"/>
                </a:solidFill>
                <a:latin typeface="Arial" panose="020B0604020202020204" pitchFamily="34" charset="0"/>
                <a:cs typeface="Arial" panose="020B0604020202020204" pitchFamily="34" charset="0"/>
              </a:rPr>
              <a:t> </a:t>
            </a:r>
            <a:br>
              <a:rPr lang="en-US" sz="2800" dirty="0" smtClean="0">
                <a:solidFill>
                  <a:schemeClr val="tx1"/>
                </a:solidFill>
                <a:latin typeface="Arial" panose="020B0604020202020204" pitchFamily="34" charset="0"/>
                <a:cs typeface="Arial" panose="020B0604020202020204" pitchFamily="34" charset="0"/>
              </a:rPr>
            </a:br>
            <a:endParaRPr lang="en-US" sz="28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60080" cy="6858000"/>
          </a:xfrm>
        </p:spPr>
        <p:txBody>
          <a:bodyPr>
            <a:normAutofit/>
          </a:bodyPr>
          <a:lstStyle/>
          <a:p>
            <a:pPr marL="365760" indent="-283464" algn="r" rtl="1" fontAlgn="auto">
              <a:lnSpc>
                <a:spcPts val="3500"/>
              </a:lnSpc>
              <a:spcBef>
                <a:spcPts val="600"/>
              </a:spcBef>
              <a:spcAft>
                <a:spcPts val="0"/>
              </a:spcAft>
              <a:defRPr/>
            </a:pPr>
            <a:r>
              <a:rPr lang="en-US" sz="3200" dirty="0" smtClean="0">
                <a:solidFill>
                  <a:schemeClr val="tx1"/>
                </a:solidFill>
                <a:latin typeface="Arial" panose="020B0604020202020204" pitchFamily="34" charset="0"/>
                <a:cs typeface="Arial" panose="020B0604020202020204" pitchFamily="34" charset="0"/>
              </a:rPr>
              <a:t>   </a:t>
            </a:r>
            <a:r>
              <a:rPr lang="fa-IR" sz="3200" dirty="0" smtClean="0">
                <a:solidFill>
                  <a:schemeClr val="tx1"/>
                </a:solidFill>
                <a:latin typeface="Arial" panose="020B0604020202020204" pitchFamily="34" charset="0"/>
                <a:cs typeface="Arial" panose="020B0604020202020204" pitchFamily="34" charset="0"/>
              </a:rPr>
              <a:t>یکی از </a:t>
            </a:r>
            <a:r>
              <a:rPr lang="fa-IR" sz="3200" b="1" dirty="0" smtClean="0">
                <a:solidFill>
                  <a:schemeClr val="tx1"/>
                </a:solidFill>
                <a:latin typeface="Arial" panose="020B0604020202020204" pitchFamily="34" charset="0"/>
                <a:cs typeface="Arial" panose="020B0604020202020204" pitchFamily="34" charset="0"/>
              </a:rPr>
              <a:t>مشکلاتی</a:t>
            </a:r>
            <a:r>
              <a:rPr lang="fa-IR" sz="3200" dirty="0" smtClean="0">
                <a:solidFill>
                  <a:schemeClr val="tx1"/>
                </a:solidFill>
                <a:latin typeface="Arial" panose="020B0604020202020204" pitchFamily="34" charset="0"/>
                <a:cs typeface="Arial" panose="020B0604020202020204" pitchFamily="34" charset="0"/>
              </a:rPr>
              <a:t> که در تفسیر نتایج حاصله از</a:t>
            </a:r>
            <a:r>
              <a:rPr lang="en-US" sz="3200" dirty="0" smtClean="0">
                <a:solidFill>
                  <a:schemeClr val="tx1"/>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CAPM</a:t>
            </a:r>
            <a:r>
              <a:rPr lang="en-US" sz="3200" dirty="0" smtClean="0">
                <a:solidFill>
                  <a:schemeClr val="tx1"/>
                </a:solidFill>
                <a:latin typeface="Arial" panose="020B0604020202020204" pitchFamily="34" charset="0"/>
                <a:cs typeface="Arial" panose="020B0604020202020204" pitchFamily="34" charset="0"/>
              </a:rPr>
              <a:t> </a:t>
            </a:r>
            <a:r>
              <a:rPr lang="fa-IR" sz="3200" dirty="0" smtClean="0">
                <a:solidFill>
                  <a:schemeClr val="tx1"/>
                </a:solidFill>
                <a:latin typeface="Arial" panose="020B0604020202020204" pitchFamily="34" charset="0"/>
                <a:cs typeface="Arial" panose="020B0604020202020204" pitchFamily="34" charset="0"/>
              </a:rPr>
              <a:t>وجود دارد این است که مفاهیم</a:t>
            </a:r>
            <a:br>
              <a:rPr lang="fa-IR" sz="3200" dirty="0" smtClean="0">
                <a:solidFill>
                  <a:schemeClr val="tx1"/>
                </a:solidFill>
                <a:latin typeface="Arial" panose="020B0604020202020204" pitchFamily="34" charset="0"/>
                <a:cs typeface="Arial" panose="020B0604020202020204" pitchFamily="34" charset="0"/>
              </a:rPr>
            </a:br>
            <a:r>
              <a:rPr lang="en-US" sz="3200" dirty="0" smtClean="0">
                <a:solidFill>
                  <a:schemeClr val="tx1"/>
                </a:solidFill>
                <a:latin typeface="Arial" panose="020B0604020202020204" pitchFamily="34" charset="0"/>
                <a:cs typeface="Arial" panose="020B0604020202020204" pitchFamily="34" charset="0"/>
              </a:rPr>
              <a:t/>
            </a:r>
            <a:br>
              <a:rPr lang="en-US"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 ریسک و بازده به صورت پیش بینی شده (مورد انتظار) هستند و عامل ریسک نیز در واقع همان</a:t>
            </a:r>
            <a:br>
              <a:rPr lang="fa-IR" sz="3200" dirty="0" smtClean="0">
                <a:solidFill>
                  <a:schemeClr val="tx1"/>
                </a:solidFill>
                <a:latin typeface="Arial" panose="020B0604020202020204" pitchFamily="34" charset="0"/>
                <a:cs typeface="Arial" panose="020B0604020202020204" pitchFamily="34" charset="0"/>
              </a:rPr>
            </a:br>
            <a:r>
              <a:rPr lang="fa-IR" sz="3200" dirty="0">
                <a:solidFill>
                  <a:schemeClr val="tx1"/>
                </a:solidFill>
                <a:latin typeface="Arial" panose="020B0604020202020204" pitchFamily="34" charset="0"/>
                <a:cs typeface="Arial" panose="020B0604020202020204" pitchFamily="34" charset="0"/>
              </a:rPr>
              <a:t/>
            </a:r>
            <a:br>
              <a:rPr lang="fa-IR" sz="3200" dirty="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 عدم اطمینان نسبت به کسب بازده های آتی است.</a:t>
            </a:r>
            <a:r>
              <a:rPr lang="en-US" sz="3200" dirty="0" smtClean="0">
                <a:solidFill>
                  <a:schemeClr val="tx1"/>
                </a:solidFill>
                <a:latin typeface="Arial" panose="020B0604020202020204" pitchFamily="34" charset="0"/>
                <a:cs typeface="Arial" panose="020B0604020202020204" pitchFamily="34" charset="0"/>
              </a:rPr>
              <a:t/>
            </a:r>
            <a:br>
              <a:rPr lang="en-US"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
            </a:r>
            <a:br>
              <a:rPr lang="fa-IR"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با این حال بیشتر ارزیابی ها در مورد بتا (ریسک ) و میانگین بازده به وسیله ی اطلاعات مربوط به </a:t>
            </a:r>
            <a:br>
              <a:rPr lang="fa-IR"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
            </a:r>
            <a:br>
              <a:rPr lang="fa-IR"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گذشته (در بیشتر موارد مبنای محاسبه دوره 60 ماهه گذشته است) انجام می گیرد.</a:t>
            </a:r>
            <a:br>
              <a:rPr lang="fa-IR" sz="3200" dirty="0" smtClean="0">
                <a:solidFill>
                  <a:schemeClr val="tx1"/>
                </a:solidFill>
                <a:latin typeface="Arial" panose="020B0604020202020204" pitchFamily="34" charset="0"/>
                <a:cs typeface="Arial" panose="020B0604020202020204" pitchFamily="34" charset="0"/>
              </a:rPr>
            </a:br>
            <a:endParaRPr lang="en-US" sz="32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579120"/>
            <a:ext cx="7498080" cy="5897880"/>
          </a:xfrm>
        </p:spPr>
        <p:txBody>
          <a:bodyPr>
            <a:noAutofit/>
          </a:bodyPr>
          <a:lstStyle/>
          <a:p>
            <a:pPr marL="365125" indent="-282575" algn="r" rtl="1">
              <a:spcBef>
                <a:spcPts val="600"/>
              </a:spcBef>
            </a:pPr>
            <a:r>
              <a:rPr lang="en-US" sz="1800" b="1" dirty="0" smtClean="0">
                <a:latin typeface="Arial" panose="020B0604020202020204" pitchFamily="34" charset="0"/>
                <a:cs typeface="Arial" panose="020B0604020202020204" pitchFamily="34" charset="0"/>
              </a:rPr>
              <a:t>  </a:t>
            </a:r>
            <a:r>
              <a:rPr lang="fa-IR" sz="1800" b="1" dirty="0" smtClean="0">
                <a:solidFill>
                  <a:srgbClr val="FF0066"/>
                </a:solidFill>
                <a:latin typeface="Arial" panose="020B0604020202020204" pitchFamily="34" charset="0"/>
                <a:cs typeface="Arial" panose="020B0604020202020204" pitchFamily="34" charset="0"/>
              </a:rPr>
              <a:t>اهمیت مدل </a:t>
            </a:r>
            <a:r>
              <a:rPr lang="fa-IR" sz="3200" dirty="0" smtClean="0">
                <a:solidFill>
                  <a:schemeClr val="tx1"/>
                </a:solidFill>
                <a:latin typeface="Arial" panose="020B0604020202020204" pitchFamily="34" charset="0"/>
                <a:cs typeface="Arial" panose="020B0604020202020204" pitchFamily="34" charset="0"/>
              </a:rPr>
              <a:t>قیمت گذاری دارایی سرمایه ای در حسابداری این است که بوسیله ی این مدل،میزان بازدهی که هر نوع اوراق بهادار باید در آینده داشته باشد، مشخص می شود. مشاهده قیمت های روزانه بورس می تواند نشان دهنده بازده واقعی اوراق بهادار مورد نظر باشد. تفاوت بین بازده واقعی و بازده محاسبه شده به</a:t>
            </a:r>
            <a:r>
              <a:rPr lang="en-US" sz="3200" dirty="0" smtClean="0">
                <a:solidFill>
                  <a:schemeClr val="tx1"/>
                </a:solidFill>
                <a:latin typeface="Arial" panose="020B0604020202020204" pitchFamily="34" charset="0"/>
                <a:cs typeface="Arial" panose="020B0604020202020204" pitchFamily="34" charset="0"/>
              </a:rPr>
              <a:t>  </a:t>
            </a:r>
            <a:r>
              <a:rPr lang="fa-IR" sz="3200" dirty="0" smtClean="0">
                <a:solidFill>
                  <a:schemeClr val="tx1"/>
                </a:solidFill>
                <a:latin typeface="Arial" panose="020B0604020202020204" pitchFamily="34" charset="0"/>
                <a:cs typeface="Arial" panose="020B0604020202020204" pitchFamily="34" charset="0"/>
              </a:rPr>
              <a:t>وسیله(</a:t>
            </a:r>
            <a:r>
              <a:rPr lang="en-US" sz="2400" dirty="0" smtClean="0">
                <a:solidFill>
                  <a:schemeClr val="tx1"/>
                </a:solidFill>
                <a:latin typeface="Arial" panose="020B0604020202020204" pitchFamily="34" charset="0"/>
                <a:cs typeface="Arial" panose="020B0604020202020204" pitchFamily="34" charset="0"/>
              </a:rPr>
              <a:t>CAPM</a:t>
            </a:r>
            <a:r>
              <a:rPr lang="en-US" sz="3200" dirty="0" smtClean="0">
                <a:solidFill>
                  <a:schemeClr val="tx1"/>
                </a:solidFill>
                <a:latin typeface="Arial" panose="020B0604020202020204" pitchFamily="34" charset="0"/>
                <a:cs typeface="Arial" panose="020B0604020202020204" pitchFamily="34" charset="0"/>
              </a:rPr>
              <a:t> </a:t>
            </a:r>
            <a:r>
              <a:rPr lang="fa-IR" sz="3200" dirty="0" smtClean="0">
                <a:solidFill>
                  <a:schemeClr val="tx1"/>
                </a:solidFill>
                <a:latin typeface="Arial" panose="020B0604020202020204" pitchFamily="34" charset="0"/>
                <a:cs typeface="Arial" panose="020B0604020202020204" pitchFamily="34" charset="0"/>
              </a:rPr>
              <a:t>) گویای ” </a:t>
            </a:r>
            <a:r>
              <a:rPr lang="fa-IR" sz="3200" b="1" dirty="0" smtClean="0">
                <a:solidFill>
                  <a:schemeClr val="tx1"/>
                </a:solidFill>
                <a:latin typeface="Arial" panose="020B0604020202020204" pitchFamily="34" charset="0"/>
                <a:cs typeface="Arial" panose="020B0604020202020204" pitchFamily="34" charset="0"/>
              </a:rPr>
              <a:t>بازده غیر عادی </a:t>
            </a:r>
            <a:r>
              <a:rPr lang="fa-IR" sz="3200" dirty="0" smtClean="0">
                <a:solidFill>
                  <a:schemeClr val="tx1"/>
                </a:solidFill>
                <a:latin typeface="Arial" panose="020B0604020202020204" pitchFamily="34" charset="0"/>
                <a:cs typeface="Arial" panose="020B0604020202020204" pitchFamily="34" charset="0"/>
              </a:rPr>
              <a:t>“ خواهد بود. </a:t>
            </a:r>
            <a:br>
              <a:rPr lang="fa-IR" sz="3200" dirty="0" smtClean="0">
                <a:solidFill>
                  <a:schemeClr val="tx1"/>
                </a:solidFill>
                <a:latin typeface="Arial" panose="020B0604020202020204" pitchFamily="34" charset="0"/>
                <a:cs typeface="Arial" panose="020B0604020202020204" pitchFamily="34" charset="0"/>
              </a:rPr>
            </a:br>
            <a:r>
              <a:rPr lang="fa-IR" sz="3200" dirty="0" smtClean="0">
                <a:solidFill>
                  <a:schemeClr val="tx1"/>
                </a:solidFill>
                <a:latin typeface="Arial" panose="020B0604020202020204" pitchFamily="34" charset="0"/>
                <a:cs typeface="Arial" panose="020B0604020202020204" pitchFamily="34" charset="0"/>
              </a:rPr>
              <a:t>مجموع این بازده ها در طول زمان دارای نوعی ارزش اطلاعاتی است که با استفاده از آن می توان  به بازدهی بیش از متوسط بازار دست یافت.</a:t>
            </a:r>
            <a:r>
              <a:rPr lang="en-US" sz="3200" dirty="0" smtClean="0">
                <a:solidFill>
                  <a:schemeClr val="tx1"/>
                </a:solidFill>
                <a:latin typeface="Arial" panose="020B0604020202020204" pitchFamily="34" charset="0"/>
                <a:cs typeface="Arial" panose="020B0604020202020204" pitchFamily="34" charset="0"/>
              </a:rPr>
              <a:t/>
            </a:r>
            <a:br>
              <a:rPr lang="en-US" sz="3200" dirty="0" smtClean="0">
                <a:solidFill>
                  <a:schemeClr val="tx1"/>
                </a:solidFill>
                <a:latin typeface="Arial" panose="020B0604020202020204" pitchFamily="34" charset="0"/>
                <a:cs typeface="Arial" panose="020B0604020202020204" pitchFamily="34" charset="0"/>
              </a:rPr>
            </a:br>
            <a:r>
              <a:rPr lang="en-US" sz="1800" dirty="0" smtClean="0">
                <a:solidFill>
                  <a:schemeClr val="tx1"/>
                </a:solidFill>
                <a:latin typeface="Arial" panose="020B0604020202020204" pitchFamily="34" charset="0"/>
                <a:cs typeface="Arial" panose="020B0604020202020204" pitchFamily="34" charset="0"/>
              </a:rPr>
              <a:t/>
            </a:r>
            <a:br>
              <a:rPr lang="en-US" sz="1800" dirty="0" smtClean="0">
                <a:solidFill>
                  <a:schemeClr val="tx1"/>
                </a:solidFill>
                <a:latin typeface="Arial" panose="020B0604020202020204" pitchFamily="34" charset="0"/>
                <a:cs typeface="Arial" panose="020B0604020202020204" pitchFamily="34" charset="0"/>
              </a:rPr>
            </a:br>
            <a:endParaRPr lang="en-US" sz="18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859302"/>
          </a:xfrm>
        </p:spPr>
        <p:txBody>
          <a:bodyPr>
            <a:normAutofit/>
          </a:bodyPr>
          <a:lstStyle/>
          <a:p>
            <a:pPr algn="r"/>
            <a:r>
              <a:rPr lang="fa-IR" sz="3600" b="1" dirty="0">
                <a:solidFill>
                  <a:srgbClr val="FF0066"/>
                </a:solidFill>
                <a:cs typeface="B Morvarid" pitchFamily="2" charset="-78"/>
              </a:rPr>
              <a:t>نتیجه گیری</a:t>
            </a:r>
            <a:endParaRPr lang="en-US" sz="3600" b="1" dirty="0">
              <a:solidFill>
                <a:srgbClr val="FF0066"/>
              </a:solidFill>
              <a:cs typeface="B Morvarid" pitchFamily="2" charset="-78"/>
            </a:endParaRPr>
          </a:p>
        </p:txBody>
      </p:sp>
      <p:sp>
        <p:nvSpPr>
          <p:cNvPr id="3" name="Subtitle 2"/>
          <p:cNvSpPr>
            <a:spLocks noGrp="1"/>
          </p:cNvSpPr>
          <p:nvPr>
            <p:ph type="subTitle" idx="1"/>
          </p:nvPr>
        </p:nvSpPr>
        <p:spPr>
          <a:xfrm>
            <a:off x="1432560" y="1752600"/>
            <a:ext cx="7406640" cy="4724400"/>
          </a:xfrm>
        </p:spPr>
        <p:txBody>
          <a:bodyPr>
            <a:normAutofit/>
          </a:bodyPr>
          <a:lstStyle/>
          <a:p>
            <a:pPr algn="just" rtl="1"/>
            <a:r>
              <a:rPr lang="fa-IR" sz="3200" dirty="0" smtClean="0">
                <a:solidFill>
                  <a:schemeClr val="tx1"/>
                </a:solidFill>
                <a:latin typeface="Arial" panose="020B0604020202020204" pitchFamily="34" charset="0"/>
                <a:cs typeface="Arial" panose="020B0604020202020204" pitchFamily="34" charset="0"/>
              </a:rPr>
              <a:t>اگرچه نمی توان گفت که محاسبات این مدل محاسبات دقیق و کاملی هستند ولی می توان ادعا کرد که روح این مدل مطلب درستی را بیان می کند. این مدل معیار قابل استفاده ای از اندازه گیری ریسک را بیان می کند و به سرمایه گذاران کمک می کند تا میزان بازدهی شایسته و بایسته خود را در مقابل ریسک ارزیابی کنند</a:t>
            </a:r>
            <a:r>
              <a:rPr lang="en-US" sz="3200" dirty="0" smtClean="0">
                <a:solidFill>
                  <a:schemeClr val="tx1"/>
                </a:solidFill>
                <a:latin typeface="Arial" panose="020B0604020202020204" pitchFamily="34" charset="0"/>
                <a:cs typeface="Arial" panose="020B0604020202020204" pitchFamily="34" charset="0"/>
              </a:rPr>
              <a:t>.</a:t>
            </a:r>
          </a:p>
          <a:p>
            <a:pPr algn="just" rtl="1"/>
            <a:endParaRPr lang="en-US" sz="3200" dirty="0" smtClean="0">
              <a:solidFill>
                <a:schemeClr val="tx1"/>
              </a:solidFill>
              <a:latin typeface="Arial" panose="020B0604020202020204" pitchFamily="34" charset="0"/>
              <a:cs typeface="Arial" panose="020B0604020202020204" pitchFamily="34" charset="0"/>
            </a:endParaRPr>
          </a:p>
          <a:p>
            <a:pPr algn="r"/>
            <a:endParaRPr lang="en-US" sz="32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295400"/>
            <a:ext cx="3276600" cy="2362200"/>
          </a:xfrm>
        </p:spPr>
        <p:txBody>
          <a:bodyPr>
            <a:prstTxWarp prst="textPlain">
              <a:avLst>
                <a:gd name="adj" fmla="val 50443"/>
              </a:avLst>
            </a:prstTxWarp>
          </a:bodyPr>
          <a:lstStyle/>
          <a:p>
            <a:pPr algn="justLow" rtl="1"/>
            <a:r>
              <a:rPr lang="ar-SA" sz="360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مشکلی که با پول حل شود ، مشکل نیست ، هزینه است</a:t>
            </a:r>
            <a:endParaRPr lang="en-US" sz="360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pic>
        <p:nvPicPr>
          <p:cNvPr id="4" name="Content Placeholder 3" descr="Bourse"/>
          <p:cNvPicPr>
            <a:picLocks noGrp="1"/>
          </p:cNvPicPr>
          <p:nvPr>
            <p:ph type="pic" idx="1"/>
          </p:nvPr>
        </p:nvPicPr>
        <p:blipFill>
          <a:blip r:embed="rId3"/>
          <a:srcRect l="3893" r="3893"/>
          <a:stretch>
            <a:fillRect/>
          </a:stretch>
        </p:blipFill>
        <p:spPr bwMode="auto">
          <a:xfrm>
            <a:off x="4572000" y="3200400"/>
            <a:ext cx="4038600" cy="3124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Text Placeholder 5"/>
          <p:cNvSpPr>
            <a:spLocks noGrp="1"/>
          </p:cNvSpPr>
          <p:nvPr>
            <p:ph type="body" sz="half" idx="2"/>
          </p:nvPr>
        </p:nvSpPr>
        <p:spPr>
          <a:xfrm>
            <a:off x="838200" y="4419600"/>
            <a:ext cx="2743200" cy="914400"/>
          </a:xfrm>
        </p:spPr>
        <p:txBody>
          <a:bodyPr>
            <a:normAutofit/>
          </a:bodyPr>
          <a:lstStyle/>
          <a:p>
            <a:r>
              <a:rPr lang="fa-IR" sz="6000" b="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rPr>
              <a:t>با تشکر</a:t>
            </a:r>
            <a:endParaRPr lang="en-US" sz="6000" b="1" dirty="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3000">
        <p14:shred/>
        <p:sndAc>
          <p:stSnd>
            <p:snd r:embed="rId2" name="applause.wav"/>
          </p:stSnd>
        </p:sndAc>
      </p:transition>
    </mc:Choice>
    <mc:Fallback xmlns="">
      <p:transition spd="slow">
        <p:fade/>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7406640" cy="783102"/>
          </a:xfrm>
        </p:spPr>
        <p:txBody>
          <a:bodyPr/>
          <a:lstStyle/>
          <a:p>
            <a:pPr algn="r"/>
            <a:r>
              <a:rPr lang="en-US" dirty="0" smtClean="0"/>
              <a:t> :</a:t>
            </a:r>
            <a:r>
              <a:rPr lang="en-US" sz="3600" b="1" dirty="0">
                <a:solidFill>
                  <a:srgbClr val="FF0066"/>
                </a:solidFill>
                <a:cs typeface="B Esfehan" pitchFamily="2" charset="-78"/>
              </a:rPr>
              <a:t>CAPM</a:t>
            </a:r>
            <a:r>
              <a:rPr lang="en-US" dirty="0" smtClean="0"/>
              <a:t> </a:t>
            </a:r>
            <a:r>
              <a:rPr lang="fa-IR" sz="3600" b="1" dirty="0">
                <a:solidFill>
                  <a:srgbClr val="FF0066"/>
                </a:solidFill>
                <a:cs typeface="B Esfehan" pitchFamily="2" charset="-78"/>
              </a:rPr>
              <a:t>مفروضات</a:t>
            </a:r>
            <a:r>
              <a:rPr lang="fa-IR" dirty="0" smtClean="0"/>
              <a:t> </a:t>
            </a:r>
            <a:r>
              <a:rPr lang="fa-IR" sz="3600" b="1" dirty="0">
                <a:solidFill>
                  <a:srgbClr val="FF0066"/>
                </a:solidFill>
                <a:cs typeface="B Esfehan" pitchFamily="2" charset="-78"/>
              </a:rPr>
              <a:t>مدل</a:t>
            </a:r>
            <a:endParaRPr lang="en-US" sz="3600" b="1" dirty="0">
              <a:solidFill>
                <a:srgbClr val="FF0066"/>
              </a:solidFill>
              <a:cs typeface="B Esfehan" pitchFamily="2" charset="-78"/>
            </a:endParaRPr>
          </a:p>
        </p:txBody>
      </p:sp>
      <p:sp>
        <p:nvSpPr>
          <p:cNvPr id="3" name="Subtitle 2"/>
          <p:cNvSpPr>
            <a:spLocks noGrp="1"/>
          </p:cNvSpPr>
          <p:nvPr>
            <p:ph type="subTitle" idx="1"/>
          </p:nvPr>
        </p:nvSpPr>
        <p:spPr>
          <a:xfrm>
            <a:off x="1219200" y="1295400"/>
            <a:ext cx="7406640" cy="4953000"/>
          </a:xfrm>
        </p:spPr>
        <p:txBody>
          <a:bodyPr>
            <a:noAutofit/>
          </a:bodyPr>
          <a:lstStyle/>
          <a:p>
            <a:pPr marL="365760" indent="-283464" algn="r" rtl="1">
              <a:lnSpc>
                <a:spcPct val="120000"/>
              </a:lnSpc>
            </a:pPr>
            <a:r>
              <a:rPr lang="ar-SA" sz="2400" dirty="0">
                <a:solidFill>
                  <a:schemeClr val="tx1"/>
                </a:solidFill>
                <a:latin typeface="Arial" panose="020B0604020202020204" pitchFamily="34" charset="0"/>
                <a:cs typeface="Arial" panose="020B0604020202020204" pitchFamily="34" charset="0"/>
              </a:rPr>
              <a:t>الگوی</a:t>
            </a:r>
            <a:r>
              <a:rPr lang="fa-IR" sz="2400" dirty="0">
                <a:solidFill>
                  <a:schemeClr val="tx1"/>
                </a:solidFill>
                <a:latin typeface="Arial" panose="020B0604020202020204" pitchFamily="34" charset="0"/>
                <a:cs typeface="Arial" panose="020B0604020202020204" pitchFamily="34" charset="0"/>
              </a:rPr>
              <a:t> </a:t>
            </a:r>
            <a:r>
              <a:rPr lang="fa-IR" sz="2400" b="1" dirty="0">
                <a:solidFill>
                  <a:schemeClr val="tx1"/>
                </a:solidFill>
                <a:latin typeface="Arial" panose="020B0604020202020204" pitchFamily="34" charset="0"/>
                <a:cs typeface="Arial" panose="020B0604020202020204" pitchFamily="34" charset="0"/>
              </a:rPr>
              <a:t>CAPM</a:t>
            </a:r>
            <a:r>
              <a:rPr lang="fa-IR" sz="2400" dirty="0">
                <a:solidFill>
                  <a:schemeClr val="tx1"/>
                </a:solidFill>
                <a:latin typeface="Arial" panose="020B0604020202020204" pitchFamily="34" charset="0"/>
                <a:cs typeface="Arial" panose="020B0604020202020204" pitchFamily="34" charset="0"/>
              </a:rPr>
              <a:t> </a:t>
            </a:r>
            <a:r>
              <a:rPr lang="fa-IR" sz="2400" dirty="0" smtClean="0">
                <a:solidFill>
                  <a:schemeClr val="tx1"/>
                </a:solidFill>
                <a:latin typeface="Arial" panose="020B0604020202020204" pitchFamily="34" charset="0"/>
                <a:cs typeface="Arial" panose="020B0604020202020204" pitchFamily="34" charset="0"/>
              </a:rPr>
              <a:t>  </a:t>
            </a:r>
            <a:r>
              <a:rPr lang="ar-SA" sz="2400" dirty="0" smtClean="0">
                <a:solidFill>
                  <a:schemeClr val="tx1"/>
                </a:solidFill>
                <a:latin typeface="Arial" panose="020B0604020202020204" pitchFamily="34" charset="0"/>
                <a:cs typeface="Arial" panose="020B0604020202020204" pitchFamily="34" charset="0"/>
              </a:rPr>
              <a:t>براساس </a:t>
            </a:r>
            <a:r>
              <a:rPr lang="ar-SA" sz="2400" dirty="0">
                <a:solidFill>
                  <a:schemeClr val="tx1"/>
                </a:solidFill>
                <a:latin typeface="Arial" panose="020B0604020202020204" pitchFamily="34" charset="0"/>
                <a:cs typeface="Arial" panose="020B0604020202020204" pitchFamily="34" charset="0"/>
              </a:rPr>
              <a:t>مفروضات زیر استخراج شده است</a:t>
            </a:r>
            <a:endParaRPr lang="en-US" sz="2400" dirty="0">
              <a:solidFill>
                <a:schemeClr val="tx1"/>
              </a:solidFill>
              <a:latin typeface="Arial" panose="020B0604020202020204" pitchFamily="34" charset="0"/>
              <a:cs typeface="Arial" panose="020B0604020202020204" pitchFamily="34" charset="0"/>
            </a:endParaRPr>
          </a:p>
          <a:p>
            <a:pPr marL="365760" indent="-283464" algn="r" rtl="1">
              <a:lnSpc>
                <a:spcPct val="120000"/>
              </a:lnSpc>
            </a:pPr>
            <a:r>
              <a:rPr lang="ar-SA" sz="2400" dirty="0" smtClean="0">
                <a:solidFill>
                  <a:schemeClr val="tx1"/>
                </a:solidFill>
                <a:latin typeface="Arial" panose="020B0604020202020204" pitchFamily="34" charset="0"/>
                <a:cs typeface="Arial" panose="020B0604020202020204" pitchFamily="34" charset="0"/>
              </a:rPr>
              <a:t>١</a:t>
            </a:r>
            <a:r>
              <a:rPr lang="ar-SA" sz="2400" dirty="0">
                <a:solidFill>
                  <a:schemeClr val="tx1"/>
                </a:solidFill>
                <a:latin typeface="Arial" panose="020B0604020202020204" pitchFamily="34" charset="0"/>
                <a:cs typeface="Arial" panose="020B0604020202020204" pitchFamily="34" charset="0"/>
              </a:rPr>
              <a:t>) کلیه ی سرمایه گذاران دارای تابع توزیع احتمال همگن </a:t>
            </a:r>
            <a:r>
              <a:rPr lang="ar-SA" sz="2400" dirty="0" smtClean="0">
                <a:solidFill>
                  <a:schemeClr val="tx1"/>
                </a:solidFill>
                <a:latin typeface="Arial" panose="020B0604020202020204" pitchFamily="34" charset="0"/>
                <a:cs typeface="Arial" panose="020B0604020202020204" pitchFamily="34" charset="0"/>
              </a:rPr>
              <a:t>هستند</a:t>
            </a:r>
            <a:r>
              <a:rPr lang="fa-IR" sz="2400" dirty="0" smtClean="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a:p>
            <a:pPr marL="365760" indent="-283464" algn="r" rtl="1">
              <a:lnSpc>
                <a:spcPct val="120000"/>
              </a:lnSpc>
            </a:pPr>
            <a:r>
              <a:rPr lang="ar-SA" sz="2400" dirty="0" smtClean="0">
                <a:solidFill>
                  <a:schemeClr val="tx1"/>
                </a:solidFill>
                <a:latin typeface="Arial" panose="020B0604020202020204" pitchFamily="34" charset="0"/>
                <a:cs typeface="Arial" panose="020B0604020202020204" pitchFamily="34" charset="0"/>
              </a:rPr>
              <a:t>٢</a:t>
            </a:r>
            <a:r>
              <a:rPr lang="ar-SA" sz="2400" dirty="0">
                <a:solidFill>
                  <a:schemeClr val="tx1"/>
                </a:solidFill>
                <a:latin typeface="Arial" panose="020B0604020202020204" pitchFamily="34" charset="0"/>
                <a:cs typeface="Arial" panose="020B0604020202020204" pitchFamily="34" charset="0"/>
              </a:rPr>
              <a:t>) با سطح معین ریسک ٬ سرمایه گذاران ثروت بیشتر را به ثروت کمتر ترجیح می </a:t>
            </a:r>
            <a:r>
              <a:rPr lang="ar-SA" sz="2400" dirty="0" smtClean="0">
                <a:solidFill>
                  <a:schemeClr val="tx1"/>
                </a:solidFill>
                <a:latin typeface="Arial" panose="020B0604020202020204" pitchFamily="34" charset="0"/>
                <a:cs typeface="Arial" panose="020B0604020202020204" pitchFamily="34" charset="0"/>
              </a:rPr>
              <a:t>دهند</a:t>
            </a:r>
            <a:r>
              <a:rPr lang="fa-IR" sz="2400" dirty="0" smtClean="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400" dirty="0" smtClean="0">
                <a:solidFill>
                  <a:schemeClr val="tx1"/>
                </a:solidFill>
                <a:latin typeface="Arial" panose="020B0604020202020204" pitchFamily="34" charset="0"/>
                <a:cs typeface="Arial" panose="020B0604020202020204" pitchFamily="34" charset="0"/>
              </a:rPr>
              <a:t>٣) </a:t>
            </a:r>
            <a:r>
              <a:rPr lang="ar-SA" sz="2400" dirty="0">
                <a:solidFill>
                  <a:schemeClr val="tx1"/>
                </a:solidFill>
                <a:latin typeface="Arial" panose="020B0604020202020204" pitchFamily="34" charset="0"/>
                <a:cs typeface="Arial" panose="020B0604020202020204" pitchFamily="34" charset="0"/>
              </a:rPr>
              <a:t>با سطح معین بازده ٬ سرمایه گذاران ریسک کمتر را به ریسک بیشتر ترجیح می </a:t>
            </a:r>
            <a:r>
              <a:rPr lang="ar-SA" sz="2400" dirty="0" smtClean="0">
                <a:solidFill>
                  <a:schemeClr val="tx1"/>
                </a:solidFill>
                <a:latin typeface="Arial" panose="020B0604020202020204" pitchFamily="34" charset="0"/>
                <a:cs typeface="Arial" panose="020B0604020202020204" pitchFamily="34" charset="0"/>
              </a:rPr>
              <a:t>دهند</a:t>
            </a:r>
            <a:r>
              <a:rPr lang="fa-IR" sz="2400" dirty="0" smtClean="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400" dirty="0" smtClean="0">
                <a:solidFill>
                  <a:schemeClr val="tx1"/>
                </a:solidFill>
                <a:latin typeface="Arial" panose="020B0604020202020204" pitchFamily="34" charset="0"/>
                <a:cs typeface="Arial" panose="020B0604020202020204" pitchFamily="34" charset="0"/>
              </a:rPr>
              <a:t>٤) </a:t>
            </a:r>
            <a:r>
              <a:rPr lang="ar-SA" sz="2400" dirty="0">
                <a:solidFill>
                  <a:schemeClr val="tx1"/>
                </a:solidFill>
                <a:latin typeface="Arial" panose="020B0604020202020204" pitchFamily="34" charset="0"/>
                <a:cs typeface="Arial" panose="020B0604020202020204" pitchFamily="34" charset="0"/>
              </a:rPr>
              <a:t>محدودیتی برای وام دادن و وام گرفتن در نرخ بهره ی بدون ریسک وجود </a:t>
            </a:r>
            <a:r>
              <a:rPr lang="ar-SA" sz="2400" dirty="0" smtClean="0">
                <a:solidFill>
                  <a:schemeClr val="tx1"/>
                </a:solidFill>
                <a:latin typeface="Arial" panose="020B0604020202020204" pitchFamily="34" charset="0"/>
                <a:cs typeface="Arial" panose="020B0604020202020204" pitchFamily="34" charset="0"/>
              </a:rPr>
              <a:t>ندارد</a:t>
            </a:r>
            <a:r>
              <a:rPr lang="fa-IR" sz="2400" dirty="0" smtClean="0">
                <a:solidFill>
                  <a:schemeClr val="tx1"/>
                </a:solidFill>
                <a:latin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cs typeface="Arial" panose="020B0604020202020204" pitchFamily="34" charset="0"/>
            </a:endParaRPr>
          </a:p>
          <a:p>
            <a:pPr marL="365760" indent="-283464" algn="r" rtl="1">
              <a:lnSpc>
                <a:spcPct val="120000"/>
              </a:lnSpc>
            </a:pPr>
            <a:endParaRPr lang="en-US" sz="2400"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0"/>
            <a:ext cx="7406640" cy="783102"/>
          </a:xfrm>
        </p:spPr>
        <p:txBody>
          <a:bodyPr/>
          <a:lstStyle/>
          <a:p>
            <a:pPr algn="r"/>
            <a:r>
              <a:rPr lang="en-US" dirty="0" smtClean="0"/>
              <a:t> :</a:t>
            </a:r>
            <a:r>
              <a:rPr lang="en-US" sz="3600" b="1" dirty="0">
                <a:solidFill>
                  <a:srgbClr val="FF0066"/>
                </a:solidFill>
                <a:cs typeface="B Esfehan" pitchFamily="2" charset="-78"/>
              </a:rPr>
              <a:t>CAPM</a:t>
            </a:r>
            <a:r>
              <a:rPr lang="en-US" dirty="0" smtClean="0"/>
              <a:t> </a:t>
            </a:r>
            <a:r>
              <a:rPr lang="fa-IR" sz="3600" b="1" dirty="0">
                <a:solidFill>
                  <a:srgbClr val="FF0066"/>
                </a:solidFill>
                <a:cs typeface="B Esfehan" pitchFamily="2" charset="-78"/>
              </a:rPr>
              <a:t>مفروضات</a:t>
            </a:r>
            <a:r>
              <a:rPr lang="fa-IR" dirty="0" smtClean="0"/>
              <a:t> </a:t>
            </a:r>
            <a:r>
              <a:rPr lang="fa-IR" sz="3600" b="1" dirty="0">
                <a:solidFill>
                  <a:srgbClr val="FF0066"/>
                </a:solidFill>
                <a:cs typeface="B Esfehan" pitchFamily="2" charset="-78"/>
              </a:rPr>
              <a:t>مدل</a:t>
            </a:r>
            <a:endParaRPr lang="en-US" sz="3600" b="1" dirty="0">
              <a:solidFill>
                <a:srgbClr val="FF0066"/>
              </a:solidFill>
              <a:cs typeface="B Esfehan" pitchFamily="2" charset="-78"/>
            </a:endParaRPr>
          </a:p>
        </p:txBody>
      </p:sp>
      <p:sp>
        <p:nvSpPr>
          <p:cNvPr id="3" name="Subtitle 2"/>
          <p:cNvSpPr>
            <a:spLocks noGrp="1"/>
          </p:cNvSpPr>
          <p:nvPr>
            <p:ph type="subTitle" idx="1"/>
          </p:nvPr>
        </p:nvSpPr>
        <p:spPr>
          <a:xfrm>
            <a:off x="1371600" y="990600"/>
            <a:ext cx="7406640" cy="5638800"/>
          </a:xfrm>
        </p:spPr>
        <p:txBody>
          <a:bodyPr>
            <a:noAutofit/>
          </a:bodyPr>
          <a:lstStyle/>
          <a:p>
            <a:pPr marL="365760" indent="-283464" algn="r" rtl="1">
              <a:lnSpc>
                <a:spcPct val="120000"/>
              </a:lnSpc>
            </a:pPr>
            <a:r>
              <a:rPr lang="ar-SA" sz="2800" dirty="0" smtClean="0">
                <a:solidFill>
                  <a:schemeClr val="tx1"/>
                </a:solidFill>
                <a:latin typeface="Arial" panose="020B0604020202020204" pitchFamily="34" charset="0"/>
                <a:cs typeface="Arial" panose="020B0604020202020204" pitchFamily="34" charset="0"/>
              </a:rPr>
              <a:t>٥</a:t>
            </a:r>
            <a:r>
              <a:rPr lang="ar-SA" sz="2800" dirty="0">
                <a:solidFill>
                  <a:schemeClr val="tx1"/>
                </a:solidFill>
                <a:latin typeface="Arial" panose="020B0604020202020204" pitchFamily="34" charset="0"/>
                <a:cs typeface="Arial" panose="020B0604020202020204" pitchFamily="34" charset="0"/>
              </a:rPr>
              <a:t>) برای بنگاهها و سرمایه گذاران ریسک ورشکستگی وجود ندارد</a:t>
            </a:r>
            <a:r>
              <a:rPr lang="en-US" sz="2800" dirty="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800" dirty="0">
                <a:solidFill>
                  <a:schemeClr val="tx1"/>
                </a:solidFill>
                <a:latin typeface="Arial" panose="020B0604020202020204" pitchFamily="34" charset="0"/>
                <a:cs typeface="Arial" panose="020B0604020202020204" pitchFamily="34" charset="0"/>
              </a:rPr>
              <a:t>٦) هیچگونه مالیات یا هزینه های مربوط به معاملات یا اطلاعات برای خرید و فروش داراییهای</a:t>
            </a:r>
            <a:r>
              <a:rPr lang="fa-IR" sz="2800" dirty="0">
                <a:solidFill>
                  <a:schemeClr val="tx1"/>
                </a:solidFill>
                <a:latin typeface="Arial" panose="020B0604020202020204" pitchFamily="34" charset="0"/>
                <a:cs typeface="Arial" panose="020B0604020202020204" pitchFamily="34" charset="0"/>
              </a:rPr>
              <a:t> </a:t>
            </a:r>
            <a:r>
              <a:rPr lang="ar-SA" sz="2800" dirty="0">
                <a:solidFill>
                  <a:schemeClr val="tx1"/>
                </a:solidFill>
                <a:latin typeface="Arial" panose="020B0604020202020204" pitchFamily="34" charset="0"/>
                <a:cs typeface="Arial" panose="020B0604020202020204" pitchFamily="34" charset="0"/>
              </a:rPr>
              <a:t>سرمایه ای در بازار وجود ندارد</a:t>
            </a:r>
            <a:r>
              <a:rPr lang="en-US" sz="2800" dirty="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800" dirty="0">
                <a:solidFill>
                  <a:schemeClr val="tx1"/>
                </a:solidFill>
                <a:latin typeface="Arial" panose="020B0604020202020204" pitchFamily="34" charset="0"/>
                <a:cs typeface="Arial" panose="020B0604020202020204" pitchFamily="34" charset="0"/>
              </a:rPr>
              <a:t>٧) کلیه ی فرصت های سرمایه گذاری قابل تقسیم بوده و قابلیت جایگزینی با هم را دارند</a:t>
            </a:r>
            <a:r>
              <a:rPr lang="en-US" sz="2800" dirty="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800" dirty="0">
                <a:solidFill>
                  <a:schemeClr val="tx1"/>
                </a:solidFill>
                <a:latin typeface="Arial" panose="020B0604020202020204" pitchFamily="34" charset="0"/>
                <a:cs typeface="Arial" panose="020B0604020202020204" pitchFamily="34" charset="0"/>
              </a:rPr>
              <a:t>٨) بازار سرمایه در تعادل است</a:t>
            </a:r>
            <a:r>
              <a:rPr lang="en-US" sz="2800" dirty="0">
                <a:solidFill>
                  <a:schemeClr val="tx1"/>
                </a:solidFill>
                <a:latin typeface="Arial" panose="020B0604020202020204" pitchFamily="34" charset="0"/>
                <a:cs typeface="Arial" panose="020B0604020202020204" pitchFamily="34" charset="0"/>
              </a:rPr>
              <a:t>.</a:t>
            </a:r>
          </a:p>
          <a:p>
            <a:pPr marL="365760" indent="-283464" algn="r" rtl="1">
              <a:lnSpc>
                <a:spcPct val="120000"/>
              </a:lnSpc>
            </a:pPr>
            <a:r>
              <a:rPr lang="ar-SA" sz="2800" dirty="0">
                <a:solidFill>
                  <a:schemeClr val="tx1"/>
                </a:solidFill>
                <a:latin typeface="Arial" panose="020B0604020202020204" pitchFamily="34" charset="0"/>
                <a:cs typeface="Arial" panose="020B0604020202020204" pitchFamily="34" charset="0"/>
              </a:rPr>
              <a:t>٩) افق زمانی کلیه ی سرمایه گذاران یکسان است</a:t>
            </a:r>
            <a:endParaRPr lang="en-US" sz="2800" dirty="0">
              <a:solidFill>
                <a:schemeClr val="tx1"/>
              </a:solidFill>
              <a:latin typeface="Arial" panose="020B0604020202020204" pitchFamily="34" charset="0"/>
              <a:cs typeface="Arial" panose="020B0604020202020204" pitchFamily="34" charset="0"/>
            </a:endParaRPr>
          </a:p>
          <a:p>
            <a:pPr marL="365760" indent="-283464" algn="r">
              <a:lnSpc>
                <a:spcPct val="120000"/>
              </a:lnSpc>
            </a:pPr>
            <a:endParaRPr lang="en-US" sz="1600" dirty="0">
              <a:solidFill>
                <a:schemeClr val="tx1"/>
              </a:solidFill>
              <a:latin typeface="Arial" panose="020B0604020202020204" pitchFamily="34" charset="0"/>
              <a:cs typeface="Arial" panose="020B0604020202020204" pitchFamily="34" charset="0"/>
            </a:endParaRPr>
          </a:p>
          <a:p>
            <a:pPr marL="365760" indent="-283464" algn="r">
              <a:lnSpc>
                <a:spcPct val="120000"/>
              </a:lnSpc>
            </a:pPr>
            <a:endParaRPr lang="en-US" sz="16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749053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228600"/>
            <a:ext cx="10363200" cy="1392702"/>
          </a:xfrm>
        </p:spPr>
        <p:txBody>
          <a:bodyPr>
            <a:normAutofit/>
          </a:bodyPr>
          <a:lstStyle/>
          <a:p>
            <a:pPr algn="r"/>
            <a:r>
              <a:rPr lang="fa-IR" sz="3600" b="1" dirty="0" smtClean="0">
                <a:solidFill>
                  <a:srgbClr val="FF0066"/>
                </a:solidFill>
                <a:cs typeface="B Esfehan" pitchFamily="2" charset="-78"/>
              </a:rPr>
              <a:t>تاملاتی </a:t>
            </a:r>
            <a:r>
              <a:rPr lang="fa-IR" sz="3600" b="1" dirty="0">
                <a:solidFill>
                  <a:srgbClr val="FF0066"/>
                </a:solidFill>
                <a:cs typeface="B Esfehan" pitchFamily="2" charset="-78"/>
              </a:rPr>
              <a:t>در مدل قیمت گذاری دارییهای </a:t>
            </a:r>
            <a:r>
              <a:rPr lang="fa-IR" sz="3600" b="1" dirty="0" smtClean="0">
                <a:solidFill>
                  <a:srgbClr val="FF0066"/>
                </a:solidFill>
                <a:cs typeface="B Esfehan" pitchFamily="2" charset="-78"/>
              </a:rPr>
              <a:t>سرمایه – </a:t>
            </a:r>
            <a:br>
              <a:rPr lang="fa-IR" sz="3600" b="1" dirty="0" smtClean="0">
                <a:solidFill>
                  <a:srgbClr val="FF0066"/>
                </a:solidFill>
                <a:cs typeface="B Esfehan" pitchFamily="2" charset="-78"/>
              </a:rPr>
            </a:br>
            <a:r>
              <a:rPr lang="en-US" sz="3600" b="1" dirty="0">
                <a:solidFill>
                  <a:srgbClr val="FF0066"/>
                </a:solidFill>
                <a:cs typeface="B Esfehan" pitchFamily="2" charset="-78"/>
              </a:rPr>
              <a:t>CAPM </a:t>
            </a:r>
            <a:r>
              <a:rPr lang="fa-IR" sz="3600" b="1" dirty="0" smtClean="0">
                <a:solidFill>
                  <a:srgbClr val="FF0066"/>
                </a:solidFill>
                <a:cs typeface="B Esfehan" pitchFamily="2" charset="-78"/>
              </a:rPr>
              <a:t>مدل</a:t>
            </a:r>
            <a:endParaRPr lang="en-US" sz="3600" b="1" dirty="0">
              <a:solidFill>
                <a:srgbClr val="FF0066"/>
              </a:solidFill>
              <a:cs typeface="B Esfehan" pitchFamily="2" charset="-78"/>
            </a:endParaRPr>
          </a:p>
        </p:txBody>
      </p:sp>
      <p:sp>
        <p:nvSpPr>
          <p:cNvPr id="3" name="Subtitle 2"/>
          <p:cNvSpPr>
            <a:spLocks noGrp="1"/>
          </p:cNvSpPr>
          <p:nvPr>
            <p:ph type="subTitle" idx="1"/>
          </p:nvPr>
        </p:nvSpPr>
        <p:spPr>
          <a:xfrm>
            <a:off x="1371600" y="1752600"/>
            <a:ext cx="7467600" cy="5334000"/>
          </a:xfrm>
        </p:spPr>
        <p:txBody>
          <a:bodyPr>
            <a:noAutofit/>
          </a:bodyPr>
          <a:lstStyle/>
          <a:p>
            <a:pPr algn="just" rtl="1"/>
            <a:r>
              <a:rPr lang="fa-IR" sz="5400" dirty="0" smtClean="0">
                <a:latin typeface="IranNastaliq" pitchFamily="18" charset="0"/>
                <a:cs typeface="IranNastaliq" pitchFamily="18" charset="0"/>
              </a:rPr>
              <a:t>صرفنظر از اینکه ما چه میزان تنوع در پرتفوی خود ایجاد کنیم حذف تمامی ریسکها میسر نخواهد بود . از دید یک سرمایه گذار ما مستحق دریافت آن نرخ بازدهی هستیم که نسبت به ریسک تحمل شده پاداشی در خور باشد . مدل قیمت گذاری دارییهای سرمایه ای به ما کمک می کند تا ریسک سرمایه کذاری را محاسبه کرده و نرخ بازدهی مورد انتظار بایسته  را تعیین کنیم.</a:t>
            </a:r>
            <a:endParaRPr lang="en-US" sz="5400" dirty="0">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rmAutofit fontScale="90000"/>
          </a:bodyPr>
          <a:lstStyle/>
          <a:p>
            <a:pPr algn="just" rtl="1"/>
            <a:r>
              <a:rPr lang="fa-IR" sz="5400" dirty="0" smtClean="0">
                <a:solidFill>
                  <a:schemeClr val="tx1"/>
                </a:solidFill>
                <a:latin typeface="IranNastaliq" pitchFamily="18" charset="0"/>
                <a:cs typeface="IranNastaliq" pitchFamily="18" charset="0"/>
              </a:rPr>
              <a:t>در هر سرمایه گذاری دو مولفه اساسی عبارتند از بازدهی مورد انتظار و ریسکی که برای بدست آوردن این بازدهی بایستی متحمل شد و با استفاده از  </a:t>
            </a:r>
            <a:r>
              <a:rPr lang="en-US" sz="4400" dirty="0" smtClean="0">
                <a:solidFill>
                  <a:schemeClr val="tx1"/>
                </a:solidFill>
                <a:latin typeface="Times New Roman" pitchFamily="18" charset="0"/>
                <a:cs typeface="Times New Roman" pitchFamily="18" charset="0"/>
              </a:rPr>
              <a:t>CAPM</a:t>
            </a:r>
            <a:r>
              <a:rPr lang="fa-IR" sz="5400" dirty="0" smtClean="0">
                <a:solidFill>
                  <a:schemeClr val="tx1"/>
                </a:solidFill>
                <a:latin typeface="IranNastaliq" pitchFamily="18" charset="0"/>
                <a:cs typeface="IranNastaliq" pitchFamily="18" charset="0"/>
              </a:rPr>
              <a:t> همین دوعامل مهم را مشخص میکنیم . </a:t>
            </a:r>
            <a:r>
              <a:rPr lang="en-US" sz="5400" dirty="0" smtClean="0">
                <a:solidFill>
                  <a:schemeClr val="tx1"/>
                </a:solidFill>
                <a:latin typeface="IranNastaliq" pitchFamily="18" charset="0"/>
                <a:cs typeface="IranNastaliq" pitchFamily="18" charset="0"/>
              </a:rPr>
              <a:t/>
            </a:r>
            <a:br>
              <a:rPr lang="en-US" sz="5400" dirty="0" smtClean="0">
                <a:solidFill>
                  <a:schemeClr val="tx1"/>
                </a:solidFill>
                <a:latin typeface="IranNastaliq" pitchFamily="18" charset="0"/>
                <a:cs typeface="IranNastaliq" pitchFamily="18" charset="0"/>
              </a:rPr>
            </a:br>
            <a:r>
              <a:rPr lang="fa-IR" sz="5400" dirty="0" smtClean="0">
                <a:solidFill>
                  <a:schemeClr val="tx1"/>
                </a:solidFill>
                <a:latin typeface="IranNastaliq" pitchFamily="18" charset="0"/>
                <a:cs typeface="IranNastaliq" pitchFamily="18" charset="0"/>
              </a:rPr>
              <a:t>در اینجا ما به فرمولی که در پس زمینه این مدل قرار دارد ، مدارکی دال بر تایید و رد مدل</a:t>
            </a:r>
            <a:r>
              <a:rPr lang="en-US" sz="4400" dirty="0" smtClean="0">
                <a:solidFill>
                  <a:schemeClr val="tx1"/>
                </a:solidFill>
                <a:latin typeface="Times New Roman" pitchFamily="18" charset="0"/>
                <a:cs typeface="Times New Roman" pitchFamily="18" charset="0"/>
              </a:rPr>
              <a:t>CAPM </a:t>
            </a:r>
            <a:r>
              <a:rPr lang="fa-IR" sz="5400" dirty="0" smtClean="0">
                <a:solidFill>
                  <a:schemeClr val="tx1"/>
                </a:solidFill>
                <a:latin typeface="IranNastaliq" pitchFamily="18" charset="0"/>
                <a:cs typeface="IranNastaliq" pitchFamily="18" charset="0"/>
              </a:rPr>
              <a:t> و معنای آن برای یک سرمایه گذاری عادی خواهیم پرداخت .</a:t>
            </a:r>
            <a:endParaRPr lang="en-US" sz="5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202680"/>
          </a:xfrm>
        </p:spPr>
        <p:txBody>
          <a:bodyPr>
            <a:normAutofit/>
          </a:bodyPr>
          <a:lstStyle/>
          <a:p>
            <a:pPr algn="r" rtl="1"/>
            <a:r>
              <a:rPr lang="fa-IR" sz="5400" dirty="0" smtClean="0">
                <a:solidFill>
                  <a:schemeClr val="tx1"/>
                </a:solidFill>
                <a:latin typeface="IranNastaliq" pitchFamily="18" charset="0"/>
                <a:cs typeface="IranNastaliq" pitchFamily="18" charset="0"/>
              </a:rPr>
              <a:t>مدل او با ایده این شروع می شود که یک سرمایه گذاری منفرد شامل دو نوع ریسک است </a:t>
            </a:r>
            <a:r>
              <a:rPr lang="fa-IR" sz="5400" dirty="0" smtClean="0">
                <a:latin typeface="IranNastaliq" pitchFamily="18" charset="0"/>
                <a:cs typeface="IranNastaliq" pitchFamily="18" charset="0"/>
              </a:rPr>
              <a:t>. </a:t>
            </a:r>
            <a:r>
              <a:rPr lang="en-US" sz="4000" dirty="0" smtClean="0"/>
              <a:t/>
            </a:r>
            <a:br>
              <a:rPr lang="en-US" sz="4000" dirty="0" smtClean="0"/>
            </a:br>
            <a:r>
              <a:rPr lang="fa-IR" sz="4000" dirty="0" smtClean="0"/>
              <a:t> </a:t>
            </a:r>
            <a:r>
              <a:rPr lang="fa-IR" sz="3600" b="1" dirty="0" smtClean="0">
                <a:solidFill>
                  <a:srgbClr val="FF0066"/>
                </a:solidFill>
                <a:cs typeface="B Esfehan" pitchFamily="2" charset="-78"/>
              </a:rPr>
              <a:t>1</a:t>
            </a:r>
            <a:r>
              <a:rPr lang="fa-IR" sz="4000" dirty="0" smtClean="0"/>
              <a:t> </a:t>
            </a:r>
            <a:r>
              <a:rPr lang="fa-IR" sz="3600" b="1" dirty="0">
                <a:solidFill>
                  <a:srgbClr val="FF0066"/>
                </a:solidFill>
                <a:cs typeface="B Esfehan" pitchFamily="2" charset="-78"/>
              </a:rPr>
              <a:t>–</a:t>
            </a:r>
            <a:r>
              <a:rPr lang="fa-IR" sz="4000" dirty="0" smtClean="0"/>
              <a:t> </a:t>
            </a:r>
            <a:r>
              <a:rPr lang="fa-IR" sz="3600" b="1" dirty="0">
                <a:solidFill>
                  <a:srgbClr val="FF0066"/>
                </a:solidFill>
                <a:cs typeface="B Esfehan" pitchFamily="2" charset="-78"/>
              </a:rPr>
              <a:t>ریسک</a:t>
            </a:r>
            <a:r>
              <a:rPr lang="fa-IR" sz="4000" dirty="0" smtClean="0"/>
              <a:t> </a:t>
            </a:r>
            <a:r>
              <a:rPr lang="fa-IR" sz="3600" b="1" dirty="0">
                <a:solidFill>
                  <a:srgbClr val="FF0066"/>
                </a:solidFill>
                <a:cs typeface="B Esfehan" pitchFamily="2" charset="-78"/>
              </a:rPr>
              <a:t>سیستماتیک</a:t>
            </a:r>
            <a:r>
              <a:rPr lang="fa-IR" sz="4000" dirty="0" smtClean="0"/>
              <a:t> </a:t>
            </a:r>
            <a:r>
              <a:rPr lang="en-US" sz="4000" dirty="0" smtClean="0"/>
              <a:t/>
            </a:r>
            <a:br>
              <a:rPr lang="en-US" sz="4000" dirty="0" smtClean="0"/>
            </a:br>
            <a:r>
              <a:rPr lang="en-US" sz="4000" dirty="0" smtClean="0"/>
              <a:t/>
            </a:r>
            <a:br>
              <a:rPr lang="en-US" sz="4000" dirty="0" smtClean="0"/>
            </a:br>
            <a:r>
              <a:rPr lang="fa-IR" sz="5400" dirty="0" smtClean="0">
                <a:solidFill>
                  <a:schemeClr val="tx1"/>
                </a:solidFill>
                <a:latin typeface="IranNastaliq" pitchFamily="18" charset="0"/>
                <a:cs typeface="IranNastaliq" pitchFamily="18" charset="0"/>
              </a:rPr>
              <a:t>این نوع ریسک مربوط به بازار است و گریزی از آن نیست مثل نوسان نرخ بهره ، رکورد اقتصادی و مسائلی مثل جنگ</a:t>
            </a:r>
            <a:endParaRPr lang="en-US" sz="5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6050280"/>
          </a:xfrm>
        </p:spPr>
        <p:txBody>
          <a:bodyPr>
            <a:normAutofit fontScale="90000"/>
          </a:bodyPr>
          <a:lstStyle/>
          <a:p>
            <a:pPr algn="r" rtl="1"/>
            <a:r>
              <a:rPr lang="fa-IR" sz="4000" b="1" dirty="0">
                <a:solidFill>
                  <a:srgbClr val="FF0066"/>
                </a:solidFill>
                <a:cs typeface="B Esfehan" pitchFamily="2" charset="-78"/>
              </a:rPr>
              <a:t>2 – ریسک غیر </a:t>
            </a:r>
            <a:r>
              <a:rPr lang="fa-IR" sz="4000" b="1" dirty="0" smtClean="0">
                <a:solidFill>
                  <a:srgbClr val="FF0066"/>
                </a:solidFill>
                <a:cs typeface="B Esfehan" pitchFamily="2" charset="-78"/>
              </a:rPr>
              <a:t>سیستماتیک</a:t>
            </a:r>
            <a:br>
              <a:rPr lang="fa-IR" sz="4000" b="1" dirty="0" smtClean="0">
                <a:solidFill>
                  <a:srgbClr val="FF0066"/>
                </a:solidFill>
                <a:cs typeface="B Esfehan" pitchFamily="2" charset="-78"/>
              </a:rPr>
            </a:br>
            <a:r>
              <a:rPr lang="fa-IR" sz="4000" b="1" dirty="0" smtClean="0">
                <a:solidFill>
                  <a:srgbClr val="FF0066"/>
                </a:solidFill>
                <a:cs typeface="B Esfehan" pitchFamily="2" charset="-78"/>
              </a:rPr>
              <a:t> </a:t>
            </a:r>
            <a:r>
              <a:rPr lang="en-US" dirty="0" smtClean="0"/>
              <a:t/>
            </a:r>
            <a:br>
              <a:rPr lang="en-US" dirty="0" smtClean="0"/>
            </a:br>
            <a:r>
              <a:rPr lang="fa-IR" dirty="0" smtClean="0"/>
              <a:t> </a:t>
            </a:r>
            <a:r>
              <a:rPr lang="fa-IR" sz="5400" dirty="0" smtClean="0">
                <a:solidFill>
                  <a:schemeClr val="tx1"/>
                </a:solidFill>
                <a:latin typeface="IranNastaliq" pitchFamily="18" charset="0"/>
                <a:cs typeface="IranNastaliq" pitchFamily="18" charset="0"/>
              </a:rPr>
              <a:t>این ریسک که به ریسک خاص نیز  معروف است مختص سرمایه گذاری در سهام خاصی است و با افزایش تنوع سهام موجود در یک پرتفوی می توان از آن اجتناب کرد . در اصطاح فنی تر . این ریسک نشان دهنده آن قسمت از بازدهی سهام است که با حرکات بازار ارتباطی ندارد .</a:t>
            </a:r>
            <a:r>
              <a:rPr lang="en-US" sz="5400" dirty="0" smtClean="0">
                <a:solidFill>
                  <a:schemeClr val="tx1"/>
                </a:solidFill>
                <a:latin typeface="IranNastaliq" pitchFamily="18" charset="0"/>
                <a:cs typeface="IranNastaliq" pitchFamily="18" charset="0"/>
              </a:rPr>
              <a:t/>
            </a:r>
            <a:br>
              <a:rPr lang="en-US" sz="5400" dirty="0" smtClean="0">
                <a:solidFill>
                  <a:schemeClr val="tx1"/>
                </a:solidFill>
                <a:latin typeface="IranNastaliq" pitchFamily="18" charset="0"/>
                <a:cs typeface="IranNastaliq" pitchFamily="18" charset="0"/>
              </a:rPr>
            </a:br>
            <a:endParaRPr lang="en-US" sz="5400" dirty="0">
              <a:solidFill>
                <a:schemeClr val="tx1"/>
              </a:solidFill>
              <a:latin typeface="IranNastaliq" pitchFamily="18" charset="0"/>
              <a:cs typeface="IranNastaliq"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915</TotalTime>
  <Words>1774</Words>
  <Application>Microsoft Office PowerPoint</Application>
  <PresentationFormat>On-screen Show (4:3)</PresentationFormat>
  <Paragraphs>94</Paragraphs>
  <Slides>37</Slides>
  <Notes>1</Notes>
  <HiddenSlides>0</HiddenSlides>
  <MMClips>0</MMClips>
  <ScaleCrop>false</ScaleCrop>
  <HeadingPairs>
    <vt:vector size="8" baseType="variant">
      <vt:variant>
        <vt:lpstr>Fonts Used</vt:lpstr>
      </vt:variant>
      <vt:variant>
        <vt:i4>16</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55" baseType="lpstr">
      <vt:lpstr>0 Aria</vt:lpstr>
      <vt:lpstr>AngsanaUPC</vt:lpstr>
      <vt:lpstr>Arabic Typesetting</vt:lpstr>
      <vt:lpstr>Arial</vt:lpstr>
      <vt:lpstr>B Elham</vt:lpstr>
      <vt:lpstr>B Esfehan</vt:lpstr>
      <vt:lpstr>B Morvarid</vt:lpstr>
      <vt:lpstr>B Nazanin</vt:lpstr>
      <vt:lpstr>Calibri</vt:lpstr>
      <vt:lpstr>DFKai-SB</vt:lpstr>
      <vt:lpstr>Gill Sans MT</vt:lpstr>
      <vt:lpstr>IranNastaliq</vt:lpstr>
      <vt:lpstr>Majalla UI</vt:lpstr>
      <vt:lpstr>Times New Roman</vt:lpstr>
      <vt:lpstr>Verdana</vt:lpstr>
      <vt:lpstr>Wingdings 2</vt:lpstr>
      <vt:lpstr>Solstice</vt:lpstr>
      <vt:lpstr>Equation</vt:lpstr>
      <vt:lpstr>بسم الله الرحمن الرحیم</vt:lpstr>
      <vt:lpstr>مدل قیمت گذاری  داریی های سرمایه</vt:lpstr>
      <vt:lpstr>: CAPMتولد مدل </vt:lpstr>
      <vt:lpstr> :CAPM مفروضات مدل</vt:lpstr>
      <vt:lpstr> :CAPM مفروضات مدل</vt:lpstr>
      <vt:lpstr>تاملاتی در مدل قیمت گذاری دارییهای سرمایه –  CAPM مدل</vt:lpstr>
      <vt:lpstr>در هر سرمایه گذاری دو مولفه اساسی عبارتند از بازدهی مورد انتظار و ریسکی که برای بدست آوردن این بازدهی بایستی متحمل شد و با استفاده از  CAPM همین دوعامل مهم را مشخص میکنیم .  در اینجا ما به فرمولی که در پس زمینه این مدل قرار دارد ، مدارکی دال بر تایید و رد مدلCAPM  و معنای آن برای یک سرمایه گذاری عادی خواهیم پرداخت .</vt:lpstr>
      <vt:lpstr>مدل او با ایده این شروع می شود که یک سرمایه گذاری منفرد شامل دو نوع ریسک است .   1 – ریسک سیستماتیک   این نوع ریسک مربوط به بازار است و گریزی از آن نیست مثل نوسان نرخ بهره ، رکورد اقتصادی و مسائلی مثل جنگ</vt:lpstr>
      <vt:lpstr>2 – ریسک غیر سیستماتیک    این ریسک که به ریسک خاص نیز  معروف است مختص سرمایه گذاری در سهام خاصی است و با افزایش تنوع سهام موجود در یک پرتفوی می توان از آن اجتناب کرد . در اصطاح فنی تر . این ریسک نشان دهنده آن قسمت از بازدهی سهام است که با حرکات بازار ارتباطی ندارد . </vt:lpstr>
      <vt:lpstr>PowerPoint Presentation</vt:lpstr>
      <vt:lpstr> تئوری مدرن پرتفوی نشان می دهد که از طریق تنوع بخشی می توان ریسک خاص را از بین برد ولی  مشکل اساسی این است که که با تنوع سازی معادل بازار هم نمی توان ریسک سیستماتیک را از حذف کرد  به عبارت دیگر اگر پرتفوی شما متشکل از تمام سهام بازار هم باشد باز هم ریسک سیستماتیک هنوز در جایی خود ایستاده و قصد رفتن  ندارد . بنابراین در محاسبه بازدهی مناسب . این ریسک سیتماتیک است که سرمایه گذار را اذیت می کند .  مدل     CAPM   بوجود آمده است تا این جانور موذی غیر قابل حذف را  اندازه گیری کند ، تا هر چند نمی تواند آن را از بین ببرد حداقل میزان خسارت وارده توسط آن را پیش بینی کند . </vt:lpstr>
      <vt:lpstr>شارپ می گفت که باز دهی یک سهام منفرد یا سبدی از سهام بایستی برابر هزینه سرمایه آن باشد .   فرمول اساسی مدل  CAPM       که رابطه بین ریسک و بازدهی مورد انتظار را نشان می دهد به شرح ذیل می باشد .</vt:lpstr>
      <vt:lpstr>نقطه شروع این مدل – نرخ بهره بدون ریسک است که برای آن بازدهی اوراق قرضه ده ساله دولتی در نظر گرفته می شود .   به این نرخ بدون ریسک صرفی اضافه می شود که سرمایه گذارن از بابت  پذیرش ریسک اضافی انتظار آن را دارند . این صرف بازار سهام حاصل تفاوت نرخ بازدهی مورد انتظار کل بازار و نرخ بازدهی بدون ریسک است.  در فرمول فوق به صرف بازار سهام ضریبی ضرب شده است که شارپ آن را بتا  نامیده است </vt:lpstr>
      <vt:lpstr>بتا</vt:lpstr>
      <vt:lpstr>طریقه محاسبه بتا بدین صورت می باشد در یک دوره زمانی  مشخص مثلا یک ماهه ، بازدهی های روزانه یک سهم با بازدهی های روزانه بازار مقایسه شده و از طریق روشهای آماری ارتباط حرکتی این دو  بازدهی باهم مشخص می شود.</vt:lpstr>
      <vt:lpstr>در نموداری  که آمده است محور افقی نشان دهنده بتای  یک سهم یا یک پرتفوی و محور عمودی نشان دهنده بازدهی های آن سهم یا پرتفوی سهام می باشد .</vt:lpstr>
      <vt:lpstr>در مقایسه با صرف ریسک بازار سهام ، بتا نشاندهنده میزان پاداش مورد توقع سرمایه گذاران در بازار سهام برای تحمل ریسک اضافی است . اگر بتای سهام 2 و نرخ بهره بدون ریسک 3درصد و بازدهی بازار 7درصد باشد بازدهی مازاد بازار در مقایسه با نرخ بهره بدون ریسک معادل 4درصد خواهد شد و بازدهی مازاد سهام برابر 8درصد است و نرخ کل بازدهی مورد انتظار سهام برابر مجموع بازدهی مازاد سهام و نرخ بهره بدون ریسک یعنی 11درصد است                           </vt:lpstr>
      <vt:lpstr>B=%2 rf=%3 Rm=%7 E(Ri)=%3 + %2 ( %7 - %3 ) =%11                       صرف ریسک بازار سهام</vt:lpstr>
      <vt:lpstr>پس به این نتیجه می رسیم که سرمایه گذاری که در دارایی ریسک داری. سرمایه گذاری می کند یک صرفی نسبت به نرخ بهره بدون ریسک به نام صرف ریسک یا پاداش ریسک به دست می آورد اما سوال اساسی این است میزان این صرف چه اندازه ای باشد ؟ .بازار سهام است    اندازه آن برابر حاصل ضرب بتا در صرف ریسک :صرف ریسک بازار سهام )   مابه التفاوت نرخ بازدهی مورد انتظار بازار از نرخ بازدهی یا نرخ بهره بدون ریسک ) </vt:lpstr>
      <vt:lpstr> در یک تحلیل ساده با مقایسه نرخ بازدهی مورد انتظار یک سرمایه گذاری که از مدل به دست می آید با بازدهی واقعی که ( مثلا از طریق نسبت قیمت به سود ) به دست خواهد آمد می توان گفت که سهام به . قیمت مناسبی خریداری شده است یا خیر  </vt:lpstr>
      <vt:lpstr>PowerPoint Presentation</vt:lpstr>
      <vt:lpstr>PowerPoint Presentation</vt:lpstr>
      <vt:lpstr> روشی دیگر برای محاسبه ارزش فعلی</vt:lpstr>
      <vt:lpstr>این مدل نشانگر یک تئوری ساده است که نتیجه ساده ای را نیز در پی دارد. این مدل می گوید تنها دلیلی که یک سرمایه گذار بازدهی بالاتر از میانگین بازار از طریق سرمایه گذاری در یک سهام به دست می آورد این است که ریسک بیشتری را متحمل شود و یا سهامی را انتخاب کند که ریسک آن بیشتر از ریسک کل بازار است . هیچ تعجب آور نیست که این مدل توانست بر تئوری مدرن مالی غلبه کند اما سوال اساسی این است ، آیا در واقعیت هم این مدل به این دقت کار می کند ؟ کاملا روشن نیست . بزرگ ترین عامل این ابهام چیزی نیست به جز همان عامل بتا. </vt:lpstr>
      <vt:lpstr>پروفسور اما و همکاران وی بازدهی های سهام بورس های نیویورک، بورس آمریکا و بورس نزدک را در بین سال های 1963 تا 1990 مورد مطالعه قرار دادند و متوجه این نکته شدند که در این فاصله زمانی نسبتا طولانی ، تفاوت در بازدهی های سال های مختلف از طریق تفاوت های بتاهای آنها قابل توصیف نیست . همچنین ارتباط خطی بین بتا و بازدهی های یک سهم در یک دوره زمانی کوتاه برقرار نیست . نتایج این تحقیقات اساس     مدل   CAPM رامورد تردیدقرار داد و خاطر نشان ساخت که احتمالا این مدل نادرست باشد </vt:lpstr>
      <vt:lpstr>      اگر چه تحقیق فوق و بعضی از تحقیقات انجام شده اعتبار این مدل را مورد تردید قرار داده اند ولی این تردیدها از میزان استفاده از این مدل در جوامع سرمایه گذاری و مالی نکاسته است     اگر چه از طریق محاسبه و دانستن بتای یک سهام ، کار تشخیص و پیش بینی حرکت و واکنش یک سهم نسبت به حرکت بازار تمام شده نیست اما سرمایه گذاران حداقل با اطمینان خاطر می توانند ادعا کنند که پرتفوی های با بتای  بزرگ تر  ازیک ،از بازار جلوتر خواهند بود ، چه در جهت بازدهی منفی و چه در جهت بازدهی مثبت و پرتفوی های با بتاهای کوچک تر حرکتی کندتر از بازار خواهند داشت.</vt:lpstr>
      <vt:lpstr>  این مطلب برای سرمایه گذاران و به خصوص مدیران صندوق ها مطلب  حایز اهمیتی است چرا که آنها از نگه داشتن    پول به صورت وجوه نقد بیزار هستند.  به عبارت دیگر با دانستن بتاهای اوراق مختلف و با توجه به سیاست ریسک و بازدهی خود می توانند به تنظیم پرتفوی بپردازند</vt:lpstr>
      <vt:lpstr>PowerPoint Presentation</vt:lpstr>
      <vt:lpstr>برخی از نتایج مدل قیمت گذاری دارایی های سرمایه ای:</vt:lpstr>
      <vt:lpstr>   یکی از مزایای اصلی الگوی قیمت گذاری دارایی سرمایه ای در کنارِ فرضیه بازار کارا و تئوری پرتفوی قابلیت آزمون تجربی نتایج حاصل از آنها است؛ ولی مفروضات و تکنیک های آماری مورد استفاده، اعتبار این آزمونها و نتایج را محدود می کند. مطالعات انجام شده در زمینه بررسی تاثیر حسابداری بر بازار سرمایه منجر به پاسخ قانع کننده ای در مورد پرسشهای مطرح در زمینه اعتبار معیارهای محاسباتی نشده است؛ زیرا تصمیمات مربوط به سیاست گذاری باید با توجه به چندین عامل از جمله اولویتهای سیاسی یک گروه خاص، مسائل اجتماعی و هزینه و منافع مربوط به ارائه اطلاعات باشد.  </vt:lpstr>
      <vt:lpstr>: انتقادات واردبراین مدل</vt:lpstr>
      <vt:lpstr>انتقاد های دیگر آن مر بوط به فرض اصلی آن ( وجود بازار كامل) می باشد  در بودجه بندی سرمایه ای به منظور افزایش ثروت سهامداران پروژه هایی انتخاب می شوند كه نرخ بازده مورد انتظار آنها بیش از نرخ بازده بازار یا خط بازار سهم باشد در حالیكه در بازار كامل سرمایه بدلیل وجود رقابت شدید ، توانایی شركت در كسب    بازده های بالاتر را برای سهامداران از بین می برد و به عبارت دیگر شركت نخواهد توانست بیش از بازده ای كه بازار بر اساس ریسك سیستماتیك انتظار دارد از پروژه ها بدست آورد در حالیكه در دنیای واقعی بدلیل وجود بازار ناقص سرمایه و بدلیل محدودیت های تخصیص منابع ، وجود قدرت های انحصاری و محدودیت ورود به صنایع خاص این امكان وجود خواهد داشت كه بازده بعضی از پروژه ها بالاتر از بازده مجموعه بازار .باشد  </vt:lpstr>
      <vt:lpstr>همچنین در بازار كامل فرض می شود كه هزینه های ورشكستگی وجود ندارد و فرض می شود كه دارایی های شركت های ورشكسته به ارزش روز فروخته می شود و هیچگونه هزینه قانونی یا هزینه فروش به آنها تعلق نمی گیرد ولی در دنیای واقعی اغلب دارایی ها در هنگام ورشكستگی با سرعت و زیرقیمت واقعی فروخته می شوند به علاوه در این قبیل موارد هزینه های فروش و هزینه های قانونی نیز وجود دارد  همچنین در عمل همواره هزینه های وام گیری بیش از هزینه های وام دهی است ، هزینه های داد و ستد وجود دارد و سرمایه گذاران هزینه ای را به منظور جمع آوری اطلاعات متحمل می شوند  </vt:lpstr>
      <vt:lpstr>   یکی از مشکلاتی که در تفسیر نتایج حاصله از CAPM وجود دارد این است که مفاهیم   ریسک و بازده به صورت پیش بینی شده (مورد انتظار) هستند و عامل ریسک نیز در واقع همان   عدم اطمینان نسبت به کسب بازده های آتی است.  با این حال بیشتر ارزیابی ها در مورد بتا (ریسک ) و میانگین بازده به وسیله ی اطلاعات مربوط به   گذشته (در بیشتر موارد مبنای محاسبه دوره 60 ماهه گذشته است) انجام می گیرد. </vt:lpstr>
      <vt:lpstr>  اهمیت مدل قیمت گذاری دارایی سرمایه ای در حسابداری این است که بوسیله ی این مدل،میزان بازدهی که هر نوع اوراق بهادار باید در آینده داشته باشد، مشخص می شود. مشاهده قیمت های روزانه بورس می تواند نشان دهنده بازده واقعی اوراق بهادار مورد نظر باشد. تفاوت بین بازده واقعی و بازده محاسبه شده به  وسیله(CAPM ) گویای ” بازده غیر عادی “ خواهد بود.  مجموع این بازده ها در طول زمان دارای نوعی ارزش اطلاعاتی است که با استفاده از آن می توان  به بازدهی بیش از متوسط بازار دست یافت.  </vt:lpstr>
      <vt:lpstr>نتیجه گیری</vt:lpstr>
      <vt:lpstr>مشکلی که با پول حل شود ، مشکل نیست ، هزینه است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ارحمن ارحیم</dc:title>
  <dc:creator>zahra</dc:creator>
  <cp:lastModifiedBy>Windows User</cp:lastModifiedBy>
  <cp:revision>143</cp:revision>
  <dcterms:created xsi:type="dcterms:W3CDTF">2013-11-10T15:10:18Z</dcterms:created>
  <dcterms:modified xsi:type="dcterms:W3CDTF">2021-02-26T17:59:13Z</dcterms:modified>
</cp:coreProperties>
</file>