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5FA14-4260-497A-A4DD-3FDC8E62B9AA}" type="datetimeFigureOut">
              <a:rPr lang="en-US" smtClean="0"/>
              <a:t>5/10/2019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B3524-0D7D-49A3-9A43-3A46AFA54419}" type="slidenum">
              <a:rPr lang="en-US" smtClean="0"/>
              <a:t>‹#›</a:t>
            </a:fld>
            <a:endParaRPr lang="en-US"/>
          </a:p>
        </p:txBody>
      </p:sp>
    </p:spTree>
    <p:extLst>
      <p:ext uri="{BB962C8B-B14F-4D97-AF65-F5344CB8AC3E}">
        <p14:creationId xmlns:p14="http://schemas.microsoft.com/office/powerpoint/2010/main" val="98652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92874639-58A3-4969-AD66-2605DC609C12}" type="slidenum">
              <a:rPr lang="en-US" altLang="en-US" sz="1200" b="0"/>
              <a:pPr/>
              <a:t>1</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497695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A84DEA26-0553-43D7-A5DD-C51B057F6FDA}" type="slidenum">
              <a:rPr lang="en-US" altLang="en-US" sz="1200" b="0"/>
              <a:pPr/>
              <a:t>10</a:t>
            </a:fld>
            <a:endParaRPr lang="en-US" altLang="en-US" sz="1200" b="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110395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A2CCFEF6-B003-45C0-8BFF-F9FBC84F3BE8}" type="slidenum">
              <a:rPr lang="en-US" altLang="en-US" sz="1200" b="0"/>
              <a:pPr/>
              <a:t>11</a:t>
            </a:fld>
            <a:endParaRPr lang="en-US" altLang="en-US" sz="1200" b="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54041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0E19C019-2048-4240-9FB3-E64C355C8C10}" type="slidenum">
              <a:rPr lang="en-US" altLang="en-US" sz="1200" b="0"/>
              <a:pPr/>
              <a:t>12</a:t>
            </a:fld>
            <a:endParaRPr lang="en-US" altLang="en-US" sz="12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1743578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717DDC92-6DDD-4528-89E6-4B821B925EA7}" type="slidenum">
              <a:rPr lang="en-US" altLang="en-US" sz="1200" b="0"/>
              <a:pPr/>
              <a:t>13</a:t>
            </a:fld>
            <a:endParaRPr lang="en-US" altLang="en-US" sz="1200" b="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360110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42FBC652-0B32-4F77-BBB5-C6C77CCDBBFD}" type="slidenum">
              <a:rPr lang="en-US" altLang="en-US" sz="1200" b="0"/>
              <a:pPr/>
              <a:t>14</a:t>
            </a:fld>
            <a:endParaRPr lang="en-US" altLang="en-US" sz="1200" b="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355863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27699DCB-86BC-4315-963C-26360024E99E}" type="slidenum">
              <a:rPr lang="en-US" altLang="en-US" sz="1200" b="0"/>
              <a:pPr/>
              <a:t>15</a:t>
            </a:fld>
            <a:endParaRPr lang="en-US" altLang="en-US" sz="1200" b="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175131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786F40BC-BA9D-4A2F-8C5E-BA44098A5622}" type="slidenum">
              <a:rPr lang="en-US" altLang="en-US" sz="1200" b="0"/>
              <a:pPr/>
              <a:t>16</a:t>
            </a:fld>
            <a:endParaRPr lang="en-US" altLang="en-US" sz="1200" b="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603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2AED9088-F200-4CFC-A317-ADB88A8F7C0C}" type="slidenum">
              <a:rPr lang="en-US" altLang="en-US" sz="1200" b="0"/>
              <a:pPr/>
              <a:t>17</a:t>
            </a:fld>
            <a:endParaRPr lang="en-US" altLang="en-US" sz="1200" b="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1812042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570129BD-A6B2-4446-BF73-747481795681}" type="slidenum">
              <a:rPr lang="en-US" altLang="en-US" sz="1200" b="0"/>
              <a:pPr/>
              <a:t>18</a:t>
            </a:fld>
            <a:endParaRPr lang="en-US" altLang="en-US" sz="1200" b="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2774433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42F2CBF1-2A48-4C0C-8EE6-68BE2972F03A}" type="slidenum">
              <a:rPr lang="en-US" altLang="en-US" sz="1200" b="0"/>
              <a:pPr/>
              <a:t>19</a:t>
            </a:fld>
            <a:endParaRPr lang="en-US" altLang="en-US" sz="1200"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385871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49D7327D-08F6-4E14-BAA0-EA11C63A084A}" type="slidenum">
              <a:rPr lang="en-US" altLang="en-US" sz="1200" b="0"/>
              <a:pPr/>
              <a:t>2</a:t>
            </a:fld>
            <a:endParaRPr lang="en-US" altLang="en-US" sz="12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2992137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A3B6326E-9641-4903-8156-8B62D956F35E}" type="slidenum">
              <a:rPr lang="en-US" altLang="en-US" sz="1200" b="0"/>
              <a:pPr/>
              <a:t>20</a:t>
            </a:fld>
            <a:endParaRPr lang="en-US" altLang="en-US" sz="1200"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3639203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83E4AE2F-D2EC-4715-AAA9-87042F589F57}" type="slidenum">
              <a:rPr lang="en-US" altLang="en-US" sz="1200" b="0"/>
              <a:pPr/>
              <a:t>21</a:t>
            </a:fld>
            <a:endParaRPr lang="en-US" altLang="en-US" sz="1200" b="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3341801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9BE41C66-CD77-4081-AEA5-380D958F602E}" type="slidenum">
              <a:rPr lang="en-US" altLang="en-US" sz="1200" b="0"/>
              <a:pPr/>
              <a:t>22</a:t>
            </a:fld>
            <a:endParaRPr lang="en-US" altLang="en-US" sz="1200" b="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326942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534D70EE-A7A4-4866-9555-A4AF4F3FC169}" type="slidenum">
              <a:rPr lang="en-US" altLang="en-US" sz="1200" b="0"/>
              <a:pPr/>
              <a:t>23</a:t>
            </a:fld>
            <a:endParaRPr lang="en-US" altLang="en-US" sz="1200"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1593491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4A1205C6-334F-41D0-A535-F78DA5957458}" type="slidenum">
              <a:rPr lang="en-US" altLang="en-US" sz="1200" b="0"/>
              <a:pPr/>
              <a:t>24</a:t>
            </a:fld>
            <a:endParaRPr lang="en-US" altLang="en-US" sz="1200" b="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3251861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9649A8A5-63F5-406A-822B-F4BC505F5945}" type="slidenum">
              <a:rPr lang="en-US" altLang="en-US" sz="1200" b="0"/>
              <a:pPr/>
              <a:t>25</a:t>
            </a:fld>
            <a:endParaRPr lang="en-US" altLang="en-US" sz="1200" b="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3415997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E845F553-D73A-4105-9CE7-98841D44EB7F}" type="slidenum">
              <a:rPr lang="en-US" altLang="en-US" sz="1200" b="0"/>
              <a:pPr/>
              <a:t>26</a:t>
            </a:fld>
            <a:endParaRPr lang="en-US" altLang="en-US" sz="1200" b="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1910361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705744C2-11A8-4657-B14A-FE0745C338DA}" type="slidenum">
              <a:rPr lang="en-US" altLang="en-US" sz="1200" b="0"/>
              <a:pPr/>
              <a:t>27</a:t>
            </a:fld>
            <a:endParaRPr lang="en-US" altLang="en-US" sz="1200" b="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3517753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91624C31-91F9-4871-9B09-3D4F9F040D21}" type="slidenum">
              <a:rPr lang="en-US" altLang="en-US" sz="1200" b="0"/>
              <a:pPr/>
              <a:t>28</a:t>
            </a:fld>
            <a:endParaRPr lang="en-US" altLang="en-US" sz="1200" b="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2397322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F5A39DBA-1DB3-4F1B-9E4F-325F9285EF9B}" type="slidenum">
              <a:rPr lang="en-US" altLang="en-US" sz="1200" b="0"/>
              <a:pPr/>
              <a:t>29</a:t>
            </a:fld>
            <a:endParaRPr lang="en-US" altLang="en-US" sz="1200" b="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294362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E59D7348-5850-4388-ACB0-0A9B34D25F2D}" type="slidenum">
              <a:rPr lang="en-US" altLang="en-US" sz="1200" b="0"/>
              <a:pPr/>
              <a:t>3</a:t>
            </a:fld>
            <a:endParaRPr lang="en-US" altLang="en-US" sz="1200" b="0"/>
          </a:p>
        </p:txBody>
      </p:sp>
      <p:sp>
        <p:nvSpPr>
          <p:cNvPr id="53251" name="Rectangle 2"/>
          <p:cNvSpPr>
            <a:spLocks noGrp="1" noRot="1" noChangeAspect="1" noChangeArrowheads="1" noTextEdit="1"/>
          </p:cNvSpPr>
          <p:nvPr>
            <p:ph type="sldImg"/>
          </p:nvPr>
        </p:nvSpPr>
        <p:spPr>
          <a:xfrm>
            <a:off x="460375" y="688975"/>
            <a:ext cx="6121400" cy="3444875"/>
          </a:xfrm>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114300" indent="-114300">
              <a:buFontTx/>
              <a:buChar char="•"/>
            </a:pPr>
            <a:endParaRPr lang="fa-IR" altLang="en-US" smtClean="0"/>
          </a:p>
        </p:txBody>
      </p:sp>
    </p:spTree>
    <p:extLst>
      <p:ext uri="{BB962C8B-B14F-4D97-AF65-F5344CB8AC3E}">
        <p14:creationId xmlns:p14="http://schemas.microsoft.com/office/powerpoint/2010/main" val="2824948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1405C0A2-FD33-4A54-8FF3-52B25A17F6F4}" type="slidenum">
              <a:rPr lang="en-US" altLang="en-US" sz="1200" b="0"/>
              <a:pPr/>
              <a:t>30</a:t>
            </a:fld>
            <a:endParaRPr lang="en-US" altLang="en-US" sz="1200" b="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4202391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20AB515A-67C5-4490-AEC3-AB87C704E8FE}" type="slidenum">
              <a:rPr lang="en-US" altLang="en-US" sz="1200" b="0"/>
              <a:pPr/>
              <a:t>31</a:t>
            </a:fld>
            <a:endParaRPr lang="en-US" altLang="en-US" sz="1200" b="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1739732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D0D656C1-D05C-4253-AE20-216E2F279B6B}" type="slidenum">
              <a:rPr lang="en-US" altLang="en-US" sz="1200" b="0"/>
              <a:pPr/>
              <a:t>32</a:t>
            </a:fld>
            <a:endParaRPr lang="en-US" altLang="en-US" sz="1200" b="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1737208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E2BA6D6F-3C72-4C73-8DFC-1D4A9526320D}" type="slidenum">
              <a:rPr lang="en-US" altLang="en-US" sz="1200" b="0"/>
              <a:pPr/>
              <a:t>33</a:t>
            </a:fld>
            <a:endParaRPr lang="en-US" altLang="en-US" sz="1200" b="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3331905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552E24A9-2EF4-4797-B6C1-C3C5FA543F53}" type="slidenum">
              <a:rPr lang="en-US" altLang="en-US" sz="1200" b="0"/>
              <a:pPr/>
              <a:t>34</a:t>
            </a:fld>
            <a:endParaRPr lang="en-US" altLang="en-US" sz="1200" b="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2925865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CAB6236A-2846-4579-B0F1-E3ABA9D35908}" type="slidenum">
              <a:rPr lang="en-US" altLang="en-US" sz="1200" b="0"/>
              <a:pPr/>
              <a:t>35</a:t>
            </a:fld>
            <a:endParaRPr lang="en-US" altLang="en-US" sz="1200" b="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2497429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A9F8EE22-D0A6-48B1-A957-CB1CC3D8B7E8}" type="slidenum">
              <a:rPr lang="en-US" altLang="en-US" sz="1200" b="0"/>
              <a:pPr/>
              <a:t>36</a:t>
            </a:fld>
            <a:endParaRPr lang="en-US" altLang="en-US" sz="1200" b="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4051699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0FDC9AEA-D658-4ABF-B262-250FA438B961}" type="slidenum">
              <a:rPr lang="en-US" altLang="en-US" sz="1200" b="0"/>
              <a:pPr/>
              <a:t>37</a:t>
            </a:fld>
            <a:endParaRPr lang="en-US" altLang="en-US" sz="1200" b="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b="1" smtClean="0"/>
              <a:t>Sensing devices are the actual mechanism used to make contact, count, or identify the motion sequence of a work piece. They are the third tier of a poka-yoke system ( tires: approaches-methods-sensing devices).</a:t>
            </a:r>
          </a:p>
        </p:txBody>
      </p:sp>
    </p:spTree>
    <p:extLst>
      <p:ext uri="{BB962C8B-B14F-4D97-AF65-F5344CB8AC3E}">
        <p14:creationId xmlns:p14="http://schemas.microsoft.com/office/powerpoint/2010/main" val="366404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D45017EC-86F7-4D42-A1CE-8BF49B78CFBF}" type="slidenum">
              <a:rPr lang="en-US" altLang="en-US" sz="1200" b="0"/>
              <a:pPr/>
              <a:t>38</a:t>
            </a:fld>
            <a:endParaRPr lang="en-US" altLang="en-US" sz="1200" b="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b="1" smtClean="0"/>
              <a:t>Various examples</a:t>
            </a:r>
          </a:p>
        </p:txBody>
      </p:sp>
    </p:spTree>
    <p:extLst>
      <p:ext uri="{BB962C8B-B14F-4D97-AF65-F5344CB8AC3E}">
        <p14:creationId xmlns:p14="http://schemas.microsoft.com/office/powerpoint/2010/main" val="1264911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E72AC248-5BD8-427F-B4A1-019727DC1645}" type="slidenum">
              <a:rPr lang="en-US" altLang="en-US" sz="1200" b="0"/>
              <a:pPr/>
              <a:t>39</a:t>
            </a:fld>
            <a:endParaRPr lang="en-US" altLang="en-US" sz="1200" b="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408268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83A8ADF0-15D2-4B42-811D-4DA798DA0A08}" type="slidenum">
              <a:rPr lang="en-US" altLang="en-US" sz="1200" b="0"/>
              <a:pPr/>
              <a:t>4</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20535679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EF4B8B5F-6026-4733-9CB4-0D17ABB125C4}" type="slidenum">
              <a:rPr lang="en-US" altLang="en-US" sz="1200" b="0"/>
              <a:pPr/>
              <a:t>40</a:t>
            </a:fld>
            <a:endParaRPr lang="en-US" altLang="en-US" sz="1200" b="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4283860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9375B22B-C8F9-4C84-942B-9358B907E23A}" type="slidenum">
              <a:rPr lang="en-US" altLang="en-US" sz="1200" b="0"/>
              <a:pPr/>
              <a:t>41</a:t>
            </a:fld>
            <a:endParaRPr lang="en-US" altLang="en-US" sz="1200" b="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8113063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BEFFA48A-50F1-40BF-9044-7B66241B7548}" type="slidenum">
              <a:rPr lang="en-US" altLang="en-US" sz="1200" b="0"/>
              <a:pPr/>
              <a:t>42</a:t>
            </a:fld>
            <a:endParaRPr lang="en-US" altLang="en-US" sz="1200" b="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3658400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50D7FE29-FB41-4D13-97D0-B736D51C2DA2}" type="slidenum">
              <a:rPr lang="en-US" altLang="en-US" sz="1200" b="0"/>
              <a:pPr/>
              <a:t>44</a:t>
            </a:fld>
            <a:endParaRPr lang="en-US" altLang="en-US" sz="1200" b="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31202361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ADA009BC-5760-46DB-970E-485B4F7CCF2D}" type="slidenum">
              <a:rPr lang="en-US" altLang="en-US" sz="1200" b="0"/>
              <a:pPr/>
              <a:t>45</a:t>
            </a:fld>
            <a:endParaRPr lang="en-US" altLang="en-US" sz="1200" b="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117542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ABDFBD7E-B5DD-4493-9A2F-72661AF611C2}" type="slidenum">
              <a:rPr lang="en-US" altLang="en-US" sz="1200" b="0"/>
              <a:pPr/>
              <a:t>5</a:t>
            </a:fld>
            <a:endParaRPr lang="en-US" altLang="en-US" sz="1200" b="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108978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150E9A06-2C3F-4E01-944F-96C6275A8DDC}" type="slidenum">
              <a:rPr lang="en-US" altLang="en-US" sz="1200" b="0"/>
              <a:pPr/>
              <a:t>6</a:t>
            </a:fld>
            <a:endParaRPr lang="en-US" altLang="en-US" sz="12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143283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868B8594-6176-49DD-8764-AC7D8DFE6FA7}" type="slidenum">
              <a:rPr lang="en-US" altLang="en-US" sz="1200" b="0"/>
              <a:pPr/>
              <a:t>7</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393203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A593D6F3-94F0-4F25-9070-D92FAABD6032}" type="slidenum">
              <a:rPr lang="en-US" altLang="en-US" sz="1200" b="0"/>
              <a:pPr/>
              <a:t>8</a:t>
            </a:fld>
            <a:endParaRPr lang="en-US" altLang="en-US" sz="1200" b="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81804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7100">
              <a:defRPr sz="2000" b="1">
                <a:solidFill>
                  <a:schemeClr val="tx1"/>
                </a:solidFill>
                <a:latin typeface="Times New Roman" panose="02020603050405020304" pitchFamily="18" charset="0"/>
              </a:defRPr>
            </a:lvl1pPr>
            <a:lvl2pPr marL="742950" indent="-285750" defTabSz="927100">
              <a:defRPr sz="2000" b="1">
                <a:solidFill>
                  <a:schemeClr val="tx1"/>
                </a:solidFill>
                <a:latin typeface="Times New Roman" panose="02020603050405020304" pitchFamily="18" charset="0"/>
              </a:defRPr>
            </a:lvl2pPr>
            <a:lvl3pPr marL="1143000" indent="-228600" defTabSz="927100">
              <a:defRPr sz="2000" b="1">
                <a:solidFill>
                  <a:schemeClr val="tx1"/>
                </a:solidFill>
                <a:latin typeface="Times New Roman" panose="02020603050405020304" pitchFamily="18" charset="0"/>
              </a:defRPr>
            </a:lvl3pPr>
            <a:lvl4pPr marL="1600200" indent="-228600" defTabSz="927100">
              <a:defRPr sz="2000" b="1">
                <a:solidFill>
                  <a:schemeClr val="tx1"/>
                </a:solidFill>
                <a:latin typeface="Times New Roman" panose="02020603050405020304" pitchFamily="18" charset="0"/>
              </a:defRPr>
            </a:lvl4pPr>
            <a:lvl5pPr marL="2057400" indent="-228600" defTabSz="927100">
              <a:defRPr sz="2000" b="1">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000" b="1">
                <a:solidFill>
                  <a:schemeClr val="tx1"/>
                </a:solidFill>
                <a:latin typeface="Times New Roman" panose="02020603050405020304" pitchFamily="18" charset="0"/>
              </a:defRPr>
            </a:lvl9pPr>
          </a:lstStyle>
          <a:p>
            <a:fld id="{A2CF57FC-D994-442D-94BD-A5B1E196A462}" type="slidenum">
              <a:rPr lang="en-US" altLang="en-US" sz="1200" b="0"/>
              <a:pPr/>
              <a:t>9</a:t>
            </a:fld>
            <a:endParaRPr lang="en-US" altLang="en-US" sz="1200" b="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Tree>
    <p:extLst>
      <p:ext uri="{BB962C8B-B14F-4D97-AF65-F5344CB8AC3E}">
        <p14:creationId xmlns:p14="http://schemas.microsoft.com/office/powerpoint/2010/main" val="36518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502D23-57F3-4792-AD74-72214BAE9791}"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2B1C5-FD8C-4649-BCC1-8E37BF7FF757}" type="slidenum">
              <a:rPr lang="en-US" smtClean="0"/>
              <a:t>‹#›</a:t>
            </a:fld>
            <a:endParaRPr lang="en-US"/>
          </a:p>
        </p:txBody>
      </p:sp>
    </p:spTree>
    <p:extLst>
      <p:ext uri="{BB962C8B-B14F-4D97-AF65-F5344CB8AC3E}">
        <p14:creationId xmlns:p14="http://schemas.microsoft.com/office/powerpoint/2010/main" val="380671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02D23-57F3-4792-AD74-72214BAE9791}"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2B1C5-FD8C-4649-BCC1-8E37BF7FF757}" type="slidenum">
              <a:rPr lang="en-US" smtClean="0"/>
              <a:t>‹#›</a:t>
            </a:fld>
            <a:endParaRPr lang="en-US"/>
          </a:p>
        </p:txBody>
      </p:sp>
    </p:spTree>
    <p:extLst>
      <p:ext uri="{BB962C8B-B14F-4D97-AF65-F5344CB8AC3E}">
        <p14:creationId xmlns:p14="http://schemas.microsoft.com/office/powerpoint/2010/main" val="112856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02D23-57F3-4792-AD74-72214BAE9791}"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2B1C5-FD8C-4649-BCC1-8E37BF7FF757}" type="slidenum">
              <a:rPr lang="en-US" smtClean="0"/>
              <a:t>‹#›</a:t>
            </a:fld>
            <a:endParaRPr lang="en-US"/>
          </a:p>
        </p:txBody>
      </p:sp>
    </p:spTree>
    <p:extLst>
      <p:ext uri="{BB962C8B-B14F-4D97-AF65-F5344CB8AC3E}">
        <p14:creationId xmlns:p14="http://schemas.microsoft.com/office/powerpoint/2010/main" val="305244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02D23-57F3-4792-AD74-72214BAE9791}"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2B1C5-FD8C-4649-BCC1-8E37BF7FF757}" type="slidenum">
              <a:rPr lang="en-US" smtClean="0"/>
              <a:t>‹#›</a:t>
            </a:fld>
            <a:endParaRPr lang="en-US"/>
          </a:p>
        </p:txBody>
      </p:sp>
    </p:spTree>
    <p:extLst>
      <p:ext uri="{BB962C8B-B14F-4D97-AF65-F5344CB8AC3E}">
        <p14:creationId xmlns:p14="http://schemas.microsoft.com/office/powerpoint/2010/main" val="286728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502D23-57F3-4792-AD74-72214BAE9791}"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2B1C5-FD8C-4649-BCC1-8E37BF7FF757}" type="slidenum">
              <a:rPr lang="en-US" smtClean="0"/>
              <a:t>‹#›</a:t>
            </a:fld>
            <a:endParaRPr lang="en-US"/>
          </a:p>
        </p:txBody>
      </p:sp>
    </p:spTree>
    <p:extLst>
      <p:ext uri="{BB962C8B-B14F-4D97-AF65-F5344CB8AC3E}">
        <p14:creationId xmlns:p14="http://schemas.microsoft.com/office/powerpoint/2010/main" val="292652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502D23-57F3-4792-AD74-72214BAE9791}"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2B1C5-FD8C-4649-BCC1-8E37BF7FF757}" type="slidenum">
              <a:rPr lang="en-US" smtClean="0"/>
              <a:t>‹#›</a:t>
            </a:fld>
            <a:endParaRPr lang="en-US"/>
          </a:p>
        </p:txBody>
      </p:sp>
    </p:spTree>
    <p:extLst>
      <p:ext uri="{BB962C8B-B14F-4D97-AF65-F5344CB8AC3E}">
        <p14:creationId xmlns:p14="http://schemas.microsoft.com/office/powerpoint/2010/main" val="291946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502D23-57F3-4792-AD74-72214BAE9791}" type="datetimeFigureOut">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2B1C5-FD8C-4649-BCC1-8E37BF7FF757}" type="slidenum">
              <a:rPr lang="en-US" smtClean="0"/>
              <a:t>‹#›</a:t>
            </a:fld>
            <a:endParaRPr lang="en-US"/>
          </a:p>
        </p:txBody>
      </p:sp>
    </p:spTree>
    <p:extLst>
      <p:ext uri="{BB962C8B-B14F-4D97-AF65-F5344CB8AC3E}">
        <p14:creationId xmlns:p14="http://schemas.microsoft.com/office/powerpoint/2010/main" val="4040764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502D23-57F3-4792-AD74-72214BAE9791}" type="datetimeFigureOut">
              <a:rPr lang="en-US" smtClean="0"/>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2B1C5-FD8C-4649-BCC1-8E37BF7FF757}" type="slidenum">
              <a:rPr lang="en-US" smtClean="0"/>
              <a:t>‹#›</a:t>
            </a:fld>
            <a:endParaRPr lang="en-US"/>
          </a:p>
        </p:txBody>
      </p:sp>
    </p:spTree>
    <p:extLst>
      <p:ext uri="{BB962C8B-B14F-4D97-AF65-F5344CB8AC3E}">
        <p14:creationId xmlns:p14="http://schemas.microsoft.com/office/powerpoint/2010/main" val="82697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02D23-57F3-4792-AD74-72214BAE9791}" type="datetimeFigureOut">
              <a:rPr lang="en-US" smtClean="0"/>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2B1C5-FD8C-4649-BCC1-8E37BF7FF757}" type="slidenum">
              <a:rPr lang="en-US" smtClean="0"/>
              <a:t>‹#›</a:t>
            </a:fld>
            <a:endParaRPr lang="en-US"/>
          </a:p>
        </p:txBody>
      </p:sp>
    </p:spTree>
    <p:extLst>
      <p:ext uri="{BB962C8B-B14F-4D97-AF65-F5344CB8AC3E}">
        <p14:creationId xmlns:p14="http://schemas.microsoft.com/office/powerpoint/2010/main" val="204929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502D23-57F3-4792-AD74-72214BAE9791}"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2B1C5-FD8C-4649-BCC1-8E37BF7FF757}" type="slidenum">
              <a:rPr lang="en-US" smtClean="0"/>
              <a:t>‹#›</a:t>
            </a:fld>
            <a:endParaRPr lang="en-US"/>
          </a:p>
        </p:txBody>
      </p:sp>
    </p:spTree>
    <p:extLst>
      <p:ext uri="{BB962C8B-B14F-4D97-AF65-F5344CB8AC3E}">
        <p14:creationId xmlns:p14="http://schemas.microsoft.com/office/powerpoint/2010/main" val="393981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502D23-57F3-4792-AD74-72214BAE9791}"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2B1C5-FD8C-4649-BCC1-8E37BF7FF757}" type="slidenum">
              <a:rPr lang="en-US" smtClean="0"/>
              <a:t>‹#›</a:t>
            </a:fld>
            <a:endParaRPr lang="en-US"/>
          </a:p>
        </p:txBody>
      </p:sp>
    </p:spTree>
    <p:extLst>
      <p:ext uri="{BB962C8B-B14F-4D97-AF65-F5344CB8AC3E}">
        <p14:creationId xmlns:p14="http://schemas.microsoft.com/office/powerpoint/2010/main" val="306767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02D23-57F3-4792-AD74-72214BAE9791}" type="datetimeFigureOut">
              <a:rPr lang="en-US" smtClean="0"/>
              <a:t>5/10/2019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2B1C5-FD8C-4649-BCC1-8E37BF7FF757}" type="slidenum">
              <a:rPr lang="en-US" smtClean="0"/>
              <a:t>‹#›</a:t>
            </a:fld>
            <a:endParaRPr lang="en-US"/>
          </a:p>
        </p:txBody>
      </p:sp>
    </p:spTree>
    <p:extLst>
      <p:ext uri="{BB962C8B-B14F-4D97-AF65-F5344CB8AC3E}">
        <p14:creationId xmlns:p14="http://schemas.microsoft.com/office/powerpoint/2010/main" val="1713871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6.bin"/><Relationship Id="rId5" Type="http://schemas.openxmlformats.org/officeDocument/2006/relationships/image" Target="../media/image18.wmf"/><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0.wmf"/><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1.w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5.wmf"/><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1.wmf"/><Relationship Id="rId4"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8.png"/><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ED8232C9-0E7B-4D2F-89E4-F61A294D660C}" type="slidenum">
              <a:rPr lang="en-US" altLang="en-US" sz="1400" b="0"/>
              <a:pPr/>
              <a:t>1</a:t>
            </a:fld>
            <a:endParaRPr lang="en-US" altLang="en-US" sz="1400" b="0"/>
          </a:p>
        </p:txBody>
      </p:sp>
      <p:sp>
        <p:nvSpPr>
          <p:cNvPr id="1028" name="Text Box 3"/>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1029" name="Rectangle 6"/>
          <p:cNvSpPr>
            <a:spLocks noChangeArrowheads="1"/>
          </p:cNvSpPr>
          <p:nvPr/>
        </p:nvSpPr>
        <p:spPr bwMode="auto">
          <a:xfrm>
            <a:off x="6324600" y="2590800"/>
            <a:ext cx="3962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20000"/>
              </a:spcBef>
              <a:buClr>
                <a:schemeClr val="bg2"/>
              </a:buClr>
              <a:buSzPct val="75000"/>
              <a:buFont typeface="Monotype Sorts" pitchFamily="2" charset="2"/>
              <a:buNone/>
            </a:pPr>
            <a:r>
              <a:rPr lang="fa-IR" altLang="en-US" sz="3200" b="0">
                <a:cs typeface="2  Homa" pitchFamily="2" charset="0"/>
              </a:rPr>
              <a:t>بهبود کیفیت محصول از طریق جلوگیری از بروز عیب ( پوکایوکه )</a:t>
            </a:r>
            <a:endParaRPr lang="en-US" altLang="en-US" sz="3200" b="0">
              <a:cs typeface="2  Homa" pitchFamily="2" charset="0"/>
            </a:endParaRPr>
          </a:p>
        </p:txBody>
      </p:sp>
      <p:graphicFrame>
        <p:nvGraphicFramePr>
          <p:cNvPr id="1026" name="Object 7"/>
          <p:cNvGraphicFramePr>
            <a:graphicFrameLocks noChangeAspect="1"/>
          </p:cNvGraphicFramePr>
          <p:nvPr/>
        </p:nvGraphicFramePr>
        <p:xfrm>
          <a:off x="2497138" y="2852738"/>
          <a:ext cx="3810000" cy="3001962"/>
        </p:xfrm>
        <a:graphic>
          <a:graphicData uri="http://schemas.openxmlformats.org/presentationml/2006/ole">
            <mc:AlternateContent xmlns:mc="http://schemas.openxmlformats.org/markup-compatibility/2006">
              <mc:Choice xmlns:v="urn:schemas-microsoft-com:vml" Requires="v">
                <p:oleObj spid="_x0000_s1027" name="Clip" r:id="rId4" imgW="3660618" imgH="3423719" progId="MS_ClipArt_Gallery.2">
                  <p:embed/>
                </p:oleObj>
              </mc:Choice>
              <mc:Fallback>
                <p:oleObj name="Clip" r:id="rId4" imgW="3660618" imgH="3423719" progId="MS_ClipArt_Gallery.2">
                  <p:embed/>
                  <p:pic>
                    <p:nvPicPr>
                      <p:cNvPr id="1026"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138" y="2852738"/>
                        <a:ext cx="3810000" cy="300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6776" name="WordArt 8"/>
          <p:cNvSpPr>
            <a:spLocks noChangeArrowheads="1" noChangeShapeType="1" noTextEdit="1"/>
          </p:cNvSpPr>
          <p:nvPr/>
        </p:nvSpPr>
        <p:spPr bwMode="auto">
          <a:xfrm>
            <a:off x="2514601" y="457200"/>
            <a:ext cx="7515225" cy="1600200"/>
          </a:xfrm>
          <a:prstGeom prst="rect">
            <a:avLst/>
          </a:prstGeom>
        </p:spPr>
        <p:txBody>
          <a:bodyPr wrap="none" fromWordArt="1">
            <a:prstTxWarp prst="textPlain">
              <a:avLst>
                <a:gd name="adj" fmla="val 45944"/>
              </a:avLst>
            </a:prstTxWarp>
            <a:scene3d>
              <a:camera prst="legacyPerspectiveBottomRight">
                <a:rot lat="0" lon="21239990" rev="0"/>
              </a:camera>
              <a:lightRig rig="legacyHarsh3" dir="l"/>
            </a:scene3d>
            <a:sp3d extrusionH="430200" prstMaterial="legacyMatte">
              <a:extrusionClr>
                <a:srgbClr val="C0C0C0"/>
              </a:extrusionClr>
              <a:contourClr>
                <a:srgbClr val="6699FF"/>
              </a:contourClr>
            </a:sp3d>
          </a:bodyPr>
          <a:lstStyle/>
          <a:p>
            <a:pPr algn="ctr" rtl="1"/>
            <a:r>
              <a:rPr lang="fa-IR" sz="3600" kern="10">
                <a:ln w="9525">
                  <a:round/>
                  <a:headEnd/>
                  <a:tailEnd/>
                </a:ln>
                <a:gradFill rotWithShape="1">
                  <a:gsLst>
                    <a:gs pos="0">
                      <a:srgbClr val="6699FF"/>
                    </a:gs>
                    <a:gs pos="100000">
                      <a:srgbClr val="6BAA54"/>
                    </a:gs>
                  </a:gsLst>
                  <a:lin ang="5400000" scaled="1"/>
                </a:gradFill>
                <a:latin typeface="+mn-cs"/>
                <a:ea typeface="+mn-cs"/>
              </a:rPr>
              <a:t>خطاناپذیری - پوکایوکه</a:t>
            </a:r>
            <a:endParaRPr lang="en-US" sz="3600" kern="10">
              <a:ln w="9525">
                <a:round/>
                <a:headEnd/>
                <a:tailEnd/>
              </a:ln>
              <a:gradFill rotWithShape="1">
                <a:gsLst>
                  <a:gs pos="0">
                    <a:srgbClr val="6699FF"/>
                  </a:gs>
                  <a:gs pos="100000">
                    <a:srgbClr val="6BAA54"/>
                  </a:gs>
                </a:gsLst>
                <a:lin ang="5400000" scaled="1"/>
              </a:gradFill>
              <a:latin typeface="+mn-cs"/>
              <a:ea typeface="+mn-cs"/>
            </a:endParaRPr>
          </a:p>
        </p:txBody>
      </p:sp>
      <p:sp>
        <p:nvSpPr>
          <p:cNvPr id="1031" name="Rectangle 1"/>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2962981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16776"/>
                                        </p:tgtEl>
                                        <p:attrNameLst>
                                          <p:attrName>style.visibility</p:attrName>
                                        </p:attrNameLst>
                                      </p:cBhvr>
                                      <p:to>
                                        <p:strVal val="visible"/>
                                      </p:to>
                                    </p:set>
                                    <p:anim calcmode="lin" valueType="num">
                                      <p:cBhvr additive="base">
                                        <p:cTn id="7" dur="500" fill="hold"/>
                                        <p:tgtEl>
                                          <p:spTgt spid="416776"/>
                                        </p:tgtEl>
                                        <p:attrNameLst>
                                          <p:attrName>ppt_x</p:attrName>
                                        </p:attrNameLst>
                                      </p:cBhvr>
                                      <p:tavLst>
                                        <p:tav tm="0">
                                          <p:val>
                                            <p:strVal val="0-#ppt_w/2"/>
                                          </p:val>
                                        </p:tav>
                                        <p:tav tm="100000">
                                          <p:val>
                                            <p:strVal val="#ppt_x"/>
                                          </p:val>
                                        </p:tav>
                                      </p:tavLst>
                                    </p:anim>
                                    <p:anim calcmode="lin" valueType="num">
                                      <p:cBhvr additive="base">
                                        <p:cTn id="8" dur="500" fill="hold"/>
                                        <p:tgtEl>
                                          <p:spTgt spid="4167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3E25191C-7145-40AC-92D3-28C6282EA6D6}" type="slidenum">
              <a:rPr lang="en-US" altLang="en-US" sz="1400" b="0"/>
              <a:pPr/>
              <a:t>10</a:t>
            </a:fld>
            <a:endParaRPr lang="en-US" altLang="en-US" sz="1400" b="0"/>
          </a:p>
        </p:txBody>
      </p:sp>
      <p:sp>
        <p:nvSpPr>
          <p:cNvPr id="28675" name="Text Box 1026"/>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28676" name="Rectangle 1027"/>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rPr>
              <a:t> </a:t>
            </a:r>
            <a:endParaRPr lang="en-US" altLang="en-US" sz="4400" b="0">
              <a:solidFill>
                <a:schemeClr val="tx2"/>
              </a:solidFill>
            </a:endParaRPr>
          </a:p>
        </p:txBody>
      </p:sp>
      <p:sp>
        <p:nvSpPr>
          <p:cNvPr id="3" name="Rectangle 2"/>
          <p:cNvSpPr/>
          <p:nvPr/>
        </p:nvSpPr>
        <p:spPr>
          <a:xfrm>
            <a:off x="4151784" y="836712"/>
            <a:ext cx="5935426" cy="707886"/>
          </a:xfrm>
          <a:prstGeom prst="rect">
            <a:avLst/>
          </a:prstGeom>
        </p:spPr>
        <p:txBody>
          <a:bodyPr>
            <a:spAutoFit/>
          </a:bodyPr>
          <a:lstStyle/>
          <a:p>
            <a:pPr algn="r">
              <a:defRPr/>
            </a:pPr>
            <a:r>
              <a:rPr lang="fa-IR" sz="4000" kern="10" dirty="0">
                <a:ln w="9525">
                  <a:round/>
                  <a:headEnd/>
                  <a:tailEnd/>
                </a:ln>
                <a:gradFill rotWithShape="1">
                  <a:gsLst>
                    <a:gs pos="0">
                      <a:srgbClr val="6699FF"/>
                    </a:gs>
                    <a:gs pos="100000">
                      <a:srgbClr val="6BAA54"/>
                    </a:gs>
                  </a:gsLst>
                  <a:lin ang="5400000" scaled="1"/>
                </a:gradFill>
                <a:latin typeface="+mn-cs"/>
                <a:ea typeface="+mn-cs"/>
                <a:cs typeface="2  Homa" pitchFamily="2" charset="-78"/>
              </a:rPr>
              <a:t>ابزارهای دستیابی به خرابی صفر </a:t>
            </a:r>
            <a:endParaRPr lang="fa-IR" sz="3600" dirty="0">
              <a:cs typeface="2  Homa" pitchFamily="2" charset="-78"/>
            </a:endParaRPr>
          </a:p>
        </p:txBody>
      </p:sp>
      <p:sp>
        <p:nvSpPr>
          <p:cNvPr id="8198" name="TextBox 1"/>
          <p:cNvSpPr txBox="1">
            <a:spLocks noChangeArrowheads="1"/>
          </p:cNvSpPr>
          <p:nvPr/>
        </p:nvSpPr>
        <p:spPr bwMode="auto">
          <a:xfrm>
            <a:off x="2782889" y="2060576"/>
            <a:ext cx="7304087" cy="4246563"/>
          </a:xfrm>
          <a:prstGeom prst="rect">
            <a:avLst/>
          </a:prstGeom>
          <a:noFill/>
          <a:ln>
            <a:noFill/>
          </a:ln>
          <a:ex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l" rtl="0" eaLnBrk="0" fontAlgn="base" hangingPunct="0">
              <a:spcBef>
                <a:spcPct val="0"/>
              </a:spcBef>
              <a:spcAft>
                <a:spcPct val="0"/>
              </a:spcAft>
              <a:defRPr sz="2000" b="1">
                <a:solidFill>
                  <a:schemeClr val="tx1"/>
                </a:solidFill>
                <a:latin typeface="Times New Roman" pitchFamily="18" charset="0"/>
              </a:defRPr>
            </a:lvl6pPr>
            <a:lvl7pPr marL="2971800" indent="-228600" algn="l" rtl="0" eaLnBrk="0" fontAlgn="base" hangingPunct="0">
              <a:spcBef>
                <a:spcPct val="0"/>
              </a:spcBef>
              <a:spcAft>
                <a:spcPct val="0"/>
              </a:spcAft>
              <a:defRPr sz="2000" b="1">
                <a:solidFill>
                  <a:schemeClr val="tx1"/>
                </a:solidFill>
                <a:latin typeface="Times New Roman" pitchFamily="18" charset="0"/>
              </a:defRPr>
            </a:lvl7pPr>
            <a:lvl8pPr marL="3429000" indent="-228600" algn="l" rtl="0" eaLnBrk="0" fontAlgn="base" hangingPunct="0">
              <a:spcBef>
                <a:spcPct val="0"/>
              </a:spcBef>
              <a:spcAft>
                <a:spcPct val="0"/>
              </a:spcAft>
              <a:defRPr sz="2000" b="1">
                <a:solidFill>
                  <a:schemeClr val="tx1"/>
                </a:solidFill>
                <a:latin typeface="Times New Roman" pitchFamily="18" charset="0"/>
              </a:defRPr>
            </a:lvl8pPr>
            <a:lvl9pPr marL="3886200" indent="-228600" algn="l" rtl="0" eaLnBrk="0" fontAlgn="base" hangingPunct="0">
              <a:spcBef>
                <a:spcPct val="0"/>
              </a:spcBef>
              <a:spcAft>
                <a:spcPct val="0"/>
              </a:spcAft>
              <a:defRPr sz="2000" b="1">
                <a:solidFill>
                  <a:schemeClr val="tx1"/>
                </a:solidFill>
                <a:latin typeface="Times New Roman" pitchFamily="18" charset="0"/>
              </a:defRPr>
            </a:lvl9pPr>
          </a:lstStyle>
          <a:p>
            <a:pPr marL="342900" indent="-342900" algn="r" rtl="1">
              <a:lnSpc>
                <a:spcPct val="150000"/>
              </a:lnSpc>
              <a:buFont typeface="Arial" pitchFamily="34" charset="0"/>
              <a:buChar char="•"/>
              <a:defRPr/>
            </a:pPr>
            <a:r>
              <a:rPr lang="fa-IR" dirty="0">
                <a:solidFill>
                  <a:srgbClr val="FF0000"/>
                </a:solidFill>
                <a:cs typeface="2  Homa" pitchFamily="2" charset="-78"/>
              </a:rPr>
              <a:t>فاکتورهای فرهنگی</a:t>
            </a:r>
          </a:p>
          <a:p>
            <a:pPr algn="r" rtl="1">
              <a:lnSpc>
                <a:spcPct val="150000"/>
              </a:lnSpc>
              <a:defRPr/>
            </a:pPr>
            <a:r>
              <a:rPr lang="fa-IR" dirty="0">
                <a:cs typeface="2  Homa" pitchFamily="2" charset="-78"/>
              </a:rPr>
              <a:t>- تیم کاری ، دوری از ترس ، تعهد مدیریت  </a:t>
            </a:r>
          </a:p>
          <a:p>
            <a:pPr marL="342900" indent="-342900" algn="r" rtl="1">
              <a:lnSpc>
                <a:spcPct val="150000"/>
              </a:lnSpc>
              <a:buFont typeface="Arial" pitchFamily="34" charset="0"/>
              <a:buChar char="•"/>
              <a:defRPr/>
            </a:pPr>
            <a:r>
              <a:rPr lang="fa-IR" dirty="0">
                <a:solidFill>
                  <a:srgbClr val="FF0000"/>
                </a:solidFill>
                <a:cs typeface="2  Homa" pitchFamily="2" charset="-78"/>
              </a:rPr>
              <a:t>پراکندگی </a:t>
            </a:r>
          </a:p>
          <a:p>
            <a:pPr algn="r" rtl="1">
              <a:lnSpc>
                <a:spcPct val="150000"/>
              </a:lnSpc>
              <a:defRPr/>
            </a:pPr>
            <a:r>
              <a:rPr lang="fa-IR" dirty="0">
                <a:cs typeface="2  Homa" pitchFamily="2" charset="-78"/>
              </a:rPr>
              <a:t>- </a:t>
            </a:r>
            <a:r>
              <a:rPr lang="en-US" dirty="0">
                <a:cs typeface="2  Homa" pitchFamily="2" charset="-78"/>
              </a:rPr>
              <a:t>SPC- </a:t>
            </a:r>
            <a:r>
              <a:rPr lang="en-US" dirty="0" err="1">
                <a:cs typeface="2  Homa" pitchFamily="2" charset="-78"/>
              </a:rPr>
              <a:t>Taguchi&amp;doe</a:t>
            </a:r>
            <a:endParaRPr lang="fa-IR" dirty="0">
              <a:cs typeface="2  Homa" pitchFamily="2" charset="-78"/>
            </a:endParaRPr>
          </a:p>
          <a:p>
            <a:pPr marL="342900" indent="-342900" algn="r" rtl="1">
              <a:lnSpc>
                <a:spcPct val="150000"/>
              </a:lnSpc>
              <a:buFont typeface="Arial" pitchFamily="34" charset="0"/>
              <a:buChar char="•"/>
              <a:defRPr/>
            </a:pPr>
            <a:r>
              <a:rPr lang="fa-IR" dirty="0">
                <a:solidFill>
                  <a:srgbClr val="FF0000"/>
                </a:solidFill>
                <a:cs typeface="2  Homa" pitchFamily="2" charset="-78"/>
              </a:rPr>
              <a:t>پیچیدگی </a:t>
            </a:r>
          </a:p>
          <a:p>
            <a:pPr algn="r" rtl="1">
              <a:lnSpc>
                <a:spcPct val="150000"/>
              </a:lnSpc>
              <a:defRPr/>
            </a:pPr>
            <a:r>
              <a:rPr lang="fa-IR" dirty="0">
                <a:cs typeface="2  Homa" pitchFamily="2" charset="-78"/>
              </a:rPr>
              <a:t>- نقشه فرآیند </a:t>
            </a:r>
            <a:r>
              <a:rPr lang="en-US" dirty="0">
                <a:cs typeface="2  Homa" pitchFamily="2" charset="-78"/>
              </a:rPr>
              <a:t>DFMEA</a:t>
            </a:r>
            <a:endParaRPr lang="fa-IR" dirty="0">
              <a:cs typeface="2  Homa" pitchFamily="2" charset="-78"/>
            </a:endParaRPr>
          </a:p>
          <a:p>
            <a:pPr marL="342900" indent="-342900" algn="r" rtl="1">
              <a:lnSpc>
                <a:spcPct val="150000"/>
              </a:lnSpc>
              <a:buFont typeface="Arial" pitchFamily="34" charset="0"/>
              <a:buChar char="•"/>
              <a:defRPr/>
            </a:pPr>
            <a:r>
              <a:rPr lang="fa-IR" dirty="0">
                <a:solidFill>
                  <a:srgbClr val="FF0000"/>
                </a:solidFill>
                <a:cs typeface="2  Homa" pitchFamily="2" charset="-78"/>
              </a:rPr>
              <a:t>اشتباهات </a:t>
            </a:r>
          </a:p>
          <a:p>
            <a:pPr algn="r" rtl="1">
              <a:lnSpc>
                <a:spcPct val="150000"/>
              </a:lnSpc>
              <a:defRPr/>
            </a:pPr>
            <a:r>
              <a:rPr lang="fa-IR" dirty="0">
                <a:cs typeface="2  Homa" pitchFamily="2" charset="-78"/>
              </a:rPr>
              <a:t>- پوکا یوکه ، خطاناپذیری یا کنترل کیفیت صفر ( </a:t>
            </a:r>
            <a:r>
              <a:rPr lang="en-US" dirty="0">
                <a:cs typeface="2  Homa" pitchFamily="2" charset="-78"/>
              </a:rPr>
              <a:t>ZQC</a:t>
            </a:r>
            <a:r>
              <a:rPr lang="fa-IR" dirty="0">
                <a:cs typeface="2  Homa" pitchFamily="2" charset="-78"/>
              </a:rPr>
              <a:t> ) </a:t>
            </a:r>
          </a:p>
          <a:p>
            <a:pPr marL="342900" indent="-342900" algn="r" rtl="1">
              <a:lnSpc>
                <a:spcPct val="150000"/>
              </a:lnSpc>
              <a:buFont typeface="Arial" pitchFamily="34" charset="0"/>
              <a:buChar char="•"/>
              <a:defRPr/>
            </a:pPr>
            <a:endParaRPr lang="fa-IR" dirty="0">
              <a:cs typeface="2  Homa" pitchFamily="2" charset="-78"/>
            </a:endParaRPr>
          </a:p>
        </p:txBody>
      </p:sp>
      <p:sp>
        <p:nvSpPr>
          <p:cNvPr id="28679" name="Rectangle 15"/>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3151825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89A014FD-1F5F-44FF-9ABD-98D62C8C6EE6}" type="slidenum">
              <a:rPr lang="en-US" altLang="en-US" sz="1400" b="0"/>
              <a:pPr/>
              <a:t>11</a:t>
            </a:fld>
            <a:endParaRPr lang="en-US" altLang="en-US" sz="1400" b="0"/>
          </a:p>
        </p:txBody>
      </p:sp>
      <p:sp>
        <p:nvSpPr>
          <p:cNvPr id="2052"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2053"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000">
                <a:solidFill>
                  <a:schemeClr val="tx2"/>
                </a:solidFill>
                <a:cs typeface="2  Homa" pitchFamily="2" charset="0"/>
              </a:rPr>
              <a:t>اهمیت خرابی صفر </a:t>
            </a:r>
            <a:endParaRPr lang="en-US" altLang="en-US" sz="4400">
              <a:solidFill>
                <a:schemeClr val="tx2"/>
              </a:solidFill>
              <a:cs typeface="2  Homa" pitchFamily="2" charset="0"/>
            </a:endParaRPr>
          </a:p>
        </p:txBody>
      </p:sp>
      <p:sp>
        <p:nvSpPr>
          <p:cNvPr id="2054" name="Rectangle 4"/>
          <p:cNvSpPr>
            <a:spLocks noChangeArrowheads="1"/>
          </p:cNvSpPr>
          <p:nvPr/>
        </p:nvSpPr>
        <p:spPr bwMode="auto">
          <a:xfrm>
            <a:off x="23622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20000"/>
              </a:spcBef>
              <a:buClr>
                <a:schemeClr val="bg2"/>
              </a:buClr>
              <a:buSzPct val="75000"/>
              <a:buFont typeface="Monotype Sorts" pitchFamily="2" charset="2"/>
              <a:buNone/>
            </a:pPr>
            <a:r>
              <a:rPr lang="fa-IR" altLang="en-US" sz="3200">
                <a:cs typeface="2  Homa" pitchFamily="2" charset="0"/>
              </a:rPr>
              <a:t>  حفظ میزان رضایتمندی و وفاداری مشتری </a:t>
            </a:r>
            <a:endParaRPr lang="en-US" altLang="en-US" sz="3200" b="0">
              <a:cs typeface="2  Homa" pitchFamily="2" charset="0"/>
            </a:endParaRPr>
          </a:p>
          <a:p>
            <a:pPr lvl="1" algn="ctr">
              <a:spcBef>
                <a:spcPct val="20000"/>
              </a:spcBef>
              <a:buClr>
                <a:schemeClr val="bg2"/>
              </a:buClr>
              <a:buSzPct val="75000"/>
            </a:pPr>
            <a:r>
              <a:rPr lang="fa-IR" altLang="en-US" sz="2800" b="0">
                <a:cs typeface="2  Homa" pitchFamily="2" charset="0"/>
              </a:rPr>
              <a:t>         مشتریان خوشحال به معنای فروش بیشتر هستند </a:t>
            </a:r>
            <a:endParaRPr lang="en-US" altLang="en-US" sz="2800" b="0">
              <a:cs typeface="2  Homa" pitchFamily="2" charset="0"/>
            </a:endParaRPr>
          </a:p>
        </p:txBody>
      </p:sp>
      <p:graphicFrame>
        <p:nvGraphicFramePr>
          <p:cNvPr id="2050" name="Object 5"/>
          <p:cNvGraphicFramePr>
            <a:graphicFrameLocks noChangeAspect="1"/>
          </p:cNvGraphicFramePr>
          <p:nvPr/>
        </p:nvGraphicFramePr>
        <p:xfrm>
          <a:off x="5314951" y="3505200"/>
          <a:ext cx="1560513" cy="2438400"/>
        </p:xfrm>
        <a:graphic>
          <a:graphicData uri="http://schemas.openxmlformats.org/presentationml/2006/ole">
            <mc:AlternateContent xmlns:mc="http://schemas.openxmlformats.org/markup-compatibility/2006">
              <mc:Choice xmlns:v="urn:schemas-microsoft-com:vml" Requires="v">
                <p:oleObj spid="_x0000_s2051" name="Clip" r:id="rId4" imgW="1561795" imgH="1835201" progId="MS_ClipArt_Gallery.2">
                  <p:embed/>
                </p:oleObj>
              </mc:Choice>
              <mc:Fallback>
                <p:oleObj name="Clip" r:id="rId4" imgW="1561795" imgH="1835201" progId="MS_ClipArt_Gallery.2">
                  <p:embed/>
                  <p:pic>
                    <p:nvPicPr>
                      <p:cNvPr id="205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951" y="3505200"/>
                        <a:ext cx="1560513"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5" name="Rectangle 6"/>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2202883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E3BDB8EC-F4A3-491C-9D5A-B19142B3B985}" type="slidenum">
              <a:rPr lang="en-US" altLang="en-US" sz="1400" b="0"/>
              <a:pPr/>
              <a:t>12</a:t>
            </a:fld>
            <a:endParaRPr lang="en-US" altLang="en-US" sz="1400" b="0"/>
          </a:p>
        </p:txBody>
      </p:sp>
      <p:sp>
        <p:nvSpPr>
          <p:cNvPr id="3076" name="Text Box 1026"/>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3077" name="Rectangle 1027"/>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000" b="0">
                <a:solidFill>
                  <a:schemeClr val="tx2"/>
                </a:solidFill>
                <a:cs typeface="2  Homa" pitchFamily="2" charset="0"/>
              </a:rPr>
              <a:t>اهمیت خرابی صفر </a:t>
            </a:r>
            <a:endParaRPr lang="en-US" altLang="en-US" sz="4400" b="0">
              <a:solidFill>
                <a:schemeClr val="tx2"/>
              </a:solidFill>
              <a:cs typeface="2  Homa" pitchFamily="2" charset="0"/>
            </a:endParaRPr>
          </a:p>
        </p:txBody>
      </p:sp>
      <p:sp>
        <p:nvSpPr>
          <p:cNvPr id="3078" name="Rectangle 1028"/>
          <p:cNvSpPr>
            <a:spLocks noChangeArrowheads="1"/>
          </p:cNvSpPr>
          <p:nvPr/>
        </p:nvSpPr>
        <p:spPr bwMode="auto">
          <a:xfrm>
            <a:off x="2255838" y="1989138"/>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20000"/>
              </a:spcBef>
              <a:buClr>
                <a:schemeClr val="bg2"/>
              </a:buClr>
              <a:buSzPct val="75000"/>
              <a:buFont typeface="Monotype Sorts" pitchFamily="2" charset="2"/>
              <a:buNone/>
            </a:pPr>
            <a:r>
              <a:rPr lang="fa-IR" altLang="en-US" sz="4400">
                <a:cs typeface="2  Homa" pitchFamily="2" charset="0"/>
              </a:rPr>
              <a:t>هزینه </a:t>
            </a:r>
            <a:endParaRPr lang="en-US" altLang="en-US" sz="4400">
              <a:cs typeface="2  Homa" pitchFamily="2" charset="0"/>
            </a:endParaRPr>
          </a:p>
          <a:p>
            <a:pPr>
              <a:spcBef>
                <a:spcPct val="20000"/>
              </a:spcBef>
              <a:buClr>
                <a:schemeClr val="bg2"/>
              </a:buClr>
              <a:buSzPct val="75000"/>
              <a:buFont typeface="Monotype Sorts" pitchFamily="2" charset="2"/>
              <a:buNone/>
            </a:pPr>
            <a:endParaRPr lang="en-US" altLang="en-US" sz="3200" b="0">
              <a:cs typeface="2  Homa" pitchFamily="2" charset="0"/>
            </a:endParaRPr>
          </a:p>
        </p:txBody>
      </p:sp>
      <p:graphicFrame>
        <p:nvGraphicFramePr>
          <p:cNvPr id="3074" name="Object 1029"/>
          <p:cNvGraphicFramePr>
            <a:graphicFrameLocks noChangeAspect="1"/>
          </p:cNvGraphicFramePr>
          <p:nvPr/>
        </p:nvGraphicFramePr>
        <p:xfrm>
          <a:off x="2362200" y="3581400"/>
          <a:ext cx="2819400" cy="2590800"/>
        </p:xfrm>
        <a:graphic>
          <a:graphicData uri="http://schemas.openxmlformats.org/presentationml/2006/ole">
            <mc:AlternateContent xmlns:mc="http://schemas.openxmlformats.org/markup-compatibility/2006">
              <mc:Choice xmlns:v="urn:schemas-microsoft-com:vml" Requires="v">
                <p:oleObj spid="_x0000_s3075" name="Clip" r:id="rId4" imgW="1864462" imgH="1773936" progId="MS_ClipArt_Gallery.2">
                  <p:embed/>
                </p:oleObj>
              </mc:Choice>
              <mc:Fallback>
                <p:oleObj name="Clip" r:id="rId4" imgW="1864462" imgH="1773936" progId="MS_ClipArt_Gallery.2">
                  <p:embed/>
                  <p:pic>
                    <p:nvPicPr>
                      <p:cNvPr id="3074" name="Object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581400"/>
                        <a:ext cx="281940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9" name="Text Box 1030"/>
          <p:cNvSpPr txBox="1">
            <a:spLocks noChangeArrowheads="1"/>
          </p:cNvSpPr>
          <p:nvPr/>
        </p:nvSpPr>
        <p:spPr bwMode="auto">
          <a:xfrm>
            <a:off x="5375276" y="3357563"/>
            <a:ext cx="46021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50000"/>
              </a:spcBef>
            </a:pPr>
            <a:r>
              <a:rPr lang="fa-IR" altLang="en-US" sz="2400" b="0">
                <a:cs typeface="2  Homa" pitchFamily="2" charset="0"/>
              </a:rPr>
              <a:t>همیشه هزینه هایی در سیستم وجود دارد که با خرابی های تولید مرتبط است </a:t>
            </a:r>
            <a:endParaRPr lang="en-US" altLang="en-US" sz="2400" b="0">
              <a:cs typeface="2  Homa" pitchFamily="2" charset="0"/>
            </a:endParaRPr>
          </a:p>
        </p:txBody>
      </p:sp>
      <p:sp>
        <p:nvSpPr>
          <p:cNvPr id="3080" name="Rectangle 7"/>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3195083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2396FF14-4463-4578-83D4-C5104381A9EE}" type="slidenum">
              <a:rPr lang="en-US" altLang="en-US" sz="1400" b="0"/>
              <a:pPr/>
              <a:t>13</a:t>
            </a:fld>
            <a:endParaRPr lang="en-US" altLang="en-US" sz="1400" b="0"/>
          </a:p>
        </p:txBody>
      </p:sp>
      <p:sp>
        <p:nvSpPr>
          <p:cNvPr id="4100"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4101"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000" b="0">
                <a:cs typeface="2  Homa" pitchFamily="2" charset="0"/>
              </a:rPr>
              <a:t>تعریف سیستم کیفیت خرابی صفر </a:t>
            </a:r>
            <a:endParaRPr lang="en-US" altLang="en-US" sz="4400" b="0">
              <a:cs typeface="2  Homa" pitchFamily="2" charset="0"/>
            </a:endParaRPr>
          </a:p>
        </p:txBody>
      </p:sp>
      <p:sp>
        <p:nvSpPr>
          <p:cNvPr id="4102" name="Rectangle 4"/>
          <p:cNvSpPr>
            <a:spLocks noChangeArrowheads="1"/>
          </p:cNvSpPr>
          <p:nvPr/>
        </p:nvSpPr>
        <p:spPr bwMode="auto">
          <a:xfrm>
            <a:off x="2366963" y="2147889"/>
            <a:ext cx="4572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20000"/>
              </a:spcBef>
              <a:buClr>
                <a:schemeClr val="bg2"/>
              </a:buClr>
              <a:buSzPct val="75000"/>
              <a:buFont typeface="Monotype Sorts" pitchFamily="2" charset="2"/>
              <a:buNone/>
            </a:pPr>
            <a:r>
              <a:rPr lang="fa-IR" altLang="en-US" sz="2800">
                <a:cs typeface="2  Homa" pitchFamily="2" charset="0"/>
              </a:rPr>
              <a:t>امکان اشتباه اپراتور و ماشین وجود </a:t>
            </a:r>
            <a:r>
              <a:rPr lang="en-US" altLang="en-US" sz="2800">
                <a:cs typeface="2  Homa" pitchFamily="2" charset="0"/>
              </a:rPr>
              <a:t> </a:t>
            </a:r>
          </a:p>
          <a:p>
            <a:pPr algn="ctr">
              <a:spcBef>
                <a:spcPct val="20000"/>
              </a:spcBef>
              <a:buClr>
                <a:schemeClr val="bg2"/>
              </a:buClr>
              <a:buSzPct val="75000"/>
              <a:buFont typeface="Monotype Sorts" pitchFamily="2" charset="2"/>
              <a:buNone/>
            </a:pPr>
            <a:r>
              <a:rPr lang="en-US" altLang="en-US" sz="2800">
                <a:cs typeface="2  Homa" pitchFamily="2" charset="0"/>
              </a:rPr>
              <a:t>  . </a:t>
            </a:r>
            <a:r>
              <a:rPr lang="fa-IR" altLang="en-US" sz="2800">
                <a:cs typeface="2  Homa" pitchFamily="2" charset="0"/>
              </a:rPr>
              <a:t>دارد </a:t>
            </a:r>
          </a:p>
          <a:p>
            <a:pPr algn="ctr">
              <a:spcBef>
                <a:spcPct val="20000"/>
              </a:spcBef>
              <a:buClr>
                <a:schemeClr val="bg2"/>
              </a:buClr>
              <a:buSzPct val="75000"/>
              <a:buFont typeface="Monotype Sorts" pitchFamily="2" charset="2"/>
              <a:buNone/>
            </a:pPr>
            <a:endParaRPr lang="fa-IR" altLang="en-US" sz="2800" b="0">
              <a:cs typeface="2  Homa" pitchFamily="2" charset="0"/>
            </a:endParaRPr>
          </a:p>
          <a:p>
            <a:pPr algn="ctr">
              <a:spcBef>
                <a:spcPct val="20000"/>
              </a:spcBef>
              <a:buClr>
                <a:schemeClr val="bg2"/>
              </a:buClr>
              <a:buSzPct val="75000"/>
              <a:buFont typeface="Monotype Sorts" pitchFamily="2" charset="2"/>
              <a:buNone/>
            </a:pPr>
            <a:r>
              <a:rPr lang="fa-IR" altLang="en-US" sz="2800" b="0">
                <a:cs typeface="2  Homa" pitchFamily="2" charset="0"/>
              </a:rPr>
              <a:t>به دنبال راههایی باشید که از تبدیل خطا ها به خرابی ها جلوگیری کند </a:t>
            </a:r>
            <a:endParaRPr lang="en-US" altLang="en-US" sz="3200" b="0">
              <a:cs typeface="2  Homa" pitchFamily="2" charset="0"/>
            </a:endParaRPr>
          </a:p>
        </p:txBody>
      </p:sp>
      <p:graphicFrame>
        <p:nvGraphicFramePr>
          <p:cNvPr id="4098" name="Object 5"/>
          <p:cNvGraphicFramePr>
            <a:graphicFrameLocks noChangeAspect="1"/>
          </p:cNvGraphicFramePr>
          <p:nvPr/>
        </p:nvGraphicFramePr>
        <p:xfrm>
          <a:off x="7162800" y="2517776"/>
          <a:ext cx="3124200" cy="2740025"/>
        </p:xfrm>
        <a:graphic>
          <a:graphicData uri="http://schemas.openxmlformats.org/presentationml/2006/ole">
            <mc:AlternateContent xmlns:mc="http://schemas.openxmlformats.org/markup-compatibility/2006">
              <mc:Choice xmlns:v="urn:schemas-microsoft-com:vml" Requires="v">
                <p:oleObj spid="_x0000_s4099" name="Clip" r:id="rId4" imgW="1736446" imgH="1822399" progId="MS_ClipArt_Gallery.2">
                  <p:embed/>
                </p:oleObj>
              </mc:Choice>
              <mc:Fallback>
                <p:oleObj name="Clip" r:id="rId4" imgW="1736446" imgH="1822399" progId="MS_ClipArt_Gallery.2">
                  <p:embed/>
                  <p:pic>
                    <p:nvPicPr>
                      <p:cNvPr id="409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517776"/>
                        <a:ext cx="3124200" cy="274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3" name="Rectangle 6"/>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3285693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E123D03C-9DAF-4BFC-904A-B8C724C5D6F9}" type="slidenum">
              <a:rPr lang="en-US" altLang="en-US" sz="1400" b="0"/>
              <a:pPr/>
              <a:t>14</a:t>
            </a:fld>
            <a:endParaRPr lang="en-US" altLang="en-US" sz="1400" b="0"/>
          </a:p>
        </p:txBody>
      </p:sp>
      <p:sp>
        <p:nvSpPr>
          <p:cNvPr id="29699" name="Text Box 1026"/>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29700" name="Rectangle 1027"/>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rPr>
              <a:t> </a:t>
            </a:r>
            <a:endParaRPr lang="en-US" altLang="en-US" sz="4400" b="0">
              <a:solidFill>
                <a:schemeClr val="tx2"/>
              </a:solidFill>
            </a:endParaRPr>
          </a:p>
        </p:txBody>
      </p:sp>
      <p:sp>
        <p:nvSpPr>
          <p:cNvPr id="3" name="Rectangle 2"/>
          <p:cNvSpPr/>
          <p:nvPr/>
        </p:nvSpPr>
        <p:spPr>
          <a:xfrm>
            <a:off x="4151784" y="836712"/>
            <a:ext cx="5935426" cy="707886"/>
          </a:xfrm>
          <a:prstGeom prst="rect">
            <a:avLst/>
          </a:prstGeom>
        </p:spPr>
        <p:txBody>
          <a:bodyPr>
            <a:spAutoFit/>
          </a:bodyPr>
          <a:lstStyle/>
          <a:p>
            <a:pPr algn="r">
              <a:defRPr/>
            </a:pPr>
            <a:r>
              <a:rPr lang="en-US" sz="4000" kern="10" dirty="0">
                <a:ln w="9525">
                  <a:round/>
                  <a:headEnd/>
                  <a:tailEnd/>
                </a:ln>
                <a:gradFill rotWithShape="1">
                  <a:gsLst>
                    <a:gs pos="0">
                      <a:srgbClr val="6699FF"/>
                    </a:gs>
                    <a:gs pos="100000">
                      <a:srgbClr val="6BAA54"/>
                    </a:gs>
                  </a:gsLst>
                  <a:lin ang="5400000" scaled="1"/>
                </a:gradFill>
                <a:latin typeface="+mn-cs"/>
                <a:ea typeface="+mn-cs"/>
                <a:cs typeface="2  Homa" pitchFamily="2" charset="-78"/>
              </a:rPr>
              <a:t>ZQC</a:t>
            </a:r>
            <a:r>
              <a:rPr lang="fa-IR" sz="4000" kern="10" dirty="0">
                <a:ln w="9525">
                  <a:round/>
                  <a:headEnd/>
                  <a:tailEnd/>
                </a:ln>
                <a:gradFill rotWithShape="1">
                  <a:gsLst>
                    <a:gs pos="0">
                      <a:srgbClr val="6699FF"/>
                    </a:gs>
                    <a:gs pos="100000">
                      <a:srgbClr val="6BAA54"/>
                    </a:gs>
                  </a:gsLst>
                  <a:lin ang="5400000" scaled="1"/>
                </a:gradFill>
                <a:latin typeface="+mn-cs"/>
                <a:ea typeface="+mn-cs"/>
                <a:cs typeface="2  Homa" pitchFamily="2" charset="-78"/>
              </a:rPr>
              <a:t> چهار مولفه </a:t>
            </a:r>
            <a:endParaRPr lang="fa-IR" sz="3600" dirty="0">
              <a:cs typeface="2  Homa" pitchFamily="2" charset="-78"/>
            </a:endParaRPr>
          </a:p>
        </p:txBody>
      </p:sp>
      <p:sp>
        <p:nvSpPr>
          <p:cNvPr id="17414" name="TextBox 1"/>
          <p:cNvSpPr txBox="1">
            <a:spLocks noChangeArrowheads="1"/>
          </p:cNvSpPr>
          <p:nvPr/>
        </p:nvSpPr>
        <p:spPr bwMode="auto">
          <a:xfrm>
            <a:off x="2782889" y="2060576"/>
            <a:ext cx="7304087" cy="3940175"/>
          </a:xfrm>
          <a:prstGeom prst="rect">
            <a:avLst/>
          </a:prstGeom>
          <a:noFill/>
          <a:ln>
            <a:noFill/>
          </a:ln>
          <a:extLst/>
        </p:spPr>
        <p:txBody>
          <a:bodyPr>
            <a:spAutoFit/>
          </a:bodyPr>
          <a:lstStyle>
            <a:lvl1pPr marL="342900" indent="-342900">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l" rtl="0" eaLnBrk="0" fontAlgn="base" hangingPunct="0">
              <a:spcBef>
                <a:spcPct val="0"/>
              </a:spcBef>
              <a:spcAft>
                <a:spcPct val="0"/>
              </a:spcAft>
              <a:defRPr sz="2000" b="1">
                <a:solidFill>
                  <a:schemeClr val="tx1"/>
                </a:solidFill>
                <a:latin typeface="Times New Roman" pitchFamily="18" charset="0"/>
              </a:defRPr>
            </a:lvl6pPr>
            <a:lvl7pPr marL="2971800" indent="-228600" algn="l" rtl="0" eaLnBrk="0" fontAlgn="base" hangingPunct="0">
              <a:spcBef>
                <a:spcPct val="0"/>
              </a:spcBef>
              <a:spcAft>
                <a:spcPct val="0"/>
              </a:spcAft>
              <a:defRPr sz="2000" b="1">
                <a:solidFill>
                  <a:schemeClr val="tx1"/>
                </a:solidFill>
                <a:latin typeface="Times New Roman" pitchFamily="18" charset="0"/>
              </a:defRPr>
            </a:lvl7pPr>
            <a:lvl8pPr marL="3429000" indent="-228600" algn="l" rtl="0" eaLnBrk="0" fontAlgn="base" hangingPunct="0">
              <a:spcBef>
                <a:spcPct val="0"/>
              </a:spcBef>
              <a:spcAft>
                <a:spcPct val="0"/>
              </a:spcAft>
              <a:defRPr sz="2000" b="1">
                <a:solidFill>
                  <a:schemeClr val="tx1"/>
                </a:solidFill>
                <a:latin typeface="Times New Roman" pitchFamily="18" charset="0"/>
              </a:defRPr>
            </a:lvl8pPr>
            <a:lvl9pPr marL="3886200" indent="-228600" algn="l" rtl="0" eaLnBrk="0" fontAlgn="base" hangingPunct="0">
              <a:spcBef>
                <a:spcPct val="0"/>
              </a:spcBef>
              <a:spcAft>
                <a:spcPct val="0"/>
              </a:spcAft>
              <a:defRPr sz="2000" b="1">
                <a:solidFill>
                  <a:schemeClr val="tx1"/>
                </a:solidFill>
                <a:latin typeface="Times New Roman" pitchFamily="18" charset="0"/>
              </a:defRPr>
            </a:lvl9pPr>
          </a:lstStyle>
          <a:p>
            <a:pPr marL="0" indent="0" algn="r" rtl="1">
              <a:lnSpc>
                <a:spcPct val="250000"/>
              </a:lnSpc>
              <a:defRPr/>
            </a:pPr>
            <a:r>
              <a:rPr lang="fa-IR" dirty="0">
                <a:solidFill>
                  <a:srgbClr val="C00000"/>
                </a:solidFill>
                <a:cs typeface="2  Homa" pitchFamily="2" charset="-78"/>
              </a:rPr>
              <a:t>انجام </a:t>
            </a:r>
            <a:r>
              <a:rPr lang="en-US" dirty="0">
                <a:solidFill>
                  <a:srgbClr val="C00000"/>
                </a:solidFill>
                <a:cs typeface="2  Homa" pitchFamily="2" charset="-78"/>
              </a:rPr>
              <a:t>ZQC</a:t>
            </a:r>
            <a:r>
              <a:rPr lang="fa-IR" dirty="0">
                <a:solidFill>
                  <a:srgbClr val="C00000"/>
                </a:solidFill>
                <a:cs typeface="2  Homa" pitchFamily="2" charset="-78"/>
              </a:rPr>
              <a:t> با ترکیب چهار مولفه زیر صورت می گیرد : </a:t>
            </a:r>
          </a:p>
          <a:p>
            <a:pPr algn="r" rtl="1">
              <a:lnSpc>
                <a:spcPct val="250000"/>
              </a:lnSpc>
              <a:buFont typeface="Arial" pitchFamily="34" charset="0"/>
              <a:buChar char="•"/>
              <a:defRPr/>
            </a:pPr>
            <a:r>
              <a:rPr lang="fa-IR" dirty="0">
                <a:cs typeface="2  Homa" pitchFamily="2" charset="-78"/>
              </a:rPr>
              <a:t>1- بازرسی در مبدأ</a:t>
            </a:r>
          </a:p>
          <a:p>
            <a:pPr algn="r" rtl="1">
              <a:lnSpc>
                <a:spcPct val="250000"/>
              </a:lnSpc>
              <a:buFont typeface="Arial" pitchFamily="34" charset="0"/>
              <a:buChar char="•"/>
              <a:defRPr/>
            </a:pPr>
            <a:r>
              <a:rPr lang="fa-IR" dirty="0">
                <a:cs typeface="2  Homa" pitchFamily="2" charset="-78"/>
              </a:rPr>
              <a:t>2- بازرسی 100% </a:t>
            </a:r>
          </a:p>
          <a:p>
            <a:pPr algn="r" rtl="1">
              <a:lnSpc>
                <a:spcPct val="250000"/>
              </a:lnSpc>
              <a:buFont typeface="Arial" pitchFamily="34" charset="0"/>
              <a:buChar char="•"/>
              <a:defRPr/>
            </a:pPr>
            <a:r>
              <a:rPr lang="fa-IR" dirty="0">
                <a:cs typeface="2  Homa" pitchFamily="2" charset="-78"/>
              </a:rPr>
              <a:t>3- بازخور سریع </a:t>
            </a:r>
          </a:p>
          <a:p>
            <a:pPr algn="r" rtl="1">
              <a:lnSpc>
                <a:spcPct val="250000"/>
              </a:lnSpc>
              <a:buFont typeface="Arial" pitchFamily="34" charset="0"/>
              <a:buChar char="•"/>
              <a:defRPr/>
            </a:pPr>
            <a:r>
              <a:rPr lang="fa-IR" dirty="0">
                <a:cs typeface="2  Homa" pitchFamily="2" charset="-78"/>
              </a:rPr>
              <a:t>4- پوکا یوکه </a:t>
            </a:r>
          </a:p>
        </p:txBody>
      </p:sp>
      <p:sp>
        <p:nvSpPr>
          <p:cNvPr id="29703" name="Rectangle 6"/>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3168853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A6025CCC-428F-4B1B-AF56-6BD6ADE1C577}" type="slidenum">
              <a:rPr lang="en-US" altLang="en-US" sz="1400" b="0"/>
              <a:pPr/>
              <a:t>15</a:t>
            </a:fld>
            <a:endParaRPr lang="en-US" altLang="en-US" sz="1400" b="0"/>
          </a:p>
        </p:txBody>
      </p:sp>
      <p:sp>
        <p:nvSpPr>
          <p:cNvPr id="5124"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5125"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000" b="0">
                <a:solidFill>
                  <a:schemeClr val="tx2"/>
                </a:solidFill>
                <a:cs typeface="2  Homa" pitchFamily="2" charset="0"/>
              </a:rPr>
              <a:t>بازرسی </a:t>
            </a:r>
            <a:endParaRPr lang="en-US" altLang="en-US" sz="4400" b="0">
              <a:solidFill>
                <a:schemeClr val="tx2"/>
              </a:solidFill>
              <a:cs typeface="2  Homa" pitchFamily="2" charset="0"/>
            </a:endParaRPr>
          </a:p>
        </p:txBody>
      </p:sp>
      <p:sp>
        <p:nvSpPr>
          <p:cNvPr id="5126" name="Text Box 4"/>
          <p:cNvSpPr txBox="1">
            <a:spLocks noChangeArrowheads="1"/>
          </p:cNvSpPr>
          <p:nvPr/>
        </p:nvSpPr>
        <p:spPr bwMode="auto">
          <a:xfrm>
            <a:off x="2209800" y="1843088"/>
            <a:ext cx="8001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2400" b="0">
                <a:cs typeface="2  Homa" pitchFamily="2" charset="0"/>
              </a:rPr>
              <a:t>سه رویکرد اصلی در بازرسی فرآیند محصول عبارتند از : </a:t>
            </a:r>
          </a:p>
          <a:p>
            <a:pPr algn="r">
              <a:spcBef>
                <a:spcPct val="50000"/>
              </a:spcBef>
            </a:pPr>
            <a:r>
              <a:rPr lang="fa-IR" altLang="en-US" sz="2400" b="0">
                <a:cs typeface="2  Homa" pitchFamily="2" charset="0"/>
              </a:rPr>
              <a:t>بازرسی استاندارد /قضاوتی </a:t>
            </a:r>
          </a:p>
          <a:p>
            <a:pPr algn="r">
              <a:spcBef>
                <a:spcPct val="50000"/>
              </a:spcBef>
            </a:pPr>
            <a:r>
              <a:rPr lang="fa-IR" altLang="en-US" sz="2400" b="0">
                <a:cs typeface="2  Homa" pitchFamily="2" charset="0"/>
              </a:rPr>
              <a:t>بازرسی آموزنده </a:t>
            </a:r>
          </a:p>
          <a:p>
            <a:pPr algn="r">
              <a:spcBef>
                <a:spcPct val="50000"/>
              </a:spcBef>
            </a:pPr>
            <a:r>
              <a:rPr lang="fa-IR" altLang="en-US" sz="2400">
                <a:cs typeface="2  Homa" pitchFamily="2" charset="0"/>
              </a:rPr>
              <a:t>بازرسی در مبدأ</a:t>
            </a:r>
          </a:p>
          <a:p>
            <a:pPr algn="r">
              <a:spcBef>
                <a:spcPct val="50000"/>
              </a:spcBef>
            </a:pPr>
            <a:r>
              <a:rPr lang="fa-IR" altLang="en-US" sz="2400" b="0">
                <a:cs typeface="2  Homa" pitchFamily="2" charset="0"/>
              </a:rPr>
              <a:t>در رویکرد سنتی دو مورد اول به صورت گسترده استفاده می شده است </a:t>
            </a:r>
          </a:p>
          <a:p>
            <a:pPr algn="r">
              <a:spcBef>
                <a:spcPct val="50000"/>
              </a:spcBef>
            </a:pPr>
            <a:r>
              <a:rPr lang="fa-IR" altLang="en-US" sz="2400" b="0">
                <a:cs typeface="2  Homa" pitchFamily="2" charset="0"/>
              </a:rPr>
              <a:t>تنها بازرسی مبدأمی تواند خرابی را از میان بردارد  </a:t>
            </a:r>
            <a:endParaRPr lang="en-US" altLang="en-US" sz="2400" b="0">
              <a:cs typeface="2  Homa" pitchFamily="2" charset="0"/>
            </a:endParaRPr>
          </a:p>
        </p:txBody>
      </p:sp>
      <p:graphicFrame>
        <p:nvGraphicFramePr>
          <p:cNvPr id="5122" name="Object 5"/>
          <p:cNvGraphicFramePr>
            <a:graphicFrameLocks noChangeAspect="1"/>
          </p:cNvGraphicFramePr>
          <p:nvPr/>
        </p:nvGraphicFramePr>
        <p:xfrm>
          <a:off x="2362200" y="4508500"/>
          <a:ext cx="1944688" cy="1512888"/>
        </p:xfrm>
        <a:graphic>
          <a:graphicData uri="http://schemas.openxmlformats.org/presentationml/2006/ole">
            <mc:AlternateContent xmlns:mc="http://schemas.openxmlformats.org/markup-compatibility/2006">
              <mc:Choice xmlns:v="urn:schemas-microsoft-com:vml" Requires="v">
                <p:oleObj spid="_x0000_s5123" name="Clip" r:id="rId4" imgW="1270503" imgH="2773378" progId="MS_ClipArt_Gallery.2">
                  <p:embed/>
                </p:oleObj>
              </mc:Choice>
              <mc:Fallback>
                <p:oleObj name="Clip" r:id="rId4" imgW="1270503" imgH="2773378" progId="MS_ClipArt_Gallery.2">
                  <p:embed/>
                  <p:pic>
                    <p:nvPicPr>
                      <p:cNvPr id="512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508500"/>
                        <a:ext cx="194468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7" name="Rectangle 6"/>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1129931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5481BEDE-7D8A-484E-A62A-82130F19B483}" type="slidenum">
              <a:rPr lang="en-US" altLang="en-US" sz="1400" b="0"/>
              <a:pPr/>
              <a:t>16</a:t>
            </a:fld>
            <a:endParaRPr lang="en-US" altLang="en-US" sz="1400" b="0"/>
          </a:p>
        </p:txBody>
      </p:sp>
      <p:sp>
        <p:nvSpPr>
          <p:cNvPr id="30723"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30724"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000" b="0">
                <a:solidFill>
                  <a:schemeClr val="tx2"/>
                </a:solidFill>
                <a:cs typeface="2  Homa" pitchFamily="2" charset="0"/>
              </a:rPr>
              <a:t>بازرسی در مبدأ</a:t>
            </a:r>
            <a:endParaRPr lang="en-US" altLang="en-US" sz="4400" b="0">
              <a:solidFill>
                <a:schemeClr val="tx2"/>
              </a:solidFill>
              <a:cs typeface="2  Homa" pitchFamily="2" charset="0"/>
            </a:endParaRPr>
          </a:p>
        </p:txBody>
      </p:sp>
      <p:sp>
        <p:nvSpPr>
          <p:cNvPr id="30725" name="Text Box 4"/>
          <p:cNvSpPr txBox="1">
            <a:spLocks noChangeArrowheads="1"/>
          </p:cNvSpPr>
          <p:nvPr/>
        </p:nvSpPr>
        <p:spPr bwMode="auto">
          <a:xfrm>
            <a:off x="2098675" y="1562100"/>
            <a:ext cx="387985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1800" b="0">
                <a:cs typeface="2  Homa" pitchFamily="2" charset="0"/>
              </a:rPr>
              <a:t>بر پیشگیری به شناسایی تمرکز کنید </a:t>
            </a:r>
          </a:p>
          <a:p>
            <a:pPr algn="r">
              <a:spcBef>
                <a:spcPct val="50000"/>
              </a:spcBef>
            </a:pPr>
            <a:r>
              <a:rPr lang="en-US" altLang="en-US" sz="1800" b="0">
                <a:cs typeface="2  Homa" pitchFamily="2" charset="0"/>
              </a:rPr>
              <a:t>ZQC </a:t>
            </a:r>
            <a:r>
              <a:rPr lang="fa-IR" altLang="en-US" sz="1800" b="0">
                <a:cs typeface="2  Homa" pitchFamily="2" charset="0"/>
              </a:rPr>
              <a:t>مولفه اول</a:t>
            </a:r>
          </a:p>
          <a:p>
            <a:pPr algn="r">
              <a:spcBef>
                <a:spcPct val="50000"/>
              </a:spcBef>
            </a:pPr>
            <a:r>
              <a:rPr lang="fa-IR" altLang="en-US" sz="1800" b="0">
                <a:cs typeface="2  Homa" pitchFamily="2" charset="0"/>
              </a:rPr>
              <a:t>بین بازرسی قضاوتی و آموزنده تفاوت قائل شوید </a:t>
            </a:r>
          </a:p>
          <a:p>
            <a:pPr algn="r">
              <a:spcBef>
                <a:spcPct val="50000"/>
              </a:spcBef>
            </a:pPr>
            <a:r>
              <a:rPr lang="fa-IR" altLang="en-US" sz="1800" b="0">
                <a:cs typeface="2  Homa" pitchFamily="2" charset="0"/>
              </a:rPr>
              <a:t>کنترل کردن خطا </a:t>
            </a:r>
          </a:p>
          <a:p>
            <a:pPr algn="r">
              <a:spcBef>
                <a:spcPct val="50000"/>
              </a:spcBef>
            </a:pPr>
            <a:r>
              <a:rPr lang="fa-IR" altLang="en-US" sz="1800" b="0">
                <a:cs typeface="2  Homa" pitchFamily="2" charset="0"/>
              </a:rPr>
              <a:t>ارائه بازخور قبل از فرآیند </a:t>
            </a:r>
          </a:p>
          <a:p>
            <a:pPr algn="r">
              <a:spcBef>
                <a:spcPct val="50000"/>
              </a:spcBef>
            </a:pPr>
            <a:r>
              <a:rPr lang="fa-IR" altLang="en-US" sz="1800" b="0">
                <a:cs typeface="2  Homa" pitchFamily="2" charset="0"/>
              </a:rPr>
              <a:t>اطمینان کامل از جلوگیری از محصول معیوب </a:t>
            </a:r>
            <a:endParaRPr lang="en-US" altLang="en-US" sz="1800" b="0">
              <a:cs typeface="2  Homa" pitchFamily="2" charset="0"/>
            </a:endParaRPr>
          </a:p>
        </p:txBody>
      </p:sp>
      <p:sp>
        <p:nvSpPr>
          <p:cNvPr id="30726" name="Oval 5"/>
          <p:cNvSpPr>
            <a:spLocks noChangeArrowheads="1"/>
          </p:cNvSpPr>
          <p:nvPr/>
        </p:nvSpPr>
        <p:spPr bwMode="auto">
          <a:xfrm>
            <a:off x="6438900" y="3352800"/>
            <a:ext cx="2895600" cy="2971800"/>
          </a:xfrm>
          <a:prstGeom prst="ellipse">
            <a:avLst/>
          </a:prstGeom>
          <a:solidFill>
            <a:schemeClr val="accent1"/>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p>
        </p:txBody>
      </p:sp>
      <p:sp>
        <p:nvSpPr>
          <p:cNvPr id="30727" name="Oval 6"/>
          <p:cNvSpPr>
            <a:spLocks noChangeArrowheads="1"/>
          </p:cNvSpPr>
          <p:nvPr/>
        </p:nvSpPr>
        <p:spPr bwMode="auto">
          <a:xfrm>
            <a:off x="6553200" y="4267200"/>
            <a:ext cx="2209800" cy="1371600"/>
          </a:xfrm>
          <a:prstGeom prst="ellipse">
            <a:avLst/>
          </a:prstGeom>
          <a:solidFill>
            <a:srgbClr val="FF0000"/>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p>
        </p:txBody>
      </p:sp>
      <p:sp>
        <p:nvSpPr>
          <p:cNvPr id="30728" name="Line 7"/>
          <p:cNvSpPr>
            <a:spLocks noChangeShapeType="1"/>
          </p:cNvSpPr>
          <p:nvPr/>
        </p:nvSpPr>
        <p:spPr bwMode="auto">
          <a:xfrm>
            <a:off x="9448800" y="4876800"/>
            <a:ext cx="533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9" name="Line 8"/>
          <p:cNvSpPr>
            <a:spLocks noChangeShapeType="1"/>
          </p:cNvSpPr>
          <p:nvPr/>
        </p:nvSpPr>
        <p:spPr bwMode="auto">
          <a:xfrm>
            <a:off x="8763000" y="4876800"/>
            <a:ext cx="457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0" name="Text Box 9"/>
          <p:cNvSpPr txBox="1">
            <a:spLocks noChangeArrowheads="1"/>
          </p:cNvSpPr>
          <p:nvPr/>
        </p:nvSpPr>
        <p:spPr bwMode="auto">
          <a:xfrm>
            <a:off x="7162800" y="44958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fa-IR" altLang="en-US" sz="1200">
                <a:solidFill>
                  <a:schemeClr val="bg1"/>
                </a:solidFill>
                <a:cs typeface="2  Homa" pitchFamily="2" charset="0"/>
              </a:rPr>
              <a:t>شناسایی خطا </a:t>
            </a:r>
            <a:endParaRPr lang="en-US" altLang="en-US" sz="2400" b="0">
              <a:solidFill>
                <a:schemeClr val="bg1"/>
              </a:solidFill>
              <a:cs typeface="2  Homa" pitchFamily="2" charset="0"/>
            </a:endParaRPr>
          </a:p>
        </p:txBody>
      </p:sp>
      <p:sp>
        <p:nvSpPr>
          <p:cNvPr id="30731" name="Text Box 10"/>
          <p:cNvSpPr txBox="1">
            <a:spLocks noChangeArrowheads="1"/>
          </p:cNvSpPr>
          <p:nvPr/>
        </p:nvSpPr>
        <p:spPr bwMode="auto">
          <a:xfrm>
            <a:off x="6629400" y="5029201"/>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50000"/>
              </a:spcBef>
            </a:pPr>
            <a:r>
              <a:rPr lang="fa-IR" altLang="en-US" sz="1200">
                <a:solidFill>
                  <a:schemeClr val="bg1"/>
                </a:solidFill>
                <a:cs typeface="2  Homa" pitchFamily="2" charset="0"/>
              </a:rPr>
              <a:t>باز خور / اقدام اصلاحی </a:t>
            </a:r>
            <a:endParaRPr lang="en-US" altLang="en-US" sz="2400" b="0">
              <a:cs typeface="2  Homa" pitchFamily="2" charset="0"/>
            </a:endParaRPr>
          </a:p>
        </p:txBody>
      </p:sp>
      <p:sp>
        <p:nvSpPr>
          <p:cNvPr id="30732" name="Line 11"/>
          <p:cNvSpPr>
            <a:spLocks noChangeShapeType="1"/>
          </p:cNvSpPr>
          <p:nvPr/>
        </p:nvSpPr>
        <p:spPr bwMode="auto">
          <a:xfrm>
            <a:off x="7620000" y="4724400"/>
            <a:ext cx="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3" name="Text Box 13"/>
          <p:cNvSpPr txBox="1">
            <a:spLocks noChangeArrowheads="1"/>
          </p:cNvSpPr>
          <p:nvPr/>
        </p:nvSpPr>
        <p:spPr bwMode="auto">
          <a:xfrm>
            <a:off x="2098675" y="4381501"/>
            <a:ext cx="4267200" cy="7858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1800" b="0">
                <a:cs typeface="2  Homa" pitchFamily="2" charset="0"/>
              </a:rPr>
              <a:t>با ترکیب چک کردن و عمل کردن : </a:t>
            </a:r>
          </a:p>
          <a:p>
            <a:pPr algn="r">
              <a:spcBef>
                <a:spcPct val="50000"/>
              </a:spcBef>
            </a:pPr>
            <a:r>
              <a:rPr lang="fa-IR" altLang="en-US" sz="1800" b="0">
                <a:cs typeface="2  Homa" pitchFamily="2" charset="0"/>
              </a:rPr>
              <a:t>فعالیت در تمامی اوقات تحت کنترل قرار میگیرد . </a:t>
            </a:r>
            <a:endParaRPr lang="en-US" altLang="en-US" sz="1800" b="0">
              <a:cs typeface="2  Homa" pitchFamily="2" charset="0"/>
            </a:endParaRPr>
          </a:p>
        </p:txBody>
      </p:sp>
      <p:sp>
        <p:nvSpPr>
          <p:cNvPr id="30734" name="Text Box 14"/>
          <p:cNvSpPr txBox="1">
            <a:spLocks noChangeArrowheads="1"/>
          </p:cNvSpPr>
          <p:nvPr/>
        </p:nvSpPr>
        <p:spPr bwMode="auto">
          <a:xfrm>
            <a:off x="6019800" y="1562101"/>
            <a:ext cx="4343400" cy="2124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2400" b="0">
                <a:cs typeface="2  Homa" pitchFamily="2" charset="0"/>
              </a:rPr>
              <a:t>میتواند شامل موارد زیر باشد: </a:t>
            </a:r>
          </a:p>
          <a:p>
            <a:pPr algn="r">
              <a:spcBef>
                <a:spcPct val="50000"/>
              </a:spcBef>
            </a:pPr>
            <a:r>
              <a:rPr lang="fa-IR" altLang="en-US" sz="2400" b="0">
                <a:cs typeface="2  Homa" pitchFamily="2" charset="0"/>
              </a:rPr>
              <a:t>سوئیچ های شناسایی </a:t>
            </a:r>
          </a:p>
          <a:p>
            <a:pPr algn="r">
              <a:spcBef>
                <a:spcPct val="50000"/>
              </a:spcBef>
            </a:pPr>
            <a:r>
              <a:rPr lang="fa-IR" altLang="en-US" sz="2400" b="0">
                <a:cs typeface="2  Homa" pitchFamily="2" charset="0"/>
              </a:rPr>
              <a:t>چراغ های هشدار دهنده </a:t>
            </a:r>
          </a:p>
          <a:p>
            <a:pPr algn="r">
              <a:spcBef>
                <a:spcPct val="50000"/>
              </a:spcBef>
            </a:pPr>
            <a:r>
              <a:rPr lang="fa-IR" altLang="en-US" sz="2400" b="0">
                <a:cs typeface="2  Homa" pitchFamily="2" charset="0"/>
              </a:rPr>
              <a:t>سیگنالهای صوتی </a:t>
            </a:r>
            <a:endParaRPr lang="en-US" altLang="en-US" sz="2400" b="0">
              <a:cs typeface="2  Homa" pitchFamily="2" charset="0"/>
            </a:endParaRPr>
          </a:p>
        </p:txBody>
      </p:sp>
      <p:sp>
        <p:nvSpPr>
          <p:cNvPr id="30735" name="Rectangle 14"/>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3341344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F7641475-ABD5-4BDD-B047-EC8377E15052}" type="slidenum">
              <a:rPr lang="en-US" altLang="en-US" sz="1400" b="0"/>
              <a:pPr/>
              <a:t>17</a:t>
            </a:fld>
            <a:endParaRPr lang="en-US" altLang="en-US" sz="1400" b="0"/>
          </a:p>
        </p:txBody>
      </p:sp>
      <p:sp>
        <p:nvSpPr>
          <p:cNvPr id="6148"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6149"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4400" b="0">
                <a:solidFill>
                  <a:schemeClr val="tx2"/>
                </a:solidFill>
                <a:cs typeface="2  Homa" pitchFamily="2" charset="0"/>
              </a:rPr>
              <a:t>  </a:t>
            </a:r>
            <a:r>
              <a:rPr lang="fa-IR" altLang="en-US" sz="4400" b="0">
                <a:solidFill>
                  <a:schemeClr val="tx2"/>
                </a:solidFill>
                <a:cs typeface="2  Homa" pitchFamily="2" charset="0"/>
              </a:rPr>
              <a:t> چک کردن و انجام / بازرسی مبدأ</a:t>
            </a:r>
            <a:r>
              <a:rPr lang="en-US" altLang="en-US" sz="4400" b="0">
                <a:solidFill>
                  <a:schemeClr val="tx2"/>
                </a:solidFill>
                <a:cs typeface="2  Homa" pitchFamily="2" charset="0"/>
              </a:rPr>
              <a:t>    </a:t>
            </a:r>
          </a:p>
        </p:txBody>
      </p:sp>
      <p:sp>
        <p:nvSpPr>
          <p:cNvPr id="6150" name="Text Box 4"/>
          <p:cNvSpPr txBox="1">
            <a:spLocks noChangeArrowheads="1"/>
          </p:cNvSpPr>
          <p:nvPr/>
        </p:nvSpPr>
        <p:spPr bwMode="auto">
          <a:xfrm>
            <a:off x="3216275" y="1885951"/>
            <a:ext cx="632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50000"/>
              </a:spcBef>
            </a:pPr>
            <a:r>
              <a:rPr lang="fa-IR" altLang="en-US" sz="2800">
                <a:cs typeface="2  Homa" pitchFamily="2" charset="0"/>
              </a:rPr>
              <a:t>بازرسی در مبدأ</a:t>
            </a:r>
            <a:endParaRPr lang="en-US" altLang="en-US" sz="2400" b="0">
              <a:cs typeface="2  Homa" pitchFamily="2" charset="0"/>
            </a:endParaRPr>
          </a:p>
        </p:txBody>
      </p:sp>
      <p:sp>
        <p:nvSpPr>
          <p:cNvPr id="6151" name="Text Box 5"/>
          <p:cNvSpPr txBox="1">
            <a:spLocks noChangeArrowheads="1"/>
          </p:cNvSpPr>
          <p:nvPr/>
        </p:nvSpPr>
        <p:spPr bwMode="auto">
          <a:xfrm>
            <a:off x="5735638" y="2657476"/>
            <a:ext cx="42672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rtl="1">
              <a:spcBef>
                <a:spcPct val="50000"/>
              </a:spcBef>
              <a:buFontTx/>
              <a:buChar char="•"/>
            </a:pPr>
            <a:r>
              <a:rPr lang="fa-IR" altLang="en-US" sz="2400" b="0">
                <a:cs typeface="2  Homa" pitchFamily="2" charset="0"/>
              </a:rPr>
              <a:t>فرآیند را جهت ایجاد شرایط بهینه و قبل از ایجاد خطا در فرآیند چک کنید : </a:t>
            </a:r>
          </a:p>
          <a:p>
            <a:pPr algn="r" rtl="1">
              <a:spcBef>
                <a:spcPct val="50000"/>
              </a:spcBef>
              <a:buFontTx/>
              <a:buChar char="•"/>
            </a:pPr>
            <a:r>
              <a:rPr lang="fa-IR" altLang="en-US" sz="2400" b="0">
                <a:cs typeface="2  Homa" pitchFamily="2" charset="0"/>
              </a:rPr>
              <a:t>بازخور سریع </a:t>
            </a:r>
          </a:p>
          <a:p>
            <a:pPr algn="r" rtl="1">
              <a:spcBef>
                <a:spcPct val="50000"/>
              </a:spcBef>
              <a:buFontTx/>
              <a:buChar char="•"/>
            </a:pPr>
            <a:r>
              <a:rPr lang="fa-IR" altLang="en-US" sz="2400" b="0">
                <a:cs typeface="2  Homa" pitchFamily="2" charset="0"/>
              </a:rPr>
              <a:t>اصلاح قبل از ایجاد خرابی </a:t>
            </a:r>
          </a:p>
          <a:p>
            <a:pPr algn="r" rtl="1">
              <a:spcBef>
                <a:spcPct val="50000"/>
              </a:spcBef>
            </a:pPr>
            <a:endParaRPr lang="en-US" altLang="en-US" sz="2400" b="0">
              <a:cs typeface="2  Homa" pitchFamily="2" charset="0"/>
            </a:endParaRPr>
          </a:p>
        </p:txBody>
      </p:sp>
      <p:graphicFrame>
        <p:nvGraphicFramePr>
          <p:cNvPr id="6146" name="Object 6"/>
          <p:cNvGraphicFramePr>
            <a:graphicFrameLocks noChangeAspect="1"/>
          </p:cNvGraphicFramePr>
          <p:nvPr/>
        </p:nvGraphicFramePr>
        <p:xfrm>
          <a:off x="2362200" y="3055938"/>
          <a:ext cx="2895600" cy="2093912"/>
        </p:xfrm>
        <a:graphic>
          <a:graphicData uri="http://schemas.openxmlformats.org/presentationml/2006/ole">
            <mc:AlternateContent xmlns:mc="http://schemas.openxmlformats.org/markup-compatibility/2006">
              <mc:Choice xmlns:v="urn:schemas-microsoft-com:vml" Requires="v">
                <p:oleObj spid="_x0000_s6147" name="Clip" r:id="rId4" imgW="2059663" imgH="1914808" progId="MS_ClipArt_Gallery.2">
                  <p:embed/>
                </p:oleObj>
              </mc:Choice>
              <mc:Fallback>
                <p:oleObj name="Clip" r:id="rId4" imgW="2059663" imgH="1914808" progId="MS_ClipArt_Gallery.2">
                  <p:embed/>
                  <p:pic>
                    <p:nvPicPr>
                      <p:cNvPr id="614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055938"/>
                        <a:ext cx="2895600" cy="209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2" name="Rectangle 7"/>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2934363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15733B1F-9E1A-47B3-B4E8-77E64803F387}" type="slidenum">
              <a:rPr lang="en-US" altLang="en-US" sz="1400" b="0"/>
              <a:pPr/>
              <a:t>18</a:t>
            </a:fld>
            <a:endParaRPr lang="en-US" altLang="en-US" sz="1400" b="0"/>
          </a:p>
        </p:txBody>
      </p:sp>
      <p:sp>
        <p:nvSpPr>
          <p:cNvPr id="7173"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7174"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cs typeface="2  Homa" pitchFamily="2" charset="0"/>
              </a:rPr>
              <a:t>بازرسی 100%</a:t>
            </a:r>
            <a:endParaRPr lang="en-US" altLang="en-US" sz="4400" b="0">
              <a:solidFill>
                <a:schemeClr val="tx2"/>
              </a:solidFill>
              <a:cs typeface="2  Homa" pitchFamily="2" charset="0"/>
            </a:endParaRPr>
          </a:p>
        </p:txBody>
      </p:sp>
      <p:sp>
        <p:nvSpPr>
          <p:cNvPr id="7175" name="Text Box 4"/>
          <p:cNvSpPr txBox="1">
            <a:spLocks noChangeArrowheads="1"/>
          </p:cNvSpPr>
          <p:nvPr/>
        </p:nvSpPr>
        <p:spPr bwMode="auto">
          <a:xfrm>
            <a:off x="5362576" y="1603375"/>
            <a:ext cx="48355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1600">
                <a:cs typeface="2  Homa" pitchFamily="2" charset="0"/>
              </a:rPr>
              <a:t>بازرسی بر روی هر محصول در مبدأ </a:t>
            </a:r>
          </a:p>
          <a:p>
            <a:pPr algn="r">
              <a:spcBef>
                <a:spcPct val="50000"/>
              </a:spcBef>
            </a:pPr>
            <a:r>
              <a:rPr lang="en-US" altLang="en-US" sz="1600" b="0">
                <a:cs typeface="2  Homa" pitchFamily="2" charset="0"/>
              </a:rPr>
              <a:t> ZQC</a:t>
            </a:r>
            <a:r>
              <a:rPr lang="fa-IR" altLang="en-US" sz="1600" b="0">
                <a:cs typeface="2  Homa" pitchFamily="2" charset="0"/>
              </a:rPr>
              <a:t>دومین مولفه از چهار مولفه </a:t>
            </a:r>
            <a:endParaRPr lang="en-US" altLang="en-US" sz="1600" b="0">
              <a:cs typeface="2  Homa" pitchFamily="2" charset="0"/>
            </a:endParaRPr>
          </a:p>
          <a:p>
            <a:pPr algn="r">
              <a:spcBef>
                <a:spcPct val="50000"/>
              </a:spcBef>
            </a:pPr>
            <a:r>
              <a:rPr lang="fa-IR" altLang="en-US" sz="1600" b="0">
                <a:cs typeface="2  Homa" pitchFamily="2" charset="0"/>
              </a:rPr>
              <a:t>و بازرسی </a:t>
            </a:r>
            <a:r>
              <a:rPr lang="en-US" altLang="en-US" sz="1600" b="0">
                <a:cs typeface="2  Homa" pitchFamily="2" charset="0"/>
              </a:rPr>
              <a:t>  SQC</a:t>
            </a:r>
            <a:r>
              <a:rPr lang="fa-IR" altLang="en-US" sz="1600" b="0">
                <a:cs typeface="2  Homa" pitchFamily="2" charset="0"/>
              </a:rPr>
              <a:t>تفکیک </a:t>
            </a:r>
          </a:p>
          <a:p>
            <a:pPr algn="ctr">
              <a:spcBef>
                <a:spcPct val="50000"/>
              </a:spcBef>
            </a:pPr>
            <a:r>
              <a:rPr lang="fa-IR" altLang="en-US" sz="1600">
                <a:cs typeface="2  Homa" pitchFamily="2" charset="0"/>
              </a:rPr>
              <a:t>به نمونه گیری اعتماد نکنید </a:t>
            </a:r>
          </a:p>
          <a:p>
            <a:pPr algn="ctr">
              <a:spcBef>
                <a:spcPct val="50000"/>
              </a:spcBef>
            </a:pPr>
            <a:r>
              <a:rPr lang="fa-IR" altLang="en-US" sz="1600">
                <a:cs typeface="2  Homa" pitchFamily="2" charset="0"/>
              </a:rPr>
              <a:t>از خرابی جلوگیری کنید </a:t>
            </a:r>
          </a:p>
          <a:p>
            <a:pPr algn="r">
              <a:spcBef>
                <a:spcPct val="50000"/>
              </a:spcBef>
            </a:pPr>
            <a:r>
              <a:rPr lang="fa-IR" altLang="en-US" sz="1600" b="0">
                <a:cs typeface="2  Homa" pitchFamily="2" charset="0"/>
              </a:rPr>
              <a:t>این فرض را که خرابی به صورت آماری و احتمالی رخ می دهد را کنار بگذارید </a:t>
            </a:r>
          </a:p>
        </p:txBody>
      </p:sp>
      <p:graphicFrame>
        <p:nvGraphicFramePr>
          <p:cNvPr id="7170" name="Object 5"/>
          <p:cNvGraphicFramePr>
            <a:graphicFrameLocks noChangeAspect="1"/>
          </p:cNvGraphicFramePr>
          <p:nvPr/>
        </p:nvGraphicFramePr>
        <p:xfrm>
          <a:off x="2209800" y="3810001"/>
          <a:ext cx="2971800" cy="2405063"/>
        </p:xfrm>
        <a:graphic>
          <a:graphicData uri="http://schemas.openxmlformats.org/presentationml/2006/ole">
            <mc:AlternateContent xmlns:mc="http://schemas.openxmlformats.org/markup-compatibility/2006">
              <mc:Choice xmlns:v="urn:schemas-microsoft-com:vml" Requires="v">
                <p:oleObj spid="_x0000_s7172" name="Clip" r:id="rId4" imgW="1831818" imgH="1483259" progId="MS_ClipArt_Gallery.2">
                  <p:embed/>
                </p:oleObj>
              </mc:Choice>
              <mc:Fallback>
                <p:oleObj name="Clip" r:id="rId4" imgW="1831818" imgH="1483259" progId="MS_ClipArt_Gallery.2">
                  <p:embed/>
                  <p:pic>
                    <p:nvPicPr>
                      <p:cNvPr id="717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810001"/>
                        <a:ext cx="2971800" cy="240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6" name="Text Box 6"/>
          <p:cNvSpPr txBox="1">
            <a:spLocks noChangeArrowheads="1"/>
          </p:cNvSpPr>
          <p:nvPr/>
        </p:nvSpPr>
        <p:spPr bwMode="auto">
          <a:xfrm>
            <a:off x="5303839" y="4687889"/>
            <a:ext cx="3209925" cy="3778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fa-IR" altLang="en-US" sz="1800">
                <a:cs typeface="2  Homa" pitchFamily="2" charset="0"/>
              </a:rPr>
              <a:t>هر چیزی را بر روی خط بازرسی کنید </a:t>
            </a:r>
            <a:endParaRPr lang="en-US" altLang="en-US" sz="2400" b="0">
              <a:cs typeface="2  Homa" pitchFamily="2" charset="0"/>
            </a:endParaRPr>
          </a:p>
        </p:txBody>
      </p:sp>
      <p:graphicFrame>
        <p:nvGraphicFramePr>
          <p:cNvPr id="7171" name="Object 7"/>
          <p:cNvGraphicFramePr>
            <a:graphicFrameLocks noChangeAspect="1"/>
          </p:cNvGraphicFramePr>
          <p:nvPr/>
        </p:nvGraphicFramePr>
        <p:xfrm>
          <a:off x="2566989" y="2060576"/>
          <a:ext cx="1728787" cy="1704975"/>
        </p:xfrm>
        <a:graphic>
          <a:graphicData uri="http://schemas.openxmlformats.org/presentationml/2006/ole">
            <mc:AlternateContent xmlns:mc="http://schemas.openxmlformats.org/markup-compatibility/2006">
              <mc:Choice xmlns:v="urn:schemas-microsoft-com:vml" Requires="v">
                <p:oleObj spid="_x0000_s7173" name="Clip" r:id="rId6" imgW="6932981" imgH="9325966" progId="MS_ClipArt_Gallery.2">
                  <p:embed/>
                </p:oleObj>
              </mc:Choice>
              <mc:Fallback>
                <p:oleObj name="Clip" r:id="rId6" imgW="6932981" imgH="9325966" progId="MS_ClipArt_Gallery.2">
                  <p:embed/>
                  <p:pic>
                    <p:nvPicPr>
                      <p:cNvPr id="7171"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6989" y="2060576"/>
                        <a:ext cx="172878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7" name="Text Box 8"/>
          <p:cNvSpPr txBox="1">
            <a:spLocks noChangeArrowheads="1"/>
          </p:cNvSpPr>
          <p:nvPr/>
        </p:nvSpPr>
        <p:spPr bwMode="auto">
          <a:xfrm>
            <a:off x="2782888" y="2590801"/>
            <a:ext cx="14081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50000"/>
              </a:spcBef>
            </a:pPr>
            <a:r>
              <a:rPr lang="en-US" altLang="en-US" sz="2400"/>
              <a:t>Zero Defects</a:t>
            </a:r>
          </a:p>
        </p:txBody>
      </p:sp>
      <p:sp>
        <p:nvSpPr>
          <p:cNvPr id="7178" name="Rectangle 9"/>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2508506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3C7B4C48-F40F-4F35-931B-C657432A71A0}" type="slidenum">
              <a:rPr lang="en-US" altLang="en-US" sz="1400" b="0"/>
              <a:pPr/>
              <a:t>19</a:t>
            </a:fld>
            <a:endParaRPr lang="en-US" altLang="en-US" sz="1400" b="0"/>
          </a:p>
        </p:txBody>
      </p:sp>
      <p:sp>
        <p:nvSpPr>
          <p:cNvPr id="8196" name="Text Box 1026"/>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8197" name="Rectangle 1027"/>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cs typeface="2  Homa" pitchFamily="2" charset="0"/>
              </a:rPr>
              <a:t>بازخور سریع </a:t>
            </a:r>
            <a:endParaRPr lang="en-US" altLang="en-US" sz="4400" b="0">
              <a:solidFill>
                <a:schemeClr val="tx2"/>
              </a:solidFill>
              <a:cs typeface="2  Homa" pitchFamily="2" charset="0"/>
            </a:endParaRPr>
          </a:p>
        </p:txBody>
      </p:sp>
      <p:sp>
        <p:nvSpPr>
          <p:cNvPr id="8198" name="Text Box 1028"/>
          <p:cNvSpPr txBox="1">
            <a:spLocks noChangeArrowheads="1"/>
          </p:cNvSpPr>
          <p:nvPr/>
        </p:nvSpPr>
        <p:spPr bwMode="auto">
          <a:xfrm>
            <a:off x="4367214" y="1590675"/>
            <a:ext cx="5767387"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1400">
                <a:cs typeface="2  Homa" pitchFamily="2" charset="0"/>
              </a:rPr>
              <a:t>شناسایی خطا سریعاًو در حداقل زمان انجام شود </a:t>
            </a:r>
          </a:p>
          <a:p>
            <a:pPr algn="r">
              <a:spcBef>
                <a:spcPct val="50000"/>
              </a:spcBef>
            </a:pPr>
            <a:r>
              <a:rPr lang="en-US" altLang="en-US" sz="1400">
                <a:cs typeface="2  Homa" pitchFamily="2" charset="0"/>
              </a:rPr>
              <a:t> ZDQ</a:t>
            </a:r>
            <a:r>
              <a:rPr lang="fa-IR" altLang="en-US" sz="1400">
                <a:cs typeface="2  Homa" pitchFamily="2" charset="0"/>
              </a:rPr>
              <a:t> سومین مولفه از چهار مولفه </a:t>
            </a:r>
            <a:endParaRPr lang="en-US" altLang="en-US" sz="1400" b="0">
              <a:cs typeface="2  Homa" pitchFamily="2" charset="0"/>
            </a:endParaRPr>
          </a:p>
          <a:p>
            <a:pPr algn="r">
              <a:spcBef>
                <a:spcPct val="50000"/>
              </a:spcBef>
            </a:pPr>
            <a:r>
              <a:rPr lang="fa-IR" altLang="en-US" sz="1400">
                <a:cs typeface="2  Homa" pitchFamily="2" charset="0"/>
              </a:rPr>
              <a:t>نگرش بازرسی سنتی را فراموش کنید : </a:t>
            </a:r>
          </a:p>
          <a:p>
            <a:pPr algn="r">
              <a:spcBef>
                <a:spcPct val="50000"/>
              </a:spcBef>
            </a:pPr>
            <a:r>
              <a:rPr lang="fa-IR" altLang="en-US" sz="1400" b="0">
                <a:cs typeface="2  Homa" pitchFamily="2" charset="0"/>
              </a:rPr>
              <a:t>مشکلات پس از فرآیند اصلاح می شود </a:t>
            </a:r>
          </a:p>
          <a:p>
            <a:pPr algn="r">
              <a:spcBef>
                <a:spcPct val="50000"/>
              </a:spcBef>
            </a:pPr>
            <a:r>
              <a:rPr lang="fa-IR" altLang="en-US" sz="1400" b="0">
                <a:cs typeface="2  Homa" pitchFamily="2" charset="0"/>
              </a:rPr>
              <a:t>شناسایی خطا پس از تبدیل به خرابی انجام می شود </a:t>
            </a:r>
          </a:p>
          <a:p>
            <a:pPr algn="r">
              <a:spcBef>
                <a:spcPct val="50000"/>
              </a:spcBef>
            </a:pPr>
            <a:r>
              <a:rPr lang="fa-IR" altLang="en-US" sz="1400" b="0">
                <a:cs typeface="2  Homa" pitchFamily="2" charset="0"/>
              </a:rPr>
              <a:t>دربرخی موارد شناسایی خطا غیر ممکن است </a:t>
            </a:r>
            <a:endParaRPr lang="en-US" altLang="en-US" sz="1400" b="0">
              <a:cs typeface="2  Homa" pitchFamily="2" charset="0"/>
            </a:endParaRPr>
          </a:p>
          <a:p>
            <a:pPr algn="r">
              <a:spcBef>
                <a:spcPct val="50000"/>
              </a:spcBef>
            </a:pPr>
            <a:endParaRPr lang="en-US" altLang="en-US" sz="2400" b="0">
              <a:cs typeface="2  Homa" pitchFamily="2" charset="0"/>
            </a:endParaRPr>
          </a:p>
        </p:txBody>
      </p:sp>
      <p:graphicFrame>
        <p:nvGraphicFramePr>
          <p:cNvPr id="8194" name="Object 1029"/>
          <p:cNvGraphicFramePr>
            <a:graphicFrameLocks noChangeAspect="1"/>
          </p:cNvGraphicFramePr>
          <p:nvPr/>
        </p:nvGraphicFramePr>
        <p:xfrm>
          <a:off x="1790700" y="3195638"/>
          <a:ext cx="3429000" cy="2667000"/>
        </p:xfrm>
        <a:graphic>
          <a:graphicData uri="http://schemas.openxmlformats.org/presentationml/2006/ole">
            <mc:AlternateContent xmlns:mc="http://schemas.openxmlformats.org/markup-compatibility/2006">
              <mc:Choice xmlns:v="urn:schemas-microsoft-com:vml" Requires="v">
                <p:oleObj spid="_x0000_s8195" name="Clip" r:id="rId4" imgW="3855267" imgH="3468986" progId="MS_ClipArt_Gallery.2">
                  <p:embed/>
                </p:oleObj>
              </mc:Choice>
              <mc:Fallback>
                <p:oleObj name="Clip" r:id="rId4" imgW="3855267" imgH="3468986" progId="MS_ClipArt_Gallery.2">
                  <p:embed/>
                  <p:pic>
                    <p:nvPicPr>
                      <p:cNvPr id="8194" name="Object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3195638"/>
                        <a:ext cx="34290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Text Box 1030"/>
          <p:cNvSpPr txBox="1">
            <a:spLocks noChangeArrowheads="1"/>
          </p:cNvSpPr>
          <p:nvPr/>
        </p:nvSpPr>
        <p:spPr bwMode="auto">
          <a:xfrm>
            <a:off x="5159375" y="4221164"/>
            <a:ext cx="4864100" cy="10620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50000"/>
              </a:spcBef>
            </a:pPr>
            <a:r>
              <a:rPr lang="en-US" altLang="en-US" sz="1800">
                <a:cs typeface="2  Homa" pitchFamily="2" charset="0"/>
              </a:rPr>
              <a:t> </a:t>
            </a:r>
            <a:r>
              <a:rPr lang="fa-IR" altLang="en-US" sz="1800">
                <a:cs typeface="2  Homa" pitchFamily="2" charset="0"/>
              </a:rPr>
              <a:t>پیامهایی ر ا برای اپراتور ارسال می کند که خطا رخ </a:t>
            </a:r>
            <a:r>
              <a:rPr lang="en-US" altLang="en-US" sz="1800">
                <a:cs typeface="2  Homa" pitchFamily="2" charset="0"/>
              </a:rPr>
              <a:t>ZDQ </a:t>
            </a:r>
            <a:r>
              <a:rPr lang="fa-IR" altLang="en-US" sz="1800">
                <a:cs typeface="2  Homa" pitchFamily="2" charset="0"/>
              </a:rPr>
              <a:t>داده است     </a:t>
            </a:r>
          </a:p>
          <a:p>
            <a:pPr algn="ctr">
              <a:spcBef>
                <a:spcPct val="50000"/>
              </a:spcBef>
            </a:pPr>
            <a:r>
              <a:rPr lang="fa-IR" altLang="en-US" sz="1800">
                <a:cs typeface="2  Homa" pitchFamily="2" charset="0"/>
              </a:rPr>
              <a:t> بازخور سریع </a:t>
            </a:r>
            <a:r>
              <a:rPr lang="en-US" altLang="en-US" sz="1800">
                <a:cs typeface="2  Homa" pitchFamily="2" charset="0"/>
              </a:rPr>
              <a:t>= ZDQ</a:t>
            </a:r>
            <a:r>
              <a:rPr lang="fa-IR" altLang="en-US" sz="1800">
                <a:cs typeface="2  Homa" pitchFamily="2" charset="0"/>
              </a:rPr>
              <a:t> بازرسی</a:t>
            </a:r>
            <a:endParaRPr lang="en-US" altLang="en-US" sz="2400" b="0">
              <a:cs typeface="2  Homa" pitchFamily="2" charset="0"/>
            </a:endParaRPr>
          </a:p>
        </p:txBody>
      </p:sp>
      <p:sp>
        <p:nvSpPr>
          <p:cNvPr id="8200" name="Rectangle 7"/>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4184743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DF6F6B1B-C7D0-40AB-BF2B-D6E60760886B}" type="slidenum">
              <a:rPr lang="en-US" altLang="en-US" sz="1400" b="0"/>
              <a:pPr/>
              <a:t>2</a:t>
            </a:fld>
            <a:endParaRPr lang="en-US" altLang="en-US" sz="1400" b="0"/>
          </a:p>
        </p:txBody>
      </p:sp>
      <p:sp>
        <p:nvSpPr>
          <p:cNvPr id="20483" name="Text Box 3"/>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20484" name="Rectangle 6"/>
          <p:cNvSpPr>
            <a:spLocks noChangeArrowheads="1"/>
          </p:cNvSpPr>
          <p:nvPr/>
        </p:nvSpPr>
        <p:spPr bwMode="auto">
          <a:xfrm>
            <a:off x="2362200" y="2852738"/>
            <a:ext cx="76469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20000"/>
              </a:spcBef>
              <a:buClr>
                <a:schemeClr val="bg2"/>
              </a:buClr>
              <a:buSzPct val="75000"/>
              <a:buFont typeface="Monotype Sorts" pitchFamily="2" charset="2"/>
              <a:buNone/>
            </a:pPr>
            <a:endParaRPr lang="en-US" altLang="en-US" dirty="0">
              <a:solidFill>
                <a:srgbClr val="003399"/>
              </a:solidFill>
              <a:cs typeface="2  Homa" pitchFamily="2" charset="0"/>
            </a:endParaRPr>
          </a:p>
        </p:txBody>
      </p:sp>
      <p:sp>
        <p:nvSpPr>
          <p:cNvPr id="416776" name="WordArt 8"/>
          <p:cNvSpPr>
            <a:spLocks noChangeArrowheads="1" noChangeShapeType="1" noTextEdit="1"/>
          </p:cNvSpPr>
          <p:nvPr/>
        </p:nvSpPr>
        <p:spPr bwMode="auto">
          <a:xfrm>
            <a:off x="2514601" y="457200"/>
            <a:ext cx="7515225" cy="1600200"/>
          </a:xfrm>
          <a:prstGeom prst="rect">
            <a:avLst/>
          </a:prstGeom>
        </p:spPr>
        <p:txBody>
          <a:bodyPr wrap="none" fromWordArt="1">
            <a:prstTxWarp prst="textPlain">
              <a:avLst>
                <a:gd name="adj" fmla="val 45944"/>
              </a:avLst>
            </a:prstTxWarp>
            <a:scene3d>
              <a:camera prst="legacyPerspectiveBottomRight">
                <a:rot lat="0" lon="21239990" rev="0"/>
              </a:camera>
              <a:lightRig rig="legacyHarsh3" dir="l"/>
            </a:scene3d>
            <a:sp3d extrusionH="430200" prstMaterial="legacyMatte">
              <a:extrusionClr>
                <a:srgbClr val="C0C0C0"/>
              </a:extrusionClr>
              <a:contourClr>
                <a:srgbClr val="6699FF"/>
              </a:contourClr>
            </a:sp3d>
          </a:bodyPr>
          <a:lstStyle/>
          <a:p>
            <a:pPr algn="ctr" rtl="1"/>
            <a:r>
              <a:rPr lang="fa-IR" sz="3600" kern="10" dirty="0">
                <a:ln w="9525">
                  <a:round/>
                  <a:headEnd/>
                  <a:tailEnd/>
                </a:ln>
                <a:gradFill rotWithShape="1">
                  <a:gsLst>
                    <a:gs pos="0">
                      <a:srgbClr val="6699FF"/>
                    </a:gs>
                    <a:gs pos="100000">
                      <a:srgbClr val="6BAA54"/>
                    </a:gs>
                  </a:gsLst>
                  <a:lin ang="5400000" scaled="1"/>
                </a:gradFill>
                <a:latin typeface="+mn-cs"/>
                <a:ea typeface="+mn-cs"/>
              </a:rPr>
              <a:t>خطاناپذیری - پوکایوکه</a:t>
            </a:r>
            <a:endParaRPr lang="en-US" sz="3600" kern="10" dirty="0">
              <a:ln w="9525">
                <a:round/>
                <a:headEnd/>
                <a:tailEnd/>
              </a:ln>
              <a:gradFill rotWithShape="1">
                <a:gsLst>
                  <a:gs pos="0">
                    <a:srgbClr val="6699FF"/>
                  </a:gs>
                  <a:gs pos="100000">
                    <a:srgbClr val="6BAA54"/>
                  </a:gs>
                </a:gsLst>
                <a:lin ang="5400000" scaled="1"/>
              </a:gradFill>
              <a:latin typeface="+mn-cs"/>
              <a:ea typeface="+mn-cs"/>
            </a:endParaRPr>
          </a:p>
        </p:txBody>
      </p:sp>
      <p:sp>
        <p:nvSpPr>
          <p:cNvPr id="20486" name="Rectangle 6"/>
          <p:cNvSpPr>
            <a:spLocks noChangeArrowheads="1"/>
          </p:cNvSpPr>
          <p:nvPr/>
        </p:nvSpPr>
        <p:spPr bwMode="auto">
          <a:xfrm>
            <a:off x="2208213" y="5445125"/>
            <a:ext cx="3167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20000"/>
              </a:spcBef>
              <a:buClr>
                <a:schemeClr val="bg2"/>
              </a:buClr>
              <a:buSzPct val="75000"/>
              <a:buFont typeface="Monotype Sorts" pitchFamily="2" charset="2"/>
              <a:buNone/>
            </a:pPr>
            <a:endParaRPr lang="en-US" altLang="en-US" dirty="0">
              <a:cs typeface="2  Nazanin" pitchFamily="2" charset="0"/>
            </a:endParaRPr>
          </a:p>
        </p:txBody>
      </p:sp>
      <p:sp>
        <p:nvSpPr>
          <p:cNvPr id="20487" name="Rectangle 7"/>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32903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16776"/>
                                        </p:tgtEl>
                                        <p:attrNameLst>
                                          <p:attrName>style.visibility</p:attrName>
                                        </p:attrNameLst>
                                      </p:cBhvr>
                                      <p:to>
                                        <p:strVal val="visible"/>
                                      </p:to>
                                    </p:set>
                                    <p:anim calcmode="lin" valueType="num">
                                      <p:cBhvr additive="base">
                                        <p:cTn id="7" dur="500" fill="hold"/>
                                        <p:tgtEl>
                                          <p:spTgt spid="416776"/>
                                        </p:tgtEl>
                                        <p:attrNameLst>
                                          <p:attrName>ppt_x</p:attrName>
                                        </p:attrNameLst>
                                      </p:cBhvr>
                                      <p:tavLst>
                                        <p:tav tm="0">
                                          <p:val>
                                            <p:strVal val="0-#ppt_w/2"/>
                                          </p:val>
                                        </p:tav>
                                        <p:tav tm="100000">
                                          <p:val>
                                            <p:strVal val="#ppt_x"/>
                                          </p:val>
                                        </p:tav>
                                      </p:tavLst>
                                    </p:anim>
                                    <p:anim calcmode="lin" valueType="num">
                                      <p:cBhvr additive="base">
                                        <p:cTn id="8" dur="500" fill="hold"/>
                                        <p:tgtEl>
                                          <p:spTgt spid="4167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077AF315-83DC-4523-9B07-84AE14785957}" type="slidenum">
              <a:rPr lang="en-US" altLang="en-US" sz="1400" b="0"/>
              <a:pPr/>
              <a:t>20</a:t>
            </a:fld>
            <a:endParaRPr lang="en-US" altLang="en-US" sz="1400" b="0"/>
          </a:p>
        </p:txBody>
      </p:sp>
      <p:sp>
        <p:nvSpPr>
          <p:cNvPr id="9220"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9221"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rPr>
              <a:t>پوکایوکه </a:t>
            </a:r>
            <a:endParaRPr lang="en-US" altLang="en-US" sz="4400" b="0">
              <a:solidFill>
                <a:schemeClr val="tx2"/>
              </a:solidFill>
            </a:endParaRPr>
          </a:p>
        </p:txBody>
      </p:sp>
      <p:sp>
        <p:nvSpPr>
          <p:cNvPr id="9222" name="Text Box 4"/>
          <p:cNvSpPr txBox="1">
            <a:spLocks noChangeArrowheads="1"/>
          </p:cNvSpPr>
          <p:nvPr/>
        </p:nvSpPr>
        <p:spPr bwMode="auto">
          <a:xfrm>
            <a:off x="5519738" y="1697038"/>
            <a:ext cx="46339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a:cs typeface="2  Homa" pitchFamily="2" charset="0"/>
              </a:rPr>
              <a:t>سیستم خطا ناپذیری </a:t>
            </a:r>
            <a:endParaRPr lang="en-US" altLang="en-US">
              <a:cs typeface="2  Homa" pitchFamily="2" charset="0"/>
            </a:endParaRPr>
          </a:p>
          <a:p>
            <a:pPr algn="r">
              <a:spcBef>
                <a:spcPct val="50000"/>
              </a:spcBef>
            </a:pPr>
            <a:r>
              <a:rPr lang="en-US" altLang="en-US">
                <a:cs typeface="2  Homa" pitchFamily="2" charset="0"/>
              </a:rPr>
              <a:t>ZQC </a:t>
            </a:r>
            <a:r>
              <a:rPr lang="fa-IR" altLang="en-US">
                <a:cs typeface="2  Homa" pitchFamily="2" charset="0"/>
              </a:rPr>
              <a:t>چهارمین عنصر اساسی </a:t>
            </a:r>
          </a:p>
          <a:p>
            <a:pPr algn="r">
              <a:spcBef>
                <a:spcPct val="50000"/>
              </a:spcBef>
            </a:pPr>
            <a:r>
              <a:rPr lang="fa-IR" altLang="en-US">
                <a:cs typeface="2  Homa" pitchFamily="2" charset="0"/>
              </a:rPr>
              <a:t>برای کنترل کردن اشتباهات و شناسایی آن تنها به اپراتور وابسته نباشید </a:t>
            </a:r>
          </a:p>
          <a:p>
            <a:pPr algn="r">
              <a:spcBef>
                <a:spcPct val="50000"/>
              </a:spcBef>
            </a:pPr>
            <a:r>
              <a:rPr lang="fa-IR" altLang="en-US">
                <a:cs typeface="2  Homa" pitchFamily="2" charset="0"/>
              </a:rPr>
              <a:t>انجام بازرسی در مبدا و نه چندان هزینه بر بازخور سریع در تمام اوقات </a:t>
            </a:r>
          </a:p>
          <a:p>
            <a:pPr algn="r">
              <a:spcBef>
                <a:spcPct val="50000"/>
              </a:spcBef>
            </a:pPr>
            <a:r>
              <a:rPr lang="en-US" altLang="en-US">
                <a:cs typeface="2  Homa" pitchFamily="2" charset="0"/>
              </a:rPr>
              <a:t>	</a:t>
            </a:r>
          </a:p>
          <a:p>
            <a:pPr algn="r">
              <a:spcBef>
                <a:spcPct val="50000"/>
              </a:spcBef>
            </a:pPr>
            <a:endParaRPr lang="en-US" altLang="en-US" sz="3200" b="0">
              <a:cs typeface="2  Homa" pitchFamily="2" charset="0"/>
            </a:endParaRPr>
          </a:p>
        </p:txBody>
      </p:sp>
      <p:graphicFrame>
        <p:nvGraphicFramePr>
          <p:cNvPr id="9218" name="Object 5"/>
          <p:cNvGraphicFramePr>
            <a:graphicFrameLocks noChangeAspect="1"/>
          </p:cNvGraphicFramePr>
          <p:nvPr/>
        </p:nvGraphicFramePr>
        <p:xfrm>
          <a:off x="2338388" y="3460751"/>
          <a:ext cx="2971800" cy="2740025"/>
        </p:xfrm>
        <a:graphic>
          <a:graphicData uri="http://schemas.openxmlformats.org/presentationml/2006/ole">
            <mc:AlternateContent xmlns:mc="http://schemas.openxmlformats.org/markup-compatibility/2006">
              <mc:Choice xmlns:v="urn:schemas-microsoft-com:vml" Requires="v">
                <p:oleObj spid="_x0000_s9219" name="Clip" r:id="rId4" imgW="1716329" imgH="1715414" progId="MS_ClipArt_Gallery.2">
                  <p:embed/>
                </p:oleObj>
              </mc:Choice>
              <mc:Fallback>
                <p:oleObj name="Clip" r:id="rId4" imgW="1716329" imgH="1715414" progId="MS_ClipArt_Gallery.2">
                  <p:embed/>
                  <p:pic>
                    <p:nvPicPr>
                      <p:cNvPr id="921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8388" y="3460751"/>
                        <a:ext cx="2971800" cy="274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AutoShape 6"/>
          <p:cNvSpPr>
            <a:spLocks noChangeArrowheads="1"/>
          </p:cNvSpPr>
          <p:nvPr/>
        </p:nvSpPr>
        <p:spPr bwMode="auto">
          <a:xfrm>
            <a:off x="2495550" y="1700213"/>
            <a:ext cx="2286000" cy="1295400"/>
          </a:xfrm>
          <a:prstGeom prst="wedgeEllipseCallout">
            <a:avLst>
              <a:gd name="adj1" fmla="val -7431"/>
              <a:gd name="adj2" fmla="val 10294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endParaRPr lang="fa-IR" altLang="en-US" sz="2400"/>
          </a:p>
        </p:txBody>
      </p:sp>
      <p:sp>
        <p:nvSpPr>
          <p:cNvPr id="9224" name="Text Box 7"/>
          <p:cNvSpPr txBox="1">
            <a:spLocks noChangeArrowheads="1"/>
          </p:cNvSpPr>
          <p:nvPr/>
        </p:nvSpPr>
        <p:spPr bwMode="auto">
          <a:xfrm>
            <a:off x="2762250" y="1982789"/>
            <a:ext cx="1752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en-US" altLang="en-US" sz="1400" i="1"/>
              <a:t>“The machine shut down.  We must have made an error!”</a:t>
            </a:r>
            <a:endParaRPr lang="en-US" altLang="en-US" sz="2400" b="0"/>
          </a:p>
        </p:txBody>
      </p:sp>
      <p:sp>
        <p:nvSpPr>
          <p:cNvPr id="9225" name="Text Box 11"/>
          <p:cNvSpPr txBox="1">
            <a:spLocks noChangeArrowheads="1"/>
          </p:cNvSpPr>
          <p:nvPr/>
        </p:nvSpPr>
        <p:spPr bwMode="auto">
          <a:xfrm>
            <a:off x="5638800" y="5194301"/>
            <a:ext cx="44958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1800">
                <a:cs typeface="2  Homa" pitchFamily="2" charset="0"/>
              </a:rPr>
              <a:t>ابزارهای پوکایوکه سنسورها و جیگ هایی هستند که قابلیت 100% را تضمین می کنند . </a:t>
            </a:r>
            <a:endParaRPr lang="en-US" altLang="en-US" sz="2800" b="0">
              <a:cs typeface="2  Homa" pitchFamily="2" charset="0"/>
            </a:endParaRPr>
          </a:p>
        </p:txBody>
      </p:sp>
      <p:sp>
        <p:nvSpPr>
          <p:cNvPr id="9226" name="Rectangle 9"/>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2353000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2FA3C477-AF8D-4923-95B5-CCEACBDC0585}" type="slidenum">
              <a:rPr lang="en-US" altLang="en-US" sz="1400" b="0"/>
              <a:pPr/>
              <a:t>21</a:t>
            </a:fld>
            <a:endParaRPr lang="en-US" altLang="en-US" sz="1400" b="0"/>
          </a:p>
        </p:txBody>
      </p:sp>
      <p:sp>
        <p:nvSpPr>
          <p:cNvPr id="31747"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31748"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cs typeface="2  Homa" pitchFamily="2" charset="0"/>
              </a:rPr>
              <a:t>پوکایوکه </a:t>
            </a:r>
            <a:endParaRPr lang="en-US" altLang="en-US" sz="4400" b="0">
              <a:solidFill>
                <a:schemeClr val="tx2"/>
              </a:solidFill>
              <a:cs typeface="2  Homa" pitchFamily="2" charset="0"/>
            </a:endParaRPr>
          </a:p>
        </p:txBody>
      </p:sp>
      <p:sp>
        <p:nvSpPr>
          <p:cNvPr id="18437" name="Text Box 4"/>
          <p:cNvSpPr txBox="1">
            <a:spLocks noChangeArrowheads="1"/>
          </p:cNvSpPr>
          <p:nvPr/>
        </p:nvSpPr>
        <p:spPr bwMode="auto">
          <a:xfrm>
            <a:off x="5500688" y="1700214"/>
            <a:ext cx="4633912" cy="2977738"/>
          </a:xfrm>
          <a:prstGeom prst="rect">
            <a:avLst/>
          </a:prstGeom>
          <a:noFill/>
          <a:ln>
            <a:noFill/>
          </a:ln>
          <a:effectLst/>
          <a:ex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l" rtl="0" eaLnBrk="0" fontAlgn="base" hangingPunct="0">
              <a:spcBef>
                <a:spcPct val="0"/>
              </a:spcBef>
              <a:spcAft>
                <a:spcPct val="0"/>
              </a:spcAft>
              <a:defRPr sz="2000" b="1">
                <a:solidFill>
                  <a:schemeClr val="tx1"/>
                </a:solidFill>
                <a:latin typeface="Times New Roman" pitchFamily="18" charset="0"/>
              </a:defRPr>
            </a:lvl6pPr>
            <a:lvl7pPr marL="2971800" indent="-228600" algn="l" rtl="0" eaLnBrk="0" fontAlgn="base" hangingPunct="0">
              <a:spcBef>
                <a:spcPct val="0"/>
              </a:spcBef>
              <a:spcAft>
                <a:spcPct val="0"/>
              </a:spcAft>
              <a:defRPr sz="2000" b="1">
                <a:solidFill>
                  <a:schemeClr val="tx1"/>
                </a:solidFill>
                <a:latin typeface="Times New Roman" pitchFamily="18" charset="0"/>
              </a:defRPr>
            </a:lvl7pPr>
            <a:lvl8pPr marL="3429000" indent="-228600" algn="l" rtl="0" eaLnBrk="0" fontAlgn="base" hangingPunct="0">
              <a:spcBef>
                <a:spcPct val="0"/>
              </a:spcBef>
              <a:spcAft>
                <a:spcPct val="0"/>
              </a:spcAft>
              <a:defRPr sz="2000" b="1">
                <a:solidFill>
                  <a:schemeClr val="tx1"/>
                </a:solidFill>
                <a:latin typeface="Times New Roman" pitchFamily="18" charset="0"/>
              </a:defRPr>
            </a:lvl8pPr>
            <a:lvl9pPr marL="3886200" indent="-228600" algn="l" rtl="0" eaLnBrk="0" fontAlgn="base" hangingPunct="0">
              <a:spcBef>
                <a:spcPct val="0"/>
              </a:spcBef>
              <a:spcAft>
                <a:spcPct val="0"/>
              </a:spcAft>
              <a:defRPr sz="2000" b="1">
                <a:solidFill>
                  <a:schemeClr val="tx1"/>
                </a:solidFill>
                <a:latin typeface="Times New Roman" pitchFamily="18" charset="0"/>
              </a:defRPr>
            </a:lvl9pPr>
          </a:lstStyle>
          <a:p>
            <a:pPr algn="r">
              <a:spcBef>
                <a:spcPct val="50000"/>
              </a:spcBef>
              <a:defRPr/>
            </a:pPr>
            <a:r>
              <a:rPr lang="en-US" sz="1500" dirty="0">
                <a:latin typeface="+mj-lt"/>
              </a:rPr>
              <a:t>	</a:t>
            </a:r>
          </a:p>
          <a:p>
            <a:pPr algn="r" rtl="1">
              <a:defRPr/>
            </a:pPr>
            <a:r>
              <a:rPr lang="ar-SA" sz="1500" dirty="0">
                <a:latin typeface="+mj-lt"/>
              </a:rPr>
              <a:t>پوكايوكه توسط يك مهندس توليد ژاپني به نام شي جي يو شينگو ابداع شد.</a:t>
            </a:r>
            <a:endParaRPr lang="en-US" sz="1500" dirty="0">
              <a:latin typeface="+mj-lt"/>
            </a:endParaRPr>
          </a:p>
          <a:p>
            <a:pPr algn="r" rtl="1">
              <a:defRPr/>
            </a:pPr>
            <a:r>
              <a:rPr lang="ar-SA" sz="1500" dirty="0">
                <a:latin typeface="+mj-lt"/>
              </a:rPr>
              <a:t> او كسي است كه باعث ایجاد تحولات عظيمي در بسط مفهوم كنترل كيفيت در ژاپن شد.</a:t>
            </a:r>
            <a:endParaRPr lang="en-US" sz="1500" dirty="0">
              <a:latin typeface="+mj-lt"/>
            </a:endParaRPr>
          </a:p>
          <a:p>
            <a:pPr algn="r" rtl="1">
              <a:defRPr/>
            </a:pPr>
            <a:r>
              <a:rPr lang="ar-SA" sz="1500" dirty="0">
                <a:latin typeface="+mj-lt"/>
              </a:rPr>
              <a:t> وي ابتدا اين سيستم را </a:t>
            </a:r>
            <a:r>
              <a:rPr lang="en-US" sz="1500" dirty="0">
                <a:latin typeface="+mj-lt"/>
              </a:rPr>
              <a:t>Fool proofing</a:t>
            </a:r>
            <a:r>
              <a:rPr lang="ar-SA" sz="1500" dirty="0">
                <a:latin typeface="+mj-lt"/>
              </a:rPr>
              <a:t> يا اشتباهات احمقانه نام گذاشت كه چون براي كارگران خوشايند نبود،</a:t>
            </a:r>
            <a:endParaRPr lang="en-US" sz="1500" dirty="0">
              <a:latin typeface="+mj-lt"/>
            </a:endParaRPr>
          </a:p>
          <a:p>
            <a:pPr algn="r" rtl="1">
              <a:defRPr/>
            </a:pPr>
            <a:r>
              <a:rPr lang="ar-SA" sz="1500" dirty="0">
                <a:latin typeface="+mj-lt"/>
              </a:rPr>
              <a:t> نام آن را به </a:t>
            </a:r>
            <a:r>
              <a:rPr lang="en-US" sz="1500" dirty="0">
                <a:latin typeface="+mj-lt"/>
              </a:rPr>
              <a:t>Mistake proofing</a:t>
            </a:r>
            <a:r>
              <a:rPr lang="ar-SA" sz="1500" dirty="0">
                <a:latin typeface="+mj-lt"/>
              </a:rPr>
              <a:t> يا اشتباهات فراموشي تغيير داد و سپس آن را </a:t>
            </a:r>
            <a:r>
              <a:rPr lang="en-US" sz="1500" dirty="0">
                <a:latin typeface="+mj-lt"/>
              </a:rPr>
              <a:t>Fail sating</a:t>
            </a:r>
            <a:r>
              <a:rPr lang="ar-SA" sz="1500" dirty="0">
                <a:latin typeface="+mj-lt"/>
              </a:rPr>
              <a:t> يا خطاناپذيري نامید.</a:t>
            </a:r>
            <a:endParaRPr lang="en-US" sz="1500" dirty="0">
              <a:latin typeface="+mj-lt"/>
            </a:endParaRPr>
          </a:p>
          <a:p>
            <a:pPr algn="r" rtl="1">
              <a:defRPr/>
            </a:pPr>
            <a:r>
              <a:rPr lang="ar-SA" sz="1500" dirty="0">
                <a:latin typeface="+mj-lt"/>
              </a:rPr>
              <a:t>پوكا يوكه كه به­صورت ( </a:t>
            </a:r>
            <a:r>
              <a:rPr lang="en-US" sz="1500" dirty="0" err="1">
                <a:latin typeface="+mj-lt"/>
              </a:rPr>
              <a:t>Poh-Kah</a:t>
            </a:r>
            <a:r>
              <a:rPr lang="en-US" sz="1500" dirty="0">
                <a:latin typeface="+mj-lt"/>
              </a:rPr>
              <a:t> </a:t>
            </a:r>
            <a:r>
              <a:rPr lang="en-US" sz="1500" dirty="0" err="1">
                <a:latin typeface="+mj-lt"/>
              </a:rPr>
              <a:t>Yoh</a:t>
            </a:r>
            <a:r>
              <a:rPr lang="en-US" sz="1500" dirty="0">
                <a:latin typeface="+mj-lt"/>
              </a:rPr>
              <a:t>-Key</a:t>
            </a:r>
            <a:r>
              <a:rPr lang="ar-SA" sz="1500" dirty="0">
                <a:latin typeface="+mj-lt"/>
              </a:rPr>
              <a:t>) تلفظ مي­شود، در انگليسي به معناي پوكا( خطاهاي غير عمدي) و يوكه (پرهيز) است</a:t>
            </a:r>
            <a:endParaRPr lang="en-US" sz="1500" dirty="0">
              <a:latin typeface="+mj-lt"/>
            </a:endParaRPr>
          </a:p>
          <a:p>
            <a:pPr algn="r">
              <a:spcBef>
                <a:spcPct val="50000"/>
              </a:spcBef>
              <a:defRPr/>
            </a:pPr>
            <a:endParaRPr lang="en-US" sz="1500" b="0" dirty="0">
              <a:latin typeface="+mj-lt"/>
            </a:endParaRPr>
          </a:p>
        </p:txBody>
      </p:sp>
      <p:sp>
        <p:nvSpPr>
          <p:cNvPr id="31750" name="Text Box 11"/>
          <p:cNvSpPr txBox="1">
            <a:spLocks noChangeArrowheads="1"/>
          </p:cNvSpPr>
          <p:nvPr/>
        </p:nvSpPr>
        <p:spPr bwMode="auto">
          <a:xfrm>
            <a:off x="5638800" y="5194300"/>
            <a:ext cx="4495800" cy="58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rtl="1"/>
            <a:r>
              <a:rPr lang="ar-SA" altLang="en-US" sz="1600">
                <a:cs typeface="2  Homa" pitchFamily="2" charset="0"/>
              </a:rPr>
              <a:t>نتيجه اين­كه پوكايوكه سيستمي است كه از هدر رفتن انرژي، زمان و منابع قبل از بروز خطا در آينده، جلوگيري مي­كند.</a:t>
            </a:r>
            <a:endParaRPr lang="en-US" altLang="en-US" sz="1600">
              <a:cs typeface="2  Homa" pitchFamily="2" charset="0"/>
            </a:endParaRPr>
          </a:p>
        </p:txBody>
      </p:sp>
      <p:pic>
        <p:nvPicPr>
          <p:cNvPr id="317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65401"/>
            <a:ext cx="22288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1752" name="Rectangle 10"/>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696270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BD28FA0F-0CBD-465B-A2D4-4B037C248B8C}" type="slidenum">
              <a:rPr lang="en-US" altLang="en-US" sz="1400" b="0"/>
              <a:pPr/>
              <a:t>22</a:t>
            </a:fld>
            <a:endParaRPr lang="en-US" altLang="en-US" sz="1400" b="0"/>
          </a:p>
        </p:txBody>
      </p:sp>
      <p:sp>
        <p:nvSpPr>
          <p:cNvPr id="32771"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32772"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cs typeface="2  Homa" pitchFamily="2" charset="0"/>
              </a:rPr>
              <a:t>مشخصه های پوکایوکه </a:t>
            </a:r>
            <a:endParaRPr lang="en-US" altLang="en-US" sz="4400" b="0">
              <a:solidFill>
                <a:schemeClr val="tx2"/>
              </a:solidFill>
              <a:cs typeface="2  Homa" pitchFamily="2" charset="0"/>
            </a:endParaRPr>
          </a:p>
        </p:txBody>
      </p:sp>
      <p:sp>
        <p:nvSpPr>
          <p:cNvPr id="18437" name="Text Box 4"/>
          <p:cNvSpPr txBox="1">
            <a:spLocks noChangeArrowheads="1"/>
          </p:cNvSpPr>
          <p:nvPr/>
        </p:nvSpPr>
        <p:spPr bwMode="auto">
          <a:xfrm>
            <a:off x="3432176" y="1700213"/>
            <a:ext cx="6702425" cy="3016210"/>
          </a:xfrm>
          <a:prstGeom prst="rect">
            <a:avLst/>
          </a:prstGeom>
          <a:noFill/>
          <a:ln>
            <a:noFill/>
          </a:ln>
          <a:effectLst/>
          <a:ex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l" rtl="0" eaLnBrk="0" fontAlgn="base" hangingPunct="0">
              <a:spcBef>
                <a:spcPct val="0"/>
              </a:spcBef>
              <a:spcAft>
                <a:spcPct val="0"/>
              </a:spcAft>
              <a:defRPr sz="2000" b="1">
                <a:solidFill>
                  <a:schemeClr val="tx1"/>
                </a:solidFill>
                <a:latin typeface="Times New Roman" pitchFamily="18" charset="0"/>
              </a:defRPr>
            </a:lvl6pPr>
            <a:lvl7pPr marL="2971800" indent="-228600" algn="l" rtl="0" eaLnBrk="0" fontAlgn="base" hangingPunct="0">
              <a:spcBef>
                <a:spcPct val="0"/>
              </a:spcBef>
              <a:spcAft>
                <a:spcPct val="0"/>
              </a:spcAft>
              <a:defRPr sz="2000" b="1">
                <a:solidFill>
                  <a:schemeClr val="tx1"/>
                </a:solidFill>
                <a:latin typeface="Times New Roman" pitchFamily="18" charset="0"/>
              </a:defRPr>
            </a:lvl7pPr>
            <a:lvl8pPr marL="3429000" indent="-228600" algn="l" rtl="0" eaLnBrk="0" fontAlgn="base" hangingPunct="0">
              <a:spcBef>
                <a:spcPct val="0"/>
              </a:spcBef>
              <a:spcAft>
                <a:spcPct val="0"/>
              </a:spcAft>
              <a:defRPr sz="2000" b="1">
                <a:solidFill>
                  <a:schemeClr val="tx1"/>
                </a:solidFill>
                <a:latin typeface="Times New Roman" pitchFamily="18" charset="0"/>
              </a:defRPr>
            </a:lvl8pPr>
            <a:lvl9pPr marL="3886200" indent="-228600" algn="l" rtl="0" eaLnBrk="0" fontAlgn="base" hangingPunct="0">
              <a:spcBef>
                <a:spcPct val="0"/>
              </a:spcBef>
              <a:spcAft>
                <a:spcPct val="0"/>
              </a:spcAft>
              <a:defRPr sz="2000" b="1">
                <a:solidFill>
                  <a:schemeClr val="tx1"/>
                </a:solidFill>
                <a:latin typeface="Times New Roman" pitchFamily="18" charset="0"/>
              </a:defRPr>
            </a:lvl9pPr>
          </a:lstStyle>
          <a:p>
            <a:pPr marL="342900" indent="-342900" algn="r" rtl="1">
              <a:lnSpc>
                <a:spcPct val="200000"/>
              </a:lnSpc>
              <a:spcBef>
                <a:spcPct val="50000"/>
              </a:spcBef>
              <a:buFont typeface="Wingdings" pitchFamily="2" charset="2"/>
              <a:buChar char="§"/>
              <a:defRPr/>
            </a:pPr>
            <a:r>
              <a:rPr lang="fa-IR" dirty="0">
                <a:latin typeface="+mj-lt"/>
                <a:cs typeface="2  Homa" pitchFamily="2" charset="-78"/>
              </a:rPr>
              <a:t>گران نیاشد </a:t>
            </a:r>
          </a:p>
          <a:p>
            <a:pPr marL="342900" indent="-342900" algn="r" rtl="1">
              <a:lnSpc>
                <a:spcPct val="200000"/>
              </a:lnSpc>
              <a:spcBef>
                <a:spcPct val="50000"/>
              </a:spcBef>
              <a:buFont typeface="Wingdings" pitchFamily="2" charset="2"/>
              <a:buChar char="§"/>
              <a:defRPr/>
            </a:pPr>
            <a:r>
              <a:rPr lang="fa-IR" dirty="0">
                <a:latin typeface="+mj-lt"/>
                <a:cs typeface="2  Homa" pitchFamily="2" charset="-78"/>
              </a:rPr>
              <a:t>تولید کنندگانی که با این مساله آشنایی دارند بتوانند به صورت اثر بخش از آن بهره برند </a:t>
            </a:r>
          </a:p>
          <a:p>
            <a:pPr marL="342900" indent="-342900" algn="r" rtl="1">
              <a:lnSpc>
                <a:spcPct val="200000"/>
              </a:lnSpc>
              <a:spcBef>
                <a:spcPct val="50000"/>
              </a:spcBef>
              <a:buFont typeface="Wingdings" pitchFamily="2" charset="2"/>
              <a:buChar char="§"/>
              <a:defRPr/>
            </a:pPr>
            <a:r>
              <a:rPr lang="fa-IR" dirty="0">
                <a:latin typeface="+mj-lt"/>
                <a:cs typeface="2  Homa" pitchFamily="2" charset="-78"/>
              </a:rPr>
              <a:t>بر مبنای سادگی و خلاقیت انجام شود </a:t>
            </a:r>
          </a:p>
          <a:p>
            <a:pPr marL="342900" indent="-342900" algn="r" rtl="1">
              <a:lnSpc>
                <a:spcPct val="200000"/>
              </a:lnSpc>
              <a:spcBef>
                <a:spcPct val="50000"/>
              </a:spcBef>
              <a:buFont typeface="Wingdings" pitchFamily="2" charset="2"/>
              <a:buChar char="§"/>
              <a:defRPr/>
            </a:pPr>
            <a:r>
              <a:rPr lang="fa-IR" dirty="0">
                <a:latin typeface="+mj-lt"/>
                <a:cs typeface="2  Homa" pitchFamily="2" charset="-78"/>
              </a:rPr>
              <a:t>قابل اجرا باشد </a:t>
            </a:r>
            <a:endParaRPr lang="en-US" dirty="0">
              <a:latin typeface="+mj-lt"/>
              <a:cs typeface="2  Homa" pitchFamily="2" charset="-78"/>
            </a:endParaRPr>
          </a:p>
        </p:txBody>
      </p:sp>
      <p:sp>
        <p:nvSpPr>
          <p:cNvPr id="32774" name="Rectangle 10"/>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4177527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C3A28A6B-411E-47B6-B640-77D8E571D338}" type="slidenum">
              <a:rPr lang="en-US" altLang="en-US" sz="1400" b="0"/>
              <a:pPr/>
              <a:t>23</a:t>
            </a:fld>
            <a:endParaRPr lang="en-US" altLang="en-US" sz="1400" b="0"/>
          </a:p>
        </p:txBody>
      </p:sp>
      <p:sp>
        <p:nvSpPr>
          <p:cNvPr id="10244" name="Text Box 1026"/>
          <p:cNvSpPr txBox="1">
            <a:spLocks noChangeArrowheads="1"/>
          </p:cNvSpPr>
          <p:nvPr/>
        </p:nvSpPr>
        <p:spPr bwMode="auto">
          <a:xfrm>
            <a:off x="2895600" y="1774825"/>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10245" name="Rectangle 1027"/>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000" b="0">
                <a:solidFill>
                  <a:schemeClr val="tx2"/>
                </a:solidFill>
                <a:cs typeface="2  Homa" pitchFamily="2" charset="0"/>
              </a:rPr>
              <a:t>پوکایوکه </a:t>
            </a:r>
            <a:endParaRPr lang="en-US" altLang="en-US" sz="4400" b="0">
              <a:solidFill>
                <a:schemeClr val="tx2"/>
              </a:solidFill>
              <a:cs typeface="2  Homa" pitchFamily="2" charset="0"/>
            </a:endParaRPr>
          </a:p>
        </p:txBody>
      </p:sp>
      <p:sp>
        <p:nvSpPr>
          <p:cNvPr id="10246" name="Text Box 1028"/>
          <p:cNvSpPr txBox="1">
            <a:spLocks noChangeArrowheads="1"/>
          </p:cNvSpPr>
          <p:nvPr/>
        </p:nvSpPr>
        <p:spPr bwMode="auto">
          <a:xfrm>
            <a:off x="2133600" y="1600200"/>
            <a:ext cx="8077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2400" b="0">
                <a:cs typeface="2  Homa" pitchFamily="2" charset="0"/>
              </a:rPr>
              <a:t>پوکا یوکه چیست ؟</a:t>
            </a:r>
          </a:p>
          <a:p>
            <a:pPr algn="r">
              <a:spcBef>
                <a:spcPct val="50000"/>
              </a:spcBef>
            </a:pPr>
            <a:r>
              <a:rPr lang="fa-IR" altLang="en-US" sz="2400" b="0">
                <a:cs typeface="2  Homa" pitchFamily="2" charset="0"/>
              </a:rPr>
              <a:t>روشی است که از ابزارها و یا سنسورهایی استفاده می نماید که می توانند خطاهایی را شناسایی کنند که ممکن است از چشم اپراتور پنهان بمانند . </a:t>
            </a:r>
          </a:p>
          <a:p>
            <a:pPr algn="r">
              <a:spcBef>
                <a:spcPct val="50000"/>
              </a:spcBef>
            </a:pPr>
            <a:r>
              <a:rPr lang="en-US" altLang="en-US" sz="2400" b="0">
                <a:cs typeface="2  Homa" pitchFamily="2" charset="0"/>
              </a:rPr>
              <a:t> </a:t>
            </a:r>
            <a:r>
              <a:rPr lang="fa-IR" altLang="en-US" sz="2400" b="0">
                <a:cs typeface="2  Homa" pitchFamily="2" charset="0"/>
              </a:rPr>
              <a:t> تاثیر می گذارد </a:t>
            </a:r>
            <a:r>
              <a:rPr lang="en-US" altLang="en-US" sz="2400" b="0">
                <a:cs typeface="2  Homa" pitchFamily="2" charset="0"/>
              </a:rPr>
              <a:t>ZQC</a:t>
            </a:r>
            <a:r>
              <a:rPr lang="fa-IR" altLang="en-US" sz="2400" b="0">
                <a:cs typeface="2  Homa" pitchFamily="2" charset="0"/>
              </a:rPr>
              <a:t>پوکایوکه بر دو عنصر</a:t>
            </a:r>
          </a:p>
          <a:p>
            <a:pPr algn="ctr">
              <a:spcBef>
                <a:spcPct val="50000"/>
              </a:spcBef>
            </a:pPr>
            <a:r>
              <a:rPr lang="fa-IR" altLang="en-US">
                <a:cs typeface="2  Homa" pitchFamily="2" charset="0"/>
              </a:rPr>
              <a:t>تشخیص سریع خرابی ( بازرسی در مبدا) </a:t>
            </a:r>
            <a:r>
              <a:rPr lang="en-US" altLang="en-US">
                <a:cs typeface="2  Homa" pitchFamily="2" charset="0"/>
              </a:rPr>
              <a:t>   </a:t>
            </a:r>
            <a:endParaRPr lang="fa-IR" altLang="en-US">
              <a:cs typeface="2  Homa" pitchFamily="2" charset="0"/>
            </a:endParaRPr>
          </a:p>
          <a:p>
            <a:pPr algn="ctr">
              <a:spcBef>
                <a:spcPct val="50000"/>
              </a:spcBef>
            </a:pPr>
            <a:r>
              <a:rPr lang="fa-IR" altLang="en-US">
                <a:cs typeface="2  Homa" pitchFamily="2" charset="0"/>
              </a:rPr>
              <a:t>بازخور سریع برای اقدامات اصلاحی </a:t>
            </a:r>
          </a:p>
          <a:p>
            <a:pPr algn="r">
              <a:spcBef>
                <a:spcPct val="50000"/>
              </a:spcBef>
            </a:pPr>
            <a:r>
              <a:rPr lang="fa-IR" altLang="en-US" sz="2400" b="0">
                <a:cs typeface="2  Homa" pitchFamily="2" charset="0"/>
              </a:rPr>
              <a:t> </a:t>
            </a:r>
            <a:endParaRPr lang="en-US" altLang="en-US" sz="2400" b="0">
              <a:cs typeface="2  Homa" pitchFamily="2" charset="0"/>
            </a:endParaRPr>
          </a:p>
        </p:txBody>
      </p:sp>
      <p:graphicFrame>
        <p:nvGraphicFramePr>
          <p:cNvPr id="10242" name="Object 1029"/>
          <p:cNvGraphicFramePr>
            <a:graphicFrameLocks noChangeAspect="1"/>
          </p:cNvGraphicFramePr>
          <p:nvPr/>
        </p:nvGraphicFramePr>
        <p:xfrm>
          <a:off x="2279650" y="4365626"/>
          <a:ext cx="2514600" cy="1751013"/>
        </p:xfrm>
        <a:graphic>
          <a:graphicData uri="http://schemas.openxmlformats.org/presentationml/2006/ole">
            <mc:AlternateContent xmlns:mc="http://schemas.openxmlformats.org/markup-compatibility/2006">
              <mc:Choice xmlns:v="urn:schemas-microsoft-com:vml" Requires="v">
                <p:oleObj spid="_x0000_s10243" name="Clip" r:id="rId4" imgW="3681743" imgH="3468986" progId="MS_ClipArt_Gallery.2">
                  <p:embed/>
                </p:oleObj>
              </mc:Choice>
              <mc:Fallback>
                <p:oleObj name="Clip" r:id="rId4" imgW="3681743" imgH="3468986" progId="MS_ClipArt_Gallery.2">
                  <p:embed/>
                  <p:pic>
                    <p:nvPicPr>
                      <p:cNvPr id="10242" name="Object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0" y="4365626"/>
                        <a:ext cx="2514600" cy="175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1030"/>
          <p:cNvSpPr txBox="1">
            <a:spLocks noChangeArrowheads="1"/>
          </p:cNvSpPr>
          <p:nvPr/>
        </p:nvSpPr>
        <p:spPr bwMode="auto">
          <a:xfrm>
            <a:off x="5159375" y="5178426"/>
            <a:ext cx="4751388"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50000"/>
              </a:spcBef>
            </a:pPr>
            <a:r>
              <a:rPr lang="fa-IR" altLang="en-US" b="0">
                <a:cs typeface="2  Homa" pitchFamily="2" charset="0"/>
              </a:rPr>
              <a:t>پوکایوکه خطا را شناسایی کرده و هشدار میدهد و  می تواند فرآیند را متوقف کند </a:t>
            </a:r>
            <a:endParaRPr lang="en-US" altLang="en-US" b="0">
              <a:cs typeface="2  Homa" pitchFamily="2" charset="0"/>
            </a:endParaRPr>
          </a:p>
        </p:txBody>
      </p:sp>
      <p:sp>
        <p:nvSpPr>
          <p:cNvPr id="10248" name="Rectangle 7"/>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3304701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EADEE201-EC5C-4F65-97C1-32C1EB5FEE06}" type="slidenum">
              <a:rPr lang="en-US" altLang="en-US" sz="1400" b="0"/>
              <a:pPr/>
              <a:t>24</a:t>
            </a:fld>
            <a:endParaRPr lang="en-US" altLang="en-US" sz="1400" b="0"/>
          </a:p>
        </p:txBody>
      </p:sp>
      <p:sp>
        <p:nvSpPr>
          <p:cNvPr id="11268"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11269"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000" b="0">
                <a:solidFill>
                  <a:schemeClr val="tx2"/>
                </a:solidFill>
              </a:rPr>
              <a:t>پوکایوکه </a:t>
            </a:r>
            <a:endParaRPr lang="en-US" altLang="en-US" sz="4400" b="0">
              <a:solidFill>
                <a:schemeClr val="tx2"/>
              </a:solidFill>
            </a:endParaRPr>
          </a:p>
        </p:txBody>
      </p:sp>
      <p:sp>
        <p:nvSpPr>
          <p:cNvPr id="20485" name="Text Box 4"/>
          <p:cNvSpPr txBox="1">
            <a:spLocks noChangeArrowheads="1"/>
          </p:cNvSpPr>
          <p:nvPr/>
        </p:nvSpPr>
        <p:spPr bwMode="auto">
          <a:xfrm>
            <a:off x="2133600" y="1676400"/>
            <a:ext cx="8305800" cy="1570038"/>
          </a:xfrm>
          <a:prstGeom prst="rect">
            <a:avLst/>
          </a:prstGeom>
          <a:noFill/>
          <a:ln>
            <a:noFill/>
          </a:ln>
          <a:effectLst/>
          <a:ex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l" rtl="0" eaLnBrk="0" fontAlgn="base" hangingPunct="0">
              <a:spcBef>
                <a:spcPct val="0"/>
              </a:spcBef>
              <a:spcAft>
                <a:spcPct val="0"/>
              </a:spcAft>
              <a:defRPr sz="2000" b="1">
                <a:solidFill>
                  <a:schemeClr val="tx1"/>
                </a:solidFill>
                <a:latin typeface="Times New Roman" pitchFamily="18" charset="0"/>
              </a:defRPr>
            </a:lvl6pPr>
            <a:lvl7pPr marL="2971800" indent="-228600" algn="l" rtl="0" eaLnBrk="0" fontAlgn="base" hangingPunct="0">
              <a:spcBef>
                <a:spcPct val="0"/>
              </a:spcBef>
              <a:spcAft>
                <a:spcPct val="0"/>
              </a:spcAft>
              <a:defRPr sz="2000" b="1">
                <a:solidFill>
                  <a:schemeClr val="tx1"/>
                </a:solidFill>
                <a:latin typeface="Times New Roman" pitchFamily="18" charset="0"/>
              </a:defRPr>
            </a:lvl7pPr>
            <a:lvl8pPr marL="3429000" indent="-228600" algn="l" rtl="0" eaLnBrk="0" fontAlgn="base" hangingPunct="0">
              <a:spcBef>
                <a:spcPct val="0"/>
              </a:spcBef>
              <a:spcAft>
                <a:spcPct val="0"/>
              </a:spcAft>
              <a:defRPr sz="2000" b="1">
                <a:solidFill>
                  <a:schemeClr val="tx1"/>
                </a:solidFill>
                <a:latin typeface="Times New Roman" pitchFamily="18" charset="0"/>
              </a:defRPr>
            </a:lvl8pPr>
            <a:lvl9pPr marL="3886200" indent="-228600" algn="l" rtl="0" eaLnBrk="0" fontAlgn="base" hangingPunct="0">
              <a:spcBef>
                <a:spcPct val="0"/>
              </a:spcBef>
              <a:spcAft>
                <a:spcPct val="0"/>
              </a:spcAft>
              <a:defRPr sz="2000" b="1">
                <a:solidFill>
                  <a:schemeClr val="tx1"/>
                </a:solidFill>
                <a:latin typeface="Times New Roman" pitchFamily="18" charset="0"/>
              </a:defRPr>
            </a:lvl9pPr>
          </a:lstStyle>
          <a:p>
            <a:pPr algn="r">
              <a:spcBef>
                <a:spcPct val="50000"/>
              </a:spcBef>
              <a:defRPr/>
            </a:pPr>
            <a:r>
              <a:rPr lang="fa-IR" sz="2400" i="1" dirty="0">
                <a:latin typeface="+mj-lt"/>
                <a:cs typeface="2  Homa" pitchFamily="2" charset="-78"/>
              </a:rPr>
              <a:t> پوکا یوکه و بازرسی مبدأ(رویکرد پیشگیرانه ) </a:t>
            </a:r>
          </a:p>
          <a:p>
            <a:pPr algn="r">
              <a:spcBef>
                <a:spcPct val="50000"/>
              </a:spcBef>
              <a:defRPr/>
            </a:pPr>
            <a:r>
              <a:rPr lang="fa-IR" sz="2400" i="1" dirty="0">
                <a:latin typeface="+mj-lt"/>
                <a:cs typeface="2  Homa" pitchFamily="2" charset="-78"/>
              </a:rPr>
              <a:t>به طور کامل نیازمند استفاده از پوکا یوکه قبل و یا به </a:t>
            </a:r>
            <a:r>
              <a:rPr lang="en-US" sz="2400" i="1" dirty="0">
                <a:latin typeface="+mj-lt"/>
                <a:cs typeface="2  Homa" pitchFamily="2" charset="-78"/>
              </a:rPr>
              <a:t>ZQC</a:t>
            </a:r>
            <a:r>
              <a:rPr lang="fa-IR" sz="2400" i="1" dirty="0">
                <a:latin typeface="+mj-lt"/>
                <a:cs typeface="2  Homa" pitchFamily="2" charset="-78"/>
              </a:rPr>
              <a:t> اجرای سیستم </a:t>
            </a:r>
          </a:p>
          <a:p>
            <a:pPr algn="r">
              <a:spcBef>
                <a:spcPct val="50000"/>
              </a:spcBef>
              <a:defRPr/>
            </a:pPr>
            <a:r>
              <a:rPr lang="fa-IR" sz="2400" i="1" dirty="0">
                <a:latin typeface="+mj-lt"/>
                <a:cs typeface="2  Homa" pitchFamily="2" charset="-78"/>
              </a:rPr>
              <a:t>       طور همزمان با بازرسی در حین فرآیند است . </a:t>
            </a:r>
            <a:endParaRPr lang="en-US" sz="2400" i="1" dirty="0">
              <a:latin typeface="+mj-lt"/>
              <a:cs typeface="2  Homa" pitchFamily="2" charset="-78"/>
            </a:endParaRPr>
          </a:p>
        </p:txBody>
      </p:sp>
      <p:graphicFrame>
        <p:nvGraphicFramePr>
          <p:cNvPr id="11266" name="Object 5"/>
          <p:cNvGraphicFramePr>
            <a:graphicFrameLocks noChangeAspect="1"/>
          </p:cNvGraphicFramePr>
          <p:nvPr/>
        </p:nvGraphicFramePr>
        <p:xfrm>
          <a:off x="2438400" y="3352800"/>
          <a:ext cx="3352800" cy="2782888"/>
        </p:xfrm>
        <a:graphic>
          <a:graphicData uri="http://schemas.openxmlformats.org/presentationml/2006/ole">
            <mc:AlternateContent xmlns:mc="http://schemas.openxmlformats.org/markup-compatibility/2006">
              <mc:Choice xmlns:v="urn:schemas-microsoft-com:vml" Requires="v">
                <p:oleObj spid="_x0000_s11267" name="Clip" r:id="rId4" imgW="2711513" imgH="2470087" progId="MS_ClipArt_Gallery.2">
                  <p:embed/>
                </p:oleObj>
              </mc:Choice>
              <mc:Fallback>
                <p:oleObj name="Clip" r:id="rId4" imgW="2711513" imgH="2470087" progId="MS_ClipArt_Gallery.2">
                  <p:embed/>
                  <p:pic>
                    <p:nvPicPr>
                      <p:cNvPr id="1126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352800"/>
                        <a:ext cx="3352800" cy="278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1" name="Text Box 6"/>
          <p:cNvSpPr txBox="1">
            <a:spLocks noChangeArrowheads="1"/>
          </p:cNvSpPr>
          <p:nvPr/>
        </p:nvSpPr>
        <p:spPr bwMode="auto">
          <a:xfrm>
            <a:off x="5867400" y="3962401"/>
            <a:ext cx="4419600" cy="830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2400" b="0">
                <a:cs typeface="2  Homa" pitchFamily="2" charset="0"/>
              </a:rPr>
              <a:t>پوکایوکه خطا را قبل بوجود آمدن قطعه معیوب در 100% اوقات شناسایی می کند </a:t>
            </a:r>
            <a:endParaRPr lang="en-US" altLang="en-US" sz="2400" b="0">
              <a:cs typeface="2  Homa" pitchFamily="2" charset="0"/>
            </a:endParaRPr>
          </a:p>
        </p:txBody>
      </p:sp>
      <p:sp>
        <p:nvSpPr>
          <p:cNvPr id="11272" name="Rectangle 7"/>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1601940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17B00C88-28F2-46F6-902F-20128F7E3AC6}" type="slidenum">
              <a:rPr lang="en-US" altLang="en-US" sz="1400" b="0"/>
              <a:pPr/>
              <a:t>25</a:t>
            </a:fld>
            <a:endParaRPr lang="en-US" altLang="en-US" sz="1400" b="0"/>
          </a:p>
        </p:txBody>
      </p:sp>
      <p:sp>
        <p:nvSpPr>
          <p:cNvPr id="33795"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33796"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3500">
                <a:solidFill>
                  <a:schemeClr val="tx2"/>
                </a:solidFill>
                <a:cs typeface="2  Homa" pitchFamily="2" charset="0"/>
              </a:rPr>
              <a:t>هفت راهنما برای دستیابی به پوکا یوکه </a:t>
            </a:r>
            <a:endParaRPr lang="en-US" altLang="en-US" sz="3500">
              <a:solidFill>
                <a:schemeClr val="tx2"/>
              </a:solidFill>
              <a:cs typeface="2  Homa" pitchFamily="2" charset="0"/>
            </a:endParaRPr>
          </a:p>
        </p:txBody>
      </p:sp>
      <p:sp>
        <p:nvSpPr>
          <p:cNvPr id="33797" name="Text Box 4"/>
          <p:cNvSpPr txBox="1">
            <a:spLocks noChangeArrowheads="1"/>
          </p:cNvSpPr>
          <p:nvPr/>
        </p:nvSpPr>
        <p:spPr bwMode="auto">
          <a:xfrm>
            <a:off x="2640014" y="1843089"/>
            <a:ext cx="7286625"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1800" b="0">
                <a:cs typeface="2  Homa" pitchFamily="2" charset="0"/>
              </a:rPr>
              <a:t>1- کیفیت فرآیند : فرآیند را به گونه ای طراحی کنید تا خرابی به صفر برسد . </a:t>
            </a:r>
          </a:p>
          <a:p>
            <a:pPr algn="r">
              <a:spcBef>
                <a:spcPct val="50000"/>
              </a:spcBef>
            </a:pPr>
            <a:r>
              <a:rPr lang="fa-IR" altLang="en-US" sz="1800" b="0">
                <a:cs typeface="2  Homa" pitchFamily="2" charset="0"/>
              </a:rPr>
              <a:t>2- استفاده از تیم های کاری : دانش و تجربه تیمی را برای بهبود مستمر به کار برید </a:t>
            </a:r>
          </a:p>
          <a:p>
            <a:pPr algn="r">
              <a:spcBef>
                <a:spcPct val="50000"/>
              </a:spcBef>
            </a:pPr>
            <a:r>
              <a:rPr lang="fa-IR" altLang="en-US" sz="1800" b="0">
                <a:cs typeface="2  Homa" pitchFamily="2" charset="0"/>
              </a:rPr>
              <a:t>3- حذف خطاها : روشهای حل مساله را به خوبی استفاده کنید تا از بروز خرابی جلوگیری کرده و به سمت خرابی صفر حرکت کنید </a:t>
            </a:r>
          </a:p>
          <a:p>
            <a:pPr algn="r">
              <a:spcBef>
                <a:spcPct val="50000"/>
              </a:spcBef>
            </a:pPr>
            <a:r>
              <a:rPr lang="en-US" altLang="en-US" sz="1800" b="0">
                <a:cs typeface="2  Homa" pitchFamily="2" charset="0"/>
              </a:rPr>
              <a:t>5why</a:t>
            </a:r>
            <a:r>
              <a:rPr lang="fa-IR" altLang="en-US" sz="1800" b="0">
                <a:cs typeface="2  Homa" pitchFamily="2" charset="0"/>
              </a:rPr>
              <a:t>4- حذف علل بروز خطا : استفاده از تکنیک</a:t>
            </a:r>
            <a:endParaRPr lang="en-US" altLang="en-US" sz="1800" b="0">
              <a:cs typeface="2  Homa" pitchFamily="2" charset="0"/>
            </a:endParaRPr>
          </a:p>
          <a:p>
            <a:pPr algn="r">
              <a:spcBef>
                <a:spcPct val="50000"/>
              </a:spcBef>
            </a:pPr>
            <a:r>
              <a:rPr lang="fa-IR" altLang="en-US" sz="1800" b="0">
                <a:cs typeface="2  Homa" pitchFamily="2" charset="0"/>
              </a:rPr>
              <a:t>5- از ابتدا کار را درست انجام دهید : منابع را بگونه ای مصرف کنید که فعالیت ها از ابتدا به درستی انجام شوند </a:t>
            </a:r>
          </a:p>
          <a:p>
            <a:pPr algn="r">
              <a:spcBef>
                <a:spcPct val="50000"/>
              </a:spcBef>
            </a:pPr>
            <a:r>
              <a:rPr lang="fa-IR" altLang="en-US" sz="1800" b="0">
                <a:cs typeface="2  Homa" pitchFamily="2" charset="0"/>
              </a:rPr>
              <a:t>6- از تصمیماتی که ارزش افزوده ایجاد نمی کنند پرهیز کنید : توجیه نکنید – فقط انجام دهید </a:t>
            </a:r>
          </a:p>
          <a:p>
            <a:pPr algn="r">
              <a:spcBef>
                <a:spcPct val="50000"/>
              </a:spcBef>
            </a:pPr>
            <a:r>
              <a:rPr lang="fa-IR" altLang="en-US" sz="1800" b="0">
                <a:cs typeface="2  Homa" pitchFamily="2" charset="0"/>
              </a:rPr>
              <a:t>7- استفاده از نگرش بهبود مستمر و جزئی : فرآیند بهبود را سریعاً انجام دهید و بر روی بهبود جزئی تاکید کنید تلاش ها اغلب باعث بهبود سریع و 100% نمی شوند .</a:t>
            </a:r>
            <a:endParaRPr lang="en-US" altLang="en-US" sz="1800" b="0">
              <a:cs typeface="2  Homa" pitchFamily="2" charset="0"/>
            </a:endParaRPr>
          </a:p>
          <a:p>
            <a:pPr algn="r">
              <a:spcBef>
                <a:spcPct val="50000"/>
              </a:spcBef>
            </a:pPr>
            <a:endParaRPr lang="en-US" altLang="en-US" sz="1800" b="0">
              <a:cs typeface="2  Homa" pitchFamily="2" charset="0"/>
            </a:endParaRPr>
          </a:p>
        </p:txBody>
      </p:sp>
      <p:sp>
        <p:nvSpPr>
          <p:cNvPr id="33798" name="Rectangle 6"/>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2692760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6BB729A1-08ED-4B27-8E5D-65299F8AC048}" type="slidenum">
              <a:rPr lang="en-US" altLang="en-US" sz="1400" b="0"/>
              <a:pPr/>
              <a:t>26</a:t>
            </a:fld>
            <a:endParaRPr lang="en-US" altLang="en-US" sz="1400" b="0"/>
          </a:p>
        </p:txBody>
      </p:sp>
      <p:sp>
        <p:nvSpPr>
          <p:cNvPr id="12292"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12293"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000" b="0">
                <a:solidFill>
                  <a:schemeClr val="tx2"/>
                </a:solidFill>
                <a:cs typeface="2  Homa" pitchFamily="2" charset="0"/>
              </a:rPr>
              <a:t>پوکا یوکه </a:t>
            </a:r>
            <a:endParaRPr lang="en-US" altLang="en-US" sz="4400" b="0">
              <a:solidFill>
                <a:schemeClr val="tx2"/>
              </a:solidFill>
              <a:cs typeface="2  Homa" pitchFamily="2" charset="0"/>
            </a:endParaRPr>
          </a:p>
        </p:txBody>
      </p:sp>
      <p:sp>
        <p:nvSpPr>
          <p:cNvPr id="12294" name="Text Box 4"/>
          <p:cNvSpPr txBox="1">
            <a:spLocks noChangeArrowheads="1"/>
          </p:cNvSpPr>
          <p:nvPr/>
        </p:nvSpPr>
        <p:spPr bwMode="auto">
          <a:xfrm>
            <a:off x="2209800" y="1668463"/>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2400" b="0"/>
          </a:p>
        </p:txBody>
      </p:sp>
      <p:sp>
        <p:nvSpPr>
          <p:cNvPr id="21510" name="Text Box 5"/>
          <p:cNvSpPr txBox="1">
            <a:spLocks noChangeArrowheads="1"/>
          </p:cNvSpPr>
          <p:nvPr/>
        </p:nvSpPr>
        <p:spPr bwMode="auto">
          <a:xfrm>
            <a:off x="2133600" y="1600201"/>
            <a:ext cx="8077200" cy="2308225"/>
          </a:xfrm>
          <a:prstGeom prst="rect">
            <a:avLst/>
          </a:prstGeom>
          <a:noFill/>
          <a:ln>
            <a:noFill/>
          </a:ln>
          <a:effectLst/>
          <a:ex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l" rtl="0" eaLnBrk="0" fontAlgn="base" hangingPunct="0">
              <a:spcBef>
                <a:spcPct val="0"/>
              </a:spcBef>
              <a:spcAft>
                <a:spcPct val="0"/>
              </a:spcAft>
              <a:defRPr sz="2000" b="1">
                <a:solidFill>
                  <a:schemeClr val="tx1"/>
                </a:solidFill>
                <a:latin typeface="Times New Roman" pitchFamily="18" charset="0"/>
              </a:defRPr>
            </a:lvl6pPr>
            <a:lvl7pPr marL="2971800" indent="-228600" algn="l" rtl="0" eaLnBrk="0" fontAlgn="base" hangingPunct="0">
              <a:spcBef>
                <a:spcPct val="0"/>
              </a:spcBef>
              <a:spcAft>
                <a:spcPct val="0"/>
              </a:spcAft>
              <a:defRPr sz="2000" b="1">
                <a:solidFill>
                  <a:schemeClr val="tx1"/>
                </a:solidFill>
                <a:latin typeface="Times New Roman" pitchFamily="18" charset="0"/>
              </a:defRPr>
            </a:lvl7pPr>
            <a:lvl8pPr marL="3429000" indent="-228600" algn="l" rtl="0" eaLnBrk="0" fontAlgn="base" hangingPunct="0">
              <a:spcBef>
                <a:spcPct val="0"/>
              </a:spcBef>
              <a:spcAft>
                <a:spcPct val="0"/>
              </a:spcAft>
              <a:defRPr sz="2000" b="1">
                <a:solidFill>
                  <a:schemeClr val="tx1"/>
                </a:solidFill>
                <a:latin typeface="Times New Roman" pitchFamily="18" charset="0"/>
              </a:defRPr>
            </a:lvl8pPr>
            <a:lvl9pPr marL="3886200" indent="-228600" algn="l" rtl="0" eaLnBrk="0" fontAlgn="base" hangingPunct="0">
              <a:spcBef>
                <a:spcPct val="0"/>
              </a:spcBef>
              <a:spcAft>
                <a:spcPct val="0"/>
              </a:spcAft>
              <a:defRPr sz="2000" b="1">
                <a:solidFill>
                  <a:schemeClr val="tx1"/>
                </a:solidFill>
                <a:latin typeface="Times New Roman" pitchFamily="18" charset="0"/>
              </a:defRPr>
            </a:lvl9pPr>
          </a:lstStyle>
          <a:p>
            <a:pPr algn="r">
              <a:spcBef>
                <a:spcPct val="50000"/>
              </a:spcBef>
              <a:defRPr/>
            </a:pPr>
            <a:r>
              <a:rPr lang="fa-IR" sz="2400" b="0" dirty="0">
                <a:cs typeface="2  Homa" pitchFamily="2" charset="-78"/>
              </a:rPr>
              <a:t>پوکا یوکه و بازرسی پس از فرآیند ( نگرش واکنشی ) </a:t>
            </a:r>
          </a:p>
          <a:p>
            <a:pPr marL="342900" indent="-342900" algn="r" rtl="1">
              <a:spcBef>
                <a:spcPct val="50000"/>
              </a:spcBef>
              <a:buFont typeface="Arial" pitchFamily="34" charset="0"/>
              <a:buChar char="•"/>
              <a:defRPr/>
            </a:pPr>
            <a:r>
              <a:rPr lang="fa-IR" b="0" dirty="0">
                <a:cs typeface="2  Homa" pitchFamily="2" charset="-78"/>
              </a:rPr>
              <a:t>بازرسی سریعا پس از فرآیند انجام می شود </a:t>
            </a:r>
          </a:p>
          <a:p>
            <a:pPr marL="342900" indent="-342900" algn="r" rtl="1">
              <a:spcBef>
                <a:spcPct val="50000"/>
              </a:spcBef>
              <a:buFont typeface="Arial" pitchFamily="34" charset="0"/>
              <a:buChar char="•"/>
              <a:defRPr/>
            </a:pPr>
            <a:r>
              <a:rPr lang="fa-IR" b="0" dirty="0">
                <a:cs typeface="2  Homa" pitchFamily="2" charset="-78"/>
              </a:rPr>
              <a:t>اپراتور می تواند فرآیند را در مراحل مختلف بازرسی می کند </a:t>
            </a:r>
          </a:p>
          <a:p>
            <a:pPr marL="342900" indent="-342900" algn="r" rtl="1">
              <a:spcBef>
                <a:spcPct val="50000"/>
              </a:spcBef>
              <a:buFont typeface="Arial" pitchFamily="34" charset="0"/>
              <a:buChar char="•"/>
              <a:defRPr/>
            </a:pPr>
            <a:r>
              <a:rPr lang="fa-IR" b="0" dirty="0">
                <a:cs typeface="2  Homa" pitchFamily="2" charset="-78"/>
              </a:rPr>
              <a:t>100% اثر بخشی نبوده و همه عیب ها را رفع نمی کند </a:t>
            </a:r>
          </a:p>
          <a:p>
            <a:pPr marL="342900" indent="-342900" algn="r" rtl="1">
              <a:spcBef>
                <a:spcPct val="50000"/>
              </a:spcBef>
              <a:buFont typeface="Arial" pitchFamily="34" charset="0"/>
              <a:buChar char="•"/>
              <a:defRPr/>
            </a:pPr>
            <a:r>
              <a:rPr lang="fa-IR" b="0" dirty="0">
                <a:cs typeface="2  Homa" pitchFamily="2" charset="-78"/>
              </a:rPr>
              <a:t>در جلوگیری از خرابی اثر بخشی بوده زیرا از انتقال آن به مرحله بعد جلوگیری می نماید . </a:t>
            </a:r>
            <a:endParaRPr lang="en-US" b="0" dirty="0">
              <a:cs typeface="2  Homa" pitchFamily="2" charset="-78"/>
            </a:endParaRPr>
          </a:p>
        </p:txBody>
      </p:sp>
      <p:graphicFrame>
        <p:nvGraphicFramePr>
          <p:cNvPr id="12290" name="Object 6"/>
          <p:cNvGraphicFramePr>
            <a:graphicFrameLocks noChangeAspect="1"/>
          </p:cNvGraphicFramePr>
          <p:nvPr/>
        </p:nvGraphicFramePr>
        <p:xfrm>
          <a:off x="3048000" y="4191000"/>
          <a:ext cx="2667000" cy="2057400"/>
        </p:xfrm>
        <a:graphic>
          <a:graphicData uri="http://schemas.openxmlformats.org/presentationml/2006/ole">
            <mc:AlternateContent xmlns:mc="http://schemas.openxmlformats.org/markup-compatibility/2006">
              <mc:Choice xmlns:v="urn:schemas-microsoft-com:vml" Requires="v">
                <p:oleObj spid="_x0000_s12291" name="Clip" r:id="rId4" imgW="4579545" imgH="4740998" progId="MS_ClipArt_Gallery.2">
                  <p:embed/>
                </p:oleObj>
              </mc:Choice>
              <mc:Fallback>
                <p:oleObj name="Clip" r:id="rId4" imgW="4579545" imgH="4740998" progId="MS_ClipArt_Gallery.2">
                  <p:embed/>
                  <p:pic>
                    <p:nvPicPr>
                      <p:cNvPr id="122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191000"/>
                        <a:ext cx="26670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6" name="Text Box 7"/>
          <p:cNvSpPr txBox="1">
            <a:spLocks noChangeArrowheads="1"/>
          </p:cNvSpPr>
          <p:nvPr/>
        </p:nvSpPr>
        <p:spPr bwMode="auto">
          <a:xfrm>
            <a:off x="6096000" y="4365625"/>
            <a:ext cx="3962400" cy="193899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just">
              <a:spcBef>
                <a:spcPct val="50000"/>
              </a:spcBef>
            </a:pPr>
            <a:r>
              <a:rPr lang="fa-IR" altLang="en-US" b="0">
                <a:cs typeface="2  Homa" pitchFamily="2" charset="0"/>
              </a:rPr>
              <a:t>اگر چه روش بازرسی در منبع اثر بخش تر است ولیکن این روش در مقایسه با روش آماری اثر بخش تر می باشد ( بازخورها در این روش باعث کاهش میزان خرابی ها نمی شوند )                                                   </a:t>
            </a:r>
            <a:endParaRPr lang="en-US" altLang="en-US" b="0">
              <a:cs typeface="2  Homa" pitchFamily="2" charset="0"/>
            </a:endParaRPr>
          </a:p>
        </p:txBody>
      </p:sp>
      <p:sp>
        <p:nvSpPr>
          <p:cNvPr id="12297" name="Rectangle 8"/>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330666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C463E554-93C0-486A-84FE-09C13FF620E2}" type="slidenum">
              <a:rPr lang="en-US" altLang="en-US" sz="1400" b="0"/>
              <a:pPr/>
              <a:t>27</a:t>
            </a:fld>
            <a:endParaRPr lang="en-US" altLang="en-US" sz="1400" b="0"/>
          </a:p>
        </p:txBody>
      </p:sp>
      <p:sp>
        <p:nvSpPr>
          <p:cNvPr id="13316"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13317"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3600" b="0">
                <a:solidFill>
                  <a:schemeClr val="tx2"/>
                </a:solidFill>
                <a:cs typeface="2  Homa" pitchFamily="2" charset="0"/>
              </a:rPr>
              <a:t>کنترل فرآیند به وسیله پوکایوکه </a:t>
            </a:r>
            <a:endParaRPr lang="en-US" altLang="en-US" sz="4400" b="0">
              <a:solidFill>
                <a:schemeClr val="tx2"/>
              </a:solidFill>
              <a:cs typeface="2  Homa" pitchFamily="2" charset="0"/>
            </a:endParaRPr>
          </a:p>
        </p:txBody>
      </p:sp>
      <p:sp>
        <p:nvSpPr>
          <p:cNvPr id="13318" name="Text Box 4"/>
          <p:cNvSpPr txBox="1">
            <a:spLocks noChangeArrowheads="1"/>
          </p:cNvSpPr>
          <p:nvPr/>
        </p:nvSpPr>
        <p:spPr bwMode="auto">
          <a:xfrm>
            <a:off x="4656138" y="1676400"/>
            <a:ext cx="5638800"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1800" b="0">
                <a:cs typeface="2  Homa" pitchFamily="2" charset="0"/>
              </a:rPr>
              <a:t>دو نگرش در سیستم پوکا یوکه در فرآیند ساخت منجر به موفقیت </a:t>
            </a:r>
            <a:r>
              <a:rPr lang="en-US" altLang="en-US" sz="1800" b="0">
                <a:cs typeface="2  Homa" pitchFamily="2" charset="0"/>
              </a:rPr>
              <a:t>ZQC</a:t>
            </a:r>
            <a:r>
              <a:rPr lang="fa-IR" altLang="en-US" sz="1800" b="0">
                <a:cs typeface="2  Homa" pitchFamily="2" charset="0"/>
              </a:rPr>
              <a:t>  می شوند </a:t>
            </a:r>
          </a:p>
          <a:p>
            <a:pPr algn="r">
              <a:spcBef>
                <a:spcPct val="50000"/>
              </a:spcBef>
            </a:pPr>
            <a:r>
              <a:rPr lang="fa-IR" altLang="en-US" sz="1800" b="0">
                <a:solidFill>
                  <a:srgbClr val="FF0000"/>
                </a:solidFill>
                <a:cs typeface="2  Homa" pitchFamily="2" charset="0"/>
              </a:rPr>
              <a:t>1- رویکرد کنترلی </a:t>
            </a:r>
          </a:p>
          <a:p>
            <a:pPr algn="r">
              <a:spcBef>
                <a:spcPct val="50000"/>
              </a:spcBef>
            </a:pPr>
            <a:r>
              <a:rPr lang="fa-IR" altLang="en-US" sz="1800" b="0">
                <a:cs typeface="2  Homa" pitchFamily="2" charset="0"/>
              </a:rPr>
              <a:t>متوقف کردن فرآیند هنگامیکه خطا رخ می دهد ( نگهداری قطعات مشکوک در محل مناسب هنگامیکه عملیات به طور کامل بر روی آنها انجام نشده است </a:t>
            </a:r>
          </a:p>
          <a:p>
            <a:pPr algn="r">
              <a:spcBef>
                <a:spcPct val="50000"/>
              </a:spcBef>
            </a:pPr>
            <a:endParaRPr lang="en-US" altLang="en-US" sz="1800" b="0">
              <a:cs typeface="2  Homa" pitchFamily="2" charset="0"/>
            </a:endParaRPr>
          </a:p>
          <a:p>
            <a:pPr algn="r">
              <a:spcBef>
                <a:spcPct val="50000"/>
              </a:spcBef>
            </a:pPr>
            <a:r>
              <a:rPr lang="fa-IR" altLang="en-US" sz="1800" b="0">
                <a:solidFill>
                  <a:srgbClr val="FF0000"/>
                </a:solidFill>
                <a:cs typeface="2  Homa" pitchFamily="2" charset="0"/>
              </a:rPr>
              <a:t>2- رویکرد هشدار دهنده </a:t>
            </a:r>
          </a:p>
          <a:p>
            <a:pPr algn="r">
              <a:spcBef>
                <a:spcPct val="50000"/>
              </a:spcBef>
            </a:pPr>
            <a:r>
              <a:rPr lang="fa-IR" altLang="en-US" sz="1800" b="0">
                <a:cs typeface="2  Homa" pitchFamily="2" charset="0"/>
              </a:rPr>
              <a:t>ارسال پیام به اپراتور به منظور متوقف ساختن فرآیند و اصلاح مشکل  </a:t>
            </a:r>
            <a:endParaRPr lang="en-US" altLang="en-US" sz="1800" b="0">
              <a:cs typeface="2  Homa" pitchFamily="2" charset="0"/>
            </a:endParaRPr>
          </a:p>
        </p:txBody>
      </p:sp>
      <p:graphicFrame>
        <p:nvGraphicFramePr>
          <p:cNvPr id="13314" name="Object 5"/>
          <p:cNvGraphicFramePr>
            <a:graphicFrameLocks noChangeAspect="1"/>
          </p:cNvGraphicFramePr>
          <p:nvPr/>
        </p:nvGraphicFramePr>
        <p:xfrm>
          <a:off x="2362201" y="2636838"/>
          <a:ext cx="2263775" cy="3276600"/>
        </p:xfrm>
        <a:graphic>
          <a:graphicData uri="http://schemas.openxmlformats.org/presentationml/2006/ole">
            <mc:AlternateContent xmlns:mc="http://schemas.openxmlformats.org/markup-compatibility/2006">
              <mc:Choice xmlns:v="urn:schemas-microsoft-com:vml" Requires="v">
                <p:oleObj spid="_x0000_s13315" name="Clip" r:id="rId4" imgW="3429754" imgH="3468986" progId="MS_ClipArt_Gallery.2">
                  <p:embed/>
                </p:oleObj>
              </mc:Choice>
              <mc:Fallback>
                <p:oleObj name="Clip" r:id="rId4" imgW="3429754" imgH="3468986" progId="MS_ClipArt_Gallery.2">
                  <p:embed/>
                  <p:pic>
                    <p:nvPicPr>
                      <p:cNvPr id="1331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1" y="2636838"/>
                        <a:ext cx="2263775"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9" name="Rectangle 6"/>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552386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9459BB28-0B7A-48EA-ADA9-824C97CCBA3E}" type="slidenum">
              <a:rPr lang="en-US" altLang="en-US" sz="1400" b="0"/>
              <a:pPr/>
              <a:t>28</a:t>
            </a:fld>
            <a:endParaRPr lang="en-US" altLang="en-US" sz="1400" b="0"/>
          </a:p>
        </p:txBody>
      </p:sp>
      <p:sp>
        <p:nvSpPr>
          <p:cNvPr id="14341"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14342"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3600" b="0">
                <a:solidFill>
                  <a:schemeClr val="tx2"/>
                </a:solidFill>
                <a:cs typeface="2  Homa" pitchFamily="2" charset="0"/>
              </a:rPr>
              <a:t>سیتم هشدار دهنده </a:t>
            </a:r>
            <a:endParaRPr lang="en-US" altLang="en-US" sz="4400" b="0">
              <a:solidFill>
                <a:schemeClr val="tx2"/>
              </a:solidFill>
              <a:cs typeface="2  Homa" pitchFamily="2" charset="0"/>
            </a:endParaRPr>
          </a:p>
        </p:txBody>
      </p:sp>
      <p:graphicFrame>
        <p:nvGraphicFramePr>
          <p:cNvPr id="14338" name="Object 4"/>
          <p:cNvGraphicFramePr>
            <a:graphicFrameLocks noChangeAspect="1"/>
          </p:cNvGraphicFramePr>
          <p:nvPr/>
        </p:nvGraphicFramePr>
        <p:xfrm>
          <a:off x="2438400" y="3657600"/>
          <a:ext cx="2438400" cy="2362200"/>
        </p:xfrm>
        <a:graphic>
          <a:graphicData uri="http://schemas.openxmlformats.org/presentationml/2006/ole">
            <mc:AlternateContent xmlns:mc="http://schemas.openxmlformats.org/markup-compatibility/2006">
              <mc:Choice xmlns:v="urn:schemas-microsoft-com:vml" Requires="v">
                <p:oleObj spid="_x0000_s14340" name="Clip" r:id="rId4" imgW="1888236" imgH="1882750" progId="MS_ClipArt_Gallery.2">
                  <p:embed/>
                </p:oleObj>
              </mc:Choice>
              <mc:Fallback>
                <p:oleObj name="Clip" r:id="rId4" imgW="1888236" imgH="1882750" progId="MS_ClipArt_Gallery.2">
                  <p:embed/>
                  <p:pic>
                    <p:nvPicPr>
                      <p:cNvPr id="1433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657600"/>
                        <a:ext cx="24384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Text Box 5"/>
          <p:cNvSpPr txBox="1">
            <a:spLocks noChangeArrowheads="1"/>
          </p:cNvSpPr>
          <p:nvPr/>
        </p:nvSpPr>
        <p:spPr bwMode="auto">
          <a:xfrm>
            <a:off x="2438400" y="1600201"/>
            <a:ext cx="5638800" cy="14462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1600" b="0">
                <a:cs typeface="2  Homa" pitchFamily="2" charset="0"/>
              </a:rPr>
              <a:t>برخی مواقع قطع سیستم به طور اتوماتیک تنها گزینه نیست </a:t>
            </a:r>
          </a:p>
          <a:p>
            <a:pPr algn="r">
              <a:spcBef>
                <a:spcPct val="50000"/>
              </a:spcBef>
            </a:pPr>
            <a:r>
              <a:rPr lang="fa-IR" altLang="en-US" sz="1600" b="0">
                <a:cs typeface="2  Homa" pitchFamily="2" charset="0"/>
              </a:rPr>
              <a:t>سیستم هشدار دهنده جهت جلب توجه اپراتور می تواند مورد استفاده قرار گیرد </a:t>
            </a:r>
          </a:p>
          <a:p>
            <a:pPr algn="r">
              <a:spcBef>
                <a:spcPct val="50000"/>
              </a:spcBef>
            </a:pPr>
            <a:r>
              <a:rPr lang="fa-IR" altLang="en-US" sz="1600" b="0">
                <a:cs typeface="2  Homa" pitchFamily="2" charset="0"/>
              </a:rPr>
              <a:t>مثال سمت چپ نمونه مناسبی برای تشریح این مسأله است </a:t>
            </a:r>
          </a:p>
          <a:p>
            <a:pPr algn="r">
              <a:spcBef>
                <a:spcPct val="50000"/>
              </a:spcBef>
            </a:pPr>
            <a:r>
              <a:rPr lang="fa-IR" altLang="en-US" sz="1600" b="0">
                <a:cs typeface="2  Homa" pitchFamily="2" charset="0"/>
              </a:rPr>
              <a:t>کد دهی از طریق رنگ نیز یکی از روشهای غیر اتوماتیک است </a:t>
            </a:r>
            <a:endParaRPr lang="en-US" altLang="en-US" sz="2400" b="0">
              <a:cs typeface="2  Homa" pitchFamily="2" charset="0"/>
            </a:endParaRPr>
          </a:p>
        </p:txBody>
      </p:sp>
      <p:sp>
        <p:nvSpPr>
          <p:cNvPr id="14344" name="Text Box 6"/>
          <p:cNvSpPr txBox="1">
            <a:spLocks noChangeArrowheads="1"/>
          </p:cNvSpPr>
          <p:nvPr/>
        </p:nvSpPr>
        <p:spPr bwMode="auto">
          <a:xfrm>
            <a:off x="4114800" y="38100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en-US" altLang="en-US" sz="1200" b="0"/>
              <a:t>BEEP!</a:t>
            </a:r>
            <a:endParaRPr lang="en-US" altLang="en-US" sz="2400" b="0"/>
          </a:p>
        </p:txBody>
      </p:sp>
      <p:sp>
        <p:nvSpPr>
          <p:cNvPr id="14345" name="Text Box 7"/>
          <p:cNvSpPr txBox="1">
            <a:spLocks noChangeArrowheads="1"/>
          </p:cNvSpPr>
          <p:nvPr/>
        </p:nvSpPr>
        <p:spPr bwMode="auto">
          <a:xfrm>
            <a:off x="3886200" y="55626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en-US" altLang="en-US" sz="1200" b="0"/>
              <a:t>BEEP!</a:t>
            </a:r>
            <a:endParaRPr lang="en-US" altLang="en-US" sz="2400" b="0"/>
          </a:p>
        </p:txBody>
      </p:sp>
      <p:sp>
        <p:nvSpPr>
          <p:cNvPr id="14346" name="Text Box 8"/>
          <p:cNvSpPr txBox="1">
            <a:spLocks noChangeArrowheads="1"/>
          </p:cNvSpPr>
          <p:nvPr/>
        </p:nvSpPr>
        <p:spPr bwMode="auto">
          <a:xfrm>
            <a:off x="2590800" y="38862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en-US" altLang="en-US" sz="1200" b="0"/>
              <a:t>BEEP!</a:t>
            </a:r>
            <a:endParaRPr lang="en-US" altLang="en-US" sz="2400" b="0"/>
          </a:p>
        </p:txBody>
      </p:sp>
      <p:graphicFrame>
        <p:nvGraphicFramePr>
          <p:cNvPr id="14339" name="Object 9"/>
          <p:cNvGraphicFramePr>
            <a:graphicFrameLocks noChangeAspect="1"/>
          </p:cNvGraphicFramePr>
          <p:nvPr/>
        </p:nvGraphicFramePr>
        <p:xfrm>
          <a:off x="5562600" y="3581400"/>
          <a:ext cx="3124200" cy="2819400"/>
        </p:xfrm>
        <a:graphic>
          <a:graphicData uri="http://schemas.openxmlformats.org/presentationml/2006/ole">
            <mc:AlternateContent xmlns:mc="http://schemas.openxmlformats.org/markup-compatibility/2006">
              <mc:Choice xmlns:v="urn:schemas-microsoft-com:vml" Requires="v">
                <p:oleObj spid="_x0000_s14341" name="Clip" r:id="rId6" imgW="4579545" imgH="5195180" progId="MS_ClipArt_Gallery.2">
                  <p:embed/>
                </p:oleObj>
              </mc:Choice>
              <mc:Fallback>
                <p:oleObj name="Clip" r:id="rId6" imgW="4579545" imgH="5195180" progId="MS_ClipArt_Gallery.2">
                  <p:embed/>
                  <p:pic>
                    <p:nvPicPr>
                      <p:cNvPr id="1433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3581400"/>
                        <a:ext cx="31242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7" name="AutoShape 10"/>
          <p:cNvSpPr>
            <a:spLocks noChangeArrowheads="1"/>
          </p:cNvSpPr>
          <p:nvPr/>
        </p:nvSpPr>
        <p:spPr bwMode="auto">
          <a:xfrm>
            <a:off x="8229600" y="2895600"/>
            <a:ext cx="2057400" cy="1447800"/>
          </a:xfrm>
          <a:prstGeom prst="wedgeRectCallout">
            <a:avLst>
              <a:gd name="adj1" fmla="val -116356"/>
              <a:gd name="adj2" fmla="val 34977"/>
            </a:avLst>
          </a:prstGeom>
          <a:solidFill>
            <a:srgbClr val="E9E4C1"/>
          </a:solidFill>
          <a:ln w="9525">
            <a:solidFill>
              <a:schemeClr val="tx1"/>
            </a:solidFill>
            <a:miter lim="800000"/>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endParaRPr lang="fa-IR" altLang="en-US" sz="2400" b="0"/>
          </a:p>
        </p:txBody>
      </p:sp>
      <p:sp>
        <p:nvSpPr>
          <p:cNvPr id="14348" name="Text Box 11"/>
          <p:cNvSpPr txBox="1">
            <a:spLocks noChangeArrowheads="1"/>
          </p:cNvSpPr>
          <p:nvPr/>
        </p:nvSpPr>
        <p:spPr bwMode="auto">
          <a:xfrm>
            <a:off x="8305800" y="3124201"/>
            <a:ext cx="190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1600" b="0">
                <a:cs typeface="2  Homa" pitchFamily="2" charset="0"/>
              </a:rPr>
              <a:t>از خاموش شدن آژیر خوشحال هستم زیرا الان قطعه معیوب تولید نمی کنم . </a:t>
            </a:r>
            <a:endParaRPr lang="en-US" altLang="en-US" sz="2400" b="0">
              <a:cs typeface="2  Homa" pitchFamily="2" charset="0"/>
            </a:endParaRPr>
          </a:p>
        </p:txBody>
      </p:sp>
      <p:sp>
        <p:nvSpPr>
          <p:cNvPr id="14349" name="Rectangle 12"/>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3449973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48AE0CE2-0A7C-43E3-BA7C-67578A8919B0}" type="slidenum">
              <a:rPr lang="en-US" altLang="en-US" sz="1400" b="0"/>
              <a:pPr/>
              <a:t>29</a:t>
            </a:fld>
            <a:endParaRPr lang="en-US" altLang="en-US" sz="1400" b="0"/>
          </a:p>
        </p:txBody>
      </p:sp>
      <p:sp>
        <p:nvSpPr>
          <p:cNvPr id="15364"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15365"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cs typeface="2  Homa" pitchFamily="2" charset="0"/>
              </a:rPr>
              <a:t>روشهایی برای استفاده پوکا یوکه </a:t>
            </a:r>
            <a:endParaRPr lang="en-US" altLang="en-US" sz="4400" b="0">
              <a:solidFill>
                <a:schemeClr val="tx2"/>
              </a:solidFill>
              <a:cs typeface="2  Homa" pitchFamily="2" charset="0"/>
            </a:endParaRPr>
          </a:p>
        </p:txBody>
      </p:sp>
      <p:sp>
        <p:nvSpPr>
          <p:cNvPr id="15366" name="Text Box 4"/>
          <p:cNvSpPr txBox="1">
            <a:spLocks noChangeArrowheads="1"/>
          </p:cNvSpPr>
          <p:nvPr/>
        </p:nvSpPr>
        <p:spPr bwMode="auto">
          <a:xfrm>
            <a:off x="2286000" y="1752600"/>
            <a:ext cx="419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2400" b="0">
                <a:cs typeface="2  Homa" pitchFamily="2" charset="0"/>
              </a:rPr>
              <a:t>سیستم پوکا یوکه شامل سه روش اصلی زیر است </a:t>
            </a:r>
          </a:p>
          <a:p>
            <a:pPr algn="r">
              <a:spcBef>
                <a:spcPct val="50000"/>
              </a:spcBef>
            </a:pPr>
            <a:r>
              <a:rPr lang="fa-IR" altLang="en-US" sz="2400" b="0">
                <a:cs typeface="2  Homa" pitchFamily="2" charset="0"/>
              </a:rPr>
              <a:t>1- ارتباط </a:t>
            </a:r>
          </a:p>
          <a:p>
            <a:pPr algn="r">
              <a:spcBef>
                <a:spcPct val="50000"/>
              </a:spcBef>
            </a:pPr>
            <a:r>
              <a:rPr lang="fa-IR" altLang="en-US" sz="2400" b="0">
                <a:cs typeface="2  Homa" pitchFamily="2" charset="0"/>
              </a:rPr>
              <a:t>2- شمارش </a:t>
            </a:r>
          </a:p>
          <a:p>
            <a:pPr algn="r">
              <a:spcBef>
                <a:spcPct val="50000"/>
              </a:spcBef>
            </a:pPr>
            <a:r>
              <a:rPr lang="fa-IR" altLang="en-US" sz="2400" b="0">
                <a:cs typeface="2  Homa" pitchFamily="2" charset="0"/>
              </a:rPr>
              <a:t>3- توالی حرکت </a:t>
            </a:r>
          </a:p>
          <a:p>
            <a:pPr algn="r">
              <a:spcBef>
                <a:spcPct val="50000"/>
              </a:spcBef>
            </a:pPr>
            <a:r>
              <a:rPr lang="fa-IR" altLang="en-US" sz="2400" b="0">
                <a:cs typeface="2  Homa" pitchFamily="2" charset="0"/>
              </a:rPr>
              <a:t>هر کدام از روشهای بالا در سیستم کنترلی و هشدار دهنده می تواند استفاده شود . </a:t>
            </a:r>
            <a:endParaRPr lang="en-US" altLang="en-US" sz="2400" b="0">
              <a:cs typeface="2  Homa" pitchFamily="2" charset="0"/>
            </a:endParaRPr>
          </a:p>
        </p:txBody>
      </p:sp>
      <p:graphicFrame>
        <p:nvGraphicFramePr>
          <p:cNvPr id="15362" name="Object 5"/>
          <p:cNvGraphicFramePr>
            <a:graphicFrameLocks noChangeAspect="1"/>
          </p:cNvGraphicFramePr>
          <p:nvPr/>
        </p:nvGraphicFramePr>
        <p:xfrm>
          <a:off x="6705600" y="2133600"/>
          <a:ext cx="3429000" cy="3449638"/>
        </p:xfrm>
        <a:graphic>
          <a:graphicData uri="http://schemas.openxmlformats.org/presentationml/2006/ole">
            <mc:AlternateContent xmlns:mc="http://schemas.openxmlformats.org/markup-compatibility/2006">
              <mc:Choice xmlns:v="urn:schemas-microsoft-com:vml" Requires="v">
                <p:oleObj spid="_x0000_s15363" name="Clip" r:id="rId4" imgW="3452388" imgH="3342238" progId="MS_ClipArt_Gallery.2">
                  <p:embed/>
                </p:oleObj>
              </mc:Choice>
              <mc:Fallback>
                <p:oleObj name="Clip" r:id="rId4" imgW="3452388" imgH="3342238" progId="MS_ClipArt_Gallery.2">
                  <p:embed/>
                  <p:pic>
                    <p:nvPicPr>
                      <p:cNvPr id="1536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133600"/>
                        <a:ext cx="3429000" cy="344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Rectangle 6"/>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1298883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4CFF9DCB-C766-465B-B456-4506FCAF3CB1}" type="slidenum">
              <a:rPr lang="en-US" altLang="en-US" sz="1400" b="0"/>
              <a:pPr/>
              <a:t>3</a:t>
            </a:fld>
            <a:endParaRPr lang="en-US" altLang="en-US" sz="1400" b="0"/>
          </a:p>
        </p:txBody>
      </p:sp>
      <p:sp>
        <p:nvSpPr>
          <p:cNvPr id="21507" name="Rectangle 3"/>
          <p:cNvSpPr>
            <a:spLocks noGrp="1" noChangeArrowheads="1"/>
          </p:cNvSpPr>
          <p:nvPr>
            <p:ph type="subTitle" idx="1"/>
          </p:nvPr>
        </p:nvSpPr>
        <p:spPr>
          <a:xfrm>
            <a:off x="2362200" y="1981200"/>
            <a:ext cx="7696200" cy="4040188"/>
          </a:xfrm>
          <a:noFill/>
        </p:spPr>
        <p:txBody>
          <a:bodyPr/>
          <a:lstStyle/>
          <a:p>
            <a:pPr marL="342900" indent="-342900" algn="r" rtl="1">
              <a:buClr>
                <a:srgbClr val="FF0000"/>
              </a:buClr>
              <a:buFont typeface="Arial" panose="020B0604020202020204" pitchFamily="34" charset="0"/>
              <a:buChar char="•"/>
            </a:pPr>
            <a:r>
              <a:rPr lang="fa-IR" altLang="en-US" b="1">
                <a:cs typeface="2  Homa" pitchFamily="2" charset="0"/>
              </a:rPr>
              <a:t>مقدمه </a:t>
            </a:r>
            <a:endParaRPr lang="en-US" altLang="en-US" b="1">
              <a:cs typeface="2  Homa" pitchFamily="2" charset="0"/>
            </a:endParaRPr>
          </a:p>
          <a:p>
            <a:pPr marL="342900" indent="-342900" algn="r" rtl="1">
              <a:buClr>
                <a:srgbClr val="FF0000"/>
              </a:buClr>
              <a:buFont typeface="Arial" panose="020B0604020202020204" pitchFamily="34" charset="0"/>
              <a:buChar char="•"/>
            </a:pPr>
            <a:r>
              <a:rPr lang="fa-IR" altLang="en-US" b="1">
                <a:cs typeface="2  Homa" pitchFamily="2" charset="0"/>
              </a:rPr>
              <a:t>تعاریف و مفاهیم </a:t>
            </a:r>
            <a:endParaRPr lang="en-US" altLang="en-US" b="1">
              <a:cs typeface="2  Homa" pitchFamily="2" charset="0"/>
            </a:endParaRPr>
          </a:p>
          <a:p>
            <a:pPr marL="342900" indent="-342900" algn="r" rtl="1">
              <a:buClr>
                <a:srgbClr val="FF0000"/>
              </a:buClr>
              <a:buFont typeface="Arial" panose="020B0604020202020204" pitchFamily="34" charset="0"/>
              <a:buChar char="•"/>
            </a:pPr>
            <a:r>
              <a:rPr lang="fa-IR" altLang="en-US" b="1">
                <a:cs typeface="2  Homa" pitchFamily="2" charset="0"/>
              </a:rPr>
              <a:t>خرابی صفر و هزینه های آن </a:t>
            </a:r>
            <a:endParaRPr lang="en-US" altLang="en-US" b="1">
              <a:cs typeface="2  Homa" pitchFamily="2" charset="0"/>
            </a:endParaRPr>
          </a:p>
          <a:p>
            <a:pPr marL="342900" indent="-342900" algn="r" rtl="1">
              <a:buClr>
                <a:srgbClr val="FF0000"/>
              </a:buClr>
              <a:buFont typeface="Arial" panose="020B0604020202020204" pitchFamily="34" charset="0"/>
              <a:buChar char="•"/>
            </a:pPr>
            <a:r>
              <a:rPr lang="fa-IR" altLang="en-US" b="1">
                <a:cs typeface="2  Homa" pitchFamily="2" charset="0"/>
              </a:rPr>
              <a:t>کیفیت خرابی صفر </a:t>
            </a:r>
            <a:r>
              <a:rPr lang="en-US" altLang="en-US" b="1">
                <a:cs typeface="2  Homa" pitchFamily="2" charset="0"/>
              </a:rPr>
              <a:t>ZQC</a:t>
            </a:r>
          </a:p>
          <a:p>
            <a:pPr marL="342900" indent="-342900" algn="r" rtl="1">
              <a:buClr>
                <a:srgbClr val="FF0000"/>
              </a:buClr>
              <a:buFont typeface="Arial" panose="020B0604020202020204" pitchFamily="34" charset="0"/>
              <a:buChar char="•"/>
            </a:pPr>
            <a:r>
              <a:rPr lang="fa-IR" altLang="en-US" b="1">
                <a:cs typeface="2  Homa" pitchFamily="2" charset="0"/>
              </a:rPr>
              <a:t>درک خطاهای فرآیند </a:t>
            </a:r>
            <a:endParaRPr lang="en-US" altLang="en-US" b="1">
              <a:cs typeface="2  Homa" pitchFamily="2" charset="0"/>
            </a:endParaRPr>
          </a:p>
          <a:p>
            <a:pPr marL="342900" indent="-342900" algn="r" rtl="1">
              <a:buClr>
                <a:srgbClr val="FF0000"/>
              </a:buClr>
              <a:buFont typeface="Arial" panose="020B0604020202020204" pitchFamily="34" charset="0"/>
              <a:buChar char="•"/>
            </a:pPr>
            <a:r>
              <a:rPr lang="fa-IR" altLang="en-US" b="1">
                <a:cs typeface="2  Homa" pitchFamily="2" charset="0"/>
              </a:rPr>
              <a:t>عناصر چهار گانه </a:t>
            </a:r>
            <a:r>
              <a:rPr lang="en-US" altLang="en-US" b="1">
                <a:cs typeface="2  Homa" pitchFamily="2" charset="0"/>
              </a:rPr>
              <a:t>ZQC</a:t>
            </a:r>
          </a:p>
          <a:p>
            <a:pPr marL="342900" indent="-342900" algn="r" rtl="1">
              <a:buClr>
                <a:srgbClr val="FF0000"/>
              </a:buClr>
              <a:buFont typeface="Arial" panose="020B0604020202020204" pitchFamily="34" charset="0"/>
              <a:buChar char="•"/>
            </a:pPr>
            <a:r>
              <a:rPr lang="fa-IR" altLang="en-US" b="1">
                <a:cs typeface="2  Homa" pitchFamily="2" charset="0"/>
              </a:rPr>
              <a:t>مراحل هفت گانه پوکایوکه </a:t>
            </a:r>
            <a:endParaRPr lang="en-US" altLang="en-US" b="1">
              <a:cs typeface="2  Homa" pitchFamily="2" charset="0"/>
            </a:endParaRPr>
          </a:p>
          <a:p>
            <a:pPr marL="342900" indent="-342900" algn="r" rtl="1">
              <a:buClr>
                <a:srgbClr val="FF0000"/>
              </a:buClr>
              <a:buFont typeface="Arial" panose="020B0604020202020204" pitchFamily="34" charset="0"/>
              <a:buChar char="•"/>
            </a:pPr>
            <a:r>
              <a:rPr lang="fa-IR" altLang="en-US" b="1">
                <a:cs typeface="2  Homa" pitchFamily="2" charset="0"/>
              </a:rPr>
              <a:t>روشهای پوکایوکه </a:t>
            </a:r>
          </a:p>
        </p:txBody>
      </p:sp>
      <p:sp>
        <p:nvSpPr>
          <p:cNvPr id="21508" name="WordArt 5"/>
          <p:cNvSpPr>
            <a:spLocks noChangeArrowheads="1" noChangeShapeType="1" noTextEdit="1"/>
          </p:cNvSpPr>
          <p:nvPr/>
        </p:nvSpPr>
        <p:spPr bwMode="auto">
          <a:xfrm>
            <a:off x="3792538" y="533400"/>
            <a:ext cx="4679950" cy="10477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F23E7A"/>
              </a:contourClr>
            </a:sp3d>
          </a:bodyPr>
          <a:lstStyle/>
          <a:p>
            <a:pPr algn="ctr" rtl="1"/>
            <a:r>
              <a:rPr lang="fa-IR" sz="3600" kern="10">
                <a:ln w="9525">
                  <a:round/>
                  <a:headEnd/>
                  <a:tailEnd/>
                </a:ln>
                <a:gradFill rotWithShape="1">
                  <a:gsLst>
                    <a:gs pos="0">
                      <a:srgbClr val="F23E7A"/>
                    </a:gs>
                    <a:gs pos="100000">
                      <a:srgbClr val="9C9912"/>
                    </a:gs>
                  </a:gsLst>
                  <a:lin ang="5400000" scaled="1"/>
                </a:gradFill>
                <a:latin typeface="2  Homa"/>
              </a:rPr>
              <a:t>مرور کلی </a:t>
            </a:r>
            <a:endParaRPr lang="en-US" sz="3600" kern="10">
              <a:ln w="9525">
                <a:round/>
                <a:headEnd/>
                <a:tailEnd/>
              </a:ln>
              <a:gradFill rotWithShape="1">
                <a:gsLst>
                  <a:gs pos="0">
                    <a:srgbClr val="F23E7A"/>
                  </a:gs>
                  <a:gs pos="100000">
                    <a:srgbClr val="9C9912"/>
                  </a:gs>
                </a:gsLst>
                <a:lin ang="5400000" scaled="1"/>
              </a:gradFill>
              <a:latin typeface="2  Homa"/>
            </a:endParaRPr>
          </a:p>
        </p:txBody>
      </p:sp>
      <p:sp>
        <p:nvSpPr>
          <p:cNvPr id="21509" name="Rectangle 4"/>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2194812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5861FAF3-4B98-45F2-964A-BD34367CF352}" type="slidenum">
              <a:rPr lang="en-US" altLang="en-US" sz="1400" b="0"/>
              <a:pPr/>
              <a:t>30</a:t>
            </a:fld>
            <a:endParaRPr lang="en-US" altLang="en-US" sz="1400" b="0"/>
          </a:p>
        </p:txBody>
      </p:sp>
      <p:sp>
        <p:nvSpPr>
          <p:cNvPr id="16388"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16389"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cs typeface="2  Homa" pitchFamily="2" charset="0"/>
              </a:rPr>
              <a:t>روشهای ارتباط </a:t>
            </a:r>
            <a:endParaRPr lang="en-US" altLang="en-US" sz="4400" b="0">
              <a:solidFill>
                <a:schemeClr val="tx2"/>
              </a:solidFill>
              <a:cs typeface="2  Homa" pitchFamily="2" charset="0"/>
            </a:endParaRPr>
          </a:p>
        </p:txBody>
      </p:sp>
      <p:sp>
        <p:nvSpPr>
          <p:cNvPr id="16390" name="Text Box 4"/>
          <p:cNvSpPr txBox="1">
            <a:spLocks noChangeArrowheads="1"/>
          </p:cNvSpPr>
          <p:nvPr/>
        </p:nvSpPr>
        <p:spPr bwMode="auto">
          <a:xfrm>
            <a:off x="2286000" y="1676401"/>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2400" b="0" u="sng">
                <a:cs typeface="2  Homa" pitchFamily="2" charset="0"/>
              </a:rPr>
              <a:t>استفاده از تکنولوژی پیشرفته ضروری نیست </a:t>
            </a:r>
            <a:endParaRPr lang="en-US" altLang="en-US" sz="2400" b="0">
              <a:cs typeface="2  Homa" pitchFamily="2" charset="0"/>
            </a:endParaRPr>
          </a:p>
          <a:p>
            <a:pPr algn="r">
              <a:spcBef>
                <a:spcPct val="50000"/>
              </a:spcBef>
            </a:pPr>
            <a:r>
              <a:rPr lang="fa-IR" altLang="en-US" b="0">
                <a:cs typeface="2  Homa" pitchFamily="2" charset="0"/>
              </a:rPr>
              <a:t>ابزارهای ساده گهگاه بهترین روش هستند این ابزار می تواند یک پین و یا مانع ساده باشد </a:t>
            </a:r>
            <a:r>
              <a:rPr lang="en-US" altLang="en-US" b="0">
                <a:cs typeface="2  Homa" pitchFamily="2" charset="0"/>
              </a:rPr>
              <a:t>.</a:t>
            </a:r>
            <a:r>
              <a:rPr lang="fa-IR" altLang="en-US" b="0">
                <a:cs typeface="2  Homa" pitchFamily="2" charset="0"/>
              </a:rPr>
              <a:t>که قرار گرفتن قطعه در جای نامناسب و انجام فرآیند اشتباه جلوگیری می کند </a:t>
            </a:r>
            <a:endParaRPr lang="en-US" altLang="en-US" b="0">
              <a:cs typeface="2  Homa" pitchFamily="2" charset="0"/>
            </a:endParaRPr>
          </a:p>
          <a:p>
            <a:pPr algn="r">
              <a:spcBef>
                <a:spcPct val="50000"/>
              </a:spcBef>
            </a:pPr>
            <a:endParaRPr lang="en-US" altLang="en-US" sz="2400" b="0" u="sng">
              <a:cs typeface="2  Homa" pitchFamily="2" charset="0"/>
            </a:endParaRPr>
          </a:p>
          <a:p>
            <a:pPr algn="r">
              <a:spcBef>
                <a:spcPct val="50000"/>
              </a:spcBef>
            </a:pPr>
            <a:endParaRPr lang="en-US" altLang="en-US" sz="2400" b="0" u="sng">
              <a:cs typeface="2  Homa" pitchFamily="2" charset="0"/>
            </a:endParaRPr>
          </a:p>
          <a:p>
            <a:pPr algn="r">
              <a:spcBef>
                <a:spcPct val="50000"/>
              </a:spcBef>
            </a:pPr>
            <a:endParaRPr lang="en-US" altLang="en-US" sz="2400" b="0" u="sng">
              <a:cs typeface="2  Homa" pitchFamily="2" charset="0"/>
            </a:endParaRPr>
          </a:p>
          <a:p>
            <a:pPr algn="r">
              <a:spcBef>
                <a:spcPct val="50000"/>
              </a:spcBef>
            </a:pPr>
            <a:r>
              <a:rPr lang="fa-IR" altLang="en-US" b="0" u="sng">
                <a:cs typeface="2  Homa" pitchFamily="2" charset="0"/>
              </a:rPr>
              <a:t>توجه کنید که طراحی به گونه ای انجام شود که برای قطعات بدون شکل نیز قابل استفاده باشد یک قطعه کار با یک سوراخ برآمده و انتهای بدون شکل ، مثال مناسبی برای طراحی جیگ است . </a:t>
            </a:r>
          </a:p>
          <a:p>
            <a:pPr algn="r">
              <a:spcBef>
                <a:spcPct val="50000"/>
              </a:spcBef>
            </a:pPr>
            <a:r>
              <a:rPr lang="fa-IR" altLang="en-US" b="0" u="sng">
                <a:cs typeface="2  Homa" pitchFamily="2" charset="0"/>
              </a:rPr>
              <a:t>این روش پیامهایی را برای اپراتور ارسال میدارد که قطعه در محل مناسبی قرار ندارد</a:t>
            </a:r>
            <a:r>
              <a:rPr lang="fa-IR" altLang="en-US" sz="2400" b="0" u="sng">
                <a:cs typeface="2  Homa" pitchFamily="2" charset="0"/>
              </a:rPr>
              <a:t> </a:t>
            </a:r>
            <a:endParaRPr lang="en-US" altLang="en-US" sz="2400" b="0" u="sng">
              <a:cs typeface="2  Homa" pitchFamily="2" charset="0"/>
            </a:endParaRPr>
          </a:p>
        </p:txBody>
      </p:sp>
      <p:graphicFrame>
        <p:nvGraphicFramePr>
          <p:cNvPr id="16386" name="Object 5"/>
          <p:cNvGraphicFramePr>
            <a:graphicFrameLocks noChangeAspect="1"/>
          </p:cNvGraphicFramePr>
          <p:nvPr/>
        </p:nvGraphicFramePr>
        <p:xfrm>
          <a:off x="2314575" y="2924175"/>
          <a:ext cx="1905000" cy="1600200"/>
        </p:xfrm>
        <a:graphic>
          <a:graphicData uri="http://schemas.openxmlformats.org/presentationml/2006/ole">
            <mc:AlternateContent xmlns:mc="http://schemas.openxmlformats.org/markup-compatibility/2006">
              <mc:Choice xmlns:v="urn:schemas-microsoft-com:vml" Requires="v">
                <p:oleObj spid="_x0000_s16387" name="Clip" r:id="rId4" imgW="1791077" imgH="1765426" progId="MS_ClipArt_Gallery.2">
                  <p:embed/>
                </p:oleObj>
              </mc:Choice>
              <mc:Fallback>
                <p:oleObj name="Clip" r:id="rId4" imgW="1791077" imgH="1765426" progId="MS_ClipArt_Gallery.2">
                  <p:embed/>
                  <p:pic>
                    <p:nvPicPr>
                      <p:cNvPr id="1638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4575" y="2924175"/>
                        <a:ext cx="1905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1" name="Rectangle 6"/>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1273304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1C79CCEE-2446-46A5-A204-EA0975502B9F}" type="slidenum">
              <a:rPr lang="en-US" altLang="en-US" sz="1400" b="0"/>
              <a:pPr/>
              <a:t>31</a:t>
            </a:fld>
            <a:endParaRPr lang="en-US" altLang="en-US" sz="1400" b="0"/>
          </a:p>
        </p:txBody>
      </p:sp>
      <p:sp>
        <p:nvSpPr>
          <p:cNvPr id="34819"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34820"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000" b="0">
                <a:solidFill>
                  <a:schemeClr val="tx2"/>
                </a:solidFill>
                <a:cs typeface="2  Homa" pitchFamily="2" charset="0"/>
              </a:rPr>
              <a:t>روش ارتباط </a:t>
            </a:r>
            <a:endParaRPr lang="en-US" altLang="en-US" sz="4400" b="0">
              <a:solidFill>
                <a:schemeClr val="tx2"/>
              </a:solidFill>
              <a:cs typeface="2  Homa" pitchFamily="2" charset="0"/>
            </a:endParaRPr>
          </a:p>
        </p:txBody>
      </p:sp>
      <p:sp>
        <p:nvSpPr>
          <p:cNvPr id="34821" name="Text Box 4"/>
          <p:cNvSpPr txBox="1">
            <a:spLocks noChangeArrowheads="1"/>
          </p:cNvSpPr>
          <p:nvPr/>
        </p:nvSpPr>
        <p:spPr bwMode="auto">
          <a:xfrm>
            <a:off x="2286000" y="1752601"/>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2400" i="1">
                <a:cs typeface="2  Homa" pitchFamily="2" charset="0"/>
              </a:rPr>
              <a:t>سنسورها ، عنصر اصلی روش ارتباطی می باشند در این روش سنسورها با قطعه و یا شی تماس پیدا می کنند </a:t>
            </a:r>
            <a:endParaRPr lang="en-US" altLang="en-US" sz="2400" b="0">
              <a:cs typeface="2  Homa" pitchFamily="2" charset="0"/>
            </a:endParaRPr>
          </a:p>
        </p:txBody>
      </p:sp>
      <p:sp>
        <p:nvSpPr>
          <p:cNvPr id="34822" name="AutoShape 5"/>
          <p:cNvSpPr>
            <a:spLocks noChangeArrowheads="1"/>
          </p:cNvSpPr>
          <p:nvPr/>
        </p:nvSpPr>
        <p:spPr bwMode="auto">
          <a:xfrm>
            <a:off x="6248400" y="4495800"/>
            <a:ext cx="381000" cy="1066800"/>
          </a:xfrm>
          <a:prstGeom prst="can">
            <a:avLst>
              <a:gd name="adj" fmla="val 70000"/>
            </a:avLst>
          </a:prstGeom>
          <a:solidFill>
            <a:schemeClr val="accent1"/>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p>
        </p:txBody>
      </p:sp>
      <p:sp>
        <p:nvSpPr>
          <p:cNvPr id="34823" name="Text Box 6"/>
          <p:cNvSpPr txBox="1">
            <a:spLocks noChangeArrowheads="1"/>
          </p:cNvSpPr>
          <p:nvPr/>
        </p:nvSpPr>
        <p:spPr bwMode="auto">
          <a:xfrm>
            <a:off x="8153400" y="2895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en-US" altLang="en-US" sz="1200" b="0"/>
              <a:t>Missing cylinder;piston fully extended alarm sounds</a:t>
            </a:r>
            <a:endParaRPr lang="en-US" altLang="en-US" sz="2400" b="0"/>
          </a:p>
        </p:txBody>
      </p:sp>
      <p:sp>
        <p:nvSpPr>
          <p:cNvPr id="34824" name="Line 7"/>
          <p:cNvSpPr>
            <a:spLocks noChangeShapeType="1"/>
          </p:cNvSpPr>
          <p:nvPr/>
        </p:nvSpPr>
        <p:spPr bwMode="auto">
          <a:xfrm flipH="1">
            <a:off x="7848600" y="3200400"/>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5" name="Text Box 8"/>
          <p:cNvSpPr txBox="1">
            <a:spLocks noChangeArrowheads="1"/>
          </p:cNvSpPr>
          <p:nvPr/>
        </p:nvSpPr>
        <p:spPr bwMode="auto">
          <a:xfrm>
            <a:off x="6477000" y="5638800"/>
            <a:ext cx="2514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50000"/>
              </a:spcBef>
            </a:pPr>
            <a:r>
              <a:rPr lang="en-US" altLang="en-US" sz="1400" b="0"/>
              <a:t>Contact Method using limit switches identifies missing cylinder.</a:t>
            </a:r>
            <a:endParaRPr lang="en-US" altLang="en-US" sz="2400" b="0"/>
          </a:p>
        </p:txBody>
      </p:sp>
      <p:sp>
        <p:nvSpPr>
          <p:cNvPr id="34826" name="Line 9"/>
          <p:cNvSpPr>
            <a:spLocks noChangeShapeType="1"/>
          </p:cNvSpPr>
          <p:nvPr/>
        </p:nvSpPr>
        <p:spPr bwMode="auto">
          <a:xfrm flipH="1" flipV="1">
            <a:off x="6096000" y="4876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7" name="AutoShape 10"/>
          <p:cNvSpPr>
            <a:spLocks noChangeArrowheads="1"/>
          </p:cNvSpPr>
          <p:nvPr/>
        </p:nvSpPr>
        <p:spPr bwMode="auto">
          <a:xfrm>
            <a:off x="6858000" y="4495800"/>
            <a:ext cx="381000" cy="1066800"/>
          </a:xfrm>
          <a:prstGeom prst="can">
            <a:avLst>
              <a:gd name="adj" fmla="val 70000"/>
            </a:avLst>
          </a:prstGeom>
          <a:solidFill>
            <a:schemeClr val="accent1"/>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p>
        </p:txBody>
      </p:sp>
      <p:sp>
        <p:nvSpPr>
          <p:cNvPr id="34828" name="AutoShape 11"/>
          <p:cNvSpPr>
            <a:spLocks noChangeArrowheads="1"/>
          </p:cNvSpPr>
          <p:nvPr/>
        </p:nvSpPr>
        <p:spPr bwMode="auto">
          <a:xfrm>
            <a:off x="7543800" y="3733800"/>
            <a:ext cx="381000" cy="1828800"/>
          </a:xfrm>
          <a:prstGeom prst="can">
            <a:avLst>
              <a:gd name="adj" fmla="val 120000"/>
            </a:avLst>
          </a:prstGeom>
          <a:solidFill>
            <a:schemeClr val="accent1"/>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p>
        </p:txBody>
      </p:sp>
      <p:sp>
        <p:nvSpPr>
          <p:cNvPr id="34829" name="AutoShape 12"/>
          <p:cNvSpPr>
            <a:spLocks noChangeArrowheads="1"/>
          </p:cNvSpPr>
          <p:nvPr/>
        </p:nvSpPr>
        <p:spPr bwMode="auto">
          <a:xfrm>
            <a:off x="8229600" y="4495800"/>
            <a:ext cx="381000" cy="1066800"/>
          </a:xfrm>
          <a:prstGeom prst="can">
            <a:avLst>
              <a:gd name="adj" fmla="val 70000"/>
            </a:avLst>
          </a:prstGeom>
          <a:solidFill>
            <a:schemeClr val="accent1"/>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p>
        </p:txBody>
      </p:sp>
      <p:sp>
        <p:nvSpPr>
          <p:cNvPr id="34830" name="Line 13"/>
          <p:cNvSpPr>
            <a:spLocks noChangeShapeType="1"/>
          </p:cNvSpPr>
          <p:nvPr/>
        </p:nvSpPr>
        <p:spPr bwMode="auto">
          <a:xfrm flipV="1">
            <a:off x="6705600" y="4876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14"/>
          <p:cNvSpPr>
            <a:spLocks noChangeShapeType="1"/>
          </p:cNvSpPr>
          <p:nvPr/>
        </p:nvSpPr>
        <p:spPr bwMode="auto">
          <a:xfrm flipV="1">
            <a:off x="7391400" y="4876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15"/>
          <p:cNvSpPr>
            <a:spLocks noChangeShapeType="1"/>
          </p:cNvSpPr>
          <p:nvPr/>
        </p:nvSpPr>
        <p:spPr bwMode="auto">
          <a:xfrm flipV="1">
            <a:off x="8077200" y="4876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3" name="AutoShape 16"/>
          <p:cNvSpPr>
            <a:spLocks noChangeArrowheads="1"/>
          </p:cNvSpPr>
          <p:nvPr/>
        </p:nvSpPr>
        <p:spPr bwMode="auto">
          <a:xfrm>
            <a:off x="6324600" y="3733800"/>
            <a:ext cx="228600" cy="914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34834" name="AutoShape 17"/>
          <p:cNvSpPr>
            <a:spLocks noChangeArrowheads="1"/>
          </p:cNvSpPr>
          <p:nvPr/>
        </p:nvSpPr>
        <p:spPr bwMode="auto">
          <a:xfrm>
            <a:off x="6934200" y="3733800"/>
            <a:ext cx="228600" cy="914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34835" name="AutoShape 18"/>
          <p:cNvSpPr>
            <a:spLocks noChangeArrowheads="1"/>
          </p:cNvSpPr>
          <p:nvPr/>
        </p:nvSpPr>
        <p:spPr bwMode="auto">
          <a:xfrm>
            <a:off x="8305800" y="3733800"/>
            <a:ext cx="228600" cy="914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34836" name="Line 19"/>
          <p:cNvSpPr>
            <a:spLocks noChangeShapeType="1"/>
          </p:cNvSpPr>
          <p:nvPr/>
        </p:nvSpPr>
        <p:spPr bwMode="auto">
          <a:xfrm>
            <a:off x="8991600" y="4572000"/>
            <a:ext cx="1219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7" name="Text Box 20"/>
          <p:cNvSpPr txBox="1">
            <a:spLocks noChangeArrowheads="1"/>
          </p:cNvSpPr>
          <p:nvPr/>
        </p:nvSpPr>
        <p:spPr bwMode="auto">
          <a:xfrm>
            <a:off x="1981200" y="3352800"/>
            <a:ext cx="3810000" cy="147732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1800" b="0">
                <a:cs typeface="2  Homa" pitchFamily="2" charset="0"/>
              </a:rPr>
              <a:t>در مثال روبرو سیلندر و پیستون به یکدیگر متصل بوده و تکمیل فرآیند مستلزم تماس تمامی سیلندر ها و پیستون ها با یکدیگر است در صورت عدم تماس حداقل یک سیلندر ، سوئیج حد عمل نمی کند و فرآیند بعدی انجام نمی گیرد . </a:t>
            </a:r>
            <a:endParaRPr lang="en-US" altLang="en-US" sz="2400" b="0">
              <a:cs typeface="2  Homa" pitchFamily="2" charset="0"/>
            </a:endParaRPr>
          </a:p>
        </p:txBody>
      </p:sp>
      <p:sp>
        <p:nvSpPr>
          <p:cNvPr id="34838" name="Text Box 21"/>
          <p:cNvSpPr txBox="1">
            <a:spLocks noChangeArrowheads="1"/>
          </p:cNvSpPr>
          <p:nvPr/>
        </p:nvSpPr>
        <p:spPr bwMode="auto">
          <a:xfrm>
            <a:off x="8861426" y="4945064"/>
            <a:ext cx="1577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50000"/>
              </a:spcBef>
            </a:pPr>
            <a:r>
              <a:rPr lang="en-US" altLang="en-US" sz="1600" b="0"/>
              <a:t>Cannot proceed  to next step.</a:t>
            </a:r>
            <a:endParaRPr lang="en-US" altLang="en-US" sz="2400" b="0"/>
          </a:p>
        </p:txBody>
      </p:sp>
      <p:sp>
        <p:nvSpPr>
          <p:cNvPr id="34839" name="Text Box 22"/>
          <p:cNvSpPr txBox="1">
            <a:spLocks noChangeArrowheads="1"/>
          </p:cNvSpPr>
          <p:nvPr/>
        </p:nvSpPr>
        <p:spPr bwMode="auto">
          <a:xfrm>
            <a:off x="5715000" y="2887664"/>
            <a:ext cx="1676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en-US" altLang="en-US" sz="1200" b="0"/>
              <a:t>Cylinder present</a:t>
            </a:r>
            <a:endParaRPr lang="en-US" altLang="en-US" sz="2400" b="0"/>
          </a:p>
        </p:txBody>
      </p:sp>
      <p:sp>
        <p:nvSpPr>
          <p:cNvPr id="34840" name="Line 23"/>
          <p:cNvSpPr>
            <a:spLocks noChangeShapeType="1"/>
          </p:cNvSpPr>
          <p:nvPr/>
        </p:nvSpPr>
        <p:spPr bwMode="auto">
          <a:xfrm>
            <a:off x="5943600" y="3124200"/>
            <a:ext cx="381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1" name="Line 24"/>
          <p:cNvSpPr>
            <a:spLocks noChangeShapeType="1"/>
          </p:cNvSpPr>
          <p:nvPr/>
        </p:nvSpPr>
        <p:spPr bwMode="auto">
          <a:xfrm>
            <a:off x="6400800" y="3124200"/>
            <a:ext cx="533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25"/>
          <p:cNvSpPr>
            <a:spLocks noChangeShapeType="1"/>
          </p:cNvSpPr>
          <p:nvPr/>
        </p:nvSpPr>
        <p:spPr bwMode="auto">
          <a:xfrm>
            <a:off x="6705600" y="3048000"/>
            <a:ext cx="1600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43" name="AutoShape 26"/>
          <p:cNvSpPr>
            <a:spLocks noChangeArrowheads="1"/>
          </p:cNvSpPr>
          <p:nvPr/>
        </p:nvSpPr>
        <p:spPr bwMode="auto">
          <a:xfrm>
            <a:off x="9144000" y="4114800"/>
            <a:ext cx="762000" cy="838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34844" name="Line 27"/>
          <p:cNvSpPr>
            <a:spLocks noChangeShapeType="1"/>
          </p:cNvSpPr>
          <p:nvPr/>
        </p:nvSpPr>
        <p:spPr bwMode="auto">
          <a:xfrm>
            <a:off x="6172200" y="3733800"/>
            <a:ext cx="533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5" name="Line 28"/>
          <p:cNvSpPr>
            <a:spLocks noChangeShapeType="1"/>
          </p:cNvSpPr>
          <p:nvPr/>
        </p:nvSpPr>
        <p:spPr bwMode="auto">
          <a:xfrm>
            <a:off x="6781800" y="3733800"/>
            <a:ext cx="533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6" name="Line 29"/>
          <p:cNvSpPr>
            <a:spLocks noChangeShapeType="1"/>
          </p:cNvSpPr>
          <p:nvPr/>
        </p:nvSpPr>
        <p:spPr bwMode="auto">
          <a:xfrm>
            <a:off x="8153400" y="3733800"/>
            <a:ext cx="533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7" name="Rectangle 30"/>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237937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049E2279-12DB-4D25-9D59-041D9E17A894}" type="slidenum">
              <a:rPr lang="en-US" altLang="en-US" sz="1400" b="0"/>
              <a:pPr/>
              <a:t>32</a:t>
            </a:fld>
            <a:endParaRPr lang="en-US" altLang="en-US" sz="1400" b="0"/>
          </a:p>
        </p:txBody>
      </p:sp>
      <p:sp>
        <p:nvSpPr>
          <p:cNvPr id="35843" name="Rectangle 2"/>
          <p:cNvSpPr>
            <a:spLocks noGrp="1" noChangeArrowheads="1"/>
          </p:cNvSpPr>
          <p:nvPr>
            <p:ph type="title"/>
          </p:nvPr>
        </p:nvSpPr>
        <p:spPr/>
        <p:txBody>
          <a:bodyPr/>
          <a:lstStyle/>
          <a:p>
            <a:pPr algn="ctr"/>
            <a:r>
              <a:rPr lang="fa-IR" altLang="en-US" smtClean="0"/>
              <a:t>ابزارهای انتقال ( تماس ) </a:t>
            </a:r>
            <a:endParaRPr lang="en-US" altLang="en-US" smtClean="0"/>
          </a:p>
        </p:txBody>
      </p:sp>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133600"/>
            <a:ext cx="1752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5845" name="Text Box 4"/>
          <p:cNvSpPr txBox="1">
            <a:spLocks noChangeArrowheads="1"/>
          </p:cNvSpPr>
          <p:nvPr/>
        </p:nvSpPr>
        <p:spPr bwMode="auto">
          <a:xfrm>
            <a:off x="3886200" y="1752600"/>
            <a:ext cx="609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b="0"/>
              <a:t>یکی از مثالهایی ابزار ارتباط استفاده از سوییچ حد است . در این مورد هنگامیکه سوییچ با فلز در تماس است ، سیستم کار می کند و با قطع تماس سیستم غیر فعال می شود . </a:t>
            </a:r>
            <a:endParaRPr lang="en-US" altLang="en-US" b="0"/>
          </a:p>
        </p:txBody>
      </p:sp>
      <p:pic>
        <p:nvPicPr>
          <p:cNvPr id="35846" name="Picture 13" descr="X:\BHStevens\Kaizen\Picture in Kaizen_K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2971801"/>
            <a:ext cx="41910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Line 14"/>
          <p:cNvSpPr>
            <a:spLocks noChangeShapeType="1"/>
          </p:cNvSpPr>
          <p:nvPr/>
        </p:nvSpPr>
        <p:spPr bwMode="auto">
          <a:xfrm flipV="1">
            <a:off x="3886200" y="4191000"/>
            <a:ext cx="40386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8" name="Rectangle 7"/>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1594740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6DBB5D96-C455-49C4-96F9-3C2E7316ED58}" type="slidenum">
              <a:rPr lang="en-US" altLang="en-US" sz="1400" b="0"/>
              <a:pPr/>
              <a:t>33</a:t>
            </a:fld>
            <a:endParaRPr lang="en-US" altLang="en-US" sz="1400" b="0"/>
          </a:p>
        </p:txBody>
      </p:sp>
      <p:sp>
        <p:nvSpPr>
          <p:cNvPr id="36867"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pic>
        <p:nvPicPr>
          <p:cNvPr id="3686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275" y="3613150"/>
            <a:ext cx="3352800" cy="2736850"/>
          </a:xfrm>
          <a:prstGeom prst="rect">
            <a:avLst/>
          </a:prstGeom>
          <a:solidFill>
            <a:srgbClr val="FF0000"/>
          </a:solidFill>
          <a:ln w="50800">
            <a:solidFill>
              <a:srgbClr val="000000"/>
            </a:solidFill>
            <a:miter lim="800000"/>
            <a:headEnd/>
            <a:tailEnd/>
          </a:ln>
        </p:spPr>
      </p:pic>
      <p:sp>
        <p:nvSpPr>
          <p:cNvPr id="36869" name="Text Box 4"/>
          <p:cNvSpPr txBox="1">
            <a:spLocks noChangeArrowheads="1"/>
          </p:cNvSpPr>
          <p:nvPr/>
        </p:nvSpPr>
        <p:spPr bwMode="auto">
          <a:xfrm>
            <a:off x="2286000" y="4572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2400" b="0"/>
          </a:p>
        </p:txBody>
      </p:sp>
      <p:sp>
        <p:nvSpPr>
          <p:cNvPr id="36870" name="Text Box 5"/>
          <p:cNvSpPr txBox="1">
            <a:spLocks noChangeArrowheads="1"/>
          </p:cNvSpPr>
          <p:nvPr/>
        </p:nvSpPr>
        <p:spPr bwMode="auto">
          <a:xfrm>
            <a:off x="2209800" y="457201"/>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50000"/>
              </a:spcBef>
            </a:pPr>
            <a:r>
              <a:rPr lang="fa-IR" altLang="en-US" sz="3600" b="0">
                <a:cs typeface="2  Homa" pitchFamily="2" charset="0"/>
              </a:rPr>
              <a:t>روش شمارش </a:t>
            </a:r>
            <a:endParaRPr lang="en-US" altLang="en-US" sz="2400" b="0">
              <a:cs typeface="2  Homa" pitchFamily="2" charset="0"/>
            </a:endParaRPr>
          </a:p>
        </p:txBody>
      </p:sp>
      <p:sp>
        <p:nvSpPr>
          <p:cNvPr id="36871" name="Text Box 6"/>
          <p:cNvSpPr txBox="1">
            <a:spLocks noChangeArrowheads="1"/>
          </p:cNvSpPr>
          <p:nvPr/>
        </p:nvSpPr>
        <p:spPr bwMode="auto">
          <a:xfrm>
            <a:off x="2279650" y="1828800"/>
            <a:ext cx="80073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b="0">
                <a:cs typeface="2  Homa" pitchFamily="2" charset="0"/>
              </a:rPr>
              <a:t> این روش هنگامی استفاده می شود که تعداد عملیات مشخصی درفرآیند مورد نیاز بوده است و یا محصول از تعداد قطعات مشخصی تشکیل شده باشد . </a:t>
            </a:r>
          </a:p>
          <a:p>
            <a:pPr algn="r">
              <a:spcBef>
                <a:spcPct val="50000"/>
              </a:spcBef>
            </a:pPr>
            <a:r>
              <a:rPr lang="fa-IR" altLang="en-US" b="0">
                <a:cs typeface="2  Homa" pitchFamily="2" charset="0"/>
              </a:rPr>
              <a:t>یک سنسور تعداد دفعاتی که یک قطعه استفاده می شود و یا یک فرآیند کامل می شود را شمارش می نماید و تنها هنگامیکه شمارش صحیح باشد و با مقدار مورد نظر تطابق نداشته باشد قطعه را رها نمیکند . </a:t>
            </a:r>
            <a:endParaRPr lang="en-US" altLang="en-US" b="0">
              <a:cs typeface="2  Homa" pitchFamily="2" charset="0"/>
            </a:endParaRPr>
          </a:p>
        </p:txBody>
      </p:sp>
      <p:sp>
        <p:nvSpPr>
          <p:cNvPr id="36872" name="Text Box 7"/>
          <p:cNvSpPr txBox="1">
            <a:spLocks noChangeArrowheads="1"/>
          </p:cNvSpPr>
          <p:nvPr/>
        </p:nvSpPr>
        <p:spPr bwMode="auto">
          <a:xfrm>
            <a:off x="5838825" y="4459288"/>
            <a:ext cx="434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1800" b="0">
                <a:cs typeface="2  Homa" pitchFamily="2" charset="0"/>
              </a:rPr>
              <a:t>در شکل روبرو از یک سوئیج حد برای شناسایی و شمارش تعداد سوراخ استفاده میشود . صدای زنگ به اپراتور اعلام میکند که مراحل فرآیند انجام شده است. </a:t>
            </a:r>
            <a:endParaRPr lang="en-US" altLang="en-US" sz="2400" b="0">
              <a:cs typeface="2  Homa" pitchFamily="2" charset="0"/>
            </a:endParaRPr>
          </a:p>
        </p:txBody>
      </p:sp>
      <p:sp>
        <p:nvSpPr>
          <p:cNvPr id="36873" name="Rectangle 8"/>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339436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BB3F5A6B-97A1-41B0-8CB6-30D2B2F9E592}" type="slidenum">
              <a:rPr lang="en-US" altLang="en-US" sz="1400" b="0"/>
              <a:pPr/>
              <a:t>34</a:t>
            </a:fld>
            <a:endParaRPr lang="en-US" altLang="en-US" sz="1400" b="0"/>
          </a:p>
        </p:txBody>
      </p:sp>
      <p:sp>
        <p:nvSpPr>
          <p:cNvPr id="17412"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17413"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000" b="0">
                <a:solidFill>
                  <a:schemeClr val="tx2"/>
                </a:solidFill>
                <a:cs typeface="2  Homa" pitchFamily="2" charset="0"/>
              </a:rPr>
              <a:t>روش شمارش </a:t>
            </a:r>
            <a:endParaRPr lang="en-US" altLang="en-US" sz="4400" b="0">
              <a:solidFill>
                <a:schemeClr val="tx2"/>
              </a:solidFill>
              <a:cs typeface="2  Homa" pitchFamily="2" charset="0"/>
            </a:endParaRPr>
          </a:p>
        </p:txBody>
      </p:sp>
      <p:sp>
        <p:nvSpPr>
          <p:cNvPr id="17414" name="Text Box 4"/>
          <p:cNvSpPr txBox="1">
            <a:spLocks noChangeArrowheads="1"/>
          </p:cNvSpPr>
          <p:nvPr/>
        </p:nvSpPr>
        <p:spPr bwMode="auto">
          <a:xfrm>
            <a:off x="2286000" y="1828800"/>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b="0">
                <a:cs typeface="2  Homa" pitchFamily="2" charset="0"/>
              </a:rPr>
              <a:t>رویکرد دیگر در این روش شمارش تعداد قطعات یا مولفه های مورد نیاز برای تکمیل فرآیند است چنانچه اپراتور قطعه اضافی پیدا کند بدین معنا است که بخشی از فرآیند انجام نشده است . </a:t>
            </a:r>
            <a:endParaRPr lang="en-US" altLang="en-US" sz="2400" b="0">
              <a:cs typeface="2  Homa" pitchFamily="2" charset="0"/>
            </a:endParaRPr>
          </a:p>
        </p:txBody>
      </p:sp>
      <p:graphicFrame>
        <p:nvGraphicFramePr>
          <p:cNvPr id="17410" name="Object 5"/>
          <p:cNvGraphicFramePr>
            <a:graphicFrameLocks noChangeAspect="1"/>
          </p:cNvGraphicFramePr>
          <p:nvPr/>
        </p:nvGraphicFramePr>
        <p:xfrm>
          <a:off x="2743200" y="3200400"/>
          <a:ext cx="2590800" cy="2971800"/>
        </p:xfrm>
        <a:graphic>
          <a:graphicData uri="http://schemas.openxmlformats.org/presentationml/2006/ole">
            <mc:AlternateContent xmlns:mc="http://schemas.openxmlformats.org/markup-compatibility/2006">
              <mc:Choice xmlns:v="urn:schemas-microsoft-com:vml" Requires="v">
                <p:oleObj spid="_x0000_s17411" name="Clip" r:id="rId4" imgW="1191463" imgH="1825142" progId="MS_ClipArt_Gallery.2">
                  <p:embed/>
                </p:oleObj>
              </mc:Choice>
              <mc:Fallback>
                <p:oleObj name="Clip" r:id="rId4" imgW="1191463" imgH="1825142" progId="MS_ClipArt_Gallery.2">
                  <p:embed/>
                  <p:pic>
                    <p:nvPicPr>
                      <p:cNvPr id="1741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200400"/>
                        <a:ext cx="2590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5" name="AutoShape 6"/>
          <p:cNvSpPr>
            <a:spLocks noChangeArrowheads="1"/>
          </p:cNvSpPr>
          <p:nvPr/>
        </p:nvSpPr>
        <p:spPr bwMode="auto">
          <a:xfrm>
            <a:off x="7086600" y="3124200"/>
            <a:ext cx="2286000" cy="1828800"/>
          </a:xfrm>
          <a:prstGeom prst="wedgeRoundRectCallout">
            <a:avLst>
              <a:gd name="adj1" fmla="val -122917"/>
              <a:gd name="adj2" fmla="val 7292"/>
              <a:gd name="adj3" fmla="val 16667"/>
            </a:avLst>
          </a:prstGeom>
          <a:solidFill>
            <a:srgbClr val="FF3399"/>
          </a:solidFill>
          <a:ln w="9525">
            <a:solidFill>
              <a:schemeClr val="tx1"/>
            </a:solidFill>
            <a:miter lim="800000"/>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endParaRPr lang="fa-IR" altLang="en-US" sz="2400" b="0"/>
          </a:p>
        </p:txBody>
      </p:sp>
      <p:sp>
        <p:nvSpPr>
          <p:cNvPr id="17416" name="Text Box 7"/>
          <p:cNvSpPr txBox="1">
            <a:spLocks noChangeArrowheads="1"/>
          </p:cNvSpPr>
          <p:nvPr/>
        </p:nvSpPr>
        <p:spPr bwMode="auto">
          <a:xfrm>
            <a:off x="7239000" y="3429001"/>
            <a:ext cx="1981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fa-IR" altLang="en-US" b="0"/>
              <a:t>من یک قطعه اضافی دارم حتماً بخشی از عملیات انجام نشده است </a:t>
            </a:r>
            <a:endParaRPr lang="en-US" altLang="en-US" sz="2400" b="0"/>
          </a:p>
        </p:txBody>
      </p:sp>
      <p:sp>
        <p:nvSpPr>
          <p:cNvPr id="17417" name="Rectangle 8"/>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1036677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A0C1B94D-E429-417B-ACD6-47613779C14F}" type="slidenum">
              <a:rPr lang="en-US" altLang="en-US" sz="1400" b="0"/>
              <a:pPr/>
              <a:t>35</a:t>
            </a:fld>
            <a:endParaRPr lang="en-US" altLang="en-US" sz="1400" b="0"/>
          </a:p>
        </p:txBody>
      </p:sp>
      <p:sp>
        <p:nvSpPr>
          <p:cNvPr id="37891" name="Text Box 1026"/>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37892" name="Rectangle 1027"/>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000" b="0">
                <a:solidFill>
                  <a:schemeClr val="tx2"/>
                </a:solidFill>
                <a:cs typeface="2  Homa" pitchFamily="2" charset="0"/>
              </a:rPr>
              <a:t>روش توالی حرکات </a:t>
            </a:r>
            <a:endParaRPr lang="en-US" altLang="en-US" sz="4400" b="0">
              <a:solidFill>
                <a:schemeClr val="tx2"/>
              </a:solidFill>
              <a:cs typeface="2  Homa" pitchFamily="2" charset="0"/>
            </a:endParaRPr>
          </a:p>
        </p:txBody>
      </p:sp>
      <p:sp>
        <p:nvSpPr>
          <p:cNvPr id="37893" name="Text Box 1028"/>
          <p:cNvSpPr txBox="1">
            <a:spLocks noChangeArrowheads="1"/>
          </p:cNvSpPr>
          <p:nvPr/>
        </p:nvSpPr>
        <p:spPr bwMode="auto">
          <a:xfrm>
            <a:off x="2362200" y="1744663"/>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b="0">
                <a:cs typeface="2  Homa" pitchFamily="2" charset="0"/>
              </a:rPr>
              <a:t>سومین روش پوکایوکه از سنسورهایی برای ثبت انجام یک حرکت یا یک مرحله استفاده می نماید . چنانچه مرحله مورد نظر انجام نشده باشد سنسور با ارسال پیغام دستگاه را متوقف و اپراتور را مطلع میسازد . </a:t>
            </a:r>
            <a:endParaRPr lang="en-US" altLang="en-US" sz="2400" b="0">
              <a:cs typeface="2  Homa" pitchFamily="2" charset="0"/>
            </a:endParaRPr>
          </a:p>
        </p:txBody>
      </p:sp>
      <p:sp>
        <p:nvSpPr>
          <p:cNvPr id="37894" name="Text Box 1029"/>
          <p:cNvSpPr txBox="1">
            <a:spLocks noChangeArrowheads="1"/>
          </p:cNvSpPr>
          <p:nvPr/>
        </p:nvSpPr>
        <p:spPr bwMode="auto">
          <a:xfrm>
            <a:off x="5486400" y="2971800"/>
            <a:ext cx="4800600" cy="1200150"/>
          </a:xfrm>
          <a:prstGeom prst="rect">
            <a:avLst/>
          </a:prstGeom>
          <a:solidFill>
            <a:srgbClr val="008000"/>
          </a:solidFill>
          <a:ln w="38100">
            <a:solidFill>
              <a:schemeClr val="tx1"/>
            </a:solidFill>
            <a:miter lim="800000"/>
            <a:headEnd/>
            <a:tailEnd/>
          </a:ln>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1800" b="0">
                <a:solidFill>
                  <a:schemeClr val="bg1"/>
                </a:solidFill>
                <a:cs typeface="2  Homa" pitchFamily="2" charset="0"/>
              </a:rPr>
              <a:t>این روش از سنسورها و ابزار الکترونیکی استفاده می کند که به یک تایمر متصل است . در صورتی که حرکت انجام نشود ، سنسور با ارسال پیام دستگاه را متوقف و به اپراتور هشدار می دهد . </a:t>
            </a:r>
            <a:endParaRPr lang="en-US" altLang="en-US" sz="2400" b="0">
              <a:solidFill>
                <a:schemeClr val="bg1"/>
              </a:solidFill>
              <a:cs typeface="2  Homa" pitchFamily="2" charset="0"/>
            </a:endParaRPr>
          </a:p>
        </p:txBody>
      </p:sp>
      <p:pic>
        <p:nvPicPr>
          <p:cNvPr id="37895" name="Picture 1030" descr="C:\pictures\Image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657601"/>
            <a:ext cx="32004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Line 1031"/>
          <p:cNvSpPr>
            <a:spLocks noChangeShapeType="1"/>
          </p:cNvSpPr>
          <p:nvPr/>
        </p:nvSpPr>
        <p:spPr bwMode="auto">
          <a:xfrm flipH="1">
            <a:off x="3200400" y="4191000"/>
            <a:ext cx="2286000" cy="1066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7" name="Rectangle 8"/>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4213300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4AA20BD9-D7B1-4202-B225-F00919A0FEE8}" type="slidenum">
              <a:rPr lang="en-US" altLang="en-US" sz="1400" b="0"/>
              <a:pPr/>
              <a:t>36</a:t>
            </a:fld>
            <a:endParaRPr lang="en-US" altLang="en-US" sz="1400" b="0"/>
          </a:p>
        </p:txBody>
      </p:sp>
      <p:sp>
        <p:nvSpPr>
          <p:cNvPr id="38915" name="Text Box 1026"/>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38916" name="Rectangle 1030"/>
          <p:cNvSpPr>
            <a:spLocks noChangeArrowheads="1"/>
          </p:cNvSpPr>
          <p:nvPr/>
        </p:nvSpPr>
        <p:spPr bwMode="auto">
          <a:xfrm>
            <a:off x="2362200" y="1524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000" b="0">
                <a:solidFill>
                  <a:schemeClr val="tx2"/>
                </a:solidFill>
              </a:rPr>
              <a:t>روش توالی حرکات </a:t>
            </a:r>
            <a:endParaRPr lang="en-US" altLang="en-US" sz="4400" b="0">
              <a:solidFill>
                <a:schemeClr val="tx2"/>
              </a:solidFill>
            </a:endParaRPr>
          </a:p>
        </p:txBody>
      </p:sp>
      <p:sp>
        <p:nvSpPr>
          <p:cNvPr id="38917" name="Text Box 1032"/>
          <p:cNvSpPr txBox="1">
            <a:spLocks noChangeArrowheads="1"/>
          </p:cNvSpPr>
          <p:nvPr/>
        </p:nvSpPr>
        <p:spPr bwMode="auto">
          <a:xfrm>
            <a:off x="2133600" y="1981201"/>
            <a:ext cx="8229600" cy="708025"/>
          </a:xfrm>
          <a:prstGeom prst="rect">
            <a:avLst/>
          </a:prstGeom>
          <a:solidFill>
            <a:srgbClr val="FFFF00"/>
          </a:solidFill>
          <a:ln w="38100">
            <a:solidFill>
              <a:schemeClr val="tx1"/>
            </a:solidFill>
            <a:miter lim="800000"/>
            <a:headEnd/>
            <a:tailEnd/>
          </a:ln>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b="0"/>
              <a:t>در این مثال دستگاه با یک بورد متصل است و در صورت انجام نشدن مرحله مورد نظر چراغ بورد روشن شده و دستگاه متوقف می شود . </a:t>
            </a:r>
            <a:endParaRPr lang="en-US" altLang="en-US" sz="2400" b="0"/>
          </a:p>
        </p:txBody>
      </p:sp>
      <p:pic>
        <p:nvPicPr>
          <p:cNvPr id="38918" name="Picture 1033" descr="C:\pictures\Mx-015.jpg"/>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6248400" y="35814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1034"/>
          <p:cNvSpPr txBox="1">
            <a:spLocks noChangeArrowheads="1"/>
          </p:cNvSpPr>
          <p:nvPr/>
        </p:nvSpPr>
        <p:spPr bwMode="auto">
          <a:xfrm>
            <a:off x="6324600" y="6096001"/>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50000"/>
              </a:spcBef>
            </a:pPr>
            <a:r>
              <a:rPr lang="en-US" altLang="en-US" b="0"/>
              <a:t>Indicator Board</a:t>
            </a:r>
          </a:p>
        </p:txBody>
      </p:sp>
      <p:pic>
        <p:nvPicPr>
          <p:cNvPr id="38920" name="Picture 1035" descr="C:\pictures\Acrolo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581400"/>
            <a:ext cx="38100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1036"/>
          <p:cNvSpPr txBox="1">
            <a:spLocks noChangeArrowheads="1"/>
          </p:cNvSpPr>
          <p:nvPr/>
        </p:nvSpPr>
        <p:spPr bwMode="auto">
          <a:xfrm>
            <a:off x="3048000" y="6096001"/>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50000"/>
              </a:spcBef>
            </a:pPr>
            <a:r>
              <a:rPr lang="en-US" altLang="en-US" b="0"/>
              <a:t>Machine</a:t>
            </a:r>
          </a:p>
        </p:txBody>
      </p:sp>
      <p:sp>
        <p:nvSpPr>
          <p:cNvPr id="38922" name="Line 1037"/>
          <p:cNvSpPr>
            <a:spLocks noChangeShapeType="1"/>
          </p:cNvSpPr>
          <p:nvPr/>
        </p:nvSpPr>
        <p:spPr bwMode="auto">
          <a:xfrm>
            <a:off x="6019800" y="3124200"/>
            <a:ext cx="1219200" cy="1524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3" name="Rectangle 10"/>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14152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2750DD69-9924-4612-9DF9-9FA6BDE30DA8}" type="slidenum">
              <a:rPr lang="en-US" altLang="en-US" sz="1400" b="0"/>
              <a:pPr/>
              <a:t>37</a:t>
            </a:fld>
            <a:endParaRPr lang="en-US" altLang="en-US" sz="1400" b="0"/>
          </a:p>
        </p:txBody>
      </p:sp>
      <p:sp>
        <p:nvSpPr>
          <p:cNvPr id="18436" name="Rectangle 2"/>
          <p:cNvSpPr>
            <a:spLocks noGrp="1" noChangeArrowheads="1"/>
          </p:cNvSpPr>
          <p:nvPr>
            <p:ph type="title"/>
          </p:nvPr>
        </p:nvSpPr>
        <p:spPr/>
        <p:txBody>
          <a:bodyPr/>
          <a:lstStyle/>
          <a:p>
            <a:pPr algn="ctr"/>
            <a:r>
              <a:rPr lang="fa-IR" altLang="en-US" smtClean="0">
                <a:cs typeface="2  Homa" pitchFamily="2" charset="0"/>
              </a:rPr>
              <a:t>انواع ابزارهای حسی </a:t>
            </a:r>
            <a:endParaRPr lang="en-US" altLang="en-US" smtClean="0">
              <a:cs typeface="2  Homa" pitchFamily="2" charset="0"/>
            </a:endParaRPr>
          </a:p>
        </p:txBody>
      </p:sp>
      <p:sp>
        <p:nvSpPr>
          <p:cNvPr id="18437" name="Text Box 3"/>
          <p:cNvSpPr txBox="1">
            <a:spLocks noChangeArrowheads="1"/>
          </p:cNvSpPr>
          <p:nvPr/>
        </p:nvSpPr>
        <p:spPr bwMode="auto">
          <a:xfrm>
            <a:off x="2286000" y="1676401"/>
            <a:ext cx="7924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2400" b="0">
                <a:cs typeface="2  Homa" pitchFamily="2" charset="0"/>
              </a:rPr>
              <a:t>ابزارهای مورد استفاده در پوکا یوکه را می توان در سه طبقه زیر قرار داد : </a:t>
            </a:r>
          </a:p>
          <a:p>
            <a:pPr algn="r">
              <a:spcBef>
                <a:spcPct val="50000"/>
              </a:spcBef>
            </a:pPr>
            <a:r>
              <a:rPr lang="fa-IR" altLang="en-US" sz="2400" b="0">
                <a:cs typeface="2  Homa" pitchFamily="2" charset="0"/>
              </a:rPr>
              <a:t>1- ابزارهای ارتباط فیزیکی </a:t>
            </a:r>
          </a:p>
          <a:p>
            <a:pPr algn="r">
              <a:spcBef>
                <a:spcPct val="50000"/>
              </a:spcBef>
            </a:pPr>
            <a:r>
              <a:rPr lang="fa-IR" altLang="en-US" sz="2400" b="0">
                <a:cs typeface="2  Homa" pitchFamily="2" charset="0"/>
              </a:rPr>
              <a:t>2- ابزارهای حسی انتقال انرژی </a:t>
            </a:r>
          </a:p>
          <a:p>
            <a:pPr algn="r">
              <a:spcBef>
                <a:spcPct val="50000"/>
              </a:spcBef>
            </a:pPr>
            <a:r>
              <a:rPr lang="fa-IR" altLang="en-US" sz="2400" b="0">
                <a:cs typeface="2  Homa" pitchFamily="2" charset="0"/>
              </a:rPr>
              <a:t>3- سنسورهای هشدار دهنده </a:t>
            </a:r>
            <a:endParaRPr lang="en-US" altLang="en-US" sz="2400" b="0">
              <a:cs typeface="2  Homa" pitchFamily="2" charset="0"/>
            </a:endParaRPr>
          </a:p>
        </p:txBody>
      </p:sp>
      <p:graphicFrame>
        <p:nvGraphicFramePr>
          <p:cNvPr id="18434" name="Object 4"/>
          <p:cNvGraphicFramePr>
            <a:graphicFrameLocks noChangeAspect="1"/>
          </p:cNvGraphicFramePr>
          <p:nvPr/>
        </p:nvGraphicFramePr>
        <p:xfrm>
          <a:off x="2743200" y="4267200"/>
          <a:ext cx="1790700" cy="1765300"/>
        </p:xfrm>
        <a:graphic>
          <a:graphicData uri="http://schemas.openxmlformats.org/presentationml/2006/ole">
            <mc:AlternateContent xmlns:mc="http://schemas.openxmlformats.org/markup-compatibility/2006">
              <mc:Choice xmlns:v="urn:schemas-microsoft-com:vml" Requires="v">
                <p:oleObj spid="_x0000_s18435" name="Clip" r:id="rId4" imgW="1791077" imgH="1765426" progId="MS_ClipArt_Gallery.2">
                  <p:embed/>
                </p:oleObj>
              </mc:Choice>
              <mc:Fallback>
                <p:oleObj name="Clip" r:id="rId4" imgW="1791077" imgH="1765426" progId="MS_ClipArt_Gallery.2">
                  <p:embed/>
                  <p:pic>
                    <p:nvPicPr>
                      <p:cNvPr id="1843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267200"/>
                        <a:ext cx="1790700" cy="176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8" name="Text Box 5"/>
          <p:cNvSpPr txBox="1">
            <a:spLocks noChangeArrowheads="1"/>
          </p:cNvSpPr>
          <p:nvPr/>
        </p:nvSpPr>
        <p:spPr bwMode="auto">
          <a:xfrm>
            <a:off x="4800600" y="4648201"/>
            <a:ext cx="518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b="0">
                <a:cs typeface="2  Homa" pitchFamily="2" charset="0"/>
              </a:rPr>
              <a:t>هر طبقه از سنسورها شامل دامنه گسترده ای از ابزار آلات است که می تواند بسته به فرآیند استفاده شود . </a:t>
            </a:r>
            <a:endParaRPr lang="en-US" altLang="en-US" sz="2400" b="0">
              <a:cs typeface="2  Homa" pitchFamily="2" charset="0"/>
            </a:endParaRPr>
          </a:p>
        </p:txBody>
      </p:sp>
    </p:spTree>
    <p:extLst>
      <p:ext uri="{BB962C8B-B14F-4D97-AF65-F5344CB8AC3E}">
        <p14:creationId xmlns:p14="http://schemas.microsoft.com/office/powerpoint/2010/main" val="3959869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C276DADF-4BC8-4318-A101-10D55D52F79F}" type="slidenum">
              <a:rPr lang="en-US" altLang="en-US" sz="1400" b="0"/>
              <a:pPr/>
              <a:t>38</a:t>
            </a:fld>
            <a:endParaRPr lang="en-US" altLang="en-US" sz="1400" b="0"/>
          </a:p>
        </p:txBody>
      </p:sp>
      <p:sp>
        <p:nvSpPr>
          <p:cNvPr id="39939" name="Rectangle 2"/>
          <p:cNvSpPr>
            <a:spLocks noGrp="1" noChangeArrowheads="1"/>
          </p:cNvSpPr>
          <p:nvPr>
            <p:ph type="title"/>
          </p:nvPr>
        </p:nvSpPr>
        <p:spPr/>
        <p:txBody>
          <a:bodyPr/>
          <a:lstStyle/>
          <a:p>
            <a:pPr algn="ctr"/>
            <a:r>
              <a:rPr lang="fa-IR" altLang="en-US" smtClean="0">
                <a:cs typeface="2  Homa" pitchFamily="2" charset="0"/>
              </a:rPr>
              <a:t>سنسورهای ارتباط فیزیکی </a:t>
            </a:r>
            <a:endParaRPr lang="en-US" altLang="en-US" smtClean="0">
              <a:cs typeface="2  Homa" pitchFamily="2" charset="0"/>
            </a:endParaRPr>
          </a:p>
        </p:txBody>
      </p:sp>
      <p:sp>
        <p:nvSpPr>
          <p:cNvPr id="39940" name="Text Box 3"/>
          <p:cNvSpPr txBox="1">
            <a:spLocks noChangeArrowheads="1"/>
          </p:cNvSpPr>
          <p:nvPr/>
        </p:nvSpPr>
        <p:spPr bwMode="auto">
          <a:xfrm>
            <a:off x="2286000" y="1752601"/>
            <a:ext cx="2667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just">
              <a:spcBef>
                <a:spcPct val="50000"/>
              </a:spcBef>
            </a:pPr>
            <a:r>
              <a:rPr lang="fa-IR" altLang="en-US" sz="1800" b="0">
                <a:cs typeface="2  Homa" pitchFamily="2" charset="0"/>
              </a:rPr>
              <a:t>این ابزارهای از طریق لمس کردن فیزیکی یک شی کار می کنند . این شی می تواند یک قسمت از دستگاه یا قطعه تولید شده باشد                  </a:t>
            </a:r>
          </a:p>
          <a:p>
            <a:pPr algn="just">
              <a:spcBef>
                <a:spcPct val="50000"/>
              </a:spcBef>
            </a:pPr>
            <a:r>
              <a:rPr lang="fa-IR" altLang="en-US" sz="1800" b="0">
                <a:cs typeface="2  Homa" pitchFamily="2" charset="0"/>
              </a:rPr>
              <a:t>در اغلب این موارد این ابزارها هنگامیکه لمس می شوند سیگنال های الکترونیکی را ارسال می کنند بسته به نوع فرآیند این سیگنال می تواند عمیلیات را قطع و یا به اپراتور هشدار دهد .                         </a:t>
            </a:r>
            <a:endParaRPr lang="en-US" altLang="en-US" sz="2400" b="0">
              <a:cs typeface="2  Homa" pitchFamily="2" charset="0"/>
            </a:endParaRPr>
          </a:p>
        </p:txBody>
      </p:sp>
      <p:pic>
        <p:nvPicPr>
          <p:cNvPr id="39941" name="Picture 7" descr="C:\temp\limi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1981200"/>
            <a:ext cx="5127625" cy="3886200"/>
          </a:xfrm>
          <a:prstGeom prst="rect">
            <a:avLst/>
          </a:prstGeom>
          <a:solidFill>
            <a:srgbClr val="FF0000"/>
          </a:solidFill>
          <a:ln w="38100">
            <a:solidFill>
              <a:srgbClr val="000000"/>
            </a:solidFill>
            <a:miter lim="800000"/>
            <a:headEnd/>
            <a:tailEnd/>
          </a:ln>
        </p:spPr>
      </p:pic>
      <p:sp>
        <p:nvSpPr>
          <p:cNvPr id="39942" name="Rectangle 5"/>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972183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38C1D7BB-A9B8-4A6C-8396-C265746FADBF}" type="slidenum">
              <a:rPr lang="en-US" altLang="en-US" sz="1400" b="0"/>
              <a:pPr/>
              <a:t>39</a:t>
            </a:fld>
            <a:endParaRPr lang="en-US" altLang="en-US" sz="1400" b="0"/>
          </a:p>
        </p:txBody>
      </p:sp>
      <p:sp>
        <p:nvSpPr>
          <p:cNvPr id="40963"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40964" name="Rectangle 3"/>
          <p:cNvSpPr>
            <a:spLocks noChangeArrowheads="1"/>
          </p:cNvSpPr>
          <p:nvPr/>
        </p:nvSpPr>
        <p:spPr bwMode="auto">
          <a:xfrm>
            <a:off x="2362200" y="5334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cs typeface="2  Homa" pitchFamily="2" charset="0"/>
              </a:rPr>
              <a:t>ابزار ارتباط فیزیکی </a:t>
            </a:r>
            <a:endParaRPr lang="en-US" altLang="en-US" sz="4400" b="0">
              <a:solidFill>
                <a:schemeClr val="tx2"/>
              </a:solidFill>
              <a:cs typeface="2  Homa" pitchFamily="2" charset="0"/>
            </a:endParaRPr>
          </a:p>
        </p:txBody>
      </p:sp>
      <p:pic>
        <p:nvPicPr>
          <p:cNvPr id="40965" name="Picture 4" descr="C:\pictures\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09800"/>
            <a:ext cx="1778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5"/>
          <p:cNvSpPr txBox="1">
            <a:spLocks noChangeArrowheads="1"/>
          </p:cNvSpPr>
          <p:nvPr/>
        </p:nvSpPr>
        <p:spPr bwMode="auto">
          <a:xfrm>
            <a:off x="2209800" y="4191001"/>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50000"/>
              </a:spcBef>
            </a:pPr>
            <a:r>
              <a:rPr lang="en-US" altLang="en-US" b="0"/>
              <a:t>Limit Switches</a:t>
            </a:r>
          </a:p>
        </p:txBody>
      </p:sp>
      <p:pic>
        <p:nvPicPr>
          <p:cNvPr id="40967" name="Picture 6" descr="C:\pictures\lr2im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905000"/>
            <a:ext cx="22860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 Box 7"/>
          <p:cNvSpPr txBox="1">
            <a:spLocks noChangeArrowheads="1"/>
          </p:cNvSpPr>
          <p:nvPr/>
        </p:nvSpPr>
        <p:spPr bwMode="auto">
          <a:xfrm>
            <a:off x="6781800" y="3581401"/>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en-US" altLang="en-US" b="0"/>
              <a:t>Toggle Switches</a:t>
            </a:r>
          </a:p>
        </p:txBody>
      </p:sp>
      <p:pic>
        <p:nvPicPr>
          <p:cNvPr id="40969" name="Picture 8" descr="C:\pictures\ab2im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6764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9" descr="C:\pictures\fb2img.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2004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Rectangle 10"/>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3922789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78500917-440E-4C2C-B25D-75D55C2DC733}" type="slidenum">
              <a:rPr lang="en-US" altLang="en-US" sz="1400" b="0"/>
              <a:pPr/>
              <a:t>4</a:t>
            </a:fld>
            <a:endParaRPr lang="en-US" altLang="en-US" sz="1400" b="0"/>
          </a:p>
        </p:txBody>
      </p:sp>
      <p:sp>
        <p:nvSpPr>
          <p:cNvPr id="22531" name="Text Box 1026"/>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22532" name="Rectangle 1027"/>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rPr>
              <a:t> </a:t>
            </a:r>
            <a:endParaRPr lang="en-US" altLang="en-US" sz="4400" b="0">
              <a:solidFill>
                <a:schemeClr val="tx2"/>
              </a:solidFill>
            </a:endParaRPr>
          </a:p>
        </p:txBody>
      </p:sp>
      <p:pic>
        <p:nvPicPr>
          <p:cNvPr id="2253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1700213"/>
            <a:ext cx="78486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2534" name="Rectangle 1027"/>
          <p:cNvSpPr>
            <a:spLocks noChangeArrowheads="1"/>
          </p:cNvSpPr>
          <p:nvPr/>
        </p:nvSpPr>
        <p:spPr bwMode="auto">
          <a:xfrm>
            <a:off x="2314575" y="4691064"/>
            <a:ext cx="77724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r>
              <a:rPr lang="fa-IR" altLang="en-US" sz="2500" b="0">
                <a:solidFill>
                  <a:schemeClr val="tx2"/>
                </a:solidFill>
                <a:cs typeface="2  Homa" pitchFamily="2" charset="0"/>
              </a:rPr>
              <a:t>عبارتست از استفاده از مشخصه های طراحی فرآیند جهت تسهیل و تصحیح فعالیتها ، جلوگیری از خطاهای ساده و یا کاهش اثرات منفی خطاها </a:t>
            </a:r>
            <a:endParaRPr lang="en-US" altLang="en-US" sz="2500" b="0">
              <a:solidFill>
                <a:schemeClr val="tx2"/>
              </a:solidFill>
              <a:cs typeface="2  Homa" pitchFamily="2" charset="0"/>
            </a:endParaRPr>
          </a:p>
        </p:txBody>
      </p:sp>
      <p:sp>
        <p:nvSpPr>
          <p:cNvPr id="3" name="Rectangle 2"/>
          <p:cNvSpPr/>
          <p:nvPr/>
        </p:nvSpPr>
        <p:spPr>
          <a:xfrm>
            <a:off x="6816080" y="836712"/>
            <a:ext cx="3271130" cy="707886"/>
          </a:xfrm>
          <a:prstGeom prst="rect">
            <a:avLst/>
          </a:prstGeom>
        </p:spPr>
        <p:txBody>
          <a:bodyPr>
            <a:spAutoFit/>
          </a:bodyPr>
          <a:lstStyle/>
          <a:p>
            <a:pPr algn="r">
              <a:defRPr/>
            </a:pPr>
            <a:r>
              <a:rPr lang="fa-IR" sz="4000" kern="10" dirty="0">
                <a:ln w="9525">
                  <a:round/>
                  <a:headEnd/>
                  <a:tailEnd/>
                </a:ln>
                <a:gradFill rotWithShape="1">
                  <a:gsLst>
                    <a:gs pos="0">
                      <a:srgbClr val="6699FF"/>
                    </a:gs>
                    <a:gs pos="100000">
                      <a:srgbClr val="6BAA54"/>
                    </a:gs>
                  </a:gsLst>
                  <a:lin ang="5400000" scaled="1"/>
                </a:gradFill>
                <a:latin typeface="+mn-cs"/>
                <a:ea typeface="+mn-cs"/>
                <a:cs typeface="2  Homa" pitchFamily="2" charset="-78"/>
              </a:rPr>
              <a:t>خطاناپذیری</a:t>
            </a:r>
            <a:endParaRPr lang="fa-IR" sz="3600" dirty="0">
              <a:cs typeface="2  Homa" pitchFamily="2" charset="-78"/>
            </a:endParaRPr>
          </a:p>
        </p:txBody>
      </p:sp>
      <p:sp>
        <p:nvSpPr>
          <p:cNvPr id="22536" name="Rectangle 7"/>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1266304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271B0AFD-ED67-4199-B2A8-90F791D23373}" type="slidenum">
              <a:rPr lang="en-US" altLang="en-US" sz="1400" b="0"/>
              <a:pPr/>
              <a:t>40</a:t>
            </a:fld>
            <a:endParaRPr lang="en-US" altLang="en-US" sz="1400" b="0"/>
          </a:p>
        </p:txBody>
      </p:sp>
      <p:sp>
        <p:nvSpPr>
          <p:cNvPr id="41987"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41988"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rPr>
              <a:t>وسایل انتقال انرژی </a:t>
            </a:r>
            <a:endParaRPr lang="en-US" altLang="en-US" sz="4400" b="0">
              <a:solidFill>
                <a:schemeClr val="tx2"/>
              </a:solidFill>
            </a:endParaRPr>
          </a:p>
        </p:txBody>
      </p:sp>
      <p:sp>
        <p:nvSpPr>
          <p:cNvPr id="41989" name="Text Box 4"/>
          <p:cNvSpPr txBox="1">
            <a:spLocks noChangeArrowheads="1"/>
          </p:cNvSpPr>
          <p:nvPr/>
        </p:nvSpPr>
        <p:spPr bwMode="auto">
          <a:xfrm>
            <a:off x="7467600" y="1828800"/>
            <a:ext cx="3048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b="0"/>
              <a:t>سوئیچ های فوتو الکترونیک به همراه اشیاء شفاف و یا نیمه شفاف در این روش مورد استفاده قرار میگیرند . </a:t>
            </a:r>
          </a:p>
          <a:p>
            <a:pPr algn="r">
              <a:spcBef>
                <a:spcPct val="50000"/>
              </a:spcBef>
            </a:pPr>
            <a:r>
              <a:rPr lang="fa-IR" altLang="en-US" sz="2400" b="0"/>
              <a:t>روش انتقال : </a:t>
            </a:r>
          </a:p>
          <a:p>
            <a:pPr algn="r">
              <a:spcBef>
                <a:spcPct val="50000"/>
              </a:spcBef>
            </a:pPr>
            <a:r>
              <a:rPr lang="fa-IR" altLang="en-US" sz="2400" b="0"/>
              <a:t>از دو بخش ارسال کننده و دریافت کننده تشکیل شده است ارسال انرژی می تواند یک طرفه و یا دو طرفه باشد </a:t>
            </a:r>
            <a:endParaRPr lang="en-US" altLang="en-US" sz="2400" b="0"/>
          </a:p>
        </p:txBody>
      </p:sp>
      <p:pic>
        <p:nvPicPr>
          <p:cNvPr id="41990" name="Picture 5" descr="C:\pictures\photoelecsens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76400"/>
            <a:ext cx="1778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6" descr="C:\pictures\photoelecsens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28800"/>
            <a:ext cx="1905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Line 7"/>
          <p:cNvSpPr>
            <a:spLocks noChangeShapeType="1"/>
          </p:cNvSpPr>
          <p:nvPr/>
        </p:nvSpPr>
        <p:spPr bwMode="auto">
          <a:xfrm flipH="1">
            <a:off x="3657600" y="2438400"/>
            <a:ext cx="18288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3" name="Text Box 8"/>
          <p:cNvSpPr txBox="1">
            <a:spLocks noChangeArrowheads="1"/>
          </p:cNvSpPr>
          <p:nvPr/>
        </p:nvSpPr>
        <p:spPr bwMode="auto">
          <a:xfrm>
            <a:off x="3810000" y="1981201"/>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50000"/>
              </a:spcBef>
            </a:pPr>
            <a:r>
              <a:rPr lang="en-US" altLang="en-US" b="0">
                <a:solidFill>
                  <a:srgbClr val="FF0000"/>
                </a:solidFill>
              </a:rPr>
              <a:t>Light</a:t>
            </a:r>
          </a:p>
        </p:txBody>
      </p:sp>
      <p:sp>
        <p:nvSpPr>
          <p:cNvPr id="41994" name="Text Box 9"/>
          <p:cNvSpPr txBox="1">
            <a:spLocks noChangeArrowheads="1"/>
          </p:cNvSpPr>
          <p:nvPr/>
        </p:nvSpPr>
        <p:spPr bwMode="auto">
          <a:xfrm>
            <a:off x="2362200" y="3581401"/>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en-US" altLang="en-US" b="0"/>
              <a:t>Transmitter</a:t>
            </a:r>
          </a:p>
        </p:txBody>
      </p:sp>
      <p:sp>
        <p:nvSpPr>
          <p:cNvPr id="41995" name="Text Box 10"/>
          <p:cNvSpPr txBox="1">
            <a:spLocks noChangeArrowheads="1"/>
          </p:cNvSpPr>
          <p:nvPr/>
        </p:nvSpPr>
        <p:spPr bwMode="auto">
          <a:xfrm>
            <a:off x="5715000" y="3581401"/>
            <a:ext cx="1828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en-US" altLang="en-US" b="0"/>
              <a:t>Receiver</a:t>
            </a:r>
          </a:p>
          <a:p>
            <a:pPr>
              <a:spcBef>
                <a:spcPct val="50000"/>
              </a:spcBef>
            </a:pPr>
            <a:endParaRPr lang="en-US" altLang="en-US" b="0"/>
          </a:p>
        </p:txBody>
      </p:sp>
      <p:sp>
        <p:nvSpPr>
          <p:cNvPr id="41996" name="AutoShape 11"/>
          <p:cNvSpPr>
            <a:spLocks noChangeArrowheads="1"/>
          </p:cNvSpPr>
          <p:nvPr/>
        </p:nvSpPr>
        <p:spPr bwMode="auto">
          <a:xfrm>
            <a:off x="3962400" y="4343400"/>
            <a:ext cx="1219200" cy="1371600"/>
          </a:xfrm>
          <a:prstGeom prst="cube">
            <a:avLst>
              <a:gd name="adj" fmla="val 25000"/>
            </a:avLst>
          </a:prstGeom>
          <a:solidFill>
            <a:srgbClr val="FF0000"/>
          </a:solidFill>
          <a:ln w="38100">
            <a:solidFill>
              <a:schemeClr val="tx1"/>
            </a:solidFill>
            <a:miter lim="800000"/>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p>
        </p:txBody>
      </p:sp>
      <p:sp>
        <p:nvSpPr>
          <p:cNvPr id="41997" name="Line 12"/>
          <p:cNvSpPr>
            <a:spLocks noChangeShapeType="1"/>
          </p:cNvSpPr>
          <p:nvPr/>
        </p:nvSpPr>
        <p:spPr bwMode="auto">
          <a:xfrm flipV="1">
            <a:off x="4572000" y="2590800"/>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8" name="Text Box 13"/>
          <p:cNvSpPr txBox="1">
            <a:spLocks noChangeArrowheads="1"/>
          </p:cNvSpPr>
          <p:nvPr/>
        </p:nvSpPr>
        <p:spPr bwMode="auto">
          <a:xfrm>
            <a:off x="3962400" y="4876801"/>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en-US" altLang="en-US" b="0"/>
              <a:t>Object</a:t>
            </a:r>
          </a:p>
        </p:txBody>
      </p:sp>
      <p:sp>
        <p:nvSpPr>
          <p:cNvPr id="41999" name="Text Box 14"/>
          <p:cNvSpPr txBox="1">
            <a:spLocks noChangeArrowheads="1"/>
          </p:cNvSpPr>
          <p:nvPr/>
        </p:nvSpPr>
        <p:spPr bwMode="auto">
          <a:xfrm>
            <a:off x="2209800" y="5791201"/>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fa-IR" altLang="en-US" b="0"/>
              <a:t>چنانچه شی در مسیر جریان قرار گیرد و ارتباط را قطع نماید سیستم متوقف می شود ( و برعکس ) </a:t>
            </a:r>
            <a:endParaRPr lang="en-US" altLang="en-US" b="0"/>
          </a:p>
        </p:txBody>
      </p:sp>
      <p:sp>
        <p:nvSpPr>
          <p:cNvPr id="42000" name="Rectangle 15"/>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3160572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250EEE91-2BF8-4D95-8880-2BA723CBEA8F}" type="slidenum">
              <a:rPr lang="en-US" altLang="en-US" sz="1400" b="0"/>
              <a:pPr/>
              <a:t>41</a:t>
            </a:fld>
            <a:endParaRPr lang="en-US" altLang="en-US" sz="1400" b="0"/>
          </a:p>
        </p:txBody>
      </p:sp>
      <p:sp>
        <p:nvSpPr>
          <p:cNvPr id="43011" name="Rectangle 1026"/>
          <p:cNvSpPr>
            <a:spLocks noGrp="1" noChangeArrowheads="1"/>
          </p:cNvSpPr>
          <p:nvPr>
            <p:ph type="title"/>
          </p:nvPr>
        </p:nvSpPr>
        <p:spPr/>
        <p:txBody>
          <a:bodyPr/>
          <a:lstStyle/>
          <a:p>
            <a:pPr algn="ctr"/>
            <a:r>
              <a:rPr lang="fa-IR" altLang="en-US" smtClean="0"/>
              <a:t>سنسورهای انرژی </a:t>
            </a:r>
            <a:endParaRPr lang="en-US" altLang="en-US" smtClean="0"/>
          </a:p>
        </p:txBody>
      </p:sp>
      <p:sp>
        <p:nvSpPr>
          <p:cNvPr id="43012" name="Text Box 1027"/>
          <p:cNvSpPr txBox="1">
            <a:spLocks noChangeArrowheads="1"/>
          </p:cNvSpPr>
          <p:nvPr/>
        </p:nvSpPr>
        <p:spPr bwMode="auto">
          <a:xfrm>
            <a:off x="2286000" y="1752600"/>
            <a:ext cx="2667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fa-IR" altLang="en-US" sz="1800" b="0"/>
              <a:t>این ابزار با استفاده از انرژی برای شناسایی و جلوگیری از خرابی مورد استفاده قرار میگیرد . </a:t>
            </a:r>
            <a:endParaRPr lang="en-US" altLang="en-US" sz="1800" b="0"/>
          </a:p>
          <a:p>
            <a:pPr>
              <a:spcBef>
                <a:spcPct val="50000"/>
              </a:spcBef>
            </a:pPr>
            <a:endParaRPr lang="en-US" altLang="en-US" sz="2400" b="0"/>
          </a:p>
        </p:txBody>
      </p:sp>
      <p:pic>
        <p:nvPicPr>
          <p:cNvPr id="43013" name="Picture 1029" descr="C:\pictures\vibsens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16065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030" descr="C:\pictures\S210_pi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124201"/>
            <a:ext cx="22098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031" descr="C:\pictures\velsenso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1" y="3733801"/>
            <a:ext cx="16811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032" descr="C:\pictures\photoelecsens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657600"/>
            <a:ext cx="12763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1033"/>
          <p:cNvSpPr txBox="1">
            <a:spLocks noChangeArrowheads="1"/>
          </p:cNvSpPr>
          <p:nvPr/>
        </p:nvSpPr>
        <p:spPr bwMode="auto">
          <a:xfrm>
            <a:off x="7772400" y="4953001"/>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en-US" altLang="en-US" b="0"/>
              <a:t>Fiber optic</a:t>
            </a:r>
          </a:p>
        </p:txBody>
      </p:sp>
      <p:sp>
        <p:nvSpPr>
          <p:cNvPr id="43018" name="Text Box 1034"/>
          <p:cNvSpPr txBox="1">
            <a:spLocks noChangeArrowheads="1"/>
          </p:cNvSpPr>
          <p:nvPr/>
        </p:nvSpPr>
        <p:spPr bwMode="auto">
          <a:xfrm>
            <a:off x="5410200" y="5867401"/>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en-US" altLang="en-US" b="0"/>
              <a:t>Photoelectric</a:t>
            </a:r>
          </a:p>
        </p:txBody>
      </p:sp>
      <p:sp>
        <p:nvSpPr>
          <p:cNvPr id="43019" name="Text Box 1035"/>
          <p:cNvSpPr txBox="1">
            <a:spLocks noChangeArrowheads="1"/>
          </p:cNvSpPr>
          <p:nvPr/>
        </p:nvSpPr>
        <p:spPr bwMode="auto">
          <a:xfrm>
            <a:off x="2590800" y="5562601"/>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spcBef>
                <a:spcPct val="50000"/>
              </a:spcBef>
            </a:pPr>
            <a:r>
              <a:rPr lang="en-US" altLang="en-US" b="0"/>
              <a:t>Vibration</a:t>
            </a:r>
          </a:p>
        </p:txBody>
      </p:sp>
      <p:sp>
        <p:nvSpPr>
          <p:cNvPr id="43020" name="Rectangle 11"/>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1685083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245E2362-B47E-4FC3-870D-CF2C71733C76}" type="slidenum">
              <a:rPr lang="en-US" altLang="en-US" sz="1400" b="0"/>
              <a:pPr/>
              <a:t>42</a:t>
            </a:fld>
            <a:endParaRPr lang="en-US" altLang="en-US" sz="1400" b="0"/>
          </a:p>
        </p:txBody>
      </p:sp>
      <p:sp>
        <p:nvSpPr>
          <p:cNvPr id="44035" name="Rectangle 1026"/>
          <p:cNvSpPr>
            <a:spLocks noGrp="1" noChangeArrowheads="1"/>
          </p:cNvSpPr>
          <p:nvPr>
            <p:ph type="title"/>
          </p:nvPr>
        </p:nvSpPr>
        <p:spPr/>
        <p:txBody>
          <a:bodyPr/>
          <a:lstStyle/>
          <a:p>
            <a:pPr algn="ctr"/>
            <a:r>
              <a:rPr lang="fa-IR" altLang="en-US" smtClean="0">
                <a:cs typeface="2  Homa" pitchFamily="2" charset="0"/>
              </a:rPr>
              <a:t>سنسورهای هشدار دهنده </a:t>
            </a:r>
            <a:endParaRPr lang="en-US" altLang="en-US" smtClean="0">
              <a:cs typeface="2  Homa" pitchFamily="2" charset="0"/>
            </a:endParaRPr>
          </a:p>
        </p:txBody>
      </p:sp>
      <p:sp>
        <p:nvSpPr>
          <p:cNvPr id="44036" name="Text Box 1027"/>
          <p:cNvSpPr txBox="1">
            <a:spLocks noChangeArrowheads="1"/>
          </p:cNvSpPr>
          <p:nvPr/>
        </p:nvSpPr>
        <p:spPr bwMode="auto">
          <a:xfrm>
            <a:off x="2438400" y="1905000"/>
            <a:ext cx="2895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sz="1800" b="0">
                <a:cs typeface="2  Homa" pitchFamily="2" charset="0"/>
              </a:rPr>
              <a:t>سنسورهای هشدار دهنده هنگام وجود مشکل به اپراتور پیام       می دهد . این سنسورها از رنگهای ، زنگ ، چراغ برای جلب توجه کارگر استفاده می کند . </a:t>
            </a:r>
          </a:p>
          <a:p>
            <a:pPr algn="r">
              <a:spcBef>
                <a:spcPct val="50000"/>
              </a:spcBef>
            </a:pPr>
            <a:r>
              <a:rPr lang="fa-IR" altLang="en-US" sz="1800" b="0">
                <a:cs typeface="2  Homa" pitchFamily="2" charset="0"/>
              </a:rPr>
              <a:t>این سنسورها همراه با سنسورهای انرژی برای ارتباط پیوسته جهت جلب توجه اپراتور مورد استفاده قرار میگیرد . </a:t>
            </a:r>
            <a:endParaRPr lang="en-US" altLang="en-US" sz="1800" b="0">
              <a:cs typeface="2  Homa" pitchFamily="2" charset="0"/>
            </a:endParaRPr>
          </a:p>
        </p:txBody>
      </p:sp>
      <p:pic>
        <p:nvPicPr>
          <p:cNvPr id="44037" name="Picture 1029" descr="C:\pictures\Mx-002.jpg"/>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5334000" y="1752600"/>
            <a:ext cx="20574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030" descr="C:\pictures\Mx-015.jpg"/>
          <p:cNvPicPr>
            <a:picLocks noChangeAspect="1" noChangeArrowheads="1"/>
          </p:cNvPicPr>
          <p:nvPr/>
        </p:nvPicPr>
        <p:blipFill>
          <a:blip r:embed="rId4">
            <a:lum bright="20000" contrast="20000"/>
            <a:extLst>
              <a:ext uri="{28A0092B-C50C-407E-A947-70E740481C1C}">
                <a14:useLocalDpi xmlns:a14="http://schemas.microsoft.com/office/drawing/2010/main" val="0"/>
              </a:ext>
            </a:extLst>
          </a:blip>
          <a:srcRect/>
          <a:stretch>
            <a:fillRect/>
          </a:stretch>
        </p:blipFill>
        <p:spPr bwMode="auto">
          <a:xfrm>
            <a:off x="7620000" y="35052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031" descr="C:\pictures\Mx-016.jpg"/>
          <p:cNvPicPr>
            <a:picLocks noChangeAspect="1" noChangeArrowheads="1"/>
          </p:cNvPicPr>
          <p:nvPr/>
        </p:nvPicPr>
        <p:blipFill>
          <a:blip r:embed="rId5">
            <a:lum bright="20000" contrast="20000"/>
            <a:extLst>
              <a:ext uri="{28A0092B-C50C-407E-A947-70E740481C1C}">
                <a14:useLocalDpi xmlns:a14="http://schemas.microsoft.com/office/drawing/2010/main" val="0"/>
              </a:ext>
            </a:extLst>
          </a:blip>
          <a:srcRect/>
          <a:stretch>
            <a:fillRect/>
          </a:stretch>
        </p:blipFill>
        <p:spPr bwMode="auto">
          <a:xfrm>
            <a:off x="5562600" y="3810000"/>
            <a:ext cx="1771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 Box 1032"/>
          <p:cNvSpPr txBox="1">
            <a:spLocks noChangeArrowheads="1"/>
          </p:cNvSpPr>
          <p:nvPr/>
        </p:nvSpPr>
        <p:spPr bwMode="auto">
          <a:xfrm>
            <a:off x="7620000" y="1752601"/>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fa-IR" altLang="en-US" b="0"/>
              <a:t>کدهای رنگی </a:t>
            </a:r>
            <a:endParaRPr lang="en-US" altLang="en-US" b="0"/>
          </a:p>
        </p:txBody>
      </p:sp>
      <p:sp>
        <p:nvSpPr>
          <p:cNvPr id="44041" name="Text Box 1034"/>
          <p:cNvSpPr txBox="1">
            <a:spLocks noChangeArrowheads="1"/>
          </p:cNvSpPr>
          <p:nvPr/>
        </p:nvSpPr>
        <p:spPr bwMode="auto">
          <a:xfrm>
            <a:off x="3200400" y="5715001"/>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spcBef>
                <a:spcPct val="50000"/>
              </a:spcBef>
            </a:pPr>
            <a:r>
              <a:rPr lang="fa-IR" altLang="en-US" b="0"/>
              <a:t>چراغ ها </a:t>
            </a:r>
            <a:endParaRPr lang="en-US" altLang="en-US" b="0"/>
          </a:p>
        </p:txBody>
      </p:sp>
      <p:sp>
        <p:nvSpPr>
          <p:cNvPr id="44042" name="Text Box 1036"/>
          <p:cNvSpPr txBox="1">
            <a:spLocks noChangeArrowheads="1"/>
          </p:cNvSpPr>
          <p:nvPr/>
        </p:nvSpPr>
        <p:spPr bwMode="auto">
          <a:xfrm>
            <a:off x="7924800" y="5410200"/>
            <a:ext cx="2057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r>
              <a:rPr lang="fa-IR" altLang="en-US" b="0"/>
              <a:t>چراغها به میکرو سوئیج و تایمر متصل شده است </a:t>
            </a:r>
            <a:endParaRPr lang="en-US" altLang="en-US" b="0"/>
          </a:p>
        </p:txBody>
      </p:sp>
      <p:sp>
        <p:nvSpPr>
          <p:cNvPr id="44043" name="Rectangle 10"/>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2690295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59946" y="404664"/>
            <a:ext cx="6136454" cy="936104"/>
          </a:xfrm>
          <a:ln>
            <a:noFill/>
            <a:miter lim="800000"/>
            <a:headEnd/>
            <a:tailEnd/>
          </a:ln>
          <a:effectLst>
            <a:glow rad="101600">
              <a:schemeClr val="tx1">
                <a:alpha val="60000"/>
              </a:schemeClr>
            </a:glow>
            <a:outerShdw blurRad="127000" dist="38100" dir="2700000" algn="ctr">
              <a:srgbClr val="000000">
                <a:alpha val="45000"/>
              </a:srgbClr>
            </a:outerShdw>
            <a:reflection blurRad="6350" stA="50000" endA="295" endPos="92000" dist="1016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rtlCol="1">
            <a:normAutofit/>
          </a:bodyPr>
          <a:lstStyle/>
          <a:p>
            <a:pPr algn="r">
              <a:defRPr/>
            </a:pPr>
            <a:r>
              <a:rPr lang="fa-IR" kern="1200" dirty="0">
                <a:cs typeface="2  Homa" pitchFamily="2" charset="-78"/>
              </a:rPr>
              <a:t>نتیجه گیری:</a:t>
            </a:r>
          </a:p>
        </p:txBody>
      </p:sp>
      <p:pic>
        <p:nvPicPr>
          <p:cNvPr id="45059" name="Picture 2" descr="D:\SHAKHSI\Omid\AX_e.commerce\grounded-theory.gif"/>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135189" y="4941888"/>
            <a:ext cx="2160587" cy="1358900"/>
          </a:xfrm>
        </p:spPr>
      </p:pic>
      <p:pic>
        <p:nvPicPr>
          <p:cNvPr id="45060" name="Picture 3" descr="D:\SHAKHSI\Omid\AX_e.commerce\17EA46-abjec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292601"/>
            <a:ext cx="30305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1027"/>
          <p:cNvSpPr txBox="1">
            <a:spLocks noChangeArrowheads="1"/>
          </p:cNvSpPr>
          <p:nvPr/>
        </p:nvSpPr>
        <p:spPr bwMode="auto">
          <a:xfrm>
            <a:off x="2495550" y="2009776"/>
            <a:ext cx="7632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just" rtl="1"/>
            <a:r>
              <a:rPr lang="ar-SA" altLang="en-US" sz="1800">
                <a:cs typeface="2  Homa" pitchFamily="2" charset="0"/>
              </a:rPr>
              <a:t>پوكايوكه مانند علم پرتاب يك موشك پيچيده نيست بلكه داراي قوانين و تكنيك­هاي ساده اي است كه مي­تواند صرفه جويي­هاي كلاني را براي سازمان داشته باشد.</a:t>
            </a:r>
            <a:endParaRPr lang="en-US" altLang="en-US" sz="1800">
              <a:cs typeface="2  Homa" pitchFamily="2" charset="0"/>
            </a:endParaRPr>
          </a:p>
          <a:p>
            <a:pPr algn="just" rtl="1"/>
            <a:r>
              <a:rPr lang="ar-SA" altLang="en-US" sz="1800">
                <a:cs typeface="2  Homa" pitchFamily="2" charset="0"/>
              </a:rPr>
              <a:t>حد و اندازه تكنيك­هاي پوكايوكه در كارهايي كه انجام مي­گيرد مشخص مي­شود.</a:t>
            </a:r>
            <a:endParaRPr lang="en-US" altLang="en-US" sz="1800">
              <a:cs typeface="2  Homa" pitchFamily="2" charset="0"/>
            </a:endParaRPr>
          </a:p>
          <a:p>
            <a:pPr algn="just" rtl="1"/>
            <a:r>
              <a:rPr lang="ar-SA" altLang="en-US" sz="1800">
                <a:cs typeface="2  Homa" pitchFamily="2" charset="0"/>
              </a:rPr>
              <a:t> براي پوكايوكه ايده­هاي بسیاري وجود دارد كه هريك مي­تواند داراي حد و اندازه خاص خود باشد.</a:t>
            </a:r>
            <a:endParaRPr lang="en-US" altLang="en-US" sz="1800">
              <a:cs typeface="2  Homa" pitchFamily="2" charset="0"/>
            </a:endParaRPr>
          </a:p>
          <a:p>
            <a:pPr algn="just" rtl="1"/>
            <a:r>
              <a:rPr lang="ar-SA" altLang="en-US" sz="1800">
                <a:cs typeface="2  Homa" pitchFamily="2" charset="0"/>
              </a:rPr>
              <a:t>اساس پوكايوكه بر احترام به ذكاوت و هوش كارگران مبتني است.</a:t>
            </a:r>
            <a:endParaRPr lang="en-US" altLang="en-US" sz="1800">
              <a:cs typeface="2  Homa" pitchFamily="2" charset="0"/>
            </a:endParaRPr>
          </a:p>
          <a:p>
            <a:pPr algn="just" rtl="1"/>
            <a:r>
              <a:rPr lang="ar-SA" altLang="en-US" sz="1800">
                <a:cs typeface="2  Homa" pitchFamily="2" charset="0"/>
              </a:rPr>
              <a:t> پوكايوكه با حذف كارهاي تكراري و فعاليت­هايي كه وابسته به حافظه و احتياط هستند،</a:t>
            </a:r>
            <a:endParaRPr lang="en-US" altLang="en-US" sz="1800">
              <a:cs typeface="2  Homa" pitchFamily="2" charset="0"/>
            </a:endParaRPr>
          </a:p>
          <a:p>
            <a:pPr algn="just" rtl="1"/>
            <a:r>
              <a:rPr lang="ar-SA" altLang="en-US" sz="1800">
                <a:cs typeface="2  Homa" pitchFamily="2" charset="0"/>
              </a:rPr>
              <a:t> وقت و فكر كارگران را آزاد مي­كند تا آنها بتوانند وقت خود را به انجام فعاليت­هاي ارزش آفرين اختصاص دهند.</a:t>
            </a:r>
            <a:endParaRPr lang="en-US" altLang="en-US" sz="1800">
              <a:cs typeface="2  Homa" pitchFamily="2" charset="0"/>
            </a:endParaRPr>
          </a:p>
        </p:txBody>
      </p:sp>
      <p:sp>
        <p:nvSpPr>
          <p:cNvPr id="45062" name="Rectangle 15"/>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1050800671"/>
      </p:ext>
    </p:extLst>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463F2730-DA1E-45CA-8E1A-7CBCB69D60D1}" type="slidenum">
              <a:rPr lang="en-US" altLang="en-US" sz="1400" b="0"/>
              <a:pPr/>
              <a:t>44</a:t>
            </a:fld>
            <a:endParaRPr lang="en-US" altLang="en-US" sz="1400" b="0"/>
          </a:p>
        </p:txBody>
      </p:sp>
      <p:sp>
        <p:nvSpPr>
          <p:cNvPr id="46083" name="Text Box 2"/>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46084"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r>
              <a:rPr lang="fa-IR" altLang="en-US" sz="4400" b="0">
                <a:solidFill>
                  <a:srgbClr val="C00000"/>
                </a:solidFill>
                <a:cs typeface="2  Homa" pitchFamily="2" charset="0"/>
              </a:rPr>
              <a:t>سوالات </a:t>
            </a:r>
            <a:endParaRPr lang="en-US" altLang="en-US" sz="4400" b="0">
              <a:solidFill>
                <a:srgbClr val="C00000"/>
              </a:solidFill>
              <a:cs typeface="2  Homa" pitchFamily="2" charset="0"/>
            </a:endParaRPr>
          </a:p>
        </p:txBody>
      </p:sp>
      <p:sp>
        <p:nvSpPr>
          <p:cNvPr id="46085" name="Rectangle 15"/>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
        <p:nvSpPr>
          <p:cNvPr id="46086" name="Rectangle 1"/>
          <p:cNvSpPr>
            <a:spLocks noChangeArrowheads="1"/>
          </p:cNvSpPr>
          <p:nvPr/>
        </p:nvSpPr>
        <p:spPr bwMode="auto">
          <a:xfrm>
            <a:off x="2362201" y="1608139"/>
            <a:ext cx="784542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rtl="1">
              <a:lnSpc>
                <a:spcPct val="200000"/>
              </a:lnSpc>
              <a:spcBef>
                <a:spcPct val="50000"/>
              </a:spcBef>
            </a:pPr>
            <a:r>
              <a:rPr lang="fa-IR" altLang="en-US" sz="1400">
                <a:solidFill>
                  <a:srgbClr val="C00000"/>
                </a:solidFill>
                <a:cs typeface="2  Homa" pitchFamily="2" charset="0"/>
              </a:rPr>
              <a:t>1- پوکا یوکه چیست و مشخصه های آن را نام ببرید ؟ </a:t>
            </a:r>
          </a:p>
          <a:p>
            <a:pPr algn="r" rtl="1">
              <a:lnSpc>
                <a:spcPct val="200000"/>
              </a:lnSpc>
              <a:spcBef>
                <a:spcPct val="50000"/>
              </a:spcBef>
            </a:pPr>
            <a:r>
              <a:rPr lang="ar-SA" altLang="en-US" sz="1200">
                <a:cs typeface="2  Homa" pitchFamily="2" charset="0"/>
              </a:rPr>
              <a:t>پوكايوكه سيستمي است كه از هدر رفتن انرژي، زمان و منابع قبل از بروز خطا در آينده، جلوگيري مي­كند.</a:t>
            </a:r>
            <a:r>
              <a:rPr lang="fa-IR" altLang="en-US" sz="1200">
                <a:cs typeface="2  Homa" pitchFamily="2" charset="0"/>
              </a:rPr>
              <a:t> . گران نیاشد -تولید کنندگانی که با این مساله آشنایی دارند بتوانند به صورت اثر بخش از آن بهره برند  -بر مبنای سادگی و خلاقیت انجام شود -قابل اجرا باشد . </a:t>
            </a:r>
          </a:p>
          <a:p>
            <a:pPr algn="r" rtl="1">
              <a:lnSpc>
                <a:spcPct val="200000"/>
              </a:lnSpc>
              <a:spcBef>
                <a:spcPct val="50000"/>
              </a:spcBef>
            </a:pPr>
            <a:r>
              <a:rPr lang="fa-IR" altLang="en-US" sz="1400">
                <a:solidFill>
                  <a:srgbClr val="C00000"/>
                </a:solidFill>
                <a:cs typeface="2  Homa" pitchFamily="2" charset="0"/>
              </a:rPr>
              <a:t>2- روشهای استفاده از پوکا یوکه را نام برده و به اختصار توضیح دهید ؟</a:t>
            </a:r>
          </a:p>
          <a:p>
            <a:pPr algn="r" rtl="1">
              <a:lnSpc>
                <a:spcPct val="200000"/>
              </a:lnSpc>
              <a:spcBef>
                <a:spcPct val="50000"/>
              </a:spcBef>
            </a:pPr>
            <a:r>
              <a:rPr lang="fa-IR" altLang="en-US" sz="1400">
                <a:solidFill>
                  <a:srgbClr val="C00000"/>
                </a:solidFill>
                <a:cs typeface="2  Homa" pitchFamily="2" charset="0"/>
              </a:rPr>
              <a:t> </a:t>
            </a:r>
            <a:r>
              <a:rPr lang="fa-IR" altLang="en-US" sz="1200">
                <a:solidFill>
                  <a:srgbClr val="C00000"/>
                </a:solidFill>
                <a:cs typeface="2  Homa" pitchFamily="2" charset="0"/>
              </a:rPr>
              <a:t>ارتباط :</a:t>
            </a:r>
            <a:r>
              <a:rPr lang="fa-IR" altLang="en-US" sz="1200">
                <a:cs typeface="2  Homa" pitchFamily="2" charset="0"/>
              </a:rPr>
              <a:t>ارتباط این روش پیامدهایی را برای اپراتور ارسال می دارد که قطعه در محل مناسبی قرار ندارد . سنسورهای عنصر اصلی روش ارتباطی می باشند در این روش سنسورها با قطعه یا شی تماس پیدا می کنند . </a:t>
            </a:r>
          </a:p>
          <a:p>
            <a:pPr algn="r" rtl="1">
              <a:lnSpc>
                <a:spcPct val="200000"/>
              </a:lnSpc>
              <a:spcBef>
                <a:spcPct val="50000"/>
              </a:spcBef>
            </a:pPr>
            <a:r>
              <a:rPr lang="fa-IR" altLang="en-US" sz="1200">
                <a:solidFill>
                  <a:srgbClr val="C00000"/>
                </a:solidFill>
                <a:cs typeface="2  Homa" pitchFamily="2" charset="0"/>
              </a:rPr>
              <a:t>شمارش</a:t>
            </a:r>
            <a:r>
              <a:rPr lang="fa-IR" altLang="en-US" sz="1200">
                <a:cs typeface="2  Homa" pitchFamily="2" charset="0"/>
              </a:rPr>
              <a:t> : این روش هنگامی استفاده می شود که تعداد عملیات مشخصی در فرآیند مورد نیاز بوده است و یا محصول از تعداد قطعات مشخص تشکیل شده است . یک سنسور تعداد دفعاتی که یک قطعه استفاده می شود و یا یک فرآیند کامل می شود را شمارش می کند و تنها زمانیکه شمارش صحیح باشد و با مقدار مورد نظر تطابق نداشته باشد قطعه را رها نمی کند . </a:t>
            </a:r>
          </a:p>
          <a:p>
            <a:pPr algn="r" rtl="1">
              <a:lnSpc>
                <a:spcPct val="200000"/>
              </a:lnSpc>
              <a:spcBef>
                <a:spcPct val="50000"/>
              </a:spcBef>
            </a:pPr>
            <a:r>
              <a:rPr lang="fa-IR" altLang="en-US" sz="1200">
                <a:solidFill>
                  <a:srgbClr val="C00000"/>
                </a:solidFill>
                <a:cs typeface="2  Homa" pitchFamily="2" charset="0"/>
              </a:rPr>
              <a:t>توالی حرکت </a:t>
            </a:r>
            <a:r>
              <a:rPr lang="fa-IR" altLang="en-US" sz="1200">
                <a:cs typeface="2  Homa" pitchFamily="2" charset="0"/>
              </a:rPr>
              <a:t>: برای ثبت انجام یک حرکت یا یک مرحله استفاده می نماید چنانچه مرحله مورد نظر انجام نشده باشد سنسور با ارسال پیغام دستگاه را متوقف و اپراتور را مطلع میسازد . </a:t>
            </a:r>
          </a:p>
          <a:p>
            <a:pPr algn="r" rtl="1">
              <a:lnSpc>
                <a:spcPct val="200000"/>
              </a:lnSpc>
              <a:spcBef>
                <a:spcPct val="50000"/>
              </a:spcBef>
            </a:pPr>
            <a:endParaRPr lang="fa-IR" altLang="en-US" sz="1200">
              <a:cs typeface="2  Homa" pitchFamily="2" charset="0"/>
            </a:endParaRPr>
          </a:p>
        </p:txBody>
      </p:sp>
    </p:spTree>
    <p:extLst>
      <p:ext uri="{BB962C8B-B14F-4D97-AF65-F5344CB8AC3E}">
        <p14:creationId xmlns:p14="http://schemas.microsoft.com/office/powerpoint/2010/main" val="22156933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83C6CE3D-6D44-4184-AD57-A941999950B9}" type="slidenum">
              <a:rPr lang="en-US" altLang="en-US" sz="1400" b="0"/>
              <a:pPr/>
              <a:t>45</a:t>
            </a:fld>
            <a:endParaRPr lang="en-US" altLang="en-US" sz="1400" b="0"/>
          </a:p>
        </p:txBody>
      </p:sp>
      <p:sp>
        <p:nvSpPr>
          <p:cNvPr id="47107" name="Rectangle 3"/>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r>
              <a:rPr lang="fa-IR" altLang="en-US" sz="4400" b="0">
                <a:solidFill>
                  <a:srgbClr val="C00000"/>
                </a:solidFill>
                <a:cs typeface="2  Homa" pitchFamily="2" charset="0"/>
              </a:rPr>
              <a:t>سوالات </a:t>
            </a:r>
            <a:endParaRPr lang="en-US" altLang="en-US" sz="4400" b="0">
              <a:solidFill>
                <a:srgbClr val="C00000"/>
              </a:solidFill>
              <a:cs typeface="2  Homa" pitchFamily="2" charset="0"/>
            </a:endParaRPr>
          </a:p>
        </p:txBody>
      </p:sp>
      <p:sp>
        <p:nvSpPr>
          <p:cNvPr id="47108" name="Rectangle 15"/>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
        <p:nvSpPr>
          <p:cNvPr id="47109" name="Rectangle 1"/>
          <p:cNvSpPr>
            <a:spLocks noChangeArrowheads="1"/>
          </p:cNvSpPr>
          <p:nvPr/>
        </p:nvSpPr>
        <p:spPr bwMode="auto">
          <a:xfrm>
            <a:off x="2362201" y="1608138"/>
            <a:ext cx="78454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rtl="1">
              <a:lnSpc>
                <a:spcPct val="200000"/>
              </a:lnSpc>
              <a:spcBef>
                <a:spcPct val="50000"/>
              </a:spcBef>
            </a:pPr>
            <a:r>
              <a:rPr lang="fa-IR" altLang="en-US" sz="1200">
                <a:solidFill>
                  <a:srgbClr val="C00000"/>
                </a:solidFill>
                <a:cs typeface="2  Homa" pitchFamily="2" charset="0"/>
              </a:rPr>
              <a:t>3- ابزارهای مورد استفاده در پوکا یوکه را نام برده و به اختصار توضیح دهید ؟ </a:t>
            </a:r>
          </a:p>
          <a:p>
            <a:pPr algn="r" rtl="1">
              <a:lnSpc>
                <a:spcPct val="200000"/>
              </a:lnSpc>
              <a:spcBef>
                <a:spcPct val="50000"/>
              </a:spcBef>
            </a:pPr>
            <a:r>
              <a:rPr lang="fa-IR" altLang="en-US" sz="1200">
                <a:solidFill>
                  <a:srgbClr val="C00000"/>
                </a:solidFill>
                <a:cs typeface="2  Homa" pitchFamily="2" charset="0"/>
              </a:rPr>
              <a:t>ابزارهای ارتباط فیزیکی :</a:t>
            </a:r>
            <a:r>
              <a:rPr lang="fa-IR" altLang="en-US" sz="1200">
                <a:cs typeface="2  Homa" pitchFamily="2" charset="0"/>
              </a:rPr>
              <a:t>از طریق لمس کردن فیزیکی یک شی کار می کنند این شی می تواند یک قسمت از دستگاه یا قطعه تولید شده باشد . </a:t>
            </a:r>
          </a:p>
          <a:p>
            <a:pPr algn="r" rtl="1">
              <a:lnSpc>
                <a:spcPct val="200000"/>
              </a:lnSpc>
              <a:spcBef>
                <a:spcPct val="50000"/>
              </a:spcBef>
            </a:pPr>
            <a:r>
              <a:rPr lang="fa-IR" altLang="en-US" sz="1200">
                <a:solidFill>
                  <a:srgbClr val="C00000"/>
                </a:solidFill>
                <a:cs typeface="2  Homa" pitchFamily="2" charset="0"/>
              </a:rPr>
              <a:t>ابزارهای حسی انتقال انرژی: </a:t>
            </a:r>
            <a:r>
              <a:rPr lang="fa-IR" altLang="en-US" sz="1200">
                <a:cs typeface="2  Homa" pitchFamily="2" charset="0"/>
              </a:rPr>
              <a:t>از دو بخش ارسال کننده و دریافت کننده تشکیل شده است ارسال انرژی می تواند یک طرفه یا دو طرفه باشد . این ابزار با استفاده از انرژی برای شناسایی و جلوگیری از خرابی مورد استقاده قرار میگیرد . </a:t>
            </a:r>
          </a:p>
          <a:p>
            <a:pPr algn="r" rtl="1">
              <a:lnSpc>
                <a:spcPct val="200000"/>
              </a:lnSpc>
              <a:spcBef>
                <a:spcPct val="50000"/>
              </a:spcBef>
            </a:pPr>
            <a:r>
              <a:rPr lang="fa-IR" altLang="en-US" sz="1200">
                <a:solidFill>
                  <a:srgbClr val="C00000"/>
                </a:solidFill>
                <a:cs typeface="2  Homa" pitchFamily="2" charset="0"/>
              </a:rPr>
              <a:t>ابزار سنسورهای هشدار دهنده :</a:t>
            </a:r>
            <a:r>
              <a:rPr lang="fa-IR" altLang="en-US" sz="1200">
                <a:cs typeface="2  Homa" pitchFamily="2" charset="0"/>
              </a:rPr>
              <a:t>هنگام وجود مشکل به اپراتور پیام می دهد این سنسورها از رنگها – زنگ – چراغ برای جلب توجه کارگر استفاده می شود .  </a:t>
            </a:r>
          </a:p>
          <a:p>
            <a:pPr algn="r" rtl="1">
              <a:lnSpc>
                <a:spcPct val="200000"/>
              </a:lnSpc>
              <a:spcBef>
                <a:spcPct val="50000"/>
              </a:spcBef>
            </a:pPr>
            <a:r>
              <a:rPr lang="fa-IR" altLang="en-US" sz="1200">
                <a:solidFill>
                  <a:srgbClr val="C00000"/>
                </a:solidFill>
                <a:cs typeface="2  Homa" pitchFamily="2" charset="0"/>
              </a:rPr>
              <a:t>4- عناصر چهار گانه </a:t>
            </a:r>
            <a:r>
              <a:rPr lang="en-US" altLang="en-US" sz="1200">
                <a:solidFill>
                  <a:srgbClr val="C00000"/>
                </a:solidFill>
                <a:cs typeface="2  Homa" pitchFamily="2" charset="0"/>
              </a:rPr>
              <a:t>ZQC</a:t>
            </a:r>
            <a:r>
              <a:rPr lang="fa-IR" altLang="en-US" sz="1200">
                <a:solidFill>
                  <a:srgbClr val="C00000"/>
                </a:solidFill>
                <a:cs typeface="2  Homa" pitchFamily="2" charset="0"/>
              </a:rPr>
              <a:t> را نام ببرید ؟  </a:t>
            </a:r>
            <a:r>
              <a:rPr lang="fa-IR" altLang="en-US" sz="1200">
                <a:cs typeface="2  Homa" pitchFamily="2" charset="0"/>
              </a:rPr>
              <a:t>بازرسی در مبدأ- بازرسی 100% - بازخور سریع – پوکایوکه </a:t>
            </a:r>
          </a:p>
          <a:p>
            <a:pPr algn="r" rtl="1">
              <a:lnSpc>
                <a:spcPct val="200000"/>
              </a:lnSpc>
              <a:spcBef>
                <a:spcPct val="50000"/>
              </a:spcBef>
            </a:pPr>
            <a:r>
              <a:rPr lang="fa-IR" altLang="en-US" sz="1200">
                <a:solidFill>
                  <a:srgbClr val="C00000"/>
                </a:solidFill>
                <a:cs typeface="2  Homa" pitchFamily="2" charset="0"/>
              </a:rPr>
              <a:t>5- ابزارهای دستیابی به خرابی صفر را نام ببرید ؟ </a:t>
            </a:r>
            <a:r>
              <a:rPr lang="fa-IR" altLang="en-US" sz="1200">
                <a:cs typeface="2  Homa" pitchFamily="2" charset="0"/>
              </a:rPr>
              <a:t>فاکتورهای فرهنگی – پراکندگی – پیچیدگی – اشتباهات </a:t>
            </a:r>
            <a:endParaRPr lang="fa-IR" altLang="en-US" sz="1200">
              <a:solidFill>
                <a:srgbClr val="C00000"/>
              </a:solidFill>
              <a:cs typeface="2  Homa" pitchFamily="2" charset="0"/>
            </a:endParaRPr>
          </a:p>
          <a:p>
            <a:pPr rtl="1"/>
            <a:r>
              <a:rPr lang="fa-IR" altLang="en-US" sz="3200">
                <a:solidFill>
                  <a:srgbClr val="C00000"/>
                </a:solidFill>
                <a:cs typeface="2  Homa" pitchFamily="2" charset="0"/>
              </a:rPr>
              <a:t>پایان </a:t>
            </a:r>
            <a:endParaRPr lang="en-US" altLang="en-US">
              <a:solidFill>
                <a:srgbClr val="C00000"/>
              </a:solidFill>
              <a:cs typeface="2  Homa" pitchFamily="2" charset="0"/>
            </a:endParaRPr>
          </a:p>
        </p:txBody>
      </p:sp>
    </p:spTree>
    <p:extLst>
      <p:ext uri="{BB962C8B-B14F-4D97-AF65-F5344CB8AC3E}">
        <p14:creationId xmlns:p14="http://schemas.microsoft.com/office/powerpoint/2010/main" val="3761043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r>
              <a:rPr lang="en-US" altLang="en-US" sz="1400" b="0"/>
              <a:t>15/02/1390</a:t>
            </a:r>
          </a:p>
        </p:txBody>
      </p:sp>
      <p:sp>
        <p:nvSpPr>
          <p:cNvPr id="48131"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r>
              <a:rPr lang="en-US" altLang="en-US" sz="1400" b="0"/>
              <a:t>poka-yoke</a:t>
            </a:r>
          </a:p>
        </p:txBody>
      </p:sp>
      <p:sp>
        <p:nvSpPr>
          <p:cNvPr id="4813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DDFCC847-73E2-4338-9A2F-3C874F3FD05F}" type="slidenum">
              <a:rPr lang="en-US" altLang="en-US" sz="1400" b="0"/>
              <a:pPr/>
              <a:t>46</a:t>
            </a:fld>
            <a:endParaRPr lang="en-US" altLang="en-US" sz="1400" b="0"/>
          </a:p>
        </p:txBody>
      </p:sp>
      <p:sp>
        <p:nvSpPr>
          <p:cNvPr id="48133" name="Rectangle 5"/>
          <p:cNvSpPr>
            <a:spLocks noChangeArrowheads="1"/>
          </p:cNvSpPr>
          <p:nvPr/>
        </p:nvSpPr>
        <p:spPr bwMode="auto">
          <a:xfrm>
            <a:off x="2438400" y="750889"/>
            <a:ext cx="7620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just" rtl="1"/>
            <a:r>
              <a:rPr lang="fa-IR" altLang="en-US" sz="2400"/>
              <a:t>سوالات فصل دهم پوکایوکه</a:t>
            </a:r>
            <a:endParaRPr lang="en-US" altLang="en-US" sz="2400"/>
          </a:p>
          <a:p>
            <a:pPr algn="just" rtl="1"/>
            <a:r>
              <a:rPr lang="fa-IR" altLang="en-US" sz="2400"/>
              <a:t>1)-تکنیکهای بازرسی به ئمنظورکنترل کیفیت رانام ببرید؟</a:t>
            </a:r>
            <a:endParaRPr lang="en-US" altLang="en-US" sz="2400"/>
          </a:p>
          <a:p>
            <a:pPr algn="just" rtl="1"/>
            <a:r>
              <a:rPr lang="fa-IR" altLang="en-US" sz="2400"/>
              <a:t>   _بازرسی قضاوتی _بازرسی اطلاعاتِی_بالزرسی منشساء</a:t>
            </a:r>
            <a:endParaRPr lang="en-US" altLang="en-US" sz="2400"/>
          </a:p>
          <a:p>
            <a:pPr algn="just" rtl="1"/>
            <a:r>
              <a:rPr lang="fa-IR" altLang="en-US" sz="2400"/>
              <a:t>2)-اجزای کنترل کیفیت صفر(     </a:t>
            </a:r>
            <a:r>
              <a:rPr lang="en-US" altLang="en-US" sz="2400"/>
              <a:t>ZQC</a:t>
            </a:r>
            <a:r>
              <a:rPr lang="fa-IR" altLang="en-US" sz="2400"/>
              <a:t>   )رانام ببرید؟</a:t>
            </a:r>
            <a:endParaRPr lang="en-US" altLang="en-US" sz="2400"/>
          </a:p>
          <a:p>
            <a:pPr algn="just" rtl="1"/>
            <a:r>
              <a:rPr lang="fa-IR" altLang="en-US" sz="2400"/>
              <a:t>  _بازرسی منشاء_بازرسی صددرصدی_اقدام فوری</a:t>
            </a:r>
            <a:endParaRPr lang="en-US" altLang="en-US" sz="2400"/>
          </a:p>
          <a:p>
            <a:pPr algn="just" rtl="1"/>
            <a:r>
              <a:rPr lang="fa-IR" altLang="en-US" sz="2400"/>
              <a:t>3)- پوکایوکه چیست؟ومفهوم کنترل کیفی صفرراتوضیح دهید؟</a:t>
            </a:r>
            <a:endParaRPr lang="en-US" altLang="en-US" sz="2400"/>
          </a:p>
          <a:p>
            <a:pPr algn="just" rtl="1"/>
            <a:r>
              <a:rPr lang="fa-IR" altLang="en-US" sz="2400"/>
              <a:t>  یک مهدس تولید ژاپنی به نام شی جی یو شینگوبود که این نظریه را به صورت ابزاری قوی برای رسیدن به عیوب صفر وسرانجام حذف بازرسی های کنترل کیفی بسط داد</a:t>
            </a:r>
            <a:endParaRPr lang="en-US" altLang="en-US" sz="2400"/>
          </a:p>
          <a:p>
            <a:pPr algn="just" rtl="1"/>
            <a:r>
              <a:rPr lang="fa-IR" altLang="en-US" sz="2400"/>
              <a:t>کنترل کیفی صفریک روش کنترل کیفیت جهت رسیدن به خرابی صفراست وبراین اصل استواراست که جلوی ایجادضایعات راازطریق کنترل اجرای فرایند می توان گرفت وهمان مفهوم پوکایوکه می باشد</a:t>
            </a:r>
            <a:endParaRPr lang="en-US" altLang="en-US" sz="2400"/>
          </a:p>
        </p:txBody>
      </p:sp>
    </p:spTree>
    <p:extLst>
      <p:ext uri="{BB962C8B-B14F-4D97-AF65-F5344CB8AC3E}">
        <p14:creationId xmlns:p14="http://schemas.microsoft.com/office/powerpoint/2010/main" val="161709865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r>
              <a:rPr lang="en-US" altLang="en-US" sz="1400" b="0"/>
              <a:t>15/02/1390</a:t>
            </a:r>
          </a:p>
        </p:txBody>
      </p:sp>
      <p:sp>
        <p:nvSpPr>
          <p:cNvPr id="49155"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r>
              <a:rPr lang="en-US" altLang="en-US" sz="1400" b="0"/>
              <a:t>poka-yoke</a:t>
            </a:r>
          </a:p>
        </p:txBody>
      </p:sp>
      <p:sp>
        <p:nvSpPr>
          <p:cNvPr id="4915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09477259-6615-4422-AEA0-C2A1F7DDD0AE}" type="slidenum">
              <a:rPr lang="en-US" altLang="en-US" sz="1400" b="0"/>
              <a:pPr/>
              <a:t>47</a:t>
            </a:fld>
            <a:endParaRPr lang="en-US" altLang="en-US" sz="1400" b="0"/>
          </a:p>
        </p:txBody>
      </p:sp>
      <p:sp>
        <p:nvSpPr>
          <p:cNvPr id="49157" name="Rectangle 4"/>
          <p:cNvSpPr>
            <a:spLocks noChangeArrowheads="1"/>
          </p:cNvSpPr>
          <p:nvPr/>
        </p:nvSpPr>
        <p:spPr bwMode="auto">
          <a:xfrm>
            <a:off x="2514600" y="838201"/>
            <a:ext cx="7696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rtl="1"/>
            <a:r>
              <a:rPr lang="fa-IR" altLang="en-US" sz="2400"/>
              <a:t>4)- عوامل ایجادکننده خرابی رانام ببرید؟</a:t>
            </a:r>
            <a:endParaRPr lang="en-US" altLang="en-US" sz="2400"/>
          </a:p>
          <a:p>
            <a:pPr algn="r"/>
            <a:r>
              <a:rPr lang="fa-IR" altLang="en-US" sz="2400"/>
              <a:t>_ خطادرطراحی فرایند _تغییرپذیری فرایندها _استفاده ازموادمناسب _فرسایش تجهیزات ونامناسب بودن آن ها _نهایتا چهار حالت بطورصحیح اجرا شونداشتباهات ساده انسانی دربعضی مواقع به وقوع می پیوندند ومنجربه بروزخرابی هایی میشوند</a:t>
            </a:r>
            <a:endParaRPr lang="en-US" altLang="en-US" sz="2400"/>
          </a:p>
          <a:p>
            <a:pPr algn="r"/>
            <a:r>
              <a:rPr lang="fa-IR" altLang="en-US" sz="2400"/>
              <a:t>5)- استفاده ازابزارهای اکتشافی در پوکایوکه به چه منظوری است ؟ وبه چند گروه تقسیم می شوند؟</a:t>
            </a:r>
            <a:endParaRPr lang="en-US" altLang="en-US" sz="2400"/>
          </a:p>
          <a:p>
            <a:pPr algn="r"/>
            <a:r>
              <a:rPr lang="fa-IR" altLang="en-US" sz="2400"/>
              <a:t>  بسیاری ازخطاها به دلیل دقت پایین اپراتورها درحین فرایند ،اتفاق می افتد ابزارهای اکتشافی وسنسورها موجب می شوندکه ازاشتباهات تشخیصی اپراتورها درحین فرایند</a:t>
            </a:r>
            <a:endParaRPr lang="en-US" altLang="en-US" sz="2400"/>
          </a:p>
          <a:p>
            <a:pPr algn="r"/>
            <a:r>
              <a:rPr lang="fa-IR" altLang="en-US" sz="2400"/>
              <a:t>جلوگیری شودوبه سه گروه عمده تقسیم می شوند:</a:t>
            </a:r>
            <a:endParaRPr lang="en-US" altLang="en-US" sz="2400"/>
          </a:p>
          <a:p>
            <a:pPr algn="r"/>
            <a:r>
              <a:rPr lang="fa-IR" altLang="en-US" sz="2400"/>
              <a:t>1)- سنسورهای تماس فیزیکی</a:t>
            </a:r>
            <a:endParaRPr lang="en-US" altLang="en-US" sz="2400"/>
          </a:p>
          <a:p>
            <a:pPr algn="r"/>
            <a:r>
              <a:rPr lang="fa-IR" altLang="en-US" sz="2400"/>
              <a:t>2)- سنسورهای انرژی </a:t>
            </a:r>
            <a:endParaRPr lang="en-US" altLang="en-US" sz="2400"/>
          </a:p>
          <a:p>
            <a:pPr algn="r"/>
            <a:r>
              <a:rPr lang="fa-IR" altLang="en-US" sz="2400"/>
              <a:t>3)- سنسورهایی که می توانند تغییرات درشرایط فیزیکی را شناسایی کنند</a:t>
            </a:r>
            <a:endParaRPr lang="en-US" altLang="en-US" sz="2400"/>
          </a:p>
        </p:txBody>
      </p:sp>
    </p:spTree>
    <p:extLst>
      <p:ext uri="{BB962C8B-B14F-4D97-AF65-F5344CB8AC3E}">
        <p14:creationId xmlns:p14="http://schemas.microsoft.com/office/powerpoint/2010/main" val="4279982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8D3146B0-B6AA-4210-9FA8-87045EFFEC9D}" type="slidenum">
              <a:rPr lang="en-US" altLang="en-US" sz="1400" b="0"/>
              <a:pPr/>
              <a:t>5</a:t>
            </a:fld>
            <a:endParaRPr lang="en-US" altLang="en-US" sz="1400" b="0"/>
          </a:p>
        </p:txBody>
      </p:sp>
      <p:sp>
        <p:nvSpPr>
          <p:cNvPr id="23555" name="Text Box 1026"/>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23556" name="Rectangle 1027"/>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rPr>
              <a:t> </a:t>
            </a:r>
            <a:endParaRPr lang="en-US" altLang="en-US" sz="4400" b="0">
              <a:solidFill>
                <a:schemeClr val="tx2"/>
              </a:solidFill>
            </a:endParaRPr>
          </a:p>
        </p:txBody>
      </p:sp>
      <p:sp>
        <p:nvSpPr>
          <p:cNvPr id="23557" name="Rectangle 1027"/>
          <p:cNvSpPr>
            <a:spLocks noChangeArrowheads="1"/>
          </p:cNvSpPr>
          <p:nvPr/>
        </p:nvSpPr>
        <p:spPr bwMode="auto">
          <a:xfrm>
            <a:off x="2314575" y="1843089"/>
            <a:ext cx="77724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a:lnSpc>
                <a:spcPct val="200000"/>
              </a:lnSpc>
            </a:pPr>
            <a:r>
              <a:rPr lang="fa-IR" altLang="en-US" sz="2500" b="0">
                <a:solidFill>
                  <a:schemeClr val="tx2"/>
                </a:solidFill>
                <a:cs typeface="2  Homa" pitchFamily="2" charset="0"/>
              </a:rPr>
              <a:t>رویکردی که از ابزارهای اتوماتیک و یا روشهایی جهت جلوگیری از خطاهای ساده انسانی و ماشینی بهره می برد . منشأاین خطاها             می تواند عدم درک مسائل ، فراموشی ، خطا در شناسایی ، عدم تجربه و تمرکز حواس ، تأخیرات و ... باشد </a:t>
            </a:r>
            <a:endParaRPr lang="en-US" altLang="en-US" sz="2500" b="0">
              <a:solidFill>
                <a:schemeClr val="tx2"/>
              </a:solidFill>
              <a:cs typeface="2  Homa" pitchFamily="2" charset="0"/>
            </a:endParaRPr>
          </a:p>
        </p:txBody>
      </p:sp>
      <p:sp>
        <p:nvSpPr>
          <p:cNvPr id="3" name="Rectangle 2"/>
          <p:cNvSpPr/>
          <p:nvPr/>
        </p:nvSpPr>
        <p:spPr>
          <a:xfrm>
            <a:off x="6816080" y="836713"/>
            <a:ext cx="3271130" cy="769441"/>
          </a:xfrm>
          <a:prstGeom prst="rect">
            <a:avLst/>
          </a:prstGeom>
        </p:spPr>
        <p:txBody>
          <a:bodyPr>
            <a:spAutoFit/>
          </a:bodyPr>
          <a:lstStyle/>
          <a:p>
            <a:pPr algn="r">
              <a:defRPr/>
            </a:pPr>
            <a:r>
              <a:rPr lang="fa-IR" sz="4400" kern="10" dirty="0">
                <a:ln w="9525">
                  <a:round/>
                  <a:headEnd/>
                  <a:tailEnd/>
                </a:ln>
                <a:gradFill rotWithShape="1">
                  <a:gsLst>
                    <a:gs pos="0">
                      <a:srgbClr val="6699FF"/>
                    </a:gs>
                    <a:gs pos="100000">
                      <a:srgbClr val="6BAA54"/>
                    </a:gs>
                  </a:gsLst>
                  <a:lin ang="5400000" scaled="1"/>
                </a:gradFill>
                <a:latin typeface="+mn-cs"/>
                <a:ea typeface="+mn-cs"/>
                <a:cs typeface="2  Homa" pitchFamily="2" charset="-78"/>
              </a:rPr>
              <a:t>خطاناپذیری</a:t>
            </a:r>
            <a:endParaRPr lang="fa-IR" sz="4000" dirty="0">
              <a:cs typeface="2  Homa" pitchFamily="2" charset="-78"/>
            </a:endParaRPr>
          </a:p>
        </p:txBody>
      </p:sp>
      <p:pic>
        <p:nvPicPr>
          <p:cNvPr id="235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4652964"/>
            <a:ext cx="1955800"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3560" name="Rectangle 7"/>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150594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2830189B-757F-4B61-8D7B-F123DCBBF8DD}" type="slidenum">
              <a:rPr lang="en-US" altLang="en-US" sz="1400" b="0"/>
              <a:pPr/>
              <a:t>6</a:t>
            </a:fld>
            <a:endParaRPr lang="en-US" altLang="en-US" sz="1400" b="0"/>
          </a:p>
        </p:txBody>
      </p:sp>
      <p:sp>
        <p:nvSpPr>
          <p:cNvPr id="24579" name="Text Box 1026"/>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24580" name="Rectangle 1027"/>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rPr>
              <a:t> </a:t>
            </a:r>
            <a:endParaRPr lang="en-US" altLang="en-US" sz="4400" b="0">
              <a:solidFill>
                <a:schemeClr val="tx2"/>
              </a:solidFill>
            </a:endParaRPr>
          </a:p>
        </p:txBody>
      </p:sp>
      <p:sp>
        <p:nvSpPr>
          <p:cNvPr id="24581" name="Rectangle 1027"/>
          <p:cNvSpPr>
            <a:spLocks noChangeArrowheads="1"/>
          </p:cNvSpPr>
          <p:nvPr/>
        </p:nvSpPr>
        <p:spPr bwMode="auto">
          <a:xfrm>
            <a:off x="2314575" y="1843088"/>
            <a:ext cx="77724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457200" indent="-457200">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just" rtl="1">
              <a:buFont typeface="Wingdings" panose="05000000000000000000" pitchFamily="2" charset="2"/>
              <a:buChar char="§"/>
            </a:pPr>
            <a:r>
              <a:rPr lang="fa-IR" altLang="en-US" sz="2500" b="0">
                <a:solidFill>
                  <a:schemeClr val="tx2"/>
                </a:solidFill>
                <a:cs typeface="2  Titr" pitchFamily="2" charset="0"/>
              </a:rPr>
              <a:t>همه خطاها را نمی تواند در فرآیند از بین ببرد .</a:t>
            </a:r>
          </a:p>
          <a:p>
            <a:pPr algn="just" rtl="1">
              <a:buFont typeface="Wingdings" panose="05000000000000000000" pitchFamily="2" charset="2"/>
              <a:buChar char="§"/>
            </a:pPr>
            <a:r>
              <a:rPr lang="fa-IR" altLang="en-US" sz="2500" b="0">
                <a:solidFill>
                  <a:schemeClr val="tx2"/>
                </a:solidFill>
                <a:cs typeface="2  Titr" pitchFamily="2" charset="0"/>
              </a:rPr>
              <a:t>راه حل مناسبی را برای نقص های ایجاد شده در سیستم های پیچیده و غیر قابل پیش بینی نمی باشد .</a:t>
            </a:r>
          </a:p>
          <a:p>
            <a:pPr algn="just" rtl="1">
              <a:buFont typeface="Wingdings" panose="05000000000000000000" pitchFamily="2" charset="2"/>
              <a:buChar char="§"/>
            </a:pPr>
            <a:r>
              <a:rPr lang="fa-IR" altLang="en-US" sz="2500" b="0">
                <a:solidFill>
                  <a:schemeClr val="tx2"/>
                </a:solidFill>
                <a:cs typeface="2  Titr" pitchFamily="2" charset="0"/>
              </a:rPr>
              <a:t>به طور کامل شناخته و تجربه نشده است و در برخی موارد </a:t>
            </a:r>
            <a:r>
              <a:rPr lang="fa-IR" altLang="en-US" b="0">
                <a:solidFill>
                  <a:schemeClr val="tx2"/>
                </a:solidFill>
                <a:cs typeface="2  Titr" pitchFamily="2" charset="0"/>
              </a:rPr>
              <a:t>( به خصوص خدمات )</a:t>
            </a:r>
            <a:r>
              <a:rPr lang="fa-IR" altLang="en-US" sz="2500" b="0">
                <a:solidFill>
                  <a:schemeClr val="tx2"/>
                </a:solidFill>
                <a:cs typeface="2  Titr" pitchFamily="2" charset="0"/>
              </a:rPr>
              <a:t> استفاده از آن به آسانی صورت نمی گیرد .  </a:t>
            </a:r>
            <a:endParaRPr lang="en-US" altLang="en-US" sz="2500" b="0">
              <a:solidFill>
                <a:schemeClr val="tx2"/>
              </a:solidFill>
              <a:cs typeface="2  Titr" pitchFamily="2" charset="0"/>
            </a:endParaRPr>
          </a:p>
        </p:txBody>
      </p:sp>
      <p:sp>
        <p:nvSpPr>
          <p:cNvPr id="3" name="Rectangle 2"/>
          <p:cNvSpPr/>
          <p:nvPr/>
        </p:nvSpPr>
        <p:spPr>
          <a:xfrm>
            <a:off x="6816080" y="836712"/>
            <a:ext cx="3271130" cy="707886"/>
          </a:xfrm>
          <a:prstGeom prst="rect">
            <a:avLst/>
          </a:prstGeom>
        </p:spPr>
        <p:txBody>
          <a:bodyPr>
            <a:spAutoFit/>
          </a:bodyPr>
          <a:lstStyle/>
          <a:p>
            <a:pPr algn="r">
              <a:defRPr/>
            </a:pPr>
            <a:r>
              <a:rPr lang="fa-IR" sz="4000" kern="10" dirty="0">
                <a:ln w="9525">
                  <a:round/>
                  <a:headEnd/>
                  <a:tailEnd/>
                </a:ln>
                <a:gradFill rotWithShape="1">
                  <a:gsLst>
                    <a:gs pos="0">
                      <a:srgbClr val="6699FF"/>
                    </a:gs>
                    <a:gs pos="100000">
                      <a:srgbClr val="6BAA54"/>
                    </a:gs>
                  </a:gsLst>
                  <a:lin ang="5400000" scaled="1"/>
                </a:gradFill>
                <a:latin typeface="+mn-cs"/>
                <a:ea typeface="+mn-cs"/>
              </a:rPr>
              <a:t>خطاناپذیری</a:t>
            </a:r>
            <a:endParaRPr lang="fa-IR" sz="3600" dirty="0"/>
          </a:p>
        </p:txBody>
      </p:sp>
      <p:sp>
        <p:nvSpPr>
          <p:cNvPr id="24583" name="Rectangle 15"/>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1170663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6681159F-341E-4981-8AE0-35A4160D474A}" type="slidenum">
              <a:rPr lang="en-US" altLang="en-US" sz="1400" b="0"/>
              <a:pPr/>
              <a:t>7</a:t>
            </a:fld>
            <a:endParaRPr lang="en-US" altLang="en-US" sz="1400" b="0"/>
          </a:p>
        </p:txBody>
      </p:sp>
      <p:sp>
        <p:nvSpPr>
          <p:cNvPr id="25603" name="Text Box 1026"/>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25604" name="Rectangle 1027"/>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rPr>
              <a:t> </a:t>
            </a:r>
            <a:endParaRPr lang="en-US" altLang="en-US" sz="4400" b="0">
              <a:solidFill>
                <a:schemeClr val="tx2"/>
              </a:solidFill>
            </a:endParaRPr>
          </a:p>
        </p:txBody>
      </p:sp>
      <p:sp>
        <p:nvSpPr>
          <p:cNvPr id="3" name="Rectangle 2"/>
          <p:cNvSpPr/>
          <p:nvPr/>
        </p:nvSpPr>
        <p:spPr>
          <a:xfrm>
            <a:off x="4583832" y="836712"/>
            <a:ext cx="5503378" cy="784830"/>
          </a:xfrm>
          <a:prstGeom prst="rect">
            <a:avLst/>
          </a:prstGeom>
        </p:spPr>
        <p:txBody>
          <a:bodyPr>
            <a:spAutoFit/>
          </a:bodyPr>
          <a:lstStyle/>
          <a:p>
            <a:pPr algn="r">
              <a:defRPr/>
            </a:pPr>
            <a:r>
              <a:rPr lang="fa-IR" sz="4500" kern="10" dirty="0">
                <a:ln w="9525">
                  <a:round/>
                  <a:headEnd/>
                  <a:tailEnd/>
                </a:ln>
                <a:gradFill rotWithShape="1">
                  <a:gsLst>
                    <a:gs pos="0">
                      <a:srgbClr val="6699FF"/>
                    </a:gs>
                    <a:gs pos="100000">
                      <a:srgbClr val="6BAA54"/>
                    </a:gs>
                  </a:gsLst>
                  <a:lin ang="5400000" scaled="1"/>
                </a:gradFill>
                <a:latin typeface="+mn-cs"/>
                <a:ea typeface="+mn-cs"/>
                <a:cs typeface="2  Homa" pitchFamily="2" charset="-78"/>
              </a:rPr>
              <a:t>موارد کاربرد خطاناپذیری </a:t>
            </a:r>
            <a:endParaRPr lang="fa-IR" sz="4500" dirty="0">
              <a:cs typeface="2  Homa" pitchFamily="2" charset="-78"/>
            </a:endParaRPr>
          </a:p>
        </p:txBody>
      </p:sp>
      <p:sp>
        <p:nvSpPr>
          <p:cNvPr id="8198" name="TextBox 1"/>
          <p:cNvSpPr txBox="1">
            <a:spLocks noChangeArrowheads="1"/>
          </p:cNvSpPr>
          <p:nvPr/>
        </p:nvSpPr>
        <p:spPr bwMode="auto">
          <a:xfrm>
            <a:off x="2855913" y="2060575"/>
            <a:ext cx="7231062" cy="3170238"/>
          </a:xfrm>
          <a:prstGeom prst="rect">
            <a:avLst/>
          </a:prstGeom>
          <a:noFill/>
          <a:ln>
            <a:noFill/>
          </a:ln>
          <a:extLst/>
        </p:spPr>
        <p:txBody>
          <a:bodyPr>
            <a:spAutoFit/>
          </a:bodyPr>
          <a:lstStyle>
            <a:lvl1pPr marL="342900" indent="-342900">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l" rtl="0" eaLnBrk="0" fontAlgn="base" hangingPunct="0">
              <a:spcBef>
                <a:spcPct val="0"/>
              </a:spcBef>
              <a:spcAft>
                <a:spcPct val="0"/>
              </a:spcAft>
              <a:defRPr sz="2000" b="1">
                <a:solidFill>
                  <a:schemeClr val="tx1"/>
                </a:solidFill>
                <a:latin typeface="Times New Roman" pitchFamily="18" charset="0"/>
              </a:defRPr>
            </a:lvl6pPr>
            <a:lvl7pPr marL="2971800" indent="-228600" algn="l" rtl="0" eaLnBrk="0" fontAlgn="base" hangingPunct="0">
              <a:spcBef>
                <a:spcPct val="0"/>
              </a:spcBef>
              <a:spcAft>
                <a:spcPct val="0"/>
              </a:spcAft>
              <a:defRPr sz="2000" b="1">
                <a:solidFill>
                  <a:schemeClr val="tx1"/>
                </a:solidFill>
                <a:latin typeface="Times New Roman" pitchFamily="18" charset="0"/>
              </a:defRPr>
            </a:lvl7pPr>
            <a:lvl8pPr marL="3429000" indent="-228600" algn="l" rtl="0" eaLnBrk="0" fontAlgn="base" hangingPunct="0">
              <a:spcBef>
                <a:spcPct val="0"/>
              </a:spcBef>
              <a:spcAft>
                <a:spcPct val="0"/>
              </a:spcAft>
              <a:defRPr sz="2000" b="1">
                <a:solidFill>
                  <a:schemeClr val="tx1"/>
                </a:solidFill>
                <a:latin typeface="Times New Roman" pitchFamily="18" charset="0"/>
              </a:defRPr>
            </a:lvl8pPr>
            <a:lvl9pPr marL="3886200" indent="-228600" algn="l" rtl="0" eaLnBrk="0" fontAlgn="base" hangingPunct="0">
              <a:spcBef>
                <a:spcPct val="0"/>
              </a:spcBef>
              <a:spcAft>
                <a:spcPct val="0"/>
              </a:spcAft>
              <a:defRPr sz="2000" b="1">
                <a:solidFill>
                  <a:schemeClr val="tx1"/>
                </a:solidFill>
                <a:latin typeface="Times New Roman" pitchFamily="18" charset="0"/>
              </a:defRPr>
            </a:lvl9pPr>
          </a:lstStyle>
          <a:p>
            <a:pPr algn="r" rtl="1">
              <a:buFont typeface="Arial" pitchFamily="34" charset="0"/>
              <a:buChar char="•"/>
              <a:defRPr/>
            </a:pPr>
            <a:r>
              <a:rPr lang="fa-IR" dirty="0">
                <a:latin typeface="+mn-lt"/>
                <a:cs typeface="2  Homa" pitchFamily="2" charset="-78"/>
              </a:rPr>
              <a:t>در عملیات دستی که به کارگر هشیار و گوش به زنگ نیاز دارد .</a:t>
            </a:r>
          </a:p>
          <a:p>
            <a:pPr algn="r" rtl="1">
              <a:buFont typeface="Arial" pitchFamily="34" charset="0"/>
              <a:buChar char="•"/>
              <a:defRPr/>
            </a:pPr>
            <a:r>
              <a:rPr lang="fa-IR" dirty="0">
                <a:latin typeface="+mn-lt"/>
                <a:cs typeface="2  Homa" pitchFamily="2" charset="-78"/>
              </a:rPr>
              <a:t>هنگامیکه خطا  می تواند به از دست دادن جایگاه شغلی منجر شود .</a:t>
            </a:r>
          </a:p>
          <a:p>
            <a:pPr algn="r" rtl="1">
              <a:buFont typeface="Arial" pitchFamily="34" charset="0"/>
              <a:buChar char="•"/>
              <a:defRPr/>
            </a:pPr>
            <a:r>
              <a:rPr lang="fa-IR" dirty="0">
                <a:latin typeface="+mn-lt"/>
                <a:cs typeface="2  Homa" pitchFamily="2" charset="-78"/>
              </a:rPr>
              <a:t>هنگامیکه عملیات به تنظیم نیاز دارد .</a:t>
            </a:r>
          </a:p>
          <a:p>
            <a:pPr algn="r" rtl="1">
              <a:buFont typeface="Arial" pitchFamily="34" charset="0"/>
              <a:buChar char="•"/>
              <a:defRPr/>
            </a:pPr>
            <a:r>
              <a:rPr lang="fa-IR" dirty="0">
                <a:latin typeface="+mn-lt"/>
                <a:cs typeface="2  Homa" pitchFamily="2" charset="-78"/>
              </a:rPr>
              <a:t>هنگامیکه استفاده از مشکل بوده و یا اثر بخش نباشد .</a:t>
            </a:r>
          </a:p>
          <a:p>
            <a:pPr algn="r" rtl="1">
              <a:buFont typeface="Arial" pitchFamily="34" charset="0"/>
              <a:buChar char="•"/>
              <a:defRPr/>
            </a:pPr>
            <a:r>
              <a:rPr lang="fa-IR" dirty="0">
                <a:latin typeface="+mn-lt"/>
                <a:cs typeface="2  Homa" pitchFamily="2" charset="-78"/>
              </a:rPr>
              <a:t>هنگامیکه صفات و ویژگیها بجای اندازه گیری اهمیت دارند .</a:t>
            </a:r>
          </a:p>
          <a:p>
            <a:pPr algn="r" rtl="1">
              <a:buFont typeface="Arial" pitchFamily="34" charset="0"/>
              <a:buChar char="•"/>
              <a:defRPr/>
            </a:pPr>
            <a:r>
              <a:rPr lang="fa-IR" dirty="0">
                <a:latin typeface="+mn-lt"/>
                <a:cs typeface="2  Homa" pitchFamily="2" charset="-78"/>
              </a:rPr>
              <a:t>هنگامیکه هزینه آموزش و چرخش شغلی پرسنل بالا باشد .</a:t>
            </a:r>
          </a:p>
          <a:p>
            <a:pPr algn="r" rtl="1">
              <a:buFont typeface="Arial" pitchFamily="34" charset="0"/>
              <a:buChar char="•"/>
              <a:defRPr/>
            </a:pPr>
            <a:r>
              <a:rPr lang="fa-IR" dirty="0">
                <a:latin typeface="+mn-lt"/>
                <a:cs typeface="2  Homa" pitchFamily="2" charset="-78"/>
              </a:rPr>
              <a:t>هنگامیکه مشتری خطا می کند و تولید کننده را مقصر می داند .</a:t>
            </a:r>
          </a:p>
          <a:p>
            <a:pPr algn="r" rtl="1">
              <a:buFont typeface="Arial" pitchFamily="34" charset="0"/>
              <a:buChar char="•"/>
              <a:defRPr/>
            </a:pPr>
            <a:r>
              <a:rPr lang="fa-IR" dirty="0">
                <a:latin typeface="+mn-lt"/>
                <a:cs typeface="2  Homa" pitchFamily="2" charset="-78"/>
              </a:rPr>
              <a:t>هنگامیکه برخی علت های خرابی قابلیت تکرار دارند .</a:t>
            </a:r>
          </a:p>
          <a:p>
            <a:pPr algn="r" rtl="1">
              <a:buFont typeface="Arial" pitchFamily="34" charset="0"/>
              <a:buChar char="•"/>
              <a:defRPr/>
            </a:pPr>
            <a:r>
              <a:rPr lang="fa-IR" dirty="0">
                <a:latin typeface="+mn-lt"/>
                <a:cs typeface="2  Homa" pitchFamily="2" charset="-78"/>
              </a:rPr>
              <a:t>هنگامیکه نقص های خارجی هزینه نقص های داخلی را به طور چشمگیری افزایش می دهد ( رسیدن کالای معیوب به دست مشتری )  .</a:t>
            </a:r>
          </a:p>
        </p:txBody>
      </p:sp>
      <p:sp>
        <p:nvSpPr>
          <p:cNvPr id="25607" name="Rectangle 15"/>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1459545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CA28E2B7-9734-43ED-8C2B-C4F1671210C9}" type="slidenum">
              <a:rPr lang="en-US" altLang="en-US" sz="1400" b="0"/>
              <a:pPr/>
              <a:t>8</a:t>
            </a:fld>
            <a:endParaRPr lang="en-US" altLang="en-US" sz="1400" b="0"/>
          </a:p>
        </p:txBody>
      </p:sp>
      <p:sp>
        <p:nvSpPr>
          <p:cNvPr id="26627" name="Text Box 1026"/>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26628" name="Rectangle 1027"/>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rPr>
              <a:t> </a:t>
            </a:r>
            <a:endParaRPr lang="en-US" altLang="en-US" sz="4400" b="0">
              <a:solidFill>
                <a:schemeClr val="tx2"/>
              </a:solidFill>
            </a:endParaRPr>
          </a:p>
        </p:txBody>
      </p:sp>
      <p:sp>
        <p:nvSpPr>
          <p:cNvPr id="3" name="Rectangle 2"/>
          <p:cNvSpPr/>
          <p:nvPr/>
        </p:nvSpPr>
        <p:spPr>
          <a:xfrm>
            <a:off x="4151784" y="836712"/>
            <a:ext cx="5935426" cy="707886"/>
          </a:xfrm>
          <a:prstGeom prst="rect">
            <a:avLst/>
          </a:prstGeom>
        </p:spPr>
        <p:txBody>
          <a:bodyPr>
            <a:spAutoFit/>
          </a:bodyPr>
          <a:lstStyle/>
          <a:p>
            <a:pPr algn="r">
              <a:defRPr/>
            </a:pPr>
            <a:r>
              <a:rPr lang="fa-IR" sz="4000" kern="10" dirty="0">
                <a:ln w="9525">
                  <a:round/>
                  <a:headEnd/>
                  <a:tailEnd/>
                </a:ln>
                <a:gradFill rotWithShape="1">
                  <a:gsLst>
                    <a:gs pos="0">
                      <a:srgbClr val="6699FF"/>
                    </a:gs>
                    <a:gs pos="100000">
                      <a:srgbClr val="6BAA54"/>
                    </a:gs>
                  </a:gsLst>
                  <a:lin ang="5400000" scaled="1"/>
                </a:gradFill>
                <a:latin typeface="+mn-cs"/>
                <a:ea typeface="+mn-cs"/>
                <a:cs typeface="2  Homa" pitchFamily="2" charset="-78"/>
              </a:rPr>
              <a:t>موارد عدم کاربرد خطاناپذیری </a:t>
            </a:r>
            <a:endParaRPr lang="fa-IR" sz="3600" dirty="0">
              <a:cs typeface="2  Homa" pitchFamily="2" charset="-78"/>
            </a:endParaRPr>
          </a:p>
        </p:txBody>
      </p:sp>
      <p:sp>
        <p:nvSpPr>
          <p:cNvPr id="9222" name="TextBox 1"/>
          <p:cNvSpPr txBox="1">
            <a:spLocks noChangeArrowheads="1"/>
          </p:cNvSpPr>
          <p:nvPr/>
        </p:nvSpPr>
        <p:spPr bwMode="auto">
          <a:xfrm>
            <a:off x="2640013" y="2106614"/>
            <a:ext cx="7446962" cy="3170099"/>
          </a:xfrm>
          <a:prstGeom prst="rect">
            <a:avLst/>
          </a:prstGeom>
          <a:noFill/>
          <a:ln>
            <a:noFill/>
          </a:ln>
          <a:extLst/>
        </p:spPr>
        <p:txBody>
          <a:bodyPr>
            <a:spAutoFit/>
          </a:bodyPr>
          <a:lstStyle>
            <a:lvl1pPr marL="342900" indent="-342900">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l" rtl="0" eaLnBrk="0" fontAlgn="base" hangingPunct="0">
              <a:spcBef>
                <a:spcPct val="0"/>
              </a:spcBef>
              <a:spcAft>
                <a:spcPct val="0"/>
              </a:spcAft>
              <a:defRPr sz="2000" b="1">
                <a:solidFill>
                  <a:schemeClr val="tx1"/>
                </a:solidFill>
                <a:latin typeface="Times New Roman" pitchFamily="18" charset="0"/>
              </a:defRPr>
            </a:lvl6pPr>
            <a:lvl7pPr marL="2971800" indent="-228600" algn="l" rtl="0" eaLnBrk="0" fontAlgn="base" hangingPunct="0">
              <a:spcBef>
                <a:spcPct val="0"/>
              </a:spcBef>
              <a:spcAft>
                <a:spcPct val="0"/>
              </a:spcAft>
              <a:defRPr sz="2000" b="1">
                <a:solidFill>
                  <a:schemeClr val="tx1"/>
                </a:solidFill>
                <a:latin typeface="Times New Roman" pitchFamily="18" charset="0"/>
              </a:defRPr>
            </a:lvl7pPr>
            <a:lvl8pPr marL="3429000" indent="-228600" algn="l" rtl="0" eaLnBrk="0" fontAlgn="base" hangingPunct="0">
              <a:spcBef>
                <a:spcPct val="0"/>
              </a:spcBef>
              <a:spcAft>
                <a:spcPct val="0"/>
              </a:spcAft>
              <a:defRPr sz="2000" b="1">
                <a:solidFill>
                  <a:schemeClr val="tx1"/>
                </a:solidFill>
                <a:latin typeface="Times New Roman" pitchFamily="18" charset="0"/>
              </a:defRPr>
            </a:lvl8pPr>
            <a:lvl9pPr marL="3886200" indent="-228600" algn="l" rtl="0" eaLnBrk="0" fontAlgn="base" hangingPunct="0">
              <a:spcBef>
                <a:spcPct val="0"/>
              </a:spcBef>
              <a:spcAft>
                <a:spcPct val="0"/>
              </a:spcAft>
              <a:defRPr sz="2000" b="1">
                <a:solidFill>
                  <a:schemeClr val="tx1"/>
                </a:solidFill>
                <a:latin typeface="Times New Roman" pitchFamily="18" charset="0"/>
              </a:defRPr>
            </a:lvl9pPr>
          </a:lstStyle>
          <a:p>
            <a:pPr algn="r" rtl="1">
              <a:lnSpc>
                <a:spcPct val="200000"/>
              </a:lnSpc>
              <a:buFont typeface="Arial" pitchFamily="34" charset="0"/>
              <a:buChar char="•"/>
              <a:defRPr/>
            </a:pPr>
            <a:r>
              <a:rPr lang="fa-IR" dirty="0">
                <a:latin typeface="+mj-lt"/>
                <a:cs typeface="2  Homa" pitchFamily="2" charset="-78"/>
              </a:rPr>
              <a:t>تست های مخرب .</a:t>
            </a:r>
          </a:p>
          <a:p>
            <a:pPr algn="r" rtl="1">
              <a:lnSpc>
                <a:spcPct val="200000"/>
              </a:lnSpc>
              <a:buFont typeface="Arial" pitchFamily="34" charset="0"/>
              <a:buChar char="•"/>
              <a:defRPr/>
            </a:pPr>
            <a:r>
              <a:rPr lang="fa-IR" dirty="0">
                <a:latin typeface="+mj-lt"/>
                <a:cs typeface="2  Homa" pitchFamily="2" charset="-78"/>
              </a:rPr>
              <a:t>نرخ تولید بسیار سریع باشد. </a:t>
            </a:r>
          </a:p>
          <a:p>
            <a:pPr algn="r" rtl="1">
              <a:lnSpc>
                <a:spcPct val="200000"/>
              </a:lnSpc>
              <a:buFont typeface="Arial" pitchFamily="34" charset="0"/>
              <a:buChar char="•"/>
              <a:defRPr/>
            </a:pPr>
            <a:r>
              <a:rPr lang="fa-IR" dirty="0">
                <a:latin typeface="+mj-lt"/>
                <a:cs typeface="2  Homa" pitchFamily="2" charset="-78"/>
              </a:rPr>
              <a:t>تغییر شیفت سریع تر از زمان واکنش و پاسخ باشد . </a:t>
            </a:r>
          </a:p>
          <a:p>
            <a:pPr algn="r" rtl="1">
              <a:lnSpc>
                <a:spcPct val="200000"/>
              </a:lnSpc>
              <a:buFont typeface="Arial" pitchFamily="34" charset="0"/>
              <a:buChar char="•"/>
              <a:defRPr/>
            </a:pPr>
            <a:r>
              <a:rPr lang="fa-IR" dirty="0">
                <a:latin typeface="+mj-lt"/>
                <a:cs typeface="2  Homa" pitchFamily="2" charset="-78"/>
              </a:rPr>
              <a:t>بازرسی شخصی هنگامیکه چارت های کنترل به صورت اثر بخش کنترل               می شود . </a:t>
            </a:r>
          </a:p>
          <a:p>
            <a:pPr algn="r" rtl="1">
              <a:lnSpc>
                <a:spcPct val="200000"/>
              </a:lnSpc>
              <a:buFont typeface="Arial" pitchFamily="34" charset="0"/>
              <a:buChar char="•"/>
              <a:defRPr/>
            </a:pPr>
            <a:endParaRPr lang="fa-IR" dirty="0">
              <a:latin typeface="+mj-lt"/>
              <a:cs typeface="2  Homa" pitchFamily="2" charset="-78"/>
            </a:endParaRPr>
          </a:p>
        </p:txBody>
      </p:sp>
    </p:spTree>
    <p:extLst>
      <p:ext uri="{BB962C8B-B14F-4D97-AF65-F5344CB8AC3E}">
        <p14:creationId xmlns:p14="http://schemas.microsoft.com/office/powerpoint/2010/main" val="1759562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49466EEC-8F11-4D76-BF24-ABEDED953DD7}" type="slidenum">
              <a:rPr lang="en-US" altLang="en-US" sz="1400" b="0"/>
              <a:pPr/>
              <a:t>9</a:t>
            </a:fld>
            <a:endParaRPr lang="en-US" altLang="en-US" sz="1400" b="0"/>
          </a:p>
        </p:txBody>
      </p:sp>
      <p:sp>
        <p:nvSpPr>
          <p:cNvPr id="27651" name="Text Box 1026"/>
          <p:cNvSpPr txBox="1">
            <a:spLocks noChangeArrowheads="1"/>
          </p:cNvSpPr>
          <p:nvPr/>
        </p:nvSpPr>
        <p:spPr bwMode="auto">
          <a:xfrm>
            <a:off x="2971800" y="1843089"/>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fa-IR" altLang="en-US" sz="3200"/>
          </a:p>
        </p:txBody>
      </p:sp>
      <p:sp>
        <p:nvSpPr>
          <p:cNvPr id="27652" name="Rectangle 1027"/>
          <p:cNvSpPr>
            <a:spLocks noChangeArrowheads="1"/>
          </p:cNvSpPr>
          <p:nvPr/>
        </p:nvSpPr>
        <p:spPr bwMode="auto">
          <a:xfrm>
            <a:off x="2362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fa-IR" altLang="en-US" sz="4400" b="0">
                <a:solidFill>
                  <a:schemeClr val="tx2"/>
                </a:solidFill>
              </a:rPr>
              <a:t> </a:t>
            </a:r>
            <a:endParaRPr lang="en-US" altLang="en-US" sz="4400" b="0">
              <a:solidFill>
                <a:schemeClr val="tx2"/>
              </a:solidFill>
            </a:endParaRPr>
          </a:p>
        </p:txBody>
      </p:sp>
      <p:sp>
        <p:nvSpPr>
          <p:cNvPr id="3" name="Rectangle 2"/>
          <p:cNvSpPr/>
          <p:nvPr/>
        </p:nvSpPr>
        <p:spPr>
          <a:xfrm>
            <a:off x="4151784" y="836712"/>
            <a:ext cx="5935426" cy="707886"/>
          </a:xfrm>
          <a:prstGeom prst="rect">
            <a:avLst/>
          </a:prstGeom>
        </p:spPr>
        <p:txBody>
          <a:bodyPr>
            <a:spAutoFit/>
          </a:bodyPr>
          <a:lstStyle/>
          <a:p>
            <a:pPr algn="r">
              <a:defRPr/>
            </a:pPr>
            <a:r>
              <a:rPr lang="fa-IR" sz="4000" kern="10" dirty="0">
                <a:ln w="9525">
                  <a:round/>
                  <a:headEnd/>
                  <a:tailEnd/>
                </a:ln>
                <a:gradFill rotWithShape="1">
                  <a:gsLst>
                    <a:gs pos="0">
                      <a:srgbClr val="6699FF"/>
                    </a:gs>
                    <a:gs pos="100000">
                      <a:srgbClr val="6BAA54"/>
                    </a:gs>
                  </a:gsLst>
                  <a:lin ang="5400000" scaled="1"/>
                </a:gradFill>
                <a:latin typeface="+mn-cs"/>
                <a:ea typeface="+mn-cs"/>
                <a:cs typeface="2  Homa" pitchFamily="2" charset="-78"/>
              </a:rPr>
              <a:t>چه عواملی سبب خرابی می شوند </a:t>
            </a:r>
            <a:endParaRPr lang="fa-IR" sz="3600" dirty="0">
              <a:cs typeface="2  Homa" pitchFamily="2" charset="-78"/>
            </a:endParaRPr>
          </a:p>
        </p:txBody>
      </p:sp>
      <p:sp>
        <p:nvSpPr>
          <p:cNvPr id="27654" name="TextBox 1"/>
          <p:cNvSpPr txBox="1">
            <a:spLocks noChangeArrowheads="1"/>
          </p:cNvSpPr>
          <p:nvPr/>
        </p:nvSpPr>
        <p:spPr bwMode="auto">
          <a:xfrm>
            <a:off x="3143251" y="2060575"/>
            <a:ext cx="69437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rtl="1">
              <a:lnSpc>
                <a:spcPct val="200000"/>
              </a:lnSpc>
              <a:buFont typeface="Arial" panose="020B0604020202020204" pitchFamily="34" charset="0"/>
              <a:buChar char="•"/>
            </a:pPr>
            <a:r>
              <a:rPr lang="fa-IR" altLang="en-US">
                <a:cs typeface="2  Homa" pitchFamily="2" charset="0"/>
              </a:rPr>
              <a:t>فاکتورهای فرهنگی </a:t>
            </a:r>
          </a:p>
          <a:p>
            <a:pPr algn="r" rtl="1">
              <a:lnSpc>
                <a:spcPct val="200000"/>
              </a:lnSpc>
              <a:buFont typeface="Arial" panose="020B0604020202020204" pitchFamily="34" charset="0"/>
              <a:buChar char="•"/>
            </a:pPr>
            <a:r>
              <a:rPr lang="fa-IR" altLang="en-US">
                <a:cs typeface="2  Homa" pitchFamily="2" charset="0"/>
              </a:rPr>
              <a:t>پراکندگی </a:t>
            </a:r>
          </a:p>
          <a:p>
            <a:pPr algn="r" rtl="1">
              <a:lnSpc>
                <a:spcPct val="200000"/>
              </a:lnSpc>
              <a:buFont typeface="Arial" panose="020B0604020202020204" pitchFamily="34" charset="0"/>
              <a:buChar char="•"/>
            </a:pPr>
            <a:r>
              <a:rPr lang="fa-IR" altLang="en-US">
                <a:cs typeface="2  Homa" pitchFamily="2" charset="0"/>
              </a:rPr>
              <a:t>پیچیدگی </a:t>
            </a:r>
          </a:p>
          <a:p>
            <a:pPr algn="r" rtl="1">
              <a:lnSpc>
                <a:spcPct val="200000"/>
              </a:lnSpc>
              <a:buFont typeface="Arial" panose="020B0604020202020204" pitchFamily="34" charset="0"/>
              <a:buChar char="•"/>
            </a:pPr>
            <a:r>
              <a:rPr lang="fa-IR" altLang="en-US">
                <a:cs typeface="2  Homa" pitchFamily="2" charset="0"/>
              </a:rPr>
              <a:t>اشتباهات </a:t>
            </a:r>
          </a:p>
          <a:p>
            <a:pPr algn="r" rtl="1">
              <a:lnSpc>
                <a:spcPct val="200000"/>
              </a:lnSpc>
              <a:buFont typeface="Arial" panose="020B0604020202020204" pitchFamily="34" charset="0"/>
              <a:buChar char="•"/>
            </a:pPr>
            <a:endParaRPr lang="fa-IR" altLang="en-US">
              <a:cs typeface="2  Homa" pitchFamily="2" charset="0"/>
            </a:endParaRPr>
          </a:p>
        </p:txBody>
      </p:sp>
      <p:sp>
        <p:nvSpPr>
          <p:cNvPr id="27655" name="Rectangle 6"/>
          <p:cNvSpPr>
            <a:spLocks noChangeArrowheads="1"/>
          </p:cNvSpPr>
          <p:nvPr/>
        </p:nvSpPr>
        <p:spPr bwMode="auto">
          <a:xfrm>
            <a:off x="2279650" y="6669088"/>
            <a:ext cx="3024188" cy="188912"/>
          </a:xfrm>
          <a:prstGeom prst="rect">
            <a:avLst/>
          </a:prstGeom>
          <a:solidFill>
            <a:schemeClr val="bg1"/>
          </a:solidFill>
          <a:ln w="38100" algn="ctr">
            <a:solidFill>
              <a:schemeClr val="bg1"/>
            </a:solidFill>
            <a:round/>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fa-IR" altLang="en-US">
              <a:solidFill>
                <a:schemeClr val="bg1"/>
              </a:solidFill>
            </a:endParaRPr>
          </a:p>
        </p:txBody>
      </p:sp>
    </p:spTree>
    <p:extLst>
      <p:ext uri="{BB962C8B-B14F-4D97-AF65-F5344CB8AC3E}">
        <p14:creationId xmlns:p14="http://schemas.microsoft.com/office/powerpoint/2010/main" val="3574391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2942</Words>
  <Application>Microsoft Office PowerPoint</Application>
  <PresentationFormat>Widescreen</PresentationFormat>
  <Paragraphs>387</Paragraphs>
  <Slides>47</Slides>
  <Notes>44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8" baseType="lpstr">
      <vt:lpstr>2  Homa</vt:lpstr>
      <vt:lpstr>2  Nazanin</vt:lpstr>
      <vt:lpstr>2  Titr</vt:lpstr>
      <vt:lpstr>Arial</vt:lpstr>
      <vt:lpstr>Calibri</vt:lpstr>
      <vt:lpstr>Calibri Light</vt:lpstr>
      <vt:lpstr>Monotype Sorts</vt:lpstr>
      <vt:lpstr>Times New Roman</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ابزارهای انتقال ( تماس ) </vt:lpstr>
      <vt:lpstr>PowerPoint Presentation</vt:lpstr>
      <vt:lpstr>PowerPoint Presentation</vt:lpstr>
      <vt:lpstr>PowerPoint Presentation</vt:lpstr>
      <vt:lpstr>PowerPoint Presentation</vt:lpstr>
      <vt:lpstr>انواع ابزارهای حسی </vt:lpstr>
      <vt:lpstr>سنسورهای ارتباط فیزیکی </vt:lpstr>
      <vt:lpstr>PowerPoint Presentation</vt:lpstr>
      <vt:lpstr>PowerPoint Presentation</vt:lpstr>
      <vt:lpstr>سنسورهای انرژی </vt:lpstr>
      <vt:lpstr>سنسورهای هشدار دهنده </vt:lpstr>
      <vt:lpstr>نتیجه گیری:</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cp:revision>
  <dcterms:created xsi:type="dcterms:W3CDTF">2019-05-10T19:17:46Z</dcterms:created>
  <dcterms:modified xsi:type="dcterms:W3CDTF">2019-05-10T19:19:20Z</dcterms:modified>
</cp:coreProperties>
</file>