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431" r:id="rId2"/>
    <p:sldId id="445" r:id="rId3"/>
    <p:sldId id="450" r:id="rId4"/>
    <p:sldId id="451" r:id="rId5"/>
    <p:sldId id="447" r:id="rId6"/>
    <p:sldId id="492" r:id="rId7"/>
    <p:sldId id="453" r:id="rId8"/>
    <p:sldId id="454" r:id="rId9"/>
    <p:sldId id="455" r:id="rId10"/>
    <p:sldId id="456" r:id="rId11"/>
    <p:sldId id="457" r:id="rId12"/>
    <p:sldId id="459" r:id="rId13"/>
    <p:sldId id="460" r:id="rId14"/>
    <p:sldId id="465" r:id="rId15"/>
    <p:sldId id="473" r:id="rId16"/>
    <p:sldId id="496" r:id="rId17"/>
    <p:sldId id="474" r:id="rId18"/>
    <p:sldId id="475" r:id="rId19"/>
    <p:sldId id="478" r:id="rId20"/>
    <p:sldId id="477" r:id="rId21"/>
    <p:sldId id="479" r:id="rId22"/>
    <p:sldId id="480" r:id="rId23"/>
    <p:sldId id="498" r:id="rId24"/>
    <p:sldId id="481" r:id="rId25"/>
    <p:sldId id="486" r:id="rId26"/>
    <p:sldId id="482" r:id="rId27"/>
    <p:sldId id="484" r:id="rId28"/>
    <p:sldId id="485" r:id="rId29"/>
    <p:sldId id="487" r:id="rId30"/>
    <p:sldId id="488" r:id="rId31"/>
    <p:sldId id="489" r:id="rId32"/>
    <p:sldId id="490" r:id="rId33"/>
  </p:sldIdLst>
  <p:sldSz cx="9144000" cy="6858000" type="screen4x3"/>
  <p:notesSz cx="6858000" cy="9144000"/>
  <p:defaultTextStyle>
    <a:defPPr>
      <a:defRPr lang="en-US"/>
    </a:defPPr>
    <a:lvl1pPr algn="ctr" rtl="1" fontAlgn="base">
      <a:lnSpc>
        <a:spcPct val="110000"/>
      </a:lnSpc>
      <a:spcBef>
        <a:spcPct val="0"/>
      </a:spcBef>
      <a:spcAft>
        <a:spcPct val="0"/>
      </a:spcAft>
      <a:defRPr sz="1400" kern="1200">
        <a:solidFill>
          <a:schemeClr val="tx1"/>
        </a:solidFill>
        <a:latin typeface="Arial" charset="0"/>
        <a:ea typeface="+mn-ea"/>
        <a:cs typeface="B Titr" pitchFamily="2" charset="-78"/>
      </a:defRPr>
    </a:lvl1pPr>
    <a:lvl2pPr marL="457200" algn="ctr" rtl="1" fontAlgn="base">
      <a:lnSpc>
        <a:spcPct val="110000"/>
      </a:lnSpc>
      <a:spcBef>
        <a:spcPct val="0"/>
      </a:spcBef>
      <a:spcAft>
        <a:spcPct val="0"/>
      </a:spcAft>
      <a:defRPr sz="1400" kern="1200">
        <a:solidFill>
          <a:schemeClr val="tx1"/>
        </a:solidFill>
        <a:latin typeface="Arial" charset="0"/>
        <a:ea typeface="+mn-ea"/>
        <a:cs typeface="B Titr" pitchFamily="2" charset="-78"/>
      </a:defRPr>
    </a:lvl2pPr>
    <a:lvl3pPr marL="914400" algn="ctr" rtl="1" fontAlgn="base">
      <a:lnSpc>
        <a:spcPct val="110000"/>
      </a:lnSpc>
      <a:spcBef>
        <a:spcPct val="0"/>
      </a:spcBef>
      <a:spcAft>
        <a:spcPct val="0"/>
      </a:spcAft>
      <a:defRPr sz="1400" kern="1200">
        <a:solidFill>
          <a:schemeClr val="tx1"/>
        </a:solidFill>
        <a:latin typeface="Arial" charset="0"/>
        <a:ea typeface="+mn-ea"/>
        <a:cs typeface="B Titr" pitchFamily="2" charset="-78"/>
      </a:defRPr>
    </a:lvl3pPr>
    <a:lvl4pPr marL="1371600" algn="ctr" rtl="1" fontAlgn="base">
      <a:lnSpc>
        <a:spcPct val="110000"/>
      </a:lnSpc>
      <a:spcBef>
        <a:spcPct val="0"/>
      </a:spcBef>
      <a:spcAft>
        <a:spcPct val="0"/>
      </a:spcAft>
      <a:defRPr sz="1400" kern="1200">
        <a:solidFill>
          <a:schemeClr val="tx1"/>
        </a:solidFill>
        <a:latin typeface="Arial" charset="0"/>
        <a:ea typeface="+mn-ea"/>
        <a:cs typeface="B Titr" pitchFamily="2" charset="-78"/>
      </a:defRPr>
    </a:lvl4pPr>
    <a:lvl5pPr marL="1828800" algn="ctr" rtl="1" fontAlgn="base">
      <a:lnSpc>
        <a:spcPct val="110000"/>
      </a:lnSpc>
      <a:spcBef>
        <a:spcPct val="0"/>
      </a:spcBef>
      <a:spcAft>
        <a:spcPct val="0"/>
      </a:spcAft>
      <a:defRPr sz="1400" kern="1200">
        <a:solidFill>
          <a:schemeClr val="tx1"/>
        </a:solidFill>
        <a:latin typeface="Arial" charset="0"/>
        <a:ea typeface="+mn-ea"/>
        <a:cs typeface="B Titr" pitchFamily="2" charset="-78"/>
      </a:defRPr>
    </a:lvl5pPr>
    <a:lvl6pPr marL="2286000" algn="l" defTabSz="914400" rtl="0" eaLnBrk="1" latinLnBrk="0" hangingPunct="1">
      <a:defRPr sz="1400" kern="1200">
        <a:solidFill>
          <a:schemeClr val="tx1"/>
        </a:solidFill>
        <a:latin typeface="Arial" charset="0"/>
        <a:ea typeface="+mn-ea"/>
        <a:cs typeface="B Titr" pitchFamily="2" charset="-78"/>
      </a:defRPr>
    </a:lvl6pPr>
    <a:lvl7pPr marL="2743200" algn="l" defTabSz="914400" rtl="0" eaLnBrk="1" latinLnBrk="0" hangingPunct="1">
      <a:defRPr sz="1400" kern="1200">
        <a:solidFill>
          <a:schemeClr val="tx1"/>
        </a:solidFill>
        <a:latin typeface="Arial" charset="0"/>
        <a:ea typeface="+mn-ea"/>
        <a:cs typeface="B Titr" pitchFamily="2" charset="-78"/>
      </a:defRPr>
    </a:lvl7pPr>
    <a:lvl8pPr marL="3200400" algn="l" defTabSz="914400" rtl="0" eaLnBrk="1" latinLnBrk="0" hangingPunct="1">
      <a:defRPr sz="1400" kern="1200">
        <a:solidFill>
          <a:schemeClr val="tx1"/>
        </a:solidFill>
        <a:latin typeface="Arial" charset="0"/>
        <a:ea typeface="+mn-ea"/>
        <a:cs typeface="B Titr" pitchFamily="2" charset="-78"/>
      </a:defRPr>
    </a:lvl8pPr>
    <a:lvl9pPr marL="3657600" algn="l" defTabSz="914400" rtl="0" eaLnBrk="1" latinLnBrk="0" hangingPunct="1">
      <a:defRPr sz="1400" kern="1200">
        <a:solidFill>
          <a:schemeClr val="tx1"/>
        </a:solidFill>
        <a:latin typeface="Arial" charset="0"/>
        <a:ea typeface="+mn-ea"/>
        <a:cs typeface="B Titr"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F6AA"/>
    <a:srgbClr val="E87CF0"/>
    <a:srgbClr val="DF96EE"/>
    <a:srgbClr val="FFFFFF"/>
    <a:srgbClr val="CCECFF"/>
    <a:srgbClr val="D4EFB3"/>
    <a:srgbClr val="00CC66"/>
    <a:srgbClr val="AFCB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36" autoAdjust="0"/>
    <p:restoredTop sz="94761" autoAdjust="0"/>
  </p:normalViewPr>
  <p:slideViewPr>
    <p:cSldViewPr>
      <p:cViewPr varScale="1">
        <p:scale>
          <a:sx n="79" d="100"/>
          <a:sy n="79" d="100"/>
        </p:scale>
        <p:origin x="-14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30082" name="Object 2"/>
          <p:cNvGraphicFramePr>
            <a:graphicFrameLocks noChangeAspect="1"/>
          </p:cNvGraphicFramePr>
          <p:nvPr/>
        </p:nvGraphicFramePr>
        <p:xfrm>
          <a:off x="0" y="0"/>
          <a:ext cx="5029200" cy="5878513"/>
        </p:xfrm>
        <a:graphic>
          <a:graphicData uri="http://schemas.openxmlformats.org/presentationml/2006/ole">
            <p:oleObj spid="_x0000_s430082" name="Image" r:id="rId3" imgW="7415873" imgH="7225397" progId="">
              <p:embed/>
            </p:oleObj>
          </a:graphicData>
        </a:graphic>
      </p:graphicFrame>
      <p:sp>
        <p:nvSpPr>
          <p:cNvPr id="430083" name="Freeform 3"/>
          <p:cNvSpPr>
            <a:spLocks/>
          </p:cNvSpPr>
          <p:nvPr/>
        </p:nvSpPr>
        <p:spPr bwMode="gray">
          <a:xfrm>
            <a:off x="0" y="4483100"/>
            <a:ext cx="4122738" cy="2368550"/>
          </a:xfrm>
          <a:custGeom>
            <a:avLst/>
            <a:gdLst/>
            <a:ahLst/>
            <a:cxnLst>
              <a:cxn ang="0">
                <a:pos x="0" y="489"/>
              </a:cxn>
              <a:cxn ang="0">
                <a:pos x="1328" y="840"/>
              </a:cxn>
              <a:cxn ang="0">
                <a:pos x="2488" y="0"/>
              </a:cxn>
              <a:cxn ang="0">
                <a:pos x="1712" y="1124"/>
              </a:cxn>
              <a:cxn ang="0">
                <a:pos x="636" y="1492"/>
              </a:cxn>
              <a:cxn ang="0">
                <a:pos x="1" y="1492"/>
              </a:cxn>
              <a:cxn ang="0">
                <a:pos x="0" y="489"/>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w="9525">
            <a:noFill/>
            <a:round/>
            <a:headEnd/>
            <a:tailEnd/>
          </a:ln>
          <a:effectLst/>
        </p:spPr>
        <p:txBody>
          <a:bodyPr/>
          <a:lstStyle/>
          <a:p>
            <a:endParaRPr lang="en-US"/>
          </a:p>
        </p:txBody>
      </p:sp>
      <p:sp>
        <p:nvSpPr>
          <p:cNvPr id="430084" name="Freeform 4"/>
          <p:cNvSpPr>
            <a:spLocks/>
          </p:cNvSpPr>
          <p:nvPr/>
        </p:nvSpPr>
        <p:spPr bwMode="gray">
          <a:xfrm>
            <a:off x="-12700" y="4149725"/>
            <a:ext cx="4152900" cy="2708275"/>
          </a:xfrm>
          <a:custGeom>
            <a:avLst/>
            <a:gdLst/>
            <a:ahLst/>
            <a:cxnLst>
              <a:cxn ang="0">
                <a:pos x="0" y="1688"/>
              </a:cxn>
              <a:cxn ang="0">
                <a:pos x="0" y="1112"/>
              </a:cxn>
              <a:cxn ang="0">
                <a:pos x="2576" y="0"/>
              </a:cxn>
              <a:cxn ang="0">
                <a:pos x="2135" y="826"/>
              </a:cxn>
              <a:cxn ang="0">
                <a:pos x="635" y="1688"/>
              </a:cxn>
              <a:cxn ang="0">
                <a:pos x="0" y="1688"/>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w="9525">
            <a:noFill/>
            <a:round/>
            <a:headEnd/>
            <a:tailEnd/>
          </a:ln>
          <a:effectLst/>
        </p:spPr>
        <p:txBody>
          <a:bodyPr/>
          <a:lstStyle/>
          <a:p>
            <a:endParaRPr lang="en-US"/>
          </a:p>
        </p:txBody>
      </p:sp>
      <p:sp>
        <p:nvSpPr>
          <p:cNvPr id="430085" name="Freeform 5"/>
          <p:cNvSpPr>
            <a:spLocks/>
          </p:cNvSpPr>
          <p:nvPr/>
        </p:nvSpPr>
        <p:spPr bwMode="white">
          <a:xfrm>
            <a:off x="2271713" y="-9525"/>
            <a:ext cx="6892925" cy="6880225"/>
          </a:xfrm>
          <a:custGeom>
            <a:avLst/>
            <a:gdLst/>
            <a:ahLst/>
            <a:cxnLst>
              <a:cxn ang="0">
                <a:pos x="148" y="0"/>
              </a:cxn>
              <a:cxn ang="0">
                <a:pos x="561" y="193"/>
              </a:cxn>
              <a:cxn ang="0">
                <a:pos x="943" y="501"/>
              </a:cxn>
              <a:cxn ang="0">
                <a:pos x="1221" y="967"/>
              </a:cxn>
              <a:cxn ang="0">
                <a:pos x="1413" y="1630"/>
              </a:cxn>
              <a:cxn ang="0">
                <a:pos x="1290" y="2660"/>
              </a:cxn>
              <a:cxn ang="0">
                <a:pos x="0" y="4342"/>
              </a:cxn>
              <a:cxn ang="0">
                <a:pos x="4349" y="4342"/>
              </a:cxn>
              <a:cxn ang="0">
                <a:pos x="4362" y="7"/>
              </a:cxn>
              <a:cxn ang="0">
                <a:pos x="148" y="0"/>
              </a:cxn>
            </a:cxnLst>
            <a:rect l="0" t="0" r="r" b="b"/>
            <a:pathLst>
              <a:path w="4362" h="4342">
                <a:moveTo>
                  <a:pt x="148" y="0"/>
                </a:moveTo>
                <a:lnTo>
                  <a:pt x="561" y="193"/>
                </a:lnTo>
                <a:lnTo>
                  <a:pt x="943" y="501"/>
                </a:lnTo>
                <a:lnTo>
                  <a:pt x="1221" y="967"/>
                </a:lnTo>
                <a:lnTo>
                  <a:pt x="1413" y="1630"/>
                </a:lnTo>
                <a:lnTo>
                  <a:pt x="1290" y="2660"/>
                </a:lnTo>
                <a:lnTo>
                  <a:pt x="0" y="4342"/>
                </a:lnTo>
                <a:lnTo>
                  <a:pt x="4349" y="4342"/>
                </a:lnTo>
                <a:lnTo>
                  <a:pt x="4362" y="7"/>
                </a:lnTo>
                <a:lnTo>
                  <a:pt x="148" y="0"/>
                </a:lnTo>
                <a:close/>
              </a:path>
            </a:pathLst>
          </a:custGeom>
          <a:gradFill rotWithShape="1">
            <a:gsLst>
              <a:gs pos="0">
                <a:schemeClr val="accent1"/>
              </a:gs>
              <a:gs pos="100000">
                <a:schemeClr val="tx2"/>
              </a:gs>
            </a:gsLst>
            <a:lin ang="0" scaled="1"/>
          </a:gradFill>
          <a:ln w="9525">
            <a:noFill/>
            <a:round/>
            <a:headEnd/>
            <a:tailEnd/>
          </a:ln>
          <a:effectLst/>
        </p:spPr>
        <p:txBody>
          <a:bodyPr/>
          <a:lstStyle/>
          <a:p>
            <a:endParaRPr lang="en-US"/>
          </a:p>
        </p:txBody>
      </p:sp>
      <p:sp>
        <p:nvSpPr>
          <p:cNvPr id="430086" name="Rectangle 6"/>
          <p:cNvSpPr>
            <a:spLocks noGrp="1" noChangeArrowheads="1"/>
          </p:cNvSpPr>
          <p:nvPr>
            <p:ph type="dt" sz="half" idx="2"/>
          </p:nvPr>
        </p:nvSpPr>
        <p:spPr bwMode="gray">
          <a:xfrm>
            <a:off x="457200" y="6477000"/>
            <a:ext cx="2133600" cy="244475"/>
          </a:xfrm>
        </p:spPr>
        <p:txBody>
          <a:bodyPr/>
          <a:lstStyle>
            <a:lvl1pPr>
              <a:defRPr sz="1200">
                <a:solidFill>
                  <a:schemeClr val="bg1"/>
                </a:solidFill>
              </a:defRPr>
            </a:lvl1pPr>
          </a:lstStyle>
          <a:p>
            <a:endParaRPr lang="en-US"/>
          </a:p>
        </p:txBody>
      </p:sp>
      <p:sp>
        <p:nvSpPr>
          <p:cNvPr id="430087" name="Rectangle 7"/>
          <p:cNvSpPr>
            <a:spLocks noGrp="1" noChangeArrowheads="1"/>
          </p:cNvSpPr>
          <p:nvPr>
            <p:ph type="ftr" sz="quarter" idx="3"/>
          </p:nvPr>
        </p:nvSpPr>
        <p:spPr bwMode="black">
          <a:xfrm>
            <a:off x="5867400" y="6477000"/>
            <a:ext cx="2895600" cy="244475"/>
          </a:xfrm>
        </p:spPr>
        <p:txBody>
          <a:bodyPr/>
          <a:lstStyle>
            <a:lvl1pPr>
              <a:defRPr sz="1200">
                <a:solidFill>
                  <a:schemeClr val="bg1"/>
                </a:solidFill>
              </a:defRPr>
            </a:lvl1pPr>
          </a:lstStyle>
          <a:p>
            <a:endParaRPr lang="en-US"/>
          </a:p>
        </p:txBody>
      </p:sp>
      <p:sp>
        <p:nvSpPr>
          <p:cNvPr id="430088" name="Rectangle 8"/>
          <p:cNvSpPr>
            <a:spLocks noGrp="1" noChangeArrowheads="1"/>
          </p:cNvSpPr>
          <p:nvPr>
            <p:ph type="sldNum" sz="quarter" idx="4"/>
          </p:nvPr>
        </p:nvSpPr>
        <p:spPr bwMode="black">
          <a:xfrm>
            <a:off x="3429000" y="6477000"/>
            <a:ext cx="2133600" cy="244475"/>
          </a:xfrm>
        </p:spPr>
        <p:txBody>
          <a:bodyPr/>
          <a:lstStyle>
            <a:lvl1pPr>
              <a:defRPr sz="1200">
                <a:solidFill>
                  <a:schemeClr val="bg1"/>
                </a:solidFill>
              </a:defRPr>
            </a:lvl1pPr>
          </a:lstStyle>
          <a:p>
            <a:fld id="{18622C10-F23F-4ACF-8357-3273D5A3A329}" type="slidenum">
              <a:rPr lang="ar-SA"/>
              <a:pPr/>
              <a:t>‹#›</a:t>
            </a:fld>
            <a:endParaRPr lang="en-US"/>
          </a:p>
        </p:txBody>
      </p:sp>
      <p:sp>
        <p:nvSpPr>
          <p:cNvPr id="430089" name="Text Box 9"/>
          <p:cNvSpPr txBox="1">
            <a:spLocks noChangeArrowheads="1"/>
          </p:cNvSpPr>
          <p:nvPr/>
        </p:nvSpPr>
        <p:spPr bwMode="black">
          <a:xfrm>
            <a:off x="7391400" y="5867400"/>
            <a:ext cx="1384300" cy="519113"/>
          </a:xfrm>
          <a:prstGeom prst="rect">
            <a:avLst/>
          </a:prstGeom>
          <a:noFill/>
          <a:ln w="9525">
            <a:noFill/>
            <a:miter lim="800000"/>
            <a:headEnd/>
            <a:tailEnd/>
          </a:ln>
          <a:effectLst/>
        </p:spPr>
        <p:txBody>
          <a:bodyPr>
            <a:spAutoFit/>
          </a:bodyPr>
          <a:lstStyle/>
          <a:p>
            <a:pPr algn="r" rtl="0">
              <a:lnSpc>
                <a:spcPct val="100000"/>
              </a:lnSpc>
            </a:pPr>
            <a:r>
              <a:rPr lang="en-US" sz="2800" b="1" i="1">
                <a:solidFill>
                  <a:schemeClr val="bg1"/>
                </a:solidFill>
                <a:cs typeface="Arial" charset="0"/>
              </a:rPr>
              <a:t>LOGO</a:t>
            </a:r>
          </a:p>
        </p:txBody>
      </p:sp>
      <p:sp>
        <p:nvSpPr>
          <p:cNvPr id="430090" name="Rectangle 10"/>
          <p:cNvSpPr>
            <a:spLocks noGrp="1" noChangeArrowheads="1"/>
          </p:cNvSpPr>
          <p:nvPr>
            <p:ph type="ctrTitle"/>
          </p:nvPr>
        </p:nvSpPr>
        <p:spPr bwMode="black">
          <a:xfrm>
            <a:off x="4724400" y="2362200"/>
            <a:ext cx="4267200" cy="1219200"/>
          </a:xfrm>
        </p:spPr>
        <p:txBody>
          <a:bodyPr/>
          <a:lstStyle>
            <a:lvl1pPr algn="l">
              <a:defRPr sz="4000" b="0" i="1"/>
            </a:lvl1pPr>
          </a:lstStyle>
          <a:p>
            <a:r>
              <a:rPr lang="en-US"/>
              <a:t>Click to edit Master title style</a:t>
            </a:r>
          </a:p>
        </p:txBody>
      </p:sp>
      <p:sp>
        <p:nvSpPr>
          <p:cNvPr id="430091" name="Text Box 11"/>
          <p:cNvSpPr txBox="1">
            <a:spLocks noChangeArrowheads="1"/>
          </p:cNvSpPr>
          <p:nvPr/>
        </p:nvSpPr>
        <p:spPr bwMode="black">
          <a:xfrm>
            <a:off x="5562600" y="457200"/>
            <a:ext cx="3276600" cy="336550"/>
          </a:xfrm>
          <a:prstGeom prst="rect">
            <a:avLst/>
          </a:prstGeom>
          <a:noFill/>
          <a:ln w="9525">
            <a:noFill/>
            <a:miter lim="800000"/>
            <a:headEnd/>
            <a:tailEnd/>
          </a:ln>
          <a:effectLst/>
        </p:spPr>
        <p:txBody>
          <a:bodyPr>
            <a:spAutoFit/>
          </a:bodyPr>
          <a:lstStyle/>
          <a:p>
            <a:pPr rtl="0">
              <a:lnSpc>
                <a:spcPct val="100000"/>
              </a:lnSpc>
            </a:pPr>
            <a:r>
              <a:rPr lang="en-US" sz="1600" i="1">
                <a:solidFill>
                  <a:schemeClr val="folHlink"/>
                </a:solidFill>
                <a:cs typeface="Arial" charset="0"/>
              </a:rPr>
              <a:t>“ Add your company slogan ”</a:t>
            </a:r>
          </a:p>
        </p:txBody>
      </p:sp>
      <p:sp>
        <p:nvSpPr>
          <p:cNvPr id="430092" name="Rectangle 12"/>
          <p:cNvSpPr>
            <a:spLocks noChangeArrowheads="1"/>
          </p:cNvSpPr>
          <p:nvPr/>
        </p:nvSpPr>
        <p:spPr bwMode="grayWhite">
          <a:xfrm>
            <a:off x="4284663" y="3933825"/>
            <a:ext cx="4875212" cy="431800"/>
          </a:xfrm>
          <a:prstGeom prst="rect">
            <a:avLst/>
          </a:prstGeom>
          <a:solidFill>
            <a:schemeClr val="accent1"/>
          </a:solidFill>
          <a:ln w="9525">
            <a:noFill/>
            <a:miter lim="800000"/>
            <a:headEnd/>
            <a:tailEnd/>
          </a:ln>
          <a:effectLst/>
        </p:spPr>
        <p:txBody>
          <a:bodyPr wrap="none" anchor="ctr"/>
          <a:lstStyle/>
          <a:p>
            <a:endParaRPr lang="en-US"/>
          </a:p>
        </p:txBody>
      </p:sp>
      <p:sp>
        <p:nvSpPr>
          <p:cNvPr id="430093" name="Line 13"/>
          <p:cNvSpPr>
            <a:spLocks noChangeShapeType="1"/>
          </p:cNvSpPr>
          <p:nvPr/>
        </p:nvSpPr>
        <p:spPr bwMode="grayWhite">
          <a:xfrm>
            <a:off x="4284663" y="3933825"/>
            <a:ext cx="4859337" cy="0"/>
          </a:xfrm>
          <a:prstGeom prst="line">
            <a:avLst/>
          </a:prstGeom>
          <a:noFill/>
          <a:ln w="12700">
            <a:solidFill>
              <a:schemeClr val="bg1"/>
            </a:solidFill>
            <a:round/>
            <a:headEnd/>
            <a:tailEnd/>
          </a:ln>
          <a:effectLst/>
        </p:spPr>
        <p:txBody>
          <a:bodyPr/>
          <a:lstStyle/>
          <a:p>
            <a:endParaRPr lang="en-US"/>
          </a:p>
        </p:txBody>
      </p:sp>
      <p:sp>
        <p:nvSpPr>
          <p:cNvPr id="430094" name="Line 14"/>
          <p:cNvSpPr>
            <a:spLocks noChangeShapeType="1"/>
          </p:cNvSpPr>
          <p:nvPr/>
        </p:nvSpPr>
        <p:spPr bwMode="grayWhite">
          <a:xfrm>
            <a:off x="4284663" y="4365625"/>
            <a:ext cx="4859337" cy="0"/>
          </a:xfrm>
          <a:prstGeom prst="line">
            <a:avLst/>
          </a:prstGeom>
          <a:noFill/>
          <a:ln w="12700">
            <a:solidFill>
              <a:schemeClr val="bg1"/>
            </a:solidFill>
            <a:round/>
            <a:headEnd/>
            <a:tailEnd/>
          </a:ln>
          <a:effectLst/>
        </p:spPr>
        <p:txBody>
          <a:bodyPr/>
          <a:lstStyle/>
          <a:p>
            <a:endParaRPr lang="en-US"/>
          </a:p>
        </p:txBody>
      </p:sp>
      <p:sp>
        <p:nvSpPr>
          <p:cNvPr id="430095" name="Freeform 15"/>
          <p:cNvSpPr>
            <a:spLocks/>
          </p:cNvSpPr>
          <p:nvPr/>
        </p:nvSpPr>
        <p:spPr bwMode="gray">
          <a:xfrm>
            <a:off x="965200" y="-11113"/>
            <a:ext cx="3822700" cy="6881813"/>
          </a:xfrm>
          <a:custGeom>
            <a:avLst/>
            <a:gdLst/>
            <a:ahLst/>
            <a:cxnLst>
              <a:cxn ang="0">
                <a:pos x="858" y="0"/>
              </a:cxn>
              <a:cxn ang="0">
                <a:pos x="1984" y="2583"/>
              </a:cxn>
              <a:cxn ang="0">
                <a:pos x="0" y="4327"/>
              </a:cxn>
              <a:cxn ang="0">
                <a:pos x="1208" y="4335"/>
              </a:cxn>
              <a:cxn ang="0">
                <a:pos x="2272" y="2567"/>
              </a:cxn>
              <a:cxn ang="0">
                <a:pos x="998" y="3"/>
              </a:cxn>
              <a:cxn ang="0">
                <a:pos x="858" y="0"/>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w="9525">
            <a:noFill/>
            <a:round/>
            <a:headEnd/>
            <a:tailEnd/>
          </a:ln>
          <a:effectLst/>
        </p:spPr>
        <p:txBody>
          <a:bodyPr/>
          <a:lstStyle/>
          <a:p>
            <a:endParaRPr lang="en-US"/>
          </a:p>
        </p:txBody>
      </p:sp>
      <p:sp>
        <p:nvSpPr>
          <p:cNvPr id="430096" name="Rectangle 16"/>
          <p:cNvSpPr>
            <a:spLocks noGrp="1" noChangeArrowheads="1"/>
          </p:cNvSpPr>
          <p:nvPr>
            <p:ph type="subTitle" idx="1"/>
          </p:nvPr>
        </p:nvSpPr>
        <p:spPr bwMode="black">
          <a:xfrm>
            <a:off x="4724400" y="3962400"/>
            <a:ext cx="4191000" cy="381000"/>
          </a:xfrm>
        </p:spPr>
        <p:txBody>
          <a:bodyPr/>
          <a:lstStyle>
            <a:lvl1pPr marL="0" indent="0" algn="ctr">
              <a:buFont typeface="Wingdings" pitchFamily="2" charset="2"/>
              <a:buNone/>
              <a:defRPr sz="1600" b="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5A3EA915-9A0A-44A2-BD6E-F0602F9D2828}"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50220E78-A7FA-42FA-B630-DBEB3FA820A6}"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5635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219200"/>
            <a:ext cx="8229600" cy="5181600"/>
          </a:xfrm>
        </p:spPr>
        <p:txBody>
          <a:bodyPr/>
          <a:lstStyle/>
          <a:p>
            <a:endParaRPr lang="en-US"/>
          </a:p>
        </p:txBody>
      </p:sp>
      <p:sp>
        <p:nvSpPr>
          <p:cNvPr id="4" name="Date Placeholder 3"/>
          <p:cNvSpPr>
            <a:spLocks noGrp="1"/>
          </p:cNvSpPr>
          <p:nvPr>
            <p:ph type="dt" sz="half" idx="10"/>
          </p:nvPr>
        </p:nvSpPr>
        <p:spPr>
          <a:xfrm>
            <a:off x="457200" y="6562725"/>
            <a:ext cx="1828800" cy="228600"/>
          </a:xfrm>
        </p:spPr>
        <p:txBody>
          <a:bodyPr/>
          <a:lstStyle>
            <a:lvl1pPr>
              <a:defRPr/>
            </a:lvl1pPr>
          </a:lstStyle>
          <a:p>
            <a:endParaRPr lang="en-US"/>
          </a:p>
        </p:txBody>
      </p:sp>
      <p:sp>
        <p:nvSpPr>
          <p:cNvPr id="5" name="Footer Placeholder 4"/>
          <p:cNvSpPr>
            <a:spLocks noGrp="1"/>
          </p:cNvSpPr>
          <p:nvPr>
            <p:ph type="ftr" sz="quarter" idx="11"/>
          </p:nvPr>
        </p:nvSpPr>
        <p:spPr>
          <a:xfrm>
            <a:off x="6934200" y="6591300"/>
            <a:ext cx="1905000" cy="228600"/>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3756025" y="6551613"/>
            <a:ext cx="2133600" cy="228600"/>
          </a:xfrm>
        </p:spPr>
        <p:txBody>
          <a:bodyPr/>
          <a:lstStyle>
            <a:lvl1pPr>
              <a:defRPr/>
            </a:lvl1pPr>
          </a:lstStyle>
          <a:p>
            <a:fld id="{9997FD20-1FDD-4EF4-A94A-19396146B8D6}"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563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40386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62725"/>
            <a:ext cx="1828800" cy="228600"/>
          </a:xfrm>
        </p:spPr>
        <p:txBody>
          <a:bodyPr/>
          <a:lstStyle>
            <a:lvl1pPr>
              <a:defRPr/>
            </a:lvl1pPr>
          </a:lstStyle>
          <a:p>
            <a:endParaRPr lang="en-US"/>
          </a:p>
        </p:txBody>
      </p:sp>
      <p:sp>
        <p:nvSpPr>
          <p:cNvPr id="7" name="Footer Placeholder 6"/>
          <p:cNvSpPr>
            <a:spLocks noGrp="1"/>
          </p:cNvSpPr>
          <p:nvPr>
            <p:ph type="ftr" sz="quarter" idx="11"/>
          </p:nvPr>
        </p:nvSpPr>
        <p:spPr>
          <a:xfrm>
            <a:off x="6934200" y="6591300"/>
            <a:ext cx="1905000" cy="228600"/>
          </a:xfrm>
        </p:spPr>
        <p:txBody>
          <a:bodyPr/>
          <a:lstStyle>
            <a:lvl1pPr>
              <a:defRPr/>
            </a:lvl1pPr>
          </a:lstStyle>
          <a:p>
            <a:r>
              <a:rPr lang="en-US"/>
              <a:t>www.themegallery.com</a:t>
            </a:r>
          </a:p>
        </p:txBody>
      </p:sp>
      <p:sp>
        <p:nvSpPr>
          <p:cNvPr id="8" name="Slide Number Placeholder 7"/>
          <p:cNvSpPr>
            <a:spLocks noGrp="1"/>
          </p:cNvSpPr>
          <p:nvPr>
            <p:ph type="sldNum" sz="quarter" idx="12"/>
          </p:nvPr>
        </p:nvSpPr>
        <p:spPr>
          <a:xfrm>
            <a:off x="3756025" y="6551613"/>
            <a:ext cx="2133600" cy="228600"/>
          </a:xfrm>
        </p:spPr>
        <p:txBody>
          <a:bodyPr/>
          <a:lstStyle>
            <a:lvl1pPr>
              <a:defRPr/>
            </a:lvl1pPr>
          </a:lstStyle>
          <a:p>
            <a:fld id="{CFD20C6B-06D3-4F2C-BE3D-4A37B937FF4C}"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562725"/>
            <a:ext cx="1828800" cy="228600"/>
          </a:xfrm>
        </p:spPr>
        <p:txBody>
          <a:bodyPr/>
          <a:lstStyle>
            <a:lvl1pPr>
              <a:defRPr/>
            </a:lvl1pPr>
          </a:lstStyle>
          <a:p>
            <a:endParaRPr lang="en-US"/>
          </a:p>
        </p:txBody>
      </p:sp>
      <p:sp>
        <p:nvSpPr>
          <p:cNvPr id="4" name="Footer Placeholder 3"/>
          <p:cNvSpPr>
            <a:spLocks noGrp="1"/>
          </p:cNvSpPr>
          <p:nvPr>
            <p:ph type="ftr" sz="quarter" idx="11"/>
          </p:nvPr>
        </p:nvSpPr>
        <p:spPr>
          <a:xfrm>
            <a:off x="6934200" y="6591300"/>
            <a:ext cx="1905000" cy="228600"/>
          </a:xfrm>
        </p:spPr>
        <p:txBody>
          <a:bodyPr/>
          <a:lstStyle>
            <a:lvl1pPr>
              <a:defRPr/>
            </a:lvl1pPr>
          </a:lstStyle>
          <a:p>
            <a:r>
              <a:rPr lang="en-US"/>
              <a:t>www.themegallery.com</a:t>
            </a:r>
          </a:p>
        </p:txBody>
      </p:sp>
      <p:sp>
        <p:nvSpPr>
          <p:cNvPr id="5" name="Slide Number Placeholder 4"/>
          <p:cNvSpPr>
            <a:spLocks noGrp="1"/>
          </p:cNvSpPr>
          <p:nvPr>
            <p:ph type="sldNum" sz="quarter" idx="12"/>
          </p:nvPr>
        </p:nvSpPr>
        <p:spPr>
          <a:xfrm>
            <a:off x="3756025" y="6551613"/>
            <a:ext cx="2133600" cy="228600"/>
          </a:xfrm>
        </p:spPr>
        <p:txBody>
          <a:bodyPr/>
          <a:lstStyle>
            <a:lvl1pPr>
              <a:defRPr/>
            </a:lvl1pPr>
          </a:lstStyle>
          <a:p>
            <a:fld id="{BFB7C0BC-184F-496D-A9DB-7AFFE137F854}"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63568611-598A-4C77-AB93-D901497BD739}"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D70606AD-8A23-45F9-AA05-CB34343CFCA0}"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68D08CCE-005C-4433-B762-47ACFBF05DE8}"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www.themegallery.com</a:t>
            </a:r>
          </a:p>
        </p:txBody>
      </p:sp>
      <p:sp>
        <p:nvSpPr>
          <p:cNvPr id="9" name="Slide Number Placeholder 8"/>
          <p:cNvSpPr>
            <a:spLocks noGrp="1"/>
          </p:cNvSpPr>
          <p:nvPr>
            <p:ph type="sldNum" sz="quarter" idx="12"/>
          </p:nvPr>
        </p:nvSpPr>
        <p:spPr/>
        <p:txBody>
          <a:bodyPr/>
          <a:lstStyle>
            <a:lvl1pPr>
              <a:defRPr/>
            </a:lvl1pPr>
          </a:lstStyle>
          <a:p>
            <a:fld id="{539C8A3A-90B8-4EDC-9F23-5FAF951C1837}"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www.themegallery.com</a:t>
            </a:r>
          </a:p>
        </p:txBody>
      </p:sp>
      <p:sp>
        <p:nvSpPr>
          <p:cNvPr id="5" name="Slide Number Placeholder 4"/>
          <p:cNvSpPr>
            <a:spLocks noGrp="1"/>
          </p:cNvSpPr>
          <p:nvPr>
            <p:ph type="sldNum" sz="quarter" idx="12"/>
          </p:nvPr>
        </p:nvSpPr>
        <p:spPr/>
        <p:txBody>
          <a:bodyPr/>
          <a:lstStyle>
            <a:lvl1pPr>
              <a:defRPr/>
            </a:lvl1pPr>
          </a:lstStyle>
          <a:p>
            <a:fld id="{64CBB4FE-A20D-4C76-94DC-45C0C915F15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www.themegallery.com</a:t>
            </a:r>
          </a:p>
        </p:txBody>
      </p:sp>
      <p:sp>
        <p:nvSpPr>
          <p:cNvPr id="4" name="Slide Number Placeholder 3"/>
          <p:cNvSpPr>
            <a:spLocks noGrp="1"/>
          </p:cNvSpPr>
          <p:nvPr>
            <p:ph type="sldNum" sz="quarter" idx="12"/>
          </p:nvPr>
        </p:nvSpPr>
        <p:spPr/>
        <p:txBody>
          <a:bodyPr/>
          <a:lstStyle>
            <a:lvl1pPr>
              <a:defRPr/>
            </a:lvl1pPr>
          </a:lstStyle>
          <a:p>
            <a:fld id="{6DA0E655-67DD-41CE-81E0-68D000934926}"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3C325097-D79A-43E1-8C2D-227CFB167436}"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2AD6B79B-9D8B-46D6-972B-533CCF81F601}"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429058" name="Object 2"/>
          <p:cNvGraphicFramePr>
            <a:graphicFrameLocks noChangeAspect="1"/>
          </p:cNvGraphicFramePr>
          <p:nvPr/>
        </p:nvGraphicFramePr>
        <p:xfrm>
          <a:off x="0" y="0"/>
          <a:ext cx="9144000" cy="381000"/>
        </p:xfrm>
        <a:graphic>
          <a:graphicData uri="http://schemas.openxmlformats.org/presentationml/2006/ole">
            <p:oleObj spid="_x0000_s429058" name="Image" r:id="rId17" imgW="11034921" imgH="1130159" progId="">
              <p:embed/>
            </p:oleObj>
          </a:graphicData>
        </a:graphic>
      </p:graphicFrame>
      <p:sp>
        <p:nvSpPr>
          <p:cNvPr id="429059" name="Freeform 3"/>
          <p:cNvSpPr>
            <a:spLocks/>
          </p:cNvSpPr>
          <p:nvPr/>
        </p:nvSpPr>
        <p:spPr bwMode="gray">
          <a:xfrm>
            <a:off x="-1588" y="6413500"/>
            <a:ext cx="4205288" cy="444500"/>
          </a:xfrm>
          <a:custGeom>
            <a:avLst/>
            <a:gdLst/>
            <a:ahLst/>
            <a:cxnLst>
              <a:cxn ang="0">
                <a:pos x="2649" y="280"/>
              </a:cxn>
              <a:cxn ang="0">
                <a:pos x="1337" y="184"/>
              </a:cxn>
              <a:cxn ang="0">
                <a:pos x="1" y="0"/>
              </a:cxn>
              <a:cxn ang="0">
                <a:pos x="0" y="279"/>
              </a:cxn>
              <a:cxn ang="0">
                <a:pos x="2649" y="280"/>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w="9525">
            <a:noFill/>
            <a:round/>
            <a:headEnd/>
            <a:tailEnd/>
          </a:ln>
          <a:effectLst/>
        </p:spPr>
        <p:txBody>
          <a:bodyPr/>
          <a:lstStyle/>
          <a:p>
            <a:endParaRPr lang="en-US"/>
          </a:p>
        </p:txBody>
      </p:sp>
      <p:sp>
        <p:nvSpPr>
          <p:cNvPr id="429060" name="Freeform 4"/>
          <p:cNvSpPr>
            <a:spLocks/>
          </p:cNvSpPr>
          <p:nvPr/>
        </p:nvSpPr>
        <p:spPr bwMode="gray">
          <a:xfrm>
            <a:off x="4932363" y="6337300"/>
            <a:ext cx="4211637" cy="520700"/>
          </a:xfrm>
          <a:custGeom>
            <a:avLst/>
            <a:gdLst/>
            <a:ahLst/>
            <a:cxnLst>
              <a:cxn ang="0">
                <a:pos x="0" y="328"/>
              </a:cxn>
              <a:cxn ang="0">
                <a:pos x="1321" y="224"/>
              </a:cxn>
              <a:cxn ang="0">
                <a:pos x="2653" y="0"/>
              </a:cxn>
              <a:cxn ang="0">
                <a:pos x="2653" y="328"/>
              </a:cxn>
              <a:cxn ang="0">
                <a:pos x="0" y="328"/>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w="9525">
            <a:noFill/>
            <a:round/>
            <a:headEnd/>
            <a:tailEnd/>
          </a:ln>
          <a:effectLst/>
        </p:spPr>
        <p:txBody>
          <a:bodyPr/>
          <a:lstStyle/>
          <a:p>
            <a:endParaRPr lang="en-US"/>
          </a:p>
        </p:txBody>
      </p:sp>
      <p:sp>
        <p:nvSpPr>
          <p:cNvPr id="429061" name="Freeform 5"/>
          <p:cNvSpPr>
            <a:spLocks/>
          </p:cNvSpPr>
          <p:nvPr/>
        </p:nvSpPr>
        <p:spPr bwMode="gray">
          <a:xfrm>
            <a:off x="4978400" y="800100"/>
            <a:ext cx="4165600" cy="444500"/>
          </a:xfrm>
          <a:custGeom>
            <a:avLst/>
            <a:gdLst/>
            <a:ahLst/>
            <a:cxnLst>
              <a:cxn ang="0">
                <a:pos x="0" y="8"/>
              </a:cxn>
              <a:cxn ang="0">
                <a:pos x="1288" y="120"/>
              </a:cxn>
              <a:cxn ang="0">
                <a:pos x="2624" y="280"/>
              </a:cxn>
              <a:cxn ang="0">
                <a:pos x="2624" y="0"/>
              </a:cxn>
              <a:cxn ang="0">
                <a:pos x="0" y="8"/>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w="9525">
            <a:noFill/>
            <a:round/>
            <a:headEnd/>
            <a:tailEnd/>
          </a:ln>
          <a:effectLst/>
        </p:spPr>
        <p:txBody>
          <a:bodyPr/>
          <a:lstStyle/>
          <a:p>
            <a:endParaRPr lang="en-US"/>
          </a:p>
        </p:txBody>
      </p:sp>
      <p:sp>
        <p:nvSpPr>
          <p:cNvPr id="429062" name="Freeform 6"/>
          <p:cNvSpPr>
            <a:spLocks/>
          </p:cNvSpPr>
          <p:nvPr/>
        </p:nvSpPr>
        <p:spPr bwMode="invGray">
          <a:xfrm>
            <a:off x="0" y="0"/>
            <a:ext cx="9144000" cy="812800"/>
          </a:xfrm>
          <a:custGeom>
            <a:avLst/>
            <a:gdLst/>
            <a:ahLst/>
            <a:cxnLst>
              <a:cxn ang="0">
                <a:pos x="0" y="512"/>
              </a:cxn>
              <a:cxn ang="0">
                <a:pos x="5760" y="512"/>
              </a:cxn>
              <a:cxn ang="0">
                <a:pos x="5760" y="0"/>
              </a:cxn>
              <a:cxn ang="0">
                <a:pos x="2804" y="134"/>
              </a:cxn>
              <a:cxn ang="0">
                <a:pos x="0" y="9"/>
              </a:cxn>
              <a:cxn ang="0">
                <a:pos x="0" y="512"/>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w="9525">
            <a:noFill/>
            <a:round/>
            <a:headEnd/>
            <a:tailEnd/>
          </a:ln>
          <a:effectLst/>
        </p:spPr>
        <p:txBody>
          <a:bodyPr/>
          <a:lstStyle/>
          <a:p>
            <a:endParaRPr lang="en-US"/>
          </a:p>
        </p:txBody>
      </p:sp>
      <p:sp>
        <p:nvSpPr>
          <p:cNvPr id="429063" name="Rectangle 7"/>
          <p:cNvSpPr>
            <a:spLocks noGrp="1" noChangeArrowheads="1"/>
          </p:cNvSpPr>
          <p:nvPr>
            <p:ph type="body" idx="1"/>
          </p:nvPr>
        </p:nvSpPr>
        <p:spPr bwMode="auto">
          <a:xfrm>
            <a:off x="457200" y="1219200"/>
            <a:ext cx="82296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9064" name="Rectangle 8"/>
          <p:cNvSpPr>
            <a:spLocks noGrp="1" noChangeArrowheads="1"/>
          </p:cNvSpPr>
          <p:nvPr>
            <p:ph type="dt" sz="half" idx="2"/>
          </p:nvPr>
        </p:nvSpPr>
        <p:spPr bwMode="white">
          <a:xfrm>
            <a:off x="457200" y="6562725"/>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lnSpc>
                <a:spcPct val="100000"/>
              </a:lnSpc>
              <a:defRPr sz="1000">
                <a:cs typeface="Arial" charset="0"/>
              </a:defRPr>
            </a:lvl1pPr>
          </a:lstStyle>
          <a:p>
            <a:endParaRPr lang="en-US"/>
          </a:p>
        </p:txBody>
      </p:sp>
      <p:sp>
        <p:nvSpPr>
          <p:cNvPr id="429065" name="Rectangle 9"/>
          <p:cNvSpPr>
            <a:spLocks noGrp="1" noChangeArrowheads="1"/>
          </p:cNvSpPr>
          <p:nvPr>
            <p:ph type="ftr" sz="quarter" idx="3"/>
          </p:nvPr>
        </p:nvSpPr>
        <p:spPr bwMode="white">
          <a:xfrm>
            <a:off x="6934200" y="65913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lnSpc>
                <a:spcPct val="100000"/>
              </a:lnSpc>
              <a:defRPr sz="1000">
                <a:cs typeface="Arial" charset="0"/>
              </a:defRPr>
            </a:lvl1pPr>
          </a:lstStyle>
          <a:p>
            <a:r>
              <a:rPr lang="en-US"/>
              <a:t>www.themegallery.com</a:t>
            </a:r>
          </a:p>
        </p:txBody>
      </p:sp>
      <p:sp>
        <p:nvSpPr>
          <p:cNvPr id="429066" name="Rectangle 10"/>
          <p:cNvSpPr>
            <a:spLocks noGrp="1" noChangeArrowheads="1"/>
          </p:cNvSpPr>
          <p:nvPr>
            <p:ph type="sldNum" sz="quarter" idx="4"/>
          </p:nvPr>
        </p:nvSpPr>
        <p:spPr bwMode="gray">
          <a:xfrm>
            <a:off x="3756025" y="6551613"/>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lnSpc>
                <a:spcPct val="100000"/>
              </a:lnSpc>
              <a:defRPr sz="1000">
                <a:cs typeface="Arial" charset="0"/>
              </a:defRPr>
            </a:lvl1pPr>
          </a:lstStyle>
          <a:p>
            <a:fld id="{56B42268-825C-49F7-BF8F-262C2FFDD1C0}" type="slidenum">
              <a:rPr lang="ar-SA"/>
              <a:pPr/>
              <a:t>‹#›</a:t>
            </a:fld>
            <a:endParaRPr lang="en-US"/>
          </a:p>
        </p:txBody>
      </p:sp>
      <p:sp>
        <p:nvSpPr>
          <p:cNvPr id="429067" name="Rectangle 11"/>
          <p:cNvSpPr>
            <a:spLocks noGrp="1" noChangeArrowheads="1"/>
          </p:cNvSpPr>
          <p:nvPr>
            <p:ph type="title"/>
          </p:nvPr>
        </p:nvSpPr>
        <p:spPr bwMode="auto">
          <a:xfrm>
            <a:off x="685800" y="228600"/>
            <a:ext cx="7848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9068" name="Freeform 12"/>
          <p:cNvSpPr>
            <a:spLocks/>
          </p:cNvSpPr>
          <p:nvPr/>
        </p:nvSpPr>
        <p:spPr bwMode="gray">
          <a:xfrm flipH="1">
            <a:off x="0" y="793750"/>
            <a:ext cx="3635375" cy="444500"/>
          </a:xfrm>
          <a:custGeom>
            <a:avLst/>
            <a:gdLst/>
            <a:ahLst/>
            <a:cxnLst>
              <a:cxn ang="0">
                <a:pos x="0" y="16"/>
              </a:cxn>
              <a:cxn ang="0">
                <a:pos x="1000" y="104"/>
              </a:cxn>
              <a:cxn ang="0">
                <a:pos x="2096" y="280"/>
              </a:cxn>
              <a:cxn ang="0">
                <a:pos x="2096" y="0"/>
              </a:cxn>
              <a:cxn ang="0">
                <a:pos x="0" y="16"/>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w="9525">
            <a:no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hf sldNum="0" hdr="0" dt="0"/>
  <p:txStyles>
    <p:titleStyle>
      <a:lvl1pPr algn="ctr" rtl="0" fontAlgn="base">
        <a:spcBef>
          <a:spcPct val="0"/>
        </a:spcBef>
        <a:spcAft>
          <a:spcPct val="0"/>
        </a:spcAft>
        <a:defRPr sz="2800" b="1">
          <a:solidFill>
            <a:schemeClr val="bg1"/>
          </a:solidFill>
          <a:latin typeface="+mj-lt"/>
          <a:ea typeface="+mj-ea"/>
          <a:cs typeface="+mj-cs"/>
        </a:defRPr>
      </a:lvl1pPr>
      <a:lvl2pPr algn="ctr" rtl="0" fontAlgn="base">
        <a:spcBef>
          <a:spcPct val="0"/>
        </a:spcBef>
        <a:spcAft>
          <a:spcPct val="0"/>
        </a:spcAft>
        <a:defRPr sz="2800" b="1">
          <a:solidFill>
            <a:schemeClr val="bg1"/>
          </a:solidFill>
          <a:latin typeface="Arial" charset="0"/>
        </a:defRPr>
      </a:lvl2pPr>
      <a:lvl3pPr algn="ctr" rtl="0" fontAlgn="base">
        <a:spcBef>
          <a:spcPct val="0"/>
        </a:spcBef>
        <a:spcAft>
          <a:spcPct val="0"/>
        </a:spcAft>
        <a:defRPr sz="2800" b="1">
          <a:solidFill>
            <a:schemeClr val="bg1"/>
          </a:solidFill>
          <a:latin typeface="Arial" charset="0"/>
        </a:defRPr>
      </a:lvl3pPr>
      <a:lvl4pPr algn="ctr" rtl="0" fontAlgn="base">
        <a:spcBef>
          <a:spcPct val="0"/>
        </a:spcBef>
        <a:spcAft>
          <a:spcPct val="0"/>
        </a:spcAft>
        <a:defRPr sz="2800" b="1">
          <a:solidFill>
            <a:schemeClr val="bg1"/>
          </a:solidFill>
          <a:latin typeface="Arial" charset="0"/>
        </a:defRPr>
      </a:lvl4pPr>
      <a:lvl5pPr algn="ctr" rtl="0" fontAlgn="base">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4.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www.themegallery.com</a:t>
            </a:r>
          </a:p>
        </p:txBody>
      </p:sp>
      <p:sp>
        <p:nvSpPr>
          <p:cNvPr id="539652" name="Rectangle 4" descr="clipart_033"/>
          <p:cNvSpPr>
            <a:spLocks noChangeArrowheads="1"/>
          </p:cNvSpPr>
          <p:nvPr/>
        </p:nvSpPr>
        <p:spPr bwMode="gray">
          <a:xfrm>
            <a:off x="0" y="714356"/>
            <a:ext cx="9144000" cy="6021387"/>
          </a:xfrm>
          <a:prstGeom prst="rect">
            <a:avLst/>
          </a:prstGeom>
          <a:blipFill dpi="0" rotWithShape="1">
            <a:blip r:embed="rId2" cstate="print">
              <a:alphaModFix amt="14000"/>
            </a:blip>
            <a:srcRect/>
            <a:tile tx="0" ty="0" sx="100000" sy="100000" flip="none" algn="tl"/>
          </a:blipFill>
          <a:ln w="9525" algn="ctr">
            <a:noFill/>
            <a:miter lim="800000"/>
            <a:headEnd/>
            <a:tailEnd/>
          </a:ln>
          <a:effectLst/>
        </p:spPr>
        <p:txBody>
          <a:bodyPr vert="eaVert" wrap="none" anchor="ctr"/>
          <a:lstStyle/>
          <a:p>
            <a:endParaRPr lang="en-US"/>
          </a:p>
        </p:txBody>
      </p:sp>
      <p:sp>
        <p:nvSpPr>
          <p:cNvPr id="539651" name="Rectangle 3"/>
          <p:cNvSpPr>
            <a:spLocks noChangeArrowheads="1"/>
          </p:cNvSpPr>
          <p:nvPr/>
        </p:nvSpPr>
        <p:spPr bwMode="auto">
          <a:xfrm>
            <a:off x="250825" y="2112963"/>
            <a:ext cx="8424863" cy="1477962"/>
          </a:xfrm>
          <a:prstGeom prst="rect">
            <a:avLst/>
          </a:prstGeom>
          <a:noFill/>
          <a:ln w="9525">
            <a:noFill/>
            <a:miter lim="800000"/>
            <a:headEnd/>
            <a:tailEnd/>
          </a:ln>
          <a:effectLst/>
        </p:spPr>
        <p:txBody>
          <a:bodyPr>
            <a:spAutoFit/>
          </a:bodyPr>
          <a:lstStyle/>
          <a:p>
            <a:pPr>
              <a:lnSpc>
                <a:spcPct val="130000"/>
              </a:lnSpc>
              <a:spcBef>
                <a:spcPct val="20000"/>
              </a:spcBef>
              <a:buClr>
                <a:schemeClr val="tx2"/>
              </a:buClr>
              <a:buFont typeface="Wingdings" pitchFamily="2" charset="2"/>
              <a:buNone/>
            </a:pPr>
            <a:r>
              <a:rPr lang="ar-SA" sz="3000" b="1">
                <a:solidFill>
                  <a:srgbClr val="1996D5"/>
                </a:solidFill>
                <a:effectLst>
                  <a:outerShdw blurRad="38100" dist="38100" dir="2700000" algn="tl">
                    <a:srgbClr val="C0C0C0"/>
                  </a:outerShdw>
                </a:effectLst>
              </a:rPr>
              <a:t>ارائه یک الگوریتم </a:t>
            </a:r>
            <a:r>
              <a:rPr lang="fa-IR" sz="3000" b="1">
                <a:solidFill>
                  <a:srgbClr val="1996D5"/>
                </a:solidFill>
                <a:effectLst>
                  <a:outerShdw blurRad="38100" dist="38100" dir="2700000" algn="tl">
                    <a:srgbClr val="C0C0C0"/>
                  </a:outerShdw>
                </a:effectLst>
              </a:rPr>
              <a:t>فرا </a:t>
            </a:r>
            <a:r>
              <a:rPr lang="ar-SA" sz="3000" b="1">
                <a:solidFill>
                  <a:srgbClr val="1996D5"/>
                </a:solidFill>
                <a:effectLst>
                  <a:outerShdw blurRad="38100" dist="38100" dir="2700000" algn="tl">
                    <a:srgbClr val="C0C0C0"/>
                  </a:outerShdw>
                </a:effectLst>
              </a:rPr>
              <a:t>ابتکاری</a:t>
            </a:r>
            <a:r>
              <a:rPr lang="en-US" sz="3000" b="1">
                <a:solidFill>
                  <a:srgbClr val="1996D5"/>
                </a:solidFill>
                <a:effectLst>
                  <a:outerShdw blurRad="38100" dist="38100" dir="2700000" algn="tl">
                    <a:srgbClr val="C0C0C0"/>
                  </a:outerShdw>
                </a:effectLst>
              </a:rPr>
              <a:t> </a:t>
            </a:r>
            <a:r>
              <a:rPr lang="ar-SA" sz="3000" b="1">
                <a:solidFill>
                  <a:srgbClr val="1996D5"/>
                </a:solidFill>
                <a:effectLst>
                  <a:outerShdw blurRad="38100" dist="38100" dir="2700000" algn="tl">
                    <a:srgbClr val="C0C0C0"/>
                  </a:outerShdw>
                </a:effectLst>
              </a:rPr>
              <a:t>برای</a:t>
            </a:r>
            <a:r>
              <a:rPr lang="fa-IR" sz="3000" b="1">
                <a:solidFill>
                  <a:srgbClr val="1996D5"/>
                </a:solidFill>
                <a:effectLst>
                  <a:outerShdw blurRad="38100" dist="38100" dir="2700000" algn="tl">
                    <a:srgbClr val="C0C0C0"/>
                  </a:outerShdw>
                </a:effectLst>
              </a:rPr>
              <a:t> مسئله</a:t>
            </a:r>
            <a:r>
              <a:rPr lang="en-US" sz="3000" b="1">
                <a:solidFill>
                  <a:srgbClr val="1996D5"/>
                </a:solidFill>
                <a:effectLst>
                  <a:outerShdw blurRad="38100" dist="38100" dir="2700000" algn="tl">
                    <a:srgbClr val="C0C0C0"/>
                  </a:outerShdw>
                </a:effectLst>
              </a:rPr>
              <a:t/>
            </a:r>
            <a:br>
              <a:rPr lang="en-US" sz="3000" b="1">
                <a:solidFill>
                  <a:srgbClr val="1996D5"/>
                </a:solidFill>
                <a:effectLst>
                  <a:outerShdw blurRad="38100" dist="38100" dir="2700000" algn="tl">
                    <a:srgbClr val="C0C0C0"/>
                  </a:outerShdw>
                </a:effectLst>
              </a:rPr>
            </a:br>
            <a:r>
              <a:rPr lang="ar-SA" sz="4000" b="1">
                <a:solidFill>
                  <a:srgbClr val="1681B6"/>
                </a:solidFill>
                <a:effectLst>
                  <a:outerShdw blurRad="38100" dist="38100" dir="2700000" algn="tl">
                    <a:srgbClr val="C0C0C0"/>
                  </a:outerShdw>
                </a:effectLst>
              </a:rPr>
              <a:t>طبقه بندی موجودی چند معیاره</a:t>
            </a:r>
            <a:r>
              <a:rPr lang="ar-SA" sz="4000">
                <a:solidFill>
                  <a:srgbClr val="1996D5"/>
                </a:solidFill>
              </a:rPr>
              <a:t> </a:t>
            </a:r>
            <a:endParaRPr lang="fa-IR" sz="2000">
              <a:solidFill>
                <a:srgbClr val="1996D5"/>
              </a:solidFill>
            </a:endParaRPr>
          </a:p>
        </p:txBody>
      </p:sp>
      <p:sp>
        <p:nvSpPr>
          <p:cNvPr id="539653" name="Rectangle 5"/>
          <p:cNvSpPr>
            <a:spLocks noChangeArrowheads="1"/>
          </p:cNvSpPr>
          <p:nvPr/>
        </p:nvSpPr>
        <p:spPr bwMode="auto">
          <a:xfrm>
            <a:off x="468313" y="4629150"/>
            <a:ext cx="8424862" cy="701731"/>
          </a:xfrm>
          <a:prstGeom prst="rect">
            <a:avLst/>
          </a:prstGeom>
          <a:noFill/>
          <a:ln w="9525">
            <a:noFill/>
            <a:miter lim="800000"/>
            <a:headEnd/>
            <a:tailEnd/>
          </a:ln>
          <a:effectLst/>
        </p:spPr>
        <p:txBody>
          <a:bodyPr>
            <a:spAutoFit/>
          </a:bodyPr>
          <a:lstStyle/>
          <a:p>
            <a:endParaRPr lang="fa-IR" sz="1800" dirty="0"/>
          </a:p>
          <a:p>
            <a:r>
              <a:rPr lang="fa-IR" sz="1800" dirty="0"/>
              <a:t>استاد </a:t>
            </a:r>
            <a:r>
              <a:rPr lang="fa-IR" sz="1800" dirty="0" smtClean="0"/>
              <a:t>: </a:t>
            </a:r>
            <a:r>
              <a:rPr lang="fa-IR" sz="1800" dirty="0"/>
              <a:t>دکتر مصطفی </a:t>
            </a:r>
            <a:r>
              <a:rPr lang="fa-IR" sz="1800" dirty="0" smtClean="0"/>
              <a:t>زندیه</a:t>
            </a:r>
            <a:endParaRPr lang="fa-IR" sz="18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9651"/>
                                        </p:tgtEl>
                                        <p:attrNameLst>
                                          <p:attrName>style.visibility</p:attrName>
                                        </p:attrNameLst>
                                      </p:cBhvr>
                                      <p:to>
                                        <p:strVal val="visible"/>
                                      </p:to>
                                    </p:set>
                                    <p:anim calcmode="lin" valueType="num">
                                      <p:cBhvr additive="base">
                                        <p:cTn id="7" dur="2000" fill="hold"/>
                                        <p:tgtEl>
                                          <p:spTgt spid="539651"/>
                                        </p:tgtEl>
                                        <p:attrNameLst>
                                          <p:attrName>ppt_x</p:attrName>
                                        </p:attrNameLst>
                                      </p:cBhvr>
                                      <p:tavLst>
                                        <p:tav tm="0">
                                          <p:val>
                                            <p:strVal val="#ppt_x"/>
                                          </p:val>
                                        </p:tav>
                                        <p:tav tm="100000">
                                          <p:val>
                                            <p:strVal val="#ppt_x"/>
                                          </p:val>
                                        </p:tav>
                                      </p:tavLst>
                                    </p:anim>
                                    <p:anim calcmode="lin" valueType="num">
                                      <p:cBhvr additive="base">
                                        <p:cTn id="8" dur="2000" fill="hold"/>
                                        <p:tgtEl>
                                          <p:spTgt spid="5396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39653"/>
                                        </p:tgtEl>
                                        <p:attrNameLst>
                                          <p:attrName>style.visibility</p:attrName>
                                        </p:attrNameLst>
                                      </p:cBhvr>
                                      <p:to>
                                        <p:strVal val="visible"/>
                                      </p:to>
                                    </p:set>
                                    <p:anim calcmode="lin" valueType="num">
                                      <p:cBhvr additive="base">
                                        <p:cTn id="12" dur="2000" fill="hold"/>
                                        <p:tgtEl>
                                          <p:spTgt spid="539653"/>
                                        </p:tgtEl>
                                        <p:attrNameLst>
                                          <p:attrName>ppt_x</p:attrName>
                                        </p:attrNameLst>
                                      </p:cBhvr>
                                      <p:tavLst>
                                        <p:tav tm="0">
                                          <p:val>
                                            <p:strVal val="#ppt_x"/>
                                          </p:val>
                                        </p:tav>
                                        <p:tav tm="100000">
                                          <p:val>
                                            <p:strVal val="#ppt_x"/>
                                          </p:val>
                                        </p:tav>
                                      </p:tavLst>
                                    </p:anim>
                                    <p:anim calcmode="lin" valueType="num">
                                      <p:cBhvr additive="base">
                                        <p:cTn id="13" dur="2000" fill="hold"/>
                                        <p:tgtEl>
                                          <p:spTgt spid="539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t>www.themegallery.com</a:t>
            </a:r>
          </a:p>
        </p:txBody>
      </p:sp>
      <p:sp>
        <p:nvSpPr>
          <p:cNvPr id="582658"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pPr algn="l" rtl="0">
              <a:lnSpc>
                <a:spcPct val="100000"/>
              </a:lnSpc>
            </a:pPr>
            <a:endParaRPr lang="en-US" sz="1800">
              <a:cs typeface="Arial" charset="0"/>
            </a:endParaRPr>
          </a:p>
        </p:txBody>
      </p:sp>
      <p:sp>
        <p:nvSpPr>
          <p:cNvPr id="582659" name="AutoShape 3"/>
          <p:cNvSpPr>
            <a:spLocks noChangeArrowheads="1"/>
          </p:cNvSpPr>
          <p:nvPr/>
        </p:nvSpPr>
        <p:spPr bwMode="ltGray">
          <a:xfrm rot="5400000" flipV="1">
            <a:off x="6705600" y="1316038"/>
            <a:ext cx="4824413" cy="477043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582660" name="AutoShape 4"/>
          <p:cNvSpPr>
            <a:spLocks noChangeArrowheads="1"/>
          </p:cNvSpPr>
          <p:nvPr/>
        </p:nvSpPr>
        <p:spPr bwMode="ltGray">
          <a:xfrm rot="5400000" flipH="1" flipV="1">
            <a:off x="7111207" y="175180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endParaRPr lang="en-US"/>
          </a:p>
        </p:txBody>
      </p:sp>
      <p:sp>
        <p:nvSpPr>
          <p:cNvPr id="582661" name="AutoShape 5"/>
          <p:cNvSpPr>
            <a:spLocks noChangeArrowheads="1"/>
          </p:cNvSpPr>
          <p:nvPr/>
        </p:nvSpPr>
        <p:spPr bwMode="gray">
          <a:xfrm>
            <a:off x="539750" y="5157788"/>
            <a:ext cx="6813550" cy="1295400"/>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همگرایی حول نقاط بهینه موضعی در بعضی موارد.</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استفاده از روش انتخاب نه چندان مناسب.</a:t>
            </a:r>
          </a:p>
        </p:txBody>
      </p:sp>
      <p:sp>
        <p:nvSpPr>
          <p:cNvPr id="582662" name="AutoShape 6"/>
          <p:cNvSpPr>
            <a:spLocks noChangeArrowheads="1"/>
          </p:cNvSpPr>
          <p:nvPr/>
        </p:nvSpPr>
        <p:spPr bwMode="gray">
          <a:xfrm>
            <a:off x="611188" y="3068638"/>
            <a:ext cx="5815012" cy="1944687"/>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جوابهای نسبتا خوب در اکثر مواقع.</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سادگی روش برای استفاده مدیران سازمانها.</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قابل استفاده بودن روش در مسائل با اندازه های مختلف.</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سرعت همگرایی بالا.</a:t>
            </a:r>
          </a:p>
        </p:txBody>
      </p:sp>
      <p:sp>
        <p:nvSpPr>
          <p:cNvPr id="582663" name="AutoShape 7"/>
          <p:cNvSpPr>
            <a:spLocks noChangeArrowheads="1"/>
          </p:cNvSpPr>
          <p:nvPr/>
        </p:nvSpPr>
        <p:spPr bwMode="gray">
          <a:xfrm>
            <a:off x="323850" y="1052513"/>
            <a:ext cx="6769100" cy="1873250"/>
          </a:xfrm>
          <a:prstGeom prst="roundRect">
            <a:avLst>
              <a:gd name="adj" fmla="val 50000"/>
            </a:avLst>
          </a:prstGeom>
          <a:noFill/>
          <a:ln w="28575" algn="ctr">
            <a:solidFill>
              <a:schemeClr val="bg2"/>
            </a:solidFill>
            <a:round/>
            <a:headEnd/>
            <a:tailEnd/>
          </a:ln>
          <a:effectLst/>
        </p:spPr>
        <p:txBody>
          <a:bodyPr wrap="none" anchor="ctr"/>
          <a:lstStyle/>
          <a:p>
            <a:pPr algn="r" rtl="0" eaLnBrk="0" hangingPunct="0">
              <a:lnSpc>
                <a:spcPct val="100000"/>
              </a:lnSpc>
            </a:pPr>
            <a:endParaRPr lang="en-US" sz="2400" b="1">
              <a:solidFill>
                <a:schemeClr val="tx2"/>
              </a:solidFill>
              <a:cs typeface="B Mitra" pitchFamily="2" charset="-78"/>
            </a:endParaRPr>
          </a:p>
        </p:txBody>
      </p:sp>
      <p:grpSp>
        <p:nvGrpSpPr>
          <p:cNvPr id="582664" name="Group 8"/>
          <p:cNvGrpSpPr>
            <a:grpSpLocks/>
          </p:cNvGrpSpPr>
          <p:nvPr/>
        </p:nvGrpSpPr>
        <p:grpSpPr bwMode="auto">
          <a:xfrm rot="10800000" flipV="1">
            <a:off x="7092950" y="1773238"/>
            <a:ext cx="381000" cy="381000"/>
            <a:chOff x="2078" y="1680"/>
            <a:chExt cx="1615" cy="1615"/>
          </a:xfrm>
        </p:grpSpPr>
        <p:sp>
          <p:nvSpPr>
            <p:cNvPr id="582665" name="Oval 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2666" name="Oval 1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2667" name="Oval 1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2668" name="Oval 1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582669" name="Oval 1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2670" name="Oval 1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2671" name="Group 15"/>
          <p:cNvGrpSpPr>
            <a:grpSpLocks/>
          </p:cNvGrpSpPr>
          <p:nvPr/>
        </p:nvGrpSpPr>
        <p:grpSpPr bwMode="auto">
          <a:xfrm>
            <a:off x="6443663" y="3860800"/>
            <a:ext cx="381000" cy="381000"/>
            <a:chOff x="2078" y="1680"/>
            <a:chExt cx="1615" cy="1615"/>
          </a:xfrm>
        </p:grpSpPr>
        <p:sp>
          <p:nvSpPr>
            <p:cNvPr id="582672"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2673"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2674" name="Oval 1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2675" name="Oval 19"/>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582676" name="Oval 2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2677" name="Oval 21"/>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2678" name="Group 22"/>
          <p:cNvGrpSpPr>
            <a:grpSpLocks/>
          </p:cNvGrpSpPr>
          <p:nvPr/>
        </p:nvGrpSpPr>
        <p:grpSpPr bwMode="auto">
          <a:xfrm>
            <a:off x="7380288" y="5589588"/>
            <a:ext cx="381000" cy="381000"/>
            <a:chOff x="2078" y="1680"/>
            <a:chExt cx="1615" cy="1615"/>
          </a:xfrm>
        </p:grpSpPr>
        <p:sp>
          <p:nvSpPr>
            <p:cNvPr id="582679" name="Oval 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2680" name="Oval 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2681" name="Oval 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2682" name="Oval 26"/>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582683" name="Oval 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2684" name="Oval 28"/>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82685" name="Text Box 29"/>
          <p:cNvSpPr txBox="1">
            <a:spLocks noChangeArrowheads="1"/>
          </p:cNvSpPr>
          <p:nvPr/>
        </p:nvSpPr>
        <p:spPr bwMode="auto">
          <a:xfrm rot="10800000" flipV="1">
            <a:off x="7180263" y="2325688"/>
            <a:ext cx="1403350" cy="366712"/>
          </a:xfrm>
          <a:prstGeom prst="rect">
            <a:avLst/>
          </a:prstGeom>
          <a:noFill/>
          <a:ln w="9525">
            <a:noFill/>
            <a:miter lim="800000"/>
            <a:headEnd/>
            <a:tailEnd/>
          </a:ln>
          <a:effectLst/>
        </p:spPr>
        <p:txBody>
          <a:bodyPr>
            <a:spAutoFit/>
          </a:bodyPr>
          <a:lstStyle/>
          <a:p>
            <a:pPr algn="l" rtl="0">
              <a:lnSpc>
                <a:spcPct val="100000"/>
              </a:lnSpc>
              <a:spcBef>
                <a:spcPct val="50000"/>
              </a:spcBef>
            </a:pPr>
            <a:endParaRPr lang="en-US" sz="1800"/>
          </a:p>
        </p:txBody>
      </p:sp>
      <p:sp>
        <p:nvSpPr>
          <p:cNvPr id="582686" name="Rectangle 30"/>
          <p:cNvSpPr>
            <a:spLocks noChangeArrowheads="1"/>
          </p:cNvSpPr>
          <p:nvPr/>
        </p:nvSpPr>
        <p:spPr bwMode="auto">
          <a:xfrm>
            <a:off x="539750" y="1125538"/>
            <a:ext cx="6192838" cy="1698625"/>
          </a:xfrm>
          <a:prstGeom prst="rect">
            <a:avLst/>
          </a:prstGeom>
          <a:noFill/>
          <a:ln w="9525">
            <a:noFill/>
            <a:miter lim="800000"/>
            <a:headEnd/>
            <a:tailEnd/>
          </a:ln>
          <a:effectLst/>
        </p:spPr>
        <p:txBody>
          <a:bodyPr>
            <a:spAutoFit/>
          </a:bodyP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الهام گرفته از سیستم ژنتیک و تولید نسل در انسان.</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محاسبه وزن معیارها و نقاط برش با استفاده از الگوریتم ژنتیک.</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محاسبه امتیاز نهایی اقلام و جدا کردن آنهادر طبقات بر اساس امتیاز نهایی و مقادیر نقاط برش.</a:t>
            </a:r>
          </a:p>
        </p:txBody>
      </p:sp>
      <p:sp>
        <p:nvSpPr>
          <p:cNvPr id="582687" name="Rectangle 31"/>
          <p:cNvSpPr>
            <a:spLocks noChangeArrowheads="1"/>
          </p:cNvSpPr>
          <p:nvPr/>
        </p:nvSpPr>
        <p:spPr bwMode="auto">
          <a:xfrm>
            <a:off x="107950" y="476250"/>
            <a:ext cx="7848600" cy="563563"/>
          </a:xfrm>
          <a:prstGeom prst="rect">
            <a:avLst/>
          </a:prstGeom>
          <a:noFill/>
          <a:ln w="9525">
            <a:noFill/>
            <a:miter lim="800000"/>
            <a:headEnd/>
            <a:tailEnd/>
          </a:ln>
          <a:effectLst/>
        </p:spPr>
        <p:txBody>
          <a:bodyPr anchor="ctr"/>
          <a:lstStyle/>
          <a:p>
            <a:pPr rtl="0">
              <a:lnSpc>
                <a:spcPct val="100000"/>
              </a:lnSpc>
            </a:pPr>
            <a:r>
              <a:rPr lang="fa-IR" sz="3200" b="1">
                <a:solidFill>
                  <a:schemeClr val="bg1"/>
                </a:solidFill>
              </a:rPr>
              <a:t>طبقه بندی موجودی چند معیاره</a:t>
            </a:r>
            <a:r>
              <a:rPr lang="en-US" sz="3200" b="1">
                <a:solidFill>
                  <a:schemeClr val="bg1"/>
                </a:solidFill>
              </a:rPr>
              <a:t/>
            </a:r>
            <a:br>
              <a:rPr lang="en-US" sz="3200" b="1">
                <a:solidFill>
                  <a:schemeClr val="bg1"/>
                </a:solidFill>
              </a:rPr>
            </a:br>
            <a:endParaRPr lang="en-US" sz="3200" b="1">
              <a:solidFill>
                <a:schemeClr val="bg1"/>
              </a:solidFill>
            </a:endParaRPr>
          </a:p>
        </p:txBody>
      </p:sp>
      <p:sp>
        <p:nvSpPr>
          <p:cNvPr id="582688" name="Rectangle 32"/>
          <p:cNvSpPr>
            <a:spLocks noChangeArrowheads="1"/>
          </p:cNvSpPr>
          <p:nvPr/>
        </p:nvSpPr>
        <p:spPr bwMode="auto">
          <a:xfrm>
            <a:off x="7164388" y="1989138"/>
            <a:ext cx="1979612" cy="2520950"/>
          </a:xfrm>
          <a:prstGeom prst="rect">
            <a:avLst/>
          </a:prstGeom>
          <a:noFill/>
          <a:ln w="9525">
            <a:noFill/>
            <a:miter lim="800000"/>
            <a:headEnd/>
            <a:tailEnd/>
          </a:ln>
          <a:effectLst/>
        </p:spPr>
        <p:txBody>
          <a:bodyPr anchor="ctr"/>
          <a:lstStyle/>
          <a:p>
            <a:pPr rtl="0">
              <a:lnSpc>
                <a:spcPct val="130000"/>
              </a:lnSpc>
            </a:pPr>
            <a:r>
              <a:rPr lang="en-US" sz="3200" b="1">
                <a:solidFill>
                  <a:srgbClr val="0000FF"/>
                </a:solidFill>
              </a:rPr>
              <a:t/>
            </a:r>
            <a:br>
              <a:rPr lang="en-US" sz="3200" b="1">
                <a:solidFill>
                  <a:srgbClr val="0000FF"/>
                </a:solidFill>
              </a:rPr>
            </a:br>
            <a:r>
              <a:rPr lang="fa-IR" sz="3200" b="1">
                <a:solidFill>
                  <a:srgbClr val="0000FF"/>
                </a:solidFill>
              </a:rPr>
              <a:t>الگوریتم </a:t>
            </a:r>
            <a:br>
              <a:rPr lang="fa-IR" sz="3200" b="1">
                <a:solidFill>
                  <a:srgbClr val="0000FF"/>
                </a:solidFill>
              </a:rPr>
            </a:br>
            <a:r>
              <a:rPr lang="fa-IR" sz="3200" b="1">
                <a:solidFill>
                  <a:srgbClr val="0000FF"/>
                </a:solidFill>
              </a:rPr>
              <a:t>ژنتیک</a:t>
            </a:r>
            <a:endParaRPr lang="en-US" sz="3200" b="1">
              <a:solidFill>
                <a:srgbClr val="0000FF"/>
              </a:solidFill>
            </a:endParaRPr>
          </a:p>
        </p:txBody>
      </p:sp>
      <p:sp>
        <p:nvSpPr>
          <p:cNvPr id="582691" name="Rectangle 35"/>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2664"/>
                                        </p:tgtEl>
                                        <p:attrNameLst>
                                          <p:attrName>style.visibility</p:attrName>
                                        </p:attrNameLst>
                                      </p:cBhvr>
                                      <p:to>
                                        <p:strVal val="visible"/>
                                      </p:to>
                                    </p:set>
                                    <p:animEffect transition="in" filter="wipe(down)">
                                      <p:cBhvr>
                                        <p:cTn id="7" dur="500"/>
                                        <p:tgtEl>
                                          <p:spTgt spid="5826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2686"/>
                                        </p:tgtEl>
                                        <p:attrNameLst>
                                          <p:attrName>style.visibility</p:attrName>
                                        </p:attrNameLst>
                                      </p:cBhvr>
                                      <p:to>
                                        <p:strVal val="visible"/>
                                      </p:to>
                                    </p:set>
                                    <p:animEffect transition="in" filter="wipe(down)">
                                      <p:cBhvr>
                                        <p:cTn id="10" dur="500"/>
                                        <p:tgtEl>
                                          <p:spTgt spid="58268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2663"/>
                                        </p:tgtEl>
                                        <p:attrNameLst>
                                          <p:attrName>style.visibility</p:attrName>
                                        </p:attrNameLst>
                                      </p:cBhvr>
                                      <p:to>
                                        <p:strVal val="visible"/>
                                      </p:to>
                                    </p:set>
                                    <p:animEffect transition="in" filter="wipe(down)">
                                      <p:cBhvr>
                                        <p:cTn id="13" dur="500"/>
                                        <p:tgtEl>
                                          <p:spTgt spid="582663"/>
                                        </p:tgtEl>
                                      </p:cBhvr>
                                    </p:animEffect>
                                  </p:childTnLst>
                                </p:cTn>
                              </p:par>
                              <p:par>
                                <p:cTn id="14" presetID="22" presetClass="entr" presetSubtype="4" fill="hold" nodeType="withEffect">
                                  <p:stCondLst>
                                    <p:cond delay="0"/>
                                  </p:stCondLst>
                                  <p:childTnLst>
                                    <p:set>
                                      <p:cBhvr>
                                        <p:cTn id="15" dur="1" fill="hold">
                                          <p:stCondLst>
                                            <p:cond delay="0"/>
                                          </p:stCondLst>
                                        </p:cTn>
                                        <p:tgtEl>
                                          <p:spTgt spid="582671"/>
                                        </p:tgtEl>
                                        <p:attrNameLst>
                                          <p:attrName>style.visibility</p:attrName>
                                        </p:attrNameLst>
                                      </p:cBhvr>
                                      <p:to>
                                        <p:strVal val="visible"/>
                                      </p:to>
                                    </p:set>
                                    <p:animEffect transition="in" filter="wipe(down)">
                                      <p:cBhvr>
                                        <p:cTn id="16" dur="500"/>
                                        <p:tgtEl>
                                          <p:spTgt spid="58267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82662"/>
                                        </p:tgtEl>
                                        <p:attrNameLst>
                                          <p:attrName>style.visibility</p:attrName>
                                        </p:attrNameLst>
                                      </p:cBhvr>
                                      <p:to>
                                        <p:strVal val="visible"/>
                                      </p:to>
                                    </p:set>
                                    <p:animEffect transition="in" filter="wipe(down)">
                                      <p:cBhvr>
                                        <p:cTn id="19" dur="500"/>
                                        <p:tgtEl>
                                          <p:spTgt spid="582662"/>
                                        </p:tgtEl>
                                      </p:cBhvr>
                                    </p:animEffect>
                                  </p:childTnLst>
                                </p:cTn>
                              </p:par>
                              <p:par>
                                <p:cTn id="20" presetID="22" presetClass="entr" presetSubtype="4" fill="hold" nodeType="withEffect">
                                  <p:stCondLst>
                                    <p:cond delay="0"/>
                                  </p:stCondLst>
                                  <p:childTnLst>
                                    <p:set>
                                      <p:cBhvr>
                                        <p:cTn id="21" dur="1" fill="hold">
                                          <p:stCondLst>
                                            <p:cond delay="0"/>
                                          </p:stCondLst>
                                        </p:cTn>
                                        <p:tgtEl>
                                          <p:spTgt spid="582678"/>
                                        </p:tgtEl>
                                        <p:attrNameLst>
                                          <p:attrName>style.visibility</p:attrName>
                                        </p:attrNameLst>
                                      </p:cBhvr>
                                      <p:to>
                                        <p:strVal val="visible"/>
                                      </p:to>
                                    </p:set>
                                    <p:animEffect transition="in" filter="wipe(down)">
                                      <p:cBhvr>
                                        <p:cTn id="22" dur="500"/>
                                        <p:tgtEl>
                                          <p:spTgt spid="58267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2661"/>
                                        </p:tgtEl>
                                        <p:attrNameLst>
                                          <p:attrName>style.visibility</p:attrName>
                                        </p:attrNameLst>
                                      </p:cBhvr>
                                      <p:to>
                                        <p:strVal val="visible"/>
                                      </p:to>
                                    </p:set>
                                    <p:animEffect transition="in" filter="wipe(down)">
                                      <p:cBhvr>
                                        <p:cTn id="25" dur="500"/>
                                        <p:tgtEl>
                                          <p:spTgt spid="582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animBg="1"/>
      <p:bldP spid="582662" grpId="0" animBg="1"/>
      <p:bldP spid="582663" grpId="0" animBg="1"/>
      <p:bldP spid="5826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www.themegallery.com</a:t>
            </a:r>
          </a:p>
        </p:txBody>
      </p:sp>
      <p:sp>
        <p:nvSpPr>
          <p:cNvPr id="583682" name="Freeform 2"/>
          <p:cNvSpPr>
            <a:spLocks/>
          </p:cNvSpPr>
          <p:nvPr/>
        </p:nvSpPr>
        <p:spPr bwMode="gray">
          <a:xfrm rot="-917932">
            <a:off x="5364163" y="3068638"/>
            <a:ext cx="790575"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en-US"/>
          </a:p>
        </p:txBody>
      </p:sp>
      <p:grpSp>
        <p:nvGrpSpPr>
          <p:cNvPr id="583683" name="Group 3"/>
          <p:cNvGrpSpPr>
            <a:grpSpLocks/>
          </p:cNvGrpSpPr>
          <p:nvPr/>
        </p:nvGrpSpPr>
        <p:grpSpPr bwMode="auto">
          <a:xfrm>
            <a:off x="5400675" y="1125538"/>
            <a:ext cx="3743325" cy="1962150"/>
            <a:chOff x="1997" y="1314"/>
            <a:chExt cx="1889" cy="1009"/>
          </a:xfrm>
        </p:grpSpPr>
        <p:grpSp>
          <p:nvGrpSpPr>
            <p:cNvPr id="583684" name="Group 4"/>
            <p:cNvGrpSpPr>
              <a:grpSpLocks/>
            </p:cNvGrpSpPr>
            <p:nvPr/>
          </p:nvGrpSpPr>
          <p:grpSpPr bwMode="auto">
            <a:xfrm>
              <a:off x="1997" y="1404"/>
              <a:ext cx="1889" cy="919"/>
              <a:chOff x="1973" y="1027"/>
              <a:chExt cx="1926" cy="937"/>
            </a:xfrm>
          </p:grpSpPr>
          <p:sp>
            <p:nvSpPr>
              <p:cNvPr id="583685" name="Oval 5"/>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en-US"/>
              </a:p>
            </p:txBody>
          </p:sp>
          <p:sp>
            <p:nvSpPr>
              <p:cNvPr id="583686" name="Oval 6"/>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en-US"/>
              </a:p>
            </p:txBody>
          </p:sp>
        </p:grpSp>
        <p:sp>
          <p:nvSpPr>
            <p:cNvPr id="583687" name="Oval 7"/>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en-US"/>
            </a:p>
          </p:txBody>
        </p:sp>
        <p:sp>
          <p:nvSpPr>
            <p:cNvPr id="583688" name="Oval 8"/>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en-US"/>
            </a:p>
          </p:txBody>
        </p:sp>
        <p:sp>
          <p:nvSpPr>
            <p:cNvPr id="583689" name="Oval 9"/>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en-US"/>
            </a:p>
          </p:txBody>
        </p:sp>
        <p:sp>
          <p:nvSpPr>
            <p:cNvPr id="583690" name="Oval 10"/>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en-US"/>
            </a:p>
          </p:txBody>
        </p:sp>
      </p:grpSp>
      <p:sp>
        <p:nvSpPr>
          <p:cNvPr id="583691" name="Text Box 11"/>
          <p:cNvSpPr txBox="1">
            <a:spLocks noChangeArrowheads="1"/>
          </p:cNvSpPr>
          <p:nvPr/>
        </p:nvSpPr>
        <p:spPr bwMode="auto">
          <a:xfrm>
            <a:off x="5724525" y="1557338"/>
            <a:ext cx="2974975" cy="519112"/>
          </a:xfrm>
          <a:prstGeom prst="rect">
            <a:avLst/>
          </a:prstGeom>
          <a:noFill/>
          <a:ln w="9525" algn="ctr">
            <a:noFill/>
            <a:miter lim="800000"/>
            <a:headEnd/>
            <a:tailEnd/>
          </a:ln>
          <a:effectLst/>
        </p:spPr>
        <p:txBody>
          <a:bodyPr>
            <a:spAutoFit/>
          </a:bodyPr>
          <a:lstStyle/>
          <a:p>
            <a:pPr rtl="0" eaLnBrk="0" hangingPunct="0">
              <a:lnSpc>
                <a:spcPct val="100000"/>
              </a:lnSpc>
            </a:pPr>
            <a:r>
              <a:rPr lang="fa-IR" sz="2800" b="1">
                <a:solidFill>
                  <a:schemeClr val="accent2"/>
                </a:solidFill>
                <a:effectLst>
                  <a:outerShdw blurRad="38100" dist="38100" dir="2700000" algn="tl">
                    <a:srgbClr val="C0C0C0"/>
                  </a:outerShdw>
                </a:effectLst>
              </a:rPr>
              <a:t>سیستم ایمنی</a:t>
            </a:r>
            <a:endParaRPr lang="en-US" sz="2800">
              <a:solidFill>
                <a:schemeClr val="accent2"/>
              </a:solidFill>
              <a:effectLst>
                <a:outerShdw blurRad="38100" dist="38100" dir="2700000" algn="tl">
                  <a:srgbClr val="C0C0C0"/>
                </a:outerShdw>
              </a:effectLst>
            </a:endParaRPr>
          </a:p>
        </p:txBody>
      </p:sp>
      <p:sp>
        <p:nvSpPr>
          <p:cNvPr id="583692" name="Freeform 12"/>
          <p:cNvSpPr>
            <a:spLocks/>
          </p:cNvSpPr>
          <p:nvPr/>
        </p:nvSpPr>
        <p:spPr bwMode="gray">
          <a:xfrm>
            <a:off x="4787900" y="2420938"/>
            <a:ext cx="533400" cy="976312"/>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en-US"/>
          </a:p>
        </p:txBody>
      </p:sp>
      <p:sp>
        <p:nvSpPr>
          <p:cNvPr id="583693" name="Freeform 13"/>
          <p:cNvSpPr>
            <a:spLocks/>
          </p:cNvSpPr>
          <p:nvPr/>
        </p:nvSpPr>
        <p:spPr bwMode="gray">
          <a:xfrm rot="-24387250">
            <a:off x="5553075" y="3797300"/>
            <a:ext cx="1724025" cy="108267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en-US"/>
          </a:p>
        </p:txBody>
      </p:sp>
      <p:sp>
        <p:nvSpPr>
          <p:cNvPr id="583694" name="AutoShape 14"/>
          <p:cNvSpPr>
            <a:spLocks noChangeArrowheads="1"/>
          </p:cNvSpPr>
          <p:nvPr/>
        </p:nvSpPr>
        <p:spPr bwMode="gray">
          <a:xfrm>
            <a:off x="684213" y="2565400"/>
            <a:ext cx="3959225" cy="1008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rtl="0" eaLnBrk="0" hangingPunct="0"/>
            <a:r>
              <a:rPr lang="fa-IR" sz="2400" b="1">
                <a:cs typeface="B Mitra" pitchFamily="2" charset="-78"/>
              </a:rPr>
              <a:t>1- زندگی تمام موجودات، وابسته به</a:t>
            </a:r>
          </a:p>
          <a:p>
            <a:pPr rtl="0" eaLnBrk="0" hangingPunct="0"/>
            <a:r>
              <a:rPr lang="fa-IR" sz="2400" b="1">
                <a:cs typeface="B Mitra" pitchFamily="2" charset="-78"/>
              </a:rPr>
              <a:t> این سیستم میباشد.</a:t>
            </a:r>
            <a:endParaRPr lang="en-US" sz="2400" b="1">
              <a:cs typeface="B Mitra" pitchFamily="2" charset="-78"/>
            </a:endParaRPr>
          </a:p>
        </p:txBody>
      </p:sp>
      <p:sp>
        <p:nvSpPr>
          <p:cNvPr id="583695" name="AutoShape 15"/>
          <p:cNvSpPr>
            <a:spLocks noChangeArrowheads="1"/>
          </p:cNvSpPr>
          <p:nvPr/>
        </p:nvSpPr>
        <p:spPr bwMode="gray">
          <a:xfrm>
            <a:off x="0" y="3716338"/>
            <a:ext cx="5399088" cy="1223962"/>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r" eaLnBrk="0" hangingPunct="0">
              <a:lnSpc>
                <a:spcPct val="120000"/>
              </a:lnSpc>
            </a:pPr>
            <a:r>
              <a:rPr lang="fa-IR" sz="2400" b="1">
                <a:cs typeface="B Mitra" pitchFamily="2" charset="-78"/>
              </a:rPr>
              <a:t>2- شامل تعداد وسیعی از سلولها و مولکولهایی</a:t>
            </a:r>
          </a:p>
          <a:p>
            <a:pPr algn="r" eaLnBrk="0" hangingPunct="0">
              <a:lnSpc>
                <a:spcPct val="120000"/>
              </a:lnSpc>
            </a:pPr>
            <a:r>
              <a:rPr lang="fa-IR" sz="2400" b="1">
                <a:cs typeface="B Mitra" pitchFamily="2" charset="-78"/>
              </a:rPr>
              <a:t>که جهت حفظ زندگی با یکدیگر همکاری می</a:t>
            </a:r>
            <a:r>
              <a:rPr lang="fa-IR" sz="2400" b="1">
                <a:cs typeface="Arial" charset="0"/>
              </a:rPr>
              <a:t>‌</a:t>
            </a:r>
            <a:r>
              <a:rPr lang="fa-IR" sz="2400" b="1">
                <a:cs typeface="B Mitra" pitchFamily="2" charset="-78"/>
              </a:rPr>
              <a:t>کنند.</a:t>
            </a:r>
            <a:endParaRPr lang="en-US" sz="2400" b="1">
              <a:cs typeface="B Mitra" pitchFamily="2" charset="-78"/>
            </a:endParaRPr>
          </a:p>
        </p:txBody>
      </p:sp>
      <p:sp>
        <p:nvSpPr>
          <p:cNvPr id="583696" name="AutoShape 16"/>
          <p:cNvSpPr>
            <a:spLocks noChangeArrowheads="1"/>
          </p:cNvSpPr>
          <p:nvPr/>
        </p:nvSpPr>
        <p:spPr bwMode="gray">
          <a:xfrm>
            <a:off x="684213" y="5157788"/>
            <a:ext cx="5292725" cy="1008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nSpc>
                <a:spcPct val="90000"/>
              </a:lnSpc>
              <a:spcBef>
                <a:spcPct val="20000"/>
              </a:spcBef>
              <a:buClr>
                <a:schemeClr val="tx2"/>
              </a:buClr>
              <a:buFont typeface="Wingdings" pitchFamily="2" charset="2"/>
              <a:buNone/>
            </a:pPr>
            <a:r>
              <a:rPr lang="fa-IR" sz="2400" b="1">
                <a:cs typeface="B Mitra" pitchFamily="2" charset="-78"/>
              </a:rPr>
              <a:t>3- عمده ترین وظیفه سیستم ایمنی، شناسایی</a:t>
            </a:r>
          </a:p>
          <a:p>
            <a:pPr>
              <a:lnSpc>
                <a:spcPct val="90000"/>
              </a:lnSpc>
              <a:spcBef>
                <a:spcPct val="20000"/>
              </a:spcBef>
              <a:buClr>
                <a:schemeClr val="tx2"/>
              </a:buClr>
              <a:buFont typeface="Wingdings" pitchFamily="2" charset="2"/>
              <a:buNone/>
            </a:pPr>
            <a:r>
              <a:rPr lang="fa-IR" sz="2400" b="1">
                <a:cs typeface="B Mitra" pitchFamily="2" charset="-78"/>
              </a:rPr>
              <a:t> و حذف عوامل بیماری</a:t>
            </a:r>
            <a:r>
              <a:rPr lang="fa-IR" sz="2400" b="1">
                <a:cs typeface="Arial" charset="0"/>
              </a:rPr>
              <a:t>‌</a:t>
            </a:r>
            <a:r>
              <a:rPr lang="fa-IR" sz="2400" b="1">
                <a:cs typeface="B Mitra" pitchFamily="2" charset="-78"/>
              </a:rPr>
              <a:t>زا می</a:t>
            </a:r>
            <a:r>
              <a:rPr lang="fa-IR" sz="2400" b="1">
                <a:cs typeface="Arial" charset="0"/>
              </a:rPr>
              <a:t>‌</a:t>
            </a:r>
            <a:r>
              <a:rPr lang="fa-IR" sz="2400" b="1">
                <a:cs typeface="B Mitra" pitchFamily="2" charset="-78"/>
              </a:rPr>
              <a:t>باشد.</a:t>
            </a:r>
          </a:p>
        </p:txBody>
      </p:sp>
      <p:sp>
        <p:nvSpPr>
          <p:cNvPr id="583697" name="Text Box 17"/>
          <p:cNvSpPr txBox="1">
            <a:spLocks noChangeArrowheads="1"/>
          </p:cNvSpPr>
          <p:nvPr/>
        </p:nvSpPr>
        <p:spPr bwMode="auto">
          <a:xfrm>
            <a:off x="71438" y="260350"/>
            <a:ext cx="8964612"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rgbClr val="FFFFFF"/>
                </a:solidFill>
              </a:rPr>
              <a:t>سیستم ایمنی</a:t>
            </a:r>
            <a:endParaRPr lang="en-US" sz="3200" b="1">
              <a:solidFill>
                <a:srgbClr val="FFFFFF"/>
              </a:solidFill>
            </a:endParaRPr>
          </a:p>
        </p:txBody>
      </p:sp>
      <p:sp>
        <p:nvSpPr>
          <p:cNvPr id="583700" name="Rectangle 20"/>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سیستم ایمنی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692"/>
                                        </p:tgtEl>
                                        <p:attrNameLst>
                                          <p:attrName>style.visibility</p:attrName>
                                        </p:attrNameLst>
                                      </p:cBhvr>
                                      <p:to>
                                        <p:strVal val="visible"/>
                                      </p:to>
                                    </p:set>
                                    <p:animEffect transition="in" filter="wipe(down)">
                                      <p:cBhvr>
                                        <p:cTn id="7" dur="500"/>
                                        <p:tgtEl>
                                          <p:spTgt spid="5836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3694"/>
                                        </p:tgtEl>
                                        <p:attrNameLst>
                                          <p:attrName>style.visibility</p:attrName>
                                        </p:attrNameLst>
                                      </p:cBhvr>
                                      <p:to>
                                        <p:strVal val="visible"/>
                                      </p:to>
                                    </p:set>
                                    <p:animEffect transition="in" filter="wipe(down)">
                                      <p:cBhvr>
                                        <p:cTn id="10" dur="500"/>
                                        <p:tgtEl>
                                          <p:spTgt spid="5836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3682"/>
                                        </p:tgtEl>
                                        <p:attrNameLst>
                                          <p:attrName>style.visibility</p:attrName>
                                        </p:attrNameLst>
                                      </p:cBhvr>
                                      <p:to>
                                        <p:strVal val="visible"/>
                                      </p:to>
                                    </p:set>
                                    <p:animEffect transition="in" filter="wipe(down)">
                                      <p:cBhvr>
                                        <p:cTn id="13" dur="500"/>
                                        <p:tgtEl>
                                          <p:spTgt spid="58368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83695"/>
                                        </p:tgtEl>
                                        <p:attrNameLst>
                                          <p:attrName>style.visibility</p:attrName>
                                        </p:attrNameLst>
                                      </p:cBhvr>
                                      <p:to>
                                        <p:strVal val="visible"/>
                                      </p:to>
                                    </p:set>
                                    <p:animEffect transition="in" filter="wipe(down)">
                                      <p:cBhvr>
                                        <p:cTn id="16" dur="500"/>
                                        <p:tgtEl>
                                          <p:spTgt spid="58369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83693"/>
                                        </p:tgtEl>
                                        <p:attrNameLst>
                                          <p:attrName>style.visibility</p:attrName>
                                        </p:attrNameLst>
                                      </p:cBhvr>
                                      <p:to>
                                        <p:strVal val="visible"/>
                                      </p:to>
                                    </p:set>
                                    <p:animEffect transition="in" filter="wipe(down)">
                                      <p:cBhvr>
                                        <p:cTn id="19" dur="500"/>
                                        <p:tgtEl>
                                          <p:spTgt spid="58369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83696"/>
                                        </p:tgtEl>
                                        <p:attrNameLst>
                                          <p:attrName>style.visibility</p:attrName>
                                        </p:attrNameLst>
                                      </p:cBhvr>
                                      <p:to>
                                        <p:strVal val="visible"/>
                                      </p:to>
                                    </p:set>
                                    <p:animEffect transition="in" filter="wipe(down)">
                                      <p:cBhvr>
                                        <p:cTn id="22" dur="500"/>
                                        <p:tgtEl>
                                          <p:spTgt spid="583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animBg="1"/>
      <p:bldP spid="583692" grpId="0" animBg="1"/>
      <p:bldP spid="583693" grpId="0" animBg="1"/>
      <p:bldP spid="583694" grpId="0" animBg="1"/>
      <p:bldP spid="583695" grpId="0" animBg="1"/>
      <p:bldP spid="5836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a:t>www.themegallery.com</a:t>
            </a:r>
          </a:p>
        </p:txBody>
      </p:sp>
      <p:sp>
        <p:nvSpPr>
          <p:cNvPr id="585730" name="Rectangle 2"/>
          <p:cNvSpPr>
            <a:spLocks noGrp="1" noChangeArrowheads="1"/>
          </p:cNvSpPr>
          <p:nvPr>
            <p:ph type="title"/>
          </p:nvPr>
        </p:nvSpPr>
        <p:spPr bwMode="white">
          <a:xfrm>
            <a:off x="0" y="260350"/>
            <a:ext cx="9144000" cy="563563"/>
          </a:xfrm>
          <a:noFill/>
          <a:ln/>
        </p:spPr>
        <p:txBody>
          <a:bodyPr/>
          <a:lstStyle/>
          <a:p>
            <a:r>
              <a:rPr lang="fa-IR" sz="3200">
                <a:latin typeface="Viner Hand ITC" pitchFamily="66" charset="0"/>
                <a:cs typeface="B Titr" pitchFamily="2" charset="-78"/>
              </a:rPr>
              <a:t/>
            </a:r>
            <a:br>
              <a:rPr lang="fa-IR" sz="3200">
                <a:latin typeface="Viner Hand ITC" pitchFamily="66" charset="0"/>
                <a:cs typeface="B Titr" pitchFamily="2" charset="-78"/>
              </a:rPr>
            </a:br>
            <a:r>
              <a:rPr lang="fa-IR" sz="3200">
                <a:latin typeface="Viner Hand ITC" pitchFamily="66" charset="0"/>
                <a:cs typeface="B Titr" pitchFamily="2" charset="-78"/>
              </a:rPr>
              <a:t>نحوه عملکرد سیستم ایمنی </a:t>
            </a:r>
            <a:br>
              <a:rPr lang="fa-IR" sz="3200">
                <a:latin typeface="Viner Hand ITC" pitchFamily="66" charset="0"/>
                <a:cs typeface="B Titr" pitchFamily="2" charset="-78"/>
              </a:rPr>
            </a:br>
            <a:endParaRPr lang="en-US" sz="3200">
              <a:latin typeface="Viner Hand ITC" pitchFamily="66" charset="0"/>
              <a:cs typeface="B Titr" pitchFamily="2" charset="-78"/>
            </a:endParaRPr>
          </a:p>
        </p:txBody>
      </p:sp>
      <p:sp>
        <p:nvSpPr>
          <p:cNvPr id="585731" name="Freeform 3"/>
          <p:cNvSpPr>
            <a:spLocks/>
          </p:cNvSpPr>
          <p:nvPr/>
        </p:nvSpPr>
        <p:spPr bwMode="gray">
          <a:xfrm rot="10800000">
            <a:off x="5651500" y="1985963"/>
            <a:ext cx="88900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en-US"/>
          </a:p>
        </p:txBody>
      </p:sp>
      <p:sp>
        <p:nvSpPr>
          <p:cNvPr id="585732" name="AutoShape 4"/>
          <p:cNvSpPr>
            <a:spLocks noChangeArrowheads="1"/>
          </p:cNvSpPr>
          <p:nvPr/>
        </p:nvSpPr>
        <p:spPr bwMode="auto">
          <a:xfrm>
            <a:off x="3348038" y="1435100"/>
            <a:ext cx="2295525" cy="1993900"/>
          </a:xfrm>
          <a:prstGeom prst="roundRect">
            <a:avLst>
              <a:gd name="adj" fmla="val 4690"/>
            </a:avLst>
          </a:prstGeom>
          <a:noFill/>
          <a:ln w="57150">
            <a:solidFill>
              <a:schemeClr val="accent2"/>
            </a:solidFill>
            <a:round/>
            <a:headEnd/>
            <a:tailEnd/>
          </a:ln>
          <a:effectLst/>
        </p:spPr>
        <p:txBody>
          <a:bodyPr wrap="none" anchor="ctr"/>
          <a:lstStyle/>
          <a:p>
            <a:endParaRPr lang="en-US"/>
          </a:p>
        </p:txBody>
      </p:sp>
      <p:sp>
        <p:nvSpPr>
          <p:cNvPr id="585733" name="AutoShape 5"/>
          <p:cNvSpPr>
            <a:spLocks noChangeArrowheads="1"/>
          </p:cNvSpPr>
          <p:nvPr/>
        </p:nvSpPr>
        <p:spPr bwMode="gray">
          <a:xfrm>
            <a:off x="3640138" y="1300163"/>
            <a:ext cx="1863725" cy="3286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en-US"/>
          </a:p>
        </p:txBody>
      </p:sp>
      <p:sp>
        <p:nvSpPr>
          <p:cNvPr id="585734" name="AutoShape 6"/>
          <p:cNvSpPr>
            <a:spLocks noChangeArrowheads="1"/>
          </p:cNvSpPr>
          <p:nvPr/>
        </p:nvSpPr>
        <p:spPr bwMode="auto">
          <a:xfrm flipH="1">
            <a:off x="4730750" y="2590800"/>
            <a:ext cx="73025" cy="144463"/>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35" name="AutoShape 7"/>
          <p:cNvSpPr>
            <a:spLocks noChangeArrowheads="1"/>
          </p:cNvSpPr>
          <p:nvPr/>
        </p:nvSpPr>
        <p:spPr bwMode="auto">
          <a:xfrm flipH="1">
            <a:off x="3743325" y="2581275"/>
            <a:ext cx="71438" cy="144463"/>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36" name="AutoShape 8"/>
          <p:cNvSpPr>
            <a:spLocks noChangeArrowheads="1"/>
          </p:cNvSpPr>
          <p:nvPr/>
        </p:nvSpPr>
        <p:spPr bwMode="auto">
          <a:xfrm>
            <a:off x="6524625" y="1495425"/>
            <a:ext cx="2295525" cy="2005013"/>
          </a:xfrm>
          <a:prstGeom prst="roundRect">
            <a:avLst>
              <a:gd name="adj" fmla="val 4690"/>
            </a:avLst>
          </a:prstGeom>
          <a:noFill/>
          <a:ln w="57150">
            <a:solidFill>
              <a:schemeClr val="hlink"/>
            </a:solidFill>
            <a:round/>
            <a:headEnd/>
            <a:tailEnd/>
          </a:ln>
          <a:effectLst/>
        </p:spPr>
        <p:txBody>
          <a:bodyPr wrap="none" anchor="ctr"/>
          <a:lstStyle/>
          <a:p>
            <a:endParaRPr lang="en-US"/>
          </a:p>
        </p:txBody>
      </p:sp>
      <p:sp>
        <p:nvSpPr>
          <p:cNvPr id="585737" name="AutoShape 9"/>
          <p:cNvSpPr>
            <a:spLocks noChangeArrowheads="1"/>
          </p:cNvSpPr>
          <p:nvPr/>
        </p:nvSpPr>
        <p:spPr bwMode="gray">
          <a:xfrm>
            <a:off x="6740525" y="1358900"/>
            <a:ext cx="1863725" cy="341313"/>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endParaRPr lang="en-US"/>
          </a:p>
        </p:txBody>
      </p:sp>
      <p:sp>
        <p:nvSpPr>
          <p:cNvPr id="585738" name="AutoShape 10"/>
          <p:cNvSpPr>
            <a:spLocks noChangeArrowheads="1"/>
          </p:cNvSpPr>
          <p:nvPr/>
        </p:nvSpPr>
        <p:spPr bwMode="auto">
          <a:xfrm flipH="1">
            <a:off x="7835900" y="2079625"/>
            <a:ext cx="71438" cy="142875"/>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39" name="AutoShape 11"/>
          <p:cNvSpPr>
            <a:spLocks noChangeArrowheads="1"/>
          </p:cNvSpPr>
          <p:nvPr/>
        </p:nvSpPr>
        <p:spPr bwMode="auto">
          <a:xfrm flipH="1">
            <a:off x="6253163" y="2079625"/>
            <a:ext cx="71437" cy="142875"/>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40" name="Freeform 12"/>
          <p:cNvSpPr>
            <a:spLocks/>
          </p:cNvSpPr>
          <p:nvPr/>
        </p:nvSpPr>
        <p:spPr bwMode="gray">
          <a:xfrm rot="10800000">
            <a:off x="2411413" y="2074863"/>
            <a:ext cx="936625" cy="10668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0080"/>
              </a:gs>
              <a:gs pos="50000">
                <a:srgbClr val="000080">
                  <a:gamma/>
                  <a:tint val="57647"/>
                  <a:invGamma/>
                </a:srgbClr>
              </a:gs>
              <a:gs pos="100000">
                <a:srgbClr val="000080"/>
              </a:gs>
            </a:gsLst>
            <a:lin ang="5400000" scaled="1"/>
          </a:gradFill>
          <a:ln w="12700">
            <a:noFill/>
            <a:prstDash val="solid"/>
            <a:round/>
            <a:headEnd/>
            <a:tailEnd/>
          </a:ln>
        </p:spPr>
        <p:txBody>
          <a:bodyPr/>
          <a:lstStyle/>
          <a:p>
            <a:endParaRPr lang="en-US"/>
          </a:p>
        </p:txBody>
      </p:sp>
      <p:sp>
        <p:nvSpPr>
          <p:cNvPr id="585741" name="Text Box 13"/>
          <p:cNvSpPr txBox="1">
            <a:spLocks noChangeArrowheads="1"/>
          </p:cNvSpPr>
          <p:nvPr/>
        </p:nvSpPr>
        <p:spPr bwMode="gray">
          <a:xfrm>
            <a:off x="4384675" y="1268413"/>
            <a:ext cx="307975" cy="366712"/>
          </a:xfrm>
          <a:prstGeom prst="rect">
            <a:avLst/>
          </a:prstGeom>
          <a:noFill/>
          <a:ln w="9525" algn="ctr">
            <a:noFill/>
            <a:miter lim="800000"/>
            <a:headEnd/>
            <a:tailEnd/>
          </a:ln>
          <a:effectLst/>
        </p:spPr>
        <p:txBody>
          <a:bodyPr wrap="none">
            <a:spAutoFit/>
          </a:bodyPr>
          <a:lstStyle/>
          <a:p>
            <a:pPr rtl="0" eaLnBrk="0" hangingPunct="0">
              <a:lnSpc>
                <a:spcPct val="100000"/>
              </a:lnSpc>
            </a:pPr>
            <a:r>
              <a:rPr lang="fa-IR" sz="1800">
                <a:solidFill>
                  <a:schemeClr val="bg1"/>
                </a:solidFill>
              </a:rPr>
              <a:t>2</a:t>
            </a:r>
            <a:endParaRPr lang="en-US" sz="1800">
              <a:solidFill>
                <a:schemeClr val="bg1"/>
              </a:solidFill>
            </a:endParaRPr>
          </a:p>
        </p:txBody>
      </p:sp>
      <p:sp>
        <p:nvSpPr>
          <p:cNvPr id="585742" name="Text Box 14"/>
          <p:cNvSpPr txBox="1">
            <a:spLocks noChangeArrowheads="1"/>
          </p:cNvSpPr>
          <p:nvPr/>
        </p:nvSpPr>
        <p:spPr bwMode="gray">
          <a:xfrm>
            <a:off x="7529513" y="1338263"/>
            <a:ext cx="290512" cy="396875"/>
          </a:xfrm>
          <a:prstGeom prst="rect">
            <a:avLst/>
          </a:prstGeom>
          <a:noFill/>
          <a:ln w="9525" algn="ctr">
            <a:noFill/>
            <a:miter lim="800000"/>
            <a:headEnd/>
            <a:tailEnd/>
          </a:ln>
          <a:effectLst/>
        </p:spPr>
        <p:txBody>
          <a:bodyPr wrap="none">
            <a:spAutoFit/>
          </a:bodyPr>
          <a:lstStyle/>
          <a:p>
            <a:pPr rtl="0" eaLnBrk="0" hangingPunct="0">
              <a:lnSpc>
                <a:spcPct val="100000"/>
              </a:lnSpc>
            </a:pPr>
            <a:r>
              <a:rPr lang="fa-IR" sz="2000" b="1">
                <a:solidFill>
                  <a:srgbClr val="FFFFFF"/>
                </a:solidFill>
              </a:rPr>
              <a:t>1</a:t>
            </a:r>
            <a:endParaRPr lang="en-US" sz="2000" b="1">
              <a:solidFill>
                <a:srgbClr val="FFFFFF"/>
              </a:solidFill>
            </a:endParaRPr>
          </a:p>
        </p:txBody>
      </p:sp>
      <p:sp>
        <p:nvSpPr>
          <p:cNvPr id="585743" name="Text Box 15"/>
          <p:cNvSpPr txBox="1">
            <a:spLocks noChangeArrowheads="1"/>
          </p:cNvSpPr>
          <p:nvPr/>
        </p:nvSpPr>
        <p:spPr bwMode="auto">
          <a:xfrm>
            <a:off x="3419475" y="1990725"/>
            <a:ext cx="2133600" cy="1006475"/>
          </a:xfrm>
          <a:prstGeom prst="rect">
            <a:avLst/>
          </a:prstGeom>
          <a:noFill/>
          <a:ln w="9525" algn="ctr">
            <a:noFill/>
            <a:miter lim="800000"/>
            <a:headEnd/>
            <a:tailEnd/>
          </a:ln>
          <a:effectLst/>
        </p:spPr>
        <p:txBody>
          <a:bodyPr>
            <a:spAutoFit/>
          </a:bodyPr>
          <a:lstStyle/>
          <a:p>
            <a:pPr>
              <a:lnSpc>
                <a:spcPct val="100000"/>
              </a:lnSpc>
            </a:pPr>
            <a:r>
              <a:rPr lang="fa-IR" sz="2000"/>
              <a:t>فعال شدن سیستم ایمنی بدن</a:t>
            </a:r>
          </a:p>
          <a:p>
            <a:pPr>
              <a:lnSpc>
                <a:spcPct val="100000"/>
              </a:lnSpc>
            </a:pPr>
            <a:r>
              <a:rPr lang="fa-IR" sz="2000"/>
              <a:t>(لمفوسیتها)</a:t>
            </a:r>
          </a:p>
        </p:txBody>
      </p:sp>
      <p:sp>
        <p:nvSpPr>
          <p:cNvPr id="585744" name="Text Box 16"/>
          <p:cNvSpPr txBox="1">
            <a:spLocks noChangeArrowheads="1"/>
          </p:cNvSpPr>
          <p:nvPr/>
        </p:nvSpPr>
        <p:spPr bwMode="auto">
          <a:xfrm>
            <a:off x="6610350" y="1916113"/>
            <a:ext cx="2133600" cy="1006475"/>
          </a:xfrm>
          <a:prstGeom prst="rect">
            <a:avLst/>
          </a:prstGeom>
          <a:noFill/>
          <a:ln w="9525" algn="ctr">
            <a:noFill/>
            <a:miter lim="800000"/>
            <a:headEnd/>
            <a:tailEnd/>
          </a:ln>
          <a:effectLst/>
        </p:spPr>
        <p:txBody>
          <a:bodyPr>
            <a:spAutoFit/>
          </a:bodyPr>
          <a:lstStyle/>
          <a:p>
            <a:pPr>
              <a:lnSpc>
                <a:spcPct val="100000"/>
              </a:lnSpc>
            </a:pPr>
            <a:endParaRPr lang="fa-IR" sz="2000"/>
          </a:p>
          <a:p>
            <a:pPr>
              <a:lnSpc>
                <a:spcPct val="100000"/>
              </a:lnSpc>
            </a:pPr>
            <a:r>
              <a:rPr lang="fa-IR" sz="2000"/>
              <a:t>حمله عوامل</a:t>
            </a:r>
          </a:p>
          <a:p>
            <a:pPr>
              <a:lnSpc>
                <a:spcPct val="100000"/>
              </a:lnSpc>
            </a:pPr>
            <a:r>
              <a:rPr lang="fa-IR" sz="2000"/>
              <a:t> بیماری زا به بدن</a:t>
            </a:r>
          </a:p>
        </p:txBody>
      </p:sp>
      <p:sp>
        <p:nvSpPr>
          <p:cNvPr id="585745" name="AutoShape 17"/>
          <p:cNvSpPr>
            <a:spLocks noChangeArrowheads="1"/>
          </p:cNvSpPr>
          <p:nvPr/>
        </p:nvSpPr>
        <p:spPr bwMode="auto">
          <a:xfrm>
            <a:off x="323850" y="4303713"/>
            <a:ext cx="2295525" cy="2005012"/>
          </a:xfrm>
          <a:prstGeom prst="roundRect">
            <a:avLst>
              <a:gd name="adj" fmla="val 4690"/>
            </a:avLst>
          </a:prstGeom>
          <a:noFill/>
          <a:ln w="57150">
            <a:solidFill>
              <a:srgbClr val="99CCFF"/>
            </a:solidFill>
            <a:round/>
            <a:headEnd/>
            <a:tailEnd/>
          </a:ln>
          <a:effectLst/>
        </p:spPr>
        <p:txBody>
          <a:bodyPr wrap="none" anchor="ctr"/>
          <a:lstStyle/>
          <a:p>
            <a:endParaRPr lang="en-US"/>
          </a:p>
        </p:txBody>
      </p:sp>
      <p:sp>
        <p:nvSpPr>
          <p:cNvPr id="585746" name="AutoShape 18"/>
          <p:cNvSpPr>
            <a:spLocks noChangeArrowheads="1"/>
          </p:cNvSpPr>
          <p:nvPr/>
        </p:nvSpPr>
        <p:spPr bwMode="gray">
          <a:xfrm>
            <a:off x="539750" y="4167188"/>
            <a:ext cx="1863725" cy="287337"/>
          </a:xfrm>
          <a:prstGeom prst="roundRect">
            <a:avLst>
              <a:gd name="adj" fmla="val 50000"/>
            </a:avLst>
          </a:prstGeom>
          <a:gradFill rotWithShape="1">
            <a:gsLst>
              <a:gs pos="0">
                <a:srgbClr val="99CCFF"/>
              </a:gs>
              <a:gs pos="100000">
                <a:srgbClr val="99CCFF">
                  <a:gamma/>
                  <a:shade val="46275"/>
                  <a:invGamma/>
                </a:srgbClr>
              </a:gs>
            </a:gsLst>
            <a:lin ang="5400000" scaled="1"/>
          </a:gradFill>
          <a:ln w="9525">
            <a:noFill/>
            <a:round/>
            <a:headEnd/>
            <a:tailEnd/>
          </a:ln>
          <a:effectLst/>
        </p:spPr>
        <p:txBody>
          <a:bodyPr wrap="none" anchor="ctr"/>
          <a:lstStyle/>
          <a:p>
            <a:endParaRPr lang="en-US"/>
          </a:p>
        </p:txBody>
      </p:sp>
      <p:sp>
        <p:nvSpPr>
          <p:cNvPr id="585747" name="AutoShape 19"/>
          <p:cNvSpPr>
            <a:spLocks noChangeArrowheads="1"/>
          </p:cNvSpPr>
          <p:nvPr/>
        </p:nvSpPr>
        <p:spPr bwMode="auto">
          <a:xfrm flipH="1">
            <a:off x="1635125" y="4887913"/>
            <a:ext cx="71438" cy="142875"/>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48" name="Text Box 20"/>
          <p:cNvSpPr txBox="1">
            <a:spLocks noChangeArrowheads="1"/>
          </p:cNvSpPr>
          <p:nvPr/>
        </p:nvSpPr>
        <p:spPr bwMode="gray">
          <a:xfrm>
            <a:off x="1309688" y="4129088"/>
            <a:ext cx="325437" cy="366712"/>
          </a:xfrm>
          <a:prstGeom prst="rect">
            <a:avLst/>
          </a:prstGeom>
          <a:noFill/>
          <a:ln w="9525" algn="ctr">
            <a:noFill/>
            <a:miter lim="800000"/>
            <a:headEnd/>
            <a:tailEnd/>
          </a:ln>
          <a:effectLst/>
        </p:spPr>
        <p:txBody>
          <a:bodyPr wrap="none">
            <a:spAutoFit/>
          </a:bodyPr>
          <a:lstStyle/>
          <a:p>
            <a:pPr rtl="0" eaLnBrk="0" hangingPunct="0">
              <a:lnSpc>
                <a:spcPct val="100000"/>
              </a:lnSpc>
            </a:pPr>
            <a:r>
              <a:rPr lang="fa-IR" sz="1800">
                <a:solidFill>
                  <a:schemeClr val="bg1"/>
                </a:solidFill>
              </a:rPr>
              <a:t>4</a:t>
            </a:r>
            <a:endParaRPr lang="en-US" sz="1800">
              <a:solidFill>
                <a:schemeClr val="bg1"/>
              </a:solidFill>
            </a:endParaRPr>
          </a:p>
        </p:txBody>
      </p:sp>
      <p:sp>
        <p:nvSpPr>
          <p:cNvPr id="585749" name="Text Box 21"/>
          <p:cNvSpPr txBox="1">
            <a:spLocks noChangeArrowheads="1"/>
          </p:cNvSpPr>
          <p:nvPr/>
        </p:nvSpPr>
        <p:spPr bwMode="auto">
          <a:xfrm>
            <a:off x="409575" y="4724400"/>
            <a:ext cx="2133600" cy="1311275"/>
          </a:xfrm>
          <a:prstGeom prst="rect">
            <a:avLst/>
          </a:prstGeom>
          <a:noFill/>
          <a:ln w="9525" algn="ctr">
            <a:noFill/>
            <a:miter lim="800000"/>
            <a:headEnd/>
            <a:tailEnd/>
          </a:ln>
          <a:effectLst/>
        </p:spPr>
        <p:txBody>
          <a:bodyPr>
            <a:spAutoFit/>
          </a:bodyPr>
          <a:lstStyle/>
          <a:p>
            <a:pPr>
              <a:lnSpc>
                <a:spcPct val="100000"/>
              </a:lnSpc>
            </a:pPr>
            <a:r>
              <a:rPr lang="fa-IR" sz="2000"/>
              <a:t>اتصال آنتی بادی </a:t>
            </a:r>
          </a:p>
          <a:p>
            <a:pPr>
              <a:lnSpc>
                <a:spcPct val="100000"/>
              </a:lnSpc>
            </a:pPr>
            <a:r>
              <a:rPr lang="fa-IR" sz="2000"/>
              <a:t>به آنتی ژن </a:t>
            </a:r>
          </a:p>
          <a:p>
            <a:pPr>
              <a:lnSpc>
                <a:spcPct val="100000"/>
              </a:lnSpc>
            </a:pPr>
            <a:r>
              <a:rPr lang="fa-IR" sz="2000"/>
              <a:t>براساس شکل مکمل آنها</a:t>
            </a:r>
          </a:p>
        </p:txBody>
      </p:sp>
      <p:sp>
        <p:nvSpPr>
          <p:cNvPr id="585750" name="Freeform 22"/>
          <p:cNvSpPr>
            <a:spLocks/>
          </p:cNvSpPr>
          <p:nvPr/>
        </p:nvSpPr>
        <p:spPr bwMode="gray">
          <a:xfrm rot="4916544">
            <a:off x="611187" y="3213101"/>
            <a:ext cx="936625" cy="10668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99CC"/>
              </a:gs>
              <a:gs pos="100000">
                <a:srgbClr val="FF99CC">
                  <a:gamma/>
                  <a:tint val="57647"/>
                  <a:invGamma/>
                </a:srgbClr>
              </a:gs>
            </a:gsLst>
            <a:lin ang="5400000" scaled="1"/>
          </a:gradFill>
          <a:ln w="12700">
            <a:noFill/>
            <a:prstDash val="solid"/>
            <a:round/>
            <a:headEnd/>
            <a:tailEnd/>
          </a:ln>
        </p:spPr>
        <p:txBody>
          <a:bodyPr/>
          <a:lstStyle/>
          <a:p>
            <a:endParaRPr lang="en-US"/>
          </a:p>
        </p:txBody>
      </p:sp>
      <p:sp>
        <p:nvSpPr>
          <p:cNvPr id="585751" name="Freeform 23"/>
          <p:cNvSpPr>
            <a:spLocks/>
          </p:cNvSpPr>
          <p:nvPr/>
        </p:nvSpPr>
        <p:spPr bwMode="gray">
          <a:xfrm rot="501130">
            <a:off x="2697163" y="4437063"/>
            <a:ext cx="88900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en-US"/>
          </a:p>
        </p:txBody>
      </p:sp>
      <p:sp>
        <p:nvSpPr>
          <p:cNvPr id="585752" name="AutoShape 24"/>
          <p:cNvSpPr>
            <a:spLocks noChangeArrowheads="1"/>
          </p:cNvSpPr>
          <p:nvPr/>
        </p:nvSpPr>
        <p:spPr bwMode="auto">
          <a:xfrm>
            <a:off x="88900" y="1404938"/>
            <a:ext cx="2295525" cy="2005012"/>
          </a:xfrm>
          <a:prstGeom prst="roundRect">
            <a:avLst>
              <a:gd name="adj" fmla="val 4690"/>
            </a:avLst>
          </a:prstGeom>
          <a:noFill/>
          <a:ln w="57150">
            <a:solidFill>
              <a:srgbClr val="FF99CC"/>
            </a:solidFill>
            <a:round/>
            <a:headEnd/>
            <a:tailEnd/>
          </a:ln>
          <a:effectLst/>
        </p:spPr>
        <p:txBody>
          <a:bodyPr wrap="none" anchor="ctr"/>
          <a:lstStyle/>
          <a:p>
            <a:endParaRPr lang="en-US"/>
          </a:p>
        </p:txBody>
      </p:sp>
      <p:sp>
        <p:nvSpPr>
          <p:cNvPr id="585753" name="AutoShape 25"/>
          <p:cNvSpPr>
            <a:spLocks noChangeArrowheads="1"/>
          </p:cNvSpPr>
          <p:nvPr/>
        </p:nvSpPr>
        <p:spPr bwMode="gray">
          <a:xfrm>
            <a:off x="304800" y="1268413"/>
            <a:ext cx="1863725" cy="341312"/>
          </a:xfrm>
          <a:prstGeom prst="roundRect">
            <a:avLst>
              <a:gd name="adj" fmla="val 50000"/>
            </a:avLst>
          </a:prstGeom>
          <a:gradFill rotWithShape="1">
            <a:gsLst>
              <a:gs pos="0">
                <a:srgbClr val="FF99CC"/>
              </a:gs>
              <a:gs pos="100000">
                <a:srgbClr val="FF99CC">
                  <a:gamma/>
                  <a:shade val="46275"/>
                  <a:invGamma/>
                </a:srgbClr>
              </a:gs>
            </a:gsLst>
            <a:lin ang="5400000" scaled="1"/>
          </a:gradFill>
          <a:ln w="9525">
            <a:noFill/>
            <a:round/>
            <a:headEnd/>
            <a:tailEnd/>
          </a:ln>
          <a:effectLst/>
        </p:spPr>
        <p:txBody>
          <a:bodyPr wrap="none" anchor="ctr"/>
          <a:lstStyle/>
          <a:p>
            <a:endParaRPr lang="en-US"/>
          </a:p>
        </p:txBody>
      </p:sp>
      <p:sp>
        <p:nvSpPr>
          <p:cNvPr id="585754" name="Text Box 26"/>
          <p:cNvSpPr txBox="1">
            <a:spLocks noChangeArrowheads="1"/>
          </p:cNvSpPr>
          <p:nvPr/>
        </p:nvSpPr>
        <p:spPr bwMode="auto">
          <a:xfrm>
            <a:off x="174625" y="1484313"/>
            <a:ext cx="2133600" cy="1616075"/>
          </a:xfrm>
          <a:prstGeom prst="rect">
            <a:avLst/>
          </a:prstGeom>
          <a:noFill/>
          <a:ln w="9525" algn="ctr">
            <a:noFill/>
            <a:miter lim="800000"/>
            <a:headEnd/>
            <a:tailEnd/>
          </a:ln>
          <a:effectLst/>
        </p:spPr>
        <p:txBody>
          <a:bodyPr>
            <a:spAutoFit/>
          </a:bodyPr>
          <a:lstStyle/>
          <a:p>
            <a:pPr>
              <a:lnSpc>
                <a:spcPct val="100000"/>
              </a:lnSpc>
            </a:pPr>
            <a:endParaRPr lang="fa-IR" sz="2000"/>
          </a:p>
          <a:p>
            <a:pPr rtl="0">
              <a:lnSpc>
                <a:spcPct val="100000"/>
              </a:lnSpc>
            </a:pPr>
            <a:r>
              <a:rPr lang="fa-IR" sz="2000"/>
              <a:t>شناسایی آنتی ژنها توسط گیرنده های موجود در سطح</a:t>
            </a:r>
          </a:p>
          <a:p>
            <a:pPr rtl="0">
              <a:lnSpc>
                <a:spcPct val="100000"/>
              </a:lnSpc>
            </a:pPr>
            <a:r>
              <a:rPr lang="fa-IR" sz="2000"/>
              <a:t> لمفوسیتها</a:t>
            </a:r>
          </a:p>
        </p:txBody>
      </p:sp>
      <p:sp>
        <p:nvSpPr>
          <p:cNvPr id="585755" name="Text Box 27"/>
          <p:cNvSpPr txBox="1">
            <a:spLocks noChangeArrowheads="1"/>
          </p:cNvSpPr>
          <p:nvPr/>
        </p:nvSpPr>
        <p:spPr bwMode="gray">
          <a:xfrm>
            <a:off x="1022350" y="1274763"/>
            <a:ext cx="333375" cy="366712"/>
          </a:xfrm>
          <a:prstGeom prst="rect">
            <a:avLst/>
          </a:prstGeom>
          <a:noFill/>
          <a:ln w="9525" algn="ctr">
            <a:noFill/>
            <a:miter lim="800000"/>
            <a:headEnd/>
            <a:tailEnd/>
          </a:ln>
          <a:effectLst/>
        </p:spPr>
        <p:txBody>
          <a:bodyPr wrap="none">
            <a:spAutoFit/>
          </a:bodyPr>
          <a:lstStyle/>
          <a:p>
            <a:pPr rtl="0" eaLnBrk="0" hangingPunct="0">
              <a:lnSpc>
                <a:spcPct val="100000"/>
              </a:lnSpc>
            </a:pPr>
            <a:r>
              <a:rPr lang="fa-IR" sz="1800">
                <a:solidFill>
                  <a:schemeClr val="bg1"/>
                </a:solidFill>
              </a:rPr>
              <a:t>3</a:t>
            </a:r>
            <a:endParaRPr lang="en-US" sz="1800">
              <a:solidFill>
                <a:schemeClr val="bg1"/>
              </a:solidFill>
            </a:endParaRPr>
          </a:p>
        </p:txBody>
      </p:sp>
      <p:sp>
        <p:nvSpPr>
          <p:cNvPr id="585756" name="AutoShape 28"/>
          <p:cNvSpPr>
            <a:spLocks noChangeArrowheads="1"/>
          </p:cNvSpPr>
          <p:nvPr/>
        </p:nvSpPr>
        <p:spPr bwMode="auto">
          <a:xfrm>
            <a:off x="3644900" y="4275138"/>
            <a:ext cx="2295525" cy="1962150"/>
          </a:xfrm>
          <a:prstGeom prst="roundRect">
            <a:avLst>
              <a:gd name="adj" fmla="val 4690"/>
            </a:avLst>
          </a:prstGeom>
          <a:noFill/>
          <a:ln w="57150">
            <a:solidFill>
              <a:srgbClr val="CCFFCC"/>
            </a:solidFill>
            <a:round/>
            <a:headEnd/>
            <a:tailEnd/>
          </a:ln>
          <a:effectLst/>
        </p:spPr>
        <p:txBody>
          <a:bodyPr wrap="none" anchor="ctr"/>
          <a:lstStyle/>
          <a:p>
            <a:endParaRPr lang="en-US"/>
          </a:p>
        </p:txBody>
      </p:sp>
      <p:sp>
        <p:nvSpPr>
          <p:cNvPr id="585757" name="AutoShape 29"/>
          <p:cNvSpPr>
            <a:spLocks noChangeArrowheads="1"/>
          </p:cNvSpPr>
          <p:nvPr/>
        </p:nvSpPr>
        <p:spPr bwMode="gray">
          <a:xfrm>
            <a:off x="3937000" y="4140200"/>
            <a:ext cx="1863725" cy="323850"/>
          </a:xfrm>
          <a:prstGeom prst="roundRect">
            <a:avLst>
              <a:gd name="adj" fmla="val 50000"/>
            </a:avLst>
          </a:prstGeom>
          <a:gradFill rotWithShape="1">
            <a:gsLst>
              <a:gs pos="0">
                <a:srgbClr val="CCFFCC"/>
              </a:gs>
              <a:gs pos="50000">
                <a:srgbClr val="CCFFCC">
                  <a:gamma/>
                  <a:shade val="46275"/>
                  <a:invGamma/>
                </a:srgbClr>
              </a:gs>
              <a:gs pos="100000">
                <a:srgbClr val="CCFFCC"/>
              </a:gs>
            </a:gsLst>
            <a:lin ang="5400000" scaled="1"/>
          </a:gradFill>
          <a:ln w="9525">
            <a:noFill/>
            <a:round/>
            <a:headEnd/>
            <a:tailEnd/>
          </a:ln>
          <a:effectLst/>
        </p:spPr>
        <p:txBody>
          <a:bodyPr wrap="none" anchor="ctr"/>
          <a:lstStyle/>
          <a:p>
            <a:endParaRPr lang="en-US"/>
          </a:p>
        </p:txBody>
      </p:sp>
      <p:sp>
        <p:nvSpPr>
          <p:cNvPr id="585758" name="AutoShape 30"/>
          <p:cNvSpPr>
            <a:spLocks noChangeArrowheads="1"/>
          </p:cNvSpPr>
          <p:nvPr/>
        </p:nvSpPr>
        <p:spPr bwMode="auto">
          <a:xfrm flipH="1">
            <a:off x="5027613" y="5430838"/>
            <a:ext cx="73025" cy="141287"/>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59" name="AutoShape 31"/>
          <p:cNvSpPr>
            <a:spLocks noChangeArrowheads="1"/>
          </p:cNvSpPr>
          <p:nvPr/>
        </p:nvSpPr>
        <p:spPr bwMode="auto">
          <a:xfrm flipH="1">
            <a:off x="4040188" y="5421313"/>
            <a:ext cx="71437" cy="141287"/>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585760" name="Text Box 32"/>
          <p:cNvSpPr txBox="1">
            <a:spLocks noChangeArrowheads="1"/>
          </p:cNvSpPr>
          <p:nvPr/>
        </p:nvSpPr>
        <p:spPr bwMode="gray">
          <a:xfrm>
            <a:off x="4676775" y="4087813"/>
            <a:ext cx="319088" cy="366712"/>
          </a:xfrm>
          <a:prstGeom prst="rect">
            <a:avLst/>
          </a:prstGeom>
          <a:noFill/>
          <a:ln w="9525" algn="ctr">
            <a:noFill/>
            <a:miter lim="800000"/>
            <a:headEnd/>
            <a:tailEnd/>
          </a:ln>
          <a:effectLst/>
        </p:spPr>
        <p:txBody>
          <a:bodyPr wrap="none">
            <a:spAutoFit/>
          </a:bodyPr>
          <a:lstStyle/>
          <a:p>
            <a:pPr rtl="0" eaLnBrk="0" hangingPunct="0">
              <a:lnSpc>
                <a:spcPct val="100000"/>
              </a:lnSpc>
            </a:pPr>
            <a:r>
              <a:rPr lang="fa-IR" sz="1800">
                <a:solidFill>
                  <a:schemeClr val="bg1"/>
                </a:solidFill>
              </a:rPr>
              <a:t>5</a:t>
            </a:r>
            <a:endParaRPr lang="en-US" sz="1800">
              <a:solidFill>
                <a:schemeClr val="bg1"/>
              </a:solidFill>
            </a:endParaRPr>
          </a:p>
        </p:txBody>
      </p:sp>
      <p:sp>
        <p:nvSpPr>
          <p:cNvPr id="585761" name="Text Box 33"/>
          <p:cNvSpPr txBox="1">
            <a:spLocks noChangeArrowheads="1"/>
          </p:cNvSpPr>
          <p:nvPr/>
        </p:nvSpPr>
        <p:spPr bwMode="auto">
          <a:xfrm>
            <a:off x="3716338" y="5119688"/>
            <a:ext cx="2133600" cy="396875"/>
          </a:xfrm>
          <a:prstGeom prst="rect">
            <a:avLst/>
          </a:prstGeom>
          <a:noFill/>
          <a:ln w="9525" algn="ctr">
            <a:noFill/>
            <a:miter lim="800000"/>
            <a:headEnd/>
            <a:tailEnd/>
          </a:ln>
          <a:effectLst/>
        </p:spPr>
        <p:txBody>
          <a:bodyPr>
            <a:spAutoFit/>
          </a:bodyPr>
          <a:lstStyle/>
          <a:p>
            <a:pPr rtl="0">
              <a:lnSpc>
                <a:spcPct val="100000"/>
              </a:lnSpc>
            </a:pPr>
            <a:r>
              <a:rPr lang="fa-IR" sz="2000"/>
              <a:t>تکثیر آنتی بادیها</a:t>
            </a:r>
          </a:p>
        </p:txBody>
      </p:sp>
      <p:sp>
        <p:nvSpPr>
          <p:cNvPr id="585762" name="Freeform 34"/>
          <p:cNvSpPr>
            <a:spLocks/>
          </p:cNvSpPr>
          <p:nvPr/>
        </p:nvSpPr>
        <p:spPr bwMode="gray">
          <a:xfrm rot="-464668">
            <a:off x="5867400" y="3933825"/>
            <a:ext cx="88900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en-US"/>
          </a:p>
        </p:txBody>
      </p:sp>
      <p:sp>
        <p:nvSpPr>
          <p:cNvPr id="585763" name="Freeform 35"/>
          <p:cNvSpPr>
            <a:spLocks/>
          </p:cNvSpPr>
          <p:nvPr/>
        </p:nvSpPr>
        <p:spPr bwMode="gray">
          <a:xfrm rot="9990006" flipH="1">
            <a:off x="6084888" y="5384800"/>
            <a:ext cx="792162"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en-US"/>
          </a:p>
        </p:txBody>
      </p:sp>
      <p:sp>
        <p:nvSpPr>
          <p:cNvPr id="585764" name="AutoShape 36"/>
          <p:cNvSpPr>
            <a:spLocks noChangeArrowheads="1"/>
          </p:cNvSpPr>
          <p:nvPr/>
        </p:nvSpPr>
        <p:spPr bwMode="auto">
          <a:xfrm>
            <a:off x="6727825" y="3779838"/>
            <a:ext cx="1876425" cy="1162050"/>
          </a:xfrm>
          <a:prstGeom prst="roundRect">
            <a:avLst>
              <a:gd name="adj" fmla="val 4690"/>
            </a:avLst>
          </a:prstGeom>
          <a:noFill/>
          <a:ln w="57150">
            <a:solidFill>
              <a:schemeClr val="accent2"/>
            </a:solidFill>
            <a:round/>
            <a:headEnd/>
            <a:tailEnd/>
          </a:ln>
          <a:effectLst/>
        </p:spPr>
        <p:txBody>
          <a:bodyPr wrap="none" anchor="ctr"/>
          <a:lstStyle/>
          <a:p>
            <a:endParaRPr lang="en-US"/>
          </a:p>
        </p:txBody>
      </p:sp>
      <p:sp>
        <p:nvSpPr>
          <p:cNvPr id="585766" name="Text Box 38"/>
          <p:cNvSpPr txBox="1">
            <a:spLocks noChangeArrowheads="1"/>
          </p:cNvSpPr>
          <p:nvPr/>
        </p:nvSpPr>
        <p:spPr bwMode="auto">
          <a:xfrm>
            <a:off x="6804025" y="4005263"/>
            <a:ext cx="1660525" cy="701675"/>
          </a:xfrm>
          <a:prstGeom prst="rect">
            <a:avLst/>
          </a:prstGeom>
          <a:noFill/>
          <a:ln w="9525" algn="ctr">
            <a:noFill/>
            <a:miter lim="800000"/>
            <a:headEnd/>
            <a:tailEnd/>
          </a:ln>
          <a:effectLst/>
        </p:spPr>
        <p:txBody>
          <a:bodyPr>
            <a:spAutoFit/>
          </a:bodyPr>
          <a:lstStyle/>
          <a:p>
            <a:pPr>
              <a:lnSpc>
                <a:spcPct val="100000"/>
              </a:lnSpc>
            </a:pPr>
            <a:r>
              <a:rPr lang="fa-IR" sz="2000"/>
              <a:t>آنتی بادیهای غیر قابل تکثیر</a:t>
            </a:r>
          </a:p>
        </p:txBody>
      </p:sp>
      <p:sp>
        <p:nvSpPr>
          <p:cNvPr id="585765" name="AutoShape 37"/>
          <p:cNvSpPr>
            <a:spLocks noChangeArrowheads="1"/>
          </p:cNvSpPr>
          <p:nvPr/>
        </p:nvSpPr>
        <p:spPr bwMode="gray">
          <a:xfrm>
            <a:off x="6937375" y="3644900"/>
            <a:ext cx="1450975" cy="23812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rtl="0">
              <a:lnSpc>
                <a:spcPct val="100000"/>
              </a:lnSpc>
            </a:pPr>
            <a:r>
              <a:rPr lang="fa-IR" sz="1800">
                <a:solidFill>
                  <a:schemeClr val="bg1"/>
                </a:solidFill>
              </a:rPr>
              <a:t>6</a:t>
            </a:r>
            <a:endParaRPr lang="en-US" sz="1800">
              <a:solidFill>
                <a:schemeClr val="bg1"/>
              </a:solidFill>
            </a:endParaRPr>
          </a:p>
        </p:txBody>
      </p:sp>
      <p:sp>
        <p:nvSpPr>
          <p:cNvPr id="585767" name="AutoShape 39"/>
          <p:cNvSpPr>
            <a:spLocks noChangeArrowheads="1"/>
          </p:cNvSpPr>
          <p:nvPr/>
        </p:nvSpPr>
        <p:spPr bwMode="auto">
          <a:xfrm>
            <a:off x="6948488" y="5157788"/>
            <a:ext cx="1876425" cy="1044575"/>
          </a:xfrm>
          <a:prstGeom prst="roundRect">
            <a:avLst>
              <a:gd name="adj" fmla="val 4690"/>
            </a:avLst>
          </a:prstGeom>
          <a:noFill/>
          <a:ln w="57150">
            <a:solidFill>
              <a:schemeClr val="accent2"/>
            </a:solidFill>
            <a:round/>
            <a:headEnd/>
            <a:tailEnd/>
          </a:ln>
          <a:effectLst/>
        </p:spPr>
        <p:txBody>
          <a:bodyPr wrap="none" anchor="ctr"/>
          <a:lstStyle/>
          <a:p>
            <a:endParaRPr lang="en-US"/>
          </a:p>
        </p:txBody>
      </p:sp>
      <p:sp>
        <p:nvSpPr>
          <p:cNvPr id="585769" name="Text Box 41"/>
          <p:cNvSpPr txBox="1">
            <a:spLocks noChangeArrowheads="1"/>
          </p:cNvSpPr>
          <p:nvPr/>
        </p:nvSpPr>
        <p:spPr bwMode="auto">
          <a:xfrm>
            <a:off x="7019925" y="5516563"/>
            <a:ext cx="1660525" cy="396875"/>
          </a:xfrm>
          <a:prstGeom prst="rect">
            <a:avLst/>
          </a:prstGeom>
          <a:noFill/>
          <a:ln w="9525" algn="ctr">
            <a:noFill/>
            <a:miter lim="800000"/>
            <a:headEnd/>
            <a:tailEnd/>
          </a:ln>
          <a:effectLst/>
        </p:spPr>
        <p:txBody>
          <a:bodyPr>
            <a:spAutoFit/>
          </a:bodyPr>
          <a:lstStyle/>
          <a:p>
            <a:pPr>
              <a:lnSpc>
                <a:spcPct val="100000"/>
              </a:lnSpc>
            </a:pPr>
            <a:r>
              <a:rPr lang="fa-IR" sz="2000"/>
              <a:t>سلولهای حافظه</a:t>
            </a:r>
          </a:p>
        </p:txBody>
      </p:sp>
      <p:sp>
        <p:nvSpPr>
          <p:cNvPr id="585768" name="AutoShape 40"/>
          <p:cNvSpPr>
            <a:spLocks noChangeArrowheads="1"/>
          </p:cNvSpPr>
          <p:nvPr/>
        </p:nvSpPr>
        <p:spPr bwMode="gray">
          <a:xfrm>
            <a:off x="7164388" y="5013325"/>
            <a:ext cx="1450975" cy="238125"/>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rtl="0">
              <a:lnSpc>
                <a:spcPct val="100000"/>
              </a:lnSpc>
            </a:pPr>
            <a:r>
              <a:rPr lang="fa-IR" sz="1800">
                <a:solidFill>
                  <a:schemeClr val="bg1"/>
                </a:solidFill>
              </a:rPr>
              <a:t>7</a:t>
            </a:r>
            <a:endParaRPr lang="en-US" sz="1800">
              <a:solidFill>
                <a:schemeClr val="bg1"/>
              </a:solidFill>
            </a:endParaRPr>
          </a:p>
        </p:txBody>
      </p:sp>
      <p:sp>
        <p:nvSpPr>
          <p:cNvPr id="585771" name="Rectangle 43"/>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سیستم ایمنی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5736"/>
                                        </p:tgtEl>
                                        <p:attrNameLst>
                                          <p:attrName>style.visibility</p:attrName>
                                        </p:attrNameLst>
                                      </p:cBhvr>
                                      <p:to>
                                        <p:strVal val="visible"/>
                                      </p:to>
                                    </p:set>
                                    <p:animEffect transition="in" filter="wipe(down)">
                                      <p:cBhvr>
                                        <p:cTn id="7" dur="500"/>
                                        <p:tgtEl>
                                          <p:spTgt spid="5857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5744"/>
                                        </p:tgtEl>
                                        <p:attrNameLst>
                                          <p:attrName>style.visibility</p:attrName>
                                        </p:attrNameLst>
                                      </p:cBhvr>
                                      <p:to>
                                        <p:strVal val="visible"/>
                                      </p:to>
                                    </p:set>
                                    <p:animEffect transition="in" filter="wipe(down)">
                                      <p:cBhvr>
                                        <p:cTn id="10" dur="500"/>
                                        <p:tgtEl>
                                          <p:spTgt spid="5857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5737"/>
                                        </p:tgtEl>
                                        <p:attrNameLst>
                                          <p:attrName>style.visibility</p:attrName>
                                        </p:attrNameLst>
                                      </p:cBhvr>
                                      <p:to>
                                        <p:strVal val="visible"/>
                                      </p:to>
                                    </p:set>
                                    <p:animEffect transition="in" filter="wipe(down)">
                                      <p:cBhvr>
                                        <p:cTn id="13" dur="500"/>
                                        <p:tgtEl>
                                          <p:spTgt spid="5857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85731"/>
                                        </p:tgtEl>
                                        <p:attrNameLst>
                                          <p:attrName>style.visibility</p:attrName>
                                        </p:attrNameLst>
                                      </p:cBhvr>
                                      <p:to>
                                        <p:strVal val="visible"/>
                                      </p:to>
                                    </p:set>
                                    <p:animEffect transition="in" filter="wipe(down)">
                                      <p:cBhvr>
                                        <p:cTn id="18" dur="500"/>
                                        <p:tgtEl>
                                          <p:spTgt spid="5857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85732"/>
                                        </p:tgtEl>
                                        <p:attrNameLst>
                                          <p:attrName>style.visibility</p:attrName>
                                        </p:attrNameLst>
                                      </p:cBhvr>
                                      <p:to>
                                        <p:strVal val="visible"/>
                                      </p:to>
                                    </p:set>
                                    <p:animEffect transition="in" filter="wipe(down)">
                                      <p:cBhvr>
                                        <p:cTn id="21" dur="500"/>
                                        <p:tgtEl>
                                          <p:spTgt spid="5857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85743"/>
                                        </p:tgtEl>
                                        <p:attrNameLst>
                                          <p:attrName>style.visibility</p:attrName>
                                        </p:attrNameLst>
                                      </p:cBhvr>
                                      <p:to>
                                        <p:strVal val="visible"/>
                                      </p:to>
                                    </p:set>
                                    <p:animEffect transition="in" filter="wipe(down)">
                                      <p:cBhvr>
                                        <p:cTn id="24" dur="500"/>
                                        <p:tgtEl>
                                          <p:spTgt spid="58574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85733"/>
                                        </p:tgtEl>
                                        <p:attrNameLst>
                                          <p:attrName>style.visibility</p:attrName>
                                        </p:attrNameLst>
                                      </p:cBhvr>
                                      <p:to>
                                        <p:strVal val="visible"/>
                                      </p:to>
                                    </p:set>
                                    <p:animEffect transition="in" filter="wipe(down)">
                                      <p:cBhvr>
                                        <p:cTn id="27" dur="500"/>
                                        <p:tgtEl>
                                          <p:spTgt spid="5857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85740"/>
                                        </p:tgtEl>
                                        <p:attrNameLst>
                                          <p:attrName>style.visibility</p:attrName>
                                        </p:attrNameLst>
                                      </p:cBhvr>
                                      <p:to>
                                        <p:strVal val="visible"/>
                                      </p:to>
                                    </p:set>
                                    <p:animEffect transition="in" filter="wipe(down)">
                                      <p:cBhvr>
                                        <p:cTn id="32" dur="500"/>
                                        <p:tgtEl>
                                          <p:spTgt spid="5857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85752"/>
                                        </p:tgtEl>
                                        <p:attrNameLst>
                                          <p:attrName>style.visibility</p:attrName>
                                        </p:attrNameLst>
                                      </p:cBhvr>
                                      <p:to>
                                        <p:strVal val="visible"/>
                                      </p:to>
                                    </p:set>
                                    <p:animEffect transition="in" filter="wipe(down)">
                                      <p:cBhvr>
                                        <p:cTn id="35" dur="500"/>
                                        <p:tgtEl>
                                          <p:spTgt spid="58575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85754"/>
                                        </p:tgtEl>
                                        <p:attrNameLst>
                                          <p:attrName>style.visibility</p:attrName>
                                        </p:attrNameLst>
                                      </p:cBhvr>
                                      <p:to>
                                        <p:strVal val="visible"/>
                                      </p:to>
                                    </p:set>
                                    <p:animEffect transition="in" filter="wipe(down)">
                                      <p:cBhvr>
                                        <p:cTn id="38" dur="500"/>
                                        <p:tgtEl>
                                          <p:spTgt spid="58575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85753"/>
                                        </p:tgtEl>
                                        <p:attrNameLst>
                                          <p:attrName>style.visibility</p:attrName>
                                        </p:attrNameLst>
                                      </p:cBhvr>
                                      <p:to>
                                        <p:strVal val="visible"/>
                                      </p:to>
                                    </p:set>
                                    <p:animEffect transition="in" filter="wipe(down)">
                                      <p:cBhvr>
                                        <p:cTn id="41" dur="500"/>
                                        <p:tgtEl>
                                          <p:spTgt spid="5857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85750"/>
                                        </p:tgtEl>
                                        <p:attrNameLst>
                                          <p:attrName>style.visibility</p:attrName>
                                        </p:attrNameLst>
                                      </p:cBhvr>
                                      <p:to>
                                        <p:strVal val="visible"/>
                                      </p:to>
                                    </p:set>
                                    <p:animEffect transition="in" filter="wipe(down)">
                                      <p:cBhvr>
                                        <p:cTn id="46" dur="500"/>
                                        <p:tgtEl>
                                          <p:spTgt spid="58575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85746"/>
                                        </p:tgtEl>
                                        <p:attrNameLst>
                                          <p:attrName>style.visibility</p:attrName>
                                        </p:attrNameLst>
                                      </p:cBhvr>
                                      <p:to>
                                        <p:strVal val="visible"/>
                                      </p:to>
                                    </p:set>
                                    <p:animEffect transition="in" filter="wipe(down)">
                                      <p:cBhvr>
                                        <p:cTn id="49" dur="500"/>
                                        <p:tgtEl>
                                          <p:spTgt spid="58574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85749"/>
                                        </p:tgtEl>
                                        <p:attrNameLst>
                                          <p:attrName>style.visibility</p:attrName>
                                        </p:attrNameLst>
                                      </p:cBhvr>
                                      <p:to>
                                        <p:strVal val="visible"/>
                                      </p:to>
                                    </p:set>
                                    <p:animEffect transition="in" filter="wipe(down)">
                                      <p:cBhvr>
                                        <p:cTn id="52" dur="500"/>
                                        <p:tgtEl>
                                          <p:spTgt spid="58574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85745"/>
                                        </p:tgtEl>
                                        <p:attrNameLst>
                                          <p:attrName>style.visibility</p:attrName>
                                        </p:attrNameLst>
                                      </p:cBhvr>
                                      <p:to>
                                        <p:strVal val="visible"/>
                                      </p:to>
                                    </p:set>
                                    <p:animEffect transition="in" filter="wipe(down)">
                                      <p:cBhvr>
                                        <p:cTn id="55" dur="500"/>
                                        <p:tgtEl>
                                          <p:spTgt spid="58574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85751"/>
                                        </p:tgtEl>
                                        <p:attrNameLst>
                                          <p:attrName>style.visibility</p:attrName>
                                        </p:attrNameLst>
                                      </p:cBhvr>
                                      <p:to>
                                        <p:strVal val="visible"/>
                                      </p:to>
                                    </p:set>
                                    <p:animEffect transition="in" filter="wipe(down)">
                                      <p:cBhvr>
                                        <p:cTn id="60" dur="500"/>
                                        <p:tgtEl>
                                          <p:spTgt spid="58575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85756"/>
                                        </p:tgtEl>
                                        <p:attrNameLst>
                                          <p:attrName>style.visibility</p:attrName>
                                        </p:attrNameLst>
                                      </p:cBhvr>
                                      <p:to>
                                        <p:strVal val="visible"/>
                                      </p:to>
                                    </p:set>
                                    <p:animEffect transition="in" filter="wipe(down)">
                                      <p:cBhvr>
                                        <p:cTn id="63" dur="500"/>
                                        <p:tgtEl>
                                          <p:spTgt spid="58575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85757"/>
                                        </p:tgtEl>
                                        <p:attrNameLst>
                                          <p:attrName>style.visibility</p:attrName>
                                        </p:attrNameLst>
                                      </p:cBhvr>
                                      <p:to>
                                        <p:strVal val="visible"/>
                                      </p:to>
                                    </p:set>
                                    <p:animEffect transition="in" filter="wipe(down)">
                                      <p:cBhvr>
                                        <p:cTn id="66" dur="500"/>
                                        <p:tgtEl>
                                          <p:spTgt spid="58575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85761"/>
                                        </p:tgtEl>
                                        <p:attrNameLst>
                                          <p:attrName>style.visibility</p:attrName>
                                        </p:attrNameLst>
                                      </p:cBhvr>
                                      <p:to>
                                        <p:strVal val="visible"/>
                                      </p:to>
                                    </p:set>
                                    <p:animEffect transition="in" filter="wipe(down)">
                                      <p:cBhvr>
                                        <p:cTn id="69" dur="500"/>
                                        <p:tgtEl>
                                          <p:spTgt spid="5857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5762"/>
                                        </p:tgtEl>
                                        <p:attrNameLst>
                                          <p:attrName>style.visibility</p:attrName>
                                        </p:attrNameLst>
                                      </p:cBhvr>
                                      <p:to>
                                        <p:strVal val="visible"/>
                                      </p:to>
                                    </p:set>
                                    <p:animEffect transition="in" filter="wipe(down)">
                                      <p:cBhvr>
                                        <p:cTn id="74" dur="500"/>
                                        <p:tgtEl>
                                          <p:spTgt spid="58576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85764"/>
                                        </p:tgtEl>
                                        <p:attrNameLst>
                                          <p:attrName>style.visibility</p:attrName>
                                        </p:attrNameLst>
                                      </p:cBhvr>
                                      <p:to>
                                        <p:strVal val="visible"/>
                                      </p:to>
                                    </p:set>
                                    <p:animEffect transition="in" filter="wipe(down)">
                                      <p:cBhvr>
                                        <p:cTn id="77" dur="500"/>
                                        <p:tgtEl>
                                          <p:spTgt spid="58576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85765"/>
                                        </p:tgtEl>
                                        <p:attrNameLst>
                                          <p:attrName>style.visibility</p:attrName>
                                        </p:attrNameLst>
                                      </p:cBhvr>
                                      <p:to>
                                        <p:strVal val="visible"/>
                                      </p:to>
                                    </p:set>
                                    <p:animEffect transition="in" filter="wipe(down)">
                                      <p:cBhvr>
                                        <p:cTn id="80" dur="500"/>
                                        <p:tgtEl>
                                          <p:spTgt spid="585765"/>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585766"/>
                                        </p:tgtEl>
                                        <p:attrNameLst>
                                          <p:attrName>style.visibility</p:attrName>
                                        </p:attrNameLst>
                                      </p:cBhvr>
                                      <p:to>
                                        <p:strVal val="visible"/>
                                      </p:to>
                                    </p:set>
                                    <p:animEffect transition="in" filter="wipe(down)">
                                      <p:cBhvr>
                                        <p:cTn id="83" dur="500"/>
                                        <p:tgtEl>
                                          <p:spTgt spid="58576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585763"/>
                                        </p:tgtEl>
                                        <p:attrNameLst>
                                          <p:attrName>style.visibility</p:attrName>
                                        </p:attrNameLst>
                                      </p:cBhvr>
                                      <p:to>
                                        <p:strVal val="visible"/>
                                      </p:to>
                                    </p:set>
                                    <p:animEffect transition="in" filter="wipe(down)">
                                      <p:cBhvr>
                                        <p:cTn id="88" dur="500"/>
                                        <p:tgtEl>
                                          <p:spTgt spid="58576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85767"/>
                                        </p:tgtEl>
                                        <p:attrNameLst>
                                          <p:attrName>style.visibility</p:attrName>
                                        </p:attrNameLst>
                                      </p:cBhvr>
                                      <p:to>
                                        <p:strVal val="visible"/>
                                      </p:to>
                                    </p:set>
                                    <p:animEffect transition="in" filter="wipe(down)">
                                      <p:cBhvr>
                                        <p:cTn id="91" dur="500"/>
                                        <p:tgtEl>
                                          <p:spTgt spid="58576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85768"/>
                                        </p:tgtEl>
                                        <p:attrNameLst>
                                          <p:attrName>style.visibility</p:attrName>
                                        </p:attrNameLst>
                                      </p:cBhvr>
                                      <p:to>
                                        <p:strVal val="visible"/>
                                      </p:to>
                                    </p:set>
                                    <p:animEffect transition="in" filter="wipe(down)">
                                      <p:cBhvr>
                                        <p:cTn id="94" dur="500"/>
                                        <p:tgtEl>
                                          <p:spTgt spid="58576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585769"/>
                                        </p:tgtEl>
                                        <p:attrNameLst>
                                          <p:attrName>style.visibility</p:attrName>
                                        </p:attrNameLst>
                                      </p:cBhvr>
                                      <p:to>
                                        <p:strVal val="visible"/>
                                      </p:to>
                                    </p:set>
                                    <p:animEffect transition="in" filter="wipe(down)">
                                      <p:cBhvr>
                                        <p:cTn id="97" dur="500"/>
                                        <p:tgtEl>
                                          <p:spTgt spid="585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animBg="1"/>
      <p:bldP spid="585732" grpId="0" animBg="1"/>
      <p:bldP spid="585733" grpId="0" animBg="1"/>
      <p:bldP spid="585736" grpId="0" animBg="1"/>
      <p:bldP spid="585737" grpId="0" animBg="1"/>
      <p:bldP spid="585740" grpId="0" animBg="1"/>
      <p:bldP spid="585743" grpId="0"/>
      <p:bldP spid="585744" grpId="0"/>
      <p:bldP spid="585745" grpId="0" animBg="1"/>
      <p:bldP spid="585746" grpId="0" animBg="1"/>
      <p:bldP spid="585749" grpId="0"/>
      <p:bldP spid="585750" grpId="0" animBg="1"/>
      <p:bldP spid="585751" grpId="0" animBg="1"/>
      <p:bldP spid="585752" grpId="0" animBg="1"/>
      <p:bldP spid="585753" grpId="0" animBg="1"/>
      <p:bldP spid="585754" grpId="0"/>
      <p:bldP spid="585756" grpId="0" animBg="1"/>
      <p:bldP spid="585757" grpId="0" animBg="1"/>
      <p:bldP spid="585761" grpId="0"/>
      <p:bldP spid="585762" grpId="0" animBg="1"/>
      <p:bldP spid="585763" grpId="0" animBg="1"/>
      <p:bldP spid="585764" grpId="0" animBg="1"/>
      <p:bldP spid="585766" grpId="0"/>
      <p:bldP spid="585765" grpId="0" animBg="1"/>
      <p:bldP spid="585767" grpId="0" animBg="1"/>
      <p:bldP spid="585769" grpId="0"/>
      <p:bldP spid="5857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www.themegallery.com</a:t>
            </a:r>
          </a:p>
        </p:txBody>
      </p:sp>
      <p:sp>
        <p:nvSpPr>
          <p:cNvPr id="586754" name="Rectangle 2"/>
          <p:cNvSpPr>
            <a:spLocks noGrp="1" noChangeArrowheads="1"/>
          </p:cNvSpPr>
          <p:nvPr>
            <p:ph type="title"/>
          </p:nvPr>
        </p:nvSpPr>
        <p:spPr bwMode="white">
          <a:xfrm>
            <a:off x="0" y="250825"/>
            <a:ext cx="9144000" cy="441325"/>
          </a:xfrm>
          <a:noFill/>
          <a:ln/>
        </p:spPr>
        <p:txBody>
          <a:bodyPr/>
          <a:lstStyle/>
          <a:p>
            <a:r>
              <a:rPr lang="fa-IR" sz="3200">
                <a:latin typeface="Viner Hand ITC" pitchFamily="66" charset="0"/>
                <a:cs typeface="B Titr" pitchFamily="2" charset="-78"/>
              </a:rPr>
              <a:t/>
            </a:r>
            <a:br>
              <a:rPr lang="fa-IR" sz="3200">
                <a:latin typeface="Viner Hand ITC" pitchFamily="66" charset="0"/>
                <a:cs typeface="B Titr" pitchFamily="2" charset="-78"/>
              </a:rPr>
            </a:br>
            <a:r>
              <a:rPr lang="fa-IR" sz="3200">
                <a:latin typeface="Viner Hand ITC" pitchFamily="66" charset="0"/>
                <a:cs typeface="B Titr" pitchFamily="2" charset="-78"/>
              </a:rPr>
              <a:t>نحوه عملکرد سیستم ایمنی بدن هنگام حمله عوامل بیماری زا</a:t>
            </a:r>
            <a:br>
              <a:rPr lang="fa-IR" sz="3200">
                <a:latin typeface="Viner Hand ITC" pitchFamily="66" charset="0"/>
                <a:cs typeface="B Titr" pitchFamily="2" charset="-78"/>
              </a:rPr>
            </a:br>
            <a:endParaRPr lang="en-US" sz="3200">
              <a:latin typeface="Viner Hand ITC" pitchFamily="66" charset="0"/>
              <a:cs typeface="B Titr" pitchFamily="2" charset="-78"/>
            </a:endParaRPr>
          </a:p>
        </p:txBody>
      </p:sp>
      <p:sp>
        <p:nvSpPr>
          <p:cNvPr id="586755" name="Text Box 3"/>
          <p:cNvSpPr txBox="1">
            <a:spLocks noChangeArrowheads="1"/>
          </p:cNvSpPr>
          <p:nvPr/>
        </p:nvSpPr>
        <p:spPr bwMode="gray">
          <a:xfrm>
            <a:off x="4392613" y="1241425"/>
            <a:ext cx="290512" cy="336550"/>
          </a:xfrm>
          <a:prstGeom prst="rect">
            <a:avLst/>
          </a:prstGeom>
          <a:noFill/>
          <a:ln w="9525" algn="ctr">
            <a:noFill/>
            <a:miter lim="800000"/>
            <a:headEnd/>
            <a:tailEnd/>
          </a:ln>
          <a:effectLst/>
        </p:spPr>
        <p:txBody>
          <a:bodyPr wrap="none">
            <a:spAutoFit/>
          </a:bodyPr>
          <a:lstStyle/>
          <a:p>
            <a:pPr rtl="0" eaLnBrk="0" hangingPunct="0">
              <a:lnSpc>
                <a:spcPct val="100000"/>
              </a:lnSpc>
            </a:pPr>
            <a:r>
              <a:rPr lang="fa-IR" sz="1600">
                <a:solidFill>
                  <a:schemeClr val="bg1"/>
                </a:solidFill>
                <a:cs typeface="Arial" charset="0"/>
              </a:rPr>
              <a:t>2</a:t>
            </a:r>
            <a:endParaRPr lang="en-US" sz="1600">
              <a:solidFill>
                <a:schemeClr val="bg1"/>
              </a:solidFill>
              <a:cs typeface="Arial" charset="0"/>
            </a:endParaRPr>
          </a:p>
        </p:txBody>
      </p:sp>
      <p:pic>
        <p:nvPicPr>
          <p:cNvPr id="586756" name="Picture 4"/>
          <p:cNvPicPr>
            <a:picLocks noChangeAspect="1" noChangeArrowheads="1"/>
          </p:cNvPicPr>
          <p:nvPr/>
        </p:nvPicPr>
        <p:blipFill>
          <a:blip r:embed="rId2" cstate="print"/>
          <a:srcRect/>
          <a:stretch>
            <a:fillRect/>
          </a:stretch>
        </p:blipFill>
        <p:spPr bwMode="auto">
          <a:xfrm>
            <a:off x="0" y="1412875"/>
            <a:ext cx="9144000" cy="4392613"/>
          </a:xfrm>
          <a:prstGeom prst="rect">
            <a:avLst/>
          </a:prstGeom>
          <a:noFill/>
        </p:spPr>
      </p:pic>
      <p:sp>
        <p:nvSpPr>
          <p:cNvPr id="586757" name="Text Box 5"/>
          <p:cNvSpPr txBox="1">
            <a:spLocks noChangeArrowheads="1"/>
          </p:cNvSpPr>
          <p:nvPr/>
        </p:nvSpPr>
        <p:spPr bwMode="auto">
          <a:xfrm>
            <a:off x="3419475" y="2349500"/>
            <a:ext cx="1441450" cy="457200"/>
          </a:xfrm>
          <a:prstGeom prst="rect">
            <a:avLst/>
          </a:prstGeom>
          <a:noFill/>
          <a:ln w="9525">
            <a:noFill/>
            <a:miter lim="800000"/>
            <a:headEnd/>
            <a:tailEnd/>
          </a:ln>
          <a:effectLst/>
        </p:spPr>
        <p:txBody>
          <a:bodyPr>
            <a:spAutoFit/>
          </a:bodyPr>
          <a:lstStyle/>
          <a:p>
            <a:pPr algn="l" rtl="0">
              <a:lnSpc>
                <a:spcPct val="100000"/>
              </a:lnSpc>
              <a:spcBef>
                <a:spcPct val="50000"/>
              </a:spcBef>
            </a:pPr>
            <a:r>
              <a:rPr lang="fa-IR" sz="2400">
                <a:solidFill>
                  <a:srgbClr val="000000"/>
                </a:solidFill>
                <a:cs typeface="B Mitra" pitchFamily="2" charset="-78"/>
              </a:rPr>
              <a:t>آنتی بادی</a:t>
            </a:r>
            <a:endParaRPr lang="en-US" sz="2400">
              <a:solidFill>
                <a:srgbClr val="000000"/>
              </a:solidFill>
              <a:cs typeface="B Mitra" pitchFamily="2" charset="-78"/>
            </a:endParaRPr>
          </a:p>
        </p:txBody>
      </p:sp>
      <p:sp>
        <p:nvSpPr>
          <p:cNvPr id="586758" name="Text Box 6"/>
          <p:cNvSpPr txBox="1">
            <a:spLocks noChangeArrowheads="1"/>
          </p:cNvSpPr>
          <p:nvPr/>
        </p:nvSpPr>
        <p:spPr bwMode="auto">
          <a:xfrm>
            <a:off x="3775075" y="4968875"/>
            <a:ext cx="2736850" cy="1004888"/>
          </a:xfrm>
          <a:prstGeom prst="rect">
            <a:avLst/>
          </a:prstGeom>
          <a:noFill/>
          <a:ln w="9525">
            <a:noFill/>
            <a:miter lim="800000"/>
            <a:headEnd/>
            <a:tailEnd/>
          </a:ln>
          <a:effectLst/>
        </p:spPr>
        <p:txBody>
          <a:bodyPr>
            <a:spAutoFit/>
          </a:bodyPr>
          <a:lstStyle/>
          <a:p>
            <a:pPr rtl="0">
              <a:lnSpc>
                <a:spcPct val="100000"/>
              </a:lnSpc>
              <a:spcBef>
                <a:spcPct val="50000"/>
              </a:spcBef>
            </a:pPr>
            <a:r>
              <a:rPr lang="fa-IR" sz="2400">
                <a:solidFill>
                  <a:srgbClr val="000000"/>
                </a:solidFill>
                <a:cs typeface="B Mitra" pitchFamily="2" charset="-78"/>
              </a:rPr>
              <a:t>اتصال آنتی بادی و آنتی ژن</a:t>
            </a:r>
            <a:endParaRPr lang="en-US" sz="2400">
              <a:solidFill>
                <a:srgbClr val="000000"/>
              </a:solidFill>
              <a:cs typeface="B Mitra" pitchFamily="2" charset="-78"/>
            </a:endParaRPr>
          </a:p>
          <a:p>
            <a:pPr algn="l" rtl="0">
              <a:lnSpc>
                <a:spcPct val="100000"/>
              </a:lnSpc>
              <a:spcBef>
                <a:spcPct val="50000"/>
              </a:spcBef>
            </a:pPr>
            <a:endParaRPr lang="en-US" sz="2400">
              <a:solidFill>
                <a:srgbClr val="000000"/>
              </a:solidFill>
              <a:cs typeface="B Mitra" pitchFamily="2" charset="-78"/>
            </a:endParaRPr>
          </a:p>
        </p:txBody>
      </p:sp>
      <p:pic>
        <p:nvPicPr>
          <p:cNvPr id="586759" name="Picture 7"/>
          <p:cNvPicPr>
            <a:picLocks noChangeAspect="1" noChangeArrowheads="1"/>
          </p:cNvPicPr>
          <p:nvPr/>
        </p:nvPicPr>
        <p:blipFill>
          <a:blip r:embed="rId3" cstate="print"/>
          <a:srcRect/>
          <a:stretch>
            <a:fillRect/>
          </a:stretch>
        </p:blipFill>
        <p:spPr bwMode="auto">
          <a:xfrm rot="-1414738">
            <a:off x="1762125" y="3681413"/>
            <a:ext cx="1857375" cy="1473200"/>
          </a:xfrm>
          <a:prstGeom prst="rect">
            <a:avLst/>
          </a:prstGeom>
          <a:noFill/>
        </p:spPr>
      </p:pic>
      <p:sp>
        <p:nvSpPr>
          <p:cNvPr id="586760" name="Text Box 8"/>
          <p:cNvSpPr txBox="1">
            <a:spLocks noChangeArrowheads="1"/>
          </p:cNvSpPr>
          <p:nvPr/>
        </p:nvSpPr>
        <p:spPr bwMode="auto">
          <a:xfrm>
            <a:off x="2484438" y="4149725"/>
            <a:ext cx="1441450" cy="457200"/>
          </a:xfrm>
          <a:prstGeom prst="rect">
            <a:avLst/>
          </a:prstGeom>
          <a:noFill/>
          <a:ln w="9525">
            <a:noFill/>
            <a:miter lim="800000"/>
            <a:headEnd/>
            <a:tailEnd/>
          </a:ln>
          <a:effectLst/>
        </p:spPr>
        <p:txBody>
          <a:bodyPr>
            <a:spAutoFit/>
          </a:bodyPr>
          <a:lstStyle/>
          <a:p>
            <a:pPr algn="l" rtl="0">
              <a:lnSpc>
                <a:spcPct val="100000"/>
              </a:lnSpc>
              <a:spcBef>
                <a:spcPct val="50000"/>
              </a:spcBef>
            </a:pPr>
            <a:r>
              <a:rPr lang="fa-IR" sz="2400">
                <a:solidFill>
                  <a:srgbClr val="000000"/>
                </a:solidFill>
                <a:cs typeface="B Mitra" pitchFamily="2" charset="-78"/>
              </a:rPr>
              <a:t>آنتی ژن</a:t>
            </a:r>
            <a:endParaRPr lang="en-US" sz="2400">
              <a:solidFill>
                <a:srgbClr val="000000"/>
              </a:solidFill>
              <a:cs typeface="B Mitra" pitchFamily="2" charset="-78"/>
            </a:endParaRPr>
          </a:p>
        </p:txBody>
      </p:sp>
      <p:sp>
        <p:nvSpPr>
          <p:cNvPr id="586762" name="Rectangle 10"/>
          <p:cNvSpPr>
            <a:spLocks noChangeArrowheads="1"/>
          </p:cNvSpPr>
          <p:nvPr/>
        </p:nvSpPr>
        <p:spPr bwMode="auto">
          <a:xfrm>
            <a:off x="6048375" y="-100013"/>
            <a:ext cx="3203575" cy="503238"/>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سیستم ایمنی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a:t>www.themegallery.com</a:t>
            </a:r>
          </a:p>
        </p:txBody>
      </p:sp>
      <p:sp>
        <p:nvSpPr>
          <p:cNvPr id="591874" name="Rectangle 2"/>
          <p:cNvSpPr>
            <a:spLocks noChangeArrowheads="1"/>
          </p:cNvSpPr>
          <p:nvPr/>
        </p:nvSpPr>
        <p:spPr bwMode="auto">
          <a:xfrm>
            <a:off x="3227388" y="2781300"/>
            <a:ext cx="1511300" cy="1368425"/>
          </a:xfrm>
          <a:prstGeom prst="rect">
            <a:avLst/>
          </a:prstGeom>
          <a:solidFill>
            <a:schemeClr val="bg1"/>
          </a:solidFill>
          <a:ln w="9525">
            <a:noFill/>
            <a:miter lim="800000"/>
            <a:headEnd/>
            <a:tailEnd/>
          </a:ln>
          <a:effectLst/>
        </p:spPr>
        <p:txBody>
          <a:bodyPr wrap="none" anchor="ctr"/>
          <a:lstStyle/>
          <a:p>
            <a:endParaRPr lang="en-US"/>
          </a:p>
        </p:txBody>
      </p:sp>
      <p:pic>
        <p:nvPicPr>
          <p:cNvPr id="591875" name="Picture 3"/>
          <p:cNvPicPr>
            <a:picLocks noChangeAspect="1" noChangeArrowheads="1"/>
          </p:cNvPicPr>
          <p:nvPr/>
        </p:nvPicPr>
        <p:blipFill>
          <a:blip r:embed="rId2" cstate="print"/>
          <a:srcRect/>
          <a:stretch>
            <a:fillRect/>
          </a:stretch>
        </p:blipFill>
        <p:spPr bwMode="auto">
          <a:xfrm>
            <a:off x="0" y="836613"/>
            <a:ext cx="9144000" cy="4608512"/>
          </a:xfrm>
          <a:prstGeom prst="rect">
            <a:avLst/>
          </a:prstGeom>
          <a:noFill/>
        </p:spPr>
      </p:pic>
      <p:sp>
        <p:nvSpPr>
          <p:cNvPr id="591876" name="Text Box 4"/>
          <p:cNvSpPr txBox="1">
            <a:spLocks noChangeArrowheads="1"/>
          </p:cNvSpPr>
          <p:nvPr/>
        </p:nvSpPr>
        <p:spPr bwMode="auto">
          <a:xfrm>
            <a:off x="2484438" y="260350"/>
            <a:ext cx="2951162" cy="366713"/>
          </a:xfrm>
          <a:prstGeom prst="rect">
            <a:avLst/>
          </a:prstGeom>
          <a:noFill/>
          <a:ln w="9525">
            <a:noFill/>
            <a:miter lim="800000"/>
            <a:headEnd/>
            <a:tailEnd/>
          </a:ln>
          <a:effectLst/>
        </p:spPr>
        <p:txBody>
          <a:bodyPr>
            <a:spAutoFit/>
          </a:bodyPr>
          <a:lstStyle/>
          <a:p>
            <a:pPr algn="l" rtl="0">
              <a:lnSpc>
                <a:spcPct val="100000"/>
              </a:lnSpc>
              <a:spcBef>
                <a:spcPct val="50000"/>
              </a:spcBef>
            </a:pPr>
            <a:endParaRPr lang="en-US" sz="1800">
              <a:cs typeface="Arial" charset="0"/>
            </a:endParaRPr>
          </a:p>
        </p:txBody>
      </p:sp>
      <p:sp>
        <p:nvSpPr>
          <p:cNvPr id="591877" name="Text Box 5"/>
          <p:cNvSpPr txBox="1">
            <a:spLocks noChangeArrowheads="1"/>
          </p:cNvSpPr>
          <p:nvPr/>
        </p:nvSpPr>
        <p:spPr bwMode="auto">
          <a:xfrm>
            <a:off x="1116013" y="188913"/>
            <a:ext cx="7056437" cy="641350"/>
          </a:xfrm>
          <a:prstGeom prst="rect">
            <a:avLst/>
          </a:prstGeom>
          <a:noFill/>
          <a:ln w="9525">
            <a:noFill/>
            <a:miter lim="800000"/>
            <a:headEnd/>
            <a:tailEnd/>
          </a:ln>
          <a:effectLst/>
        </p:spPr>
        <p:txBody>
          <a:bodyPr>
            <a:spAutoFit/>
          </a:bodyPr>
          <a:lstStyle/>
          <a:p>
            <a:pPr rtl="0">
              <a:lnSpc>
                <a:spcPct val="100000"/>
              </a:lnSpc>
              <a:spcBef>
                <a:spcPct val="50000"/>
              </a:spcBef>
            </a:pPr>
            <a:r>
              <a:rPr lang="fa-IR" sz="3600">
                <a:solidFill>
                  <a:srgbClr val="FFFFFF"/>
                </a:solidFill>
              </a:rPr>
              <a:t>اتصال آنتی بادی و آنتی ژن</a:t>
            </a:r>
            <a:endParaRPr lang="en-US" sz="3600">
              <a:solidFill>
                <a:srgbClr val="FFFFFF"/>
              </a:solidFill>
            </a:endParaRPr>
          </a:p>
        </p:txBody>
      </p:sp>
      <p:sp>
        <p:nvSpPr>
          <p:cNvPr id="591878" name="Text Box 6"/>
          <p:cNvSpPr txBox="1">
            <a:spLocks noChangeArrowheads="1"/>
          </p:cNvSpPr>
          <p:nvPr/>
        </p:nvSpPr>
        <p:spPr bwMode="auto">
          <a:xfrm>
            <a:off x="755650" y="1700213"/>
            <a:ext cx="1368425" cy="579437"/>
          </a:xfrm>
          <a:prstGeom prst="rect">
            <a:avLst/>
          </a:prstGeom>
          <a:noFill/>
          <a:ln w="9525">
            <a:noFill/>
            <a:miter lim="800000"/>
            <a:headEnd/>
            <a:tailEnd/>
          </a:ln>
          <a:effectLst/>
        </p:spPr>
        <p:txBody>
          <a:bodyPr>
            <a:spAutoFit/>
          </a:bodyPr>
          <a:lstStyle/>
          <a:p>
            <a:pPr algn="l" rtl="0">
              <a:lnSpc>
                <a:spcPct val="100000"/>
              </a:lnSpc>
              <a:spcBef>
                <a:spcPct val="50000"/>
              </a:spcBef>
            </a:pPr>
            <a:r>
              <a:rPr lang="fa-IR" sz="3200">
                <a:cs typeface="B Mitra" pitchFamily="2" charset="-78"/>
              </a:rPr>
              <a:t>آنتی ژن</a:t>
            </a:r>
            <a:endParaRPr lang="en-US" sz="3200">
              <a:cs typeface="B Mitra" pitchFamily="2" charset="-78"/>
            </a:endParaRPr>
          </a:p>
        </p:txBody>
      </p:sp>
      <p:sp>
        <p:nvSpPr>
          <p:cNvPr id="591879" name="Text Box 7"/>
          <p:cNvSpPr txBox="1">
            <a:spLocks noChangeArrowheads="1"/>
          </p:cNvSpPr>
          <p:nvPr/>
        </p:nvSpPr>
        <p:spPr bwMode="auto">
          <a:xfrm>
            <a:off x="5435600" y="1844675"/>
            <a:ext cx="1368425" cy="579438"/>
          </a:xfrm>
          <a:prstGeom prst="rect">
            <a:avLst/>
          </a:prstGeom>
          <a:noFill/>
          <a:ln w="9525">
            <a:noFill/>
            <a:miter lim="800000"/>
            <a:headEnd/>
            <a:tailEnd/>
          </a:ln>
          <a:effectLst/>
        </p:spPr>
        <p:txBody>
          <a:bodyPr>
            <a:spAutoFit/>
          </a:bodyPr>
          <a:lstStyle/>
          <a:p>
            <a:pPr algn="l" rtl="0">
              <a:lnSpc>
                <a:spcPct val="100000"/>
              </a:lnSpc>
              <a:spcBef>
                <a:spcPct val="50000"/>
              </a:spcBef>
            </a:pPr>
            <a:r>
              <a:rPr lang="fa-IR" sz="3200">
                <a:cs typeface="B Mitra" pitchFamily="2" charset="-78"/>
              </a:rPr>
              <a:t>آنتی بادی</a:t>
            </a:r>
            <a:endParaRPr lang="en-US" sz="3200">
              <a:cs typeface="B Mitra" pitchFamily="2" charset="-78"/>
            </a:endParaRPr>
          </a:p>
        </p:txBody>
      </p:sp>
      <p:sp>
        <p:nvSpPr>
          <p:cNvPr id="591880" name="Text Box 8"/>
          <p:cNvSpPr txBox="1">
            <a:spLocks noChangeArrowheads="1"/>
          </p:cNvSpPr>
          <p:nvPr/>
        </p:nvSpPr>
        <p:spPr bwMode="auto">
          <a:xfrm>
            <a:off x="2771775" y="2997200"/>
            <a:ext cx="3600450" cy="579438"/>
          </a:xfrm>
          <a:prstGeom prst="rect">
            <a:avLst/>
          </a:prstGeom>
          <a:noFill/>
          <a:ln w="9525">
            <a:noFill/>
            <a:miter lim="800000"/>
            <a:headEnd/>
            <a:tailEnd/>
          </a:ln>
          <a:effectLst/>
        </p:spPr>
        <p:txBody>
          <a:bodyPr>
            <a:spAutoFit/>
          </a:bodyPr>
          <a:lstStyle/>
          <a:p>
            <a:pPr algn="r" rtl="0">
              <a:lnSpc>
                <a:spcPct val="100000"/>
              </a:lnSpc>
              <a:spcBef>
                <a:spcPct val="50000"/>
              </a:spcBef>
            </a:pPr>
            <a:r>
              <a:rPr lang="fa-IR" sz="3200">
                <a:cs typeface="B Mitra" pitchFamily="2" charset="-78"/>
              </a:rPr>
              <a:t>اتصال آنتی بادی و آنتی ژن</a:t>
            </a:r>
            <a:endParaRPr lang="en-US" sz="3200">
              <a:cs typeface="B Mitra" pitchFamily="2" charset="-78"/>
            </a:endParaRPr>
          </a:p>
        </p:txBody>
      </p:sp>
      <p:sp>
        <p:nvSpPr>
          <p:cNvPr id="591882" name="Rectangle 10"/>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سیستم ایمنی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1879"/>
                                        </p:tgtEl>
                                        <p:attrNameLst>
                                          <p:attrName>style.visibility</p:attrName>
                                        </p:attrNameLst>
                                      </p:cBhvr>
                                      <p:to>
                                        <p:strVal val="visible"/>
                                      </p:to>
                                    </p:set>
                                    <p:animEffect transition="in" filter="wipe(down)">
                                      <p:cBhvr>
                                        <p:cTn id="7" dur="500"/>
                                        <p:tgtEl>
                                          <p:spTgt spid="5918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1878"/>
                                        </p:tgtEl>
                                        <p:attrNameLst>
                                          <p:attrName>style.visibility</p:attrName>
                                        </p:attrNameLst>
                                      </p:cBhvr>
                                      <p:to>
                                        <p:strVal val="visible"/>
                                      </p:to>
                                    </p:set>
                                    <p:animEffect transition="in" filter="wipe(down)">
                                      <p:cBhvr>
                                        <p:cTn id="12" dur="500"/>
                                        <p:tgtEl>
                                          <p:spTgt spid="5918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1880"/>
                                        </p:tgtEl>
                                        <p:attrNameLst>
                                          <p:attrName>style.visibility</p:attrName>
                                        </p:attrNameLst>
                                      </p:cBhvr>
                                      <p:to>
                                        <p:strVal val="visible"/>
                                      </p:to>
                                    </p:set>
                                    <p:animEffect transition="in" filter="wipe(down)">
                                      <p:cBhvr>
                                        <p:cTn id="17" dur="500"/>
                                        <p:tgtEl>
                                          <p:spTgt spid="591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p:bldP spid="591879" grpId="0"/>
      <p:bldP spid="5918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4"/>
          <p:cNvSpPr>
            <a:spLocks noGrp="1"/>
          </p:cNvSpPr>
          <p:nvPr>
            <p:ph type="ftr" sz="quarter" idx="11"/>
          </p:nvPr>
        </p:nvSpPr>
        <p:spPr/>
        <p:txBody>
          <a:bodyPr/>
          <a:lstStyle/>
          <a:p>
            <a:r>
              <a:rPr lang="en-US"/>
              <a:t>www.themegallery.com</a:t>
            </a:r>
          </a:p>
        </p:txBody>
      </p:sp>
      <p:sp>
        <p:nvSpPr>
          <p:cNvPr id="603182" name="Rectangle 46"/>
          <p:cNvSpPr>
            <a:spLocks noGrp="1" noChangeArrowheads="1"/>
          </p:cNvSpPr>
          <p:nvPr>
            <p:ph type="title"/>
          </p:nvPr>
        </p:nvSpPr>
        <p:spPr>
          <a:xfrm>
            <a:off x="900113" y="228600"/>
            <a:ext cx="8243887" cy="563563"/>
          </a:xfrm>
          <a:noFill/>
          <a:ln/>
        </p:spPr>
        <p:txBody>
          <a:bodyPr anchorCtr="1"/>
          <a:lstStyle/>
          <a:p>
            <a:r>
              <a:rPr lang="en-US" sz="3200">
                <a:latin typeface="Times New Roman" pitchFamily="18" charset="0"/>
                <a:cs typeface="Times New Roman" pitchFamily="18" charset="0"/>
              </a:rPr>
              <a:t>AIA</a:t>
            </a:r>
            <a:r>
              <a:rPr lang="fa-IR" sz="3200">
                <a:cs typeface="B Titr" pitchFamily="2" charset="-78"/>
              </a:rPr>
              <a:t> فلوچارت کلی </a:t>
            </a:r>
            <a:endParaRPr lang="en-US" sz="3200">
              <a:cs typeface="B Titr" pitchFamily="2" charset="-78"/>
            </a:endParaRPr>
          </a:p>
        </p:txBody>
      </p:sp>
      <p:sp>
        <p:nvSpPr>
          <p:cNvPr id="603184" name="Rectangle 48"/>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grpSp>
        <p:nvGrpSpPr>
          <p:cNvPr id="603227" name="Group 91"/>
          <p:cNvGrpSpPr>
            <a:grpSpLocks/>
          </p:cNvGrpSpPr>
          <p:nvPr/>
        </p:nvGrpSpPr>
        <p:grpSpPr bwMode="auto">
          <a:xfrm>
            <a:off x="0" y="836613"/>
            <a:ext cx="9144000" cy="5400675"/>
            <a:chOff x="1734" y="1058"/>
            <a:chExt cx="8504" cy="4680"/>
          </a:xfrm>
        </p:grpSpPr>
        <p:sp>
          <p:nvSpPr>
            <p:cNvPr id="603228" name="AutoShape 92"/>
            <p:cNvSpPr>
              <a:spLocks noChangeArrowheads="1"/>
            </p:cNvSpPr>
            <p:nvPr/>
          </p:nvSpPr>
          <p:spPr bwMode="auto">
            <a:xfrm>
              <a:off x="1734" y="1058"/>
              <a:ext cx="8504" cy="4680"/>
            </a:xfrm>
            <a:prstGeom prst="rect">
              <a:avLst/>
            </a:prstGeom>
            <a:noFill/>
            <a:ln w="9525">
              <a:noFill/>
              <a:miter lim="800000"/>
              <a:headEnd/>
              <a:tailEnd/>
            </a:ln>
          </p:spPr>
          <p:txBody>
            <a:bodyPr/>
            <a:lstStyle/>
            <a:p>
              <a:endParaRPr lang="en-US"/>
            </a:p>
          </p:txBody>
        </p:sp>
        <p:sp>
          <p:nvSpPr>
            <p:cNvPr id="603229" name="Rectangle 93"/>
            <p:cNvSpPr>
              <a:spLocks noChangeArrowheads="1"/>
            </p:cNvSpPr>
            <p:nvPr/>
          </p:nvSpPr>
          <p:spPr bwMode="auto">
            <a:xfrm>
              <a:off x="8754" y="2318"/>
              <a:ext cx="565" cy="213"/>
            </a:xfrm>
            <a:prstGeom prst="rect">
              <a:avLst/>
            </a:prstGeom>
            <a:solidFill>
              <a:srgbClr val="FFFFFF"/>
            </a:solidFill>
            <a:ln w="9525">
              <a:solidFill>
                <a:srgbClr val="FFFFFF"/>
              </a:solidFill>
              <a:miter lim="800000"/>
              <a:headEnd/>
              <a:tailEnd/>
            </a:ln>
          </p:spPr>
          <p:txBody>
            <a:bodyPr lIns="0" tIns="0" rIns="0" bIns="0"/>
            <a:lstStyle/>
            <a:p>
              <a:pPr indent="11113" rtl="0"/>
              <a:r>
                <a:rPr lang="en-GB" sz="1500" b="1">
                  <a:latin typeface="Times New Roman" pitchFamily="18" charset="0"/>
                </a:rPr>
                <a:t>Yes</a:t>
              </a:r>
              <a:endParaRPr lang="en-US" sz="1500" b="1"/>
            </a:p>
          </p:txBody>
        </p:sp>
        <p:sp>
          <p:nvSpPr>
            <p:cNvPr id="603230" name="Rectangle 94"/>
            <p:cNvSpPr>
              <a:spLocks noChangeArrowheads="1"/>
            </p:cNvSpPr>
            <p:nvPr/>
          </p:nvSpPr>
          <p:spPr bwMode="auto">
            <a:xfrm>
              <a:off x="7829" y="3038"/>
              <a:ext cx="565" cy="212"/>
            </a:xfrm>
            <a:prstGeom prst="rect">
              <a:avLst/>
            </a:prstGeom>
            <a:solidFill>
              <a:srgbClr val="FFFFFF"/>
            </a:solidFill>
            <a:ln w="9525">
              <a:solidFill>
                <a:srgbClr val="FFFFFF"/>
              </a:solidFill>
              <a:miter lim="800000"/>
              <a:headEnd/>
              <a:tailEnd/>
            </a:ln>
          </p:spPr>
          <p:txBody>
            <a:bodyPr lIns="0" tIns="0" rIns="0" bIns="0"/>
            <a:lstStyle/>
            <a:p>
              <a:pPr indent="11113" rtl="0"/>
              <a:r>
                <a:rPr lang="en-GB" sz="1500" b="1">
                  <a:latin typeface="Times New Roman" pitchFamily="18" charset="0"/>
                  <a:cs typeface="Times New Roman" pitchFamily="18" charset="0"/>
                </a:rPr>
                <a:t>No</a:t>
              </a:r>
              <a:endParaRPr lang="en-US" sz="1500" b="1">
                <a:latin typeface="Times New Roman" pitchFamily="18" charset="0"/>
                <a:cs typeface="Times New Roman" pitchFamily="18" charset="0"/>
              </a:endParaRPr>
            </a:p>
          </p:txBody>
        </p:sp>
        <p:sp>
          <p:nvSpPr>
            <p:cNvPr id="603231" name="Rectangle 95"/>
            <p:cNvSpPr>
              <a:spLocks noChangeArrowheads="1"/>
            </p:cNvSpPr>
            <p:nvPr/>
          </p:nvSpPr>
          <p:spPr bwMode="auto">
            <a:xfrm>
              <a:off x="6955" y="4184"/>
              <a:ext cx="873" cy="654"/>
            </a:xfrm>
            <a:prstGeom prst="rect">
              <a:avLst/>
            </a:prstGeom>
            <a:solidFill>
              <a:srgbClr val="FFFFFF"/>
            </a:solidFill>
            <a:ln w="9525">
              <a:solidFill>
                <a:srgbClr val="FFFFFF"/>
              </a:solidFill>
              <a:miter lim="800000"/>
              <a:headEnd/>
              <a:tailEnd/>
            </a:ln>
          </p:spPr>
          <p:txBody>
            <a:bodyPr lIns="0" tIns="0" rIns="0" bIns="0"/>
            <a:lstStyle/>
            <a:p>
              <a:pPr indent="11113" rtl="0"/>
              <a:r>
                <a:rPr lang="en-GB" b="1">
                  <a:latin typeface="Times New Roman" pitchFamily="18" charset="0"/>
                  <a:cs typeface="Times New Roman" pitchFamily="18" charset="0"/>
                </a:rPr>
                <a:t>The Best Solution Transfering</a:t>
              </a:r>
              <a:endParaRPr lang="en-US" b="1">
                <a:latin typeface="Times New Roman" pitchFamily="18" charset="0"/>
                <a:cs typeface="Times New Roman" pitchFamily="18" charset="0"/>
              </a:endParaRPr>
            </a:p>
          </p:txBody>
        </p:sp>
        <p:sp>
          <p:nvSpPr>
            <p:cNvPr id="603232" name="Rectangle 96"/>
            <p:cNvSpPr>
              <a:spLocks noChangeArrowheads="1"/>
            </p:cNvSpPr>
            <p:nvPr/>
          </p:nvSpPr>
          <p:spPr bwMode="auto">
            <a:xfrm>
              <a:off x="4146" y="5086"/>
              <a:ext cx="1528" cy="652"/>
            </a:xfrm>
            <a:prstGeom prst="rect">
              <a:avLst/>
            </a:prstGeom>
            <a:solidFill>
              <a:srgbClr val="FFFFFF"/>
            </a:solidFill>
            <a:ln w="9525">
              <a:solidFill>
                <a:srgbClr val="FFFFFF"/>
              </a:solidFill>
              <a:miter lim="800000"/>
              <a:headEnd/>
              <a:tailEnd/>
            </a:ln>
          </p:spPr>
          <p:txBody>
            <a:bodyPr lIns="0" tIns="0" rIns="0" bIns="0"/>
            <a:lstStyle/>
            <a:p>
              <a:pPr indent="11113" rtl="0"/>
              <a:r>
                <a:rPr lang="en-GB" sz="1500" b="1">
                  <a:latin typeface="Times New Roman" pitchFamily="18" charset="0"/>
                  <a:cs typeface="Times New Roman" pitchFamily="18" charset="0"/>
                </a:rPr>
                <a:t>Randomly ,  Roullete Wheel , Elitism Selection</a:t>
              </a:r>
              <a:endParaRPr lang="en-US" sz="1500" b="1">
                <a:latin typeface="Times New Roman" pitchFamily="18" charset="0"/>
                <a:cs typeface="Times New Roman" pitchFamily="18" charset="0"/>
              </a:endParaRPr>
            </a:p>
          </p:txBody>
        </p:sp>
        <p:sp>
          <p:nvSpPr>
            <p:cNvPr id="603233" name="Rectangle 97"/>
            <p:cNvSpPr>
              <a:spLocks noChangeArrowheads="1"/>
            </p:cNvSpPr>
            <p:nvPr/>
          </p:nvSpPr>
          <p:spPr bwMode="auto">
            <a:xfrm>
              <a:off x="7109" y="5079"/>
              <a:ext cx="1723" cy="659"/>
            </a:xfrm>
            <a:prstGeom prst="rect">
              <a:avLst/>
            </a:prstGeom>
            <a:solidFill>
              <a:srgbClr val="FFFFFF"/>
            </a:solidFill>
            <a:ln w="9525">
              <a:solidFill>
                <a:srgbClr val="FFFFFF"/>
              </a:solidFill>
              <a:miter lim="800000"/>
              <a:headEnd/>
              <a:tailEnd/>
            </a:ln>
          </p:spPr>
          <p:txBody>
            <a:bodyPr lIns="0" tIns="0" rIns="0" bIns="0"/>
            <a:lstStyle/>
            <a:p>
              <a:pPr indent="11113" rtl="0"/>
              <a:r>
                <a:rPr lang="en-GB" sz="1500" b="1">
                  <a:latin typeface="Times New Roman" pitchFamily="18" charset="0"/>
                  <a:cs typeface="Times New Roman" pitchFamily="18" charset="0"/>
                </a:rPr>
                <a:t>Roullete Wheel Selection</a:t>
              </a:r>
              <a:endParaRPr lang="en-US" sz="1500" b="1">
                <a:latin typeface="Times New Roman" pitchFamily="18" charset="0"/>
                <a:cs typeface="Times New Roman" pitchFamily="18" charset="0"/>
              </a:endParaRPr>
            </a:p>
          </p:txBody>
        </p:sp>
        <p:sp>
          <p:nvSpPr>
            <p:cNvPr id="603234" name="Rectangle 98"/>
            <p:cNvSpPr>
              <a:spLocks noChangeArrowheads="1"/>
            </p:cNvSpPr>
            <p:nvPr/>
          </p:nvSpPr>
          <p:spPr bwMode="auto">
            <a:xfrm>
              <a:off x="5764" y="1238"/>
              <a:ext cx="856" cy="213"/>
            </a:xfrm>
            <a:prstGeom prst="rect">
              <a:avLst/>
            </a:prstGeom>
            <a:solidFill>
              <a:srgbClr val="FFFFFF"/>
            </a:solidFill>
            <a:ln w="9525">
              <a:solidFill>
                <a:srgbClr val="FFFFFF"/>
              </a:solidFill>
              <a:miter lim="800000"/>
              <a:headEnd/>
              <a:tailEnd/>
            </a:ln>
          </p:spPr>
          <p:txBody>
            <a:bodyPr lIns="0" tIns="0" rIns="0" bIns="0"/>
            <a:lstStyle/>
            <a:p>
              <a:pPr indent="11113" algn="l" rtl="0"/>
              <a:r>
                <a:rPr lang="en-GB" b="1">
                  <a:latin typeface="Times New Roman" pitchFamily="18" charset="0"/>
                </a:rPr>
                <a:t>Population</a:t>
              </a:r>
              <a:endParaRPr lang="en-US" b="1"/>
            </a:p>
          </p:txBody>
        </p:sp>
        <p:sp>
          <p:nvSpPr>
            <p:cNvPr id="603235" name="Rectangle 99"/>
            <p:cNvSpPr>
              <a:spLocks noChangeArrowheads="1"/>
            </p:cNvSpPr>
            <p:nvPr/>
          </p:nvSpPr>
          <p:spPr bwMode="auto">
            <a:xfrm>
              <a:off x="4726" y="1418"/>
              <a:ext cx="788" cy="360"/>
            </a:xfrm>
            <a:prstGeom prst="rect">
              <a:avLst/>
            </a:prstGeom>
            <a:solidFill>
              <a:srgbClr val="FFFFFF"/>
            </a:solidFill>
            <a:ln w="9525">
              <a:solidFill>
                <a:srgbClr val="FFFFFF"/>
              </a:solidFill>
              <a:miter lim="800000"/>
              <a:headEnd/>
              <a:tailEnd/>
            </a:ln>
          </p:spPr>
          <p:txBody>
            <a:bodyPr lIns="0" tIns="0" rIns="0" bIns="0"/>
            <a:lstStyle/>
            <a:p>
              <a:pPr indent="11113" rtl="0"/>
              <a:r>
                <a:rPr lang="en-GB" b="1">
                  <a:latin typeface="Times New Roman" pitchFamily="18" charset="0"/>
                </a:rPr>
                <a:t>Randomly</a:t>
              </a:r>
              <a:r>
                <a:rPr lang="en-GB" sz="900">
                  <a:latin typeface="Times New Roman" pitchFamily="18" charset="0"/>
                </a:rPr>
                <a:t> </a:t>
              </a:r>
              <a:endParaRPr lang="en-US" sz="1800"/>
            </a:p>
          </p:txBody>
        </p:sp>
        <p:sp>
          <p:nvSpPr>
            <p:cNvPr id="603236" name="Rectangle 100"/>
            <p:cNvSpPr>
              <a:spLocks noChangeArrowheads="1"/>
            </p:cNvSpPr>
            <p:nvPr/>
          </p:nvSpPr>
          <p:spPr bwMode="auto">
            <a:xfrm>
              <a:off x="2843" y="1418"/>
              <a:ext cx="565" cy="213"/>
            </a:xfrm>
            <a:prstGeom prst="rect">
              <a:avLst/>
            </a:prstGeom>
            <a:solidFill>
              <a:srgbClr val="FFFFFF"/>
            </a:solidFill>
            <a:ln w="9525">
              <a:solidFill>
                <a:srgbClr val="FFFFFF"/>
              </a:solidFill>
              <a:miter lim="800000"/>
              <a:headEnd/>
              <a:tailEnd/>
            </a:ln>
          </p:spPr>
          <p:txBody>
            <a:bodyPr lIns="0" tIns="0" rIns="0" bIns="0"/>
            <a:lstStyle/>
            <a:p>
              <a:pPr indent="11113" algn="l" rtl="0"/>
              <a:r>
                <a:rPr lang="en-GB" b="1">
                  <a:latin typeface="Times New Roman" pitchFamily="18" charset="0"/>
                </a:rPr>
                <a:t>Encode</a:t>
              </a:r>
              <a:endParaRPr lang="en-US" b="1"/>
            </a:p>
          </p:txBody>
        </p:sp>
        <p:sp>
          <p:nvSpPr>
            <p:cNvPr id="603237" name="Oval 101"/>
            <p:cNvSpPr>
              <a:spLocks noChangeArrowheads="1"/>
            </p:cNvSpPr>
            <p:nvPr/>
          </p:nvSpPr>
          <p:spPr bwMode="auto">
            <a:xfrm>
              <a:off x="2249" y="1598"/>
              <a:ext cx="582" cy="344"/>
            </a:xfrm>
            <a:prstGeom prst="ellipse">
              <a:avLst/>
            </a:prstGeom>
            <a:solidFill>
              <a:srgbClr val="FFFFFF"/>
            </a:solidFill>
            <a:ln w="9525">
              <a:solidFill>
                <a:srgbClr val="000000"/>
              </a:solidFill>
              <a:round/>
              <a:headEnd/>
              <a:tailEnd/>
            </a:ln>
          </p:spPr>
          <p:txBody>
            <a:bodyPr lIns="19933" tIns="0" rIns="19933" bIns="0"/>
            <a:lstStyle/>
            <a:p>
              <a:pPr indent="11113" rtl="0"/>
              <a:r>
                <a:rPr lang="en-GB" b="1">
                  <a:latin typeface="Times New Roman" pitchFamily="18" charset="0"/>
                  <a:cs typeface="Times New Roman" pitchFamily="18" charset="0"/>
                </a:rPr>
                <a:t>Start</a:t>
              </a:r>
              <a:endParaRPr lang="en-US" b="1">
                <a:latin typeface="Times New Roman" pitchFamily="18" charset="0"/>
                <a:cs typeface="Times New Roman" pitchFamily="18" charset="0"/>
              </a:endParaRPr>
            </a:p>
          </p:txBody>
        </p:sp>
        <p:sp>
          <p:nvSpPr>
            <p:cNvPr id="603238" name="Oval 102"/>
            <p:cNvSpPr>
              <a:spLocks noChangeArrowheads="1"/>
            </p:cNvSpPr>
            <p:nvPr/>
          </p:nvSpPr>
          <p:spPr bwMode="auto">
            <a:xfrm>
              <a:off x="9294" y="2498"/>
              <a:ext cx="582" cy="344"/>
            </a:xfrm>
            <a:prstGeom prst="ellipse">
              <a:avLst/>
            </a:prstGeom>
            <a:solidFill>
              <a:srgbClr val="FFFFFF"/>
            </a:solidFill>
            <a:ln w="9525">
              <a:solidFill>
                <a:srgbClr val="000000"/>
              </a:solidFill>
              <a:round/>
              <a:headEnd/>
              <a:tailEnd/>
            </a:ln>
          </p:spPr>
          <p:txBody>
            <a:bodyPr lIns="19933" tIns="0" rIns="19933" bIns="0"/>
            <a:lstStyle/>
            <a:p>
              <a:pPr indent="11113" rtl="0"/>
              <a:r>
                <a:rPr lang="en-GB" b="1">
                  <a:latin typeface="Times New Roman" pitchFamily="18" charset="0"/>
                </a:rPr>
                <a:t>end</a:t>
              </a:r>
              <a:endParaRPr lang="en-US" b="1"/>
            </a:p>
          </p:txBody>
        </p:sp>
        <p:sp>
          <p:nvSpPr>
            <p:cNvPr id="603239" name="Rectangle 103"/>
            <p:cNvSpPr>
              <a:spLocks noChangeArrowheads="1"/>
            </p:cNvSpPr>
            <p:nvPr/>
          </p:nvSpPr>
          <p:spPr bwMode="auto">
            <a:xfrm>
              <a:off x="3543" y="1598"/>
              <a:ext cx="1176" cy="397"/>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b="1" dirty="0">
                  <a:latin typeface="Times New Roman" pitchFamily="18" charset="0"/>
                  <a:cs typeface="Times New Roman" pitchFamily="18" charset="0"/>
                </a:rPr>
                <a:t>Solution  Space</a:t>
              </a:r>
              <a:endParaRPr lang="en-US" b="1" dirty="0">
                <a:latin typeface="Times New Roman" pitchFamily="18" charset="0"/>
                <a:cs typeface="Times New Roman" pitchFamily="18" charset="0"/>
              </a:endParaRPr>
            </a:p>
          </p:txBody>
        </p:sp>
        <p:grpSp>
          <p:nvGrpSpPr>
            <p:cNvPr id="603240" name="Group 104"/>
            <p:cNvGrpSpPr>
              <a:grpSpLocks/>
            </p:cNvGrpSpPr>
            <p:nvPr/>
          </p:nvGrpSpPr>
          <p:grpSpPr bwMode="auto">
            <a:xfrm>
              <a:off x="5517" y="1598"/>
              <a:ext cx="1257" cy="2160"/>
              <a:chOff x="5498" y="560"/>
              <a:chExt cx="1383" cy="1922"/>
            </a:xfrm>
          </p:grpSpPr>
          <p:sp>
            <p:nvSpPr>
              <p:cNvPr id="603241" name="Rectangle 105"/>
              <p:cNvSpPr>
                <a:spLocks noChangeArrowheads="1"/>
              </p:cNvSpPr>
              <p:nvPr/>
            </p:nvSpPr>
            <p:spPr bwMode="auto">
              <a:xfrm>
                <a:off x="5498" y="560"/>
                <a:ext cx="1383" cy="1922"/>
              </a:xfrm>
              <a:prstGeom prst="rect">
                <a:avLst/>
              </a:prstGeom>
              <a:solidFill>
                <a:srgbClr val="FFFFFF"/>
              </a:solidFill>
              <a:ln w="9525">
                <a:solidFill>
                  <a:srgbClr val="000000"/>
                </a:solidFill>
                <a:miter lim="800000"/>
                <a:headEnd/>
                <a:tailEnd/>
              </a:ln>
            </p:spPr>
            <p:txBody>
              <a:bodyPr lIns="101260" tIns="50631" rIns="101260" bIns="50631"/>
              <a:lstStyle/>
              <a:p>
                <a:pPr indent="11113"/>
                <a:endParaRPr lang="en-US" sz="1800"/>
              </a:p>
            </p:txBody>
          </p:sp>
          <p:grpSp>
            <p:nvGrpSpPr>
              <p:cNvPr id="603242" name="Group 106"/>
              <p:cNvGrpSpPr>
                <a:grpSpLocks/>
              </p:cNvGrpSpPr>
              <p:nvPr/>
            </p:nvGrpSpPr>
            <p:grpSpPr bwMode="auto">
              <a:xfrm>
                <a:off x="5551" y="612"/>
                <a:ext cx="1298" cy="1800"/>
                <a:chOff x="6000" y="612"/>
                <a:chExt cx="1298" cy="1800"/>
              </a:xfrm>
            </p:grpSpPr>
            <p:grpSp>
              <p:nvGrpSpPr>
                <p:cNvPr id="603243" name="Group 107"/>
                <p:cNvGrpSpPr>
                  <a:grpSpLocks/>
                </p:cNvGrpSpPr>
                <p:nvPr/>
              </p:nvGrpSpPr>
              <p:grpSpPr bwMode="auto">
                <a:xfrm>
                  <a:off x="6000" y="612"/>
                  <a:ext cx="1298" cy="1800"/>
                  <a:chOff x="5999" y="972"/>
                  <a:chExt cx="1298" cy="1800"/>
                </a:xfrm>
              </p:grpSpPr>
              <p:sp>
                <p:nvSpPr>
                  <p:cNvPr id="603244" name="Oval 108"/>
                  <p:cNvSpPr>
                    <a:spLocks noChangeArrowheads="1"/>
                  </p:cNvSpPr>
                  <p:nvPr/>
                </p:nvSpPr>
                <p:spPr bwMode="auto">
                  <a:xfrm>
                    <a:off x="6038" y="972"/>
                    <a:ext cx="1259" cy="306"/>
                  </a:xfrm>
                  <a:prstGeom prst="ellipse">
                    <a:avLst/>
                  </a:prstGeom>
                  <a:solidFill>
                    <a:srgbClr val="FFFFFF"/>
                  </a:solidFill>
                  <a:ln w="9525">
                    <a:solidFill>
                      <a:srgbClr val="000000"/>
                    </a:solidFill>
                    <a:round/>
                    <a:headEnd/>
                    <a:tailEnd/>
                  </a:ln>
                </p:spPr>
                <p:txBody>
                  <a:bodyPr lIns="0" tIns="0" rIns="0" bIns="0"/>
                  <a:lstStyle/>
                  <a:p>
                    <a:pPr indent="11113" rtl="0"/>
                    <a:r>
                      <a:rPr lang="en-GB" b="1" dirty="0">
                        <a:latin typeface="Times New Roman" pitchFamily="18" charset="0"/>
                      </a:rPr>
                      <a:t>Antibody</a:t>
                    </a:r>
                    <a:endParaRPr lang="en-US" b="1" dirty="0"/>
                  </a:p>
                </p:txBody>
              </p:sp>
              <p:sp>
                <p:nvSpPr>
                  <p:cNvPr id="603245" name="Oval 109"/>
                  <p:cNvSpPr>
                    <a:spLocks noChangeArrowheads="1"/>
                  </p:cNvSpPr>
                  <p:nvPr/>
                </p:nvSpPr>
                <p:spPr bwMode="auto">
                  <a:xfrm>
                    <a:off x="6012" y="1329"/>
                    <a:ext cx="1259" cy="306"/>
                  </a:xfrm>
                  <a:prstGeom prst="ellipse">
                    <a:avLst/>
                  </a:prstGeom>
                  <a:solidFill>
                    <a:srgbClr val="FFFFFF"/>
                  </a:solidFill>
                  <a:ln w="9525">
                    <a:solidFill>
                      <a:srgbClr val="000000"/>
                    </a:solidFill>
                    <a:round/>
                    <a:headEnd/>
                    <a:tailEnd/>
                  </a:ln>
                </p:spPr>
                <p:txBody>
                  <a:bodyPr lIns="0" tIns="0" rIns="0" bIns="0"/>
                  <a:lstStyle/>
                  <a:p>
                    <a:pPr indent="11113" rtl="0"/>
                    <a:r>
                      <a:rPr lang="en-GB" b="1">
                        <a:latin typeface="Times New Roman" pitchFamily="18" charset="0"/>
                      </a:rPr>
                      <a:t>Antibody</a:t>
                    </a:r>
                  </a:p>
                  <a:p>
                    <a:pPr indent="11113"/>
                    <a:endParaRPr lang="en-US" sz="1800"/>
                  </a:p>
                </p:txBody>
              </p:sp>
              <p:sp>
                <p:nvSpPr>
                  <p:cNvPr id="603246" name="Oval 110"/>
                  <p:cNvSpPr>
                    <a:spLocks noChangeArrowheads="1"/>
                  </p:cNvSpPr>
                  <p:nvPr/>
                </p:nvSpPr>
                <p:spPr bwMode="auto">
                  <a:xfrm>
                    <a:off x="5999" y="2466"/>
                    <a:ext cx="1259" cy="306"/>
                  </a:xfrm>
                  <a:prstGeom prst="ellipse">
                    <a:avLst/>
                  </a:prstGeom>
                  <a:solidFill>
                    <a:srgbClr val="FFFFFF"/>
                  </a:solidFill>
                  <a:ln w="9525">
                    <a:solidFill>
                      <a:srgbClr val="000000"/>
                    </a:solidFill>
                    <a:round/>
                    <a:headEnd/>
                    <a:tailEnd/>
                  </a:ln>
                </p:spPr>
                <p:txBody>
                  <a:bodyPr lIns="0" tIns="0" rIns="0" bIns="0"/>
                  <a:lstStyle/>
                  <a:p>
                    <a:pPr indent="11113" rtl="0"/>
                    <a:r>
                      <a:rPr lang="en-GB" b="1">
                        <a:latin typeface="Times New Roman" pitchFamily="18" charset="0"/>
                      </a:rPr>
                      <a:t>Antibody</a:t>
                    </a:r>
                  </a:p>
                  <a:p>
                    <a:pPr indent="11113"/>
                    <a:endParaRPr lang="en-US" b="1"/>
                  </a:p>
                </p:txBody>
              </p:sp>
            </p:grpSp>
            <p:sp>
              <p:nvSpPr>
                <p:cNvPr id="603247" name="Line 111"/>
                <p:cNvSpPr>
                  <a:spLocks noChangeShapeType="1"/>
                </p:cNvSpPr>
                <p:nvPr/>
              </p:nvSpPr>
              <p:spPr bwMode="auto">
                <a:xfrm>
                  <a:off x="6643" y="1319"/>
                  <a:ext cx="1" cy="720"/>
                </a:xfrm>
                <a:prstGeom prst="line">
                  <a:avLst/>
                </a:prstGeom>
                <a:noFill/>
                <a:ln w="19050">
                  <a:solidFill>
                    <a:srgbClr val="000000"/>
                  </a:solidFill>
                  <a:prstDash val="sysDot"/>
                  <a:round/>
                  <a:headEnd/>
                  <a:tailEnd/>
                </a:ln>
              </p:spPr>
              <p:txBody>
                <a:bodyPr/>
                <a:lstStyle/>
                <a:p>
                  <a:endParaRPr lang="en-US"/>
                </a:p>
              </p:txBody>
            </p:sp>
          </p:grpSp>
        </p:grpSp>
        <p:sp>
          <p:nvSpPr>
            <p:cNvPr id="603248" name="Rectangle 112"/>
            <p:cNvSpPr>
              <a:spLocks noChangeArrowheads="1"/>
            </p:cNvSpPr>
            <p:nvPr/>
          </p:nvSpPr>
          <p:spPr bwMode="auto">
            <a:xfrm>
              <a:off x="7307" y="1418"/>
              <a:ext cx="1176" cy="525"/>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sz="1500" b="1">
                  <a:latin typeface="Times New Roman" pitchFamily="18" charset="0"/>
                  <a:cs typeface="Times New Roman" pitchFamily="18" charset="0"/>
                </a:rPr>
                <a:t>Fitness Evaluation</a:t>
              </a:r>
              <a:endParaRPr lang="en-US" sz="1500" b="1">
                <a:latin typeface="Times New Roman" pitchFamily="18" charset="0"/>
                <a:cs typeface="Times New Roman" pitchFamily="18" charset="0"/>
              </a:endParaRPr>
            </a:p>
          </p:txBody>
        </p:sp>
        <p:sp>
          <p:nvSpPr>
            <p:cNvPr id="603249" name="Rectangle 113"/>
            <p:cNvSpPr>
              <a:spLocks noChangeArrowheads="1"/>
            </p:cNvSpPr>
            <p:nvPr/>
          </p:nvSpPr>
          <p:spPr bwMode="auto">
            <a:xfrm>
              <a:off x="7218" y="3398"/>
              <a:ext cx="1176" cy="650"/>
            </a:xfrm>
            <a:prstGeom prst="rect">
              <a:avLst/>
            </a:prstGeom>
            <a:solidFill>
              <a:srgbClr val="FFFFFF"/>
            </a:solidFill>
            <a:ln w="9525">
              <a:solidFill>
                <a:srgbClr val="000000"/>
              </a:solidFill>
              <a:miter lim="800000"/>
              <a:headEnd/>
              <a:tailEnd/>
            </a:ln>
          </p:spPr>
          <p:txBody>
            <a:bodyPr lIns="0" tIns="0" rIns="0" bIns="0"/>
            <a:lstStyle/>
            <a:p>
              <a:pPr indent="11113" rtl="0"/>
              <a:r>
                <a:rPr lang="en-GB" sz="1500" b="1">
                  <a:latin typeface="Times New Roman" pitchFamily="18" charset="0"/>
                  <a:cs typeface="Times New Roman" pitchFamily="18" charset="0"/>
                </a:rPr>
                <a:t>Known Best Solution Recording </a:t>
              </a:r>
              <a:endParaRPr lang="en-US" sz="1500" b="1">
                <a:latin typeface="Times New Roman" pitchFamily="18" charset="0"/>
                <a:cs typeface="Times New Roman" pitchFamily="18" charset="0"/>
              </a:endParaRPr>
            </a:p>
          </p:txBody>
        </p:sp>
        <p:sp>
          <p:nvSpPr>
            <p:cNvPr id="603250" name="Rectangle 114"/>
            <p:cNvSpPr>
              <a:spLocks noChangeArrowheads="1"/>
            </p:cNvSpPr>
            <p:nvPr/>
          </p:nvSpPr>
          <p:spPr bwMode="auto">
            <a:xfrm>
              <a:off x="8754" y="3593"/>
              <a:ext cx="1176" cy="525"/>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sz="1500" b="1">
                  <a:latin typeface="Times New Roman" pitchFamily="18" charset="0"/>
                  <a:cs typeface="Times New Roman" pitchFamily="18" charset="0"/>
                </a:rPr>
                <a:t>Affinity Evaluation</a:t>
              </a:r>
              <a:endParaRPr lang="en-US" sz="1500" b="1">
                <a:latin typeface="Times New Roman" pitchFamily="18" charset="0"/>
                <a:cs typeface="Times New Roman" pitchFamily="18" charset="0"/>
              </a:endParaRPr>
            </a:p>
          </p:txBody>
        </p:sp>
        <p:sp>
          <p:nvSpPr>
            <p:cNvPr id="603251" name="Rectangle 115"/>
            <p:cNvSpPr>
              <a:spLocks noChangeArrowheads="1"/>
            </p:cNvSpPr>
            <p:nvPr/>
          </p:nvSpPr>
          <p:spPr bwMode="auto">
            <a:xfrm>
              <a:off x="8837" y="4854"/>
              <a:ext cx="1176" cy="524"/>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sz="1500" b="1">
                  <a:latin typeface="Times New Roman" pitchFamily="18" charset="0"/>
                  <a:cs typeface="Times New Roman" pitchFamily="18" charset="0"/>
                </a:rPr>
                <a:t>Fitness Value Adjusting</a:t>
              </a:r>
              <a:endParaRPr lang="en-US" sz="1500" b="1">
                <a:latin typeface="Times New Roman" pitchFamily="18" charset="0"/>
                <a:cs typeface="Times New Roman" pitchFamily="18" charset="0"/>
              </a:endParaRPr>
            </a:p>
          </p:txBody>
        </p:sp>
        <p:sp>
          <p:nvSpPr>
            <p:cNvPr id="603252" name="Rectangle 116"/>
            <p:cNvSpPr>
              <a:spLocks noChangeArrowheads="1"/>
            </p:cNvSpPr>
            <p:nvPr/>
          </p:nvSpPr>
          <p:spPr bwMode="auto">
            <a:xfrm>
              <a:off x="5641" y="4854"/>
              <a:ext cx="1176" cy="524"/>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sz="1500" b="1">
                  <a:latin typeface="Times New Roman" pitchFamily="18" charset="0"/>
                  <a:cs typeface="Times New Roman" pitchFamily="18" charset="0"/>
                </a:rPr>
                <a:t>Mating Pool Generation</a:t>
              </a:r>
              <a:endParaRPr lang="en-US" sz="1500" b="1">
                <a:latin typeface="Times New Roman" pitchFamily="18" charset="0"/>
                <a:cs typeface="Times New Roman" pitchFamily="18" charset="0"/>
              </a:endParaRPr>
            </a:p>
          </p:txBody>
        </p:sp>
        <p:sp>
          <p:nvSpPr>
            <p:cNvPr id="603253" name="AutoShape 117"/>
            <p:cNvSpPr>
              <a:spLocks noChangeArrowheads="1"/>
            </p:cNvSpPr>
            <p:nvPr/>
          </p:nvSpPr>
          <p:spPr bwMode="auto">
            <a:xfrm>
              <a:off x="6954" y="2318"/>
              <a:ext cx="1800" cy="720"/>
            </a:xfrm>
            <a:prstGeom prst="diamond">
              <a:avLst/>
            </a:prstGeom>
            <a:solidFill>
              <a:srgbClr val="FFFFFF"/>
            </a:solidFill>
            <a:ln w="9525">
              <a:solidFill>
                <a:srgbClr val="000000"/>
              </a:solidFill>
              <a:miter lim="800000"/>
              <a:headEnd/>
              <a:tailEnd/>
            </a:ln>
          </p:spPr>
          <p:txBody>
            <a:bodyPr lIns="0" tIns="39866" rIns="0" bIns="0"/>
            <a:lstStyle/>
            <a:p>
              <a:pPr indent="11113" rtl="0"/>
              <a:r>
                <a:rPr lang="en-GB" sz="1500" b="1">
                  <a:latin typeface="Times New Roman" pitchFamily="18" charset="0"/>
                  <a:cs typeface="Times New Roman" pitchFamily="18" charset="0"/>
                </a:rPr>
                <a:t>Terminate</a:t>
              </a:r>
              <a:r>
                <a:rPr lang="en-US" sz="1500" b="1">
                  <a:latin typeface="Times New Roman" pitchFamily="18" charset="0"/>
                  <a:cs typeface="Times New Roman" pitchFamily="18" charset="0"/>
                </a:rPr>
                <a:t>?</a:t>
              </a:r>
            </a:p>
          </p:txBody>
        </p:sp>
        <p:sp>
          <p:nvSpPr>
            <p:cNvPr id="603254" name="Line 118"/>
            <p:cNvSpPr>
              <a:spLocks noChangeShapeType="1"/>
            </p:cNvSpPr>
            <p:nvPr/>
          </p:nvSpPr>
          <p:spPr bwMode="auto">
            <a:xfrm>
              <a:off x="2830" y="1777"/>
              <a:ext cx="728" cy="1"/>
            </a:xfrm>
            <a:prstGeom prst="line">
              <a:avLst/>
            </a:prstGeom>
            <a:noFill/>
            <a:ln w="9525">
              <a:solidFill>
                <a:srgbClr val="000000"/>
              </a:solidFill>
              <a:round/>
              <a:headEnd/>
              <a:tailEnd type="arrow" w="med" len="med"/>
            </a:ln>
          </p:spPr>
          <p:txBody>
            <a:bodyPr/>
            <a:lstStyle/>
            <a:p>
              <a:endParaRPr lang="en-US"/>
            </a:p>
          </p:txBody>
        </p:sp>
        <p:sp>
          <p:nvSpPr>
            <p:cNvPr id="603255" name="Line 119"/>
            <p:cNvSpPr>
              <a:spLocks noChangeShapeType="1"/>
            </p:cNvSpPr>
            <p:nvPr/>
          </p:nvSpPr>
          <p:spPr bwMode="auto">
            <a:xfrm>
              <a:off x="4719" y="1778"/>
              <a:ext cx="798" cy="2"/>
            </a:xfrm>
            <a:prstGeom prst="line">
              <a:avLst/>
            </a:prstGeom>
            <a:noFill/>
            <a:ln w="9525">
              <a:solidFill>
                <a:srgbClr val="000000"/>
              </a:solidFill>
              <a:round/>
              <a:headEnd/>
              <a:tailEnd type="arrow" w="med" len="med"/>
            </a:ln>
          </p:spPr>
          <p:txBody>
            <a:bodyPr/>
            <a:lstStyle/>
            <a:p>
              <a:endParaRPr lang="en-US"/>
            </a:p>
          </p:txBody>
        </p:sp>
        <p:sp>
          <p:nvSpPr>
            <p:cNvPr id="603256" name="Line 120"/>
            <p:cNvSpPr>
              <a:spLocks noChangeShapeType="1"/>
            </p:cNvSpPr>
            <p:nvPr/>
          </p:nvSpPr>
          <p:spPr bwMode="auto">
            <a:xfrm>
              <a:off x="6774" y="1778"/>
              <a:ext cx="536" cy="1"/>
            </a:xfrm>
            <a:prstGeom prst="line">
              <a:avLst/>
            </a:prstGeom>
            <a:noFill/>
            <a:ln w="9525">
              <a:solidFill>
                <a:srgbClr val="000000"/>
              </a:solidFill>
              <a:round/>
              <a:headEnd/>
              <a:tailEnd type="arrow" w="med" len="med"/>
            </a:ln>
          </p:spPr>
          <p:txBody>
            <a:bodyPr/>
            <a:lstStyle/>
            <a:p>
              <a:endParaRPr lang="en-US"/>
            </a:p>
          </p:txBody>
        </p:sp>
        <p:sp>
          <p:nvSpPr>
            <p:cNvPr id="603257" name="Line 121"/>
            <p:cNvSpPr>
              <a:spLocks noChangeShapeType="1"/>
            </p:cNvSpPr>
            <p:nvPr/>
          </p:nvSpPr>
          <p:spPr bwMode="auto">
            <a:xfrm>
              <a:off x="7854" y="1958"/>
              <a:ext cx="1" cy="360"/>
            </a:xfrm>
            <a:prstGeom prst="line">
              <a:avLst/>
            </a:prstGeom>
            <a:noFill/>
            <a:ln w="9525">
              <a:solidFill>
                <a:srgbClr val="000000"/>
              </a:solidFill>
              <a:round/>
              <a:headEnd/>
              <a:tailEnd type="arrow" w="med" len="med"/>
            </a:ln>
          </p:spPr>
          <p:txBody>
            <a:bodyPr/>
            <a:lstStyle/>
            <a:p>
              <a:endParaRPr lang="en-US"/>
            </a:p>
          </p:txBody>
        </p:sp>
        <p:sp>
          <p:nvSpPr>
            <p:cNvPr id="603258" name="Line 122"/>
            <p:cNvSpPr>
              <a:spLocks noChangeShapeType="1"/>
            </p:cNvSpPr>
            <p:nvPr/>
          </p:nvSpPr>
          <p:spPr bwMode="auto">
            <a:xfrm>
              <a:off x="8440" y="3757"/>
              <a:ext cx="314" cy="1"/>
            </a:xfrm>
            <a:prstGeom prst="line">
              <a:avLst/>
            </a:prstGeom>
            <a:noFill/>
            <a:ln w="9525">
              <a:solidFill>
                <a:srgbClr val="000000"/>
              </a:solidFill>
              <a:round/>
              <a:headEnd/>
              <a:tailEnd type="arrow" w="med" len="med"/>
            </a:ln>
          </p:spPr>
          <p:txBody>
            <a:bodyPr/>
            <a:lstStyle/>
            <a:p>
              <a:endParaRPr lang="en-US"/>
            </a:p>
          </p:txBody>
        </p:sp>
        <p:sp>
          <p:nvSpPr>
            <p:cNvPr id="603259" name="Line 123"/>
            <p:cNvSpPr>
              <a:spLocks noChangeShapeType="1"/>
            </p:cNvSpPr>
            <p:nvPr/>
          </p:nvSpPr>
          <p:spPr bwMode="auto">
            <a:xfrm flipH="1">
              <a:off x="9474" y="4118"/>
              <a:ext cx="1" cy="720"/>
            </a:xfrm>
            <a:prstGeom prst="line">
              <a:avLst/>
            </a:prstGeom>
            <a:noFill/>
            <a:ln w="9525">
              <a:solidFill>
                <a:srgbClr val="000000"/>
              </a:solidFill>
              <a:round/>
              <a:headEnd/>
              <a:tailEnd type="arrow" w="med" len="med"/>
            </a:ln>
          </p:spPr>
          <p:txBody>
            <a:bodyPr/>
            <a:lstStyle/>
            <a:p>
              <a:endParaRPr lang="en-US"/>
            </a:p>
          </p:txBody>
        </p:sp>
        <p:sp>
          <p:nvSpPr>
            <p:cNvPr id="603260" name="Line 124"/>
            <p:cNvSpPr>
              <a:spLocks noChangeShapeType="1"/>
            </p:cNvSpPr>
            <p:nvPr/>
          </p:nvSpPr>
          <p:spPr bwMode="auto">
            <a:xfrm>
              <a:off x="6799" y="5017"/>
              <a:ext cx="2021" cy="1"/>
            </a:xfrm>
            <a:prstGeom prst="line">
              <a:avLst/>
            </a:prstGeom>
            <a:noFill/>
            <a:ln w="9525">
              <a:solidFill>
                <a:srgbClr val="000000"/>
              </a:solidFill>
              <a:round/>
              <a:headEnd type="arrow" w="med" len="med"/>
              <a:tailEnd/>
            </a:ln>
          </p:spPr>
          <p:txBody>
            <a:bodyPr/>
            <a:lstStyle/>
            <a:p>
              <a:endParaRPr lang="en-US"/>
            </a:p>
          </p:txBody>
        </p:sp>
        <p:sp>
          <p:nvSpPr>
            <p:cNvPr id="603261" name="Line 125"/>
            <p:cNvSpPr>
              <a:spLocks noChangeShapeType="1"/>
            </p:cNvSpPr>
            <p:nvPr/>
          </p:nvSpPr>
          <p:spPr bwMode="auto">
            <a:xfrm>
              <a:off x="7854" y="4042"/>
              <a:ext cx="1" cy="796"/>
            </a:xfrm>
            <a:prstGeom prst="line">
              <a:avLst/>
            </a:prstGeom>
            <a:noFill/>
            <a:ln w="9525">
              <a:solidFill>
                <a:srgbClr val="000000"/>
              </a:solidFill>
              <a:round/>
              <a:headEnd/>
              <a:tailEnd/>
            </a:ln>
          </p:spPr>
          <p:txBody>
            <a:bodyPr/>
            <a:lstStyle/>
            <a:p>
              <a:endParaRPr lang="en-US"/>
            </a:p>
          </p:txBody>
        </p:sp>
        <p:sp>
          <p:nvSpPr>
            <p:cNvPr id="603262" name="Line 126"/>
            <p:cNvSpPr>
              <a:spLocks noChangeShapeType="1"/>
            </p:cNvSpPr>
            <p:nvPr/>
          </p:nvSpPr>
          <p:spPr bwMode="auto">
            <a:xfrm flipV="1">
              <a:off x="6804" y="4824"/>
              <a:ext cx="1050" cy="14"/>
            </a:xfrm>
            <a:prstGeom prst="line">
              <a:avLst/>
            </a:prstGeom>
            <a:noFill/>
            <a:ln w="9525">
              <a:solidFill>
                <a:srgbClr val="000000"/>
              </a:solidFill>
              <a:round/>
              <a:headEnd type="arrow" w="med" len="med"/>
              <a:tailEnd/>
            </a:ln>
          </p:spPr>
          <p:txBody>
            <a:bodyPr/>
            <a:lstStyle/>
            <a:p>
              <a:endParaRPr lang="en-US"/>
            </a:p>
          </p:txBody>
        </p:sp>
        <p:sp>
          <p:nvSpPr>
            <p:cNvPr id="603263" name="Line 127"/>
            <p:cNvSpPr>
              <a:spLocks noChangeShapeType="1"/>
            </p:cNvSpPr>
            <p:nvPr/>
          </p:nvSpPr>
          <p:spPr bwMode="auto">
            <a:xfrm>
              <a:off x="3966" y="5018"/>
              <a:ext cx="1680" cy="1"/>
            </a:xfrm>
            <a:prstGeom prst="line">
              <a:avLst/>
            </a:prstGeom>
            <a:noFill/>
            <a:ln w="9525">
              <a:solidFill>
                <a:srgbClr val="000000"/>
              </a:solidFill>
              <a:round/>
              <a:headEnd type="arrow" w="med" len="med"/>
              <a:tailEnd/>
            </a:ln>
          </p:spPr>
          <p:txBody>
            <a:bodyPr/>
            <a:lstStyle/>
            <a:p>
              <a:endParaRPr lang="en-US"/>
            </a:p>
          </p:txBody>
        </p:sp>
        <p:sp>
          <p:nvSpPr>
            <p:cNvPr id="603264" name="Line 128"/>
            <p:cNvSpPr>
              <a:spLocks noChangeShapeType="1"/>
            </p:cNvSpPr>
            <p:nvPr/>
          </p:nvSpPr>
          <p:spPr bwMode="auto">
            <a:xfrm flipH="1" flipV="1">
              <a:off x="8754" y="2678"/>
              <a:ext cx="540" cy="1"/>
            </a:xfrm>
            <a:prstGeom prst="line">
              <a:avLst/>
            </a:prstGeom>
            <a:noFill/>
            <a:ln w="9525">
              <a:solidFill>
                <a:srgbClr val="000000"/>
              </a:solidFill>
              <a:round/>
              <a:headEnd type="arrow" w="med" len="med"/>
              <a:tailEnd/>
            </a:ln>
          </p:spPr>
          <p:txBody>
            <a:bodyPr/>
            <a:lstStyle/>
            <a:p>
              <a:endParaRPr lang="en-US"/>
            </a:p>
          </p:txBody>
        </p:sp>
        <p:sp>
          <p:nvSpPr>
            <p:cNvPr id="603265" name="Line 129"/>
            <p:cNvSpPr>
              <a:spLocks noChangeShapeType="1"/>
            </p:cNvSpPr>
            <p:nvPr/>
          </p:nvSpPr>
          <p:spPr bwMode="auto">
            <a:xfrm>
              <a:off x="3246" y="3578"/>
              <a:ext cx="2268" cy="1"/>
            </a:xfrm>
            <a:prstGeom prst="line">
              <a:avLst/>
            </a:prstGeom>
            <a:noFill/>
            <a:ln w="9525">
              <a:solidFill>
                <a:srgbClr val="000000"/>
              </a:solidFill>
              <a:round/>
              <a:headEnd/>
              <a:tailEnd type="arrow" w="med" len="med"/>
            </a:ln>
          </p:spPr>
          <p:txBody>
            <a:bodyPr/>
            <a:lstStyle/>
            <a:p>
              <a:endParaRPr lang="en-US"/>
            </a:p>
          </p:txBody>
        </p:sp>
        <p:sp>
          <p:nvSpPr>
            <p:cNvPr id="603266" name="Rectangle 130"/>
            <p:cNvSpPr>
              <a:spLocks noChangeArrowheads="1"/>
            </p:cNvSpPr>
            <p:nvPr/>
          </p:nvSpPr>
          <p:spPr bwMode="auto">
            <a:xfrm>
              <a:off x="2651" y="4853"/>
              <a:ext cx="1315" cy="705"/>
            </a:xfrm>
            <a:prstGeom prst="rect">
              <a:avLst/>
            </a:prstGeom>
            <a:solidFill>
              <a:srgbClr val="FFFFFF"/>
            </a:solidFill>
            <a:ln w="9525">
              <a:solidFill>
                <a:srgbClr val="000000"/>
              </a:solidFill>
              <a:miter lim="800000"/>
              <a:headEnd/>
              <a:tailEnd/>
            </a:ln>
          </p:spPr>
          <p:txBody>
            <a:bodyPr lIns="0" tIns="11960" rIns="0" bIns="11960"/>
            <a:lstStyle/>
            <a:p>
              <a:pPr indent="11113" rtl="0"/>
              <a:r>
                <a:rPr lang="en-GB" sz="1500" b="1">
                  <a:latin typeface="Times New Roman" pitchFamily="18" charset="0"/>
                  <a:cs typeface="Times New Roman" pitchFamily="18" charset="0"/>
                </a:rPr>
                <a:t>Crossover , Mutation , Reproduction</a:t>
              </a:r>
              <a:endParaRPr lang="en-US" sz="1500" b="1">
                <a:latin typeface="Times New Roman" pitchFamily="18" charset="0"/>
                <a:cs typeface="Times New Roman" pitchFamily="18" charset="0"/>
              </a:endParaRPr>
            </a:p>
          </p:txBody>
        </p:sp>
        <p:sp>
          <p:nvSpPr>
            <p:cNvPr id="603267" name="Line 131"/>
            <p:cNvSpPr>
              <a:spLocks noChangeShapeType="1"/>
            </p:cNvSpPr>
            <p:nvPr/>
          </p:nvSpPr>
          <p:spPr bwMode="auto">
            <a:xfrm flipH="1">
              <a:off x="3246" y="3578"/>
              <a:ext cx="1" cy="1260"/>
            </a:xfrm>
            <a:prstGeom prst="line">
              <a:avLst/>
            </a:prstGeom>
            <a:noFill/>
            <a:ln w="9525">
              <a:solidFill>
                <a:srgbClr val="000000"/>
              </a:solidFill>
              <a:round/>
              <a:headEnd/>
              <a:tailEnd/>
            </a:ln>
          </p:spPr>
          <p:txBody>
            <a:bodyPr/>
            <a:lstStyle/>
            <a:p>
              <a:endParaRPr lang="en-US"/>
            </a:p>
          </p:txBody>
        </p:sp>
        <p:sp>
          <p:nvSpPr>
            <p:cNvPr id="603268" name="Line 132"/>
            <p:cNvSpPr>
              <a:spLocks noChangeShapeType="1"/>
            </p:cNvSpPr>
            <p:nvPr/>
          </p:nvSpPr>
          <p:spPr bwMode="auto">
            <a:xfrm flipH="1" flipV="1">
              <a:off x="7854" y="3038"/>
              <a:ext cx="1" cy="360"/>
            </a:xfrm>
            <a:prstGeom prst="line">
              <a:avLst/>
            </a:prstGeom>
            <a:noFill/>
            <a:ln w="9525">
              <a:solidFill>
                <a:srgbClr val="000000"/>
              </a:solidFill>
              <a:round/>
              <a:headEnd type="arrow" w="med" len="med"/>
              <a:tailEnd/>
            </a:ln>
          </p:spPr>
          <p:txBody>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www.themegallery.com</a:t>
            </a:r>
          </a:p>
        </p:txBody>
      </p:sp>
      <p:sp>
        <p:nvSpPr>
          <p:cNvPr id="651269" name="AutoShape 5"/>
          <p:cNvSpPr>
            <a:spLocks noChangeArrowheads="1"/>
          </p:cNvSpPr>
          <p:nvPr/>
        </p:nvSpPr>
        <p:spPr bwMode="auto">
          <a:xfrm>
            <a:off x="395288" y="1341438"/>
            <a:ext cx="8424862" cy="4608512"/>
          </a:xfrm>
          <a:prstGeom prst="roundRect">
            <a:avLst>
              <a:gd name="adj" fmla="val 16667"/>
            </a:avLst>
          </a:prstGeom>
          <a:solidFill>
            <a:srgbClr val="CCECFF">
              <a:alpha val="19000"/>
            </a:srgbClr>
          </a:solid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
        <p:nvSpPr>
          <p:cNvPr id="651266" name="Rectangle 2"/>
          <p:cNvSpPr>
            <a:spLocks noGrp="1" noChangeArrowheads="1"/>
          </p:cNvSpPr>
          <p:nvPr>
            <p:ph type="title"/>
          </p:nvPr>
        </p:nvSpPr>
        <p:spPr/>
        <p:txBody>
          <a:bodyPr/>
          <a:lstStyle/>
          <a:p>
            <a:r>
              <a:rPr lang="fa-IR" sz="3200">
                <a:cs typeface="B Titr" pitchFamily="2" charset="-78"/>
              </a:rPr>
              <a:t>نحوه عملکرد </a:t>
            </a:r>
            <a:endParaRPr lang="en-US" sz="3200">
              <a:cs typeface="B Titr" pitchFamily="2" charset="-78"/>
            </a:endParaRPr>
          </a:p>
        </p:txBody>
      </p:sp>
      <p:sp>
        <p:nvSpPr>
          <p:cNvPr id="651267" name="Rectangle 3"/>
          <p:cNvSpPr>
            <a:spLocks noGrp="1" noChangeArrowheads="1"/>
          </p:cNvSpPr>
          <p:nvPr>
            <p:ph type="body" idx="1"/>
          </p:nvPr>
        </p:nvSpPr>
        <p:spPr>
          <a:xfrm>
            <a:off x="250825" y="1341438"/>
            <a:ext cx="8435975" cy="5059362"/>
          </a:xfrm>
        </p:spPr>
        <p:txBody>
          <a:bodyPr/>
          <a:lstStyle/>
          <a:p>
            <a:pPr algn="r" rtl="1">
              <a:lnSpc>
                <a:spcPct val="120000"/>
              </a:lnSpc>
            </a:pPr>
            <a:r>
              <a:rPr lang="fa-IR" dirty="0">
                <a:cs typeface="B Mitra" pitchFamily="2" charset="-78"/>
              </a:rPr>
              <a:t>   برای طبقه بندی موجودی با این روش ابتدا از شخص تصمیم گیرنده خواسته می شود که تعدادی از اقلام که مطمئن است در هر کدام از طبقات قرار دارند را اعلام کند . سپس الگوریتم با استفاده از این الگو بقیه اقلام را طبقه بندی خواهد کرد.</a:t>
            </a:r>
          </a:p>
          <a:p>
            <a:pPr algn="r" rtl="1">
              <a:lnSpc>
                <a:spcPct val="120000"/>
              </a:lnSpc>
            </a:pPr>
            <a:r>
              <a:rPr lang="fa-IR" dirty="0">
                <a:cs typeface="B Mitra" pitchFamily="2" charset="-78"/>
              </a:rPr>
              <a:t>	   در اینجا برای اجرا و بررسی نتایج الگوریتم از یک مسئله با 145 موجودی استفاده شده و در ابتدا شخص تصمیم گیرنده (مثلا مسئول و مدیر انبار) تعداد 30 قلم از موجودی ها که مطمئن است در هر رده قرار می گیرند را اعلام میکند.</a:t>
            </a:r>
          </a:p>
          <a:p>
            <a:pPr algn="r" rtl="1">
              <a:lnSpc>
                <a:spcPct val="120000"/>
              </a:lnSpc>
            </a:pPr>
            <a:r>
              <a:rPr lang="fa-IR" dirty="0">
                <a:cs typeface="B Mitra" pitchFamily="2" charset="-78"/>
              </a:rPr>
              <a:t>   معیارهای در نظر گرفته شده در این مسئله 4 معیار میزان مصرف سالیانه پول ، تعداد تقاضا در سال ، زمان تاخیر و تعویض پذیری می باشند.</a:t>
            </a:r>
            <a:endParaRPr lang="en-US" dirty="0">
              <a:cs typeface="B Mitra" pitchFamily="2" charset="-78"/>
            </a:endParaRPr>
          </a:p>
        </p:txBody>
      </p:sp>
      <p:sp>
        <p:nvSpPr>
          <p:cNvPr id="651268" name="Rectangle 4"/>
          <p:cNvSpPr>
            <a:spLocks noChangeArrowheads="1"/>
          </p:cNvSpPr>
          <p:nvPr/>
        </p:nvSpPr>
        <p:spPr bwMode="auto">
          <a:xfrm>
            <a:off x="5940425" y="1889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r>
              <a:rPr lang="en-US"/>
              <a:t>www.themegallery.com</a:t>
            </a:r>
          </a:p>
        </p:txBody>
      </p:sp>
      <p:graphicFrame>
        <p:nvGraphicFramePr>
          <p:cNvPr id="604269" name="Group 109"/>
          <p:cNvGraphicFramePr>
            <a:graphicFrameLocks noGrp="1"/>
          </p:cNvGraphicFramePr>
          <p:nvPr>
            <p:ph sz="half" idx="1"/>
          </p:nvPr>
        </p:nvGraphicFramePr>
        <p:xfrm>
          <a:off x="900113" y="2349500"/>
          <a:ext cx="7442200" cy="625475"/>
        </p:xfrm>
        <a:graphic>
          <a:graphicData uri="http://schemas.openxmlformats.org/drawingml/2006/table">
            <a:tbl>
              <a:tblPr/>
              <a:tblGrid>
                <a:gridCol w="930275"/>
                <a:gridCol w="930275"/>
                <a:gridCol w="930275"/>
                <a:gridCol w="930275"/>
                <a:gridCol w="930275"/>
                <a:gridCol w="930275"/>
                <a:gridCol w="930275"/>
                <a:gridCol w="930275"/>
              </a:tblGrid>
              <a:tr h="6254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W</a:t>
                      </a:r>
                      <a:r>
                        <a:rPr kumimoji="0" lang="en-US" sz="2400" b="0" i="0" u="none" strike="noStrike" cap="none" normalizeH="0" baseline="-25000" smtClean="0">
                          <a:ln>
                            <a:noFill/>
                          </a:ln>
                          <a:solidFill>
                            <a:schemeClr val="tx1"/>
                          </a:solidFill>
                          <a:effectLst/>
                          <a:latin typeface="Arial" charset="0"/>
                        </a:rPr>
                        <a:t>1</a:t>
                      </a:r>
                      <a:r>
                        <a:rPr kumimoji="0" lang="en-US" sz="24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W</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W</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W</a:t>
                      </a:r>
                      <a:r>
                        <a:rPr kumimoji="0" lang="en-US" sz="2400" b="0" i="0" u="none" strike="noStrike" cap="none" normalizeH="0" baseline="-25000" smtClean="0">
                          <a:ln>
                            <a:noFill/>
                          </a:ln>
                          <a:solidFill>
                            <a:schemeClr val="tx1"/>
                          </a:solidFill>
                          <a:effectLst/>
                          <a:latin typeface="Arial" charset="0"/>
                        </a:rPr>
                        <a:t>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AB</a:t>
                      </a:r>
                      <a:r>
                        <a:rPr kumimoji="0" lang="en-US" sz="24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0" i="0" u="none" strike="noStrike" cap="none" normalizeH="0" baseline="0" smtClean="0">
                          <a:ln>
                            <a:noFill/>
                          </a:ln>
                          <a:solidFill>
                            <a:schemeClr val="tx1"/>
                          </a:solidFill>
                          <a:effectLst/>
                          <a:latin typeface="Arial" charset="0"/>
                        </a:rPr>
                        <a:t>x</a:t>
                      </a:r>
                      <a:r>
                        <a:rPr kumimoji="0" lang="en-US" sz="2400" b="0" i="0" u="none" strike="noStrike" cap="none" normalizeH="0" baseline="-25000" smtClean="0">
                          <a:ln>
                            <a:noFill/>
                          </a:ln>
                          <a:solidFill>
                            <a:schemeClr val="tx1"/>
                          </a:solidFill>
                          <a:effectLst/>
                          <a:latin typeface="Arial" charset="0"/>
                        </a:rPr>
                        <a:t>BC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178" name="AutoShape 18"/>
          <p:cNvSpPr>
            <a:spLocks noChangeArrowheads="1"/>
          </p:cNvSpPr>
          <p:nvPr/>
        </p:nvSpPr>
        <p:spPr bwMode="auto">
          <a:xfrm>
            <a:off x="395288" y="1341438"/>
            <a:ext cx="8424862" cy="3887787"/>
          </a:xfrm>
          <a:prstGeom prst="roundRect">
            <a:avLst>
              <a:gd name="adj" fmla="val 16667"/>
            </a:avLst>
          </a:prstGeom>
          <a:solidFill>
            <a:srgbClr val="CCECFF">
              <a:alpha val="19000"/>
            </a:srgbClr>
          </a:solid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
        <p:nvSpPr>
          <p:cNvPr id="604179" name="Text Box 19"/>
          <p:cNvSpPr txBox="1">
            <a:spLocks noChangeArrowheads="1"/>
          </p:cNvSpPr>
          <p:nvPr/>
        </p:nvSpPr>
        <p:spPr bwMode="auto">
          <a:xfrm>
            <a:off x="971550" y="1447800"/>
            <a:ext cx="7488238" cy="828675"/>
          </a:xfrm>
          <a:prstGeom prst="rect">
            <a:avLst/>
          </a:prstGeom>
          <a:noFill/>
          <a:ln w="9525">
            <a:noFill/>
            <a:miter lim="800000"/>
            <a:headEnd/>
            <a:tailEnd/>
          </a:ln>
          <a:effectLst/>
        </p:spPr>
        <p:txBody>
          <a:bodyPr>
            <a:spAutoFit/>
          </a:bodyPr>
          <a:lstStyle/>
          <a:p>
            <a:pPr rtl="0">
              <a:lnSpc>
                <a:spcPct val="100000"/>
              </a:lnSpc>
              <a:spcBef>
                <a:spcPct val="20000"/>
              </a:spcBef>
              <a:buClr>
                <a:schemeClr val="tx2"/>
              </a:buClr>
              <a:buFont typeface="Wingdings" pitchFamily="2" charset="2"/>
              <a:buNone/>
            </a:pPr>
            <a:r>
              <a:rPr lang="fa-IR" sz="2200" b="1">
                <a:cs typeface="B Mitra" pitchFamily="2" charset="-78"/>
              </a:rPr>
              <a:t> مولفه وزن معیارها و دو مولفه نقاط برش می باشد  </a:t>
            </a:r>
            <a:r>
              <a:rPr lang="en-US" sz="2200" b="1">
                <a:cs typeface="B Mitra" pitchFamily="2" charset="-78"/>
              </a:rPr>
              <a:t>K</a:t>
            </a:r>
            <a:r>
              <a:rPr lang="fa-IR" sz="2200" b="1">
                <a:cs typeface="B Mitra" pitchFamily="2" charset="-78"/>
              </a:rPr>
              <a:t>هر آنتی بادی شامل </a:t>
            </a:r>
            <a:endParaRPr lang="en-US" sz="2200" b="1">
              <a:cs typeface="B Mitra" pitchFamily="2" charset="-78"/>
            </a:endParaRPr>
          </a:p>
          <a:p>
            <a:pPr rtl="0">
              <a:lnSpc>
                <a:spcPct val="100000"/>
              </a:lnSpc>
              <a:spcBef>
                <a:spcPct val="20000"/>
              </a:spcBef>
              <a:buClr>
                <a:schemeClr val="tx2"/>
              </a:buClr>
              <a:buFont typeface="Wingdings" pitchFamily="2" charset="2"/>
              <a:buNone/>
            </a:pPr>
            <a:r>
              <a:rPr lang="fa-IR" sz="2200" b="1">
                <a:cs typeface="B Mitra" pitchFamily="2" charset="-78"/>
              </a:rPr>
              <a:t>که همه مولفه ها بین صفر و یک هستند.</a:t>
            </a:r>
            <a:endParaRPr lang="en-US" sz="2200" b="1">
              <a:cs typeface="B Mitra" pitchFamily="2" charset="-78"/>
            </a:endParaRPr>
          </a:p>
        </p:txBody>
      </p:sp>
      <p:sp>
        <p:nvSpPr>
          <p:cNvPr id="604189" name="Text Box 29"/>
          <p:cNvSpPr txBox="1">
            <a:spLocks noChangeArrowheads="1"/>
          </p:cNvSpPr>
          <p:nvPr/>
        </p:nvSpPr>
        <p:spPr bwMode="auto">
          <a:xfrm>
            <a:off x="1547813" y="260350"/>
            <a:ext cx="6696075" cy="579438"/>
          </a:xfrm>
          <a:prstGeom prst="rect">
            <a:avLst/>
          </a:prstGeom>
          <a:noFill/>
          <a:ln w="9525" algn="ctr">
            <a:noFill/>
            <a:miter lim="800000"/>
            <a:headEnd/>
            <a:tailEnd/>
          </a:ln>
          <a:effectLst/>
        </p:spPr>
        <p:txBody>
          <a:bodyPr>
            <a:spAutoFit/>
          </a:bodyPr>
          <a:lstStyle/>
          <a:p>
            <a:pPr rtl="0">
              <a:lnSpc>
                <a:spcPct val="100000"/>
              </a:lnSpc>
            </a:pPr>
            <a:r>
              <a:rPr lang="fa-IR" sz="3200" b="1">
                <a:solidFill>
                  <a:srgbClr val="FFFFFF"/>
                </a:solidFill>
              </a:rPr>
              <a:t>نمایش آنتی بادی  (کدینگ مساله)</a:t>
            </a:r>
            <a:endParaRPr lang="en-US" sz="3200" b="1">
              <a:solidFill>
                <a:srgbClr val="FFFFFF"/>
              </a:solidFill>
            </a:endParaRPr>
          </a:p>
        </p:txBody>
      </p:sp>
      <p:sp>
        <p:nvSpPr>
          <p:cNvPr id="604275" name="Rectangle 115"/>
          <p:cNvSpPr>
            <a:spLocks noChangeArrowheads="1"/>
          </p:cNvSpPr>
          <p:nvPr/>
        </p:nvSpPr>
        <p:spPr bwMode="gray">
          <a:xfrm>
            <a:off x="0" y="3143250"/>
            <a:ext cx="9144000" cy="0"/>
          </a:xfrm>
          <a:prstGeom prst="rect">
            <a:avLst/>
          </a:prstGeom>
          <a:noFill/>
          <a:ln w="28575" algn="ctr">
            <a:noFill/>
            <a:miter lim="800000"/>
            <a:headEnd/>
            <a:tailEnd/>
          </a:ln>
          <a:effectLst/>
        </p:spPr>
        <p:txBody>
          <a:bodyPr wrap="none" anchor="ctr">
            <a:spAutoFit/>
          </a:bodyPr>
          <a:lstStyle/>
          <a:p>
            <a:endParaRPr lang="en-US"/>
          </a:p>
        </p:txBody>
      </p:sp>
      <p:sp>
        <p:nvSpPr>
          <p:cNvPr id="604276" name="Rectangle 116"/>
          <p:cNvSpPr>
            <a:spLocks noChangeArrowheads="1"/>
          </p:cNvSpPr>
          <p:nvPr/>
        </p:nvSpPr>
        <p:spPr bwMode="gray">
          <a:xfrm>
            <a:off x="0" y="3716338"/>
            <a:ext cx="9144000" cy="0"/>
          </a:xfrm>
          <a:prstGeom prst="rect">
            <a:avLst/>
          </a:prstGeom>
          <a:noFill/>
          <a:ln w="28575" algn="ctr">
            <a:noFill/>
            <a:miter lim="800000"/>
            <a:headEnd/>
            <a:tailEnd/>
          </a:ln>
          <a:effectLst/>
        </p:spPr>
        <p:txBody>
          <a:bodyPr wrap="none" anchor="ctr">
            <a:spAutoFit/>
          </a:bodyPr>
          <a:lstStyle/>
          <a:p>
            <a:endParaRPr lang="en-US"/>
          </a:p>
        </p:txBody>
      </p:sp>
      <p:sp>
        <p:nvSpPr>
          <p:cNvPr id="604278" name="Rectangle 118"/>
          <p:cNvSpPr>
            <a:spLocks noChangeArrowheads="1"/>
          </p:cNvSpPr>
          <p:nvPr/>
        </p:nvSpPr>
        <p:spPr bwMode="gray">
          <a:xfrm>
            <a:off x="0" y="2800350"/>
            <a:ext cx="9144000" cy="0"/>
          </a:xfrm>
          <a:prstGeom prst="rect">
            <a:avLst/>
          </a:prstGeom>
          <a:noFill/>
          <a:ln w="28575" algn="ctr">
            <a:noFill/>
            <a:miter lim="800000"/>
            <a:headEnd/>
            <a:tailEnd/>
          </a:ln>
          <a:effectLst/>
        </p:spPr>
        <p:txBody>
          <a:bodyPr wrap="none" anchor="ctr">
            <a:spAutoFit/>
          </a:bodyPr>
          <a:lstStyle/>
          <a:p>
            <a:endParaRPr lang="en-US"/>
          </a:p>
        </p:txBody>
      </p:sp>
      <p:sp>
        <p:nvSpPr>
          <p:cNvPr id="604281" name="Rectangle 121"/>
          <p:cNvSpPr>
            <a:spLocks noChangeArrowheads="1"/>
          </p:cNvSpPr>
          <p:nvPr/>
        </p:nvSpPr>
        <p:spPr bwMode="gray">
          <a:xfrm>
            <a:off x="0" y="3205163"/>
            <a:ext cx="9144000" cy="0"/>
          </a:xfrm>
          <a:prstGeom prst="rect">
            <a:avLst/>
          </a:prstGeom>
          <a:noFill/>
          <a:ln w="9525" algn="ctr">
            <a:noFill/>
            <a:miter lim="800000"/>
            <a:headEnd/>
            <a:tailEnd/>
          </a:ln>
          <a:effectLst/>
        </p:spPr>
        <p:txBody>
          <a:bodyPr vert="eaVert" wrap="none" anchor="ctr">
            <a:spAutoFit/>
          </a:bodyPr>
          <a:lstStyle/>
          <a:p>
            <a:endParaRPr lang="en-US"/>
          </a:p>
        </p:txBody>
      </p:sp>
      <p:graphicFrame>
        <p:nvGraphicFramePr>
          <p:cNvPr id="604280" name="Object 120"/>
          <p:cNvGraphicFramePr>
            <a:graphicFrameLocks noChangeAspect="1"/>
          </p:cNvGraphicFramePr>
          <p:nvPr/>
        </p:nvGraphicFramePr>
        <p:xfrm>
          <a:off x="971550" y="3357563"/>
          <a:ext cx="1584325" cy="871537"/>
        </p:xfrm>
        <a:graphic>
          <a:graphicData uri="http://schemas.openxmlformats.org/presentationml/2006/ole">
            <p:oleObj spid="_x0000_s604280" name="Equation" r:id="rId3" imgW="672808" imgH="444307" progId="Equation.3">
              <p:embed/>
            </p:oleObj>
          </a:graphicData>
        </a:graphic>
      </p:graphicFrame>
      <p:sp>
        <p:nvSpPr>
          <p:cNvPr id="604282" name="Rectangle 122"/>
          <p:cNvSpPr>
            <a:spLocks noChangeArrowheads="1"/>
          </p:cNvSpPr>
          <p:nvPr/>
        </p:nvSpPr>
        <p:spPr bwMode="gray">
          <a:xfrm>
            <a:off x="0" y="3652838"/>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04288" name="Rectangle 128"/>
          <p:cNvSpPr>
            <a:spLocks noChangeArrowheads="1"/>
          </p:cNvSpPr>
          <p:nvPr/>
        </p:nvSpPr>
        <p:spPr bwMode="gray">
          <a:xfrm>
            <a:off x="0" y="3314700"/>
            <a:ext cx="9144000" cy="0"/>
          </a:xfrm>
          <a:prstGeom prst="rect">
            <a:avLst/>
          </a:prstGeom>
          <a:noFill/>
          <a:ln w="9525" algn="ctr">
            <a:noFill/>
            <a:miter lim="800000"/>
            <a:headEnd/>
            <a:tailEnd/>
          </a:ln>
          <a:effectLst/>
        </p:spPr>
        <p:txBody>
          <a:bodyPr vert="eaVert" wrap="none" anchor="ctr">
            <a:spAutoFit/>
          </a:bodyPr>
          <a:lstStyle/>
          <a:p>
            <a:endParaRPr lang="en-US"/>
          </a:p>
        </p:txBody>
      </p:sp>
      <p:graphicFrame>
        <p:nvGraphicFramePr>
          <p:cNvPr id="604287" name="Object 127"/>
          <p:cNvGraphicFramePr>
            <a:graphicFrameLocks noChangeAspect="1"/>
          </p:cNvGraphicFramePr>
          <p:nvPr/>
        </p:nvGraphicFramePr>
        <p:xfrm>
          <a:off x="971550" y="4437063"/>
          <a:ext cx="1728788" cy="676275"/>
        </p:xfrm>
        <a:graphic>
          <a:graphicData uri="http://schemas.openxmlformats.org/presentationml/2006/ole">
            <p:oleObj spid="_x0000_s604287" name="Equation" r:id="rId4" imgW="634725" imgH="228501" progId="Equation.3">
              <p:embed/>
            </p:oleObj>
          </a:graphicData>
        </a:graphic>
      </p:graphicFrame>
      <p:sp>
        <p:nvSpPr>
          <p:cNvPr id="604289" name="Rectangle 129"/>
          <p:cNvSpPr>
            <a:spLocks noChangeArrowheads="1"/>
          </p:cNvSpPr>
          <p:nvPr/>
        </p:nvSpPr>
        <p:spPr bwMode="gray">
          <a:xfrm>
            <a:off x="0" y="3543300"/>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04290" name="Rectangle 130"/>
          <p:cNvSpPr>
            <a:spLocks noChangeArrowheads="1"/>
          </p:cNvSpPr>
          <p:nvPr/>
        </p:nvSpPr>
        <p:spPr bwMode="auto">
          <a:xfrm>
            <a:off x="5940425" y="-26988"/>
            <a:ext cx="3203575" cy="503238"/>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280"/>
                                        </p:tgtEl>
                                        <p:attrNameLst>
                                          <p:attrName>style.visibility</p:attrName>
                                        </p:attrNameLst>
                                      </p:cBhvr>
                                      <p:to>
                                        <p:strVal val="visible"/>
                                      </p:to>
                                    </p:set>
                                    <p:anim calcmode="lin" valueType="num">
                                      <p:cBhvr additive="base">
                                        <p:cTn id="7" dur="500" fill="hold"/>
                                        <p:tgtEl>
                                          <p:spTgt spid="604280"/>
                                        </p:tgtEl>
                                        <p:attrNameLst>
                                          <p:attrName>ppt_x</p:attrName>
                                        </p:attrNameLst>
                                      </p:cBhvr>
                                      <p:tavLst>
                                        <p:tav tm="0">
                                          <p:val>
                                            <p:strVal val="0-#ppt_w/2"/>
                                          </p:val>
                                        </p:tav>
                                        <p:tav tm="100000">
                                          <p:val>
                                            <p:strVal val="#ppt_x"/>
                                          </p:val>
                                        </p:tav>
                                      </p:tavLst>
                                    </p:anim>
                                    <p:anim calcmode="lin" valueType="num">
                                      <p:cBhvr additive="base">
                                        <p:cTn id="8" dur="500" fill="hold"/>
                                        <p:tgtEl>
                                          <p:spTgt spid="6042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287"/>
                                        </p:tgtEl>
                                        <p:attrNameLst>
                                          <p:attrName>style.visibility</p:attrName>
                                        </p:attrNameLst>
                                      </p:cBhvr>
                                      <p:to>
                                        <p:strVal val="visible"/>
                                      </p:to>
                                    </p:set>
                                    <p:anim calcmode="lin" valueType="num">
                                      <p:cBhvr additive="base">
                                        <p:cTn id="13" dur="500" fill="hold"/>
                                        <p:tgtEl>
                                          <p:spTgt spid="604287"/>
                                        </p:tgtEl>
                                        <p:attrNameLst>
                                          <p:attrName>ppt_x</p:attrName>
                                        </p:attrNameLst>
                                      </p:cBhvr>
                                      <p:tavLst>
                                        <p:tav tm="0">
                                          <p:val>
                                            <p:strVal val="1+#ppt_w/2"/>
                                          </p:val>
                                        </p:tav>
                                        <p:tav tm="100000">
                                          <p:val>
                                            <p:strVal val="#ppt_x"/>
                                          </p:val>
                                        </p:tav>
                                      </p:tavLst>
                                    </p:anim>
                                    <p:anim calcmode="lin" valueType="num">
                                      <p:cBhvr additive="base">
                                        <p:cTn id="14" dur="500" fill="hold"/>
                                        <p:tgtEl>
                                          <p:spTgt spid="604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p:txBody>
          <a:bodyPr/>
          <a:lstStyle/>
          <a:p>
            <a:r>
              <a:rPr lang="en-US"/>
              <a:t>www.themegallery.com</a:t>
            </a:r>
          </a:p>
        </p:txBody>
      </p:sp>
      <p:sp>
        <p:nvSpPr>
          <p:cNvPr id="605189" name="Text Box 5"/>
          <p:cNvSpPr txBox="1">
            <a:spLocks noChangeArrowheads="1"/>
          </p:cNvSpPr>
          <p:nvPr/>
        </p:nvSpPr>
        <p:spPr bwMode="auto">
          <a:xfrm>
            <a:off x="1042988" y="260350"/>
            <a:ext cx="7488237" cy="519113"/>
          </a:xfrm>
          <a:prstGeom prst="rect">
            <a:avLst/>
          </a:prstGeom>
          <a:noFill/>
          <a:ln w="9525">
            <a:noFill/>
            <a:miter lim="800000"/>
            <a:headEnd/>
            <a:tailEnd/>
          </a:ln>
          <a:effectLst/>
        </p:spPr>
        <p:txBody>
          <a:bodyPr>
            <a:spAutoFit/>
          </a:bodyPr>
          <a:lstStyle/>
          <a:p>
            <a:pPr rtl="0">
              <a:lnSpc>
                <a:spcPct val="100000"/>
              </a:lnSpc>
              <a:spcBef>
                <a:spcPct val="20000"/>
              </a:spcBef>
              <a:buClr>
                <a:schemeClr val="tx2"/>
              </a:buClr>
              <a:buFont typeface="Wingdings" pitchFamily="2" charset="2"/>
              <a:buNone/>
            </a:pPr>
            <a:r>
              <a:rPr lang="en-US" sz="2800" b="1" i="1">
                <a:solidFill>
                  <a:srgbClr val="FFFFFF"/>
                </a:solidFill>
              </a:rPr>
              <a:t>a</a:t>
            </a:r>
            <a:r>
              <a:rPr lang="fa-IR" sz="2800" b="1">
                <a:solidFill>
                  <a:srgbClr val="FFFFFF"/>
                </a:solidFill>
              </a:rPr>
              <a:t>طبقه بندی هر قلم موجودی بوسیله آنتی بادی   </a:t>
            </a:r>
            <a:endParaRPr lang="en-US" sz="2800" b="1">
              <a:solidFill>
                <a:srgbClr val="FFFFFF"/>
              </a:solidFill>
            </a:endParaRPr>
          </a:p>
        </p:txBody>
      </p:sp>
      <p:graphicFrame>
        <p:nvGraphicFramePr>
          <p:cNvPr id="605191" name="Object 7"/>
          <p:cNvGraphicFramePr>
            <a:graphicFrameLocks noChangeAspect="1"/>
          </p:cNvGraphicFramePr>
          <p:nvPr/>
        </p:nvGraphicFramePr>
        <p:xfrm>
          <a:off x="468313" y="1951038"/>
          <a:ext cx="3598862" cy="881062"/>
        </p:xfrm>
        <a:graphic>
          <a:graphicData uri="http://schemas.openxmlformats.org/presentationml/2006/ole">
            <p:oleObj spid="_x0000_s605191" name="Equation" r:id="rId3" imgW="1879560" imgH="457200" progId="Equation.3">
              <p:embed/>
            </p:oleObj>
          </a:graphicData>
        </a:graphic>
      </p:graphicFrame>
      <p:graphicFrame>
        <p:nvGraphicFramePr>
          <p:cNvPr id="605192" name="Object 8"/>
          <p:cNvGraphicFramePr>
            <a:graphicFrameLocks noChangeAspect="1"/>
          </p:cNvGraphicFramePr>
          <p:nvPr/>
        </p:nvGraphicFramePr>
        <p:xfrm>
          <a:off x="522288" y="4437063"/>
          <a:ext cx="5418137" cy="1781175"/>
        </p:xfrm>
        <a:graphic>
          <a:graphicData uri="http://schemas.openxmlformats.org/presentationml/2006/ole">
            <p:oleObj spid="_x0000_s605192" name="Equation" r:id="rId4" imgW="3466800" imgH="1091880" progId="Equation.3">
              <p:embed/>
            </p:oleObj>
          </a:graphicData>
        </a:graphic>
      </p:graphicFrame>
      <p:sp>
        <p:nvSpPr>
          <p:cNvPr id="605193" name="Text Box 9"/>
          <p:cNvSpPr txBox="1">
            <a:spLocks noChangeArrowheads="1"/>
          </p:cNvSpPr>
          <p:nvPr/>
        </p:nvSpPr>
        <p:spPr bwMode="auto">
          <a:xfrm>
            <a:off x="684213" y="1268413"/>
            <a:ext cx="7991475" cy="457200"/>
          </a:xfrm>
          <a:prstGeom prst="rect">
            <a:avLst/>
          </a:prstGeom>
          <a:noFill/>
          <a:ln w="9525">
            <a:noFill/>
            <a:miter lim="800000"/>
            <a:headEnd/>
            <a:tailEnd/>
          </a:ln>
          <a:effectLst/>
        </p:spPr>
        <p:txBody>
          <a:bodyPr>
            <a:spAutoFit/>
          </a:bodyPr>
          <a:lstStyle/>
          <a:p>
            <a:pPr algn="r" rtl="0">
              <a:lnSpc>
                <a:spcPct val="100000"/>
              </a:lnSpc>
              <a:spcBef>
                <a:spcPct val="20000"/>
              </a:spcBef>
              <a:buClr>
                <a:schemeClr val="tx2"/>
              </a:buClr>
              <a:buFont typeface="Wingdings" pitchFamily="2" charset="2"/>
              <a:buNone/>
            </a:pPr>
            <a:r>
              <a:rPr lang="fa-IR" sz="2200" b="1">
                <a:cs typeface="B Mitra" pitchFamily="2" charset="-78"/>
              </a:rPr>
              <a:t> یعنی  </a:t>
            </a:r>
            <a:r>
              <a:rPr lang="en-US" sz="2400" i="1">
                <a:latin typeface="Times New Roman" pitchFamily="18" charset="0"/>
                <a:cs typeface="Times New Roman" pitchFamily="18" charset="0"/>
              </a:rPr>
              <a:t>i</a:t>
            </a:r>
            <a:r>
              <a:rPr lang="fa-IR" sz="1800"/>
              <a:t> </a:t>
            </a:r>
            <a:r>
              <a:rPr lang="fa-IR" sz="2200" b="1">
                <a:cs typeface="B Mitra" pitchFamily="2" charset="-78"/>
              </a:rPr>
              <a:t>1- محاسبه مجموع وزنی نهایی موجودی </a:t>
            </a:r>
          </a:p>
        </p:txBody>
      </p:sp>
      <p:graphicFrame>
        <p:nvGraphicFramePr>
          <p:cNvPr id="605194" name="Object 10"/>
          <p:cNvGraphicFramePr>
            <a:graphicFrameLocks noChangeAspect="1"/>
          </p:cNvGraphicFramePr>
          <p:nvPr>
            <p:ph sz="half" idx="1"/>
          </p:nvPr>
        </p:nvGraphicFramePr>
        <p:xfrm>
          <a:off x="3059113" y="1284288"/>
          <a:ext cx="1038225" cy="415925"/>
        </p:xfrm>
        <a:graphic>
          <a:graphicData uri="http://schemas.openxmlformats.org/presentationml/2006/ole">
            <p:oleObj spid="_x0000_s605194" name="Equation" r:id="rId5" imgW="507960" imgH="203040" progId="Equation.3">
              <p:embed/>
            </p:oleObj>
          </a:graphicData>
        </a:graphic>
      </p:graphicFrame>
      <p:sp>
        <p:nvSpPr>
          <p:cNvPr id="605202" name="Text Box 18"/>
          <p:cNvSpPr txBox="1">
            <a:spLocks noChangeArrowheads="1"/>
          </p:cNvSpPr>
          <p:nvPr/>
        </p:nvSpPr>
        <p:spPr bwMode="auto">
          <a:xfrm>
            <a:off x="250825" y="2924175"/>
            <a:ext cx="8351838" cy="822325"/>
          </a:xfrm>
          <a:prstGeom prst="rect">
            <a:avLst/>
          </a:prstGeom>
          <a:noFill/>
          <a:ln w="9525">
            <a:noFill/>
            <a:miter lim="800000"/>
            <a:headEnd/>
            <a:tailEnd/>
          </a:ln>
          <a:effectLst/>
        </p:spPr>
        <p:txBody>
          <a:bodyPr>
            <a:spAutoFit/>
          </a:bodyPr>
          <a:lstStyle/>
          <a:p>
            <a:pPr algn="r" rtl="0">
              <a:lnSpc>
                <a:spcPct val="90000"/>
              </a:lnSpc>
              <a:spcBef>
                <a:spcPct val="20000"/>
              </a:spcBef>
              <a:buClr>
                <a:schemeClr val="tx2"/>
              </a:buClr>
              <a:buFont typeface="Wingdings" pitchFamily="2" charset="2"/>
              <a:buNone/>
            </a:pPr>
            <a:r>
              <a:rPr lang="fa-IR" sz="1800" b="1">
                <a:cs typeface="B Mitra" pitchFamily="2" charset="-78"/>
              </a:rPr>
              <a:t> به ترتیب کمینه و بیشینه </a:t>
            </a:r>
            <a:r>
              <a:rPr lang="en-US" sz="2400" i="1">
                <a:latin typeface="Times New Roman" pitchFamily="18" charset="0"/>
                <a:cs typeface="Times New Roman" pitchFamily="18" charset="0"/>
              </a:rPr>
              <a:t>max j , min j</a:t>
            </a:r>
            <a:r>
              <a:rPr lang="fa-IR" sz="1800"/>
              <a:t> </a:t>
            </a:r>
            <a:r>
              <a:rPr lang="fa-IR" sz="1800" b="1">
                <a:cs typeface="B Mitra" pitchFamily="2" charset="-78"/>
              </a:rPr>
              <a:t>و</a:t>
            </a:r>
            <a:r>
              <a:rPr lang="fa-IR" sz="1800" b="1"/>
              <a:t> </a:t>
            </a:r>
            <a:r>
              <a:rPr lang="en-US" sz="2400" i="1">
                <a:latin typeface="Times New Roman" pitchFamily="18" charset="0"/>
                <a:cs typeface="Times New Roman" pitchFamily="18" charset="0"/>
              </a:rPr>
              <a:t>j</a:t>
            </a:r>
            <a:r>
              <a:rPr lang="fa-IR" sz="1800"/>
              <a:t> </a:t>
            </a:r>
            <a:r>
              <a:rPr lang="fa-IR" sz="1800" b="1">
                <a:cs typeface="B Mitra" pitchFamily="2" charset="-78"/>
              </a:rPr>
              <a:t>در معیار </a:t>
            </a:r>
            <a:r>
              <a:rPr lang="en-US" sz="2400" i="1">
                <a:latin typeface="Times New Roman" pitchFamily="18" charset="0"/>
                <a:cs typeface="Times New Roman" pitchFamily="18" charset="0"/>
              </a:rPr>
              <a:t>i</a:t>
            </a:r>
            <a:r>
              <a:rPr lang="fa-IR" sz="1800"/>
              <a:t> </a:t>
            </a:r>
            <a:r>
              <a:rPr lang="fa-IR" sz="1800" b="1">
                <a:cs typeface="B Mitra" pitchFamily="2" charset="-78"/>
              </a:rPr>
              <a:t>ارزش کالای </a:t>
            </a:r>
            <a:r>
              <a:rPr lang="en-US" sz="2400" i="1">
                <a:latin typeface="Times New Roman" pitchFamily="18" charset="0"/>
                <a:cs typeface="Times New Roman" pitchFamily="18" charset="0"/>
              </a:rPr>
              <a:t>i</a:t>
            </a:r>
            <a:r>
              <a:rPr lang="en-US" sz="2400" i="1" baseline="-25000">
                <a:latin typeface="Times New Roman" pitchFamily="18" charset="0"/>
                <a:cs typeface="Times New Roman" pitchFamily="18" charset="0"/>
              </a:rPr>
              <a:t>j</a:t>
            </a:r>
            <a:r>
              <a:rPr lang="fa-IR" sz="1800"/>
              <a:t> </a:t>
            </a:r>
            <a:r>
              <a:rPr lang="fa-IR" sz="1800" b="1">
                <a:cs typeface="B Mitra" pitchFamily="2" charset="-78"/>
              </a:rPr>
              <a:t>تعداد معیارها و </a:t>
            </a:r>
            <a:r>
              <a:rPr lang="en-US" sz="2400" i="1">
                <a:latin typeface="Times New Roman" pitchFamily="18" charset="0"/>
                <a:cs typeface="Times New Roman" pitchFamily="18" charset="0"/>
              </a:rPr>
              <a:t>k</a:t>
            </a:r>
            <a:r>
              <a:rPr lang="fa-IR" sz="1800" b="1">
                <a:cs typeface="B Mitra" pitchFamily="2" charset="-78"/>
              </a:rPr>
              <a:t> که در آن </a:t>
            </a:r>
            <a:endParaRPr lang="en-US" sz="1800" b="1">
              <a:cs typeface="B Mitra" pitchFamily="2" charset="-78"/>
            </a:endParaRPr>
          </a:p>
          <a:p>
            <a:pPr algn="r" rtl="0">
              <a:lnSpc>
                <a:spcPct val="90000"/>
              </a:lnSpc>
              <a:spcBef>
                <a:spcPct val="20000"/>
              </a:spcBef>
              <a:buClr>
                <a:schemeClr val="tx2"/>
              </a:buClr>
              <a:buFont typeface="Wingdings" pitchFamily="2" charset="2"/>
              <a:buNone/>
            </a:pPr>
            <a:r>
              <a:rPr lang="fa-IR" sz="1800" b="1">
                <a:cs typeface="B Mitra" pitchFamily="2" charset="-78"/>
              </a:rPr>
              <a:t>  در تمامی اقلام می باشد. </a:t>
            </a:r>
            <a:r>
              <a:rPr lang="en-US" sz="2400" i="1">
                <a:latin typeface="Times New Roman" pitchFamily="18" charset="0"/>
                <a:cs typeface="Times New Roman" pitchFamily="18" charset="0"/>
              </a:rPr>
              <a:t>j</a:t>
            </a:r>
            <a:r>
              <a:rPr lang="fa-IR" sz="1800" b="1">
                <a:cs typeface="B Mitra" pitchFamily="2" charset="-78"/>
              </a:rPr>
              <a:t>ارزش معیار </a:t>
            </a:r>
          </a:p>
        </p:txBody>
      </p:sp>
      <p:sp>
        <p:nvSpPr>
          <p:cNvPr id="605203" name="Text Box 19"/>
          <p:cNvSpPr txBox="1">
            <a:spLocks noChangeArrowheads="1"/>
          </p:cNvSpPr>
          <p:nvPr/>
        </p:nvSpPr>
        <p:spPr bwMode="auto">
          <a:xfrm>
            <a:off x="900113" y="3933825"/>
            <a:ext cx="7775575" cy="457200"/>
          </a:xfrm>
          <a:prstGeom prst="rect">
            <a:avLst/>
          </a:prstGeom>
          <a:noFill/>
          <a:ln w="9525">
            <a:noFill/>
            <a:miter lim="800000"/>
            <a:headEnd/>
            <a:tailEnd/>
          </a:ln>
          <a:effectLst/>
        </p:spPr>
        <p:txBody>
          <a:bodyPr>
            <a:spAutoFit/>
          </a:bodyPr>
          <a:lstStyle/>
          <a:p>
            <a:pPr algn="r" rtl="0">
              <a:lnSpc>
                <a:spcPct val="100000"/>
              </a:lnSpc>
              <a:spcBef>
                <a:spcPct val="20000"/>
              </a:spcBef>
              <a:buClr>
                <a:schemeClr val="tx2"/>
              </a:buClr>
              <a:buFont typeface="Wingdings" pitchFamily="2" charset="2"/>
              <a:buNone/>
            </a:pPr>
            <a:r>
              <a:rPr lang="fa-IR" sz="2200" b="1">
                <a:cs typeface="B Mitra" pitchFamily="2" charset="-78"/>
              </a:rPr>
              <a:t> ام </a:t>
            </a:r>
            <a:r>
              <a:rPr lang="en-US" sz="2400" i="1">
                <a:latin typeface="Times New Roman" pitchFamily="18" charset="0"/>
                <a:cs typeface="Times New Roman" pitchFamily="18" charset="0"/>
              </a:rPr>
              <a:t>i</a:t>
            </a:r>
            <a:r>
              <a:rPr lang="fa-IR" sz="1800"/>
              <a:t> </a:t>
            </a:r>
            <a:r>
              <a:rPr lang="fa-IR" sz="2200" b="1">
                <a:cs typeface="B Mitra" pitchFamily="2" charset="-78"/>
              </a:rPr>
              <a:t>2- محاسبه طبقه بندی نهایی با توجه به وزن نهایی موجودی </a:t>
            </a:r>
          </a:p>
        </p:txBody>
      </p:sp>
      <p:sp>
        <p:nvSpPr>
          <p:cNvPr id="605210" name="AutoShape 26"/>
          <p:cNvSpPr>
            <a:spLocks noChangeArrowheads="1"/>
          </p:cNvSpPr>
          <p:nvPr/>
        </p:nvSpPr>
        <p:spPr bwMode="auto">
          <a:xfrm>
            <a:off x="179388" y="3860800"/>
            <a:ext cx="8640762" cy="2447925"/>
          </a:xfrm>
          <a:prstGeom prst="roundRect">
            <a:avLst>
              <a:gd name="adj" fmla="val 16667"/>
            </a:avLst>
          </a:prstGeom>
          <a:solidFill>
            <a:srgbClr val="D4EFB3">
              <a:alpha val="24001"/>
            </a:srgbClr>
          </a:solid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
        <p:nvSpPr>
          <p:cNvPr id="605216" name="AutoShape 32"/>
          <p:cNvSpPr>
            <a:spLocks noChangeArrowheads="1"/>
          </p:cNvSpPr>
          <p:nvPr/>
        </p:nvSpPr>
        <p:spPr bwMode="auto">
          <a:xfrm>
            <a:off x="179388" y="1196975"/>
            <a:ext cx="8640762" cy="2592388"/>
          </a:xfrm>
          <a:prstGeom prst="roundRect">
            <a:avLst>
              <a:gd name="adj" fmla="val 16667"/>
            </a:avLst>
          </a:prstGeom>
          <a:solidFill>
            <a:srgbClr val="00CC66">
              <a:alpha val="24001"/>
            </a:srgbClr>
          </a:solidFill>
          <a:ln w="38100">
            <a:solidFill>
              <a:schemeClr val="bg2"/>
            </a:solidFill>
            <a:round/>
            <a:headEnd/>
            <a:tailEnd/>
          </a:ln>
          <a:effectLst/>
        </p:spPr>
        <p:txBody>
          <a:bodyPr wrap="none" anchor="ctr"/>
          <a:lstStyle/>
          <a:p>
            <a:pPr rtl="0" eaLnBrk="0" hangingPunct="0">
              <a:lnSpc>
                <a:spcPct val="100000"/>
              </a:lnSpc>
            </a:pPr>
            <a:endParaRPr lang="en-US" sz="2000" b="1">
              <a:latin typeface="Verdana" pitchFamily="34" charset="0"/>
            </a:endParaRPr>
          </a:p>
        </p:txBody>
      </p:sp>
      <p:sp>
        <p:nvSpPr>
          <p:cNvPr id="605222" name="Rectangle 38"/>
          <p:cNvSpPr>
            <a:spLocks noChangeArrowheads="1"/>
          </p:cNvSpPr>
          <p:nvPr/>
        </p:nvSpPr>
        <p:spPr bwMode="auto">
          <a:xfrm>
            <a:off x="5940425" y="-100013"/>
            <a:ext cx="3203575" cy="503238"/>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5216"/>
                                        </p:tgtEl>
                                        <p:attrNameLst>
                                          <p:attrName>style.visibility</p:attrName>
                                        </p:attrNameLst>
                                      </p:cBhvr>
                                      <p:to>
                                        <p:strVal val="visible"/>
                                      </p:to>
                                    </p:set>
                                    <p:animEffect transition="in" filter="wipe(down)">
                                      <p:cBhvr>
                                        <p:cTn id="7" dur="500"/>
                                        <p:tgtEl>
                                          <p:spTgt spid="6052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5193"/>
                                        </p:tgtEl>
                                        <p:attrNameLst>
                                          <p:attrName>style.visibility</p:attrName>
                                        </p:attrNameLst>
                                      </p:cBhvr>
                                      <p:to>
                                        <p:strVal val="visible"/>
                                      </p:to>
                                    </p:set>
                                    <p:animEffect transition="in" filter="blinds(horizontal)">
                                      <p:cBhvr>
                                        <p:cTn id="10" dur="500"/>
                                        <p:tgtEl>
                                          <p:spTgt spid="605193"/>
                                        </p:tgtEl>
                                      </p:cBhvr>
                                    </p:animEffect>
                                  </p:childTnLst>
                                </p:cTn>
                              </p:par>
                              <p:par>
                                <p:cTn id="11" presetID="3" presetClass="entr" presetSubtype="10" fill="hold" nodeType="withEffect">
                                  <p:stCondLst>
                                    <p:cond delay="0"/>
                                  </p:stCondLst>
                                  <p:childTnLst>
                                    <p:set>
                                      <p:cBhvr>
                                        <p:cTn id="12" dur="1" fill="hold">
                                          <p:stCondLst>
                                            <p:cond delay="0"/>
                                          </p:stCondLst>
                                        </p:cTn>
                                        <p:tgtEl>
                                          <p:spTgt spid="605194"/>
                                        </p:tgtEl>
                                        <p:attrNameLst>
                                          <p:attrName>style.visibility</p:attrName>
                                        </p:attrNameLst>
                                      </p:cBhvr>
                                      <p:to>
                                        <p:strVal val="visible"/>
                                      </p:to>
                                    </p:set>
                                    <p:animEffect transition="in" filter="blinds(horizontal)">
                                      <p:cBhvr>
                                        <p:cTn id="13" dur="500"/>
                                        <p:tgtEl>
                                          <p:spTgt spid="605194"/>
                                        </p:tgtEl>
                                      </p:cBhvr>
                                    </p:animEffect>
                                  </p:childTnLst>
                                </p:cTn>
                              </p:par>
                              <p:par>
                                <p:cTn id="14" presetID="3" presetClass="entr" presetSubtype="10" fill="hold" nodeType="withEffect">
                                  <p:stCondLst>
                                    <p:cond delay="0"/>
                                  </p:stCondLst>
                                  <p:childTnLst>
                                    <p:set>
                                      <p:cBhvr>
                                        <p:cTn id="15" dur="1" fill="hold">
                                          <p:stCondLst>
                                            <p:cond delay="0"/>
                                          </p:stCondLst>
                                        </p:cTn>
                                        <p:tgtEl>
                                          <p:spTgt spid="605191"/>
                                        </p:tgtEl>
                                        <p:attrNameLst>
                                          <p:attrName>style.visibility</p:attrName>
                                        </p:attrNameLst>
                                      </p:cBhvr>
                                      <p:to>
                                        <p:strVal val="visible"/>
                                      </p:to>
                                    </p:set>
                                    <p:animEffect transition="in" filter="blinds(horizontal)">
                                      <p:cBhvr>
                                        <p:cTn id="16" dur="500"/>
                                        <p:tgtEl>
                                          <p:spTgt spid="60519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05202"/>
                                        </p:tgtEl>
                                        <p:attrNameLst>
                                          <p:attrName>style.visibility</p:attrName>
                                        </p:attrNameLst>
                                      </p:cBhvr>
                                      <p:to>
                                        <p:strVal val="visible"/>
                                      </p:to>
                                    </p:set>
                                    <p:animEffect transition="in" filter="blinds(horizontal)">
                                      <p:cBhvr>
                                        <p:cTn id="19" dur="500"/>
                                        <p:tgtEl>
                                          <p:spTgt spid="60520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05210"/>
                                        </p:tgtEl>
                                        <p:attrNameLst>
                                          <p:attrName>style.visibility</p:attrName>
                                        </p:attrNameLst>
                                      </p:cBhvr>
                                      <p:to>
                                        <p:strVal val="visible"/>
                                      </p:to>
                                    </p:set>
                                    <p:animEffect transition="in" filter="blinds(horizontal)">
                                      <p:cBhvr>
                                        <p:cTn id="24" dur="500"/>
                                        <p:tgtEl>
                                          <p:spTgt spid="6052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05203"/>
                                        </p:tgtEl>
                                        <p:attrNameLst>
                                          <p:attrName>style.visibility</p:attrName>
                                        </p:attrNameLst>
                                      </p:cBhvr>
                                      <p:to>
                                        <p:strVal val="visible"/>
                                      </p:to>
                                    </p:set>
                                    <p:animEffect transition="in" filter="blinds(horizontal)">
                                      <p:cBhvr>
                                        <p:cTn id="27" dur="500"/>
                                        <p:tgtEl>
                                          <p:spTgt spid="605203"/>
                                        </p:tgtEl>
                                      </p:cBhvr>
                                    </p:animEffect>
                                  </p:childTnLst>
                                </p:cTn>
                              </p:par>
                              <p:par>
                                <p:cTn id="28" presetID="3" presetClass="entr" presetSubtype="10" fill="hold" nodeType="withEffect">
                                  <p:stCondLst>
                                    <p:cond delay="0"/>
                                  </p:stCondLst>
                                  <p:childTnLst>
                                    <p:set>
                                      <p:cBhvr>
                                        <p:cTn id="29" dur="1" fill="hold">
                                          <p:stCondLst>
                                            <p:cond delay="0"/>
                                          </p:stCondLst>
                                        </p:cTn>
                                        <p:tgtEl>
                                          <p:spTgt spid="605192"/>
                                        </p:tgtEl>
                                        <p:attrNameLst>
                                          <p:attrName>style.visibility</p:attrName>
                                        </p:attrNameLst>
                                      </p:cBhvr>
                                      <p:to>
                                        <p:strVal val="visible"/>
                                      </p:to>
                                    </p:set>
                                    <p:animEffect transition="in" filter="blinds(horizontal)">
                                      <p:cBhvr>
                                        <p:cTn id="30" dur="500"/>
                                        <p:tgtEl>
                                          <p:spTgt spid="605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3" grpId="0"/>
      <p:bldP spid="605202" grpId="0"/>
      <p:bldP spid="605203" grpId="0"/>
      <p:bldP spid="605210" grpId="0" animBg="1"/>
      <p:bldP spid="6052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a:t>www.themegallery.com</a:t>
            </a:r>
          </a:p>
        </p:txBody>
      </p:sp>
      <p:sp>
        <p:nvSpPr>
          <p:cNvPr id="612354" name="AutoShape 2" descr="Blue tissue paper"/>
          <p:cNvSpPr>
            <a:spLocks noChangeArrowheads="1"/>
          </p:cNvSpPr>
          <p:nvPr/>
        </p:nvSpPr>
        <p:spPr bwMode="auto">
          <a:xfrm>
            <a:off x="971550" y="1628775"/>
            <a:ext cx="7200900" cy="4248150"/>
          </a:xfrm>
          <a:prstGeom prst="roundRect">
            <a:avLst>
              <a:gd name="adj" fmla="val 16667"/>
            </a:avLst>
          </a:prstGeom>
          <a:blipFill dpi="0" rotWithShape="1">
            <a:blip r:embed="rId3" cstate="print">
              <a:alphaModFix amt="24000"/>
            </a:blip>
            <a:srcRect/>
            <a:tile tx="0" ty="0" sx="100000" sy="100000" flip="none" algn="tl"/>
          </a:blipFill>
          <a:ln w="38100">
            <a:solidFill>
              <a:schemeClr val="bg2"/>
            </a:solidFill>
            <a:round/>
            <a:headEnd/>
            <a:tailEnd/>
          </a:ln>
          <a:effectLst/>
        </p:spPr>
        <p:txBody>
          <a:bodyPr wrap="none" anchor="ctr"/>
          <a:lstStyle/>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endParaRPr lang="fa-IR" sz="1800">
              <a:latin typeface="Verdana" pitchFamily="34" charset="0"/>
              <a:cs typeface="Arial" charset="0"/>
            </a:endParaRPr>
          </a:p>
          <a:p>
            <a:pPr algn="r" rtl="0" eaLnBrk="0" hangingPunct="0">
              <a:lnSpc>
                <a:spcPct val="100000"/>
              </a:lnSpc>
            </a:pPr>
            <a:r>
              <a:rPr lang="fa-IR" sz="2200" b="1">
                <a:latin typeface="Verdana" pitchFamily="34" charset="0"/>
                <a:cs typeface="B Mitra" pitchFamily="2" charset="-78"/>
              </a:rPr>
              <a:t> اندازه مجموعه تست </a:t>
            </a:r>
            <a:r>
              <a:rPr lang="en-US" sz="2400" i="1">
                <a:latin typeface="Times New Roman" pitchFamily="18" charset="0"/>
                <a:cs typeface="Times New Roman" pitchFamily="18" charset="0"/>
              </a:rPr>
              <a:t>t</a:t>
            </a:r>
          </a:p>
        </p:txBody>
      </p:sp>
      <p:sp>
        <p:nvSpPr>
          <p:cNvPr id="612365" name="Text Box 13"/>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تابع برازندگی</a:t>
            </a:r>
          </a:p>
        </p:txBody>
      </p:sp>
      <p:sp>
        <p:nvSpPr>
          <p:cNvPr id="612369" name="Rectangle 17"/>
          <p:cNvSpPr>
            <a:spLocks noChangeArrowheads="1"/>
          </p:cNvSpPr>
          <p:nvPr/>
        </p:nvSpPr>
        <p:spPr bwMode="gray">
          <a:xfrm>
            <a:off x="0" y="0"/>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12370" name="Rectangle 18"/>
          <p:cNvSpPr>
            <a:spLocks noChangeArrowheads="1"/>
          </p:cNvSpPr>
          <p:nvPr/>
        </p:nvSpPr>
        <p:spPr bwMode="gray">
          <a:xfrm>
            <a:off x="0" y="542925"/>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12372" name="Rectangle 20"/>
          <p:cNvSpPr>
            <a:spLocks noChangeArrowheads="1"/>
          </p:cNvSpPr>
          <p:nvPr/>
        </p:nvSpPr>
        <p:spPr bwMode="gray">
          <a:xfrm>
            <a:off x="0" y="3005138"/>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12373" name="Rectangle 21"/>
          <p:cNvSpPr>
            <a:spLocks noChangeArrowheads="1"/>
          </p:cNvSpPr>
          <p:nvPr/>
        </p:nvSpPr>
        <p:spPr bwMode="gray">
          <a:xfrm>
            <a:off x="468313" y="3789363"/>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12375" name="Rectangle 23"/>
          <p:cNvSpPr>
            <a:spLocks noChangeArrowheads="1"/>
          </p:cNvSpPr>
          <p:nvPr/>
        </p:nvSpPr>
        <p:spPr bwMode="gray">
          <a:xfrm>
            <a:off x="0" y="1773238"/>
            <a:ext cx="9144000" cy="0"/>
          </a:xfrm>
          <a:prstGeom prst="rect">
            <a:avLst/>
          </a:prstGeom>
          <a:noFill/>
          <a:ln w="9525" algn="ctr">
            <a:noFill/>
            <a:miter lim="800000"/>
            <a:headEnd/>
            <a:tailEnd/>
          </a:ln>
          <a:effectLst/>
        </p:spPr>
        <p:txBody>
          <a:bodyPr vert="eaVert" wrap="none" anchor="ctr">
            <a:spAutoFit/>
          </a:bodyPr>
          <a:lstStyle/>
          <a:p>
            <a:endParaRPr lang="en-US"/>
          </a:p>
        </p:txBody>
      </p:sp>
      <p:graphicFrame>
        <p:nvGraphicFramePr>
          <p:cNvPr id="612374" name="Object 22"/>
          <p:cNvGraphicFramePr>
            <a:graphicFrameLocks noChangeAspect="1"/>
          </p:cNvGraphicFramePr>
          <p:nvPr/>
        </p:nvGraphicFramePr>
        <p:xfrm>
          <a:off x="1460500" y="1773238"/>
          <a:ext cx="3273425" cy="1190625"/>
        </p:xfrm>
        <a:graphic>
          <a:graphicData uri="http://schemas.openxmlformats.org/presentationml/2006/ole">
            <p:oleObj spid="_x0000_s612374" name="Equation" r:id="rId4" imgW="1269720" imgH="469800" progId="Equation.3">
              <p:embed/>
            </p:oleObj>
          </a:graphicData>
        </a:graphic>
      </p:graphicFrame>
      <p:sp>
        <p:nvSpPr>
          <p:cNvPr id="612376" name="Rectangle 24"/>
          <p:cNvSpPr>
            <a:spLocks noChangeArrowheads="1"/>
          </p:cNvSpPr>
          <p:nvPr/>
        </p:nvSpPr>
        <p:spPr bwMode="gray">
          <a:xfrm>
            <a:off x="0" y="3500438"/>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12378" name="Rectangle 26"/>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
        <p:nvSpPr>
          <p:cNvPr id="612380" name="Rectangle 28"/>
          <p:cNvSpPr>
            <a:spLocks noChangeArrowheads="1"/>
          </p:cNvSpPr>
          <p:nvPr/>
        </p:nvSpPr>
        <p:spPr bwMode="gray">
          <a:xfrm>
            <a:off x="0" y="2990850"/>
            <a:ext cx="9144000" cy="0"/>
          </a:xfrm>
          <a:prstGeom prst="rect">
            <a:avLst/>
          </a:prstGeom>
          <a:noFill/>
          <a:ln w="9525" algn="ctr">
            <a:noFill/>
            <a:miter lim="800000"/>
            <a:headEnd/>
            <a:tailEnd/>
          </a:ln>
          <a:effectLst/>
        </p:spPr>
        <p:txBody>
          <a:bodyPr vert="eaVert" wrap="none" anchor="ctr">
            <a:spAutoFit/>
          </a:bodyPr>
          <a:lstStyle/>
          <a:p>
            <a:endParaRPr lang="en-US"/>
          </a:p>
        </p:txBody>
      </p:sp>
      <p:graphicFrame>
        <p:nvGraphicFramePr>
          <p:cNvPr id="612379" name="Object 27"/>
          <p:cNvGraphicFramePr>
            <a:graphicFrameLocks noChangeAspect="1"/>
          </p:cNvGraphicFramePr>
          <p:nvPr/>
        </p:nvGraphicFramePr>
        <p:xfrm>
          <a:off x="1087438" y="2997200"/>
          <a:ext cx="6392862" cy="1665288"/>
        </p:xfrm>
        <a:graphic>
          <a:graphicData uri="http://schemas.openxmlformats.org/presentationml/2006/ole">
            <p:oleObj spid="_x0000_s612379" name="Equation" r:id="rId5" imgW="2844720" imgH="736560" progId="Equation.3">
              <p:embed/>
            </p:oleObj>
          </a:graphicData>
        </a:graphic>
      </p:graphicFrame>
      <p:sp>
        <p:nvSpPr>
          <p:cNvPr id="612381" name="Rectangle 29"/>
          <p:cNvSpPr>
            <a:spLocks noChangeArrowheads="1"/>
          </p:cNvSpPr>
          <p:nvPr/>
        </p:nvSpPr>
        <p:spPr bwMode="gray">
          <a:xfrm>
            <a:off x="0" y="3867150"/>
            <a:ext cx="9144000" cy="0"/>
          </a:xfrm>
          <a:prstGeom prst="rect">
            <a:avLst/>
          </a:prstGeom>
          <a:noFill/>
          <a:ln w="9525" algn="ctr">
            <a:noFill/>
            <a:miter lim="800000"/>
            <a:headEnd/>
            <a:tailEnd/>
          </a:ln>
          <a:effectLst/>
        </p:spPr>
        <p:txBody>
          <a:bodyPr vert="eaVert" wrap="none" anchor="ctr">
            <a:spAutoFit/>
          </a:bodyP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12374"/>
                                        </p:tgtEl>
                                        <p:attrNameLst>
                                          <p:attrName>style.visibility</p:attrName>
                                        </p:attrNameLst>
                                      </p:cBhvr>
                                      <p:to>
                                        <p:strVal val="visible"/>
                                      </p:to>
                                    </p:set>
                                    <p:animEffect transition="in" filter="box(in)">
                                      <p:cBhvr>
                                        <p:cTn id="7" dur="500"/>
                                        <p:tgtEl>
                                          <p:spTgt spid="61237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2354"/>
                                        </p:tgtEl>
                                        <p:attrNameLst>
                                          <p:attrName>style.visibility</p:attrName>
                                        </p:attrNameLst>
                                      </p:cBhvr>
                                      <p:to>
                                        <p:strVal val="visible"/>
                                      </p:to>
                                    </p:set>
                                    <p:animEffect transition="in" filter="box(in)">
                                      <p:cBhvr>
                                        <p:cTn id="10" dur="500"/>
                                        <p:tgtEl>
                                          <p:spTgt spid="612354"/>
                                        </p:tgtEl>
                                      </p:cBhvr>
                                    </p:animEffect>
                                  </p:childTnLst>
                                </p:cTn>
                              </p:par>
                              <p:par>
                                <p:cTn id="11" presetID="4" presetClass="entr" presetSubtype="16" fill="hold" nodeType="withEffect">
                                  <p:stCondLst>
                                    <p:cond delay="0"/>
                                  </p:stCondLst>
                                  <p:childTnLst>
                                    <p:set>
                                      <p:cBhvr>
                                        <p:cTn id="12" dur="1" fill="hold">
                                          <p:stCondLst>
                                            <p:cond delay="0"/>
                                          </p:stCondLst>
                                        </p:cTn>
                                        <p:tgtEl>
                                          <p:spTgt spid="612379"/>
                                        </p:tgtEl>
                                        <p:attrNameLst>
                                          <p:attrName>style.visibility</p:attrName>
                                        </p:attrNameLst>
                                      </p:cBhvr>
                                      <p:to>
                                        <p:strVal val="visible"/>
                                      </p:to>
                                    </p:set>
                                    <p:animEffect transition="in" filter="box(in)">
                                      <p:cBhvr>
                                        <p:cTn id="13" dur="500"/>
                                        <p:tgtEl>
                                          <p:spTgt spid="612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t>www.themegallery.com</a:t>
            </a:r>
          </a:p>
        </p:txBody>
      </p:sp>
      <p:sp>
        <p:nvSpPr>
          <p:cNvPr id="566298" name="Rectangle 26"/>
          <p:cNvSpPr>
            <a:spLocks noChangeArrowheads="1"/>
          </p:cNvSpPr>
          <p:nvPr/>
        </p:nvSpPr>
        <p:spPr bwMode="auto">
          <a:xfrm>
            <a:off x="7812088" y="404813"/>
            <a:ext cx="1331912" cy="215900"/>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r>
              <a:rPr lang="fa-IR" sz="1600" b="1">
                <a:solidFill>
                  <a:srgbClr val="EAEAEA"/>
                </a:solidFill>
              </a:rPr>
              <a:t/>
            </a:r>
            <a:br>
              <a:rPr lang="fa-IR" sz="1600" b="1">
                <a:solidFill>
                  <a:srgbClr val="EAEAEA"/>
                </a:solidFill>
              </a:rPr>
            </a:br>
            <a:endParaRPr lang="en-US" sz="1800" b="1">
              <a:solidFill>
                <a:srgbClr val="FFFFFF"/>
              </a:solidFill>
            </a:endParaRPr>
          </a:p>
        </p:txBody>
      </p:sp>
      <p:sp>
        <p:nvSpPr>
          <p:cNvPr id="566274" name="Rectangle 2"/>
          <p:cNvSpPr>
            <a:spLocks noGrp="1" noChangeArrowheads="1"/>
          </p:cNvSpPr>
          <p:nvPr>
            <p:ph type="title"/>
          </p:nvPr>
        </p:nvSpPr>
        <p:spPr>
          <a:xfrm>
            <a:off x="684213" y="188913"/>
            <a:ext cx="7848600" cy="563562"/>
          </a:xfrm>
        </p:spPr>
        <p:txBody>
          <a:bodyPr/>
          <a:lstStyle/>
          <a:p>
            <a:r>
              <a:rPr lang="fa-IR" sz="3600">
                <a:cs typeface="B Titr" pitchFamily="2" charset="-78"/>
              </a:rPr>
              <a:t>مرور</a:t>
            </a:r>
            <a:r>
              <a:rPr lang="fa-IR" sz="5400">
                <a:cs typeface="B Titr" pitchFamily="2" charset="-78"/>
              </a:rPr>
              <a:t> </a:t>
            </a:r>
            <a:r>
              <a:rPr lang="fa-IR" sz="3600">
                <a:cs typeface="B Titr" pitchFamily="2" charset="-78"/>
              </a:rPr>
              <a:t>ادبیات</a:t>
            </a:r>
            <a:endParaRPr lang="en-US" sz="3600">
              <a:cs typeface="B Titr" pitchFamily="2" charset="-78"/>
            </a:endParaRPr>
          </a:p>
        </p:txBody>
      </p:sp>
      <p:sp>
        <p:nvSpPr>
          <p:cNvPr id="566276" name="Text Box 4"/>
          <p:cNvSpPr txBox="1">
            <a:spLocks noChangeArrowheads="1"/>
          </p:cNvSpPr>
          <p:nvPr/>
        </p:nvSpPr>
        <p:spPr bwMode="auto">
          <a:xfrm>
            <a:off x="5795963" y="1773238"/>
            <a:ext cx="2233612" cy="822325"/>
          </a:xfrm>
          <a:prstGeom prst="rect">
            <a:avLst/>
          </a:prstGeom>
          <a:noFill/>
          <a:ln w="9525">
            <a:noFill/>
            <a:miter lim="800000"/>
            <a:headEnd/>
            <a:tailEnd/>
          </a:ln>
          <a:effectLst/>
        </p:spPr>
        <p:txBody>
          <a:bodyPr>
            <a:spAutoFit/>
          </a:bodyPr>
          <a:lstStyle/>
          <a:p>
            <a:pPr eaLnBrk="0" hangingPunct="0">
              <a:lnSpc>
                <a:spcPct val="100000"/>
              </a:lnSpc>
            </a:pPr>
            <a:r>
              <a:rPr lang="fa-IR" sz="2400" b="1">
                <a:solidFill>
                  <a:srgbClr val="000000"/>
                </a:solidFill>
                <a:cs typeface="B Mitra" pitchFamily="2" charset="-78"/>
              </a:rPr>
              <a:t>2-1- طبقه بندی موجودی</a:t>
            </a:r>
            <a:endParaRPr lang="en-US" sz="2400">
              <a:solidFill>
                <a:srgbClr val="000000"/>
              </a:solidFill>
              <a:cs typeface="B Mitra" pitchFamily="2" charset="-78"/>
            </a:endParaRPr>
          </a:p>
        </p:txBody>
      </p:sp>
      <p:sp>
        <p:nvSpPr>
          <p:cNvPr id="566277" name="AutoShape 5"/>
          <p:cNvSpPr>
            <a:spLocks noChangeArrowheads="1"/>
          </p:cNvSpPr>
          <p:nvPr/>
        </p:nvSpPr>
        <p:spPr bwMode="auto">
          <a:xfrm>
            <a:off x="395288" y="2420938"/>
            <a:ext cx="2286000" cy="1728787"/>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
        <p:nvSpPr>
          <p:cNvPr id="566278" name="Text Box 6"/>
          <p:cNvSpPr txBox="1">
            <a:spLocks noChangeArrowheads="1"/>
          </p:cNvSpPr>
          <p:nvPr/>
        </p:nvSpPr>
        <p:spPr bwMode="auto">
          <a:xfrm>
            <a:off x="444500" y="2781300"/>
            <a:ext cx="2182813" cy="895350"/>
          </a:xfrm>
          <a:prstGeom prst="rect">
            <a:avLst/>
          </a:prstGeom>
          <a:noFill/>
          <a:ln w="9525">
            <a:noFill/>
            <a:miter lim="800000"/>
            <a:headEnd/>
            <a:tailEnd/>
          </a:ln>
          <a:effectLst/>
        </p:spPr>
        <p:txBody>
          <a:bodyPr>
            <a:spAutoFit/>
          </a:bodyPr>
          <a:lstStyle/>
          <a:p>
            <a:r>
              <a:rPr lang="fa-IR" sz="2400" b="1">
                <a:solidFill>
                  <a:srgbClr val="000000"/>
                </a:solidFill>
                <a:cs typeface="B Mitra" pitchFamily="2" charset="-78"/>
              </a:rPr>
              <a:t>2-2- طبقه بندی موجودی چند معیاره</a:t>
            </a:r>
            <a:endParaRPr lang="en-US" sz="2400" b="1">
              <a:solidFill>
                <a:srgbClr val="000000"/>
              </a:solidFill>
              <a:cs typeface="B Mitra" pitchFamily="2" charset="-78"/>
            </a:endParaRPr>
          </a:p>
        </p:txBody>
      </p:sp>
      <p:sp>
        <p:nvSpPr>
          <p:cNvPr id="566279" name="Freeform 7"/>
          <p:cNvSpPr>
            <a:spLocks/>
          </p:cNvSpPr>
          <p:nvPr/>
        </p:nvSpPr>
        <p:spPr bwMode="gray">
          <a:xfrm>
            <a:off x="2771775" y="1412875"/>
            <a:ext cx="1368425" cy="230346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51977C"/>
              </a:gs>
              <a:gs pos="100000">
                <a:srgbClr val="51977C">
                  <a:gamma/>
                  <a:tint val="63529"/>
                  <a:invGamma/>
                </a:srgbClr>
              </a:gs>
            </a:gsLst>
            <a:lin ang="0" scaled="1"/>
          </a:gradFill>
          <a:ln w="0">
            <a:noFill/>
            <a:prstDash val="solid"/>
            <a:round/>
            <a:headEnd/>
            <a:tailEnd/>
          </a:ln>
        </p:spPr>
        <p:txBody>
          <a:bodyPr/>
          <a:lstStyle/>
          <a:p>
            <a:endParaRPr lang="en-US"/>
          </a:p>
        </p:txBody>
      </p:sp>
      <p:sp>
        <p:nvSpPr>
          <p:cNvPr id="566280" name="AutoShape 8"/>
          <p:cNvSpPr>
            <a:spLocks noChangeAspect="1" noChangeArrowheads="1" noTextEdit="1"/>
          </p:cNvSpPr>
          <p:nvPr/>
        </p:nvSpPr>
        <p:spPr bwMode="gray">
          <a:xfrm flipH="1">
            <a:off x="4868863" y="2205038"/>
            <a:ext cx="909637" cy="1244600"/>
          </a:xfrm>
          <a:prstGeom prst="rect">
            <a:avLst/>
          </a:prstGeom>
          <a:noFill/>
          <a:ln w="9525">
            <a:noFill/>
            <a:miter lim="800000"/>
            <a:headEnd/>
            <a:tailEnd/>
          </a:ln>
        </p:spPr>
        <p:txBody>
          <a:bodyPr/>
          <a:lstStyle/>
          <a:p>
            <a:endParaRPr lang="en-US"/>
          </a:p>
        </p:txBody>
      </p:sp>
      <p:sp>
        <p:nvSpPr>
          <p:cNvPr id="566281" name="Freeform 9"/>
          <p:cNvSpPr>
            <a:spLocks/>
          </p:cNvSpPr>
          <p:nvPr/>
        </p:nvSpPr>
        <p:spPr bwMode="gray">
          <a:xfrm flipH="1">
            <a:off x="4572000" y="1052513"/>
            <a:ext cx="1079500" cy="194468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en-US"/>
          </a:p>
        </p:txBody>
      </p:sp>
      <p:sp>
        <p:nvSpPr>
          <p:cNvPr id="566282" name="AutoShape 10"/>
          <p:cNvSpPr>
            <a:spLocks noChangeArrowheads="1"/>
          </p:cNvSpPr>
          <p:nvPr/>
        </p:nvSpPr>
        <p:spPr bwMode="auto">
          <a:xfrm>
            <a:off x="5435600" y="3429000"/>
            <a:ext cx="2286000" cy="1800225"/>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
        <p:nvSpPr>
          <p:cNvPr id="566295" name="Text Box 23"/>
          <p:cNvSpPr txBox="1">
            <a:spLocks noChangeArrowheads="1"/>
          </p:cNvSpPr>
          <p:nvPr/>
        </p:nvSpPr>
        <p:spPr bwMode="auto">
          <a:xfrm>
            <a:off x="5508625" y="3933825"/>
            <a:ext cx="2057400" cy="822325"/>
          </a:xfrm>
          <a:prstGeom prst="rect">
            <a:avLst/>
          </a:prstGeom>
          <a:noFill/>
          <a:ln w="9525">
            <a:noFill/>
            <a:miter lim="800000"/>
            <a:headEnd/>
            <a:tailEnd/>
          </a:ln>
          <a:effectLst/>
        </p:spPr>
        <p:txBody>
          <a:bodyPr>
            <a:spAutoFit/>
          </a:bodyPr>
          <a:lstStyle/>
          <a:p>
            <a:pPr eaLnBrk="0" hangingPunct="0">
              <a:lnSpc>
                <a:spcPct val="100000"/>
              </a:lnSpc>
            </a:pPr>
            <a:r>
              <a:rPr lang="fa-IR" sz="2400" b="1">
                <a:solidFill>
                  <a:srgbClr val="000000"/>
                </a:solidFill>
                <a:cs typeface="B Mitra" pitchFamily="2" charset="-78"/>
              </a:rPr>
              <a:t>2-3- سیستم ایمنی بدن انسان</a:t>
            </a:r>
            <a:endParaRPr lang="en-US" sz="2400" b="1">
              <a:solidFill>
                <a:srgbClr val="000000"/>
              </a:solidFill>
              <a:cs typeface="B Mitra" pitchFamily="2" charset="-78"/>
            </a:endParaRPr>
          </a:p>
        </p:txBody>
      </p:sp>
      <p:sp>
        <p:nvSpPr>
          <p:cNvPr id="566297" name="Freeform 25"/>
          <p:cNvSpPr>
            <a:spLocks/>
          </p:cNvSpPr>
          <p:nvPr/>
        </p:nvSpPr>
        <p:spPr bwMode="gray">
          <a:xfrm flipH="1">
            <a:off x="4427538" y="2133600"/>
            <a:ext cx="936625" cy="33115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50980"/>
                  <a:invGamma/>
                </a:schemeClr>
              </a:gs>
            </a:gsLst>
            <a:lin ang="5400000" scaled="1"/>
          </a:gradFill>
          <a:ln w="0">
            <a:noFill/>
            <a:prstDash val="solid"/>
            <a:round/>
            <a:headEnd/>
            <a:tailEnd/>
          </a:ln>
        </p:spPr>
        <p:txBody>
          <a:bodyPr/>
          <a:lstStyle/>
          <a:p>
            <a:endParaRPr lang="en-US"/>
          </a:p>
        </p:txBody>
      </p:sp>
      <p:sp>
        <p:nvSpPr>
          <p:cNvPr id="566275" name="AutoShape 3"/>
          <p:cNvSpPr>
            <a:spLocks noChangeArrowheads="1"/>
          </p:cNvSpPr>
          <p:nvPr/>
        </p:nvSpPr>
        <p:spPr bwMode="auto">
          <a:xfrm>
            <a:off x="5795963" y="1196975"/>
            <a:ext cx="2286000" cy="1947863"/>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endParaRPr lang="en-US" sz="1800">
              <a:latin typeface="Verdana" pitchFamily="34" charset="0"/>
              <a:cs typeface="Arial"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6275"/>
                                        </p:tgtEl>
                                        <p:attrNameLst>
                                          <p:attrName>style.visibility</p:attrName>
                                        </p:attrNameLst>
                                      </p:cBhvr>
                                      <p:to>
                                        <p:strVal val="visible"/>
                                      </p:to>
                                    </p:set>
                                    <p:animEffect transition="in" filter="wipe(down)">
                                      <p:cBhvr>
                                        <p:cTn id="7" dur="500"/>
                                        <p:tgtEl>
                                          <p:spTgt spid="5662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66276"/>
                                        </p:tgtEl>
                                        <p:attrNameLst>
                                          <p:attrName>style.visibility</p:attrName>
                                        </p:attrNameLst>
                                      </p:cBhvr>
                                      <p:to>
                                        <p:strVal val="visible"/>
                                      </p:to>
                                    </p:set>
                                    <p:animEffect transition="in" filter="wipe(down)">
                                      <p:cBhvr>
                                        <p:cTn id="10" dur="500"/>
                                        <p:tgtEl>
                                          <p:spTgt spid="56627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6281"/>
                                        </p:tgtEl>
                                        <p:attrNameLst>
                                          <p:attrName>style.visibility</p:attrName>
                                        </p:attrNameLst>
                                      </p:cBhvr>
                                      <p:to>
                                        <p:strVal val="visible"/>
                                      </p:to>
                                    </p:set>
                                    <p:animEffect transition="in" filter="wipe(down)">
                                      <p:cBhvr>
                                        <p:cTn id="13" dur="500"/>
                                        <p:tgtEl>
                                          <p:spTgt spid="56628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6277"/>
                                        </p:tgtEl>
                                        <p:attrNameLst>
                                          <p:attrName>style.visibility</p:attrName>
                                        </p:attrNameLst>
                                      </p:cBhvr>
                                      <p:to>
                                        <p:strVal val="visible"/>
                                      </p:to>
                                    </p:set>
                                    <p:animEffect transition="in" filter="wipe(down)">
                                      <p:cBhvr>
                                        <p:cTn id="16" dur="500"/>
                                        <p:tgtEl>
                                          <p:spTgt spid="566277"/>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566280"/>
                                        </p:tgtEl>
                                        <p:attrNameLst>
                                          <p:attrName>style.visibility</p:attrName>
                                        </p:attrNameLst>
                                      </p:cBhvr>
                                      <p:to>
                                        <p:strVal val="visible"/>
                                      </p:to>
                                    </p:set>
                                    <p:animEffect transition="in" filter="wipe(down)">
                                      <p:cBhvr>
                                        <p:cTn id="19" dur="500"/>
                                        <p:tgtEl>
                                          <p:spTgt spid="56628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66278"/>
                                        </p:tgtEl>
                                        <p:attrNameLst>
                                          <p:attrName>style.visibility</p:attrName>
                                        </p:attrNameLst>
                                      </p:cBhvr>
                                      <p:to>
                                        <p:strVal val="visible"/>
                                      </p:to>
                                    </p:set>
                                    <p:animEffect transition="in" filter="wipe(down)">
                                      <p:cBhvr>
                                        <p:cTn id="22" dur="500"/>
                                        <p:tgtEl>
                                          <p:spTgt spid="56627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66279"/>
                                        </p:tgtEl>
                                        <p:attrNameLst>
                                          <p:attrName>style.visibility</p:attrName>
                                        </p:attrNameLst>
                                      </p:cBhvr>
                                      <p:to>
                                        <p:strVal val="visible"/>
                                      </p:to>
                                    </p:set>
                                    <p:animEffect transition="in" filter="wipe(down)">
                                      <p:cBhvr>
                                        <p:cTn id="25" dur="500"/>
                                        <p:tgtEl>
                                          <p:spTgt spid="56627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66282"/>
                                        </p:tgtEl>
                                        <p:attrNameLst>
                                          <p:attrName>style.visibility</p:attrName>
                                        </p:attrNameLst>
                                      </p:cBhvr>
                                      <p:to>
                                        <p:strVal val="visible"/>
                                      </p:to>
                                    </p:set>
                                    <p:animEffect transition="in" filter="wipe(down)">
                                      <p:cBhvr>
                                        <p:cTn id="28" dur="500"/>
                                        <p:tgtEl>
                                          <p:spTgt spid="56628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66295"/>
                                        </p:tgtEl>
                                        <p:attrNameLst>
                                          <p:attrName>style.visibility</p:attrName>
                                        </p:attrNameLst>
                                      </p:cBhvr>
                                      <p:to>
                                        <p:strVal val="visible"/>
                                      </p:to>
                                    </p:set>
                                    <p:animEffect transition="in" filter="wipe(down)">
                                      <p:cBhvr>
                                        <p:cTn id="31" dur="500"/>
                                        <p:tgtEl>
                                          <p:spTgt spid="56629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66297"/>
                                        </p:tgtEl>
                                        <p:attrNameLst>
                                          <p:attrName>style.visibility</p:attrName>
                                        </p:attrNameLst>
                                      </p:cBhvr>
                                      <p:to>
                                        <p:strVal val="visible"/>
                                      </p:to>
                                    </p:set>
                                    <p:animEffect transition="in" filter="wipe(down)">
                                      <p:cBhvr>
                                        <p:cTn id="34" dur="500"/>
                                        <p:tgtEl>
                                          <p:spTgt spid="566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6" grpId="0"/>
      <p:bldP spid="566277" grpId="0" animBg="1"/>
      <p:bldP spid="566278" grpId="0"/>
      <p:bldP spid="566279" grpId="0" animBg="1"/>
      <p:bldP spid="566280" grpId="0" animBg="1"/>
      <p:bldP spid="566281" grpId="0" animBg="1"/>
      <p:bldP spid="566282" grpId="0" animBg="1"/>
      <p:bldP spid="566295" grpId="0"/>
      <p:bldP spid="566297" grpId="0" animBg="1"/>
      <p:bldP spid="56627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a:t>www.themegallery.com</a:t>
            </a:r>
          </a:p>
        </p:txBody>
      </p:sp>
      <p:sp>
        <p:nvSpPr>
          <p:cNvPr id="611343" name="Text Box 15"/>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ترکیب آنتی بادی ها</a:t>
            </a:r>
          </a:p>
        </p:txBody>
      </p:sp>
      <p:sp>
        <p:nvSpPr>
          <p:cNvPr id="611375" name="AutoShape 47"/>
          <p:cNvSpPr>
            <a:spLocks noChangeArrowheads="1"/>
          </p:cNvSpPr>
          <p:nvPr/>
        </p:nvSpPr>
        <p:spPr bwMode="gray">
          <a:xfrm>
            <a:off x="4181475" y="2438400"/>
            <a:ext cx="4752975" cy="2109788"/>
          </a:xfrm>
          <a:prstGeom prst="chevron">
            <a:avLst>
              <a:gd name="adj" fmla="val 37099"/>
            </a:avLst>
          </a:prstGeom>
          <a:gradFill rotWithShape="1">
            <a:gsLst>
              <a:gs pos="0">
                <a:srgbClr val="F4D8F1"/>
              </a:gs>
              <a:gs pos="50000">
                <a:srgbClr val="F4D8F1">
                  <a:gamma/>
                  <a:shade val="46275"/>
                  <a:invGamma/>
                </a:srgbClr>
              </a:gs>
              <a:gs pos="100000">
                <a:srgbClr val="F4D8F1"/>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11376" name="AutoShape 48"/>
          <p:cNvSpPr>
            <a:spLocks noChangeArrowheads="1"/>
          </p:cNvSpPr>
          <p:nvPr/>
        </p:nvSpPr>
        <p:spPr bwMode="gray">
          <a:xfrm>
            <a:off x="395288" y="2420938"/>
            <a:ext cx="4483100" cy="2109787"/>
          </a:xfrm>
          <a:prstGeom prst="chevron">
            <a:avLst>
              <a:gd name="adj" fmla="val 36940"/>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11377" name="AutoShape 49"/>
          <p:cNvSpPr>
            <a:spLocks noChangeArrowheads="1"/>
          </p:cNvSpPr>
          <p:nvPr/>
        </p:nvSpPr>
        <p:spPr bwMode="gray">
          <a:xfrm>
            <a:off x="1403350" y="1268413"/>
            <a:ext cx="5999163" cy="635000"/>
          </a:xfrm>
          <a:prstGeom prst="roundRect">
            <a:avLst>
              <a:gd name="adj" fmla="val 50000"/>
            </a:avLst>
          </a:prstGeom>
          <a:solidFill>
            <a:srgbClr val="1996D5"/>
          </a:solidFill>
          <a:ln w="38100" algn="ctr">
            <a:solidFill>
              <a:srgbClr val="FFFFFF"/>
            </a:solidFill>
            <a:round/>
            <a:headEnd/>
            <a:tailEnd/>
          </a:ln>
          <a:effectLst>
            <a:outerShdw dist="63500" dir="3187806" algn="ctr" rotWithShape="0">
              <a:srgbClr val="001D3A"/>
            </a:outerShdw>
          </a:effectLst>
        </p:spPr>
        <p:txBody>
          <a:bodyPr wrap="none" anchor="ctr"/>
          <a:lstStyle/>
          <a:p>
            <a:pPr rtl="0">
              <a:lnSpc>
                <a:spcPct val="100000"/>
              </a:lnSpc>
            </a:pPr>
            <a:r>
              <a:rPr lang="fa-IR" sz="3600" b="1">
                <a:solidFill>
                  <a:schemeClr val="bg1"/>
                </a:solidFill>
              </a:rPr>
              <a:t>عملگر تولید مجدد</a:t>
            </a:r>
            <a:endParaRPr lang="en-US" sz="3600" b="1">
              <a:solidFill>
                <a:schemeClr val="bg1"/>
              </a:solidFill>
            </a:endParaRPr>
          </a:p>
        </p:txBody>
      </p:sp>
      <p:graphicFrame>
        <p:nvGraphicFramePr>
          <p:cNvPr id="611378" name="Group 50"/>
          <p:cNvGraphicFramePr>
            <a:graphicFrameLocks noGrp="1"/>
          </p:cNvGraphicFramePr>
          <p:nvPr/>
        </p:nvGraphicFramePr>
        <p:xfrm>
          <a:off x="5132388" y="3225800"/>
          <a:ext cx="3370262" cy="581025"/>
        </p:xfrm>
        <a:graphic>
          <a:graphicData uri="http://schemas.openxmlformats.org/drawingml/2006/table">
            <a:tbl>
              <a:tblPr/>
              <a:tblGrid>
                <a:gridCol w="674687"/>
                <a:gridCol w="673100"/>
                <a:gridCol w="674688"/>
                <a:gridCol w="673100"/>
                <a:gridCol w="674687"/>
              </a:tblGrid>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0.39</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0.08</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0.53</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0.35</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0.18</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graphicFrame>
        <p:nvGraphicFramePr>
          <p:cNvPr id="611416" name="Group 88"/>
          <p:cNvGraphicFramePr>
            <a:graphicFrameLocks noGrp="1"/>
          </p:cNvGraphicFramePr>
          <p:nvPr>
            <p:ph sz="half" idx="1"/>
          </p:nvPr>
        </p:nvGraphicFramePr>
        <p:xfrm>
          <a:off x="1230313" y="3230563"/>
          <a:ext cx="3302000" cy="576263"/>
        </p:xfrm>
        <a:graphic>
          <a:graphicData uri="http://schemas.openxmlformats.org/drawingml/2006/table">
            <a:tbl>
              <a:tblPr/>
              <a:tblGrid>
                <a:gridCol w="661987"/>
                <a:gridCol w="658813"/>
                <a:gridCol w="660400"/>
                <a:gridCol w="658812"/>
                <a:gridCol w="661988"/>
              </a:tblGrid>
              <a:tr h="5762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0.39</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0.08</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0.53</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0.35</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0.18</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sp>
        <p:nvSpPr>
          <p:cNvPr id="611417" name="AutoShape 89"/>
          <p:cNvSpPr>
            <a:spLocks noChangeArrowheads="1"/>
          </p:cNvSpPr>
          <p:nvPr/>
        </p:nvSpPr>
        <p:spPr bwMode="auto">
          <a:xfrm>
            <a:off x="250825" y="5157788"/>
            <a:ext cx="8569325" cy="719137"/>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r>
              <a:rPr lang="fa-IR" sz="2400" b="1">
                <a:latin typeface="Verdana" pitchFamily="34" charset="0"/>
                <a:cs typeface="B Mitra" pitchFamily="2" charset="-78"/>
              </a:rPr>
              <a:t>روش انتخاب آنتی بادی بر اساس بهترین ها</a:t>
            </a:r>
            <a:endParaRPr lang="en-US" sz="2400" b="1">
              <a:latin typeface="Verdana" pitchFamily="34" charset="0"/>
              <a:cs typeface="B Mitra" pitchFamily="2" charset="-78"/>
            </a:endParaRPr>
          </a:p>
        </p:txBody>
      </p:sp>
      <p:sp>
        <p:nvSpPr>
          <p:cNvPr id="611461" name="Rectangle 133"/>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1376"/>
                                        </p:tgtEl>
                                        <p:attrNameLst>
                                          <p:attrName>style.visibility</p:attrName>
                                        </p:attrNameLst>
                                      </p:cBhvr>
                                      <p:to>
                                        <p:strVal val="visible"/>
                                      </p:to>
                                    </p:set>
                                    <p:animEffect transition="in" filter="wipe(down)">
                                      <p:cBhvr>
                                        <p:cTn id="7" dur="500"/>
                                        <p:tgtEl>
                                          <p:spTgt spid="611376"/>
                                        </p:tgtEl>
                                      </p:cBhvr>
                                    </p:animEffect>
                                  </p:childTnLst>
                                </p:cTn>
                              </p:par>
                              <p:par>
                                <p:cTn id="8" presetID="22" presetClass="entr" presetSubtype="4" fill="hold" nodeType="withEffect">
                                  <p:stCondLst>
                                    <p:cond delay="0"/>
                                  </p:stCondLst>
                                  <p:childTnLst>
                                    <p:set>
                                      <p:cBhvr>
                                        <p:cTn id="9" dur="1" fill="hold">
                                          <p:stCondLst>
                                            <p:cond delay="0"/>
                                          </p:stCondLst>
                                        </p:cTn>
                                        <p:tgtEl>
                                          <p:spTgt spid="611416"/>
                                        </p:tgtEl>
                                        <p:attrNameLst>
                                          <p:attrName>style.visibility</p:attrName>
                                        </p:attrNameLst>
                                      </p:cBhvr>
                                      <p:to>
                                        <p:strVal val="visible"/>
                                      </p:to>
                                    </p:set>
                                    <p:animEffect transition="in" filter="wipe(down)">
                                      <p:cBhvr>
                                        <p:cTn id="10" dur="500"/>
                                        <p:tgtEl>
                                          <p:spTgt spid="6114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11378"/>
                                        </p:tgtEl>
                                        <p:attrNameLst>
                                          <p:attrName>style.visibility</p:attrName>
                                        </p:attrNameLst>
                                      </p:cBhvr>
                                      <p:to>
                                        <p:strVal val="visible"/>
                                      </p:to>
                                    </p:set>
                                    <p:animEffect transition="in" filter="wipe(down)">
                                      <p:cBhvr>
                                        <p:cTn id="15" dur="500"/>
                                        <p:tgtEl>
                                          <p:spTgt spid="61137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11375"/>
                                        </p:tgtEl>
                                        <p:attrNameLst>
                                          <p:attrName>style.visibility</p:attrName>
                                        </p:attrNameLst>
                                      </p:cBhvr>
                                      <p:to>
                                        <p:strVal val="visible"/>
                                      </p:to>
                                    </p:set>
                                    <p:animEffect transition="in" filter="wipe(down)">
                                      <p:cBhvr>
                                        <p:cTn id="18" dur="500"/>
                                        <p:tgtEl>
                                          <p:spTgt spid="61137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11417"/>
                                        </p:tgtEl>
                                        <p:attrNameLst>
                                          <p:attrName>style.visibility</p:attrName>
                                        </p:attrNameLst>
                                      </p:cBhvr>
                                      <p:to>
                                        <p:strVal val="visible"/>
                                      </p:to>
                                    </p:set>
                                    <p:animEffect transition="in" filter="box(in)">
                                      <p:cBhvr>
                                        <p:cTn id="23" dur="500"/>
                                        <p:tgtEl>
                                          <p:spTgt spid="611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75" grpId="0" animBg="1"/>
      <p:bldP spid="611376" grpId="0" animBg="1"/>
      <p:bldP spid="61141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Footer Placeholder 6"/>
          <p:cNvSpPr>
            <a:spLocks noGrp="1"/>
          </p:cNvSpPr>
          <p:nvPr>
            <p:ph type="ftr" sz="quarter" idx="11"/>
          </p:nvPr>
        </p:nvSpPr>
        <p:spPr/>
        <p:txBody>
          <a:bodyPr/>
          <a:lstStyle/>
          <a:p>
            <a:r>
              <a:rPr lang="en-US"/>
              <a:t>www.themegallery.com</a:t>
            </a:r>
          </a:p>
        </p:txBody>
      </p:sp>
      <p:sp>
        <p:nvSpPr>
          <p:cNvPr id="616450" name="Text Box 2"/>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ترکیب آنتی بادی ها</a:t>
            </a:r>
          </a:p>
        </p:txBody>
      </p:sp>
      <p:sp>
        <p:nvSpPr>
          <p:cNvPr id="616451" name="AutoShape 3"/>
          <p:cNvSpPr>
            <a:spLocks noChangeArrowheads="1"/>
          </p:cNvSpPr>
          <p:nvPr/>
        </p:nvSpPr>
        <p:spPr bwMode="gray">
          <a:xfrm>
            <a:off x="4181475" y="1966913"/>
            <a:ext cx="4962525" cy="2109787"/>
          </a:xfrm>
          <a:prstGeom prst="chevron">
            <a:avLst>
              <a:gd name="adj" fmla="val 38734"/>
            </a:avLst>
          </a:prstGeom>
          <a:gradFill rotWithShape="1">
            <a:gsLst>
              <a:gs pos="0">
                <a:srgbClr val="F4D8F1"/>
              </a:gs>
              <a:gs pos="50000">
                <a:srgbClr val="F4D8F1">
                  <a:gamma/>
                  <a:shade val="46275"/>
                  <a:invGamma/>
                </a:srgbClr>
              </a:gs>
              <a:gs pos="100000">
                <a:srgbClr val="F4D8F1"/>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16452" name="AutoShape 4"/>
          <p:cNvSpPr>
            <a:spLocks noChangeArrowheads="1"/>
          </p:cNvSpPr>
          <p:nvPr/>
        </p:nvSpPr>
        <p:spPr bwMode="gray">
          <a:xfrm>
            <a:off x="0" y="1966913"/>
            <a:ext cx="4878388" cy="2109787"/>
          </a:xfrm>
          <a:prstGeom prst="chevron">
            <a:avLst>
              <a:gd name="adj" fmla="val 40197"/>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16453" name="AutoShape 5"/>
          <p:cNvSpPr>
            <a:spLocks noChangeArrowheads="1"/>
          </p:cNvSpPr>
          <p:nvPr/>
        </p:nvSpPr>
        <p:spPr bwMode="gray">
          <a:xfrm>
            <a:off x="1403350" y="1065213"/>
            <a:ext cx="5999163" cy="635000"/>
          </a:xfrm>
          <a:prstGeom prst="roundRect">
            <a:avLst>
              <a:gd name="adj" fmla="val 50000"/>
            </a:avLst>
          </a:prstGeom>
          <a:solidFill>
            <a:srgbClr val="1996D5"/>
          </a:solidFill>
          <a:ln w="38100" algn="ctr">
            <a:solidFill>
              <a:srgbClr val="FFFFFF"/>
            </a:solidFill>
            <a:round/>
            <a:headEnd/>
            <a:tailEnd/>
          </a:ln>
          <a:effectLst>
            <a:outerShdw dist="63500" dir="3187806" algn="ctr" rotWithShape="0">
              <a:srgbClr val="001D3A"/>
            </a:outerShdw>
          </a:effectLst>
        </p:spPr>
        <p:txBody>
          <a:bodyPr wrap="none" anchor="ctr"/>
          <a:lstStyle/>
          <a:p>
            <a:pPr rtl="0">
              <a:lnSpc>
                <a:spcPct val="100000"/>
              </a:lnSpc>
            </a:pPr>
            <a:r>
              <a:rPr lang="fa-IR" sz="3600" b="1">
                <a:solidFill>
                  <a:schemeClr val="bg1"/>
                </a:solidFill>
              </a:rPr>
              <a:t>عملگر تقاطع</a:t>
            </a:r>
            <a:endParaRPr lang="en-US" sz="3600" b="1">
              <a:solidFill>
                <a:schemeClr val="bg1"/>
              </a:solidFill>
            </a:endParaRPr>
          </a:p>
        </p:txBody>
      </p:sp>
      <p:graphicFrame>
        <p:nvGraphicFramePr>
          <p:cNvPr id="616567" name="Group 119"/>
          <p:cNvGraphicFramePr>
            <a:graphicFrameLocks noGrp="1"/>
          </p:cNvGraphicFramePr>
          <p:nvPr/>
        </p:nvGraphicFramePr>
        <p:xfrm>
          <a:off x="5003800" y="2397125"/>
          <a:ext cx="3384550" cy="433388"/>
        </p:xfrm>
        <a:graphic>
          <a:graphicData uri="http://schemas.openxmlformats.org/drawingml/2006/table">
            <a:tbl>
              <a:tblPr/>
              <a:tblGrid>
                <a:gridCol w="677863"/>
                <a:gridCol w="676275"/>
                <a:gridCol w="590550"/>
                <a:gridCol w="792162"/>
                <a:gridCol w="647700"/>
              </a:tblGrid>
              <a:tr h="4333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0.46</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0.376</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0.26</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graphicFrame>
        <p:nvGraphicFramePr>
          <p:cNvPr id="616522" name="Group 74"/>
          <p:cNvGraphicFramePr>
            <a:graphicFrameLocks noGrp="1"/>
          </p:cNvGraphicFramePr>
          <p:nvPr>
            <p:ph sz="half" idx="1"/>
          </p:nvPr>
        </p:nvGraphicFramePr>
        <p:xfrm>
          <a:off x="827088" y="2398713"/>
          <a:ext cx="3457575" cy="450850"/>
        </p:xfrm>
        <a:graphic>
          <a:graphicData uri="http://schemas.openxmlformats.org/drawingml/2006/table">
            <a:tbl>
              <a:tblPr/>
              <a:tblGrid>
                <a:gridCol w="692150"/>
                <a:gridCol w="690562"/>
                <a:gridCol w="692150"/>
                <a:gridCol w="690563"/>
                <a:gridCol w="692150"/>
              </a:tblGrid>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graphicFrame>
        <p:nvGraphicFramePr>
          <p:cNvPr id="616571" name="Group 123"/>
          <p:cNvGraphicFramePr>
            <a:graphicFrameLocks noGrp="1"/>
          </p:cNvGraphicFramePr>
          <p:nvPr>
            <p:ph sz="quarter" idx="2"/>
          </p:nvPr>
        </p:nvGraphicFramePr>
        <p:xfrm>
          <a:off x="5003800" y="3119438"/>
          <a:ext cx="3457575" cy="449263"/>
        </p:xfrm>
        <a:graphic>
          <a:graphicData uri="http://schemas.openxmlformats.org/drawingml/2006/table">
            <a:tbl>
              <a:tblPr/>
              <a:tblGrid>
                <a:gridCol w="692150"/>
                <a:gridCol w="690563"/>
                <a:gridCol w="561975"/>
                <a:gridCol w="820737"/>
                <a:gridCol w="692150"/>
              </a:tblGrid>
              <a:tr h="4492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0.16</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0.384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sp>
        <p:nvSpPr>
          <p:cNvPr id="616482" name="AutoShape 34"/>
          <p:cNvSpPr>
            <a:spLocks noChangeArrowheads="1"/>
          </p:cNvSpPr>
          <p:nvPr/>
        </p:nvSpPr>
        <p:spPr bwMode="auto">
          <a:xfrm>
            <a:off x="250825" y="4652963"/>
            <a:ext cx="8569325" cy="1800225"/>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r>
              <a:rPr lang="fa-IR" sz="2400" b="1">
                <a:latin typeface="Verdana" pitchFamily="34" charset="0"/>
                <a:cs typeface="B Mitra" pitchFamily="2" charset="-78"/>
              </a:rPr>
              <a:t>روش انتخاب آنتی بادی بر اساس چرخه رولت</a:t>
            </a:r>
          </a:p>
          <a:p>
            <a:pPr rtl="0" eaLnBrk="0" hangingPunct="0">
              <a:lnSpc>
                <a:spcPct val="100000"/>
              </a:lnSpc>
            </a:pPr>
            <a:endParaRPr lang="fa-IR" sz="2400" b="1">
              <a:latin typeface="Verdana" pitchFamily="34" charset="0"/>
              <a:cs typeface="B Mitra" pitchFamily="2" charset="-78"/>
            </a:endParaRPr>
          </a:p>
          <a:p>
            <a:pPr rtl="0" eaLnBrk="0" hangingPunct="0">
              <a:lnSpc>
                <a:spcPct val="100000"/>
              </a:lnSpc>
            </a:pPr>
            <a:endParaRPr lang="fa-IR" sz="2400" b="1">
              <a:latin typeface="Verdana" pitchFamily="34" charset="0"/>
              <a:cs typeface="B Mitra" pitchFamily="2" charset="-78"/>
            </a:endParaRPr>
          </a:p>
          <a:p>
            <a:pPr rtl="0" eaLnBrk="0" hangingPunct="0">
              <a:lnSpc>
                <a:spcPct val="100000"/>
              </a:lnSpc>
            </a:pPr>
            <a:endParaRPr lang="en-US" sz="2400" b="1">
              <a:latin typeface="Verdana" pitchFamily="34" charset="0"/>
              <a:cs typeface="B Mitra" pitchFamily="2" charset="-78"/>
            </a:endParaRPr>
          </a:p>
        </p:txBody>
      </p:sp>
      <p:graphicFrame>
        <p:nvGraphicFramePr>
          <p:cNvPr id="616548" name="Group 100"/>
          <p:cNvGraphicFramePr>
            <a:graphicFrameLocks noGrp="1"/>
          </p:cNvGraphicFramePr>
          <p:nvPr>
            <p:ph sz="quarter" idx="3"/>
          </p:nvPr>
        </p:nvGraphicFramePr>
        <p:xfrm>
          <a:off x="827088" y="3119438"/>
          <a:ext cx="3452812" cy="431800"/>
        </p:xfrm>
        <a:graphic>
          <a:graphicData uri="http://schemas.openxmlformats.org/drawingml/2006/table">
            <a:tbl>
              <a:tblPr/>
              <a:tblGrid>
                <a:gridCol w="690562"/>
                <a:gridCol w="690563"/>
                <a:gridCol w="690562"/>
                <a:gridCol w="690563"/>
                <a:gridCol w="690562"/>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0.5</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0.36</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0.3</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sp>
        <p:nvSpPr>
          <p:cNvPr id="616572" name="AutoShape 124"/>
          <p:cNvSpPr>
            <a:spLocks noChangeArrowheads="1"/>
          </p:cNvSpPr>
          <p:nvPr/>
        </p:nvSpPr>
        <p:spPr bwMode="auto">
          <a:xfrm>
            <a:off x="2987675" y="3644900"/>
            <a:ext cx="1008063" cy="360363"/>
          </a:xfrm>
          <a:prstGeom prst="roundRect">
            <a:avLst>
              <a:gd name="adj" fmla="val 16667"/>
            </a:avLst>
          </a:prstGeom>
          <a:noFill/>
          <a:ln w="38100">
            <a:noFill/>
            <a:round/>
            <a:headEnd/>
            <a:tailEnd/>
          </a:ln>
          <a:effectLst/>
        </p:spPr>
        <p:txBody>
          <a:bodyPr wrap="none" anchor="ctr"/>
          <a:lstStyle/>
          <a:p>
            <a:pPr rtl="0" eaLnBrk="0" hangingPunct="0">
              <a:lnSpc>
                <a:spcPct val="100000"/>
              </a:lnSpc>
            </a:pPr>
            <a:r>
              <a:rPr lang="en-US" sz="2800" b="1">
                <a:solidFill>
                  <a:srgbClr val="FFFFFF"/>
                </a:solidFill>
                <a:latin typeface="Times New Roman" pitchFamily="18" charset="0"/>
                <a:cs typeface="Times New Roman" pitchFamily="18" charset="0"/>
              </a:rPr>
              <a:t>S=0.4</a:t>
            </a:r>
          </a:p>
        </p:txBody>
      </p:sp>
      <p:sp>
        <p:nvSpPr>
          <p:cNvPr id="616574" name="Rectangle 126"/>
          <p:cNvSpPr>
            <a:spLocks noChangeArrowheads="1"/>
          </p:cNvSpPr>
          <p:nvPr/>
        </p:nvSpPr>
        <p:spPr bwMode="gray">
          <a:xfrm>
            <a:off x="0" y="0"/>
            <a:ext cx="9144000" cy="0"/>
          </a:xfrm>
          <a:prstGeom prst="rect">
            <a:avLst/>
          </a:prstGeom>
          <a:noFill/>
          <a:ln w="9525" algn="ctr">
            <a:noFill/>
            <a:miter lim="800000"/>
            <a:headEnd/>
            <a:tailEnd/>
          </a:ln>
          <a:effectLst/>
        </p:spPr>
        <p:txBody>
          <a:bodyPr vert="eaVert" wrap="none" anchor="ctr">
            <a:spAutoFit/>
          </a:bodyPr>
          <a:lstStyle/>
          <a:p>
            <a:endParaRPr lang="en-US"/>
          </a:p>
        </p:txBody>
      </p:sp>
      <p:graphicFrame>
        <p:nvGraphicFramePr>
          <p:cNvPr id="616573" name="Object 125"/>
          <p:cNvGraphicFramePr>
            <a:graphicFrameLocks noChangeAspect="1"/>
          </p:cNvGraphicFramePr>
          <p:nvPr/>
        </p:nvGraphicFramePr>
        <p:xfrm>
          <a:off x="395288" y="5373688"/>
          <a:ext cx="5472112" cy="998537"/>
        </p:xfrm>
        <a:graphic>
          <a:graphicData uri="http://schemas.openxmlformats.org/presentationml/2006/ole">
            <p:oleObj spid="_x0000_s616573" name="Equation" r:id="rId3" imgW="2298700" imgH="419100" progId="Equation.3">
              <p:embed/>
            </p:oleObj>
          </a:graphicData>
        </a:graphic>
      </p:graphicFrame>
      <p:sp>
        <p:nvSpPr>
          <p:cNvPr id="616575" name="AutoShape 127"/>
          <p:cNvSpPr>
            <a:spLocks noChangeArrowheads="1"/>
          </p:cNvSpPr>
          <p:nvPr/>
        </p:nvSpPr>
        <p:spPr bwMode="auto">
          <a:xfrm>
            <a:off x="6156325" y="5445125"/>
            <a:ext cx="2449513" cy="719138"/>
          </a:xfrm>
          <a:prstGeom prst="roundRect">
            <a:avLst>
              <a:gd name="adj" fmla="val 16667"/>
            </a:avLst>
          </a:prstGeom>
          <a:noFill/>
          <a:ln w="38100">
            <a:noFill/>
            <a:round/>
            <a:headEnd/>
            <a:tailEnd/>
          </a:ln>
          <a:effectLst/>
        </p:spPr>
        <p:txBody>
          <a:bodyPr wrap="none" anchor="ctr"/>
          <a:lstStyle/>
          <a:p>
            <a:pPr rtl="0" eaLnBrk="0" hangingPunct="0">
              <a:lnSpc>
                <a:spcPct val="100000"/>
              </a:lnSpc>
            </a:pPr>
            <a:r>
              <a:rPr lang="fa-IR" sz="2400" b="1">
                <a:latin typeface="Verdana" pitchFamily="34" charset="0"/>
                <a:cs typeface="B Mitra" pitchFamily="2" charset="-78"/>
              </a:rPr>
              <a:t>تابع احتمال</a:t>
            </a:r>
            <a:endParaRPr lang="en-US" sz="2400" b="1">
              <a:latin typeface="Verdana" pitchFamily="34" charset="0"/>
              <a:cs typeface="B Mitra" pitchFamily="2" charset="-78"/>
            </a:endParaRPr>
          </a:p>
        </p:txBody>
      </p:sp>
      <p:sp>
        <p:nvSpPr>
          <p:cNvPr id="616576" name="Rectangle 128"/>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6452"/>
                                        </p:tgtEl>
                                        <p:attrNameLst>
                                          <p:attrName>style.visibility</p:attrName>
                                        </p:attrNameLst>
                                      </p:cBhvr>
                                      <p:to>
                                        <p:strVal val="visible"/>
                                      </p:to>
                                    </p:set>
                                    <p:animEffect transition="in" filter="wipe(down)">
                                      <p:cBhvr>
                                        <p:cTn id="7" dur="500"/>
                                        <p:tgtEl>
                                          <p:spTgt spid="616452"/>
                                        </p:tgtEl>
                                      </p:cBhvr>
                                    </p:animEffect>
                                  </p:childTnLst>
                                </p:cTn>
                              </p:par>
                              <p:par>
                                <p:cTn id="8" presetID="22" presetClass="entr" presetSubtype="4" fill="hold" nodeType="withEffect">
                                  <p:stCondLst>
                                    <p:cond delay="0"/>
                                  </p:stCondLst>
                                  <p:childTnLst>
                                    <p:set>
                                      <p:cBhvr>
                                        <p:cTn id="9" dur="1" fill="hold">
                                          <p:stCondLst>
                                            <p:cond delay="0"/>
                                          </p:stCondLst>
                                        </p:cTn>
                                        <p:tgtEl>
                                          <p:spTgt spid="616522"/>
                                        </p:tgtEl>
                                        <p:attrNameLst>
                                          <p:attrName>style.visibility</p:attrName>
                                        </p:attrNameLst>
                                      </p:cBhvr>
                                      <p:to>
                                        <p:strVal val="visible"/>
                                      </p:to>
                                    </p:set>
                                    <p:animEffect transition="in" filter="wipe(down)">
                                      <p:cBhvr>
                                        <p:cTn id="10" dur="500"/>
                                        <p:tgtEl>
                                          <p:spTgt spid="616522"/>
                                        </p:tgtEl>
                                      </p:cBhvr>
                                    </p:animEffect>
                                  </p:childTnLst>
                                </p:cTn>
                              </p:par>
                              <p:par>
                                <p:cTn id="11" presetID="22" presetClass="entr" presetSubtype="4" fill="hold" nodeType="withEffect">
                                  <p:stCondLst>
                                    <p:cond delay="0"/>
                                  </p:stCondLst>
                                  <p:childTnLst>
                                    <p:set>
                                      <p:cBhvr>
                                        <p:cTn id="12" dur="1" fill="hold">
                                          <p:stCondLst>
                                            <p:cond delay="0"/>
                                          </p:stCondLst>
                                        </p:cTn>
                                        <p:tgtEl>
                                          <p:spTgt spid="616548"/>
                                        </p:tgtEl>
                                        <p:attrNameLst>
                                          <p:attrName>style.visibility</p:attrName>
                                        </p:attrNameLst>
                                      </p:cBhvr>
                                      <p:to>
                                        <p:strVal val="visible"/>
                                      </p:to>
                                    </p:set>
                                    <p:animEffect transition="in" filter="wipe(down)">
                                      <p:cBhvr>
                                        <p:cTn id="13" dur="500"/>
                                        <p:tgtEl>
                                          <p:spTgt spid="61654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6572"/>
                                        </p:tgtEl>
                                        <p:attrNameLst>
                                          <p:attrName>style.visibility</p:attrName>
                                        </p:attrNameLst>
                                      </p:cBhvr>
                                      <p:to>
                                        <p:strVal val="visible"/>
                                      </p:to>
                                    </p:set>
                                    <p:animEffect transition="in" filter="box(in)">
                                      <p:cBhvr>
                                        <p:cTn id="18" dur="500"/>
                                        <p:tgtEl>
                                          <p:spTgt spid="6165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6567"/>
                                        </p:tgtEl>
                                        <p:attrNameLst>
                                          <p:attrName>style.visibility</p:attrName>
                                        </p:attrNameLst>
                                      </p:cBhvr>
                                      <p:to>
                                        <p:strVal val="visible"/>
                                      </p:to>
                                    </p:set>
                                    <p:animEffect transition="in" filter="wipe(down)">
                                      <p:cBhvr>
                                        <p:cTn id="23" dur="500"/>
                                        <p:tgtEl>
                                          <p:spTgt spid="61656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16451"/>
                                        </p:tgtEl>
                                        <p:attrNameLst>
                                          <p:attrName>style.visibility</p:attrName>
                                        </p:attrNameLst>
                                      </p:cBhvr>
                                      <p:to>
                                        <p:strVal val="visible"/>
                                      </p:to>
                                    </p:set>
                                    <p:animEffect transition="in" filter="wipe(down)">
                                      <p:cBhvr>
                                        <p:cTn id="26" dur="500"/>
                                        <p:tgtEl>
                                          <p:spTgt spid="616451"/>
                                        </p:tgtEl>
                                      </p:cBhvr>
                                    </p:animEffect>
                                  </p:childTnLst>
                                </p:cTn>
                              </p:par>
                              <p:par>
                                <p:cTn id="27" presetID="22" presetClass="entr" presetSubtype="4" fill="hold" nodeType="withEffect">
                                  <p:stCondLst>
                                    <p:cond delay="0"/>
                                  </p:stCondLst>
                                  <p:childTnLst>
                                    <p:set>
                                      <p:cBhvr>
                                        <p:cTn id="28" dur="1" fill="hold">
                                          <p:stCondLst>
                                            <p:cond delay="0"/>
                                          </p:stCondLst>
                                        </p:cTn>
                                        <p:tgtEl>
                                          <p:spTgt spid="616571"/>
                                        </p:tgtEl>
                                        <p:attrNameLst>
                                          <p:attrName>style.visibility</p:attrName>
                                        </p:attrNameLst>
                                      </p:cBhvr>
                                      <p:to>
                                        <p:strVal val="visible"/>
                                      </p:to>
                                    </p:set>
                                    <p:animEffect transition="in" filter="wipe(down)">
                                      <p:cBhvr>
                                        <p:cTn id="29" dur="500"/>
                                        <p:tgtEl>
                                          <p:spTgt spid="61657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16482"/>
                                        </p:tgtEl>
                                        <p:attrNameLst>
                                          <p:attrName>style.visibility</p:attrName>
                                        </p:attrNameLst>
                                      </p:cBhvr>
                                      <p:to>
                                        <p:strVal val="visible"/>
                                      </p:to>
                                    </p:set>
                                    <p:animEffect transition="in" filter="box(in)">
                                      <p:cBhvr>
                                        <p:cTn id="34" dur="500"/>
                                        <p:tgtEl>
                                          <p:spTgt spid="61648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616573"/>
                                        </p:tgtEl>
                                        <p:attrNameLst>
                                          <p:attrName>style.visibility</p:attrName>
                                        </p:attrNameLst>
                                      </p:cBhvr>
                                      <p:to>
                                        <p:strVal val="visible"/>
                                      </p:to>
                                    </p:set>
                                    <p:animEffect transition="in" filter="box(in)">
                                      <p:cBhvr>
                                        <p:cTn id="39" dur="500"/>
                                        <p:tgtEl>
                                          <p:spTgt spid="61657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16575"/>
                                        </p:tgtEl>
                                        <p:attrNameLst>
                                          <p:attrName>style.visibility</p:attrName>
                                        </p:attrNameLst>
                                      </p:cBhvr>
                                      <p:to>
                                        <p:strVal val="visible"/>
                                      </p:to>
                                    </p:set>
                                    <p:animEffect transition="in" filter="box(in)">
                                      <p:cBhvr>
                                        <p:cTn id="42" dur="500"/>
                                        <p:tgtEl>
                                          <p:spTgt spid="61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animBg="1"/>
      <p:bldP spid="616452" grpId="0" animBg="1"/>
      <p:bldP spid="616482" grpId="0" animBg="1"/>
      <p:bldP spid="616572" grpId="0"/>
      <p:bldP spid="61657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 name="Footer Placeholder 6"/>
          <p:cNvSpPr>
            <a:spLocks noGrp="1"/>
          </p:cNvSpPr>
          <p:nvPr>
            <p:ph type="ftr" sz="quarter" idx="11"/>
          </p:nvPr>
        </p:nvSpPr>
        <p:spPr/>
        <p:txBody>
          <a:bodyPr/>
          <a:lstStyle/>
          <a:p>
            <a:r>
              <a:rPr lang="en-US"/>
              <a:t>www.themegallery.com</a:t>
            </a:r>
          </a:p>
        </p:txBody>
      </p:sp>
      <p:sp>
        <p:nvSpPr>
          <p:cNvPr id="620546" name="Text Box 2"/>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ترکیب آنتی بادی ها</a:t>
            </a:r>
          </a:p>
        </p:txBody>
      </p:sp>
      <p:sp>
        <p:nvSpPr>
          <p:cNvPr id="620547" name="AutoShape 3"/>
          <p:cNvSpPr>
            <a:spLocks noChangeArrowheads="1"/>
          </p:cNvSpPr>
          <p:nvPr/>
        </p:nvSpPr>
        <p:spPr bwMode="gray">
          <a:xfrm>
            <a:off x="4181475" y="2420938"/>
            <a:ext cx="4962525" cy="2109787"/>
          </a:xfrm>
          <a:prstGeom prst="chevron">
            <a:avLst>
              <a:gd name="adj" fmla="val 38734"/>
            </a:avLst>
          </a:prstGeom>
          <a:gradFill rotWithShape="1">
            <a:gsLst>
              <a:gs pos="0">
                <a:srgbClr val="F4D8F1"/>
              </a:gs>
              <a:gs pos="50000">
                <a:srgbClr val="F4D8F1">
                  <a:gamma/>
                  <a:shade val="46275"/>
                  <a:invGamma/>
                </a:srgbClr>
              </a:gs>
              <a:gs pos="100000">
                <a:srgbClr val="F4D8F1"/>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20548" name="AutoShape 4"/>
          <p:cNvSpPr>
            <a:spLocks noChangeArrowheads="1"/>
          </p:cNvSpPr>
          <p:nvPr/>
        </p:nvSpPr>
        <p:spPr bwMode="gray">
          <a:xfrm>
            <a:off x="0" y="2420938"/>
            <a:ext cx="4878388" cy="2109787"/>
          </a:xfrm>
          <a:prstGeom prst="chevron">
            <a:avLst>
              <a:gd name="adj" fmla="val 40197"/>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620549" name="AutoShape 5"/>
          <p:cNvSpPr>
            <a:spLocks noChangeArrowheads="1"/>
          </p:cNvSpPr>
          <p:nvPr/>
        </p:nvSpPr>
        <p:spPr bwMode="gray">
          <a:xfrm>
            <a:off x="1403350" y="1065213"/>
            <a:ext cx="5999163" cy="635000"/>
          </a:xfrm>
          <a:prstGeom prst="roundRect">
            <a:avLst>
              <a:gd name="adj" fmla="val 50000"/>
            </a:avLst>
          </a:prstGeom>
          <a:solidFill>
            <a:srgbClr val="1996D5"/>
          </a:solidFill>
          <a:ln w="38100" algn="ctr">
            <a:solidFill>
              <a:srgbClr val="FFFFFF"/>
            </a:solidFill>
            <a:round/>
            <a:headEnd/>
            <a:tailEnd/>
          </a:ln>
          <a:effectLst>
            <a:outerShdw dist="63500" dir="3187806" algn="ctr" rotWithShape="0">
              <a:srgbClr val="001D3A"/>
            </a:outerShdw>
          </a:effectLst>
        </p:spPr>
        <p:txBody>
          <a:bodyPr wrap="none" anchor="ctr"/>
          <a:lstStyle/>
          <a:p>
            <a:pPr rtl="0">
              <a:lnSpc>
                <a:spcPct val="100000"/>
              </a:lnSpc>
            </a:pPr>
            <a:r>
              <a:rPr lang="fa-IR" sz="3600" b="1">
                <a:solidFill>
                  <a:schemeClr val="bg1"/>
                </a:solidFill>
              </a:rPr>
              <a:t>عملگر جهش</a:t>
            </a:r>
            <a:endParaRPr lang="en-US" sz="3600" b="1">
              <a:solidFill>
                <a:schemeClr val="bg1"/>
              </a:solidFill>
            </a:endParaRPr>
          </a:p>
        </p:txBody>
      </p:sp>
      <p:graphicFrame>
        <p:nvGraphicFramePr>
          <p:cNvPr id="620628" name="Group 84"/>
          <p:cNvGraphicFramePr>
            <a:graphicFrameLocks noGrp="1"/>
          </p:cNvGraphicFramePr>
          <p:nvPr/>
        </p:nvGraphicFramePr>
        <p:xfrm>
          <a:off x="5003800" y="2851150"/>
          <a:ext cx="3384550" cy="433388"/>
        </p:xfrm>
        <a:graphic>
          <a:graphicData uri="http://schemas.openxmlformats.org/drawingml/2006/table">
            <a:tbl>
              <a:tblPr/>
              <a:tblGrid>
                <a:gridCol w="720725"/>
                <a:gridCol w="647700"/>
                <a:gridCol w="720725"/>
                <a:gridCol w="647700"/>
                <a:gridCol w="647700"/>
              </a:tblGrid>
              <a:tr h="4333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0.8</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graphicFrame>
        <p:nvGraphicFramePr>
          <p:cNvPr id="620564" name="Group 20"/>
          <p:cNvGraphicFramePr>
            <a:graphicFrameLocks noGrp="1"/>
          </p:cNvGraphicFramePr>
          <p:nvPr>
            <p:ph sz="half" idx="1"/>
          </p:nvPr>
        </p:nvGraphicFramePr>
        <p:xfrm>
          <a:off x="1042988" y="3235325"/>
          <a:ext cx="3457575" cy="450850"/>
        </p:xfrm>
        <a:graphic>
          <a:graphicData uri="http://schemas.openxmlformats.org/drawingml/2006/table">
            <a:tbl>
              <a:tblPr/>
              <a:tblGrid>
                <a:gridCol w="692150"/>
                <a:gridCol w="690562"/>
                <a:gridCol w="692150"/>
                <a:gridCol w="690563"/>
                <a:gridCol w="692150"/>
              </a:tblGrid>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dirty="0" smtClean="0">
                          <a:ln>
                            <a:noFill/>
                          </a:ln>
                          <a:solidFill>
                            <a:schemeClr val="tx1"/>
                          </a:solidFill>
                          <a:effectLst/>
                          <a:latin typeface="Arial" charset="0"/>
                          <a:cs typeface="Arial" charset="0"/>
                        </a:rPr>
                        <a:t>0.2</a:t>
                      </a:r>
                      <a:endParaRPr kumimoji="0" lang="en-US" sz="1800" b="1"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dirty="0" smtClean="0">
                          <a:ln>
                            <a:noFill/>
                          </a:ln>
                          <a:solidFill>
                            <a:schemeClr val="tx1"/>
                          </a:solidFill>
                          <a:effectLst/>
                          <a:latin typeface="Arial" charset="0"/>
                          <a:cs typeface="Arial" charset="0"/>
                        </a:rPr>
                        <a:t>0.2</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graphicFrame>
        <p:nvGraphicFramePr>
          <p:cNvPr id="620624" name="Group 80"/>
          <p:cNvGraphicFramePr>
            <a:graphicFrameLocks noGrp="1"/>
          </p:cNvGraphicFramePr>
          <p:nvPr>
            <p:ph sz="quarter" idx="2"/>
          </p:nvPr>
        </p:nvGraphicFramePr>
        <p:xfrm>
          <a:off x="5003800" y="3573463"/>
          <a:ext cx="3384550" cy="449263"/>
        </p:xfrm>
        <a:graphic>
          <a:graphicData uri="http://schemas.openxmlformats.org/drawingml/2006/table">
            <a:tbl>
              <a:tblPr/>
              <a:tblGrid>
                <a:gridCol w="677863"/>
                <a:gridCol w="676275"/>
                <a:gridCol w="690562"/>
                <a:gridCol w="661988"/>
                <a:gridCol w="677862"/>
              </a:tblGrid>
              <a:tr h="4492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0.14</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0.29</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0.57</a:t>
                      </a:r>
                      <a:endParaRPr kumimoji="0" lang="en-US" sz="18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0.4</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Arial" charset="0"/>
                        </a:rPr>
                        <a:t>0.2</a:t>
                      </a:r>
                      <a:endParaRPr kumimoji="0" lang="en-US"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E6E6F2"/>
                        </a:gs>
                        <a:gs pos="100000">
                          <a:srgbClr val="E6E6F2">
                            <a:gamma/>
                            <a:shade val="46275"/>
                            <a:invGamma/>
                          </a:srgbClr>
                        </a:gs>
                      </a:gsLst>
                      <a:lin ang="5400000" scaled="1"/>
                    </a:gradFill>
                  </a:tcPr>
                </a:tc>
              </a:tr>
            </a:tbl>
          </a:graphicData>
        </a:graphic>
      </p:graphicFrame>
      <p:sp>
        <p:nvSpPr>
          <p:cNvPr id="620592" name="AutoShape 48"/>
          <p:cNvSpPr>
            <a:spLocks noChangeArrowheads="1"/>
          </p:cNvSpPr>
          <p:nvPr/>
        </p:nvSpPr>
        <p:spPr bwMode="auto">
          <a:xfrm>
            <a:off x="250825" y="5157788"/>
            <a:ext cx="8569325" cy="647700"/>
          </a:xfrm>
          <a:prstGeom prst="roundRect">
            <a:avLst>
              <a:gd name="adj" fmla="val 16667"/>
            </a:avLst>
          </a:prstGeom>
          <a:noFill/>
          <a:ln w="38100">
            <a:solidFill>
              <a:schemeClr val="bg2"/>
            </a:solidFill>
            <a:round/>
            <a:headEnd/>
            <a:tailEnd/>
          </a:ln>
          <a:effectLst/>
        </p:spPr>
        <p:txBody>
          <a:bodyPr wrap="none" anchor="ctr"/>
          <a:lstStyle/>
          <a:p>
            <a:pPr rtl="0" eaLnBrk="0" hangingPunct="0">
              <a:lnSpc>
                <a:spcPct val="100000"/>
              </a:lnSpc>
            </a:pPr>
            <a:r>
              <a:rPr lang="fa-IR" sz="2400" b="1">
                <a:latin typeface="Verdana" pitchFamily="34" charset="0"/>
                <a:cs typeface="B Mitra" pitchFamily="2" charset="-78"/>
              </a:rPr>
              <a:t>روش انتخاب آنتی بادی بصورت تصادفی</a:t>
            </a:r>
            <a:endParaRPr lang="en-US" sz="2400" b="1">
              <a:latin typeface="Verdana" pitchFamily="34" charset="0"/>
              <a:cs typeface="B Mitra" pitchFamily="2" charset="-78"/>
            </a:endParaRPr>
          </a:p>
        </p:txBody>
      </p:sp>
      <p:sp>
        <p:nvSpPr>
          <p:cNvPr id="620608" name="Rectangle 64"/>
          <p:cNvSpPr>
            <a:spLocks noChangeArrowheads="1"/>
          </p:cNvSpPr>
          <p:nvPr/>
        </p:nvSpPr>
        <p:spPr bwMode="gray">
          <a:xfrm>
            <a:off x="0" y="0"/>
            <a:ext cx="9144000" cy="0"/>
          </a:xfrm>
          <a:prstGeom prst="rect">
            <a:avLst/>
          </a:prstGeom>
          <a:noFill/>
          <a:ln w="9525" algn="ctr">
            <a:noFill/>
            <a:miter lim="800000"/>
            <a:headEnd/>
            <a:tailEnd/>
          </a:ln>
          <a:effectLst/>
        </p:spPr>
        <p:txBody>
          <a:bodyPr vert="eaVert" wrap="none" anchor="ctr">
            <a:spAutoFit/>
          </a:bodyPr>
          <a:lstStyle/>
          <a:p>
            <a:endParaRPr lang="en-US"/>
          </a:p>
        </p:txBody>
      </p:sp>
      <p:sp>
        <p:nvSpPr>
          <p:cNvPr id="620629" name="AutoShape 85"/>
          <p:cNvSpPr>
            <a:spLocks noChangeArrowheads="1"/>
          </p:cNvSpPr>
          <p:nvPr/>
        </p:nvSpPr>
        <p:spPr bwMode="gray">
          <a:xfrm flipH="1">
            <a:off x="8532813" y="3019425"/>
            <a:ext cx="431800" cy="935038"/>
          </a:xfrm>
          <a:prstGeom prst="curvedRightArrow">
            <a:avLst>
              <a:gd name="adj1" fmla="val 39539"/>
              <a:gd name="adj2" fmla="val 79259"/>
              <a:gd name="adj3" fmla="val 34634"/>
            </a:avLst>
          </a:prstGeom>
          <a:solidFill>
            <a:srgbClr val="FF0000">
              <a:alpha val="48000"/>
            </a:srgbClr>
          </a:solidFill>
          <a:ln w="9525">
            <a:noFill/>
            <a:miter lim="800000"/>
            <a:headEnd/>
            <a:tailEnd/>
          </a:ln>
          <a:effectLst/>
        </p:spPr>
        <p:txBody>
          <a:bodyPr vert="eaVert" wrap="none" anchor="ctr"/>
          <a:lstStyle/>
          <a:p>
            <a:endParaRPr lang="en-US"/>
          </a:p>
        </p:txBody>
      </p:sp>
      <p:sp>
        <p:nvSpPr>
          <p:cNvPr id="620630" name="Rectangle 86"/>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0548"/>
                                        </p:tgtEl>
                                        <p:attrNameLst>
                                          <p:attrName>style.visibility</p:attrName>
                                        </p:attrNameLst>
                                      </p:cBhvr>
                                      <p:to>
                                        <p:strVal val="visible"/>
                                      </p:to>
                                    </p:set>
                                    <p:animEffect transition="in" filter="wipe(down)">
                                      <p:cBhvr>
                                        <p:cTn id="7" dur="500"/>
                                        <p:tgtEl>
                                          <p:spTgt spid="620548"/>
                                        </p:tgtEl>
                                      </p:cBhvr>
                                    </p:animEffect>
                                  </p:childTnLst>
                                </p:cTn>
                              </p:par>
                              <p:par>
                                <p:cTn id="8" presetID="22" presetClass="entr" presetSubtype="4" fill="hold" nodeType="withEffect">
                                  <p:stCondLst>
                                    <p:cond delay="0"/>
                                  </p:stCondLst>
                                  <p:childTnLst>
                                    <p:set>
                                      <p:cBhvr>
                                        <p:cTn id="9" dur="1" fill="hold">
                                          <p:stCondLst>
                                            <p:cond delay="0"/>
                                          </p:stCondLst>
                                        </p:cTn>
                                        <p:tgtEl>
                                          <p:spTgt spid="620564"/>
                                        </p:tgtEl>
                                        <p:attrNameLst>
                                          <p:attrName>style.visibility</p:attrName>
                                        </p:attrNameLst>
                                      </p:cBhvr>
                                      <p:to>
                                        <p:strVal val="visible"/>
                                      </p:to>
                                    </p:set>
                                    <p:animEffect transition="in" filter="wipe(down)">
                                      <p:cBhvr>
                                        <p:cTn id="10" dur="500"/>
                                        <p:tgtEl>
                                          <p:spTgt spid="6205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20628"/>
                                        </p:tgtEl>
                                        <p:attrNameLst>
                                          <p:attrName>style.visibility</p:attrName>
                                        </p:attrNameLst>
                                      </p:cBhvr>
                                      <p:to>
                                        <p:strVal val="visible"/>
                                      </p:to>
                                    </p:set>
                                    <p:animEffect transition="in" filter="wipe(down)">
                                      <p:cBhvr>
                                        <p:cTn id="15" dur="500"/>
                                        <p:tgtEl>
                                          <p:spTgt spid="62062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20547"/>
                                        </p:tgtEl>
                                        <p:attrNameLst>
                                          <p:attrName>style.visibility</p:attrName>
                                        </p:attrNameLst>
                                      </p:cBhvr>
                                      <p:to>
                                        <p:strVal val="visible"/>
                                      </p:to>
                                    </p:set>
                                    <p:animEffect transition="in" filter="wipe(down)">
                                      <p:cBhvr>
                                        <p:cTn id="18" dur="500"/>
                                        <p:tgtEl>
                                          <p:spTgt spid="6205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20624"/>
                                        </p:tgtEl>
                                        <p:attrNameLst>
                                          <p:attrName>style.visibility</p:attrName>
                                        </p:attrNameLst>
                                      </p:cBhvr>
                                      <p:to>
                                        <p:strVal val="visible"/>
                                      </p:to>
                                    </p:set>
                                    <p:animEffect transition="in" filter="wipe(right)">
                                      <p:cBhvr>
                                        <p:cTn id="23" dur="500"/>
                                        <p:tgtEl>
                                          <p:spTgt spid="620624"/>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620629"/>
                                        </p:tgtEl>
                                        <p:attrNameLst>
                                          <p:attrName>style.visibility</p:attrName>
                                        </p:attrNameLst>
                                      </p:cBhvr>
                                      <p:to>
                                        <p:strVal val="visible"/>
                                      </p:to>
                                    </p:set>
                                    <p:anim calcmode="lin" valueType="num">
                                      <p:cBhvr additive="base">
                                        <p:cTn id="26" dur="500" fill="hold"/>
                                        <p:tgtEl>
                                          <p:spTgt spid="620629"/>
                                        </p:tgtEl>
                                        <p:attrNameLst>
                                          <p:attrName>ppt_x</p:attrName>
                                        </p:attrNameLst>
                                      </p:cBhvr>
                                      <p:tavLst>
                                        <p:tav tm="0">
                                          <p:val>
                                            <p:strVal val="1+#ppt_w/2"/>
                                          </p:val>
                                        </p:tav>
                                        <p:tav tm="100000">
                                          <p:val>
                                            <p:strVal val="#ppt_x"/>
                                          </p:val>
                                        </p:tav>
                                      </p:tavLst>
                                    </p:anim>
                                    <p:anim calcmode="lin" valueType="num">
                                      <p:cBhvr additive="base">
                                        <p:cTn id="27" dur="500" fill="hold"/>
                                        <p:tgtEl>
                                          <p:spTgt spid="62062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20592"/>
                                        </p:tgtEl>
                                        <p:attrNameLst>
                                          <p:attrName>style.visibility</p:attrName>
                                        </p:attrNameLst>
                                      </p:cBhvr>
                                      <p:to>
                                        <p:strVal val="visible"/>
                                      </p:to>
                                    </p:set>
                                    <p:animEffect transition="in" filter="box(in)">
                                      <p:cBhvr>
                                        <p:cTn id="32" dur="500"/>
                                        <p:tgtEl>
                                          <p:spTgt spid="620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animBg="1"/>
      <p:bldP spid="620548" grpId="0" animBg="1"/>
      <p:bldP spid="620592" grpId="0" animBg="1"/>
      <p:bldP spid="6206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تابع ارزیابی میزان شباهت(</a:t>
            </a:r>
            <a:r>
              <a:rPr lang="en-US" dirty="0" smtClean="0"/>
              <a:t>Affinity Function</a:t>
            </a:r>
            <a:r>
              <a:rPr lang="fa-IR" dirty="0" smtClean="0"/>
              <a:t>)</a:t>
            </a:r>
            <a:endParaRPr lang="en-US" dirty="0"/>
          </a:p>
        </p:txBody>
      </p:sp>
      <p:sp>
        <p:nvSpPr>
          <p:cNvPr id="6" name="Footer Placeholder 5"/>
          <p:cNvSpPr>
            <a:spLocks noGrp="1"/>
          </p:cNvSpPr>
          <p:nvPr>
            <p:ph type="ftr" sz="quarter" idx="11"/>
          </p:nvPr>
        </p:nvSpPr>
        <p:spPr/>
        <p:txBody>
          <a:bodyPr/>
          <a:lstStyle/>
          <a:p>
            <a:r>
              <a:rPr lang="en-US" smtClean="0"/>
              <a:t>www.themegallery.com</a:t>
            </a:r>
            <a:endParaRPr lang="en-US"/>
          </a:p>
        </p:txBody>
      </p:sp>
      <p:pic>
        <p:nvPicPr>
          <p:cNvPr id="7" name="Picture 4" descr="ScreenHunter_026"/>
          <p:cNvPicPr>
            <a:picLocks noChangeAspect="1" noChangeArrowheads="1"/>
          </p:cNvPicPr>
          <p:nvPr/>
        </p:nvPicPr>
        <p:blipFill>
          <a:blip r:embed="rId2" cstate="print"/>
          <a:srcRect/>
          <a:stretch>
            <a:fillRect/>
          </a:stretch>
        </p:blipFill>
        <p:spPr bwMode="auto">
          <a:xfrm>
            <a:off x="0" y="866775"/>
            <a:ext cx="8929718" cy="59912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3"/>
          <p:cNvSpPr>
            <a:spLocks noGrp="1"/>
          </p:cNvSpPr>
          <p:nvPr>
            <p:ph type="ftr" sz="quarter" idx="11"/>
          </p:nvPr>
        </p:nvSpPr>
        <p:spPr/>
        <p:txBody>
          <a:bodyPr/>
          <a:lstStyle/>
          <a:p>
            <a:r>
              <a:rPr lang="en-US"/>
              <a:t>www.themegallery.com</a:t>
            </a:r>
          </a:p>
        </p:txBody>
      </p:sp>
      <p:graphicFrame>
        <p:nvGraphicFramePr>
          <p:cNvPr id="621676" name="Group 108"/>
          <p:cNvGraphicFramePr>
            <a:graphicFrameLocks noGrp="1"/>
          </p:cNvGraphicFramePr>
          <p:nvPr>
            <p:ph/>
          </p:nvPr>
        </p:nvGraphicFramePr>
        <p:xfrm>
          <a:off x="468313" y="1484313"/>
          <a:ext cx="8229600" cy="4464051"/>
        </p:xfrm>
        <a:graphic>
          <a:graphicData uri="http://schemas.openxmlformats.org/drawingml/2006/table">
            <a:tbl>
              <a:tblPr rtl="1"/>
              <a:tblGrid>
                <a:gridCol w="2254250"/>
                <a:gridCol w="1079500"/>
                <a:gridCol w="4895850"/>
              </a:tblGrid>
              <a:tr h="785813">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smtClean="0">
                          <a:ln>
                            <a:noFill/>
                          </a:ln>
                          <a:solidFill>
                            <a:schemeClr val="bg1"/>
                          </a:solidFill>
                          <a:effectLst/>
                          <a:latin typeface="Arial" charset="0"/>
                          <a:cs typeface="B Titr" pitchFamily="2" charset="-78"/>
                        </a:rPr>
                        <a:t>عوامل</a:t>
                      </a:r>
                      <a:endParaRPr kumimoji="0" lang="en-US" sz="2800" b="1" i="0" u="none" strike="noStrike" cap="none" normalizeH="0" baseline="0" smtClean="0">
                        <a:ln>
                          <a:noFill/>
                        </a:ln>
                        <a:solidFill>
                          <a:schemeClr val="bg1"/>
                        </a:solidFill>
                        <a:effectLst/>
                        <a:latin typeface="Arial" charset="0"/>
                        <a:cs typeface="B Titr" pitchFamily="2" charset="-78"/>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800" b="0" i="0" u="none" strike="noStrike" cap="none" normalizeH="0" baseline="0" smtClean="0">
                          <a:ln>
                            <a:noFill/>
                          </a:ln>
                          <a:solidFill>
                            <a:schemeClr val="bg1"/>
                          </a:solidFill>
                          <a:effectLst/>
                          <a:latin typeface="Arial" charset="0"/>
                          <a:cs typeface="B Titr" pitchFamily="2" charset="-78"/>
                        </a:rPr>
                        <a:t>سطوح</a:t>
                      </a:r>
                      <a:r>
                        <a:rPr kumimoji="0" lang="fa-IR" sz="2800" b="0" i="0" u="none" strike="noStrike" cap="none" normalizeH="0" baseline="0" smtClean="0">
                          <a:ln>
                            <a:noFill/>
                          </a:ln>
                          <a:solidFill>
                            <a:schemeClr val="tx1"/>
                          </a:solidFill>
                          <a:effectLst/>
                          <a:latin typeface="Arial" charset="0"/>
                          <a:cs typeface="B Titr" pitchFamily="2" charset="-78"/>
                        </a:rPr>
                        <a:t> </a:t>
                      </a:r>
                      <a:r>
                        <a:rPr kumimoji="0" lang="fa-IR" sz="2800" b="0" i="0" u="none" strike="noStrike" cap="none" normalizeH="0" baseline="0" smtClean="0">
                          <a:ln>
                            <a:noFill/>
                          </a:ln>
                          <a:solidFill>
                            <a:schemeClr val="bg1"/>
                          </a:solidFill>
                          <a:effectLst/>
                          <a:latin typeface="Arial" charset="0"/>
                          <a:cs typeface="B Titr" pitchFamily="2" charset="-78"/>
                        </a:rPr>
                        <a:t>عوامل</a:t>
                      </a:r>
                      <a:endParaRPr kumimoji="0" lang="en-US" sz="2800" b="1" i="0" u="none" strike="noStrike" cap="none" normalizeH="0" baseline="0" smtClean="0">
                        <a:ln>
                          <a:noFill/>
                        </a:ln>
                        <a:solidFill>
                          <a:schemeClr val="bg1"/>
                        </a:solidFill>
                        <a:effectLst/>
                        <a:latin typeface="Arial" charset="0"/>
                        <a:cs typeface="B Tit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میزان تقاطع</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1" u="none" strike="noStrike" cap="none" normalizeH="0" baseline="0" smtClean="0">
                          <a:ln>
                            <a:noFill/>
                          </a:ln>
                          <a:solidFill>
                            <a:schemeClr val="tx1"/>
                          </a:solidFill>
                          <a:effectLst/>
                          <a:latin typeface="Times New Roman" pitchFamily="18" charset="0"/>
                          <a:cs typeface="B Mitra" pitchFamily="2" charset="-78"/>
                        </a:rPr>
                        <a:t>Pc</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0.7 – 0.85</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میزان جهش</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1" u="none" strike="noStrike" cap="none" normalizeH="0" baseline="0" smtClean="0">
                          <a:ln>
                            <a:noFill/>
                          </a:ln>
                          <a:solidFill>
                            <a:schemeClr val="tx1"/>
                          </a:solidFill>
                          <a:effectLst/>
                          <a:latin typeface="Times New Roman" pitchFamily="18" charset="0"/>
                          <a:cs typeface="B Mitra" pitchFamily="2" charset="-78"/>
                        </a:rPr>
                        <a:t>pm</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0.05 – 0.1 </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آستانه تشابه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1" u="none" strike="noStrike" cap="none" normalizeH="0" baseline="0" smtClean="0">
                          <a:ln>
                            <a:noFill/>
                          </a:ln>
                          <a:solidFill>
                            <a:schemeClr val="tx1"/>
                          </a:solidFill>
                          <a:effectLst/>
                          <a:latin typeface="Times New Roman" pitchFamily="18" charset="0"/>
                          <a:cs typeface="B Mitra" pitchFamily="2" charset="-78"/>
                        </a:rPr>
                        <a:t>at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0.9 – 0.92 – 0.95</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ضریب تعدیل تشابه</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1" u="none" strike="noStrike" cap="none" normalizeH="0" baseline="0" smtClean="0">
                          <a:ln>
                            <a:noFill/>
                          </a:ln>
                          <a:solidFill>
                            <a:schemeClr val="tx1"/>
                          </a:solidFill>
                          <a:effectLst/>
                          <a:latin typeface="Times New Roman" pitchFamily="18" charset="0"/>
                          <a:cs typeface="B Mitra" pitchFamily="2" charset="-78"/>
                        </a:rPr>
                        <a:t>aa</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0.3 – 0.5 – 0.7 </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تعداد نسلها</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400" b="1" i="1" u="none" strike="noStrike" cap="none" normalizeH="0" baseline="0" smtClean="0">
                          <a:ln>
                            <a:noFill/>
                          </a:ln>
                          <a:solidFill>
                            <a:schemeClr val="tx1"/>
                          </a:solidFill>
                          <a:effectLst/>
                          <a:latin typeface="Times New Roman" pitchFamily="18" charset="0"/>
                          <a:cs typeface="B Mitra" pitchFamily="2" charset="-78"/>
                        </a:rPr>
                        <a:t>ng</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Mitra" pitchFamily="2" charset="-78"/>
                        </a:rPr>
                        <a:t>300 – 500 </a:t>
                      </a:r>
                      <a:endParaRPr kumimoji="0" lang="en-US" sz="2400" b="1" i="0" u="none" strike="noStrike" cap="none" normalizeH="0" baseline="0" smtClean="0">
                        <a:ln>
                          <a:noFill/>
                        </a:ln>
                        <a:solidFill>
                          <a:schemeClr val="tx1"/>
                        </a:solidFill>
                        <a:effectLst/>
                        <a:latin typeface="Arial" charset="0"/>
                        <a:cs typeface="B Mitra"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674" name="Text Box 106"/>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تنظیم پارامترهای الگوریتم</a:t>
            </a:r>
          </a:p>
        </p:txBody>
      </p:sp>
      <p:sp>
        <p:nvSpPr>
          <p:cNvPr id="621678" name="Rectangle 110"/>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21676"/>
                                        </p:tgtEl>
                                        <p:attrNameLst>
                                          <p:attrName>style.visibility</p:attrName>
                                        </p:attrNameLst>
                                      </p:cBhvr>
                                      <p:to>
                                        <p:strVal val="visible"/>
                                      </p:to>
                                    </p:set>
                                    <p:animEffect transition="in" filter="fade">
                                      <p:cBhvr>
                                        <p:cTn id="7" dur="1000"/>
                                        <p:tgtEl>
                                          <p:spTgt spid="621676"/>
                                        </p:tgtEl>
                                      </p:cBhvr>
                                    </p:animEffect>
                                    <p:anim calcmode="lin" valueType="num">
                                      <p:cBhvr>
                                        <p:cTn id="8" dur="1000" fill="hold"/>
                                        <p:tgtEl>
                                          <p:spTgt spid="621676"/>
                                        </p:tgtEl>
                                        <p:attrNameLst>
                                          <p:attrName>style.rotation</p:attrName>
                                        </p:attrNameLst>
                                      </p:cBhvr>
                                      <p:tavLst>
                                        <p:tav tm="0">
                                          <p:val>
                                            <p:fltVal val="720"/>
                                          </p:val>
                                        </p:tav>
                                        <p:tav tm="100000">
                                          <p:val>
                                            <p:fltVal val="0"/>
                                          </p:val>
                                        </p:tav>
                                      </p:tavLst>
                                    </p:anim>
                                    <p:anim calcmode="lin" valueType="num">
                                      <p:cBhvr>
                                        <p:cTn id="9" dur="1000" fill="hold"/>
                                        <p:tgtEl>
                                          <p:spTgt spid="621676"/>
                                        </p:tgtEl>
                                        <p:attrNameLst>
                                          <p:attrName>ppt_h</p:attrName>
                                        </p:attrNameLst>
                                      </p:cBhvr>
                                      <p:tavLst>
                                        <p:tav tm="0">
                                          <p:val>
                                            <p:fltVal val="0"/>
                                          </p:val>
                                        </p:tav>
                                        <p:tav tm="100000">
                                          <p:val>
                                            <p:strVal val="#ppt_h"/>
                                          </p:val>
                                        </p:tav>
                                      </p:tavLst>
                                    </p:anim>
                                    <p:anim calcmode="lin" valueType="num">
                                      <p:cBhvr>
                                        <p:cTn id="10" dur="1000" fill="hold"/>
                                        <p:tgtEl>
                                          <p:spTgt spid="6216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www.themegallery.com</a:t>
            </a:r>
          </a:p>
        </p:txBody>
      </p:sp>
      <p:sp>
        <p:nvSpPr>
          <p:cNvPr id="628755" name="Text Box 19"/>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تنظیم پارامترهای الگوریتم</a:t>
            </a:r>
          </a:p>
        </p:txBody>
      </p:sp>
      <p:sp>
        <p:nvSpPr>
          <p:cNvPr id="628758" name="Rectangle 22"/>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
        <p:nvSpPr>
          <p:cNvPr id="628759" name="AutoShape 23"/>
          <p:cNvSpPr>
            <a:spLocks noChangeArrowheads="1"/>
          </p:cNvSpPr>
          <p:nvPr/>
        </p:nvSpPr>
        <p:spPr bwMode="gray">
          <a:xfrm>
            <a:off x="301625" y="1627188"/>
            <a:ext cx="8591550" cy="4033837"/>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en-US"/>
          </a:p>
        </p:txBody>
      </p:sp>
      <p:sp>
        <p:nvSpPr>
          <p:cNvPr id="628760" name="AutoShape 24"/>
          <p:cNvSpPr>
            <a:spLocks noChangeArrowheads="1"/>
          </p:cNvSpPr>
          <p:nvPr/>
        </p:nvSpPr>
        <p:spPr bwMode="gray">
          <a:xfrm>
            <a:off x="323850" y="1628775"/>
            <a:ext cx="8486775" cy="3960813"/>
          </a:xfrm>
          <a:prstGeom prst="roundRect">
            <a:avLst>
              <a:gd name="adj" fmla="val 16667"/>
            </a:avLst>
          </a:prstGeom>
          <a:solidFill>
            <a:srgbClr val="81C2EF"/>
          </a:solidFill>
          <a:ln w="9525">
            <a:noFill/>
            <a:round/>
            <a:headEnd/>
            <a:tailEnd/>
          </a:ln>
          <a:effectLst/>
        </p:spPr>
        <p:txBody>
          <a:bodyPr wrap="none" anchor="ctr"/>
          <a:lstStyle/>
          <a:p>
            <a:endParaRPr lang="en-US"/>
          </a:p>
        </p:txBody>
      </p:sp>
      <p:sp>
        <p:nvSpPr>
          <p:cNvPr id="628761" name="AutoShape 25"/>
          <p:cNvSpPr>
            <a:spLocks noChangeArrowheads="1"/>
          </p:cNvSpPr>
          <p:nvPr/>
        </p:nvSpPr>
        <p:spPr bwMode="gray">
          <a:xfrm>
            <a:off x="436563" y="4579938"/>
            <a:ext cx="8274050" cy="1006475"/>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sp>
        <p:nvSpPr>
          <p:cNvPr id="628762" name="AutoShape 26"/>
          <p:cNvSpPr>
            <a:spLocks noChangeArrowheads="1"/>
          </p:cNvSpPr>
          <p:nvPr/>
        </p:nvSpPr>
        <p:spPr bwMode="gray">
          <a:xfrm>
            <a:off x="436563" y="1628775"/>
            <a:ext cx="8274050" cy="1008063"/>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sp>
        <p:nvSpPr>
          <p:cNvPr id="628757" name="Rectangle 21"/>
          <p:cNvSpPr>
            <a:spLocks noChangeArrowheads="1"/>
          </p:cNvSpPr>
          <p:nvPr/>
        </p:nvSpPr>
        <p:spPr bwMode="auto">
          <a:xfrm>
            <a:off x="250825" y="1773238"/>
            <a:ext cx="8497888" cy="3743325"/>
          </a:xfrm>
          <a:prstGeom prst="rect">
            <a:avLst/>
          </a:prstGeom>
          <a:noFill/>
          <a:ln w="9525">
            <a:noFill/>
            <a:miter lim="800000"/>
            <a:headEnd/>
            <a:tailEnd/>
          </a:ln>
          <a:effectLst/>
        </p:spPr>
        <p:txBody>
          <a:bodyPr>
            <a:spAutoFit/>
          </a:bodyPr>
          <a:lstStyle/>
          <a:p>
            <a:pPr algn="r">
              <a:spcBef>
                <a:spcPct val="20000"/>
              </a:spcBef>
              <a:buClr>
                <a:srgbClr val="FF3399"/>
              </a:buClr>
              <a:buSzPct val="75000"/>
              <a:buFont typeface="Wingdings" pitchFamily="2" charset="2"/>
              <a:buNone/>
            </a:pPr>
            <a:endParaRPr lang="fa-IR" sz="2000">
              <a:cs typeface="B Mitra" pitchFamily="2" charset="-78"/>
            </a:endParaRPr>
          </a:p>
          <a:p>
            <a:pPr algn="r">
              <a:spcBef>
                <a:spcPct val="20000"/>
              </a:spcBef>
              <a:buClr>
                <a:srgbClr val="FF3399"/>
              </a:buClr>
              <a:buSzPct val="75000"/>
              <a:buFont typeface="Wingdings" pitchFamily="2" charset="2"/>
              <a:buChar char="Ø"/>
            </a:pPr>
            <a:r>
              <a:rPr lang="fa-IR" sz="2000">
                <a:cs typeface="B Mitra" pitchFamily="2" charset="-78"/>
              </a:rPr>
              <a:t> </a:t>
            </a:r>
            <a:r>
              <a:rPr lang="fa-IR" sz="2000" b="1">
                <a:latin typeface="Verdana" pitchFamily="34" charset="0"/>
                <a:cs typeface="B Mitra" pitchFamily="2" charset="-78"/>
              </a:rPr>
              <a:t>با توجه به عوامل و سطوح در نظر گرفته شده فوق به تعداد 2*2*3*3*2 برابر با 72 طرح خواهیم داشت.</a:t>
            </a:r>
            <a:endParaRPr lang="fa-IR" sz="2000">
              <a:cs typeface="B Mitra" pitchFamily="2" charset="-78"/>
            </a:endParaRPr>
          </a:p>
          <a:p>
            <a:pPr algn="r">
              <a:spcBef>
                <a:spcPct val="20000"/>
              </a:spcBef>
              <a:buClr>
                <a:srgbClr val="FF3399"/>
              </a:buClr>
              <a:buSzPct val="75000"/>
              <a:buFont typeface="Wingdings" pitchFamily="2" charset="2"/>
              <a:buChar char="Ø"/>
            </a:pPr>
            <a:r>
              <a:rPr lang="fa-IR" sz="2000" b="1">
                <a:latin typeface="Verdana" pitchFamily="34" charset="0"/>
                <a:cs typeface="B Mitra" pitchFamily="2" charset="-78"/>
              </a:rPr>
              <a:t> برای تنظیم پارامترها الگوریتم را روی یک مسئله آزمایشی با 145 قلم موجودی اجرا می کنیم.</a:t>
            </a:r>
          </a:p>
          <a:p>
            <a:pPr algn="r">
              <a:spcBef>
                <a:spcPct val="20000"/>
              </a:spcBef>
              <a:buClr>
                <a:srgbClr val="FF3399"/>
              </a:buClr>
              <a:buSzPct val="75000"/>
              <a:buFont typeface="Wingdings" pitchFamily="2" charset="2"/>
              <a:buChar char="Ø"/>
            </a:pPr>
            <a:r>
              <a:rPr lang="fa-IR" sz="2000" b="1">
                <a:latin typeface="Verdana" pitchFamily="34" charset="0"/>
                <a:cs typeface="B Mitra" pitchFamily="2" charset="-78"/>
              </a:rPr>
              <a:t> مسئله را برای هر کدام از 72 طرح ، 8 بار اجرا کرده و نتایج را در جدولی مرتب کرده و میانگین</a:t>
            </a:r>
          </a:p>
          <a:p>
            <a:pPr algn="r" rtl="0" eaLnBrk="0" hangingPunct="0"/>
            <a:r>
              <a:rPr lang="fa-IR" sz="2000" b="1">
                <a:latin typeface="Verdana" pitchFamily="34" charset="0"/>
                <a:cs typeface="B Mitra" pitchFamily="2" charset="-78"/>
              </a:rPr>
              <a:t>میزان صحت طبقه بندی برای هر سطح از هر عامل را در نمودار بعد جمع آوری می کنیم. سطوح بهینه عوامل با توجه به این نمودار مشخص می شود. </a:t>
            </a:r>
          </a:p>
          <a:p>
            <a:pPr algn="r">
              <a:spcBef>
                <a:spcPct val="20000"/>
              </a:spcBef>
              <a:buClr>
                <a:srgbClr val="FF3399"/>
              </a:buClr>
              <a:buSzPct val="75000"/>
              <a:buFont typeface="Wingdings" pitchFamily="2" charset="2"/>
              <a:buChar char="Ø"/>
            </a:pPr>
            <a:r>
              <a:rPr lang="fa-IR" sz="2000" b="1">
                <a:latin typeface="Verdana" pitchFamily="34" charset="0"/>
                <a:cs typeface="B Mitra" pitchFamily="2" charset="-78"/>
              </a:rPr>
              <a:t> همچنین با استفاده از جدول آنالیز واریانس میزان تاثیر گذاری هر عامل در صحت طبقه بندی نهایی را بدست می آوریم.</a:t>
            </a:r>
          </a:p>
          <a:p>
            <a:pPr algn="r">
              <a:spcBef>
                <a:spcPct val="20000"/>
              </a:spcBef>
              <a:buClr>
                <a:srgbClr val="FF3399"/>
              </a:buClr>
              <a:buSzPct val="75000"/>
              <a:buFont typeface="Wingdings" pitchFamily="2" charset="2"/>
              <a:buChar char="Ø"/>
            </a:pPr>
            <a:endParaRPr lang="fa-IR" sz="2000">
              <a:cs typeface="B Mitra" pitchFamily="2" charset="-78"/>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28757"/>
                                        </p:tgtEl>
                                        <p:attrNameLst>
                                          <p:attrName>style.visibility</p:attrName>
                                        </p:attrNameLst>
                                      </p:cBhvr>
                                      <p:to>
                                        <p:strVal val="visible"/>
                                      </p:to>
                                    </p:set>
                                    <p:anim from="(-#ppt_w/2)" to="(#ppt_x)" calcmode="lin" valueType="num">
                                      <p:cBhvr>
                                        <p:cTn id="7" dur="600" fill="hold">
                                          <p:stCondLst>
                                            <p:cond delay="0"/>
                                          </p:stCondLst>
                                        </p:cTn>
                                        <p:tgtEl>
                                          <p:spTgt spid="628757"/>
                                        </p:tgtEl>
                                        <p:attrNameLst>
                                          <p:attrName>ppt_x</p:attrName>
                                        </p:attrNameLst>
                                      </p:cBhvr>
                                    </p:anim>
                                    <p:anim from="0" to="-1.0" calcmode="lin" valueType="num">
                                      <p:cBhvr>
                                        <p:cTn id="8" dur="200" decel="50000" autoRev="1" fill="hold">
                                          <p:stCondLst>
                                            <p:cond delay="600"/>
                                          </p:stCondLst>
                                        </p:cTn>
                                        <p:tgtEl>
                                          <p:spTgt spid="628757"/>
                                        </p:tgtEl>
                                        <p:attrNameLst>
                                          <p:attrName>xshear</p:attrName>
                                        </p:attrNameLst>
                                      </p:cBhvr>
                                    </p:anim>
                                    <p:animScale>
                                      <p:cBhvr>
                                        <p:cTn id="9" dur="200" decel="100000" autoRev="1" fill="hold">
                                          <p:stCondLst>
                                            <p:cond delay="600"/>
                                          </p:stCondLst>
                                        </p:cTn>
                                        <p:tgtEl>
                                          <p:spTgt spid="628757"/>
                                        </p:tgtEl>
                                      </p:cBhvr>
                                      <p:from x="100000" y="100000"/>
                                      <p:to x="80000" y="100000"/>
                                    </p:animScale>
                                    <p:anim by="(#ppt_h/3+#ppt_w*0.1)" calcmode="lin" valueType="num">
                                      <p:cBhvr additive="sum">
                                        <p:cTn id="10" dur="200" decel="100000" autoRev="1" fill="hold">
                                          <p:stCondLst>
                                            <p:cond delay="600"/>
                                          </p:stCondLst>
                                        </p:cTn>
                                        <p:tgtEl>
                                          <p:spTgt spid="628757"/>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28759"/>
                                        </p:tgtEl>
                                        <p:attrNameLst>
                                          <p:attrName>style.visibility</p:attrName>
                                        </p:attrNameLst>
                                      </p:cBhvr>
                                      <p:to>
                                        <p:strVal val="visible"/>
                                      </p:to>
                                    </p:set>
                                    <p:anim from="(-#ppt_w/2)" to="(#ppt_x)" calcmode="lin" valueType="num">
                                      <p:cBhvr>
                                        <p:cTn id="13" dur="600" fill="hold">
                                          <p:stCondLst>
                                            <p:cond delay="0"/>
                                          </p:stCondLst>
                                        </p:cTn>
                                        <p:tgtEl>
                                          <p:spTgt spid="628759"/>
                                        </p:tgtEl>
                                        <p:attrNameLst>
                                          <p:attrName>ppt_x</p:attrName>
                                        </p:attrNameLst>
                                      </p:cBhvr>
                                    </p:anim>
                                    <p:anim from="0" to="-1.0" calcmode="lin" valueType="num">
                                      <p:cBhvr>
                                        <p:cTn id="14" dur="200" decel="50000" autoRev="1" fill="hold">
                                          <p:stCondLst>
                                            <p:cond delay="600"/>
                                          </p:stCondLst>
                                        </p:cTn>
                                        <p:tgtEl>
                                          <p:spTgt spid="628759"/>
                                        </p:tgtEl>
                                        <p:attrNameLst>
                                          <p:attrName>xshear</p:attrName>
                                        </p:attrNameLst>
                                      </p:cBhvr>
                                    </p:anim>
                                    <p:animScale>
                                      <p:cBhvr>
                                        <p:cTn id="15" dur="200" decel="100000" autoRev="1" fill="hold">
                                          <p:stCondLst>
                                            <p:cond delay="600"/>
                                          </p:stCondLst>
                                        </p:cTn>
                                        <p:tgtEl>
                                          <p:spTgt spid="628759"/>
                                        </p:tgtEl>
                                      </p:cBhvr>
                                      <p:from x="100000" y="100000"/>
                                      <p:to x="80000" y="100000"/>
                                    </p:animScale>
                                    <p:anim by="(#ppt_h/3+#ppt_w*0.1)" calcmode="lin" valueType="num">
                                      <p:cBhvr additive="sum">
                                        <p:cTn id="16" dur="200" decel="100000" autoRev="1" fill="hold">
                                          <p:stCondLst>
                                            <p:cond delay="600"/>
                                          </p:stCondLst>
                                        </p:cTn>
                                        <p:tgtEl>
                                          <p:spTgt spid="628759"/>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28760"/>
                                        </p:tgtEl>
                                        <p:attrNameLst>
                                          <p:attrName>style.visibility</p:attrName>
                                        </p:attrNameLst>
                                      </p:cBhvr>
                                      <p:to>
                                        <p:strVal val="visible"/>
                                      </p:to>
                                    </p:set>
                                    <p:anim from="(-#ppt_w/2)" to="(#ppt_x)" calcmode="lin" valueType="num">
                                      <p:cBhvr>
                                        <p:cTn id="19" dur="600" fill="hold">
                                          <p:stCondLst>
                                            <p:cond delay="0"/>
                                          </p:stCondLst>
                                        </p:cTn>
                                        <p:tgtEl>
                                          <p:spTgt spid="628760"/>
                                        </p:tgtEl>
                                        <p:attrNameLst>
                                          <p:attrName>ppt_x</p:attrName>
                                        </p:attrNameLst>
                                      </p:cBhvr>
                                    </p:anim>
                                    <p:anim from="0" to="-1.0" calcmode="lin" valueType="num">
                                      <p:cBhvr>
                                        <p:cTn id="20" dur="200" decel="50000" autoRev="1" fill="hold">
                                          <p:stCondLst>
                                            <p:cond delay="600"/>
                                          </p:stCondLst>
                                        </p:cTn>
                                        <p:tgtEl>
                                          <p:spTgt spid="628760"/>
                                        </p:tgtEl>
                                        <p:attrNameLst>
                                          <p:attrName>xshear</p:attrName>
                                        </p:attrNameLst>
                                      </p:cBhvr>
                                    </p:anim>
                                    <p:animScale>
                                      <p:cBhvr>
                                        <p:cTn id="21" dur="200" decel="100000" autoRev="1" fill="hold">
                                          <p:stCondLst>
                                            <p:cond delay="600"/>
                                          </p:stCondLst>
                                        </p:cTn>
                                        <p:tgtEl>
                                          <p:spTgt spid="628760"/>
                                        </p:tgtEl>
                                      </p:cBhvr>
                                      <p:from x="100000" y="100000"/>
                                      <p:to x="80000" y="100000"/>
                                    </p:animScale>
                                    <p:anim by="(#ppt_h/3+#ppt_w*0.1)" calcmode="lin" valueType="num">
                                      <p:cBhvr additive="sum">
                                        <p:cTn id="22" dur="200" decel="100000" autoRev="1" fill="hold">
                                          <p:stCondLst>
                                            <p:cond delay="600"/>
                                          </p:stCondLst>
                                        </p:cTn>
                                        <p:tgtEl>
                                          <p:spTgt spid="628760"/>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628761"/>
                                        </p:tgtEl>
                                        <p:attrNameLst>
                                          <p:attrName>style.visibility</p:attrName>
                                        </p:attrNameLst>
                                      </p:cBhvr>
                                      <p:to>
                                        <p:strVal val="visible"/>
                                      </p:to>
                                    </p:set>
                                    <p:anim from="(-#ppt_w/2)" to="(#ppt_x)" calcmode="lin" valueType="num">
                                      <p:cBhvr>
                                        <p:cTn id="25" dur="600" fill="hold">
                                          <p:stCondLst>
                                            <p:cond delay="0"/>
                                          </p:stCondLst>
                                        </p:cTn>
                                        <p:tgtEl>
                                          <p:spTgt spid="628761"/>
                                        </p:tgtEl>
                                        <p:attrNameLst>
                                          <p:attrName>ppt_x</p:attrName>
                                        </p:attrNameLst>
                                      </p:cBhvr>
                                    </p:anim>
                                    <p:anim from="0" to="-1.0" calcmode="lin" valueType="num">
                                      <p:cBhvr>
                                        <p:cTn id="26" dur="200" decel="50000" autoRev="1" fill="hold">
                                          <p:stCondLst>
                                            <p:cond delay="600"/>
                                          </p:stCondLst>
                                        </p:cTn>
                                        <p:tgtEl>
                                          <p:spTgt spid="628761"/>
                                        </p:tgtEl>
                                        <p:attrNameLst>
                                          <p:attrName>xshear</p:attrName>
                                        </p:attrNameLst>
                                      </p:cBhvr>
                                    </p:anim>
                                    <p:animScale>
                                      <p:cBhvr>
                                        <p:cTn id="27" dur="200" decel="100000" autoRev="1" fill="hold">
                                          <p:stCondLst>
                                            <p:cond delay="600"/>
                                          </p:stCondLst>
                                        </p:cTn>
                                        <p:tgtEl>
                                          <p:spTgt spid="628761"/>
                                        </p:tgtEl>
                                      </p:cBhvr>
                                      <p:from x="100000" y="100000"/>
                                      <p:to x="80000" y="100000"/>
                                    </p:animScale>
                                    <p:anim by="(#ppt_h/3+#ppt_w*0.1)" calcmode="lin" valueType="num">
                                      <p:cBhvr additive="sum">
                                        <p:cTn id="28" dur="200" decel="100000" autoRev="1" fill="hold">
                                          <p:stCondLst>
                                            <p:cond delay="600"/>
                                          </p:stCondLst>
                                        </p:cTn>
                                        <p:tgtEl>
                                          <p:spTgt spid="628761"/>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628762"/>
                                        </p:tgtEl>
                                        <p:attrNameLst>
                                          <p:attrName>style.visibility</p:attrName>
                                        </p:attrNameLst>
                                      </p:cBhvr>
                                      <p:to>
                                        <p:strVal val="visible"/>
                                      </p:to>
                                    </p:set>
                                    <p:anim from="(-#ppt_w/2)" to="(#ppt_x)" calcmode="lin" valueType="num">
                                      <p:cBhvr>
                                        <p:cTn id="31" dur="600" fill="hold">
                                          <p:stCondLst>
                                            <p:cond delay="0"/>
                                          </p:stCondLst>
                                        </p:cTn>
                                        <p:tgtEl>
                                          <p:spTgt spid="628762"/>
                                        </p:tgtEl>
                                        <p:attrNameLst>
                                          <p:attrName>ppt_x</p:attrName>
                                        </p:attrNameLst>
                                      </p:cBhvr>
                                    </p:anim>
                                    <p:anim from="0" to="-1.0" calcmode="lin" valueType="num">
                                      <p:cBhvr>
                                        <p:cTn id="32" dur="200" decel="50000" autoRev="1" fill="hold">
                                          <p:stCondLst>
                                            <p:cond delay="600"/>
                                          </p:stCondLst>
                                        </p:cTn>
                                        <p:tgtEl>
                                          <p:spTgt spid="628762"/>
                                        </p:tgtEl>
                                        <p:attrNameLst>
                                          <p:attrName>xshear</p:attrName>
                                        </p:attrNameLst>
                                      </p:cBhvr>
                                    </p:anim>
                                    <p:animScale>
                                      <p:cBhvr>
                                        <p:cTn id="33" dur="200" decel="100000" autoRev="1" fill="hold">
                                          <p:stCondLst>
                                            <p:cond delay="600"/>
                                          </p:stCondLst>
                                        </p:cTn>
                                        <p:tgtEl>
                                          <p:spTgt spid="628762"/>
                                        </p:tgtEl>
                                      </p:cBhvr>
                                      <p:from x="100000" y="100000"/>
                                      <p:to x="80000" y="100000"/>
                                    </p:animScale>
                                    <p:anim by="(#ppt_h/3+#ppt_w*0.1)" calcmode="lin" valueType="num">
                                      <p:cBhvr additive="sum">
                                        <p:cTn id="34" dur="200" decel="100000" autoRev="1" fill="hold">
                                          <p:stCondLst>
                                            <p:cond delay="600"/>
                                          </p:stCondLst>
                                        </p:cTn>
                                        <p:tgtEl>
                                          <p:spTgt spid="6287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59" grpId="0" animBg="1"/>
      <p:bldP spid="628760" grpId="0" animBg="1"/>
      <p:bldP spid="628761" grpId="0" animBg="1"/>
      <p:bldP spid="628762" grpId="0" animBg="1"/>
      <p:bldP spid="6287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www.themegallery.com</a:t>
            </a:r>
          </a:p>
        </p:txBody>
      </p:sp>
      <p:sp>
        <p:nvSpPr>
          <p:cNvPr id="623655" name="Text Box 39"/>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نمودار چگونگی تاثیر سطوح مختلف عوامل بر طبقه بندی نهایی</a:t>
            </a:r>
          </a:p>
        </p:txBody>
      </p:sp>
      <p:sp>
        <p:nvSpPr>
          <p:cNvPr id="623660" name="Rectangle 44"/>
          <p:cNvSpPr>
            <a:spLocks noChangeArrowheads="1"/>
          </p:cNvSpPr>
          <p:nvPr/>
        </p:nvSpPr>
        <p:spPr bwMode="auto">
          <a:xfrm>
            <a:off x="5940425" y="-100013"/>
            <a:ext cx="3203575" cy="503238"/>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pic>
        <p:nvPicPr>
          <p:cNvPr id="7" name="Picture 6" descr="Fig..gif"/>
          <p:cNvPicPr>
            <a:picLocks noChangeAspect="1"/>
          </p:cNvPicPr>
          <p:nvPr/>
        </p:nvPicPr>
        <p:blipFill>
          <a:blip r:embed="rId2" cstate="print"/>
          <a:stretch>
            <a:fillRect/>
          </a:stretch>
        </p:blipFill>
        <p:spPr>
          <a:xfrm>
            <a:off x="214282" y="1071546"/>
            <a:ext cx="8643998" cy="4857784"/>
          </a:xfrm>
          <a:prstGeom prst="rect">
            <a:avLst/>
          </a:prstGeom>
        </p:spPr>
      </p:pic>
    </p:spTree>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Footer Placeholder 3"/>
          <p:cNvSpPr>
            <a:spLocks noGrp="1"/>
          </p:cNvSpPr>
          <p:nvPr>
            <p:ph type="ftr" sz="quarter" idx="11"/>
          </p:nvPr>
        </p:nvSpPr>
        <p:spPr/>
        <p:txBody>
          <a:bodyPr/>
          <a:lstStyle/>
          <a:p>
            <a:r>
              <a:rPr lang="en-US"/>
              <a:t>www.themegallery.com</a:t>
            </a:r>
          </a:p>
        </p:txBody>
      </p:sp>
      <p:sp>
        <p:nvSpPr>
          <p:cNvPr id="626698" name="Text Box 10"/>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جدول میزان تاثیر عوامل مختلف بر طبقه بندی نهایی</a:t>
            </a:r>
          </a:p>
        </p:txBody>
      </p:sp>
      <p:grpSp>
        <p:nvGrpSpPr>
          <p:cNvPr id="626699" name="Group 11"/>
          <p:cNvGrpSpPr>
            <a:grpSpLocks/>
          </p:cNvGrpSpPr>
          <p:nvPr/>
        </p:nvGrpSpPr>
        <p:grpSpPr bwMode="auto">
          <a:xfrm>
            <a:off x="179388" y="1268413"/>
            <a:ext cx="8748712" cy="1008062"/>
            <a:chOff x="816" y="2304"/>
            <a:chExt cx="1440" cy="448"/>
          </a:xfrm>
        </p:grpSpPr>
        <p:sp>
          <p:nvSpPr>
            <p:cNvPr id="626700" name="Freeform 12"/>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26701" name="Rectangle 13"/>
            <p:cNvSpPr>
              <a:spLocks noChangeArrowheads="1"/>
            </p:cNvSpPr>
            <p:nvPr/>
          </p:nvSpPr>
          <p:spPr bwMode="gray">
            <a:xfrm>
              <a:off x="816" y="2304"/>
              <a:ext cx="1440" cy="393"/>
            </a:xfrm>
            <a:prstGeom prst="rect">
              <a:avLst/>
            </a:prstGeom>
            <a:gradFill rotWithShape="1">
              <a:gsLst>
                <a:gs pos="0">
                  <a:schemeClr val="accent1">
                    <a:gamma/>
                    <a:tint val="57647"/>
                    <a:invGamma/>
                  </a:schemeClr>
                </a:gs>
                <a:gs pos="100000">
                  <a:schemeClr val="accent1"/>
                </a:gs>
              </a:gsLst>
              <a:lin ang="2700000" scaled="1"/>
            </a:gradFill>
            <a:ln w="9525" algn="ctr">
              <a:noFill/>
              <a:miter lim="800000"/>
              <a:headEnd/>
              <a:tailEnd/>
            </a:ln>
            <a:effectLst/>
          </p:spPr>
          <p:txBody>
            <a:bodyPr wrap="none" anchor="ctr"/>
            <a:lstStyle/>
            <a:p>
              <a:pPr eaLnBrk="0" hangingPunct="0">
                <a:lnSpc>
                  <a:spcPct val="100000"/>
                </a:lnSpc>
              </a:pPr>
              <a:r>
                <a:rPr lang="fa-IR" sz="2400">
                  <a:solidFill>
                    <a:schemeClr val="bg1"/>
                  </a:solidFill>
                  <a:effectLst>
                    <a:outerShdw blurRad="38100" dist="38100" dir="2700000" algn="tl">
                      <a:srgbClr val="000000"/>
                    </a:outerShdw>
                  </a:effectLst>
                </a:rPr>
                <a:t>جدول آنالیز واریانس ادغام شده برای برازندگی نهایی</a:t>
              </a:r>
              <a:endParaRPr lang="en-US" sz="2400">
                <a:solidFill>
                  <a:schemeClr val="bg1"/>
                </a:solidFill>
                <a:effectLst>
                  <a:outerShdw blurRad="38100" dist="38100" dir="2700000" algn="tl">
                    <a:srgbClr val="000000"/>
                  </a:outerShdw>
                </a:effectLst>
              </a:endParaRPr>
            </a:p>
          </p:txBody>
        </p:sp>
      </p:grpSp>
      <p:sp>
        <p:nvSpPr>
          <p:cNvPr id="626702" name="Rectangle 14"/>
          <p:cNvSpPr>
            <a:spLocks noChangeArrowheads="1"/>
          </p:cNvSpPr>
          <p:nvPr/>
        </p:nvSpPr>
        <p:spPr bwMode="auto">
          <a:xfrm>
            <a:off x="5940425" y="-100013"/>
            <a:ext cx="3203575" cy="503238"/>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graphicFrame>
        <p:nvGraphicFramePr>
          <p:cNvPr id="626813" name="Group 125"/>
          <p:cNvGraphicFramePr>
            <a:graphicFrameLocks noGrp="1"/>
          </p:cNvGraphicFramePr>
          <p:nvPr>
            <p:ph/>
          </p:nvPr>
        </p:nvGraphicFramePr>
        <p:xfrm>
          <a:off x="468313" y="2486025"/>
          <a:ext cx="8218487" cy="3639504"/>
        </p:xfrm>
        <a:graphic>
          <a:graphicData uri="http://schemas.openxmlformats.org/drawingml/2006/table">
            <a:tbl>
              <a:tblPr/>
              <a:tblGrid>
                <a:gridCol w="1360487"/>
                <a:gridCol w="1371600"/>
                <a:gridCol w="1370013"/>
                <a:gridCol w="1373187"/>
                <a:gridCol w="1371600"/>
                <a:gridCol w="1371600"/>
              </a:tblGrid>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1" i="0" u="none" strike="noStrike" cap="none" normalizeH="0" baseline="0" dirty="0" smtClean="0">
                          <a:ln>
                            <a:noFill/>
                          </a:ln>
                          <a:solidFill>
                            <a:schemeClr val="bg1"/>
                          </a:solidFill>
                          <a:effectLst/>
                          <a:latin typeface="Arial" charset="0"/>
                          <a:cs typeface="Arial" charset="0"/>
                        </a:rPr>
                        <a:t>سهم پارامتر %</a:t>
                      </a:r>
                      <a:endParaRPr kumimoji="0" lang="en-US" sz="2000" b="1" i="0" u="none" strike="noStrike" cap="none" normalizeH="0" baseline="0" dirty="0" smtClean="0">
                        <a:ln>
                          <a:noFill/>
                        </a:ln>
                        <a:solidFill>
                          <a:schemeClr val="bg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MS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df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6699FF">
                            <a:gamma/>
                            <a:shade val="46275"/>
                            <a:invGamma/>
                          </a:srgbClr>
                        </a:gs>
                        <a:gs pos="50000">
                          <a:srgbClr val="6699FF"/>
                        </a:gs>
                        <a:gs pos="100000">
                          <a:srgbClr val="6699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1800" b="0" i="0" u="none" strike="noStrike" cap="none" normalizeH="0" baseline="0" smtClean="0">
                          <a:ln>
                            <a:noFill/>
                          </a:ln>
                          <a:solidFill>
                            <a:schemeClr val="bg1"/>
                          </a:solidFill>
                          <a:effectLst/>
                          <a:latin typeface="Arial" charset="0"/>
                          <a:cs typeface="Arial" charset="0"/>
                        </a:rPr>
                        <a:t>پارامتر</a:t>
                      </a:r>
                      <a:endParaRPr kumimoji="0" lang="en-US" sz="1800" b="0" i="0" u="none" strike="noStrike" cap="none" normalizeH="0" baseline="0" smtClean="0">
                        <a:ln>
                          <a:noFill/>
                        </a:ln>
                        <a:solidFill>
                          <a:schemeClr val="bg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55.2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115.53</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0.1184</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0.2368</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aa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2"/>
                        </a:gs>
                        <a:gs pos="100000">
                          <a:schemeClr val="accent2">
                            <a:gamma/>
                            <a:tint val="51373"/>
                            <a:invGamma/>
                          </a:schemeClr>
                        </a:gs>
                      </a:gsLst>
                      <a:lin ang="5400000" scaled="1"/>
                    </a:grad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15.9</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65.572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0.0672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0.0672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1</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pc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2"/>
                        </a:gs>
                        <a:gs pos="100000">
                          <a:schemeClr val="accent2">
                            <a:gamma/>
                            <a:tint val="51373"/>
                            <a:invGamma/>
                          </a:schemeClr>
                        </a:gs>
                      </a:gsLst>
                      <a:lin ang="5400000" scaled="1"/>
                    </a:gradFill>
                  </a:tcPr>
                </a:tc>
              </a:tr>
              <a:tr h="58578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12.8</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26.448</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0.0271</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0.0542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2</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dirty="0" smtClean="0">
                          <a:ln>
                            <a:noFill/>
                          </a:ln>
                          <a:solidFill>
                            <a:schemeClr val="tx1"/>
                          </a:solidFill>
                          <a:effectLst/>
                          <a:latin typeface="Arial" charset="0"/>
                          <a:cs typeface="Arial" charset="0"/>
                        </a:rPr>
                        <a:t>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2"/>
                        </a:gs>
                        <a:gs pos="100000">
                          <a:schemeClr val="accent2">
                            <a:gamma/>
                            <a:tint val="51373"/>
                            <a:invGamma/>
                          </a:schemeClr>
                        </a:gs>
                      </a:gsLst>
                      <a:lin ang="5400000" scaled="1"/>
                    </a:gradFill>
                  </a:tcPr>
                </a:tc>
              </a:tr>
              <a:tr h="5889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16.1</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1" i="0" u="none" strike="noStrike" cap="none" normalizeH="0" baseline="0" smtClean="0">
                        <a:ln>
                          <a:noFill/>
                        </a:ln>
                        <a:solidFill>
                          <a:schemeClr val="tx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0.0010</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0.0676</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66</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خطا </a:t>
                      </a:r>
                      <a:endParaRPr kumimoji="0" lang="en-US" sz="20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2"/>
                        </a:gs>
                        <a:gs pos="100000">
                          <a:schemeClr val="accent2">
                            <a:gamma/>
                            <a:tint val="51373"/>
                            <a:invGamma/>
                          </a:schemeClr>
                        </a:gs>
                      </a:gsLst>
                      <a:lin ang="5400000" scaled="1"/>
                    </a:gradFill>
                  </a:tcPr>
                </a:tc>
              </a:tr>
              <a:tr h="5873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1" i="0" u="none" strike="noStrike" cap="none" normalizeH="0" baseline="0" smtClean="0">
                        <a:ln>
                          <a:noFill/>
                        </a:ln>
                        <a:solidFill>
                          <a:schemeClr val="tx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1" i="0" u="none" strike="noStrike" cap="none" normalizeH="0" baseline="0" smtClean="0">
                        <a:ln>
                          <a:noFill/>
                        </a:ln>
                        <a:solidFill>
                          <a:schemeClr val="tx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200" b="1" i="0" u="none" strike="noStrike" cap="none" normalizeH="0" baseline="0" smtClean="0">
                        <a:ln>
                          <a:noFill/>
                        </a:ln>
                        <a:solidFill>
                          <a:schemeClr val="tx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0.4259</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200" b="1" i="0" u="none" strike="noStrike" cap="none" normalizeH="0" baseline="0" smtClean="0">
                          <a:ln>
                            <a:noFill/>
                          </a:ln>
                          <a:solidFill>
                            <a:schemeClr val="tx2"/>
                          </a:solidFill>
                          <a:effectLst/>
                          <a:latin typeface="Arial" charset="0"/>
                          <a:cs typeface="Arial" charset="0"/>
                        </a:rPr>
                        <a:t>71</a:t>
                      </a:r>
                      <a:endParaRPr kumimoji="0" lang="en-US" sz="2200" b="1" i="0" u="none" strike="noStrike" cap="none" normalizeH="0" baseline="0" smtClean="0">
                        <a:ln>
                          <a:noFill/>
                        </a:ln>
                        <a:solidFill>
                          <a:schemeClr val="tx2"/>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Arial" charset="0"/>
                        </a:rPr>
                        <a:t>کل</a:t>
                      </a:r>
                      <a:endParaRPr kumimoji="0" lang="en-US" sz="20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2"/>
                        </a:gs>
                        <a:gs pos="100000">
                          <a:schemeClr val="accent2">
                            <a:gamma/>
                            <a:tint val="51373"/>
                            <a:invGamma/>
                          </a:schemeClr>
                        </a:gs>
                      </a:gsLst>
                      <a:lin ang="5400000" scaled="1"/>
                    </a:gradFill>
                  </a:tcPr>
                </a:tc>
              </a:tr>
            </a:tbl>
          </a:graphicData>
        </a:graphic>
      </p:graphicFrame>
    </p:spTree>
  </p:cSld>
  <p:clrMapOvr>
    <a:masterClrMapping/>
  </p:clrMapOvr>
  <p:transition spd="med">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3"/>
          <p:cNvSpPr>
            <a:spLocks noGrp="1"/>
          </p:cNvSpPr>
          <p:nvPr>
            <p:ph type="ftr" sz="quarter" idx="11"/>
          </p:nvPr>
        </p:nvSpPr>
        <p:spPr/>
        <p:txBody>
          <a:bodyPr/>
          <a:lstStyle/>
          <a:p>
            <a:r>
              <a:rPr lang="en-US"/>
              <a:t>www.themegallery.com</a:t>
            </a:r>
          </a:p>
        </p:txBody>
      </p:sp>
      <p:sp>
        <p:nvSpPr>
          <p:cNvPr id="627724" name="Text Box 12"/>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نتایج محاسباتی</a:t>
            </a:r>
          </a:p>
        </p:txBody>
      </p:sp>
      <p:sp>
        <p:nvSpPr>
          <p:cNvPr id="627729" name="Rectangle 17"/>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grpSp>
        <p:nvGrpSpPr>
          <p:cNvPr id="627726" name="Group 14"/>
          <p:cNvGrpSpPr>
            <a:grpSpLocks/>
          </p:cNvGrpSpPr>
          <p:nvPr/>
        </p:nvGrpSpPr>
        <p:grpSpPr bwMode="auto">
          <a:xfrm>
            <a:off x="395288" y="1198563"/>
            <a:ext cx="8367712" cy="1150937"/>
            <a:chOff x="816" y="2304"/>
            <a:chExt cx="1440" cy="448"/>
          </a:xfrm>
        </p:grpSpPr>
        <p:sp>
          <p:nvSpPr>
            <p:cNvPr id="627727" name="Freeform 15"/>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27728" name="Rectangle 16"/>
            <p:cNvSpPr>
              <a:spLocks noChangeArrowheads="1"/>
            </p:cNvSpPr>
            <p:nvPr/>
          </p:nvSpPr>
          <p:spPr bwMode="gray">
            <a:xfrm>
              <a:off x="816" y="2304"/>
              <a:ext cx="1440" cy="393"/>
            </a:xfrm>
            <a:prstGeom prst="rect">
              <a:avLst/>
            </a:prstGeom>
            <a:solidFill>
              <a:srgbClr val="CC99FF"/>
            </a:solidFill>
            <a:ln w="9525" algn="ctr">
              <a:noFill/>
              <a:miter lim="800000"/>
              <a:headEnd/>
              <a:tailEnd/>
            </a:ln>
            <a:effectLst/>
          </p:spPr>
          <p:txBody>
            <a:bodyPr wrap="none" anchor="ctr"/>
            <a:lstStyle/>
            <a:p>
              <a:pPr eaLnBrk="0" hangingPunct="0">
                <a:lnSpc>
                  <a:spcPct val="100000"/>
                </a:lnSpc>
              </a:pPr>
              <a:r>
                <a:rPr lang="fa-IR" sz="2400">
                  <a:solidFill>
                    <a:schemeClr val="bg1"/>
                  </a:solidFill>
                  <a:effectLst>
                    <a:outerShdw blurRad="38100" dist="38100" dir="2700000" algn="tl">
                      <a:srgbClr val="000000"/>
                    </a:outerShdw>
                  </a:effectLst>
                </a:rPr>
                <a:t>مقایسه میانگین نتایج 10 بار اجرای الگوریتم های  ایمنی و ژنتیک </a:t>
              </a:r>
              <a:endParaRPr lang="en-US" sz="2400">
                <a:solidFill>
                  <a:schemeClr val="bg1"/>
                </a:solidFill>
                <a:effectLst>
                  <a:outerShdw blurRad="38100" dist="38100" dir="2700000" algn="tl">
                    <a:srgbClr val="000000"/>
                  </a:outerShdw>
                </a:effectLst>
              </a:endParaRPr>
            </a:p>
          </p:txBody>
        </p:sp>
      </p:grpSp>
      <p:graphicFrame>
        <p:nvGraphicFramePr>
          <p:cNvPr id="628107" name="Group 395"/>
          <p:cNvGraphicFramePr>
            <a:graphicFrameLocks noGrp="1"/>
          </p:cNvGraphicFramePr>
          <p:nvPr>
            <p:ph/>
          </p:nvPr>
        </p:nvGraphicFramePr>
        <p:xfrm>
          <a:off x="179388" y="2112963"/>
          <a:ext cx="8713787" cy="4124326"/>
        </p:xfrm>
        <a:graphic>
          <a:graphicData uri="http://schemas.openxmlformats.org/drawingml/2006/table">
            <a:tbl>
              <a:tblPr/>
              <a:tblGrid>
                <a:gridCol w="1612900"/>
                <a:gridCol w="2152650"/>
                <a:gridCol w="835025"/>
                <a:gridCol w="836612"/>
                <a:gridCol w="836613"/>
                <a:gridCol w="836612"/>
                <a:gridCol w="836613"/>
                <a:gridCol w="766762"/>
              </a:tblGrid>
              <a:tr h="665163">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400" b="1"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bg1"/>
                          </a:solidFill>
                          <a:effectLst/>
                          <a:latin typeface="Arial" charset="0"/>
                          <a:cs typeface="Arial" charset="0"/>
                        </a:rPr>
                        <a:t>تصمیم گیرنده</a:t>
                      </a:r>
                      <a:endParaRPr kumimoji="0" lang="en-US" sz="2600" b="1" i="0" u="none" strike="noStrike" cap="none" normalizeH="0" baseline="0" smtClean="0">
                        <a:ln>
                          <a:noFill/>
                        </a:ln>
                        <a:solidFill>
                          <a:schemeClr val="bg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rgbClr val="FFFFFF"/>
                          </a:solidFill>
                          <a:effectLst/>
                          <a:latin typeface="Arial" charset="0"/>
                          <a:cs typeface="Arial" charset="0"/>
                        </a:rPr>
                        <a:t>الگوریتم ایمنی </a:t>
                      </a:r>
                      <a:endParaRPr kumimoji="0" lang="en-US" sz="2600" b="1" i="0" u="none" strike="noStrike" cap="none" normalizeH="0" baseline="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rgbClr val="FFFFFF"/>
                          </a:solidFill>
                          <a:effectLst/>
                          <a:latin typeface="Arial" charset="0"/>
                          <a:cs typeface="Arial" charset="0"/>
                        </a:rPr>
                        <a:t>الگوریتم ژنتیک</a:t>
                      </a:r>
                      <a:endParaRPr kumimoji="0" lang="en-US" sz="2600" b="1" i="0" u="none" strike="noStrike" cap="none" normalizeH="0" baseline="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r>
              <a:tr h="43497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B</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B</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32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29</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28</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6</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16</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9</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32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C</a:t>
                      </a: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88</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4</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84</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total</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145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28</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92</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95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r>
            </a:tbl>
          </a:graphicData>
        </a:graphic>
      </p:graphicFrame>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Footer Placeholder 4"/>
          <p:cNvSpPr>
            <a:spLocks noGrp="1"/>
          </p:cNvSpPr>
          <p:nvPr>
            <p:ph type="ftr" sz="quarter" idx="11"/>
          </p:nvPr>
        </p:nvSpPr>
        <p:spPr/>
        <p:txBody>
          <a:bodyPr/>
          <a:lstStyle/>
          <a:p>
            <a:r>
              <a:rPr lang="en-US"/>
              <a:t>www.themegallery.com</a:t>
            </a:r>
          </a:p>
        </p:txBody>
      </p:sp>
      <p:cxnSp>
        <p:nvCxnSpPr>
          <p:cNvPr id="632837" name="AutoShape 5"/>
          <p:cNvCxnSpPr>
            <a:cxnSpLocks noChangeShapeType="1"/>
          </p:cNvCxnSpPr>
          <p:nvPr/>
        </p:nvCxnSpPr>
        <p:spPr bwMode="gray">
          <a:xfrm flipH="1">
            <a:off x="4129088" y="1938338"/>
            <a:ext cx="15875" cy="233362"/>
          </a:xfrm>
          <a:prstGeom prst="straightConnector1">
            <a:avLst/>
          </a:prstGeom>
          <a:noFill/>
          <a:ln w="9525">
            <a:solidFill>
              <a:srgbClr val="FFFFFF"/>
            </a:solidFill>
            <a:round/>
            <a:headEnd/>
            <a:tailEnd/>
          </a:ln>
          <a:effectLst/>
        </p:spPr>
      </p:cxnSp>
      <p:cxnSp>
        <p:nvCxnSpPr>
          <p:cNvPr id="632838" name="AutoShape 6"/>
          <p:cNvCxnSpPr>
            <a:cxnSpLocks noChangeShapeType="1"/>
          </p:cNvCxnSpPr>
          <p:nvPr/>
        </p:nvCxnSpPr>
        <p:spPr bwMode="gray">
          <a:xfrm>
            <a:off x="179388" y="2514600"/>
            <a:ext cx="827087" cy="723900"/>
          </a:xfrm>
          <a:prstGeom prst="straightConnector1">
            <a:avLst/>
          </a:prstGeom>
          <a:noFill/>
          <a:ln w="9525">
            <a:solidFill>
              <a:srgbClr val="FFFFFF"/>
            </a:solidFill>
            <a:round/>
            <a:headEnd/>
            <a:tailEnd/>
          </a:ln>
          <a:effectLst/>
        </p:spPr>
      </p:cxnSp>
      <p:cxnSp>
        <p:nvCxnSpPr>
          <p:cNvPr id="632839" name="AutoShape 7"/>
          <p:cNvCxnSpPr>
            <a:cxnSpLocks noChangeShapeType="1"/>
          </p:cNvCxnSpPr>
          <p:nvPr/>
        </p:nvCxnSpPr>
        <p:spPr bwMode="gray">
          <a:xfrm>
            <a:off x="1001713" y="3940175"/>
            <a:ext cx="77787" cy="522288"/>
          </a:xfrm>
          <a:prstGeom prst="straightConnector1">
            <a:avLst/>
          </a:prstGeom>
          <a:noFill/>
          <a:ln w="9525">
            <a:solidFill>
              <a:srgbClr val="FFFFFF"/>
            </a:solidFill>
            <a:round/>
            <a:headEnd/>
            <a:tailEnd/>
          </a:ln>
          <a:effectLst/>
        </p:spPr>
      </p:cxnSp>
      <p:sp>
        <p:nvSpPr>
          <p:cNvPr id="632849" name="Text Box 17"/>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نتایج محاسباتی</a:t>
            </a:r>
          </a:p>
        </p:txBody>
      </p:sp>
      <p:sp>
        <p:nvSpPr>
          <p:cNvPr id="632850" name="Rectangle 18"/>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grpSp>
        <p:nvGrpSpPr>
          <p:cNvPr id="632851" name="Group 19"/>
          <p:cNvGrpSpPr>
            <a:grpSpLocks/>
          </p:cNvGrpSpPr>
          <p:nvPr/>
        </p:nvGrpSpPr>
        <p:grpSpPr bwMode="auto">
          <a:xfrm>
            <a:off x="395288" y="1196975"/>
            <a:ext cx="8367712" cy="1150938"/>
            <a:chOff x="816" y="2304"/>
            <a:chExt cx="1440" cy="448"/>
          </a:xfrm>
        </p:grpSpPr>
        <p:sp>
          <p:nvSpPr>
            <p:cNvPr id="632852" name="Freeform 20"/>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32853" name="Rectangle 21"/>
            <p:cNvSpPr>
              <a:spLocks noChangeArrowheads="1"/>
            </p:cNvSpPr>
            <p:nvPr/>
          </p:nvSpPr>
          <p:spPr bwMode="gray">
            <a:xfrm>
              <a:off x="816" y="2304"/>
              <a:ext cx="1440" cy="393"/>
            </a:xfrm>
            <a:prstGeom prst="rect">
              <a:avLst/>
            </a:prstGeom>
            <a:solidFill>
              <a:srgbClr val="CC99FF"/>
            </a:solidFill>
            <a:ln w="9525" algn="ctr">
              <a:noFill/>
              <a:miter lim="800000"/>
              <a:headEnd/>
              <a:tailEnd/>
            </a:ln>
            <a:effectLst/>
          </p:spPr>
          <p:txBody>
            <a:bodyPr wrap="none" anchor="ctr"/>
            <a:lstStyle/>
            <a:p>
              <a:pPr eaLnBrk="0" hangingPunct="0">
                <a:lnSpc>
                  <a:spcPct val="100000"/>
                </a:lnSpc>
              </a:pPr>
              <a:r>
                <a:rPr lang="fa-IR" sz="2400">
                  <a:solidFill>
                    <a:schemeClr val="bg1"/>
                  </a:solidFill>
                  <a:effectLst>
                    <a:outerShdw blurRad="38100" dist="38100" dir="2700000" algn="tl">
                      <a:srgbClr val="000000"/>
                    </a:outerShdw>
                  </a:effectLst>
                </a:rPr>
                <a:t>مقایسه بهترین طبقه بندی از 10 بار اجرای الگوریتم های  ایمنی و ژنتیک </a:t>
              </a:r>
              <a:endParaRPr lang="en-US" sz="2400">
                <a:solidFill>
                  <a:schemeClr val="bg1"/>
                </a:solidFill>
                <a:effectLst>
                  <a:outerShdw blurRad="38100" dist="38100" dir="2700000" algn="tl">
                    <a:srgbClr val="000000"/>
                  </a:outerShdw>
                </a:effectLst>
              </a:endParaRPr>
            </a:p>
          </p:txBody>
        </p:sp>
      </p:grpSp>
      <p:graphicFrame>
        <p:nvGraphicFramePr>
          <p:cNvPr id="632854" name="Group 22"/>
          <p:cNvGraphicFramePr>
            <a:graphicFrameLocks noGrp="1"/>
          </p:cNvGraphicFramePr>
          <p:nvPr/>
        </p:nvGraphicFramePr>
        <p:xfrm>
          <a:off x="179388" y="2111375"/>
          <a:ext cx="8713787" cy="4124326"/>
        </p:xfrm>
        <a:graphic>
          <a:graphicData uri="http://schemas.openxmlformats.org/drawingml/2006/table">
            <a:tbl>
              <a:tblPr/>
              <a:tblGrid>
                <a:gridCol w="1612900"/>
                <a:gridCol w="2152650"/>
                <a:gridCol w="835025"/>
                <a:gridCol w="836612"/>
                <a:gridCol w="836613"/>
                <a:gridCol w="836612"/>
                <a:gridCol w="836613"/>
                <a:gridCol w="766762"/>
              </a:tblGrid>
              <a:tr h="665163">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400" b="1"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bg1"/>
                          </a:solidFill>
                          <a:effectLst/>
                          <a:latin typeface="Arial" charset="0"/>
                          <a:cs typeface="Arial" charset="0"/>
                        </a:rPr>
                        <a:t>تصمیم گیرنده</a:t>
                      </a:r>
                      <a:endParaRPr kumimoji="0" lang="en-US" sz="2600" b="1" i="0" u="none" strike="noStrike" cap="none" normalizeH="0" baseline="0" smtClean="0">
                        <a:ln>
                          <a:noFill/>
                        </a:ln>
                        <a:solidFill>
                          <a:schemeClr val="bg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rgbClr val="FFFFFF"/>
                          </a:solidFill>
                          <a:effectLst/>
                          <a:latin typeface="Arial" charset="0"/>
                          <a:cs typeface="Arial" charset="0"/>
                        </a:rPr>
                        <a:t>الگوریتم ایمنی </a:t>
                      </a:r>
                      <a:endParaRPr kumimoji="0" lang="en-US" sz="2600" b="1" i="0" u="none" strike="noStrike" cap="none" normalizeH="0" baseline="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rgbClr val="FFFFFF"/>
                          </a:solidFill>
                          <a:effectLst/>
                          <a:latin typeface="Arial" charset="0"/>
                          <a:cs typeface="Arial" charset="0"/>
                        </a:rPr>
                        <a:t>الگوریتم ژنتیک</a:t>
                      </a:r>
                      <a:endParaRPr kumimoji="0" lang="en-US" sz="2600" b="1" i="0" u="none" strike="noStrike" cap="none" normalizeH="0" baseline="0" smtClean="0">
                        <a:ln>
                          <a:noFill/>
                        </a:ln>
                        <a:solidFill>
                          <a:srgbClr val="FFFFFF"/>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r>
              <a:tr h="43497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B</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B</a:t>
                      </a: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C</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32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A</a:t>
                      </a: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29</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24</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4</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accent1">
                        <a:alpha val="37000"/>
                      </a:schemeClr>
                    </a:soli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28</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22</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Arial" charset="0"/>
                          <a:cs typeface="Arial" charset="0"/>
                        </a:rPr>
                        <a:t>5</a:t>
                      </a: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32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C</a:t>
                      </a: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88</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0</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3</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85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accent1">
                        <a:alpha val="37000"/>
                      </a:schemeClr>
                    </a:solid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Times New Roman" pitchFamily="18" charset="0"/>
                          <a:cs typeface="Times New Roman" pitchFamily="18" charset="0"/>
                        </a:rPr>
                        <a:t>total</a:t>
                      </a: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145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hlink">
                        <a:alpha val="33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25</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29</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2600" b="1" i="0" u="none" strike="noStrike" cap="none" normalizeH="0" baseline="0" smtClean="0">
                          <a:ln>
                            <a:noFill/>
                          </a:ln>
                          <a:solidFill>
                            <a:schemeClr val="tx1"/>
                          </a:solidFill>
                          <a:effectLst/>
                          <a:latin typeface="Arial" charset="0"/>
                          <a:cs typeface="Arial" charset="0"/>
                        </a:rPr>
                        <a:t>91</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21</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27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Arial" charset="0"/>
                        </a:rPr>
                        <a:t>97</a:t>
                      </a:r>
                      <a:endParaRPr kumimoji="0" lang="en-US" sz="2600" b="1"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1">
                        <a:alpha val="37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32837"/>
                                        </p:tgtEl>
                                        <p:attrNameLst>
                                          <p:attrName>style.visibility</p:attrName>
                                        </p:attrNameLst>
                                      </p:cBhvr>
                                      <p:to>
                                        <p:strVal val="visible"/>
                                      </p:to>
                                    </p:set>
                                    <p:animEffect transition="in" filter="wedge">
                                      <p:cBhvr>
                                        <p:cTn id="7" dur="500"/>
                                        <p:tgtEl>
                                          <p:spTgt spid="632837"/>
                                        </p:tgtEl>
                                      </p:cBhvr>
                                    </p:animEffect>
                                  </p:childTnLst>
                                </p:cTn>
                              </p:par>
                              <p:par>
                                <p:cTn id="8" presetID="20" presetClass="entr" presetSubtype="0" fill="hold" nodeType="withEffect">
                                  <p:stCondLst>
                                    <p:cond delay="0"/>
                                  </p:stCondLst>
                                  <p:childTnLst>
                                    <p:set>
                                      <p:cBhvr>
                                        <p:cTn id="9" dur="1" fill="hold">
                                          <p:stCondLst>
                                            <p:cond delay="0"/>
                                          </p:stCondLst>
                                        </p:cTn>
                                        <p:tgtEl>
                                          <p:spTgt spid="632838"/>
                                        </p:tgtEl>
                                        <p:attrNameLst>
                                          <p:attrName>style.visibility</p:attrName>
                                        </p:attrNameLst>
                                      </p:cBhvr>
                                      <p:to>
                                        <p:strVal val="visible"/>
                                      </p:to>
                                    </p:set>
                                    <p:animEffect transition="in" filter="wedge">
                                      <p:cBhvr>
                                        <p:cTn id="10" dur="500"/>
                                        <p:tgtEl>
                                          <p:spTgt spid="632838"/>
                                        </p:tgtEl>
                                      </p:cBhvr>
                                    </p:animEffect>
                                  </p:childTnLst>
                                </p:cTn>
                              </p:par>
                              <p:par>
                                <p:cTn id="11" presetID="20" presetClass="entr" presetSubtype="0" fill="hold" nodeType="withEffect">
                                  <p:stCondLst>
                                    <p:cond delay="0"/>
                                  </p:stCondLst>
                                  <p:childTnLst>
                                    <p:set>
                                      <p:cBhvr>
                                        <p:cTn id="12" dur="1" fill="hold">
                                          <p:stCondLst>
                                            <p:cond delay="0"/>
                                          </p:stCondLst>
                                        </p:cTn>
                                        <p:tgtEl>
                                          <p:spTgt spid="632839"/>
                                        </p:tgtEl>
                                        <p:attrNameLst>
                                          <p:attrName>style.visibility</p:attrName>
                                        </p:attrNameLst>
                                      </p:cBhvr>
                                      <p:to>
                                        <p:strVal val="visible"/>
                                      </p:to>
                                    </p:set>
                                    <p:animEffect transition="in" filter="wedge">
                                      <p:cBhvr>
                                        <p:cTn id="13" dur="500"/>
                                        <p:tgtEl>
                                          <p:spTgt spid="632839"/>
                                        </p:tgtEl>
                                      </p:cBhvr>
                                    </p:animEffect>
                                  </p:childTnLst>
                                </p:cTn>
                              </p:par>
                              <p:par>
                                <p:cTn id="14" presetID="20" presetClass="entr" presetSubtype="0" fill="hold" nodeType="withEffect">
                                  <p:stCondLst>
                                    <p:cond delay="0"/>
                                  </p:stCondLst>
                                  <p:childTnLst>
                                    <p:set>
                                      <p:cBhvr>
                                        <p:cTn id="15" dur="1" fill="hold">
                                          <p:stCondLst>
                                            <p:cond delay="0"/>
                                          </p:stCondLst>
                                        </p:cTn>
                                        <p:tgtEl>
                                          <p:spTgt spid="632851"/>
                                        </p:tgtEl>
                                        <p:attrNameLst>
                                          <p:attrName>style.visibility</p:attrName>
                                        </p:attrNameLst>
                                      </p:cBhvr>
                                      <p:to>
                                        <p:strVal val="visible"/>
                                      </p:to>
                                    </p:set>
                                    <p:animEffect transition="in" filter="wedge">
                                      <p:cBhvr>
                                        <p:cTn id="16" dur="500"/>
                                        <p:tgtEl>
                                          <p:spTgt spid="632851"/>
                                        </p:tgtEl>
                                      </p:cBhvr>
                                    </p:animEffect>
                                  </p:childTnLst>
                                </p:cTn>
                              </p:par>
                              <p:par>
                                <p:cTn id="17" presetID="20" presetClass="entr" presetSubtype="0" fill="hold" nodeType="withEffect">
                                  <p:stCondLst>
                                    <p:cond delay="0"/>
                                  </p:stCondLst>
                                  <p:childTnLst>
                                    <p:set>
                                      <p:cBhvr>
                                        <p:cTn id="18" dur="1" fill="hold">
                                          <p:stCondLst>
                                            <p:cond delay="0"/>
                                          </p:stCondLst>
                                        </p:cTn>
                                        <p:tgtEl>
                                          <p:spTgt spid="632854"/>
                                        </p:tgtEl>
                                        <p:attrNameLst>
                                          <p:attrName>style.visibility</p:attrName>
                                        </p:attrNameLst>
                                      </p:cBhvr>
                                      <p:to>
                                        <p:strVal val="visible"/>
                                      </p:to>
                                    </p:set>
                                    <p:animEffect transition="in" filter="wedge">
                                      <p:cBhvr>
                                        <p:cTn id="19" dur="500"/>
                                        <p:tgtEl>
                                          <p:spTgt spid="632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a:t>www.themegallery.com</a:t>
            </a:r>
          </a:p>
        </p:txBody>
      </p:sp>
      <p:sp>
        <p:nvSpPr>
          <p:cNvPr id="575492" name="AutoShape 4"/>
          <p:cNvSpPr>
            <a:spLocks noChangeArrowheads="1"/>
          </p:cNvSpPr>
          <p:nvPr/>
        </p:nvSpPr>
        <p:spPr bwMode="gray">
          <a:xfrm>
            <a:off x="1619250" y="1557338"/>
            <a:ext cx="5761038" cy="3960812"/>
          </a:xfrm>
          <a:prstGeom prst="roundRect">
            <a:avLst>
              <a:gd name="adj" fmla="val 17509"/>
            </a:avLst>
          </a:prstGeom>
          <a:solidFill>
            <a:srgbClr val="B70FEB"/>
          </a:solidFill>
          <a:ln w="9525">
            <a:noFill/>
            <a:round/>
            <a:headEnd/>
            <a:tailEnd/>
          </a:ln>
          <a:effectLst/>
        </p:spPr>
        <p:txBody>
          <a:bodyPr wrap="none" anchor="ctr"/>
          <a:lstStyle/>
          <a:p>
            <a:endParaRPr lang="en-US"/>
          </a:p>
        </p:txBody>
      </p:sp>
      <p:sp>
        <p:nvSpPr>
          <p:cNvPr id="575493" name="AutoShape 5"/>
          <p:cNvSpPr>
            <a:spLocks noChangeArrowheads="1"/>
          </p:cNvSpPr>
          <p:nvPr/>
        </p:nvSpPr>
        <p:spPr bwMode="gray">
          <a:xfrm>
            <a:off x="1619250" y="1557338"/>
            <a:ext cx="5688013" cy="3887787"/>
          </a:xfrm>
          <a:prstGeom prst="roundRect">
            <a:avLst>
              <a:gd name="adj" fmla="val 16667"/>
            </a:avLst>
          </a:prstGeom>
          <a:solidFill>
            <a:srgbClr val="CC99FF"/>
          </a:solidFill>
          <a:ln w="9525">
            <a:noFill/>
            <a:round/>
            <a:headEnd/>
            <a:tailEnd/>
          </a:ln>
          <a:effectLst/>
        </p:spPr>
        <p:txBody>
          <a:bodyPr wrap="none" anchor="ctr"/>
          <a:lstStyle/>
          <a:p>
            <a:pPr rtl="0">
              <a:lnSpc>
                <a:spcPct val="100000"/>
              </a:lnSpc>
            </a:pPr>
            <a:endParaRPr lang="en-US" sz="1800">
              <a:solidFill>
                <a:srgbClr val="CC3300"/>
              </a:solidFill>
            </a:endParaRPr>
          </a:p>
        </p:txBody>
      </p:sp>
      <p:sp>
        <p:nvSpPr>
          <p:cNvPr id="575494" name="AutoShape 6"/>
          <p:cNvSpPr>
            <a:spLocks noChangeArrowheads="1"/>
          </p:cNvSpPr>
          <p:nvPr/>
        </p:nvSpPr>
        <p:spPr bwMode="gray">
          <a:xfrm>
            <a:off x="1690688" y="4294188"/>
            <a:ext cx="5545137" cy="1141412"/>
          </a:xfrm>
          <a:prstGeom prst="roundRect">
            <a:avLst>
              <a:gd name="adj" fmla="val 50000"/>
            </a:avLst>
          </a:prstGeom>
          <a:gradFill rotWithShape="1">
            <a:gsLst>
              <a:gs pos="0">
                <a:srgbClr val="E87CF0">
                  <a:alpha val="0"/>
                </a:srgbClr>
              </a:gs>
              <a:gs pos="100000">
                <a:srgbClr val="E87CF0">
                  <a:gamma/>
                  <a:tint val="51373"/>
                  <a:invGamma/>
                </a:srgbClr>
              </a:gs>
            </a:gsLst>
            <a:lin ang="5400000" scaled="1"/>
          </a:gradFill>
          <a:ln w="9525">
            <a:noFill/>
            <a:round/>
            <a:headEnd/>
            <a:tailEnd/>
          </a:ln>
          <a:effectLst/>
        </p:spPr>
        <p:txBody>
          <a:bodyPr wrap="none" anchor="ctr"/>
          <a:lstStyle/>
          <a:p>
            <a:endParaRPr lang="en-US"/>
          </a:p>
        </p:txBody>
      </p:sp>
      <p:sp>
        <p:nvSpPr>
          <p:cNvPr id="575495" name="AutoShape 7"/>
          <p:cNvSpPr>
            <a:spLocks noChangeArrowheads="1"/>
          </p:cNvSpPr>
          <p:nvPr/>
        </p:nvSpPr>
        <p:spPr bwMode="gray">
          <a:xfrm>
            <a:off x="1690688" y="1557338"/>
            <a:ext cx="5546725" cy="1079500"/>
          </a:xfrm>
          <a:prstGeom prst="roundRect">
            <a:avLst>
              <a:gd name="adj" fmla="val 50000"/>
            </a:avLst>
          </a:prstGeom>
          <a:gradFill rotWithShape="1">
            <a:gsLst>
              <a:gs pos="0">
                <a:srgbClr val="DF96EE">
                  <a:gamma/>
                  <a:tint val="33333"/>
                  <a:invGamma/>
                </a:srgbClr>
              </a:gs>
              <a:gs pos="100000">
                <a:srgbClr val="DF96EE">
                  <a:alpha val="0"/>
                </a:srgbClr>
              </a:gs>
            </a:gsLst>
            <a:lin ang="5400000" scaled="1"/>
          </a:gradFill>
          <a:ln w="9525">
            <a:noFill/>
            <a:round/>
            <a:headEnd/>
            <a:tailEnd/>
          </a:ln>
          <a:effectLst/>
        </p:spPr>
        <p:txBody>
          <a:bodyPr wrap="none" anchor="ctr"/>
          <a:lstStyle/>
          <a:p>
            <a:endParaRPr lang="en-US"/>
          </a:p>
        </p:txBody>
      </p:sp>
      <p:grpSp>
        <p:nvGrpSpPr>
          <p:cNvPr id="575496" name="Group 8"/>
          <p:cNvGrpSpPr>
            <a:grpSpLocks/>
          </p:cNvGrpSpPr>
          <p:nvPr/>
        </p:nvGrpSpPr>
        <p:grpSpPr bwMode="auto">
          <a:xfrm rot="16200000">
            <a:off x="4211638" y="1270000"/>
            <a:ext cx="642938" cy="642937"/>
            <a:chOff x="1289" y="582"/>
            <a:chExt cx="668" cy="668"/>
          </a:xfrm>
        </p:grpSpPr>
        <p:sp>
          <p:nvSpPr>
            <p:cNvPr id="575497" name="Oval 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575498" name="Oval 1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575499" name="Oval 1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575500" name="Oval 1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575501" name="Oval 1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r" rtl="0">
                <a:lnSpc>
                  <a:spcPct val="100000"/>
                </a:lnSpc>
              </a:pPr>
              <a:r>
                <a:rPr lang="fa-IR" sz="1800" b="1"/>
                <a:t>3</a:t>
              </a:r>
              <a:endParaRPr lang="en-US" sz="1800" b="1"/>
            </a:p>
          </p:txBody>
        </p:sp>
      </p:grpSp>
      <p:sp>
        <p:nvSpPr>
          <p:cNvPr id="575502" name="Text Box 14"/>
          <p:cNvSpPr txBox="1">
            <a:spLocks noChangeArrowheads="1"/>
          </p:cNvSpPr>
          <p:nvPr/>
        </p:nvSpPr>
        <p:spPr bwMode="gray">
          <a:xfrm>
            <a:off x="1619250" y="1989138"/>
            <a:ext cx="5688013" cy="3016250"/>
          </a:xfrm>
          <a:prstGeom prst="rect">
            <a:avLst/>
          </a:prstGeom>
          <a:noFill/>
          <a:ln w="9525" algn="ctr">
            <a:noFill/>
            <a:miter lim="800000"/>
            <a:headEnd/>
            <a:tailEnd/>
          </a:ln>
          <a:effectLst/>
        </p:spPr>
        <p:txBody>
          <a:bodyPr>
            <a:spAutoFit/>
          </a:bodyPr>
          <a:lstStyle/>
          <a:p>
            <a:pPr rtl="0">
              <a:lnSpc>
                <a:spcPct val="100000"/>
              </a:lnSpc>
            </a:pPr>
            <a:r>
              <a:rPr lang="fa-IR" sz="2400" b="1">
                <a:latin typeface="Verdana" pitchFamily="34" charset="0"/>
              </a:rPr>
              <a:t>اصل پارتو</a:t>
            </a:r>
            <a:r>
              <a:rPr lang="en-US" sz="2400" b="1">
                <a:latin typeface="Verdana" pitchFamily="34" charset="0"/>
              </a:rPr>
              <a:t> </a:t>
            </a:r>
            <a:endParaRPr lang="fa-IR" sz="2400" b="1">
              <a:latin typeface="Verdana" pitchFamily="34" charset="0"/>
            </a:endParaRPr>
          </a:p>
          <a:p>
            <a:pPr rtl="0">
              <a:lnSpc>
                <a:spcPct val="100000"/>
              </a:lnSpc>
            </a:pPr>
            <a:endParaRPr lang="fa-IR" sz="1800" b="1"/>
          </a:p>
          <a:p>
            <a:pPr rtl="0">
              <a:lnSpc>
                <a:spcPct val="100000"/>
              </a:lnSpc>
            </a:pPr>
            <a:r>
              <a:rPr lang="en-US" sz="2200">
                <a:cs typeface="B Mitra" pitchFamily="2" charset="-78"/>
              </a:rPr>
              <a:t> </a:t>
            </a:r>
            <a:r>
              <a:rPr lang="fa-IR" sz="2000" b="1">
                <a:cs typeface="B Mitra" pitchFamily="2" charset="-78"/>
              </a:rPr>
              <a:t>80% از ثروت جامعه در اختیار 20% از مردم</a:t>
            </a:r>
            <a:r>
              <a:rPr lang="en-US" sz="2200">
                <a:cs typeface="B Mitra" pitchFamily="2" charset="-78"/>
              </a:rPr>
              <a:t> </a:t>
            </a:r>
            <a:endParaRPr lang="fa-IR" sz="2200" b="1">
              <a:cs typeface="B Mitra" pitchFamily="2" charset="-78"/>
            </a:endParaRPr>
          </a:p>
          <a:p>
            <a:pPr rtl="0">
              <a:lnSpc>
                <a:spcPct val="100000"/>
              </a:lnSpc>
            </a:pPr>
            <a:endParaRPr lang="fa-IR" sz="2200" b="1">
              <a:cs typeface="B Mitra" pitchFamily="2" charset="-78"/>
            </a:endParaRPr>
          </a:p>
          <a:p>
            <a:pPr rtl="0">
              <a:lnSpc>
                <a:spcPct val="100000"/>
              </a:lnSpc>
            </a:pPr>
            <a:r>
              <a:rPr lang="fa-IR" sz="2400" b="1"/>
              <a:t>طبق مطالعات تجربی</a:t>
            </a:r>
          </a:p>
          <a:p>
            <a:pPr rtl="0">
              <a:lnSpc>
                <a:spcPct val="100000"/>
              </a:lnSpc>
            </a:pPr>
            <a:endParaRPr lang="fa-IR" sz="2200" b="1">
              <a:cs typeface="B Mitra" pitchFamily="2" charset="-78"/>
            </a:endParaRPr>
          </a:p>
          <a:p>
            <a:pPr rtl="0">
              <a:lnSpc>
                <a:spcPct val="100000"/>
              </a:lnSpc>
            </a:pPr>
            <a:r>
              <a:rPr lang="fa-IR" sz="2000" b="1">
                <a:cs typeface="B Mitra" pitchFamily="2" charset="-78"/>
              </a:rPr>
              <a:t>5-20% موجودیها = 55- 65%  ارزش کل مصرف سالیانه</a:t>
            </a:r>
          </a:p>
          <a:p>
            <a:pPr rtl="0">
              <a:lnSpc>
                <a:spcPct val="100000"/>
              </a:lnSpc>
            </a:pPr>
            <a:r>
              <a:rPr lang="fa-IR" sz="2000" b="1">
                <a:cs typeface="B Mitra" pitchFamily="2" charset="-78"/>
              </a:rPr>
              <a:t>20-30% موجودیها = 20-40%  ارزش کل مصرف سالیانه </a:t>
            </a:r>
          </a:p>
          <a:p>
            <a:pPr rtl="0">
              <a:lnSpc>
                <a:spcPct val="100000"/>
              </a:lnSpc>
            </a:pPr>
            <a:r>
              <a:rPr lang="fa-IR" sz="2000" b="1">
                <a:cs typeface="B Mitra" pitchFamily="2" charset="-78"/>
              </a:rPr>
              <a:t>75-50% موجودیها =  5-25%  ارزش کل مصرف سالیانه</a:t>
            </a:r>
            <a:endParaRPr lang="en-US" sz="2000" b="1">
              <a:latin typeface="Verdana" pitchFamily="34" charset="0"/>
              <a:cs typeface="B Mitra" pitchFamily="2" charset="-78"/>
            </a:endParaRPr>
          </a:p>
        </p:txBody>
      </p:sp>
      <p:sp>
        <p:nvSpPr>
          <p:cNvPr id="575507" name="Rectangle 19"/>
          <p:cNvSpPr>
            <a:spLocks noGrp="1" noChangeArrowheads="1"/>
          </p:cNvSpPr>
          <p:nvPr>
            <p:ph type="title"/>
          </p:nvPr>
        </p:nvSpPr>
        <p:spPr>
          <a:xfrm>
            <a:off x="468313" y="0"/>
            <a:ext cx="8139112" cy="1039813"/>
          </a:xfrm>
          <a:noFill/>
          <a:ln/>
        </p:spPr>
        <p:txBody>
          <a:bodyPr/>
          <a:lstStyle/>
          <a:p>
            <a:r>
              <a:rPr lang="fa-IR" sz="3200">
                <a:cs typeface="B Titr" pitchFamily="2" charset="-78"/>
              </a:rPr>
              <a:t>روش پارتو</a:t>
            </a:r>
            <a:endParaRPr lang="en-US" sz="3200">
              <a:cs typeface="B Titr" pitchFamily="2" charset="-78"/>
            </a:endParaRPr>
          </a:p>
        </p:txBody>
      </p:sp>
      <p:sp>
        <p:nvSpPr>
          <p:cNvPr id="575510" name="Rectangle 22"/>
          <p:cNvSpPr>
            <a:spLocks noChangeArrowheads="1"/>
          </p:cNvSpPr>
          <p:nvPr/>
        </p:nvSpPr>
        <p:spPr bwMode="auto">
          <a:xfrm>
            <a:off x="6227763" y="404813"/>
            <a:ext cx="2916237" cy="431800"/>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موجودی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75492"/>
                                        </p:tgtEl>
                                        <p:attrNameLst>
                                          <p:attrName>style.visibility</p:attrName>
                                        </p:attrNameLst>
                                      </p:cBhvr>
                                      <p:to>
                                        <p:strVal val="visible"/>
                                      </p:to>
                                    </p:set>
                                    <p:animEffect transition="in" filter="wipe(down)">
                                      <p:cBhvr>
                                        <p:cTn id="7" dur="500"/>
                                        <p:tgtEl>
                                          <p:spTgt spid="5754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5493"/>
                                        </p:tgtEl>
                                        <p:attrNameLst>
                                          <p:attrName>style.visibility</p:attrName>
                                        </p:attrNameLst>
                                      </p:cBhvr>
                                      <p:to>
                                        <p:strVal val="visible"/>
                                      </p:to>
                                    </p:set>
                                    <p:animEffect transition="in" filter="wipe(down)">
                                      <p:cBhvr>
                                        <p:cTn id="10" dur="500"/>
                                        <p:tgtEl>
                                          <p:spTgt spid="57549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75494"/>
                                        </p:tgtEl>
                                        <p:attrNameLst>
                                          <p:attrName>style.visibility</p:attrName>
                                        </p:attrNameLst>
                                      </p:cBhvr>
                                      <p:to>
                                        <p:strVal val="visible"/>
                                      </p:to>
                                    </p:set>
                                    <p:animEffect transition="in" filter="wipe(down)">
                                      <p:cBhvr>
                                        <p:cTn id="13" dur="500"/>
                                        <p:tgtEl>
                                          <p:spTgt spid="57549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5495"/>
                                        </p:tgtEl>
                                        <p:attrNameLst>
                                          <p:attrName>style.visibility</p:attrName>
                                        </p:attrNameLst>
                                      </p:cBhvr>
                                      <p:to>
                                        <p:strVal val="visible"/>
                                      </p:to>
                                    </p:set>
                                    <p:animEffect transition="in" filter="wipe(down)">
                                      <p:cBhvr>
                                        <p:cTn id="16" dur="500"/>
                                        <p:tgtEl>
                                          <p:spTgt spid="575495"/>
                                        </p:tgtEl>
                                      </p:cBhvr>
                                    </p:animEffect>
                                  </p:childTnLst>
                                </p:cTn>
                              </p:par>
                              <p:par>
                                <p:cTn id="17" presetID="22" presetClass="entr" presetSubtype="4" fill="hold" nodeType="withEffect">
                                  <p:stCondLst>
                                    <p:cond delay="0"/>
                                  </p:stCondLst>
                                  <p:childTnLst>
                                    <p:set>
                                      <p:cBhvr>
                                        <p:cTn id="18" dur="1" fill="hold">
                                          <p:stCondLst>
                                            <p:cond delay="0"/>
                                          </p:stCondLst>
                                        </p:cTn>
                                        <p:tgtEl>
                                          <p:spTgt spid="575496"/>
                                        </p:tgtEl>
                                        <p:attrNameLst>
                                          <p:attrName>style.visibility</p:attrName>
                                        </p:attrNameLst>
                                      </p:cBhvr>
                                      <p:to>
                                        <p:strVal val="visible"/>
                                      </p:to>
                                    </p:set>
                                    <p:animEffect transition="in" filter="wipe(down)">
                                      <p:cBhvr>
                                        <p:cTn id="19" dur="500"/>
                                        <p:tgtEl>
                                          <p:spTgt spid="57549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75502"/>
                                        </p:tgtEl>
                                        <p:attrNameLst>
                                          <p:attrName>style.visibility</p:attrName>
                                        </p:attrNameLst>
                                      </p:cBhvr>
                                      <p:to>
                                        <p:strVal val="visible"/>
                                      </p:to>
                                    </p:set>
                                    <p:animEffect transition="in" filter="wipe(down)">
                                      <p:cBhvr>
                                        <p:cTn id="22" dur="500"/>
                                        <p:tgtEl>
                                          <p:spTgt spid="575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2" grpId="0" animBg="1"/>
      <p:bldP spid="575493" grpId="0" animBg="1"/>
      <p:bldP spid="575494" grpId="0" animBg="1"/>
      <p:bldP spid="575495" grpId="0" animBg="1"/>
      <p:bldP spid="5755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t>www.themegallery.com</a:t>
            </a:r>
          </a:p>
        </p:txBody>
      </p:sp>
      <p:sp>
        <p:nvSpPr>
          <p:cNvPr id="633872" name="Text Box 16"/>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نتایج محاسباتی</a:t>
            </a:r>
          </a:p>
        </p:txBody>
      </p:sp>
      <p:graphicFrame>
        <p:nvGraphicFramePr>
          <p:cNvPr id="633873" name="Object 17"/>
          <p:cNvGraphicFramePr>
            <a:graphicFrameLocks noChangeAspect="1"/>
          </p:cNvGraphicFramePr>
          <p:nvPr>
            <p:ph/>
          </p:nvPr>
        </p:nvGraphicFramePr>
        <p:xfrm>
          <a:off x="684213" y="1989138"/>
          <a:ext cx="7632700" cy="4635500"/>
        </p:xfrm>
        <a:graphic>
          <a:graphicData uri="http://schemas.openxmlformats.org/presentationml/2006/ole">
            <p:oleObj spid="_x0000_s633873" name="Chart" r:id="rId3" imgW="4286402" imgH="2485949" progId="Excel.Sheet.8">
              <p:embed/>
            </p:oleObj>
          </a:graphicData>
        </a:graphic>
      </p:graphicFrame>
      <p:grpSp>
        <p:nvGrpSpPr>
          <p:cNvPr id="633875" name="Group 19"/>
          <p:cNvGrpSpPr>
            <a:grpSpLocks/>
          </p:cNvGrpSpPr>
          <p:nvPr/>
        </p:nvGrpSpPr>
        <p:grpSpPr bwMode="auto">
          <a:xfrm>
            <a:off x="395288" y="836613"/>
            <a:ext cx="8367712" cy="1366837"/>
            <a:chOff x="816" y="2304"/>
            <a:chExt cx="1440" cy="448"/>
          </a:xfrm>
        </p:grpSpPr>
        <p:sp>
          <p:nvSpPr>
            <p:cNvPr id="633876" name="Freeform 20"/>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33877" name="Rectangle 21"/>
            <p:cNvSpPr>
              <a:spLocks noChangeArrowheads="1"/>
            </p:cNvSpPr>
            <p:nvPr/>
          </p:nvSpPr>
          <p:spPr bwMode="gray">
            <a:xfrm>
              <a:off x="816" y="2304"/>
              <a:ext cx="1440" cy="393"/>
            </a:xfrm>
            <a:prstGeom prst="rect">
              <a:avLst/>
            </a:prstGeom>
            <a:gradFill rotWithShape="1">
              <a:gsLst>
                <a:gs pos="0">
                  <a:schemeClr val="accent1">
                    <a:gamma/>
                    <a:tint val="57647"/>
                    <a:invGamma/>
                  </a:schemeClr>
                </a:gs>
                <a:gs pos="100000">
                  <a:schemeClr val="accent1"/>
                </a:gs>
              </a:gsLst>
              <a:lin ang="2700000" scaled="1"/>
            </a:gradFill>
            <a:ln w="9525" algn="ctr">
              <a:noFill/>
              <a:miter lim="800000"/>
              <a:headEnd/>
              <a:tailEnd/>
            </a:ln>
            <a:effectLst/>
          </p:spPr>
          <p:txBody>
            <a:bodyPr wrap="none" anchor="ctr"/>
            <a:lstStyle/>
            <a:p>
              <a:pPr eaLnBrk="0" hangingPunct="0">
                <a:lnSpc>
                  <a:spcPct val="100000"/>
                </a:lnSpc>
              </a:pPr>
              <a:r>
                <a:rPr lang="fa-IR" sz="2400">
                  <a:solidFill>
                    <a:schemeClr val="bg1"/>
                  </a:solidFill>
                  <a:effectLst>
                    <a:outerShdw blurRad="38100" dist="38100" dir="2700000" algn="tl">
                      <a:srgbClr val="000000"/>
                    </a:outerShdw>
                  </a:effectLst>
                </a:rPr>
                <a:t>نمودار همگرایی الگوریتم ژنتیک</a:t>
              </a:r>
              <a:endParaRPr lang="en-US" sz="2400">
                <a:solidFill>
                  <a:schemeClr val="bg1"/>
                </a:solidFill>
                <a:effectLst>
                  <a:outerShdw blurRad="38100" dist="38100" dir="2700000" algn="tl">
                    <a:srgbClr val="000000"/>
                  </a:outerShdw>
                </a:effectLst>
              </a:endParaRPr>
            </a:p>
          </p:txBody>
        </p:sp>
      </p:grpSp>
      <p:sp>
        <p:nvSpPr>
          <p:cNvPr id="633878" name="Rectangle 22"/>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t>www.themegallery.com</a:t>
            </a:r>
          </a:p>
        </p:txBody>
      </p:sp>
      <p:sp>
        <p:nvSpPr>
          <p:cNvPr id="635945" name="Text Box 41"/>
          <p:cNvSpPr txBox="1">
            <a:spLocks noChangeArrowheads="1"/>
          </p:cNvSpPr>
          <p:nvPr/>
        </p:nvSpPr>
        <p:spPr bwMode="auto">
          <a:xfrm>
            <a:off x="0" y="260350"/>
            <a:ext cx="9144000" cy="579438"/>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نتایج محاسباتی</a:t>
            </a:r>
          </a:p>
        </p:txBody>
      </p:sp>
      <p:graphicFrame>
        <p:nvGraphicFramePr>
          <p:cNvPr id="635946" name="Object 42"/>
          <p:cNvGraphicFramePr>
            <a:graphicFrameLocks noChangeAspect="1"/>
          </p:cNvGraphicFramePr>
          <p:nvPr>
            <p:ph/>
          </p:nvPr>
        </p:nvGraphicFramePr>
        <p:xfrm>
          <a:off x="684213" y="1989138"/>
          <a:ext cx="7775575" cy="4464050"/>
        </p:xfrm>
        <a:graphic>
          <a:graphicData uri="http://schemas.openxmlformats.org/presentationml/2006/ole">
            <p:oleObj spid="_x0000_s635946" name="Chart" r:id="rId3" imgW="4295851" imgH="2505151" progId="Excel.Sheet.8">
              <p:embed/>
            </p:oleObj>
          </a:graphicData>
        </a:graphic>
      </p:graphicFrame>
      <p:grpSp>
        <p:nvGrpSpPr>
          <p:cNvPr id="635948" name="Group 44"/>
          <p:cNvGrpSpPr>
            <a:grpSpLocks/>
          </p:cNvGrpSpPr>
          <p:nvPr/>
        </p:nvGrpSpPr>
        <p:grpSpPr bwMode="auto">
          <a:xfrm>
            <a:off x="395288" y="836613"/>
            <a:ext cx="8367712" cy="1366837"/>
            <a:chOff x="816" y="2304"/>
            <a:chExt cx="1440" cy="448"/>
          </a:xfrm>
        </p:grpSpPr>
        <p:sp>
          <p:nvSpPr>
            <p:cNvPr id="635949" name="Freeform 45"/>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35950" name="Rectangle 46"/>
            <p:cNvSpPr>
              <a:spLocks noChangeArrowheads="1"/>
            </p:cNvSpPr>
            <p:nvPr/>
          </p:nvSpPr>
          <p:spPr bwMode="gray">
            <a:xfrm>
              <a:off x="816" y="2304"/>
              <a:ext cx="1440" cy="393"/>
            </a:xfrm>
            <a:prstGeom prst="rect">
              <a:avLst/>
            </a:prstGeom>
            <a:gradFill rotWithShape="1">
              <a:gsLst>
                <a:gs pos="0">
                  <a:schemeClr val="accent1">
                    <a:gamma/>
                    <a:tint val="57647"/>
                    <a:invGamma/>
                  </a:schemeClr>
                </a:gs>
                <a:gs pos="100000">
                  <a:schemeClr val="accent1"/>
                </a:gs>
              </a:gsLst>
              <a:lin ang="2700000" scaled="1"/>
            </a:gradFill>
            <a:ln w="9525" algn="ctr">
              <a:noFill/>
              <a:miter lim="800000"/>
              <a:headEnd/>
              <a:tailEnd/>
            </a:ln>
            <a:effectLst/>
          </p:spPr>
          <p:txBody>
            <a:bodyPr wrap="none" anchor="ctr"/>
            <a:lstStyle/>
            <a:p>
              <a:pPr eaLnBrk="0" hangingPunct="0">
                <a:lnSpc>
                  <a:spcPct val="100000"/>
                </a:lnSpc>
              </a:pPr>
              <a:r>
                <a:rPr lang="fa-IR" sz="2400">
                  <a:solidFill>
                    <a:schemeClr val="bg1"/>
                  </a:solidFill>
                  <a:effectLst>
                    <a:outerShdw blurRad="38100" dist="38100" dir="2700000" algn="tl">
                      <a:srgbClr val="000000"/>
                    </a:outerShdw>
                  </a:effectLst>
                </a:rPr>
                <a:t>نمودار همگرایی الگوریتم ایمنی</a:t>
              </a:r>
              <a:endParaRPr lang="en-US" sz="2400">
                <a:solidFill>
                  <a:schemeClr val="bg1"/>
                </a:solidFill>
                <a:effectLst>
                  <a:outerShdw blurRad="38100" dist="38100" dir="2700000" algn="tl">
                    <a:srgbClr val="000000"/>
                  </a:outerShdw>
                </a:effectLst>
              </a:endParaRPr>
            </a:p>
          </p:txBody>
        </p:sp>
      </p:grpSp>
      <p:sp>
        <p:nvSpPr>
          <p:cNvPr id="635951" name="Rectangle 47"/>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t>www.themegallery.com</a:t>
            </a:r>
          </a:p>
        </p:txBody>
      </p:sp>
      <p:sp>
        <p:nvSpPr>
          <p:cNvPr id="637991" name="Text Box 39"/>
          <p:cNvSpPr txBox="1">
            <a:spLocks noChangeArrowheads="1"/>
          </p:cNvSpPr>
          <p:nvPr/>
        </p:nvSpPr>
        <p:spPr bwMode="auto">
          <a:xfrm>
            <a:off x="0" y="188913"/>
            <a:ext cx="9144000" cy="579437"/>
          </a:xfrm>
          <a:prstGeom prst="rect">
            <a:avLst/>
          </a:prstGeom>
          <a:noFill/>
          <a:ln w="9525" algn="ctr">
            <a:noFill/>
            <a:miter lim="800000"/>
            <a:headEnd/>
            <a:tailEnd/>
          </a:ln>
          <a:effectLst/>
        </p:spPr>
        <p:txBody>
          <a:bodyPr>
            <a:spAutoFit/>
          </a:bodyPr>
          <a:lstStyle/>
          <a:p>
            <a:pPr rtl="0" eaLnBrk="0" hangingPunct="0">
              <a:lnSpc>
                <a:spcPct val="100000"/>
              </a:lnSpc>
            </a:pPr>
            <a:r>
              <a:rPr lang="fa-IR" sz="3200" b="1">
                <a:solidFill>
                  <a:schemeClr val="bg1"/>
                </a:solidFill>
              </a:rPr>
              <a:t>نتایج محاسباتی</a:t>
            </a:r>
          </a:p>
        </p:txBody>
      </p:sp>
      <p:graphicFrame>
        <p:nvGraphicFramePr>
          <p:cNvPr id="637992" name="Object 40"/>
          <p:cNvGraphicFramePr>
            <a:graphicFrameLocks noChangeAspect="1"/>
          </p:cNvGraphicFramePr>
          <p:nvPr>
            <p:ph/>
          </p:nvPr>
        </p:nvGraphicFramePr>
        <p:xfrm>
          <a:off x="827088" y="1916113"/>
          <a:ext cx="7561262" cy="4465637"/>
        </p:xfrm>
        <a:graphic>
          <a:graphicData uri="http://schemas.openxmlformats.org/presentationml/2006/ole">
            <p:oleObj spid="_x0000_s637992" name="Chart" r:id="rId3" imgW="4714951" imgH="2409749" progId="Excel.Sheet.8">
              <p:embed/>
            </p:oleObj>
          </a:graphicData>
        </a:graphic>
      </p:graphicFrame>
      <p:grpSp>
        <p:nvGrpSpPr>
          <p:cNvPr id="637994" name="Group 42"/>
          <p:cNvGrpSpPr>
            <a:grpSpLocks/>
          </p:cNvGrpSpPr>
          <p:nvPr/>
        </p:nvGrpSpPr>
        <p:grpSpPr bwMode="auto">
          <a:xfrm>
            <a:off x="395288" y="836613"/>
            <a:ext cx="8367712" cy="1366837"/>
            <a:chOff x="816" y="2304"/>
            <a:chExt cx="1440" cy="448"/>
          </a:xfrm>
        </p:grpSpPr>
        <p:sp>
          <p:nvSpPr>
            <p:cNvPr id="637995" name="Freeform 43"/>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amma/>
                    <a:tint val="57647"/>
                    <a:invGamma/>
                  </a:srgbClr>
                </a:gs>
                <a:gs pos="100000">
                  <a:srgbClr val="000000"/>
                </a:gs>
              </a:gsLst>
              <a:lin ang="2700000" scaled="1"/>
            </a:gradFill>
            <a:ln w="0">
              <a:noFill/>
              <a:prstDash val="solid"/>
              <a:round/>
              <a:headEnd/>
              <a:tailEnd/>
            </a:ln>
          </p:spPr>
          <p:txBody>
            <a:bodyPr/>
            <a:lstStyle/>
            <a:p>
              <a:endParaRPr lang="en-US"/>
            </a:p>
          </p:txBody>
        </p:sp>
        <p:sp>
          <p:nvSpPr>
            <p:cNvPr id="637996" name="Rectangle 44"/>
            <p:cNvSpPr>
              <a:spLocks noChangeArrowheads="1"/>
            </p:cNvSpPr>
            <p:nvPr/>
          </p:nvSpPr>
          <p:spPr bwMode="gray">
            <a:xfrm>
              <a:off x="816" y="2304"/>
              <a:ext cx="1440" cy="393"/>
            </a:xfrm>
            <a:prstGeom prst="rect">
              <a:avLst/>
            </a:prstGeom>
            <a:solidFill>
              <a:srgbClr val="99CCFF"/>
            </a:solidFill>
            <a:ln w="9525" algn="ctr">
              <a:noFill/>
              <a:miter lim="800000"/>
              <a:headEnd/>
              <a:tailEnd/>
            </a:ln>
            <a:effectLst/>
          </p:spPr>
          <p:txBody>
            <a:bodyPr wrap="none" anchor="ctr"/>
            <a:lstStyle/>
            <a:p>
              <a:pPr eaLnBrk="0" hangingPunct="0">
                <a:lnSpc>
                  <a:spcPct val="100000"/>
                </a:lnSpc>
              </a:pPr>
              <a:r>
                <a:rPr lang="fa-IR" sz="2400">
                  <a:solidFill>
                    <a:srgbClr val="C8224A"/>
                  </a:solidFill>
                  <a:effectLst>
                    <a:outerShdw blurRad="38100" dist="38100" dir="2700000" algn="tl">
                      <a:srgbClr val="000000"/>
                    </a:outerShdw>
                  </a:effectLst>
                </a:rPr>
                <a:t>نمودار مقایسه صحت طبقه بندی نهایی 10 بار اجرای</a:t>
              </a:r>
            </a:p>
            <a:p>
              <a:pPr eaLnBrk="0" hangingPunct="0">
                <a:lnSpc>
                  <a:spcPct val="100000"/>
                </a:lnSpc>
              </a:pPr>
              <a:r>
                <a:rPr lang="fa-IR" sz="2400">
                  <a:solidFill>
                    <a:srgbClr val="C8224A"/>
                  </a:solidFill>
                  <a:effectLst>
                    <a:outerShdw blurRad="38100" dist="38100" dir="2700000" algn="tl">
                      <a:srgbClr val="000000"/>
                    </a:outerShdw>
                  </a:effectLst>
                </a:rPr>
                <a:t> الگوریتم ژنتیک و الگوریتم ایمنی</a:t>
              </a:r>
              <a:endParaRPr lang="en-US" sz="2400">
                <a:solidFill>
                  <a:srgbClr val="C8224A"/>
                </a:solidFill>
                <a:effectLst>
                  <a:outerShdw blurRad="38100" dist="38100" dir="2700000" algn="tl">
                    <a:srgbClr val="000000"/>
                  </a:outerShdw>
                </a:effectLst>
              </a:endParaRPr>
            </a:p>
          </p:txBody>
        </p:sp>
      </p:grpSp>
      <p:sp>
        <p:nvSpPr>
          <p:cNvPr id="637997" name="Rectangle 45"/>
          <p:cNvSpPr>
            <a:spLocks noChangeArrowheads="1"/>
          </p:cNvSpPr>
          <p:nvPr/>
        </p:nvSpPr>
        <p:spPr bwMode="auto">
          <a:xfrm>
            <a:off x="5940425" y="115888"/>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تطبیق و اجرای الگوریتم</a:t>
            </a:r>
            <a:endParaRPr lang="en-US" sz="1800" b="1">
              <a:solidFill>
                <a:srgbClr val="FFFFFF"/>
              </a:solidFill>
            </a:endParaRPr>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a:t>www.themegallery.com</a:t>
            </a:r>
          </a:p>
        </p:txBody>
      </p:sp>
      <p:sp>
        <p:nvSpPr>
          <p:cNvPr id="577540" name="AutoShape 4"/>
          <p:cNvSpPr>
            <a:spLocks noChangeArrowheads="1"/>
          </p:cNvSpPr>
          <p:nvPr/>
        </p:nvSpPr>
        <p:spPr bwMode="gray">
          <a:xfrm>
            <a:off x="1692275" y="1628775"/>
            <a:ext cx="5761038" cy="3960813"/>
          </a:xfrm>
          <a:prstGeom prst="roundRect">
            <a:avLst>
              <a:gd name="adj" fmla="val 17509"/>
            </a:avLst>
          </a:prstGeom>
          <a:solidFill>
            <a:srgbClr val="246A45"/>
          </a:solidFill>
          <a:ln w="9525">
            <a:noFill/>
            <a:round/>
            <a:headEnd/>
            <a:tailEnd/>
          </a:ln>
          <a:effectLst/>
        </p:spPr>
        <p:txBody>
          <a:bodyPr wrap="none" anchor="ctr"/>
          <a:lstStyle/>
          <a:p>
            <a:endParaRPr lang="en-US"/>
          </a:p>
        </p:txBody>
      </p:sp>
      <p:sp>
        <p:nvSpPr>
          <p:cNvPr id="577541" name="AutoShape 5"/>
          <p:cNvSpPr>
            <a:spLocks noChangeArrowheads="1"/>
          </p:cNvSpPr>
          <p:nvPr/>
        </p:nvSpPr>
        <p:spPr bwMode="gray">
          <a:xfrm>
            <a:off x="1692275" y="1628775"/>
            <a:ext cx="5688013" cy="3887788"/>
          </a:xfrm>
          <a:prstGeom prst="roundRect">
            <a:avLst>
              <a:gd name="adj" fmla="val 16667"/>
            </a:avLst>
          </a:prstGeom>
          <a:solidFill>
            <a:srgbClr val="00CC99"/>
          </a:solidFill>
          <a:ln w="9525">
            <a:noFill/>
            <a:round/>
            <a:headEnd/>
            <a:tailEnd/>
          </a:ln>
          <a:effectLst/>
        </p:spPr>
        <p:txBody>
          <a:bodyPr wrap="none" anchor="ctr"/>
          <a:lstStyle/>
          <a:p>
            <a:pPr rtl="0">
              <a:lnSpc>
                <a:spcPct val="100000"/>
              </a:lnSpc>
            </a:pPr>
            <a:endParaRPr lang="en-US" sz="1800">
              <a:solidFill>
                <a:srgbClr val="CC3300"/>
              </a:solidFill>
            </a:endParaRPr>
          </a:p>
        </p:txBody>
      </p:sp>
      <p:sp>
        <p:nvSpPr>
          <p:cNvPr id="577542" name="AutoShape 6"/>
          <p:cNvSpPr>
            <a:spLocks noChangeArrowheads="1"/>
          </p:cNvSpPr>
          <p:nvPr/>
        </p:nvSpPr>
        <p:spPr bwMode="gray">
          <a:xfrm>
            <a:off x="1763713" y="4365625"/>
            <a:ext cx="5545137" cy="1141413"/>
          </a:xfrm>
          <a:prstGeom prst="roundRect">
            <a:avLst>
              <a:gd name="adj" fmla="val 50000"/>
            </a:avLst>
          </a:prstGeom>
          <a:gradFill rotWithShape="1">
            <a:gsLst>
              <a:gs pos="0">
                <a:srgbClr val="AAFCC5">
                  <a:alpha val="0"/>
                </a:srgbClr>
              </a:gs>
              <a:gs pos="100000">
                <a:srgbClr val="AAFCC5">
                  <a:gamma/>
                  <a:tint val="51373"/>
                  <a:invGamma/>
                </a:srgbClr>
              </a:gs>
            </a:gsLst>
            <a:lin ang="5400000" scaled="1"/>
          </a:gradFill>
          <a:ln w="9525">
            <a:noFill/>
            <a:round/>
            <a:headEnd/>
            <a:tailEnd/>
          </a:ln>
          <a:effectLst/>
        </p:spPr>
        <p:txBody>
          <a:bodyPr wrap="none" anchor="ctr"/>
          <a:lstStyle/>
          <a:p>
            <a:endParaRPr lang="en-US"/>
          </a:p>
        </p:txBody>
      </p:sp>
      <p:sp>
        <p:nvSpPr>
          <p:cNvPr id="577543" name="AutoShape 7"/>
          <p:cNvSpPr>
            <a:spLocks noChangeArrowheads="1"/>
          </p:cNvSpPr>
          <p:nvPr/>
        </p:nvSpPr>
        <p:spPr bwMode="gray">
          <a:xfrm>
            <a:off x="1763713" y="1628775"/>
            <a:ext cx="5546725" cy="1079500"/>
          </a:xfrm>
          <a:prstGeom prst="roundRect">
            <a:avLst>
              <a:gd name="adj" fmla="val 50000"/>
            </a:avLst>
          </a:prstGeom>
          <a:gradFill rotWithShape="1">
            <a:gsLst>
              <a:gs pos="0">
                <a:srgbClr val="A0F6AA">
                  <a:gamma/>
                  <a:tint val="33333"/>
                  <a:invGamma/>
                </a:srgbClr>
              </a:gs>
              <a:gs pos="100000">
                <a:srgbClr val="A0F6AA">
                  <a:alpha val="0"/>
                </a:srgbClr>
              </a:gs>
            </a:gsLst>
            <a:lin ang="5400000" scaled="1"/>
          </a:gradFill>
          <a:ln w="9525">
            <a:noFill/>
            <a:round/>
            <a:headEnd/>
            <a:tailEnd/>
          </a:ln>
          <a:effectLst/>
        </p:spPr>
        <p:txBody>
          <a:bodyPr wrap="none" anchor="ctr"/>
          <a:lstStyle/>
          <a:p>
            <a:endParaRPr lang="en-US"/>
          </a:p>
        </p:txBody>
      </p:sp>
      <p:sp>
        <p:nvSpPr>
          <p:cNvPr id="577544" name="Text Box 8"/>
          <p:cNvSpPr txBox="1">
            <a:spLocks noChangeArrowheads="1"/>
          </p:cNvSpPr>
          <p:nvPr/>
        </p:nvSpPr>
        <p:spPr bwMode="gray">
          <a:xfrm>
            <a:off x="1692275" y="2060575"/>
            <a:ext cx="5688013" cy="2957513"/>
          </a:xfrm>
          <a:prstGeom prst="rect">
            <a:avLst/>
          </a:prstGeom>
          <a:noFill/>
          <a:ln w="9525" algn="ctr">
            <a:noFill/>
            <a:miter lim="800000"/>
            <a:headEnd/>
            <a:tailEnd/>
          </a:ln>
          <a:effectLst/>
        </p:spPr>
        <p:txBody>
          <a:bodyPr>
            <a:spAutoFit/>
          </a:bodyPr>
          <a:lstStyle/>
          <a:p>
            <a:pPr rtl="0">
              <a:lnSpc>
                <a:spcPct val="100000"/>
              </a:lnSpc>
            </a:pPr>
            <a:r>
              <a:rPr lang="fa-IR" sz="2400" b="1"/>
              <a:t>طبقه بندی موجودی </a:t>
            </a:r>
          </a:p>
          <a:p>
            <a:pPr rtl="0">
              <a:lnSpc>
                <a:spcPct val="100000"/>
              </a:lnSpc>
            </a:pPr>
            <a:endParaRPr lang="en-US" sz="2400" b="1">
              <a:latin typeface="Verdana" pitchFamily="34" charset="0"/>
            </a:endParaRPr>
          </a:p>
          <a:p>
            <a:pPr rtl="0">
              <a:lnSpc>
                <a:spcPct val="100000"/>
              </a:lnSpc>
            </a:pPr>
            <a:r>
              <a:rPr lang="en-US" sz="2200" b="1">
                <a:latin typeface="Verdana" pitchFamily="34" charset="0"/>
                <a:cs typeface="B Mitra" pitchFamily="2" charset="-78"/>
              </a:rPr>
              <a:t> </a:t>
            </a:r>
            <a:r>
              <a:rPr lang="fa-IR" sz="2200" b="1">
                <a:latin typeface="Verdana" pitchFamily="34" charset="0"/>
                <a:cs typeface="B Mitra" pitchFamily="2" charset="-78"/>
              </a:rPr>
              <a:t>  =  اقلام خیلی مهم</a:t>
            </a:r>
            <a:r>
              <a:rPr lang="en-US" sz="2600" b="1">
                <a:latin typeface="Times New Roman" pitchFamily="18" charset="0"/>
                <a:cs typeface="Times New Roman" pitchFamily="18" charset="0"/>
              </a:rPr>
              <a:t>A</a:t>
            </a:r>
            <a:r>
              <a:rPr lang="en-US" sz="2200" b="1">
                <a:latin typeface="Verdana" pitchFamily="34" charset="0"/>
                <a:cs typeface="B Mitra" pitchFamily="2" charset="-78"/>
              </a:rPr>
              <a:t> </a:t>
            </a:r>
            <a:r>
              <a:rPr lang="fa-IR" sz="2200" b="1">
                <a:latin typeface="Verdana" pitchFamily="34" charset="0"/>
                <a:cs typeface="B Mitra" pitchFamily="2" charset="-78"/>
              </a:rPr>
              <a:t>طبقه </a:t>
            </a:r>
            <a:endParaRPr lang="fa-IR" sz="2400" b="1">
              <a:latin typeface="Verdana" pitchFamily="34" charset="0"/>
            </a:endParaRPr>
          </a:p>
          <a:p>
            <a:pPr rtl="0">
              <a:lnSpc>
                <a:spcPct val="100000"/>
              </a:lnSpc>
            </a:pPr>
            <a:r>
              <a:rPr lang="fa-IR" sz="2200" b="1">
                <a:latin typeface="Verdana" pitchFamily="34" charset="0"/>
                <a:cs typeface="B Mitra" pitchFamily="2" charset="-78"/>
              </a:rPr>
              <a:t>  =  اقلام با اهمیت متوسط </a:t>
            </a:r>
            <a:r>
              <a:rPr lang="en-US" sz="2600" b="1">
                <a:latin typeface="Times New Roman" pitchFamily="18" charset="0"/>
                <a:cs typeface="Times New Roman" pitchFamily="18" charset="0"/>
              </a:rPr>
              <a:t>B</a:t>
            </a:r>
            <a:r>
              <a:rPr lang="fa-IR" sz="2200" b="1">
                <a:latin typeface="Verdana" pitchFamily="34" charset="0"/>
                <a:cs typeface="B Mitra" pitchFamily="2" charset="-78"/>
              </a:rPr>
              <a:t>          طبقه   </a:t>
            </a:r>
          </a:p>
          <a:p>
            <a:pPr rtl="0">
              <a:lnSpc>
                <a:spcPct val="100000"/>
              </a:lnSpc>
            </a:pPr>
            <a:r>
              <a:rPr lang="fa-IR" sz="2200" b="1">
                <a:latin typeface="Verdana" pitchFamily="34" charset="0"/>
                <a:cs typeface="B Mitra" pitchFamily="2" charset="-78"/>
              </a:rPr>
              <a:t> =  اقلام کم اهمیت </a:t>
            </a:r>
            <a:r>
              <a:rPr lang="en-US" sz="2200" b="1">
                <a:latin typeface="Verdana" pitchFamily="34" charset="0"/>
                <a:cs typeface="B Mitra" pitchFamily="2" charset="-78"/>
              </a:rPr>
              <a:t> </a:t>
            </a:r>
            <a:r>
              <a:rPr lang="en-US" sz="2600" b="1">
                <a:latin typeface="Times New Roman" pitchFamily="18" charset="0"/>
                <a:cs typeface="Times New Roman" pitchFamily="18" charset="0"/>
              </a:rPr>
              <a:t>C</a:t>
            </a:r>
            <a:r>
              <a:rPr lang="fa-IR" sz="2200" b="1">
                <a:latin typeface="Verdana" pitchFamily="34" charset="0"/>
                <a:cs typeface="B Mitra" pitchFamily="2" charset="-78"/>
              </a:rPr>
              <a:t> طبقه   </a:t>
            </a:r>
          </a:p>
          <a:p>
            <a:pPr rtl="0">
              <a:lnSpc>
                <a:spcPct val="100000"/>
              </a:lnSpc>
            </a:pPr>
            <a:endParaRPr lang="fa-IR" sz="2200" b="1">
              <a:latin typeface="Verdana" pitchFamily="34" charset="0"/>
              <a:cs typeface="B Mitra" pitchFamily="2" charset="-78"/>
            </a:endParaRPr>
          </a:p>
          <a:p>
            <a:pPr rtl="0">
              <a:lnSpc>
                <a:spcPct val="100000"/>
              </a:lnSpc>
            </a:pPr>
            <a:endParaRPr lang="fa-IR" sz="2000" b="1">
              <a:latin typeface="Verdana" pitchFamily="34" charset="0"/>
              <a:cs typeface="B Mitra" pitchFamily="2" charset="-78"/>
            </a:endParaRPr>
          </a:p>
          <a:p>
            <a:pPr rtl="0">
              <a:lnSpc>
                <a:spcPct val="100000"/>
              </a:lnSpc>
            </a:pPr>
            <a:endParaRPr lang="en-US" sz="2000" b="1">
              <a:latin typeface="Verdana" pitchFamily="34" charset="0"/>
              <a:cs typeface="B Mitra" pitchFamily="2" charset="-78"/>
            </a:endParaRPr>
          </a:p>
        </p:txBody>
      </p:sp>
      <p:grpSp>
        <p:nvGrpSpPr>
          <p:cNvPr id="577546" name="Group 10"/>
          <p:cNvGrpSpPr>
            <a:grpSpLocks/>
          </p:cNvGrpSpPr>
          <p:nvPr/>
        </p:nvGrpSpPr>
        <p:grpSpPr bwMode="auto">
          <a:xfrm rot="16200000">
            <a:off x="4284663" y="1268413"/>
            <a:ext cx="642937" cy="642937"/>
            <a:chOff x="1289" y="582"/>
            <a:chExt cx="668" cy="668"/>
          </a:xfrm>
        </p:grpSpPr>
        <p:sp>
          <p:nvSpPr>
            <p:cNvPr id="577547"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577548"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577549"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577550"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577551"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r" rtl="0">
                <a:lnSpc>
                  <a:spcPct val="100000"/>
                </a:lnSpc>
              </a:pPr>
              <a:r>
                <a:rPr lang="fa-IR" sz="1800" b="1"/>
                <a:t>4</a:t>
              </a:r>
              <a:endParaRPr lang="en-US" sz="1800" b="1"/>
            </a:p>
          </p:txBody>
        </p:sp>
      </p:grpSp>
      <p:sp>
        <p:nvSpPr>
          <p:cNvPr id="577552" name="Rectangle 16"/>
          <p:cNvSpPr>
            <a:spLocks noGrp="1" noChangeArrowheads="1"/>
          </p:cNvSpPr>
          <p:nvPr>
            <p:ph type="title"/>
          </p:nvPr>
        </p:nvSpPr>
        <p:spPr>
          <a:noFill/>
          <a:ln/>
        </p:spPr>
        <p:txBody>
          <a:bodyPr/>
          <a:lstStyle/>
          <a:p>
            <a:r>
              <a:rPr lang="en-US" sz="3600">
                <a:latin typeface="Times New Roman" pitchFamily="18" charset="0"/>
                <a:cs typeface="Times New Roman" pitchFamily="18" charset="0"/>
              </a:rPr>
              <a:t>ABC</a:t>
            </a:r>
            <a:r>
              <a:rPr lang="en-US" sz="3200">
                <a:latin typeface="Times New Roman" pitchFamily="18" charset="0"/>
                <a:cs typeface="Times New Roman" pitchFamily="18" charset="0"/>
              </a:rPr>
              <a:t> </a:t>
            </a:r>
            <a:r>
              <a:rPr lang="fa-IR" sz="3200">
                <a:cs typeface="B Titr" pitchFamily="2" charset="-78"/>
              </a:rPr>
              <a:t>تحلیل</a:t>
            </a:r>
            <a:endParaRPr lang="en-US" sz="3200">
              <a:cs typeface="B Titr" pitchFamily="2" charset="-78"/>
            </a:endParaRPr>
          </a:p>
        </p:txBody>
      </p:sp>
      <p:sp>
        <p:nvSpPr>
          <p:cNvPr id="577555" name="Rectangle 19"/>
          <p:cNvSpPr>
            <a:spLocks noChangeArrowheads="1"/>
          </p:cNvSpPr>
          <p:nvPr/>
        </p:nvSpPr>
        <p:spPr bwMode="auto">
          <a:xfrm>
            <a:off x="6227763" y="404813"/>
            <a:ext cx="2916237" cy="431800"/>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موجودی</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77540"/>
                                        </p:tgtEl>
                                        <p:attrNameLst>
                                          <p:attrName>style.visibility</p:attrName>
                                        </p:attrNameLst>
                                      </p:cBhvr>
                                      <p:to>
                                        <p:strVal val="visible"/>
                                      </p:to>
                                    </p:set>
                                    <p:animEffect transition="in" filter="wipe(down)">
                                      <p:cBhvr>
                                        <p:cTn id="7" dur="500"/>
                                        <p:tgtEl>
                                          <p:spTgt spid="5775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7541"/>
                                        </p:tgtEl>
                                        <p:attrNameLst>
                                          <p:attrName>style.visibility</p:attrName>
                                        </p:attrNameLst>
                                      </p:cBhvr>
                                      <p:to>
                                        <p:strVal val="visible"/>
                                      </p:to>
                                    </p:set>
                                    <p:animEffect transition="in" filter="wipe(down)">
                                      <p:cBhvr>
                                        <p:cTn id="10" dur="500"/>
                                        <p:tgtEl>
                                          <p:spTgt spid="5775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77542"/>
                                        </p:tgtEl>
                                        <p:attrNameLst>
                                          <p:attrName>style.visibility</p:attrName>
                                        </p:attrNameLst>
                                      </p:cBhvr>
                                      <p:to>
                                        <p:strVal val="visible"/>
                                      </p:to>
                                    </p:set>
                                    <p:animEffect transition="in" filter="wipe(down)">
                                      <p:cBhvr>
                                        <p:cTn id="13" dur="500"/>
                                        <p:tgtEl>
                                          <p:spTgt spid="57754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7543"/>
                                        </p:tgtEl>
                                        <p:attrNameLst>
                                          <p:attrName>style.visibility</p:attrName>
                                        </p:attrNameLst>
                                      </p:cBhvr>
                                      <p:to>
                                        <p:strVal val="visible"/>
                                      </p:to>
                                    </p:set>
                                    <p:animEffect transition="in" filter="wipe(down)">
                                      <p:cBhvr>
                                        <p:cTn id="16" dur="500"/>
                                        <p:tgtEl>
                                          <p:spTgt spid="57754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77544"/>
                                        </p:tgtEl>
                                        <p:attrNameLst>
                                          <p:attrName>style.visibility</p:attrName>
                                        </p:attrNameLst>
                                      </p:cBhvr>
                                      <p:to>
                                        <p:strVal val="visible"/>
                                      </p:to>
                                    </p:set>
                                    <p:animEffect transition="in" filter="wipe(down)">
                                      <p:cBhvr>
                                        <p:cTn id="19" dur="500"/>
                                        <p:tgtEl>
                                          <p:spTgt spid="577544"/>
                                        </p:tgtEl>
                                      </p:cBhvr>
                                    </p:animEffect>
                                  </p:childTnLst>
                                </p:cTn>
                              </p:par>
                              <p:par>
                                <p:cTn id="20" presetID="22" presetClass="entr" presetSubtype="4" fill="hold" nodeType="withEffect">
                                  <p:stCondLst>
                                    <p:cond delay="0"/>
                                  </p:stCondLst>
                                  <p:childTnLst>
                                    <p:set>
                                      <p:cBhvr>
                                        <p:cTn id="21" dur="1" fill="hold">
                                          <p:stCondLst>
                                            <p:cond delay="0"/>
                                          </p:stCondLst>
                                        </p:cTn>
                                        <p:tgtEl>
                                          <p:spTgt spid="577546"/>
                                        </p:tgtEl>
                                        <p:attrNameLst>
                                          <p:attrName>style.visibility</p:attrName>
                                        </p:attrNameLst>
                                      </p:cBhvr>
                                      <p:to>
                                        <p:strVal val="visible"/>
                                      </p:to>
                                    </p:set>
                                    <p:animEffect transition="in" filter="wipe(down)">
                                      <p:cBhvr>
                                        <p:cTn id="22" dur="500"/>
                                        <p:tgtEl>
                                          <p:spTgt spid="577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0" grpId="0" animBg="1"/>
      <p:bldP spid="577541" grpId="0" animBg="1"/>
      <p:bldP spid="577542" grpId="0" animBg="1"/>
      <p:bldP spid="577543" grpId="0" animBg="1"/>
      <p:bldP spid="5775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a:t>www.themegallery.com</a:t>
            </a:r>
          </a:p>
        </p:txBody>
      </p:sp>
      <p:sp>
        <p:nvSpPr>
          <p:cNvPr id="572420" name="Rectangle 4"/>
          <p:cNvSpPr>
            <a:spLocks noGrp="1" noChangeArrowheads="1"/>
          </p:cNvSpPr>
          <p:nvPr>
            <p:ph type="title"/>
          </p:nvPr>
        </p:nvSpPr>
        <p:spPr>
          <a:xfrm>
            <a:off x="250825" y="476250"/>
            <a:ext cx="7848600" cy="563563"/>
          </a:xfrm>
          <a:noFill/>
          <a:ln/>
        </p:spPr>
        <p:txBody>
          <a:bodyPr/>
          <a:lstStyle/>
          <a:p>
            <a:r>
              <a:rPr lang="fa-IR" sz="3200">
                <a:cs typeface="B Titr" pitchFamily="2" charset="-78"/>
              </a:rPr>
              <a:t>طبقه بندی موجودی چند معیاره</a:t>
            </a:r>
            <a:r>
              <a:rPr lang="en-US" sz="3200">
                <a:cs typeface="B Titr" pitchFamily="2" charset="-78"/>
              </a:rPr>
              <a:t/>
            </a:r>
            <a:br>
              <a:rPr lang="en-US" sz="3200">
                <a:cs typeface="B Titr" pitchFamily="2" charset="-78"/>
              </a:rPr>
            </a:br>
            <a:endParaRPr lang="en-US" sz="3200">
              <a:cs typeface="B Titr" pitchFamily="2" charset="-78"/>
            </a:endParaRPr>
          </a:p>
        </p:txBody>
      </p:sp>
      <p:sp>
        <p:nvSpPr>
          <p:cNvPr id="572421" name="AutoShape 5"/>
          <p:cNvSpPr>
            <a:spLocks noChangeArrowheads="1"/>
          </p:cNvSpPr>
          <p:nvPr/>
        </p:nvSpPr>
        <p:spPr bwMode="gray">
          <a:xfrm>
            <a:off x="5238750" y="1981200"/>
            <a:ext cx="372586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headEnd/>
            <a:tailEnd/>
          </a:ln>
          <a:effectLst/>
        </p:spPr>
        <p:txBody>
          <a:bodyPr wrap="none" anchor="ctr"/>
          <a:lstStyle/>
          <a:p>
            <a:endParaRPr lang="en-US"/>
          </a:p>
        </p:txBody>
      </p:sp>
      <p:sp>
        <p:nvSpPr>
          <p:cNvPr id="572422" name="Oval 6"/>
          <p:cNvSpPr>
            <a:spLocks noChangeArrowheads="1"/>
          </p:cNvSpPr>
          <p:nvPr/>
        </p:nvSpPr>
        <p:spPr bwMode="gray">
          <a:xfrm>
            <a:off x="5440363" y="2286000"/>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endParaRPr lang="en-US"/>
          </a:p>
        </p:txBody>
      </p:sp>
      <p:sp>
        <p:nvSpPr>
          <p:cNvPr id="572423" name="AutoShape 7"/>
          <p:cNvSpPr>
            <a:spLocks noChangeArrowheads="1"/>
          </p:cNvSpPr>
          <p:nvPr/>
        </p:nvSpPr>
        <p:spPr bwMode="gray">
          <a:xfrm rot="10800000" flipV="1">
            <a:off x="684213" y="2133600"/>
            <a:ext cx="5942012" cy="6477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2- زمان تاخیر</a:t>
            </a:r>
            <a:endParaRPr lang="en-US" sz="2400" b="1"/>
          </a:p>
        </p:txBody>
      </p:sp>
      <p:sp>
        <p:nvSpPr>
          <p:cNvPr id="572424" name="AutoShape 8"/>
          <p:cNvSpPr>
            <a:spLocks noChangeArrowheads="1"/>
          </p:cNvSpPr>
          <p:nvPr/>
        </p:nvSpPr>
        <p:spPr bwMode="gray">
          <a:xfrm rot="10800000" flipV="1">
            <a:off x="395288" y="2781300"/>
            <a:ext cx="5726112" cy="647700"/>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3- حجم کالا</a:t>
            </a:r>
            <a:endParaRPr lang="en-US" sz="2400" b="1"/>
          </a:p>
        </p:txBody>
      </p:sp>
      <p:sp>
        <p:nvSpPr>
          <p:cNvPr id="572425" name="AutoShape 9"/>
          <p:cNvSpPr>
            <a:spLocks noChangeArrowheads="1"/>
          </p:cNvSpPr>
          <p:nvPr/>
        </p:nvSpPr>
        <p:spPr bwMode="gray">
          <a:xfrm rot="10800000" flipV="1">
            <a:off x="288925" y="3429000"/>
            <a:ext cx="5435600" cy="649288"/>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4- قابل تعویض بودن</a:t>
            </a:r>
            <a:endParaRPr lang="en-US" sz="2400" b="1"/>
          </a:p>
        </p:txBody>
      </p:sp>
      <p:sp>
        <p:nvSpPr>
          <p:cNvPr id="572426" name="AutoShape 10"/>
          <p:cNvSpPr>
            <a:spLocks noChangeArrowheads="1"/>
          </p:cNvSpPr>
          <p:nvPr/>
        </p:nvSpPr>
        <p:spPr bwMode="gray">
          <a:xfrm rot="10800000" flipV="1">
            <a:off x="574675" y="4076700"/>
            <a:ext cx="5365750" cy="647700"/>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5- کمیاب بودن</a:t>
            </a:r>
            <a:endParaRPr lang="en-US" sz="2400" b="1"/>
          </a:p>
        </p:txBody>
      </p:sp>
      <p:sp>
        <p:nvSpPr>
          <p:cNvPr id="572427" name="AutoShape 11"/>
          <p:cNvSpPr>
            <a:spLocks noChangeArrowheads="1"/>
          </p:cNvSpPr>
          <p:nvPr/>
        </p:nvSpPr>
        <p:spPr bwMode="gray">
          <a:xfrm rot="10800000" flipV="1">
            <a:off x="611188" y="4724400"/>
            <a:ext cx="5726112" cy="649288"/>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6- دوام </a:t>
            </a:r>
            <a:endParaRPr lang="en-US" sz="2400" b="1"/>
          </a:p>
        </p:txBody>
      </p:sp>
      <p:sp>
        <p:nvSpPr>
          <p:cNvPr id="572428" name="Text Box 12"/>
          <p:cNvSpPr txBox="1">
            <a:spLocks noChangeArrowheads="1"/>
          </p:cNvSpPr>
          <p:nvPr/>
        </p:nvSpPr>
        <p:spPr bwMode="gray">
          <a:xfrm>
            <a:off x="5795963" y="3284538"/>
            <a:ext cx="2921000" cy="127952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rtl="0" eaLnBrk="0" hangingPunct="0">
              <a:lnSpc>
                <a:spcPct val="130000"/>
              </a:lnSpc>
            </a:pPr>
            <a:r>
              <a:rPr lang="fa-IR" sz="3000" b="1">
                <a:solidFill>
                  <a:srgbClr val="FFFFFF"/>
                </a:solidFill>
                <a:effectLst>
                  <a:outerShdw blurRad="38100" dist="38100" dir="2700000" algn="tl">
                    <a:srgbClr val="C0C0C0"/>
                  </a:outerShdw>
                </a:effectLst>
              </a:rPr>
              <a:t> طبقه بندی موجودی</a:t>
            </a:r>
          </a:p>
          <a:p>
            <a:pPr rtl="0" eaLnBrk="0" hangingPunct="0">
              <a:lnSpc>
                <a:spcPct val="130000"/>
              </a:lnSpc>
            </a:pPr>
            <a:r>
              <a:rPr lang="fa-IR" sz="3000" b="1">
                <a:solidFill>
                  <a:srgbClr val="FFFFFF"/>
                </a:solidFill>
                <a:effectLst>
                  <a:outerShdw blurRad="38100" dist="38100" dir="2700000" algn="tl">
                    <a:srgbClr val="C0C0C0"/>
                  </a:outerShdw>
                </a:effectLst>
              </a:rPr>
              <a:t> چند معیاره</a:t>
            </a:r>
            <a:endParaRPr lang="en-US" sz="3000" b="1">
              <a:solidFill>
                <a:srgbClr val="FFFFFF"/>
              </a:solidFill>
              <a:effectLst>
                <a:outerShdw blurRad="38100" dist="38100" dir="2700000" algn="tl">
                  <a:srgbClr val="C0C0C0"/>
                </a:outerShdw>
              </a:effectLst>
            </a:endParaRPr>
          </a:p>
        </p:txBody>
      </p:sp>
      <p:sp>
        <p:nvSpPr>
          <p:cNvPr id="572430" name="AutoShape 14"/>
          <p:cNvSpPr>
            <a:spLocks noChangeArrowheads="1"/>
          </p:cNvSpPr>
          <p:nvPr/>
        </p:nvSpPr>
        <p:spPr bwMode="gray">
          <a:xfrm rot="10800000" flipV="1">
            <a:off x="1042988" y="1484313"/>
            <a:ext cx="6157912" cy="644525"/>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1- میزان مصرف سالیانه پول </a:t>
            </a:r>
          </a:p>
        </p:txBody>
      </p:sp>
      <p:sp>
        <p:nvSpPr>
          <p:cNvPr id="572431" name="AutoShape 15"/>
          <p:cNvSpPr>
            <a:spLocks noChangeArrowheads="1"/>
          </p:cNvSpPr>
          <p:nvPr/>
        </p:nvSpPr>
        <p:spPr bwMode="gray">
          <a:xfrm rot="10800000" flipV="1">
            <a:off x="1619250" y="5373688"/>
            <a:ext cx="5365750" cy="647700"/>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r">
              <a:lnSpc>
                <a:spcPct val="100000"/>
              </a:lnSpc>
              <a:buClr>
                <a:srgbClr val="FF3399"/>
              </a:buClr>
              <a:buFont typeface="Wingdings" pitchFamily="2" charset="2"/>
              <a:buNone/>
            </a:pPr>
            <a:r>
              <a:rPr lang="fa-IR" sz="2400" b="1"/>
              <a:t>7- عمومیت داشتن</a:t>
            </a:r>
            <a:endParaRPr lang="en-US" sz="2400" b="1"/>
          </a:p>
        </p:txBody>
      </p:sp>
      <p:sp>
        <p:nvSpPr>
          <p:cNvPr id="572434" name="Rectangle 18"/>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2430"/>
                                        </p:tgtEl>
                                        <p:attrNameLst>
                                          <p:attrName>style.visibility</p:attrName>
                                        </p:attrNameLst>
                                      </p:cBhvr>
                                      <p:to>
                                        <p:strVal val="visible"/>
                                      </p:to>
                                    </p:set>
                                    <p:animEffect transition="in" filter="wipe(down)">
                                      <p:cBhvr>
                                        <p:cTn id="7" dur="500"/>
                                        <p:tgtEl>
                                          <p:spTgt spid="5724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2423"/>
                                        </p:tgtEl>
                                        <p:attrNameLst>
                                          <p:attrName>style.visibility</p:attrName>
                                        </p:attrNameLst>
                                      </p:cBhvr>
                                      <p:to>
                                        <p:strVal val="visible"/>
                                      </p:to>
                                    </p:set>
                                    <p:animEffect transition="in" filter="wipe(down)">
                                      <p:cBhvr>
                                        <p:cTn id="12" dur="500"/>
                                        <p:tgtEl>
                                          <p:spTgt spid="5724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2424"/>
                                        </p:tgtEl>
                                        <p:attrNameLst>
                                          <p:attrName>style.visibility</p:attrName>
                                        </p:attrNameLst>
                                      </p:cBhvr>
                                      <p:to>
                                        <p:strVal val="visible"/>
                                      </p:to>
                                    </p:set>
                                    <p:animEffect transition="in" filter="wipe(down)">
                                      <p:cBhvr>
                                        <p:cTn id="17" dur="500"/>
                                        <p:tgtEl>
                                          <p:spTgt spid="5724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2425"/>
                                        </p:tgtEl>
                                        <p:attrNameLst>
                                          <p:attrName>style.visibility</p:attrName>
                                        </p:attrNameLst>
                                      </p:cBhvr>
                                      <p:to>
                                        <p:strVal val="visible"/>
                                      </p:to>
                                    </p:set>
                                    <p:animEffect transition="in" filter="wipe(down)">
                                      <p:cBhvr>
                                        <p:cTn id="22" dur="500"/>
                                        <p:tgtEl>
                                          <p:spTgt spid="5724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2426"/>
                                        </p:tgtEl>
                                        <p:attrNameLst>
                                          <p:attrName>style.visibility</p:attrName>
                                        </p:attrNameLst>
                                      </p:cBhvr>
                                      <p:to>
                                        <p:strVal val="visible"/>
                                      </p:to>
                                    </p:set>
                                    <p:animEffect transition="in" filter="wipe(down)">
                                      <p:cBhvr>
                                        <p:cTn id="27" dur="500"/>
                                        <p:tgtEl>
                                          <p:spTgt spid="5724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2427"/>
                                        </p:tgtEl>
                                        <p:attrNameLst>
                                          <p:attrName>style.visibility</p:attrName>
                                        </p:attrNameLst>
                                      </p:cBhvr>
                                      <p:to>
                                        <p:strVal val="visible"/>
                                      </p:to>
                                    </p:set>
                                    <p:animEffect transition="in" filter="wipe(down)">
                                      <p:cBhvr>
                                        <p:cTn id="32" dur="500"/>
                                        <p:tgtEl>
                                          <p:spTgt spid="5724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72431"/>
                                        </p:tgtEl>
                                        <p:attrNameLst>
                                          <p:attrName>style.visibility</p:attrName>
                                        </p:attrNameLst>
                                      </p:cBhvr>
                                      <p:to>
                                        <p:strVal val="visible"/>
                                      </p:to>
                                    </p:set>
                                    <p:animEffect transition="in" filter="wipe(down)">
                                      <p:cBhvr>
                                        <p:cTn id="37" dur="500"/>
                                        <p:tgtEl>
                                          <p:spTgt spid="572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3" grpId="0" animBg="1"/>
      <p:bldP spid="572424" grpId="0" animBg="1"/>
      <p:bldP spid="572425" grpId="0" animBg="1"/>
      <p:bldP spid="572426" grpId="0" animBg="1"/>
      <p:bldP spid="572427" grpId="0" animBg="1"/>
      <p:bldP spid="572430" grpId="0" animBg="1"/>
      <p:bldP spid="5724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p:txBody>
          <a:bodyPr/>
          <a:lstStyle/>
          <a:p>
            <a:r>
              <a:rPr lang="en-US"/>
              <a:t>www.themegallery.com</a:t>
            </a:r>
          </a:p>
        </p:txBody>
      </p:sp>
      <p:sp>
        <p:nvSpPr>
          <p:cNvPr id="641028" name="Rectangle 4"/>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
        <p:nvSpPr>
          <p:cNvPr id="641029" name="Rectangle 5"/>
          <p:cNvSpPr>
            <a:spLocks noChangeArrowheads="1"/>
          </p:cNvSpPr>
          <p:nvPr/>
        </p:nvSpPr>
        <p:spPr bwMode="auto">
          <a:xfrm>
            <a:off x="250825" y="476250"/>
            <a:ext cx="7848600" cy="563563"/>
          </a:xfrm>
          <a:prstGeom prst="rect">
            <a:avLst/>
          </a:prstGeom>
          <a:noFill/>
          <a:ln w="9525">
            <a:noFill/>
            <a:miter lim="800000"/>
            <a:headEnd/>
            <a:tailEnd/>
          </a:ln>
          <a:effectLst/>
        </p:spPr>
        <p:txBody>
          <a:bodyPr anchor="ctr"/>
          <a:lstStyle/>
          <a:p>
            <a:pPr rtl="0">
              <a:lnSpc>
                <a:spcPct val="100000"/>
              </a:lnSpc>
            </a:pPr>
            <a:r>
              <a:rPr lang="fa-IR" sz="3200" b="1">
                <a:solidFill>
                  <a:schemeClr val="bg1"/>
                </a:solidFill>
              </a:rPr>
              <a:t>طبقه بندی موجودی چند معیاره</a:t>
            </a:r>
            <a:r>
              <a:rPr lang="en-US" sz="3200" b="1">
                <a:solidFill>
                  <a:schemeClr val="bg1"/>
                </a:solidFill>
              </a:rPr>
              <a:t/>
            </a:r>
            <a:br>
              <a:rPr lang="en-US" sz="3200" b="1">
                <a:solidFill>
                  <a:schemeClr val="bg1"/>
                </a:solidFill>
              </a:rPr>
            </a:br>
            <a:endParaRPr lang="en-US" sz="3200" b="1">
              <a:solidFill>
                <a:schemeClr val="bg1"/>
              </a:solidFill>
            </a:endParaRPr>
          </a:p>
        </p:txBody>
      </p:sp>
      <p:grpSp>
        <p:nvGrpSpPr>
          <p:cNvPr id="641069" name="Group 45"/>
          <p:cNvGrpSpPr>
            <a:grpSpLocks/>
          </p:cNvGrpSpPr>
          <p:nvPr/>
        </p:nvGrpSpPr>
        <p:grpSpPr bwMode="auto">
          <a:xfrm>
            <a:off x="7131050" y="1052513"/>
            <a:ext cx="1544638" cy="1766887"/>
            <a:chOff x="4272" y="2823"/>
            <a:chExt cx="973" cy="1113"/>
          </a:xfrm>
        </p:grpSpPr>
        <p:sp>
          <p:nvSpPr>
            <p:cNvPr id="641070" name="Oval 46"/>
            <p:cNvSpPr>
              <a:spLocks noChangeArrowheads="1"/>
            </p:cNvSpPr>
            <p:nvPr/>
          </p:nvSpPr>
          <p:spPr bwMode="gray">
            <a:xfrm>
              <a:off x="4368"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rtl="0">
                <a:lnSpc>
                  <a:spcPct val="100000"/>
                </a:lnSpc>
              </a:pPr>
              <a:endParaRPr lang="en-US" sz="1800">
                <a:cs typeface="Arial" charset="0"/>
              </a:endParaRPr>
            </a:p>
          </p:txBody>
        </p:sp>
        <p:sp>
          <p:nvSpPr>
            <p:cNvPr id="641071" name="Oval 47"/>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641072" name="Oval 48"/>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en-US"/>
            </a:p>
          </p:txBody>
        </p:sp>
        <p:sp>
          <p:nvSpPr>
            <p:cNvPr id="641073" name="Oval 49"/>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en-US"/>
            </a:p>
          </p:txBody>
        </p:sp>
        <p:pic>
          <p:nvPicPr>
            <p:cNvPr id="641074" name="Picture 50" descr="Picture1"/>
            <p:cNvPicPr>
              <a:picLocks noChangeAspect="1" noChangeArrowheads="1"/>
            </p:cNvPicPr>
            <p:nvPr/>
          </p:nvPicPr>
          <p:blipFill>
            <a:blip r:embed="rId2" cstate="print"/>
            <a:srcRect/>
            <a:stretch>
              <a:fillRect/>
            </a:stretch>
          </p:blipFill>
          <p:spPr bwMode="gray">
            <a:xfrm>
              <a:off x="4293" y="2880"/>
              <a:ext cx="616" cy="616"/>
            </a:xfrm>
            <a:prstGeom prst="rect">
              <a:avLst/>
            </a:prstGeom>
            <a:noFill/>
          </p:spPr>
        </p:pic>
        <p:sp>
          <p:nvSpPr>
            <p:cNvPr id="641075" name="Text Box 51"/>
            <p:cNvSpPr txBox="1">
              <a:spLocks noChangeArrowheads="1"/>
            </p:cNvSpPr>
            <p:nvPr/>
          </p:nvSpPr>
          <p:spPr bwMode="gray">
            <a:xfrm>
              <a:off x="4691" y="3170"/>
              <a:ext cx="116" cy="288"/>
            </a:xfrm>
            <a:prstGeom prst="rect">
              <a:avLst/>
            </a:prstGeom>
            <a:noFill/>
            <a:ln w="9525" algn="ctr">
              <a:noFill/>
              <a:miter lim="800000"/>
              <a:headEnd/>
              <a:tailEnd/>
            </a:ln>
            <a:effectLst/>
          </p:spPr>
          <p:txBody>
            <a:bodyPr wrap="none">
              <a:spAutoFit/>
            </a:bodyPr>
            <a:lstStyle/>
            <a:p>
              <a:pPr rtl="0">
                <a:lnSpc>
                  <a:spcPct val="100000"/>
                </a:lnSpc>
              </a:pPr>
              <a:endParaRPr lang="en-US" sz="2400" b="1">
                <a:cs typeface="Arial" charset="0"/>
              </a:endParaRPr>
            </a:p>
          </p:txBody>
        </p:sp>
      </p:grpSp>
      <p:grpSp>
        <p:nvGrpSpPr>
          <p:cNvPr id="641076" name="Group 52"/>
          <p:cNvGrpSpPr>
            <a:grpSpLocks/>
          </p:cNvGrpSpPr>
          <p:nvPr/>
        </p:nvGrpSpPr>
        <p:grpSpPr bwMode="auto">
          <a:xfrm>
            <a:off x="4932363" y="1052513"/>
            <a:ext cx="1544637" cy="1766887"/>
            <a:chOff x="3024" y="2823"/>
            <a:chExt cx="973" cy="1113"/>
          </a:xfrm>
        </p:grpSpPr>
        <p:sp>
          <p:nvSpPr>
            <p:cNvPr id="641077" name="Oval 53"/>
            <p:cNvSpPr>
              <a:spLocks noChangeArrowheads="1"/>
            </p:cNvSpPr>
            <p:nvPr/>
          </p:nvSpPr>
          <p:spPr bwMode="gray">
            <a:xfrm>
              <a:off x="3120"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rtl="0">
                <a:lnSpc>
                  <a:spcPct val="100000"/>
                </a:lnSpc>
              </a:pPr>
              <a:endParaRPr lang="en-US" sz="1800">
                <a:cs typeface="Arial" charset="0"/>
              </a:endParaRPr>
            </a:p>
          </p:txBody>
        </p:sp>
        <p:sp>
          <p:nvSpPr>
            <p:cNvPr id="641078" name="Oval 54"/>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641079" name="Oval 55"/>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endParaRPr lang="en-US"/>
            </a:p>
          </p:txBody>
        </p:sp>
        <p:sp>
          <p:nvSpPr>
            <p:cNvPr id="641080" name="Oval 56"/>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endParaRPr lang="en-US"/>
            </a:p>
          </p:txBody>
        </p:sp>
        <p:pic>
          <p:nvPicPr>
            <p:cNvPr id="641081" name="Picture 57" descr="Picture1"/>
            <p:cNvPicPr>
              <a:picLocks noChangeAspect="1" noChangeArrowheads="1"/>
            </p:cNvPicPr>
            <p:nvPr/>
          </p:nvPicPr>
          <p:blipFill>
            <a:blip r:embed="rId2" cstate="print"/>
            <a:srcRect/>
            <a:stretch>
              <a:fillRect/>
            </a:stretch>
          </p:blipFill>
          <p:spPr bwMode="gray">
            <a:xfrm>
              <a:off x="3045" y="2880"/>
              <a:ext cx="616" cy="616"/>
            </a:xfrm>
            <a:prstGeom prst="rect">
              <a:avLst/>
            </a:prstGeom>
            <a:noFill/>
          </p:spPr>
        </p:pic>
        <p:sp>
          <p:nvSpPr>
            <p:cNvPr id="641082" name="Text Box 58"/>
            <p:cNvSpPr txBox="1">
              <a:spLocks noChangeArrowheads="1"/>
            </p:cNvSpPr>
            <p:nvPr/>
          </p:nvSpPr>
          <p:spPr bwMode="gray">
            <a:xfrm>
              <a:off x="3442" y="3216"/>
              <a:ext cx="116" cy="231"/>
            </a:xfrm>
            <a:prstGeom prst="rect">
              <a:avLst/>
            </a:prstGeom>
            <a:noFill/>
            <a:ln w="9525" algn="ctr">
              <a:noFill/>
              <a:miter lim="800000"/>
              <a:headEnd/>
              <a:tailEnd/>
            </a:ln>
            <a:effectLst/>
          </p:spPr>
          <p:txBody>
            <a:bodyPr wrap="none">
              <a:spAutoFit/>
            </a:bodyPr>
            <a:lstStyle/>
            <a:p>
              <a:pPr rtl="0">
                <a:lnSpc>
                  <a:spcPct val="100000"/>
                </a:lnSpc>
              </a:pPr>
              <a:endParaRPr lang="en-US" sz="1800">
                <a:solidFill>
                  <a:srgbClr val="FFFFFF"/>
                </a:solidFill>
                <a:cs typeface="Arial" charset="0"/>
              </a:endParaRPr>
            </a:p>
          </p:txBody>
        </p:sp>
      </p:grpSp>
      <p:grpSp>
        <p:nvGrpSpPr>
          <p:cNvPr id="641083" name="Group 59"/>
          <p:cNvGrpSpPr>
            <a:grpSpLocks/>
          </p:cNvGrpSpPr>
          <p:nvPr/>
        </p:nvGrpSpPr>
        <p:grpSpPr bwMode="auto">
          <a:xfrm>
            <a:off x="2771775" y="1052513"/>
            <a:ext cx="1544638" cy="1766887"/>
            <a:chOff x="1776" y="2823"/>
            <a:chExt cx="973" cy="1113"/>
          </a:xfrm>
        </p:grpSpPr>
        <p:sp>
          <p:nvSpPr>
            <p:cNvPr id="641084" name="Oval 60"/>
            <p:cNvSpPr>
              <a:spLocks noChangeArrowheads="1"/>
            </p:cNvSpPr>
            <p:nvPr/>
          </p:nvSpPr>
          <p:spPr bwMode="gray">
            <a:xfrm>
              <a:off x="1872"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rtl="0">
                <a:lnSpc>
                  <a:spcPct val="100000"/>
                </a:lnSpc>
              </a:pPr>
              <a:endParaRPr lang="en-US" sz="1800">
                <a:cs typeface="Arial" charset="0"/>
              </a:endParaRPr>
            </a:p>
          </p:txBody>
        </p:sp>
        <p:sp>
          <p:nvSpPr>
            <p:cNvPr id="641085" name="Oval 61"/>
            <p:cNvSpPr>
              <a:spLocks noChangeArrowheads="1"/>
            </p:cNvSpPr>
            <p:nvPr/>
          </p:nvSpPr>
          <p:spPr bwMode="gray">
            <a:xfrm>
              <a:off x="1776" y="2823"/>
              <a:ext cx="973" cy="973"/>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641086" name="Oval 62"/>
            <p:cNvSpPr>
              <a:spLocks noChangeArrowheads="1"/>
            </p:cNvSpPr>
            <p:nvPr/>
          </p:nvSpPr>
          <p:spPr bwMode="gray">
            <a:xfrm>
              <a:off x="1797" y="2846"/>
              <a:ext cx="928" cy="929"/>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endParaRPr lang="en-US"/>
            </a:p>
          </p:txBody>
        </p:sp>
        <p:sp>
          <p:nvSpPr>
            <p:cNvPr id="641087" name="Oval 63"/>
            <p:cNvSpPr>
              <a:spLocks noChangeArrowheads="1"/>
            </p:cNvSpPr>
            <p:nvPr/>
          </p:nvSpPr>
          <p:spPr bwMode="gray">
            <a:xfrm>
              <a:off x="1833" y="2880"/>
              <a:ext cx="839" cy="839"/>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endParaRPr lang="en-US"/>
            </a:p>
          </p:txBody>
        </p:sp>
        <p:pic>
          <p:nvPicPr>
            <p:cNvPr id="641088" name="Picture 64" descr="Picture1"/>
            <p:cNvPicPr>
              <a:picLocks noChangeAspect="1" noChangeArrowheads="1"/>
            </p:cNvPicPr>
            <p:nvPr/>
          </p:nvPicPr>
          <p:blipFill>
            <a:blip r:embed="rId2" cstate="print"/>
            <a:srcRect/>
            <a:stretch>
              <a:fillRect/>
            </a:stretch>
          </p:blipFill>
          <p:spPr bwMode="gray">
            <a:xfrm>
              <a:off x="1797" y="2880"/>
              <a:ext cx="616" cy="616"/>
            </a:xfrm>
            <a:prstGeom prst="rect">
              <a:avLst/>
            </a:prstGeom>
            <a:noFill/>
          </p:spPr>
        </p:pic>
        <p:sp>
          <p:nvSpPr>
            <p:cNvPr id="641089" name="Text Box 65"/>
            <p:cNvSpPr txBox="1">
              <a:spLocks noChangeArrowheads="1"/>
            </p:cNvSpPr>
            <p:nvPr/>
          </p:nvSpPr>
          <p:spPr bwMode="gray">
            <a:xfrm>
              <a:off x="2194" y="3216"/>
              <a:ext cx="116" cy="231"/>
            </a:xfrm>
            <a:prstGeom prst="rect">
              <a:avLst/>
            </a:prstGeom>
            <a:noFill/>
            <a:ln w="9525" algn="ctr">
              <a:noFill/>
              <a:miter lim="800000"/>
              <a:headEnd/>
              <a:tailEnd/>
            </a:ln>
            <a:effectLst/>
          </p:spPr>
          <p:txBody>
            <a:bodyPr wrap="none">
              <a:spAutoFit/>
            </a:bodyPr>
            <a:lstStyle/>
            <a:p>
              <a:pPr rtl="0">
                <a:lnSpc>
                  <a:spcPct val="100000"/>
                </a:lnSpc>
              </a:pPr>
              <a:endParaRPr lang="en-US" sz="1800">
                <a:solidFill>
                  <a:srgbClr val="FFFFFF"/>
                </a:solidFill>
                <a:cs typeface="Arial" charset="0"/>
              </a:endParaRPr>
            </a:p>
          </p:txBody>
        </p:sp>
      </p:grpSp>
      <p:grpSp>
        <p:nvGrpSpPr>
          <p:cNvPr id="641090" name="Group 66"/>
          <p:cNvGrpSpPr>
            <a:grpSpLocks/>
          </p:cNvGrpSpPr>
          <p:nvPr/>
        </p:nvGrpSpPr>
        <p:grpSpPr bwMode="auto">
          <a:xfrm>
            <a:off x="468313" y="1052513"/>
            <a:ext cx="1544637" cy="1766887"/>
            <a:chOff x="555" y="2823"/>
            <a:chExt cx="973" cy="1113"/>
          </a:xfrm>
        </p:grpSpPr>
        <p:sp>
          <p:nvSpPr>
            <p:cNvPr id="641091" name="Oval 67"/>
            <p:cNvSpPr>
              <a:spLocks noChangeArrowheads="1"/>
            </p:cNvSpPr>
            <p:nvPr/>
          </p:nvSpPr>
          <p:spPr bwMode="gray">
            <a:xfrm>
              <a:off x="624" y="3744"/>
              <a:ext cx="816" cy="192"/>
            </a:xfrm>
            <a:prstGeom prst="ellipse">
              <a:avLst/>
            </a:prstGeom>
            <a:gradFill rotWithShape="1">
              <a:gsLst>
                <a:gs pos="0">
                  <a:srgbClr val="969696"/>
                </a:gs>
                <a:gs pos="100000">
                  <a:srgbClr val="C6D8EA"/>
                </a:gs>
              </a:gsLst>
              <a:path path="shape">
                <a:fillToRect l="50000" t="50000" r="50000" b="50000"/>
              </a:path>
            </a:gradFill>
            <a:ln w="9525">
              <a:noFill/>
              <a:round/>
              <a:headEnd/>
              <a:tailEnd/>
            </a:ln>
            <a:effectLst/>
          </p:spPr>
          <p:txBody>
            <a:bodyPr wrap="none" anchor="ctr"/>
            <a:lstStyle/>
            <a:p>
              <a:pPr rtl="0">
                <a:lnSpc>
                  <a:spcPct val="100000"/>
                </a:lnSpc>
              </a:pPr>
              <a:endParaRPr lang="en-US" sz="1800">
                <a:cs typeface="Arial" charset="0"/>
              </a:endParaRPr>
            </a:p>
          </p:txBody>
        </p:sp>
        <p:sp>
          <p:nvSpPr>
            <p:cNvPr id="641092" name="Oval 68"/>
            <p:cNvSpPr>
              <a:spLocks noChangeArrowheads="1"/>
            </p:cNvSpPr>
            <p:nvPr/>
          </p:nvSpPr>
          <p:spPr bwMode="gray">
            <a:xfrm>
              <a:off x="555" y="2823"/>
              <a:ext cx="973" cy="973"/>
            </a:xfrm>
            <a:prstGeom prst="ellipse">
              <a:avLst/>
            </a:prstGeom>
            <a:gradFill rotWithShape="1">
              <a:gsLst>
                <a:gs pos="0">
                  <a:schemeClr val="tx2"/>
                </a:gs>
                <a:gs pos="100000">
                  <a:schemeClr val="tx2">
                    <a:gamma/>
                    <a:shade val="57255"/>
                    <a:invGamma/>
                  </a:schemeClr>
                </a:gs>
              </a:gsLst>
              <a:path path="rect">
                <a:fillToRect l="100000" t="100000"/>
              </a:path>
            </a:gradFill>
            <a:ln w="9525" algn="ctr">
              <a:noFill/>
              <a:round/>
              <a:headEnd/>
              <a:tailEnd/>
            </a:ln>
            <a:effectLst/>
          </p:spPr>
          <p:txBody>
            <a:bodyPr wrap="none" anchor="ctr"/>
            <a:lstStyle/>
            <a:p>
              <a:endParaRPr lang="en-US"/>
            </a:p>
          </p:txBody>
        </p:sp>
        <p:sp>
          <p:nvSpPr>
            <p:cNvPr id="641093" name="Oval 69"/>
            <p:cNvSpPr>
              <a:spLocks noChangeArrowheads="1"/>
            </p:cNvSpPr>
            <p:nvPr/>
          </p:nvSpPr>
          <p:spPr bwMode="gray">
            <a:xfrm>
              <a:off x="576" y="2846"/>
              <a:ext cx="928" cy="929"/>
            </a:xfrm>
            <a:prstGeom prst="ellipse">
              <a:avLst/>
            </a:prstGeom>
            <a:solidFill>
              <a:schemeClr val="accent1">
                <a:alpha val="85001"/>
              </a:schemeClr>
            </a:solidFill>
            <a:ln w="9525" algn="ctr">
              <a:noFill/>
              <a:round/>
              <a:headEnd/>
              <a:tailEnd/>
            </a:ln>
            <a:effectLst/>
          </p:spPr>
          <p:txBody>
            <a:bodyPr wrap="none" anchor="ctr"/>
            <a:lstStyle/>
            <a:p>
              <a:endParaRPr lang="en-US"/>
            </a:p>
          </p:txBody>
        </p:sp>
        <p:sp>
          <p:nvSpPr>
            <p:cNvPr id="641094" name="Oval 70"/>
            <p:cNvSpPr>
              <a:spLocks noChangeArrowheads="1"/>
            </p:cNvSpPr>
            <p:nvPr/>
          </p:nvSpPr>
          <p:spPr bwMode="gray">
            <a:xfrm>
              <a:off x="612" y="2880"/>
              <a:ext cx="839" cy="839"/>
            </a:xfrm>
            <a:prstGeom prst="ellipse">
              <a:avLst/>
            </a:prstGeom>
            <a:solidFill>
              <a:schemeClr val="accent1"/>
            </a:solidFill>
            <a:ln w="9525" algn="ctr">
              <a:noFill/>
              <a:round/>
              <a:headEnd/>
              <a:tailEnd/>
            </a:ln>
            <a:effectLst/>
          </p:spPr>
          <p:txBody>
            <a:bodyPr wrap="none" anchor="ctr"/>
            <a:lstStyle/>
            <a:p>
              <a:endParaRPr lang="en-US"/>
            </a:p>
          </p:txBody>
        </p:sp>
        <p:pic>
          <p:nvPicPr>
            <p:cNvPr id="641095" name="Picture 71" descr="Picture1"/>
            <p:cNvPicPr>
              <a:picLocks noChangeAspect="1" noChangeArrowheads="1"/>
            </p:cNvPicPr>
            <p:nvPr/>
          </p:nvPicPr>
          <p:blipFill>
            <a:blip r:embed="rId2" cstate="print"/>
            <a:srcRect/>
            <a:stretch>
              <a:fillRect/>
            </a:stretch>
          </p:blipFill>
          <p:spPr bwMode="gray">
            <a:xfrm>
              <a:off x="576" y="2880"/>
              <a:ext cx="616" cy="616"/>
            </a:xfrm>
            <a:prstGeom prst="rect">
              <a:avLst/>
            </a:prstGeom>
            <a:noFill/>
          </p:spPr>
        </p:pic>
        <p:sp>
          <p:nvSpPr>
            <p:cNvPr id="641096" name="Text Box 72"/>
            <p:cNvSpPr txBox="1">
              <a:spLocks noChangeArrowheads="1"/>
            </p:cNvSpPr>
            <p:nvPr/>
          </p:nvSpPr>
          <p:spPr bwMode="gray">
            <a:xfrm>
              <a:off x="973" y="3216"/>
              <a:ext cx="116" cy="231"/>
            </a:xfrm>
            <a:prstGeom prst="rect">
              <a:avLst/>
            </a:prstGeom>
            <a:noFill/>
            <a:ln w="9525" algn="ctr">
              <a:noFill/>
              <a:miter lim="800000"/>
              <a:headEnd/>
              <a:tailEnd/>
            </a:ln>
            <a:effectLst/>
          </p:spPr>
          <p:txBody>
            <a:bodyPr wrap="none">
              <a:spAutoFit/>
            </a:bodyPr>
            <a:lstStyle/>
            <a:p>
              <a:pPr rtl="0">
                <a:lnSpc>
                  <a:spcPct val="100000"/>
                </a:lnSpc>
              </a:pPr>
              <a:endParaRPr lang="en-US" sz="1800">
                <a:solidFill>
                  <a:srgbClr val="FFFFFF"/>
                </a:solidFill>
                <a:cs typeface="Arial" charset="0"/>
              </a:endParaRPr>
            </a:p>
          </p:txBody>
        </p:sp>
      </p:grpSp>
      <p:sp>
        <p:nvSpPr>
          <p:cNvPr id="641098" name="AutoShape 74"/>
          <p:cNvSpPr>
            <a:spLocks noChangeArrowheads="1"/>
          </p:cNvSpPr>
          <p:nvPr/>
        </p:nvSpPr>
        <p:spPr bwMode="gray">
          <a:xfrm>
            <a:off x="4427538" y="1557338"/>
            <a:ext cx="431800" cy="574675"/>
          </a:xfrm>
          <a:prstGeom prst="chevron">
            <a:avLst>
              <a:gd name="adj" fmla="val 52514"/>
            </a:avLst>
          </a:prstGeom>
          <a:solidFill>
            <a:schemeClr val="accent1"/>
          </a:solidFill>
          <a:ln w="0" algn="ctr">
            <a:noFill/>
            <a:miter lim="800000"/>
            <a:headEnd/>
            <a:tailEnd/>
          </a:ln>
          <a:effectLst/>
        </p:spPr>
        <p:txBody>
          <a:bodyPr wrap="none" anchor="ctr"/>
          <a:lstStyle/>
          <a:p>
            <a:endParaRPr lang="en-US"/>
          </a:p>
        </p:txBody>
      </p:sp>
      <p:sp>
        <p:nvSpPr>
          <p:cNvPr id="641099" name="AutoShape 75"/>
          <p:cNvSpPr>
            <a:spLocks noChangeArrowheads="1"/>
          </p:cNvSpPr>
          <p:nvPr/>
        </p:nvSpPr>
        <p:spPr bwMode="gray">
          <a:xfrm>
            <a:off x="2195513" y="1557338"/>
            <a:ext cx="431800" cy="574675"/>
          </a:xfrm>
          <a:prstGeom prst="chevron">
            <a:avLst>
              <a:gd name="adj" fmla="val 52514"/>
            </a:avLst>
          </a:prstGeom>
          <a:solidFill>
            <a:schemeClr val="hlink"/>
          </a:solidFill>
          <a:ln w="0" algn="ctr">
            <a:noFill/>
            <a:miter lim="800000"/>
            <a:headEnd/>
            <a:tailEnd/>
          </a:ln>
          <a:effectLst/>
        </p:spPr>
        <p:txBody>
          <a:bodyPr wrap="none" anchor="ctr"/>
          <a:lstStyle/>
          <a:p>
            <a:endParaRPr lang="en-US"/>
          </a:p>
        </p:txBody>
      </p:sp>
      <p:sp>
        <p:nvSpPr>
          <p:cNvPr id="641100" name="AutoShape 76"/>
          <p:cNvSpPr>
            <a:spLocks noChangeArrowheads="1"/>
          </p:cNvSpPr>
          <p:nvPr/>
        </p:nvSpPr>
        <p:spPr bwMode="gray">
          <a:xfrm>
            <a:off x="6588125" y="1557338"/>
            <a:ext cx="431800" cy="576262"/>
          </a:xfrm>
          <a:prstGeom prst="chevron">
            <a:avLst>
              <a:gd name="adj" fmla="val 52514"/>
            </a:avLst>
          </a:prstGeom>
          <a:solidFill>
            <a:srgbClr val="99CC00"/>
          </a:solidFill>
          <a:ln w="0" algn="ctr">
            <a:noFill/>
            <a:miter lim="800000"/>
            <a:headEnd/>
            <a:tailEnd/>
          </a:ln>
          <a:effectLst/>
        </p:spPr>
        <p:txBody>
          <a:bodyPr wrap="none" anchor="ctr"/>
          <a:lstStyle/>
          <a:p>
            <a:endParaRPr lang="en-US"/>
          </a:p>
        </p:txBody>
      </p:sp>
      <p:sp>
        <p:nvSpPr>
          <p:cNvPr id="641101" name="Text Box 77"/>
          <p:cNvSpPr txBox="1">
            <a:spLocks noChangeArrowheads="1"/>
          </p:cNvSpPr>
          <p:nvPr/>
        </p:nvSpPr>
        <p:spPr bwMode="gray">
          <a:xfrm>
            <a:off x="2844800" y="1412875"/>
            <a:ext cx="1295400" cy="822325"/>
          </a:xfrm>
          <a:prstGeom prst="rect">
            <a:avLst/>
          </a:prstGeom>
          <a:noFill/>
          <a:ln w="9525" algn="ctr">
            <a:noFill/>
            <a:miter lim="800000"/>
            <a:headEnd/>
            <a:tailEnd/>
          </a:ln>
          <a:effectLst/>
        </p:spPr>
        <p:txBody>
          <a:bodyPr>
            <a:spAutoFit/>
          </a:bodyPr>
          <a:lstStyle/>
          <a:p>
            <a:pPr rtl="0">
              <a:lnSpc>
                <a:spcPct val="100000"/>
              </a:lnSpc>
            </a:pPr>
            <a:r>
              <a:rPr lang="fa-IR" sz="2400" b="1">
                <a:latin typeface="Verdana" pitchFamily="34" charset="0"/>
              </a:rPr>
              <a:t>الگوریتم ژنتیک</a:t>
            </a:r>
            <a:endParaRPr lang="en-US" sz="2400" b="1">
              <a:latin typeface="Verdana" pitchFamily="34" charset="0"/>
            </a:endParaRPr>
          </a:p>
        </p:txBody>
      </p:sp>
      <p:sp>
        <p:nvSpPr>
          <p:cNvPr id="641102" name="Text Box 78"/>
          <p:cNvSpPr txBox="1">
            <a:spLocks noChangeArrowheads="1"/>
          </p:cNvSpPr>
          <p:nvPr/>
        </p:nvSpPr>
        <p:spPr bwMode="gray">
          <a:xfrm>
            <a:off x="395288" y="1339850"/>
            <a:ext cx="1728787" cy="792163"/>
          </a:xfrm>
          <a:prstGeom prst="rect">
            <a:avLst/>
          </a:prstGeom>
          <a:noFill/>
          <a:ln w="9525" algn="ctr">
            <a:noFill/>
            <a:miter lim="800000"/>
            <a:headEnd/>
            <a:tailEnd/>
          </a:ln>
          <a:effectLst/>
        </p:spPr>
        <p:txBody>
          <a:bodyPr>
            <a:spAutoFit/>
          </a:bodyPr>
          <a:lstStyle/>
          <a:p>
            <a:pPr rtl="0">
              <a:lnSpc>
                <a:spcPct val="100000"/>
              </a:lnSpc>
            </a:pPr>
            <a:r>
              <a:rPr lang="fa-IR" sz="2400" b="1">
                <a:latin typeface="Verdana" pitchFamily="34" charset="0"/>
              </a:rPr>
              <a:t>تحلیل </a:t>
            </a:r>
          </a:p>
          <a:p>
            <a:pPr rtl="0">
              <a:lnSpc>
                <a:spcPct val="100000"/>
              </a:lnSpc>
            </a:pPr>
            <a:r>
              <a:rPr lang="fa-IR" sz="2200" b="1">
                <a:latin typeface="Verdana" pitchFamily="34" charset="0"/>
              </a:rPr>
              <a:t>سلسله مراتبی</a:t>
            </a:r>
            <a:endParaRPr lang="en-US" sz="2200" b="1">
              <a:latin typeface="Verdana" pitchFamily="34" charset="0"/>
            </a:endParaRPr>
          </a:p>
        </p:txBody>
      </p:sp>
      <p:sp>
        <p:nvSpPr>
          <p:cNvPr id="641103" name="Text Box 79"/>
          <p:cNvSpPr txBox="1">
            <a:spLocks noChangeArrowheads="1"/>
          </p:cNvSpPr>
          <p:nvPr/>
        </p:nvSpPr>
        <p:spPr bwMode="gray">
          <a:xfrm>
            <a:off x="5003800" y="1454150"/>
            <a:ext cx="1295400" cy="822325"/>
          </a:xfrm>
          <a:prstGeom prst="rect">
            <a:avLst/>
          </a:prstGeom>
          <a:noFill/>
          <a:ln w="9525" algn="ctr">
            <a:noFill/>
            <a:miter lim="800000"/>
            <a:headEnd/>
            <a:tailEnd/>
          </a:ln>
          <a:effectLst/>
        </p:spPr>
        <p:txBody>
          <a:bodyPr>
            <a:spAutoFit/>
          </a:bodyPr>
          <a:lstStyle/>
          <a:p>
            <a:pPr rtl="0">
              <a:lnSpc>
                <a:spcPct val="100000"/>
              </a:lnSpc>
            </a:pPr>
            <a:r>
              <a:rPr lang="fa-IR" sz="2400" b="1">
                <a:latin typeface="Verdana" pitchFamily="34" charset="0"/>
              </a:rPr>
              <a:t>شبکه های </a:t>
            </a:r>
          </a:p>
          <a:p>
            <a:pPr rtl="0">
              <a:lnSpc>
                <a:spcPct val="100000"/>
              </a:lnSpc>
            </a:pPr>
            <a:r>
              <a:rPr lang="fa-IR" sz="2400" b="1">
                <a:latin typeface="Verdana" pitchFamily="34" charset="0"/>
              </a:rPr>
              <a:t>عصبی</a:t>
            </a:r>
            <a:endParaRPr lang="en-US" sz="2400" b="1">
              <a:latin typeface="Verdana" pitchFamily="34" charset="0"/>
            </a:endParaRPr>
          </a:p>
        </p:txBody>
      </p:sp>
      <p:sp>
        <p:nvSpPr>
          <p:cNvPr id="641104" name="Text Box 80"/>
          <p:cNvSpPr txBox="1">
            <a:spLocks noChangeArrowheads="1"/>
          </p:cNvSpPr>
          <p:nvPr/>
        </p:nvSpPr>
        <p:spPr bwMode="gray">
          <a:xfrm>
            <a:off x="7164388" y="1454150"/>
            <a:ext cx="1584325" cy="822325"/>
          </a:xfrm>
          <a:prstGeom prst="rect">
            <a:avLst/>
          </a:prstGeom>
          <a:noFill/>
          <a:ln w="9525" algn="ctr">
            <a:noFill/>
            <a:miter lim="800000"/>
            <a:headEnd/>
            <a:tailEnd/>
          </a:ln>
          <a:effectLst/>
        </p:spPr>
        <p:txBody>
          <a:bodyPr>
            <a:spAutoFit/>
          </a:bodyPr>
          <a:lstStyle/>
          <a:p>
            <a:pPr rtl="0">
              <a:lnSpc>
                <a:spcPct val="100000"/>
              </a:lnSpc>
            </a:pPr>
            <a:r>
              <a:rPr lang="fa-IR" sz="2400" b="1">
                <a:latin typeface="Verdana" pitchFamily="34" charset="0"/>
              </a:rPr>
              <a:t>برنامه ریزی خطی</a:t>
            </a:r>
            <a:endParaRPr lang="en-US" sz="2400" b="1">
              <a:latin typeface="Verdana" pitchFamily="34" charset="0"/>
            </a:endParaRPr>
          </a:p>
        </p:txBody>
      </p:sp>
      <p:sp>
        <p:nvSpPr>
          <p:cNvPr id="641108" name="AutoShape 84"/>
          <p:cNvSpPr>
            <a:spLocks noChangeArrowheads="1"/>
          </p:cNvSpPr>
          <p:nvPr/>
        </p:nvSpPr>
        <p:spPr bwMode="auto">
          <a:xfrm>
            <a:off x="179388" y="2851150"/>
            <a:ext cx="2044700" cy="865188"/>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12" name="Rectangle 88"/>
          <p:cNvSpPr>
            <a:spLocks noChangeArrowheads="1"/>
          </p:cNvSpPr>
          <p:nvPr/>
        </p:nvSpPr>
        <p:spPr bwMode="auto">
          <a:xfrm>
            <a:off x="184150" y="2941638"/>
            <a:ext cx="1927225"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1992</a:t>
            </a:r>
          </a:p>
          <a:p>
            <a:pPr rtl="0">
              <a:lnSpc>
                <a:spcPct val="100000"/>
              </a:lnSpc>
            </a:pPr>
            <a:r>
              <a:rPr lang="fa-IR" sz="2000" b="1">
                <a:solidFill>
                  <a:schemeClr val="tx2"/>
                </a:solidFill>
                <a:cs typeface="B Mitra" pitchFamily="2" charset="-78"/>
              </a:rPr>
              <a:t>فلورس و اولسن</a:t>
            </a:r>
            <a:endParaRPr lang="en-US" sz="2000" b="1">
              <a:solidFill>
                <a:schemeClr val="tx2"/>
              </a:solidFill>
              <a:cs typeface="B Mitra" pitchFamily="2" charset="-78"/>
            </a:endParaRPr>
          </a:p>
        </p:txBody>
      </p:sp>
      <p:sp>
        <p:nvSpPr>
          <p:cNvPr id="641116" name="AutoShape 92"/>
          <p:cNvSpPr>
            <a:spLocks noChangeArrowheads="1"/>
          </p:cNvSpPr>
          <p:nvPr/>
        </p:nvSpPr>
        <p:spPr bwMode="auto">
          <a:xfrm>
            <a:off x="179388" y="3787775"/>
            <a:ext cx="2044700" cy="865188"/>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17" name="Rectangle 93"/>
          <p:cNvSpPr>
            <a:spLocks noChangeArrowheads="1"/>
          </p:cNvSpPr>
          <p:nvPr/>
        </p:nvSpPr>
        <p:spPr bwMode="auto">
          <a:xfrm>
            <a:off x="184150" y="3925888"/>
            <a:ext cx="1927225"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1993</a:t>
            </a:r>
          </a:p>
          <a:p>
            <a:pPr rtl="0">
              <a:lnSpc>
                <a:spcPct val="100000"/>
              </a:lnSpc>
            </a:pPr>
            <a:r>
              <a:rPr lang="fa-IR" sz="2000" b="1">
                <a:solidFill>
                  <a:schemeClr val="tx2"/>
                </a:solidFill>
                <a:cs typeface="B Mitra" pitchFamily="2" charset="-78"/>
              </a:rPr>
              <a:t> پرتوی و برتون</a:t>
            </a:r>
            <a:endParaRPr lang="en-US" sz="2000" b="1">
              <a:solidFill>
                <a:schemeClr val="tx2"/>
              </a:solidFill>
              <a:cs typeface="B Mitra" pitchFamily="2" charset="-78"/>
            </a:endParaRPr>
          </a:p>
        </p:txBody>
      </p:sp>
      <p:sp>
        <p:nvSpPr>
          <p:cNvPr id="641118" name="AutoShape 94"/>
          <p:cNvSpPr>
            <a:spLocks noChangeArrowheads="1"/>
          </p:cNvSpPr>
          <p:nvPr/>
        </p:nvSpPr>
        <p:spPr bwMode="auto">
          <a:xfrm>
            <a:off x="179388" y="4724400"/>
            <a:ext cx="2044700" cy="865188"/>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19" name="Rectangle 95"/>
          <p:cNvSpPr>
            <a:spLocks noChangeArrowheads="1"/>
          </p:cNvSpPr>
          <p:nvPr/>
        </p:nvSpPr>
        <p:spPr bwMode="auto">
          <a:xfrm>
            <a:off x="107950" y="4816475"/>
            <a:ext cx="2233613"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1994</a:t>
            </a:r>
          </a:p>
          <a:p>
            <a:pPr rtl="0">
              <a:lnSpc>
                <a:spcPct val="100000"/>
              </a:lnSpc>
            </a:pPr>
            <a:r>
              <a:rPr lang="fa-IR" sz="2000" b="1">
                <a:solidFill>
                  <a:schemeClr val="tx2"/>
                </a:solidFill>
                <a:cs typeface="B Mitra" pitchFamily="2" charset="-78"/>
              </a:rPr>
              <a:t>گاپچال،گانش،راجندران</a:t>
            </a:r>
            <a:endParaRPr lang="en-US" sz="2000" b="1">
              <a:solidFill>
                <a:schemeClr val="tx2"/>
              </a:solidFill>
              <a:cs typeface="B Mitra" pitchFamily="2" charset="-78"/>
            </a:endParaRPr>
          </a:p>
        </p:txBody>
      </p:sp>
      <p:sp>
        <p:nvSpPr>
          <p:cNvPr id="641120" name="AutoShape 96"/>
          <p:cNvSpPr>
            <a:spLocks noChangeArrowheads="1"/>
          </p:cNvSpPr>
          <p:nvPr/>
        </p:nvSpPr>
        <p:spPr bwMode="auto">
          <a:xfrm>
            <a:off x="179388" y="5659438"/>
            <a:ext cx="2044700" cy="865187"/>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21" name="Rectangle 97"/>
          <p:cNvSpPr>
            <a:spLocks noChangeArrowheads="1"/>
          </p:cNvSpPr>
          <p:nvPr/>
        </p:nvSpPr>
        <p:spPr bwMode="auto">
          <a:xfrm>
            <a:off x="180975" y="5751513"/>
            <a:ext cx="2014538"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1383(2005)</a:t>
            </a:r>
          </a:p>
          <a:p>
            <a:pPr rtl="0">
              <a:lnSpc>
                <a:spcPct val="100000"/>
              </a:lnSpc>
            </a:pPr>
            <a:r>
              <a:rPr lang="fa-IR" sz="2000" b="1">
                <a:solidFill>
                  <a:schemeClr val="tx2"/>
                </a:solidFill>
                <a:cs typeface="B Mitra" pitchFamily="2" charset="-78"/>
              </a:rPr>
              <a:t>جولای، رزمی، وظیفه </a:t>
            </a:r>
            <a:endParaRPr lang="en-US" sz="2000" b="1">
              <a:solidFill>
                <a:schemeClr val="tx2"/>
              </a:solidFill>
              <a:cs typeface="B Mitra" pitchFamily="2" charset="-78"/>
            </a:endParaRPr>
          </a:p>
        </p:txBody>
      </p:sp>
      <p:sp>
        <p:nvSpPr>
          <p:cNvPr id="641122" name="AutoShape 98"/>
          <p:cNvSpPr>
            <a:spLocks noChangeArrowheads="1"/>
          </p:cNvSpPr>
          <p:nvPr/>
        </p:nvSpPr>
        <p:spPr bwMode="auto">
          <a:xfrm>
            <a:off x="2484438" y="2852738"/>
            <a:ext cx="1973262" cy="865187"/>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23" name="Rectangle 99"/>
          <p:cNvSpPr>
            <a:spLocks noChangeArrowheads="1"/>
          </p:cNvSpPr>
          <p:nvPr/>
        </p:nvSpPr>
        <p:spPr bwMode="auto">
          <a:xfrm>
            <a:off x="4799013" y="2943225"/>
            <a:ext cx="1860550"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2002</a:t>
            </a:r>
          </a:p>
          <a:p>
            <a:pPr rtl="0">
              <a:lnSpc>
                <a:spcPct val="100000"/>
              </a:lnSpc>
            </a:pPr>
            <a:r>
              <a:rPr lang="fa-IR" sz="2000" b="1">
                <a:solidFill>
                  <a:schemeClr val="tx2"/>
                </a:solidFill>
                <a:cs typeface="B Mitra" pitchFamily="2" charset="-78"/>
              </a:rPr>
              <a:t>پرتوی و آناندراجان</a:t>
            </a:r>
            <a:endParaRPr lang="en-US" sz="2000" b="1">
              <a:solidFill>
                <a:schemeClr val="tx2"/>
              </a:solidFill>
              <a:cs typeface="B Mitra" pitchFamily="2" charset="-78"/>
            </a:endParaRPr>
          </a:p>
        </p:txBody>
      </p:sp>
      <p:sp>
        <p:nvSpPr>
          <p:cNvPr id="641124" name="AutoShape 100"/>
          <p:cNvSpPr>
            <a:spLocks noChangeArrowheads="1"/>
          </p:cNvSpPr>
          <p:nvPr/>
        </p:nvSpPr>
        <p:spPr bwMode="auto">
          <a:xfrm>
            <a:off x="4716463" y="2852738"/>
            <a:ext cx="1973262" cy="865187"/>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25" name="Rectangle 101"/>
          <p:cNvSpPr>
            <a:spLocks noChangeArrowheads="1"/>
          </p:cNvSpPr>
          <p:nvPr/>
        </p:nvSpPr>
        <p:spPr bwMode="auto">
          <a:xfrm>
            <a:off x="7019925" y="2924175"/>
            <a:ext cx="1860550"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2006</a:t>
            </a:r>
          </a:p>
          <a:p>
            <a:pPr rtl="0">
              <a:lnSpc>
                <a:spcPct val="100000"/>
              </a:lnSpc>
            </a:pPr>
            <a:r>
              <a:rPr lang="fa-IR" sz="2000" b="1">
                <a:solidFill>
                  <a:schemeClr val="tx2"/>
                </a:solidFill>
                <a:cs typeface="B Mitra" pitchFamily="2" charset="-78"/>
              </a:rPr>
              <a:t>راماکریشنان</a:t>
            </a:r>
            <a:endParaRPr lang="en-US" sz="2000" b="1">
              <a:solidFill>
                <a:schemeClr val="tx2"/>
              </a:solidFill>
              <a:cs typeface="B Mitra" pitchFamily="2" charset="-78"/>
            </a:endParaRPr>
          </a:p>
        </p:txBody>
      </p:sp>
      <p:sp>
        <p:nvSpPr>
          <p:cNvPr id="641126" name="AutoShape 102"/>
          <p:cNvSpPr>
            <a:spLocks noChangeArrowheads="1"/>
          </p:cNvSpPr>
          <p:nvPr/>
        </p:nvSpPr>
        <p:spPr bwMode="auto">
          <a:xfrm>
            <a:off x="6991350" y="2852738"/>
            <a:ext cx="1973263" cy="865187"/>
          </a:xfrm>
          <a:prstGeom prst="roundRect">
            <a:avLst>
              <a:gd name="adj" fmla="val 13745"/>
            </a:avLst>
          </a:prstGeom>
          <a:noFill/>
          <a:ln w="38100">
            <a:solidFill>
              <a:schemeClr val="bg2"/>
            </a:solidFill>
            <a:round/>
            <a:headEnd/>
            <a:tailEnd/>
          </a:ln>
          <a:effectLst/>
        </p:spPr>
        <p:txBody>
          <a:bodyPr wrap="none" anchor="ctr"/>
          <a:lstStyle/>
          <a:p>
            <a:endParaRPr lang="en-US"/>
          </a:p>
        </p:txBody>
      </p:sp>
      <p:sp>
        <p:nvSpPr>
          <p:cNvPr id="641127" name="Rectangle 103"/>
          <p:cNvSpPr>
            <a:spLocks noChangeArrowheads="1"/>
          </p:cNvSpPr>
          <p:nvPr/>
        </p:nvSpPr>
        <p:spPr bwMode="auto">
          <a:xfrm>
            <a:off x="2555875" y="2943225"/>
            <a:ext cx="1860550"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1998</a:t>
            </a:r>
          </a:p>
          <a:p>
            <a:pPr rtl="0">
              <a:lnSpc>
                <a:spcPct val="100000"/>
              </a:lnSpc>
            </a:pPr>
            <a:r>
              <a:rPr lang="fa-IR" sz="2000" b="1">
                <a:solidFill>
                  <a:schemeClr val="tx2"/>
                </a:solidFill>
                <a:cs typeface="B Mitra" pitchFamily="2" charset="-78"/>
              </a:rPr>
              <a:t>آلتای و ارل</a:t>
            </a:r>
            <a:endParaRPr lang="en-US" sz="2000" b="1">
              <a:solidFill>
                <a:schemeClr val="tx2"/>
              </a:solidFill>
              <a:cs typeface="B Mitra" pitchFamily="2" charset="-78"/>
            </a:endParaRPr>
          </a:p>
        </p:txBody>
      </p:sp>
      <p:sp>
        <p:nvSpPr>
          <p:cNvPr id="641128" name="Rectangle 104"/>
          <p:cNvSpPr>
            <a:spLocks noChangeArrowheads="1"/>
          </p:cNvSpPr>
          <p:nvPr/>
        </p:nvSpPr>
        <p:spPr bwMode="auto">
          <a:xfrm>
            <a:off x="7019925" y="3859213"/>
            <a:ext cx="1860550" cy="701675"/>
          </a:xfrm>
          <a:prstGeom prst="rect">
            <a:avLst/>
          </a:prstGeom>
          <a:noFill/>
          <a:ln w="9525">
            <a:noFill/>
            <a:miter lim="800000"/>
            <a:headEnd/>
            <a:tailEnd/>
          </a:ln>
          <a:effectLst/>
        </p:spPr>
        <p:txBody>
          <a:bodyPr>
            <a:spAutoFit/>
          </a:bodyPr>
          <a:lstStyle/>
          <a:p>
            <a:pPr rtl="0">
              <a:lnSpc>
                <a:spcPct val="100000"/>
              </a:lnSpc>
            </a:pPr>
            <a:r>
              <a:rPr lang="fa-IR" sz="2000" b="1">
                <a:solidFill>
                  <a:schemeClr val="tx2"/>
                </a:solidFill>
                <a:cs typeface="B Mitra" pitchFamily="2" charset="-78"/>
              </a:rPr>
              <a:t>2007</a:t>
            </a:r>
          </a:p>
          <a:p>
            <a:pPr rtl="0">
              <a:lnSpc>
                <a:spcPct val="100000"/>
              </a:lnSpc>
            </a:pPr>
            <a:r>
              <a:rPr lang="fa-IR" sz="2000" b="1">
                <a:solidFill>
                  <a:schemeClr val="tx2"/>
                </a:solidFill>
                <a:cs typeface="B Mitra" pitchFamily="2" charset="-78"/>
              </a:rPr>
              <a:t>وان لونگ</a:t>
            </a:r>
            <a:endParaRPr lang="en-US" sz="2000" b="1">
              <a:solidFill>
                <a:schemeClr val="tx2"/>
              </a:solidFill>
              <a:cs typeface="B Mitra" pitchFamily="2" charset="-78"/>
            </a:endParaRPr>
          </a:p>
        </p:txBody>
      </p:sp>
      <p:sp>
        <p:nvSpPr>
          <p:cNvPr id="641129" name="AutoShape 105"/>
          <p:cNvSpPr>
            <a:spLocks noChangeArrowheads="1"/>
          </p:cNvSpPr>
          <p:nvPr/>
        </p:nvSpPr>
        <p:spPr bwMode="auto">
          <a:xfrm>
            <a:off x="6991350" y="3787775"/>
            <a:ext cx="1973263" cy="865188"/>
          </a:xfrm>
          <a:prstGeom prst="roundRect">
            <a:avLst>
              <a:gd name="adj" fmla="val 13745"/>
            </a:avLst>
          </a:prstGeom>
          <a:noFill/>
          <a:ln w="38100">
            <a:solidFill>
              <a:schemeClr val="bg2"/>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41069"/>
                                        </p:tgtEl>
                                        <p:attrNameLst>
                                          <p:attrName>style.visibility</p:attrName>
                                        </p:attrNameLst>
                                      </p:cBhvr>
                                      <p:to>
                                        <p:strVal val="visible"/>
                                      </p:to>
                                    </p:set>
                                    <p:animEffect transition="in" filter="blinds(horizontal)">
                                      <p:cBhvr>
                                        <p:cTn id="7" dur="500"/>
                                        <p:tgtEl>
                                          <p:spTgt spid="641069"/>
                                        </p:tgtEl>
                                      </p:cBhvr>
                                    </p:animEffect>
                                  </p:childTnLst>
                                </p:cTn>
                              </p:par>
                              <p:par>
                                <p:cTn id="8" presetID="3" presetClass="entr" presetSubtype="10" fill="hold" nodeType="withEffect">
                                  <p:stCondLst>
                                    <p:cond delay="0"/>
                                  </p:stCondLst>
                                  <p:childTnLst>
                                    <p:set>
                                      <p:cBhvr>
                                        <p:cTn id="9" dur="1" fill="hold">
                                          <p:stCondLst>
                                            <p:cond delay="0"/>
                                          </p:stCondLst>
                                        </p:cTn>
                                        <p:tgtEl>
                                          <p:spTgt spid="641076"/>
                                        </p:tgtEl>
                                        <p:attrNameLst>
                                          <p:attrName>style.visibility</p:attrName>
                                        </p:attrNameLst>
                                      </p:cBhvr>
                                      <p:to>
                                        <p:strVal val="visible"/>
                                      </p:to>
                                    </p:set>
                                    <p:animEffect transition="in" filter="blinds(horizontal)">
                                      <p:cBhvr>
                                        <p:cTn id="10" dur="500"/>
                                        <p:tgtEl>
                                          <p:spTgt spid="641076"/>
                                        </p:tgtEl>
                                      </p:cBhvr>
                                    </p:animEffect>
                                  </p:childTnLst>
                                </p:cTn>
                              </p:par>
                              <p:par>
                                <p:cTn id="11" presetID="3" presetClass="entr" presetSubtype="10" fill="hold" nodeType="withEffect">
                                  <p:stCondLst>
                                    <p:cond delay="0"/>
                                  </p:stCondLst>
                                  <p:childTnLst>
                                    <p:set>
                                      <p:cBhvr>
                                        <p:cTn id="12" dur="1" fill="hold">
                                          <p:stCondLst>
                                            <p:cond delay="0"/>
                                          </p:stCondLst>
                                        </p:cTn>
                                        <p:tgtEl>
                                          <p:spTgt spid="641083"/>
                                        </p:tgtEl>
                                        <p:attrNameLst>
                                          <p:attrName>style.visibility</p:attrName>
                                        </p:attrNameLst>
                                      </p:cBhvr>
                                      <p:to>
                                        <p:strVal val="visible"/>
                                      </p:to>
                                    </p:set>
                                    <p:animEffect transition="in" filter="blinds(horizontal)">
                                      <p:cBhvr>
                                        <p:cTn id="13" dur="500"/>
                                        <p:tgtEl>
                                          <p:spTgt spid="641083"/>
                                        </p:tgtEl>
                                      </p:cBhvr>
                                    </p:animEffect>
                                  </p:childTnLst>
                                </p:cTn>
                              </p:par>
                              <p:par>
                                <p:cTn id="14" presetID="3" presetClass="entr" presetSubtype="10" fill="hold" nodeType="withEffect">
                                  <p:stCondLst>
                                    <p:cond delay="0"/>
                                  </p:stCondLst>
                                  <p:childTnLst>
                                    <p:set>
                                      <p:cBhvr>
                                        <p:cTn id="15" dur="1" fill="hold">
                                          <p:stCondLst>
                                            <p:cond delay="0"/>
                                          </p:stCondLst>
                                        </p:cTn>
                                        <p:tgtEl>
                                          <p:spTgt spid="641090"/>
                                        </p:tgtEl>
                                        <p:attrNameLst>
                                          <p:attrName>style.visibility</p:attrName>
                                        </p:attrNameLst>
                                      </p:cBhvr>
                                      <p:to>
                                        <p:strVal val="visible"/>
                                      </p:to>
                                    </p:set>
                                    <p:animEffect transition="in" filter="blinds(horizontal)">
                                      <p:cBhvr>
                                        <p:cTn id="16" dur="500"/>
                                        <p:tgtEl>
                                          <p:spTgt spid="64109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41098"/>
                                        </p:tgtEl>
                                        <p:attrNameLst>
                                          <p:attrName>style.visibility</p:attrName>
                                        </p:attrNameLst>
                                      </p:cBhvr>
                                      <p:to>
                                        <p:strVal val="visible"/>
                                      </p:to>
                                    </p:set>
                                    <p:animEffect transition="in" filter="blinds(horizontal)">
                                      <p:cBhvr>
                                        <p:cTn id="19" dur="500"/>
                                        <p:tgtEl>
                                          <p:spTgt spid="64109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41099"/>
                                        </p:tgtEl>
                                        <p:attrNameLst>
                                          <p:attrName>style.visibility</p:attrName>
                                        </p:attrNameLst>
                                      </p:cBhvr>
                                      <p:to>
                                        <p:strVal val="visible"/>
                                      </p:to>
                                    </p:set>
                                    <p:animEffect transition="in" filter="blinds(horizontal)">
                                      <p:cBhvr>
                                        <p:cTn id="22" dur="500"/>
                                        <p:tgtEl>
                                          <p:spTgt spid="64109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41100"/>
                                        </p:tgtEl>
                                        <p:attrNameLst>
                                          <p:attrName>style.visibility</p:attrName>
                                        </p:attrNameLst>
                                      </p:cBhvr>
                                      <p:to>
                                        <p:strVal val="visible"/>
                                      </p:to>
                                    </p:set>
                                    <p:animEffect transition="in" filter="blinds(horizontal)">
                                      <p:cBhvr>
                                        <p:cTn id="25" dur="500"/>
                                        <p:tgtEl>
                                          <p:spTgt spid="64110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41101"/>
                                        </p:tgtEl>
                                        <p:attrNameLst>
                                          <p:attrName>style.visibility</p:attrName>
                                        </p:attrNameLst>
                                      </p:cBhvr>
                                      <p:to>
                                        <p:strVal val="visible"/>
                                      </p:to>
                                    </p:set>
                                    <p:animEffect transition="in" filter="blinds(horizontal)">
                                      <p:cBhvr>
                                        <p:cTn id="28" dur="500"/>
                                        <p:tgtEl>
                                          <p:spTgt spid="64110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41102"/>
                                        </p:tgtEl>
                                        <p:attrNameLst>
                                          <p:attrName>style.visibility</p:attrName>
                                        </p:attrNameLst>
                                      </p:cBhvr>
                                      <p:to>
                                        <p:strVal val="visible"/>
                                      </p:to>
                                    </p:set>
                                    <p:animEffect transition="in" filter="blinds(horizontal)">
                                      <p:cBhvr>
                                        <p:cTn id="31" dur="500"/>
                                        <p:tgtEl>
                                          <p:spTgt spid="64110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41103"/>
                                        </p:tgtEl>
                                        <p:attrNameLst>
                                          <p:attrName>style.visibility</p:attrName>
                                        </p:attrNameLst>
                                      </p:cBhvr>
                                      <p:to>
                                        <p:strVal val="visible"/>
                                      </p:to>
                                    </p:set>
                                    <p:animEffect transition="in" filter="blinds(horizontal)">
                                      <p:cBhvr>
                                        <p:cTn id="34" dur="500"/>
                                        <p:tgtEl>
                                          <p:spTgt spid="64110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41104"/>
                                        </p:tgtEl>
                                        <p:attrNameLst>
                                          <p:attrName>style.visibility</p:attrName>
                                        </p:attrNameLst>
                                      </p:cBhvr>
                                      <p:to>
                                        <p:strVal val="visible"/>
                                      </p:to>
                                    </p:set>
                                    <p:animEffect transition="in" filter="blinds(horizontal)">
                                      <p:cBhvr>
                                        <p:cTn id="37" dur="500"/>
                                        <p:tgtEl>
                                          <p:spTgt spid="64110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41108"/>
                                        </p:tgtEl>
                                        <p:attrNameLst>
                                          <p:attrName>style.visibility</p:attrName>
                                        </p:attrNameLst>
                                      </p:cBhvr>
                                      <p:to>
                                        <p:strVal val="visible"/>
                                      </p:to>
                                    </p:set>
                                    <p:animEffect transition="in" filter="blinds(horizontal)">
                                      <p:cBhvr>
                                        <p:cTn id="40" dur="500"/>
                                        <p:tgtEl>
                                          <p:spTgt spid="64110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41112"/>
                                        </p:tgtEl>
                                        <p:attrNameLst>
                                          <p:attrName>style.visibility</p:attrName>
                                        </p:attrNameLst>
                                      </p:cBhvr>
                                      <p:to>
                                        <p:strVal val="visible"/>
                                      </p:to>
                                    </p:set>
                                    <p:animEffect transition="in" filter="blinds(horizontal)">
                                      <p:cBhvr>
                                        <p:cTn id="43" dur="500"/>
                                        <p:tgtEl>
                                          <p:spTgt spid="64111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41116"/>
                                        </p:tgtEl>
                                        <p:attrNameLst>
                                          <p:attrName>style.visibility</p:attrName>
                                        </p:attrNameLst>
                                      </p:cBhvr>
                                      <p:to>
                                        <p:strVal val="visible"/>
                                      </p:to>
                                    </p:set>
                                    <p:animEffect transition="in" filter="blinds(horizontal)">
                                      <p:cBhvr>
                                        <p:cTn id="46" dur="500"/>
                                        <p:tgtEl>
                                          <p:spTgt spid="6411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41117"/>
                                        </p:tgtEl>
                                        <p:attrNameLst>
                                          <p:attrName>style.visibility</p:attrName>
                                        </p:attrNameLst>
                                      </p:cBhvr>
                                      <p:to>
                                        <p:strVal val="visible"/>
                                      </p:to>
                                    </p:set>
                                    <p:animEffect transition="in" filter="blinds(horizontal)">
                                      <p:cBhvr>
                                        <p:cTn id="49" dur="500"/>
                                        <p:tgtEl>
                                          <p:spTgt spid="6411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41118"/>
                                        </p:tgtEl>
                                        <p:attrNameLst>
                                          <p:attrName>style.visibility</p:attrName>
                                        </p:attrNameLst>
                                      </p:cBhvr>
                                      <p:to>
                                        <p:strVal val="visible"/>
                                      </p:to>
                                    </p:set>
                                    <p:animEffect transition="in" filter="blinds(horizontal)">
                                      <p:cBhvr>
                                        <p:cTn id="52" dur="500"/>
                                        <p:tgtEl>
                                          <p:spTgt spid="6411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1119"/>
                                        </p:tgtEl>
                                        <p:attrNameLst>
                                          <p:attrName>style.visibility</p:attrName>
                                        </p:attrNameLst>
                                      </p:cBhvr>
                                      <p:to>
                                        <p:strVal val="visible"/>
                                      </p:to>
                                    </p:set>
                                    <p:animEffect transition="in" filter="blinds(horizontal)">
                                      <p:cBhvr>
                                        <p:cTn id="55" dur="500"/>
                                        <p:tgtEl>
                                          <p:spTgt spid="6411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1120"/>
                                        </p:tgtEl>
                                        <p:attrNameLst>
                                          <p:attrName>style.visibility</p:attrName>
                                        </p:attrNameLst>
                                      </p:cBhvr>
                                      <p:to>
                                        <p:strVal val="visible"/>
                                      </p:to>
                                    </p:set>
                                    <p:animEffect transition="in" filter="blinds(horizontal)">
                                      <p:cBhvr>
                                        <p:cTn id="58" dur="500"/>
                                        <p:tgtEl>
                                          <p:spTgt spid="6411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41121"/>
                                        </p:tgtEl>
                                        <p:attrNameLst>
                                          <p:attrName>style.visibility</p:attrName>
                                        </p:attrNameLst>
                                      </p:cBhvr>
                                      <p:to>
                                        <p:strVal val="visible"/>
                                      </p:to>
                                    </p:set>
                                    <p:animEffect transition="in" filter="blinds(horizontal)">
                                      <p:cBhvr>
                                        <p:cTn id="61" dur="500"/>
                                        <p:tgtEl>
                                          <p:spTgt spid="6411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41122"/>
                                        </p:tgtEl>
                                        <p:attrNameLst>
                                          <p:attrName>style.visibility</p:attrName>
                                        </p:attrNameLst>
                                      </p:cBhvr>
                                      <p:to>
                                        <p:strVal val="visible"/>
                                      </p:to>
                                    </p:set>
                                    <p:animEffect transition="in" filter="blinds(horizontal)">
                                      <p:cBhvr>
                                        <p:cTn id="64" dur="500"/>
                                        <p:tgtEl>
                                          <p:spTgt spid="6411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41123"/>
                                        </p:tgtEl>
                                        <p:attrNameLst>
                                          <p:attrName>style.visibility</p:attrName>
                                        </p:attrNameLst>
                                      </p:cBhvr>
                                      <p:to>
                                        <p:strVal val="visible"/>
                                      </p:to>
                                    </p:set>
                                    <p:animEffect transition="in" filter="blinds(horizontal)">
                                      <p:cBhvr>
                                        <p:cTn id="67" dur="500"/>
                                        <p:tgtEl>
                                          <p:spTgt spid="6411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41124"/>
                                        </p:tgtEl>
                                        <p:attrNameLst>
                                          <p:attrName>style.visibility</p:attrName>
                                        </p:attrNameLst>
                                      </p:cBhvr>
                                      <p:to>
                                        <p:strVal val="visible"/>
                                      </p:to>
                                    </p:set>
                                    <p:animEffect transition="in" filter="blinds(horizontal)">
                                      <p:cBhvr>
                                        <p:cTn id="70" dur="500"/>
                                        <p:tgtEl>
                                          <p:spTgt spid="64112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41125"/>
                                        </p:tgtEl>
                                        <p:attrNameLst>
                                          <p:attrName>style.visibility</p:attrName>
                                        </p:attrNameLst>
                                      </p:cBhvr>
                                      <p:to>
                                        <p:strVal val="visible"/>
                                      </p:to>
                                    </p:set>
                                    <p:animEffect transition="in" filter="blinds(horizontal)">
                                      <p:cBhvr>
                                        <p:cTn id="73" dur="500"/>
                                        <p:tgtEl>
                                          <p:spTgt spid="6411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41126"/>
                                        </p:tgtEl>
                                        <p:attrNameLst>
                                          <p:attrName>style.visibility</p:attrName>
                                        </p:attrNameLst>
                                      </p:cBhvr>
                                      <p:to>
                                        <p:strVal val="visible"/>
                                      </p:to>
                                    </p:set>
                                    <p:animEffect transition="in" filter="blinds(horizontal)">
                                      <p:cBhvr>
                                        <p:cTn id="76" dur="500"/>
                                        <p:tgtEl>
                                          <p:spTgt spid="64112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41127"/>
                                        </p:tgtEl>
                                        <p:attrNameLst>
                                          <p:attrName>style.visibility</p:attrName>
                                        </p:attrNameLst>
                                      </p:cBhvr>
                                      <p:to>
                                        <p:strVal val="visible"/>
                                      </p:to>
                                    </p:set>
                                    <p:animEffect transition="in" filter="blinds(horizontal)">
                                      <p:cBhvr>
                                        <p:cTn id="79" dur="500"/>
                                        <p:tgtEl>
                                          <p:spTgt spid="64112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41128"/>
                                        </p:tgtEl>
                                        <p:attrNameLst>
                                          <p:attrName>style.visibility</p:attrName>
                                        </p:attrNameLst>
                                      </p:cBhvr>
                                      <p:to>
                                        <p:strVal val="visible"/>
                                      </p:to>
                                    </p:set>
                                    <p:animEffect transition="in" filter="blinds(horizontal)">
                                      <p:cBhvr>
                                        <p:cTn id="82" dur="500"/>
                                        <p:tgtEl>
                                          <p:spTgt spid="64112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41129"/>
                                        </p:tgtEl>
                                        <p:attrNameLst>
                                          <p:attrName>style.visibility</p:attrName>
                                        </p:attrNameLst>
                                      </p:cBhvr>
                                      <p:to>
                                        <p:strVal val="visible"/>
                                      </p:to>
                                    </p:set>
                                    <p:animEffect transition="in" filter="blinds(horizontal)">
                                      <p:cBhvr>
                                        <p:cTn id="85" dur="500"/>
                                        <p:tgtEl>
                                          <p:spTgt spid="641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98" grpId="0" animBg="1"/>
      <p:bldP spid="641099" grpId="0" animBg="1"/>
      <p:bldP spid="641100" grpId="0" animBg="1"/>
      <p:bldP spid="641101" grpId="0"/>
      <p:bldP spid="641102" grpId="0"/>
      <p:bldP spid="641103" grpId="0"/>
      <p:bldP spid="641104" grpId="0"/>
      <p:bldP spid="641108" grpId="0" animBg="1"/>
      <p:bldP spid="641112" grpId="0"/>
      <p:bldP spid="641116" grpId="0" animBg="1"/>
      <p:bldP spid="641117" grpId="0"/>
      <p:bldP spid="641118" grpId="0" animBg="1"/>
      <p:bldP spid="641119" grpId="0"/>
      <p:bldP spid="641120" grpId="0" animBg="1"/>
      <p:bldP spid="641121" grpId="0"/>
      <p:bldP spid="641122" grpId="0" animBg="1"/>
      <p:bldP spid="641123" grpId="0"/>
      <p:bldP spid="641124" grpId="0" animBg="1"/>
      <p:bldP spid="641125" grpId="0"/>
      <p:bldP spid="641126" grpId="0" animBg="1"/>
      <p:bldP spid="641127" grpId="0"/>
      <p:bldP spid="641128" grpId="0"/>
      <p:bldP spid="6411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t>www.themegallery.com</a:t>
            </a:r>
          </a:p>
        </p:txBody>
      </p:sp>
      <p:sp>
        <p:nvSpPr>
          <p:cNvPr id="579587"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pPr algn="l" rtl="0">
              <a:lnSpc>
                <a:spcPct val="100000"/>
              </a:lnSpc>
            </a:pPr>
            <a:endParaRPr lang="en-US" sz="1800">
              <a:cs typeface="Arial" charset="0"/>
            </a:endParaRPr>
          </a:p>
        </p:txBody>
      </p:sp>
      <p:sp>
        <p:nvSpPr>
          <p:cNvPr id="579588" name="AutoShape 4"/>
          <p:cNvSpPr>
            <a:spLocks noChangeArrowheads="1"/>
          </p:cNvSpPr>
          <p:nvPr/>
        </p:nvSpPr>
        <p:spPr bwMode="ltGray">
          <a:xfrm rot="5400000" flipV="1">
            <a:off x="6705600" y="1316038"/>
            <a:ext cx="4824413" cy="477043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579591" name="AutoShape 7"/>
          <p:cNvSpPr>
            <a:spLocks noChangeArrowheads="1"/>
          </p:cNvSpPr>
          <p:nvPr/>
        </p:nvSpPr>
        <p:spPr bwMode="gray">
          <a:xfrm>
            <a:off x="323850" y="4797425"/>
            <a:ext cx="6813550" cy="1655763"/>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به میزان قابل توجهی وابسته به نظر شخص تصمیم گیرنده است.</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دشواری مقایسه ترجیح بین معیارها با عدد برای تصمیم گیرنده.</a:t>
            </a:r>
          </a:p>
        </p:txBody>
      </p:sp>
      <p:sp>
        <p:nvSpPr>
          <p:cNvPr id="579592" name="AutoShape 8"/>
          <p:cNvSpPr>
            <a:spLocks noChangeArrowheads="1"/>
          </p:cNvSpPr>
          <p:nvPr/>
        </p:nvSpPr>
        <p:spPr bwMode="gray">
          <a:xfrm>
            <a:off x="1042988" y="3213100"/>
            <a:ext cx="5383212" cy="1439863"/>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اولین روشی که به خوبی این مسئله را حل نموده است.</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نشان دادن میزان سازگاری یا ناسازگاری تصمیم.</a:t>
            </a:r>
          </a:p>
        </p:txBody>
      </p:sp>
      <p:sp>
        <p:nvSpPr>
          <p:cNvPr id="579593" name="AutoShape 9"/>
          <p:cNvSpPr>
            <a:spLocks noChangeArrowheads="1"/>
          </p:cNvSpPr>
          <p:nvPr/>
        </p:nvSpPr>
        <p:spPr bwMode="gray">
          <a:xfrm>
            <a:off x="323850" y="1052513"/>
            <a:ext cx="6767513" cy="2019300"/>
          </a:xfrm>
          <a:prstGeom prst="roundRect">
            <a:avLst>
              <a:gd name="adj" fmla="val 50000"/>
            </a:avLst>
          </a:prstGeom>
          <a:noFill/>
          <a:ln w="28575" algn="ctr">
            <a:solidFill>
              <a:schemeClr val="bg2"/>
            </a:solidFill>
            <a:round/>
            <a:headEnd/>
            <a:tailEnd/>
          </a:ln>
          <a:effectLst/>
        </p:spPr>
        <p:txBody>
          <a:bodyPr wrap="none" anchor="ctr"/>
          <a:lstStyle/>
          <a:p>
            <a:pPr algn="r" rtl="0" eaLnBrk="0" hangingPunct="0">
              <a:lnSpc>
                <a:spcPct val="100000"/>
              </a:lnSpc>
            </a:pPr>
            <a:endParaRPr lang="en-US" sz="2400" b="1">
              <a:solidFill>
                <a:schemeClr val="tx2"/>
              </a:solidFill>
              <a:cs typeface="B Mitra" pitchFamily="2" charset="-78"/>
            </a:endParaRPr>
          </a:p>
        </p:txBody>
      </p:sp>
      <p:grpSp>
        <p:nvGrpSpPr>
          <p:cNvPr id="579594" name="Group 10"/>
          <p:cNvGrpSpPr>
            <a:grpSpLocks/>
          </p:cNvGrpSpPr>
          <p:nvPr/>
        </p:nvGrpSpPr>
        <p:grpSpPr bwMode="auto">
          <a:xfrm rot="10800000" flipV="1">
            <a:off x="7092950" y="1844675"/>
            <a:ext cx="381000" cy="381000"/>
            <a:chOff x="2078" y="1680"/>
            <a:chExt cx="1615" cy="1615"/>
          </a:xfrm>
        </p:grpSpPr>
        <p:sp>
          <p:nvSpPr>
            <p:cNvPr id="579595" name="Oval 1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79596" name="Oval 1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79597" name="Oval 1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79598" name="Oval 14"/>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579599" name="Oval 1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79600" name="Oval 16"/>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79601" name="Group 17"/>
          <p:cNvGrpSpPr>
            <a:grpSpLocks/>
          </p:cNvGrpSpPr>
          <p:nvPr/>
        </p:nvGrpSpPr>
        <p:grpSpPr bwMode="auto">
          <a:xfrm>
            <a:off x="6443663" y="3716338"/>
            <a:ext cx="381000" cy="381000"/>
            <a:chOff x="2078" y="1680"/>
            <a:chExt cx="1615" cy="1615"/>
          </a:xfrm>
        </p:grpSpPr>
        <p:sp>
          <p:nvSpPr>
            <p:cNvPr id="579602" name="Oval 1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79603" name="Oval 1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79604" name="Oval 2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79605" name="Oval 21"/>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579606" name="Oval 2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79607" name="Oval 23"/>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79608" name="Group 24"/>
          <p:cNvGrpSpPr>
            <a:grpSpLocks/>
          </p:cNvGrpSpPr>
          <p:nvPr/>
        </p:nvGrpSpPr>
        <p:grpSpPr bwMode="auto">
          <a:xfrm>
            <a:off x="7164388" y="5373688"/>
            <a:ext cx="381000" cy="381000"/>
            <a:chOff x="2078" y="1680"/>
            <a:chExt cx="1615" cy="1615"/>
          </a:xfrm>
        </p:grpSpPr>
        <p:sp>
          <p:nvSpPr>
            <p:cNvPr id="579609" name="Oval 2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79610" name="Oval 2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79611" name="Oval 2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79612" name="Oval 28"/>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579613" name="Oval 2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79614" name="Oval 30"/>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79622" name="Text Box 38"/>
          <p:cNvSpPr txBox="1">
            <a:spLocks noChangeArrowheads="1"/>
          </p:cNvSpPr>
          <p:nvPr/>
        </p:nvSpPr>
        <p:spPr bwMode="auto">
          <a:xfrm rot="10800000" flipV="1">
            <a:off x="7180263" y="2325688"/>
            <a:ext cx="1403350" cy="366712"/>
          </a:xfrm>
          <a:prstGeom prst="rect">
            <a:avLst/>
          </a:prstGeom>
          <a:noFill/>
          <a:ln w="9525">
            <a:noFill/>
            <a:miter lim="800000"/>
            <a:headEnd/>
            <a:tailEnd/>
          </a:ln>
          <a:effectLst/>
        </p:spPr>
        <p:txBody>
          <a:bodyPr>
            <a:spAutoFit/>
          </a:bodyPr>
          <a:lstStyle/>
          <a:p>
            <a:pPr algn="l" rtl="0">
              <a:lnSpc>
                <a:spcPct val="100000"/>
              </a:lnSpc>
              <a:spcBef>
                <a:spcPct val="50000"/>
              </a:spcBef>
            </a:pPr>
            <a:endParaRPr lang="en-US" sz="1800"/>
          </a:p>
        </p:txBody>
      </p:sp>
      <p:sp>
        <p:nvSpPr>
          <p:cNvPr id="579624" name="Rectangle 40"/>
          <p:cNvSpPr>
            <a:spLocks noChangeArrowheads="1"/>
          </p:cNvSpPr>
          <p:nvPr/>
        </p:nvSpPr>
        <p:spPr bwMode="auto">
          <a:xfrm>
            <a:off x="250825" y="476250"/>
            <a:ext cx="7848600" cy="563563"/>
          </a:xfrm>
          <a:prstGeom prst="rect">
            <a:avLst/>
          </a:prstGeom>
          <a:noFill/>
          <a:ln w="9525">
            <a:noFill/>
            <a:miter lim="800000"/>
            <a:headEnd/>
            <a:tailEnd/>
          </a:ln>
          <a:effectLst/>
        </p:spPr>
        <p:txBody>
          <a:bodyPr anchor="ctr"/>
          <a:lstStyle/>
          <a:p>
            <a:pPr rtl="0">
              <a:lnSpc>
                <a:spcPct val="100000"/>
              </a:lnSpc>
            </a:pPr>
            <a:r>
              <a:rPr lang="fa-IR" sz="3200" b="1">
                <a:solidFill>
                  <a:schemeClr val="bg1"/>
                </a:solidFill>
              </a:rPr>
              <a:t>طبقه بندی موجودی چند معیاره</a:t>
            </a:r>
            <a:r>
              <a:rPr lang="en-US" sz="3200" b="1">
                <a:solidFill>
                  <a:schemeClr val="bg1"/>
                </a:solidFill>
              </a:rPr>
              <a:t/>
            </a:r>
            <a:br>
              <a:rPr lang="en-US" sz="3200" b="1">
                <a:solidFill>
                  <a:schemeClr val="bg1"/>
                </a:solidFill>
              </a:rPr>
            </a:br>
            <a:endParaRPr lang="en-US" sz="3200" b="1">
              <a:solidFill>
                <a:schemeClr val="bg1"/>
              </a:solidFill>
            </a:endParaRPr>
          </a:p>
        </p:txBody>
      </p:sp>
      <p:sp>
        <p:nvSpPr>
          <p:cNvPr id="579626" name="Rectangle 42"/>
          <p:cNvSpPr>
            <a:spLocks noChangeArrowheads="1"/>
          </p:cNvSpPr>
          <p:nvPr/>
        </p:nvSpPr>
        <p:spPr bwMode="auto">
          <a:xfrm>
            <a:off x="6948488" y="2492375"/>
            <a:ext cx="2411412" cy="2520950"/>
          </a:xfrm>
          <a:prstGeom prst="rect">
            <a:avLst/>
          </a:prstGeom>
          <a:noFill/>
          <a:ln w="9525">
            <a:noFill/>
            <a:miter lim="800000"/>
            <a:headEnd/>
            <a:tailEnd/>
          </a:ln>
          <a:effectLst/>
        </p:spPr>
        <p:txBody>
          <a:bodyPr anchor="ctr"/>
          <a:lstStyle/>
          <a:p>
            <a:pPr rtl="0"/>
            <a:r>
              <a:rPr lang="en-US" sz="3200" b="1">
                <a:solidFill>
                  <a:srgbClr val="0000FF"/>
                </a:solidFill>
              </a:rPr>
              <a:t/>
            </a:r>
            <a:br>
              <a:rPr lang="en-US" sz="3200" b="1">
                <a:solidFill>
                  <a:srgbClr val="0000FF"/>
                </a:solidFill>
              </a:rPr>
            </a:br>
            <a:r>
              <a:rPr lang="fa-IR" sz="3200" b="1">
                <a:solidFill>
                  <a:srgbClr val="0000FF"/>
                </a:solidFill>
              </a:rPr>
              <a:t>تحلیل</a:t>
            </a:r>
            <a:r>
              <a:rPr lang="en-US" sz="3200" b="1">
                <a:solidFill>
                  <a:srgbClr val="0000FF"/>
                </a:solidFill>
              </a:rPr>
              <a:t/>
            </a:r>
            <a:br>
              <a:rPr lang="en-US" sz="3200" b="1">
                <a:solidFill>
                  <a:srgbClr val="0000FF"/>
                </a:solidFill>
              </a:rPr>
            </a:br>
            <a:r>
              <a:rPr lang="fa-IR" sz="3200" b="1">
                <a:solidFill>
                  <a:srgbClr val="0000FF"/>
                </a:solidFill>
              </a:rPr>
              <a:t>سلسله مراتبی</a:t>
            </a:r>
            <a:r>
              <a:rPr lang="en-US" sz="3200" b="1">
                <a:solidFill>
                  <a:srgbClr val="0000FF"/>
                </a:solidFill>
              </a:rPr>
              <a:t/>
            </a:r>
            <a:br>
              <a:rPr lang="en-US" sz="3200" b="1">
                <a:solidFill>
                  <a:srgbClr val="0000FF"/>
                </a:solidFill>
              </a:rPr>
            </a:br>
            <a:r>
              <a:rPr lang="en-US" sz="3200" b="1">
                <a:solidFill>
                  <a:srgbClr val="0000FF"/>
                </a:solidFill>
                <a:latin typeface="Times New Roman" pitchFamily="18" charset="0"/>
                <a:cs typeface="Times New Roman" pitchFamily="18" charset="0"/>
              </a:rPr>
              <a:t>AHP</a:t>
            </a:r>
            <a:r>
              <a:rPr lang="fa-IR" sz="3200" b="1">
                <a:solidFill>
                  <a:srgbClr val="0000FF"/>
                </a:solidFill>
              </a:rPr>
              <a:t> </a:t>
            </a:r>
            <a:r>
              <a:rPr lang="en-US" sz="3200" b="1">
                <a:solidFill>
                  <a:srgbClr val="0000FF"/>
                </a:solidFill>
              </a:rPr>
              <a:t/>
            </a:r>
            <a:br>
              <a:rPr lang="en-US" sz="3200" b="1">
                <a:solidFill>
                  <a:srgbClr val="0000FF"/>
                </a:solidFill>
              </a:rPr>
            </a:br>
            <a:endParaRPr lang="en-US" sz="3200" b="1">
              <a:solidFill>
                <a:srgbClr val="0000FF"/>
              </a:solidFill>
            </a:endParaRPr>
          </a:p>
        </p:txBody>
      </p:sp>
      <p:sp>
        <p:nvSpPr>
          <p:cNvPr id="579589" name="AutoShape 5"/>
          <p:cNvSpPr>
            <a:spLocks noChangeArrowheads="1"/>
          </p:cNvSpPr>
          <p:nvPr/>
        </p:nvSpPr>
        <p:spPr bwMode="ltGray">
          <a:xfrm rot="5400000" flipH="1" flipV="1">
            <a:off x="7111207" y="175180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endParaRPr lang="en-US"/>
          </a:p>
        </p:txBody>
      </p:sp>
      <p:sp>
        <p:nvSpPr>
          <p:cNvPr id="579629" name="Rectangle 45"/>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
        <p:nvSpPr>
          <p:cNvPr id="579630" name="Rectangle 46"/>
          <p:cNvSpPr>
            <a:spLocks noChangeArrowheads="1"/>
          </p:cNvSpPr>
          <p:nvPr/>
        </p:nvSpPr>
        <p:spPr bwMode="auto">
          <a:xfrm>
            <a:off x="539750" y="1196975"/>
            <a:ext cx="6192838" cy="1698625"/>
          </a:xfrm>
          <a:prstGeom prst="rect">
            <a:avLst/>
          </a:prstGeom>
          <a:noFill/>
          <a:ln w="9525">
            <a:noFill/>
            <a:miter lim="800000"/>
            <a:headEnd/>
            <a:tailEnd/>
          </a:ln>
          <a:effectLst/>
        </p:spPr>
        <p:txBody>
          <a:bodyPr>
            <a:spAutoFit/>
          </a:bodyP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ایجاد یک سلسله مراتبی از معیار ها و گزینه ها و سپس ایجاد یک ماتریس مقایسه زوجی برای معیارها</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محاسبه وزن معیارها و امتیاز نهایی اقلام بر اساس این اوزان</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طبقه بندی بر اساس اصل پارتو.</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79594"/>
                                        </p:tgtEl>
                                        <p:attrNameLst>
                                          <p:attrName>style.visibility</p:attrName>
                                        </p:attrNameLst>
                                      </p:cBhvr>
                                      <p:to>
                                        <p:strVal val="visible"/>
                                      </p:to>
                                    </p:set>
                                    <p:animEffect transition="in" filter="wipe(down)">
                                      <p:cBhvr>
                                        <p:cTn id="7" dur="500"/>
                                        <p:tgtEl>
                                          <p:spTgt spid="5795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9593"/>
                                        </p:tgtEl>
                                        <p:attrNameLst>
                                          <p:attrName>style.visibility</p:attrName>
                                        </p:attrNameLst>
                                      </p:cBhvr>
                                      <p:to>
                                        <p:strVal val="visible"/>
                                      </p:to>
                                    </p:set>
                                    <p:animEffect transition="in" filter="wipe(down)">
                                      <p:cBhvr>
                                        <p:cTn id="10" dur="500"/>
                                        <p:tgtEl>
                                          <p:spTgt spid="579593"/>
                                        </p:tgtEl>
                                      </p:cBhvr>
                                    </p:animEffect>
                                  </p:childTnLst>
                                </p:cTn>
                              </p:par>
                              <p:par>
                                <p:cTn id="11" presetID="22" presetClass="entr" presetSubtype="4" fill="hold" nodeType="withEffect">
                                  <p:stCondLst>
                                    <p:cond delay="0"/>
                                  </p:stCondLst>
                                  <p:childTnLst>
                                    <p:set>
                                      <p:cBhvr>
                                        <p:cTn id="12" dur="1" fill="hold">
                                          <p:stCondLst>
                                            <p:cond delay="0"/>
                                          </p:stCondLst>
                                        </p:cTn>
                                        <p:tgtEl>
                                          <p:spTgt spid="579601"/>
                                        </p:tgtEl>
                                        <p:attrNameLst>
                                          <p:attrName>style.visibility</p:attrName>
                                        </p:attrNameLst>
                                      </p:cBhvr>
                                      <p:to>
                                        <p:strVal val="visible"/>
                                      </p:to>
                                    </p:set>
                                    <p:animEffect transition="in" filter="wipe(down)">
                                      <p:cBhvr>
                                        <p:cTn id="13" dur="500"/>
                                        <p:tgtEl>
                                          <p:spTgt spid="57960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9592"/>
                                        </p:tgtEl>
                                        <p:attrNameLst>
                                          <p:attrName>style.visibility</p:attrName>
                                        </p:attrNameLst>
                                      </p:cBhvr>
                                      <p:to>
                                        <p:strVal val="visible"/>
                                      </p:to>
                                    </p:set>
                                    <p:animEffect transition="in" filter="wipe(down)">
                                      <p:cBhvr>
                                        <p:cTn id="16" dur="500"/>
                                        <p:tgtEl>
                                          <p:spTgt spid="579592"/>
                                        </p:tgtEl>
                                      </p:cBhvr>
                                    </p:animEffect>
                                  </p:childTnLst>
                                </p:cTn>
                              </p:par>
                              <p:par>
                                <p:cTn id="17" presetID="22" presetClass="entr" presetSubtype="4" fill="hold" nodeType="withEffect">
                                  <p:stCondLst>
                                    <p:cond delay="0"/>
                                  </p:stCondLst>
                                  <p:childTnLst>
                                    <p:set>
                                      <p:cBhvr>
                                        <p:cTn id="18" dur="1" fill="hold">
                                          <p:stCondLst>
                                            <p:cond delay="0"/>
                                          </p:stCondLst>
                                        </p:cTn>
                                        <p:tgtEl>
                                          <p:spTgt spid="579608"/>
                                        </p:tgtEl>
                                        <p:attrNameLst>
                                          <p:attrName>style.visibility</p:attrName>
                                        </p:attrNameLst>
                                      </p:cBhvr>
                                      <p:to>
                                        <p:strVal val="visible"/>
                                      </p:to>
                                    </p:set>
                                    <p:animEffect transition="in" filter="wipe(down)">
                                      <p:cBhvr>
                                        <p:cTn id="19" dur="500"/>
                                        <p:tgtEl>
                                          <p:spTgt spid="57960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79591"/>
                                        </p:tgtEl>
                                        <p:attrNameLst>
                                          <p:attrName>style.visibility</p:attrName>
                                        </p:attrNameLst>
                                      </p:cBhvr>
                                      <p:to>
                                        <p:strVal val="visible"/>
                                      </p:to>
                                    </p:set>
                                    <p:animEffect transition="in" filter="wipe(down)">
                                      <p:cBhvr>
                                        <p:cTn id="22" dur="500"/>
                                        <p:tgtEl>
                                          <p:spTgt spid="57959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9630"/>
                                        </p:tgtEl>
                                        <p:attrNameLst>
                                          <p:attrName>style.visibility</p:attrName>
                                        </p:attrNameLst>
                                      </p:cBhvr>
                                      <p:to>
                                        <p:strVal val="visible"/>
                                      </p:to>
                                    </p:set>
                                    <p:animEffect transition="in" filter="wipe(down)">
                                      <p:cBhvr>
                                        <p:cTn id="25" dur="500"/>
                                        <p:tgtEl>
                                          <p:spTgt spid="579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1" grpId="0" animBg="1"/>
      <p:bldP spid="579592" grpId="0" animBg="1"/>
      <p:bldP spid="579593" grpId="0" animBg="1"/>
      <p:bldP spid="5796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t>www.themegallery.com</a:t>
            </a:r>
          </a:p>
        </p:txBody>
      </p:sp>
      <p:sp>
        <p:nvSpPr>
          <p:cNvPr id="580610"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pPr algn="l" rtl="0">
              <a:lnSpc>
                <a:spcPct val="100000"/>
              </a:lnSpc>
            </a:pPr>
            <a:endParaRPr lang="en-US" sz="1800">
              <a:cs typeface="Arial" charset="0"/>
            </a:endParaRPr>
          </a:p>
        </p:txBody>
      </p:sp>
      <p:sp>
        <p:nvSpPr>
          <p:cNvPr id="580611" name="AutoShape 3"/>
          <p:cNvSpPr>
            <a:spLocks noChangeArrowheads="1"/>
          </p:cNvSpPr>
          <p:nvPr/>
        </p:nvSpPr>
        <p:spPr bwMode="ltGray">
          <a:xfrm rot="5400000" flipV="1">
            <a:off x="6705600" y="1316038"/>
            <a:ext cx="4824413" cy="477043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580612" name="AutoShape 4"/>
          <p:cNvSpPr>
            <a:spLocks noChangeArrowheads="1"/>
          </p:cNvSpPr>
          <p:nvPr/>
        </p:nvSpPr>
        <p:spPr bwMode="ltGray">
          <a:xfrm rot="5400000" flipH="1" flipV="1">
            <a:off x="7111207" y="175180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endParaRPr lang="en-US"/>
          </a:p>
        </p:txBody>
      </p:sp>
      <p:sp>
        <p:nvSpPr>
          <p:cNvPr id="580613" name="AutoShape 5"/>
          <p:cNvSpPr>
            <a:spLocks noChangeArrowheads="1"/>
          </p:cNvSpPr>
          <p:nvPr/>
        </p:nvSpPr>
        <p:spPr bwMode="gray">
          <a:xfrm>
            <a:off x="323850" y="4797425"/>
            <a:ext cx="6813550" cy="1655763"/>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تعداد متغیرهایی که می توانند به این مدل وارد شوند محدود است.</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مدل در بکار گیری برای معیارهای کیفی مشکل دارد.</a:t>
            </a:r>
          </a:p>
        </p:txBody>
      </p:sp>
      <p:sp>
        <p:nvSpPr>
          <p:cNvPr id="580614" name="AutoShape 6"/>
          <p:cNvSpPr>
            <a:spLocks noChangeArrowheads="1"/>
          </p:cNvSpPr>
          <p:nvPr/>
        </p:nvSpPr>
        <p:spPr bwMode="gray">
          <a:xfrm>
            <a:off x="1042988" y="3213100"/>
            <a:ext cx="5383212" cy="1439863"/>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در مورد مسائل با حجم محدود این مدل جواب های</a:t>
            </a:r>
            <a:br>
              <a:rPr lang="fa-IR" sz="2400">
                <a:cs typeface="B Mitra" pitchFamily="2" charset="-78"/>
              </a:rPr>
            </a:br>
            <a:r>
              <a:rPr lang="fa-IR" sz="2400">
                <a:cs typeface="B Mitra" pitchFamily="2" charset="-78"/>
              </a:rPr>
              <a:t> نسبتا قابل قبولی ارائه می دهد.</a:t>
            </a:r>
            <a:r>
              <a:rPr lang="en-US" sz="2400">
                <a:cs typeface="B Mitra" pitchFamily="2" charset="-78"/>
              </a:rPr>
              <a:t> </a:t>
            </a:r>
            <a:r>
              <a:rPr lang="fa-IR" sz="2400">
                <a:cs typeface="B Mitra" pitchFamily="2" charset="-78"/>
              </a:rPr>
              <a:t> </a:t>
            </a:r>
          </a:p>
        </p:txBody>
      </p:sp>
      <p:sp>
        <p:nvSpPr>
          <p:cNvPr id="580615" name="AutoShape 7"/>
          <p:cNvSpPr>
            <a:spLocks noChangeArrowheads="1"/>
          </p:cNvSpPr>
          <p:nvPr/>
        </p:nvSpPr>
        <p:spPr bwMode="gray">
          <a:xfrm>
            <a:off x="179388" y="1341438"/>
            <a:ext cx="6767512" cy="1728787"/>
          </a:xfrm>
          <a:prstGeom prst="roundRect">
            <a:avLst>
              <a:gd name="adj" fmla="val 50000"/>
            </a:avLst>
          </a:prstGeom>
          <a:noFill/>
          <a:ln w="28575" algn="ctr">
            <a:solidFill>
              <a:schemeClr val="bg2"/>
            </a:solidFill>
            <a:round/>
            <a:headEnd/>
            <a:tailEnd/>
          </a:ln>
          <a:effectLst/>
        </p:spPr>
        <p:txBody>
          <a:bodyPr wrap="none" anchor="ctr"/>
          <a:lstStyle/>
          <a:p>
            <a:pPr algn="r" rtl="0" eaLnBrk="0" hangingPunct="0">
              <a:lnSpc>
                <a:spcPct val="100000"/>
              </a:lnSpc>
            </a:pPr>
            <a:endParaRPr lang="en-US" sz="2400" b="1">
              <a:solidFill>
                <a:schemeClr val="tx2"/>
              </a:solidFill>
              <a:cs typeface="B Mitra" pitchFamily="2" charset="-78"/>
            </a:endParaRPr>
          </a:p>
        </p:txBody>
      </p:sp>
      <p:grpSp>
        <p:nvGrpSpPr>
          <p:cNvPr id="580616" name="Group 8"/>
          <p:cNvGrpSpPr>
            <a:grpSpLocks/>
          </p:cNvGrpSpPr>
          <p:nvPr/>
        </p:nvGrpSpPr>
        <p:grpSpPr bwMode="auto">
          <a:xfrm rot="10800000" flipV="1">
            <a:off x="6948488" y="2060575"/>
            <a:ext cx="381000" cy="381000"/>
            <a:chOff x="2078" y="1680"/>
            <a:chExt cx="1615" cy="1615"/>
          </a:xfrm>
        </p:grpSpPr>
        <p:sp>
          <p:nvSpPr>
            <p:cNvPr id="580617" name="Oval 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0618" name="Oval 1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0619" name="Oval 1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0620" name="Oval 1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580621" name="Oval 1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0622" name="Oval 1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0623" name="Group 15"/>
          <p:cNvGrpSpPr>
            <a:grpSpLocks/>
          </p:cNvGrpSpPr>
          <p:nvPr/>
        </p:nvGrpSpPr>
        <p:grpSpPr bwMode="auto">
          <a:xfrm>
            <a:off x="6443663" y="3716338"/>
            <a:ext cx="381000" cy="381000"/>
            <a:chOff x="2078" y="1680"/>
            <a:chExt cx="1615" cy="1615"/>
          </a:xfrm>
        </p:grpSpPr>
        <p:sp>
          <p:nvSpPr>
            <p:cNvPr id="580624"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0625"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0626" name="Oval 1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0627" name="Oval 19"/>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580628" name="Oval 2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0629" name="Oval 21"/>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0630" name="Group 22"/>
          <p:cNvGrpSpPr>
            <a:grpSpLocks/>
          </p:cNvGrpSpPr>
          <p:nvPr/>
        </p:nvGrpSpPr>
        <p:grpSpPr bwMode="auto">
          <a:xfrm>
            <a:off x="7164388" y="5373688"/>
            <a:ext cx="381000" cy="381000"/>
            <a:chOff x="2078" y="1680"/>
            <a:chExt cx="1615" cy="1615"/>
          </a:xfrm>
        </p:grpSpPr>
        <p:sp>
          <p:nvSpPr>
            <p:cNvPr id="580631" name="Oval 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0632" name="Oval 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0633" name="Oval 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0634" name="Oval 26"/>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580635" name="Oval 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0636" name="Oval 28"/>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80637" name="Text Box 29"/>
          <p:cNvSpPr txBox="1">
            <a:spLocks noChangeArrowheads="1"/>
          </p:cNvSpPr>
          <p:nvPr/>
        </p:nvSpPr>
        <p:spPr bwMode="auto">
          <a:xfrm rot="10800000" flipV="1">
            <a:off x="7180263" y="2325688"/>
            <a:ext cx="1403350" cy="366712"/>
          </a:xfrm>
          <a:prstGeom prst="rect">
            <a:avLst/>
          </a:prstGeom>
          <a:noFill/>
          <a:ln w="9525">
            <a:noFill/>
            <a:miter lim="800000"/>
            <a:headEnd/>
            <a:tailEnd/>
          </a:ln>
          <a:effectLst/>
        </p:spPr>
        <p:txBody>
          <a:bodyPr>
            <a:spAutoFit/>
          </a:bodyPr>
          <a:lstStyle/>
          <a:p>
            <a:pPr algn="l" rtl="0">
              <a:lnSpc>
                <a:spcPct val="100000"/>
              </a:lnSpc>
              <a:spcBef>
                <a:spcPct val="50000"/>
              </a:spcBef>
            </a:pPr>
            <a:endParaRPr lang="en-US" sz="1800"/>
          </a:p>
        </p:txBody>
      </p:sp>
      <p:sp>
        <p:nvSpPr>
          <p:cNvPr id="580638" name="Rectangle 30"/>
          <p:cNvSpPr>
            <a:spLocks noChangeArrowheads="1"/>
          </p:cNvSpPr>
          <p:nvPr/>
        </p:nvSpPr>
        <p:spPr bwMode="auto">
          <a:xfrm>
            <a:off x="395288" y="1484313"/>
            <a:ext cx="6192837" cy="1333500"/>
          </a:xfrm>
          <a:prstGeom prst="rect">
            <a:avLst/>
          </a:prstGeom>
          <a:noFill/>
          <a:ln w="9525">
            <a:noFill/>
            <a:miter lim="800000"/>
            <a:headEnd/>
            <a:tailEnd/>
          </a:ln>
          <a:effectLst/>
        </p:spPr>
        <p:txBody>
          <a:bodyPr>
            <a:spAutoFit/>
          </a:bodyP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مبتنی بر استفاده از هوش مصنوعی بر پایه شبکه عصبی انسان</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محاسبه وزن معیارها و امتیاز نهایی اقلام بر اساس این اوزان</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طبقه بندی بر اساس اصل پارتو.</a:t>
            </a:r>
          </a:p>
        </p:txBody>
      </p:sp>
      <p:sp>
        <p:nvSpPr>
          <p:cNvPr id="580639" name="Rectangle 31"/>
          <p:cNvSpPr>
            <a:spLocks noChangeArrowheads="1"/>
          </p:cNvSpPr>
          <p:nvPr/>
        </p:nvSpPr>
        <p:spPr bwMode="auto">
          <a:xfrm>
            <a:off x="250825" y="476250"/>
            <a:ext cx="7848600" cy="563563"/>
          </a:xfrm>
          <a:prstGeom prst="rect">
            <a:avLst/>
          </a:prstGeom>
          <a:noFill/>
          <a:ln w="9525">
            <a:noFill/>
            <a:miter lim="800000"/>
            <a:headEnd/>
            <a:tailEnd/>
          </a:ln>
          <a:effectLst/>
        </p:spPr>
        <p:txBody>
          <a:bodyPr anchor="ctr"/>
          <a:lstStyle/>
          <a:p>
            <a:pPr rtl="0">
              <a:lnSpc>
                <a:spcPct val="100000"/>
              </a:lnSpc>
            </a:pPr>
            <a:r>
              <a:rPr lang="fa-IR" sz="3200" b="1">
                <a:solidFill>
                  <a:schemeClr val="bg1"/>
                </a:solidFill>
              </a:rPr>
              <a:t>طبقه بندی موجودی چند معیاره</a:t>
            </a:r>
            <a:r>
              <a:rPr lang="en-US" sz="3200" b="1">
                <a:solidFill>
                  <a:schemeClr val="bg1"/>
                </a:solidFill>
              </a:rPr>
              <a:t/>
            </a:r>
            <a:br>
              <a:rPr lang="en-US" sz="3200" b="1">
                <a:solidFill>
                  <a:schemeClr val="bg1"/>
                </a:solidFill>
              </a:rPr>
            </a:br>
            <a:endParaRPr lang="en-US" sz="3200" b="1">
              <a:solidFill>
                <a:schemeClr val="bg1"/>
              </a:solidFill>
            </a:endParaRPr>
          </a:p>
        </p:txBody>
      </p:sp>
      <p:sp>
        <p:nvSpPr>
          <p:cNvPr id="580640" name="Rectangle 32"/>
          <p:cNvSpPr>
            <a:spLocks noChangeArrowheads="1"/>
          </p:cNvSpPr>
          <p:nvPr/>
        </p:nvSpPr>
        <p:spPr bwMode="auto">
          <a:xfrm>
            <a:off x="7092950" y="2492375"/>
            <a:ext cx="2195513" cy="2520950"/>
          </a:xfrm>
          <a:prstGeom prst="rect">
            <a:avLst/>
          </a:prstGeom>
          <a:noFill/>
          <a:ln w="9525">
            <a:noFill/>
            <a:miter lim="800000"/>
            <a:headEnd/>
            <a:tailEnd/>
          </a:ln>
          <a:effectLst/>
        </p:spPr>
        <p:txBody>
          <a:bodyPr anchor="ctr"/>
          <a:lstStyle/>
          <a:p>
            <a:pPr rtl="0"/>
            <a:r>
              <a:rPr lang="fa-IR" sz="2800" b="1">
                <a:solidFill>
                  <a:srgbClr val="0000FF"/>
                </a:solidFill>
              </a:rPr>
              <a:t>شبکه های عصبی مصنوعی</a:t>
            </a:r>
            <a:r>
              <a:rPr lang="en-US" sz="2800" b="1">
                <a:solidFill>
                  <a:srgbClr val="0000FF"/>
                </a:solidFill>
              </a:rPr>
              <a:t/>
            </a:r>
            <a:br>
              <a:rPr lang="en-US" sz="2800" b="1">
                <a:solidFill>
                  <a:srgbClr val="0000FF"/>
                </a:solidFill>
              </a:rPr>
            </a:br>
            <a:r>
              <a:rPr lang="en-US" sz="2800" b="1">
                <a:solidFill>
                  <a:srgbClr val="0000FF"/>
                </a:solidFill>
              </a:rPr>
              <a:t> </a:t>
            </a:r>
            <a:r>
              <a:rPr lang="en-US" sz="3600" b="1">
                <a:solidFill>
                  <a:srgbClr val="0000FF"/>
                </a:solidFill>
                <a:latin typeface="Times New Roman" pitchFamily="18" charset="0"/>
                <a:cs typeface="Times New Roman" pitchFamily="18" charset="0"/>
              </a:rPr>
              <a:t>ANN</a:t>
            </a:r>
            <a:endParaRPr lang="en-US" sz="2800" b="1">
              <a:solidFill>
                <a:srgbClr val="0000FF"/>
              </a:solidFill>
            </a:endParaRPr>
          </a:p>
        </p:txBody>
      </p:sp>
      <p:sp>
        <p:nvSpPr>
          <p:cNvPr id="580643" name="Rectangle 35"/>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0616"/>
                                        </p:tgtEl>
                                        <p:attrNameLst>
                                          <p:attrName>style.visibility</p:attrName>
                                        </p:attrNameLst>
                                      </p:cBhvr>
                                      <p:to>
                                        <p:strVal val="visible"/>
                                      </p:to>
                                    </p:set>
                                    <p:animEffect transition="in" filter="wipe(down)">
                                      <p:cBhvr>
                                        <p:cTn id="7" dur="500"/>
                                        <p:tgtEl>
                                          <p:spTgt spid="5806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0638"/>
                                        </p:tgtEl>
                                        <p:attrNameLst>
                                          <p:attrName>style.visibility</p:attrName>
                                        </p:attrNameLst>
                                      </p:cBhvr>
                                      <p:to>
                                        <p:strVal val="visible"/>
                                      </p:to>
                                    </p:set>
                                    <p:animEffect transition="in" filter="wipe(down)">
                                      <p:cBhvr>
                                        <p:cTn id="10" dur="500"/>
                                        <p:tgtEl>
                                          <p:spTgt spid="5806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0615"/>
                                        </p:tgtEl>
                                        <p:attrNameLst>
                                          <p:attrName>style.visibility</p:attrName>
                                        </p:attrNameLst>
                                      </p:cBhvr>
                                      <p:to>
                                        <p:strVal val="visible"/>
                                      </p:to>
                                    </p:set>
                                    <p:animEffect transition="in" filter="wipe(down)">
                                      <p:cBhvr>
                                        <p:cTn id="13" dur="500"/>
                                        <p:tgtEl>
                                          <p:spTgt spid="580615"/>
                                        </p:tgtEl>
                                      </p:cBhvr>
                                    </p:animEffect>
                                  </p:childTnLst>
                                </p:cTn>
                              </p:par>
                              <p:par>
                                <p:cTn id="14" presetID="22" presetClass="entr" presetSubtype="4" fill="hold" nodeType="withEffect">
                                  <p:stCondLst>
                                    <p:cond delay="0"/>
                                  </p:stCondLst>
                                  <p:childTnLst>
                                    <p:set>
                                      <p:cBhvr>
                                        <p:cTn id="15" dur="1" fill="hold">
                                          <p:stCondLst>
                                            <p:cond delay="0"/>
                                          </p:stCondLst>
                                        </p:cTn>
                                        <p:tgtEl>
                                          <p:spTgt spid="580623"/>
                                        </p:tgtEl>
                                        <p:attrNameLst>
                                          <p:attrName>style.visibility</p:attrName>
                                        </p:attrNameLst>
                                      </p:cBhvr>
                                      <p:to>
                                        <p:strVal val="visible"/>
                                      </p:to>
                                    </p:set>
                                    <p:animEffect transition="in" filter="wipe(down)">
                                      <p:cBhvr>
                                        <p:cTn id="16" dur="500"/>
                                        <p:tgtEl>
                                          <p:spTgt spid="5806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80614"/>
                                        </p:tgtEl>
                                        <p:attrNameLst>
                                          <p:attrName>style.visibility</p:attrName>
                                        </p:attrNameLst>
                                      </p:cBhvr>
                                      <p:to>
                                        <p:strVal val="visible"/>
                                      </p:to>
                                    </p:set>
                                    <p:animEffect transition="in" filter="wipe(down)">
                                      <p:cBhvr>
                                        <p:cTn id="19" dur="500"/>
                                        <p:tgtEl>
                                          <p:spTgt spid="580614"/>
                                        </p:tgtEl>
                                      </p:cBhvr>
                                    </p:animEffect>
                                  </p:childTnLst>
                                </p:cTn>
                              </p:par>
                              <p:par>
                                <p:cTn id="20" presetID="22" presetClass="entr" presetSubtype="4" fill="hold" nodeType="withEffect">
                                  <p:stCondLst>
                                    <p:cond delay="0"/>
                                  </p:stCondLst>
                                  <p:childTnLst>
                                    <p:set>
                                      <p:cBhvr>
                                        <p:cTn id="21" dur="1" fill="hold">
                                          <p:stCondLst>
                                            <p:cond delay="0"/>
                                          </p:stCondLst>
                                        </p:cTn>
                                        <p:tgtEl>
                                          <p:spTgt spid="580630"/>
                                        </p:tgtEl>
                                        <p:attrNameLst>
                                          <p:attrName>style.visibility</p:attrName>
                                        </p:attrNameLst>
                                      </p:cBhvr>
                                      <p:to>
                                        <p:strVal val="visible"/>
                                      </p:to>
                                    </p:set>
                                    <p:animEffect transition="in" filter="wipe(down)">
                                      <p:cBhvr>
                                        <p:cTn id="22" dur="500"/>
                                        <p:tgtEl>
                                          <p:spTgt spid="5806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0613"/>
                                        </p:tgtEl>
                                        <p:attrNameLst>
                                          <p:attrName>style.visibility</p:attrName>
                                        </p:attrNameLst>
                                      </p:cBhvr>
                                      <p:to>
                                        <p:strVal val="visible"/>
                                      </p:to>
                                    </p:set>
                                    <p:animEffect transition="in" filter="wipe(down)">
                                      <p:cBhvr>
                                        <p:cTn id="25" dur="500"/>
                                        <p:tgtEl>
                                          <p:spTgt spid="5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3" grpId="0" animBg="1"/>
      <p:bldP spid="580614" grpId="0" animBg="1"/>
      <p:bldP spid="580615" grpId="0" animBg="1"/>
      <p:bldP spid="5806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en-US"/>
              <a:t>www.themegallery.com</a:t>
            </a:r>
          </a:p>
        </p:txBody>
      </p:sp>
      <p:sp>
        <p:nvSpPr>
          <p:cNvPr id="581634" name="Text Box 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pPr algn="l" rtl="0">
              <a:lnSpc>
                <a:spcPct val="100000"/>
              </a:lnSpc>
            </a:pPr>
            <a:endParaRPr lang="en-US" sz="1800">
              <a:cs typeface="Arial" charset="0"/>
            </a:endParaRPr>
          </a:p>
        </p:txBody>
      </p:sp>
      <p:sp>
        <p:nvSpPr>
          <p:cNvPr id="581635" name="AutoShape 3"/>
          <p:cNvSpPr>
            <a:spLocks noChangeArrowheads="1"/>
          </p:cNvSpPr>
          <p:nvPr/>
        </p:nvSpPr>
        <p:spPr bwMode="ltGray">
          <a:xfrm rot="5400000" flipV="1">
            <a:off x="6705600" y="1316038"/>
            <a:ext cx="4824413" cy="477043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581636" name="AutoShape 4"/>
          <p:cNvSpPr>
            <a:spLocks noChangeArrowheads="1"/>
          </p:cNvSpPr>
          <p:nvPr/>
        </p:nvSpPr>
        <p:spPr bwMode="ltGray">
          <a:xfrm rot="5400000" flipH="1" flipV="1">
            <a:off x="7111207" y="175180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w="0" algn="ctr">
            <a:noFill/>
            <a:miter lim="800000"/>
            <a:headEnd/>
            <a:tailEnd/>
          </a:ln>
          <a:effectLst/>
        </p:spPr>
        <p:txBody>
          <a:bodyPr wrap="none" anchor="ctr"/>
          <a:lstStyle/>
          <a:p>
            <a:endParaRPr lang="en-US"/>
          </a:p>
        </p:txBody>
      </p:sp>
      <p:sp>
        <p:nvSpPr>
          <p:cNvPr id="581637" name="AutoShape 5"/>
          <p:cNvSpPr>
            <a:spLocks noChangeArrowheads="1"/>
          </p:cNvSpPr>
          <p:nvPr/>
        </p:nvSpPr>
        <p:spPr bwMode="gray">
          <a:xfrm>
            <a:off x="323850" y="4797425"/>
            <a:ext cx="6813550" cy="1655763"/>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دشواری حل مسئله در مسائل بزرگ .</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وابستگی رو به مقدار حد بالا و پایین متغیر ها.</a:t>
            </a:r>
          </a:p>
        </p:txBody>
      </p:sp>
      <p:sp>
        <p:nvSpPr>
          <p:cNvPr id="581638" name="AutoShape 6"/>
          <p:cNvSpPr>
            <a:spLocks noChangeArrowheads="1"/>
          </p:cNvSpPr>
          <p:nvPr/>
        </p:nvSpPr>
        <p:spPr bwMode="gray">
          <a:xfrm>
            <a:off x="1042988" y="3141663"/>
            <a:ext cx="5383212" cy="1439862"/>
          </a:xfrm>
          <a:prstGeom prst="roundRect">
            <a:avLst>
              <a:gd name="adj" fmla="val 50000"/>
            </a:avLst>
          </a:prstGeom>
          <a:noFill/>
          <a:ln w="28575" algn="ctr">
            <a:solidFill>
              <a:schemeClr val="bg2"/>
            </a:solidFill>
            <a:round/>
            <a:headEnd/>
            <a:tailEnd/>
          </a:ln>
          <a:effectLst/>
        </p:spPr>
        <p:txBody>
          <a:bodyPr wrap="none" anchor="ct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سادگی فرمول بندی مسئله.</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قابل فهم بودن برای عموم مدیران سازمانها.</a:t>
            </a:r>
          </a:p>
        </p:txBody>
      </p:sp>
      <p:sp>
        <p:nvSpPr>
          <p:cNvPr id="581639" name="AutoShape 7"/>
          <p:cNvSpPr>
            <a:spLocks noChangeArrowheads="1"/>
          </p:cNvSpPr>
          <p:nvPr/>
        </p:nvSpPr>
        <p:spPr bwMode="gray">
          <a:xfrm>
            <a:off x="179388" y="1341438"/>
            <a:ext cx="6767512" cy="1584325"/>
          </a:xfrm>
          <a:prstGeom prst="roundRect">
            <a:avLst>
              <a:gd name="adj" fmla="val 50000"/>
            </a:avLst>
          </a:prstGeom>
          <a:noFill/>
          <a:ln w="28575" algn="ctr">
            <a:solidFill>
              <a:schemeClr val="bg2"/>
            </a:solidFill>
            <a:round/>
            <a:headEnd/>
            <a:tailEnd/>
          </a:ln>
          <a:effectLst/>
        </p:spPr>
        <p:txBody>
          <a:bodyPr wrap="none" anchor="ctr"/>
          <a:lstStyle/>
          <a:p>
            <a:pPr algn="r" rtl="0" eaLnBrk="0" hangingPunct="0">
              <a:lnSpc>
                <a:spcPct val="100000"/>
              </a:lnSpc>
            </a:pPr>
            <a:endParaRPr lang="en-US" sz="2400" b="1">
              <a:solidFill>
                <a:schemeClr val="tx2"/>
              </a:solidFill>
              <a:cs typeface="B Mitra" pitchFamily="2" charset="-78"/>
            </a:endParaRPr>
          </a:p>
        </p:txBody>
      </p:sp>
      <p:grpSp>
        <p:nvGrpSpPr>
          <p:cNvPr id="581640" name="Group 8"/>
          <p:cNvGrpSpPr>
            <a:grpSpLocks/>
          </p:cNvGrpSpPr>
          <p:nvPr/>
        </p:nvGrpSpPr>
        <p:grpSpPr bwMode="auto">
          <a:xfrm rot="10800000" flipV="1">
            <a:off x="6948488" y="1916113"/>
            <a:ext cx="381000" cy="381000"/>
            <a:chOff x="2078" y="1680"/>
            <a:chExt cx="1615" cy="1615"/>
          </a:xfrm>
        </p:grpSpPr>
        <p:sp>
          <p:nvSpPr>
            <p:cNvPr id="581641" name="Oval 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1642" name="Oval 1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1643" name="Oval 11"/>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1644" name="Oval 12"/>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581645" name="Oval 13"/>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1646" name="Oval 14"/>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1647" name="Group 15"/>
          <p:cNvGrpSpPr>
            <a:grpSpLocks/>
          </p:cNvGrpSpPr>
          <p:nvPr/>
        </p:nvGrpSpPr>
        <p:grpSpPr bwMode="auto">
          <a:xfrm>
            <a:off x="6443663" y="3644900"/>
            <a:ext cx="381000" cy="381000"/>
            <a:chOff x="2078" y="1680"/>
            <a:chExt cx="1615" cy="1615"/>
          </a:xfrm>
        </p:grpSpPr>
        <p:sp>
          <p:nvSpPr>
            <p:cNvPr id="581648" name="Oval 1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1649" name="Oval 1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1650" name="Oval 1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1651" name="Oval 19"/>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581652" name="Oval 2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1653" name="Oval 21"/>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81654" name="Group 22"/>
          <p:cNvGrpSpPr>
            <a:grpSpLocks/>
          </p:cNvGrpSpPr>
          <p:nvPr/>
        </p:nvGrpSpPr>
        <p:grpSpPr bwMode="auto">
          <a:xfrm>
            <a:off x="7164388" y="5373688"/>
            <a:ext cx="381000" cy="381000"/>
            <a:chOff x="2078" y="1680"/>
            <a:chExt cx="1615" cy="1615"/>
          </a:xfrm>
        </p:grpSpPr>
        <p:sp>
          <p:nvSpPr>
            <p:cNvPr id="581655" name="Oval 2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1656" name="Oval 2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81657" name="Oval 2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1658" name="Oval 26"/>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581659" name="Oval 2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81660" name="Oval 28"/>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81661" name="Text Box 29"/>
          <p:cNvSpPr txBox="1">
            <a:spLocks noChangeArrowheads="1"/>
          </p:cNvSpPr>
          <p:nvPr/>
        </p:nvSpPr>
        <p:spPr bwMode="auto">
          <a:xfrm rot="10800000" flipV="1">
            <a:off x="7180263" y="2325688"/>
            <a:ext cx="1403350" cy="366712"/>
          </a:xfrm>
          <a:prstGeom prst="rect">
            <a:avLst/>
          </a:prstGeom>
          <a:noFill/>
          <a:ln w="9525">
            <a:noFill/>
            <a:miter lim="800000"/>
            <a:headEnd/>
            <a:tailEnd/>
          </a:ln>
          <a:effectLst/>
        </p:spPr>
        <p:txBody>
          <a:bodyPr>
            <a:spAutoFit/>
          </a:bodyPr>
          <a:lstStyle/>
          <a:p>
            <a:pPr algn="l" rtl="0">
              <a:lnSpc>
                <a:spcPct val="100000"/>
              </a:lnSpc>
              <a:spcBef>
                <a:spcPct val="50000"/>
              </a:spcBef>
            </a:pPr>
            <a:endParaRPr lang="en-US" sz="1800"/>
          </a:p>
        </p:txBody>
      </p:sp>
      <p:sp>
        <p:nvSpPr>
          <p:cNvPr id="581662" name="Rectangle 30"/>
          <p:cNvSpPr>
            <a:spLocks noChangeArrowheads="1"/>
          </p:cNvSpPr>
          <p:nvPr/>
        </p:nvSpPr>
        <p:spPr bwMode="auto">
          <a:xfrm>
            <a:off x="468313" y="1484313"/>
            <a:ext cx="6192837" cy="1333500"/>
          </a:xfrm>
          <a:prstGeom prst="rect">
            <a:avLst/>
          </a:prstGeom>
          <a:noFill/>
          <a:ln w="9525">
            <a:noFill/>
            <a:miter lim="800000"/>
            <a:headEnd/>
            <a:tailEnd/>
          </a:ln>
          <a:effectLst/>
        </p:spPr>
        <p:txBody>
          <a:bodyPr>
            <a:spAutoFit/>
          </a:bodyPr>
          <a:lstStyle/>
          <a:p>
            <a:pPr algn="r">
              <a:lnSpc>
                <a:spcPct val="100000"/>
              </a:lnSpc>
              <a:spcBef>
                <a:spcPct val="20000"/>
              </a:spcBef>
              <a:buClr>
                <a:srgbClr val="FF3399"/>
              </a:buClr>
              <a:buSzPct val="75000"/>
              <a:buFont typeface="Wingdings" pitchFamily="2" charset="2"/>
              <a:buChar char="Ø"/>
            </a:pPr>
            <a:r>
              <a:rPr lang="fa-IR" sz="2400">
                <a:cs typeface="B Mitra" pitchFamily="2" charset="-78"/>
              </a:rPr>
              <a:t> ایجاد مدل برنامه ریزی خطی برای تعیین ضرایب.</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محاسبه وزن معیارها و امتیاز نهایی اقلام بر اساس این اوزان.</a:t>
            </a:r>
          </a:p>
          <a:p>
            <a:pPr algn="r">
              <a:lnSpc>
                <a:spcPct val="100000"/>
              </a:lnSpc>
              <a:spcBef>
                <a:spcPct val="20000"/>
              </a:spcBef>
              <a:buClr>
                <a:srgbClr val="FF3399"/>
              </a:buClr>
              <a:buSzPct val="75000"/>
              <a:buFont typeface="Wingdings" pitchFamily="2" charset="2"/>
              <a:buChar char="Ø"/>
            </a:pPr>
            <a:r>
              <a:rPr lang="fa-IR" sz="2400">
                <a:cs typeface="B Mitra" pitchFamily="2" charset="-78"/>
              </a:rPr>
              <a:t> طبقه بندی بر اساس اصل پارتو.</a:t>
            </a:r>
          </a:p>
        </p:txBody>
      </p:sp>
      <p:sp>
        <p:nvSpPr>
          <p:cNvPr id="581663" name="Rectangle 31"/>
          <p:cNvSpPr>
            <a:spLocks noChangeArrowheads="1"/>
          </p:cNvSpPr>
          <p:nvPr/>
        </p:nvSpPr>
        <p:spPr bwMode="auto">
          <a:xfrm>
            <a:off x="179388" y="476250"/>
            <a:ext cx="7848600" cy="563563"/>
          </a:xfrm>
          <a:prstGeom prst="rect">
            <a:avLst/>
          </a:prstGeom>
          <a:noFill/>
          <a:ln w="9525">
            <a:noFill/>
            <a:miter lim="800000"/>
            <a:headEnd/>
            <a:tailEnd/>
          </a:ln>
          <a:effectLst/>
        </p:spPr>
        <p:txBody>
          <a:bodyPr anchor="ctr"/>
          <a:lstStyle/>
          <a:p>
            <a:pPr rtl="0">
              <a:lnSpc>
                <a:spcPct val="100000"/>
              </a:lnSpc>
            </a:pPr>
            <a:r>
              <a:rPr lang="fa-IR" sz="3200" b="1">
                <a:solidFill>
                  <a:schemeClr val="bg1"/>
                </a:solidFill>
              </a:rPr>
              <a:t>طبقه بندی موجودی چند معیاره</a:t>
            </a:r>
            <a:r>
              <a:rPr lang="en-US" sz="3200" b="1">
                <a:solidFill>
                  <a:schemeClr val="bg1"/>
                </a:solidFill>
              </a:rPr>
              <a:t/>
            </a:r>
            <a:br>
              <a:rPr lang="en-US" sz="3200" b="1">
                <a:solidFill>
                  <a:schemeClr val="bg1"/>
                </a:solidFill>
              </a:rPr>
            </a:br>
            <a:endParaRPr lang="en-US" sz="3200" b="1">
              <a:solidFill>
                <a:schemeClr val="bg1"/>
              </a:solidFill>
            </a:endParaRPr>
          </a:p>
        </p:txBody>
      </p:sp>
      <p:sp>
        <p:nvSpPr>
          <p:cNvPr id="581664" name="Rectangle 32"/>
          <p:cNvSpPr>
            <a:spLocks noChangeArrowheads="1"/>
          </p:cNvSpPr>
          <p:nvPr/>
        </p:nvSpPr>
        <p:spPr bwMode="auto">
          <a:xfrm>
            <a:off x="7164388" y="2349500"/>
            <a:ext cx="1979612" cy="2520950"/>
          </a:xfrm>
          <a:prstGeom prst="rect">
            <a:avLst/>
          </a:prstGeom>
          <a:noFill/>
          <a:ln w="9525">
            <a:noFill/>
            <a:miter lim="800000"/>
            <a:headEnd/>
            <a:tailEnd/>
          </a:ln>
          <a:effectLst/>
        </p:spPr>
        <p:txBody>
          <a:bodyPr anchor="ctr"/>
          <a:lstStyle/>
          <a:p>
            <a:pPr rtl="0">
              <a:lnSpc>
                <a:spcPct val="130000"/>
              </a:lnSpc>
            </a:pPr>
            <a:r>
              <a:rPr lang="en-US" sz="3200" b="1">
                <a:solidFill>
                  <a:srgbClr val="0000FF"/>
                </a:solidFill>
              </a:rPr>
              <a:t/>
            </a:r>
            <a:br>
              <a:rPr lang="en-US" sz="3200" b="1">
                <a:solidFill>
                  <a:srgbClr val="0000FF"/>
                </a:solidFill>
              </a:rPr>
            </a:br>
            <a:r>
              <a:rPr lang="fa-IR" sz="3200" b="1">
                <a:solidFill>
                  <a:srgbClr val="0000FF"/>
                </a:solidFill>
              </a:rPr>
              <a:t>برنامه ریزی خطی وزنی</a:t>
            </a:r>
            <a:r>
              <a:rPr lang="en-US" sz="3200" b="1">
                <a:solidFill>
                  <a:srgbClr val="0000FF"/>
                </a:solidFill>
              </a:rPr>
              <a:t/>
            </a:r>
            <a:br>
              <a:rPr lang="en-US" sz="3200" b="1">
                <a:solidFill>
                  <a:srgbClr val="0000FF"/>
                </a:solidFill>
              </a:rPr>
            </a:br>
            <a:endParaRPr lang="en-US" sz="3200" b="1">
              <a:solidFill>
                <a:srgbClr val="0000FF"/>
              </a:solidFill>
            </a:endParaRPr>
          </a:p>
        </p:txBody>
      </p:sp>
      <p:sp>
        <p:nvSpPr>
          <p:cNvPr id="581667" name="Rectangle 35"/>
          <p:cNvSpPr>
            <a:spLocks noChangeArrowheads="1"/>
          </p:cNvSpPr>
          <p:nvPr/>
        </p:nvSpPr>
        <p:spPr bwMode="auto">
          <a:xfrm>
            <a:off x="5940425" y="404813"/>
            <a:ext cx="3203575" cy="503237"/>
          </a:xfrm>
          <a:prstGeom prst="rect">
            <a:avLst/>
          </a:prstGeom>
          <a:noFill/>
          <a:ln w="9525">
            <a:noFill/>
            <a:miter lim="800000"/>
            <a:headEnd/>
            <a:tailEnd/>
          </a:ln>
          <a:effectLst/>
        </p:spPr>
        <p:txBody>
          <a:bodyPr anchor="ctr"/>
          <a:lstStyle/>
          <a:p>
            <a:pPr algn="r" rtl="0">
              <a:lnSpc>
                <a:spcPct val="100000"/>
              </a:lnSpc>
            </a:pPr>
            <a:r>
              <a:rPr lang="fa-IR" sz="1800" b="1">
                <a:solidFill>
                  <a:srgbClr val="00CC00"/>
                </a:solidFill>
              </a:rPr>
              <a:t>مرور ادبیات</a:t>
            </a:r>
            <a:br>
              <a:rPr lang="fa-IR" sz="1800" b="1">
                <a:solidFill>
                  <a:srgbClr val="00CC00"/>
                </a:solidFill>
              </a:rPr>
            </a:br>
            <a:r>
              <a:rPr lang="fa-IR" sz="1800" b="1">
                <a:solidFill>
                  <a:srgbClr val="00CC00"/>
                </a:solidFill>
              </a:rPr>
              <a:t>	    طبقه بندی چندمعیاره</a:t>
            </a:r>
            <a:r>
              <a:rPr lang="fa-IR" sz="1600" b="1">
                <a:solidFill>
                  <a:srgbClr val="EAEAEA"/>
                </a:solidFill>
              </a:rPr>
              <a:t/>
            </a:r>
            <a:br>
              <a:rPr lang="fa-IR" sz="1600" b="1">
                <a:solidFill>
                  <a:srgbClr val="EAEAEA"/>
                </a:solidFill>
              </a:rPr>
            </a:br>
            <a:endParaRPr lang="en-US" sz="1800" b="1">
              <a:solidFill>
                <a:srgbClr val="FFFFFF"/>
              </a:solidFill>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1640"/>
                                        </p:tgtEl>
                                        <p:attrNameLst>
                                          <p:attrName>style.visibility</p:attrName>
                                        </p:attrNameLst>
                                      </p:cBhvr>
                                      <p:to>
                                        <p:strVal val="visible"/>
                                      </p:to>
                                    </p:set>
                                    <p:animEffect transition="in" filter="wipe(down)">
                                      <p:cBhvr>
                                        <p:cTn id="7" dur="500"/>
                                        <p:tgtEl>
                                          <p:spTgt spid="5816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1662"/>
                                        </p:tgtEl>
                                        <p:attrNameLst>
                                          <p:attrName>style.visibility</p:attrName>
                                        </p:attrNameLst>
                                      </p:cBhvr>
                                      <p:to>
                                        <p:strVal val="visible"/>
                                      </p:to>
                                    </p:set>
                                    <p:animEffect transition="in" filter="wipe(down)">
                                      <p:cBhvr>
                                        <p:cTn id="10" dur="500"/>
                                        <p:tgtEl>
                                          <p:spTgt spid="58166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1639"/>
                                        </p:tgtEl>
                                        <p:attrNameLst>
                                          <p:attrName>style.visibility</p:attrName>
                                        </p:attrNameLst>
                                      </p:cBhvr>
                                      <p:to>
                                        <p:strVal val="visible"/>
                                      </p:to>
                                    </p:set>
                                    <p:animEffect transition="in" filter="wipe(down)">
                                      <p:cBhvr>
                                        <p:cTn id="13" dur="500"/>
                                        <p:tgtEl>
                                          <p:spTgt spid="581639"/>
                                        </p:tgtEl>
                                      </p:cBhvr>
                                    </p:animEffect>
                                  </p:childTnLst>
                                </p:cTn>
                              </p:par>
                              <p:par>
                                <p:cTn id="14" presetID="22" presetClass="entr" presetSubtype="4" fill="hold" nodeType="withEffect">
                                  <p:stCondLst>
                                    <p:cond delay="0"/>
                                  </p:stCondLst>
                                  <p:childTnLst>
                                    <p:set>
                                      <p:cBhvr>
                                        <p:cTn id="15" dur="1" fill="hold">
                                          <p:stCondLst>
                                            <p:cond delay="0"/>
                                          </p:stCondLst>
                                        </p:cTn>
                                        <p:tgtEl>
                                          <p:spTgt spid="581647"/>
                                        </p:tgtEl>
                                        <p:attrNameLst>
                                          <p:attrName>style.visibility</p:attrName>
                                        </p:attrNameLst>
                                      </p:cBhvr>
                                      <p:to>
                                        <p:strVal val="visible"/>
                                      </p:to>
                                    </p:set>
                                    <p:animEffect transition="in" filter="wipe(down)">
                                      <p:cBhvr>
                                        <p:cTn id="16" dur="500"/>
                                        <p:tgtEl>
                                          <p:spTgt spid="58164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81638"/>
                                        </p:tgtEl>
                                        <p:attrNameLst>
                                          <p:attrName>style.visibility</p:attrName>
                                        </p:attrNameLst>
                                      </p:cBhvr>
                                      <p:to>
                                        <p:strVal val="visible"/>
                                      </p:to>
                                    </p:set>
                                    <p:animEffect transition="in" filter="wipe(down)">
                                      <p:cBhvr>
                                        <p:cTn id="19" dur="500"/>
                                        <p:tgtEl>
                                          <p:spTgt spid="581638"/>
                                        </p:tgtEl>
                                      </p:cBhvr>
                                    </p:animEffect>
                                  </p:childTnLst>
                                </p:cTn>
                              </p:par>
                              <p:par>
                                <p:cTn id="20" presetID="22" presetClass="entr" presetSubtype="4" fill="hold" nodeType="withEffect">
                                  <p:stCondLst>
                                    <p:cond delay="0"/>
                                  </p:stCondLst>
                                  <p:childTnLst>
                                    <p:set>
                                      <p:cBhvr>
                                        <p:cTn id="21" dur="1" fill="hold">
                                          <p:stCondLst>
                                            <p:cond delay="0"/>
                                          </p:stCondLst>
                                        </p:cTn>
                                        <p:tgtEl>
                                          <p:spTgt spid="581654"/>
                                        </p:tgtEl>
                                        <p:attrNameLst>
                                          <p:attrName>style.visibility</p:attrName>
                                        </p:attrNameLst>
                                      </p:cBhvr>
                                      <p:to>
                                        <p:strVal val="visible"/>
                                      </p:to>
                                    </p:set>
                                    <p:animEffect transition="in" filter="wipe(down)">
                                      <p:cBhvr>
                                        <p:cTn id="22" dur="500"/>
                                        <p:tgtEl>
                                          <p:spTgt spid="5816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1637"/>
                                        </p:tgtEl>
                                        <p:attrNameLst>
                                          <p:attrName>style.visibility</p:attrName>
                                        </p:attrNameLst>
                                      </p:cBhvr>
                                      <p:to>
                                        <p:strVal val="visible"/>
                                      </p:to>
                                    </p:set>
                                    <p:animEffect transition="in" filter="wipe(down)">
                                      <p:cBhvr>
                                        <p:cTn id="25" dur="500"/>
                                        <p:tgtEl>
                                          <p:spTgt spid="581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animBg="1"/>
      <p:bldP spid="581638" grpId="0" animBg="1"/>
      <p:bldP spid="581639" grpId="0" animBg="1"/>
      <p:bldP spid="581662" grpId="0"/>
    </p:bldLst>
  </p:timing>
</p:sld>
</file>

<file path=ppt/theme/theme1.xml><?xml version="1.0" encoding="utf-8"?>
<a:theme xmlns:a="http://schemas.openxmlformats.org/drawingml/2006/main" name="cdb2004208gl">
  <a:themeElements>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fontScheme name="cdb2004208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amma/>
                <a:shade val="79216"/>
                <a:invGamma/>
              </a:schemeClr>
            </a:gs>
            <a:gs pos="100000">
              <a:schemeClr val="accent1">
                <a:alpha val="48000"/>
              </a:schemeClr>
            </a:gs>
          </a:gsLst>
          <a:lin ang="2700000" scaled="1"/>
        </a:gradFill>
        <a:ln w="9525" cap="flat" cmpd="sng" algn="ctr">
          <a:no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11113" algn="ctr" defTabSz="914400" rtl="1" eaLnBrk="1" fontAlgn="base" latinLnBrk="0" hangingPunct="1">
          <a:lnSpc>
            <a:spcPct val="11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B Titr" pitchFamily="2" charset="-78"/>
          </a:defRPr>
        </a:defPPr>
      </a:lstStyle>
    </a:spDef>
    <a:lnDef>
      <a:spPr bwMode="auto">
        <a:xfrm>
          <a:off x="0" y="0"/>
          <a:ext cx="1" cy="1"/>
        </a:xfrm>
        <a:custGeom>
          <a:avLst/>
          <a:gdLst/>
          <a:ahLst/>
          <a:cxnLst/>
          <a:rect l="0" t="0" r="0" b="0"/>
          <a:pathLst/>
        </a:custGeom>
        <a:gradFill rotWithShape="1">
          <a:gsLst>
            <a:gs pos="0">
              <a:schemeClr val="accent1">
                <a:gamma/>
                <a:shade val="79216"/>
                <a:invGamma/>
              </a:schemeClr>
            </a:gs>
            <a:gs pos="100000">
              <a:schemeClr val="accent1">
                <a:alpha val="48000"/>
              </a:schemeClr>
            </a:gs>
          </a:gsLst>
          <a:lin ang="2700000" scaled="1"/>
        </a:gradFill>
        <a:ln w="9525" cap="flat" cmpd="sng" algn="ctr">
          <a:no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11113" algn="ctr" defTabSz="914400" rtl="1" eaLnBrk="1" fontAlgn="base" latinLnBrk="0" hangingPunct="1">
          <a:lnSpc>
            <a:spcPct val="11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B Titr" pitchFamily="2" charset="-78"/>
          </a:defRPr>
        </a:defPPr>
      </a:lstStyle>
    </a:lnDef>
  </a:objectDefaults>
  <a:extraClrSchemeLst>
    <a:extraClrScheme>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cdb2004208gl 2">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cdb2004208gl 3">
        <a:dk1>
          <a:srgbClr val="000000"/>
        </a:dk1>
        <a:lt1>
          <a:srgbClr val="FFFFFF"/>
        </a:lt1>
        <a:dk2>
          <a:srgbClr val="0F4D5B"/>
        </a:dk2>
        <a:lt2>
          <a:srgbClr val="969696"/>
        </a:lt2>
        <a:accent1>
          <a:srgbClr val="1B7D6A"/>
        </a:accent1>
        <a:accent2>
          <a:srgbClr val="C69940"/>
        </a:accent2>
        <a:accent3>
          <a:srgbClr val="FFFFFF"/>
        </a:accent3>
        <a:accent4>
          <a:srgbClr val="000000"/>
        </a:accent4>
        <a:accent5>
          <a:srgbClr val="ABBFB9"/>
        </a:accent5>
        <a:accent6>
          <a:srgbClr val="B38A39"/>
        </a:accent6>
        <a:hlink>
          <a:srgbClr val="3790D3"/>
        </a:hlink>
        <a:folHlink>
          <a:srgbClr val="DEDB7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6585</TotalTime>
  <Words>1463</Words>
  <Application>Microsoft Office PowerPoint</Application>
  <PresentationFormat>On-screen Show (4:3)</PresentationFormat>
  <Paragraphs>463</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cdb2004208gl</vt:lpstr>
      <vt:lpstr>Image</vt:lpstr>
      <vt:lpstr>Equation</vt:lpstr>
      <vt:lpstr>Chart</vt:lpstr>
      <vt:lpstr>Slide 1</vt:lpstr>
      <vt:lpstr>مرور ادبیات</vt:lpstr>
      <vt:lpstr>روش پارتو</vt:lpstr>
      <vt:lpstr>ABC تحلیل</vt:lpstr>
      <vt:lpstr>طبقه بندی موجودی چند معیاره </vt:lpstr>
      <vt:lpstr>Slide 6</vt:lpstr>
      <vt:lpstr>Slide 7</vt:lpstr>
      <vt:lpstr>Slide 8</vt:lpstr>
      <vt:lpstr>Slide 9</vt:lpstr>
      <vt:lpstr>Slide 10</vt:lpstr>
      <vt:lpstr>Slide 11</vt:lpstr>
      <vt:lpstr> نحوه عملکرد سیستم ایمنی  </vt:lpstr>
      <vt:lpstr> نحوه عملکرد سیستم ایمنی بدن هنگام حمله عوامل بیماری زا </vt:lpstr>
      <vt:lpstr>Slide 14</vt:lpstr>
      <vt:lpstr>AIA فلوچارت کلی </vt:lpstr>
      <vt:lpstr>نحوه عملکرد </vt:lpstr>
      <vt:lpstr>Slide 17</vt:lpstr>
      <vt:lpstr>Slide 18</vt:lpstr>
      <vt:lpstr>Slide 19</vt:lpstr>
      <vt:lpstr>Slide 20</vt:lpstr>
      <vt:lpstr>Slide 21</vt:lpstr>
      <vt:lpstr>Slide 22</vt:lpstr>
      <vt:lpstr>تابع ارزیابی میزان شباهت(Affinity Function)</vt:lpstr>
      <vt:lpstr>Slide 24</vt:lpstr>
      <vt:lpstr>Slide 25</vt:lpstr>
      <vt:lpstr>Slide 26</vt:lpstr>
      <vt:lpstr>Slide 27</vt:lpstr>
      <vt:lpstr>Slide 28</vt:lpstr>
      <vt:lpstr>Slide 29</vt:lpstr>
      <vt:lpstr>Slide 30</vt:lpstr>
      <vt:lpstr>Slide 31</vt:lpstr>
      <vt:lpstr>Slide 32</vt:lpstr>
    </vt:vector>
  </TitlesOfParts>
  <Company>mahdavi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mahdavi</dc:creator>
  <cp:lastModifiedBy>Zandieh</cp:lastModifiedBy>
  <cp:revision>251</cp:revision>
  <dcterms:created xsi:type="dcterms:W3CDTF">2007-01-18T01:20:34Z</dcterms:created>
  <dcterms:modified xsi:type="dcterms:W3CDTF">2009-11-05T04:37:15Z</dcterms:modified>
</cp:coreProperties>
</file>