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744D3-BA22-4761-9EF2-49A2CD10FEB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131A1-44A0-42AE-89AE-5B200640C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9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CCF87-B6B0-4156-94D1-0D747428D3F1}" type="slidenum">
              <a:rPr lang="en-US"/>
              <a:pPr/>
              <a:t>12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3662" tIns="47625" rIns="93662" bIns="47625"/>
          <a:lstStyle/>
          <a:p>
            <a:endParaRPr lang="en-AU"/>
          </a:p>
        </p:txBody>
      </p:sp>
      <p:sp>
        <p:nvSpPr>
          <p:cNvPr id="151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99884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BD4E6-BC1A-4C7A-AD35-A2558291827A}" type="slidenum">
              <a:rPr lang="en-US"/>
              <a:pPr/>
              <a:t>13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3662" tIns="47625" rIns="93662" bIns="47625"/>
          <a:lstStyle/>
          <a:p>
            <a:endParaRPr lang="en-AU"/>
          </a:p>
        </p:txBody>
      </p:sp>
      <p:sp>
        <p:nvSpPr>
          <p:cNvPr id="153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66997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Operations Strategy/Process Analysis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B0E83-BFE5-4DA7-9855-DDDB6E2E1EC3}" type="slidenum">
              <a:rPr lang="en-US"/>
              <a:pPr/>
              <a:t>42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6161" y="151191"/>
            <a:ext cx="4482703" cy="34153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0" y="3767667"/>
            <a:ext cx="6858000" cy="501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12" tIns="44265" rIns="90112" bIns="44265">
            <a:spAutoFit/>
          </a:bodyPr>
          <a:lstStyle/>
          <a:p>
            <a:pPr indent="454990" defTabSz="909979"/>
            <a:r>
              <a:rPr lang="en-US" sz="1100" dirty="0">
                <a:cs typeface="Arial" pitchFamily="34" charset="0"/>
              </a:rPr>
              <a:t> </a:t>
            </a:r>
            <a:r>
              <a:rPr lang="en-US" sz="1100" b="1" i="1" u="sng" dirty="0">
                <a:cs typeface="Arial" pitchFamily="34" charset="0"/>
              </a:rPr>
              <a:t>Steps to the House of Quality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 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1. Customer Requirements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- rank importance to the customer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  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2. Customer Evaluations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- do the customer requirements give a competitive advantage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 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3. Engineering Characteristics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- should be relevant (affects the customer) - should be measurable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 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4. Fill in the body of the house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- measure relationship between each customer requirement and engineering characteristic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 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5. Technical evaluation of the engineering characteristics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- compare to the competitors - using objective measures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 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6. Filling in the Roof 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- How does changing one engineering characteristic affect the others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 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7. Set engineering priorities and goals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 - no hard and fast rules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u="sng" dirty="0">
                <a:cs typeface="Arial" pitchFamily="34" charset="0"/>
              </a:rPr>
              <a:t>Using the House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- helps set targets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- summarizes data for engineering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- for marketing --&gt; represents the customer's voice 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r>
              <a:rPr lang="en-US" sz="1100" dirty="0">
                <a:cs typeface="Arial" pitchFamily="34" charset="0"/>
              </a:rPr>
              <a:t>- for management --&gt; looks for strategic opportunities</a:t>
            </a:r>
            <a:endParaRPr lang="en-US" sz="1100" dirty="0">
              <a:cs typeface="Times New Roman" pitchFamily="18" charset="0"/>
            </a:endParaRPr>
          </a:p>
          <a:p>
            <a:pPr indent="454990" defTabSz="909979"/>
            <a:endParaRPr lang="en-US" sz="1100" dirty="0"/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6490024" y="8800290"/>
            <a:ext cx="286491" cy="33817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lIns="91060" tIns="45530" rIns="91060" bIns="45530" anchor="ctr">
            <a:spAutoFit/>
          </a:bodyPr>
          <a:lstStyle/>
          <a:p>
            <a:pPr defTabSz="909979"/>
            <a:r>
              <a:rPr lang="en-US" sz="1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2169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072-E4AF-495F-8962-BA80E0FF0FE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FA5E-607C-4FCC-A194-A16A4083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7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072-E4AF-495F-8962-BA80E0FF0FE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FA5E-607C-4FCC-A194-A16A4083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0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072-E4AF-495F-8962-BA80E0FF0FE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FA5E-607C-4FCC-A194-A16A4083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9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79500" y="609600"/>
            <a:ext cx="10610851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7600" y="6376988"/>
            <a:ext cx="717338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86285" y="6376988"/>
            <a:ext cx="2925233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0D6AC939-0002-47DE-A694-7D946E734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8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072-E4AF-495F-8962-BA80E0FF0FE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FA5E-607C-4FCC-A194-A16A4083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072-E4AF-495F-8962-BA80E0FF0FE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FA5E-607C-4FCC-A194-A16A4083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072-E4AF-495F-8962-BA80E0FF0FE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FA5E-607C-4FCC-A194-A16A4083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1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072-E4AF-495F-8962-BA80E0FF0FE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FA5E-607C-4FCC-A194-A16A4083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0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072-E4AF-495F-8962-BA80E0FF0FE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FA5E-607C-4FCC-A194-A16A4083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8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072-E4AF-495F-8962-BA80E0FF0FE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FA5E-607C-4FCC-A194-A16A4083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7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072-E4AF-495F-8962-BA80E0FF0FE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FA5E-607C-4FCC-A194-A16A4083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072-E4AF-495F-8962-BA80E0FF0FE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FA5E-607C-4FCC-A194-A16A4083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4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01072-E4AF-495F-8962-BA80E0FF0FE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EFA5E-607C-4FCC-A194-A16A4083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5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"/>
          <p:cNvSpPr>
            <a:spLocks noGrp="1" noChangeArrowheads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590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fa-IR" b="1" i="1" dirty="0" smtClean="0"/>
              <a:t>طراحی محصول</a:t>
            </a:r>
            <a:endParaRPr lang="en-US" b="1" i="1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00400" y="3581400"/>
            <a:ext cx="58674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anchor="ctr"/>
          <a:lstStyle/>
          <a:p>
            <a:r>
              <a:rPr lang="en-US" i="1">
                <a:latin typeface="Impact" pitchFamily="34" charset="0"/>
              </a:rPr>
              <a:t>Operations Management - 6</a:t>
            </a:r>
            <a:r>
              <a:rPr lang="en-US" i="1" baseline="30000">
                <a:latin typeface="Impact" pitchFamily="34" charset="0"/>
              </a:rPr>
              <a:t>th</a:t>
            </a:r>
            <a:r>
              <a:rPr lang="en-US" i="1">
                <a:latin typeface="Impact" pitchFamily="34" charset="0"/>
              </a:rPr>
              <a:t> Edition</a:t>
            </a:r>
            <a:endParaRPr lang="en-US" b="1">
              <a:latin typeface="Impact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343400" y="1219200"/>
            <a:ext cx="38862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fa-IR" sz="48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فصل 4</a:t>
            </a:r>
            <a:endParaRPr lang="en-US" sz="2800" dirty="0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581401" y="4419601"/>
            <a:ext cx="4976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Roberta Russell &amp; Bernard W. Taylor, III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25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401D356E-0C70-4DD6-BDD4-31D7FBEC5BC8}" type="slidenum">
              <a:rPr lang="en-US"/>
              <a:pPr/>
              <a:t>10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نمونه‌سازی سریع </a:t>
            </a:r>
            <a:r>
              <a:rPr lang="en-US" sz="3600" dirty="0">
                <a:solidFill>
                  <a:srgbClr val="FF0000"/>
                </a:solidFill>
              </a:rPr>
              <a:t>Rapid Prototyping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2133600"/>
            <a:ext cx="5334000" cy="42672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dirty="0"/>
              <a:t>آزمودن و اصلاح مدل اولیه</a:t>
            </a:r>
            <a:endParaRPr lang="en-US" dirty="0"/>
          </a:p>
          <a:p>
            <a:pPr algn="r" rtl="1">
              <a:lnSpc>
                <a:spcPct val="90000"/>
              </a:lnSpc>
            </a:pPr>
            <a:r>
              <a:rPr lang="fa-IR" dirty="0"/>
              <a:t>ساخت نمونه از</a:t>
            </a:r>
            <a:endParaRPr lang="en-US" dirty="0"/>
          </a:p>
          <a:p>
            <a:pPr lvl="1" algn="r" rtl="1">
              <a:lnSpc>
                <a:spcPct val="90000"/>
              </a:lnSpc>
            </a:pPr>
            <a:r>
              <a:rPr lang="fa-IR" dirty="0"/>
              <a:t>از طرح ظاهر </a:t>
            </a:r>
          </a:p>
          <a:p>
            <a:pPr lvl="1" algn="r" rtl="1">
              <a:lnSpc>
                <a:spcPct val="90000"/>
              </a:lnSpc>
            </a:pPr>
            <a:r>
              <a:rPr lang="fa-IR" dirty="0"/>
              <a:t>از طرح کارکردی </a:t>
            </a:r>
            <a:r>
              <a:rPr lang="en-US" sz="1800" dirty="0">
                <a:solidFill>
                  <a:srgbClr val="FF0000"/>
                </a:solidFill>
              </a:rPr>
              <a:t>functional design</a:t>
            </a:r>
          </a:p>
          <a:p>
            <a:pPr lvl="1" algn="r" rtl="1">
              <a:lnSpc>
                <a:spcPct val="90000"/>
              </a:lnSpc>
            </a:pPr>
            <a:r>
              <a:rPr lang="fa-IR" dirty="0"/>
              <a:t>از طرح تولیدی </a:t>
            </a:r>
          </a:p>
          <a:p>
            <a:pPr lvl="1" algn="r" rtl="1">
              <a:lnSpc>
                <a:spcPct val="90000"/>
              </a:lnSpc>
            </a:pPr>
            <a:r>
              <a:rPr lang="fa-IR" sz="2800" dirty="0"/>
              <a:t>نمونه آزمودنی</a:t>
            </a:r>
            <a:endParaRPr lang="en-US" sz="2800" dirty="0"/>
          </a:p>
          <a:p>
            <a:pPr algn="r" rtl="1">
              <a:lnSpc>
                <a:spcPct val="90000"/>
              </a:lnSpc>
            </a:pPr>
            <a:r>
              <a:rPr lang="fa-IR" dirty="0"/>
              <a:t>بازنگری طرح</a:t>
            </a:r>
          </a:p>
          <a:p>
            <a:pPr algn="r" rtl="1">
              <a:lnSpc>
                <a:spcPct val="90000"/>
              </a:lnSpc>
            </a:pPr>
            <a:r>
              <a:rPr lang="fa-IR" dirty="0"/>
              <a:t>آزمون دوباره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E228F435-A1E3-481C-8E28-313857E03908}" type="slidenum">
              <a:rPr lang="en-US"/>
              <a:pPr/>
              <a:t>11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طراحی ظاهری و کارکردی</a:t>
            </a:r>
            <a:endParaRPr lang="en-US" dirty="0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1" y="2214564"/>
            <a:ext cx="3967163" cy="3957637"/>
          </a:xfrm>
        </p:spPr>
        <p:txBody>
          <a:bodyPr/>
          <a:lstStyle/>
          <a:p>
            <a:pPr algn="r" rtl="1"/>
            <a:r>
              <a:rPr lang="fa-IR" dirty="0" smtClean="0"/>
              <a:t>طراحی ظاهر</a:t>
            </a:r>
          </a:p>
          <a:p>
            <a:pPr lvl="1" algn="r" rtl="1"/>
            <a:r>
              <a:rPr lang="fa-IR" dirty="0" smtClean="0"/>
              <a:t>محصول چگونه دیده می‌شود؟ </a:t>
            </a:r>
            <a:endParaRPr lang="en-US" dirty="0"/>
          </a:p>
          <a:p>
            <a:pPr algn="r" rtl="1"/>
            <a:r>
              <a:rPr lang="fa-IR" dirty="0" smtClean="0"/>
              <a:t>طراحی کارکردی</a:t>
            </a:r>
            <a:endParaRPr lang="en-US" dirty="0"/>
          </a:p>
          <a:p>
            <a:pPr lvl="1" algn="r" rtl="1"/>
            <a:r>
              <a:rPr lang="fa-IR" dirty="0" smtClean="0"/>
              <a:t>محصول چگونه کار خواهد کرد؟</a:t>
            </a:r>
            <a:endParaRPr lang="en-US" dirty="0"/>
          </a:p>
          <a:p>
            <a:pPr lvl="2" algn="r" rtl="1"/>
            <a:r>
              <a:rPr lang="fa-IR" dirty="0" smtClean="0">
                <a:effectLst/>
              </a:rPr>
              <a:t>قابلیت اعتماد </a:t>
            </a:r>
            <a:r>
              <a:rPr lang="en-US" sz="1600" dirty="0">
                <a:solidFill>
                  <a:srgbClr val="FF0000"/>
                </a:solidFill>
              </a:rPr>
              <a:t>reliability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lvl="2" algn="r" rtl="1"/>
            <a:r>
              <a:rPr lang="fa-IR" dirty="0" smtClean="0">
                <a:effectLst/>
              </a:rPr>
              <a:t>قابلیت نگهداری </a:t>
            </a:r>
            <a:r>
              <a:rPr lang="en-US" sz="1600" dirty="0">
                <a:solidFill>
                  <a:srgbClr val="FF0000"/>
                </a:solidFill>
              </a:rPr>
              <a:t>maintainability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lvl="2" algn="r" rtl="1"/>
            <a:r>
              <a:rPr lang="fa-IR" dirty="0" smtClean="0">
                <a:effectLst/>
              </a:rPr>
              <a:t>قابلیت استفاده </a:t>
            </a:r>
            <a:r>
              <a:rPr lang="en-US" sz="1600" dirty="0">
                <a:solidFill>
                  <a:srgbClr val="FF0000"/>
                </a:solidFill>
              </a:rPr>
              <a:t>usability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8488" name="Group 8"/>
          <p:cNvGrpSpPr>
            <a:grpSpLocks/>
          </p:cNvGrpSpPr>
          <p:nvPr/>
        </p:nvGrpSpPr>
        <p:grpSpPr bwMode="auto">
          <a:xfrm>
            <a:off x="2209800" y="1524000"/>
            <a:ext cx="4114800" cy="2514600"/>
            <a:chOff x="480" y="2208"/>
            <a:chExt cx="2592" cy="1584"/>
          </a:xfrm>
        </p:grpSpPr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480" y="2208"/>
              <a:ext cx="2592" cy="1584"/>
            </a:xfrm>
            <a:prstGeom prst="rect">
              <a:avLst/>
            </a:prstGeom>
            <a:solidFill>
              <a:srgbClr val="3399FF"/>
            </a:solidFill>
            <a:ln w="254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84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2352"/>
              <a:ext cx="816" cy="1215"/>
            </a:xfrm>
            <a:prstGeom prst="rect">
              <a:avLst/>
            </a:prstGeom>
            <a:noFill/>
          </p:spPr>
        </p:pic>
        <p:pic>
          <p:nvPicPr>
            <p:cNvPr id="14848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" y="2400"/>
              <a:ext cx="1363" cy="11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737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CBF7C5B2-B2B5-483B-94CE-EBC2597AD33E}" type="slidenum">
              <a:rPr lang="en-US"/>
              <a:pPr/>
              <a:t>12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algn="r" rtl="1"/>
            <a:r>
              <a:rPr lang="fa-IR" dirty="0" smtClean="0"/>
              <a:t>محاسبه قابلیت اعتماد</a:t>
            </a:r>
            <a:endParaRPr lang="en-US" dirty="0"/>
          </a:p>
        </p:txBody>
      </p:sp>
      <p:grpSp>
        <p:nvGrpSpPr>
          <p:cNvPr id="150541" name="Group 13"/>
          <p:cNvGrpSpPr>
            <a:grpSpLocks/>
          </p:cNvGrpSpPr>
          <p:nvPr/>
        </p:nvGrpSpPr>
        <p:grpSpPr bwMode="auto">
          <a:xfrm>
            <a:off x="2438401" y="2590800"/>
            <a:ext cx="7010401" cy="2895600"/>
            <a:chOff x="576" y="1632"/>
            <a:chExt cx="4416" cy="1824"/>
          </a:xfrm>
        </p:grpSpPr>
        <p:sp>
          <p:nvSpPr>
            <p:cNvPr id="150540" name="Rectangle 12"/>
            <p:cNvSpPr>
              <a:spLocks noChangeArrowheads="1"/>
            </p:cNvSpPr>
            <p:nvPr/>
          </p:nvSpPr>
          <p:spPr bwMode="auto">
            <a:xfrm>
              <a:off x="576" y="1632"/>
              <a:ext cx="4416" cy="18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0531" name="Group 3"/>
            <p:cNvGrpSpPr>
              <a:grpSpLocks/>
            </p:cNvGrpSpPr>
            <p:nvPr/>
          </p:nvGrpSpPr>
          <p:grpSpPr bwMode="auto">
            <a:xfrm>
              <a:off x="700" y="2453"/>
              <a:ext cx="2496" cy="472"/>
              <a:chOff x="651" y="1408"/>
              <a:chExt cx="2496" cy="472"/>
            </a:xfrm>
          </p:grpSpPr>
          <p:sp>
            <p:nvSpPr>
              <p:cNvPr id="150532" name="Line 4"/>
              <p:cNvSpPr>
                <a:spLocks noChangeShapeType="1"/>
              </p:cNvSpPr>
              <p:nvPr/>
            </p:nvSpPr>
            <p:spPr bwMode="auto">
              <a:xfrm>
                <a:off x="651" y="1644"/>
                <a:ext cx="2496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1000" y="1408"/>
                <a:ext cx="520" cy="472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34" name="Rectangle 6"/>
              <p:cNvSpPr>
                <a:spLocks noChangeArrowheads="1"/>
              </p:cNvSpPr>
              <p:nvPr/>
            </p:nvSpPr>
            <p:spPr bwMode="auto">
              <a:xfrm>
                <a:off x="2200" y="1408"/>
                <a:ext cx="520" cy="472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35" name="Rectangle 7"/>
              <p:cNvSpPr>
                <a:spLocks noChangeArrowheads="1"/>
              </p:cNvSpPr>
              <p:nvPr/>
            </p:nvSpPr>
            <p:spPr bwMode="auto">
              <a:xfrm>
                <a:off x="1016" y="1501"/>
                <a:ext cx="39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b="1">
                    <a:latin typeface="Arial" pitchFamily="34" charset="0"/>
                  </a:rPr>
                  <a:t>0.90</a:t>
                </a:r>
              </a:p>
            </p:txBody>
          </p:sp>
          <p:sp>
            <p:nvSpPr>
              <p:cNvPr id="150536" name="Rectangle 8"/>
              <p:cNvSpPr>
                <a:spLocks noChangeArrowheads="1"/>
              </p:cNvSpPr>
              <p:nvPr/>
            </p:nvSpPr>
            <p:spPr bwMode="auto">
              <a:xfrm>
                <a:off x="2216" y="1501"/>
                <a:ext cx="39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b="1">
                    <a:latin typeface="Arial" pitchFamily="34" charset="0"/>
                  </a:rPr>
                  <a:t>0.90</a:t>
                </a:r>
              </a:p>
            </p:txBody>
          </p:sp>
        </p:grpSp>
        <p:sp>
          <p:nvSpPr>
            <p:cNvPr id="150537" name="Rectangle 9"/>
            <p:cNvSpPr>
              <a:spLocks noChangeArrowheads="1"/>
            </p:cNvSpPr>
            <p:nvPr/>
          </p:nvSpPr>
          <p:spPr bwMode="auto">
            <a:xfrm>
              <a:off x="3264" y="2604"/>
              <a:ext cx="129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0.90 x 0.90 = 0.81</a:t>
              </a:r>
            </a:p>
          </p:txBody>
        </p:sp>
        <p:sp>
          <p:nvSpPr>
            <p:cNvPr id="150538" name="Rectangle 10"/>
            <p:cNvSpPr>
              <a:spLocks noChangeArrowheads="1"/>
            </p:cNvSpPr>
            <p:nvPr/>
          </p:nvSpPr>
          <p:spPr bwMode="auto">
            <a:xfrm>
              <a:off x="2431" y="2112"/>
              <a:ext cx="6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 rtl="1" eaLnBrk="0" hangingPunct="0"/>
              <a:r>
                <a:rPr lang="fa-IR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حالت سری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836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8E4AB84A-BDAE-4BD8-9735-0E8907D60DBC}" type="slidenum">
              <a:rPr lang="en-US"/>
              <a:pPr/>
              <a:t>13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algn="r" rtl="1"/>
            <a:r>
              <a:rPr lang="fa-IR" dirty="0" smtClean="0"/>
              <a:t>محاسبه قابلیت اعتماد</a:t>
            </a:r>
            <a:r>
              <a:rPr lang="en-US" dirty="0" smtClean="0"/>
              <a:t> </a:t>
            </a:r>
            <a:r>
              <a:rPr lang="fa-IR" dirty="0" smtClean="0"/>
              <a:t>(ادامه)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2603" name="Group 27"/>
          <p:cNvGrpSpPr>
            <a:grpSpLocks/>
          </p:cNvGrpSpPr>
          <p:nvPr/>
        </p:nvGrpSpPr>
        <p:grpSpPr bwMode="auto">
          <a:xfrm>
            <a:off x="2446338" y="2433638"/>
            <a:ext cx="7467600" cy="3276600"/>
            <a:chOff x="581" y="1533"/>
            <a:chExt cx="4704" cy="2064"/>
          </a:xfrm>
        </p:grpSpPr>
        <p:sp>
          <p:nvSpPr>
            <p:cNvPr id="152602" name="Rectangle 26"/>
            <p:cNvSpPr>
              <a:spLocks noChangeArrowheads="1"/>
            </p:cNvSpPr>
            <p:nvPr/>
          </p:nvSpPr>
          <p:spPr bwMode="auto">
            <a:xfrm>
              <a:off x="581" y="1533"/>
              <a:ext cx="4704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2586" name="Rectangle 10"/>
            <p:cNvSpPr>
              <a:spLocks noChangeArrowheads="1"/>
            </p:cNvSpPr>
            <p:nvPr/>
          </p:nvSpPr>
          <p:spPr bwMode="auto">
            <a:xfrm>
              <a:off x="2682" y="2888"/>
              <a:ext cx="24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0.95 + 0.90(1-0.95) = 0.995</a:t>
              </a:r>
            </a:p>
          </p:txBody>
        </p:sp>
        <p:sp>
          <p:nvSpPr>
            <p:cNvPr id="152588" name="Rectangle 12"/>
            <p:cNvSpPr>
              <a:spLocks noChangeArrowheads="1"/>
            </p:cNvSpPr>
            <p:nvPr/>
          </p:nvSpPr>
          <p:spPr bwMode="auto">
            <a:xfrm>
              <a:off x="688" y="1640"/>
              <a:ext cx="291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r" rtl="1" eaLnBrk="0" hangingPunct="0"/>
              <a:r>
                <a:rPr lang="fa-IR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اجزای موازی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152589" name="Group 13"/>
            <p:cNvGrpSpPr>
              <a:grpSpLocks/>
            </p:cNvGrpSpPr>
            <p:nvPr/>
          </p:nvGrpSpPr>
          <p:grpSpPr bwMode="auto">
            <a:xfrm>
              <a:off x="1056" y="2064"/>
              <a:ext cx="1408" cy="1324"/>
              <a:chOff x="1099" y="2547"/>
              <a:chExt cx="1408" cy="1324"/>
            </a:xfrm>
          </p:grpSpPr>
          <p:grpSp>
            <p:nvGrpSpPr>
              <p:cNvPr id="152590" name="Group 14"/>
              <p:cNvGrpSpPr>
                <a:grpSpLocks/>
              </p:cNvGrpSpPr>
              <p:nvPr/>
            </p:nvGrpSpPr>
            <p:grpSpPr bwMode="auto">
              <a:xfrm>
                <a:off x="1099" y="2547"/>
                <a:ext cx="1408" cy="1224"/>
                <a:chOff x="1099" y="2547"/>
                <a:chExt cx="1408" cy="1224"/>
              </a:xfrm>
            </p:grpSpPr>
            <p:sp>
              <p:nvSpPr>
                <p:cNvPr id="152591" name="Line 15"/>
                <p:cNvSpPr>
                  <a:spLocks noChangeShapeType="1"/>
                </p:cNvSpPr>
                <p:nvPr/>
              </p:nvSpPr>
              <p:spPr bwMode="auto">
                <a:xfrm>
                  <a:off x="1099" y="3552"/>
                  <a:ext cx="1408" cy="0"/>
                </a:xfrm>
                <a:prstGeom prst="line">
                  <a:avLst/>
                </a:prstGeom>
                <a:noFill/>
                <a:ln w="762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52592" name="Group 16"/>
                <p:cNvGrpSpPr>
                  <a:grpSpLocks/>
                </p:cNvGrpSpPr>
                <p:nvPr/>
              </p:nvGrpSpPr>
              <p:grpSpPr bwMode="auto">
                <a:xfrm>
                  <a:off x="1543" y="2547"/>
                  <a:ext cx="520" cy="1224"/>
                  <a:chOff x="1543" y="2547"/>
                  <a:chExt cx="520" cy="1224"/>
                </a:xfrm>
              </p:grpSpPr>
              <p:sp>
                <p:nvSpPr>
                  <p:cNvPr id="152593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03" y="2965"/>
                    <a:ext cx="0" cy="403"/>
                  </a:xfrm>
                  <a:prstGeom prst="line">
                    <a:avLst/>
                  </a:prstGeom>
                  <a:noFill/>
                  <a:ln w="7620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59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543" y="3315"/>
                    <a:ext cx="520" cy="456"/>
                  </a:xfrm>
                  <a:prstGeom prst="rect">
                    <a:avLst/>
                  </a:prstGeom>
                  <a:solidFill>
                    <a:srgbClr val="FFCC99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59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803" y="3543"/>
                    <a:ext cx="0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59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554" y="3400"/>
                    <a:ext cx="499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US" b="1" dirty="0">
                        <a:latin typeface="Arial" pitchFamily="34" charset="0"/>
                      </a:rPr>
                      <a:t>0.95</a:t>
                    </a:r>
                  </a:p>
                </p:txBody>
              </p:sp>
              <p:sp>
                <p:nvSpPr>
                  <p:cNvPr id="15259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543" y="2547"/>
                    <a:ext cx="520" cy="456"/>
                  </a:xfrm>
                  <a:prstGeom prst="rect">
                    <a:avLst/>
                  </a:prstGeom>
                  <a:solidFill>
                    <a:srgbClr val="FFCC99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598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546" y="2632"/>
                    <a:ext cx="515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US" b="1">
                        <a:latin typeface="Arial" pitchFamily="34" charset="0"/>
                      </a:rPr>
                      <a:t>0.90</a:t>
                    </a:r>
                  </a:p>
                </p:txBody>
              </p:sp>
            </p:grpSp>
          </p:grpSp>
          <p:sp>
            <p:nvSpPr>
              <p:cNvPr id="152599" name="Rectangle 23"/>
              <p:cNvSpPr>
                <a:spLocks noChangeArrowheads="1"/>
              </p:cNvSpPr>
              <p:nvPr/>
            </p:nvSpPr>
            <p:spPr bwMode="auto">
              <a:xfrm>
                <a:off x="2055" y="2855"/>
                <a:ext cx="29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R</a:t>
                </a:r>
                <a:r>
                  <a:rPr lang="en-US" sz="2000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2</a:t>
                </a:r>
                <a:endPara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52600" name="Rectangle 24"/>
              <p:cNvSpPr>
                <a:spLocks noChangeArrowheads="1"/>
              </p:cNvSpPr>
              <p:nvPr/>
            </p:nvSpPr>
            <p:spPr bwMode="auto">
              <a:xfrm>
                <a:off x="2055" y="3619"/>
                <a:ext cx="29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R</a:t>
                </a:r>
                <a:r>
                  <a:rPr lang="en-US" sz="2000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1</a:t>
                </a:r>
                <a:endPara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155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B9966391-0453-4D36-B30D-F2DDFAA890F0}" type="slidenum">
              <a:rPr lang="en-US"/>
              <a:pPr/>
              <a:t>14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قابلیت اعتماد سیستم</a:t>
            </a:r>
            <a:endParaRPr lang="en-US" dirty="0"/>
          </a:p>
        </p:txBody>
      </p:sp>
      <p:grpSp>
        <p:nvGrpSpPr>
          <p:cNvPr id="154651" name="Group 27"/>
          <p:cNvGrpSpPr>
            <a:grpSpLocks/>
          </p:cNvGrpSpPr>
          <p:nvPr/>
        </p:nvGrpSpPr>
        <p:grpSpPr bwMode="auto">
          <a:xfrm>
            <a:off x="2895600" y="1981200"/>
            <a:ext cx="6096000" cy="2209800"/>
            <a:chOff x="912" y="2256"/>
            <a:chExt cx="3840" cy="1392"/>
          </a:xfrm>
        </p:grpSpPr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912" y="2256"/>
              <a:ext cx="3840" cy="13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4636" name="Line 12"/>
            <p:cNvSpPr>
              <a:spLocks noChangeShapeType="1"/>
            </p:cNvSpPr>
            <p:nvPr/>
          </p:nvSpPr>
          <p:spPr bwMode="auto">
            <a:xfrm>
              <a:off x="1248" y="3360"/>
              <a:ext cx="3216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8" name="Line 14"/>
            <p:cNvSpPr>
              <a:spLocks noChangeShapeType="1"/>
            </p:cNvSpPr>
            <p:nvPr/>
          </p:nvSpPr>
          <p:spPr bwMode="auto">
            <a:xfrm flipV="1">
              <a:off x="2852" y="2770"/>
              <a:ext cx="0" cy="403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9" name="Rectangle 15"/>
            <p:cNvSpPr>
              <a:spLocks noChangeArrowheads="1"/>
            </p:cNvSpPr>
            <p:nvPr/>
          </p:nvSpPr>
          <p:spPr bwMode="auto">
            <a:xfrm>
              <a:off x="2592" y="3120"/>
              <a:ext cx="520" cy="38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0" name="Line 16"/>
            <p:cNvSpPr>
              <a:spLocks noChangeShapeType="1"/>
            </p:cNvSpPr>
            <p:nvPr/>
          </p:nvSpPr>
          <p:spPr bwMode="auto">
            <a:xfrm>
              <a:off x="2852" y="3348"/>
              <a:ext cx="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1" name="Rectangle 17"/>
            <p:cNvSpPr>
              <a:spLocks noChangeArrowheads="1"/>
            </p:cNvSpPr>
            <p:nvPr/>
          </p:nvSpPr>
          <p:spPr bwMode="auto">
            <a:xfrm>
              <a:off x="2603" y="3168"/>
              <a:ext cx="49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latin typeface="Arial" pitchFamily="34" charset="0"/>
                </a:rPr>
                <a:t>0.92</a:t>
              </a:r>
            </a:p>
          </p:txBody>
        </p:sp>
        <p:sp>
          <p:nvSpPr>
            <p:cNvPr id="154642" name="Rectangle 18"/>
            <p:cNvSpPr>
              <a:spLocks noChangeArrowheads="1"/>
            </p:cNvSpPr>
            <p:nvPr/>
          </p:nvSpPr>
          <p:spPr bwMode="auto">
            <a:xfrm>
              <a:off x="2592" y="2448"/>
              <a:ext cx="520" cy="33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6" name="Rectangle 22"/>
            <p:cNvSpPr>
              <a:spLocks noChangeArrowheads="1"/>
            </p:cNvSpPr>
            <p:nvPr/>
          </p:nvSpPr>
          <p:spPr bwMode="auto">
            <a:xfrm>
              <a:off x="1584" y="3120"/>
              <a:ext cx="520" cy="38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8" name="Rectangle 24"/>
            <p:cNvSpPr>
              <a:spLocks noChangeArrowheads="1"/>
            </p:cNvSpPr>
            <p:nvPr/>
          </p:nvSpPr>
          <p:spPr bwMode="auto">
            <a:xfrm>
              <a:off x="2592" y="2496"/>
              <a:ext cx="51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latin typeface="Arial" pitchFamily="34" charset="0"/>
                </a:rPr>
                <a:t>0.90</a:t>
              </a:r>
            </a:p>
          </p:txBody>
        </p:sp>
        <p:sp>
          <p:nvSpPr>
            <p:cNvPr id="154649" name="Rectangle 25"/>
            <p:cNvSpPr>
              <a:spLocks noChangeArrowheads="1"/>
            </p:cNvSpPr>
            <p:nvPr/>
          </p:nvSpPr>
          <p:spPr bwMode="auto">
            <a:xfrm>
              <a:off x="1584" y="3168"/>
              <a:ext cx="51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latin typeface="Arial" pitchFamily="34" charset="0"/>
                </a:rPr>
                <a:t>0.98</a:t>
              </a:r>
            </a:p>
          </p:txBody>
        </p:sp>
        <p:sp>
          <p:nvSpPr>
            <p:cNvPr id="154647" name="Rectangle 23"/>
            <p:cNvSpPr>
              <a:spLocks noChangeArrowheads="1"/>
            </p:cNvSpPr>
            <p:nvPr/>
          </p:nvSpPr>
          <p:spPr bwMode="auto">
            <a:xfrm>
              <a:off x="3504" y="3120"/>
              <a:ext cx="520" cy="38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3" name="Rectangle 19"/>
            <p:cNvSpPr>
              <a:spLocks noChangeArrowheads="1"/>
            </p:cNvSpPr>
            <p:nvPr/>
          </p:nvSpPr>
          <p:spPr bwMode="auto">
            <a:xfrm>
              <a:off x="3504" y="3168"/>
              <a:ext cx="51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latin typeface="Arial" pitchFamily="34" charset="0"/>
                </a:rPr>
                <a:t>0.98</a:t>
              </a:r>
            </a:p>
          </p:txBody>
        </p:sp>
      </p:grpSp>
      <p:grpSp>
        <p:nvGrpSpPr>
          <p:cNvPr id="154668" name="Group 44"/>
          <p:cNvGrpSpPr>
            <a:grpSpLocks/>
          </p:cNvGrpSpPr>
          <p:nvPr/>
        </p:nvGrpSpPr>
        <p:grpSpPr bwMode="auto">
          <a:xfrm>
            <a:off x="2895600" y="4267200"/>
            <a:ext cx="6096000" cy="2209800"/>
            <a:chOff x="864" y="2688"/>
            <a:chExt cx="3840" cy="1392"/>
          </a:xfrm>
        </p:grpSpPr>
        <p:sp>
          <p:nvSpPr>
            <p:cNvPr id="154653" name="Rectangle 29"/>
            <p:cNvSpPr>
              <a:spLocks noChangeArrowheads="1"/>
            </p:cNvSpPr>
            <p:nvPr/>
          </p:nvSpPr>
          <p:spPr bwMode="auto">
            <a:xfrm>
              <a:off x="864" y="2688"/>
              <a:ext cx="3840" cy="13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4654" name="Line 30"/>
            <p:cNvSpPr>
              <a:spLocks noChangeShapeType="1"/>
            </p:cNvSpPr>
            <p:nvPr/>
          </p:nvSpPr>
          <p:spPr bwMode="auto">
            <a:xfrm>
              <a:off x="1056" y="3120"/>
              <a:ext cx="3456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6" name="Rectangle 32"/>
            <p:cNvSpPr>
              <a:spLocks noChangeArrowheads="1"/>
            </p:cNvSpPr>
            <p:nvPr/>
          </p:nvSpPr>
          <p:spPr bwMode="auto">
            <a:xfrm>
              <a:off x="1824" y="2928"/>
              <a:ext cx="1920" cy="38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7" name="Line 33"/>
            <p:cNvSpPr>
              <a:spLocks noChangeShapeType="1"/>
            </p:cNvSpPr>
            <p:nvPr/>
          </p:nvSpPr>
          <p:spPr bwMode="auto">
            <a:xfrm>
              <a:off x="2804" y="3780"/>
              <a:ext cx="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8" name="Rectangle 34"/>
            <p:cNvSpPr>
              <a:spLocks noChangeArrowheads="1"/>
            </p:cNvSpPr>
            <p:nvPr/>
          </p:nvSpPr>
          <p:spPr bwMode="auto">
            <a:xfrm>
              <a:off x="1920" y="3024"/>
              <a:ext cx="172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latin typeface="Arial" pitchFamily="34" charset="0"/>
                </a:rPr>
                <a:t>0.92+(1-0.92)(0.90)=0.99</a:t>
              </a:r>
            </a:p>
          </p:txBody>
        </p:sp>
        <p:sp>
          <p:nvSpPr>
            <p:cNvPr id="154660" name="Rectangle 36"/>
            <p:cNvSpPr>
              <a:spLocks noChangeArrowheads="1"/>
            </p:cNvSpPr>
            <p:nvPr/>
          </p:nvSpPr>
          <p:spPr bwMode="auto">
            <a:xfrm>
              <a:off x="1200" y="2928"/>
              <a:ext cx="520" cy="38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2" name="Rectangle 38"/>
            <p:cNvSpPr>
              <a:spLocks noChangeArrowheads="1"/>
            </p:cNvSpPr>
            <p:nvPr/>
          </p:nvSpPr>
          <p:spPr bwMode="auto">
            <a:xfrm>
              <a:off x="1200" y="3024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latin typeface="Arial" pitchFamily="34" charset="0"/>
                </a:rPr>
                <a:t>0.98</a:t>
              </a:r>
            </a:p>
          </p:txBody>
        </p:sp>
        <p:sp>
          <p:nvSpPr>
            <p:cNvPr id="154663" name="Rectangle 39"/>
            <p:cNvSpPr>
              <a:spLocks noChangeArrowheads="1"/>
            </p:cNvSpPr>
            <p:nvPr/>
          </p:nvSpPr>
          <p:spPr bwMode="auto">
            <a:xfrm>
              <a:off x="3840" y="2928"/>
              <a:ext cx="520" cy="38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4" name="Rectangle 40"/>
            <p:cNvSpPr>
              <a:spLocks noChangeArrowheads="1"/>
            </p:cNvSpPr>
            <p:nvPr/>
          </p:nvSpPr>
          <p:spPr bwMode="auto">
            <a:xfrm>
              <a:off x="3840" y="3024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latin typeface="Arial" pitchFamily="34" charset="0"/>
                </a:rPr>
                <a:t>0.98</a:t>
              </a:r>
            </a:p>
          </p:txBody>
        </p:sp>
        <p:sp>
          <p:nvSpPr>
            <p:cNvPr id="154667" name="Rectangle 43"/>
            <p:cNvSpPr>
              <a:spLocks noChangeArrowheads="1"/>
            </p:cNvSpPr>
            <p:nvPr/>
          </p:nvSpPr>
          <p:spPr bwMode="auto">
            <a:xfrm>
              <a:off x="1440" y="3600"/>
              <a:ext cx="27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Arial" pitchFamily="34" charset="0"/>
                </a:rPr>
                <a:t>0.98 x 0.99 x 0.98 = 0.951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1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164C3C49-F336-4D10-8BE7-495022540C90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56685" name="Group 13"/>
          <p:cNvGrpSpPr>
            <a:grpSpLocks/>
          </p:cNvGrpSpPr>
          <p:nvPr/>
        </p:nvGrpSpPr>
        <p:grpSpPr bwMode="auto">
          <a:xfrm>
            <a:off x="4191000" y="2971800"/>
            <a:ext cx="3962400" cy="2209800"/>
            <a:chOff x="576" y="1488"/>
            <a:chExt cx="2496" cy="1392"/>
          </a:xfrm>
        </p:grpSpPr>
        <p:sp>
          <p:nvSpPr>
            <p:cNvPr id="156684" name="Rectangle 12"/>
            <p:cNvSpPr>
              <a:spLocks noChangeArrowheads="1"/>
            </p:cNvSpPr>
            <p:nvPr/>
          </p:nvSpPr>
          <p:spPr bwMode="auto">
            <a:xfrm>
              <a:off x="576" y="1488"/>
              <a:ext cx="2496" cy="13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6679" name="Group 7"/>
            <p:cNvGrpSpPr>
              <a:grpSpLocks/>
            </p:cNvGrpSpPr>
            <p:nvPr/>
          </p:nvGrpSpPr>
          <p:grpSpPr bwMode="auto">
            <a:xfrm>
              <a:off x="672" y="1536"/>
              <a:ext cx="2011" cy="477"/>
              <a:chOff x="2747" y="1162"/>
              <a:chExt cx="2011" cy="477"/>
            </a:xfrm>
          </p:grpSpPr>
          <p:sp>
            <p:nvSpPr>
              <p:cNvPr id="156680" name="Rectangle 8"/>
              <p:cNvSpPr>
                <a:spLocks noChangeArrowheads="1"/>
              </p:cNvSpPr>
              <p:nvPr/>
            </p:nvSpPr>
            <p:spPr bwMode="auto">
              <a:xfrm>
                <a:off x="2747" y="1329"/>
                <a:ext cx="47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SA = </a:t>
                </a:r>
              </a:p>
            </p:txBody>
          </p:sp>
          <p:grpSp>
            <p:nvGrpSpPr>
              <p:cNvPr id="156681" name="Group 9"/>
              <p:cNvGrpSpPr>
                <a:grpSpLocks/>
              </p:cNvGrpSpPr>
              <p:nvPr/>
            </p:nvGrpSpPr>
            <p:grpSpPr bwMode="auto">
              <a:xfrm>
                <a:off x="3380" y="1162"/>
                <a:ext cx="1378" cy="477"/>
                <a:chOff x="2899" y="1305"/>
                <a:chExt cx="1378" cy="477"/>
              </a:xfrm>
            </p:grpSpPr>
            <p:sp>
              <p:nvSpPr>
                <p:cNvPr id="156682" name="Rectangle 10"/>
                <p:cNvSpPr>
                  <a:spLocks noChangeArrowheads="1"/>
                </p:cNvSpPr>
                <p:nvPr/>
              </p:nvSpPr>
              <p:spPr bwMode="auto">
                <a:xfrm>
                  <a:off x="2899" y="1305"/>
                  <a:ext cx="1090" cy="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lnSpc>
                      <a:spcPct val="120000"/>
                    </a:lnSpc>
                  </a:pP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MTBF</a:t>
                  </a:r>
                </a:p>
                <a:p>
                  <a:pPr eaLnBrk="0" hangingPunct="0">
                    <a:lnSpc>
                      <a:spcPct val="120000"/>
                    </a:lnSpc>
                  </a:pP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MTBF + MTTR</a:t>
                  </a:r>
                </a:p>
              </p:txBody>
            </p:sp>
            <p:sp>
              <p:nvSpPr>
                <p:cNvPr id="156683" name="Line 11"/>
                <p:cNvSpPr>
                  <a:spLocks noChangeShapeType="1"/>
                </p:cNvSpPr>
                <p:nvPr/>
              </p:nvSpPr>
              <p:spPr bwMode="auto">
                <a:xfrm>
                  <a:off x="2901" y="1622"/>
                  <a:ext cx="137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</a:rPr>
              <a:t>آمادگی سیستم </a:t>
            </a:r>
            <a:r>
              <a:rPr lang="en-US" sz="3600" dirty="0">
                <a:solidFill>
                  <a:srgbClr val="FF0000"/>
                </a:solidFill>
              </a:rPr>
              <a:t>System Availability (SA)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4114800"/>
            <a:ext cx="4419600" cy="990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MTBF = </a:t>
            </a:r>
            <a:r>
              <a:rPr lang="fa-IR" sz="1800" dirty="0"/>
              <a:t>زمان میانگین میان خرابی‌ها</a:t>
            </a:r>
            <a:endParaRPr lang="en-US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MTTR = </a:t>
            </a:r>
            <a:r>
              <a:rPr lang="fa-IR" sz="1800" dirty="0"/>
              <a:t>زمان میانگین تا تعمیر</a:t>
            </a:r>
            <a:endParaRPr lang="en-US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80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304A808A-4013-4CAB-89BE-BD0D0D5FF1EE}" type="slidenum">
              <a:rPr lang="en-US"/>
              <a:pPr/>
              <a:t>16</a:t>
            </a:fld>
            <a:endParaRPr 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971800" y="5334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rtl="1">
              <a:lnSpc>
                <a:spcPct val="85000"/>
              </a:lnSpc>
            </a:pPr>
            <a:r>
              <a:rPr lang="fa-IR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آمادگی سیستم (ادامه)</a:t>
            </a: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58738" name="Group 18"/>
          <p:cNvGrpSpPr>
            <a:grpSpLocks/>
          </p:cNvGrpSpPr>
          <p:nvPr/>
        </p:nvGrpSpPr>
        <p:grpSpPr bwMode="auto">
          <a:xfrm>
            <a:off x="2667000" y="2057400"/>
            <a:ext cx="6934200" cy="4038600"/>
            <a:chOff x="720" y="1296"/>
            <a:chExt cx="4368" cy="2544"/>
          </a:xfrm>
        </p:grpSpPr>
        <p:sp>
          <p:nvSpPr>
            <p:cNvPr id="158737" name="Rectangle 17"/>
            <p:cNvSpPr>
              <a:spLocks noChangeArrowheads="1"/>
            </p:cNvSpPr>
            <p:nvPr/>
          </p:nvSpPr>
          <p:spPr bwMode="auto">
            <a:xfrm>
              <a:off x="720" y="1296"/>
              <a:ext cx="4368" cy="2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2" name="Rectangle 12"/>
            <p:cNvSpPr>
              <a:spLocks noChangeArrowheads="1"/>
            </p:cNvSpPr>
            <p:nvPr/>
          </p:nvSpPr>
          <p:spPr bwMode="auto">
            <a:xfrm>
              <a:off x="816" y="1536"/>
              <a:ext cx="4217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tabLst>
                  <a:tab pos="947738" algn="ctr"/>
                  <a:tab pos="3149600" algn="ctr"/>
                  <a:tab pos="5435600" algn="ctr"/>
                </a:tabLst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	PROVIDER	MTBF (HR)	MTTR (HR)</a:t>
              </a:r>
              <a:endParaRPr lang="en-US" sz="9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  <a:p>
              <a:pPr eaLnBrk="0" hangingPunct="0">
                <a:tabLst>
                  <a:tab pos="947738" algn="ctr"/>
                  <a:tab pos="3149600" algn="ctr"/>
                  <a:tab pos="5435600" algn="ctr"/>
                </a:tabLst>
              </a:pPr>
              <a:endParaRPr lang="en-US" sz="9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  <a:p>
              <a:pPr eaLnBrk="0" hangingPunct="0">
                <a:tabLst>
                  <a:tab pos="947738" algn="ctr"/>
                  <a:tab pos="3149600" algn="ctr"/>
                  <a:tab pos="5435600" algn="ctr"/>
                </a:tabLst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	A	60	4.0</a:t>
              </a:r>
            </a:p>
            <a:p>
              <a:pPr eaLnBrk="0" hangingPunct="0">
                <a:tabLst>
                  <a:tab pos="947738" algn="ctr"/>
                  <a:tab pos="3149600" algn="ctr"/>
                  <a:tab pos="5435600" algn="ctr"/>
                </a:tabLst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	B	36	2.0</a:t>
              </a:r>
            </a:p>
            <a:p>
              <a:pPr eaLnBrk="0" hangingPunct="0">
                <a:tabLst>
                  <a:tab pos="947738" algn="ctr"/>
                  <a:tab pos="3149600" algn="ctr"/>
                  <a:tab pos="5435600" algn="ctr"/>
                </a:tabLst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	C	24	1.0</a:t>
              </a:r>
            </a:p>
          </p:txBody>
        </p:sp>
        <p:sp>
          <p:nvSpPr>
            <p:cNvPr id="158733" name="Line 13"/>
            <p:cNvSpPr>
              <a:spLocks noChangeShapeType="1"/>
            </p:cNvSpPr>
            <p:nvPr/>
          </p:nvSpPr>
          <p:spPr bwMode="auto">
            <a:xfrm>
              <a:off x="983" y="1801"/>
              <a:ext cx="377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4" name="Rectangle 14"/>
            <p:cNvSpPr>
              <a:spLocks noChangeArrowheads="1"/>
            </p:cNvSpPr>
            <p:nvPr/>
          </p:nvSpPr>
          <p:spPr bwMode="auto">
            <a:xfrm>
              <a:off x="1200" y="2650"/>
              <a:ext cx="2387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20000"/>
                </a:lnSpc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SA</a:t>
              </a:r>
              <a:r>
                <a:rPr lang="en-US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A</a:t>
              </a: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= 60 / (60 + 4) = .9375 or 94%</a:t>
              </a:r>
            </a:p>
            <a:p>
              <a:pPr algn="l" eaLnBrk="0" hangingPunct="0">
                <a:lnSpc>
                  <a:spcPct val="120000"/>
                </a:lnSpc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SA</a:t>
              </a:r>
              <a:r>
                <a:rPr lang="en-US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B</a:t>
              </a: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= 36 / (36 + 2) = .9473 or 95%</a:t>
              </a:r>
            </a:p>
            <a:p>
              <a:pPr algn="l" eaLnBrk="0" hangingPunct="0">
                <a:lnSpc>
                  <a:spcPct val="120000"/>
                </a:lnSpc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SA</a:t>
              </a:r>
              <a:r>
                <a:rPr lang="en-US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</a:t>
              </a: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= 24 / (24 + 1) = .96 or 96%</a:t>
              </a:r>
            </a:p>
          </p:txBody>
        </p:sp>
      </p:grpSp>
      <p:sp>
        <p:nvSpPr>
          <p:cNvPr id="158735" name="Oval 15"/>
          <p:cNvSpPr>
            <a:spLocks noChangeArrowheads="1"/>
          </p:cNvSpPr>
          <p:nvPr/>
        </p:nvSpPr>
        <p:spPr bwMode="auto">
          <a:xfrm>
            <a:off x="3048000" y="5105400"/>
            <a:ext cx="6172200" cy="5334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5C2EA661-812B-4C27-B6A6-FF402D210750}" type="slidenum">
              <a:rPr lang="en-US"/>
              <a:pPr/>
              <a:t>17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قابلیت استفاده</a:t>
            </a:r>
            <a:endParaRPr lang="en-US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26" y="2214564"/>
            <a:ext cx="7267575" cy="3881437"/>
          </a:xfrm>
        </p:spPr>
        <p:txBody>
          <a:bodyPr/>
          <a:lstStyle/>
          <a:p>
            <a:pPr lvl="1" algn="r" rtl="1"/>
            <a:r>
              <a:rPr lang="fa-IR" dirty="0" smtClean="0"/>
              <a:t>سادگی یادگیری </a:t>
            </a:r>
            <a:endParaRPr lang="en-US" dirty="0" smtClean="0"/>
          </a:p>
          <a:p>
            <a:pPr lvl="1" algn="r" rtl="1"/>
            <a:r>
              <a:rPr lang="fa-IR" dirty="0" smtClean="0"/>
              <a:t>سادگی کارکرد</a:t>
            </a:r>
            <a:endParaRPr lang="en-US" dirty="0"/>
          </a:p>
          <a:p>
            <a:pPr lvl="1" algn="r" rtl="1"/>
            <a:r>
              <a:rPr lang="fa-IR" dirty="0" smtClean="0"/>
              <a:t>سادگی به‌ یاد ماندن روش کار</a:t>
            </a:r>
            <a:endParaRPr lang="en-US" dirty="0"/>
          </a:p>
          <a:p>
            <a:pPr lvl="1" algn="r" rtl="1"/>
            <a:r>
              <a:rPr lang="fa-IR" dirty="0" smtClean="0"/>
              <a:t>تناوب و شدت خرابی‌ها</a:t>
            </a:r>
            <a:endParaRPr lang="en-US" dirty="0"/>
          </a:p>
          <a:p>
            <a:pPr lvl="1" algn="r" rtl="1"/>
            <a:r>
              <a:rPr lang="fa-IR" dirty="0" smtClean="0"/>
              <a:t>تجربه رضایت‌بخش برای کاربر</a:t>
            </a:r>
            <a:endParaRPr lang="en-US" dirty="0"/>
          </a:p>
        </p:txBody>
      </p:sp>
      <p:pic>
        <p:nvPicPr>
          <p:cNvPr id="6" name="Picture 5" descr="image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7432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F62FF594-4C82-4289-8A6E-C78B8CA12E02}" type="slidenum">
              <a:rPr lang="en-US"/>
              <a:pPr/>
              <a:t>18</a:t>
            </a:fld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25" y="2214564"/>
            <a:ext cx="7958138" cy="4338637"/>
          </a:xfrm>
        </p:spPr>
        <p:txBody>
          <a:bodyPr/>
          <a:lstStyle/>
          <a:p>
            <a:pPr algn="r" rt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a-IR" dirty="0" smtClean="0"/>
              <a:t>محصول چگونه ساخته خواهد شد؟</a:t>
            </a:r>
            <a:endParaRPr lang="en-US" dirty="0"/>
          </a:p>
          <a:p>
            <a:pPr lvl="1" algn="r" rtl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fa-IR" dirty="0" smtClean="0"/>
              <a:t>ساده‌سازی </a:t>
            </a:r>
            <a:r>
              <a:rPr lang="en-US" sz="2000" dirty="0">
                <a:solidFill>
                  <a:srgbClr val="FF0000"/>
                </a:solidFill>
              </a:rPr>
              <a:t>Simplification</a:t>
            </a:r>
            <a:endParaRPr lang="en-US" dirty="0">
              <a:solidFill>
                <a:srgbClr val="FF0000"/>
              </a:solidFill>
            </a:endParaRPr>
          </a:p>
          <a:p>
            <a:pPr lvl="2" algn="r" rtl="1">
              <a:lnSpc>
                <a:spcPct val="80000"/>
              </a:lnSpc>
            </a:pPr>
            <a:r>
              <a:rPr lang="fa-IR" dirty="0"/>
              <a:t>کاهش تعداد قطعات، مراحل مونتاژ یا حالات انتخابی</a:t>
            </a:r>
            <a:endParaRPr lang="en-US" dirty="0"/>
          </a:p>
          <a:p>
            <a:pPr lvl="1" algn="r" rtl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fa-IR" dirty="0" smtClean="0"/>
              <a:t>استانداردسازی </a:t>
            </a:r>
            <a:r>
              <a:rPr lang="en-US" sz="2000" dirty="0">
                <a:solidFill>
                  <a:srgbClr val="FF0000"/>
                </a:solidFill>
              </a:rPr>
              <a:t>Standardization</a:t>
            </a:r>
            <a:endParaRPr lang="en-US" dirty="0">
              <a:solidFill>
                <a:srgbClr val="FF0000"/>
              </a:solidFill>
            </a:endParaRPr>
          </a:p>
          <a:p>
            <a:pPr lvl="2" algn="r" rtl="1">
              <a:lnSpc>
                <a:spcPct val="80000"/>
              </a:lnSpc>
            </a:pPr>
            <a:r>
              <a:rPr lang="fa-IR" dirty="0"/>
              <a:t>استفاده از قطعات موجود و قابل جایگزینی</a:t>
            </a:r>
            <a:endParaRPr lang="en-US" dirty="0"/>
          </a:p>
          <a:p>
            <a:pPr lvl="1" algn="r" rtl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fa-IR" dirty="0" smtClean="0"/>
              <a:t>طراحی ماجولار </a:t>
            </a:r>
            <a:r>
              <a:rPr lang="en-US" sz="2000" dirty="0">
                <a:solidFill>
                  <a:srgbClr val="FF0000"/>
                </a:solidFill>
              </a:rPr>
              <a:t>Modular Design</a:t>
            </a:r>
            <a:endParaRPr lang="en-US" dirty="0">
              <a:solidFill>
                <a:srgbClr val="FF0000"/>
              </a:solidFill>
            </a:endParaRPr>
          </a:p>
          <a:p>
            <a:pPr lvl="2" algn="r" rtl="1">
              <a:lnSpc>
                <a:spcPct val="80000"/>
              </a:lnSpc>
            </a:pPr>
            <a:r>
              <a:rPr lang="fa-IR" dirty="0"/>
              <a:t>ترکیب بلوک‌ها/ بخشهای استاندارد شده برای یک محصول نهایی</a:t>
            </a:r>
            <a:endParaRPr lang="en-US" dirty="0"/>
          </a:p>
          <a:p>
            <a:pPr lvl="1" algn="r" rtl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fa-IR" dirty="0" smtClean="0"/>
              <a:t>طراحی برای تولید </a:t>
            </a:r>
            <a:r>
              <a:rPr lang="en-US" sz="2000" dirty="0">
                <a:solidFill>
                  <a:srgbClr val="FF0000"/>
                </a:solidFill>
              </a:rPr>
              <a:t>Design for Manufacture (DFM)</a:t>
            </a:r>
            <a:endParaRPr lang="en-US" dirty="0">
              <a:solidFill>
                <a:srgbClr val="FF0000"/>
              </a:solidFill>
            </a:endParaRPr>
          </a:p>
          <a:p>
            <a:pPr lvl="2" algn="r" rtl="1">
              <a:lnSpc>
                <a:spcPct val="80000"/>
              </a:lnSpc>
              <a:buClr>
                <a:schemeClr val="tx1"/>
              </a:buClr>
              <a:buSzPct val="140000"/>
              <a:buFontTx/>
              <a:buChar char="•"/>
            </a:pPr>
            <a:r>
              <a:rPr lang="fa-IR" dirty="0"/>
              <a:t>طراحی محصول به گونه‌ای که به سادگی و با صرفه اقتصادی تولید شود</a:t>
            </a:r>
            <a:endParaRPr lang="en-US" dirty="0"/>
          </a:p>
          <a:p>
            <a:pPr lvl="2" algn="r" rtl="1">
              <a:lnSpc>
                <a:spcPct val="80000"/>
              </a:lnSpc>
            </a:pPr>
            <a:endParaRPr lang="en-US" dirty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 rtl="1"/>
            <a:r>
              <a:rPr lang="fa-IR" dirty="0" smtClean="0"/>
              <a:t>طراحی تولید </a:t>
            </a:r>
            <a:r>
              <a:rPr lang="en-US" sz="3600" dirty="0">
                <a:solidFill>
                  <a:srgbClr val="FF0000"/>
                </a:solidFill>
              </a:rPr>
              <a:t>Production Design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20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3FFF0091-DF24-4FFB-B035-403492201411}" type="slidenum">
              <a:rPr lang="en-US"/>
              <a:pPr/>
              <a:t>19</a:t>
            </a:fld>
            <a:endParaRPr lang="en-US"/>
          </a:p>
        </p:txBody>
      </p:sp>
      <p:sp>
        <p:nvSpPr>
          <p:cNvPr id="161996" name="Rectangle 204"/>
          <p:cNvSpPr>
            <a:spLocks noChangeArrowheads="1"/>
          </p:cNvSpPr>
          <p:nvPr/>
        </p:nvSpPr>
        <p:spPr bwMode="auto">
          <a:xfrm>
            <a:off x="2133600" y="1981200"/>
            <a:ext cx="7848600" cy="441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895600" y="609600"/>
            <a:ext cx="4648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rtl="1">
              <a:lnSpc>
                <a:spcPct val="85000"/>
              </a:lnSpc>
            </a:pPr>
            <a:r>
              <a:rPr lang="fa-IR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ساده سازی طراحی</a:t>
            </a: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1799" name="Group 7"/>
          <p:cNvGrpSpPr>
            <a:grpSpLocks/>
          </p:cNvGrpSpPr>
          <p:nvPr/>
        </p:nvGrpSpPr>
        <p:grpSpPr bwMode="auto">
          <a:xfrm>
            <a:off x="5078414" y="2084388"/>
            <a:ext cx="2060575" cy="4191000"/>
            <a:chOff x="2167" y="1073"/>
            <a:chExt cx="1298" cy="2640"/>
          </a:xfrm>
        </p:grpSpPr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2190" y="1073"/>
              <a:ext cx="126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(b) Revised design</a:t>
              </a:r>
            </a:p>
          </p:txBody>
        </p:sp>
        <p:sp>
          <p:nvSpPr>
            <p:cNvPr id="161801" name="Rectangle 9"/>
            <p:cNvSpPr>
              <a:spLocks noChangeArrowheads="1"/>
            </p:cNvSpPr>
            <p:nvPr/>
          </p:nvSpPr>
          <p:spPr bwMode="auto">
            <a:xfrm>
              <a:off x="2197" y="3195"/>
              <a:ext cx="1237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One-piece base &amp;  elimination of fasteners</a:t>
              </a:r>
            </a:p>
          </p:txBody>
        </p:sp>
        <p:grpSp>
          <p:nvGrpSpPr>
            <p:cNvPr id="161802" name="Group 10"/>
            <p:cNvGrpSpPr>
              <a:grpSpLocks noChangeAspect="1"/>
            </p:cNvGrpSpPr>
            <p:nvPr/>
          </p:nvGrpSpPr>
          <p:grpSpPr bwMode="auto">
            <a:xfrm>
              <a:off x="2167" y="1580"/>
              <a:ext cx="1298" cy="1388"/>
              <a:chOff x="2578" y="1394"/>
              <a:chExt cx="1082" cy="1157"/>
            </a:xfrm>
          </p:grpSpPr>
          <p:sp>
            <p:nvSpPr>
              <p:cNvPr id="161803" name="Line 11"/>
              <p:cNvSpPr>
                <a:spLocks noChangeAspect="1" noChangeShapeType="1"/>
              </p:cNvSpPr>
              <p:nvPr/>
            </p:nvSpPr>
            <p:spPr bwMode="auto">
              <a:xfrm>
                <a:off x="2760" y="1526"/>
                <a:ext cx="0" cy="146"/>
              </a:xfrm>
              <a:prstGeom prst="line">
                <a:avLst/>
              </a:prstGeom>
              <a:noFill/>
              <a:ln w="15875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04" name="Line 12"/>
              <p:cNvSpPr>
                <a:spLocks noChangeAspect="1" noChangeShapeType="1"/>
              </p:cNvSpPr>
              <p:nvPr/>
            </p:nvSpPr>
            <p:spPr bwMode="auto">
              <a:xfrm>
                <a:off x="2828" y="1518"/>
                <a:ext cx="0" cy="146"/>
              </a:xfrm>
              <a:prstGeom prst="line">
                <a:avLst/>
              </a:prstGeom>
              <a:noFill/>
              <a:ln w="15875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05" name="Line 13"/>
              <p:cNvSpPr>
                <a:spLocks noChangeAspect="1" noChangeShapeType="1"/>
              </p:cNvSpPr>
              <p:nvPr/>
            </p:nvSpPr>
            <p:spPr bwMode="auto">
              <a:xfrm>
                <a:off x="3460" y="1666"/>
                <a:ext cx="0" cy="246"/>
              </a:xfrm>
              <a:prstGeom prst="line">
                <a:avLst/>
              </a:prstGeom>
              <a:noFill/>
              <a:ln w="15875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06" name="Line 14"/>
              <p:cNvSpPr>
                <a:spLocks noChangeAspect="1" noChangeShapeType="1"/>
              </p:cNvSpPr>
              <p:nvPr/>
            </p:nvSpPr>
            <p:spPr bwMode="auto">
              <a:xfrm>
                <a:off x="3398" y="1686"/>
                <a:ext cx="0" cy="246"/>
              </a:xfrm>
              <a:prstGeom prst="line">
                <a:avLst/>
              </a:prstGeom>
              <a:noFill/>
              <a:ln w="15875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807" name="Group 15"/>
              <p:cNvGrpSpPr>
                <a:grpSpLocks noChangeAspect="1"/>
              </p:cNvGrpSpPr>
              <p:nvPr/>
            </p:nvGrpSpPr>
            <p:grpSpPr bwMode="auto">
              <a:xfrm>
                <a:off x="2578" y="1668"/>
                <a:ext cx="1082" cy="883"/>
                <a:chOff x="2584" y="1968"/>
                <a:chExt cx="1082" cy="883"/>
              </a:xfrm>
            </p:grpSpPr>
            <p:sp>
              <p:nvSpPr>
                <p:cNvPr id="161808" name="Freeform 16"/>
                <p:cNvSpPr>
                  <a:spLocks noChangeAspect="1"/>
                </p:cNvSpPr>
                <p:nvPr/>
              </p:nvSpPr>
              <p:spPr bwMode="auto">
                <a:xfrm>
                  <a:off x="3516" y="2521"/>
                  <a:ext cx="128" cy="82"/>
                </a:xfrm>
                <a:custGeom>
                  <a:avLst/>
                  <a:gdLst/>
                  <a:ahLst/>
                  <a:cxnLst>
                    <a:cxn ang="0">
                      <a:pos x="108" y="82"/>
                    </a:cxn>
                    <a:cxn ang="0">
                      <a:pos x="0" y="32"/>
                    </a:cxn>
                    <a:cxn ang="0">
                      <a:pos x="116" y="0"/>
                    </a:cxn>
                    <a:cxn ang="0">
                      <a:pos x="108" y="82"/>
                    </a:cxn>
                  </a:cxnLst>
                  <a:rect l="0" t="0" r="r" b="b"/>
                  <a:pathLst>
                    <a:path w="116" h="82">
                      <a:moveTo>
                        <a:pt x="108" y="82"/>
                      </a:moveTo>
                      <a:lnTo>
                        <a:pt x="0" y="32"/>
                      </a:lnTo>
                      <a:lnTo>
                        <a:pt x="116" y="0"/>
                      </a:lnTo>
                      <a:lnTo>
                        <a:pt x="108" y="8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09" name="Freeform 17"/>
                <p:cNvSpPr>
                  <a:spLocks noChangeAspect="1"/>
                </p:cNvSpPr>
                <p:nvPr/>
              </p:nvSpPr>
              <p:spPr bwMode="auto">
                <a:xfrm>
                  <a:off x="3166" y="2509"/>
                  <a:ext cx="490" cy="340"/>
                </a:xfrm>
                <a:custGeom>
                  <a:avLst/>
                  <a:gdLst/>
                  <a:ahLst/>
                  <a:cxnLst>
                    <a:cxn ang="0">
                      <a:pos x="26" y="340"/>
                    </a:cxn>
                    <a:cxn ang="0">
                      <a:pos x="50" y="328"/>
                    </a:cxn>
                    <a:cxn ang="0">
                      <a:pos x="48" y="262"/>
                    </a:cxn>
                    <a:cxn ang="0">
                      <a:pos x="52" y="246"/>
                    </a:cxn>
                    <a:cxn ang="0">
                      <a:pos x="62" y="240"/>
                    </a:cxn>
                    <a:cxn ang="0">
                      <a:pos x="450" y="26"/>
                    </a:cxn>
                    <a:cxn ang="0">
                      <a:pos x="460" y="36"/>
                    </a:cxn>
                    <a:cxn ang="0">
                      <a:pos x="460" y="94"/>
                    </a:cxn>
                    <a:cxn ang="0">
                      <a:pos x="478" y="82"/>
                    </a:cxn>
                    <a:cxn ang="0">
                      <a:pos x="476" y="16"/>
                    </a:cxn>
                    <a:cxn ang="0">
                      <a:pos x="472" y="4"/>
                    </a:cxn>
                    <a:cxn ang="0">
                      <a:pos x="434" y="0"/>
                    </a:cxn>
                    <a:cxn ang="0">
                      <a:pos x="0" y="204"/>
                    </a:cxn>
                    <a:cxn ang="0">
                      <a:pos x="26" y="340"/>
                    </a:cxn>
                  </a:cxnLst>
                  <a:rect l="0" t="0" r="r" b="b"/>
                  <a:pathLst>
                    <a:path w="478" h="340">
                      <a:moveTo>
                        <a:pt x="26" y="340"/>
                      </a:moveTo>
                      <a:lnTo>
                        <a:pt x="50" y="328"/>
                      </a:lnTo>
                      <a:lnTo>
                        <a:pt x="48" y="262"/>
                      </a:lnTo>
                      <a:lnTo>
                        <a:pt x="52" y="246"/>
                      </a:lnTo>
                      <a:lnTo>
                        <a:pt x="62" y="240"/>
                      </a:lnTo>
                      <a:lnTo>
                        <a:pt x="450" y="26"/>
                      </a:lnTo>
                      <a:lnTo>
                        <a:pt x="460" y="36"/>
                      </a:lnTo>
                      <a:lnTo>
                        <a:pt x="460" y="94"/>
                      </a:lnTo>
                      <a:lnTo>
                        <a:pt x="478" y="82"/>
                      </a:lnTo>
                      <a:lnTo>
                        <a:pt x="476" y="16"/>
                      </a:lnTo>
                      <a:lnTo>
                        <a:pt x="472" y="4"/>
                      </a:lnTo>
                      <a:lnTo>
                        <a:pt x="434" y="0"/>
                      </a:lnTo>
                      <a:lnTo>
                        <a:pt x="0" y="204"/>
                      </a:lnTo>
                      <a:lnTo>
                        <a:pt x="26" y="34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10" name="Freeform 18"/>
                <p:cNvSpPr>
                  <a:spLocks noChangeAspect="1"/>
                </p:cNvSpPr>
                <p:nvPr/>
              </p:nvSpPr>
              <p:spPr bwMode="auto">
                <a:xfrm>
                  <a:off x="2594" y="2243"/>
                  <a:ext cx="1040" cy="608"/>
                </a:xfrm>
                <a:custGeom>
                  <a:avLst/>
                  <a:gdLst/>
                  <a:ahLst/>
                  <a:cxnLst>
                    <a:cxn ang="0">
                      <a:pos x="0" y="290"/>
                    </a:cxn>
                    <a:cxn ang="0">
                      <a:pos x="0" y="190"/>
                    </a:cxn>
                    <a:cxn ang="0">
                      <a:pos x="8" y="178"/>
                    </a:cxn>
                    <a:cxn ang="0">
                      <a:pos x="398" y="4"/>
                    </a:cxn>
                    <a:cxn ang="0">
                      <a:pos x="412" y="0"/>
                    </a:cxn>
                    <a:cxn ang="0">
                      <a:pos x="424" y="2"/>
                    </a:cxn>
                    <a:cxn ang="0">
                      <a:pos x="1040" y="270"/>
                    </a:cxn>
                    <a:cxn ang="0">
                      <a:pos x="1026" y="270"/>
                    </a:cxn>
                    <a:cxn ang="0">
                      <a:pos x="608" y="494"/>
                    </a:cxn>
                    <a:cxn ang="0">
                      <a:pos x="598" y="502"/>
                    </a:cxn>
                    <a:cxn ang="0">
                      <a:pos x="596" y="608"/>
                    </a:cxn>
                    <a:cxn ang="0">
                      <a:pos x="0" y="290"/>
                    </a:cxn>
                  </a:cxnLst>
                  <a:rect l="0" t="0" r="r" b="b"/>
                  <a:pathLst>
                    <a:path w="1040" h="608">
                      <a:moveTo>
                        <a:pt x="0" y="290"/>
                      </a:moveTo>
                      <a:lnTo>
                        <a:pt x="0" y="190"/>
                      </a:lnTo>
                      <a:lnTo>
                        <a:pt x="8" y="178"/>
                      </a:lnTo>
                      <a:lnTo>
                        <a:pt x="398" y="4"/>
                      </a:lnTo>
                      <a:lnTo>
                        <a:pt x="412" y="0"/>
                      </a:lnTo>
                      <a:lnTo>
                        <a:pt x="424" y="2"/>
                      </a:lnTo>
                      <a:lnTo>
                        <a:pt x="1040" y="270"/>
                      </a:lnTo>
                      <a:lnTo>
                        <a:pt x="1026" y="270"/>
                      </a:lnTo>
                      <a:lnTo>
                        <a:pt x="608" y="494"/>
                      </a:lnTo>
                      <a:lnTo>
                        <a:pt x="598" y="502"/>
                      </a:lnTo>
                      <a:lnTo>
                        <a:pt x="596" y="608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11" name="Freeform 19"/>
                <p:cNvSpPr>
                  <a:spLocks noChangeAspect="1"/>
                </p:cNvSpPr>
                <p:nvPr/>
              </p:nvSpPr>
              <p:spPr bwMode="auto">
                <a:xfrm>
                  <a:off x="2674" y="2463"/>
                  <a:ext cx="474" cy="26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74" y="248"/>
                    </a:cxn>
                    <a:cxn ang="0">
                      <a:pos x="474" y="264"/>
                    </a:cxn>
                    <a:cxn ang="0">
                      <a:pos x="0" y="16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74" h="264">
                      <a:moveTo>
                        <a:pt x="4" y="0"/>
                      </a:moveTo>
                      <a:lnTo>
                        <a:pt x="474" y="248"/>
                      </a:lnTo>
                      <a:lnTo>
                        <a:pt x="474" y="264"/>
                      </a:lnTo>
                      <a:lnTo>
                        <a:pt x="0" y="1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12" name="Freeform 20"/>
                <p:cNvSpPr>
                  <a:spLocks noChangeAspect="1"/>
                </p:cNvSpPr>
                <p:nvPr/>
              </p:nvSpPr>
              <p:spPr bwMode="auto">
                <a:xfrm>
                  <a:off x="3212" y="2226"/>
                  <a:ext cx="306" cy="541"/>
                </a:xfrm>
                <a:custGeom>
                  <a:avLst/>
                  <a:gdLst/>
                  <a:ahLst/>
                  <a:cxnLst>
                    <a:cxn ang="0">
                      <a:pos x="4" y="513"/>
                    </a:cxn>
                    <a:cxn ang="0">
                      <a:pos x="4" y="321"/>
                    </a:cxn>
                    <a:cxn ang="0">
                      <a:pos x="6" y="303"/>
                    </a:cxn>
                    <a:cxn ang="0">
                      <a:pos x="12" y="289"/>
                    </a:cxn>
                    <a:cxn ang="0">
                      <a:pos x="190" y="14"/>
                    </a:cxn>
                    <a:cxn ang="0">
                      <a:pos x="204" y="14"/>
                    </a:cxn>
                    <a:cxn ang="0">
                      <a:pos x="204" y="102"/>
                    </a:cxn>
                    <a:cxn ang="0">
                      <a:pos x="220" y="90"/>
                    </a:cxn>
                    <a:cxn ang="0">
                      <a:pos x="234" y="76"/>
                    </a:cxn>
                    <a:cxn ang="0">
                      <a:pos x="244" y="62"/>
                    </a:cxn>
                    <a:cxn ang="0">
                      <a:pos x="244" y="36"/>
                    </a:cxn>
                    <a:cxn ang="0">
                      <a:pos x="242" y="0"/>
                    </a:cxn>
                    <a:cxn ang="0">
                      <a:pos x="256" y="0"/>
                    </a:cxn>
                    <a:cxn ang="0">
                      <a:pos x="306" y="96"/>
                    </a:cxn>
                    <a:cxn ang="0">
                      <a:pos x="15" y="541"/>
                    </a:cxn>
                    <a:cxn ang="0">
                      <a:pos x="2" y="536"/>
                    </a:cxn>
                    <a:cxn ang="0">
                      <a:pos x="0" y="512"/>
                    </a:cxn>
                    <a:cxn ang="0">
                      <a:pos x="2" y="514"/>
                    </a:cxn>
                    <a:cxn ang="0">
                      <a:pos x="4" y="513"/>
                    </a:cxn>
                  </a:cxnLst>
                  <a:rect l="0" t="0" r="r" b="b"/>
                  <a:pathLst>
                    <a:path w="306" h="541">
                      <a:moveTo>
                        <a:pt x="4" y="513"/>
                      </a:moveTo>
                      <a:lnTo>
                        <a:pt x="4" y="321"/>
                      </a:lnTo>
                      <a:lnTo>
                        <a:pt x="6" y="303"/>
                      </a:lnTo>
                      <a:lnTo>
                        <a:pt x="12" y="289"/>
                      </a:lnTo>
                      <a:lnTo>
                        <a:pt x="190" y="14"/>
                      </a:lnTo>
                      <a:lnTo>
                        <a:pt x="204" y="14"/>
                      </a:lnTo>
                      <a:lnTo>
                        <a:pt x="204" y="102"/>
                      </a:lnTo>
                      <a:lnTo>
                        <a:pt x="220" y="90"/>
                      </a:lnTo>
                      <a:lnTo>
                        <a:pt x="234" y="76"/>
                      </a:lnTo>
                      <a:lnTo>
                        <a:pt x="244" y="62"/>
                      </a:lnTo>
                      <a:lnTo>
                        <a:pt x="244" y="36"/>
                      </a:lnTo>
                      <a:lnTo>
                        <a:pt x="242" y="0"/>
                      </a:lnTo>
                      <a:lnTo>
                        <a:pt x="256" y="0"/>
                      </a:lnTo>
                      <a:lnTo>
                        <a:pt x="306" y="96"/>
                      </a:lnTo>
                      <a:lnTo>
                        <a:pt x="15" y="541"/>
                      </a:lnTo>
                      <a:lnTo>
                        <a:pt x="2" y="536"/>
                      </a:lnTo>
                      <a:lnTo>
                        <a:pt x="0" y="512"/>
                      </a:lnTo>
                      <a:lnTo>
                        <a:pt x="2" y="514"/>
                      </a:lnTo>
                      <a:lnTo>
                        <a:pt x="4" y="5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13" name="Freeform 21"/>
                <p:cNvSpPr>
                  <a:spLocks noChangeAspect="1"/>
                </p:cNvSpPr>
                <p:nvPr/>
              </p:nvSpPr>
              <p:spPr bwMode="auto">
                <a:xfrm>
                  <a:off x="3228" y="2226"/>
                  <a:ext cx="438" cy="539"/>
                </a:xfrm>
                <a:custGeom>
                  <a:avLst/>
                  <a:gdLst/>
                  <a:ahLst/>
                  <a:cxnLst>
                    <a:cxn ang="0">
                      <a:pos x="0" y="539"/>
                    </a:cxn>
                    <a:cxn ang="0">
                      <a:pos x="0" y="325"/>
                    </a:cxn>
                    <a:cxn ang="0">
                      <a:pos x="4" y="307"/>
                    </a:cxn>
                    <a:cxn ang="0">
                      <a:pos x="12" y="289"/>
                    </a:cxn>
                    <a:cxn ang="0">
                      <a:pos x="192" y="13"/>
                    </a:cxn>
                    <a:cxn ang="0">
                      <a:pos x="194" y="60"/>
                    </a:cxn>
                    <a:cxn ang="0">
                      <a:pos x="196" y="88"/>
                    </a:cxn>
                    <a:cxn ang="0">
                      <a:pos x="218" y="94"/>
                    </a:cxn>
                    <a:cxn ang="0">
                      <a:pos x="238" y="72"/>
                    </a:cxn>
                    <a:cxn ang="0">
                      <a:pos x="240" y="42"/>
                    </a:cxn>
                    <a:cxn ang="0">
                      <a:pos x="240" y="0"/>
                    </a:cxn>
                    <a:cxn ang="0">
                      <a:pos x="421" y="87"/>
                    </a:cxn>
                    <a:cxn ang="0">
                      <a:pos x="432" y="95"/>
                    </a:cxn>
                    <a:cxn ang="0">
                      <a:pos x="438" y="107"/>
                    </a:cxn>
                    <a:cxn ang="0">
                      <a:pos x="438" y="295"/>
                    </a:cxn>
                    <a:cxn ang="0">
                      <a:pos x="0" y="539"/>
                    </a:cxn>
                  </a:cxnLst>
                  <a:rect l="0" t="0" r="r" b="b"/>
                  <a:pathLst>
                    <a:path w="438" h="539">
                      <a:moveTo>
                        <a:pt x="0" y="539"/>
                      </a:moveTo>
                      <a:lnTo>
                        <a:pt x="0" y="325"/>
                      </a:lnTo>
                      <a:lnTo>
                        <a:pt x="4" y="307"/>
                      </a:lnTo>
                      <a:lnTo>
                        <a:pt x="12" y="289"/>
                      </a:lnTo>
                      <a:lnTo>
                        <a:pt x="192" y="13"/>
                      </a:lnTo>
                      <a:lnTo>
                        <a:pt x="194" y="60"/>
                      </a:lnTo>
                      <a:lnTo>
                        <a:pt x="196" y="88"/>
                      </a:lnTo>
                      <a:lnTo>
                        <a:pt x="218" y="94"/>
                      </a:lnTo>
                      <a:lnTo>
                        <a:pt x="238" y="72"/>
                      </a:lnTo>
                      <a:lnTo>
                        <a:pt x="240" y="42"/>
                      </a:lnTo>
                      <a:lnTo>
                        <a:pt x="240" y="0"/>
                      </a:lnTo>
                      <a:lnTo>
                        <a:pt x="421" y="87"/>
                      </a:lnTo>
                      <a:lnTo>
                        <a:pt x="432" y="95"/>
                      </a:lnTo>
                      <a:lnTo>
                        <a:pt x="438" y="107"/>
                      </a:lnTo>
                      <a:lnTo>
                        <a:pt x="438" y="295"/>
                      </a:lnTo>
                      <a:lnTo>
                        <a:pt x="0" y="53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14" name="Freeform 22"/>
                <p:cNvSpPr>
                  <a:spLocks noChangeAspect="1"/>
                </p:cNvSpPr>
                <p:nvPr/>
              </p:nvSpPr>
              <p:spPr bwMode="auto">
                <a:xfrm>
                  <a:off x="2584" y="1970"/>
                  <a:ext cx="358" cy="450"/>
                </a:xfrm>
                <a:custGeom>
                  <a:avLst/>
                  <a:gdLst/>
                  <a:ahLst/>
                  <a:cxnLst>
                    <a:cxn ang="0">
                      <a:pos x="0" y="446"/>
                    </a:cxn>
                    <a:cxn ang="0">
                      <a:pos x="2" y="263"/>
                    </a:cxn>
                    <a:cxn ang="0">
                      <a:pos x="6" y="249"/>
                    </a:cxn>
                    <a:cxn ang="0">
                      <a:pos x="178" y="8"/>
                    </a:cxn>
                    <a:cxn ang="0">
                      <a:pos x="192" y="8"/>
                    </a:cxn>
                    <a:cxn ang="0">
                      <a:pos x="194" y="80"/>
                    </a:cxn>
                    <a:cxn ang="0">
                      <a:pos x="218" y="66"/>
                    </a:cxn>
                    <a:cxn ang="0">
                      <a:pos x="224" y="50"/>
                    </a:cxn>
                    <a:cxn ang="0">
                      <a:pos x="230" y="26"/>
                    </a:cxn>
                    <a:cxn ang="0">
                      <a:pos x="234" y="0"/>
                    </a:cxn>
                    <a:cxn ang="0">
                      <a:pos x="242" y="0"/>
                    </a:cxn>
                    <a:cxn ang="0">
                      <a:pos x="358" y="260"/>
                    </a:cxn>
                    <a:cxn ang="0">
                      <a:pos x="264" y="298"/>
                    </a:cxn>
                    <a:cxn ang="0">
                      <a:pos x="18" y="450"/>
                    </a:cxn>
                    <a:cxn ang="0">
                      <a:pos x="0" y="446"/>
                    </a:cxn>
                  </a:cxnLst>
                  <a:rect l="0" t="0" r="r" b="b"/>
                  <a:pathLst>
                    <a:path w="358" h="450">
                      <a:moveTo>
                        <a:pt x="0" y="446"/>
                      </a:moveTo>
                      <a:lnTo>
                        <a:pt x="2" y="263"/>
                      </a:lnTo>
                      <a:lnTo>
                        <a:pt x="6" y="249"/>
                      </a:lnTo>
                      <a:lnTo>
                        <a:pt x="178" y="8"/>
                      </a:lnTo>
                      <a:lnTo>
                        <a:pt x="192" y="8"/>
                      </a:lnTo>
                      <a:lnTo>
                        <a:pt x="194" y="80"/>
                      </a:lnTo>
                      <a:lnTo>
                        <a:pt x="218" y="66"/>
                      </a:lnTo>
                      <a:lnTo>
                        <a:pt x="224" y="50"/>
                      </a:lnTo>
                      <a:lnTo>
                        <a:pt x="230" y="26"/>
                      </a:lnTo>
                      <a:lnTo>
                        <a:pt x="234" y="0"/>
                      </a:lnTo>
                      <a:lnTo>
                        <a:pt x="242" y="0"/>
                      </a:lnTo>
                      <a:lnTo>
                        <a:pt x="358" y="260"/>
                      </a:lnTo>
                      <a:lnTo>
                        <a:pt x="264" y="298"/>
                      </a:lnTo>
                      <a:lnTo>
                        <a:pt x="18" y="450"/>
                      </a:lnTo>
                      <a:lnTo>
                        <a:pt x="0" y="44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15" name="Freeform 23"/>
                <p:cNvSpPr>
                  <a:spLocks noChangeAspect="1"/>
                </p:cNvSpPr>
                <p:nvPr/>
              </p:nvSpPr>
              <p:spPr bwMode="auto">
                <a:xfrm>
                  <a:off x="2602" y="1968"/>
                  <a:ext cx="394" cy="453"/>
                </a:xfrm>
                <a:custGeom>
                  <a:avLst/>
                  <a:gdLst/>
                  <a:ahLst/>
                  <a:cxnLst>
                    <a:cxn ang="0">
                      <a:pos x="0" y="453"/>
                    </a:cxn>
                    <a:cxn ang="0">
                      <a:pos x="0" y="269"/>
                    </a:cxn>
                    <a:cxn ang="0">
                      <a:pos x="4" y="254"/>
                    </a:cxn>
                    <a:cxn ang="0">
                      <a:pos x="11" y="239"/>
                    </a:cxn>
                    <a:cxn ang="0">
                      <a:pos x="179" y="9"/>
                    </a:cxn>
                    <a:cxn ang="0">
                      <a:pos x="178" y="50"/>
                    </a:cxn>
                    <a:cxn ang="0">
                      <a:pos x="184" y="70"/>
                    </a:cxn>
                    <a:cxn ang="0">
                      <a:pos x="206" y="76"/>
                    </a:cxn>
                    <a:cxn ang="0">
                      <a:pos x="220" y="54"/>
                    </a:cxn>
                    <a:cxn ang="0">
                      <a:pos x="228" y="0"/>
                    </a:cxn>
                    <a:cxn ang="0">
                      <a:pos x="376" y="97"/>
                    </a:cxn>
                    <a:cxn ang="0">
                      <a:pos x="384" y="104"/>
                    </a:cxn>
                    <a:cxn ang="0">
                      <a:pos x="392" y="112"/>
                    </a:cxn>
                    <a:cxn ang="0">
                      <a:pos x="394" y="124"/>
                    </a:cxn>
                    <a:cxn ang="0">
                      <a:pos x="394" y="278"/>
                    </a:cxn>
                    <a:cxn ang="0">
                      <a:pos x="0" y="453"/>
                    </a:cxn>
                  </a:cxnLst>
                  <a:rect l="0" t="0" r="r" b="b"/>
                  <a:pathLst>
                    <a:path w="394" h="453">
                      <a:moveTo>
                        <a:pt x="0" y="453"/>
                      </a:moveTo>
                      <a:lnTo>
                        <a:pt x="0" y="269"/>
                      </a:lnTo>
                      <a:lnTo>
                        <a:pt x="4" y="254"/>
                      </a:lnTo>
                      <a:lnTo>
                        <a:pt x="11" y="239"/>
                      </a:lnTo>
                      <a:lnTo>
                        <a:pt x="179" y="9"/>
                      </a:lnTo>
                      <a:lnTo>
                        <a:pt x="178" y="50"/>
                      </a:lnTo>
                      <a:lnTo>
                        <a:pt x="184" y="70"/>
                      </a:lnTo>
                      <a:lnTo>
                        <a:pt x="206" y="76"/>
                      </a:lnTo>
                      <a:lnTo>
                        <a:pt x="220" y="54"/>
                      </a:lnTo>
                      <a:lnTo>
                        <a:pt x="228" y="0"/>
                      </a:lnTo>
                      <a:lnTo>
                        <a:pt x="376" y="97"/>
                      </a:lnTo>
                      <a:lnTo>
                        <a:pt x="384" y="104"/>
                      </a:lnTo>
                      <a:lnTo>
                        <a:pt x="392" y="112"/>
                      </a:lnTo>
                      <a:lnTo>
                        <a:pt x="394" y="124"/>
                      </a:lnTo>
                      <a:lnTo>
                        <a:pt x="394" y="278"/>
                      </a:lnTo>
                      <a:lnTo>
                        <a:pt x="0" y="4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816" name="Line 24"/>
              <p:cNvSpPr>
                <a:spLocks noChangeAspect="1" noChangeShapeType="1"/>
              </p:cNvSpPr>
              <p:nvPr/>
            </p:nvSpPr>
            <p:spPr bwMode="auto">
              <a:xfrm>
                <a:off x="2794" y="1628"/>
                <a:ext cx="0" cy="10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817" name="Group 25"/>
              <p:cNvGrpSpPr>
                <a:grpSpLocks noChangeAspect="1"/>
              </p:cNvGrpSpPr>
              <p:nvPr/>
            </p:nvGrpSpPr>
            <p:grpSpPr bwMode="auto">
              <a:xfrm>
                <a:off x="2743" y="1550"/>
                <a:ext cx="773" cy="288"/>
                <a:chOff x="2779" y="1550"/>
                <a:chExt cx="773" cy="288"/>
              </a:xfrm>
            </p:grpSpPr>
            <p:sp>
              <p:nvSpPr>
                <p:cNvPr id="161818" name="AutoShape 26"/>
                <p:cNvSpPr>
                  <a:spLocks noChangeAspect="1" noChangeArrowheads="1"/>
                </p:cNvSpPr>
                <p:nvPr/>
              </p:nvSpPr>
              <p:spPr bwMode="auto">
                <a:xfrm rot="6438875" flipH="1">
                  <a:off x="2802" y="1547"/>
                  <a:ext cx="37" cy="84"/>
                </a:xfrm>
                <a:prstGeom prst="can">
                  <a:avLst>
                    <a:gd name="adj" fmla="val 113514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19" name="Oval 27"/>
                <p:cNvSpPr>
                  <a:spLocks noChangeAspect="1" noChangeArrowheads="1"/>
                </p:cNvSpPr>
                <p:nvPr/>
              </p:nvSpPr>
              <p:spPr bwMode="auto">
                <a:xfrm rot="700525">
                  <a:off x="2796" y="1550"/>
                  <a:ext cx="99" cy="10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20" name="Oval 28"/>
                <p:cNvSpPr>
                  <a:spLocks noChangeAspect="1" noChangeArrowheads="1"/>
                </p:cNvSpPr>
                <p:nvPr/>
              </p:nvSpPr>
              <p:spPr bwMode="auto">
                <a:xfrm rot="700525">
                  <a:off x="2823" y="1556"/>
                  <a:ext cx="70" cy="9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21" name="AutoShape 29"/>
                <p:cNvSpPr>
                  <a:spLocks noChangeAspect="1" noChangeArrowheads="1"/>
                </p:cNvSpPr>
                <p:nvPr/>
              </p:nvSpPr>
              <p:spPr bwMode="auto">
                <a:xfrm rot="6438875" flipH="1">
                  <a:off x="3148" y="1360"/>
                  <a:ext cx="36" cy="669"/>
                </a:xfrm>
                <a:prstGeom prst="can">
                  <a:avLst>
                    <a:gd name="adj" fmla="val 12913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22" name="Oval 30"/>
                <p:cNvSpPr>
                  <a:spLocks noChangeAspect="1" noChangeArrowheads="1"/>
                </p:cNvSpPr>
                <p:nvPr/>
              </p:nvSpPr>
              <p:spPr bwMode="auto">
                <a:xfrm rot="700525">
                  <a:off x="3416" y="1738"/>
                  <a:ext cx="99" cy="10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23" name="Oval 31"/>
                <p:cNvSpPr>
                  <a:spLocks noChangeAspect="1" noChangeArrowheads="1"/>
                </p:cNvSpPr>
                <p:nvPr/>
              </p:nvSpPr>
              <p:spPr bwMode="auto">
                <a:xfrm rot="700525">
                  <a:off x="3443" y="1744"/>
                  <a:ext cx="70" cy="9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24" name="AutoShape 32"/>
                <p:cNvSpPr>
                  <a:spLocks noChangeAspect="1" noChangeArrowheads="1"/>
                </p:cNvSpPr>
                <p:nvPr/>
              </p:nvSpPr>
              <p:spPr bwMode="auto">
                <a:xfrm rot="6438875" flipH="1">
                  <a:off x="3491" y="1755"/>
                  <a:ext cx="37" cy="84"/>
                </a:xfrm>
                <a:prstGeom prst="can">
                  <a:avLst>
                    <a:gd name="adj" fmla="val 113514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1825" name="Group 33"/>
              <p:cNvGrpSpPr>
                <a:grpSpLocks noChangeAspect="1"/>
              </p:cNvGrpSpPr>
              <p:nvPr/>
            </p:nvGrpSpPr>
            <p:grpSpPr bwMode="auto">
              <a:xfrm>
                <a:off x="3366" y="1552"/>
                <a:ext cx="132" cy="128"/>
                <a:chOff x="3338" y="1590"/>
                <a:chExt cx="132" cy="128"/>
              </a:xfrm>
            </p:grpSpPr>
            <p:sp>
              <p:nvSpPr>
                <p:cNvPr id="161826" name="Freeform 34"/>
                <p:cNvSpPr>
                  <a:spLocks noChangeAspect="1"/>
                </p:cNvSpPr>
                <p:nvPr/>
              </p:nvSpPr>
              <p:spPr bwMode="auto">
                <a:xfrm>
                  <a:off x="3348" y="1650"/>
                  <a:ext cx="34" cy="58"/>
                </a:xfrm>
                <a:custGeom>
                  <a:avLst/>
                  <a:gdLst/>
                  <a:ahLst/>
                  <a:cxnLst>
                    <a:cxn ang="0">
                      <a:pos x="10" y="58"/>
                    </a:cxn>
                    <a:cxn ang="0">
                      <a:pos x="32" y="48"/>
                    </a:cxn>
                    <a:cxn ang="0">
                      <a:pos x="34" y="0"/>
                    </a:cxn>
                    <a:cxn ang="0">
                      <a:pos x="0" y="0"/>
                    </a:cxn>
                    <a:cxn ang="0">
                      <a:pos x="10" y="58"/>
                    </a:cxn>
                  </a:cxnLst>
                  <a:rect l="0" t="0" r="r" b="b"/>
                  <a:pathLst>
                    <a:path w="34" h="58">
                      <a:moveTo>
                        <a:pt x="10" y="58"/>
                      </a:moveTo>
                      <a:lnTo>
                        <a:pt x="32" y="48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10" y="5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27" name="Freeform 35"/>
                <p:cNvSpPr>
                  <a:spLocks noChangeAspect="1"/>
                </p:cNvSpPr>
                <p:nvPr/>
              </p:nvSpPr>
              <p:spPr bwMode="auto">
                <a:xfrm>
                  <a:off x="3338" y="1590"/>
                  <a:ext cx="106" cy="128"/>
                </a:xfrm>
                <a:custGeom>
                  <a:avLst/>
                  <a:gdLst/>
                  <a:ahLst/>
                  <a:cxnLst>
                    <a:cxn ang="0">
                      <a:pos x="54" y="128"/>
                    </a:cxn>
                    <a:cxn ang="0">
                      <a:pos x="36" y="126"/>
                    </a:cxn>
                    <a:cxn ang="0">
                      <a:pos x="36" y="86"/>
                    </a:cxn>
                    <a:cxn ang="0">
                      <a:pos x="20" y="78"/>
                    </a:cxn>
                    <a:cxn ang="0">
                      <a:pos x="18" y="118"/>
                    </a:cxn>
                    <a:cxn ang="0">
                      <a:pos x="0" y="110"/>
                    </a:cxn>
                    <a:cxn ang="0">
                      <a:pos x="0" y="60"/>
                    </a:cxn>
                    <a:cxn ang="0">
                      <a:pos x="12" y="32"/>
                    </a:cxn>
                    <a:cxn ang="0">
                      <a:pos x="22" y="14"/>
                    </a:cxn>
                    <a:cxn ang="0">
                      <a:pos x="38" y="4"/>
                    </a:cxn>
                    <a:cxn ang="0">
                      <a:pos x="60" y="0"/>
                    </a:cxn>
                    <a:cxn ang="0">
                      <a:pos x="106" y="20"/>
                    </a:cxn>
                    <a:cxn ang="0">
                      <a:pos x="54" y="128"/>
                    </a:cxn>
                  </a:cxnLst>
                  <a:rect l="0" t="0" r="r" b="b"/>
                  <a:pathLst>
                    <a:path w="106" h="128">
                      <a:moveTo>
                        <a:pt x="54" y="128"/>
                      </a:moveTo>
                      <a:lnTo>
                        <a:pt x="36" y="126"/>
                      </a:lnTo>
                      <a:lnTo>
                        <a:pt x="36" y="86"/>
                      </a:lnTo>
                      <a:lnTo>
                        <a:pt x="20" y="78"/>
                      </a:lnTo>
                      <a:lnTo>
                        <a:pt x="18" y="118"/>
                      </a:lnTo>
                      <a:lnTo>
                        <a:pt x="0" y="110"/>
                      </a:lnTo>
                      <a:lnTo>
                        <a:pt x="0" y="60"/>
                      </a:lnTo>
                      <a:lnTo>
                        <a:pt x="12" y="32"/>
                      </a:lnTo>
                      <a:lnTo>
                        <a:pt x="22" y="14"/>
                      </a:lnTo>
                      <a:lnTo>
                        <a:pt x="38" y="4"/>
                      </a:lnTo>
                      <a:lnTo>
                        <a:pt x="60" y="0"/>
                      </a:lnTo>
                      <a:lnTo>
                        <a:pt x="106" y="20"/>
                      </a:lnTo>
                      <a:lnTo>
                        <a:pt x="54" y="1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28" name="Freeform 36"/>
                <p:cNvSpPr>
                  <a:spLocks noChangeAspect="1"/>
                </p:cNvSpPr>
                <p:nvPr/>
              </p:nvSpPr>
              <p:spPr bwMode="auto">
                <a:xfrm>
                  <a:off x="3424" y="1634"/>
                  <a:ext cx="30" cy="62"/>
                </a:xfrm>
                <a:custGeom>
                  <a:avLst/>
                  <a:gdLst/>
                  <a:ahLst/>
                  <a:cxnLst>
                    <a:cxn ang="0">
                      <a:pos x="22" y="62"/>
                    </a:cxn>
                    <a:cxn ang="0">
                      <a:pos x="6" y="54"/>
                    </a:cxn>
                    <a:cxn ang="0">
                      <a:pos x="10" y="28"/>
                    </a:cxn>
                    <a:cxn ang="0">
                      <a:pos x="0" y="12"/>
                    </a:cxn>
                    <a:cxn ang="0">
                      <a:pos x="30" y="0"/>
                    </a:cxn>
                    <a:cxn ang="0">
                      <a:pos x="22" y="62"/>
                    </a:cxn>
                  </a:cxnLst>
                  <a:rect l="0" t="0" r="r" b="b"/>
                  <a:pathLst>
                    <a:path w="30" h="62">
                      <a:moveTo>
                        <a:pt x="22" y="62"/>
                      </a:moveTo>
                      <a:lnTo>
                        <a:pt x="6" y="54"/>
                      </a:lnTo>
                      <a:lnTo>
                        <a:pt x="10" y="28"/>
                      </a:lnTo>
                      <a:lnTo>
                        <a:pt x="0" y="12"/>
                      </a:lnTo>
                      <a:lnTo>
                        <a:pt x="30" y="0"/>
                      </a:lnTo>
                      <a:lnTo>
                        <a:pt x="22" y="6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29" name="Freeform 37"/>
                <p:cNvSpPr>
                  <a:spLocks noChangeAspect="1"/>
                </p:cNvSpPr>
                <p:nvPr/>
              </p:nvSpPr>
              <p:spPr bwMode="auto">
                <a:xfrm>
                  <a:off x="3392" y="1610"/>
                  <a:ext cx="78" cy="106"/>
                </a:xfrm>
                <a:custGeom>
                  <a:avLst/>
                  <a:gdLst/>
                  <a:ahLst/>
                  <a:cxnLst>
                    <a:cxn ang="0">
                      <a:pos x="0" y="106"/>
                    </a:cxn>
                    <a:cxn ang="0">
                      <a:pos x="0" y="60"/>
                    </a:cxn>
                    <a:cxn ang="0">
                      <a:pos x="12" y="32"/>
                    </a:cxn>
                    <a:cxn ang="0">
                      <a:pos x="26" y="14"/>
                    </a:cxn>
                    <a:cxn ang="0">
                      <a:pos x="40" y="4"/>
                    </a:cxn>
                    <a:cxn ang="0">
                      <a:pos x="56" y="0"/>
                    </a:cxn>
                    <a:cxn ang="0">
                      <a:pos x="70" y="8"/>
                    </a:cxn>
                    <a:cxn ang="0">
                      <a:pos x="78" y="24"/>
                    </a:cxn>
                    <a:cxn ang="0">
                      <a:pos x="78" y="70"/>
                    </a:cxn>
                    <a:cxn ang="0">
                      <a:pos x="54" y="84"/>
                    </a:cxn>
                    <a:cxn ang="0">
                      <a:pos x="54" y="46"/>
                    </a:cxn>
                    <a:cxn ang="0">
                      <a:pos x="48" y="36"/>
                    </a:cxn>
                    <a:cxn ang="0">
                      <a:pos x="34" y="44"/>
                    </a:cxn>
                    <a:cxn ang="0">
                      <a:pos x="26" y="54"/>
                    </a:cxn>
                    <a:cxn ang="0">
                      <a:pos x="24" y="96"/>
                    </a:cxn>
                    <a:cxn ang="0">
                      <a:pos x="0" y="106"/>
                    </a:cxn>
                  </a:cxnLst>
                  <a:rect l="0" t="0" r="r" b="b"/>
                  <a:pathLst>
                    <a:path w="78" h="106">
                      <a:moveTo>
                        <a:pt x="0" y="106"/>
                      </a:moveTo>
                      <a:lnTo>
                        <a:pt x="0" y="60"/>
                      </a:lnTo>
                      <a:lnTo>
                        <a:pt x="12" y="32"/>
                      </a:lnTo>
                      <a:lnTo>
                        <a:pt x="26" y="14"/>
                      </a:lnTo>
                      <a:lnTo>
                        <a:pt x="40" y="4"/>
                      </a:lnTo>
                      <a:lnTo>
                        <a:pt x="56" y="0"/>
                      </a:lnTo>
                      <a:lnTo>
                        <a:pt x="70" y="8"/>
                      </a:lnTo>
                      <a:lnTo>
                        <a:pt x="78" y="24"/>
                      </a:lnTo>
                      <a:lnTo>
                        <a:pt x="78" y="70"/>
                      </a:lnTo>
                      <a:lnTo>
                        <a:pt x="54" y="84"/>
                      </a:lnTo>
                      <a:lnTo>
                        <a:pt x="54" y="46"/>
                      </a:lnTo>
                      <a:lnTo>
                        <a:pt x="48" y="36"/>
                      </a:lnTo>
                      <a:lnTo>
                        <a:pt x="34" y="44"/>
                      </a:lnTo>
                      <a:lnTo>
                        <a:pt x="26" y="54"/>
                      </a:lnTo>
                      <a:lnTo>
                        <a:pt x="24" y="9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1830" name="Group 38"/>
              <p:cNvGrpSpPr>
                <a:grpSpLocks noChangeAspect="1"/>
              </p:cNvGrpSpPr>
              <p:nvPr/>
            </p:nvGrpSpPr>
            <p:grpSpPr bwMode="auto">
              <a:xfrm>
                <a:off x="2746" y="1394"/>
                <a:ext cx="132" cy="128"/>
                <a:chOff x="3338" y="1590"/>
                <a:chExt cx="132" cy="128"/>
              </a:xfrm>
            </p:grpSpPr>
            <p:sp>
              <p:nvSpPr>
                <p:cNvPr id="161831" name="Freeform 39"/>
                <p:cNvSpPr>
                  <a:spLocks noChangeAspect="1"/>
                </p:cNvSpPr>
                <p:nvPr/>
              </p:nvSpPr>
              <p:spPr bwMode="auto">
                <a:xfrm>
                  <a:off x="3348" y="1650"/>
                  <a:ext cx="34" cy="58"/>
                </a:xfrm>
                <a:custGeom>
                  <a:avLst/>
                  <a:gdLst/>
                  <a:ahLst/>
                  <a:cxnLst>
                    <a:cxn ang="0">
                      <a:pos x="10" y="58"/>
                    </a:cxn>
                    <a:cxn ang="0">
                      <a:pos x="32" y="48"/>
                    </a:cxn>
                    <a:cxn ang="0">
                      <a:pos x="34" y="0"/>
                    </a:cxn>
                    <a:cxn ang="0">
                      <a:pos x="0" y="0"/>
                    </a:cxn>
                    <a:cxn ang="0">
                      <a:pos x="10" y="58"/>
                    </a:cxn>
                  </a:cxnLst>
                  <a:rect l="0" t="0" r="r" b="b"/>
                  <a:pathLst>
                    <a:path w="34" h="58">
                      <a:moveTo>
                        <a:pt x="10" y="58"/>
                      </a:moveTo>
                      <a:lnTo>
                        <a:pt x="32" y="48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10" y="5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32" name="Freeform 40"/>
                <p:cNvSpPr>
                  <a:spLocks noChangeAspect="1"/>
                </p:cNvSpPr>
                <p:nvPr/>
              </p:nvSpPr>
              <p:spPr bwMode="auto">
                <a:xfrm>
                  <a:off x="3338" y="1590"/>
                  <a:ext cx="106" cy="128"/>
                </a:xfrm>
                <a:custGeom>
                  <a:avLst/>
                  <a:gdLst/>
                  <a:ahLst/>
                  <a:cxnLst>
                    <a:cxn ang="0">
                      <a:pos x="54" y="128"/>
                    </a:cxn>
                    <a:cxn ang="0">
                      <a:pos x="36" y="126"/>
                    </a:cxn>
                    <a:cxn ang="0">
                      <a:pos x="36" y="86"/>
                    </a:cxn>
                    <a:cxn ang="0">
                      <a:pos x="20" y="78"/>
                    </a:cxn>
                    <a:cxn ang="0">
                      <a:pos x="18" y="118"/>
                    </a:cxn>
                    <a:cxn ang="0">
                      <a:pos x="0" y="110"/>
                    </a:cxn>
                    <a:cxn ang="0">
                      <a:pos x="0" y="60"/>
                    </a:cxn>
                    <a:cxn ang="0">
                      <a:pos x="12" y="32"/>
                    </a:cxn>
                    <a:cxn ang="0">
                      <a:pos x="22" y="14"/>
                    </a:cxn>
                    <a:cxn ang="0">
                      <a:pos x="38" y="4"/>
                    </a:cxn>
                    <a:cxn ang="0">
                      <a:pos x="60" y="0"/>
                    </a:cxn>
                    <a:cxn ang="0">
                      <a:pos x="106" y="20"/>
                    </a:cxn>
                    <a:cxn ang="0">
                      <a:pos x="54" y="128"/>
                    </a:cxn>
                  </a:cxnLst>
                  <a:rect l="0" t="0" r="r" b="b"/>
                  <a:pathLst>
                    <a:path w="106" h="128">
                      <a:moveTo>
                        <a:pt x="54" y="128"/>
                      </a:moveTo>
                      <a:lnTo>
                        <a:pt x="36" y="126"/>
                      </a:lnTo>
                      <a:lnTo>
                        <a:pt x="36" y="86"/>
                      </a:lnTo>
                      <a:lnTo>
                        <a:pt x="20" y="78"/>
                      </a:lnTo>
                      <a:lnTo>
                        <a:pt x="18" y="118"/>
                      </a:lnTo>
                      <a:lnTo>
                        <a:pt x="0" y="110"/>
                      </a:lnTo>
                      <a:lnTo>
                        <a:pt x="0" y="60"/>
                      </a:lnTo>
                      <a:lnTo>
                        <a:pt x="12" y="32"/>
                      </a:lnTo>
                      <a:lnTo>
                        <a:pt x="22" y="14"/>
                      </a:lnTo>
                      <a:lnTo>
                        <a:pt x="38" y="4"/>
                      </a:lnTo>
                      <a:lnTo>
                        <a:pt x="60" y="0"/>
                      </a:lnTo>
                      <a:lnTo>
                        <a:pt x="106" y="20"/>
                      </a:lnTo>
                      <a:lnTo>
                        <a:pt x="54" y="1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33" name="Freeform 41"/>
                <p:cNvSpPr>
                  <a:spLocks noChangeAspect="1"/>
                </p:cNvSpPr>
                <p:nvPr/>
              </p:nvSpPr>
              <p:spPr bwMode="auto">
                <a:xfrm>
                  <a:off x="3424" y="1634"/>
                  <a:ext cx="30" cy="62"/>
                </a:xfrm>
                <a:custGeom>
                  <a:avLst/>
                  <a:gdLst/>
                  <a:ahLst/>
                  <a:cxnLst>
                    <a:cxn ang="0">
                      <a:pos x="22" y="62"/>
                    </a:cxn>
                    <a:cxn ang="0">
                      <a:pos x="6" y="54"/>
                    </a:cxn>
                    <a:cxn ang="0">
                      <a:pos x="10" y="28"/>
                    </a:cxn>
                    <a:cxn ang="0">
                      <a:pos x="0" y="12"/>
                    </a:cxn>
                    <a:cxn ang="0">
                      <a:pos x="30" y="0"/>
                    </a:cxn>
                    <a:cxn ang="0">
                      <a:pos x="22" y="62"/>
                    </a:cxn>
                  </a:cxnLst>
                  <a:rect l="0" t="0" r="r" b="b"/>
                  <a:pathLst>
                    <a:path w="30" h="62">
                      <a:moveTo>
                        <a:pt x="22" y="62"/>
                      </a:moveTo>
                      <a:lnTo>
                        <a:pt x="6" y="54"/>
                      </a:lnTo>
                      <a:lnTo>
                        <a:pt x="10" y="28"/>
                      </a:lnTo>
                      <a:lnTo>
                        <a:pt x="0" y="12"/>
                      </a:lnTo>
                      <a:lnTo>
                        <a:pt x="30" y="0"/>
                      </a:lnTo>
                      <a:lnTo>
                        <a:pt x="22" y="6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34" name="Freeform 42"/>
                <p:cNvSpPr>
                  <a:spLocks noChangeAspect="1"/>
                </p:cNvSpPr>
                <p:nvPr/>
              </p:nvSpPr>
              <p:spPr bwMode="auto">
                <a:xfrm>
                  <a:off x="3392" y="1610"/>
                  <a:ext cx="78" cy="106"/>
                </a:xfrm>
                <a:custGeom>
                  <a:avLst/>
                  <a:gdLst/>
                  <a:ahLst/>
                  <a:cxnLst>
                    <a:cxn ang="0">
                      <a:pos x="0" y="106"/>
                    </a:cxn>
                    <a:cxn ang="0">
                      <a:pos x="0" y="60"/>
                    </a:cxn>
                    <a:cxn ang="0">
                      <a:pos x="12" y="32"/>
                    </a:cxn>
                    <a:cxn ang="0">
                      <a:pos x="26" y="14"/>
                    </a:cxn>
                    <a:cxn ang="0">
                      <a:pos x="40" y="4"/>
                    </a:cxn>
                    <a:cxn ang="0">
                      <a:pos x="56" y="0"/>
                    </a:cxn>
                    <a:cxn ang="0">
                      <a:pos x="70" y="8"/>
                    </a:cxn>
                    <a:cxn ang="0">
                      <a:pos x="78" y="24"/>
                    </a:cxn>
                    <a:cxn ang="0">
                      <a:pos x="78" y="70"/>
                    </a:cxn>
                    <a:cxn ang="0">
                      <a:pos x="54" y="84"/>
                    </a:cxn>
                    <a:cxn ang="0">
                      <a:pos x="54" y="46"/>
                    </a:cxn>
                    <a:cxn ang="0">
                      <a:pos x="48" y="36"/>
                    </a:cxn>
                    <a:cxn ang="0">
                      <a:pos x="34" y="44"/>
                    </a:cxn>
                    <a:cxn ang="0">
                      <a:pos x="26" y="54"/>
                    </a:cxn>
                    <a:cxn ang="0">
                      <a:pos x="24" y="96"/>
                    </a:cxn>
                    <a:cxn ang="0">
                      <a:pos x="0" y="106"/>
                    </a:cxn>
                  </a:cxnLst>
                  <a:rect l="0" t="0" r="r" b="b"/>
                  <a:pathLst>
                    <a:path w="78" h="106">
                      <a:moveTo>
                        <a:pt x="0" y="106"/>
                      </a:moveTo>
                      <a:lnTo>
                        <a:pt x="0" y="60"/>
                      </a:lnTo>
                      <a:lnTo>
                        <a:pt x="12" y="32"/>
                      </a:lnTo>
                      <a:lnTo>
                        <a:pt x="26" y="14"/>
                      </a:lnTo>
                      <a:lnTo>
                        <a:pt x="40" y="4"/>
                      </a:lnTo>
                      <a:lnTo>
                        <a:pt x="56" y="0"/>
                      </a:lnTo>
                      <a:lnTo>
                        <a:pt x="70" y="8"/>
                      </a:lnTo>
                      <a:lnTo>
                        <a:pt x="78" y="24"/>
                      </a:lnTo>
                      <a:lnTo>
                        <a:pt x="78" y="70"/>
                      </a:lnTo>
                      <a:lnTo>
                        <a:pt x="54" y="84"/>
                      </a:lnTo>
                      <a:lnTo>
                        <a:pt x="54" y="46"/>
                      </a:lnTo>
                      <a:lnTo>
                        <a:pt x="48" y="36"/>
                      </a:lnTo>
                      <a:lnTo>
                        <a:pt x="34" y="44"/>
                      </a:lnTo>
                      <a:lnTo>
                        <a:pt x="26" y="54"/>
                      </a:lnTo>
                      <a:lnTo>
                        <a:pt x="24" y="9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835" name="Line 43"/>
              <p:cNvSpPr>
                <a:spLocks noChangeAspect="1" noChangeShapeType="1"/>
              </p:cNvSpPr>
              <p:nvPr/>
            </p:nvSpPr>
            <p:spPr bwMode="auto">
              <a:xfrm>
                <a:off x="3432" y="1840"/>
                <a:ext cx="0" cy="16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1836" name="Group 44"/>
          <p:cNvGrpSpPr>
            <a:grpSpLocks/>
          </p:cNvGrpSpPr>
          <p:nvPr/>
        </p:nvGrpSpPr>
        <p:grpSpPr bwMode="auto">
          <a:xfrm>
            <a:off x="7659688" y="2084388"/>
            <a:ext cx="2055812" cy="4191000"/>
            <a:chOff x="3913" y="1073"/>
            <a:chExt cx="1295" cy="2640"/>
          </a:xfrm>
        </p:grpSpPr>
        <p:sp>
          <p:nvSpPr>
            <p:cNvPr id="161837" name="Rectangle 45"/>
            <p:cNvSpPr>
              <a:spLocks noChangeArrowheads="1"/>
            </p:cNvSpPr>
            <p:nvPr/>
          </p:nvSpPr>
          <p:spPr bwMode="auto">
            <a:xfrm>
              <a:off x="4033" y="1073"/>
              <a:ext cx="106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(c) Final design</a:t>
              </a:r>
            </a:p>
          </p:txBody>
        </p:sp>
        <p:sp>
          <p:nvSpPr>
            <p:cNvPr id="161838" name="Rectangle 46"/>
            <p:cNvSpPr>
              <a:spLocks noChangeArrowheads="1"/>
            </p:cNvSpPr>
            <p:nvPr/>
          </p:nvSpPr>
          <p:spPr bwMode="auto">
            <a:xfrm>
              <a:off x="4023" y="3195"/>
              <a:ext cx="1074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Design for push-and-snap </a:t>
              </a:r>
            </a:p>
            <a:p>
              <a:pPr algn="l" eaLnBrk="0" hangingPunct="0"/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assembly</a:t>
              </a:r>
            </a:p>
          </p:txBody>
        </p:sp>
        <p:grpSp>
          <p:nvGrpSpPr>
            <p:cNvPr id="161839" name="Group 47"/>
            <p:cNvGrpSpPr>
              <a:grpSpLocks/>
            </p:cNvGrpSpPr>
            <p:nvPr/>
          </p:nvGrpSpPr>
          <p:grpSpPr bwMode="auto">
            <a:xfrm>
              <a:off x="3913" y="1640"/>
              <a:ext cx="1295" cy="1268"/>
              <a:chOff x="3913" y="1640"/>
              <a:chExt cx="1295" cy="1268"/>
            </a:xfrm>
          </p:grpSpPr>
          <p:sp>
            <p:nvSpPr>
              <p:cNvPr id="161840" name="Freeform 48"/>
              <p:cNvSpPr>
                <a:spLocks noChangeAspect="1"/>
              </p:cNvSpPr>
              <p:nvPr/>
            </p:nvSpPr>
            <p:spPr bwMode="auto">
              <a:xfrm>
                <a:off x="5032" y="2512"/>
                <a:ext cx="153" cy="98"/>
              </a:xfrm>
              <a:custGeom>
                <a:avLst/>
                <a:gdLst/>
                <a:ahLst/>
                <a:cxnLst>
                  <a:cxn ang="0">
                    <a:pos x="108" y="82"/>
                  </a:cxn>
                  <a:cxn ang="0">
                    <a:pos x="0" y="32"/>
                  </a:cxn>
                  <a:cxn ang="0">
                    <a:pos x="116" y="0"/>
                  </a:cxn>
                  <a:cxn ang="0">
                    <a:pos x="108" y="82"/>
                  </a:cxn>
                </a:cxnLst>
                <a:rect l="0" t="0" r="r" b="b"/>
                <a:pathLst>
                  <a:path w="116" h="82">
                    <a:moveTo>
                      <a:pt x="108" y="82"/>
                    </a:moveTo>
                    <a:lnTo>
                      <a:pt x="0" y="32"/>
                    </a:lnTo>
                    <a:lnTo>
                      <a:pt x="116" y="0"/>
                    </a:lnTo>
                    <a:lnTo>
                      <a:pt x="108" y="82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41" name="Freeform 49"/>
              <p:cNvSpPr>
                <a:spLocks noChangeAspect="1"/>
              </p:cNvSpPr>
              <p:nvPr/>
            </p:nvSpPr>
            <p:spPr bwMode="auto">
              <a:xfrm>
                <a:off x="4612" y="2498"/>
                <a:ext cx="588" cy="408"/>
              </a:xfrm>
              <a:custGeom>
                <a:avLst/>
                <a:gdLst/>
                <a:ahLst/>
                <a:cxnLst>
                  <a:cxn ang="0">
                    <a:pos x="26" y="340"/>
                  </a:cxn>
                  <a:cxn ang="0">
                    <a:pos x="50" y="328"/>
                  </a:cxn>
                  <a:cxn ang="0">
                    <a:pos x="48" y="262"/>
                  </a:cxn>
                  <a:cxn ang="0">
                    <a:pos x="52" y="246"/>
                  </a:cxn>
                  <a:cxn ang="0">
                    <a:pos x="62" y="240"/>
                  </a:cxn>
                  <a:cxn ang="0">
                    <a:pos x="450" y="26"/>
                  </a:cxn>
                  <a:cxn ang="0">
                    <a:pos x="460" y="36"/>
                  </a:cxn>
                  <a:cxn ang="0">
                    <a:pos x="460" y="94"/>
                  </a:cxn>
                  <a:cxn ang="0">
                    <a:pos x="478" y="82"/>
                  </a:cxn>
                  <a:cxn ang="0">
                    <a:pos x="476" y="16"/>
                  </a:cxn>
                  <a:cxn ang="0">
                    <a:pos x="472" y="4"/>
                  </a:cxn>
                  <a:cxn ang="0">
                    <a:pos x="434" y="0"/>
                  </a:cxn>
                  <a:cxn ang="0">
                    <a:pos x="0" y="204"/>
                  </a:cxn>
                  <a:cxn ang="0">
                    <a:pos x="26" y="340"/>
                  </a:cxn>
                </a:cxnLst>
                <a:rect l="0" t="0" r="r" b="b"/>
                <a:pathLst>
                  <a:path w="478" h="340">
                    <a:moveTo>
                      <a:pt x="26" y="340"/>
                    </a:moveTo>
                    <a:lnTo>
                      <a:pt x="50" y="328"/>
                    </a:lnTo>
                    <a:lnTo>
                      <a:pt x="48" y="262"/>
                    </a:lnTo>
                    <a:lnTo>
                      <a:pt x="52" y="246"/>
                    </a:lnTo>
                    <a:lnTo>
                      <a:pt x="62" y="240"/>
                    </a:lnTo>
                    <a:lnTo>
                      <a:pt x="450" y="26"/>
                    </a:lnTo>
                    <a:lnTo>
                      <a:pt x="460" y="36"/>
                    </a:lnTo>
                    <a:lnTo>
                      <a:pt x="460" y="94"/>
                    </a:lnTo>
                    <a:lnTo>
                      <a:pt x="478" y="82"/>
                    </a:lnTo>
                    <a:lnTo>
                      <a:pt x="476" y="16"/>
                    </a:lnTo>
                    <a:lnTo>
                      <a:pt x="472" y="4"/>
                    </a:lnTo>
                    <a:lnTo>
                      <a:pt x="434" y="0"/>
                    </a:lnTo>
                    <a:lnTo>
                      <a:pt x="0" y="204"/>
                    </a:lnTo>
                    <a:lnTo>
                      <a:pt x="26" y="34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42" name="Freeform 50"/>
              <p:cNvSpPr>
                <a:spLocks noChangeAspect="1"/>
              </p:cNvSpPr>
              <p:nvPr/>
            </p:nvSpPr>
            <p:spPr bwMode="auto">
              <a:xfrm>
                <a:off x="3925" y="2179"/>
                <a:ext cx="1248" cy="729"/>
              </a:xfrm>
              <a:custGeom>
                <a:avLst/>
                <a:gdLst/>
                <a:ahLst/>
                <a:cxnLst>
                  <a:cxn ang="0">
                    <a:pos x="0" y="290"/>
                  </a:cxn>
                  <a:cxn ang="0">
                    <a:pos x="0" y="190"/>
                  </a:cxn>
                  <a:cxn ang="0">
                    <a:pos x="8" y="178"/>
                  </a:cxn>
                  <a:cxn ang="0">
                    <a:pos x="398" y="4"/>
                  </a:cxn>
                  <a:cxn ang="0">
                    <a:pos x="412" y="0"/>
                  </a:cxn>
                  <a:cxn ang="0">
                    <a:pos x="424" y="2"/>
                  </a:cxn>
                  <a:cxn ang="0">
                    <a:pos x="1040" y="270"/>
                  </a:cxn>
                  <a:cxn ang="0">
                    <a:pos x="1026" y="270"/>
                  </a:cxn>
                  <a:cxn ang="0">
                    <a:pos x="608" y="494"/>
                  </a:cxn>
                  <a:cxn ang="0">
                    <a:pos x="598" y="502"/>
                  </a:cxn>
                  <a:cxn ang="0">
                    <a:pos x="596" y="608"/>
                  </a:cxn>
                  <a:cxn ang="0">
                    <a:pos x="0" y="290"/>
                  </a:cxn>
                </a:cxnLst>
                <a:rect l="0" t="0" r="r" b="b"/>
                <a:pathLst>
                  <a:path w="1040" h="608">
                    <a:moveTo>
                      <a:pt x="0" y="290"/>
                    </a:moveTo>
                    <a:lnTo>
                      <a:pt x="0" y="190"/>
                    </a:lnTo>
                    <a:lnTo>
                      <a:pt x="8" y="178"/>
                    </a:lnTo>
                    <a:lnTo>
                      <a:pt x="398" y="4"/>
                    </a:lnTo>
                    <a:lnTo>
                      <a:pt x="412" y="0"/>
                    </a:lnTo>
                    <a:lnTo>
                      <a:pt x="424" y="2"/>
                    </a:lnTo>
                    <a:lnTo>
                      <a:pt x="1040" y="270"/>
                    </a:lnTo>
                    <a:lnTo>
                      <a:pt x="1026" y="270"/>
                    </a:lnTo>
                    <a:lnTo>
                      <a:pt x="608" y="494"/>
                    </a:lnTo>
                    <a:lnTo>
                      <a:pt x="598" y="502"/>
                    </a:lnTo>
                    <a:lnTo>
                      <a:pt x="596" y="608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43" name="Freeform 51"/>
              <p:cNvSpPr>
                <a:spLocks noChangeAspect="1"/>
              </p:cNvSpPr>
              <p:nvPr/>
            </p:nvSpPr>
            <p:spPr bwMode="auto">
              <a:xfrm>
                <a:off x="4021" y="2443"/>
                <a:ext cx="569" cy="3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74" y="248"/>
                  </a:cxn>
                  <a:cxn ang="0">
                    <a:pos x="474" y="264"/>
                  </a:cxn>
                  <a:cxn ang="0">
                    <a:pos x="0" y="16"/>
                  </a:cxn>
                  <a:cxn ang="0">
                    <a:pos x="4" y="0"/>
                  </a:cxn>
                </a:cxnLst>
                <a:rect l="0" t="0" r="r" b="b"/>
                <a:pathLst>
                  <a:path w="474" h="264">
                    <a:moveTo>
                      <a:pt x="4" y="0"/>
                    </a:moveTo>
                    <a:lnTo>
                      <a:pt x="474" y="248"/>
                    </a:lnTo>
                    <a:lnTo>
                      <a:pt x="474" y="264"/>
                    </a:lnTo>
                    <a:lnTo>
                      <a:pt x="0" y="1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44" name="Freeform 52"/>
              <p:cNvSpPr>
                <a:spLocks noChangeAspect="1"/>
              </p:cNvSpPr>
              <p:nvPr/>
            </p:nvSpPr>
            <p:spPr bwMode="auto">
              <a:xfrm>
                <a:off x="4667" y="2116"/>
                <a:ext cx="414" cy="691"/>
              </a:xfrm>
              <a:custGeom>
                <a:avLst/>
                <a:gdLst/>
                <a:ahLst/>
                <a:cxnLst>
                  <a:cxn ang="0">
                    <a:pos x="4" y="548"/>
                  </a:cxn>
                  <a:cxn ang="0">
                    <a:pos x="4" y="356"/>
                  </a:cxn>
                  <a:cxn ang="0">
                    <a:pos x="6" y="338"/>
                  </a:cxn>
                  <a:cxn ang="0">
                    <a:pos x="12" y="324"/>
                  </a:cxn>
                  <a:cxn ang="0">
                    <a:pos x="179" y="58"/>
                  </a:cxn>
                  <a:cxn ang="0">
                    <a:pos x="195" y="58"/>
                  </a:cxn>
                  <a:cxn ang="0">
                    <a:pos x="199" y="42"/>
                  </a:cxn>
                  <a:cxn ang="0">
                    <a:pos x="209" y="28"/>
                  </a:cxn>
                  <a:cxn ang="0">
                    <a:pos x="261" y="0"/>
                  </a:cxn>
                  <a:cxn ang="0">
                    <a:pos x="279" y="0"/>
                  </a:cxn>
                  <a:cxn ang="0">
                    <a:pos x="311" y="178"/>
                  </a:cxn>
                  <a:cxn ang="0">
                    <a:pos x="287" y="4"/>
                  </a:cxn>
                  <a:cxn ang="0">
                    <a:pos x="319" y="148"/>
                  </a:cxn>
                  <a:cxn ang="0">
                    <a:pos x="345" y="240"/>
                  </a:cxn>
                  <a:cxn ang="0">
                    <a:pos x="15" y="576"/>
                  </a:cxn>
                  <a:cxn ang="0">
                    <a:pos x="2" y="571"/>
                  </a:cxn>
                  <a:cxn ang="0">
                    <a:pos x="0" y="547"/>
                  </a:cxn>
                  <a:cxn ang="0">
                    <a:pos x="2" y="549"/>
                  </a:cxn>
                  <a:cxn ang="0">
                    <a:pos x="4" y="548"/>
                  </a:cxn>
                </a:cxnLst>
                <a:rect l="0" t="0" r="r" b="b"/>
                <a:pathLst>
                  <a:path w="345" h="576">
                    <a:moveTo>
                      <a:pt x="4" y="548"/>
                    </a:moveTo>
                    <a:lnTo>
                      <a:pt x="4" y="356"/>
                    </a:lnTo>
                    <a:lnTo>
                      <a:pt x="6" y="338"/>
                    </a:lnTo>
                    <a:lnTo>
                      <a:pt x="12" y="324"/>
                    </a:lnTo>
                    <a:lnTo>
                      <a:pt x="179" y="58"/>
                    </a:lnTo>
                    <a:lnTo>
                      <a:pt x="195" y="58"/>
                    </a:lnTo>
                    <a:lnTo>
                      <a:pt x="199" y="42"/>
                    </a:lnTo>
                    <a:lnTo>
                      <a:pt x="209" y="28"/>
                    </a:lnTo>
                    <a:lnTo>
                      <a:pt x="261" y="0"/>
                    </a:lnTo>
                    <a:lnTo>
                      <a:pt x="279" y="0"/>
                    </a:lnTo>
                    <a:lnTo>
                      <a:pt x="311" y="178"/>
                    </a:lnTo>
                    <a:lnTo>
                      <a:pt x="287" y="4"/>
                    </a:lnTo>
                    <a:lnTo>
                      <a:pt x="319" y="148"/>
                    </a:lnTo>
                    <a:lnTo>
                      <a:pt x="345" y="240"/>
                    </a:lnTo>
                    <a:lnTo>
                      <a:pt x="15" y="576"/>
                    </a:lnTo>
                    <a:lnTo>
                      <a:pt x="2" y="571"/>
                    </a:lnTo>
                    <a:lnTo>
                      <a:pt x="0" y="547"/>
                    </a:lnTo>
                    <a:lnTo>
                      <a:pt x="2" y="549"/>
                    </a:lnTo>
                    <a:lnTo>
                      <a:pt x="4" y="54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45" name="Freeform 53"/>
              <p:cNvSpPr>
                <a:spLocks noChangeAspect="1"/>
              </p:cNvSpPr>
              <p:nvPr/>
            </p:nvSpPr>
            <p:spPr bwMode="auto">
              <a:xfrm>
                <a:off x="4686" y="2126"/>
                <a:ext cx="522" cy="679"/>
              </a:xfrm>
              <a:custGeom>
                <a:avLst/>
                <a:gdLst/>
                <a:ahLst/>
                <a:cxnLst>
                  <a:cxn ang="0">
                    <a:pos x="0" y="566"/>
                  </a:cxn>
                  <a:cxn ang="0">
                    <a:pos x="0" y="352"/>
                  </a:cxn>
                  <a:cxn ang="0">
                    <a:pos x="4" y="334"/>
                  </a:cxn>
                  <a:cxn ang="0">
                    <a:pos x="12" y="316"/>
                  </a:cxn>
                  <a:cxn ang="0">
                    <a:pos x="181" y="52"/>
                  </a:cxn>
                  <a:cxn ang="0">
                    <a:pos x="179" y="156"/>
                  </a:cxn>
                  <a:cxn ang="0">
                    <a:pos x="191" y="148"/>
                  </a:cxn>
                  <a:cxn ang="0">
                    <a:pos x="191" y="52"/>
                  </a:cxn>
                  <a:cxn ang="0">
                    <a:pos x="199" y="40"/>
                  </a:cxn>
                  <a:cxn ang="0">
                    <a:pos x="207" y="28"/>
                  </a:cxn>
                  <a:cxn ang="0">
                    <a:pos x="257" y="0"/>
                  </a:cxn>
                  <a:cxn ang="0">
                    <a:pos x="265" y="8"/>
                  </a:cxn>
                  <a:cxn ang="0">
                    <a:pos x="265" y="118"/>
                  </a:cxn>
                  <a:cxn ang="0">
                    <a:pos x="273" y="110"/>
                  </a:cxn>
                  <a:cxn ang="0">
                    <a:pos x="273" y="10"/>
                  </a:cxn>
                  <a:cxn ang="0">
                    <a:pos x="403" y="82"/>
                  </a:cxn>
                  <a:cxn ang="0">
                    <a:pos x="421" y="98"/>
                  </a:cxn>
                  <a:cxn ang="0">
                    <a:pos x="431" y="106"/>
                  </a:cxn>
                  <a:cxn ang="0">
                    <a:pos x="435" y="132"/>
                  </a:cxn>
                  <a:cxn ang="0">
                    <a:pos x="435" y="324"/>
                  </a:cxn>
                  <a:cxn ang="0">
                    <a:pos x="0" y="566"/>
                  </a:cxn>
                </a:cxnLst>
                <a:rect l="0" t="0" r="r" b="b"/>
                <a:pathLst>
                  <a:path w="435" h="566">
                    <a:moveTo>
                      <a:pt x="0" y="566"/>
                    </a:moveTo>
                    <a:lnTo>
                      <a:pt x="0" y="352"/>
                    </a:lnTo>
                    <a:lnTo>
                      <a:pt x="4" y="334"/>
                    </a:lnTo>
                    <a:lnTo>
                      <a:pt x="12" y="316"/>
                    </a:lnTo>
                    <a:lnTo>
                      <a:pt x="181" y="52"/>
                    </a:lnTo>
                    <a:lnTo>
                      <a:pt x="179" y="156"/>
                    </a:lnTo>
                    <a:lnTo>
                      <a:pt x="191" y="148"/>
                    </a:lnTo>
                    <a:lnTo>
                      <a:pt x="191" y="52"/>
                    </a:lnTo>
                    <a:lnTo>
                      <a:pt x="199" y="40"/>
                    </a:lnTo>
                    <a:lnTo>
                      <a:pt x="207" y="28"/>
                    </a:lnTo>
                    <a:lnTo>
                      <a:pt x="257" y="0"/>
                    </a:lnTo>
                    <a:lnTo>
                      <a:pt x="265" y="8"/>
                    </a:lnTo>
                    <a:lnTo>
                      <a:pt x="265" y="118"/>
                    </a:lnTo>
                    <a:lnTo>
                      <a:pt x="273" y="110"/>
                    </a:lnTo>
                    <a:lnTo>
                      <a:pt x="273" y="10"/>
                    </a:lnTo>
                    <a:lnTo>
                      <a:pt x="403" y="82"/>
                    </a:lnTo>
                    <a:lnTo>
                      <a:pt x="421" y="98"/>
                    </a:lnTo>
                    <a:lnTo>
                      <a:pt x="431" y="106"/>
                    </a:lnTo>
                    <a:lnTo>
                      <a:pt x="435" y="132"/>
                    </a:lnTo>
                    <a:lnTo>
                      <a:pt x="435" y="324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46" name="Freeform 54"/>
              <p:cNvSpPr>
                <a:spLocks noChangeAspect="1"/>
              </p:cNvSpPr>
              <p:nvPr/>
            </p:nvSpPr>
            <p:spPr bwMode="auto">
              <a:xfrm>
                <a:off x="3913" y="1860"/>
                <a:ext cx="317" cy="531"/>
              </a:xfrm>
              <a:custGeom>
                <a:avLst/>
                <a:gdLst/>
                <a:ahLst/>
                <a:cxnLst>
                  <a:cxn ang="0">
                    <a:pos x="0" y="439"/>
                  </a:cxn>
                  <a:cxn ang="0">
                    <a:pos x="2" y="256"/>
                  </a:cxn>
                  <a:cxn ang="0">
                    <a:pos x="6" y="242"/>
                  </a:cxn>
                  <a:cxn ang="0">
                    <a:pos x="153" y="34"/>
                  </a:cxn>
                  <a:cxn ang="0">
                    <a:pos x="163" y="34"/>
                  </a:cxn>
                  <a:cxn ang="0">
                    <a:pos x="163" y="142"/>
                  </a:cxn>
                  <a:cxn ang="0">
                    <a:pos x="175" y="128"/>
                  </a:cxn>
                  <a:cxn ang="0">
                    <a:pos x="175" y="34"/>
                  </a:cxn>
                  <a:cxn ang="0">
                    <a:pos x="163" y="18"/>
                  </a:cxn>
                  <a:cxn ang="0">
                    <a:pos x="165" y="2"/>
                  </a:cxn>
                  <a:cxn ang="0">
                    <a:pos x="241" y="0"/>
                  </a:cxn>
                  <a:cxn ang="0">
                    <a:pos x="261" y="2"/>
                  </a:cxn>
                  <a:cxn ang="0">
                    <a:pos x="264" y="291"/>
                  </a:cxn>
                  <a:cxn ang="0">
                    <a:pos x="18" y="443"/>
                  </a:cxn>
                  <a:cxn ang="0">
                    <a:pos x="0" y="439"/>
                  </a:cxn>
                </a:cxnLst>
                <a:rect l="0" t="0" r="r" b="b"/>
                <a:pathLst>
                  <a:path w="264" h="443">
                    <a:moveTo>
                      <a:pt x="0" y="439"/>
                    </a:moveTo>
                    <a:lnTo>
                      <a:pt x="2" y="256"/>
                    </a:lnTo>
                    <a:lnTo>
                      <a:pt x="6" y="242"/>
                    </a:lnTo>
                    <a:lnTo>
                      <a:pt x="153" y="34"/>
                    </a:lnTo>
                    <a:lnTo>
                      <a:pt x="163" y="34"/>
                    </a:lnTo>
                    <a:lnTo>
                      <a:pt x="163" y="142"/>
                    </a:lnTo>
                    <a:lnTo>
                      <a:pt x="175" y="128"/>
                    </a:lnTo>
                    <a:lnTo>
                      <a:pt x="175" y="34"/>
                    </a:lnTo>
                    <a:lnTo>
                      <a:pt x="163" y="18"/>
                    </a:lnTo>
                    <a:lnTo>
                      <a:pt x="165" y="2"/>
                    </a:lnTo>
                    <a:lnTo>
                      <a:pt x="241" y="0"/>
                    </a:lnTo>
                    <a:lnTo>
                      <a:pt x="261" y="2"/>
                    </a:lnTo>
                    <a:lnTo>
                      <a:pt x="264" y="291"/>
                    </a:lnTo>
                    <a:lnTo>
                      <a:pt x="18" y="443"/>
                    </a:lnTo>
                    <a:lnTo>
                      <a:pt x="0" y="43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47" name="Freeform 55"/>
              <p:cNvSpPr>
                <a:spLocks noChangeAspect="1"/>
              </p:cNvSpPr>
              <p:nvPr/>
            </p:nvSpPr>
            <p:spPr bwMode="auto">
              <a:xfrm>
                <a:off x="3935" y="1840"/>
                <a:ext cx="472" cy="552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276"/>
                  </a:cxn>
                  <a:cxn ang="0">
                    <a:pos x="4" y="261"/>
                  </a:cxn>
                  <a:cxn ang="0">
                    <a:pos x="11" y="246"/>
                  </a:cxn>
                  <a:cxn ang="0">
                    <a:pos x="151" y="50"/>
                  </a:cxn>
                  <a:cxn ang="0">
                    <a:pos x="153" y="144"/>
                  </a:cxn>
                  <a:cxn ang="0">
                    <a:pos x="161" y="154"/>
                  </a:cxn>
                  <a:cxn ang="0">
                    <a:pos x="169" y="144"/>
                  </a:cxn>
                  <a:cxn ang="0">
                    <a:pos x="169" y="62"/>
                  </a:cxn>
                  <a:cxn ang="0">
                    <a:pos x="165" y="44"/>
                  </a:cxn>
                  <a:cxn ang="0">
                    <a:pos x="151" y="18"/>
                  </a:cxn>
                  <a:cxn ang="0">
                    <a:pos x="211" y="0"/>
                  </a:cxn>
                  <a:cxn ang="0">
                    <a:pos x="225" y="22"/>
                  </a:cxn>
                  <a:cxn ang="0">
                    <a:pos x="227" y="130"/>
                  </a:cxn>
                  <a:cxn ang="0">
                    <a:pos x="239" y="138"/>
                  </a:cxn>
                  <a:cxn ang="0">
                    <a:pos x="241" y="20"/>
                  </a:cxn>
                  <a:cxn ang="0">
                    <a:pos x="376" y="104"/>
                  </a:cxn>
                  <a:cxn ang="0">
                    <a:pos x="384" y="111"/>
                  </a:cxn>
                  <a:cxn ang="0">
                    <a:pos x="392" y="119"/>
                  </a:cxn>
                  <a:cxn ang="0">
                    <a:pos x="394" y="131"/>
                  </a:cxn>
                  <a:cxn ang="0">
                    <a:pos x="394" y="285"/>
                  </a:cxn>
                  <a:cxn ang="0">
                    <a:pos x="0" y="460"/>
                  </a:cxn>
                </a:cxnLst>
                <a:rect l="0" t="0" r="r" b="b"/>
                <a:pathLst>
                  <a:path w="394" h="460">
                    <a:moveTo>
                      <a:pt x="0" y="460"/>
                    </a:moveTo>
                    <a:lnTo>
                      <a:pt x="0" y="276"/>
                    </a:lnTo>
                    <a:lnTo>
                      <a:pt x="4" y="261"/>
                    </a:lnTo>
                    <a:lnTo>
                      <a:pt x="11" y="246"/>
                    </a:lnTo>
                    <a:lnTo>
                      <a:pt x="151" y="50"/>
                    </a:lnTo>
                    <a:lnTo>
                      <a:pt x="153" y="144"/>
                    </a:lnTo>
                    <a:lnTo>
                      <a:pt x="161" y="154"/>
                    </a:lnTo>
                    <a:lnTo>
                      <a:pt x="169" y="144"/>
                    </a:lnTo>
                    <a:lnTo>
                      <a:pt x="169" y="62"/>
                    </a:lnTo>
                    <a:lnTo>
                      <a:pt x="165" y="44"/>
                    </a:lnTo>
                    <a:lnTo>
                      <a:pt x="151" y="18"/>
                    </a:lnTo>
                    <a:lnTo>
                      <a:pt x="211" y="0"/>
                    </a:lnTo>
                    <a:lnTo>
                      <a:pt x="225" y="22"/>
                    </a:lnTo>
                    <a:lnTo>
                      <a:pt x="227" y="130"/>
                    </a:lnTo>
                    <a:lnTo>
                      <a:pt x="239" y="138"/>
                    </a:lnTo>
                    <a:lnTo>
                      <a:pt x="241" y="20"/>
                    </a:lnTo>
                    <a:lnTo>
                      <a:pt x="376" y="104"/>
                    </a:lnTo>
                    <a:lnTo>
                      <a:pt x="384" y="111"/>
                    </a:lnTo>
                    <a:lnTo>
                      <a:pt x="392" y="119"/>
                    </a:lnTo>
                    <a:lnTo>
                      <a:pt x="394" y="131"/>
                    </a:lnTo>
                    <a:lnTo>
                      <a:pt x="394" y="285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48" name="Line 56"/>
              <p:cNvSpPr>
                <a:spLocks noChangeAspect="1" noChangeShapeType="1"/>
              </p:cNvSpPr>
              <p:nvPr/>
            </p:nvSpPr>
            <p:spPr bwMode="auto">
              <a:xfrm>
                <a:off x="4167" y="1760"/>
                <a:ext cx="0" cy="156"/>
              </a:xfrm>
              <a:prstGeom prst="line">
                <a:avLst/>
              </a:prstGeom>
              <a:noFill/>
              <a:ln w="15875">
                <a:solidFill>
                  <a:schemeClr val="folHlink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849" name="Group 57"/>
              <p:cNvGrpSpPr>
                <a:grpSpLocks/>
              </p:cNvGrpSpPr>
              <p:nvPr/>
            </p:nvGrpSpPr>
            <p:grpSpPr bwMode="auto">
              <a:xfrm>
                <a:off x="4111" y="1640"/>
                <a:ext cx="928" cy="345"/>
                <a:chOff x="4111" y="1640"/>
                <a:chExt cx="928" cy="345"/>
              </a:xfrm>
            </p:grpSpPr>
            <p:sp>
              <p:nvSpPr>
                <p:cNvPr id="161850" name="AutoShape 58"/>
                <p:cNvSpPr>
                  <a:spLocks noChangeAspect="1" noChangeArrowheads="1"/>
                </p:cNvSpPr>
                <p:nvPr/>
              </p:nvSpPr>
              <p:spPr bwMode="auto">
                <a:xfrm rot="6438875" flipH="1">
                  <a:off x="4140" y="1635"/>
                  <a:ext cx="44" cy="101"/>
                </a:xfrm>
                <a:prstGeom prst="can">
                  <a:avLst>
                    <a:gd name="adj" fmla="val 11477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51" name="Oval 59"/>
                <p:cNvSpPr>
                  <a:spLocks noChangeAspect="1" noChangeArrowheads="1"/>
                </p:cNvSpPr>
                <p:nvPr/>
              </p:nvSpPr>
              <p:spPr bwMode="auto">
                <a:xfrm rot="700525">
                  <a:off x="4131" y="1640"/>
                  <a:ext cx="119" cy="12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52" name="Oval 60"/>
                <p:cNvSpPr>
                  <a:spLocks noChangeAspect="1" noChangeArrowheads="1"/>
                </p:cNvSpPr>
                <p:nvPr/>
              </p:nvSpPr>
              <p:spPr bwMode="auto">
                <a:xfrm rot="700525">
                  <a:off x="4164" y="1647"/>
                  <a:ext cx="84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53" name="AutoShape 61"/>
                <p:cNvSpPr>
                  <a:spLocks noChangeAspect="1" noChangeArrowheads="1"/>
                </p:cNvSpPr>
                <p:nvPr/>
              </p:nvSpPr>
              <p:spPr bwMode="auto">
                <a:xfrm rot="6438875" flipH="1">
                  <a:off x="4553" y="1412"/>
                  <a:ext cx="43" cy="804"/>
                </a:xfrm>
                <a:prstGeom prst="can">
                  <a:avLst>
                    <a:gd name="adj" fmla="val 129932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54" name="Oval 62"/>
                <p:cNvSpPr>
                  <a:spLocks noChangeAspect="1" noChangeArrowheads="1"/>
                </p:cNvSpPr>
                <p:nvPr/>
              </p:nvSpPr>
              <p:spPr bwMode="auto">
                <a:xfrm rot="700525">
                  <a:off x="4876" y="1865"/>
                  <a:ext cx="119" cy="12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55" name="Oval 63"/>
                <p:cNvSpPr>
                  <a:spLocks noChangeAspect="1" noChangeArrowheads="1"/>
                </p:cNvSpPr>
                <p:nvPr/>
              </p:nvSpPr>
              <p:spPr bwMode="auto">
                <a:xfrm rot="700525">
                  <a:off x="4908" y="1872"/>
                  <a:ext cx="84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56" name="AutoShape 64"/>
                <p:cNvSpPr>
                  <a:spLocks noChangeAspect="1" noChangeArrowheads="1"/>
                </p:cNvSpPr>
                <p:nvPr/>
              </p:nvSpPr>
              <p:spPr bwMode="auto">
                <a:xfrm rot="6438875" flipH="1">
                  <a:off x="4967" y="1884"/>
                  <a:ext cx="44" cy="101"/>
                </a:xfrm>
                <a:prstGeom prst="can">
                  <a:avLst>
                    <a:gd name="adj" fmla="val 11477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857" name="Line 65"/>
              <p:cNvSpPr>
                <a:spLocks noChangeAspect="1" noChangeShapeType="1"/>
              </p:cNvSpPr>
              <p:nvPr/>
            </p:nvSpPr>
            <p:spPr bwMode="auto">
              <a:xfrm>
                <a:off x="4955" y="2005"/>
                <a:ext cx="0" cy="196"/>
              </a:xfrm>
              <a:prstGeom prst="line">
                <a:avLst/>
              </a:prstGeom>
              <a:noFill/>
              <a:ln w="15875">
                <a:solidFill>
                  <a:schemeClr val="folHlink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858" name="Group 66"/>
              <p:cNvGrpSpPr>
                <a:grpSpLocks/>
              </p:cNvGrpSpPr>
              <p:nvPr/>
            </p:nvGrpSpPr>
            <p:grpSpPr bwMode="auto">
              <a:xfrm>
                <a:off x="4151" y="1929"/>
                <a:ext cx="38" cy="58"/>
                <a:chOff x="4151" y="1929"/>
                <a:chExt cx="38" cy="58"/>
              </a:xfrm>
            </p:grpSpPr>
            <p:sp>
              <p:nvSpPr>
                <p:cNvPr id="161859" name="Oval 67"/>
                <p:cNvSpPr>
                  <a:spLocks noChangeAspect="1" noChangeArrowheads="1"/>
                </p:cNvSpPr>
                <p:nvPr/>
              </p:nvSpPr>
              <p:spPr bwMode="auto">
                <a:xfrm rot="1014985">
                  <a:off x="4152" y="1929"/>
                  <a:ext cx="37" cy="5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60" name="Oval 68"/>
                <p:cNvSpPr>
                  <a:spLocks noChangeAspect="1" noChangeArrowheads="1"/>
                </p:cNvSpPr>
                <p:nvPr/>
              </p:nvSpPr>
              <p:spPr bwMode="auto">
                <a:xfrm rot="1014985">
                  <a:off x="4151" y="1929"/>
                  <a:ext cx="24" cy="55"/>
                </a:xfrm>
                <a:prstGeom prst="ellipse">
                  <a:avLst/>
                </a:prstGeom>
                <a:solidFill>
                  <a:srgbClr val="37529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1861" name="Group 69"/>
              <p:cNvGrpSpPr>
                <a:grpSpLocks/>
              </p:cNvGrpSpPr>
              <p:nvPr/>
            </p:nvGrpSpPr>
            <p:grpSpPr bwMode="auto">
              <a:xfrm>
                <a:off x="4936" y="2210"/>
                <a:ext cx="50" cy="72"/>
                <a:chOff x="4936" y="2210"/>
                <a:chExt cx="50" cy="72"/>
              </a:xfrm>
            </p:grpSpPr>
            <p:sp>
              <p:nvSpPr>
                <p:cNvPr id="161862" name="Oval 70"/>
                <p:cNvSpPr>
                  <a:spLocks noChangeAspect="1" noChangeArrowheads="1"/>
                </p:cNvSpPr>
                <p:nvPr/>
              </p:nvSpPr>
              <p:spPr bwMode="auto">
                <a:xfrm rot="1014985">
                  <a:off x="4937" y="2210"/>
                  <a:ext cx="49" cy="7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63" name="Oval 71"/>
                <p:cNvSpPr>
                  <a:spLocks noChangeAspect="1" noChangeArrowheads="1"/>
                </p:cNvSpPr>
                <p:nvPr/>
              </p:nvSpPr>
              <p:spPr bwMode="auto">
                <a:xfrm rot="1014985">
                  <a:off x="4936" y="2210"/>
                  <a:ext cx="32" cy="68"/>
                </a:xfrm>
                <a:prstGeom prst="ellipse">
                  <a:avLst/>
                </a:prstGeom>
                <a:solidFill>
                  <a:srgbClr val="37529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1995" name="Group 203"/>
          <p:cNvGrpSpPr>
            <a:grpSpLocks/>
          </p:cNvGrpSpPr>
          <p:nvPr/>
        </p:nvGrpSpPr>
        <p:grpSpPr bwMode="auto">
          <a:xfrm>
            <a:off x="2206626" y="2084388"/>
            <a:ext cx="2187575" cy="3951288"/>
            <a:chOff x="430" y="1313"/>
            <a:chExt cx="1378" cy="2489"/>
          </a:xfrm>
        </p:grpSpPr>
        <p:sp>
          <p:nvSpPr>
            <p:cNvPr id="161797" name="Rectangle 5"/>
            <p:cNvSpPr>
              <a:spLocks noChangeArrowheads="1"/>
            </p:cNvSpPr>
            <p:nvPr/>
          </p:nvSpPr>
          <p:spPr bwMode="auto">
            <a:xfrm>
              <a:off x="430" y="1313"/>
              <a:ext cx="125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(a) Original design</a:t>
              </a:r>
            </a:p>
          </p:txBody>
        </p:sp>
        <p:sp>
          <p:nvSpPr>
            <p:cNvPr id="161798" name="Rectangle 6"/>
            <p:cNvSpPr>
              <a:spLocks noChangeArrowheads="1"/>
            </p:cNvSpPr>
            <p:nvPr/>
          </p:nvSpPr>
          <p:spPr bwMode="auto">
            <a:xfrm>
              <a:off x="544" y="3435"/>
              <a:ext cx="1264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Assembly using </a:t>
              </a:r>
            </a:p>
            <a:p>
              <a:pPr algn="l" eaLnBrk="0" hangingPunct="0"/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common fasteners</a:t>
              </a:r>
            </a:p>
          </p:txBody>
        </p:sp>
        <p:grpSp>
          <p:nvGrpSpPr>
            <p:cNvPr id="161864" name="Group 72"/>
            <p:cNvGrpSpPr>
              <a:grpSpLocks/>
            </p:cNvGrpSpPr>
            <p:nvPr/>
          </p:nvGrpSpPr>
          <p:grpSpPr bwMode="auto">
            <a:xfrm>
              <a:off x="540" y="1645"/>
              <a:ext cx="1262" cy="1739"/>
              <a:chOff x="588" y="1405"/>
              <a:chExt cx="1262" cy="1739"/>
            </a:xfrm>
          </p:grpSpPr>
          <p:sp>
            <p:nvSpPr>
              <p:cNvPr id="161865" name="Oval 73"/>
              <p:cNvSpPr>
                <a:spLocks noChangeAspect="1" noChangeArrowheads="1"/>
              </p:cNvSpPr>
              <p:nvPr/>
            </p:nvSpPr>
            <p:spPr bwMode="auto">
              <a:xfrm>
                <a:off x="1629" y="2688"/>
                <a:ext cx="115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66" name="Oval 74"/>
              <p:cNvSpPr>
                <a:spLocks noChangeAspect="1" noChangeArrowheads="1"/>
              </p:cNvSpPr>
              <p:nvPr/>
            </p:nvSpPr>
            <p:spPr bwMode="auto">
              <a:xfrm>
                <a:off x="1629" y="2674"/>
                <a:ext cx="115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67" name="Oval 75"/>
              <p:cNvSpPr>
                <a:spLocks noChangeAspect="1" noChangeArrowheads="1"/>
              </p:cNvSpPr>
              <p:nvPr/>
            </p:nvSpPr>
            <p:spPr bwMode="auto">
              <a:xfrm>
                <a:off x="1655" y="2691"/>
                <a:ext cx="60" cy="4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68" name="Oval 76"/>
              <p:cNvSpPr>
                <a:spLocks noChangeAspect="1" noChangeArrowheads="1"/>
              </p:cNvSpPr>
              <p:nvPr/>
            </p:nvSpPr>
            <p:spPr bwMode="auto">
              <a:xfrm>
                <a:off x="1658" y="2699"/>
                <a:ext cx="57" cy="32"/>
              </a:xfrm>
              <a:prstGeom prst="ellipse">
                <a:avLst/>
              </a:prstGeom>
              <a:solidFill>
                <a:srgbClr val="3D589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69" name="Oval 77"/>
              <p:cNvSpPr>
                <a:spLocks noChangeAspect="1" noChangeArrowheads="1"/>
              </p:cNvSpPr>
              <p:nvPr/>
            </p:nvSpPr>
            <p:spPr bwMode="auto">
              <a:xfrm>
                <a:off x="1305" y="2868"/>
                <a:ext cx="116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0" name="Oval 78"/>
              <p:cNvSpPr>
                <a:spLocks noChangeAspect="1" noChangeArrowheads="1"/>
              </p:cNvSpPr>
              <p:nvPr/>
            </p:nvSpPr>
            <p:spPr bwMode="auto">
              <a:xfrm>
                <a:off x="1305" y="2854"/>
                <a:ext cx="116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1" name="Oval 79"/>
              <p:cNvSpPr>
                <a:spLocks noChangeAspect="1" noChangeArrowheads="1"/>
              </p:cNvSpPr>
              <p:nvPr/>
            </p:nvSpPr>
            <p:spPr bwMode="auto">
              <a:xfrm>
                <a:off x="1332" y="2871"/>
                <a:ext cx="60" cy="4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2" name="Oval 80"/>
              <p:cNvSpPr>
                <a:spLocks noChangeAspect="1" noChangeArrowheads="1"/>
              </p:cNvSpPr>
              <p:nvPr/>
            </p:nvSpPr>
            <p:spPr bwMode="auto">
              <a:xfrm>
                <a:off x="1334" y="2879"/>
                <a:ext cx="58" cy="32"/>
              </a:xfrm>
              <a:prstGeom prst="ellipse">
                <a:avLst/>
              </a:prstGeom>
              <a:solidFill>
                <a:srgbClr val="3955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3" name="Line 81"/>
              <p:cNvSpPr>
                <a:spLocks noChangeAspect="1" noChangeShapeType="1"/>
              </p:cNvSpPr>
              <p:nvPr/>
            </p:nvSpPr>
            <p:spPr bwMode="auto">
              <a:xfrm>
                <a:off x="1687" y="255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4" name="Line 82"/>
              <p:cNvSpPr>
                <a:spLocks noChangeAspect="1" noChangeShapeType="1"/>
              </p:cNvSpPr>
              <p:nvPr/>
            </p:nvSpPr>
            <p:spPr bwMode="auto">
              <a:xfrm>
                <a:off x="1361" y="2717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5" name="Oval 83"/>
              <p:cNvSpPr>
                <a:spLocks noChangeAspect="1" noChangeArrowheads="1"/>
              </p:cNvSpPr>
              <p:nvPr/>
            </p:nvSpPr>
            <p:spPr bwMode="auto">
              <a:xfrm>
                <a:off x="694" y="2580"/>
                <a:ext cx="115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6" name="Oval 84"/>
              <p:cNvSpPr>
                <a:spLocks noChangeAspect="1" noChangeArrowheads="1"/>
              </p:cNvSpPr>
              <p:nvPr/>
            </p:nvSpPr>
            <p:spPr bwMode="auto">
              <a:xfrm>
                <a:off x="694" y="2566"/>
                <a:ext cx="115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7" name="Oval 85"/>
              <p:cNvSpPr>
                <a:spLocks noChangeAspect="1" noChangeArrowheads="1"/>
              </p:cNvSpPr>
              <p:nvPr/>
            </p:nvSpPr>
            <p:spPr bwMode="auto">
              <a:xfrm>
                <a:off x="720" y="2583"/>
                <a:ext cx="60" cy="4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8" name="Oval 86"/>
              <p:cNvSpPr>
                <a:spLocks noChangeAspect="1" noChangeArrowheads="1"/>
              </p:cNvSpPr>
              <p:nvPr/>
            </p:nvSpPr>
            <p:spPr bwMode="auto">
              <a:xfrm>
                <a:off x="723" y="2591"/>
                <a:ext cx="57" cy="32"/>
              </a:xfrm>
              <a:prstGeom prst="ellipse">
                <a:avLst/>
              </a:prstGeom>
              <a:solidFill>
                <a:srgbClr val="EEEEE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9" name="Freeform 87"/>
              <p:cNvSpPr>
                <a:spLocks noChangeAspect="1"/>
              </p:cNvSpPr>
              <p:nvPr/>
            </p:nvSpPr>
            <p:spPr bwMode="auto">
              <a:xfrm>
                <a:off x="701" y="2777"/>
                <a:ext cx="103" cy="6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4"/>
                  </a:cxn>
                  <a:cxn ang="0">
                    <a:pos x="20" y="50"/>
                  </a:cxn>
                  <a:cxn ang="0">
                    <a:pos x="82" y="50"/>
                  </a:cxn>
                  <a:cxn ang="0">
                    <a:pos x="104" y="26"/>
                  </a:cxn>
                  <a:cxn ang="0">
                    <a:pos x="102" y="0"/>
                  </a:cxn>
                  <a:cxn ang="0">
                    <a:pos x="0" y="4"/>
                  </a:cxn>
                </a:cxnLst>
                <a:rect l="0" t="0" r="r" b="b"/>
                <a:pathLst>
                  <a:path w="104" h="50">
                    <a:moveTo>
                      <a:pt x="0" y="4"/>
                    </a:moveTo>
                    <a:lnTo>
                      <a:pt x="0" y="34"/>
                    </a:lnTo>
                    <a:lnTo>
                      <a:pt x="20" y="50"/>
                    </a:lnTo>
                    <a:lnTo>
                      <a:pt x="82" y="50"/>
                    </a:lnTo>
                    <a:lnTo>
                      <a:pt x="104" y="26"/>
                    </a:lnTo>
                    <a:lnTo>
                      <a:pt x="10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80" name="Freeform 88"/>
              <p:cNvSpPr>
                <a:spLocks noChangeAspect="1"/>
              </p:cNvSpPr>
              <p:nvPr/>
            </p:nvSpPr>
            <p:spPr bwMode="auto">
              <a:xfrm>
                <a:off x="701" y="2755"/>
                <a:ext cx="99" cy="53"/>
              </a:xfrm>
              <a:custGeom>
                <a:avLst/>
                <a:gdLst/>
                <a:ahLst/>
                <a:cxnLst>
                  <a:cxn ang="0">
                    <a:pos x="20" y="44"/>
                  </a:cxn>
                  <a:cxn ang="0">
                    <a:pos x="80" y="44"/>
                  </a:cxn>
                  <a:cxn ang="0">
                    <a:pos x="100" y="22"/>
                  </a:cxn>
                  <a:cxn ang="0">
                    <a:pos x="80" y="0"/>
                  </a:cxn>
                  <a:cxn ang="0">
                    <a:pos x="24" y="0"/>
                  </a:cxn>
                  <a:cxn ang="0">
                    <a:pos x="0" y="22"/>
                  </a:cxn>
                  <a:cxn ang="0">
                    <a:pos x="20" y="44"/>
                  </a:cxn>
                </a:cxnLst>
                <a:rect l="0" t="0" r="r" b="b"/>
                <a:pathLst>
                  <a:path w="100" h="44">
                    <a:moveTo>
                      <a:pt x="20" y="44"/>
                    </a:moveTo>
                    <a:lnTo>
                      <a:pt x="80" y="44"/>
                    </a:lnTo>
                    <a:lnTo>
                      <a:pt x="100" y="22"/>
                    </a:lnTo>
                    <a:lnTo>
                      <a:pt x="80" y="0"/>
                    </a:lnTo>
                    <a:lnTo>
                      <a:pt x="24" y="0"/>
                    </a:lnTo>
                    <a:lnTo>
                      <a:pt x="0" y="22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81" name="Line 89"/>
              <p:cNvSpPr>
                <a:spLocks noChangeAspect="1" noChangeShapeType="1"/>
              </p:cNvSpPr>
              <p:nvPr/>
            </p:nvSpPr>
            <p:spPr bwMode="auto">
              <a:xfrm>
                <a:off x="723" y="2805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82" name="Line 90"/>
              <p:cNvSpPr>
                <a:spLocks noChangeAspect="1" noChangeShapeType="1"/>
              </p:cNvSpPr>
              <p:nvPr/>
            </p:nvSpPr>
            <p:spPr bwMode="auto">
              <a:xfrm>
                <a:off x="779" y="2808"/>
                <a:ext cx="0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83" name="AutoShape 91"/>
              <p:cNvSpPr>
                <a:spLocks noChangeAspect="1" noChangeArrowheads="1"/>
              </p:cNvSpPr>
              <p:nvPr/>
            </p:nvSpPr>
            <p:spPr bwMode="auto">
              <a:xfrm>
                <a:off x="725" y="2676"/>
                <a:ext cx="55" cy="115"/>
              </a:xfrm>
              <a:prstGeom prst="can">
                <a:avLst>
                  <a:gd name="adj" fmla="val 5227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84" name="Freeform 92"/>
              <p:cNvSpPr>
                <a:spLocks noChangeAspect="1"/>
              </p:cNvSpPr>
              <p:nvPr/>
            </p:nvSpPr>
            <p:spPr bwMode="auto">
              <a:xfrm>
                <a:off x="723" y="2712"/>
                <a:ext cx="5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"/>
                  </a:cxn>
                  <a:cxn ang="0">
                    <a:pos x="34" y="8"/>
                  </a:cxn>
                  <a:cxn ang="0">
                    <a:pos x="48" y="2"/>
                  </a:cxn>
                </a:cxnLst>
                <a:rect l="0" t="0" r="r" b="b"/>
                <a:pathLst>
                  <a:path w="48" h="9">
                    <a:moveTo>
                      <a:pt x="0" y="0"/>
                    </a:moveTo>
                    <a:cubicBezTo>
                      <a:pt x="5" y="3"/>
                      <a:pt x="10" y="7"/>
                      <a:pt x="16" y="8"/>
                    </a:cubicBezTo>
                    <a:cubicBezTo>
                      <a:pt x="22" y="9"/>
                      <a:pt x="29" y="9"/>
                      <a:pt x="34" y="8"/>
                    </a:cubicBezTo>
                    <a:cubicBezTo>
                      <a:pt x="39" y="7"/>
                      <a:pt x="43" y="4"/>
                      <a:pt x="48" y="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85" name="Freeform 93"/>
              <p:cNvSpPr>
                <a:spLocks noChangeAspect="1"/>
              </p:cNvSpPr>
              <p:nvPr/>
            </p:nvSpPr>
            <p:spPr bwMode="auto">
              <a:xfrm>
                <a:off x="723" y="2731"/>
                <a:ext cx="5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"/>
                  </a:cxn>
                  <a:cxn ang="0">
                    <a:pos x="34" y="8"/>
                  </a:cxn>
                  <a:cxn ang="0">
                    <a:pos x="48" y="2"/>
                  </a:cxn>
                </a:cxnLst>
                <a:rect l="0" t="0" r="r" b="b"/>
                <a:pathLst>
                  <a:path w="48" h="9">
                    <a:moveTo>
                      <a:pt x="0" y="0"/>
                    </a:moveTo>
                    <a:cubicBezTo>
                      <a:pt x="5" y="3"/>
                      <a:pt x="10" y="7"/>
                      <a:pt x="16" y="8"/>
                    </a:cubicBezTo>
                    <a:cubicBezTo>
                      <a:pt x="22" y="9"/>
                      <a:pt x="29" y="9"/>
                      <a:pt x="34" y="8"/>
                    </a:cubicBezTo>
                    <a:cubicBezTo>
                      <a:pt x="39" y="7"/>
                      <a:pt x="43" y="4"/>
                      <a:pt x="48" y="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86" name="Freeform 94"/>
              <p:cNvSpPr>
                <a:spLocks noChangeAspect="1"/>
              </p:cNvSpPr>
              <p:nvPr/>
            </p:nvSpPr>
            <p:spPr bwMode="auto">
              <a:xfrm>
                <a:off x="725" y="2765"/>
                <a:ext cx="57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"/>
                  </a:cxn>
                  <a:cxn ang="0">
                    <a:pos x="34" y="8"/>
                  </a:cxn>
                  <a:cxn ang="0">
                    <a:pos x="48" y="2"/>
                  </a:cxn>
                </a:cxnLst>
                <a:rect l="0" t="0" r="r" b="b"/>
                <a:pathLst>
                  <a:path w="48" h="9">
                    <a:moveTo>
                      <a:pt x="0" y="0"/>
                    </a:moveTo>
                    <a:cubicBezTo>
                      <a:pt x="5" y="3"/>
                      <a:pt x="10" y="7"/>
                      <a:pt x="16" y="8"/>
                    </a:cubicBezTo>
                    <a:cubicBezTo>
                      <a:pt x="22" y="9"/>
                      <a:pt x="29" y="9"/>
                      <a:pt x="34" y="8"/>
                    </a:cubicBezTo>
                    <a:cubicBezTo>
                      <a:pt x="39" y="7"/>
                      <a:pt x="43" y="4"/>
                      <a:pt x="48" y="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87" name="Freeform 95"/>
              <p:cNvSpPr>
                <a:spLocks noChangeAspect="1"/>
              </p:cNvSpPr>
              <p:nvPr/>
            </p:nvSpPr>
            <p:spPr bwMode="auto">
              <a:xfrm>
                <a:off x="723" y="2748"/>
                <a:ext cx="5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"/>
                  </a:cxn>
                  <a:cxn ang="0">
                    <a:pos x="34" y="8"/>
                  </a:cxn>
                  <a:cxn ang="0">
                    <a:pos x="48" y="2"/>
                  </a:cxn>
                </a:cxnLst>
                <a:rect l="0" t="0" r="r" b="b"/>
                <a:pathLst>
                  <a:path w="48" h="9">
                    <a:moveTo>
                      <a:pt x="0" y="0"/>
                    </a:moveTo>
                    <a:cubicBezTo>
                      <a:pt x="5" y="3"/>
                      <a:pt x="10" y="7"/>
                      <a:pt x="16" y="8"/>
                    </a:cubicBezTo>
                    <a:cubicBezTo>
                      <a:pt x="22" y="9"/>
                      <a:pt x="29" y="9"/>
                      <a:pt x="34" y="8"/>
                    </a:cubicBezTo>
                    <a:cubicBezTo>
                      <a:pt x="39" y="7"/>
                      <a:pt x="43" y="4"/>
                      <a:pt x="48" y="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88" name="Freeform 96"/>
              <p:cNvSpPr>
                <a:spLocks noChangeAspect="1"/>
              </p:cNvSpPr>
              <p:nvPr/>
            </p:nvSpPr>
            <p:spPr bwMode="auto">
              <a:xfrm>
                <a:off x="1696" y="2539"/>
                <a:ext cx="140" cy="98"/>
              </a:xfrm>
              <a:custGeom>
                <a:avLst/>
                <a:gdLst/>
                <a:ahLst/>
                <a:cxnLst>
                  <a:cxn ang="0">
                    <a:pos x="108" y="82"/>
                  </a:cxn>
                  <a:cxn ang="0">
                    <a:pos x="0" y="32"/>
                  </a:cxn>
                  <a:cxn ang="0">
                    <a:pos x="116" y="0"/>
                  </a:cxn>
                  <a:cxn ang="0">
                    <a:pos x="108" y="82"/>
                  </a:cxn>
                </a:cxnLst>
                <a:rect l="0" t="0" r="r" b="b"/>
                <a:pathLst>
                  <a:path w="116" h="82">
                    <a:moveTo>
                      <a:pt x="108" y="82"/>
                    </a:moveTo>
                    <a:lnTo>
                      <a:pt x="0" y="32"/>
                    </a:lnTo>
                    <a:lnTo>
                      <a:pt x="116" y="0"/>
                    </a:lnTo>
                    <a:lnTo>
                      <a:pt x="108" y="82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89" name="Freeform 97"/>
              <p:cNvSpPr>
                <a:spLocks noChangeAspect="1"/>
              </p:cNvSpPr>
              <p:nvPr/>
            </p:nvSpPr>
            <p:spPr bwMode="auto">
              <a:xfrm>
                <a:off x="1276" y="2524"/>
                <a:ext cx="574" cy="409"/>
              </a:xfrm>
              <a:custGeom>
                <a:avLst/>
                <a:gdLst/>
                <a:ahLst/>
                <a:cxnLst>
                  <a:cxn ang="0">
                    <a:pos x="26" y="340"/>
                  </a:cxn>
                  <a:cxn ang="0">
                    <a:pos x="50" y="328"/>
                  </a:cxn>
                  <a:cxn ang="0">
                    <a:pos x="48" y="262"/>
                  </a:cxn>
                  <a:cxn ang="0">
                    <a:pos x="52" y="246"/>
                  </a:cxn>
                  <a:cxn ang="0">
                    <a:pos x="62" y="240"/>
                  </a:cxn>
                  <a:cxn ang="0">
                    <a:pos x="450" y="26"/>
                  </a:cxn>
                  <a:cxn ang="0">
                    <a:pos x="460" y="36"/>
                  </a:cxn>
                  <a:cxn ang="0">
                    <a:pos x="460" y="94"/>
                  </a:cxn>
                  <a:cxn ang="0">
                    <a:pos x="478" y="82"/>
                  </a:cxn>
                  <a:cxn ang="0">
                    <a:pos x="476" y="16"/>
                  </a:cxn>
                  <a:cxn ang="0">
                    <a:pos x="472" y="4"/>
                  </a:cxn>
                  <a:cxn ang="0">
                    <a:pos x="434" y="0"/>
                  </a:cxn>
                  <a:cxn ang="0">
                    <a:pos x="0" y="204"/>
                  </a:cxn>
                  <a:cxn ang="0">
                    <a:pos x="26" y="340"/>
                  </a:cxn>
                </a:cxnLst>
                <a:rect l="0" t="0" r="r" b="b"/>
                <a:pathLst>
                  <a:path w="478" h="340">
                    <a:moveTo>
                      <a:pt x="26" y="340"/>
                    </a:moveTo>
                    <a:lnTo>
                      <a:pt x="50" y="328"/>
                    </a:lnTo>
                    <a:lnTo>
                      <a:pt x="48" y="262"/>
                    </a:lnTo>
                    <a:lnTo>
                      <a:pt x="52" y="246"/>
                    </a:lnTo>
                    <a:lnTo>
                      <a:pt x="62" y="240"/>
                    </a:lnTo>
                    <a:lnTo>
                      <a:pt x="450" y="26"/>
                    </a:lnTo>
                    <a:lnTo>
                      <a:pt x="460" y="36"/>
                    </a:lnTo>
                    <a:lnTo>
                      <a:pt x="460" y="94"/>
                    </a:lnTo>
                    <a:lnTo>
                      <a:pt x="478" y="82"/>
                    </a:lnTo>
                    <a:lnTo>
                      <a:pt x="476" y="16"/>
                    </a:lnTo>
                    <a:lnTo>
                      <a:pt x="472" y="4"/>
                    </a:lnTo>
                    <a:lnTo>
                      <a:pt x="434" y="0"/>
                    </a:lnTo>
                    <a:lnTo>
                      <a:pt x="0" y="204"/>
                    </a:lnTo>
                    <a:lnTo>
                      <a:pt x="26" y="34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0" name="Freeform 98"/>
              <p:cNvSpPr>
                <a:spLocks noChangeAspect="1"/>
              </p:cNvSpPr>
              <p:nvPr/>
            </p:nvSpPr>
            <p:spPr bwMode="auto">
              <a:xfrm>
                <a:off x="590" y="2205"/>
                <a:ext cx="1248" cy="730"/>
              </a:xfrm>
              <a:custGeom>
                <a:avLst/>
                <a:gdLst/>
                <a:ahLst/>
                <a:cxnLst>
                  <a:cxn ang="0">
                    <a:pos x="0" y="290"/>
                  </a:cxn>
                  <a:cxn ang="0">
                    <a:pos x="0" y="190"/>
                  </a:cxn>
                  <a:cxn ang="0">
                    <a:pos x="8" y="178"/>
                  </a:cxn>
                  <a:cxn ang="0">
                    <a:pos x="398" y="4"/>
                  </a:cxn>
                  <a:cxn ang="0">
                    <a:pos x="412" y="0"/>
                  </a:cxn>
                  <a:cxn ang="0">
                    <a:pos x="424" y="2"/>
                  </a:cxn>
                  <a:cxn ang="0">
                    <a:pos x="1040" y="270"/>
                  </a:cxn>
                  <a:cxn ang="0">
                    <a:pos x="1026" y="270"/>
                  </a:cxn>
                  <a:cxn ang="0">
                    <a:pos x="608" y="494"/>
                  </a:cxn>
                  <a:cxn ang="0">
                    <a:pos x="598" y="502"/>
                  </a:cxn>
                  <a:cxn ang="0">
                    <a:pos x="596" y="608"/>
                  </a:cxn>
                  <a:cxn ang="0">
                    <a:pos x="0" y="290"/>
                  </a:cxn>
                </a:cxnLst>
                <a:rect l="0" t="0" r="r" b="b"/>
                <a:pathLst>
                  <a:path w="1040" h="608">
                    <a:moveTo>
                      <a:pt x="0" y="290"/>
                    </a:moveTo>
                    <a:lnTo>
                      <a:pt x="0" y="190"/>
                    </a:lnTo>
                    <a:lnTo>
                      <a:pt x="8" y="178"/>
                    </a:lnTo>
                    <a:lnTo>
                      <a:pt x="398" y="4"/>
                    </a:lnTo>
                    <a:lnTo>
                      <a:pt x="412" y="0"/>
                    </a:lnTo>
                    <a:lnTo>
                      <a:pt x="424" y="2"/>
                    </a:lnTo>
                    <a:lnTo>
                      <a:pt x="1040" y="270"/>
                    </a:lnTo>
                    <a:lnTo>
                      <a:pt x="1026" y="270"/>
                    </a:lnTo>
                    <a:lnTo>
                      <a:pt x="608" y="494"/>
                    </a:lnTo>
                    <a:lnTo>
                      <a:pt x="598" y="502"/>
                    </a:lnTo>
                    <a:lnTo>
                      <a:pt x="596" y="608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1" name="Freeform 99"/>
              <p:cNvSpPr>
                <a:spLocks noChangeAspect="1"/>
              </p:cNvSpPr>
              <p:nvPr/>
            </p:nvSpPr>
            <p:spPr bwMode="auto">
              <a:xfrm>
                <a:off x="686" y="2470"/>
                <a:ext cx="569" cy="3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74" y="248"/>
                  </a:cxn>
                  <a:cxn ang="0">
                    <a:pos x="474" y="264"/>
                  </a:cxn>
                  <a:cxn ang="0">
                    <a:pos x="0" y="16"/>
                  </a:cxn>
                  <a:cxn ang="0">
                    <a:pos x="4" y="0"/>
                  </a:cxn>
                </a:cxnLst>
                <a:rect l="0" t="0" r="r" b="b"/>
                <a:pathLst>
                  <a:path w="474" h="264">
                    <a:moveTo>
                      <a:pt x="4" y="0"/>
                    </a:moveTo>
                    <a:lnTo>
                      <a:pt x="474" y="248"/>
                    </a:lnTo>
                    <a:lnTo>
                      <a:pt x="474" y="264"/>
                    </a:lnTo>
                    <a:lnTo>
                      <a:pt x="0" y="1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2" name="Oval 100"/>
              <p:cNvSpPr>
                <a:spLocks noChangeAspect="1" noChangeArrowheads="1"/>
              </p:cNvSpPr>
              <p:nvPr/>
            </p:nvSpPr>
            <p:spPr bwMode="auto">
              <a:xfrm>
                <a:off x="712" y="2386"/>
                <a:ext cx="79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3" name="Oval 101"/>
              <p:cNvSpPr>
                <a:spLocks noChangeAspect="1" noChangeArrowheads="1"/>
              </p:cNvSpPr>
              <p:nvPr/>
            </p:nvSpPr>
            <p:spPr bwMode="auto">
              <a:xfrm>
                <a:off x="714" y="2399"/>
                <a:ext cx="75" cy="33"/>
              </a:xfrm>
              <a:prstGeom prst="ellipse">
                <a:avLst/>
              </a:prstGeom>
              <a:solidFill>
                <a:srgbClr val="3752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4" name="Oval 102"/>
              <p:cNvSpPr>
                <a:spLocks noChangeAspect="1" noChangeArrowheads="1"/>
              </p:cNvSpPr>
              <p:nvPr/>
            </p:nvSpPr>
            <p:spPr bwMode="auto">
              <a:xfrm>
                <a:off x="1022" y="2251"/>
                <a:ext cx="70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5" name="Oval 103"/>
              <p:cNvSpPr>
                <a:spLocks noChangeAspect="1" noChangeArrowheads="1"/>
              </p:cNvSpPr>
              <p:nvPr/>
            </p:nvSpPr>
            <p:spPr bwMode="auto">
              <a:xfrm>
                <a:off x="1024" y="2264"/>
                <a:ext cx="66" cy="33"/>
              </a:xfrm>
              <a:prstGeom prst="ellipse">
                <a:avLst/>
              </a:prstGeom>
              <a:solidFill>
                <a:srgbClr val="3752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6" name="Freeform 104"/>
              <p:cNvSpPr>
                <a:spLocks noChangeAspect="1"/>
              </p:cNvSpPr>
              <p:nvPr/>
            </p:nvSpPr>
            <p:spPr bwMode="auto">
              <a:xfrm>
                <a:off x="1311" y="3082"/>
                <a:ext cx="104" cy="6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4"/>
                  </a:cxn>
                  <a:cxn ang="0">
                    <a:pos x="20" y="50"/>
                  </a:cxn>
                  <a:cxn ang="0">
                    <a:pos x="82" y="50"/>
                  </a:cxn>
                  <a:cxn ang="0">
                    <a:pos x="104" y="26"/>
                  </a:cxn>
                  <a:cxn ang="0">
                    <a:pos x="102" y="0"/>
                  </a:cxn>
                  <a:cxn ang="0">
                    <a:pos x="0" y="4"/>
                  </a:cxn>
                </a:cxnLst>
                <a:rect l="0" t="0" r="r" b="b"/>
                <a:pathLst>
                  <a:path w="104" h="50">
                    <a:moveTo>
                      <a:pt x="0" y="4"/>
                    </a:moveTo>
                    <a:lnTo>
                      <a:pt x="0" y="34"/>
                    </a:lnTo>
                    <a:lnTo>
                      <a:pt x="20" y="50"/>
                    </a:lnTo>
                    <a:lnTo>
                      <a:pt x="82" y="50"/>
                    </a:lnTo>
                    <a:lnTo>
                      <a:pt x="104" y="26"/>
                    </a:lnTo>
                    <a:lnTo>
                      <a:pt x="10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7" name="Freeform 105"/>
              <p:cNvSpPr>
                <a:spLocks noChangeAspect="1"/>
              </p:cNvSpPr>
              <p:nvPr/>
            </p:nvSpPr>
            <p:spPr bwMode="auto">
              <a:xfrm>
                <a:off x="1311" y="3060"/>
                <a:ext cx="100" cy="53"/>
              </a:xfrm>
              <a:custGeom>
                <a:avLst/>
                <a:gdLst/>
                <a:ahLst/>
                <a:cxnLst>
                  <a:cxn ang="0">
                    <a:pos x="20" y="44"/>
                  </a:cxn>
                  <a:cxn ang="0">
                    <a:pos x="80" y="44"/>
                  </a:cxn>
                  <a:cxn ang="0">
                    <a:pos x="100" y="22"/>
                  </a:cxn>
                  <a:cxn ang="0">
                    <a:pos x="80" y="0"/>
                  </a:cxn>
                  <a:cxn ang="0">
                    <a:pos x="24" y="0"/>
                  </a:cxn>
                  <a:cxn ang="0">
                    <a:pos x="0" y="22"/>
                  </a:cxn>
                  <a:cxn ang="0">
                    <a:pos x="20" y="44"/>
                  </a:cxn>
                </a:cxnLst>
                <a:rect l="0" t="0" r="r" b="b"/>
                <a:pathLst>
                  <a:path w="100" h="44">
                    <a:moveTo>
                      <a:pt x="20" y="44"/>
                    </a:moveTo>
                    <a:lnTo>
                      <a:pt x="80" y="44"/>
                    </a:lnTo>
                    <a:lnTo>
                      <a:pt x="100" y="22"/>
                    </a:lnTo>
                    <a:lnTo>
                      <a:pt x="80" y="0"/>
                    </a:lnTo>
                    <a:lnTo>
                      <a:pt x="24" y="0"/>
                    </a:lnTo>
                    <a:lnTo>
                      <a:pt x="0" y="22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8" name="Line 106"/>
              <p:cNvSpPr>
                <a:spLocks noChangeAspect="1" noChangeShapeType="1"/>
              </p:cNvSpPr>
              <p:nvPr/>
            </p:nvSpPr>
            <p:spPr bwMode="auto">
              <a:xfrm>
                <a:off x="1333" y="3110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9" name="Line 107"/>
              <p:cNvSpPr>
                <a:spLocks noChangeAspect="1" noChangeShapeType="1"/>
              </p:cNvSpPr>
              <p:nvPr/>
            </p:nvSpPr>
            <p:spPr bwMode="auto">
              <a:xfrm>
                <a:off x="1390" y="3113"/>
                <a:ext cx="0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00" name="AutoShape 108"/>
              <p:cNvSpPr>
                <a:spLocks noChangeAspect="1" noChangeArrowheads="1"/>
              </p:cNvSpPr>
              <p:nvPr/>
            </p:nvSpPr>
            <p:spPr bwMode="auto">
              <a:xfrm>
                <a:off x="1335" y="2981"/>
                <a:ext cx="56" cy="115"/>
              </a:xfrm>
              <a:prstGeom prst="can">
                <a:avLst>
                  <a:gd name="adj" fmla="val 5133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01" name="Freeform 109"/>
              <p:cNvSpPr>
                <a:spLocks noChangeAspect="1"/>
              </p:cNvSpPr>
              <p:nvPr/>
            </p:nvSpPr>
            <p:spPr bwMode="auto">
              <a:xfrm>
                <a:off x="1333" y="3017"/>
                <a:ext cx="5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"/>
                  </a:cxn>
                  <a:cxn ang="0">
                    <a:pos x="34" y="8"/>
                  </a:cxn>
                  <a:cxn ang="0">
                    <a:pos x="48" y="2"/>
                  </a:cxn>
                </a:cxnLst>
                <a:rect l="0" t="0" r="r" b="b"/>
                <a:pathLst>
                  <a:path w="48" h="9">
                    <a:moveTo>
                      <a:pt x="0" y="0"/>
                    </a:moveTo>
                    <a:cubicBezTo>
                      <a:pt x="5" y="3"/>
                      <a:pt x="10" y="7"/>
                      <a:pt x="16" y="8"/>
                    </a:cubicBezTo>
                    <a:cubicBezTo>
                      <a:pt x="22" y="9"/>
                      <a:pt x="29" y="9"/>
                      <a:pt x="34" y="8"/>
                    </a:cubicBezTo>
                    <a:cubicBezTo>
                      <a:pt x="39" y="7"/>
                      <a:pt x="43" y="4"/>
                      <a:pt x="48" y="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02" name="Freeform 110"/>
              <p:cNvSpPr>
                <a:spLocks noChangeAspect="1"/>
              </p:cNvSpPr>
              <p:nvPr/>
            </p:nvSpPr>
            <p:spPr bwMode="auto">
              <a:xfrm>
                <a:off x="1333" y="3036"/>
                <a:ext cx="5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"/>
                  </a:cxn>
                  <a:cxn ang="0">
                    <a:pos x="34" y="8"/>
                  </a:cxn>
                  <a:cxn ang="0">
                    <a:pos x="48" y="2"/>
                  </a:cxn>
                </a:cxnLst>
                <a:rect l="0" t="0" r="r" b="b"/>
                <a:pathLst>
                  <a:path w="48" h="9">
                    <a:moveTo>
                      <a:pt x="0" y="0"/>
                    </a:moveTo>
                    <a:cubicBezTo>
                      <a:pt x="5" y="3"/>
                      <a:pt x="10" y="7"/>
                      <a:pt x="16" y="8"/>
                    </a:cubicBezTo>
                    <a:cubicBezTo>
                      <a:pt x="22" y="9"/>
                      <a:pt x="29" y="9"/>
                      <a:pt x="34" y="8"/>
                    </a:cubicBezTo>
                    <a:cubicBezTo>
                      <a:pt x="39" y="7"/>
                      <a:pt x="43" y="4"/>
                      <a:pt x="48" y="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03" name="Freeform 111"/>
              <p:cNvSpPr>
                <a:spLocks noChangeAspect="1"/>
              </p:cNvSpPr>
              <p:nvPr/>
            </p:nvSpPr>
            <p:spPr bwMode="auto">
              <a:xfrm>
                <a:off x="1335" y="3070"/>
                <a:ext cx="5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"/>
                  </a:cxn>
                  <a:cxn ang="0">
                    <a:pos x="34" y="8"/>
                  </a:cxn>
                  <a:cxn ang="0">
                    <a:pos x="48" y="2"/>
                  </a:cxn>
                </a:cxnLst>
                <a:rect l="0" t="0" r="r" b="b"/>
                <a:pathLst>
                  <a:path w="48" h="9">
                    <a:moveTo>
                      <a:pt x="0" y="0"/>
                    </a:moveTo>
                    <a:cubicBezTo>
                      <a:pt x="5" y="3"/>
                      <a:pt x="10" y="7"/>
                      <a:pt x="16" y="8"/>
                    </a:cubicBezTo>
                    <a:cubicBezTo>
                      <a:pt x="22" y="9"/>
                      <a:pt x="29" y="9"/>
                      <a:pt x="34" y="8"/>
                    </a:cubicBezTo>
                    <a:cubicBezTo>
                      <a:pt x="39" y="7"/>
                      <a:pt x="43" y="4"/>
                      <a:pt x="48" y="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04" name="Freeform 112"/>
              <p:cNvSpPr>
                <a:spLocks noChangeAspect="1"/>
              </p:cNvSpPr>
              <p:nvPr/>
            </p:nvSpPr>
            <p:spPr bwMode="auto">
              <a:xfrm>
                <a:off x="1333" y="3053"/>
                <a:ext cx="5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"/>
                  </a:cxn>
                  <a:cxn ang="0">
                    <a:pos x="34" y="8"/>
                  </a:cxn>
                  <a:cxn ang="0">
                    <a:pos x="48" y="2"/>
                  </a:cxn>
                </a:cxnLst>
                <a:rect l="0" t="0" r="r" b="b"/>
                <a:pathLst>
                  <a:path w="48" h="9">
                    <a:moveTo>
                      <a:pt x="0" y="0"/>
                    </a:moveTo>
                    <a:cubicBezTo>
                      <a:pt x="5" y="3"/>
                      <a:pt x="10" y="7"/>
                      <a:pt x="16" y="8"/>
                    </a:cubicBezTo>
                    <a:cubicBezTo>
                      <a:pt x="22" y="9"/>
                      <a:pt x="29" y="9"/>
                      <a:pt x="34" y="8"/>
                    </a:cubicBezTo>
                    <a:cubicBezTo>
                      <a:pt x="39" y="7"/>
                      <a:pt x="43" y="4"/>
                      <a:pt x="48" y="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05" name="Freeform 113"/>
              <p:cNvSpPr>
                <a:spLocks noChangeAspect="1"/>
              </p:cNvSpPr>
              <p:nvPr/>
            </p:nvSpPr>
            <p:spPr bwMode="auto">
              <a:xfrm>
                <a:off x="1635" y="2892"/>
                <a:ext cx="103" cy="6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4"/>
                  </a:cxn>
                  <a:cxn ang="0">
                    <a:pos x="20" y="50"/>
                  </a:cxn>
                  <a:cxn ang="0">
                    <a:pos x="82" y="50"/>
                  </a:cxn>
                  <a:cxn ang="0">
                    <a:pos x="104" y="26"/>
                  </a:cxn>
                  <a:cxn ang="0">
                    <a:pos x="102" y="0"/>
                  </a:cxn>
                  <a:cxn ang="0">
                    <a:pos x="0" y="4"/>
                  </a:cxn>
                </a:cxnLst>
                <a:rect l="0" t="0" r="r" b="b"/>
                <a:pathLst>
                  <a:path w="104" h="50">
                    <a:moveTo>
                      <a:pt x="0" y="4"/>
                    </a:moveTo>
                    <a:lnTo>
                      <a:pt x="0" y="34"/>
                    </a:lnTo>
                    <a:lnTo>
                      <a:pt x="20" y="50"/>
                    </a:lnTo>
                    <a:lnTo>
                      <a:pt x="82" y="50"/>
                    </a:lnTo>
                    <a:lnTo>
                      <a:pt x="104" y="26"/>
                    </a:lnTo>
                    <a:lnTo>
                      <a:pt x="10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06" name="Freeform 114"/>
              <p:cNvSpPr>
                <a:spLocks noChangeAspect="1"/>
              </p:cNvSpPr>
              <p:nvPr/>
            </p:nvSpPr>
            <p:spPr bwMode="auto">
              <a:xfrm>
                <a:off x="1635" y="2870"/>
                <a:ext cx="99" cy="53"/>
              </a:xfrm>
              <a:custGeom>
                <a:avLst/>
                <a:gdLst/>
                <a:ahLst/>
                <a:cxnLst>
                  <a:cxn ang="0">
                    <a:pos x="20" y="44"/>
                  </a:cxn>
                  <a:cxn ang="0">
                    <a:pos x="80" y="44"/>
                  </a:cxn>
                  <a:cxn ang="0">
                    <a:pos x="100" y="22"/>
                  </a:cxn>
                  <a:cxn ang="0">
                    <a:pos x="80" y="0"/>
                  </a:cxn>
                  <a:cxn ang="0">
                    <a:pos x="24" y="0"/>
                  </a:cxn>
                  <a:cxn ang="0">
                    <a:pos x="0" y="22"/>
                  </a:cxn>
                  <a:cxn ang="0">
                    <a:pos x="20" y="44"/>
                  </a:cxn>
                </a:cxnLst>
                <a:rect l="0" t="0" r="r" b="b"/>
                <a:pathLst>
                  <a:path w="100" h="44">
                    <a:moveTo>
                      <a:pt x="20" y="44"/>
                    </a:moveTo>
                    <a:lnTo>
                      <a:pt x="80" y="44"/>
                    </a:lnTo>
                    <a:lnTo>
                      <a:pt x="100" y="22"/>
                    </a:lnTo>
                    <a:lnTo>
                      <a:pt x="80" y="0"/>
                    </a:lnTo>
                    <a:lnTo>
                      <a:pt x="24" y="0"/>
                    </a:lnTo>
                    <a:lnTo>
                      <a:pt x="0" y="22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07" name="Line 115"/>
              <p:cNvSpPr>
                <a:spLocks noChangeAspect="1" noChangeShapeType="1"/>
              </p:cNvSpPr>
              <p:nvPr/>
            </p:nvSpPr>
            <p:spPr bwMode="auto">
              <a:xfrm>
                <a:off x="1657" y="2920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08" name="Line 116"/>
              <p:cNvSpPr>
                <a:spLocks noChangeAspect="1" noChangeShapeType="1"/>
              </p:cNvSpPr>
              <p:nvPr/>
            </p:nvSpPr>
            <p:spPr bwMode="auto">
              <a:xfrm>
                <a:off x="1713" y="2923"/>
                <a:ext cx="0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09" name="AutoShape 117"/>
              <p:cNvSpPr>
                <a:spLocks noChangeAspect="1" noChangeArrowheads="1"/>
              </p:cNvSpPr>
              <p:nvPr/>
            </p:nvSpPr>
            <p:spPr bwMode="auto">
              <a:xfrm>
                <a:off x="1659" y="2791"/>
                <a:ext cx="55" cy="115"/>
              </a:xfrm>
              <a:prstGeom prst="can">
                <a:avLst>
                  <a:gd name="adj" fmla="val 5227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10" name="Freeform 118"/>
              <p:cNvSpPr>
                <a:spLocks noChangeAspect="1"/>
              </p:cNvSpPr>
              <p:nvPr/>
            </p:nvSpPr>
            <p:spPr bwMode="auto">
              <a:xfrm>
                <a:off x="1657" y="2827"/>
                <a:ext cx="5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"/>
                  </a:cxn>
                  <a:cxn ang="0">
                    <a:pos x="34" y="8"/>
                  </a:cxn>
                  <a:cxn ang="0">
                    <a:pos x="48" y="2"/>
                  </a:cxn>
                </a:cxnLst>
                <a:rect l="0" t="0" r="r" b="b"/>
                <a:pathLst>
                  <a:path w="48" h="9">
                    <a:moveTo>
                      <a:pt x="0" y="0"/>
                    </a:moveTo>
                    <a:cubicBezTo>
                      <a:pt x="5" y="3"/>
                      <a:pt x="10" y="7"/>
                      <a:pt x="16" y="8"/>
                    </a:cubicBezTo>
                    <a:cubicBezTo>
                      <a:pt x="22" y="9"/>
                      <a:pt x="29" y="9"/>
                      <a:pt x="34" y="8"/>
                    </a:cubicBezTo>
                    <a:cubicBezTo>
                      <a:pt x="39" y="7"/>
                      <a:pt x="43" y="4"/>
                      <a:pt x="48" y="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11" name="Freeform 119"/>
              <p:cNvSpPr>
                <a:spLocks noChangeAspect="1"/>
              </p:cNvSpPr>
              <p:nvPr/>
            </p:nvSpPr>
            <p:spPr bwMode="auto">
              <a:xfrm>
                <a:off x="1657" y="2846"/>
                <a:ext cx="5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"/>
                  </a:cxn>
                  <a:cxn ang="0">
                    <a:pos x="34" y="8"/>
                  </a:cxn>
                  <a:cxn ang="0">
                    <a:pos x="48" y="2"/>
                  </a:cxn>
                </a:cxnLst>
                <a:rect l="0" t="0" r="r" b="b"/>
                <a:pathLst>
                  <a:path w="48" h="9">
                    <a:moveTo>
                      <a:pt x="0" y="0"/>
                    </a:moveTo>
                    <a:cubicBezTo>
                      <a:pt x="5" y="3"/>
                      <a:pt x="10" y="7"/>
                      <a:pt x="16" y="8"/>
                    </a:cubicBezTo>
                    <a:cubicBezTo>
                      <a:pt x="22" y="9"/>
                      <a:pt x="29" y="9"/>
                      <a:pt x="34" y="8"/>
                    </a:cubicBezTo>
                    <a:cubicBezTo>
                      <a:pt x="39" y="7"/>
                      <a:pt x="43" y="4"/>
                      <a:pt x="48" y="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12" name="Freeform 120"/>
              <p:cNvSpPr>
                <a:spLocks noChangeAspect="1"/>
              </p:cNvSpPr>
              <p:nvPr/>
            </p:nvSpPr>
            <p:spPr bwMode="auto">
              <a:xfrm>
                <a:off x="1659" y="2880"/>
                <a:ext cx="57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"/>
                  </a:cxn>
                  <a:cxn ang="0">
                    <a:pos x="34" y="8"/>
                  </a:cxn>
                  <a:cxn ang="0">
                    <a:pos x="48" y="2"/>
                  </a:cxn>
                </a:cxnLst>
                <a:rect l="0" t="0" r="r" b="b"/>
                <a:pathLst>
                  <a:path w="48" h="9">
                    <a:moveTo>
                      <a:pt x="0" y="0"/>
                    </a:moveTo>
                    <a:cubicBezTo>
                      <a:pt x="5" y="3"/>
                      <a:pt x="10" y="7"/>
                      <a:pt x="16" y="8"/>
                    </a:cubicBezTo>
                    <a:cubicBezTo>
                      <a:pt x="22" y="9"/>
                      <a:pt x="29" y="9"/>
                      <a:pt x="34" y="8"/>
                    </a:cubicBezTo>
                    <a:cubicBezTo>
                      <a:pt x="39" y="7"/>
                      <a:pt x="43" y="4"/>
                      <a:pt x="48" y="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13" name="Freeform 121"/>
              <p:cNvSpPr>
                <a:spLocks noChangeAspect="1"/>
              </p:cNvSpPr>
              <p:nvPr/>
            </p:nvSpPr>
            <p:spPr bwMode="auto">
              <a:xfrm>
                <a:off x="1657" y="2863"/>
                <a:ext cx="5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"/>
                  </a:cxn>
                  <a:cxn ang="0">
                    <a:pos x="34" y="8"/>
                  </a:cxn>
                  <a:cxn ang="0">
                    <a:pos x="48" y="2"/>
                  </a:cxn>
                </a:cxnLst>
                <a:rect l="0" t="0" r="r" b="b"/>
                <a:pathLst>
                  <a:path w="48" h="9">
                    <a:moveTo>
                      <a:pt x="0" y="0"/>
                    </a:moveTo>
                    <a:cubicBezTo>
                      <a:pt x="5" y="3"/>
                      <a:pt x="10" y="7"/>
                      <a:pt x="16" y="8"/>
                    </a:cubicBezTo>
                    <a:cubicBezTo>
                      <a:pt x="22" y="9"/>
                      <a:pt x="29" y="9"/>
                      <a:pt x="34" y="8"/>
                    </a:cubicBezTo>
                    <a:cubicBezTo>
                      <a:pt x="39" y="7"/>
                      <a:pt x="43" y="4"/>
                      <a:pt x="48" y="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14" name="Oval 122"/>
              <p:cNvSpPr>
                <a:spLocks noChangeAspect="1" noChangeArrowheads="1"/>
              </p:cNvSpPr>
              <p:nvPr/>
            </p:nvSpPr>
            <p:spPr bwMode="auto">
              <a:xfrm>
                <a:off x="1306" y="2148"/>
                <a:ext cx="115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15" name="Oval 123"/>
              <p:cNvSpPr>
                <a:spLocks noChangeAspect="1" noChangeArrowheads="1"/>
              </p:cNvSpPr>
              <p:nvPr/>
            </p:nvSpPr>
            <p:spPr bwMode="auto">
              <a:xfrm>
                <a:off x="1306" y="2134"/>
                <a:ext cx="115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16" name="Oval 124"/>
              <p:cNvSpPr>
                <a:spLocks noChangeAspect="1" noChangeArrowheads="1"/>
              </p:cNvSpPr>
              <p:nvPr/>
            </p:nvSpPr>
            <p:spPr bwMode="auto">
              <a:xfrm>
                <a:off x="1332" y="2151"/>
                <a:ext cx="60" cy="4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17" name="Oval 125"/>
              <p:cNvSpPr>
                <a:spLocks noChangeAspect="1" noChangeArrowheads="1"/>
              </p:cNvSpPr>
              <p:nvPr/>
            </p:nvSpPr>
            <p:spPr bwMode="auto">
              <a:xfrm>
                <a:off x="1335" y="2159"/>
                <a:ext cx="57" cy="32"/>
              </a:xfrm>
              <a:prstGeom prst="ellipse">
                <a:avLst/>
              </a:prstGeom>
              <a:solidFill>
                <a:srgbClr val="3955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18" name="Oval 126"/>
              <p:cNvSpPr>
                <a:spLocks noChangeAspect="1" noChangeArrowheads="1"/>
              </p:cNvSpPr>
              <p:nvPr/>
            </p:nvSpPr>
            <p:spPr bwMode="auto">
              <a:xfrm>
                <a:off x="1324" y="2688"/>
                <a:ext cx="79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19" name="Oval 127"/>
              <p:cNvSpPr>
                <a:spLocks noChangeAspect="1" noChangeArrowheads="1"/>
              </p:cNvSpPr>
              <p:nvPr/>
            </p:nvSpPr>
            <p:spPr bwMode="auto">
              <a:xfrm>
                <a:off x="1326" y="2701"/>
                <a:ext cx="75" cy="33"/>
              </a:xfrm>
              <a:prstGeom prst="ellipse">
                <a:avLst/>
              </a:prstGeom>
              <a:solidFill>
                <a:srgbClr val="3D589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20" name="Oval 128"/>
              <p:cNvSpPr>
                <a:spLocks noChangeAspect="1" noChangeArrowheads="1"/>
              </p:cNvSpPr>
              <p:nvPr/>
            </p:nvSpPr>
            <p:spPr bwMode="auto">
              <a:xfrm>
                <a:off x="1652" y="2522"/>
                <a:ext cx="69" cy="5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21" name="Oval 129"/>
              <p:cNvSpPr>
                <a:spLocks noChangeAspect="1" noChangeArrowheads="1"/>
              </p:cNvSpPr>
              <p:nvPr/>
            </p:nvSpPr>
            <p:spPr bwMode="auto">
              <a:xfrm>
                <a:off x="1654" y="2536"/>
                <a:ext cx="65" cy="34"/>
              </a:xfrm>
              <a:prstGeom prst="ellipse">
                <a:avLst/>
              </a:prstGeom>
              <a:solidFill>
                <a:srgbClr val="3D589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22" name="Freeform 130"/>
              <p:cNvSpPr>
                <a:spLocks noChangeAspect="1"/>
              </p:cNvSpPr>
              <p:nvPr/>
            </p:nvSpPr>
            <p:spPr bwMode="auto">
              <a:xfrm>
                <a:off x="1301" y="2009"/>
                <a:ext cx="125" cy="6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4"/>
                  </a:cxn>
                  <a:cxn ang="0">
                    <a:pos x="20" y="50"/>
                  </a:cxn>
                  <a:cxn ang="0">
                    <a:pos x="82" y="50"/>
                  </a:cxn>
                  <a:cxn ang="0">
                    <a:pos x="104" y="26"/>
                  </a:cxn>
                  <a:cxn ang="0">
                    <a:pos x="102" y="0"/>
                  </a:cxn>
                  <a:cxn ang="0">
                    <a:pos x="0" y="4"/>
                  </a:cxn>
                </a:cxnLst>
                <a:rect l="0" t="0" r="r" b="b"/>
                <a:pathLst>
                  <a:path w="104" h="50">
                    <a:moveTo>
                      <a:pt x="0" y="4"/>
                    </a:moveTo>
                    <a:lnTo>
                      <a:pt x="0" y="34"/>
                    </a:lnTo>
                    <a:lnTo>
                      <a:pt x="20" y="50"/>
                    </a:lnTo>
                    <a:lnTo>
                      <a:pt x="82" y="50"/>
                    </a:lnTo>
                    <a:lnTo>
                      <a:pt x="104" y="26"/>
                    </a:lnTo>
                    <a:lnTo>
                      <a:pt x="10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23" name="Freeform 131"/>
              <p:cNvSpPr>
                <a:spLocks noChangeAspect="1"/>
              </p:cNvSpPr>
              <p:nvPr/>
            </p:nvSpPr>
            <p:spPr bwMode="auto">
              <a:xfrm>
                <a:off x="1301" y="1987"/>
                <a:ext cx="120" cy="53"/>
              </a:xfrm>
              <a:custGeom>
                <a:avLst/>
                <a:gdLst/>
                <a:ahLst/>
                <a:cxnLst>
                  <a:cxn ang="0">
                    <a:pos x="20" y="44"/>
                  </a:cxn>
                  <a:cxn ang="0">
                    <a:pos x="80" y="44"/>
                  </a:cxn>
                  <a:cxn ang="0">
                    <a:pos x="100" y="22"/>
                  </a:cxn>
                  <a:cxn ang="0">
                    <a:pos x="80" y="0"/>
                  </a:cxn>
                  <a:cxn ang="0">
                    <a:pos x="24" y="0"/>
                  </a:cxn>
                  <a:cxn ang="0">
                    <a:pos x="0" y="22"/>
                  </a:cxn>
                  <a:cxn ang="0">
                    <a:pos x="20" y="44"/>
                  </a:cxn>
                </a:cxnLst>
                <a:rect l="0" t="0" r="r" b="b"/>
                <a:pathLst>
                  <a:path w="100" h="44">
                    <a:moveTo>
                      <a:pt x="20" y="44"/>
                    </a:moveTo>
                    <a:lnTo>
                      <a:pt x="80" y="44"/>
                    </a:lnTo>
                    <a:lnTo>
                      <a:pt x="100" y="22"/>
                    </a:lnTo>
                    <a:lnTo>
                      <a:pt x="80" y="0"/>
                    </a:lnTo>
                    <a:lnTo>
                      <a:pt x="24" y="0"/>
                    </a:lnTo>
                    <a:lnTo>
                      <a:pt x="0" y="22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24" name="Line 132"/>
              <p:cNvSpPr>
                <a:spLocks noChangeAspect="1" noChangeShapeType="1"/>
              </p:cNvSpPr>
              <p:nvPr/>
            </p:nvSpPr>
            <p:spPr bwMode="auto">
              <a:xfrm>
                <a:off x="1327" y="2037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25" name="Line 133"/>
              <p:cNvSpPr>
                <a:spLocks noChangeAspect="1" noChangeShapeType="1"/>
              </p:cNvSpPr>
              <p:nvPr/>
            </p:nvSpPr>
            <p:spPr bwMode="auto">
              <a:xfrm>
                <a:off x="1395" y="2040"/>
                <a:ext cx="0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26" name="Oval 134"/>
              <p:cNvSpPr>
                <a:spLocks noChangeAspect="1" noChangeArrowheads="1"/>
              </p:cNvSpPr>
              <p:nvPr/>
            </p:nvSpPr>
            <p:spPr bwMode="auto">
              <a:xfrm>
                <a:off x="1338" y="1999"/>
                <a:ext cx="46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27" name="Oval 135"/>
              <p:cNvSpPr>
                <a:spLocks noChangeAspect="1" noChangeArrowheads="1"/>
              </p:cNvSpPr>
              <p:nvPr/>
            </p:nvSpPr>
            <p:spPr bwMode="auto">
              <a:xfrm>
                <a:off x="1339" y="2008"/>
                <a:ext cx="44" cy="21"/>
              </a:xfrm>
              <a:prstGeom prst="ellipse">
                <a:avLst/>
              </a:prstGeom>
              <a:solidFill>
                <a:srgbClr val="3955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28" name="Freeform 136"/>
              <p:cNvSpPr>
                <a:spLocks noChangeAspect="1"/>
              </p:cNvSpPr>
              <p:nvPr/>
            </p:nvSpPr>
            <p:spPr bwMode="auto">
              <a:xfrm>
                <a:off x="1630" y="1853"/>
                <a:ext cx="113" cy="5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4"/>
                  </a:cxn>
                  <a:cxn ang="0">
                    <a:pos x="20" y="50"/>
                  </a:cxn>
                  <a:cxn ang="0">
                    <a:pos x="82" y="50"/>
                  </a:cxn>
                  <a:cxn ang="0">
                    <a:pos x="104" y="26"/>
                  </a:cxn>
                  <a:cxn ang="0">
                    <a:pos x="102" y="0"/>
                  </a:cxn>
                  <a:cxn ang="0">
                    <a:pos x="0" y="4"/>
                  </a:cxn>
                </a:cxnLst>
                <a:rect l="0" t="0" r="r" b="b"/>
                <a:pathLst>
                  <a:path w="104" h="50">
                    <a:moveTo>
                      <a:pt x="0" y="4"/>
                    </a:moveTo>
                    <a:lnTo>
                      <a:pt x="0" y="34"/>
                    </a:lnTo>
                    <a:lnTo>
                      <a:pt x="20" y="50"/>
                    </a:lnTo>
                    <a:lnTo>
                      <a:pt x="82" y="50"/>
                    </a:lnTo>
                    <a:lnTo>
                      <a:pt x="104" y="26"/>
                    </a:lnTo>
                    <a:lnTo>
                      <a:pt x="10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29" name="Freeform 137"/>
              <p:cNvSpPr>
                <a:spLocks noChangeAspect="1"/>
              </p:cNvSpPr>
              <p:nvPr/>
            </p:nvSpPr>
            <p:spPr bwMode="auto">
              <a:xfrm>
                <a:off x="1630" y="1834"/>
                <a:ext cx="109" cy="45"/>
              </a:xfrm>
              <a:custGeom>
                <a:avLst/>
                <a:gdLst/>
                <a:ahLst/>
                <a:cxnLst>
                  <a:cxn ang="0">
                    <a:pos x="20" y="44"/>
                  </a:cxn>
                  <a:cxn ang="0">
                    <a:pos x="80" y="44"/>
                  </a:cxn>
                  <a:cxn ang="0">
                    <a:pos x="100" y="22"/>
                  </a:cxn>
                  <a:cxn ang="0">
                    <a:pos x="80" y="0"/>
                  </a:cxn>
                  <a:cxn ang="0">
                    <a:pos x="24" y="0"/>
                  </a:cxn>
                  <a:cxn ang="0">
                    <a:pos x="0" y="22"/>
                  </a:cxn>
                  <a:cxn ang="0">
                    <a:pos x="20" y="44"/>
                  </a:cxn>
                </a:cxnLst>
                <a:rect l="0" t="0" r="r" b="b"/>
                <a:pathLst>
                  <a:path w="100" h="44">
                    <a:moveTo>
                      <a:pt x="20" y="44"/>
                    </a:moveTo>
                    <a:lnTo>
                      <a:pt x="80" y="44"/>
                    </a:lnTo>
                    <a:lnTo>
                      <a:pt x="100" y="22"/>
                    </a:lnTo>
                    <a:lnTo>
                      <a:pt x="80" y="0"/>
                    </a:lnTo>
                    <a:lnTo>
                      <a:pt x="24" y="0"/>
                    </a:lnTo>
                    <a:lnTo>
                      <a:pt x="0" y="22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30" name="Line 138"/>
              <p:cNvSpPr>
                <a:spLocks noChangeAspect="1" noChangeShapeType="1"/>
              </p:cNvSpPr>
              <p:nvPr/>
            </p:nvSpPr>
            <p:spPr bwMode="auto">
              <a:xfrm>
                <a:off x="1654" y="1877"/>
                <a:ext cx="0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31" name="Line 139"/>
              <p:cNvSpPr>
                <a:spLocks noChangeAspect="1" noChangeShapeType="1"/>
              </p:cNvSpPr>
              <p:nvPr/>
            </p:nvSpPr>
            <p:spPr bwMode="auto">
              <a:xfrm>
                <a:off x="1715" y="1879"/>
                <a:ext cx="0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32" name="Oval 140"/>
              <p:cNvSpPr>
                <a:spLocks noChangeAspect="1" noChangeArrowheads="1"/>
              </p:cNvSpPr>
              <p:nvPr/>
            </p:nvSpPr>
            <p:spPr bwMode="auto">
              <a:xfrm>
                <a:off x="1664" y="1844"/>
                <a:ext cx="41" cy="2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33" name="Oval 141"/>
              <p:cNvSpPr>
                <a:spLocks noChangeAspect="1" noChangeArrowheads="1"/>
              </p:cNvSpPr>
              <p:nvPr/>
            </p:nvSpPr>
            <p:spPr bwMode="auto">
              <a:xfrm>
                <a:off x="1665" y="1852"/>
                <a:ext cx="39" cy="19"/>
              </a:xfrm>
              <a:prstGeom prst="ellipse">
                <a:avLst/>
              </a:prstGeom>
              <a:solidFill>
                <a:srgbClr val="3955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34" name="Line 142"/>
              <p:cNvSpPr>
                <a:spLocks noChangeAspect="1" noChangeShapeType="1"/>
              </p:cNvSpPr>
              <p:nvPr/>
            </p:nvSpPr>
            <p:spPr bwMode="auto">
              <a:xfrm>
                <a:off x="1687" y="1637"/>
                <a:ext cx="0" cy="912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35" name="Line 143"/>
              <p:cNvSpPr>
                <a:spLocks noChangeAspect="1" noChangeShapeType="1"/>
              </p:cNvSpPr>
              <p:nvPr/>
            </p:nvSpPr>
            <p:spPr bwMode="auto">
              <a:xfrm>
                <a:off x="1361" y="1800"/>
                <a:ext cx="0" cy="912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36" name="Freeform 144"/>
              <p:cNvSpPr>
                <a:spLocks noChangeAspect="1"/>
              </p:cNvSpPr>
              <p:nvPr/>
            </p:nvSpPr>
            <p:spPr bwMode="auto">
              <a:xfrm>
                <a:off x="1190" y="1901"/>
                <a:ext cx="398" cy="667"/>
              </a:xfrm>
              <a:custGeom>
                <a:avLst/>
                <a:gdLst/>
                <a:ahLst/>
                <a:cxnLst>
                  <a:cxn ang="0">
                    <a:pos x="84" y="528"/>
                  </a:cxn>
                  <a:cxn ang="0">
                    <a:pos x="84" y="336"/>
                  </a:cxn>
                  <a:cxn ang="0">
                    <a:pos x="86" y="318"/>
                  </a:cxn>
                  <a:cxn ang="0">
                    <a:pos x="92" y="304"/>
                  </a:cxn>
                  <a:cxn ang="0">
                    <a:pos x="282" y="20"/>
                  </a:cxn>
                  <a:cxn ang="0">
                    <a:pos x="290" y="10"/>
                  </a:cxn>
                  <a:cxn ang="0">
                    <a:pos x="302" y="2"/>
                  </a:cxn>
                  <a:cxn ang="0">
                    <a:pos x="314" y="0"/>
                  </a:cxn>
                  <a:cxn ang="0">
                    <a:pos x="332" y="6"/>
                  </a:cxn>
                  <a:cxn ang="0">
                    <a:pos x="96" y="556"/>
                  </a:cxn>
                  <a:cxn ang="0">
                    <a:pos x="8" y="510"/>
                  </a:cxn>
                  <a:cxn ang="0">
                    <a:pos x="0" y="490"/>
                  </a:cxn>
                  <a:cxn ang="0">
                    <a:pos x="14" y="476"/>
                  </a:cxn>
                  <a:cxn ang="0">
                    <a:pos x="84" y="528"/>
                  </a:cxn>
                </a:cxnLst>
                <a:rect l="0" t="0" r="r" b="b"/>
                <a:pathLst>
                  <a:path w="332" h="556">
                    <a:moveTo>
                      <a:pt x="84" y="528"/>
                    </a:moveTo>
                    <a:lnTo>
                      <a:pt x="84" y="336"/>
                    </a:lnTo>
                    <a:lnTo>
                      <a:pt x="86" y="318"/>
                    </a:lnTo>
                    <a:lnTo>
                      <a:pt x="92" y="304"/>
                    </a:lnTo>
                    <a:lnTo>
                      <a:pt x="282" y="20"/>
                    </a:lnTo>
                    <a:lnTo>
                      <a:pt x="290" y="10"/>
                    </a:lnTo>
                    <a:lnTo>
                      <a:pt x="302" y="2"/>
                    </a:lnTo>
                    <a:lnTo>
                      <a:pt x="314" y="0"/>
                    </a:lnTo>
                    <a:lnTo>
                      <a:pt x="332" y="6"/>
                    </a:lnTo>
                    <a:lnTo>
                      <a:pt x="96" y="556"/>
                    </a:lnTo>
                    <a:lnTo>
                      <a:pt x="8" y="510"/>
                    </a:lnTo>
                    <a:lnTo>
                      <a:pt x="0" y="490"/>
                    </a:lnTo>
                    <a:lnTo>
                      <a:pt x="14" y="476"/>
                    </a:lnTo>
                    <a:lnTo>
                      <a:pt x="84" y="52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37" name="Freeform 145"/>
              <p:cNvSpPr>
                <a:spLocks noChangeAspect="1"/>
              </p:cNvSpPr>
              <p:nvPr/>
            </p:nvSpPr>
            <p:spPr bwMode="auto">
              <a:xfrm>
                <a:off x="1305" y="1908"/>
                <a:ext cx="543" cy="658"/>
              </a:xfrm>
              <a:custGeom>
                <a:avLst/>
                <a:gdLst/>
                <a:ahLst/>
                <a:cxnLst>
                  <a:cxn ang="0">
                    <a:pos x="0" y="548"/>
                  </a:cxn>
                  <a:cxn ang="0">
                    <a:pos x="0" y="334"/>
                  </a:cxn>
                  <a:cxn ang="0">
                    <a:pos x="4" y="316"/>
                  </a:cxn>
                  <a:cxn ang="0">
                    <a:pos x="12" y="298"/>
                  </a:cxn>
                  <a:cxn ang="0">
                    <a:pos x="198" y="22"/>
                  </a:cxn>
                  <a:cxn ang="0">
                    <a:pos x="208" y="8"/>
                  </a:cxn>
                  <a:cxn ang="0">
                    <a:pos x="220" y="0"/>
                  </a:cxn>
                  <a:cxn ang="0">
                    <a:pos x="236" y="0"/>
                  </a:cxn>
                  <a:cxn ang="0">
                    <a:pos x="434" y="96"/>
                  </a:cxn>
                  <a:cxn ang="0">
                    <a:pos x="446" y="104"/>
                  </a:cxn>
                  <a:cxn ang="0">
                    <a:pos x="452" y="116"/>
                  </a:cxn>
                  <a:cxn ang="0">
                    <a:pos x="452" y="304"/>
                  </a:cxn>
                  <a:cxn ang="0">
                    <a:pos x="0" y="548"/>
                  </a:cxn>
                </a:cxnLst>
                <a:rect l="0" t="0" r="r" b="b"/>
                <a:pathLst>
                  <a:path w="452" h="548">
                    <a:moveTo>
                      <a:pt x="0" y="548"/>
                    </a:moveTo>
                    <a:lnTo>
                      <a:pt x="0" y="334"/>
                    </a:lnTo>
                    <a:lnTo>
                      <a:pt x="4" y="316"/>
                    </a:lnTo>
                    <a:lnTo>
                      <a:pt x="12" y="298"/>
                    </a:lnTo>
                    <a:lnTo>
                      <a:pt x="198" y="22"/>
                    </a:lnTo>
                    <a:lnTo>
                      <a:pt x="208" y="8"/>
                    </a:lnTo>
                    <a:lnTo>
                      <a:pt x="220" y="0"/>
                    </a:lnTo>
                    <a:lnTo>
                      <a:pt x="236" y="0"/>
                    </a:lnTo>
                    <a:lnTo>
                      <a:pt x="434" y="96"/>
                    </a:lnTo>
                    <a:lnTo>
                      <a:pt x="446" y="104"/>
                    </a:lnTo>
                    <a:lnTo>
                      <a:pt x="452" y="116"/>
                    </a:lnTo>
                    <a:lnTo>
                      <a:pt x="452" y="304"/>
                    </a:lnTo>
                    <a:lnTo>
                      <a:pt x="0" y="5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38" name="Oval 146"/>
              <p:cNvSpPr>
                <a:spLocks noChangeAspect="1" noChangeArrowheads="1"/>
              </p:cNvSpPr>
              <p:nvPr/>
            </p:nvSpPr>
            <p:spPr bwMode="auto">
              <a:xfrm rot="1014985">
                <a:off x="1547" y="1946"/>
                <a:ext cx="55" cy="8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39" name="Oval 147"/>
              <p:cNvSpPr>
                <a:spLocks noChangeAspect="1" noChangeArrowheads="1"/>
              </p:cNvSpPr>
              <p:nvPr/>
            </p:nvSpPr>
            <p:spPr bwMode="auto">
              <a:xfrm rot="1014985">
                <a:off x="1546" y="1946"/>
                <a:ext cx="35" cy="82"/>
              </a:xfrm>
              <a:prstGeom prst="ellipse">
                <a:avLst/>
              </a:prstGeom>
              <a:solidFill>
                <a:srgbClr val="3955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40" name="Freeform 148"/>
              <p:cNvSpPr>
                <a:spLocks noChangeAspect="1"/>
              </p:cNvSpPr>
              <p:nvPr/>
            </p:nvSpPr>
            <p:spPr bwMode="auto">
              <a:xfrm>
                <a:off x="1202" y="2426"/>
                <a:ext cx="89" cy="106"/>
              </a:xfrm>
              <a:custGeom>
                <a:avLst/>
                <a:gdLst/>
                <a:ahLst/>
                <a:cxnLst>
                  <a:cxn ang="0">
                    <a:pos x="74" y="88"/>
                  </a:cxn>
                  <a:cxn ang="0">
                    <a:pos x="4" y="52"/>
                  </a:cxn>
                  <a:cxn ang="0">
                    <a:pos x="0" y="36"/>
                  </a:cxn>
                  <a:cxn ang="0">
                    <a:pos x="74" y="0"/>
                  </a:cxn>
                  <a:cxn ang="0">
                    <a:pos x="74" y="88"/>
                  </a:cxn>
                </a:cxnLst>
                <a:rect l="0" t="0" r="r" b="b"/>
                <a:pathLst>
                  <a:path w="74" h="88">
                    <a:moveTo>
                      <a:pt x="74" y="88"/>
                    </a:moveTo>
                    <a:lnTo>
                      <a:pt x="4" y="52"/>
                    </a:lnTo>
                    <a:lnTo>
                      <a:pt x="0" y="36"/>
                    </a:lnTo>
                    <a:lnTo>
                      <a:pt x="74" y="0"/>
                    </a:lnTo>
                    <a:lnTo>
                      <a:pt x="74" y="8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41" name="Line 149"/>
              <p:cNvSpPr>
                <a:spLocks noChangeAspect="1" noChangeShapeType="1"/>
              </p:cNvSpPr>
              <p:nvPr/>
            </p:nvSpPr>
            <p:spPr bwMode="auto">
              <a:xfrm>
                <a:off x="746" y="2265"/>
                <a:ext cx="0" cy="154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42" name="Line 150"/>
              <p:cNvSpPr>
                <a:spLocks noChangeAspect="1" noChangeShapeType="1"/>
              </p:cNvSpPr>
              <p:nvPr/>
            </p:nvSpPr>
            <p:spPr bwMode="auto">
              <a:xfrm>
                <a:off x="1058" y="2117"/>
                <a:ext cx="0" cy="15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43" name="Freeform 151"/>
              <p:cNvSpPr>
                <a:spLocks noChangeAspect="1"/>
              </p:cNvSpPr>
              <p:nvPr/>
            </p:nvSpPr>
            <p:spPr bwMode="auto">
              <a:xfrm>
                <a:off x="588" y="1644"/>
                <a:ext cx="597" cy="641"/>
              </a:xfrm>
              <a:custGeom>
                <a:avLst/>
                <a:gdLst/>
                <a:ahLst/>
                <a:cxnLst>
                  <a:cxn ang="0">
                    <a:pos x="0" y="488"/>
                  </a:cxn>
                  <a:cxn ang="0">
                    <a:pos x="0" y="284"/>
                  </a:cxn>
                  <a:cxn ang="0">
                    <a:pos x="4" y="270"/>
                  </a:cxn>
                  <a:cxn ang="0">
                    <a:pos x="180" y="20"/>
                  </a:cxn>
                  <a:cxn ang="0">
                    <a:pos x="188" y="8"/>
                  </a:cxn>
                  <a:cxn ang="0">
                    <a:pos x="198" y="0"/>
                  </a:cxn>
                  <a:cxn ang="0">
                    <a:pos x="210" y="0"/>
                  </a:cxn>
                  <a:cxn ang="0">
                    <a:pos x="226" y="10"/>
                  </a:cxn>
                  <a:cxn ang="0">
                    <a:pos x="388" y="346"/>
                  </a:cxn>
                  <a:cxn ang="0">
                    <a:pos x="498" y="354"/>
                  </a:cxn>
                  <a:cxn ang="0">
                    <a:pos x="498" y="370"/>
                  </a:cxn>
                  <a:cxn ang="0">
                    <a:pos x="104" y="534"/>
                  </a:cxn>
                  <a:cxn ang="0">
                    <a:pos x="0" y="488"/>
                  </a:cxn>
                </a:cxnLst>
                <a:rect l="0" t="0" r="r" b="b"/>
                <a:pathLst>
                  <a:path w="498" h="534">
                    <a:moveTo>
                      <a:pt x="0" y="488"/>
                    </a:moveTo>
                    <a:lnTo>
                      <a:pt x="0" y="284"/>
                    </a:lnTo>
                    <a:lnTo>
                      <a:pt x="4" y="270"/>
                    </a:lnTo>
                    <a:lnTo>
                      <a:pt x="180" y="20"/>
                    </a:lnTo>
                    <a:lnTo>
                      <a:pt x="188" y="8"/>
                    </a:lnTo>
                    <a:lnTo>
                      <a:pt x="198" y="0"/>
                    </a:lnTo>
                    <a:lnTo>
                      <a:pt x="210" y="0"/>
                    </a:lnTo>
                    <a:lnTo>
                      <a:pt x="226" y="10"/>
                    </a:lnTo>
                    <a:lnTo>
                      <a:pt x="388" y="346"/>
                    </a:lnTo>
                    <a:lnTo>
                      <a:pt x="498" y="354"/>
                    </a:lnTo>
                    <a:lnTo>
                      <a:pt x="498" y="370"/>
                    </a:lnTo>
                    <a:lnTo>
                      <a:pt x="104" y="534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44" name="Freeform 152"/>
              <p:cNvSpPr>
                <a:spLocks noChangeAspect="1"/>
              </p:cNvSpPr>
              <p:nvPr/>
            </p:nvSpPr>
            <p:spPr bwMode="auto">
              <a:xfrm>
                <a:off x="607" y="1656"/>
                <a:ext cx="461" cy="555"/>
              </a:xfrm>
              <a:custGeom>
                <a:avLst/>
                <a:gdLst/>
                <a:ahLst/>
                <a:cxnLst>
                  <a:cxn ang="0">
                    <a:pos x="0" y="462"/>
                  </a:cxn>
                  <a:cxn ang="0">
                    <a:pos x="0" y="278"/>
                  </a:cxn>
                  <a:cxn ang="0">
                    <a:pos x="4" y="263"/>
                  </a:cxn>
                  <a:cxn ang="0">
                    <a:pos x="11" y="248"/>
                  </a:cxn>
                  <a:cxn ang="0">
                    <a:pos x="179" y="18"/>
                  </a:cxn>
                  <a:cxn ang="0">
                    <a:pos x="188" y="7"/>
                  </a:cxn>
                  <a:cxn ang="0">
                    <a:pos x="199" y="0"/>
                  </a:cxn>
                  <a:cxn ang="0">
                    <a:pos x="213" y="0"/>
                  </a:cxn>
                  <a:cxn ang="0">
                    <a:pos x="376" y="106"/>
                  </a:cxn>
                  <a:cxn ang="0">
                    <a:pos x="380" y="124"/>
                  </a:cxn>
                  <a:cxn ang="0">
                    <a:pos x="384" y="144"/>
                  </a:cxn>
                  <a:cxn ang="0">
                    <a:pos x="384" y="308"/>
                  </a:cxn>
                  <a:cxn ang="0">
                    <a:pos x="0" y="462"/>
                  </a:cxn>
                </a:cxnLst>
                <a:rect l="0" t="0" r="r" b="b"/>
                <a:pathLst>
                  <a:path w="384" h="462">
                    <a:moveTo>
                      <a:pt x="0" y="462"/>
                    </a:moveTo>
                    <a:lnTo>
                      <a:pt x="0" y="278"/>
                    </a:lnTo>
                    <a:lnTo>
                      <a:pt x="4" y="263"/>
                    </a:lnTo>
                    <a:lnTo>
                      <a:pt x="11" y="248"/>
                    </a:lnTo>
                    <a:lnTo>
                      <a:pt x="179" y="18"/>
                    </a:lnTo>
                    <a:lnTo>
                      <a:pt x="188" y="7"/>
                    </a:lnTo>
                    <a:lnTo>
                      <a:pt x="199" y="0"/>
                    </a:lnTo>
                    <a:lnTo>
                      <a:pt x="213" y="0"/>
                    </a:lnTo>
                    <a:lnTo>
                      <a:pt x="376" y="106"/>
                    </a:lnTo>
                    <a:lnTo>
                      <a:pt x="380" y="124"/>
                    </a:lnTo>
                    <a:lnTo>
                      <a:pt x="384" y="144"/>
                    </a:lnTo>
                    <a:lnTo>
                      <a:pt x="384" y="308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45" name="Oval 153"/>
              <p:cNvSpPr>
                <a:spLocks noChangeAspect="1" noChangeArrowheads="1"/>
              </p:cNvSpPr>
              <p:nvPr/>
            </p:nvSpPr>
            <p:spPr bwMode="auto">
              <a:xfrm rot="1014985">
                <a:off x="825" y="1688"/>
                <a:ext cx="50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46" name="Oval 154"/>
              <p:cNvSpPr>
                <a:spLocks noChangeAspect="1" noChangeArrowheads="1"/>
              </p:cNvSpPr>
              <p:nvPr/>
            </p:nvSpPr>
            <p:spPr bwMode="auto">
              <a:xfrm rot="1014985">
                <a:off x="824" y="1688"/>
                <a:ext cx="33" cy="68"/>
              </a:xfrm>
              <a:prstGeom prst="ellipse">
                <a:avLst/>
              </a:prstGeom>
              <a:solidFill>
                <a:srgbClr val="314D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47" name="Freeform 155"/>
              <p:cNvSpPr>
                <a:spLocks noChangeAspect="1"/>
              </p:cNvSpPr>
              <p:nvPr/>
            </p:nvSpPr>
            <p:spPr bwMode="auto">
              <a:xfrm>
                <a:off x="605" y="2021"/>
                <a:ext cx="580" cy="242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90" y="202"/>
                  </a:cxn>
                  <a:cxn ang="0">
                    <a:pos x="484" y="40"/>
                  </a:cxn>
                  <a:cxn ang="0">
                    <a:pos x="388" y="0"/>
                  </a:cxn>
                  <a:cxn ang="0">
                    <a:pos x="0" y="160"/>
                  </a:cxn>
                </a:cxnLst>
                <a:rect l="0" t="0" r="r" b="b"/>
                <a:pathLst>
                  <a:path w="484" h="202">
                    <a:moveTo>
                      <a:pt x="0" y="160"/>
                    </a:moveTo>
                    <a:lnTo>
                      <a:pt x="90" y="202"/>
                    </a:lnTo>
                    <a:lnTo>
                      <a:pt x="484" y="40"/>
                    </a:lnTo>
                    <a:lnTo>
                      <a:pt x="388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48" name="Line 156"/>
              <p:cNvSpPr>
                <a:spLocks noChangeAspect="1" noChangeShapeType="1"/>
              </p:cNvSpPr>
              <p:nvPr/>
            </p:nvSpPr>
            <p:spPr bwMode="auto">
              <a:xfrm>
                <a:off x="713" y="2259"/>
                <a:ext cx="0" cy="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49" name="Freeform 157"/>
              <p:cNvSpPr>
                <a:spLocks noChangeAspect="1"/>
              </p:cNvSpPr>
              <p:nvPr/>
            </p:nvSpPr>
            <p:spPr bwMode="auto">
              <a:xfrm>
                <a:off x="690" y="1759"/>
                <a:ext cx="125" cy="6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4"/>
                  </a:cxn>
                  <a:cxn ang="0">
                    <a:pos x="20" y="50"/>
                  </a:cxn>
                  <a:cxn ang="0">
                    <a:pos x="82" y="50"/>
                  </a:cxn>
                  <a:cxn ang="0">
                    <a:pos x="104" y="26"/>
                  </a:cxn>
                  <a:cxn ang="0">
                    <a:pos x="102" y="0"/>
                  </a:cxn>
                  <a:cxn ang="0">
                    <a:pos x="0" y="4"/>
                  </a:cxn>
                </a:cxnLst>
                <a:rect l="0" t="0" r="r" b="b"/>
                <a:pathLst>
                  <a:path w="104" h="50">
                    <a:moveTo>
                      <a:pt x="0" y="4"/>
                    </a:moveTo>
                    <a:lnTo>
                      <a:pt x="0" y="34"/>
                    </a:lnTo>
                    <a:lnTo>
                      <a:pt x="20" y="50"/>
                    </a:lnTo>
                    <a:lnTo>
                      <a:pt x="82" y="50"/>
                    </a:lnTo>
                    <a:lnTo>
                      <a:pt x="104" y="26"/>
                    </a:lnTo>
                    <a:lnTo>
                      <a:pt x="10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50" name="Freeform 158"/>
              <p:cNvSpPr>
                <a:spLocks noChangeAspect="1"/>
              </p:cNvSpPr>
              <p:nvPr/>
            </p:nvSpPr>
            <p:spPr bwMode="auto">
              <a:xfrm>
                <a:off x="690" y="1737"/>
                <a:ext cx="120" cy="53"/>
              </a:xfrm>
              <a:custGeom>
                <a:avLst/>
                <a:gdLst/>
                <a:ahLst/>
                <a:cxnLst>
                  <a:cxn ang="0">
                    <a:pos x="20" y="44"/>
                  </a:cxn>
                  <a:cxn ang="0">
                    <a:pos x="80" y="44"/>
                  </a:cxn>
                  <a:cxn ang="0">
                    <a:pos x="100" y="22"/>
                  </a:cxn>
                  <a:cxn ang="0">
                    <a:pos x="80" y="0"/>
                  </a:cxn>
                  <a:cxn ang="0">
                    <a:pos x="24" y="0"/>
                  </a:cxn>
                  <a:cxn ang="0">
                    <a:pos x="0" y="22"/>
                  </a:cxn>
                  <a:cxn ang="0">
                    <a:pos x="20" y="44"/>
                  </a:cxn>
                </a:cxnLst>
                <a:rect l="0" t="0" r="r" b="b"/>
                <a:pathLst>
                  <a:path w="100" h="44">
                    <a:moveTo>
                      <a:pt x="20" y="44"/>
                    </a:moveTo>
                    <a:lnTo>
                      <a:pt x="80" y="44"/>
                    </a:lnTo>
                    <a:lnTo>
                      <a:pt x="100" y="22"/>
                    </a:lnTo>
                    <a:lnTo>
                      <a:pt x="80" y="0"/>
                    </a:lnTo>
                    <a:lnTo>
                      <a:pt x="24" y="0"/>
                    </a:lnTo>
                    <a:lnTo>
                      <a:pt x="0" y="22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51" name="Line 159"/>
              <p:cNvSpPr>
                <a:spLocks noChangeAspect="1" noChangeShapeType="1"/>
              </p:cNvSpPr>
              <p:nvPr/>
            </p:nvSpPr>
            <p:spPr bwMode="auto">
              <a:xfrm>
                <a:off x="716" y="1787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52" name="Line 160"/>
              <p:cNvSpPr>
                <a:spLocks noChangeAspect="1" noChangeShapeType="1"/>
              </p:cNvSpPr>
              <p:nvPr/>
            </p:nvSpPr>
            <p:spPr bwMode="auto">
              <a:xfrm>
                <a:off x="784" y="1790"/>
                <a:ext cx="0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53" name="Oval 161"/>
              <p:cNvSpPr>
                <a:spLocks noChangeAspect="1" noChangeArrowheads="1"/>
              </p:cNvSpPr>
              <p:nvPr/>
            </p:nvSpPr>
            <p:spPr bwMode="auto">
              <a:xfrm>
                <a:off x="727" y="1749"/>
                <a:ext cx="46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54" name="Oval 162"/>
              <p:cNvSpPr>
                <a:spLocks noChangeAspect="1" noChangeArrowheads="1"/>
              </p:cNvSpPr>
              <p:nvPr/>
            </p:nvSpPr>
            <p:spPr bwMode="auto">
              <a:xfrm>
                <a:off x="728" y="1758"/>
                <a:ext cx="44" cy="2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55" name="Freeform 163"/>
              <p:cNvSpPr>
                <a:spLocks noChangeAspect="1"/>
              </p:cNvSpPr>
              <p:nvPr/>
            </p:nvSpPr>
            <p:spPr bwMode="auto">
              <a:xfrm>
                <a:off x="1002" y="1639"/>
                <a:ext cx="110" cy="6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4"/>
                  </a:cxn>
                  <a:cxn ang="0">
                    <a:pos x="20" y="50"/>
                  </a:cxn>
                  <a:cxn ang="0">
                    <a:pos x="82" y="50"/>
                  </a:cxn>
                  <a:cxn ang="0">
                    <a:pos x="104" y="26"/>
                  </a:cxn>
                  <a:cxn ang="0">
                    <a:pos x="102" y="0"/>
                  </a:cxn>
                  <a:cxn ang="0">
                    <a:pos x="0" y="4"/>
                  </a:cxn>
                </a:cxnLst>
                <a:rect l="0" t="0" r="r" b="b"/>
                <a:pathLst>
                  <a:path w="104" h="50">
                    <a:moveTo>
                      <a:pt x="0" y="4"/>
                    </a:moveTo>
                    <a:lnTo>
                      <a:pt x="0" y="34"/>
                    </a:lnTo>
                    <a:lnTo>
                      <a:pt x="20" y="50"/>
                    </a:lnTo>
                    <a:lnTo>
                      <a:pt x="82" y="50"/>
                    </a:lnTo>
                    <a:lnTo>
                      <a:pt x="104" y="26"/>
                    </a:lnTo>
                    <a:lnTo>
                      <a:pt x="10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56" name="Freeform 164"/>
              <p:cNvSpPr>
                <a:spLocks noChangeAspect="1"/>
              </p:cNvSpPr>
              <p:nvPr/>
            </p:nvSpPr>
            <p:spPr bwMode="auto">
              <a:xfrm>
                <a:off x="1002" y="1617"/>
                <a:ext cx="106" cy="53"/>
              </a:xfrm>
              <a:custGeom>
                <a:avLst/>
                <a:gdLst/>
                <a:ahLst/>
                <a:cxnLst>
                  <a:cxn ang="0">
                    <a:pos x="20" y="44"/>
                  </a:cxn>
                  <a:cxn ang="0">
                    <a:pos x="80" y="44"/>
                  </a:cxn>
                  <a:cxn ang="0">
                    <a:pos x="100" y="22"/>
                  </a:cxn>
                  <a:cxn ang="0">
                    <a:pos x="80" y="0"/>
                  </a:cxn>
                  <a:cxn ang="0">
                    <a:pos x="24" y="0"/>
                  </a:cxn>
                  <a:cxn ang="0">
                    <a:pos x="0" y="22"/>
                  </a:cxn>
                  <a:cxn ang="0">
                    <a:pos x="20" y="44"/>
                  </a:cxn>
                </a:cxnLst>
                <a:rect l="0" t="0" r="r" b="b"/>
                <a:pathLst>
                  <a:path w="100" h="44">
                    <a:moveTo>
                      <a:pt x="20" y="44"/>
                    </a:moveTo>
                    <a:lnTo>
                      <a:pt x="80" y="44"/>
                    </a:lnTo>
                    <a:lnTo>
                      <a:pt x="100" y="22"/>
                    </a:lnTo>
                    <a:lnTo>
                      <a:pt x="80" y="0"/>
                    </a:lnTo>
                    <a:lnTo>
                      <a:pt x="24" y="0"/>
                    </a:lnTo>
                    <a:lnTo>
                      <a:pt x="0" y="22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57" name="Line 165"/>
              <p:cNvSpPr>
                <a:spLocks noChangeAspect="1" noChangeShapeType="1"/>
              </p:cNvSpPr>
              <p:nvPr/>
            </p:nvSpPr>
            <p:spPr bwMode="auto">
              <a:xfrm>
                <a:off x="1025" y="1667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58" name="Line 166"/>
              <p:cNvSpPr>
                <a:spLocks noChangeAspect="1" noChangeShapeType="1"/>
              </p:cNvSpPr>
              <p:nvPr/>
            </p:nvSpPr>
            <p:spPr bwMode="auto">
              <a:xfrm>
                <a:off x="1085" y="1670"/>
                <a:ext cx="0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59" name="Oval 167"/>
              <p:cNvSpPr>
                <a:spLocks noChangeAspect="1" noChangeArrowheads="1"/>
              </p:cNvSpPr>
              <p:nvPr/>
            </p:nvSpPr>
            <p:spPr bwMode="auto">
              <a:xfrm>
                <a:off x="1035" y="1629"/>
                <a:ext cx="40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60" name="Oval 168"/>
              <p:cNvSpPr>
                <a:spLocks noChangeAspect="1" noChangeArrowheads="1"/>
              </p:cNvSpPr>
              <p:nvPr/>
            </p:nvSpPr>
            <p:spPr bwMode="auto">
              <a:xfrm>
                <a:off x="1036" y="1638"/>
                <a:ext cx="38" cy="21"/>
              </a:xfrm>
              <a:prstGeom prst="ellipse">
                <a:avLst/>
              </a:prstGeom>
              <a:solidFill>
                <a:srgbClr val="314D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61" name="Oval 169"/>
              <p:cNvSpPr>
                <a:spLocks noChangeAspect="1" noChangeArrowheads="1"/>
              </p:cNvSpPr>
              <p:nvPr/>
            </p:nvSpPr>
            <p:spPr bwMode="auto">
              <a:xfrm>
                <a:off x="999" y="1908"/>
                <a:ext cx="115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62" name="Oval 170"/>
              <p:cNvSpPr>
                <a:spLocks noChangeAspect="1" noChangeArrowheads="1"/>
              </p:cNvSpPr>
              <p:nvPr/>
            </p:nvSpPr>
            <p:spPr bwMode="auto">
              <a:xfrm>
                <a:off x="999" y="1893"/>
                <a:ext cx="115" cy="7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63" name="Oval 171"/>
              <p:cNvSpPr>
                <a:spLocks noChangeAspect="1" noChangeArrowheads="1"/>
              </p:cNvSpPr>
              <p:nvPr/>
            </p:nvSpPr>
            <p:spPr bwMode="auto">
              <a:xfrm>
                <a:off x="1025" y="1910"/>
                <a:ext cx="60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64" name="Oval 172"/>
              <p:cNvSpPr>
                <a:spLocks noChangeAspect="1" noChangeArrowheads="1"/>
              </p:cNvSpPr>
              <p:nvPr/>
            </p:nvSpPr>
            <p:spPr bwMode="auto">
              <a:xfrm>
                <a:off x="1028" y="1918"/>
                <a:ext cx="57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65" name="Oval 173"/>
              <p:cNvSpPr>
                <a:spLocks noChangeAspect="1" noChangeArrowheads="1"/>
              </p:cNvSpPr>
              <p:nvPr/>
            </p:nvSpPr>
            <p:spPr bwMode="auto">
              <a:xfrm>
                <a:off x="999" y="1766"/>
                <a:ext cx="115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66" name="Oval 174"/>
              <p:cNvSpPr>
                <a:spLocks noChangeAspect="1" noChangeArrowheads="1"/>
              </p:cNvSpPr>
              <p:nvPr/>
            </p:nvSpPr>
            <p:spPr bwMode="auto">
              <a:xfrm>
                <a:off x="999" y="1752"/>
                <a:ext cx="115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67" name="Oval 175"/>
              <p:cNvSpPr>
                <a:spLocks noChangeAspect="1" noChangeArrowheads="1"/>
              </p:cNvSpPr>
              <p:nvPr/>
            </p:nvSpPr>
            <p:spPr bwMode="auto">
              <a:xfrm>
                <a:off x="1025" y="1769"/>
                <a:ext cx="60" cy="4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68" name="Oval 176"/>
              <p:cNvSpPr>
                <a:spLocks noChangeAspect="1" noChangeArrowheads="1"/>
              </p:cNvSpPr>
              <p:nvPr/>
            </p:nvSpPr>
            <p:spPr bwMode="auto">
              <a:xfrm>
                <a:off x="1028" y="1777"/>
                <a:ext cx="57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69" name="Line 177"/>
              <p:cNvSpPr>
                <a:spLocks noChangeAspect="1" noChangeShapeType="1"/>
              </p:cNvSpPr>
              <p:nvPr/>
            </p:nvSpPr>
            <p:spPr bwMode="auto">
              <a:xfrm>
                <a:off x="1057" y="1807"/>
                <a:ext cx="0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70" name="Oval 178"/>
              <p:cNvSpPr>
                <a:spLocks noChangeAspect="1" noChangeArrowheads="1"/>
              </p:cNvSpPr>
              <p:nvPr/>
            </p:nvSpPr>
            <p:spPr bwMode="auto">
              <a:xfrm>
                <a:off x="693" y="2042"/>
                <a:ext cx="116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71" name="Oval 179"/>
              <p:cNvSpPr>
                <a:spLocks noChangeAspect="1" noChangeArrowheads="1"/>
              </p:cNvSpPr>
              <p:nvPr/>
            </p:nvSpPr>
            <p:spPr bwMode="auto">
              <a:xfrm>
                <a:off x="693" y="2028"/>
                <a:ext cx="116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72" name="Oval 180"/>
              <p:cNvSpPr>
                <a:spLocks noChangeAspect="1" noChangeArrowheads="1"/>
              </p:cNvSpPr>
              <p:nvPr/>
            </p:nvSpPr>
            <p:spPr bwMode="auto">
              <a:xfrm>
                <a:off x="720" y="2045"/>
                <a:ext cx="60" cy="4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73" name="Oval 181"/>
              <p:cNvSpPr>
                <a:spLocks noChangeAspect="1" noChangeArrowheads="1"/>
              </p:cNvSpPr>
              <p:nvPr/>
            </p:nvSpPr>
            <p:spPr bwMode="auto">
              <a:xfrm>
                <a:off x="722" y="2053"/>
                <a:ext cx="58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74" name="Oval 182"/>
              <p:cNvSpPr>
                <a:spLocks noChangeAspect="1" noChangeArrowheads="1"/>
              </p:cNvSpPr>
              <p:nvPr/>
            </p:nvSpPr>
            <p:spPr bwMode="auto">
              <a:xfrm>
                <a:off x="693" y="1901"/>
                <a:ext cx="116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75" name="Oval 183"/>
              <p:cNvSpPr>
                <a:spLocks noChangeAspect="1" noChangeArrowheads="1"/>
              </p:cNvSpPr>
              <p:nvPr/>
            </p:nvSpPr>
            <p:spPr bwMode="auto">
              <a:xfrm>
                <a:off x="693" y="1886"/>
                <a:ext cx="116" cy="7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76" name="Oval 184"/>
              <p:cNvSpPr>
                <a:spLocks noChangeAspect="1" noChangeArrowheads="1"/>
              </p:cNvSpPr>
              <p:nvPr/>
            </p:nvSpPr>
            <p:spPr bwMode="auto">
              <a:xfrm>
                <a:off x="720" y="1903"/>
                <a:ext cx="60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77" name="Oval 185"/>
              <p:cNvSpPr>
                <a:spLocks noChangeAspect="1" noChangeArrowheads="1"/>
              </p:cNvSpPr>
              <p:nvPr/>
            </p:nvSpPr>
            <p:spPr bwMode="auto">
              <a:xfrm>
                <a:off x="722" y="1911"/>
                <a:ext cx="58" cy="3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78" name="Line 186"/>
              <p:cNvSpPr>
                <a:spLocks noChangeAspect="1" noChangeShapeType="1"/>
              </p:cNvSpPr>
              <p:nvPr/>
            </p:nvSpPr>
            <p:spPr bwMode="auto">
              <a:xfrm>
                <a:off x="751" y="1942"/>
                <a:ext cx="0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79" name="Line 187"/>
              <p:cNvSpPr>
                <a:spLocks noChangeAspect="1" noChangeShapeType="1"/>
              </p:cNvSpPr>
              <p:nvPr/>
            </p:nvSpPr>
            <p:spPr bwMode="auto">
              <a:xfrm>
                <a:off x="746" y="1540"/>
                <a:ext cx="0" cy="649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0" name="Line 188"/>
              <p:cNvSpPr>
                <a:spLocks noChangeAspect="1" noChangeShapeType="1"/>
              </p:cNvSpPr>
              <p:nvPr/>
            </p:nvSpPr>
            <p:spPr bwMode="auto">
              <a:xfrm>
                <a:off x="1053" y="1425"/>
                <a:ext cx="0" cy="649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1" name="Oval 189"/>
              <p:cNvSpPr>
                <a:spLocks noChangeAspect="1" noChangeArrowheads="1"/>
              </p:cNvSpPr>
              <p:nvPr/>
            </p:nvSpPr>
            <p:spPr bwMode="auto">
              <a:xfrm>
                <a:off x="707" y="2174"/>
                <a:ext cx="79" cy="4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2" name="Oval 190"/>
              <p:cNvSpPr>
                <a:spLocks noChangeAspect="1" noChangeArrowheads="1"/>
              </p:cNvSpPr>
              <p:nvPr/>
            </p:nvSpPr>
            <p:spPr bwMode="auto">
              <a:xfrm>
                <a:off x="709" y="2187"/>
                <a:ext cx="75" cy="34"/>
              </a:xfrm>
              <a:prstGeom prst="ellipse">
                <a:avLst/>
              </a:prstGeom>
              <a:solidFill>
                <a:srgbClr val="3752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3" name="Oval 191"/>
              <p:cNvSpPr>
                <a:spLocks noChangeAspect="1" noChangeArrowheads="1"/>
              </p:cNvSpPr>
              <p:nvPr/>
            </p:nvSpPr>
            <p:spPr bwMode="auto">
              <a:xfrm>
                <a:off x="1017" y="2040"/>
                <a:ext cx="70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4" name="Oval 192"/>
              <p:cNvSpPr>
                <a:spLocks noChangeAspect="1" noChangeArrowheads="1"/>
              </p:cNvSpPr>
              <p:nvPr/>
            </p:nvSpPr>
            <p:spPr bwMode="auto">
              <a:xfrm>
                <a:off x="1019" y="2053"/>
                <a:ext cx="66" cy="33"/>
              </a:xfrm>
              <a:prstGeom prst="ellipse">
                <a:avLst/>
              </a:prstGeom>
              <a:solidFill>
                <a:srgbClr val="3752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5" name="AutoShape 193"/>
              <p:cNvSpPr>
                <a:spLocks noChangeAspect="1" noChangeArrowheads="1"/>
              </p:cNvSpPr>
              <p:nvPr/>
            </p:nvSpPr>
            <p:spPr bwMode="auto">
              <a:xfrm rot="6438875" flipH="1">
                <a:off x="827" y="1407"/>
                <a:ext cx="44" cy="88"/>
              </a:xfrm>
              <a:prstGeom prst="can">
                <a:avLst>
                  <a:gd name="adj" fmla="val 10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6" name="Oval 194"/>
              <p:cNvSpPr>
                <a:spLocks noChangeAspect="1" noChangeArrowheads="1"/>
              </p:cNvSpPr>
              <p:nvPr/>
            </p:nvSpPr>
            <p:spPr bwMode="auto">
              <a:xfrm rot="700525">
                <a:off x="823" y="1405"/>
                <a:ext cx="103" cy="12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7" name="Oval 195"/>
              <p:cNvSpPr>
                <a:spLocks noChangeAspect="1" noChangeArrowheads="1"/>
              </p:cNvSpPr>
              <p:nvPr/>
            </p:nvSpPr>
            <p:spPr bwMode="auto">
              <a:xfrm rot="700525">
                <a:off x="851" y="1412"/>
                <a:ext cx="73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8" name="AutoShape 196"/>
              <p:cNvSpPr>
                <a:spLocks noChangeAspect="1" noChangeArrowheads="1"/>
              </p:cNvSpPr>
              <p:nvPr/>
            </p:nvSpPr>
            <p:spPr bwMode="auto">
              <a:xfrm rot="6438875" flipH="1">
                <a:off x="1187" y="1215"/>
                <a:ext cx="43" cy="699"/>
              </a:xfrm>
              <a:prstGeom prst="can">
                <a:avLst>
                  <a:gd name="adj" fmla="val 11296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9" name="Oval 197"/>
              <p:cNvSpPr>
                <a:spLocks noChangeAspect="1" noChangeArrowheads="1"/>
              </p:cNvSpPr>
              <p:nvPr/>
            </p:nvSpPr>
            <p:spPr bwMode="auto">
              <a:xfrm rot="700525">
                <a:off x="1471" y="1604"/>
                <a:ext cx="103" cy="12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90" name="Oval 198"/>
              <p:cNvSpPr>
                <a:spLocks noChangeAspect="1" noChangeArrowheads="1"/>
              </p:cNvSpPr>
              <p:nvPr/>
            </p:nvSpPr>
            <p:spPr bwMode="auto">
              <a:xfrm rot="700525">
                <a:off x="1499" y="1611"/>
                <a:ext cx="73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91" name="AutoShape 199"/>
              <p:cNvSpPr>
                <a:spLocks noChangeAspect="1" noChangeArrowheads="1"/>
              </p:cNvSpPr>
              <p:nvPr/>
            </p:nvSpPr>
            <p:spPr bwMode="auto">
              <a:xfrm rot="6438875" flipH="1">
                <a:off x="1546" y="1630"/>
                <a:ext cx="44" cy="88"/>
              </a:xfrm>
              <a:prstGeom prst="can">
                <a:avLst>
                  <a:gd name="adj" fmla="val 10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92" name="Freeform 200"/>
              <p:cNvSpPr>
                <a:spLocks/>
              </p:cNvSpPr>
              <p:nvPr/>
            </p:nvSpPr>
            <p:spPr bwMode="auto">
              <a:xfrm>
                <a:off x="730" y="1760"/>
                <a:ext cx="30" cy="2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2" y="0"/>
                  </a:cxn>
                  <a:cxn ang="0">
                    <a:pos x="30" y="2"/>
                  </a:cxn>
                  <a:cxn ang="0">
                    <a:pos x="18" y="20"/>
                  </a:cxn>
                  <a:cxn ang="0">
                    <a:pos x="0" y="14"/>
                  </a:cxn>
                </a:cxnLst>
                <a:rect l="0" t="0" r="r" b="b"/>
                <a:pathLst>
                  <a:path w="30" h="20">
                    <a:moveTo>
                      <a:pt x="0" y="14"/>
                    </a:moveTo>
                    <a:lnTo>
                      <a:pt x="12" y="0"/>
                    </a:lnTo>
                    <a:lnTo>
                      <a:pt x="30" y="2"/>
                    </a:lnTo>
                    <a:lnTo>
                      <a:pt x="18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93" name="Freeform 201"/>
              <p:cNvSpPr>
                <a:spLocks/>
              </p:cNvSpPr>
              <p:nvPr/>
            </p:nvSpPr>
            <p:spPr bwMode="auto">
              <a:xfrm>
                <a:off x="1068" y="1920"/>
                <a:ext cx="18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0"/>
                  </a:cxn>
                  <a:cxn ang="0">
                    <a:pos x="12" y="26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10"/>
                    </a:lnTo>
                    <a:lnTo>
                      <a:pt x="12" y="26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5296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94" name="Freeform 202"/>
              <p:cNvSpPr>
                <a:spLocks/>
              </p:cNvSpPr>
              <p:nvPr/>
            </p:nvSpPr>
            <p:spPr bwMode="auto">
              <a:xfrm>
                <a:off x="1038" y="1778"/>
                <a:ext cx="48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40" y="7"/>
                  </a:cxn>
                  <a:cxn ang="0">
                    <a:pos x="48" y="15"/>
                  </a:cxn>
                  <a:cxn ang="0">
                    <a:pos x="42" y="29"/>
                  </a:cxn>
                  <a:cxn ang="0">
                    <a:pos x="30" y="32"/>
                  </a:cxn>
                  <a:cxn ang="0">
                    <a:pos x="26" y="15"/>
                  </a:cxn>
                  <a:cxn ang="0">
                    <a:pos x="0" y="0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lnTo>
                      <a:pt x="18" y="0"/>
                    </a:lnTo>
                    <a:lnTo>
                      <a:pt x="40" y="7"/>
                    </a:lnTo>
                    <a:lnTo>
                      <a:pt x="48" y="15"/>
                    </a:lnTo>
                    <a:lnTo>
                      <a:pt x="42" y="29"/>
                    </a:lnTo>
                    <a:lnTo>
                      <a:pt x="30" y="32"/>
                    </a:lnTo>
                    <a:lnTo>
                      <a:pt x="2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5296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1998" name="Text Box 206"/>
          <p:cNvSpPr txBox="1">
            <a:spLocks noChangeArrowheads="1"/>
          </p:cNvSpPr>
          <p:nvPr/>
        </p:nvSpPr>
        <p:spPr bwMode="auto">
          <a:xfrm>
            <a:off x="6756400" y="609601"/>
            <a:ext cx="3911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i="1" dirty="0"/>
              <a:t>Source:</a:t>
            </a:r>
            <a:r>
              <a:rPr lang="en-US" sz="1600" dirty="0"/>
              <a:t> Adapted from G. </a:t>
            </a:r>
            <a:r>
              <a:rPr lang="en-US" sz="1600" dirty="0" err="1"/>
              <a:t>Boothroyd</a:t>
            </a:r>
            <a:r>
              <a:rPr lang="en-US" sz="1600" dirty="0"/>
              <a:t> and </a:t>
            </a:r>
          </a:p>
          <a:p>
            <a:pPr algn="r"/>
            <a:r>
              <a:rPr lang="en-US" sz="1600" dirty="0"/>
              <a:t>P. Dewhurst, “Product Design…. Key to Successful Robotic Assembly.” </a:t>
            </a:r>
            <a:r>
              <a:rPr lang="en-US" sz="1600" i="1" dirty="0"/>
              <a:t>Assembly Engineering </a:t>
            </a:r>
            <a:r>
              <a:rPr lang="en-US" sz="1600" dirty="0"/>
              <a:t>(September 1986), pp. 90-93.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07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F88C386C-CA78-4B38-8ED2-56F8D1C9E523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سرفصل مطالب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438400"/>
            <a:ext cx="7010400" cy="35814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dirty="0" smtClean="0">
                <a:effectLst/>
              </a:rPr>
              <a:t>طراحی فرایند </a:t>
            </a:r>
            <a:r>
              <a:rPr lang="en-US" sz="2400" dirty="0">
                <a:solidFill>
                  <a:srgbClr val="FF0000"/>
                </a:solidFill>
              </a:rPr>
              <a:t>Design Process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algn="r" rtl="1">
              <a:lnSpc>
                <a:spcPct val="80000"/>
              </a:lnSpc>
            </a:pPr>
            <a:r>
              <a:rPr lang="fa-IR" dirty="0" smtClean="0">
                <a:effectLst/>
              </a:rPr>
              <a:t>طراحی هم‌زمان- هم‌روند </a:t>
            </a:r>
            <a:r>
              <a:rPr lang="en-US" sz="2400" dirty="0">
                <a:solidFill>
                  <a:srgbClr val="FF0000"/>
                </a:solidFill>
              </a:rPr>
              <a:t>Concurrent Design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algn="r" rtl="1">
              <a:lnSpc>
                <a:spcPct val="80000"/>
              </a:lnSpc>
            </a:pPr>
            <a:r>
              <a:rPr lang="fa-IR" dirty="0" smtClean="0">
                <a:effectLst/>
              </a:rPr>
              <a:t>فناوری طراحی</a:t>
            </a:r>
            <a:endParaRPr lang="en-US" dirty="0">
              <a:effectLst/>
            </a:endParaRPr>
          </a:p>
          <a:p>
            <a:pPr algn="r" rtl="1">
              <a:lnSpc>
                <a:spcPct val="80000"/>
              </a:lnSpc>
            </a:pPr>
            <a:r>
              <a:rPr lang="fa-IR" dirty="0" smtClean="0">
                <a:effectLst/>
              </a:rPr>
              <a:t>بازبینی طراحی</a:t>
            </a:r>
          </a:p>
          <a:p>
            <a:pPr algn="r" rtl="1">
              <a:lnSpc>
                <a:spcPct val="80000"/>
              </a:lnSpc>
            </a:pPr>
            <a:r>
              <a:rPr lang="fa-IR" dirty="0" smtClean="0">
                <a:effectLst/>
              </a:rPr>
              <a:t>طراحی برای سازگاری با محیط زیست</a:t>
            </a:r>
            <a:endParaRPr lang="en-US" dirty="0">
              <a:effectLst/>
            </a:endParaRPr>
          </a:p>
          <a:p>
            <a:pPr algn="r" rtl="1">
              <a:lnSpc>
                <a:spcPct val="80000"/>
              </a:lnSpc>
            </a:pPr>
            <a:r>
              <a:rPr lang="fa-IR" dirty="0" smtClean="0">
                <a:effectLst/>
              </a:rPr>
              <a:t>طراحی توانمند </a:t>
            </a:r>
            <a:r>
              <a:rPr lang="en-US" sz="2400" dirty="0">
                <a:solidFill>
                  <a:srgbClr val="FF0000"/>
                </a:solidFill>
              </a:rPr>
              <a:t>Design for Robustness</a:t>
            </a:r>
          </a:p>
          <a:p>
            <a:pPr algn="r" rtl="1">
              <a:lnSpc>
                <a:spcPct val="80000"/>
              </a:lnSpc>
            </a:pPr>
            <a:r>
              <a:rPr lang="fa-IR" dirty="0" smtClean="0"/>
              <a:t>گسترش عملکرد کیفیت (آرایش کارکردهای کیفی) </a:t>
            </a:r>
            <a:r>
              <a:rPr lang="en-US" sz="2400" dirty="0">
                <a:solidFill>
                  <a:srgbClr val="FF0000"/>
                </a:solidFill>
              </a:rPr>
              <a:t>Quality Function Deployment</a:t>
            </a:r>
          </a:p>
        </p:txBody>
      </p:sp>
    </p:spTree>
    <p:extLst>
      <p:ext uri="{BB962C8B-B14F-4D97-AF65-F5344CB8AC3E}">
        <p14:creationId xmlns:p14="http://schemas.microsoft.com/office/powerpoint/2010/main" val="35606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3EF6F9C0-6ED9-497D-8945-F13BC9BD69EC}" type="slidenum">
              <a:rPr lang="en-US"/>
              <a:pPr/>
              <a:t>20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effectLst/>
              </a:rPr>
              <a:t>طرح‌های نهایی برای محصول</a:t>
            </a:r>
            <a:endParaRPr lang="en-US" dirty="0">
              <a:effectLst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72201" y="2286000"/>
            <a:ext cx="3609975" cy="3810000"/>
          </a:xfrm>
        </p:spPr>
        <p:txBody>
          <a:bodyPr/>
          <a:lstStyle/>
          <a:p>
            <a:pPr algn="r" rtl="1"/>
            <a:r>
              <a:rPr lang="fa-IR" dirty="0" smtClean="0"/>
              <a:t>طراحی نهایی</a:t>
            </a:r>
            <a:endParaRPr lang="en-US" dirty="0"/>
          </a:p>
          <a:p>
            <a:pPr lvl="1" algn="r" rtl="1"/>
            <a:r>
              <a:rPr lang="fa-IR" dirty="0" smtClean="0"/>
              <a:t>طرح‌های مشروح با مشخصه‌های فنی</a:t>
            </a:r>
            <a:endParaRPr lang="en-US" dirty="0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1" y="2209800"/>
            <a:ext cx="3903663" cy="3881438"/>
          </a:xfrm>
        </p:spPr>
        <p:txBody>
          <a:bodyPr/>
          <a:lstStyle/>
          <a:p>
            <a:pPr algn="r" rtl="1"/>
            <a:r>
              <a:rPr lang="fa-IR" dirty="0" smtClean="0"/>
              <a:t>طرح‌های فرایندی</a:t>
            </a:r>
            <a:endParaRPr lang="en-US" dirty="0"/>
          </a:p>
          <a:p>
            <a:pPr lvl="1" algn="r" rtl="1"/>
            <a:r>
              <a:rPr lang="fa-IR" dirty="0" smtClean="0"/>
              <a:t>دستور‌العمل‌های کاری</a:t>
            </a:r>
            <a:endParaRPr lang="en-US" dirty="0"/>
          </a:p>
          <a:p>
            <a:pPr lvl="2" algn="r" rtl="1"/>
            <a:r>
              <a:rPr lang="fa-IR" dirty="0" smtClean="0"/>
              <a:t>ابزارها و تجهیزات لازم</a:t>
            </a:r>
          </a:p>
          <a:p>
            <a:pPr lvl="2" algn="r" rtl="1"/>
            <a:r>
              <a:rPr lang="fa-IR" dirty="0" smtClean="0"/>
              <a:t>الزامات مواد اولیه</a:t>
            </a:r>
            <a:endParaRPr lang="en-US" dirty="0" smtClean="0"/>
          </a:p>
          <a:p>
            <a:pPr lvl="2" algn="r" rtl="1"/>
            <a:r>
              <a:rPr lang="fa-IR" dirty="0" smtClean="0"/>
              <a:t>رویه‌های کاری و توصیف مشاغل</a:t>
            </a:r>
            <a:endParaRPr lang="en-US" dirty="0"/>
          </a:p>
          <a:p>
            <a:pPr lvl="2" algn="r" rtl="1"/>
            <a:r>
              <a:rPr lang="fa-IR" dirty="0" smtClean="0"/>
              <a:t>برنامه‌های رایانه‌ای برای دستگاه‌های خودکار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3BA893A9-3B13-44E3-B965-5E2B09348824}" type="slidenum">
              <a:rPr lang="en-US"/>
              <a:pPr/>
              <a:t>21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تیم طراحی- طراحی تیمی</a:t>
            </a:r>
            <a:endParaRPr lang="en-US" dirty="0"/>
          </a:p>
        </p:txBody>
      </p:sp>
      <p:pic>
        <p:nvPicPr>
          <p:cNvPr id="16589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59125" y="2214564"/>
            <a:ext cx="6305550" cy="3881437"/>
          </a:xfrm>
        </p:spPr>
      </p:pic>
    </p:spTree>
    <p:extLst>
      <p:ext uri="{BB962C8B-B14F-4D97-AF65-F5344CB8AC3E}">
        <p14:creationId xmlns:p14="http://schemas.microsoft.com/office/powerpoint/2010/main" val="23718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03DCACD9-53DD-437C-85C7-36637E0A136E}" type="slidenum">
              <a:rPr lang="en-US"/>
              <a:pPr/>
              <a:t>22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effectLst/>
              </a:rPr>
              <a:t>طراحی همزمان- هم‌روند</a:t>
            </a:r>
            <a:br>
              <a:rPr lang="fa-IR" dirty="0" smtClean="0">
                <a:effectLst/>
              </a:rPr>
            </a:br>
            <a:r>
              <a:rPr lang="en-US" sz="2800" dirty="0">
                <a:solidFill>
                  <a:srgbClr val="FF0000"/>
                </a:solidFill>
              </a:rPr>
              <a:t>Concurrent Design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400" dirty="0"/>
              <a:t>رویکردی تازه برای طراحی که طراحی همزمان محصولات و فرایندها به صورت تیمی</a:t>
            </a:r>
            <a:endParaRPr lang="en-US" sz="2400" dirty="0"/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algn="r" rtl="1">
              <a:lnSpc>
                <a:spcPct val="80000"/>
              </a:lnSpc>
            </a:pPr>
            <a:r>
              <a:rPr lang="fa-IR" sz="2400" dirty="0"/>
              <a:t>بهبود دهنده کیفیت تصمیمات اولیه طراحی</a:t>
            </a:r>
            <a:endParaRPr lang="en-US" sz="2400" dirty="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sz="half" idx="2"/>
          </p:nvPr>
        </p:nvSpPr>
        <p:spPr>
          <a:noFill/>
          <a:ln/>
        </p:spPr>
        <p:txBody>
          <a:bodyPr/>
          <a:lstStyle/>
          <a:p>
            <a:pPr marL="388938" indent="-388938" algn="r" rtl="1">
              <a:lnSpc>
                <a:spcPct val="80000"/>
              </a:lnSpc>
            </a:pPr>
            <a:r>
              <a:rPr lang="fa-IR" sz="2400" dirty="0"/>
              <a:t>دربر دارنده تأمین‌کنندگان</a:t>
            </a:r>
            <a:endParaRPr lang="en-US" sz="2400" dirty="0"/>
          </a:p>
          <a:p>
            <a:pPr marL="388938" indent="-388938" algn="r" rtl="1">
              <a:lnSpc>
                <a:spcPct val="80000"/>
              </a:lnSpc>
            </a:pPr>
            <a:r>
              <a:rPr lang="fa-IR" sz="2400" dirty="0"/>
              <a:t>با توجه به فرایند تولید</a:t>
            </a:r>
            <a:endParaRPr lang="en-US" sz="2400" dirty="0"/>
          </a:p>
          <a:p>
            <a:pPr marL="388938" indent="-388938" algn="r" rtl="1">
              <a:lnSpc>
                <a:spcPct val="80000"/>
              </a:lnSpc>
            </a:pPr>
            <a:r>
              <a:rPr lang="fa-IR" sz="2400" dirty="0"/>
              <a:t>به کارگیری سیستم هزینه منهای قیمت </a:t>
            </a:r>
            <a:r>
              <a:rPr lang="en-US" sz="1800" dirty="0">
                <a:solidFill>
                  <a:srgbClr val="FF0000"/>
                </a:solidFill>
              </a:rPr>
              <a:t>Uses a price-minus system</a:t>
            </a:r>
            <a:endParaRPr lang="en-US" sz="2400" dirty="0">
              <a:solidFill>
                <a:srgbClr val="FF0000"/>
              </a:solidFill>
            </a:endParaRPr>
          </a:p>
          <a:p>
            <a:pPr marL="388938" indent="-388938" algn="r" rtl="1">
              <a:lnSpc>
                <a:spcPct val="80000"/>
              </a:lnSpc>
            </a:pPr>
            <a:r>
              <a:rPr lang="fa-IR" sz="2400" dirty="0"/>
              <a:t>زمانبندی و مدیریت این کار پیچیده است و برخی وظایف باید همزمان انجام شوند</a:t>
            </a:r>
            <a:endParaRPr lang="en-US" sz="2400" dirty="0"/>
          </a:p>
          <a:p>
            <a:pPr marL="388938" indent="-388938" algn="r" rtl="1">
              <a:lnSpc>
                <a:spcPct val="80000"/>
              </a:lnSpc>
            </a:pPr>
            <a:r>
              <a:rPr lang="fa-IR" sz="2400" dirty="0"/>
              <a:t>از فناوری برای کمک به طراحی کمک می‌گیرد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52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75F2BF6A-F119-4B4B-A386-DA6FE2467F9C}" type="slidenum">
              <a:rPr lang="en-US"/>
              <a:pPr/>
              <a:t>23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715000" cy="1143000"/>
          </a:xfrm>
        </p:spPr>
        <p:txBody>
          <a:bodyPr/>
          <a:lstStyle/>
          <a:p>
            <a:pPr algn="r" rtl="1"/>
            <a:r>
              <a:rPr lang="fa-IR" dirty="0" smtClean="0"/>
              <a:t>فناوری در طراحی</a:t>
            </a:r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057400"/>
            <a:ext cx="7543800" cy="4191000"/>
          </a:xfrm>
        </p:spPr>
        <p:txBody>
          <a:bodyPr/>
          <a:lstStyle/>
          <a:p>
            <a:pPr algn="r" rtl="1"/>
            <a:r>
              <a:rPr lang="en-US" dirty="0"/>
              <a:t>Computer Aided Design (CAD)</a:t>
            </a:r>
          </a:p>
          <a:p>
            <a:pPr lvl="1" algn="r" rtl="1"/>
            <a:r>
              <a:rPr lang="fa-IR" dirty="0"/>
              <a:t>کمک کننده به ایجاد، اصلاح و تحلیل طراحی</a:t>
            </a:r>
            <a:endParaRPr lang="en-US" dirty="0"/>
          </a:p>
          <a:p>
            <a:pPr lvl="1" algn="r" rtl="1"/>
            <a:r>
              <a:rPr lang="en-US" dirty="0"/>
              <a:t>computer-aided engineering (CAE)</a:t>
            </a:r>
          </a:p>
          <a:p>
            <a:pPr lvl="2" algn="r" rtl="1"/>
            <a:r>
              <a:rPr lang="fa-IR" dirty="0"/>
              <a:t>برای آزمودن و تحلیل طراحی‌ها در رایانه</a:t>
            </a:r>
            <a:endParaRPr lang="en-US" dirty="0"/>
          </a:p>
          <a:p>
            <a:pPr lvl="1" algn="r" rtl="1"/>
            <a:r>
              <a:rPr lang="en-US" dirty="0"/>
              <a:t>computer-aided manufacturing (CAD/CAM)</a:t>
            </a:r>
          </a:p>
          <a:p>
            <a:pPr lvl="2" algn="r" rtl="1"/>
            <a:r>
              <a:rPr lang="fa-IR" dirty="0"/>
              <a:t>رابط طراحی رایانه‌ای با تولید خودکار</a:t>
            </a:r>
            <a:endParaRPr lang="en-US" dirty="0"/>
          </a:p>
          <a:p>
            <a:pPr lvl="1" algn="r" rtl="1"/>
            <a:r>
              <a:rPr lang="en-US" dirty="0"/>
              <a:t>Product Life cycle Management (PLM)</a:t>
            </a:r>
          </a:p>
          <a:p>
            <a:pPr lvl="2" algn="r" rtl="1"/>
            <a:r>
              <a:rPr lang="fa-IR" dirty="0"/>
              <a:t>مدیریت کل چرخه عمر یک محصول: نگهداری سوابق اصلاحات طول عمر محصول</a:t>
            </a:r>
          </a:p>
          <a:p>
            <a:pPr lvl="1" algn="r" rtl="1"/>
            <a:r>
              <a:rPr lang="en-US" dirty="0"/>
              <a:t>Collaborative Product Design (CPD)</a:t>
            </a:r>
          </a:p>
        </p:txBody>
      </p:sp>
    </p:spTree>
    <p:extLst>
      <p:ext uri="{BB962C8B-B14F-4D97-AF65-F5344CB8AC3E}">
        <p14:creationId xmlns:p14="http://schemas.microsoft.com/office/powerpoint/2010/main" val="4991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Exomars-filt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1" y="685801"/>
            <a:ext cx="8958383" cy="54102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C8F8B818-3B93-4DA8-8047-D01E0CC141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54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6AB7B2CD-8EAB-4A92-B2E8-932EF129AE6A}" type="slidenum">
              <a:rPr lang="en-US"/>
              <a:pPr/>
              <a:t>25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effectLst/>
              </a:rPr>
              <a:t>بازنگری طراحی</a:t>
            </a:r>
            <a:endParaRPr lang="en-US" dirty="0"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133600"/>
            <a:ext cx="6781800" cy="4343400"/>
          </a:xfrm>
        </p:spPr>
        <p:txBody>
          <a:bodyPr/>
          <a:lstStyle/>
          <a:p>
            <a:pPr algn="r" rtl="1"/>
            <a:r>
              <a:rPr lang="fa-IR" dirty="0"/>
              <a:t>بازنگری طراحی برای جلوگیری از خرابی و اطمینان از ایجاد ارزش</a:t>
            </a:r>
            <a:endParaRPr lang="en-US" dirty="0"/>
          </a:p>
          <a:p>
            <a:pPr lvl="1" algn="r" rtl="1"/>
            <a:r>
              <a:rPr lang="en-US" dirty="0"/>
              <a:t>Failure mode and effects analysis (FMEA)</a:t>
            </a:r>
          </a:p>
          <a:p>
            <a:pPr lvl="2" algn="r" rtl="1"/>
            <a:r>
              <a:rPr lang="fa-IR" dirty="0"/>
              <a:t>روشی سیستماتیک برای تجزیه و تحلیل خرابی‌های محصول</a:t>
            </a:r>
            <a:endParaRPr lang="en-US" dirty="0"/>
          </a:p>
          <a:p>
            <a:pPr lvl="1" algn="r" rtl="1"/>
            <a:r>
              <a:rPr lang="en-US" dirty="0"/>
              <a:t>Fault tree analysis (FTA)</a:t>
            </a:r>
          </a:p>
          <a:p>
            <a:pPr lvl="2" algn="r" rtl="1"/>
            <a:r>
              <a:rPr lang="fa-IR" dirty="0"/>
              <a:t>روشی دیداری برای تحلیل روابط متقابل میان خرابی‌ها</a:t>
            </a:r>
            <a:endParaRPr lang="en-US" dirty="0"/>
          </a:p>
          <a:p>
            <a:pPr lvl="1" algn="r" rtl="1"/>
            <a:r>
              <a:rPr lang="en-US" dirty="0"/>
              <a:t>Value analysis (VA)</a:t>
            </a:r>
          </a:p>
          <a:p>
            <a:pPr lvl="2" algn="r" rtl="1"/>
            <a:r>
              <a:rPr lang="fa-IR" dirty="0"/>
              <a:t>تجزیه و تحلیل ارزش برای کمک به حذف جنبه‌ها و کارکردهای اضافی</a:t>
            </a:r>
            <a:endParaRPr lang="en-US" dirty="0"/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96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8CE3194E-C9E5-4E0B-BE11-3D55006BCC01}" type="slidenum">
              <a:rPr lang="en-US"/>
              <a:pPr/>
              <a:t>26</a:t>
            </a:fld>
            <a:endParaRPr lang="en-US"/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2971800" y="471488"/>
            <a:ext cx="70104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lnSpc>
                <a:spcPct val="90000"/>
              </a:lnSpc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FMEA for Potato Chips</a:t>
            </a:r>
          </a:p>
        </p:txBody>
      </p:sp>
      <p:grpSp>
        <p:nvGrpSpPr>
          <p:cNvPr id="178208" name="Group 32"/>
          <p:cNvGrpSpPr>
            <a:grpSpLocks/>
          </p:cNvGrpSpPr>
          <p:nvPr/>
        </p:nvGrpSpPr>
        <p:grpSpPr bwMode="auto">
          <a:xfrm>
            <a:off x="2667000" y="1981201"/>
            <a:ext cx="7315200" cy="709613"/>
            <a:chOff x="321" y="956"/>
            <a:chExt cx="5066" cy="356"/>
          </a:xfrm>
        </p:grpSpPr>
        <p:sp>
          <p:nvSpPr>
            <p:cNvPr id="178209" name="Rectangle 33"/>
            <p:cNvSpPr>
              <a:spLocks noChangeArrowheads="1"/>
            </p:cNvSpPr>
            <p:nvPr/>
          </p:nvSpPr>
          <p:spPr bwMode="auto">
            <a:xfrm>
              <a:off x="368" y="956"/>
              <a:ext cx="4885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tabLst>
                  <a:tab pos="2184400" algn="ctr"/>
                  <a:tab pos="4572000" algn="ctr"/>
                  <a:tab pos="6756400" algn="ctr"/>
                </a:tabLst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	</a:t>
              </a:r>
            </a:p>
          </p:txBody>
        </p:sp>
        <p:sp>
          <p:nvSpPr>
            <p:cNvPr id="178210" name="Line 34"/>
            <p:cNvSpPr>
              <a:spLocks noChangeShapeType="1"/>
            </p:cNvSpPr>
            <p:nvPr/>
          </p:nvSpPr>
          <p:spPr bwMode="auto">
            <a:xfrm>
              <a:off x="321" y="1312"/>
              <a:ext cx="506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8401" name="Group 225"/>
          <p:cNvGraphicFramePr>
            <a:graphicFrameLocks noGrp="1"/>
          </p:cNvGraphicFramePr>
          <p:nvPr>
            <p:ph/>
          </p:nvPr>
        </p:nvGraphicFramePr>
        <p:xfrm>
          <a:off x="1905000" y="1295400"/>
          <a:ext cx="8534400" cy="5425440"/>
        </p:xfrm>
        <a:graphic>
          <a:graphicData uri="http://schemas.openxmlformats.org/drawingml/2006/table">
            <a:tbl>
              <a:tblPr/>
              <a:tblGrid>
                <a:gridCol w="140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Failure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Mode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Cause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Failure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Effect 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Failure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Corrective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6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Stale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low moisture content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expired shelf life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poor packaging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tastes bad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won’t crunch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thrown out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lost sales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add moisture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 cure longer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better package seal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shorter shelf life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Broken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too thin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too brittle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rough handling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rough 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poor packaging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can’t dip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poor display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injures mouth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chocking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perceived as old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lost sales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change recipe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change process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change packaging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Too Salty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outdated receipt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process not in control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uneven distribution of salt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eat less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drink more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health hazard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lost sales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experiment with recipe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experiment with process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w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introduce low salt version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231B979A-C24E-4CA8-8B5E-C910E2A6DB75}" type="slidenum">
              <a:rPr lang="en-US"/>
              <a:pPr/>
              <a:t>27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867400" cy="1143000"/>
          </a:xfrm>
        </p:spPr>
        <p:txBody>
          <a:bodyPr/>
          <a:lstStyle/>
          <a:p>
            <a:r>
              <a:rPr lang="en-US">
                <a:effectLst/>
              </a:rPr>
              <a:t>Fault tree analysis (FTA)</a:t>
            </a:r>
          </a:p>
        </p:txBody>
      </p:sp>
      <p:pic>
        <p:nvPicPr>
          <p:cNvPr id="1802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7543800" cy="4548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5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52F70610-33C9-4B9D-BA82-1CE6B7A3B057}" type="slidenum">
              <a:rPr lang="en-US"/>
              <a:pPr/>
              <a:t>28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000" dirty="0"/>
              <a:t>تجزیه و تحلیل ارزش</a:t>
            </a:r>
            <a:r>
              <a:rPr lang="en-US" sz="3200" dirty="0">
                <a:solidFill>
                  <a:srgbClr val="FF0000"/>
                </a:solidFill>
              </a:rPr>
              <a:t>Value analysis (VA)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fa-IR" sz="3200" dirty="0">
                <a:solidFill>
                  <a:srgbClr val="FF0000"/>
                </a:solidFill>
              </a:rPr>
              <a:t>جنرال الکتریک 1947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1" y="2286000"/>
            <a:ext cx="6429375" cy="3881438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90000"/>
              </a:lnSpc>
            </a:pPr>
            <a:r>
              <a:rPr lang="fa-IR" sz="2400" dirty="0"/>
              <a:t>بدون این چه می‌شود؟</a:t>
            </a:r>
            <a:endParaRPr lang="en-US" sz="2400" dirty="0"/>
          </a:p>
          <a:p>
            <a:pPr algn="r" rtl="1">
              <a:lnSpc>
                <a:spcPct val="90000"/>
              </a:lnSpc>
            </a:pPr>
            <a:r>
              <a:rPr lang="fa-IR" sz="2400" dirty="0"/>
              <a:t>آیا عملکرد آن بیش از نیاز است؟</a:t>
            </a:r>
            <a:endParaRPr lang="en-US" sz="2400" dirty="0"/>
          </a:p>
          <a:p>
            <a:pPr algn="r" rtl="1">
              <a:lnSpc>
                <a:spcPct val="90000"/>
              </a:lnSpc>
            </a:pPr>
            <a:r>
              <a:rPr lang="fa-IR" sz="2400" dirty="0"/>
              <a:t>آیا هزینه‌های بیش از سودش است؟</a:t>
            </a:r>
            <a:endParaRPr lang="en-US" sz="2400" dirty="0"/>
          </a:p>
          <a:p>
            <a:pPr algn="r" rtl="1">
              <a:lnSpc>
                <a:spcPct val="90000"/>
              </a:lnSpc>
            </a:pPr>
            <a:r>
              <a:rPr lang="fa-IR" sz="2400" dirty="0"/>
              <a:t>آیا چیز دیگری می‌تواند بهتر از آن باشد؟</a:t>
            </a:r>
            <a:endParaRPr lang="en-US" sz="2400" dirty="0"/>
          </a:p>
          <a:p>
            <a:pPr algn="r" rtl="1">
              <a:lnSpc>
                <a:spcPct val="90000"/>
              </a:lnSpc>
            </a:pPr>
            <a:r>
              <a:rPr lang="fa-IR" sz="2400" dirty="0"/>
              <a:t>آیا می‌توان آن را چیزی ساخت که:</a:t>
            </a:r>
            <a:endParaRPr lang="en-US" sz="2400" dirty="0"/>
          </a:p>
          <a:p>
            <a:pPr lvl="1" algn="r" rtl="1">
              <a:lnSpc>
                <a:spcPct val="90000"/>
              </a:lnSpc>
            </a:pPr>
            <a:r>
              <a:rPr lang="fa-IR" sz="2000" dirty="0"/>
              <a:t>روش ساختش ارزان‌تر باشد؟</a:t>
            </a:r>
            <a:endParaRPr lang="en-US" sz="2000" dirty="0"/>
          </a:p>
          <a:p>
            <a:pPr lvl="1" algn="r" rtl="1">
              <a:lnSpc>
                <a:spcPct val="90000"/>
              </a:lnSpc>
            </a:pPr>
            <a:r>
              <a:rPr lang="fa-IR" sz="2000" dirty="0"/>
              <a:t>ابزاربندی ارزان‌تری بخواهد؟</a:t>
            </a:r>
            <a:endParaRPr lang="en-US" sz="2000" dirty="0"/>
          </a:p>
          <a:p>
            <a:pPr lvl="1" algn="r" rtl="1">
              <a:lnSpc>
                <a:spcPct val="90000"/>
              </a:lnSpc>
            </a:pPr>
            <a:r>
              <a:rPr lang="fa-IR" sz="2000" dirty="0"/>
              <a:t>مواد ارزان‌تری بخواهد؟</a:t>
            </a:r>
            <a:endParaRPr lang="en-US" sz="2000" dirty="0"/>
          </a:p>
          <a:p>
            <a:pPr algn="r" rtl="1">
              <a:lnSpc>
                <a:spcPct val="90000"/>
              </a:lnSpc>
            </a:pPr>
            <a:r>
              <a:rPr lang="fa-IR" sz="2400" dirty="0"/>
              <a:t>آیا کس دیگری می‌تواند آن را ارزان‌تر، بهتر یا سریع‌تر بسازد؟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29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807683DC-E9DD-4DA2-945A-BE51224ADEF2}" type="slidenum">
              <a:rPr lang="en-US"/>
              <a:pPr/>
              <a:t>29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000" dirty="0"/>
              <a:t>تجزیه و تحلیل ارزش (ادامه)</a:t>
            </a:r>
            <a:endParaRPr lang="en-US" sz="4000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به تازگی:</a:t>
            </a:r>
            <a:endParaRPr lang="en-US" dirty="0"/>
          </a:p>
          <a:p>
            <a:pPr lvl="1" algn="r" rtl="1"/>
            <a:r>
              <a:rPr lang="fa-IR" dirty="0" smtClean="0"/>
              <a:t>آیا قابل بازیافت یا قابل بازگشت به طبیعت است؟</a:t>
            </a:r>
            <a:endParaRPr lang="en-US" dirty="0"/>
          </a:p>
          <a:p>
            <a:pPr lvl="1" algn="r" rtl="1"/>
            <a:r>
              <a:rPr lang="fa-IR" dirty="0" smtClean="0"/>
              <a:t>آیا فرایند تولیدش از دید محیط زیست پایدار است؟</a:t>
            </a:r>
            <a:endParaRPr lang="en-US" dirty="0"/>
          </a:p>
          <a:p>
            <a:pPr lvl="1" algn="r" rtl="1"/>
            <a:r>
              <a:rPr lang="fa-IR" dirty="0" smtClean="0"/>
              <a:t>آیا بیش از آن که ارزش دارد انرژی مصرف می‌کند؟</a:t>
            </a:r>
            <a:endParaRPr lang="en-US" dirty="0"/>
          </a:p>
          <a:p>
            <a:pPr lvl="1" algn="r" rtl="1"/>
            <a:r>
              <a:rPr lang="fa-IR" dirty="0" smtClean="0"/>
              <a:t>آیا این کالا یا آلایش‌های جنبی آن به محیط آسیب می‌زند؟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328FB59F-F1B3-4517-ACCD-8D1A1044B977}" type="slidenum">
              <a:rPr lang="en-US"/>
              <a:pPr/>
              <a:t>3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فرایند طراحی </a:t>
            </a:r>
            <a:endParaRPr lang="en-US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dirty="0"/>
              <a:t>طراحی خوب می‌تواند حربه‌ای رقابتی باشد </a:t>
            </a:r>
            <a:r>
              <a:rPr lang="en-US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a competitive edge</a:t>
            </a:r>
            <a:endParaRPr lang="en-US" dirty="0">
              <a:solidFill>
                <a:srgbClr val="FF0000"/>
              </a:solidFill>
            </a:endParaRPr>
          </a:p>
          <a:p>
            <a:pPr lvl="1" algn="r" rtl="1">
              <a:lnSpc>
                <a:spcPct val="90000"/>
              </a:lnSpc>
            </a:pPr>
            <a:r>
              <a:rPr lang="fa-IR" dirty="0"/>
              <a:t>طراحی خوب ویژگی‌های محصول را بر خواسته‌های مشتری منطبق می‌سازد</a:t>
            </a:r>
            <a:endParaRPr lang="en-US" dirty="0"/>
          </a:p>
          <a:p>
            <a:pPr lvl="1" algn="r" rtl="1">
              <a:lnSpc>
                <a:spcPct val="90000"/>
              </a:lnSpc>
            </a:pPr>
            <a:r>
              <a:rPr lang="fa-IR" dirty="0"/>
              <a:t>طراحی خوب الزامات مشتریان را به ساده‌ترین و کم‌هزینه‌ترین روش بر‌آورده می‌سازد</a:t>
            </a:r>
            <a:endParaRPr lang="en-US" dirty="0"/>
          </a:p>
          <a:p>
            <a:pPr lvl="1" algn="r" rtl="1">
              <a:lnSpc>
                <a:spcPct val="90000"/>
              </a:lnSpc>
            </a:pPr>
            <a:r>
              <a:rPr lang="fa-IR" dirty="0"/>
              <a:t>زمان طراحی را کمینه می‌کند</a:t>
            </a:r>
            <a:endParaRPr lang="en-US" dirty="0"/>
          </a:p>
          <a:p>
            <a:pPr lvl="1" algn="r" rtl="1">
              <a:lnSpc>
                <a:spcPct val="90000"/>
              </a:lnSpc>
            </a:pPr>
            <a:r>
              <a:rPr lang="fa-IR" dirty="0"/>
              <a:t>بازنگری و اصلاحات را برای عملی شدن طرح حداقل می‌کند</a:t>
            </a:r>
            <a:endParaRPr lang="en-US" dirty="0"/>
          </a:p>
          <a:p>
            <a:pPr algn="r" rtl="1">
              <a:lnSpc>
                <a:spcPct val="90000"/>
              </a:lnSpc>
            </a:pPr>
            <a:endParaRPr lang="en-US" dirty="0"/>
          </a:p>
          <a:p>
            <a:pPr algn="r" rt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تجزیه و تحلیل چرخه عمر محصول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C8F8B818-3B93-4DA8-8047-D01E0CC14134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743200" y="1600200"/>
          <a:ext cx="6829446" cy="4407660"/>
        </p:xfrm>
        <a:graphic>
          <a:graphicData uri="http://schemas.openxmlformats.org/drawingml/2006/table">
            <a:tbl>
              <a:tblPr rtl="1" firstRow="1" bandRow="1">
                <a:tableStyleId>{7E9639D4-E3E2-4D34-9284-5A2195B3D0D7}</a:tableStyleId>
              </a:tblPr>
              <a:tblGrid>
                <a:gridCol w="1138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3275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دفع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به‌کارگیری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توزیع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تولید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استخراج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7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مواد لویه و انرژی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مواد جانبی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آلودگی فیزیکی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ضایعات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7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مواد و انرژی</a:t>
                      </a:r>
                      <a:r>
                        <a:rPr lang="fa-IR" baseline="0" dirty="0" smtClean="0"/>
                        <a:t> مصرفی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کل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550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DBD213BA-9551-4185-A20E-558A044C45E7}" type="slidenum">
              <a:rPr lang="en-US"/>
              <a:pPr/>
              <a:t>31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000" dirty="0"/>
              <a:t>طراحی برای محیط زیست و توسعه مسؤولیت تولید کننده</a:t>
            </a:r>
            <a:endParaRPr lang="en-US" sz="40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209800"/>
            <a:ext cx="7848600" cy="36576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400" dirty="0"/>
              <a:t>طراحی برای محیط</a:t>
            </a:r>
            <a:endParaRPr lang="en-US" sz="2400" dirty="0"/>
          </a:p>
          <a:p>
            <a:pPr lvl="1" algn="r" rtl="1">
              <a:lnSpc>
                <a:spcPct val="90000"/>
              </a:lnSpc>
            </a:pPr>
            <a:r>
              <a:rPr lang="fa-IR" sz="2000" dirty="0"/>
              <a:t>طراحی با موادی که قابل بازیافت هستند</a:t>
            </a:r>
            <a:endParaRPr lang="en-US" sz="2000" dirty="0"/>
          </a:p>
          <a:p>
            <a:pPr lvl="1" algn="r" rtl="1">
              <a:lnSpc>
                <a:spcPct val="90000"/>
              </a:lnSpc>
            </a:pPr>
            <a:r>
              <a:rPr lang="fa-IR" sz="2000" dirty="0"/>
              <a:t>طراحی با مواد بازیافتی</a:t>
            </a:r>
            <a:endParaRPr lang="en-US" sz="2000" dirty="0"/>
          </a:p>
          <a:p>
            <a:pPr lvl="1" algn="r" rtl="1">
              <a:lnSpc>
                <a:spcPct val="90000"/>
              </a:lnSpc>
            </a:pPr>
            <a:r>
              <a:rPr lang="fa-IR" sz="2000" dirty="0"/>
              <a:t>طراحی برای تعمیر ساده‌تر</a:t>
            </a:r>
            <a:endParaRPr lang="en-US" sz="2000" dirty="0"/>
          </a:p>
          <a:p>
            <a:pPr lvl="1" algn="r" rtl="1">
              <a:lnSpc>
                <a:spcPct val="90000"/>
              </a:lnSpc>
            </a:pPr>
            <a:r>
              <a:rPr lang="fa-IR" sz="2000" dirty="0"/>
              <a:t>حداقل کردن بسته‌بندی</a:t>
            </a:r>
            <a:endParaRPr lang="en-US" sz="2000" dirty="0"/>
          </a:p>
          <a:p>
            <a:pPr lvl="1" algn="r" rtl="1">
              <a:lnSpc>
                <a:spcPct val="90000"/>
              </a:lnSpc>
            </a:pPr>
            <a:r>
              <a:rPr lang="fa-IR" sz="2000" dirty="0"/>
              <a:t>کمینه‌سازی انرژی مصرفی برای ساخت، مصرف و وارهایی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06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7DEA3568-01A2-4F46-AF30-15F9525B2C6A}" type="slidenum">
              <a:rPr lang="en-US"/>
              <a:pPr/>
              <a:t>32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for Environment</a:t>
            </a:r>
          </a:p>
        </p:txBody>
      </p:sp>
      <p:pic>
        <p:nvPicPr>
          <p:cNvPr id="1833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8900" y="2214564"/>
            <a:ext cx="7366000" cy="3881437"/>
          </a:xfrm>
        </p:spPr>
      </p:pic>
    </p:spTree>
    <p:extLst>
      <p:ext uri="{BB962C8B-B14F-4D97-AF65-F5344CB8AC3E}">
        <p14:creationId xmlns:p14="http://schemas.microsoft.com/office/powerpoint/2010/main" val="27678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84442B91-8F71-4135-BBC9-0DF3BFBDB5EE}" type="slidenum">
              <a:rPr lang="en-US"/>
              <a:pPr/>
              <a:t>33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Quality Function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Deployment (QFD)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895600"/>
            <a:ext cx="7958138" cy="2662238"/>
          </a:xfrm>
        </p:spPr>
        <p:txBody>
          <a:bodyPr/>
          <a:lstStyle/>
          <a:p>
            <a:pPr algn="r" rtl="1"/>
            <a:r>
              <a:rPr lang="fa-IR" dirty="0"/>
              <a:t>برگردان صدای مشتری به الزامات طراحی</a:t>
            </a:r>
            <a:endParaRPr lang="en-US" dirty="0"/>
          </a:p>
          <a:p>
            <a:pPr algn="r" rtl="1"/>
            <a:r>
              <a:rPr lang="fa-IR" dirty="0"/>
              <a:t>نمایانگر الزامات در شکل ماتریس</a:t>
            </a:r>
            <a:endParaRPr lang="en-US" dirty="0"/>
          </a:p>
          <a:p>
            <a:pPr lvl="1" algn="r" rtl="1"/>
            <a:r>
              <a:rPr lang="fa-IR" dirty="0"/>
              <a:t>ماتریس اول به نام: خانه کیفیت</a:t>
            </a:r>
            <a:endParaRPr lang="en-US" dirty="0"/>
          </a:p>
          <a:p>
            <a:pPr lvl="1" algn="r" rtl="1"/>
            <a:r>
              <a:rPr lang="fa-IR" dirty="0"/>
              <a:t>مجموعه‌ای از خانه‌های به هم متصل</a:t>
            </a:r>
            <a:endParaRPr lang="en-US" sz="2800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2C23169C-ACFF-411A-8861-D2AAAFEF976E}" type="slidenum">
              <a:rPr lang="en-US"/>
              <a:pPr/>
              <a:t>34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533400"/>
            <a:ext cx="7378700" cy="838200"/>
          </a:xfrm>
        </p:spPr>
        <p:txBody>
          <a:bodyPr/>
          <a:lstStyle/>
          <a:p>
            <a:r>
              <a:rPr lang="en-US"/>
              <a:t>House of Quality</a:t>
            </a:r>
          </a:p>
        </p:txBody>
      </p:sp>
      <p:grpSp>
        <p:nvGrpSpPr>
          <p:cNvPr id="188453" name="Group 37"/>
          <p:cNvGrpSpPr>
            <a:grpSpLocks/>
          </p:cNvGrpSpPr>
          <p:nvPr/>
        </p:nvGrpSpPr>
        <p:grpSpPr bwMode="auto">
          <a:xfrm>
            <a:off x="4038600" y="1295400"/>
            <a:ext cx="5791200" cy="5181600"/>
            <a:chOff x="1296" y="816"/>
            <a:chExt cx="3648" cy="3264"/>
          </a:xfrm>
        </p:grpSpPr>
        <p:sp>
          <p:nvSpPr>
            <p:cNvPr id="188452" name="Rectangle 36"/>
            <p:cNvSpPr>
              <a:spLocks noChangeArrowheads="1"/>
            </p:cNvSpPr>
            <p:nvPr/>
          </p:nvSpPr>
          <p:spPr bwMode="auto">
            <a:xfrm>
              <a:off x="1296" y="816"/>
              <a:ext cx="3648" cy="32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8420" name="Group 4"/>
            <p:cNvGrpSpPr>
              <a:grpSpLocks/>
            </p:cNvGrpSpPr>
            <p:nvPr/>
          </p:nvGrpSpPr>
          <p:grpSpPr bwMode="auto">
            <a:xfrm>
              <a:off x="1392" y="912"/>
              <a:ext cx="3425" cy="2986"/>
              <a:chOff x="1754" y="934"/>
              <a:chExt cx="3425" cy="2890"/>
            </a:xfrm>
          </p:grpSpPr>
          <p:sp>
            <p:nvSpPr>
              <p:cNvPr id="188421" name="Freeform 5"/>
              <p:cNvSpPr>
                <a:spLocks/>
              </p:cNvSpPr>
              <p:nvPr/>
            </p:nvSpPr>
            <p:spPr bwMode="auto">
              <a:xfrm>
                <a:off x="1755" y="1083"/>
                <a:ext cx="1141" cy="2283"/>
              </a:xfrm>
              <a:custGeom>
                <a:avLst/>
                <a:gdLst/>
                <a:ahLst/>
                <a:cxnLst>
                  <a:cxn ang="0">
                    <a:pos x="0" y="2283"/>
                  </a:cxn>
                  <a:cxn ang="0">
                    <a:pos x="0" y="1163"/>
                  </a:cxn>
                  <a:cxn ang="0">
                    <a:pos x="992" y="1163"/>
                  </a:cxn>
                  <a:cxn ang="0">
                    <a:pos x="650" y="811"/>
                  </a:cxn>
                  <a:cxn ang="0">
                    <a:pos x="650" y="0"/>
                  </a:cxn>
                  <a:cxn ang="0">
                    <a:pos x="890" y="0"/>
                  </a:cxn>
                  <a:cxn ang="0">
                    <a:pos x="890" y="789"/>
                  </a:cxn>
                  <a:cxn ang="0">
                    <a:pos x="1141" y="1168"/>
                  </a:cxn>
                  <a:cxn ang="0">
                    <a:pos x="1141" y="2283"/>
                  </a:cxn>
                  <a:cxn ang="0">
                    <a:pos x="0" y="2283"/>
                  </a:cxn>
                </a:cxnLst>
                <a:rect l="0" t="0" r="r" b="b"/>
                <a:pathLst>
                  <a:path w="1141" h="2283">
                    <a:moveTo>
                      <a:pt x="0" y="2283"/>
                    </a:moveTo>
                    <a:lnTo>
                      <a:pt x="0" y="1163"/>
                    </a:lnTo>
                    <a:lnTo>
                      <a:pt x="992" y="1163"/>
                    </a:lnTo>
                    <a:lnTo>
                      <a:pt x="650" y="811"/>
                    </a:lnTo>
                    <a:lnTo>
                      <a:pt x="650" y="0"/>
                    </a:lnTo>
                    <a:lnTo>
                      <a:pt x="890" y="0"/>
                    </a:lnTo>
                    <a:lnTo>
                      <a:pt x="890" y="789"/>
                    </a:lnTo>
                    <a:lnTo>
                      <a:pt x="1141" y="1168"/>
                    </a:lnTo>
                    <a:lnTo>
                      <a:pt x="1141" y="2283"/>
                    </a:lnTo>
                    <a:lnTo>
                      <a:pt x="0" y="2283"/>
                    </a:lnTo>
                    <a:close/>
                  </a:path>
                </a:pathLst>
              </a:custGeom>
              <a:solidFill>
                <a:srgbClr val="FFCDFF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22" name="Freeform 6"/>
              <p:cNvSpPr>
                <a:spLocks/>
              </p:cNvSpPr>
              <p:nvPr/>
            </p:nvSpPr>
            <p:spPr bwMode="auto">
              <a:xfrm>
                <a:off x="1754" y="3366"/>
                <a:ext cx="2470" cy="4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75" y="0"/>
                  </a:cxn>
                  <a:cxn ang="0">
                    <a:pos x="2475" y="458"/>
                  </a:cxn>
                  <a:cxn ang="0">
                    <a:pos x="0" y="458"/>
                  </a:cxn>
                  <a:cxn ang="0">
                    <a:pos x="0" y="0"/>
                  </a:cxn>
                </a:cxnLst>
                <a:rect l="0" t="0" r="r" b="b"/>
                <a:pathLst>
                  <a:path w="2475" h="458">
                    <a:moveTo>
                      <a:pt x="0" y="0"/>
                    </a:moveTo>
                    <a:lnTo>
                      <a:pt x="2475" y="0"/>
                    </a:lnTo>
                    <a:lnTo>
                      <a:pt x="2475" y="458"/>
                    </a:lnTo>
                    <a:lnTo>
                      <a:pt x="0" y="4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23" name="Rectangle 7"/>
              <p:cNvSpPr>
                <a:spLocks noChangeArrowheads="1"/>
              </p:cNvSpPr>
              <p:nvPr/>
            </p:nvSpPr>
            <p:spPr bwMode="auto">
              <a:xfrm>
                <a:off x="2891" y="2246"/>
                <a:ext cx="1333" cy="1120"/>
              </a:xfrm>
              <a:prstGeom prst="rect">
                <a:avLst/>
              </a:pr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24" name="Rectangle 8"/>
              <p:cNvSpPr>
                <a:spLocks noChangeArrowheads="1"/>
              </p:cNvSpPr>
              <p:nvPr/>
            </p:nvSpPr>
            <p:spPr bwMode="auto">
              <a:xfrm>
                <a:off x="4224" y="2246"/>
                <a:ext cx="955" cy="1120"/>
              </a:xfrm>
              <a:prstGeom prst="rect">
                <a:avLst/>
              </a:prstGeom>
              <a:solidFill>
                <a:srgbClr val="5B87F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25" name="Rectangle 9"/>
              <p:cNvSpPr>
                <a:spLocks noChangeArrowheads="1"/>
              </p:cNvSpPr>
              <p:nvPr/>
            </p:nvSpPr>
            <p:spPr bwMode="auto">
              <a:xfrm>
                <a:off x="2891" y="1579"/>
                <a:ext cx="1333" cy="667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26" name="Freeform 10"/>
              <p:cNvSpPr>
                <a:spLocks/>
              </p:cNvSpPr>
              <p:nvPr/>
            </p:nvSpPr>
            <p:spPr bwMode="auto">
              <a:xfrm>
                <a:off x="2891" y="934"/>
                <a:ext cx="1333" cy="656"/>
              </a:xfrm>
              <a:custGeom>
                <a:avLst/>
                <a:gdLst/>
                <a:ahLst/>
                <a:cxnLst>
                  <a:cxn ang="0">
                    <a:pos x="0" y="656"/>
                  </a:cxn>
                  <a:cxn ang="0">
                    <a:pos x="666" y="0"/>
                  </a:cxn>
                  <a:cxn ang="0">
                    <a:pos x="1333" y="656"/>
                  </a:cxn>
                  <a:cxn ang="0">
                    <a:pos x="0" y="656"/>
                  </a:cxn>
                </a:cxnLst>
                <a:rect l="0" t="0" r="r" b="b"/>
                <a:pathLst>
                  <a:path w="1333" h="656">
                    <a:moveTo>
                      <a:pt x="0" y="656"/>
                    </a:moveTo>
                    <a:lnTo>
                      <a:pt x="666" y="0"/>
                    </a:lnTo>
                    <a:lnTo>
                      <a:pt x="1333" y="656"/>
                    </a:lnTo>
                    <a:lnTo>
                      <a:pt x="0" y="656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27" name="Rectangle 11"/>
              <p:cNvSpPr>
                <a:spLocks noChangeArrowheads="1"/>
              </p:cNvSpPr>
              <p:nvPr/>
            </p:nvSpPr>
            <p:spPr bwMode="auto">
              <a:xfrm>
                <a:off x="3012" y="1377"/>
                <a:ext cx="1092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pitchFamily="34" charset="0"/>
                  </a:rPr>
                  <a:t>Trade-off matrix</a:t>
                </a:r>
              </a:p>
            </p:txBody>
          </p:sp>
          <p:sp>
            <p:nvSpPr>
              <p:cNvPr id="188428" name="Rectangle 12"/>
              <p:cNvSpPr>
                <a:spLocks noChangeArrowheads="1"/>
              </p:cNvSpPr>
              <p:nvPr/>
            </p:nvSpPr>
            <p:spPr bwMode="auto">
              <a:xfrm>
                <a:off x="2993" y="1899"/>
                <a:ext cx="1130" cy="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pitchFamily="34" charset="0"/>
                  </a:rPr>
                  <a:t>Design characteristics</a:t>
                </a:r>
              </a:p>
            </p:txBody>
          </p:sp>
          <p:sp>
            <p:nvSpPr>
              <p:cNvPr id="188429" name="Rectangle 13"/>
              <p:cNvSpPr>
                <a:spLocks noChangeArrowheads="1"/>
              </p:cNvSpPr>
              <p:nvPr/>
            </p:nvSpPr>
            <p:spPr bwMode="auto">
              <a:xfrm>
                <a:off x="1776" y="2678"/>
                <a:ext cx="973" cy="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pitchFamily="34" charset="0"/>
                  </a:rPr>
                  <a:t>Customer requirements</a:t>
                </a:r>
              </a:p>
            </p:txBody>
          </p:sp>
          <p:sp>
            <p:nvSpPr>
              <p:cNvPr id="188430" name="Rectangle 14"/>
              <p:cNvSpPr>
                <a:spLocks noChangeArrowheads="1"/>
              </p:cNvSpPr>
              <p:nvPr/>
            </p:nvSpPr>
            <p:spPr bwMode="auto">
              <a:xfrm>
                <a:off x="2518" y="3489"/>
                <a:ext cx="94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pitchFamily="34" charset="0"/>
                  </a:rPr>
                  <a:t>Target values</a:t>
                </a:r>
              </a:p>
            </p:txBody>
          </p:sp>
          <p:sp>
            <p:nvSpPr>
              <p:cNvPr id="188431" name="Rectangle 15"/>
              <p:cNvSpPr>
                <a:spLocks noChangeArrowheads="1"/>
              </p:cNvSpPr>
              <p:nvPr/>
            </p:nvSpPr>
            <p:spPr bwMode="auto">
              <a:xfrm>
                <a:off x="3103" y="2678"/>
                <a:ext cx="910" cy="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pitchFamily="34" charset="0"/>
                  </a:rPr>
                  <a:t>Relationship matrix</a:t>
                </a:r>
              </a:p>
            </p:txBody>
          </p:sp>
          <p:sp>
            <p:nvSpPr>
              <p:cNvPr id="188432" name="Rectangle 16"/>
              <p:cNvSpPr>
                <a:spLocks noChangeArrowheads="1"/>
              </p:cNvSpPr>
              <p:nvPr/>
            </p:nvSpPr>
            <p:spPr bwMode="auto">
              <a:xfrm>
                <a:off x="4235" y="2678"/>
                <a:ext cx="933" cy="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pitchFamily="34" charset="0"/>
                  </a:rPr>
                  <a:t>Competitive assessment</a:t>
                </a:r>
              </a:p>
            </p:txBody>
          </p:sp>
          <p:sp>
            <p:nvSpPr>
              <p:cNvPr id="188433" name="Rectangle 17"/>
              <p:cNvSpPr>
                <a:spLocks noChangeArrowheads="1"/>
              </p:cNvSpPr>
              <p:nvPr/>
            </p:nvSpPr>
            <p:spPr bwMode="auto">
              <a:xfrm rot="-5400000">
                <a:off x="2031" y="1313"/>
                <a:ext cx="95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pitchFamily="34" charset="0"/>
                  </a:rPr>
                  <a:t>Importance     </a:t>
                </a:r>
              </a:p>
            </p:txBody>
          </p:sp>
          <p:grpSp>
            <p:nvGrpSpPr>
              <p:cNvPr id="188434" name="Group 18"/>
              <p:cNvGrpSpPr>
                <a:grpSpLocks/>
              </p:cNvGrpSpPr>
              <p:nvPr/>
            </p:nvGrpSpPr>
            <p:grpSpPr bwMode="auto">
              <a:xfrm>
                <a:off x="2140" y="2410"/>
                <a:ext cx="245" cy="245"/>
                <a:chOff x="2140" y="2410"/>
                <a:chExt cx="245" cy="245"/>
              </a:xfrm>
            </p:grpSpPr>
            <p:sp>
              <p:nvSpPr>
                <p:cNvPr id="188435" name="Oval 19"/>
                <p:cNvSpPr>
                  <a:spLocks noChangeArrowheads="1"/>
                </p:cNvSpPr>
                <p:nvPr/>
              </p:nvSpPr>
              <p:spPr bwMode="auto">
                <a:xfrm>
                  <a:off x="2140" y="2410"/>
                  <a:ext cx="245" cy="245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436" name="Rectangle 20"/>
                <p:cNvSpPr>
                  <a:spLocks noChangeArrowheads="1"/>
                </p:cNvSpPr>
                <p:nvPr/>
              </p:nvSpPr>
              <p:spPr bwMode="auto">
                <a:xfrm>
                  <a:off x="2169" y="2427"/>
                  <a:ext cx="187" cy="2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600" b="1">
                      <a:solidFill>
                        <a:srgbClr val="EEEEEE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188437" name="Group 21"/>
              <p:cNvGrpSpPr>
                <a:grpSpLocks/>
              </p:cNvGrpSpPr>
              <p:nvPr/>
            </p:nvGrpSpPr>
            <p:grpSpPr bwMode="auto">
              <a:xfrm>
                <a:off x="4579" y="2410"/>
                <a:ext cx="245" cy="245"/>
                <a:chOff x="4579" y="2410"/>
                <a:chExt cx="245" cy="245"/>
              </a:xfrm>
            </p:grpSpPr>
            <p:sp>
              <p:nvSpPr>
                <p:cNvPr id="188438" name="Oval 22"/>
                <p:cNvSpPr>
                  <a:spLocks noChangeArrowheads="1"/>
                </p:cNvSpPr>
                <p:nvPr/>
              </p:nvSpPr>
              <p:spPr bwMode="auto">
                <a:xfrm>
                  <a:off x="4579" y="2410"/>
                  <a:ext cx="245" cy="245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439" name="Rectangle 23"/>
                <p:cNvSpPr>
                  <a:spLocks noChangeArrowheads="1"/>
                </p:cNvSpPr>
                <p:nvPr/>
              </p:nvSpPr>
              <p:spPr bwMode="auto">
                <a:xfrm>
                  <a:off x="4608" y="2426"/>
                  <a:ext cx="187" cy="2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600" b="1">
                      <a:solidFill>
                        <a:srgbClr val="EEEEEE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188440" name="Group 24"/>
              <p:cNvGrpSpPr>
                <a:grpSpLocks/>
              </p:cNvGrpSpPr>
              <p:nvPr/>
            </p:nvGrpSpPr>
            <p:grpSpPr bwMode="auto">
              <a:xfrm>
                <a:off x="3435" y="1703"/>
                <a:ext cx="245" cy="245"/>
                <a:chOff x="3435" y="1703"/>
                <a:chExt cx="245" cy="245"/>
              </a:xfrm>
            </p:grpSpPr>
            <p:sp>
              <p:nvSpPr>
                <p:cNvPr id="188441" name="Oval 25"/>
                <p:cNvSpPr>
                  <a:spLocks noChangeArrowheads="1"/>
                </p:cNvSpPr>
                <p:nvPr/>
              </p:nvSpPr>
              <p:spPr bwMode="auto">
                <a:xfrm>
                  <a:off x="3435" y="1703"/>
                  <a:ext cx="245" cy="245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442" name="Rectangle 26"/>
                <p:cNvSpPr>
                  <a:spLocks noChangeArrowheads="1"/>
                </p:cNvSpPr>
                <p:nvPr/>
              </p:nvSpPr>
              <p:spPr bwMode="auto">
                <a:xfrm>
                  <a:off x="3464" y="1719"/>
                  <a:ext cx="187" cy="2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600" b="1">
                      <a:solidFill>
                        <a:srgbClr val="EEEEEE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188443" name="Group 27"/>
              <p:cNvGrpSpPr>
                <a:grpSpLocks/>
              </p:cNvGrpSpPr>
              <p:nvPr/>
            </p:nvGrpSpPr>
            <p:grpSpPr bwMode="auto">
              <a:xfrm>
                <a:off x="3435" y="2410"/>
                <a:ext cx="245" cy="245"/>
                <a:chOff x="3435" y="2410"/>
                <a:chExt cx="245" cy="245"/>
              </a:xfrm>
            </p:grpSpPr>
            <p:sp>
              <p:nvSpPr>
                <p:cNvPr id="188444" name="Oval 28"/>
                <p:cNvSpPr>
                  <a:spLocks noChangeArrowheads="1"/>
                </p:cNvSpPr>
                <p:nvPr/>
              </p:nvSpPr>
              <p:spPr bwMode="auto">
                <a:xfrm>
                  <a:off x="3435" y="2410"/>
                  <a:ext cx="245" cy="245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445" name="Rectangle 29"/>
                <p:cNvSpPr>
                  <a:spLocks noChangeArrowheads="1"/>
                </p:cNvSpPr>
                <p:nvPr/>
              </p:nvSpPr>
              <p:spPr bwMode="auto">
                <a:xfrm>
                  <a:off x="3464" y="2426"/>
                  <a:ext cx="187" cy="2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600" b="1">
                      <a:solidFill>
                        <a:srgbClr val="EEEEEE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188446" name="Group 30"/>
              <p:cNvGrpSpPr>
                <a:grpSpLocks/>
              </p:cNvGrpSpPr>
              <p:nvPr/>
            </p:nvGrpSpPr>
            <p:grpSpPr bwMode="auto">
              <a:xfrm>
                <a:off x="3435" y="1105"/>
                <a:ext cx="245" cy="245"/>
                <a:chOff x="3435" y="1105"/>
                <a:chExt cx="245" cy="245"/>
              </a:xfrm>
            </p:grpSpPr>
            <p:sp>
              <p:nvSpPr>
                <p:cNvPr id="188447" name="Oval 31"/>
                <p:cNvSpPr>
                  <a:spLocks noChangeArrowheads="1"/>
                </p:cNvSpPr>
                <p:nvPr/>
              </p:nvSpPr>
              <p:spPr bwMode="auto">
                <a:xfrm>
                  <a:off x="3435" y="1105"/>
                  <a:ext cx="245" cy="245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448" name="Rectangle 32"/>
                <p:cNvSpPr>
                  <a:spLocks noChangeArrowheads="1"/>
                </p:cNvSpPr>
                <p:nvPr/>
              </p:nvSpPr>
              <p:spPr bwMode="auto">
                <a:xfrm>
                  <a:off x="3464" y="1121"/>
                  <a:ext cx="187" cy="2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600" b="1">
                      <a:solidFill>
                        <a:srgbClr val="EEEEEE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188449" name="Group 33"/>
              <p:cNvGrpSpPr>
                <a:grpSpLocks/>
              </p:cNvGrpSpPr>
              <p:nvPr/>
            </p:nvGrpSpPr>
            <p:grpSpPr bwMode="auto">
              <a:xfrm>
                <a:off x="2229" y="3473"/>
                <a:ext cx="245" cy="245"/>
                <a:chOff x="2229" y="3473"/>
                <a:chExt cx="245" cy="245"/>
              </a:xfrm>
            </p:grpSpPr>
            <p:sp>
              <p:nvSpPr>
                <p:cNvPr id="188450" name="Oval 34"/>
                <p:cNvSpPr>
                  <a:spLocks noChangeArrowheads="1"/>
                </p:cNvSpPr>
                <p:nvPr/>
              </p:nvSpPr>
              <p:spPr bwMode="auto">
                <a:xfrm>
                  <a:off x="2229" y="3473"/>
                  <a:ext cx="245" cy="245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451" name="Rectangle 35"/>
                <p:cNvSpPr>
                  <a:spLocks noChangeArrowheads="1"/>
                </p:cNvSpPr>
                <p:nvPr/>
              </p:nvSpPr>
              <p:spPr bwMode="auto">
                <a:xfrm>
                  <a:off x="2258" y="3489"/>
                  <a:ext cx="187" cy="2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600" b="1">
                      <a:solidFill>
                        <a:srgbClr val="EEEEEE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6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3034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BA2E5D00-0306-4341-B001-CF4D91AF93A9}" type="slidenum">
              <a:rPr lang="en-US"/>
              <a:pPr/>
              <a:t>35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685800"/>
            <a:ext cx="5029200" cy="1143000"/>
          </a:xfrm>
        </p:spPr>
        <p:txBody>
          <a:bodyPr/>
          <a:lstStyle/>
          <a:p>
            <a:r>
              <a:rPr lang="en-US" sz="3600" b="1"/>
              <a:t>Competitive Assessment of Customer Requirements</a:t>
            </a:r>
            <a:endParaRPr lang="en-US" sz="3600"/>
          </a:p>
        </p:txBody>
      </p:sp>
      <p:grpSp>
        <p:nvGrpSpPr>
          <p:cNvPr id="189444" name="Group 4"/>
          <p:cNvGrpSpPr>
            <a:grpSpLocks/>
          </p:cNvGrpSpPr>
          <p:nvPr/>
        </p:nvGrpSpPr>
        <p:grpSpPr bwMode="auto">
          <a:xfrm>
            <a:off x="2819400" y="533400"/>
            <a:ext cx="7658100" cy="6021388"/>
            <a:chOff x="482" y="199"/>
            <a:chExt cx="4824" cy="3793"/>
          </a:xfrm>
        </p:grpSpPr>
        <p:grpSp>
          <p:nvGrpSpPr>
            <p:cNvPr id="189445" name="Group 5"/>
            <p:cNvGrpSpPr>
              <a:grpSpLocks/>
            </p:cNvGrpSpPr>
            <p:nvPr/>
          </p:nvGrpSpPr>
          <p:grpSpPr bwMode="auto">
            <a:xfrm>
              <a:off x="4261" y="199"/>
              <a:ext cx="855" cy="810"/>
              <a:chOff x="4261" y="199"/>
              <a:chExt cx="855" cy="810"/>
            </a:xfrm>
          </p:grpSpPr>
          <p:sp>
            <p:nvSpPr>
              <p:cNvPr id="189446" name="Freeform 6"/>
              <p:cNvSpPr>
                <a:spLocks/>
              </p:cNvSpPr>
              <p:nvPr/>
            </p:nvSpPr>
            <p:spPr bwMode="auto">
              <a:xfrm>
                <a:off x="4261" y="241"/>
                <a:ext cx="285" cy="640"/>
              </a:xfrm>
              <a:custGeom>
                <a:avLst/>
                <a:gdLst/>
                <a:ahLst/>
                <a:cxnLst>
                  <a:cxn ang="0">
                    <a:pos x="0" y="2283"/>
                  </a:cxn>
                  <a:cxn ang="0">
                    <a:pos x="0" y="1163"/>
                  </a:cxn>
                  <a:cxn ang="0">
                    <a:pos x="992" y="1163"/>
                  </a:cxn>
                  <a:cxn ang="0">
                    <a:pos x="650" y="811"/>
                  </a:cxn>
                  <a:cxn ang="0">
                    <a:pos x="650" y="0"/>
                  </a:cxn>
                  <a:cxn ang="0">
                    <a:pos x="890" y="0"/>
                  </a:cxn>
                  <a:cxn ang="0">
                    <a:pos x="890" y="789"/>
                  </a:cxn>
                  <a:cxn ang="0">
                    <a:pos x="1141" y="1168"/>
                  </a:cxn>
                  <a:cxn ang="0">
                    <a:pos x="1141" y="2283"/>
                  </a:cxn>
                  <a:cxn ang="0">
                    <a:pos x="0" y="2283"/>
                  </a:cxn>
                </a:cxnLst>
                <a:rect l="0" t="0" r="r" b="b"/>
                <a:pathLst>
                  <a:path w="1141" h="2283">
                    <a:moveTo>
                      <a:pt x="0" y="2283"/>
                    </a:moveTo>
                    <a:lnTo>
                      <a:pt x="0" y="1163"/>
                    </a:lnTo>
                    <a:lnTo>
                      <a:pt x="992" y="1163"/>
                    </a:lnTo>
                    <a:lnTo>
                      <a:pt x="650" y="811"/>
                    </a:lnTo>
                    <a:lnTo>
                      <a:pt x="650" y="0"/>
                    </a:lnTo>
                    <a:lnTo>
                      <a:pt x="890" y="0"/>
                    </a:lnTo>
                    <a:lnTo>
                      <a:pt x="890" y="789"/>
                    </a:lnTo>
                    <a:lnTo>
                      <a:pt x="1141" y="1168"/>
                    </a:lnTo>
                    <a:lnTo>
                      <a:pt x="1141" y="2283"/>
                    </a:lnTo>
                    <a:lnTo>
                      <a:pt x="0" y="2283"/>
                    </a:lnTo>
                    <a:close/>
                  </a:path>
                </a:pathLst>
              </a:custGeom>
              <a:solidFill>
                <a:srgbClr val="FFCDFF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7" name="Freeform 7"/>
              <p:cNvSpPr>
                <a:spLocks/>
              </p:cNvSpPr>
              <p:nvPr/>
            </p:nvSpPr>
            <p:spPr bwMode="auto">
              <a:xfrm>
                <a:off x="4261" y="881"/>
                <a:ext cx="617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75" y="0"/>
                  </a:cxn>
                  <a:cxn ang="0">
                    <a:pos x="2475" y="458"/>
                  </a:cxn>
                  <a:cxn ang="0">
                    <a:pos x="0" y="458"/>
                  </a:cxn>
                  <a:cxn ang="0">
                    <a:pos x="0" y="0"/>
                  </a:cxn>
                </a:cxnLst>
                <a:rect l="0" t="0" r="r" b="b"/>
                <a:pathLst>
                  <a:path w="2475" h="458">
                    <a:moveTo>
                      <a:pt x="0" y="0"/>
                    </a:moveTo>
                    <a:lnTo>
                      <a:pt x="2475" y="0"/>
                    </a:lnTo>
                    <a:lnTo>
                      <a:pt x="2475" y="458"/>
                    </a:lnTo>
                    <a:lnTo>
                      <a:pt x="0" y="4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FF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8" name="Rectangle 8"/>
              <p:cNvSpPr>
                <a:spLocks noChangeArrowheads="1"/>
              </p:cNvSpPr>
              <p:nvPr/>
            </p:nvSpPr>
            <p:spPr bwMode="auto">
              <a:xfrm>
                <a:off x="4545" y="567"/>
                <a:ext cx="333" cy="314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9" name="Rectangle 9"/>
              <p:cNvSpPr>
                <a:spLocks noChangeArrowheads="1"/>
              </p:cNvSpPr>
              <p:nvPr/>
            </p:nvSpPr>
            <p:spPr bwMode="auto">
              <a:xfrm>
                <a:off x="4878" y="567"/>
                <a:ext cx="238" cy="314"/>
              </a:xfrm>
              <a:prstGeom prst="rect">
                <a:avLst/>
              </a:prstGeom>
              <a:solidFill>
                <a:srgbClr val="5B87F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0" name="Rectangle 10"/>
              <p:cNvSpPr>
                <a:spLocks noChangeArrowheads="1"/>
              </p:cNvSpPr>
              <p:nvPr/>
            </p:nvSpPr>
            <p:spPr bwMode="auto">
              <a:xfrm>
                <a:off x="4545" y="380"/>
                <a:ext cx="333" cy="187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1" name="Freeform 11"/>
              <p:cNvSpPr>
                <a:spLocks/>
              </p:cNvSpPr>
              <p:nvPr/>
            </p:nvSpPr>
            <p:spPr bwMode="auto">
              <a:xfrm>
                <a:off x="4545" y="199"/>
                <a:ext cx="333" cy="184"/>
              </a:xfrm>
              <a:custGeom>
                <a:avLst/>
                <a:gdLst/>
                <a:ahLst/>
                <a:cxnLst>
                  <a:cxn ang="0">
                    <a:pos x="0" y="656"/>
                  </a:cxn>
                  <a:cxn ang="0">
                    <a:pos x="666" y="0"/>
                  </a:cxn>
                  <a:cxn ang="0">
                    <a:pos x="1333" y="656"/>
                  </a:cxn>
                  <a:cxn ang="0">
                    <a:pos x="0" y="656"/>
                  </a:cxn>
                </a:cxnLst>
                <a:rect l="0" t="0" r="r" b="b"/>
                <a:pathLst>
                  <a:path w="1333" h="656">
                    <a:moveTo>
                      <a:pt x="0" y="656"/>
                    </a:moveTo>
                    <a:lnTo>
                      <a:pt x="666" y="0"/>
                    </a:lnTo>
                    <a:lnTo>
                      <a:pt x="1333" y="656"/>
                    </a:lnTo>
                    <a:lnTo>
                      <a:pt x="0" y="65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9452" name="Group 12"/>
            <p:cNvGrpSpPr>
              <a:grpSpLocks/>
            </p:cNvGrpSpPr>
            <p:nvPr/>
          </p:nvGrpSpPr>
          <p:grpSpPr bwMode="auto">
            <a:xfrm>
              <a:off x="482" y="1164"/>
              <a:ext cx="4824" cy="2828"/>
              <a:chOff x="482" y="1164"/>
              <a:chExt cx="4824" cy="2828"/>
            </a:xfrm>
          </p:grpSpPr>
          <p:sp>
            <p:nvSpPr>
              <p:cNvPr id="189453" name="Rectangle 13"/>
              <p:cNvSpPr>
                <a:spLocks noChangeArrowheads="1"/>
              </p:cNvSpPr>
              <p:nvPr/>
            </p:nvSpPr>
            <p:spPr bwMode="auto">
              <a:xfrm>
                <a:off x="3470" y="1164"/>
                <a:ext cx="1836" cy="2826"/>
              </a:xfrm>
              <a:prstGeom prst="rect">
                <a:avLst/>
              </a:prstGeom>
              <a:solidFill>
                <a:srgbClr val="5B87F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4" name="Rectangle 14"/>
              <p:cNvSpPr>
                <a:spLocks noChangeArrowheads="1"/>
              </p:cNvSpPr>
              <p:nvPr/>
            </p:nvSpPr>
            <p:spPr bwMode="auto">
              <a:xfrm>
                <a:off x="482" y="1624"/>
                <a:ext cx="2987" cy="2368"/>
              </a:xfrm>
              <a:prstGeom prst="rect">
                <a:avLst/>
              </a:prstGeom>
              <a:solidFill>
                <a:srgbClr val="FFCD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5" name="Rectangle 15"/>
              <p:cNvSpPr>
                <a:spLocks noChangeArrowheads="1"/>
              </p:cNvSpPr>
              <p:nvPr/>
            </p:nvSpPr>
            <p:spPr bwMode="auto">
              <a:xfrm rot="-5400000">
                <a:off x="526" y="2011"/>
                <a:ext cx="495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pitchFamily="34" charset="0"/>
                  </a:rPr>
                  <a:t>Irons well</a:t>
                </a:r>
              </a:p>
            </p:txBody>
          </p:sp>
          <p:sp>
            <p:nvSpPr>
              <p:cNvPr id="189456" name="Rectangle 16"/>
              <p:cNvSpPr>
                <a:spLocks noChangeArrowheads="1"/>
              </p:cNvSpPr>
              <p:nvPr/>
            </p:nvSpPr>
            <p:spPr bwMode="auto">
              <a:xfrm rot="-5400000">
                <a:off x="355" y="3177"/>
                <a:ext cx="83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pitchFamily="34" charset="0"/>
                  </a:rPr>
                  <a:t>Easy and safe to use</a:t>
                </a:r>
              </a:p>
            </p:txBody>
          </p:sp>
          <p:sp>
            <p:nvSpPr>
              <p:cNvPr id="189457" name="Line 17"/>
              <p:cNvSpPr>
                <a:spLocks noChangeShapeType="1"/>
              </p:cNvSpPr>
              <p:nvPr/>
            </p:nvSpPr>
            <p:spPr bwMode="auto">
              <a:xfrm>
                <a:off x="482" y="2784"/>
                <a:ext cx="48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8" name="Line 18"/>
              <p:cNvSpPr>
                <a:spLocks noChangeShapeType="1"/>
              </p:cNvSpPr>
              <p:nvPr/>
            </p:nvSpPr>
            <p:spPr bwMode="auto">
              <a:xfrm>
                <a:off x="1058" y="1622"/>
                <a:ext cx="0" cy="2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9" name="Line 19"/>
              <p:cNvSpPr>
                <a:spLocks noChangeShapeType="1"/>
              </p:cNvSpPr>
              <p:nvPr/>
            </p:nvSpPr>
            <p:spPr bwMode="auto">
              <a:xfrm>
                <a:off x="3192" y="1621"/>
                <a:ext cx="0" cy="2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0" name="Line 20"/>
              <p:cNvSpPr>
                <a:spLocks noChangeShapeType="1"/>
              </p:cNvSpPr>
              <p:nvPr/>
            </p:nvSpPr>
            <p:spPr bwMode="auto">
              <a:xfrm>
                <a:off x="1059" y="1825"/>
                <a:ext cx="42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1" name="Line 21"/>
              <p:cNvSpPr>
                <a:spLocks noChangeShapeType="1"/>
              </p:cNvSpPr>
              <p:nvPr/>
            </p:nvSpPr>
            <p:spPr bwMode="auto">
              <a:xfrm>
                <a:off x="1059" y="2017"/>
                <a:ext cx="4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2" name="Line 22"/>
              <p:cNvSpPr>
                <a:spLocks noChangeShapeType="1"/>
              </p:cNvSpPr>
              <p:nvPr/>
            </p:nvSpPr>
            <p:spPr bwMode="auto">
              <a:xfrm>
                <a:off x="1059" y="2210"/>
                <a:ext cx="42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3" name="Line 23"/>
              <p:cNvSpPr>
                <a:spLocks noChangeShapeType="1"/>
              </p:cNvSpPr>
              <p:nvPr/>
            </p:nvSpPr>
            <p:spPr bwMode="auto">
              <a:xfrm>
                <a:off x="1059" y="2402"/>
                <a:ext cx="42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4" name="Line 24"/>
              <p:cNvSpPr>
                <a:spLocks noChangeShapeType="1"/>
              </p:cNvSpPr>
              <p:nvPr/>
            </p:nvSpPr>
            <p:spPr bwMode="auto">
              <a:xfrm>
                <a:off x="1059" y="2595"/>
                <a:ext cx="42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5" name="Line 25"/>
              <p:cNvSpPr>
                <a:spLocks noChangeShapeType="1"/>
              </p:cNvSpPr>
              <p:nvPr/>
            </p:nvSpPr>
            <p:spPr bwMode="auto">
              <a:xfrm>
                <a:off x="1059" y="2978"/>
                <a:ext cx="4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6" name="Line 26"/>
              <p:cNvSpPr>
                <a:spLocks noChangeShapeType="1"/>
              </p:cNvSpPr>
              <p:nvPr/>
            </p:nvSpPr>
            <p:spPr bwMode="auto">
              <a:xfrm>
                <a:off x="1059" y="3172"/>
                <a:ext cx="42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7" name="Line 27"/>
              <p:cNvSpPr>
                <a:spLocks noChangeShapeType="1"/>
              </p:cNvSpPr>
              <p:nvPr/>
            </p:nvSpPr>
            <p:spPr bwMode="auto">
              <a:xfrm>
                <a:off x="1059" y="3366"/>
                <a:ext cx="4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8" name="Line 28"/>
              <p:cNvSpPr>
                <a:spLocks noChangeShapeType="1"/>
              </p:cNvSpPr>
              <p:nvPr/>
            </p:nvSpPr>
            <p:spPr bwMode="auto">
              <a:xfrm>
                <a:off x="1059" y="3560"/>
                <a:ext cx="42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9" name="Line 29"/>
              <p:cNvSpPr>
                <a:spLocks noChangeShapeType="1"/>
              </p:cNvSpPr>
              <p:nvPr/>
            </p:nvSpPr>
            <p:spPr bwMode="auto">
              <a:xfrm>
                <a:off x="1059" y="3755"/>
                <a:ext cx="4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0" name="Rectangle 30"/>
              <p:cNvSpPr>
                <a:spLocks noChangeArrowheads="1"/>
              </p:cNvSpPr>
              <p:nvPr/>
            </p:nvSpPr>
            <p:spPr bwMode="auto">
              <a:xfrm>
                <a:off x="3553" y="1189"/>
                <a:ext cx="16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pitchFamily="34" charset="0"/>
                  </a:rPr>
                  <a:t>Competitive Assessment</a:t>
                </a:r>
              </a:p>
            </p:txBody>
          </p:sp>
          <p:sp>
            <p:nvSpPr>
              <p:cNvPr id="189471" name="Line 31"/>
              <p:cNvSpPr>
                <a:spLocks noChangeShapeType="1"/>
              </p:cNvSpPr>
              <p:nvPr/>
            </p:nvSpPr>
            <p:spPr bwMode="auto">
              <a:xfrm>
                <a:off x="3469" y="1409"/>
                <a:ext cx="18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2" name="Line 32"/>
              <p:cNvSpPr>
                <a:spLocks noChangeShapeType="1"/>
              </p:cNvSpPr>
              <p:nvPr/>
            </p:nvSpPr>
            <p:spPr bwMode="auto">
              <a:xfrm>
                <a:off x="3469" y="1622"/>
                <a:ext cx="18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3" name="Rectangle 33"/>
              <p:cNvSpPr>
                <a:spLocks noChangeArrowheads="1"/>
              </p:cNvSpPr>
              <p:nvPr/>
            </p:nvSpPr>
            <p:spPr bwMode="auto">
              <a:xfrm>
                <a:off x="1091" y="1391"/>
                <a:ext cx="4155" cy="2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25000"/>
                  </a:lnSpc>
                  <a:tabLst>
                    <a:tab pos="3522663" algn="r"/>
                    <a:tab pos="3911600" algn="ctr"/>
                    <a:tab pos="4198938" algn="ctr"/>
                    <a:tab pos="4470400" algn="ctr"/>
                    <a:tab pos="4757738" algn="ctr"/>
                    <a:tab pos="5046663" algn="ctr"/>
                    <a:tab pos="5334000" algn="ctr"/>
                    <a:tab pos="5621338" algn="ctr"/>
                    <a:tab pos="6197600" algn="ctr"/>
                  </a:tabLst>
                </a:pP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Customer Requirements</a:t>
                </a:r>
                <a:r>
                  <a:rPr lang="en-US" sz="1600" b="1">
                    <a:latin typeface="Arial" pitchFamily="34" charset="0"/>
                  </a:rPr>
                  <a:t>		1		2		3		4	5</a:t>
                </a:r>
              </a:p>
              <a:p>
                <a:pPr eaLnBrk="0" hangingPunct="0">
                  <a:lnSpc>
                    <a:spcPct val="125000"/>
                  </a:lnSpc>
                  <a:tabLst>
                    <a:tab pos="3522663" algn="r"/>
                    <a:tab pos="3911600" algn="ctr"/>
                    <a:tab pos="4198938" algn="ctr"/>
                    <a:tab pos="4470400" algn="ctr"/>
                    <a:tab pos="4757738" algn="ctr"/>
                    <a:tab pos="5046663" algn="ctr"/>
                    <a:tab pos="5334000" algn="ctr"/>
                    <a:tab pos="5621338" algn="ctr"/>
                    <a:tab pos="6197600" algn="ctr"/>
                  </a:tabLst>
                </a:pPr>
                <a:r>
                  <a:rPr lang="en-US" sz="1600" b="1">
                    <a:latin typeface="Arial" pitchFamily="34" charset="0"/>
                  </a:rPr>
                  <a:t>Presses quickly	9		B	A			</a:t>
                </a: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X</a:t>
                </a:r>
                <a:endParaRPr lang="en-US" sz="1600" b="1">
                  <a:latin typeface="Arial" pitchFamily="34" charset="0"/>
                </a:endParaRPr>
              </a:p>
              <a:p>
                <a:pPr eaLnBrk="0" hangingPunct="0">
                  <a:lnSpc>
                    <a:spcPct val="125000"/>
                  </a:lnSpc>
                  <a:tabLst>
                    <a:tab pos="3522663" algn="r"/>
                    <a:tab pos="3911600" algn="ctr"/>
                    <a:tab pos="4198938" algn="ctr"/>
                    <a:tab pos="4470400" algn="ctr"/>
                    <a:tab pos="4757738" algn="ctr"/>
                    <a:tab pos="5046663" algn="ctr"/>
                    <a:tab pos="5334000" algn="ctr"/>
                    <a:tab pos="5621338" algn="ctr"/>
                    <a:tab pos="6197600" algn="ctr"/>
                  </a:tabLst>
                </a:pPr>
                <a:r>
                  <a:rPr lang="en-US" sz="1600" b="1">
                    <a:latin typeface="Arial" pitchFamily="34" charset="0"/>
                  </a:rPr>
                  <a:t>Removes wrinkles	8			AB				</a:t>
                </a: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X</a:t>
                </a:r>
                <a:endParaRPr lang="en-US" sz="1600" b="1">
                  <a:latin typeface="Arial" pitchFamily="34" charset="0"/>
                </a:endParaRPr>
              </a:p>
              <a:p>
                <a:pPr eaLnBrk="0" hangingPunct="0">
                  <a:lnSpc>
                    <a:spcPct val="125000"/>
                  </a:lnSpc>
                  <a:tabLst>
                    <a:tab pos="3522663" algn="r"/>
                    <a:tab pos="3911600" algn="ctr"/>
                    <a:tab pos="4198938" algn="ctr"/>
                    <a:tab pos="4470400" algn="ctr"/>
                    <a:tab pos="4757738" algn="ctr"/>
                    <a:tab pos="5046663" algn="ctr"/>
                    <a:tab pos="5334000" algn="ctr"/>
                    <a:tab pos="5621338" algn="ctr"/>
                    <a:tab pos="6197600" algn="ctr"/>
                  </a:tabLst>
                </a:pPr>
                <a:r>
                  <a:rPr lang="en-US" sz="1600" b="1">
                    <a:latin typeface="Arial" pitchFamily="34" charset="0"/>
                  </a:rPr>
                  <a:t>Doesn’t stick to fabric	6			</a:t>
                </a: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X</a:t>
                </a:r>
                <a:r>
                  <a:rPr lang="en-US" sz="1600" b="1">
                    <a:latin typeface="Arial" pitchFamily="34" charset="0"/>
                  </a:rPr>
                  <a:t>				BA</a:t>
                </a:r>
              </a:p>
              <a:p>
                <a:pPr eaLnBrk="0" hangingPunct="0">
                  <a:lnSpc>
                    <a:spcPct val="125000"/>
                  </a:lnSpc>
                  <a:tabLst>
                    <a:tab pos="3522663" algn="r"/>
                    <a:tab pos="3911600" algn="ctr"/>
                    <a:tab pos="4198938" algn="ctr"/>
                    <a:tab pos="4470400" algn="ctr"/>
                    <a:tab pos="4757738" algn="ctr"/>
                    <a:tab pos="5046663" algn="ctr"/>
                    <a:tab pos="5334000" algn="ctr"/>
                    <a:tab pos="5621338" algn="ctr"/>
                    <a:tab pos="6197600" algn="ctr"/>
                  </a:tabLst>
                </a:pPr>
                <a:r>
                  <a:rPr lang="en-US" sz="1600" b="1">
                    <a:latin typeface="Arial" pitchFamily="34" charset="0"/>
                  </a:rPr>
                  <a:t>Provides enough steam	8					AB			</a:t>
                </a: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X</a:t>
                </a:r>
                <a:endParaRPr lang="en-US" sz="1600" b="1">
                  <a:latin typeface="Arial" pitchFamily="34" charset="0"/>
                </a:endParaRPr>
              </a:p>
              <a:p>
                <a:pPr eaLnBrk="0" hangingPunct="0">
                  <a:lnSpc>
                    <a:spcPct val="125000"/>
                  </a:lnSpc>
                  <a:tabLst>
                    <a:tab pos="3522663" algn="r"/>
                    <a:tab pos="3911600" algn="ctr"/>
                    <a:tab pos="4198938" algn="ctr"/>
                    <a:tab pos="4470400" algn="ctr"/>
                    <a:tab pos="4757738" algn="ctr"/>
                    <a:tab pos="5046663" algn="ctr"/>
                    <a:tab pos="5334000" algn="ctr"/>
                    <a:tab pos="5621338" algn="ctr"/>
                    <a:tab pos="6197600" algn="ctr"/>
                  </a:tabLst>
                </a:pPr>
                <a:r>
                  <a:rPr lang="en-US" sz="1600" b="1">
                    <a:latin typeface="Arial" pitchFamily="34" charset="0"/>
                  </a:rPr>
                  <a:t>Doesn’t spot fabric	6				</a:t>
                </a: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X</a:t>
                </a:r>
                <a:r>
                  <a:rPr lang="en-US" sz="1600" b="1">
                    <a:latin typeface="Arial" pitchFamily="34" charset="0"/>
                  </a:rPr>
                  <a:t>	AB</a:t>
                </a:r>
              </a:p>
              <a:p>
                <a:pPr eaLnBrk="0" hangingPunct="0">
                  <a:lnSpc>
                    <a:spcPct val="125000"/>
                  </a:lnSpc>
                  <a:tabLst>
                    <a:tab pos="3522663" algn="r"/>
                    <a:tab pos="3911600" algn="ctr"/>
                    <a:tab pos="4198938" algn="ctr"/>
                    <a:tab pos="4470400" algn="ctr"/>
                    <a:tab pos="4757738" algn="ctr"/>
                    <a:tab pos="5046663" algn="ctr"/>
                    <a:tab pos="5334000" algn="ctr"/>
                    <a:tab pos="5621338" algn="ctr"/>
                    <a:tab pos="6197600" algn="ctr"/>
                  </a:tabLst>
                </a:pPr>
                <a:r>
                  <a:rPr lang="en-US" sz="1600" b="1">
                    <a:latin typeface="Arial" pitchFamily="34" charset="0"/>
                  </a:rPr>
                  <a:t>Doesn’t scorch fabric	9				A	</a:t>
                </a: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X</a:t>
                </a:r>
                <a:r>
                  <a:rPr lang="en-US" sz="1600" b="1">
                    <a:latin typeface="Arial" pitchFamily="34" charset="0"/>
                  </a:rPr>
                  <a:t>B</a:t>
                </a:r>
              </a:p>
              <a:p>
                <a:pPr eaLnBrk="0" hangingPunct="0">
                  <a:lnSpc>
                    <a:spcPct val="125000"/>
                  </a:lnSpc>
                  <a:tabLst>
                    <a:tab pos="3522663" algn="r"/>
                    <a:tab pos="3911600" algn="ctr"/>
                    <a:tab pos="4198938" algn="ctr"/>
                    <a:tab pos="4470400" algn="ctr"/>
                    <a:tab pos="4757738" algn="ctr"/>
                    <a:tab pos="5046663" algn="ctr"/>
                    <a:tab pos="5334000" algn="ctr"/>
                    <a:tab pos="5621338" algn="ctr"/>
                    <a:tab pos="6197600" algn="ctr"/>
                  </a:tabLst>
                </a:pPr>
                <a:r>
                  <a:rPr lang="en-US" sz="1600" b="1">
                    <a:latin typeface="Arial" pitchFamily="34" charset="0"/>
                  </a:rPr>
                  <a:t>Heats quickly	6			</a:t>
                </a: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X</a:t>
                </a:r>
                <a:r>
                  <a:rPr lang="en-US" sz="1600" b="1">
                    <a:latin typeface="Arial" pitchFamily="34" charset="0"/>
                  </a:rPr>
                  <a:t>		B		A</a:t>
                </a:r>
              </a:p>
              <a:p>
                <a:pPr eaLnBrk="0" hangingPunct="0">
                  <a:lnSpc>
                    <a:spcPct val="125000"/>
                  </a:lnSpc>
                  <a:tabLst>
                    <a:tab pos="3522663" algn="r"/>
                    <a:tab pos="3911600" algn="ctr"/>
                    <a:tab pos="4198938" algn="ctr"/>
                    <a:tab pos="4470400" algn="ctr"/>
                    <a:tab pos="4757738" algn="ctr"/>
                    <a:tab pos="5046663" algn="ctr"/>
                    <a:tab pos="5334000" algn="ctr"/>
                    <a:tab pos="5621338" algn="ctr"/>
                    <a:tab pos="6197600" algn="ctr"/>
                  </a:tabLst>
                </a:pPr>
                <a:r>
                  <a:rPr lang="en-US" sz="1600" b="1">
                    <a:latin typeface="Arial" pitchFamily="34" charset="0"/>
                  </a:rPr>
                  <a:t>Automatic shut-off	3								AB</a:t>
                </a: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X</a:t>
                </a:r>
                <a:endParaRPr lang="en-US" sz="1600" b="1">
                  <a:latin typeface="Arial" pitchFamily="34" charset="0"/>
                </a:endParaRPr>
              </a:p>
              <a:p>
                <a:pPr eaLnBrk="0" hangingPunct="0">
                  <a:lnSpc>
                    <a:spcPct val="125000"/>
                  </a:lnSpc>
                  <a:tabLst>
                    <a:tab pos="3522663" algn="r"/>
                    <a:tab pos="3911600" algn="ctr"/>
                    <a:tab pos="4198938" algn="ctr"/>
                    <a:tab pos="4470400" algn="ctr"/>
                    <a:tab pos="4757738" algn="ctr"/>
                    <a:tab pos="5046663" algn="ctr"/>
                    <a:tab pos="5334000" algn="ctr"/>
                    <a:tab pos="5621338" algn="ctr"/>
                    <a:tab pos="6197600" algn="ctr"/>
                  </a:tabLst>
                </a:pPr>
                <a:r>
                  <a:rPr lang="en-US" sz="1600" b="1">
                    <a:latin typeface="Arial" pitchFamily="34" charset="0"/>
                  </a:rPr>
                  <a:t>Quick cool-down	3			</a:t>
                </a: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X</a:t>
                </a:r>
                <a:r>
                  <a:rPr lang="en-US" sz="1600" b="1">
                    <a:latin typeface="Arial" pitchFamily="34" charset="0"/>
                  </a:rPr>
                  <a:t>		A	B</a:t>
                </a:r>
              </a:p>
              <a:p>
                <a:pPr eaLnBrk="0" hangingPunct="0">
                  <a:lnSpc>
                    <a:spcPct val="125000"/>
                  </a:lnSpc>
                  <a:tabLst>
                    <a:tab pos="3522663" algn="r"/>
                    <a:tab pos="3911600" algn="ctr"/>
                    <a:tab pos="4198938" algn="ctr"/>
                    <a:tab pos="4470400" algn="ctr"/>
                    <a:tab pos="4757738" algn="ctr"/>
                    <a:tab pos="5046663" algn="ctr"/>
                    <a:tab pos="5334000" algn="ctr"/>
                    <a:tab pos="5621338" algn="ctr"/>
                    <a:tab pos="6197600" algn="ctr"/>
                  </a:tabLst>
                </a:pPr>
                <a:r>
                  <a:rPr lang="en-US" sz="1600" b="1">
                    <a:latin typeface="Arial" pitchFamily="34" charset="0"/>
                  </a:rPr>
                  <a:t>Doesn’t break when dropped	5			AB				</a:t>
                </a: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X</a:t>
                </a:r>
                <a:endParaRPr lang="en-US" sz="1600" b="1">
                  <a:latin typeface="Arial" pitchFamily="34" charset="0"/>
                </a:endParaRPr>
              </a:p>
              <a:p>
                <a:pPr eaLnBrk="0" hangingPunct="0">
                  <a:lnSpc>
                    <a:spcPct val="125000"/>
                  </a:lnSpc>
                  <a:tabLst>
                    <a:tab pos="3522663" algn="r"/>
                    <a:tab pos="3911600" algn="ctr"/>
                    <a:tab pos="4198938" algn="ctr"/>
                    <a:tab pos="4470400" algn="ctr"/>
                    <a:tab pos="4757738" algn="ctr"/>
                    <a:tab pos="5046663" algn="ctr"/>
                    <a:tab pos="5334000" algn="ctr"/>
                    <a:tab pos="5621338" algn="ctr"/>
                    <a:tab pos="6197600" algn="ctr"/>
                  </a:tabLst>
                </a:pPr>
                <a:r>
                  <a:rPr lang="en-US" sz="1600" b="1">
                    <a:latin typeface="Arial" pitchFamily="34" charset="0"/>
                  </a:rPr>
                  <a:t>Doesn’t burn when touched	5		AB	</a:t>
                </a: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X</a:t>
                </a:r>
                <a:endParaRPr lang="en-US" sz="1600" b="1">
                  <a:latin typeface="Arial" pitchFamily="34" charset="0"/>
                </a:endParaRPr>
              </a:p>
              <a:p>
                <a:pPr eaLnBrk="0" hangingPunct="0">
                  <a:lnSpc>
                    <a:spcPct val="125000"/>
                  </a:lnSpc>
                  <a:tabLst>
                    <a:tab pos="3522663" algn="r"/>
                    <a:tab pos="3911600" algn="ctr"/>
                    <a:tab pos="4198938" algn="ctr"/>
                    <a:tab pos="4470400" algn="ctr"/>
                    <a:tab pos="4757738" algn="ctr"/>
                    <a:tab pos="5046663" algn="ctr"/>
                    <a:tab pos="5334000" algn="ctr"/>
                    <a:tab pos="5621338" algn="ctr"/>
                    <a:tab pos="6197600" algn="ctr"/>
                  </a:tabLst>
                </a:pPr>
                <a:r>
                  <a:rPr lang="en-US" sz="1600" b="1">
                    <a:latin typeface="Arial" pitchFamily="34" charset="0"/>
                  </a:rPr>
                  <a:t>Not too heavy	8			</a:t>
                </a: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X</a:t>
                </a:r>
                <a:r>
                  <a:rPr lang="en-US" sz="1600" b="1">
                    <a:latin typeface="Arial" pitchFamily="34" charset="0"/>
                  </a:rPr>
                  <a:t>				A	B</a:t>
                </a:r>
              </a:p>
            </p:txBody>
          </p:sp>
        </p:grpSp>
        <p:sp>
          <p:nvSpPr>
            <p:cNvPr id="189474" name="Line 34"/>
            <p:cNvSpPr>
              <a:spLocks noChangeShapeType="1"/>
            </p:cNvSpPr>
            <p:nvPr/>
          </p:nvSpPr>
          <p:spPr bwMode="auto">
            <a:xfrm flipH="1">
              <a:off x="2645" y="693"/>
              <a:ext cx="1568" cy="70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5" name="Line 35"/>
            <p:cNvSpPr>
              <a:spLocks noChangeShapeType="1"/>
            </p:cNvSpPr>
            <p:nvPr/>
          </p:nvSpPr>
          <p:spPr bwMode="auto">
            <a:xfrm>
              <a:off x="5013" y="917"/>
              <a:ext cx="21" cy="20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6" name="Freeform 36"/>
            <p:cNvSpPr>
              <a:spLocks/>
            </p:cNvSpPr>
            <p:nvPr/>
          </p:nvSpPr>
          <p:spPr bwMode="auto">
            <a:xfrm>
              <a:off x="3947" y="1707"/>
              <a:ext cx="1194" cy="2144"/>
            </a:xfrm>
            <a:custGeom>
              <a:avLst/>
              <a:gdLst/>
              <a:ahLst/>
              <a:cxnLst>
                <a:cxn ang="0">
                  <a:pos x="554" y="0"/>
                </a:cxn>
                <a:cxn ang="0">
                  <a:pos x="736" y="213"/>
                </a:cxn>
                <a:cxn ang="0">
                  <a:pos x="0" y="394"/>
                </a:cxn>
                <a:cxn ang="0">
                  <a:pos x="1120" y="586"/>
                </a:cxn>
                <a:cxn ang="0">
                  <a:pos x="181" y="789"/>
                </a:cxn>
                <a:cxn ang="0">
                  <a:pos x="341" y="981"/>
                </a:cxn>
                <a:cxn ang="0">
                  <a:pos x="10" y="1173"/>
                </a:cxn>
                <a:cxn ang="0">
                  <a:pos x="1194" y="1365"/>
                </a:cxn>
                <a:cxn ang="0">
                  <a:pos x="10" y="1557"/>
                </a:cxn>
                <a:cxn ang="0">
                  <a:pos x="746" y="1749"/>
                </a:cxn>
                <a:cxn ang="0">
                  <a:pos x="10" y="1941"/>
                </a:cxn>
                <a:cxn ang="0">
                  <a:pos x="10" y="2144"/>
                </a:cxn>
              </a:cxnLst>
              <a:rect l="0" t="0" r="r" b="b"/>
              <a:pathLst>
                <a:path w="1194" h="2144">
                  <a:moveTo>
                    <a:pt x="554" y="0"/>
                  </a:moveTo>
                  <a:lnTo>
                    <a:pt x="736" y="213"/>
                  </a:lnTo>
                  <a:lnTo>
                    <a:pt x="0" y="394"/>
                  </a:lnTo>
                  <a:lnTo>
                    <a:pt x="1120" y="586"/>
                  </a:lnTo>
                  <a:lnTo>
                    <a:pt x="181" y="789"/>
                  </a:lnTo>
                  <a:lnTo>
                    <a:pt x="341" y="981"/>
                  </a:lnTo>
                  <a:lnTo>
                    <a:pt x="10" y="1173"/>
                  </a:lnTo>
                  <a:lnTo>
                    <a:pt x="1194" y="1365"/>
                  </a:lnTo>
                  <a:lnTo>
                    <a:pt x="10" y="1557"/>
                  </a:lnTo>
                  <a:lnTo>
                    <a:pt x="746" y="1749"/>
                  </a:lnTo>
                  <a:lnTo>
                    <a:pt x="10" y="1941"/>
                  </a:lnTo>
                  <a:lnTo>
                    <a:pt x="10" y="2144"/>
                  </a:lnTo>
                </a:path>
              </a:pathLst>
            </a:custGeom>
            <a:noFill/>
            <a:ln w="5715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21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6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083DABFF-1763-4D7D-B43C-01734D0FCF92}" type="slidenum">
              <a:rPr lang="en-US"/>
              <a:pPr/>
              <a:t>36</a:t>
            </a:fld>
            <a:endParaRPr lang="en-US"/>
          </a:p>
        </p:txBody>
      </p:sp>
      <p:grpSp>
        <p:nvGrpSpPr>
          <p:cNvPr id="190530" name="Group 66"/>
          <p:cNvGrpSpPr>
            <a:grpSpLocks/>
          </p:cNvGrpSpPr>
          <p:nvPr/>
        </p:nvGrpSpPr>
        <p:grpSpPr bwMode="auto">
          <a:xfrm>
            <a:off x="1752600" y="152400"/>
            <a:ext cx="8763000" cy="6400800"/>
            <a:chOff x="144" y="96"/>
            <a:chExt cx="5520" cy="4032"/>
          </a:xfrm>
        </p:grpSpPr>
        <p:sp>
          <p:nvSpPr>
            <p:cNvPr id="190528" name="Rectangle 64"/>
            <p:cNvSpPr>
              <a:spLocks noChangeArrowheads="1"/>
            </p:cNvSpPr>
            <p:nvPr/>
          </p:nvSpPr>
          <p:spPr bwMode="auto">
            <a:xfrm>
              <a:off x="144" y="96"/>
              <a:ext cx="5520" cy="40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0468" name="Group 4"/>
            <p:cNvGrpSpPr>
              <a:grpSpLocks/>
            </p:cNvGrpSpPr>
            <p:nvPr/>
          </p:nvGrpSpPr>
          <p:grpSpPr bwMode="auto">
            <a:xfrm>
              <a:off x="624" y="192"/>
              <a:ext cx="5009" cy="3833"/>
              <a:chOff x="482" y="159"/>
              <a:chExt cx="5009" cy="3833"/>
            </a:xfrm>
          </p:grpSpPr>
          <p:grpSp>
            <p:nvGrpSpPr>
              <p:cNvPr id="190469" name="Group 5"/>
              <p:cNvGrpSpPr>
                <a:grpSpLocks/>
              </p:cNvGrpSpPr>
              <p:nvPr/>
            </p:nvGrpSpPr>
            <p:grpSpPr bwMode="auto">
              <a:xfrm>
                <a:off x="1733" y="497"/>
                <a:ext cx="855" cy="810"/>
                <a:chOff x="4261" y="199"/>
                <a:chExt cx="855" cy="810"/>
              </a:xfrm>
            </p:grpSpPr>
            <p:sp>
              <p:nvSpPr>
                <p:cNvPr id="190470" name="Freeform 6"/>
                <p:cNvSpPr>
                  <a:spLocks/>
                </p:cNvSpPr>
                <p:nvPr/>
              </p:nvSpPr>
              <p:spPr bwMode="auto">
                <a:xfrm>
                  <a:off x="4261" y="241"/>
                  <a:ext cx="285" cy="640"/>
                </a:xfrm>
                <a:custGeom>
                  <a:avLst/>
                  <a:gdLst/>
                  <a:ahLst/>
                  <a:cxnLst>
                    <a:cxn ang="0">
                      <a:pos x="0" y="2283"/>
                    </a:cxn>
                    <a:cxn ang="0">
                      <a:pos x="0" y="1163"/>
                    </a:cxn>
                    <a:cxn ang="0">
                      <a:pos x="992" y="1163"/>
                    </a:cxn>
                    <a:cxn ang="0">
                      <a:pos x="650" y="811"/>
                    </a:cxn>
                    <a:cxn ang="0">
                      <a:pos x="650" y="0"/>
                    </a:cxn>
                    <a:cxn ang="0">
                      <a:pos x="890" y="0"/>
                    </a:cxn>
                    <a:cxn ang="0">
                      <a:pos x="890" y="789"/>
                    </a:cxn>
                    <a:cxn ang="0">
                      <a:pos x="1141" y="1168"/>
                    </a:cxn>
                    <a:cxn ang="0">
                      <a:pos x="1141" y="2283"/>
                    </a:cxn>
                    <a:cxn ang="0">
                      <a:pos x="0" y="2283"/>
                    </a:cxn>
                  </a:cxnLst>
                  <a:rect l="0" t="0" r="r" b="b"/>
                  <a:pathLst>
                    <a:path w="1141" h="2283">
                      <a:moveTo>
                        <a:pt x="0" y="2283"/>
                      </a:moveTo>
                      <a:lnTo>
                        <a:pt x="0" y="1163"/>
                      </a:lnTo>
                      <a:lnTo>
                        <a:pt x="992" y="1163"/>
                      </a:lnTo>
                      <a:lnTo>
                        <a:pt x="650" y="811"/>
                      </a:lnTo>
                      <a:lnTo>
                        <a:pt x="650" y="0"/>
                      </a:lnTo>
                      <a:lnTo>
                        <a:pt x="890" y="0"/>
                      </a:lnTo>
                      <a:lnTo>
                        <a:pt x="890" y="789"/>
                      </a:lnTo>
                      <a:lnTo>
                        <a:pt x="1141" y="1168"/>
                      </a:lnTo>
                      <a:lnTo>
                        <a:pt x="1141" y="2283"/>
                      </a:lnTo>
                      <a:lnTo>
                        <a:pt x="0" y="2283"/>
                      </a:lnTo>
                      <a:close/>
                    </a:path>
                  </a:pathLst>
                </a:custGeom>
                <a:solidFill>
                  <a:srgbClr val="FFCDFF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471" name="Freeform 7"/>
                <p:cNvSpPr>
                  <a:spLocks/>
                </p:cNvSpPr>
                <p:nvPr/>
              </p:nvSpPr>
              <p:spPr bwMode="auto">
                <a:xfrm>
                  <a:off x="4261" y="881"/>
                  <a:ext cx="617" cy="1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75" y="0"/>
                    </a:cxn>
                    <a:cxn ang="0">
                      <a:pos x="2475" y="458"/>
                    </a:cxn>
                    <a:cxn ang="0">
                      <a:pos x="0" y="45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75" h="458">
                      <a:moveTo>
                        <a:pt x="0" y="0"/>
                      </a:moveTo>
                      <a:lnTo>
                        <a:pt x="2475" y="0"/>
                      </a:lnTo>
                      <a:lnTo>
                        <a:pt x="2475" y="458"/>
                      </a:lnTo>
                      <a:lnTo>
                        <a:pt x="0" y="4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FF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472" name="Rectangle 8"/>
                <p:cNvSpPr>
                  <a:spLocks noChangeArrowheads="1"/>
                </p:cNvSpPr>
                <p:nvPr/>
              </p:nvSpPr>
              <p:spPr bwMode="auto">
                <a:xfrm>
                  <a:off x="4545" y="567"/>
                  <a:ext cx="333" cy="314"/>
                </a:xfrm>
                <a:prstGeom prst="rect">
                  <a:avLst/>
                </a:prstGeom>
                <a:solidFill>
                  <a:srgbClr val="C0C0C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473" name="Rectangle 9"/>
                <p:cNvSpPr>
                  <a:spLocks noChangeArrowheads="1"/>
                </p:cNvSpPr>
                <p:nvPr/>
              </p:nvSpPr>
              <p:spPr bwMode="auto">
                <a:xfrm>
                  <a:off x="4878" y="567"/>
                  <a:ext cx="238" cy="314"/>
                </a:xfrm>
                <a:prstGeom prst="rect">
                  <a:avLst/>
                </a:prstGeom>
                <a:solidFill>
                  <a:srgbClr val="5B87F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474" name="Rectangle 10"/>
                <p:cNvSpPr>
                  <a:spLocks noChangeArrowheads="1"/>
                </p:cNvSpPr>
                <p:nvPr/>
              </p:nvSpPr>
              <p:spPr bwMode="auto">
                <a:xfrm>
                  <a:off x="4545" y="380"/>
                  <a:ext cx="333" cy="187"/>
                </a:xfrm>
                <a:prstGeom prst="rect">
                  <a:avLst/>
                </a:prstGeom>
                <a:solidFill>
                  <a:schemeClr val="fol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475" name="Freeform 11"/>
                <p:cNvSpPr>
                  <a:spLocks/>
                </p:cNvSpPr>
                <p:nvPr/>
              </p:nvSpPr>
              <p:spPr bwMode="auto">
                <a:xfrm>
                  <a:off x="4545" y="199"/>
                  <a:ext cx="333" cy="184"/>
                </a:xfrm>
                <a:custGeom>
                  <a:avLst/>
                  <a:gdLst/>
                  <a:ahLst/>
                  <a:cxnLst>
                    <a:cxn ang="0">
                      <a:pos x="0" y="656"/>
                    </a:cxn>
                    <a:cxn ang="0">
                      <a:pos x="666" y="0"/>
                    </a:cxn>
                    <a:cxn ang="0">
                      <a:pos x="1333" y="656"/>
                    </a:cxn>
                    <a:cxn ang="0">
                      <a:pos x="0" y="656"/>
                    </a:cxn>
                  </a:cxnLst>
                  <a:rect l="0" t="0" r="r" b="b"/>
                  <a:pathLst>
                    <a:path w="1333" h="656">
                      <a:moveTo>
                        <a:pt x="0" y="656"/>
                      </a:moveTo>
                      <a:lnTo>
                        <a:pt x="666" y="0"/>
                      </a:lnTo>
                      <a:lnTo>
                        <a:pt x="1333" y="656"/>
                      </a:lnTo>
                      <a:lnTo>
                        <a:pt x="0" y="65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0476" name="Line 12"/>
              <p:cNvSpPr>
                <a:spLocks noChangeShapeType="1"/>
              </p:cNvSpPr>
              <p:nvPr/>
            </p:nvSpPr>
            <p:spPr bwMode="auto">
              <a:xfrm>
                <a:off x="1834" y="1066"/>
                <a:ext cx="96" cy="341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477" name="Line 13"/>
              <p:cNvSpPr>
                <a:spLocks noChangeShapeType="1"/>
              </p:cNvSpPr>
              <p:nvPr/>
            </p:nvSpPr>
            <p:spPr bwMode="auto">
              <a:xfrm>
                <a:off x="2207" y="757"/>
                <a:ext cx="853" cy="21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478" name="Line 14"/>
              <p:cNvSpPr>
                <a:spLocks noChangeShapeType="1"/>
              </p:cNvSpPr>
              <p:nvPr/>
            </p:nvSpPr>
            <p:spPr bwMode="auto">
              <a:xfrm>
                <a:off x="2153" y="1034"/>
                <a:ext cx="906" cy="533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0479" name="Group 15"/>
              <p:cNvGrpSpPr>
                <a:grpSpLocks/>
              </p:cNvGrpSpPr>
              <p:nvPr/>
            </p:nvGrpSpPr>
            <p:grpSpPr bwMode="auto">
              <a:xfrm>
                <a:off x="3053" y="159"/>
                <a:ext cx="2292" cy="3831"/>
                <a:chOff x="3053" y="159"/>
                <a:chExt cx="2292" cy="3831"/>
              </a:xfrm>
            </p:grpSpPr>
            <p:sp>
              <p:nvSpPr>
                <p:cNvPr id="190480" name="Rectangle 16"/>
                <p:cNvSpPr>
                  <a:spLocks noChangeArrowheads="1"/>
                </p:cNvSpPr>
                <p:nvPr/>
              </p:nvSpPr>
              <p:spPr bwMode="auto">
                <a:xfrm>
                  <a:off x="3104" y="1621"/>
                  <a:ext cx="2240" cy="2369"/>
                </a:xfrm>
                <a:prstGeom prst="rect">
                  <a:avLst/>
                </a:prstGeom>
                <a:solidFill>
                  <a:srgbClr val="C0C0C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481" name="Rectangle 17"/>
                <p:cNvSpPr>
                  <a:spLocks noChangeArrowheads="1"/>
                </p:cNvSpPr>
                <p:nvPr/>
              </p:nvSpPr>
              <p:spPr bwMode="auto">
                <a:xfrm>
                  <a:off x="3136" y="159"/>
                  <a:ext cx="2209" cy="1463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 sz="3200"/>
                </a:p>
              </p:txBody>
            </p:sp>
            <p:grpSp>
              <p:nvGrpSpPr>
                <p:cNvPr id="190482" name="Group 18"/>
                <p:cNvGrpSpPr>
                  <a:grpSpLocks/>
                </p:cNvGrpSpPr>
                <p:nvPr/>
              </p:nvGrpSpPr>
              <p:grpSpPr bwMode="auto">
                <a:xfrm>
                  <a:off x="3340" y="160"/>
                  <a:ext cx="1813" cy="3830"/>
                  <a:chOff x="3340" y="213"/>
                  <a:chExt cx="1813" cy="3765"/>
                </a:xfrm>
              </p:grpSpPr>
              <p:sp>
                <p:nvSpPr>
                  <p:cNvPr id="19048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340" y="213"/>
                    <a:ext cx="0" cy="37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8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521" y="213"/>
                    <a:ext cx="0" cy="37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8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702" y="213"/>
                    <a:ext cx="0" cy="37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8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883" y="213"/>
                    <a:ext cx="0" cy="37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8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213"/>
                    <a:ext cx="0" cy="37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8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246" y="213"/>
                    <a:ext cx="0" cy="37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8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427" y="213"/>
                    <a:ext cx="0" cy="37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9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609" y="213"/>
                    <a:ext cx="0" cy="37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9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790" y="213"/>
                    <a:ext cx="0" cy="37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9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971" y="213"/>
                    <a:ext cx="0" cy="37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9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153" y="213"/>
                    <a:ext cx="0" cy="37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0494" name="Rectangle 30"/>
                <p:cNvSpPr>
                  <a:spLocks noChangeArrowheads="1"/>
                </p:cNvSpPr>
                <p:nvPr/>
              </p:nvSpPr>
              <p:spPr bwMode="auto">
                <a:xfrm rot="-5400000">
                  <a:off x="3444" y="-224"/>
                  <a:ext cx="1459" cy="2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>
                    <a:lnSpc>
                      <a:spcPct val="158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  <a:latin typeface="Arial" pitchFamily="34" charset="0"/>
                    </a:rPr>
                    <a:t>Energy needed to press</a:t>
                  </a:r>
                </a:p>
                <a:p>
                  <a:pPr algn="l" eaLnBrk="0" hangingPunct="0">
                    <a:lnSpc>
                      <a:spcPct val="158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  <a:latin typeface="Arial" pitchFamily="34" charset="0"/>
                    </a:rPr>
                    <a:t>Weight of iron</a:t>
                  </a:r>
                </a:p>
                <a:p>
                  <a:pPr algn="l" eaLnBrk="0" hangingPunct="0">
                    <a:lnSpc>
                      <a:spcPct val="158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  <a:latin typeface="Arial" pitchFamily="34" charset="0"/>
                    </a:rPr>
                    <a:t>Size of soleplate</a:t>
                  </a:r>
                </a:p>
                <a:p>
                  <a:pPr algn="l" eaLnBrk="0" hangingPunct="0">
                    <a:lnSpc>
                      <a:spcPct val="158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  <a:latin typeface="Arial" pitchFamily="34" charset="0"/>
                    </a:rPr>
                    <a:t>Thickness of soleplate</a:t>
                  </a:r>
                </a:p>
                <a:p>
                  <a:pPr algn="l" eaLnBrk="0" hangingPunct="0">
                    <a:lnSpc>
                      <a:spcPct val="158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  <a:latin typeface="Arial" pitchFamily="34" charset="0"/>
                    </a:rPr>
                    <a:t>Material used in soleplate</a:t>
                  </a:r>
                </a:p>
                <a:p>
                  <a:pPr algn="l" eaLnBrk="0" hangingPunct="0">
                    <a:lnSpc>
                      <a:spcPct val="158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  <a:latin typeface="Arial" pitchFamily="34" charset="0"/>
                    </a:rPr>
                    <a:t>Number of holes</a:t>
                  </a:r>
                </a:p>
                <a:p>
                  <a:pPr algn="l" eaLnBrk="0" hangingPunct="0">
                    <a:lnSpc>
                      <a:spcPct val="158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  <a:latin typeface="Arial" pitchFamily="34" charset="0"/>
                    </a:rPr>
                    <a:t>Size of holes</a:t>
                  </a:r>
                </a:p>
                <a:p>
                  <a:pPr algn="l" eaLnBrk="0" hangingPunct="0">
                    <a:lnSpc>
                      <a:spcPct val="158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  <a:latin typeface="Arial" pitchFamily="34" charset="0"/>
                    </a:rPr>
                    <a:t>Flow of water from holes</a:t>
                  </a:r>
                </a:p>
                <a:p>
                  <a:pPr algn="l" eaLnBrk="0" hangingPunct="0">
                    <a:lnSpc>
                      <a:spcPct val="158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  <a:latin typeface="Arial" pitchFamily="34" charset="0"/>
                    </a:rPr>
                    <a:t>Time required to reach 450º F</a:t>
                  </a:r>
                </a:p>
                <a:p>
                  <a:pPr algn="l" eaLnBrk="0" hangingPunct="0">
                    <a:lnSpc>
                      <a:spcPct val="158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  <a:latin typeface="Arial" pitchFamily="34" charset="0"/>
                    </a:rPr>
                    <a:t>Time  to go from 450º to 100º</a:t>
                  </a:r>
                </a:p>
                <a:p>
                  <a:pPr algn="l" eaLnBrk="0" hangingPunct="0">
                    <a:lnSpc>
                      <a:spcPct val="158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  <a:latin typeface="Arial" pitchFamily="34" charset="0"/>
                    </a:rPr>
                    <a:t>Protective cover for soleplate</a:t>
                  </a:r>
                </a:p>
                <a:p>
                  <a:pPr algn="l" eaLnBrk="0" hangingPunct="0">
                    <a:lnSpc>
                      <a:spcPct val="158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  <a:latin typeface="Arial" pitchFamily="34" charset="0"/>
                    </a:rPr>
                    <a:t>Automatic shutoff</a:t>
                  </a:r>
                </a:p>
              </p:txBody>
            </p:sp>
          </p:grpSp>
          <p:grpSp>
            <p:nvGrpSpPr>
              <p:cNvPr id="190495" name="Group 31"/>
              <p:cNvGrpSpPr>
                <a:grpSpLocks/>
              </p:cNvGrpSpPr>
              <p:nvPr/>
            </p:nvGrpSpPr>
            <p:grpSpPr bwMode="auto">
              <a:xfrm>
                <a:off x="482" y="1391"/>
                <a:ext cx="5009" cy="2601"/>
                <a:chOff x="482" y="1391"/>
                <a:chExt cx="5009" cy="2601"/>
              </a:xfrm>
            </p:grpSpPr>
            <p:sp>
              <p:nvSpPr>
                <p:cNvPr id="190496" name="Rectangle 32"/>
                <p:cNvSpPr>
                  <a:spLocks noChangeArrowheads="1"/>
                </p:cNvSpPr>
                <p:nvPr/>
              </p:nvSpPr>
              <p:spPr bwMode="auto">
                <a:xfrm>
                  <a:off x="482" y="1624"/>
                  <a:ext cx="2657" cy="2368"/>
                </a:xfrm>
                <a:prstGeom prst="rect">
                  <a:avLst/>
                </a:prstGeom>
                <a:solidFill>
                  <a:srgbClr val="FFCD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497" name="Rectangle 33"/>
                <p:cNvSpPr>
                  <a:spLocks noChangeArrowheads="1"/>
                </p:cNvSpPr>
                <p:nvPr/>
              </p:nvSpPr>
              <p:spPr bwMode="auto">
                <a:xfrm>
                  <a:off x="1091" y="1391"/>
                  <a:ext cx="4400" cy="25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125000"/>
                    </a:lnSpc>
                    <a:tabLst>
                      <a:tab pos="3335338" algn="ctr"/>
                      <a:tab pos="3624263" algn="ctr"/>
                      <a:tab pos="3911600" algn="ctr"/>
                      <a:tab pos="4198938" algn="ctr"/>
                      <a:tab pos="4470400" algn="ctr"/>
                      <a:tab pos="4757738" algn="ctr"/>
                      <a:tab pos="5046663" algn="ctr"/>
                      <a:tab pos="5334000" algn="ctr"/>
                      <a:tab pos="5621338" algn="ctr"/>
                      <a:tab pos="5910263" algn="ctr"/>
                      <a:tab pos="6197600" algn="ctr"/>
                      <a:tab pos="6484938" algn="ctr"/>
                    </a:tabLst>
                  </a:pP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Customer Requirements</a:t>
                  </a:r>
                  <a:r>
                    <a:rPr lang="en-US" sz="1600" b="1">
                      <a:latin typeface="Arial" pitchFamily="34" charset="0"/>
                    </a:rPr>
                    <a:t>		</a:t>
                  </a:r>
                </a:p>
                <a:p>
                  <a:pPr eaLnBrk="0" hangingPunct="0">
                    <a:lnSpc>
                      <a:spcPct val="125000"/>
                    </a:lnSpc>
                    <a:tabLst>
                      <a:tab pos="3335338" algn="ctr"/>
                      <a:tab pos="3624263" algn="ctr"/>
                      <a:tab pos="3911600" algn="ctr"/>
                      <a:tab pos="4198938" algn="ctr"/>
                      <a:tab pos="4470400" algn="ctr"/>
                      <a:tab pos="4757738" algn="ctr"/>
                      <a:tab pos="5046663" algn="ctr"/>
                      <a:tab pos="5334000" algn="ctr"/>
                      <a:tab pos="5621338" algn="ctr"/>
                      <a:tab pos="5910263" algn="ctr"/>
                      <a:tab pos="6197600" algn="ctr"/>
                      <a:tab pos="6484938" algn="ctr"/>
                    </a:tabLst>
                  </a:pPr>
                  <a:r>
                    <a:rPr lang="en-US" sz="1600" b="1">
                      <a:latin typeface="Arial" pitchFamily="34" charset="0"/>
                    </a:rPr>
                    <a:t>Presses quickly	-	-	+	+	+				-</a:t>
                  </a:r>
                </a:p>
                <a:p>
                  <a:pPr eaLnBrk="0" hangingPunct="0">
                    <a:lnSpc>
                      <a:spcPct val="125000"/>
                    </a:lnSpc>
                    <a:tabLst>
                      <a:tab pos="3335338" algn="ctr"/>
                      <a:tab pos="3624263" algn="ctr"/>
                      <a:tab pos="3911600" algn="ctr"/>
                      <a:tab pos="4198938" algn="ctr"/>
                      <a:tab pos="4470400" algn="ctr"/>
                      <a:tab pos="4757738" algn="ctr"/>
                      <a:tab pos="5046663" algn="ctr"/>
                      <a:tab pos="5334000" algn="ctr"/>
                      <a:tab pos="5621338" algn="ctr"/>
                      <a:tab pos="5910263" algn="ctr"/>
                      <a:tab pos="6197600" algn="ctr"/>
                      <a:tab pos="6484938" algn="ctr"/>
                    </a:tabLst>
                  </a:pPr>
                  <a:r>
                    <a:rPr lang="en-US" sz="1600" b="1">
                      <a:latin typeface="Arial" pitchFamily="34" charset="0"/>
                    </a:rPr>
                    <a:t>Removes wrinkles		+		+		+	+	+</a:t>
                  </a:r>
                </a:p>
                <a:p>
                  <a:pPr eaLnBrk="0" hangingPunct="0">
                    <a:lnSpc>
                      <a:spcPct val="125000"/>
                    </a:lnSpc>
                    <a:tabLst>
                      <a:tab pos="3335338" algn="ctr"/>
                      <a:tab pos="3624263" algn="ctr"/>
                      <a:tab pos="3911600" algn="ctr"/>
                      <a:tab pos="4198938" algn="ctr"/>
                      <a:tab pos="4470400" algn="ctr"/>
                      <a:tab pos="4757738" algn="ctr"/>
                      <a:tab pos="5046663" algn="ctr"/>
                      <a:tab pos="5334000" algn="ctr"/>
                      <a:tab pos="5621338" algn="ctr"/>
                      <a:tab pos="5910263" algn="ctr"/>
                      <a:tab pos="6197600" algn="ctr"/>
                      <a:tab pos="6484938" algn="ctr"/>
                    </a:tabLst>
                  </a:pPr>
                  <a:r>
                    <a:rPr lang="en-US" sz="1600" b="1">
                      <a:latin typeface="Arial" pitchFamily="34" charset="0"/>
                    </a:rPr>
                    <a:t>Doesn’t stick to fabric		-			+			+		+	+</a:t>
                  </a:r>
                </a:p>
                <a:p>
                  <a:pPr eaLnBrk="0" hangingPunct="0">
                    <a:lnSpc>
                      <a:spcPct val="125000"/>
                    </a:lnSpc>
                    <a:tabLst>
                      <a:tab pos="3335338" algn="ctr"/>
                      <a:tab pos="3624263" algn="ctr"/>
                      <a:tab pos="3911600" algn="ctr"/>
                      <a:tab pos="4198938" algn="ctr"/>
                      <a:tab pos="4470400" algn="ctr"/>
                      <a:tab pos="4757738" algn="ctr"/>
                      <a:tab pos="5046663" algn="ctr"/>
                      <a:tab pos="5334000" algn="ctr"/>
                      <a:tab pos="5621338" algn="ctr"/>
                      <a:tab pos="5910263" algn="ctr"/>
                      <a:tab pos="6197600" algn="ctr"/>
                      <a:tab pos="6484938" algn="ctr"/>
                    </a:tabLst>
                  </a:pPr>
                  <a:r>
                    <a:rPr lang="en-US" sz="1600" b="1">
                      <a:latin typeface="Arial" pitchFamily="34" charset="0"/>
                    </a:rPr>
                    <a:t>Provides enough steam			+			+	+	+</a:t>
                  </a:r>
                </a:p>
                <a:p>
                  <a:pPr eaLnBrk="0" hangingPunct="0">
                    <a:lnSpc>
                      <a:spcPct val="125000"/>
                    </a:lnSpc>
                    <a:tabLst>
                      <a:tab pos="3335338" algn="ctr"/>
                      <a:tab pos="3624263" algn="ctr"/>
                      <a:tab pos="3911600" algn="ctr"/>
                      <a:tab pos="4198938" algn="ctr"/>
                      <a:tab pos="4470400" algn="ctr"/>
                      <a:tab pos="4757738" algn="ctr"/>
                      <a:tab pos="5046663" algn="ctr"/>
                      <a:tab pos="5334000" algn="ctr"/>
                      <a:tab pos="5621338" algn="ctr"/>
                      <a:tab pos="5910263" algn="ctr"/>
                      <a:tab pos="6197600" algn="ctr"/>
                      <a:tab pos="6484938" algn="ctr"/>
                    </a:tabLst>
                  </a:pPr>
                  <a:r>
                    <a:rPr lang="en-US" sz="1600" b="1">
                      <a:latin typeface="Arial" pitchFamily="34" charset="0"/>
                    </a:rPr>
                    <a:t>Doesn’t spot fabric					+	-	-	-</a:t>
                  </a:r>
                </a:p>
                <a:p>
                  <a:pPr eaLnBrk="0" hangingPunct="0">
                    <a:lnSpc>
                      <a:spcPct val="125000"/>
                    </a:lnSpc>
                    <a:tabLst>
                      <a:tab pos="3335338" algn="ctr"/>
                      <a:tab pos="3624263" algn="ctr"/>
                      <a:tab pos="3911600" algn="ctr"/>
                      <a:tab pos="4198938" algn="ctr"/>
                      <a:tab pos="4470400" algn="ctr"/>
                      <a:tab pos="4757738" algn="ctr"/>
                      <a:tab pos="5046663" algn="ctr"/>
                      <a:tab pos="5334000" algn="ctr"/>
                      <a:tab pos="5621338" algn="ctr"/>
                      <a:tab pos="5910263" algn="ctr"/>
                      <a:tab pos="6197600" algn="ctr"/>
                      <a:tab pos="6484938" algn="ctr"/>
                    </a:tabLst>
                  </a:pPr>
                  <a:r>
                    <a:rPr lang="en-US" sz="1600" b="1">
                      <a:latin typeface="Arial" pitchFamily="34" charset="0"/>
                    </a:rPr>
                    <a:t>Doesn’t scorch fabric				+	+			+	-	+</a:t>
                  </a:r>
                </a:p>
                <a:p>
                  <a:pPr eaLnBrk="0" hangingPunct="0">
                    <a:lnSpc>
                      <a:spcPct val="125000"/>
                    </a:lnSpc>
                    <a:tabLst>
                      <a:tab pos="3335338" algn="ctr"/>
                      <a:tab pos="3624263" algn="ctr"/>
                      <a:tab pos="3911600" algn="ctr"/>
                      <a:tab pos="4198938" algn="ctr"/>
                      <a:tab pos="4470400" algn="ctr"/>
                      <a:tab pos="4757738" algn="ctr"/>
                      <a:tab pos="5046663" algn="ctr"/>
                      <a:tab pos="5334000" algn="ctr"/>
                      <a:tab pos="5621338" algn="ctr"/>
                      <a:tab pos="5910263" algn="ctr"/>
                      <a:tab pos="6197600" algn="ctr"/>
                      <a:tab pos="6484938" algn="ctr"/>
                    </a:tabLst>
                  </a:pPr>
                  <a:r>
                    <a:rPr lang="en-US" sz="1600" b="1">
                      <a:latin typeface="Arial" pitchFamily="34" charset="0"/>
                    </a:rPr>
                    <a:t>Heats quickly			-	-					+		-</a:t>
                  </a:r>
                </a:p>
                <a:p>
                  <a:pPr eaLnBrk="0" hangingPunct="0">
                    <a:lnSpc>
                      <a:spcPct val="125000"/>
                    </a:lnSpc>
                    <a:tabLst>
                      <a:tab pos="3335338" algn="ctr"/>
                      <a:tab pos="3624263" algn="ctr"/>
                      <a:tab pos="3911600" algn="ctr"/>
                      <a:tab pos="4198938" algn="ctr"/>
                      <a:tab pos="4470400" algn="ctr"/>
                      <a:tab pos="4757738" algn="ctr"/>
                      <a:tab pos="5046663" algn="ctr"/>
                      <a:tab pos="5334000" algn="ctr"/>
                      <a:tab pos="5621338" algn="ctr"/>
                      <a:tab pos="5910263" algn="ctr"/>
                      <a:tab pos="6197600" algn="ctr"/>
                      <a:tab pos="6484938" algn="ctr"/>
                    </a:tabLst>
                  </a:pPr>
                  <a:r>
                    <a:rPr lang="en-US" sz="1600" b="1">
                      <a:latin typeface="Arial" pitchFamily="34" charset="0"/>
                    </a:rPr>
                    <a:t>Automatic shut-off												+</a:t>
                  </a:r>
                </a:p>
                <a:p>
                  <a:pPr eaLnBrk="0" hangingPunct="0">
                    <a:lnSpc>
                      <a:spcPct val="125000"/>
                    </a:lnSpc>
                    <a:tabLst>
                      <a:tab pos="3335338" algn="ctr"/>
                      <a:tab pos="3624263" algn="ctr"/>
                      <a:tab pos="3911600" algn="ctr"/>
                      <a:tab pos="4198938" algn="ctr"/>
                      <a:tab pos="4470400" algn="ctr"/>
                      <a:tab pos="4757738" algn="ctr"/>
                      <a:tab pos="5046663" algn="ctr"/>
                      <a:tab pos="5334000" algn="ctr"/>
                      <a:tab pos="5621338" algn="ctr"/>
                      <a:tab pos="5910263" algn="ctr"/>
                      <a:tab pos="6197600" algn="ctr"/>
                      <a:tab pos="6484938" algn="ctr"/>
                    </a:tabLst>
                  </a:pPr>
                  <a:r>
                    <a:rPr lang="en-US" sz="1600" b="1">
                      <a:latin typeface="Arial" pitchFamily="34" charset="0"/>
                    </a:rPr>
                    <a:t>Quick cool-down			-	-	+					+</a:t>
                  </a:r>
                </a:p>
                <a:p>
                  <a:pPr eaLnBrk="0" hangingPunct="0">
                    <a:lnSpc>
                      <a:spcPct val="125000"/>
                    </a:lnSpc>
                    <a:tabLst>
                      <a:tab pos="3335338" algn="ctr"/>
                      <a:tab pos="3624263" algn="ctr"/>
                      <a:tab pos="3911600" algn="ctr"/>
                      <a:tab pos="4198938" algn="ctr"/>
                      <a:tab pos="4470400" algn="ctr"/>
                      <a:tab pos="4757738" algn="ctr"/>
                      <a:tab pos="5046663" algn="ctr"/>
                      <a:tab pos="5334000" algn="ctr"/>
                      <a:tab pos="5621338" algn="ctr"/>
                      <a:tab pos="5910263" algn="ctr"/>
                      <a:tab pos="6197600" algn="ctr"/>
                      <a:tab pos="6484938" algn="ctr"/>
                    </a:tabLst>
                  </a:pPr>
                  <a:r>
                    <a:rPr lang="en-US" sz="1600" b="1">
                      <a:latin typeface="Arial" pitchFamily="34" charset="0"/>
                    </a:rPr>
                    <a:t>Doesn’t break when dropped		+	+	+							+</a:t>
                  </a:r>
                </a:p>
                <a:p>
                  <a:pPr eaLnBrk="0" hangingPunct="0">
                    <a:lnSpc>
                      <a:spcPct val="125000"/>
                    </a:lnSpc>
                    <a:tabLst>
                      <a:tab pos="3335338" algn="ctr"/>
                      <a:tab pos="3624263" algn="ctr"/>
                      <a:tab pos="3911600" algn="ctr"/>
                      <a:tab pos="4198938" algn="ctr"/>
                      <a:tab pos="4470400" algn="ctr"/>
                      <a:tab pos="4757738" algn="ctr"/>
                      <a:tab pos="5046663" algn="ctr"/>
                      <a:tab pos="5334000" algn="ctr"/>
                      <a:tab pos="5621338" algn="ctr"/>
                      <a:tab pos="5910263" algn="ctr"/>
                      <a:tab pos="6197600" algn="ctr"/>
                      <a:tab pos="6484938" algn="ctr"/>
                    </a:tabLst>
                  </a:pPr>
                  <a:r>
                    <a:rPr lang="en-US" sz="1600" b="1">
                      <a:latin typeface="Arial" pitchFamily="34" charset="0"/>
                    </a:rPr>
                    <a:t>Doesn’t burn when touched				+						+	+	+</a:t>
                  </a:r>
                </a:p>
                <a:p>
                  <a:pPr eaLnBrk="0" hangingPunct="0">
                    <a:lnSpc>
                      <a:spcPct val="125000"/>
                    </a:lnSpc>
                    <a:tabLst>
                      <a:tab pos="3335338" algn="ctr"/>
                      <a:tab pos="3624263" algn="ctr"/>
                      <a:tab pos="3911600" algn="ctr"/>
                      <a:tab pos="4198938" algn="ctr"/>
                      <a:tab pos="4470400" algn="ctr"/>
                      <a:tab pos="4757738" algn="ctr"/>
                      <a:tab pos="5046663" algn="ctr"/>
                      <a:tab pos="5334000" algn="ctr"/>
                      <a:tab pos="5621338" algn="ctr"/>
                      <a:tab pos="5910263" algn="ctr"/>
                      <a:tab pos="6197600" algn="ctr"/>
                      <a:tab pos="6484938" algn="ctr"/>
                    </a:tabLst>
                  </a:pPr>
                  <a:r>
                    <a:rPr lang="en-US" sz="1600" b="1">
                      <a:latin typeface="Arial" pitchFamily="34" charset="0"/>
                    </a:rPr>
                    <a:t>Not too heavy	+	-	-	-	+						-</a:t>
                  </a:r>
                </a:p>
              </p:txBody>
            </p:sp>
            <p:sp>
              <p:nvSpPr>
                <p:cNvPr id="190498" name="Line 34"/>
                <p:cNvSpPr>
                  <a:spLocks noChangeShapeType="1"/>
                </p:cNvSpPr>
                <p:nvPr/>
              </p:nvSpPr>
              <p:spPr bwMode="auto">
                <a:xfrm>
                  <a:off x="482" y="2784"/>
                  <a:ext cx="48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499" name="Rectangle 35"/>
                <p:cNvSpPr>
                  <a:spLocks noChangeArrowheads="1"/>
                </p:cNvSpPr>
                <p:nvPr/>
              </p:nvSpPr>
              <p:spPr bwMode="auto">
                <a:xfrm rot="-5400000">
                  <a:off x="526" y="2011"/>
                  <a:ext cx="495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600" b="1">
                      <a:latin typeface="Arial" pitchFamily="34" charset="0"/>
                    </a:rPr>
                    <a:t>Irons well</a:t>
                  </a:r>
                </a:p>
              </p:txBody>
            </p:sp>
            <p:sp>
              <p:nvSpPr>
                <p:cNvPr id="190500" name="Rectangle 36"/>
                <p:cNvSpPr>
                  <a:spLocks noChangeArrowheads="1"/>
                </p:cNvSpPr>
                <p:nvPr/>
              </p:nvSpPr>
              <p:spPr bwMode="auto">
                <a:xfrm rot="-5400000">
                  <a:off x="355" y="3177"/>
                  <a:ext cx="838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600" b="1">
                      <a:latin typeface="Arial" pitchFamily="34" charset="0"/>
                    </a:rPr>
                    <a:t>Easy and safe to use</a:t>
                  </a:r>
                </a:p>
              </p:txBody>
            </p:sp>
            <p:sp>
              <p:nvSpPr>
                <p:cNvPr id="190501" name="Line 37"/>
                <p:cNvSpPr>
                  <a:spLocks noChangeShapeType="1"/>
                </p:cNvSpPr>
                <p:nvPr/>
              </p:nvSpPr>
              <p:spPr bwMode="auto">
                <a:xfrm>
                  <a:off x="1058" y="1622"/>
                  <a:ext cx="0" cy="2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0502" name="Oval 38"/>
              <p:cNvSpPr>
                <a:spLocks noChangeArrowheads="1"/>
              </p:cNvSpPr>
              <p:nvPr/>
            </p:nvSpPr>
            <p:spPr bwMode="auto">
              <a:xfrm>
                <a:off x="3360" y="1674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03" name="Oval 39"/>
              <p:cNvSpPr>
                <a:spLocks noChangeArrowheads="1"/>
              </p:cNvSpPr>
              <p:nvPr/>
            </p:nvSpPr>
            <p:spPr bwMode="auto">
              <a:xfrm>
                <a:off x="3364" y="3794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0504" name="Group 40"/>
              <p:cNvGrpSpPr>
                <a:grpSpLocks/>
              </p:cNvGrpSpPr>
              <p:nvPr/>
            </p:nvGrpSpPr>
            <p:grpSpPr bwMode="auto">
              <a:xfrm>
                <a:off x="1059" y="1825"/>
                <a:ext cx="4277" cy="1930"/>
                <a:chOff x="1059" y="1825"/>
                <a:chExt cx="4245" cy="1930"/>
              </a:xfrm>
            </p:grpSpPr>
            <p:sp>
              <p:nvSpPr>
                <p:cNvPr id="190505" name="Line 41"/>
                <p:cNvSpPr>
                  <a:spLocks noChangeShapeType="1"/>
                </p:cNvSpPr>
                <p:nvPr/>
              </p:nvSpPr>
              <p:spPr bwMode="auto">
                <a:xfrm>
                  <a:off x="1059" y="1825"/>
                  <a:ext cx="42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506" name="Line 42"/>
                <p:cNvSpPr>
                  <a:spLocks noChangeShapeType="1"/>
                </p:cNvSpPr>
                <p:nvPr/>
              </p:nvSpPr>
              <p:spPr bwMode="auto">
                <a:xfrm>
                  <a:off x="1059" y="2017"/>
                  <a:ext cx="4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507" name="Line 43"/>
                <p:cNvSpPr>
                  <a:spLocks noChangeShapeType="1"/>
                </p:cNvSpPr>
                <p:nvPr/>
              </p:nvSpPr>
              <p:spPr bwMode="auto">
                <a:xfrm>
                  <a:off x="1059" y="2210"/>
                  <a:ext cx="42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508" name="Line 44"/>
                <p:cNvSpPr>
                  <a:spLocks noChangeShapeType="1"/>
                </p:cNvSpPr>
                <p:nvPr/>
              </p:nvSpPr>
              <p:spPr bwMode="auto">
                <a:xfrm>
                  <a:off x="1059" y="2402"/>
                  <a:ext cx="42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509" name="Line 45"/>
                <p:cNvSpPr>
                  <a:spLocks noChangeShapeType="1"/>
                </p:cNvSpPr>
                <p:nvPr/>
              </p:nvSpPr>
              <p:spPr bwMode="auto">
                <a:xfrm>
                  <a:off x="1059" y="2595"/>
                  <a:ext cx="423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510" name="Line 46"/>
                <p:cNvSpPr>
                  <a:spLocks noChangeShapeType="1"/>
                </p:cNvSpPr>
                <p:nvPr/>
              </p:nvSpPr>
              <p:spPr bwMode="auto">
                <a:xfrm>
                  <a:off x="1059" y="2978"/>
                  <a:ext cx="42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511" name="Line 47"/>
                <p:cNvSpPr>
                  <a:spLocks noChangeShapeType="1"/>
                </p:cNvSpPr>
                <p:nvPr/>
              </p:nvSpPr>
              <p:spPr bwMode="auto">
                <a:xfrm>
                  <a:off x="1059" y="3172"/>
                  <a:ext cx="423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512" name="Line 48"/>
                <p:cNvSpPr>
                  <a:spLocks noChangeShapeType="1"/>
                </p:cNvSpPr>
                <p:nvPr/>
              </p:nvSpPr>
              <p:spPr bwMode="auto">
                <a:xfrm>
                  <a:off x="1059" y="3366"/>
                  <a:ext cx="4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513" name="Line 49"/>
                <p:cNvSpPr>
                  <a:spLocks noChangeShapeType="1"/>
                </p:cNvSpPr>
                <p:nvPr/>
              </p:nvSpPr>
              <p:spPr bwMode="auto">
                <a:xfrm>
                  <a:off x="1059" y="3560"/>
                  <a:ext cx="422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514" name="Line 50"/>
                <p:cNvSpPr>
                  <a:spLocks noChangeShapeType="1"/>
                </p:cNvSpPr>
                <p:nvPr/>
              </p:nvSpPr>
              <p:spPr bwMode="auto">
                <a:xfrm>
                  <a:off x="1059" y="3755"/>
                  <a:ext cx="42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0515" name="Oval 51"/>
              <p:cNvSpPr>
                <a:spLocks noChangeArrowheads="1"/>
              </p:cNvSpPr>
              <p:nvPr/>
            </p:nvSpPr>
            <p:spPr bwMode="auto">
              <a:xfrm>
                <a:off x="3364" y="1854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16" name="Oval 52"/>
              <p:cNvSpPr>
                <a:spLocks noChangeArrowheads="1"/>
              </p:cNvSpPr>
              <p:nvPr/>
            </p:nvSpPr>
            <p:spPr bwMode="auto">
              <a:xfrm>
                <a:off x="3900" y="2046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17" name="Oval 53"/>
              <p:cNvSpPr>
                <a:spLocks noChangeArrowheads="1"/>
              </p:cNvSpPr>
              <p:nvPr/>
            </p:nvSpPr>
            <p:spPr bwMode="auto">
              <a:xfrm>
                <a:off x="4808" y="2046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18" name="Oval 54"/>
              <p:cNvSpPr>
                <a:spLocks noChangeArrowheads="1"/>
              </p:cNvSpPr>
              <p:nvPr/>
            </p:nvSpPr>
            <p:spPr bwMode="auto">
              <a:xfrm>
                <a:off x="4448" y="2438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19" name="Oval 55"/>
              <p:cNvSpPr>
                <a:spLocks noChangeArrowheads="1"/>
              </p:cNvSpPr>
              <p:nvPr/>
            </p:nvSpPr>
            <p:spPr bwMode="auto">
              <a:xfrm>
                <a:off x="3896" y="2630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20" name="Oval 56"/>
              <p:cNvSpPr>
                <a:spLocks noChangeArrowheads="1"/>
              </p:cNvSpPr>
              <p:nvPr/>
            </p:nvSpPr>
            <p:spPr bwMode="auto">
              <a:xfrm>
                <a:off x="4804" y="2622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21" name="Oval 57"/>
              <p:cNvSpPr>
                <a:spLocks noChangeArrowheads="1"/>
              </p:cNvSpPr>
              <p:nvPr/>
            </p:nvSpPr>
            <p:spPr bwMode="auto">
              <a:xfrm>
                <a:off x="4628" y="2818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22" name="Oval 58"/>
              <p:cNvSpPr>
                <a:spLocks noChangeArrowheads="1"/>
              </p:cNvSpPr>
              <p:nvPr/>
            </p:nvSpPr>
            <p:spPr bwMode="auto">
              <a:xfrm>
                <a:off x="5168" y="3014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23" name="Oval 59"/>
              <p:cNvSpPr>
                <a:spLocks noChangeArrowheads="1"/>
              </p:cNvSpPr>
              <p:nvPr/>
            </p:nvSpPr>
            <p:spPr bwMode="auto">
              <a:xfrm>
                <a:off x="4804" y="3210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24" name="Oval 60"/>
              <p:cNvSpPr>
                <a:spLocks noChangeArrowheads="1"/>
              </p:cNvSpPr>
              <p:nvPr/>
            </p:nvSpPr>
            <p:spPr bwMode="auto">
              <a:xfrm>
                <a:off x="3728" y="3214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25" name="Oval 61"/>
              <p:cNvSpPr>
                <a:spLocks noChangeArrowheads="1"/>
              </p:cNvSpPr>
              <p:nvPr/>
            </p:nvSpPr>
            <p:spPr bwMode="auto">
              <a:xfrm>
                <a:off x="4992" y="3594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26" name="Oval 62"/>
              <p:cNvSpPr>
                <a:spLocks noChangeArrowheads="1"/>
              </p:cNvSpPr>
              <p:nvPr/>
            </p:nvSpPr>
            <p:spPr bwMode="auto">
              <a:xfrm>
                <a:off x="3728" y="3398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27" name="Oval 63"/>
              <p:cNvSpPr>
                <a:spLocks noChangeArrowheads="1"/>
              </p:cNvSpPr>
              <p:nvPr/>
            </p:nvSpPr>
            <p:spPr bwMode="auto">
              <a:xfrm>
                <a:off x="3896" y="3782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0531" name="Rectangle 67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2895600" cy="1981200"/>
          </a:xfrm>
          <a:noFill/>
          <a:ln/>
        </p:spPr>
        <p:txBody>
          <a:bodyPr/>
          <a:lstStyle/>
          <a:p>
            <a:r>
              <a:rPr lang="en-US" sz="3200"/>
              <a:t>From Customer Requirements</a:t>
            </a:r>
            <a:br>
              <a:rPr lang="en-US" sz="3200"/>
            </a:br>
            <a:r>
              <a:rPr lang="en-US" sz="3200"/>
              <a:t>to Design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54917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53487F0B-4FD5-4268-AC5D-EC0EB796265D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191556" name="Group 68"/>
          <p:cNvGrpSpPr>
            <a:grpSpLocks/>
          </p:cNvGrpSpPr>
          <p:nvPr/>
        </p:nvGrpSpPr>
        <p:grpSpPr bwMode="auto">
          <a:xfrm>
            <a:off x="3886200" y="609600"/>
            <a:ext cx="6553200" cy="5791200"/>
            <a:chOff x="1440" y="384"/>
            <a:chExt cx="4128" cy="3648"/>
          </a:xfrm>
        </p:grpSpPr>
        <p:sp>
          <p:nvSpPr>
            <p:cNvPr id="191551" name="Rectangle 63"/>
            <p:cNvSpPr>
              <a:spLocks noChangeArrowheads="1"/>
            </p:cNvSpPr>
            <p:nvPr/>
          </p:nvSpPr>
          <p:spPr bwMode="auto">
            <a:xfrm>
              <a:off x="1824" y="384"/>
              <a:ext cx="3744" cy="36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1492" name="Group 4"/>
            <p:cNvGrpSpPr>
              <a:grpSpLocks/>
            </p:cNvGrpSpPr>
            <p:nvPr/>
          </p:nvGrpSpPr>
          <p:grpSpPr bwMode="auto">
            <a:xfrm>
              <a:off x="1440" y="1728"/>
              <a:ext cx="855" cy="810"/>
              <a:chOff x="1733" y="497"/>
              <a:chExt cx="855" cy="810"/>
            </a:xfrm>
          </p:grpSpPr>
          <p:sp>
            <p:nvSpPr>
              <p:cNvPr id="191493" name="Freeform 5"/>
              <p:cNvSpPr>
                <a:spLocks/>
              </p:cNvSpPr>
              <p:nvPr/>
            </p:nvSpPr>
            <p:spPr bwMode="auto">
              <a:xfrm>
                <a:off x="1733" y="539"/>
                <a:ext cx="285" cy="640"/>
              </a:xfrm>
              <a:custGeom>
                <a:avLst/>
                <a:gdLst/>
                <a:ahLst/>
                <a:cxnLst>
                  <a:cxn ang="0">
                    <a:pos x="0" y="2283"/>
                  </a:cxn>
                  <a:cxn ang="0">
                    <a:pos x="0" y="1163"/>
                  </a:cxn>
                  <a:cxn ang="0">
                    <a:pos x="992" y="1163"/>
                  </a:cxn>
                  <a:cxn ang="0">
                    <a:pos x="650" y="811"/>
                  </a:cxn>
                  <a:cxn ang="0">
                    <a:pos x="650" y="0"/>
                  </a:cxn>
                  <a:cxn ang="0">
                    <a:pos x="890" y="0"/>
                  </a:cxn>
                  <a:cxn ang="0">
                    <a:pos x="890" y="789"/>
                  </a:cxn>
                  <a:cxn ang="0">
                    <a:pos x="1141" y="1168"/>
                  </a:cxn>
                  <a:cxn ang="0">
                    <a:pos x="1141" y="2283"/>
                  </a:cxn>
                  <a:cxn ang="0">
                    <a:pos x="0" y="2283"/>
                  </a:cxn>
                </a:cxnLst>
                <a:rect l="0" t="0" r="r" b="b"/>
                <a:pathLst>
                  <a:path w="1141" h="2283">
                    <a:moveTo>
                      <a:pt x="0" y="2283"/>
                    </a:moveTo>
                    <a:lnTo>
                      <a:pt x="0" y="1163"/>
                    </a:lnTo>
                    <a:lnTo>
                      <a:pt x="992" y="1163"/>
                    </a:lnTo>
                    <a:lnTo>
                      <a:pt x="650" y="811"/>
                    </a:lnTo>
                    <a:lnTo>
                      <a:pt x="650" y="0"/>
                    </a:lnTo>
                    <a:lnTo>
                      <a:pt x="890" y="0"/>
                    </a:lnTo>
                    <a:lnTo>
                      <a:pt x="890" y="789"/>
                    </a:lnTo>
                    <a:lnTo>
                      <a:pt x="1141" y="1168"/>
                    </a:lnTo>
                    <a:lnTo>
                      <a:pt x="1141" y="2283"/>
                    </a:lnTo>
                    <a:lnTo>
                      <a:pt x="0" y="2283"/>
                    </a:lnTo>
                    <a:close/>
                  </a:path>
                </a:pathLst>
              </a:custGeom>
              <a:solidFill>
                <a:srgbClr val="FFCDFF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4" name="Freeform 6"/>
              <p:cNvSpPr>
                <a:spLocks/>
              </p:cNvSpPr>
              <p:nvPr/>
            </p:nvSpPr>
            <p:spPr bwMode="auto">
              <a:xfrm>
                <a:off x="1733" y="1179"/>
                <a:ext cx="617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75" y="0"/>
                  </a:cxn>
                  <a:cxn ang="0">
                    <a:pos x="2475" y="458"/>
                  </a:cxn>
                  <a:cxn ang="0">
                    <a:pos x="0" y="458"/>
                  </a:cxn>
                  <a:cxn ang="0">
                    <a:pos x="0" y="0"/>
                  </a:cxn>
                </a:cxnLst>
                <a:rect l="0" t="0" r="r" b="b"/>
                <a:pathLst>
                  <a:path w="2475" h="458">
                    <a:moveTo>
                      <a:pt x="0" y="0"/>
                    </a:moveTo>
                    <a:lnTo>
                      <a:pt x="2475" y="0"/>
                    </a:lnTo>
                    <a:lnTo>
                      <a:pt x="2475" y="458"/>
                    </a:lnTo>
                    <a:lnTo>
                      <a:pt x="0" y="4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FF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5" name="Rectangle 7"/>
              <p:cNvSpPr>
                <a:spLocks noChangeArrowheads="1"/>
              </p:cNvSpPr>
              <p:nvPr/>
            </p:nvSpPr>
            <p:spPr bwMode="auto">
              <a:xfrm>
                <a:off x="2017" y="865"/>
                <a:ext cx="333" cy="314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6" name="Rectangle 8"/>
              <p:cNvSpPr>
                <a:spLocks noChangeArrowheads="1"/>
              </p:cNvSpPr>
              <p:nvPr/>
            </p:nvSpPr>
            <p:spPr bwMode="auto">
              <a:xfrm>
                <a:off x="2350" y="865"/>
                <a:ext cx="238" cy="314"/>
              </a:xfrm>
              <a:prstGeom prst="rect">
                <a:avLst/>
              </a:prstGeom>
              <a:solidFill>
                <a:srgbClr val="5B87F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7" name="Rectangle 9"/>
              <p:cNvSpPr>
                <a:spLocks noChangeArrowheads="1"/>
              </p:cNvSpPr>
              <p:nvPr/>
            </p:nvSpPr>
            <p:spPr bwMode="auto">
              <a:xfrm>
                <a:off x="2017" y="678"/>
                <a:ext cx="333" cy="187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8" name="Freeform 10"/>
              <p:cNvSpPr>
                <a:spLocks/>
              </p:cNvSpPr>
              <p:nvPr/>
            </p:nvSpPr>
            <p:spPr bwMode="auto">
              <a:xfrm>
                <a:off x="2017" y="497"/>
                <a:ext cx="333" cy="184"/>
              </a:xfrm>
              <a:custGeom>
                <a:avLst/>
                <a:gdLst/>
                <a:ahLst/>
                <a:cxnLst>
                  <a:cxn ang="0">
                    <a:pos x="0" y="656"/>
                  </a:cxn>
                  <a:cxn ang="0">
                    <a:pos x="666" y="0"/>
                  </a:cxn>
                  <a:cxn ang="0">
                    <a:pos x="1333" y="656"/>
                  </a:cxn>
                  <a:cxn ang="0">
                    <a:pos x="0" y="656"/>
                  </a:cxn>
                </a:cxnLst>
                <a:rect l="0" t="0" r="r" b="b"/>
                <a:pathLst>
                  <a:path w="1333" h="656">
                    <a:moveTo>
                      <a:pt x="0" y="656"/>
                    </a:moveTo>
                    <a:lnTo>
                      <a:pt x="666" y="0"/>
                    </a:lnTo>
                    <a:lnTo>
                      <a:pt x="1333" y="656"/>
                    </a:lnTo>
                    <a:lnTo>
                      <a:pt x="0" y="65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1499" name="Line 11"/>
            <p:cNvSpPr>
              <a:spLocks noChangeShapeType="1"/>
            </p:cNvSpPr>
            <p:nvPr/>
          </p:nvSpPr>
          <p:spPr bwMode="auto">
            <a:xfrm flipV="1">
              <a:off x="1968" y="1440"/>
              <a:ext cx="1728" cy="38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0" name="Line 12"/>
            <p:cNvSpPr>
              <a:spLocks noChangeShapeType="1"/>
            </p:cNvSpPr>
            <p:nvPr/>
          </p:nvSpPr>
          <p:spPr bwMode="auto">
            <a:xfrm>
              <a:off x="2064" y="1968"/>
              <a:ext cx="1056" cy="38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1501" name="Group 13"/>
            <p:cNvGrpSpPr>
              <a:grpSpLocks/>
            </p:cNvGrpSpPr>
            <p:nvPr/>
          </p:nvGrpSpPr>
          <p:grpSpPr bwMode="auto">
            <a:xfrm>
              <a:off x="3079" y="858"/>
              <a:ext cx="2289" cy="3082"/>
              <a:chOff x="2700" y="875"/>
              <a:chExt cx="2289" cy="3082"/>
            </a:xfrm>
          </p:grpSpPr>
          <p:sp>
            <p:nvSpPr>
              <p:cNvPr id="191502" name="Rectangle 14"/>
              <p:cNvSpPr>
                <a:spLocks noChangeArrowheads="1"/>
              </p:cNvSpPr>
              <p:nvPr/>
            </p:nvSpPr>
            <p:spPr bwMode="auto">
              <a:xfrm>
                <a:off x="2763" y="2142"/>
                <a:ext cx="2209" cy="1805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solidFill>
                    <a:schemeClr val="bg1"/>
                  </a:solidFill>
                </a:endParaRPr>
              </a:p>
            </p:txBody>
          </p:sp>
          <p:sp>
            <p:nvSpPr>
              <p:cNvPr id="191503" name="Line 15"/>
              <p:cNvSpPr>
                <a:spLocks noChangeShapeType="1"/>
              </p:cNvSpPr>
              <p:nvPr/>
            </p:nvSpPr>
            <p:spPr bwMode="auto">
              <a:xfrm>
                <a:off x="2967" y="2146"/>
                <a:ext cx="0" cy="17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4" name="Line 16"/>
              <p:cNvSpPr>
                <a:spLocks noChangeShapeType="1"/>
              </p:cNvSpPr>
              <p:nvPr/>
            </p:nvSpPr>
            <p:spPr bwMode="auto">
              <a:xfrm>
                <a:off x="3148" y="2146"/>
                <a:ext cx="0" cy="17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5" name="Line 17"/>
              <p:cNvSpPr>
                <a:spLocks noChangeShapeType="1"/>
              </p:cNvSpPr>
              <p:nvPr/>
            </p:nvSpPr>
            <p:spPr bwMode="auto">
              <a:xfrm>
                <a:off x="3329" y="2146"/>
                <a:ext cx="0" cy="179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6" name="Line 18"/>
              <p:cNvSpPr>
                <a:spLocks noChangeShapeType="1"/>
              </p:cNvSpPr>
              <p:nvPr/>
            </p:nvSpPr>
            <p:spPr bwMode="auto">
              <a:xfrm>
                <a:off x="3510" y="2146"/>
                <a:ext cx="0" cy="179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7" name="Line 19"/>
              <p:cNvSpPr>
                <a:spLocks noChangeShapeType="1"/>
              </p:cNvSpPr>
              <p:nvPr/>
            </p:nvSpPr>
            <p:spPr bwMode="auto">
              <a:xfrm>
                <a:off x="3692" y="2146"/>
                <a:ext cx="0" cy="17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8" name="Line 20"/>
              <p:cNvSpPr>
                <a:spLocks noChangeShapeType="1"/>
              </p:cNvSpPr>
              <p:nvPr/>
            </p:nvSpPr>
            <p:spPr bwMode="auto">
              <a:xfrm>
                <a:off x="3873" y="2146"/>
                <a:ext cx="0" cy="17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9" name="Line 21"/>
              <p:cNvSpPr>
                <a:spLocks noChangeShapeType="1"/>
              </p:cNvSpPr>
              <p:nvPr/>
            </p:nvSpPr>
            <p:spPr bwMode="auto">
              <a:xfrm>
                <a:off x="4054" y="2146"/>
                <a:ext cx="0" cy="17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10" name="Line 22"/>
              <p:cNvSpPr>
                <a:spLocks noChangeShapeType="1"/>
              </p:cNvSpPr>
              <p:nvPr/>
            </p:nvSpPr>
            <p:spPr bwMode="auto">
              <a:xfrm>
                <a:off x="4236" y="2146"/>
                <a:ext cx="0" cy="17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11" name="Line 23"/>
              <p:cNvSpPr>
                <a:spLocks noChangeShapeType="1"/>
              </p:cNvSpPr>
              <p:nvPr/>
            </p:nvSpPr>
            <p:spPr bwMode="auto">
              <a:xfrm>
                <a:off x="4417" y="2146"/>
                <a:ext cx="0" cy="17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12" name="Line 24"/>
              <p:cNvSpPr>
                <a:spLocks noChangeShapeType="1"/>
              </p:cNvSpPr>
              <p:nvPr/>
            </p:nvSpPr>
            <p:spPr bwMode="auto">
              <a:xfrm>
                <a:off x="4598" y="2146"/>
                <a:ext cx="0" cy="17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13" name="Line 25"/>
              <p:cNvSpPr>
                <a:spLocks noChangeShapeType="1"/>
              </p:cNvSpPr>
              <p:nvPr/>
            </p:nvSpPr>
            <p:spPr bwMode="auto">
              <a:xfrm>
                <a:off x="4780" y="2146"/>
                <a:ext cx="0" cy="17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14" name="Rectangle 26"/>
              <p:cNvSpPr>
                <a:spLocks noChangeArrowheads="1"/>
              </p:cNvSpPr>
              <p:nvPr/>
            </p:nvSpPr>
            <p:spPr bwMode="auto">
              <a:xfrm rot="16200000">
                <a:off x="2997" y="1965"/>
                <a:ext cx="1695" cy="2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>
                  <a:lnSpc>
                    <a:spcPct val="137000"/>
                  </a:lnSpc>
                </a:pPr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</a:rPr>
                  <a:t>Energy needed to press</a:t>
                </a:r>
              </a:p>
              <a:p>
                <a:pPr algn="l" eaLnBrk="0" hangingPunct="0">
                  <a:lnSpc>
                    <a:spcPct val="137000"/>
                  </a:lnSpc>
                </a:pPr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</a:rPr>
                  <a:t>Weight of iron</a:t>
                </a:r>
              </a:p>
              <a:p>
                <a:pPr algn="l" eaLnBrk="0" hangingPunct="0">
                  <a:lnSpc>
                    <a:spcPct val="137000"/>
                  </a:lnSpc>
                </a:pPr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</a:rPr>
                  <a:t>Size of soleplate</a:t>
                </a:r>
              </a:p>
              <a:p>
                <a:pPr algn="l" eaLnBrk="0" hangingPunct="0">
                  <a:lnSpc>
                    <a:spcPct val="137000"/>
                  </a:lnSpc>
                </a:pPr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</a:rPr>
                  <a:t>Thickness of soleplate</a:t>
                </a:r>
              </a:p>
              <a:p>
                <a:pPr algn="l" eaLnBrk="0" hangingPunct="0">
                  <a:lnSpc>
                    <a:spcPct val="137000"/>
                  </a:lnSpc>
                </a:pPr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</a:rPr>
                  <a:t>Material used in soleplate</a:t>
                </a:r>
              </a:p>
              <a:p>
                <a:pPr algn="l" eaLnBrk="0" hangingPunct="0">
                  <a:lnSpc>
                    <a:spcPct val="137000"/>
                  </a:lnSpc>
                </a:pPr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</a:rPr>
                  <a:t>Number of holes</a:t>
                </a:r>
              </a:p>
              <a:p>
                <a:pPr algn="l" eaLnBrk="0" hangingPunct="0">
                  <a:lnSpc>
                    <a:spcPct val="137000"/>
                  </a:lnSpc>
                </a:pPr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</a:rPr>
                  <a:t>Size of holes</a:t>
                </a:r>
              </a:p>
              <a:p>
                <a:pPr algn="l" eaLnBrk="0" hangingPunct="0">
                  <a:lnSpc>
                    <a:spcPct val="137000"/>
                  </a:lnSpc>
                </a:pPr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</a:rPr>
                  <a:t>Flow of water from holes</a:t>
                </a:r>
              </a:p>
              <a:p>
                <a:pPr algn="l" eaLnBrk="0" hangingPunct="0">
                  <a:lnSpc>
                    <a:spcPct val="137000"/>
                  </a:lnSpc>
                </a:pPr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</a:rPr>
                  <a:t>Time required to reach 450º</a:t>
                </a:r>
              </a:p>
              <a:p>
                <a:pPr algn="l" eaLnBrk="0" hangingPunct="0">
                  <a:lnSpc>
                    <a:spcPct val="137000"/>
                  </a:lnSpc>
                </a:pPr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</a:rPr>
                  <a:t>Time  to go from 450º to 100º</a:t>
                </a:r>
              </a:p>
              <a:p>
                <a:pPr algn="l" eaLnBrk="0" hangingPunct="0">
                  <a:lnSpc>
                    <a:spcPct val="137000"/>
                  </a:lnSpc>
                </a:pPr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</a:rPr>
                  <a:t>Protective cover for soleplate</a:t>
                </a:r>
              </a:p>
              <a:p>
                <a:pPr algn="l" eaLnBrk="0" hangingPunct="0">
                  <a:lnSpc>
                    <a:spcPct val="137000"/>
                  </a:lnSpc>
                </a:pPr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</a:rPr>
                  <a:t>Automatic shutoff</a:t>
                </a:r>
              </a:p>
            </p:txBody>
          </p:sp>
          <p:sp>
            <p:nvSpPr>
              <p:cNvPr id="191515" name="AutoShape 27"/>
              <p:cNvSpPr>
                <a:spLocks noChangeArrowheads="1"/>
              </p:cNvSpPr>
              <p:nvPr/>
            </p:nvSpPr>
            <p:spPr bwMode="auto">
              <a:xfrm>
                <a:off x="2752" y="875"/>
                <a:ext cx="2208" cy="1269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16" name="Line 28"/>
              <p:cNvSpPr>
                <a:spLocks noChangeShapeType="1"/>
              </p:cNvSpPr>
              <p:nvPr/>
            </p:nvSpPr>
            <p:spPr bwMode="auto">
              <a:xfrm flipV="1">
                <a:off x="2971" y="997"/>
                <a:ext cx="986" cy="11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17" name="Line 29"/>
              <p:cNvSpPr>
                <a:spLocks noChangeShapeType="1"/>
              </p:cNvSpPr>
              <p:nvPr/>
            </p:nvSpPr>
            <p:spPr bwMode="auto">
              <a:xfrm flipV="1">
                <a:off x="3159" y="1099"/>
                <a:ext cx="895" cy="10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18" name="Line 30"/>
              <p:cNvSpPr>
                <a:spLocks noChangeShapeType="1"/>
              </p:cNvSpPr>
              <p:nvPr/>
            </p:nvSpPr>
            <p:spPr bwMode="auto">
              <a:xfrm flipV="1">
                <a:off x="3339" y="1195"/>
                <a:ext cx="811" cy="9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19" name="Line 31"/>
              <p:cNvSpPr>
                <a:spLocks noChangeShapeType="1"/>
              </p:cNvSpPr>
              <p:nvPr/>
            </p:nvSpPr>
            <p:spPr bwMode="auto">
              <a:xfrm flipV="1">
                <a:off x="3515" y="1313"/>
                <a:ext cx="709" cy="8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20" name="Line 32"/>
              <p:cNvSpPr>
                <a:spLocks noChangeShapeType="1"/>
              </p:cNvSpPr>
              <p:nvPr/>
            </p:nvSpPr>
            <p:spPr bwMode="auto">
              <a:xfrm flipV="1">
                <a:off x="3691" y="1420"/>
                <a:ext cx="629" cy="7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21" name="Line 33"/>
              <p:cNvSpPr>
                <a:spLocks noChangeShapeType="1"/>
              </p:cNvSpPr>
              <p:nvPr/>
            </p:nvSpPr>
            <p:spPr bwMode="auto">
              <a:xfrm flipV="1">
                <a:off x="3873" y="1516"/>
                <a:ext cx="543" cy="6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22" name="Line 34"/>
              <p:cNvSpPr>
                <a:spLocks noChangeShapeType="1"/>
              </p:cNvSpPr>
              <p:nvPr/>
            </p:nvSpPr>
            <p:spPr bwMode="auto">
              <a:xfrm flipV="1">
                <a:off x="4064" y="1634"/>
                <a:ext cx="448" cy="50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23" name="Line 35"/>
              <p:cNvSpPr>
                <a:spLocks noChangeShapeType="1"/>
              </p:cNvSpPr>
              <p:nvPr/>
            </p:nvSpPr>
            <p:spPr bwMode="auto">
              <a:xfrm flipV="1">
                <a:off x="4246" y="1730"/>
                <a:ext cx="362" cy="41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24" name="Line 36"/>
              <p:cNvSpPr>
                <a:spLocks noChangeShapeType="1"/>
              </p:cNvSpPr>
              <p:nvPr/>
            </p:nvSpPr>
            <p:spPr bwMode="auto">
              <a:xfrm flipV="1">
                <a:off x="4416" y="1837"/>
                <a:ext cx="277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25" name="Line 37"/>
              <p:cNvSpPr>
                <a:spLocks noChangeShapeType="1"/>
              </p:cNvSpPr>
              <p:nvPr/>
            </p:nvSpPr>
            <p:spPr bwMode="auto">
              <a:xfrm flipV="1">
                <a:off x="4602" y="1933"/>
                <a:ext cx="182" cy="2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26" name="Line 38"/>
              <p:cNvSpPr>
                <a:spLocks noChangeShapeType="1"/>
              </p:cNvSpPr>
              <p:nvPr/>
            </p:nvSpPr>
            <p:spPr bwMode="auto">
              <a:xfrm flipH="1" flipV="1">
                <a:off x="3749" y="992"/>
                <a:ext cx="1030" cy="11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27" name="Line 39"/>
              <p:cNvSpPr>
                <a:spLocks noChangeShapeType="1"/>
              </p:cNvSpPr>
              <p:nvPr/>
            </p:nvSpPr>
            <p:spPr bwMode="auto">
              <a:xfrm flipH="1" flipV="1">
                <a:off x="2859" y="2037"/>
                <a:ext cx="112" cy="1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28" name="Line 40"/>
              <p:cNvSpPr>
                <a:spLocks noChangeShapeType="1"/>
              </p:cNvSpPr>
              <p:nvPr/>
            </p:nvSpPr>
            <p:spPr bwMode="auto">
              <a:xfrm flipH="1" flipV="1">
                <a:off x="3567" y="1200"/>
                <a:ext cx="849" cy="9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29" name="Line 41"/>
              <p:cNvSpPr>
                <a:spLocks noChangeShapeType="1"/>
              </p:cNvSpPr>
              <p:nvPr/>
            </p:nvSpPr>
            <p:spPr bwMode="auto">
              <a:xfrm flipH="1" flipV="1">
                <a:off x="2944" y="1930"/>
                <a:ext cx="204" cy="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0" name="Line 42"/>
              <p:cNvSpPr>
                <a:spLocks noChangeShapeType="1"/>
              </p:cNvSpPr>
              <p:nvPr/>
            </p:nvSpPr>
            <p:spPr bwMode="auto">
              <a:xfrm flipH="1" flipV="1">
                <a:off x="3029" y="1818"/>
                <a:ext cx="305" cy="33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1" name="Line 43"/>
              <p:cNvSpPr>
                <a:spLocks noChangeShapeType="1"/>
              </p:cNvSpPr>
              <p:nvPr/>
            </p:nvSpPr>
            <p:spPr bwMode="auto">
              <a:xfrm flipH="1" flipV="1">
                <a:off x="3120" y="1722"/>
                <a:ext cx="390" cy="4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2" name="Line 44"/>
              <p:cNvSpPr>
                <a:spLocks noChangeShapeType="1"/>
              </p:cNvSpPr>
              <p:nvPr/>
            </p:nvSpPr>
            <p:spPr bwMode="auto">
              <a:xfrm flipH="1" flipV="1">
                <a:off x="3211" y="1610"/>
                <a:ext cx="492" cy="5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3" name="Line 45"/>
              <p:cNvSpPr>
                <a:spLocks noChangeShapeType="1"/>
              </p:cNvSpPr>
              <p:nvPr/>
            </p:nvSpPr>
            <p:spPr bwMode="auto">
              <a:xfrm flipH="1" flipV="1">
                <a:off x="3301" y="1525"/>
                <a:ext cx="566" cy="6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4" name="Line 46"/>
              <p:cNvSpPr>
                <a:spLocks noChangeShapeType="1"/>
              </p:cNvSpPr>
              <p:nvPr/>
            </p:nvSpPr>
            <p:spPr bwMode="auto">
              <a:xfrm flipH="1" flipV="1">
                <a:off x="3386" y="1408"/>
                <a:ext cx="672" cy="7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5" name="Line 47"/>
              <p:cNvSpPr>
                <a:spLocks noChangeShapeType="1"/>
              </p:cNvSpPr>
              <p:nvPr/>
            </p:nvSpPr>
            <p:spPr bwMode="auto">
              <a:xfrm flipH="1" flipV="1">
                <a:off x="3483" y="1301"/>
                <a:ext cx="748" cy="8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6" name="Line 48"/>
              <p:cNvSpPr>
                <a:spLocks noChangeShapeType="1"/>
              </p:cNvSpPr>
              <p:nvPr/>
            </p:nvSpPr>
            <p:spPr bwMode="auto">
              <a:xfrm flipH="1" flipV="1">
                <a:off x="3653" y="1093"/>
                <a:ext cx="95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7" name="Rectangle 49"/>
              <p:cNvSpPr>
                <a:spLocks noChangeArrowheads="1"/>
              </p:cNvSpPr>
              <p:nvPr/>
            </p:nvSpPr>
            <p:spPr bwMode="auto">
              <a:xfrm>
                <a:off x="3698" y="1608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latin typeface="Arial" pitchFamily="34" charset="0"/>
                  </a:rPr>
                  <a:t>-</a:t>
                </a:r>
              </a:p>
            </p:txBody>
          </p:sp>
          <p:grpSp>
            <p:nvGrpSpPr>
              <p:cNvPr id="191538" name="Group 50"/>
              <p:cNvGrpSpPr>
                <a:grpSpLocks/>
              </p:cNvGrpSpPr>
              <p:nvPr/>
            </p:nvGrpSpPr>
            <p:grpSpPr bwMode="auto">
              <a:xfrm>
                <a:off x="3052" y="1702"/>
                <a:ext cx="164" cy="231"/>
                <a:chOff x="1890" y="1932"/>
                <a:chExt cx="164" cy="231"/>
              </a:xfrm>
            </p:grpSpPr>
            <p:sp>
              <p:nvSpPr>
                <p:cNvPr id="191539" name="Rectangle 51"/>
                <p:cNvSpPr>
                  <a:spLocks noChangeArrowheads="1"/>
                </p:cNvSpPr>
                <p:nvPr/>
              </p:nvSpPr>
              <p:spPr bwMode="auto">
                <a:xfrm>
                  <a:off x="1890" y="1932"/>
                  <a:ext cx="16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>
                      <a:latin typeface="Arial" pitchFamily="34" charset="0"/>
                    </a:rPr>
                    <a:t>-</a:t>
                  </a:r>
                </a:p>
              </p:txBody>
            </p:sp>
            <p:sp>
              <p:nvSpPr>
                <p:cNvPr id="191540" name="Oval 52"/>
                <p:cNvSpPr>
                  <a:spLocks noChangeArrowheads="1"/>
                </p:cNvSpPr>
                <p:nvPr/>
              </p:nvSpPr>
              <p:spPr bwMode="auto">
                <a:xfrm>
                  <a:off x="1910" y="1999"/>
                  <a:ext cx="123" cy="12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1541" name="Group 53"/>
              <p:cNvGrpSpPr>
                <a:grpSpLocks/>
              </p:cNvGrpSpPr>
              <p:nvPr/>
            </p:nvGrpSpPr>
            <p:grpSpPr bwMode="auto">
              <a:xfrm>
                <a:off x="3861" y="1410"/>
                <a:ext cx="200" cy="231"/>
                <a:chOff x="1963" y="2530"/>
                <a:chExt cx="200" cy="231"/>
              </a:xfrm>
            </p:grpSpPr>
            <p:sp>
              <p:nvSpPr>
                <p:cNvPr id="191542" name="Rectangle 54"/>
                <p:cNvSpPr>
                  <a:spLocks noChangeArrowheads="1"/>
                </p:cNvSpPr>
                <p:nvPr/>
              </p:nvSpPr>
              <p:spPr bwMode="auto">
                <a:xfrm>
                  <a:off x="1963" y="2530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91543" name="Oval 55"/>
                <p:cNvSpPr>
                  <a:spLocks noChangeArrowheads="1"/>
                </p:cNvSpPr>
                <p:nvPr/>
              </p:nvSpPr>
              <p:spPr bwMode="auto">
                <a:xfrm>
                  <a:off x="1996" y="2580"/>
                  <a:ext cx="123" cy="12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1544" name="Group 56"/>
              <p:cNvGrpSpPr>
                <a:grpSpLocks/>
              </p:cNvGrpSpPr>
              <p:nvPr/>
            </p:nvGrpSpPr>
            <p:grpSpPr bwMode="auto">
              <a:xfrm>
                <a:off x="3766" y="1517"/>
                <a:ext cx="200" cy="231"/>
                <a:chOff x="1963" y="2530"/>
                <a:chExt cx="200" cy="231"/>
              </a:xfrm>
            </p:grpSpPr>
            <p:sp>
              <p:nvSpPr>
                <p:cNvPr id="191545" name="Rectangle 57"/>
                <p:cNvSpPr>
                  <a:spLocks noChangeArrowheads="1"/>
                </p:cNvSpPr>
                <p:nvPr/>
              </p:nvSpPr>
              <p:spPr bwMode="auto">
                <a:xfrm>
                  <a:off x="1963" y="2530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91546" name="Oval 58"/>
                <p:cNvSpPr>
                  <a:spLocks noChangeArrowheads="1"/>
                </p:cNvSpPr>
                <p:nvPr/>
              </p:nvSpPr>
              <p:spPr bwMode="auto">
                <a:xfrm>
                  <a:off x="1996" y="2580"/>
                  <a:ext cx="123" cy="12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1547" name="Group 59"/>
              <p:cNvGrpSpPr>
                <a:grpSpLocks/>
              </p:cNvGrpSpPr>
              <p:nvPr/>
            </p:nvGrpSpPr>
            <p:grpSpPr bwMode="auto">
              <a:xfrm>
                <a:off x="3136" y="1837"/>
                <a:ext cx="200" cy="231"/>
                <a:chOff x="1963" y="2530"/>
                <a:chExt cx="200" cy="231"/>
              </a:xfrm>
            </p:grpSpPr>
            <p:sp>
              <p:nvSpPr>
                <p:cNvPr id="191548" name="Rectangle 60"/>
                <p:cNvSpPr>
                  <a:spLocks noChangeArrowheads="1"/>
                </p:cNvSpPr>
                <p:nvPr/>
              </p:nvSpPr>
              <p:spPr bwMode="auto">
                <a:xfrm>
                  <a:off x="1963" y="2530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91549" name="Oval 61"/>
                <p:cNvSpPr>
                  <a:spLocks noChangeArrowheads="1"/>
                </p:cNvSpPr>
                <p:nvPr/>
              </p:nvSpPr>
              <p:spPr bwMode="auto">
                <a:xfrm>
                  <a:off x="1996" y="2580"/>
                  <a:ext cx="123" cy="12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1550" name="Freeform 62"/>
              <p:cNvSpPr>
                <a:spLocks/>
              </p:cNvSpPr>
              <p:nvPr/>
            </p:nvSpPr>
            <p:spPr bwMode="auto">
              <a:xfrm>
                <a:off x="3120" y="1200"/>
                <a:ext cx="1024" cy="843"/>
              </a:xfrm>
              <a:custGeom>
                <a:avLst/>
                <a:gdLst/>
                <a:ahLst/>
                <a:cxnLst>
                  <a:cxn ang="0">
                    <a:pos x="0" y="517"/>
                  </a:cxn>
                  <a:cxn ang="0">
                    <a:pos x="299" y="84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843">
                    <a:moveTo>
                      <a:pt x="0" y="517"/>
                    </a:moveTo>
                    <a:lnTo>
                      <a:pt x="299" y="843"/>
                    </a:lnTo>
                    <a:lnTo>
                      <a:pt x="1024" y="0"/>
                    </a:ln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1557" name="Rectangle 69"/>
          <p:cNvSpPr>
            <a:spLocks noGrp="1" noChangeArrowheads="1"/>
          </p:cNvSpPr>
          <p:nvPr>
            <p:ph type="title"/>
          </p:nvPr>
        </p:nvSpPr>
        <p:spPr>
          <a:xfrm>
            <a:off x="2971800" y="685800"/>
            <a:ext cx="4114800" cy="1219200"/>
          </a:xfrm>
          <a:noFill/>
          <a:ln/>
        </p:spPr>
        <p:txBody>
          <a:bodyPr/>
          <a:lstStyle/>
          <a:p>
            <a:r>
              <a:rPr lang="en-US">
                <a:effectLst/>
              </a:rPr>
              <a:t>Tradeoff Matrix</a:t>
            </a:r>
          </a:p>
        </p:txBody>
      </p:sp>
    </p:spTree>
    <p:extLst>
      <p:ext uri="{BB962C8B-B14F-4D97-AF65-F5344CB8AC3E}">
        <p14:creationId xmlns:p14="http://schemas.microsoft.com/office/powerpoint/2010/main" val="357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6F0C34D5-7BCC-440E-9DF1-C405E1634678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192552" name="Group 40"/>
          <p:cNvGrpSpPr>
            <a:grpSpLocks/>
          </p:cNvGrpSpPr>
          <p:nvPr/>
        </p:nvGrpSpPr>
        <p:grpSpPr bwMode="auto">
          <a:xfrm>
            <a:off x="2743200" y="1143001"/>
            <a:ext cx="7735888" cy="5351463"/>
            <a:chOff x="624" y="768"/>
            <a:chExt cx="4873" cy="3371"/>
          </a:xfrm>
        </p:grpSpPr>
        <p:sp>
          <p:nvSpPr>
            <p:cNvPr id="192517" name="Freeform 5"/>
            <p:cNvSpPr>
              <a:spLocks/>
            </p:cNvSpPr>
            <p:nvPr/>
          </p:nvSpPr>
          <p:spPr bwMode="auto">
            <a:xfrm>
              <a:off x="1204" y="1301"/>
              <a:ext cx="285" cy="640"/>
            </a:xfrm>
            <a:custGeom>
              <a:avLst/>
              <a:gdLst/>
              <a:ahLst/>
              <a:cxnLst>
                <a:cxn ang="0">
                  <a:pos x="0" y="2283"/>
                </a:cxn>
                <a:cxn ang="0">
                  <a:pos x="0" y="1163"/>
                </a:cxn>
                <a:cxn ang="0">
                  <a:pos x="992" y="1163"/>
                </a:cxn>
                <a:cxn ang="0">
                  <a:pos x="650" y="811"/>
                </a:cxn>
                <a:cxn ang="0">
                  <a:pos x="650" y="0"/>
                </a:cxn>
                <a:cxn ang="0">
                  <a:pos x="890" y="0"/>
                </a:cxn>
                <a:cxn ang="0">
                  <a:pos x="890" y="789"/>
                </a:cxn>
                <a:cxn ang="0">
                  <a:pos x="1141" y="1168"/>
                </a:cxn>
                <a:cxn ang="0">
                  <a:pos x="1141" y="2283"/>
                </a:cxn>
                <a:cxn ang="0">
                  <a:pos x="0" y="2283"/>
                </a:cxn>
              </a:cxnLst>
              <a:rect l="0" t="0" r="r" b="b"/>
              <a:pathLst>
                <a:path w="1141" h="2283">
                  <a:moveTo>
                    <a:pt x="0" y="2283"/>
                  </a:moveTo>
                  <a:lnTo>
                    <a:pt x="0" y="1163"/>
                  </a:lnTo>
                  <a:lnTo>
                    <a:pt x="992" y="1163"/>
                  </a:lnTo>
                  <a:lnTo>
                    <a:pt x="650" y="811"/>
                  </a:lnTo>
                  <a:lnTo>
                    <a:pt x="650" y="0"/>
                  </a:lnTo>
                  <a:lnTo>
                    <a:pt x="890" y="0"/>
                  </a:lnTo>
                  <a:lnTo>
                    <a:pt x="890" y="789"/>
                  </a:lnTo>
                  <a:lnTo>
                    <a:pt x="1141" y="1168"/>
                  </a:lnTo>
                  <a:lnTo>
                    <a:pt x="1141" y="2283"/>
                  </a:lnTo>
                  <a:lnTo>
                    <a:pt x="0" y="2283"/>
                  </a:lnTo>
                  <a:close/>
                </a:path>
              </a:pathLst>
            </a:custGeom>
            <a:solidFill>
              <a:srgbClr val="FFCDFF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18" name="Freeform 6"/>
            <p:cNvSpPr>
              <a:spLocks/>
            </p:cNvSpPr>
            <p:nvPr/>
          </p:nvSpPr>
          <p:spPr bwMode="auto">
            <a:xfrm>
              <a:off x="1204" y="1941"/>
              <a:ext cx="617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75" y="0"/>
                </a:cxn>
                <a:cxn ang="0">
                  <a:pos x="2475" y="458"/>
                </a:cxn>
                <a:cxn ang="0">
                  <a:pos x="0" y="458"/>
                </a:cxn>
                <a:cxn ang="0">
                  <a:pos x="0" y="0"/>
                </a:cxn>
              </a:cxnLst>
              <a:rect l="0" t="0" r="r" b="b"/>
              <a:pathLst>
                <a:path w="2475" h="458">
                  <a:moveTo>
                    <a:pt x="0" y="0"/>
                  </a:moveTo>
                  <a:lnTo>
                    <a:pt x="2475" y="0"/>
                  </a:lnTo>
                  <a:lnTo>
                    <a:pt x="2475" y="458"/>
                  </a:lnTo>
                  <a:lnTo>
                    <a:pt x="0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19" name="Rectangle 7"/>
            <p:cNvSpPr>
              <a:spLocks noChangeArrowheads="1"/>
            </p:cNvSpPr>
            <p:nvPr/>
          </p:nvSpPr>
          <p:spPr bwMode="auto">
            <a:xfrm>
              <a:off x="1488" y="1627"/>
              <a:ext cx="333" cy="314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0" name="Rectangle 8"/>
            <p:cNvSpPr>
              <a:spLocks noChangeArrowheads="1"/>
            </p:cNvSpPr>
            <p:nvPr/>
          </p:nvSpPr>
          <p:spPr bwMode="auto">
            <a:xfrm>
              <a:off x="1821" y="1627"/>
              <a:ext cx="238" cy="314"/>
            </a:xfrm>
            <a:prstGeom prst="rect">
              <a:avLst/>
            </a:prstGeom>
            <a:solidFill>
              <a:srgbClr val="5B87F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1" name="Rectangle 9"/>
            <p:cNvSpPr>
              <a:spLocks noChangeArrowheads="1"/>
            </p:cNvSpPr>
            <p:nvPr/>
          </p:nvSpPr>
          <p:spPr bwMode="auto">
            <a:xfrm>
              <a:off x="1488" y="1440"/>
              <a:ext cx="333" cy="1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2" name="Freeform 10"/>
            <p:cNvSpPr>
              <a:spLocks/>
            </p:cNvSpPr>
            <p:nvPr/>
          </p:nvSpPr>
          <p:spPr bwMode="auto">
            <a:xfrm>
              <a:off x="1488" y="1259"/>
              <a:ext cx="333" cy="184"/>
            </a:xfrm>
            <a:custGeom>
              <a:avLst/>
              <a:gdLst/>
              <a:ahLst/>
              <a:cxnLst>
                <a:cxn ang="0">
                  <a:pos x="0" y="656"/>
                </a:cxn>
                <a:cxn ang="0">
                  <a:pos x="666" y="0"/>
                </a:cxn>
                <a:cxn ang="0">
                  <a:pos x="1333" y="656"/>
                </a:cxn>
                <a:cxn ang="0">
                  <a:pos x="0" y="656"/>
                </a:cxn>
              </a:cxnLst>
              <a:rect l="0" t="0" r="r" b="b"/>
              <a:pathLst>
                <a:path w="1333" h="656">
                  <a:moveTo>
                    <a:pt x="0" y="656"/>
                  </a:moveTo>
                  <a:lnTo>
                    <a:pt x="666" y="0"/>
                  </a:lnTo>
                  <a:lnTo>
                    <a:pt x="1333" y="656"/>
                  </a:lnTo>
                  <a:lnTo>
                    <a:pt x="0" y="656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3" name="Line 11"/>
            <p:cNvSpPr>
              <a:spLocks noChangeShapeType="1"/>
            </p:cNvSpPr>
            <p:nvPr/>
          </p:nvSpPr>
          <p:spPr bwMode="auto">
            <a:xfrm>
              <a:off x="1776" y="1536"/>
              <a:ext cx="789" cy="171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4" name="Line 12"/>
            <p:cNvSpPr>
              <a:spLocks noChangeShapeType="1"/>
            </p:cNvSpPr>
            <p:nvPr/>
          </p:nvSpPr>
          <p:spPr bwMode="auto">
            <a:xfrm flipH="1">
              <a:off x="1344" y="2016"/>
              <a:ext cx="144" cy="52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5" name="Rectangle 13"/>
            <p:cNvSpPr>
              <a:spLocks noChangeArrowheads="1"/>
            </p:cNvSpPr>
            <p:nvPr/>
          </p:nvSpPr>
          <p:spPr bwMode="auto">
            <a:xfrm>
              <a:off x="2575" y="768"/>
              <a:ext cx="2914" cy="1805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6" name="Rectangle 14"/>
            <p:cNvSpPr>
              <a:spLocks noChangeArrowheads="1"/>
            </p:cNvSpPr>
            <p:nvPr/>
          </p:nvSpPr>
          <p:spPr bwMode="auto">
            <a:xfrm rot="16200000">
              <a:off x="3171" y="187"/>
              <a:ext cx="1679" cy="2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79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Energy needed to press</a:t>
              </a:r>
            </a:p>
            <a:p>
              <a:pPr algn="l" eaLnBrk="0" hangingPunct="0">
                <a:lnSpc>
                  <a:spcPct val="179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Weight of iron</a:t>
              </a:r>
            </a:p>
            <a:p>
              <a:pPr algn="l" eaLnBrk="0" hangingPunct="0">
                <a:lnSpc>
                  <a:spcPct val="179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Size of soleplate</a:t>
              </a:r>
            </a:p>
            <a:p>
              <a:pPr algn="l" eaLnBrk="0" hangingPunct="0">
                <a:lnSpc>
                  <a:spcPct val="179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Thickness of soleplate</a:t>
              </a:r>
            </a:p>
            <a:p>
              <a:pPr algn="l" eaLnBrk="0" hangingPunct="0">
                <a:lnSpc>
                  <a:spcPct val="179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Material used in soleplate</a:t>
              </a:r>
            </a:p>
            <a:p>
              <a:pPr algn="l" eaLnBrk="0" hangingPunct="0">
                <a:lnSpc>
                  <a:spcPct val="179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Number of holes</a:t>
              </a:r>
            </a:p>
            <a:p>
              <a:pPr algn="l" eaLnBrk="0" hangingPunct="0">
                <a:lnSpc>
                  <a:spcPct val="179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Size of holes</a:t>
              </a:r>
            </a:p>
            <a:p>
              <a:pPr algn="l" eaLnBrk="0" hangingPunct="0">
                <a:lnSpc>
                  <a:spcPct val="179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Flow of water from holes</a:t>
              </a:r>
            </a:p>
            <a:p>
              <a:pPr algn="l" eaLnBrk="0" hangingPunct="0">
                <a:lnSpc>
                  <a:spcPct val="179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Time required to reach 450º</a:t>
              </a:r>
            </a:p>
            <a:p>
              <a:pPr algn="l" eaLnBrk="0" hangingPunct="0">
                <a:lnSpc>
                  <a:spcPct val="179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Time  to go from 450º to 100º</a:t>
              </a:r>
            </a:p>
            <a:p>
              <a:pPr algn="l" eaLnBrk="0" hangingPunct="0">
                <a:lnSpc>
                  <a:spcPct val="179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Protective cover for soleplate</a:t>
              </a:r>
            </a:p>
            <a:p>
              <a:pPr algn="l" eaLnBrk="0" hangingPunct="0">
                <a:lnSpc>
                  <a:spcPct val="179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Automatic shutoff</a:t>
              </a:r>
            </a:p>
          </p:txBody>
        </p:sp>
        <p:sp>
          <p:nvSpPr>
            <p:cNvPr id="192527" name="Rectangle 15"/>
            <p:cNvSpPr>
              <a:spLocks noChangeArrowheads="1"/>
            </p:cNvSpPr>
            <p:nvPr/>
          </p:nvSpPr>
          <p:spPr bwMode="auto">
            <a:xfrm>
              <a:off x="624" y="2572"/>
              <a:ext cx="4864" cy="1567"/>
            </a:xfrm>
            <a:prstGeom prst="rect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8" name="Rectangle 16"/>
            <p:cNvSpPr>
              <a:spLocks noChangeArrowheads="1"/>
            </p:cNvSpPr>
            <p:nvPr/>
          </p:nvSpPr>
          <p:spPr bwMode="auto">
            <a:xfrm>
              <a:off x="624" y="3712"/>
              <a:ext cx="4853" cy="41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9" name="Rectangle 17"/>
            <p:cNvSpPr>
              <a:spLocks noChangeArrowheads="1"/>
            </p:cNvSpPr>
            <p:nvPr/>
          </p:nvSpPr>
          <p:spPr bwMode="auto">
            <a:xfrm>
              <a:off x="680" y="2565"/>
              <a:ext cx="4815" cy="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20000"/>
                </a:lnSpc>
                <a:tabLst>
                  <a:tab pos="762000" algn="l"/>
                  <a:tab pos="3149600" algn="ctr"/>
                  <a:tab pos="3522663" algn="ctr"/>
                  <a:tab pos="3911600" algn="ctr"/>
                  <a:tab pos="4284663" algn="ctr"/>
                  <a:tab pos="4673600" algn="ctr"/>
                  <a:tab pos="5046663" algn="ctr"/>
                  <a:tab pos="5435600" algn="ctr"/>
                  <a:tab pos="5808663" algn="ctr"/>
                  <a:tab pos="6197600" algn="ctr"/>
                  <a:tab pos="6570663" algn="ctr"/>
                  <a:tab pos="6959600" algn="ctr"/>
                  <a:tab pos="7332663" algn="ctr"/>
                </a:tabLst>
              </a:pPr>
              <a:r>
                <a:rPr lang="en-US" sz="1600" b="1">
                  <a:latin typeface="Arial" pitchFamily="34" charset="0"/>
                </a:rPr>
                <a:t>	Units of measure	</a:t>
              </a:r>
              <a:r>
                <a:rPr lang="en-US" sz="1200" b="1">
                  <a:latin typeface="Arial" pitchFamily="34" charset="0"/>
                </a:rPr>
                <a:t>ft-lb	lb	in.	cm	ty	ea	mm	oz/s	sec	sec	Y/N	Y/N</a:t>
              </a:r>
              <a:endParaRPr lang="en-US" sz="1600" b="1">
                <a:latin typeface="Arial" pitchFamily="34" charset="0"/>
              </a:endParaRPr>
            </a:p>
            <a:p>
              <a:pPr eaLnBrk="0" hangingPunct="0">
                <a:lnSpc>
                  <a:spcPct val="120000"/>
                </a:lnSpc>
                <a:tabLst>
                  <a:tab pos="762000" algn="l"/>
                  <a:tab pos="3149600" algn="ctr"/>
                  <a:tab pos="3522663" algn="ctr"/>
                  <a:tab pos="3911600" algn="ctr"/>
                  <a:tab pos="4284663" algn="ctr"/>
                  <a:tab pos="4673600" algn="ctr"/>
                  <a:tab pos="5046663" algn="ctr"/>
                  <a:tab pos="5435600" algn="ctr"/>
                  <a:tab pos="5808663" algn="ctr"/>
                  <a:tab pos="6197600" algn="ctr"/>
                  <a:tab pos="6570663" algn="ctr"/>
                  <a:tab pos="6959600" algn="ctr"/>
                  <a:tab pos="7332663" algn="ctr"/>
                </a:tabLst>
              </a:pPr>
              <a:r>
                <a:rPr lang="en-US" sz="1600" b="1">
                  <a:latin typeface="Arial" pitchFamily="34" charset="0"/>
                </a:rPr>
                <a:t>	Iron A</a:t>
              </a:r>
              <a:r>
                <a:rPr lang="en-US" sz="1200" b="1">
                  <a:latin typeface="Arial" pitchFamily="34" charset="0"/>
                </a:rPr>
                <a:t>	3	1.4	8x4	2	SS	27	15	0.5	45	500	N	Y</a:t>
              </a:r>
              <a:endParaRPr lang="en-US" sz="1600" b="1">
                <a:latin typeface="Arial" pitchFamily="34" charset="0"/>
              </a:endParaRPr>
            </a:p>
            <a:p>
              <a:pPr eaLnBrk="0" hangingPunct="0">
                <a:lnSpc>
                  <a:spcPct val="120000"/>
                </a:lnSpc>
                <a:tabLst>
                  <a:tab pos="762000" algn="l"/>
                  <a:tab pos="3149600" algn="ctr"/>
                  <a:tab pos="3522663" algn="ctr"/>
                  <a:tab pos="3911600" algn="ctr"/>
                  <a:tab pos="4284663" algn="ctr"/>
                  <a:tab pos="4673600" algn="ctr"/>
                  <a:tab pos="5046663" algn="ctr"/>
                  <a:tab pos="5435600" algn="ctr"/>
                  <a:tab pos="5808663" algn="ctr"/>
                  <a:tab pos="6197600" algn="ctr"/>
                  <a:tab pos="6570663" algn="ctr"/>
                  <a:tab pos="6959600" algn="ctr"/>
                  <a:tab pos="7332663" algn="ctr"/>
                </a:tabLst>
              </a:pPr>
              <a:r>
                <a:rPr lang="en-US" sz="1600" b="1">
                  <a:latin typeface="Arial" pitchFamily="34" charset="0"/>
                </a:rPr>
                <a:t>	Iron B</a:t>
              </a:r>
              <a:r>
                <a:rPr lang="en-US" sz="1200" b="1">
                  <a:latin typeface="Arial" pitchFamily="34" charset="0"/>
                </a:rPr>
                <a:t>	4	1.2	8x4	1	MG	27	15	0.3	35	350	N	Y</a:t>
              </a:r>
              <a:endParaRPr lang="en-US" sz="1600" b="1">
                <a:latin typeface="Arial" pitchFamily="34" charset="0"/>
              </a:endParaRPr>
            </a:p>
            <a:p>
              <a:pPr eaLnBrk="0" hangingPunct="0">
                <a:lnSpc>
                  <a:spcPct val="120000"/>
                </a:lnSpc>
                <a:tabLst>
                  <a:tab pos="762000" algn="l"/>
                  <a:tab pos="3149600" algn="ctr"/>
                  <a:tab pos="3522663" algn="ctr"/>
                  <a:tab pos="3911600" algn="ctr"/>
                  <a:tab pos="4284663" algn="ctr"/>
                  <a:tab pos="4673600" algn="ctr"/>
                  <a:tab pos="5046663" algn="ctr"/>
                  <a:tab pos="5435600" algn="ctr"/>
                  <a:tab pos="5808663" algn="ctr"/>
                  <a:tab pos="6197600" algn="ctr"/>
                  <a:tab pos="6570663" algn="ctr"/>
                  <a:tab pos="6959600" algn="ctr"/>
                  <a:tab pos="7332663" algn="ctr"/>
                </a:tabLst>
              </a:pPr>
              <a:r>
                <a:rPr lang="en-US" sz="1600" b="1">
                  <a:latin typeface="Arial" pitchFamily="34" charset="0"/>
                </a:rPr>
                <a:t>	Our Iron (X)</a:t>
              </a:r>
              <a:r>
                <a:rPr lang="en-US" sz="1200" b="1">
                  <a:latin typeface="Arial" pitchFamily="34" charset="0"/>
                </a:rPr>
                <a:t>	2	1.7	9x5	4	T	35	15	0.7	50	600	N	Y</a:t>
              </a:r>
              <a:endParaRPr lang="en-US" sz="1600" b="1">
                <a:latin typeface="Arial" pitchFamily="34" charset="0"/>
              </a:endParaRPr>
            </a:p>
            <a:p>
              <a:pPr eaLnBrk="0" hangingPunct="0">
                <a:lnSpc>
                  <a:spcPct val="120000"/>
                </a:lnSpc>
                <a:tabLst>
                  <a:tab pos="762000" algn="l"/>
                  <a:tab pos="3149600" algn="ctr"/>
                  <a:tab pos="3522663" algn="ctr"/>
                  <a:tab pos="3911600" algn="ctr"/>
                  <a:tab pos="4284663" algn="ctr"/>
                  <a:tab pos="4673600" algn="ctr"/>
                  <a:tab pos="5046663" algn="ctr"/>
                  <a:tab pos="5435600" algn="ctr"/>
                  <a:tab pos="5808663" algn="ctr"/>
                  <a:tab pos="6197600" algn="ctr"/>
                  <a:tab pos="6570663" algn="ctr"/>
                  <a:tab pos="6959600" algn="ctr"/>
                  <a:tab pos="7332663" algn="ctr"/>
                </a:tabLst>
              </a:pPr>
              <a:r>
                <a:rPr lang="en-US" sz="1600" b="1">
                  <a:latin typeface="Arial" pitchFamily="34" charset="0"/>
                </a:rPr>
                <a:t>Estimated impact</a:t>
              </a:r>
              <a:r>
                <a:rPr lang="en-US" sz="1200" b="1">
                  <a:latin typeface="Arial" pitchFamily="34" charset="0"/>
                </a:rPr>
                <a:t>	3	4	4	4	5	4	3	2	5	5	3	0</a:t>
              </a:r>
              <a:endParaRPr lang="en-US" sz="1600" b="1">
                <a:latin typeface="Arial" pitchFamily="34" charset="0"/>
              </a:endParaRPr>
            </a:p>
            <a:p>
              <a:pPr eaLnBrk="0" hangingPunct="0">
                <a:lnSpc>
                  <a:spcPct val="120000"/>
                </a:lnSpc>
                <a:tabLst>
                  <a:tab pos="762000" algn="l"/>
                  <a:tab pos="3149600" algn="ctr"/>
                  <a:tab pos="3522663" algn="ctr"/>
                  <a:tab pos="3911600" algn="ctr"/>
                  <a:tab pos="4284663" algn="ctr"/>
                  <a:tab pos="4673600" algn="ctr"/>
                  <a:tab pos="5046663" algn="ctr"/>
                  <a:tab pos="5435600" algn="ctr"/>
                  <a:tab pos="5808663" algn="ctr"/>
                  <a:tab pos="6197600" algn="ctr"/>
                  <a:tab pos="6570663" algn="ctr"/>
                  <a:tab pos="6959600" algn="ctr"/>
                  <a:tab pos="7332663" algn="ctr"/>
                </a:tabLst>
              </a:pPr>
              <a:r>
                <a:rPr lang="en-US" sz="1600" b="1">
                  <a:latin typeface="Arial" pitchFamily="34" charset="0"/>
                </a:rPr>
                <a:t>Estimated cost</a:t>
              </a:r>
              <a:r>
                <a:rPr lang="en-US" sz="1200" b="1">
                  <a:latin typeface="Arial" pitchFamily="34" charset="0"/>
                </a:rPr>
                <a:t>	3	3	3	3	4	3	3	3	4	4	5	2</a:t>
              </a:r>
              <a:endParaRPr lang="en-US" sz="1600" b="1">
                <a:latin typeface="Arial" pitchFamily="34" charset="0"/>
              </a:endParaRPr>
            </a:p>
            <a:p>
              <a:pPr eaLnBrk="0" hangingPunct="0">
                <a:lnSpc>
                  <a:spcPct val="120000"/>
                </a:lnSpc>
                <a:tabLst>
                  <a:tab pos="762000" algn="l"/>
                  <a:tab pos="3149600" algn="ctr"/>
                  <a:tab pos="3522663" algn="ctr"/>
                  <a:tab pos="3911600" algn="ctr"/>
                  <a:tab pos="4284663" algn="ctr"/>
                  <a:tab pos="4673600" algn="ctr"/>
                  <a:tab pos="5046663" algn="ctr"/>
                  <a:tab pos="5435600" algn="ctr"/>
                  <a:tab pos="5808663" algn="ctr"/>
                  <a:tab pos="6197600" algn="ctr"/>
                  <a:tab pos="6570663" algn="ctr"/>
                  <a:tab pos="6959600" algn="ctr"/>
                  <a:tab pos="7332663" algn="ctr"/>
                </a:tabLst>
              </a:pPr>
              <a:r>
                <a:rPr lang="en-US" sz="1600" b="1">
                  <a:latin typeface="Arial" pitchFamily="34" charset="0"/>
                </a:rPr>
                <a:t>Targets</a:t>
              </a:r>
              <a:r>
                <a:rPr lang="en-US" sz="1200" b="1">
                  <a:latin typeface="Arial" pitchFamily="34" charset="0"/>
                </a:rPr>
                <a:t>			1.2	8x5	3	SS	30			30	500</a:t>
              </a:r>
            </a:p>
            <a:p>
              <a:pPr eaLnBrk="0" hangingPunct="0">
                <a:lnSpc>
                  <a:spcPct val="120000"/>
                </a:lnSpc>
                <a:tabLst>
                  <a:tab pos="762000" algn="l"/>
                  <a:tab pos="3149600" algn="ctr"/>
                  <a:tab pos="3522663" algn="ctr"/>
                  <a:tab pos="3911600" algn="ctr"/>
                  <a:tab pos="4284663" algn="ctr"/>
                  <a:tab pos="4673600" algn="ctr"/>
                  <a:tab pos="5046663" algn="ctr"/>
                  <a:tab pos="5435600" algn="ctr"/>
                  <a:tab pos="5808663" algn="ctr"/>
                  <a:tab pos="6197600" algn="ctr"/>
                  <a:tab pos="6570663" algn="ctr"/>
                  <a:tab pos="6959600" algn="ctr"/>
                  <a:tab pos="7332663" algn="ctr"/>
                </a:tabLst>
              </a:pPr>
              <a:r>
                <a:rPr lang="en-US" sz="1600" b="1">
                  <a:latin typeface="Arial" pitchFamily="34" charset="0"/>
                </a:rPr>
                <a:t>Design changes</a:t>
              </a:r>
              <a:r>
                <a:rPr lang="en-US" sz="1200" b="1">
                  <a:latin typeface="Arial" pitchFamily="34" charset="0"/>
                </a:rPr>
                <a:t>		*	*	*	*	*			*	*</a:t>
              </a:r>
              <a:endParaRPr lang="en-US" sz="1600" b="1">
                <a:latin typeface="Arial" pitchFamily="34" charset="0"/>
              </a:endParaRPr>
            </a:p>
          </p:txBody>
        </p:sp>
        <p:sp>
          <p:nvSpPr>
            <p:cNvPr id="192530" name="Rectangle 18"/>
            <p:cNvSpPr>
              <a:spLocks noChangeArrowheads="1"/>
            </p:cNvSpPr>
            <p:nvPr/>
          </p:nvSpPr>
          <p:spPr bwMode="auto">
            <a:xfrm rot="-5400000">
              <a:off x="563" y="2825"/>
              <a:ext cx="6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>
                  <a:latin typeface="Arial" pitchFamily="34" charset="0"/>
                </a:rPr>
                <a:t>Objective measures</a:t>
              </a:r>
            </a:p>
          </p:txBody>
        </p:sp>
        <p:sp>
          <p:nvSpPr>
            <p:cNvPr id="192531" name="Line 19"/>
            <p:cNvSpPr>
              <a:spLocks noChangeShapeType="1"/>
            </p:cNvSpPr>
            <p:nvPr/>
          </p:nvSpPr>
          <p:spPr bwMode="auto">
            <a:xfrm>
              <a:off x="624" y="3351"/>
              <a:ext cx="48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2" name="Line 20"/>
            <p:cNvSpPr>
              <a:spLocks noChangeShapeType="1"/>
            </p:cNvSpPr>
            <p:nvPr/>
          </p:nvSpPr>
          <p:spPr bwMode="auto">
            <a:xfrm>
              <a:off x="624" y="3543"/>
              <a:ext cx="48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3" name="Line 21"/>
            <p:cNvSpPr>
              <a:spLocks noChangeShapeType="1"/>
            </p:cNvSpPr>
            <p:nvPr/>
          </p:nvSpPr>
          <p:spPr bwMode="auto">
            <a:xfrm>
              <a:off x="624" y="3724"/>
              <a:ext cx="48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4" name="Line 22"/>
            <p:cNvSpPr>
              <a:spLocks noChangeShapeType="1"/>
            </p:cNvSpPr>
            <p:nvPr/>
          </p:nvSpPr>
          <p:spPr bwMode="auto">
            <a:xfrm>
              <a:off x="624" y="3917"/>
              <a:ext cx="48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5" name="Line 23"/>
            <p:cNvSpPr>
              <a:spLocks noChangeShapeType="1"/>
            </p:cNvSpPr>
            <p:nvPr/>
          </p:nvSpPr>
          <p:spPr bwMode="auto">
            <a:xfrm flipV="1">
              <a:off x="1115" y="2571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6" name="Line 24"/>
            <p:cNvSpPr>
              <a:spLocks noChangeShapeType="1"/>
            </p:cNvSpPr>
            <p:nvPr/>
          </p:nvSpPr>
          <p:spPr bwMode="auto">
            <a:xfrm>
              <a:off x="1115" y="2796"/>
              <a:ext cx="4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7" name="Line 25"/>
            <p:cNvSpPr>
              <a:spLocks noChangeShapeType="1"/>
            </p:cNvSpPr>
            <p:nvPr/>
          </p:nvSpPr>
          <p:spPr bwMode="auto">
            <a:xfrm>
              <a:off x="1115" y="2987"/>
              <a:ext cx="4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8" name="Line 26"/>
            <p:cNvSpPr>
              <a:spLocks noChangeShapeType="1"/>
            </p:cNvSpPr>
            <p:nvPr/>
          </p:nvSpPr>
          <p:spPr bwMode="auto">
            <a:xfrm>
              <a:off x="1115" y="3169"/>
              <a:ext cx="4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9" name="Line 27"/>
            <p:cNvSpPr>
              <a:spLocks noChangeShapeType="1"/>
            </p:cNvSpPr>
            <p:nvPr/>
          </p:nvSpPr>
          <p:spPr bwMode="auto">
            <a:xfrm>
              <a:off x="2844" y="772"/>
              <a:ext cx="0" cy="3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0" name="Line 28"/>
            <p:cNvSpPr>
              <a:spLocks noChangeShapeType="1"/>
            </p:cNvSpPr>
            <p:nvPr/>
          </p:nvSpPr>
          <p:spPr bwMode="auto">
            <a:xfrm>
              <a:off x="3083" y="772"/>
              <a:ext cx="0" cy="3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1" name="Line 29"/>
            <p:cNvSpPr>
              <a:spLocks noChangeShapeType="1"/>
            </p:cNvSpPr>
            <p:nvPr/>
          </p:nvSpPr>
          <p:spPr bwMode="auto">
            <a:xfrm>
              <a:off x="3323" y="772"/>
              <a:ext cx="0" cy="3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2" name="Line 30"/>
            <p:cNvSpPr>
              <a:spLocks noChangeShapeType="1"/>
            </p:cNvSpPr>
            <p:nvPr/>
          </p:nvSpPr>
          <p:spPr bwMode="auto">
            <a:xfrm>
              <a:off x="3563" y="772"/>
              <a:ext cx="0" cy="3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3" name="Line 31"/>
            <p:cNvSpPr>
              <a:spLocks noChangeShapeType="1"/>
            </p:cNvSpPr>
            <p:nvPr/>
          </p:nvSpPr>
          <p:spPr bwMode="auto">
            <a:xfrm>
              <a:off x="3803" y="772"/>
              <a:ext cx="0" cy="3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4" name="Line 32"/>
            <p:cNvSpPr>
              <a:spLocks noChangeShapeType="1"/>
            </p:cNvSpPr>
            <p:nvPr/>
          </p:nvSpPr>
          <p:spPr bwMode="auto">
            <a:xfrm>
              <a:off x="4043" y="772"/>
              <a:ext cx="0" cy="3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5" name="Line 33"/>
            <p:cNvSpPr>
              <a:spLocks noChangeShapeType="1"/>
            </p:cNvSpPr>
            <p:nvPr/>
          </p:nvSpPr>
          <p:spPr bwMode="auto">
            <a:xfrm>
              <a:off x="4283" y="772"/>
              <a:ext cx="0" cy="3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6" name="Line 34"/>
            <p:cNvSpPr>
              <a:spLocks noChangeShapeType="1"/>
            </p:cNvSpPr>
            <p:nvPr/>
          </p:nvSpPr>
          <p:spPr bwMode="auto">
            <a:xfrm>
              <a:off x="4523" y="772"/>
              <a:ext cx="0" cy="3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7" name="Line 35"/>
            <p:cNvSpPr>
              <a:spLocks noChangeShapeType="1"/>
            </p:cNvSpPr>
            <p:nvPr/>
          </p:nvSpPr>
          <p:spPr bwMode="auto">
            <a:xfrm>
              <a:off x="4763" y="772"/>
              <a:ext cx="0" cy="3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8" name="Line 36"/>
            <p:cNvSpPr>
              <a:spLocks noChangeShapeType="1"/>
            </p:cNvSpPr>
            <p:nvPr/>
          </p:nvSpPr>
          <p:spPr bwMode="auto">
            <a:xfrm>
              <a:off x="5003" y="772"/>
              <a:ext cx="0" cy="3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9" name="Line 37"/>
            <p:cNvSpPr>
              <a:spLocks noChangeShapeType="1"/>
            </p:cNvSpPr>
            <p:nvPr/>
          </p:nvSpPr>
          <p:spPr bwMode="auto">
            <a:xfrm>
              <a:off x="5243" y="772"/>
              <a:ext cx="0" cy="3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50" name="Line 38"/>
            <p:cNvSpPr>
              <a:spLocks noChangeShapeType="1"/>
            </p:cNvSpPr>
            <p:nvPr/>
          </p:nvSpPr>
          <p:spPr bwMode="auto">
            <a:xfrm>
              <a:off x="2576" y="2571"/>
              <a:ext cx="0" cy="15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2553" name="Rectangle 41"/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0292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000" b="1"/>
              <a:t>Targeted Changes in Design</a:t>
            </a:r>
          </a:p>
        </p:txBody>
      </p:sp>
    </p:spTree>
    <p:extLst>
      <p:ext uri="{BB962C8B-B14F-4D97-AF65-F5344CB8AC3E}">
        <p14:creationId xmlns:p14="http://schemas.microsoft.com/office/powerpoint/2010/main" val="22855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A0057354-C8FB-4B32-B2F0-88DB4D2859BB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193548" name="Group 12"/>
          <p:cNvGrpSpPr>
            <a:grpSpLocks/>
          </p:cNvGrpSpPr>
          <p:nvPr/>
        </p:nvGrpSpPr>
        <p:grpSpPr bwMode="auto">
          <a:xfrm>
            <a:off x="4689475" y="0"/>
            <a:ext cx="5830888" cy="6553200"/>
            <a:chOff x="1994" y="0"/>
            <a:chExt cx="3673" cy="4128"/>
          </a:xfrm>
        </p:grpSpPr>
        <p:pic>
          <p:nvPicPr>
            <p:cNvPr id="193545" name="Picture 9" descr="House_of_qualit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4" y="0"/>
              <a:ext cx="3673" cy="412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3547" name="Rectangle 11"/>
            <p:cNvSpPr>
              <a:spLocks noChangeArrowheads="1"/>
            </p:cNvSpPr>
            <p:nvPr/>
          </p:nvSpPr>
          <p:spPr bwMode="auto">
            <a:xfrm>
              <a:off x="4704" y="3312"/>
              <a:ext cx="91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1200"/>
                <a:t>SS = Silverstone</a:t>
              </a:r>
            </a:p>
            <a:p>
              <a:pPr algn="l"/>
              <a:r>
                <a:rPr lang="en-US" sz="1200"/>
                <a:t>MG = Mirorrglide</a:t>
              </a:r>
            </a:p>
            <a:p>
              <a:pPr algn="l"/>
              <a:r>
                <a:rPr lang="en-US" sz="1200"/>
                <a:t>T = Titanium</a:t>
              </a:r>
            </a:p>
            <a:p>
              <a:pPr algn="l"/>
              <a:endParaRPr lang="en-US" sz="1200"/>
            </a:p>
          </p:txBody>
        </p:sp>
      </p:grp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Completed</a:t>
            </a:r>
            <a:br>
              <a:rPr lang="en-US" sz="4000" b="1"/>
            </a:br>
            <a:r>
              <a:rPr lang="en-US" sz="4000" b="1"/>
              <a:t>House of Quality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1587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E5CE7083-7EC8-4048-8B12-94549A98FA4B}" type="slidenum">
              <a:rPr lang="en-US"/>
              <a:pPr/>
              <a:t>4</a:t>
            </a:fld>
            <a:endParaRPr lang="en-US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فرایند طراحی (ادامه)</a:t>
            </a:r>
            <a:endParaRPr lang="en-US" dirty="0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effectLst/>
              </a:rPr>
              <a:t>طراحی محصول</a:t>
            </a:r>
            <a:endParaRPr lang="en-US" dirty="0">
              <a:effectLst/>
            </a:endParaRPr>
          </a:p>
          <a:p>
            <a:pPr lvl="1" algn="r" rtl="1"/>
            <a:r>
              <a:rPr lang="fa-IR" dirty="0" smtClean="0">
                <a:effectLst/>
              </a:rPr>
              <a:t>ظاهر محصول</a:t>
            </a:r>
            <a:endParaRPr lang="en-US" dirty="0">
              <a:effectLst/>
            </a:endParaRPr>
          </a:p>
          <a:p>
            <a:pPr lvl="1" algn="r" rtl="1"/>
            <a:r>
              <a:rPr lang="fa-IR" dirty="0" smtClean="0">
                <a:effectLst/>
              </a:rPr>
              <a:t>استانداردهای عملکردی</a:t>
            </a:r>
            <a:endParaRPr lang="en-US" dirty="0">
              <a:effectLst/>
            </a:endParaRPr>
          </a:p>
          <a:p>
            <a:pPr lvl="1" algn="r" rtl="1"/>
            <a:r>
              <a:rPr lang="fa-IR" dirty="0" smtClean="0">
                <a:effectLst/>
              </a:rPr>
              <a:t>مواد را مشخص می‌کند</a:t>
            </a:r>
            <a:endParaRPr lang="en-US" dirty="0">
              <a:effectLst/>
            </a:endParaRPr>
          </a:p>
          <a:p>
            <a:pPr lvl="1" algn="r" rtl="1"/>
            <a:r>
              <a:rPr lang="fa-IR" dirty="0" smtClean="0">
                <a:effectLst/>
              </a:rPr>
              <a:t>ابعاد و تلورانس‌ها را تعریف می‌کند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19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6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9C05DC2F-1369-43E0-9070-853133C2C03A}" type="slidenum">
              <a:rPr lang="en-US"/>
              <a:pPr/>
              <a:t>40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/>
              </a:rPr>
              <a:t>A Series of Connected QFD Houses</a:t>
            </a:r>
            <a:endParaRPr lang="en-US">
              <a:effectLst/>
            </a:endParaRPr>
          </a:p>
        </p:txBody>
      </p:sp>
      <p:grpSp>
        <p:nvGrpSpPr>
          <p:cNvPr id="197636" name="Group 4"/>
          <p:cNvGrpSpPr>
            <a:grpSpLocks/>
          </p:cNvGrpSpPr>
          <p:nvPr/>
        </p:nvGrpSpPr>
        <p:grpSpPr bwMode="auto">
          <a:xfrm>
            <a:off x="2125663" y="1706564"/>
            <a:ext cx="8216900" cy="4632325"/>
            <a:chOff x="379" y="1075"/>
            <a:chExt cx="5176" cy="2918"/>
          </a:xfrm>
        </p:grpSpPr>
        <p:sp>
          <p:nvSpPr>
            <p:cNvPr id="197637" name="Freeform 5"/>
            <p:cNvSpPr>
              <a:spLocks/>
            </p:cNvSpPr>
            <p:nvPr/>
          </p:nvSpPr>
          <p:spPr bwMode="auto">
            <a:xfrm>
              <a:off x="2656" y="1989"/>
              <a:ext cx="426" cy="9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02" y="917"/>
                </a:cxn>
                <a:cxn ang="0">
                  <a:pos x="426" y="917"/>
                </a:cxn>
              </a:cxnLst>
              <a:rect l="0" t="0" r="r" b="b"/>
              <a:pathLst>
                <a:path w="426" h="917">
                  <a:moveTo>
                    <a:pt x="0" y="0"/>
                  </a:moveTo>
                  <a:lnTo>
                    <a:pt x="202" y="0"/>
                  </a:lnTo>
                  <a:lnTo>
                    <a:pt x="202" y="917"/>
                  </a:lnTo>
                  <a:lnTo>
                    <a:pt x="426" y="917"/>
                  </a:lnTo>
                </a:path>
              </a:pathLst>
            </a:custGeom>
            <a:noFill/>
            <a:ln w="57150" cap="flat" cmpd="sng">
              <a:solidFill>
                <a:schemeClr val="folHlink"/>
              </a:solidFill>
              <a:prstDash val="solid"/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38" name="Freeform 6"/>
            <p:cNvSpPr>
              <a:spLocks/>
            </p:cNvSpPr>
            <p:nvPr/>
          </p:nvSpPr>
          <p:spPr bwMode="auto">
            <a:xfrm>
              <a:off x="1295" y="1536"/>
              <a:ext cx="426" cy="9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02" y="917"/>
                </a:cxn>
                <a:cxn ang="0">
                  <a:pos x="426" y="917"/>
                </a:cxn>
              </a:cxnLst>
              <a:rect l="0" t="0" r="r" b="b"/>
              <a:pathLst>
                <a:path w="426" h="917">
                  <a:moveTo>
                    <a:pt x="0" y="0"/>
                  </a:moveTo>
                  <a:lnTo>
                    <a:pt x="202" y="0"/>
                  </a:lnTo>
                  <a:lnTo>
                    <a:pt x="202" y="917"/>
                  </a:lnTo>
                  <a:lnTo>
                    <a:pt x="426" y="917"/>
                  </a:lnTo>
                </a:path>
              </a:pathLst>
            </a:custGeom>
            <a:noFill/>
            <a:ln w="57150" cap="flat" cmpd="sng">
              <a:solidFill>
                <a:schemeClr val="folHlink"/>
              </a:solidFill>
              <a:prstDash val="solid"/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39" name="Freeform 7"/>
            <p:cNvSpPr>
              <a:spLocks/>
            </p:cNvSpPr>
            <p:nvPr/>
          </p:nvSpPr>
          <p:spPr bwMode="auto">
            <a:xfrm>
              <a:off x="4027" y="2432"/>
              <a:ext cx="426" cy="9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02" y="917"/>
                </a:cxn>
                <a:cxn ang="0">
                  <a:pos x="426" y="917"/>
                </a:cxn>
              </a:cxnLst>
              <a:rect l="0" t="0" r="r" b="b"/>
              <a:pathLst>
                <a:path w="426" h="917">
                  <a:moveTo>
                    <a:pt x="0" y="0"/>
                  </a:moveTo>
                  <a:lnTo>
                    <a:pt x="202" y="0"/>
                  </a:lnTo>
                  <a:lnTo>
                    <a:pt x="202" y="917"/>
                  </a:lnTo>
                  <a:lnTo>
                    <a:pt x="426" y="917"/>
                  </a:lnTo>
                </a:path>
              </a:pathLst>
            </a:custGeom>
            <a:noFill/>
            <a:ln w="57150" cap="flat" cmpd="sng">
              <a:solidFill>
                <a:schemeClr val="folHlink"/>
              </a:solidFill>
              <a:prstDash val="solid"/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7640" name="Group 8"/>
            <p:cNvGrpSpPr>
              <a:grpSpLocks/>
            </p:cNvGrpSpPr>
            <p:nvPr/>
          </p:nvGrpSpPr>
          <p:grpSpPr bwMode="auto">
            <a:xfrm>
              <a:off x="379" y="1075"/>
              <a:ext cx="1036" cy="1740"/>
              <a:chOff x="347" y="1171"/>
              <a:chExt cx="1036" cy="1740"/>
            </a:xfrm>
          </p:grpSpPr>
          <p:grpSp>
            <p:nvGrpSpPr>
              <p:cNvPr id="197641" name="Group 9"/>
              <p:cNvGrpSpPr>
                <a:grpSpLocks/>
              </p:cNvGrpSpPr>
              <p:nvPr/>
            </p:nvGrpSpPr>
            <p:grpSpPr bwMode="auto">
              <a:xfrm>
                <a:off x="347" y="1799"/>
                <a:ext cx="296" cy="656"/>
                <a:chOff x="347" y="1788"/>
                <a:chExt cx="296" cy="656"/>
              </a:xfrm>
            </p:grpSpPr>
            <p:sp>
              <p:nvSpPr>
                <p:cNvPr id="197642" name="Rectangle 10"/>
                <p:cNvSpPr>
                  <a:spLocks noChangeArrowheads="1"/>
                </p:cNvSpPr>
                <p:nvPr/>
              </p:nvSpPr>
              <p:spPr bwMode="auto">
                <a:xfrm>
                  <a:off x="347" y="1788"/>
                  <a:ext cx="296" cy="656"/>
                </a:xfrm>
                <a:prstGeom prst="rect">
                  <a:avLst/>
                </a:prstGeom>
                <a:solidFill>
                  <a:srgbClr val="FFCD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643" name="Rectangle 11"/>
                <p:cNvSpPr>
                  <a:spLocks noChangeArrowheads="1"/>
                </p:cNvSpPr>
                <p:nvPr/>
              </p:nvSpPr>
              <p:spPr bwMode="auto">
                <a:xfrm rot="-5400000">
                  <a:off x="168" y="1991"/>
                  <a:ext cx="65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000" b="1">
                      <a:latin typeface="Arial" pitchFamily="34" charset="0"/>
                    </a:rPr>
                    <a:t>Customer requirements</a:t>
                  </a:r>
                </a:p>
              </p:txBody>
            </p:sp>
          </p:grpSp>
          <p:grpSp>
            <p:nvGrpSpPr>
              <p:cNvPr id="197644" name="Group 12"/>
              <p:cNvGrpSpPr>
                <a:grpSpLocks/>
              </p:cNvGrpSpPr>
              <p:nvPr/>
            </p:nvGrpSpPr>
            <p:grpSpPr bwMode="auto">
              <a:xfrm>
                <a:off x="565" y="1171"/>
                <a:ext cx="818" cy="1740"/>
                <a:chOff x="565" y="1171"/>
                <a:chExt cx="818" cy="1740"/>
              </a:xfrm>
            </p:grpSpPr>
            <p:sp>
              <p:nvSpPr>
                <p:cNvPr id="197645" name="AutoShape 13"/>
                <p:cNvSpPr>
                  <a:spLocks noChangeArrowheads="1"/>
                </p:cNvSpPr>
                <p:nvPr/>
              </p:nvSpPr>
              <p:spPr bwMode="auto">
                <a:xfrm>
                  <a:off x="652" y="1171"/>
                  <a:ext cx="644" cy="32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646" name="Rectangle 14"/>
                <p:cNvSpPr>
                  <a:spLocks noChangeArrowheads="1"/>
                </p:cNvSpPr>
                <p:nvPr/>
              </p:nvSpPr>
              <p:spPr bwMode="auto">
                <a:xfrm>
                  <a:off x="680" y="2460"/>
                  <a:ext cx="587" cy="4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5000"/>
                    </a:lnSpc>
                  </a:pP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House of quality</a:t>
                  </a:r>
                </a:p>
              </p:txBody>
            </p:sp>
            <p:grpSp>
              <p:nvGrpSpPr>
                <p:cNvPr id="197647" name="Group 15"/>
                <p:cNvGrpSpPr>
                  <a:grpSpLocks/>
                </p:cNvGrpSpPr>
                <p:nvPr/>
              </p:nvGrpSpPr>
              <p:grpSpPr bwMode="auto">
                <a:xfrm>
                  <a:off x="565" y="1492"/>
                  <a:ext cx="818" cy="300"/>
                  <a:chOff x="565" y="1492"/>
                  <a:chExt cx="818" cy="300"/>
                </a:xfrm>
              </p:grpSpPr>
              <p:sp>
                <p:nvSpPr>
                  <p:cNvPr id="19764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644" y="1492"/>
                    <a:ext cx="660" cy="300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64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65" y="1517"/>
                    <a:ext cx="818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sz="1000" b="1">
                        <a:latin typeface="Arial" pitchFamily="34" charset="0"/>
                      </a:rPr>
                      <a:t>Product characteristics</a:t>
                    </a:r>
                  </a:p>
                </p:txBody>
              </p:sp>
            </p:grpSp>
            <p:grpSp>
              <p:nvGrpSpPr>
                <p:cNvPr id="197650" name="Group 18"/>
                <p:cNvGrpSpPr>
                  <a:grpSpLocks/>
                </p:cNvGrpSpPr>
                <p:nvPr/>
              </p:nvGrpSpPr>
              <p:grpSpPr bwMode="auto">
                <a:xfrm>
                  <a:off x="644" y="1792"/>
                  <a:ext cx="660" cy="656"/>
                  <a:chOff x="643" y="1792"/>
                  <a:chExt cx="660" cy="656"/>
                </a:xfrm>
              </p:grpSpPr>
              <p:sp>
                <p:nvSpPr>
                  <p:cNvPr id="19765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643" y="1792"/>
                    <a:ext cx="660" cy="656"/>
                  </a:xfrm>
                  <a:prstGeom prst="rect">
                    <a:avLst/>
                  </a:prstGeom>
                  <a:solidFill>
                    <a:srgbClr val="C0C0C0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65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6" y="1995"/>
                    <a:ext cx="37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2000" b="1">
                        <a:latin typeface="Arial" pitchFamily="34" charset="0"/>
                      </a:rPr>
                      <a:t>A-1</a:t>
                    </a:r>
                  </a:p>
                </p:txBody>
              </p:sp>
            </p:grpSp>
          </p:grpSp>
        </p:grpSp>
        <p:grpSp>
          <p:nvGrpSpPr>
            <p:cNvPr id="197653" name="Group 21"/>
            <p:cNvGrpSpPr>
              <a:grpSpLocks/>
            </p:cNvGrpSpPr>
            <p:nvPr/>
          </p:nvGrpSpPr>
          <p:grpSpPr bwMode="auto">
            <a:xfrm>
              <a:off x="1740" y="1496"/>
              <a:ext cx="1066" cy="1622"/>
              <a:chOff x="1740" y="1496"/>
              <a:chExt cx="1066" cy="1622"/>
            </a:xfrm>
          </p:grpSpPr>
          <p:grpSp>
            <p:nvGrpSpPr>
              <p:cNvPr id="197654" name="Group 22"/>
              <p:cNvGrpSpPr>
                <a:grpSpLocks/>
              </p:cNvGrpSpPr>
              <p:nvPr/>
            </p:nvGrpSpPr>
            <p:grpSpPr bwMode="auto">
              <a:xfrm>
                <a:off x="1740" y="2081"/>
                <a:ext cx="296" cy="745"/>
                <a:chOff x="1708" y="2177"/>
                <a:chExt cx="296" cy="745"/>
              </a:xfrm>
            </p:grpSpPr>
            <p:sp>
              <p:nvSpPr>
                <p:cNvPr id="197655" name="Rectangle 23"/>
                <p:cNvSpPr>
                  <a:spLocks noChangeArrowheads="1"/>
                </p:cNvSpPr>
                <p:nvPr/>
              </p:nvSpPr>
              <p:spPr bwMode="auto">
                <a:xfrm>
                  <a:off x="1708" y="2222"/>
                  <a:ext cx="296" cy="656"/>
                </a:xfrm>
                <a:prstGeom prst="rect">
                  <a:avLst/>
                </a:prstGeom>
                <a:solidFill>
                  <a:srgbClr val="FFCD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656" name="Rectangle 24"/>
                <p:cNvSpPr>
                  <a:spLocks noChangeArrowheads="1"/>
                </p:cNvSpPr>
                <p:nvPr/>
              </p:nvSpPr>
              <p:spPr bwMode="auto">
                <a:xfrm rot="-5400000">
                  <a:off x="1483" y="2425"/>
                  <a:ext cx="7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000" b="1">
                      <a:latin typeface="Arial" pitchFamily="34" charset="0"/>
                    </a:rPr>
                    <a:t>Product characteristics</a:t>
                  </a:r>
                </a:p>
              </p:txBody>
            </p:sp>
          </p:grpSp>
          <p:grpSp>
            <p:nvGrpSpPr>
              <p:cNvPr id="197657" name="Group 25"/>
              <p:cNvGrpSpPr>
                <a:grpSpLocks/>
              </p:cNvGrpSpPr>
              <p:nvPr/>
            </p:nvGrpSpPr>
            <p:grpSpPr bwMode="auto">
              <a:xfrm>
                <a:off x="1936" y="1496"/>
                <a:ext cx="870" cy="1622"/>
                <a:chOff x="1904" y="1592"/>
                <a:chExt cx="870" cy="1622"/>
              </a:xfrm>
            </p:grpSpPr>
            <p:sp>
              <p:nvSpPr>
                <p:cNvPr id="197658" name="AutoShape 26"/>
                <p:cNvSpPr>
                  <a:spLocks noChangeArrowheads="1"/>
                </p:cNvSpPr>
                <p:nvPr/>
              </p:nvSpPr>
              <p:spPr bwMode="auto">
                <a:xfrm>
                  <a:off x="2012" y="1592"/>
                  <a:ext cx="644" cy="32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659" name="Rectangle 27"/>
                <p:cNvSpPr>
                  <a:spLocks noChangeArrowheads="1"/>
                </p:cNvSpPr>
                <p:nvPr/>
              </p:nvSpPr>
              <p:spPr bwMode="auto">
                <a:xfrm>
                  <a:off x="1904" y="2894"/>
                  <a:ext cx="870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5000"/>
                    </a:lnSpc>
                  </a:pP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Parts deployment</a:t>
                  </a:r>
                </a:p>
              </p:txBody>
            </p:sp>
            <p:grpSp>
              <p:nvGrpSpPr>
                <p:cNvPr id="197660" name="Group 28"/>
                <p:cNvGrpSpPr>
                  <a:grpSpLocks/>
                </p:cNvGrpSpPr>
                <p:nvPr/>
              </p:nvGrpSpPr>
              <p:grpSpPr bwMode="auto">
                <a:xfrm>
                  <a:off x="1920" y="1924"/>
                  <a:ext cx="818" cy="300"/>
                  <a:chOff x="1920" y="1924"/>
                  <a:chExt cx="818" cy="300"/>
                </a:xfrm>
              </p:grpSpPr>
              <p:sp>
                <p:nvSpPr>
                  <p:cNvPr id="19766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999" y="1924"/>
                    <a:ext cx="660" cy="300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66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949"/>
                    <a:ext cx="818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sz="1000" b="1">
                        <a:latin typeface="Arial" pitchFamily="34" charset="0"/>
                      </a:rPr>
                      <a:t>Part characteristics</a:t>
                    </a:r>
                  </a:p>
                </p:txBody>
              </p:sp>
            </p:grpSp>
            <p:grpSp>
              <p:nvGrpSpPr>
                <p:cNvPr id="197663" name="Group 31"/>
                <p:cNvGrpSpPr>
                  <a:grpSpLocks/>
                </p:cNvGrpSpPr>
                <p:nvPr/>
              </p:nvGrpSpPr>
              <p:grpSpPr bwMode="auto">
                <a:xfrm>
                  <a:off x="1993" y="2224"/>
                  <a:ext cx="660" cy="656"/>
                  <a:chOff x="2004" y="2224"/>
                  <a:chExt cx="660" cy="656"/>
                </a:xfrm>
              </p:grpSpPr>
              <p:sp>
                <p:nvSpPr>
                  <p:cNvPr id="19766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004" y="2224"/>
                    <a:ext cx="660" cy="656"/>
                  </a:xfrm>
                  <a:prstGeom prst="rect">
                    <a:avLst/>
                  </a:prstGeom>
                  <a:solidFill>
                    <a:srgbClr val="C0C0C0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66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147" y="2427"/>
                    <a:ext cx="37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2000" b="1">
                        <a:latin typeface="Arial" pitchFamily="34" charset="0"/>
                      </a:rPr>
                      <a:t>A-2</a:t>
                    </a:r>
                  </a:p>
                </p:txBody>
              </p:sp>
            </p:grpSp>
          </p:grpSp>
        </p:grpSp>
        <p:grpSp>
          <p:nvGrpSpPr>
            <p:cNvPr id="197666" name="Group 34"/>
            <p:cNvGrpSpPr>
              <a:grpSpLocks/>
            </p:cNvGrpSpPr>
            <p:nvPr/>
          </p:nvGrpSpPr>
          <p:grpSpPr bwMode="auto">
            <a:xfrm>
              <a:off x="3105" y="1954"/>
              <a:ext cx="1030" cy="1623"/>
              <a:chOff x="3073" y="2050"/>
              <a:chExt cx="1030" cy="1623"/>
            </a:xfrm>
          </p:grpSpPr>
          <p:grpSp>
            <p:nvGrpSpPr>
              <p:cNvPr id="197667" name="Group 35"/>
              <p:cNvGrpSpPr>
                <a:grpSpLocks/>
              </p:cNvGrpSpPr>
              <p:nvPr/>
            </p:nvGrpSpPr>
            <p:grpSpPr bwMode="auto">
              <a:xfrm>
                <a:off x="3073" y="2653"/>
                <a:ext cx="296" cy="716"/>
                <a:chOff x="3073" y="2664"/>
                <a:chExt cx="296" cy="716"/>
              </a:xfrm>
            </p:grpSpPr>
            <p:sp>
              <p:nvSpPr>
                <p:cNvPr id="197668" name="Rectangle 36"/>
                <p:cNvSpPr>
                  <a:spLocks noChangeArrowheads="1"/>
                </p:cNvSpPr>
                <p:nvPr/>
              </p:nvSpPr>
              <p:spPr bwMode="auto">
                <a:xfrm>
                  <a:off x="3073" y="2694"/>
                  <a:ext cx="296" cy="656"/>
                </a:xfrm>
                <a:prstGeom prst="rect">
                  <a:avLst/>
                </a:prstGeom>
                <a:solidFill>
                  <a:srgbClr val="FFCD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669" name="Rectangle 37"/>
                <p:cNvSpPr>
                  <a:spLocks noChangeArrowheads="1"/>
                </p:cNvSpPr>
                <p:nvPr/>
              </p:nvSpPr>
              <p:spPr bwMode="auto">
                <a:xfrm rot="-5400000">
                  <a:off x="2863" y="2897"/>
                  <a:ext cx="7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000" b="1">
                      <a:latin typeface="Arial" pitchFamily="34" charset="0"/>
                    </a:rPr>
                    <a:t>Part characteristics</a:t>
                  </a:r>
                </a:p>
              </p:txBody>
            </p:sp>
          </p:grpSp>
          <p:grpSp>
            <p:nvGrpSpPr>
              <p:cNvPr id="197670" name="Group 38"/>
              <p:cNvGrpSpPr>
                <a:grpSpLocks/>
              </p:cNvGrpSpPr>
              <p:nvPr/>
            </p:nvGrpSpPr>
            <p:grpSpPr bwMode="auto">
              <a:xfrm>
                <a:off x="3285" y="2050"/>
                <a:ext cx="818" cy="1623"/>
                <a:chOff x="3285" y="2050"/>
                <a:chExt cx="818" cy="1623"/>
              </a:xfrm>
            </p:grpSpPr>
            <p:sp>
              <p:nvSpPr>
                <p:cNvPr id="197671" name="AutoShape 39"/>
                <p:cNvSpPr>
                  <a:spLocks noChangeArrowheads="1"/>
                </p:cNvSpPr>
                <p:nvPr/>
              </p:nvSpPr>
              <p:spPr bwMode="auto">
                <a:xfrm>
                  <a:off x="3372" y="2050"/>
                  <a:ext cx="644" cy="32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672" name="Rectangle 40"/>
                <p:cNvSpPr>
                  <a:spLocks noChangeArrowheads="1"/>
                </p:cNvSpPr>
                <p:nvPr/>
              </p:nvSpPr>
              <p:spPr bwMode="auto">
                <a:xfrm>
                  <a:off x="3342" y="3353"/>
                  <a:ext cx="705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5000"/>
                    </a:lnSpc>
                  </a:pP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Process planning</a:t>
                  </a:r>
                </a:p>
              </p:txBody>
            </p:sp>
            <p:grpSp>
              <p:nvGrpSpPr>
                <p:cNvPr id="197673" name="Group 41"/>
                <p:cNvGrpSpPr>
                  <a:grpSpLocks/>
                </p:cNvGrpSpPr>
                <p:nvPr/>
              </p:nvGrpSpPr>
              <p:grpSpPr bwMode="auto">
                <a:xfrm>
                  <a:off x="3285" y="2372"/>
                  <a:ext cx="818" cy="300"/>
                  <a:chOff x="3285" y="2372"/>
                  <a:chExt cx="818" cy="300"/>
                </a:xfrm>
              </p:grpSpPr>
              <p:sp>
                <p:nvSpPr>
                  <p:cNvPr id="19767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364" y="2372"/>
                    <a:ext cx="660" cy="300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67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285" y="2396"/>
                    <a:ext cx="818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sz="1000" b="1">
                        <a:latin typeface="Arial" pitchFamily="34" charset="0"/>
                      </a:rPr>
                      <a:t>Process characteristics</a:t>
                    </a:r>
                  </a:p>
                </p:txBody>
              </p:sp>
            </p:grpSp>
            <p:grpSp>
              <p:nvGrpSpPr>
                <p:cNvPr id="197676" name="Group 44"/>
                <p:cNvGrpSpPr>
                  <a:grpSpLocks/>
                </p:cNvGrpSpPr>
                <p:nvPr/>
              </p:nvGrpSpPr>
              <p:grpSpPr bwMode="auto">
                <a:xfrm>
                  <a:off x="3364" y="2682"/>
                  <a:ext cx="660" cy="656"/>
                  <a:chOff x="3369" y="2682"/>
                  <a:chExt cx="660" cy="656"/>
                </a:xfrm>
              </p:grpSpPr>
              <p:sp>
                <p:nvSpPr>
                  <p:cNvPr id="197677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369" y="2682"/>
                    <a:ext cx="660" cy="656"/>
                  </a:xfrm>
                  <a:prstGeom prst="rect">
                    <a:avLst/>
                  </a:prstGeom>
                  <a:solidFill>
                    <a:srgbClr val="C0C0C0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678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512" y="2885"/>
                    <a:ext cx="37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2000" b="1">
                        <a:latin typeface="Arial" pitchFamily="34" charset="0"/>
                      </a:rPr>
                      <a:t>A-3</a:t>
                    </a:r>
                  </a:p>
                </p:txBody>
              </p:sp>
            </p:grpSp>
          </p:grpSp>
        </p:grpSp>
        <p:grpSp>
          <p:nvGrpSpPr>
            <p:cNvPr id="197679" name="Group 47"/>
            <p:cNvGrpSpPr>
              <a:grpSpLocks/>
            </p:cNvGrpSpPr>
            <p:nvPr/>
          </p:nvGrpSpPr>
          <p:grpSpPr bwMode="auto">
            <a:xfrm>
              <a:off x="4464" y="2392"/>
              <a:ext cx="1091" cy="1601"/>
              <a:chOff x="4464" y="2392"/>
              <a:chExt cx="1091" cy="1601"/>
            </a:xfrm>
          </p:grpSpPr>
          <p:grpSp>
            <p:nvGrpSpPr>
              <p:cNvPr id="197680" name="Group 48"/>
              <p:cNvGrpSpPr>
                <a:grpSpLocks/>
              </p:cNvGrpSpPr>
              <p:nvPr/>
            </p:nvGrpSpPr>
            <p:grpSpPr bwMode="auto">
              <a:xfrm>
                <a:off x="4464" y="2994"/>
                <a:ext cx="296" cy="710"/>
                <a:chOff x="4421" y="3123"/>
                <a:chExt cx="296" cy="710"/>
              </a:xfrm>
            </p:grpSpPr>
            <p:sp>
              <p:nvSpPr>
                <p:cNvPr id="197681" name="Rectangle 49"/>
                <p:cNvSpPr>
                  <a:spLocks noChangeArrowheads="1"/>
                </p:cNvSpPr>
                <p:nvPr/>
              </p:nvSpPr>
              <p:spPr bwMode="auto">
                <a:xfrm>
                  <a:off x="4421" y="3150"/>
                  <a:ext cx="296" cy="656"/>
                </a:xfrm>
                <a:prstGeom prst="rect">
                  <a:avLst/>
                </a:prstGeom>
                <a:solidFill>
                  <a:srgbClr val="FFCD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682" name="Rectangle 50"/>
                <p:cNvSpPr>
                  <a:spLocks noChangeArrowheads="1"/>
                </p:cNvSpPr>
                <p:nvPr/>
              </p:nvSpPr>
              <p:spPr bwMode="auto">
                <a:xfrm rot="-5400000">
                  <a:off x="4214" y="3353"/>
                  <a:ext cx="71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000" b="1">
                      <a:latin typeface="Arial" pitchFamily="34" charset="0"/>
                    </a:rPr>
                    <a:t>Process characteristics</a:t>
                  </a:r>
                </a:p>
              </p:txBody>
            </p:sp>
          </p:grpSp>
          <p:grpSp>
            <p:nvGrpSpPr>
              <p:cNvPr id="197683" name="Group 51"/>
              <p:cNvGrpSpPr>
                <a:grpSpLocks/>
              </p:cNvGrpSpPr>
              <p:nvPr/>
            </p:nvGrpSpPr>
            <p:grpSpPr bwMode="auto">
              <a:xfrm>
                <a:off x="4619" y="2392"/>
                <a:ext cx="936" cy="1601"/>
                <a:chOff x="4620" y="2499"/>
                <a:chExt cx="936" cy="1601"/>
              </a:xfrm>
            </p:grpSpPr>
            <p:sp>
              <p:nvSpPr>
                <p:cNvPr id="197684" name="AutoShape 52"/>
                <p:cNvSpPr>
                  <a:spLocks noChangeArrowheads="1"/>
                </p:cNvSpPr>
                <p:nvPr/>
              </p:nvSpPr>
              <p:spPr bwMode="auto">
                <a:xfrm>
                  <a:off x="4766" y="2499"/>
                  <a:ext cx="644" cy="32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685" name="Rectangle 53"/>
                <p:cNvSpPr>
                  <a:spLocks noChangeArrowheads="1"/>
                </p:cNvSpPr>
                <p:nvPr/>
              </p:nvSpPr>
              <p:spPr bwMode="auto">
                <a:xfrm>
                  <a:off x="4620" y="3780"/>
                  <a:ext cx="936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5000"/>
                    </a:lnSpc>
                  </a:pP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Operating requirements</a:t>
                  </a:r>
                </a:p>
              </p:txBody>
            </p:sp>
            <p:grpSp>
              <p:nvGrpSpPr>
                <p:cNvPr id="197686" name="Group 54"/>
                <p:cNvGrpSpPr>
                  <a:grpSpLocks/>
                </p:cNvGrpSpPr>
                <p:nvPr/>
              </p:nvGrpSpPr>
              <p:grpSpPr bwMode="auto">
                <a:xfrm>
                  <a:off x="4758" y="2831"/>
                  <a:ext cx="660" cy="300"/>
                  <a:chOff x="4719" y="2831"/>
                  <a:chExt cx="660" cy="300"/>
                </a:xfrm>
              </p:grpSpPr>
              <p:sp>
                <p:nvSpPr>
                  <p:cNvPr id="19768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2831"/>
                    <a:ext cx="660" cy="300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68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780" y="2904"/>
                    <a:ext cx="537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1">
                        <a:latin typeface="Arial" pitchFamily="34" charset="0"/>
                      </a:rPr>
                      <a:t>Operations</a:t>
                    </a:r>
                  </a:p>
                </p:txBody>
              </p:sp>
            </p:grpSp>
            <p:grpSp>
              <p:nvGrpSpPr>
                <p:cNvPr id="197689" name="Group 57"/>
                <p:cNvGrpSpPr>
                  <a:grpSpLocks/>
                </p:cNvGrpSpPr>
                <p:nvPr/>
              </p:nvGrpSpPr>
              <p:grpSpPr bwMode="auto">
                <a:xfrm>
                  <a:off x="4758" y="3131"/>
                  <a:ext cx="660" cy="656"/>
                  <a:chOff x="4719" y="3131"/>
                  <a:chExt cx="660" cy="656"/>
                </a:xfrm>
              </p:grpSpPr>
              <p:sp>
                <p:nvSpPr>
                  <p:cNvPr id="19769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3131"/>
                    <a:ext cx="660" cy="656"/>
                  </a:xfrm>
                  <a:prstGeom prst="rect">
                    <a:avLst/>
                  </a:prstGeom>
                  <a:solidFill>
                    <a:srgbClr val="C0C0C0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691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4862" y="3334"/>
                    <a:ext cx="37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2000" b="1">
                        <a:latin typeface="Arial" pitchFamily="34" charset="0"/>
                      </a:rPr>
                      <a:t>A-4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4011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97B9D8B5-8CA6-4B68-B4B2-DC427FE0129E}" type="slidenum">
              <a:rPr lang="en-US"/>
              <a:pPr/>
              <a:t>41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effectLst/>
              </a:rPr>
              <a:t>مزایای </a:t>
            </a:r>
            <a:r>
              <a:rPr lang="en-US" dirty="0" smtClean="0">
                <a:effectLst/>
              </a:rPr>
              <a:t>QFD</a:t>
            </a:r>
            <a:endParaRPr lang="en-US" dirty="0">
              <a:effectLst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362200"/>
            <a:ext cx="6934200" cy="3271838"/>
          </a:xfrm>
        </p:spPr>
        <p:txBody>
          <a:bodyPr/>
          <a:lstStyle/>
          <a:p>
            <a:pPr algn="r" rt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a-IR" dirty="0"/>
              <a:t>درک بهتر نیازهای مشتریان</a:t>
            </a:r>
            <a:endParaRPr lang="en-US" dirty="0"/>
          </a:p>
          <a:p>
            <a:pPr algn="r" rt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a-IR" dirty="0"/>
              <a:t>درک بهتر تعاملات در طراحی</a:t>
            </a:r>
            <a:endParaRPr lang="en-US" dirty="0"/>
          </a:p>
          <a:p>
            <a:pPr algn="r" rt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a-IR" dirty="0"/>
              <a:t>ادغام‌کننده طراحی و تولید</a:t>
            </a:r>
            <a:endParaRPr lang="en-US" dirty="0"/>
          </a:p>
          <a:p>
            <a:pPr algn="r" rt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a-IR" dirty="0"/>
              <a:t>مستندسازی فرایند طراحی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1524000" y="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u="sng">
                <a:solidFill>
                  <a:schemeClr val="bg2"/>
                </a:solidFill>
              </a:rPr>
              <a:t>House of Quality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25400"/>
            <a:ext cx="6565900" cy="6832600"/>
            <a:chOff x="816" y="16"/>
            <a:chExt cx="4136" cy="4304"/>
          </a:xfrm>
        </p:grpSpPr>
        <p:sp>
          <p:nvSpPr>
            <p:cNvPr id="450564" name="Line 4"/>
            <p:cNvSpPr>
              <a:spLocks noChangeShapeType="1"/>
            </p:cNvSpPr>
            <p:nvPr/>
          </p:nvSpPr>
          <p:spPr bwMode="auto">
            <a:xfrm flipH="1">
              <a:off x="816" y="1535"/>
              <a:ext cx="4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816" y="16"/>
              <a:ext cx="4136" cy="4304"/>
              <a:chOff x="816" y="11"/>
              <a:chExt cx="4136" cy="4304"/>
            </a:xfrm>
          </p:grpSpPr>
          <p:sp>
            <p:nvSpPr>
              <p:cNvPr id="450566" name="Line 6"/>
              <p:cNvSpPr>
                <a:spLocks noChangeShapeType="1"/>
              </p:cNvSpPr>
              <p:nvPr/>
            </p:nvSpPr>
            <p:spPr bwMode="auto">
              <a:xfrm flipH="1">
                <a:off x="2237" y="20"/>
                <a:ext cx="860" cy="7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816" y="11"/>
                <a:ext cx="4136" cy="4304"/>
                <a:chOff x="816" y="11"/>
                <a:chExt cx="4136" cy="4304"/>
              </a:xfrm>
            </p:grpSpPr>
            <p:sp>
              <p:nvSpPr>
                <p:cNvPr id="450568" name="Rectangle 8"/>
                <p:cNvSpPr>
                  <a:spLocks noChangeArrowheads="1"/>
                </p:cNvSpPr>
                <p:nvPr/>
              </p:nvSpPr>
              <p:spPr bwMode="auto">
                <a:xfrm>
                  <a:off x="2244" y="778"/>
                  <a:ext cx="1696" cy="353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69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886" y="774"/>
                  <a:ext cx="13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7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817" y="1787"/>
                  <a:ext cx="41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7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816" y="2040"/>
                  <a:ext cx="412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7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816" y="2294"/>
                  <a:ext cx="412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73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16" y="2544"/>
                  <a:ext cx="4136" cy="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74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816" y="2800"/>
                  <a:ext cx="4126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75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879" y="1540"/>
                  <a:ext cx="8" cy="12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76" name="Line 16"/>
                <p:cNvSpPr>
                  <a:spLocks noChangeShapeType="1"/>
                </p:cNvSpPr>
                <p:nvPr/>
              </p:nvSpPr>
              <p:spPr bwMode="auto">
                <a:xfrm>
                  <a:off x="1321" y="779"/>
                  <a:ext cx="914" cy="7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77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984" y="768"/>
                  <a:ext cx="903" cy="77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78" name="Line 18"/>
                <p:cNvSpPr>
                  <a:spLocks noChangeShapeType="1"/>
                </p:cNvSpPr>
                <p:nvPr/>
              </p:nvSpPr>
              <p:spPr bwMode="auto">
                <a:xfrm>
                  <a:off x="2524" y="778"/>
                  <a:ext cx="0" cy="29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79" name="Line 19"/>
                <p:cNvSpPr>
                  <a:spLocks noChangeShapeType="1"/>
                </p:cNvSpPr>
                <p:nvPr/>
              </p:nvSpPr>
              <p:spPr bwMode="auto">
                <a:xfrm>
                  <a:off x="2808" y="779"/>
                  <a:ext cx="0" cy="296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80" name="Line 20"/>
                <p:cNvSpPr>
                  <a:spLocks noChangeShapeType="1"/>
                </p:cNvSpPr>
                <p:nvPr/>
              </p:nvSpPr>
              <p:spPr bwMode="auto">
                <a:xfrm>
                  <a:off x="3093" y="779"/>
                  <a:ext cx="0" cy="29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81" name="Line 21"/>
                <p:cNvSpPr>
                  <a:spLocks noChangeShapeType="1"/>
                </p:cNvSpPr>
                <p:nvPr/>
              </p:nvSpPr>
              <p:spPr bwMode="auto">
                <a:xfrm>
                  <a:off x="3377" y="778"/>
                  <a:ext cx="0" cy="29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82" name="Line 22"/>
                <p:cNvSpPr>
                  <a:spLocks noChangeShapeType="1"/>
                </p:cNvSpPr>
                <p:nvPr/>
              </p:nvSpPr>
              <p:spPr bwMode="auto">
                <a:xfrm>
                  <a:off x="3660" y="779"/>
                  <a:ext cx="1" cy="296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83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3089" y="11"/>
                  <a:ext cx="858" cy="7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84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2521" y="517"/>
                  <a:ext cx="291" cy="2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8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823" y="2975"/>
                  <a:ext cx="3116" cy="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8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17" y="3751"/>
                  <a:ext cx="313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87" name="Line 27"/>
                <p:cNvSpPr>
                  <a:spLocks noChangeShapeType="1"/>
                </p:cNvSpPr>
                <p:nvPr/>
              </p:nvSpPr>
              <p:spPr bwMode="auto">
                <a:xfrm>
                  <a:off x="3949" y="774"/>
                  <a:ext cx="98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88" name="Line 28"/>
                <p:cNvSpPr>
                  <a:spLocks noChangeShapeType="1"/>
                </p:cNvSpPr>
                <p:nvPr/>
              </p:nvSpPr>
              <p:spPr bwMode="auto">
                <a:xfrm>
                  <a:off x="3951" y="1028"/>
                  <a:ext cx="98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89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2947" y="137"/>
                  <a:ext cx="717" cy="6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90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2804" y="264"/>
                  <a:ext cx="576" cy="5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91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2662" y="391"/>
                  <a:ext cx="434" cy="38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92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2379" y="644"/>
                  <a:ext cx="148" cy="1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9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529" y="136"/>
                  <a:ext cx="701" cy="6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9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12" y="263"/>
                  <a:ext cx="560" cy="51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9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097" y="391"/>
                  <a:ext cx="416" cy="38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9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381" y="518"/>
                  <a:ext cx="274" cy="25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9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665" y="643"/>
                  <a:ext cx="135" cy="13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308600" y="7938"/>
            <a:ext cx="3759200" cy="1238250"/>
            <a:chOff x="2432" y="5"/>
            <a:chExt cx="2368" cy="780"/>
          </a:xfrm>
        </p:grpSpPr>
        <p:sp>
          <p:nvSpPr>
            <p:cNvPr id="450599" name="Oval 39"/>
            <p:cNvSpPr>
              <a:spLocks noChangeArrowheads="1"/>
            </p:cNvSpPr>
            <p:nvPr/>
          </p:nvSpPr>
          <p:spPr bwMode="auto">
            <a:xfrm>
              <a:off x="2739" y="333"/>
              <a:ext cx="133" cy="1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2432" y="5"/>
              <a:ext cx="2368" cy="780"/>
              <a:chOff x="2432" y="5"/>
              <a:chExt cx="2368" cy="780"/>
            </a:xfrm>
          </p:grpSpPr>
          <p:sp>
            <p:nvSpPr>
              <p:cNvPr id="450601" name="Oval 41"/>
              <p:cNvSpPr>
                <a:spLocks noChangeArrowheads="1"/>
              </p:cNvSpPr>
              <p:nvPr/>
            </p:nvSpPr>
            <p:spPr bwMode="auto">
              <a:xfrm>
                <a:off x="4019" y="246"/>
                <a:ext cx="64" cy="5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42"/>
              <p:cNvGrpSpPr>
                <a:grpSpLocks/>
              </p:cNvGrpSpPr>
              <p:nvPr/>
            </p:nvGrpSpPr>
            <p:grpSpPr bwMode="auto">
              <a:xfrm>
                <a:off x="2432" y="5"/>
                <a:ext cx="2368" cy="749"/>
                <a:chOff x="2432" y="5"/>
                <a:chExt cx="2368" cy="749"/>
              </a:xfrm>
            </p:grpSpPr>
            <p:sp>
              <p:nvSpPr>
                <p:cNvPr id="450603" name="Oval 43"/>
                <p:cNvSpPr>
                  <a:spLocks noChangeArrowheads="1"/>
                </p:cNvSpPr>
                <p:nvPr/>
              </p:nvSpPr>
              <p:spPr bwMode="auto">
                <a:xfrm>
                  <a:off x="3202" y="240"/>
                  <a:ext cx="62" cy="56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04" name="Oval 44"/>
                <p:cNvSpPr>
                  <a:spLocks noChangeArrowheads="1"/>
                </p:cNvSpPr>
                <p:nvPr/>
              </p:nvSpPr>
              <p:spPr bwMode="auto">
                <a:xfrm>
                  <a:off x="2774" y="364"/>
                  <a:ext cx="63" cy="56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05" name="Oval 45"/>
                <p:cNvSpPr>
                  <a:spLocks noChangeArrowheads="1"/>
                </p:cNvSpPr>
                <p:nvPr/>
              </p:nvSpPr>
              <p:spPr bwMode="auto">
                <a:xfrm>
                  <a:off x="2884" y="461"/>
                  <a:ext cx="133" cy="11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06" name="Rectangle 46"/>
                <p:cNvSpPr>
                  <a:spLocks noChangeArrowheads="1"/>
                </p:cNvSpPr>
                <p:nvPr/>
              </p:nvSpPr>
              <p:spPr bwMode="auto">
                <a:xfrm>
                  <a:off x="2432" y="577"/>
                  <a:ext cx="11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800" b="1"/>
                    <a:t>X</a:t>
                  </a:r>
                </a:p>
              </p:txBody>
            </p:sp>
            <p:sp>
              <p:nvSpPr>
                <p:cNvPr id="450607" name="Rectangle 47"/>
                <p:cNvSpPr>
                  <a:spLocks noChangeArrowheads="1"/>
                </p:cNvSpPr>
                <p:nvPr/>
              </p:nvSpPr>
              <p:spPr bwMode="auto">
                <a:xfrm>
                  <a:off x="2574" y="446"/>
                  <a:ext cx="11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800" b="1"/>
                    <a:t>X</a:t>
                  </a:r>
                </a:p>
              </p:txBody>
            </p:sp>
            <p:sp>
              <p:nvSpPr>
                <p:cNvPr id="450608" name="Rectangle 48"/>
                <p:cNvSpPr>
                  <a:spLocks noChangeArrowheads="1"/>
                </p:cNvSpPr>
                <p:nvPr/>
              </p:nvSpPr>
              <p:spPr bwMode="auto">
                <a:xfrm>
                  <a:off x="2864" y="196"/>
                  <a:ext cx="11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800" b="1"/>
                    <a:t>X</a:t>
                  </a:r>
                </a:p>
              </p:txBody>
            </p:sp>
            <p:sp>
              <p:nvSpPr>
                <p:cNvPr id="450609" name="Rectangle 49"/>
                <p:cNvSpPr>
                  <a:spLocks noChangeArrowheads="1"/>
                </p:cNvSpPr>
                <p:nvPr/>
              </p:nvSpPr>
              <p:spPr bwMode="auto">
                <a:xfrm>
                  <a:off x="3141" y="447"/>
                  <a:ext cx="11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800" b="1"/>
                    <a:t>X</a:t>
                  </a:r>
                </a:p>
              </p:txBody>
            </p:sp>
            <p:sp>
              <p:nvSpPr>
                <p:cNvPr id="450610" name="Rectangle 50"/>
                <p:cNvSpPr>
                  <a:spLocks noChangeArrowheads="1"/>
                </p:cNvSpPr>
                <p:nvPr/>
              </p:nvSpPr>
              <p:spPr bwMode="auto">
                <a:xfrm>
                  <a:off x="3286" y="574"/>
                  <a:ext cx="11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800" b="1"/>
                    <a:t>X</a:t>
                  </a:r>
                </a:p>
              </p:txBody>
            </p:sp>
            <p:sp>
              <p:nvSpPr>
                <p:cNvPr id="450611" name="Oval 51"/>
                <p:cNvSpPr>
                  <a:spLocks noChangeArrowheads="1"/>
                </p:cNvSpPr>
                <p:nvPr/>
              </p:nvSpPr>
              <p:spPr bwMode="auto">
                <a:xfrm>
                  <a:off x="3166" y="209"/>
                  <a:ext cx="134" cy="11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12" name="Rectangle 52"/>
                <p:cNvSpPr>
                  <a:spLocks noChangeArrowheads="1"/>
                </p:cNvSpPr>
                <p:nvPr/>
              </p:nvSpPr>
              <p:spPr bwMode="auto">
                <a:xfrm>
                  <a:off x="3907" y="5"/>
                  <a:ext cx="59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200" b="1"/>
                    <a:t>Correlation:</a:t>
                  </a:r>
                </a:p>
              </p:txBody>
            </p:sp>
            <p:sp>
              <p:nvSpPr>
                <p:cNvPr id="450613" name="Rectangle 53"/>
                <p:cNvSpPr>
                  <a:spLocks noChangeArrowheads="1"/>
                </p:cNvSpPr>
                <p:nvPr/>
              </p:nvSpPr>
              <p:spPr bwMode="auto">
                <a:xfrm>
                  <a:off x="4163" y="181"/>
                  <a:ext cx="620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Strong positive</a:t>
                  </a:r>
                </a:p>
              </p:txBody>
            </p:sp>
            <p:sp>
              <p:nvSpPr>
                <p:cNvPr id="450614" name="Rectangle 54"/>
                <p:cNvSpPr>
                  <a:spLocks noChangeArrowheads="1"/>
                </p:cNvSpPr>
                <p:nvPr/>
              </p:nvSpPr>
              <p:spPr bwMode="auto">
                <a:xfrm>
                  <a:off x="4158" y="337"/>
                  <a:ext cx="382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Positive</a:t>
                  </a:r>
                </a:p>
              </p:txBody>
            </p:sp>
            <p:sp>
              <p:nvSpPr>
                <p:cNvPr id="450615" name="Rectangle 55"/>
                <p:cNvSpPr>
                  <a:spLocks noChangeArrowheads="1"/>
                </p:cNvSpPr>
                <p:nvPr/>
              </p:nvSpPr>
              <p:spPr bwMode="auto">
                <a:xfrm>
                  <a:off x="4160" y="491"/>
                  <a:ext cx="414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Negative</a:t>
                  </a:r>
                </a:p>
              </p:txBody>
            </p:sp>
            <p:sp>
              <p:nvSpPr>
                <p:cNvPr id="450616" name="Rectangle 56"/>
                <p:cNvSpPr>
                  <a:spLocks noChangeArrowheads="1"/>
                </p:cNvSpPr>
                <p:nvPr/>
              </p:nvSpPr>
              <p:spPr bwMode="auto">
                <a:xfrm>
                  <a:off x="4158" y="601"/>
                  <a:ext cx="642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Strong negative</a:t>
                  </a:r>
                </a:p>
              </p:txBody>
            </p:sp>
            <p:sp>
              <p:nvSpPr>
                <p:cNvPr id="450617" name="Oval 57"/>
                <p:cNvSpPr>
                  <a:spLocks noChangeArrowheads="1"/>
                </p:cNvSpPr>
                <p:nvPr/>
              </p:nvSpPr>
              <p:spPr bwMode="auto">
                <a:xfrm>
                  <a:off x="3984" y="214"/>
                  <a:ext cx="134" cy="1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18" name="Oval 58"/>
                <p:cNvSpPr>
                  <a:spLocks noChangeArrowheads="1"/>
                </p:cNvSpPr>
                <p:nvPr/>
              </p:nvSpPr>
              <p:spPr bwMode="auto">
                <a:xfrm>
                  <a:off x="3988" y="377"/>
                  <a:ext cx="135" cy="1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19" name="Rectangle 59"/>
                <p:cNvSpPr>
                  <a:spLocks noChangeArrowheads="1"/>
                </p:cNvSpPr>
                <p:nvPr/>
              </p:nvSpPr>
              <p:spPr bwMode="auto">
                <a:xfrm>
                  <a:off x="3963" y="498"/>
                  <a:ext cx="114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X</a:t>
                  </a:r>
                </a:p>
              </p:txBody>
            </p:sp>
          </p:grpSp>
          <p:sp>
            <p:nvSpPr>
              <p:cNvPr id="450620" name="Rectangle 60"/>
              <p:cNvSpPr>
                <a:spLocks noChangeArrowheads="1"/>
              </p:cNvSpPr>
              <p:nvPr/>
            </p:nvSpPr>
            <p:spPr bwMode="auto">
              <a:xfrm>
                <a:off x="3960" y="61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200" b="1"/>
                  <a:t>*</a:t>
                </a:r>
              </a:p>
            </p:txBody>
          </p:sp>
        </p:grp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7737475" y="1376363"/>
            <a:ext cx="1582738" cy="3046412"/>
            <a:chOff x="3962" y="829"/>
            <a:chExt cx="997" cy="1919"/>
          </a:xfrm>
        </p:grpSpPr>
        <p:sp>
          <p:nvSpPr>
            <p:cNvPr id="450622" name="Rectangle 62"/>
            <p:cNvSpPr>
              <a:spLocks noChangeArrowheads="1"/>
            </p:cNvSpPr>
            <p:nvPr/>
          </p:nvSpPr>
          <p:spPr bwMode="auto">
            <a:xfrm>
              <a:off x="3962" y="829"/>
              <a:ext cx="90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Competitive evaluation</a:t>
              </a:r>
            </a:p>
          </p:txBody>
        </p:sp>
        <p:sp>
          <p:nvSpPr>
            <p:cNvPr id="450623" name="Rectangle 63"/>
            <p:cNvSpPr>
              <a:spLocks noChangeArrowheads="1"/>
            </p:cNvSpPr>
            <p:nvPr/>
          </p:nvSpPr>
          <p:spPr bwMode="auto">
            <a:xfrm>
              <a:off x="4043" y="1002"/>
              <a:ext cx="28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X = Us</a:t>
              </a:r>
            </a:p>
          </p:txBody>
        </p:sp>
        <p:sp>
          <p:nvSpPr>
            <p:cNvPr id="450624" name="Rectangle 64"/>
            <p:cNvSpPr>
              <a:spLocks noChangeArrowheads="1"/>
            </p:cNvSpPr>
            <p:nvPr/>
          </p:nvSpPr>
          <p:spPr bwMode="auto">
            <a:xfrm>
              <a:off x="4048" y="1088"/>
              <a:ext cx="4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A = Comp. A</a:t>
              </a:r>
            </a:p>
          </p:txBody>
        </p:sp>
        <p:sp>
          <p:nvSpPr>
            <p:cNvPr id="450625" name="Rectangle 65"/>
            <p:cNvSpPr>
              <a:spLocks noChangeArrowheads="1"/>
            </p:cNvSpPr>
            <p:nvPr/>
          </p:nvSpPr>
          <p:spPr bwMode="auto">
            <a:xfrm>
              <a:off x="4047" y="1180"/>
              <a:ext cx="43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B = Comp. B</a:t>
              </a:r>
            </a:p>
          </p:txBody>
        </p:sp>
        <p:sp>
          <p:nvSpPr>
            <p:cNvPr id="450626" name="Rectangle 66"/>
            <p:cNvSpPr>
              <a:spLocks noChangeArrowheads="1"/>
            </p:cNvSpPr>
            <p:nvPr/>
          </p:nvSpPr>
          <p:spPr bwMode="auto">
            <a:xfrm>
              <a:off x="4047" y="1265"/>
              <a:ext cx="37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(5 is best)</a:t>
              </a:r>
            </a:p>
          </p:txBody>
        </p:sp>
        <p:sp>
          <p:nvSpPr>
            <p:cNvPr id="450627" name="Rectangle 67"/>
            <p:cNvSpPr>
              <a:spLocks noChangeArrowheads="1"/>
            </p:cNvSpPr>
            <p:nvPr/>
          </p:nvSpPr>
          <p:spPr bwMode="auto">
            <a:xfrm>
              <a:off x="4053" y="1389"/>
              <a:ext cx="55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1     2     3     4     5</a:t>
              </a:r>
            </a:p>
          </p:txBody>
        </p:sp>
        <p:sp>
          <p:nvSpPr>
            <p:cNvPr id="450628" name="Rectangle 68"/>
            <p:cNvSpPr>
              <a:spLocks noChangeArrowheads="1"/>
            </p:cNvSpPr>
            <p:nvPr/>
          </p:nvSpPr>
          <p:spPr bwMode="auto">
            <a:xfrm>
              <a:off x="4084" y="1568"/>
              <a:ext cx="25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9" name="Rectangle 69"/>
            <p:cNvSpPr>
              <a:spLocks noChangeArrowheads="1"/>
            </p:cNvSpPr>
            <p:nvPr/>
          </p:nvSpPr>
          <p:spPr bwMode="auto">
            <a:xfrm>
              <a:off x="4119" y="1559"/>
              <a:ext cx="1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900" b="1"/>
                <a:t>X</a:t>
              </a:r>
            </a:p>
          </p:txBody>
        </p:sp>
        <p:sp>
          <p:nvSpPr>
            <p:cNvPr id="450630" name="Rectangle 70"/>
            <p:cNvSpPr>
              <a:spLocks noChangeArrowheads="1"/>
            </p:cNvSpPr>
            <p:nvPr/>
          </p:nvSpPr>
          <p:spPr bwMode="auto">
            <a:xfrm>
              <a:off x="4460" y="1555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900" b="1"/>
                <a:t>AB</a:t>
              </a:r>
            </a:p>
          </p:txBody>
        </p:sp>
        <p:sp>
          <p:nvSpPr>
            <p:cNvPr id="450631" name="Rectangle 71"/>
            <p:cNvSpPr>
              <a:spLocks noChangeArrowheads="1"/>
            </p:cNvSpPr>
            <p:nvPr/>
          </p:nvSpPr>
          <p:spPr bwMode="auto">
            <a:xfrm>
              <a:off x="4038" y="1820"/>
              <a:ext cx="2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900" b="1"/>
                <a:t>X AB</a:t>
              </a:r>
            </a:p>
          </p:txBody>
        </p:sp>
        <p:sp>
          <p:nvSpPr>
            <p:cNvPr id="450632" name="Rectangle 72"/>
            <p:cNvSpPr>
              <a:spLocks noChangeArrowheads="1"/>
            </p:cNvSpPr>
            <p:nvPr/>
          </p:nvSpPr>
          <p:spPr bwMode="auto">
            <a:xfrm>
              <a:off x="4461" y="2081"/>
              <a:ext cx="2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900" b="1"/>
                <a:t>XAB</a:t>
              </a:r>
            </a:p>
          </p:txBody>
        </p:sp>
        <p:sp>
          <p:nvSpPr>
            <p:cNvPr id="450633" name="Rectangle 73"/>
            <p:cNvSpPr>
              <a:spLocks noChangeArrowheads="1"/>
            </p:cNvSpPr>
            <p:nvPr/>
          </p:nvSpPr>
          <p:spPr bwMode="auto">
            <a:xfrm>
              <a:off x="4322" y="2313"/>
              <a:ext cx="28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900" b="1"/>
                <a:t>A  X B</a:t>
              </a:r>
            </a:p>
          </p:txBody>
        </p:sp>
        <p:sp>
          <p:nvSpPr>
            <p:cNvPr id="450634" name="Rectangle 74"/>
            <p:cNvSpPr>
              <a:spLocks noChangeArrowheads="1"/>
            </p:cNvSpPr>
            <p:nvPr/>
          </p:nvSpPr>
          <p:spPr bwMode="auto">
            <a:xfrm>
              <a:off x="4261" y="2595"/>
              <a:ext cx="2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900" b="1"/>
                <a:t>X   A</a:t>
              </a:r>
            </a:p>
          </p:txBody>
        </p:sp>
        <p:sp>
          <p:nvSpPr>
            <p:cNvPr id="450635" name="Rectangle 75"/>
            <p:cNvSpPr>
              <a:spLocks noChangeArrowheads="1"/>
            </p:cNvSpPr>
            <p:nvPr/>
          </p:nvSpPr>
          <p:spPr bwMode="auto">
            <a:xfrm>
              <a:off x="4803" y="2604"/>
              <a:ext cx="1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900" b="1"/>
                <a:t>B</a:t>
              </a:r>
            </a:p>
          </p:txBody>
        </p:sp>
        <p:sp>
          <p:nvSpPr>
            <p:cNvPr id="450636" name="Line 76"/>
            <p:cNvSpPr>
              <a:spLocks noChangeShapeType="1"/>
            </p:cNvSpPr>
            <p:nvPr/>
          </p:nvSpPr>
          <p:spPr bwMode="auto">
            <a:xfrm flipH="1">
              <a:off x="4124" y="1658"/>
              <a:ext cx="81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7" name="Line 77"/>
            <p:cNvSpPr>
              <a:spLocks noChangeShapeType="1"/>
            </p:cNvSpPr>
            <p:nvPr/>
          </p:nvSpPr>
          <p:spPr bwMode="auto">
            <a:xfrm>
              <a:off x="4136" y="1911"/>
              <a:ext cx="410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8" name="Line 78"/>
            <p:cNvSpPr>
              <a:spLocks noChangeShapeType="1"/>
            </p:cNvSpPr>
            <p:nvPr/>
          </p:nvSpPr>
          <p:spPr bwMode="auto">
            <a:xfrm flipH="1">
              <a:off x="4522" y="2176"/>
              <a:ext cx="32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9" name="Line 79"/>
            <p:cNvSpPr>
              <a:spLocks noChangeShapeType="1"/>
            </p:cNvSpPr>
            <p:nvPr/>
          </p:nvSpPr>
          <p:spPr bwMode="auto">
            <a:xfrm flipH="1">
              <a:off x="4347" y="2414"/>
              <a:ext cx="187" cy="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5121275" y="2541589"/>
            <a:ext cx="3867150" cy="2957513"/>
            <a:chOff x="2314" y="1601"/>
            <a:chExt cx="2436" cy="1863"/>
          </a:xfrm>
        </p:grpSpPr>
        <p:sp>
          <p:nvSpPr>
            <p:cNvPr id="450641" name="Oval 81"/>
            <p:cNvSpPr>
              <a:spLocks noChangeArrowheads="1"/>
            </p:cNvSpPr>
            <p:nvPr/>
          </p:nvSpPr>
          <p:spPr bwMode="auto">
            <a:xfrm>
              <a:off x="2597" y="2363"/>
              <a:ext cx="135" cy="1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2314" y="1601"/>
              <a:ext cx="2436" cy="1863"/>
              <a:chOff x="2314" y="1601"/>
              <a:chExt cx="2436" cy="1863"/>
            </a:xfrm>
          </p:grpSpPr>
          <p:grpSp>
            <p:nvGrpSpPr>
              <p:cNvPr id="11" name="Group 83"/>
              <p:cNvGrpSpPr>
                <a:grpSpLocks/>
              </p:cNvGrpSpPr>
              <p:nvPr/>
            </p:nvGrpSpPr>
            <p:grpSpPr bwMode="auto">
              <a:xfrm>
                <a:off x="2314" y="1602"/>
                <a:ext cx="1523" cy="851"/>
                <a:chOff x="2314" y="1602"/>
                <a:chExt cx="1523" cy="851"/>
              </a:xfrm>
            </p:grpSpPr>
            <p:sp>
              <p:nvSpPr>
                <p:cNvPr id="450644" name="Oval 84"/>
                <p:cNvSpPr>
                  <a:spLocks noChangeArrowheads="1"/>
                </p:cNvSpPr>
                <p:nvPr/>
              </p:nvSpPr>
              <p:spPr bwMode="auto">
                <a:xfrm>
                  <a:off x="3161" y="2109"/>
                  <a:ext cx="135" cy="11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45" name="Oval 85"/>
                <p:cNvSpPr>
                  <a:spLocks noChangeArrowheads="1"/>
                </p:cNvSpPr>
                <p:nvPr/>
              </p:nvSpPr>
              <p:spPr bwMode="auto">
                <a:xfrm>
                  <a:off x="2881" y="1850"/>
                  <a:ext cx="135" cy="1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46" name="Oval 86"/>
                <p:cNvSpPr>
                  <a:spLocks noChangeArrowheads="1"/>
                </p:cNvSpPr>
                <p:nvPr/>
              </p:nvSpPr>
              <p:spPr bwMode="auto">
                <a:xfrm>
                  <a:off x="3774" y="2397"/>
                  <a:ext cx="63" cy="56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47" name="Oval 87"/>
                <p:cNvSpPr>
                  <a:spLocks noChangeArrowheads="1"/>
                </p:cNvSpPr>
                <p:nvPr/>
              </p:nvSpPr>
              <p:spPr bwMode="auto">
                <a:xfrm>
                  <a:off x="2314" y="1602"/>
                  <a:ext cx="134" cy="1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2349" y="1601"/>
                <a:ext cx="2401" cy="1863"/>
                <a:chOff x="2349" y="1601"/>
                <a:chExt cx="2401" cy="1863"/>
              </a:xfrm>
            </p:grpSpPr>
            <p:sp>
              <p:nvSpPr>
                <p:cNvPr id="450649" name="Oval 89"/>
                <p:cNvSpPr>
                  <a:spLocks noChangeArrowheads="1"/>
                </p:cNvSpPr>
                <p:nvPr/>
              </p:nvSpPr>
              <p:spPr bwMode="auto">
                <a:xfrm>
                  <a:off x="2600" y="1601"/>
                  <a:ext cx="133" cy="1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50" name="Oval 90"/>
                <p:cNvSpPr>
                  <a:spLocks noChangeArrowheads="1"/>
                </p:cNvSpPr>
                <p:nvPr/>
              </p:nvSpPr>
              <p:spPr bwMode="auto">
                <a:xfrm>
                  <a:off x="2600" y="2108"/>
                  <a:ext cx="133" cy="11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51" name="Oval 91"/>
                <p:cNvSpPr>
                  <a:spLocks noChangeArrowheads="1"/>
                </p:cNvSpPr>
                <p:nvPr/>
              </p:nvSpPr>
              <p:spPr bwMode="auto">
                <a:xfrm>
                  <a:off x="2600" y="2614"/>
                  <a:ext cx="133" cy="1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52" name="Oval 92"/>
                <p:cNvSpPr>
                  <a:spLocks noChangeArrowheads="1"/>
                </p:cNvSpPr>
                <p:nvPr/>
              </p:nvSpPr>
              <p:spPr bwMode="auto">
                <a:xfrm>
                  <a:off x="3451" y="2614"/>
                  <a:ext cx="135" cy="1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53" name="Oval 93"/>
                <p:cNvSpPr>
                  <a:spLocks noChangeArrowheads="1"/>
                </p:cNvSpPr>
                <p:nvPr/>
              </p:nvSpPr>
              <p:spPr bwMode="auto">
                <a:xfrm>
                  <a:off x="3197" y="2140"/>
                  <a:ext cx="62" cy="56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54" name="Oval 94"/>
                <p:cNvSpPr>
                  <a:spLocks noChangeArrowheads="1"/>
                </p:cNvSpPr>
                <p:nvPr/>
              </p:nvSpPr>
              <p:spPr bwMode="auto">
                <a:xfrm>
                  <a:off x="2633" y="2394"/>
                  <a:ext cx="64" cy="56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55" name="Oval 95"/>
                <p:cNvSpPr>
                  <a:spLocks noChangeArrowheads="1"/>
                </p:cNvSpPr>
                <p:nvPr/>
              </p:nvSpPr>
              <p:spPr bwMode="auto">
                <a:xfrm>
                  <a:off x="2918" y="1882"/>
                  <a:ext cx="62" cy="5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56" name="Oval 96"/>
                <p:cNvSpPr>
                  <a:spLocks noChangeArrowheads="1"/>
                </p:cNvSpPr>
                <p:nvPr/>
              </p:nvSpPr>
              <p:spPr bwMode="auto">
                <a:xfrm>
                  <a:off x="3739" y="2366"/>
                  <a:ext cx="133" cy="1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57" name="Oval 97"/>
                <p:cNvSpPr>
                  <a:spLocks noChangeArrowheads="1"/>
                </p:cNvSpPr>
                <p:nvPr/>
              </p:nvSpPr>
              <p:spPr bwMode="auto">
                <a:xfrm>
                  <a:off x="2349" y="1635"/>
                  <a:ext cx="64" cy="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58" name="Rectangle 98"/>
                <p:cNvSpPr>
                  <a:spLocks noChangeArrowheads="1"/>
                </p:cNvSpPr>
                <p:nvPr/>
              </p:nvSpPr>
              <p:spPr bwMode="auto">
                <a:xfrm>
                  <a:off x="4026" y="2786"/>
                  <a:ext cx="6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200" b="1"/>
                    <a:t>Relationships:</a:t>
                  </a:r>
                </a:p>
              </p:txBody>
            </p:sp>
            <p:sp>
              <p:nvSpPr>
                <p:cNvPr id="450659" name="Oval 99"/>
                <p:cNvSpPr>
                  <a:spLocks noChangeArrowheads="1"/>
                </p:cNvSpPr>
                <p:nvPr/>
              </p:nvSpPr>
              <p:spPr bwMode="auto">
                <a:xfrm>
                  <a:off x="4081" y="3140"/>
                  <a:ext cx="135" cy="1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60" name="Oval 100"/>
                <p:cNvSpPr>
                  <a:spLocks noChangeArrowheads="1"/>
                </p:cNvSpPr>
                <p:nvPr/>
              </p:nvSpPr>
              <p:spPr bwMode="auto">
                <a:xfrm>
                  <a:off x="4085" y="2976"/>
                  <a:ext cx="133" cy="11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61" name="Oval 101"/>
                <p:cNvSpPr>
                  <a:spLocks noChangeArrowheads="1"/>
                </p:cNvSpPr>
                <p:nvPr/>
              </p:nvSpPr>
              <p:spPr bwMode="auto">
                <a:xfrm>
                  <a:off x="4120" y="3007"/>
                  <a:ext cx="63" cy="56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62" name="AutoShape 102"/>
                <p:cNvSpPr>
                  <a:spLocks noChangeArrowheads="1"/>
                </p:cNvSpPr>
                <p:nvPr/>
              </p:nvSpPr>
              <p:spPr bwMode="auto">
                <a:xfrm>
                  <a:off x="4083" y="3318"/>
                  <a:ext cx="134" cy="87"/>
                </a:xfrm>
                <a:prstGeom prst="triangle">
                  <a:avLst>
                    <a:gd name="adj" fmla="val 49986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63" name="Rectangle 103"/>
                <p:cNvSpPr>
                  <a:spLocks noChangeArrowheads="1"/>
                </p:cNvSpPr>
                <p:nvPr/>
              </p:nvSpPr>
              <p:spPr bwMode="auto">
                <a:xfrm>
                  <a:off x="4238" y="2982"/>
                  <a:ext cx="453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Strong = 9</a:t>
                  </a:r>
                </a:p>
              </p:txBody>
            </p:sp>
            <p:sp>
              <p:nvSpPr>
                <p:cNvPr id="450664" name="Rectangle 104"/>
                <p:cNvSpPr>
                  <a:spLocks noChangeArrowheads="1"/>
                </p:cNvSpPr>
                <p:nvPr/>
              </p:nvSpPr>
              <p:spPr bwMode="auto">
                <a:xfrm>
                  <a:off x="4233" y="3146"/>
                  <a:ext cx="517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Medium = 3</a:t>
                  </a:r>
                </a:p>
              </p:txBody>
            </p:sp>
            <p:sp>
              <p:nvSpPr>
                <p:cNvPr id="450665" name="Rectangle 105"/>
                <p:cNvSpPr>
                  <a:spLocks noChangeArrowheads="1"/>
                </p:cNvSpPr>
                <p:nvPr/>
              </p:nvSpPr>
              <p:spPr bwMode="auto">
                <a:xfrm>
                  <a:off x="4236" y="3311"/>
                  <a:ext cx="417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Small = 1</a:t>
                  </a:r>
                </a:p>
              </p:txBody>
            </p:sp>
          </p:grpSp>
        </p:grpSp>
      </p:grpSp>
      <p:grpSp>
        <p:nvGrpSpPr>
          <p:cNvPr id="13" name="Group 106"/>
          <p:cNvGrpSpPr>
            <a:grpSpLocks/>
          </p:cNvGrpSpPr>
          <p:nvPr/>
        </p:nvGrpSpPr>
        <p:grpSpPr bwMode="auto">
          <a:xfrm>
            <a:off x="2743200" y="5922964"/>
            <a:ext cx="4833938" cy="935037"/>
            <a:chOff x="816" y="3731"/>
            <a:chExt cx="3045" cy="589"/>
          </a:xfrm>
        </p:grpSpPr>
        <p:sp>
          <p:nvSpPr>
            <p:cNvPr id="450667" name="Line 107"/>
            <p:cNvSpPr>
              <a:spLocks noChangeShapeType="1"/>
            </p:cNvSpPr>
            <p:nvPr/>
          </p:nvSpPr>
          <p:spPr bwMode="auto">
            <a:xfrm flipH="1">
              <a:off x="816" y="4320"/>
              <a:ext cx="14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8" name="Rectangle 108"/>
            <p:cNvSpPr>
              <a:spLocks noChangeArrowheads="1"/>
            </p:cNvSpPr>
            <p:nvPr/>
          </p:nvSpPr>
          <p:spPr bwMode="auto">
            <a:xfrm>
              <a:off x="855" y="3840"/>
              <a:ext cx="93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200" b="1"/>
                <a:t>Technical evaluation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200" b="1"/>
                <a:t>(5 is best)</a:t>
              </a:r>
            </a:p>
          </p:txBody>
        </p:sp>
        <p:sp>
          <p:nvSpPr>
            <p:cNvPr id="450669" name="Rectangle 109"/>
            <p:cNvSpPr>
              <a:spLocks noChangeArrowheads="1"/>
            </p:cNvSpPr>
            <p:nvPr/>
          </p:nvSpPr>
          <p:spPr bwMode="auto">
            <a:xfrm>
              <a:off x="873" y="3939"/>
              <a:ext cx="5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0" name="Rectangle 110"/>
            <p:cNvSpPr>
              <a:spLocks noChangeArrowheads="1"/>
            </p:cNvSpPr>
            <p:nvPr/>
          </p:nvSpPr>
          <p:spPr bwMode="auto">
            <a:xfrm>
              <a:off x="2064" y="3731"/>
              <a:ext cx="15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900" b="1"/>
                <a:t>5</a:t>
              </a:r>
            </a:p>
          </p:txBody>
        </p:sp>
        <p:sp>
          <p:nvSpPr>
            <p:cNvPr id="450671" name="Rectangle 111"/>
            <p:cNvSpPr>
              <a:spLocks noChangeArrowheads="1"/>
            </p:cNvSpPr>
            <p:nvPr/>
          </p:nvSpPr>
          <p:spPr bwMode="auto">
            <a:xfrm>
              <a:off x="2064" y="3845"/>
              <a:ext cx="15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900" b="1"/>
                <a:t>4</a:t>
              </a:r>
            </a:p>
          </p:txBody>
        </p:sp>
        <p:sp>
          <p:nvSpPr>
            <p:cNvPr id="450672" name="Rectangle 112"/>
            <p:cNvSpPr>
              <a:spLocks noChangeArrowheads="1"/>
            </p:cNvSpPr>
            <p:nvPr/>
          </p:nvSpPr>
          <p:spPr bwMode="auto">
            <a:xfrm>
              <a:off x="2064" y="3952"/>
              <a:ext cx="15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900" b="1"/>
                <a:t>3</a:t>
              </a:r>
            </a:p>
          </p:txBody>
        </p:sp>
        <p:sp>
          <p:nvSpPr>
            <p:cNvPr id="450673" name="Rectangle 113"/>
            <p:cNvSpPr>
              <a:spLocks noChangeArrowheads="1"/>
            </p:cNvSpPr>
            <p:nvPr/>
          </p:nvSpPr>
          <p:spPr bwMode="auto">
            <a:xfrm>
              <a:off x="2064" y="4059"/>
              <a:ext cx="15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900" b="1"/>
                <a:t>2</a:t>
              </a:r>
            </a:p>
          </p:txBody>
        </p:sp>
        <p:sp>
          <p:nvSpPr>
            <p:cNvPr id="450674" name="Rectangle 114"/>
            <p:cNvSpPr>
              <a:spLocks noChangeArrowheads="1"/>
            </p:cNvSpPr>
            <p:nvPr/>
          </p:nvSpPr>
          <p:spPr bwMode="auto">
            <a:xfrm>
              <a:off x="2064" y="4162"/>
              <a:ext cx="15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900" b="1"/>
                <a:t>1</a:t>
              </a:r>
            </a:p>
          </p:txBody>
        </p:sp>
        <p:sp>
          <p:nvSpPr>
            <p:cNvPr id="450675" name="Rectangle 115"/>
            <p:cNvSpPr>
              <a:spLocks noChangeArrowheads="1"/>
            </p:cNvSpPr>
            <p:nvPr/>
          </p:nvSpPr>
          <p:spPr bwMode="auto">
            <a:xfrm>
              <a:off x="2278" y="3787"/>
              <a:ext cx="15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B</a:t>
              </a:r>
            </a:p>
          </p:txBody>
        </p:sp>
        <p:sp>
          <p:nvSpPr>
            <p:cNvPr id="450676" name="Rectangle 116"/>
            <p:cNvSpPr>
              <a:spLocks noChangeArrowheads="1"/>
            </p:cNvSpPr>
            <p:nvPr/>
          </p:nvSpPr>
          <p:spPr bwMode="auto">
            <a:xfrm>
              <a:off x="2273" y="3913"/>
              <a:ext cx="16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A</a:t>
              </a:r>
            </a:p>
          </p:txBody>
        </p:sp>
        <p:sp>
          <p:nvSpPr>
            <p:cNvPr id="450677" name="Rectangle 117"/>
            <p:cNvSpPr>
              <a:spLocks noChangeArrowheads="1"/>
            </p:cNvSpPr>
            <p:nvPr/>
          </p:nvSpPr>
          <p:spPr bwMode="auto">
            <a:xfrm>
              <a:off x="2268" y="4118"/>
              <a:ext cx="1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X</a:t>
              </a:r>
            </a:p>
          </p:txBody>
        </p:sp>
        <p:sp>
          <p:nvSpPr>
            <p:cNvPr id="450678" name="Rectangle 118"/>
            <p:cNvSpPr>
              <a:spLocks noChangeArrowheads="1"/>
            </p:cNvSpPr>
            <p:nvPr/>
          </p:nvSpPr>
          <p:spPr bwMode="auto">
            <a:xfrm>
              <a:off x="2548" y="3744"/>
              <a:ext cx="19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BA</a:t>
              </a:r>
            </a:p>
          </p:txBody>
        </p:sp>
        <p:sp>
          <p:nvSpPr>
            <p:cNvPr id="450679" name="Rectangle 119"/>
            <p:cNvSpPr>
              <a:spLocks noChangeArrowheads="1"/>
            </p:cNvSpPr>
            <p:nvPr/>
          </p:nvSpPr>
          <p:spPr bwMode="auto">
            <a:xfrm>
              <a:off x="2592" y="3847"/>
              <a:ext cx="1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X</a:t>
              </a:r>
            </a:p>
          </p:txBody>
        </p:sp>
        <p:sp>
          <p:nvSpPr>
            <p:cNvPr id="450680" name="Rectangle 120"/>
            <p:cNvSpPr>
              <a:spLocks noChangeArrowheads="1"/>
            </p:cNvSpPr>
            <p:nvPr/>
          </p:nvSpPr>
          <p:spPr bwMode="auto">
            <a:xfrm>
              <a:off x="2863" y="3841"/>
              <a:ext cx="15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B</a:t>
              </a:r>
            </a:p>
          </p:txBody>
        </p:sp>
        <p:sp>
          <p:nvSpPr>
            <p:cNvPr id="450681" name="Rectangle 121"/>
            <p:cNvSpPr>
              <a:spLocks noChangeArrowheads="1"/>
            </p:cNvSpPr>
            <p:nvPr/>
          </p:nvSpPr>
          <p:spPr bwMode="auto">
            <a:xfrm>
              <a:off x="2863" y="3944"/>
              <a:ext cx="16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A</a:t>
              </a:r>
            </a:p>
          </p:txBody>
        </p:sp>
        <p:sp>
          <p:nvSpPr>
            <p:cNvPr id="450682" name="Rectangle 122"/>
            <p:cNvSpPr>
              <a:spLocks noChangeArrowheads="1"/>
            </p:cNvSpPr>
            <p:nvPr/>
          </p:nvSpPr>
          <p:spPr bwMode="auto">
            <a:xfrm>
              <a:off x="2858" y="4055"/>
              <a:ext cx="1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X</a:t>
              </a:r>
            </a:p>
          </p:txBody>
        </p:sp>
        <p:sp>
          <p:nvSpPr>
            <p:cNvPr id="450683" name="Rectangle 123"/>
            <p:cNvSpPr>
              <a:spLocks noChangeArrowheads="1"/>
            </p:cNvSpPr>
            <p:nvPr/>
          </p:nvSpPr>
          <p:spPr bwMode="auto">
            <a:xfrm>
              <a:off x="3143" y="3806"/>
              <a:ext cx="15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B</a:t>
              </a:r>
            </a:p>
          </p:txBody>
        </p:sp>
        <p:sp>
          <p:nvSpPr>
            <p:cNvPr id="450684" name="Rectangle 124"/>
            <p:cNvSpPr>
              <a:spLocks noChangeArrowheads="1"/>
            </p:cNvSpPr>
            <p:nvPr/>
          </p:nvSpPr>
          <p:spPr bwMode="auto">
            <a:xfrm>
              <a:off x="3137" y="3921"/>
              <a:ext cx="1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X</a:t>
              </a:r>
            </a:p>
          </p:txBody>
        </p:sp>
        <p:sp>
          <p:nvSpPr>
            <p:cNvPr id="450685" name="Rectangle 125"/>
            <p:cNvSpPr>
              <a:spLocks noChangeArrowheads="1"/>
            </p:cNvSpPr>
            <p:nvPr/>
          </p:nvSpPr>
          <p:spPr bwMode="auto">
            <a:xfrm>
              <a:off x="3137" y="4043"/>
              <a:ext cx="16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A</a:t>
              </a:r>
            </a:p>
          </p:txBody>
        </p:sp>
        <p:sp>
          <p:nvSpPr>
            <p:cNvPr id="450686" name="Rectangle 126"/>
            <p:cNvSpPr>
              <a:spLocks noChangeArrowheads="1"/>
            </p:cNvSpPr>
            <p:nvPr/>
          </p:nvSpPr>
          <p:spPr bwMode="auto">
            <a:xfrm>
              <a:off x="3360" y="3827"/>
              <a:ext cx="2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BXA</a:t>
              </a:r>
            </a:p>
          </p:txBody>
        </p:sp>
        <p:sp>
          <p:nvSpPr>
            <p:cNvPr id="450687" name="Rectangle 127"/>
            <p:cNvSpPr>
              <a:spLocks noChangeArrowheads="1"/>
            </p:cNvSpPr>
            <p:nvPr/>
          </p:nvSpPr>
          <p:spPr bwMode="auto">
            <a:xfrm>
              <a:off x="3670" y="3746"/>
              <a:ext cx="19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BA</a:t>
              </a:r>
            </a:p>
          </p:txBody>
        </p:sp>
        <p:sp>
          <p:nvSpPr>
            <p:cNvPr id="450688" name="Rectangle 128"/>
            <p:cNvSpPr>
              <a:spLocks noChangeArrowheads="1"/>
            </p:cNvSpPr>
            <p:nvPr/>
          </p:nvSpPr>
          <p:spPr bwMode="auto">
            <a:xfrm>
              <a:off x="3706" y="3829"/>
              <a:ext cx="1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800" b="1"/>
                <a:t>X</a:t>
              </a:r>
            </a:p>
          </p:txBody>
        </p:sp>
        <p:sp>
          <p:nvSpPr>
            <p:cNvPr id="450689" name="Line 129"/>
            <p:cNvSpPr>
              <a:spLocks noChangeShapeType="1"/>
            </p:cNvSpPr>
            <p:nvPr/>
          </p:nvSpPr>
          <p:spPr bwMode="auto">
            <a:xfrm flipV="1">
              <a:off x="2365" y="3926"/>
              <a:ext cx="315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0" name="Line 130"/>
            <p:cNvSpPr>
              <a:spLocks noChangeShapeType="1"/>
            </p:cNvSpPr>
            <p:nvPr/>
          </p:nvSpPr>
          <p:spPr bwMode="auto">
            <a:xfrm>
              <a:off x="2693" y="3934"/>
              <a:ext cx="253" cy="1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1" name="Line 131"/>
            <p:cNvSpPr>
              <a:spLocks noChangeShapeType="1"/>
            </p:cNvSpPr>
            <p:nvPr/>
          </p:nvSpPr>
          <p:spPr bwMode="auto">
            <a:xfrm flipV="1">
              <a:off x="2955" y="4004"/>
              <a:ext cx="275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2" name="Line 132"/>
            <p:cNvSpPr>
              <a:spLocks noChangeShapeType="1"/>
            </p:cNvSpPr>
            <p:nvPr/>
          </p:nvSpPr>
          <p:spPr bwMode="auto">
            <a:xfrm flipV="1">
              <a:off x="3234" y="3910"/>
              <a:ext cx="285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3" name="Line 133"/>
            <p:cNvSpPr>
              <a:spLocks noChangeShapeType="1"/>
            </p:cNvSpPr>
            <p:nvPr/>
          </p:nvSpPr>
          <p:spPr bwMode="auto">
            <a:xfrm flipV="1">
              <a:off x="3528" y="3903"/>
              <a:ext cx="275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4"/>
          <p:cNvGrpSpPr>
            <a:grpSpLocks/>
          </p:cNvGrpSpPr>
          <p:nvPr/>
        </p:nvGrpSpPr>
        <p:grpSpPr bwMode="auto">
          <a:xfrm>
            <a:off x="3946525" y="1219201"/>
            <a:ext cx="3665538" cy="1179513"/>
            <a:chOff x="1574" y="768"/>
            <a:chExt cx="2309" cy="743"/>
          </a:xfrm>
        </p:grpSpPr>
        <p:sp>
          <p:nvSpPr>
            <p:cNvPr id="450695" name="Rectangle 135"/>
            <p:cNvSpPr>
              <a:spLocks noChangeArrowheads="1"/>
            </p:cNvSpPr>
            <p:nvPr/>
          </p:nvSpPr>
          <p:spPr bwMode="auto">
            <a:xfrm>
              <a:off x="1574" y="768"/>
              <a:ext cx="736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Engineering Characteristics</a:t>
              </a:r>
            </a:p>
          </p:txBody>
        </p:sp>
        <p:sp>
          <p:nvSpPr>
            <p:cNvPr id="450696" name="Rectangle 136"/>
            <p:cNvSpPr>
              <a:spLocks noChangeArrowheads="1"/>
            </p:cNvSpPr>
            <p:nvPr/>
          </p:nvSpPr>
          <p:spPr bwMode="auto">
            <a:xfrm rot="16200000">
              <a:off x="2037" y="1038"/>
              <a:ext cx="6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Energy needed 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to close door</a:t>
              </a:r>
            </a:p>
          </p:txBody>
        </p:sp>
        <p:sp>
          <p:nvSpPr>
            <p:cNvPr id="450697" name="Rectangle 137"/>
            <p:cNvSpPr>
              <a:spLocks noChangeArrowheads="1"/>
            </p:cNvSpPr>
            <p:nvPr/>
          </p:nvSpPr>
          <p:spPr bwMode="auto">
            <a:xfrm rot="16200000">
              <a:off x="2548" y="1016"/>
              <a:ext cx="74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Check force on level ground</a:t>
              </a:r>
            </a:p>
          </p:txBody>
        </p:sp>
        <p:sp>
          <p:nvSpPr>
            <p:cNvPr id="450698" name="Rectangle 138"/>
            <p:cNvSpPr>
              <a:spLocks noChangeArrowheads="1"/>
            </p:cNvSpPr>
            <p:nvPr/>
          </p:nvSpPr>
          <p:spPr bwMode="auto">
            <a:xfrm rot="16200000">
              <a:off x="2898" y="1038"/>
              <a:ext cx="6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Energy needed 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to open door</a:t>
              </a:r>
            </a:p>
          </p:txBody>
        </p:sp>
        <p:sp>
          <p:nvSpPr>
            <p:cNvPr id="450699" name="Rectangle 139"/>
            <p:cNvSpPr>
              <a:spLocks noChangeArrowheads="1"/>
            </p:cNvSpPr>
            <p:nvPr/>
          </p:nvSpPr>
          <p:spPr bwMode="auto">
            <a:xfrm rot="16200000">
              <a:off x="3466" y="1093"/>
              <a:ext cx="6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Water resistance</a:t>
              </a:r>
            </a:p>
          </p:txBody>
        </p:sp>
        <p:sp>
          <p:nvSpPr>
            <p:cNvPr id="450700" name="Rectangle 140"/>
            <p:cNvSpPr>
              <a:spLocks noChangeArrowheads="1"/>
            </p:cNvSpPr>
            <p:nvPr/>
          </p:nvSpPr>
          <p:spPr bwMode="auto">
            <a:xfrm rot="16200000">
              <a:off x="2402" y="1050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Door seal 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resistance</a:t>
              </a:r>
            </a:p>
          </p:txBody>
        </p:sp>
        <p:sp>
          <p:nvSpPr>
            <p:cNvPr id="450701" name="Rectangle 141"/>
            <p:cNvSpPr>
              <a:spLocks noChangeArrowheads="1"/>
            </p:cNvSpPr>
            <p:nvPr/>
          </p:nvSpPr>
          <p:spPr bwMode="auto">
            <a:xfrm rot="16200000">
              <a:off x="3179" y="1046"/>
              <a:ext cx="6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Accoust. Trans.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Window</a:t>
              </a:r>
            </a:p>
          </p:txBody>
        </p:sp>
      </p:grpSp>
      <p:grpSp>
        <p:nvGrpSpPr>
          <p:cNvPr id="15" name="Group 142"/>
          <p:cNvGrpSpPr>
            <a:grpSpLocks/>
          </p:cNvGrpSpPr>
          <p:nvPr/>
        </p:nvGrpSpPr>
        <p:grpSpPr bwMode="auto">
          <a:xfrm>
            <a:off x="2779714" y="4419600"/>
            <a:ext cx="4878387" cy="1519238"/>
            <a:chOff x="839" y="2784"/>
            <a:chExt cx="3073" cy="957"/>
          </a:xfrm>
        </p:grpSpPr>
        <p:sp>
          <p:nvSpPr>
            <p:cNvPr id="450703" name="Rectangle 143"/>
            <p:cNvSpPr>
              <a:spLocks noChangeArrowheads="1"/>
            </p:cNvSpPr>
            <p:nvPr/>
          </p:nvSpPr>
          <p:spPr bwMode="auto">
            <a:xfrm>
              <a:off x="843" y="3222"/>
              <a:ext cx="6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200" b="1"/>
                <a:t>Target values</a:t>
              </a:r>
            </a:p>
          </p:txBody>
        </p:sp>
        <p:grpSp>
          <p:nvGrpSpPr>
            <p:cNvPr id="16" name="Group 144"/>
            <p:cNvGrpSpPr>
              <a:grpSpLocks/>
            </p:cNvGrpSpPr>
            <p:nvPr/>
          </p:nvGrpSpPr>
          <p:grpSpPr bwMode="auto">
            <a:xfrm>
              <a:off x="839" y="2784"/>
              <a:ext cx="3073" cy="957"/>
              <a:chOff x="839" y="2784"/>
              <a:chExt cx="3073" cy="957"/>
            </a:xfrm>
          </p:grpSpPr>
          <p:sp>
            <p:nvSpPr>
              <p:cNvPr id="450705" name="Rectangle 145"/>
              <p:cNvSpPr>
                <a:spLocks noChangeArrowheads="1"/>
              </p:cNvSpPr>
              <p:nvPr/>
            </p:nvSpPr>
            <p:spPr bwMode="auto">
              <a:xfrm>
                <a:off x="839" y="2788"/>
                <a:ext cx="10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200" b="1"/>
                  <a:t>Importance weighting</a:t>
                </a:r>
              </a:p>
            </p:txBody>
          </p:sp>
          <p:grpSp>
            <p:nvGrpSpPr>
              <p:cNvPr id="17" name="Group 146"/>
              <p:cNvGrpSpPr>
                <a:grpSpLocks/>
              </p:cNvGrpSpPr>
              <p:nvPr/>
            </p:nvGrpSpPr>
            <p:grpSpPr bwMode="auto">
              <a:xfrm>
                <a:off x="2223" y="2784"/>
                <a:ext cx="1689" cy="957"/>
                <a:chOff x="2223" y="2784"/>
                <a:chExt cx="1689" cy="957"/>
              </a:xfrm>
            </p:grpSpPr>
            <p:grpSp>
              <p:nvGrpSpPr>
                <p:cNvPr id="18" name="Group 147"/>
                <p:cNvGrpSpPr>
                  <a:grpSpLocks/>
                </p:cNvGrpSpPr>
                <p:nvPr/>
              </p:nvGrpSpPr>
              <p:grpSpPr bwMode="auto">
                <a:xfrm>
                  <a:off x="2256" y="2784"/>
                  <a:ext cx="1656" cy="173"/>
                  <a:chOff x="2269" y="2786"/>
                  <a:chExt cx="1656" cy="173"/>
                </a:xfrm>
              </p:grpSpPr>
              <p:sp>
                <p:nvSpPr>
                  <p:cNvPr id="450708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269" y="2786"/>
                    <a:ext cx="214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US" sz="1200" b="1"/>
                      <a:t>10</a:t>
                    </a:r>
                  </a:p>
                </p:txBody>
              </p:sp>
              <p:sp>
                <p:nvSpPr>
                  <p:cNvPr id="450709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624" y="2786"/>
                    <a:ext cx="165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US" sz="1200" b="1"/>
                      <a:t>6</a:t>
                    </a:r>
                  </a:p>
                </p:txBody>
              </p:sp>
              <p:sp>
                <p:nvSpPr>
                  <p:cNvPr id="450710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907" y="2786"/>
                    <a:ext cx="165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US" sz="1200" b="1"/>
                      <a:t>6</a:t>
                    </a:r>
                  </a:p>
                </p:txBody>
              </p:sp>
              <p:sp>
                <p:nvSpPr>
                  <p:cNvPr id="450711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3191" y="2786"/>
                    <a:ext cx="165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US" sz="1200" b="1"/>
                      <a:t>9</a:t>
                    </a:r>
                  </a:p>
                </p:txBody>
              </p:sp>
              <p:sp>
                <p:nvSpPr>
                  <p:cNvPr id="450712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3475" y="2786"/>
                    <a:ext cx="165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US" sz="1200" b="1"/>
                      <a:t>2</a:t>
                    </a:r>
                  </a:p>
                </p:txBody>
              </p:sp>
              <p:sp>
                <p:nvSpPr>
                  <p:cNvPr id="450713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3760" y="2786"/>
                    <a:ext cx="165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US" sz="1200" b="1"/>
                      <a:t>3</a:t>
                    </a:r>
                  </a:p>
                </p:txBody>
              </p:sp>
            </p:grpSp>
            <p:sp>
              <p:nvSpPr>
                <p:cNvPr id="450714" name="Rectangle 154"/>
                <p:cNvSpPr>
                  <a:spLocks noChangeArrowheads="1"/>
                </p:cNvSpPr>
                <p:nvPr/>
              </p:nvSpPr>
              <p:spPr bwMode="auto">
                <a:xfrm rot="16200000">
                  <a:off x="2020" y="3286"/>
                  <a:ext cx="65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Reduce energy </a:t>
                  </a: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level to 7.5 ft/lb</a:t>
                  </a:r>
                </a:p>
              </p:txBody>
            </p:sp>
            <p:sp>
              <p:nvSpPr>
                <p:cNvPr id="450715" name="Rectangle 155"/>
                <p:cNvSpPr>
                  <a:spLocks noChangeArrowheads="1"/>
                </p:cNvSpPr>
                <p:nvPr/>
              </p:nvSpPr>
              <p:spPr bwMode="auto">
                <a:xfrm rot="16200000">
                  <a:off x="2678" y="3331"/>
                  <a:ext cx="55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Reduce force</a:t>
                  </a: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to 9 lb.</a:t>
                  </a:r>
                </a:p>
              </p:txBody>
            </p:sp>
            <p:sp>
              <p:nvSpPr>
                <p:cNvPr id="450716" name="Rectangle 156"/>
                <p:cNvSpPr>
                  <a:spLocks noChangeArrowheads="1"/>
                </p:cNvSpPr>
                <p:nvPr/>
              </p:nvSpPr>
              <p:spPr bwMode="auto">
                <a:xfrm rot="16200000">
                  <a:off x="2919" y="3298"/>
                  <a:ext cx="60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Reduce energy</a:t>
                  </a: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 to 7.5 ft/lb.</a:t>
                  </a:r>
                </a:p>
              </p:txBody>
            </p:sp>
            <p:sp>
              <p:nvSpPr>
                <p:cNvPr id="450717" name="Rectangle 157"/>
                <p:cNvSpPr>
                  <a:spLocks noChangeArrowheads="1"/>
                </p:cNvSpPr>
                <p:nvPr/>
              </p:nvSpPr>
              <p:spPr bwMode="auto">
                <a:xfrm rot="16200000">
                  <a:off x="3235" y="3347"/>
                  <a:ext cx="53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Maintain</a:t>
                  </a: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current level</a:t>
                  </a:r>
                </a:p>
              </p:txBody>
            </p:sp>
            <p:sp>
              <p:nvSpPr>
                <p:cNvPr id="450718" name="Rectangle 158"/>
                <p:cNvSpPr>
                  <a:spLocks noChangeArrowheads="1"/>
                </p:cNvSpPr>
                <p:nvPr/>
              </p:nvSpPr>
              <p:spPr bwMode="auto">
                <a:xfrm rot="16200000">
                  <a:off x="3511" y="3347"/>
                  <a:ext cx="53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Maintain</a:t>
                  </a: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current level</a:t>
                  </a:r>
                </a:p>
              </p:txBody>
            </p:sp>
            <p:sp>
              <p:nvSpPr>
                <p:cNvPr id="450719" name="Rectangle 159"/>
                <p:cNvSpPr>
                  <a:spLocks noChangeArrowheads="1"/>
                </p:cNvSpPr>
                <p:nvPr/>
              </p:nvSpPr>
              <p:spPr bwMode="auto">
                <a:xfrm rot="16200000">
                  <a:off x="2375" y="3347"/>
                  <a:ext cx="53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Maintain</a:t>
                  </a: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sz="1000" b="1"/>
                    <a:t>current level</a:t>
                  </a:r>
                </a:p>
              </p:txBody>
            </p:sp>
          </p:grpSp>
        </p:grpSp>
      </p:grpSp>
      <p:grpSp>
        <p:nvGrpSpPr>
          <p:cNvPr id="19" name="Group 160"/>
          <p:cNvGrpSpPr>
            <a:grpSpLocks/>
          </p:cNvGrpSpPr>
          <p:nvPr/>
        </p:nvGrpSpPr>
        <p:grpSpPr bwMode="auto">
          <a:xfrm>
            <a:off x="2770188" y="1758951"/>
            <a:ext cx="2125662" cy="2622549"/>
            <a:chOff x="833" y="1108"/>
            <a:chExt cx="1339" cy="1652"/>
          </a:xfrm>
        </p:grpSpPr>
        <p:sp>
          <p:nvSpPr>
            <p:cNvPr id="450721" name="Rectangle 161"/>
            <p:cNvSpPr>
              <a:spLocks noChangeArrowheads="1"/>
            </p:cNvSpPr>
            <p:nvPr/>
          </p:nvSpPr>
          <p:spPr bwMode="auto">
            <a:xfrm rot="2400000">
              <a:off x="1120" y="1108"/>
              <a:ext cx="10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200" b="1"/>
                <a:t>Importance to Cust.</a:t>
              </a:r>
            </a:p>
          </p:txBody>
        </p:sp>
        <p:grpSp>
          <p:nvGrpSpPr>
            <p:cNvPr id="20" name="Group 162"/>
            <p:cNvGrpSpPr>
              <a:grpSpLocks/>
            </p:cNvGrpSpPr>
            <p:nvPr/>
          </p:nvGrpSpPr>
          <p:grpSpPr bwMode="auto">
            <a:xfrm>
              <a:off x="833" y="1196"/>
              <a:ext cx="1303" cy="1564"/>
              <a:chOff x="833" y="1196"/>
              <a:chExt cx="1303" cy="1564"/>
            </a:xfrm>
          </p:grpSpPr>
          <p:sp>
            <p:nvSpPr>
              <p:cNvPr id="450723" name="Rectangle 163"/>
              <p:cNvSpPr>
                <a:spLocks noChangeArrowheads="1"/>
              </p:cNvSpPr>
              <p:nvPr/>
            </p:nvSpPr>
            <p:spPr bwMode="auto">
              <a:xfrm>
                <a:off x="833" y="1196"/>
                <a:ext cx="678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200" b="1"/>
                  <a:t>Customer </a:t>
                </a:r>
              </a:p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200" b="1"/>
                  <a:t>Requirements</a:t>
                </a:r>
              </a:p>
            </p:txBody>
          </p:sp>
          <p:sp>
            <p:nvSpPr>
              <p:cNvPr id="450724" name="Rectangle 164"/>
              <p:cNvSpPr>
                <a:spLocks noChangeArrowheads="1"/>
              </p:cNvSpPr>
              <p:nvPr/>
            </p:nvSpPr>
            <p:spPr bwMode="auto">
              <a:xfrm>
                <a:off x="836" y="1572"/>
                <a:ext cx="6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200" b="1"/>
                  <a:t>Easy to close</a:t>
                </a:r>
              </a:p>
            </p:txBody>
          </p:sp>
          <p:sp>
            <p:nvSpPr>
              <p:cNvPr id="450725" name="Rectangle 165"/>
              <p:cNvSpPr>
                <a:spLocks noChangeArrowheads="1"/>
              </p:cNvSpPr>
              <p:nvPr/>
            </p:nvSpPr>
            <p:spPr bwMode="auto">
              <a:xfrm>
                <a:off x="836" y="1826"/>
                <a:ext cx="89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200" b="1"/>
                  <a:t>Stays open on a hill</a:t>
                </a:r>
              </a:p>
            </p:txBody>
          </p:sp>
          <p:sp>
            <p:nvSpPr>
              <p:cNvPr id="450726" name="Rectangle 166"/>
              <p:cNvSpPr>
                <a:spLocks noChangeArrowheads="1"/>
              </p:cNvSpPr>
              <p:nvPr/>
            </p:nvSpPr>
            <p:spPr bwMode="auto">
              <a:xfrm>
                <a:off x="833" y="2078"/>
                <a:ext cx="62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200" b="1"/>
                  <a:t>Easy to open</a:t>
                </a:r>
              </a:p>
            </p:txBody>
          </p:sp>
          <p:sp>
            <p:nvSpPr>
              <p:cNvPr id="450727" name="Rectangle 167"/>
              <p:cNvSpPr>
                <a:spLocks noChangeArrowheads="1"/>
              </p:cNvSpPr>
              <p:nvPr/>
            </p:nvSpPr>
            <p:spPr bwMode="auto">
              <a:xfrm>
                <a:off x="836" y="2332"/>
                <a:ext cx="89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200" b="1"/>
                  <a:t>Doesn’t leak in rain</a:t>
                </a:r>
              </a:p>
            </p:txBody>
          </p:sp>
          <p:sp>
            <p:nvSpPr>
              <p:cNvPr id="450728" name="Rectangle 168"/>
              <p:cNvSpPr>
                <a:spLocks noChangeArrowheads="1"/>
              </p:cNvSpPr>
              <p:nvPr/>
            </p:nvSpPr>
            <p:spPr bwMode="auto">
              <a:xfrm>
                <a:off x="836" y="2585"/>
                <a:ext cx="67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200" b="1"/>
                  <a:t>No road noise</a:t>
                </a:r>
              </a:p>
            </p:txBody>
          </p:sp>
          <p:sp>
            <p:nvSpPr>
              <p:cNvPr id="450729" name="Rectangle 169"/>
              <p:cNvSpPr>
                <a:spLocks noChangeArrowheads="1"/>
              </p:cNvSpPr>
              <p:nvPr/>
            </p:nvSpPr>
            <p:spPr bwMode="auto">
              <a:xfrm>
                <a:off x="1971" y="1575"/>
                <a:ext cx="16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200" b="1"/>
                  <a:t>7</a:t>
                </a:r>
              </a:p>
            </p:txBody>
          </p:sp>
          <p:sp>
            <p:nvSpPr>
              <p:cNvPr id="450730" name="Rectangle 170"/>
              <p:cNvSpPr>
                <a:spLocks noChangeArrowheads="1"/>
              </p:cNvSpPr>
              <p:nvPr/>
            </p:nvSpPr>
            <p:spPr bwMode="auto">
              <a:xfrm>
                <a:off x="1971" y="1829"/>
                <a:ext cx="16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200" b="1"/>
                  <a:t>5</a:t>
                </a:r>
              </a:p>
            </p:txBody>
          </p:sp>
          <p:sp>
            <p:nvSpPr>
              <p:cNvPr id="450731" name="Rectangle 171"/>
              <p:cNvSpPr>
                <a:spLocks noChangeArrowheads="1"/>
              </p:cNvSpPr>
              <p:nvPr/>
            </p:nvSpPr>
            <p:spPr bwMode="auto">
              <a:xfrm>
                <a:off x="1971" y="2080"/>
                <a:ext cx="16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200" b="1"/>
                  <a:t>3</a:t>
                </a:r>
              </a:p>
            </p:txBody>
          </p:sp>
          <p:sp>
            <p:nvSpPr>
              <p:cNvPr id="450732" name="Rectangle 172"/>
              <p:cNvSpPr>
                <a:spLocks noChangeArrowheads="1"/>
              </p:cNvSpPr>
              <p:nvPr/>
            </p:nvSpPr>
            <p:spPr bwMode="auto">
              <a:xfrm>
                <a:off x="1971" y="2334"/>
                <a:ext cx="16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200" b="1"/>
                  <a:t>3</a:t>
                </a:r>
              </a:p>
            </p:txBody>
          </p:sp>
          <p:sp>
            <p:nvSpPr>
              <p:cNvPr id="450733" name="Rectangle 173"/>
              <p:cNvSpPr>
                <a:spLocks noChangeArrowheads="1"/>
              </p:cNvSpPr>
              <p:nvPr/>
            </p:nvSpPr>
            <p:spPr bwMode="auto">
              <a:xfrm>
                <a:off x="1971" y="2587"/>
                <a:ext cx="16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200" b="1"/>
                  <a:t>2</a:t>
                </a:r>
              </a:p>
            </p:txBody>
          </p:sp>
        </p:grpSp>
      </p:grpSp>
      <p:sp>
        <p:nvSpPr>
          <p:cNvPr id="450734" name="Oval 174"/>
          <p:cNvSpPr>
            <a:spLocks noChangeArrowheads="1"/>
          </p:cNvSpPr>
          <p:nvPr/>
        </p:nvSpPr>
        <p:spPr bwMode="auto">
          <a:xfrm>
            <a:off x="2057400" y="2971800"/>
            <a:ext cx="533400" cy="5334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137160" rIns="90488" bIns="44450" anchor="ctr" anchorCtr="1"/>
          <a:lstStyle/>
          <a:p>
            <a:pPr algn="ctr"/>
            <a:r>
              <a:rPr lang="en-US" b="1">
                <a:solidFill>
                  <a:schemeClr val="folHlink"/>
                </a:solidFill>
              </a:rPr>
              <a:t>1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450735" name="Oval 175"/>
          <p:cNvSpPr>
            <a:spLocks noChangeArrowheads="1"/>
          </p:cNvSpPr>
          <p:nvPr/>
        </p:nvSpPr>
        <p:spPr bwMode="auto">
          <a:xfrm>
            <a:off x="9372600" y="2895600"/>
            <a:ext cx="533400" cy="5334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137160" rIns="90488" bIns="44450" anchor="ctr" anchorCtr="1"/>
          <a:lstStyle/>
          <a:p>
            <a:pPr algn="ctr"/>
            <a:r>
              <a:rPr lang="en-US" b="1">
                <a:solidFill>
                  <a:schemeClr val="folHlink"/>
                </a:solidFill>
              </a:rPr>
              <a:t>2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450736" name="Oval 176"/>
          <p:cNvSpPr>
            <a:spLocks noChangeArrowheads="1"/>
          </p:cNvSpPr>
          <p:nvPr/>
        </p:nvSpPr>
        <p:spPr bwMode="auto">
          <a:xfrm>
            <a:off x="4419600" y="1524000"/>
            <a:ext cx="533400" cy="5334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137160" rIns="90488" bIns="44450" anchor="ctr" anchorCtr="1"/>
          <a:lstStyle/>
          <a:p>
            <a:pPr algn="ctr"/>
            <a:r>
              <a:rPr lang="en-US" b="1">
                <a:solidFill>
                  <a:schemeClr val="folHlink"/>
                </a:solidFill>
              </a:rPr>
              <a:t>3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450737" name="Oval 177"/>
          <p:cNvSpPr>
            <a:spLocks noChangeArrowheads="1"/>
          </p:cNvSpPr>
          <p:nvPr/>
        </p:nvSpPr>
        <p:spPr bwMode="auto">
          <a:xfrm>
            <a:off x="4038600" y="6323013"/>
            <a:ext cx="533400" cy="5334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137160" rIns="90488" bIns="44450" anchor="ctr" anchorCtr="1"/>
          <a:lstStyle/>
          <a:p>
            <a:pPr algn="ctr"/>
            <a:r>
              <a:rPr lang="en-US" b="1">
                <a:solidFill>
                  <a:schemeClr val="folHlink"/>
                </a:solidFill>
              </a:rPr>
              <a:t>5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450738" name="Oval 178"/>
          <p:cNvSpPr>
            <a:spLocks noChangeArrowheads="1"/>
          </p:cNvSpPr>
          <p:nvPr/>
        </p:nvSpPr>
        <p:spPr bwMode="auto">
          <a:xfrm>
            <a:off x="4038600" y="5029200"/>
            <a:ext cx="533400" cy="5334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137160" rIns="90488" bIns="44450" anchor="ctr" anchorCtr="1"/>
          <a:lstStyle/>
          <a:p>
            <a:pPr algn="ctr"/>
            <a:r>
              <a:rPr lang="en-US" b="1">
                <a:solidFill>
                  <a:schemeClr val="folHlink"/>
                </a:solidFill>
              </a:rPr>
              <a:t>7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450739" name="Oval 179"/>
          <p:cNvSpPr>
            <a:spLocks noChangeArrowheads="1"/>
          </p:cNvSpPr>
          <p:nvPr/>
        </p:nvSpPr>
        <p:spPr bwMode="auto">
          <a:xfrm>
            <a:off x="8991600" y="5410200"/>
            <a:ext cx="533400" cy="5334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137160" rIns="90488" bIns="44450" anchor="ctr" anchorCtr="1"/>
          <a:lstStyle/>
          <a:p>
            <a:pPr algn="ctr"/>
            <a:r>
              <a:rPr lang="en-US" b="1">
                <a:solidFill>
                  <a:schemeClr val="folHlink"/>
                </a:solidFill>
              </a:rPr>
              <a:t>4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450740" name="Oval 180"/>
          <p:cNvSpPr>
            <a:spLocks noChangeArrowheads="1"/>
          </p:cNvSpPr>
          <p:nvPr/>
        </p:nvSpPr>
        <p:spPr bwMode="auto">
          <a:xfrm>
            <a:off x="5105400" y="228600"/>
            <a:ext cx="533400" cy="5334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137160" rIns="90488" bIns="44450" anchor="ctr" anchorCtr="1"/>
          <a:lstStyle/>
          <a:p>
            <a:pPr algn="ctr"/>
            <a:r>
              <a:rPr lang="en-US" b="1">
                <a:solidFill>
                  <a:schemeClr val="folHlink"/>
                </a:solidFill>
              </a:rPr>
              <a:t>6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450741" name="Rectangle 181"/>
          <p:cNvSpPr>
            <a:spLocks noChangeArrowheads="1"/>
          </p:cNvSpPr>
          <p:nvPr/>
        </p:nvSpPr>
        <p:spPr bwMode="auto">
          <a:xfrm>
            <a:off x="1524001" y="0"/>
            <a:ext cx="9142413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50742" name="Rectangle 182"/>
          <p:cNvSpPr>
            <a:spLocks noChangeArrowheads="1"/>
          </p:cNvSpPr>
          <p:nvPr/>
        </p:nvSpPr>
        <p:spPr bwMode="auto">
          <a:xfrm>
            <a:off x="10294938" y="6511925"/>
            <a:ext cx="296862" cy="3365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646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7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7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7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7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7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7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7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45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34" grpId="0" animBg="1" autoUpdateAnimBg="0"/>
      <p:bldP spid="450735" grpId="0" animBg="1" autoUpdateAnimBg="0"/>
      <p:bldP spid="450736" grpId="0" animBg="1" autoUpdateAnimBg="0"/>
      <p:bldP spid="450737" grpId="0" animBg="1" autoUpdateAnimBg="0"/>
      <p:bldP spid="450738" grpId="0" animBg="1" autoUpdateAnimBg="0"/>
      <p:bldP spid="450739" grpId="0" animBg="1" autoUpdateAnimBg="0"/>
      <p:bldP spid="450740" grpId="0" animBg="1" autoUpdateAnimBg="0"/>
      <p:bldP spid="45074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>
              <a:buNone/>
            </a:pPr>
            <a:r>
              <a:rPr lang="fa-IR" dirty="0" smtClean="0"/>
              <a:t>موفق باشید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4040B5B5-82AA-4A77-BAD6-18567AF8AF6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ECF3C77F-2E57-4129-94BF-7BD3EC26F208}" type="slidenum">
              <a:rPr lang="en-US"/>
              <a:pPr/>
              <a:t>5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73787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</a:rPr>
              <a:t>طراحی محصول (ادامه)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1357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143000"/>
            <a:ext cx="63246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766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B50AA2BB-9E5C-4DD8-915A-235CB3048857}" type="slidenum">
              <a:rPr lang="en-US"/>
              <a:pPr/>
              <a:t>6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ایده سازی</a:t>
            </a: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effectLst/>
              </a:rPr>
              <a:t>واحد طراحی و توسعه شرکت</a:t>
            </a:r>
            <a:endParaRPr lang="en-US" dirty="0">
              <a:effectLst/>
            </a:endParaRPr>
          </a:p>
          <a:p>
            <a:pPr algn="r" rtl="1"/>
            <a:r>
              <a:rPr lang="fa-IR" dirty="0" smtClean="0">
                <a:effectLst/>
              </a:rPr>
              <a:t>پیشنهادها یا حتی شکایات مشتریان</a:t>
            </a:r>
            <a:endParaRPr lang="en-US" dirty="0">
              <a:effectLst/>
            </a:endParaRPr>
          </a:p>
          <a:p>
            <a:pPr algn="r" rtl="1"/>
            <a:r>
              <a:rPr lang="fa-IR" dirty="0" smtClean="0">
                <a:effectLst/>
              </a:rPr>
              <a:t>تحقیقات بازار</a:t>
            </a:r>
            <a:endParaRPr lang="en-US" dirty="0">
              <a:effectLst/>
            </a:endParaRPr>
          </a:p>
          <a:p>
            <a:pPr algn="r" rtl="1"/>
            <a:r>
              <a:rPr lang="fa-IR" dirty="0" smtClean="0">
                <a:effectLst/>
              </a:rPr>
              <a:t>تأمین‌کنندگان</a:t>
            </a:r>
            <a:endParaRPr lang="en-US" dirty="0">
              <a:effectLst/>
            </a:endParaRP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1" y="2286000"/>
            <a:ext cx="3903663" cy="3652838"/>
          </a:xfrm>
        </p:spPr>
        <p:txBody>
          <a:bodyPr/>
          <a:lstStyle/>
          <a:p>
            <a:pPr algn="r" rtl="1"/>
            <a:r>
              <a:rPr lang="fa-IR" dirty="0" smtClean="0">
                <a:effectLst/>
              </a:rPr>
              <a:t>فروشندگان بازار</a:t>
            </a:r>
            <a:endParaRPr lang="en-US" dirty="0"/>
          </a:p>
          <a:p>
            <a:pPr algn="r" rtl="1"/>
            <a:r>
              <a:rPr lang="fa-IR" dirty="0" smtClean="0">
                <a:effectLst/>
              </a:rPr>
              <a:t>کارگران کارخانه</a:t>
            </a:r>
            <a:endParaRPr lang="en-US" dirty="0">
              <a:effectLst/>
            </a:endParaRPr>
          </a:p>
          <a:p>
            <a:pPr algn="r" rtl="1"/>
            <a:r>
              <a:rPr lang="fa-IR" dirty="0" smtClean="0">
                <a:effectLst/>
              </a:rPr>
              <a:t>توسعه فناوری‌های جدید</a:t>
            </a:r>
            <a:endParaRPr lang="en-US" dirty="0">
              <a:effectLst/>
            </a:endParaRPr>
          </a:p>
          <a:p>
            <a:pPr algn="r" rtl="1"/>
            <a:r>
              <a:rPr lang="fa-IR" dirty="0" smtClean="0">
                <a:effectLst/>
              </a:rPr>
              <a:t>رقبا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2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82730939-FE39-4AAB-8E4D-3B91B8914CA5}" type="slidenum">
              <a:rPr lang="en-US"/>
              <a:pPr/>
              <a:t>7</a:t>
            </a:fld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286000"/>
            <a:ext cx="6781800" cy="3881438"/>
          </a:xfrm>
        </p:spPr>
        <p:txBody>
          <a:bodyPr/>
          <a:lstStyle/>
          <a:p>
            <a:pPr algn="r" rt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a-IR" dirty="0"/>
              <a:t>نقشه‌های ادراکی </a:t>
            </a:r>
            <a:r>
              <a:rPr lang="en-US" sz="2000" dirty="0">
                <a:solidFill>
                  <a:srgbClr val="FF0000"/>
                </a:solidFill>
              </a:rPr>
              <a:t>Perceptual Maps</a:t>
            </a:r>
            <a:endParaRPr lang="en-US" dirty="0">
              <a:solidFill>
                <a:srgbClr val="FF0000"/>
              </a:solidFill>
            </a:endParaRPr>
          </a:p>
          <a:p>
            <a:pPr lvl="1" algn="r" rtl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fa-IR" dirty="0"/>
              <a:t>مقایسه تصویری ادراکات مشتریان</a:t>
            </a:r>
            <a:endParaRPr lang="en-US" dirty="0"/>
          </a:p>
          <a:p>
            <a:pPr algn="r" rt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a-IR" dirty="0"/>
              <a:t>الگوبرداری </a:t>
            </a:r>
            <a:r>
              <a:rPr lang="en-US" sz="2000" dirty="0">
                <a:solidFill>
                  <a:srgbClr val="FF0000"/>
                </a:solidFill>
              </a:rPr>
              <a:t>Benchmarking</a:t>
            </a:r>
            <a:endParaRPr lang="en-US" dirty="0">
              <a:solidFill>
                <a:srgbClr val="FF0000"/>
              </a:solidFill>
            </a:endParaRPr>
          </a:p>
          <a:p>
            <a:pPr lvl="1" algn="r" rtl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fa-IR" dirty="0"/>
              <a:t>مقایسه با بهترین هم‌گروه</a:t>
            </a:r>
            <a:endParaRPr lang="en-US" dirty="0"/>
          </a:p>
          <a:p>
            <a:pPr algn="r" rt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a-IR" dirty="0"/>
              <a:t>مهندسی معکوس </a:t>
            </a:r>
            <a:r>
              <a:rPr lang="en-US" sz="2000" dirty="0">
                <a:solidFill>
                  <a:srgbClr val="FF0000"/>
                </a:solidFill>
              </a:rPr>
              <a:t>Reverse engineering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ایده‌سازی (ادامه)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2DAC0132-AF42-4670-87B1-ACA217922BB6}" type="slidenum">
              <a:rPr lang="en-US"/>
              <a:pPr/>
              <a:t>8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Perceptual Map of Breakfast Cereals</a:t>
            </a:r>
          </a:p>
        </p:txBody>
      </p:sp>
      <p:pic>
        <p:nvPicPr>
          <p:cNvPr id="145446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33601"/>
            <a:ext cx="7543800" cy="3971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6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ketabeomid.ir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D0D3D44A-495A-493D-9FE8-DF7635900924}" type="slidenum">
              <a:rPr lang="en-US"/>
              <a:pPr/>
              <a:t>9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امکان سنجی </a:t>
            </a:r>
            <a:r>
              <a:rPr lang="en-US" sz="3600" dirty="0">
                <a:solidFill>
                  <a:srgbClr val="FF0000"/>
                </a:solidFill>
              </a:rPr>
              <a:t>Feasibility Study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1" y="2667000"/>
            <a:ext cx="5743575" cy="2662238"/>
          </a:xfrm>
        </p:spPr>
        <p:txBody>
          <a:bodyPr/>
          <a:lstStyle/>
          <a:p>
            <a:pPr algn="r" rtl="1"/>
            <a:r>
              <a:rPr lang="fa-IR" dirty="0" smtClean="0">
                <a:effectLst/>
              </a:rPr>
              <a:t>تحلیل بازار </a:t>
            </a:r>
            <a:r>
              <a:rPr lang="en-US" sz="2400" dirty="0">
                <a:solidFill>
                  <a:srgbClr val="FF0000"/>
                </a:solidFill>
              </a:rPr>
              <a:t>Market analysis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algn="r" rtl="1"/>
            <a:r>
              <a:rPr lang="fa-IR" dirty="0" smtClean="0">
                <a:effectLst/>
              </a:rPr>
              <a:t>تحلیل اقتصادی </a:t>
            </a:r>
            <a:r>
              <a:rPr lang="en-US" sz="2400" dirty="0">
                <a:solidFill>
                  <a:srgbClr val="FF0000"/>
                </a:solidFill>
              </a:rPr>
              <a:t>Economic analysis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algn="r" rtl="1"/>
            <a:r>
              <a:rPr lang="fa-IR" dirty="0" smtClean="0">
                <a:effectLst/>
              </a:rPr>
              <a:t>تحلیل استراتژیک/ فنی</a:t>
            </a:r>
            <a:endParaRPr lang="en-US" dirty="0">
              <a:effectLst/>
            </a:endParaRPr>
          </a:p>
          <a:p>
            <a:pPr algn="r" rtl="1"/>
            <a:r>
              <a:rPr lang="fa-IR" dirty="0" smtClean="0">
                <a:effectLst/>
              </a:rPr>
              <a:t>مشخصه‌های عملکردی</a:t>
            </a:r>
            <a:endParaRPr lang="en-US" dirty="0">
              <a:effectLst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1628</Words>
  <Application>Microsoft Office PowerPoint</Application>
  <PresentationFormat>Widescreen</PresentationFormat>
  <Paragraphs>595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Helvetica</vt:lpstr>
      <vt:lpstr>Impact</vt:lpstr>
      <vt:lpstr>Times New Roman</vt:lpstr>
      <vt:lpstr>Wingdings</vt:lpstr>
      <vt:lpstr>Office Theme</vt:lpstr>
      <vt:lpstr>طراحی محصول</vt:lpstr>
      <vt:lpstr>سرفصل مطالب</vt:lpstr>
      <vt:lpstr>فرایند طراحی </vt:lpstr>
      <vt:lpstr>فرایند طراحی (ادامه)</vt:lpstr>
      <vt:lpstr>طراحی محصول (ادامه)</vt:lpstr>
      <vt:lpstr>ایده سازی</vt:lpstr>
      <vt:lpstr>ایده‌سازی (ادامه)</vt:lpstr>
      <vt:lpstr>Perceptual Map of Breakfast Cereals</vt:lpstr>
      <vt:lpstr>امکان سنجی Feasibility Study</vt:lpstr>
      <vt:lpstr>نمونه‌سازی سریع Rapid Prototyping</vt:lpstr>
      <vt:lpstr>طراحی ظاهری و کارکردی</vt:lpstr>
      <vt:lpstr>محاسبه قابلیت اعتماد</vt:lpstr>
      <vt:lpstr>محاسبه قابلیت اعتماد (ادامه)</vt:lpstr>
      <vt:lpstr>قابلیت اعتماد سیستم</vt:lpstr>
      <vt:lpstr>آمادگی سیستم System Availability (SA)</vt:lpstr>
      <vt:lpstr>PowerPoint Presentation</vt:lpstr>
      <vt:lpstr>قابلیت استفاده</vt:lpstr>
      <vt:lpstr>طراحی تولید Production Design</vt:lpstr>
      <vt:lpstr>PowerPoint Presentation</vt:lpstr>
      <vt:lpstr>طرح‌های نهایی برای محصول</vt:lpstr>
      <vt:lpstr>تیم طراحی- طراحی تیمی</vt:lpstr>
      <vt:lpstr>طراحی همزمان- هم‌روند Concurrent Design</vt:lpstr>
      <vt:lpstr>فناوری در طراحی</vt:lpstr>
      <vt:lpstr>PowerPoint Presentation</vt:lpstr>
      <vt:lpstr>بازنگری طراحی</vt:lpstr>
      <vt:lpstr>PowerPoint Presentation</vt:lpstr>
      <vt:lpstr>Fault tree analysis (FTA)</vt:lpstr>
      <vt:lpstr>تجزیه و تحلیل ارزشValue analysis (VA) جنرال الکتریک 1947</vt:lpstr>
      <vt:lpstr>تجزیه و تحلیل ارزش (ادامه)</vt:lpstr>
      <vt:lpstr>تجزیه و تحلیل چرخه عمر محصول</vt:lpstr>
      <vt:lpstr>طراحی برای محیط زیست و توسعه مسؤولیت تولید کننده</vt:lpstr>
      <vt:lpstr>Design for Environment</vt:lpstr>
      <vt:lpstr>Quality Function Deployment (QFD)</vt:lpstr>
      <vt:lpstr>House of Quality</vt:lpstr>
      <vt:lpstr>Competitive Assessment of Customer Requirements</vt:lpstr>
      <vt:lpstr>From Customer Requirements to Design Characteristics</vt:lpstr>
      <vt:lpstr>Tradeoff Matrix</vt:lpstr>
      <vt:lpstr>Targeted Changes in Design</vt:lpstr>
      <vt:lpstr>Completed House of Quality</vt:lpstr>
      <vt:lpstr>A Series of Connected QFD Houses</vt:lpstr>
      <vt:lpstr>مزایای QFD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2019-04-10T17:28:26Z</dcterms:created>
  <dcterms:modified xsi:type="dcterms:W3CDTF">2019-04-10T18:07:22Z</dcterms:modified>
</cp:coreProperties>
</file>