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7"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r" defTabSz="914400" rtl="1" eaLnBrk="1" latinLnBrk="0" hangingPunct="1">
      <a:defRPr sz="2400" kern="1200">
        <a:solidFill>
          <a:schemeClr val="tx1"/>
        </a:solidFill>
        <a:latin typeface="Times New Roman" charset="0"/>
        <a:ea typeface="+mn-ea"/>
        <a:cs typeface="+mn-cs"/>
      </a:defRPr>
    </a:lvl6pPr>
    <a:lvl7pPr marL="2743200" algn="r" defTabSz="914400" rtl="1" eaLnBrk="1" latinLnBrk="0" hangingPunct="1">
      <a:defRPr sz="2400" kern="1200">
        <a:solidFill>
          <a:schemeClr val="tx1"/>
        </a:solidFill>
        <a:latin typeface="Times New Roman" charset="0"/>
        <a:ea typeface="+mn-ea"/>
        <a:cs typeface="+mn-cs"/>
      </a:defRPr>
    </a:lvl7pPr>
    <a:lvl8pPr marL="3200400" algn="r" defTabSz="914400" rtl="1" eaLnBrk="1" latinLnBrk="0" hangingPunct="1">
      <a:defRPr sz="2400" kern="1200">
        <a:solidFill>
          <a:schemeClr val="tx1"/>
        </a:solidFill>
        <a:latin typeface="Times New Roman" charset="0"/>
        <a:ea typeface="+mn-ea"/>
        <a:cs typeface="+mn-cs"/>
      </a:defRPr>
    </a:lvl8pPr>
    <a:lvl9pPr marL="3657600" algn="r" defTabSz="914400" rtl="1"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EEFE"/>
    <a:srgbClr val="96EAFE"/>
    <a:srgbClr val="7C5989"/>
    <a:srgbClr val="000066"/>
    <a:srgbClr val="4D6B89"/>
    <a:srgbClr val="384E64"/>
    <a:srgbClr val="274E75"/>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6" autoAdjust="0"/>
    <p:restoredTop sz="93617" autoAdjust="0"/>
  </p:normalViewPr>
  <p:slideViewPr>
    <p:cSldViewPr>
      <p:cViewPr varScale="1">
        <p:scale>
          <a:sx n="69" d="100"/>
          <a:sy n="69" d="100"/>
        </p:scale>
        <p:origin x="14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B9846F2-2ECD-4081-915C-ADBA4660D0F1}" type="datetimeFigureOut">
              <a:rPr lang="fa-IR" smtClean="0"/>
              <a:pPr/>
              <a:t>02/07/1440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88330F1-C2CF-4DD6-9E1C-024D49813FEC}"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819400"/>
            <a:ext cx="9144000" cy="609600"/>
          </a:xfrm>
        </p:spPr>
        <p:txBody>
          <a:bodyPr/>
          <a:lstStyle>
            <a:lvl1pPr>
              <a:defRPr sz="44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0" y="3352800"/>
            <a:ext cx="9144000" cy="304800"/>
          </a:xfrm>
        </p:spPr>
        <p:txBody>
          <a:bodyPr/>
          <a:lstStyle>
            <a:lvl1pPr marL="0" indent="0" algn="ctr">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B704F95B-FAA4-45B2-A5CE-5CB4FD9F5A0F}" type="slidenum">
              <a:rPr lang="en-US"/>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AAC15C-E3A6-4A1D-90B4-9E84A72B2B31}"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770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0" y="0"/>
            <a:ext cx="67056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1A196F-D2C9-4256-835D-90CC015A73D9}"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05E24E-48A6-4ED9-8D88-A56BB14235D4}"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A9467-7450-4F1A-8BF2-ED852476CCA9}"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3716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53340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DDEE95-244D-4B3D-B980-74B3D6D78512}"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5F7C585-0651-4EE0-9281-53A2E151B82A}"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5997114-4372-40F9-A3B4-CD743EFB1746}"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F75EA65-D5E2-4925-9813-9EAEE1BB7538}"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0E6FDD-922F-4663-8554-29EF8A4CED18}"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8621BD-8D14-4AFA-A9BC-9DDF58661B75}"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371600" y="762000"/>
            <a:ext cx="7772400" cy="571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6" name="Rectangle 2"/>
          <p:cNvSpPr>
            <a:spLocks noGrp="1" noChangeArrowheads="1"/>
          </p:cNvSpPr>
          <p:nvPr>
            <p:ph type="title"/>
          </p:nvPr>
        </p:nvSpPr>
        <p:spPr bwMode="auto">
          <a:xfrm>
            <a:off x="0" y="0"/>
            <a:ext cx="9144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latin typeface="+mn-lt"/>
              </a:defRPr>
            </a:lvl1pPr>
          </a:lstStyle>
          <a:p>
            <a:endParaRPr lang="en-US"/>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latin typeface="+mn-lt"/>
              </a:defRPr>
            </a:lvl1pPr>
          </a:lstStyle>
          <a:p>
            <a:endParaRPr lang="en-US"/>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atin typeface="+mn-lt"/>
              </a:defRPr>
            </a:lvl1pPr>
          </a:lstStyle>
          <a:p>
            <a:fld id="{07C5EDC3-3370-46AC-9FBD-E84AFBC472B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ctr" rtl="1" eaLnBrk="1" fontAlgn="base" hangingPunct="1">
        <a:spcBef>
          <a:spcPct val="0"/>
        </a:spcBef>
        <a:spcAft>
          <a:spcPct val="0"/>
        </a:spcAft>
        <a:defRPr sz="3600">
          <a:solidFill>
            <a:srgbClr val="274E75"/>
          </a:solidFill>
          <a:latin typeface="+mj-lt"/>
          <a:ea typeface="+mj-ea"/>
          <a:cs typeface="+mj-cs"/>
        </a:defRPr>
      </a:lvl1pPr>
      <a:lvl2pPr algn="ctr" rtl="1" eaLnBrk="1" fontAlgn="base" hangingPunct="1">
        <a:spcBef>
          <a:spcPct val="0"/>
        </a:spcBef>
        <a:spcAft>
          <a:spcPct val="0"/>
        </a:spcAft>
        <a:defRPr sz="3600">
          <a:solidFill>
            <a:srgbClr val="274E75"/>
          </a:solidFill>
          <a:latin typeface="Impact" pitchFamily="34" charset="0"/>
        </a:defRPr>
      </a:lvl2pPr>
      <a:lvl3pPr algn="ctr" rtl="1" eaLnBrk="1" fontAlgn="base" hangingPunct="1">
        <a:spcBef>
          <a:spcPct val="0"/>
        </a:spcBef>
        <a:spcAft>
          <a:spcPct val="0"/>
        </a:spcAft>
        <a:defRPr sz="3600">
          <a:solidFill>
            <a:srgbClr val="274E75"/>
          </a:solidFill>
          <a:latin typeface="Impact" pitchFamily="34" charset="0"/>
        </a:defRPr>
      </a:lvl3pPr>
      <a:lvl4pPr algn="ctr" rtl="1" eaLnBrk="1" fontAlgn="base" hangingPunct="1">
        <a:spcBef>
          <a:spcPct val="0"/>
        </a:spcBef>
        <a:spcAft>
          <a:spcPct val="0"/>
        </a:spcAft>
        <a:defRPr sz="3600">
          <a:solidFill>
            <a:srgbClr val="274E75"/>
          </a:solidFill>
          <a:latin typeface="Impact" pitchFamily="34" charset="0"/>
        </a:defRPr>
      </a:lvl4pPr>
      <a:lvl5pPr algn="ctr" rtl="1" eaLnBrk="1" fontAlgn="base" hangingPunct="1">
        <a:spcBef>
          <a:spcPct val="0"/>
        </a:spcBef>
        <a:spcAft>
          <a:spcPct val="0"/>
        </a:spcAft>
        <a:defRPr sz="3600">
          <a:solidFill>
            <a:srgbClr val="274E75"/>
          </a:solidFill>
          <a:latin typeface="Impact" pitchFamily="34" charset="0"/>
        </a:defRPr>
      </a:lvl5pPr>
      <a:lvl6pPr marL="457200" algn="ctr" rtl="1" eaLnBrk="1" fontAlgn="base" hangingPunct="1">
        <a:spcBef>
          <a:spcPct val="0"/>
        </a:spcBef>
        <a:spcAft>
          <a:spcPct val="0"/>
        </a:spcAft>
        <a:defRPr sz="3600">
          <a:solidFill>
            <a:srgbClr val="274E75"/>
          </a:solidFill>
          <a:latin typeface="Impact" pitchFamily="34" charset="0"/>
        </a:defRPr>
      </a:lvl6pPr>
      <a:lvl7pPr marL="914400" algn="ctr" rtl="1" eaLnBrk="1" fontAlgn="base" hangingPunct="1">
        <a:spcBef>
          <a:spcPct val="0"/>
        </a:spcBef>
        <a:spcAft>
          <a:spcPct val="0"/>
        </a:spcAft>
        <a:defRPr sz="3600">
          <a:solidFill>
            <a:srgbClr val="274E75"/>
          </a:solidFill>
          <a:latin typeface="Impact" pitchFamily="34" charset="0"/>
        </a:defRPr>
      </a:lvl7pPr>
      <a:lvl8pPr marL="1371600" algn="ctr" rtl="1" eaLnBrk="1" fontAlgn="base" hangingPunct="1">
        <a:spcBef>
          <a:spcPct val="0"/>
        </a:spcBef>
        <a:spcAft>
          <a:spcPct val="0"/>
        </a:spcAft>
        <a:defRPr sz="3600">
          <a:solidFill>
            <a:srgbClr val="274E75"/>
          </a:solidFill>
          <a:latin typeface="Impact" pitchFamily="34" charset="0"/>
        </a:defRPr>
      </a:lvl8pPr>
      <a:lvl9pPr marL="1828800" algn="ctr" rtl="1" eaLnBrk="1" fontAlgn="base" hangingPunct="1">
        <a:spcBef>
          <a:spcPct val="0"/>
        </a:spcBef>
        <a:spcAft>
          <a:spcPct val="0"/>
        </a:spcAft>
        <a:defRPr sz="3600">
          <a:solidFill>
            <a:srgbClr val="274E75"/>
          </a:solidFill>
          <a:latin typeface="Impact" pitchFamily="34" charset="0"/>
        </a:defRPr>
      </a:lvl9pPr>
    </p:titleStyle>
    <p:bodyStyle>
      <a:lvl1pPr marL="342900" indent="-342900" algn="r" rtl="1" eaLnBrk="1" fontAlgn="base" hangingPunct="1">
        <a:spcBef>
          <a:spcPct val="20000"/>
        </a:spcBef>
        <a:spcAft>
          <a:spcPct val="0"/>
        </a:spcAft>
        <a:defRPr sz="2400" b="1">
          <a:solidFill>
            <a:schemeClr val="tx1"/>
          </a:solidFill>
          <a:latin typeface="+mn-lt"/>
          <a:ea typeface="+mn-ea"/>
          <a:cs typeface="+mn-cs"/>
        </a:defRPr>
      </a:lvl1pPr>
      <a:lvl2pPr marL="742950" indent="-285750" algn="r" rtl="1" eaLnBrk="1" fontAlgn="base" hangingPunct="1">
        <a:spcBef>
          <a:spcPct val="20000"/>
        </a:spcBef>
        <a:spcAft>
          <a:spcPct val="0"/>
        </a:spcAft>
        <a:defRPr sz="2000" b="1">
          <a:solidFill>
            <a:schemeClr val="tx1"/>
          </a:solidFill>
          <a:latin typeface="+mn-lt"/>
        </a:defRPr>
      </a:lvl2pPr>
      <a:lvl3pPr marL="1143000" indent="-228600" algn="r" rtl="1" eaLnBrk="1" fontAlgn="base" hangingPunct="1">
        <a:spcBef>
          <a:spcPct val="20000"/>
        </a:spcBef>
        <a:spcAft>
          <a:spcPct val="0"/>
        </a:spcAft>
        <a:defRPr b="1">
          <a:solidFill>
            <a:schemeClr val="tx1"/>
          </a:solidFill>
          <a:latin typeface="+mn-lt"/>
        </a:defRPr>
      </a:lvl3pPr>
      <a:lvl4pPr marL="1600200" indent="-228600" algn="r" rtl="1" eaLnBrk="1" fontAlgn="base" hangingPunct="1">
        <a:spcBef>
          <a:spcPct val="20000"/>
        </a:spcBef>
        <a:spcAft>
          <a:spcPct val="0"/>
        </a:spcAft>
        <a:defRPr sz="1600" b="1">
          <a:solidFill>
            <a:schemeClr val="tx1"/>
          </a:solidFill>
          <a:latin typeface="+mn-lt"/>
        </a:defRPr>
      </a:lvl4pPr>
      <a:lvl5pPr marL="2057400" indent="-228600" algn="r" rtl="1" eaLnBrk="1" fontAlgn="base" hangingPunct="1">
        <a:spcBef>
          <a:spcPct val="20000"/>
        </a:spcBef>
        <a:spcAft>
          <a:spcPct val="0"/>
        </a:spcAft>
        <a:defRPr sz="1600" b="1">
          <a:solidFill>
            <a:schemeClr val="tx1"/>
          </a:solidFill>
          <a:latin typeface="+mn-lt"/>
        </a:defRPr>
      </a:lvl5pPr>
      <a:lvl6pPr marL="2514600" indent="-228600" algn="r" rtl="1" eaLnBrk="1" fontAlgn="base" hangingPunct="1">
        <a:spcBef>
          <a:spcPct val="20000"/>
        </a:spcBef>
        <a:spcAft>
          <a:spcPct val="0"/>
        </a:spcAft>
        <a:defRPr sz="1600" b="1">
          <a:solidFill>
            <a:schemeClr val="tx1"/>
          </a:solidFill>
          <a:latin typeface="+mn-lt"/>
        </a:defRPr>
      </a:lvl6pPr>
      <a:lvl7pPr marL="2971800" indent="-228600" algn="r" rtl="1" eaLnBrk="1" fontAlgn="base" hangingPunct="1">
        <a:spcBef>
          <a:spcPct val="20000"/>
        </a:spcBef>
        <a:spcAft>
          <a:spcPct val="0"/>
        </a:spcAft>
        <a:defRPr sz="1600" b="1">
          <a:solidFill>
            <a:schemeClr val="tx1"/>
          </a:solidFill>
          <a:latin typeface="+mn-lt"/>
        </a:defRPr>
      </a:lvl7pPr>
      <a:lvl8pPr marL="3429000" indent="-228600" algn="r" rtl="1" eaLnBrk="1" fontAlgn="base" hangingPunct="1">
        <a:spcBef>
          <a:spcPct val="20000"/>
        </a:spcBef>
        <a:spcAft>
          <a:spcPct val="0"/>
        </a:spcAft>
        <a:defRPr sz="1600" b="1">
          <a:solidFill>
            <a:schemeClr val="tx1"/>
          </a:solidFill>
          <a:latin typeface="+mn-lt"/>
        </a:defRPr>
      </a:lvl8pPr>
      <a:lvl9pPr marL="3886200" indent="-228600" algn="r" rtl="1" eaLnBrk="1" fontAlgn="base" hangingPunct="1">
        <a:spcBef>
          <a:spcPct val="20000"/>
        </a:spcBef>
        <a:spcAft>
          <a:spcPct val="0"/>
        </a:spcAft>
        <a:defRPr sz="1600" b="1">
          <a:solidFill>
            <a:schemeClr val="tx1"/>
          </a:solidFill>
          <a:latin typeface="+mn-lt"/>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762000"/>
            <a:ext cx="9144000" cy="5715000"/>
          </a:xfrm>
        </p:spPr>
        <p:txBody>
          <a:bodyPr/>
          <a:lstStyle/>
          <a:p>
            <a:pPr algn="ctr">
              <a:lnSpc>
                <a:spcPct val="200000"/>
              </a:lnSpc>
            </a:pPr>
            <a:endParaRPr lang="fa-IR" dirty="0">
              <a:solidFill>
                <a:srgbClr val="002060"/>
              </a:solidFill>
              <a:cs typeface="B Titr" pitchFamily="2" charset="-78"/>
            </a:endParaRPr>
          </a:p>
          <a:p>
            <a:pPr algn="ctr">
              <a:lnSpc>
                <a:spcPct val="200000"/>
              </a:lnSpc>
            </a:pPr>
            <a:r>
              <a:rPr lang="fa-IR" dirty="0">
                <a:solidFill>
                  <a:srgbClr val="002060"/>
                </a:solidFill>
                <a:cs typeface="B Titr" pitchFamily="2" charset="-78"/>
              </a:rPr>
              <a:t>سیستم ها ی اطلاعات مدیریت</a:t>
            </a:r>
          </a:p>
          <a:p>
            <a:pPr algn="ctr">
              <a:lnSpc>
                <a:spcPct val="200000"/>
              </a:lnSpc>
            </a:pPr>
            <a:r>
              <a:rPr lang="fa-IR" dirty="0">
                <a:solidFill>
                  <a:srgbClr val="002060"/>
                </a:solidFill>
                <a:cs typeface="B Titr" pitchFamily="2" charset="-78"/>
              </a:rPr>
              <a:t>مکانیزم جستجو در بانک های اطلاعاتی</a:t>
            </a:r>
          </a:p>
          <a:p>
            <a:endParaRPr lang="en-US" dirty="0"/>
          </a:p>
        </p:txBody>
      </p:sp>
    </p:spTree>
    <p:extLst>
      <p:ext uri="{BB962C8B-B14F-4D97-AF65-F5344CB8AC3E}">
        <p14:creationId xmlns:p14="http://schemas.microsoft.com/office/powerpoint/2010/main" val="277866544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428604"/>
            <a:ext cx="7772400" cy="5715000"/>
          </a:xfrm>
        </p:spPr>
        <p:txBody>
          <a:bodyPr/>
          <a:lstStyle/>
          <a:p>
            <a:pPr algn="just">
              <a:lnSpc>
                <a:spcPct val="150000"/>
              </a:lnSpc>
            </a:pPr>
            <a:r>
              <a:rPr lang="fa-IR" sz="2000" b="0" dirty="0" smtClean="0">
                <a:cs typeface="B Titr" pitchFamily="2" charset="-78"/>
              </a:rPr>
              <a:t>کلیدواژه های اصلی و فرعی را به نوع دیگری نیز می توان پیاده سازی کرد. فرض کنید محقق یک کلیدواژه خاص را تعریف می کند. این کلیدواژه اصلی به نوبه خود، از </a:t>
            </a:r>
            <a:r>
              <a:rPr lang="fa-IR" sz="2000" b="0" u="sng" dirty="0" smtClean="0">
                <a:cs typeface="B Titr" pitchFamily="2" charset="-78"/>
              </a:rPr>
              <a:t>چند کلیدواژه فرعی، اما مرتبط با یکدیگر </a:t>
            </a:r>
            <a:r>
              <a:rPr lang="fa-IR" sz="2000" b="0" dirty="0" smtClean="0">
                <a:cs typeface="B Titr" pitchFamily="2" charset="-78"/>
              </a:rPr>
              <a:t>تشکیل شده است که روی هم رفته تعریف و معانی خاصی را دنبال می کند. به این ترتیب با جستجوکردن کلیدواژه اصلی، اسنادی به عنوان محصول ارائه خواهد شد که مشتمل بر مفاهیم کلیدواژه های فرعی باشد. این مکانیزم در مواردی می تواند به عنوان نوعی از جستجوی ترکیبی ایفای نقش کند. به عنوان مثال،‹ لوازم تحریر› به عنوان یک کلیدواژه اصلی تعریف شده و در داخل آن عناوین قلم، خودکار، مداد و صفحه کلید بعنوان کلیدواژه های فرعی قرار می گیرد، حال با جستجوی کلیدواژه اصلی لوازم التحریر، محصول تولیدی شامل عناوین‹ قلم›،‹ خودکار›، ‹مداد› و‹ صفحه کلید› خواهد بود. این در حالی است که این عناوین به تنهایی برای عملیات جستجو به کار گرفته نشده بود</a:t>
            </a:r>
            <a:r>
              <a:rPr lang="en-US" sz="2000" b="0" dirty="0" smtClean="0">
                <a:cs typeface="B Titr" pitchFamily="2" charset="-78"/>
              </a:rPr>
              <a:t>.</a:t>
            </a:r>
            <a:endParaRPr lang="fa-IR" sz="2000" b="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285728"/>
            <a:ext cx="8343904" cy="6143668"/>
          </a:xfrm>
        </p:spPr>
        <p:txBody>
          <a:bodyPr/>
          <a:lstStyle/>
          <a:p>
            <a:pPr algn="just">
              <a:lnSpc>
                <a:spcPct val="150000"/>
              </a:lnSpc>
            </a:pPr>
            <a:r>
              <a:rPr lang="fa-IR" sz="2000" b="0" dirty="0" smtClean="0">
                <a:solidFill>
                  <a:srgbClr val="FF0000"/>
                </a:solidFill>
                <a:cs typeface="B Titr" pitchFamily="2" charset="-78"/>
              </a:rPr>
              <a:t>3- تجزیه و تحلیل متن</a:t>
            </a:r>
            <a:endParaRPr lang="en-US" sz="2000" b="0" dirty="0" smtClean="0">
              <a:solidFill>
                <a:srgbClr val="FF0000"/>
              </a:solidFill>
              <a:cs typeface="B Titr" pitchFamily="2" charset="-78"/>
            </a:endParaRPr>
          </a:p>
          <a:p>
            <a:pPr algn="just">
              <a:lnSpc>
                <a:spcPct val="150000"/>
              </a:lnSpc>
            </a:pPr>
            <a:r>
              <a:rPr lang="fa-IR" sz="2000" b="0" dirty="0" smtClean="0">
                <a:cs typeface="B Titr" pitchFamily="2" charset="-78"/>
              </a:rPr>
              <a:t>روش دیگری که می تواند متون را برای رایانه مفهوم سازی نماید، تجزیه و تحلیل متن توسط محقق است. بدین صورت که پس از اینکه سند در بانک ثبت شد، کارشناس مربوط، سند را به دقت مطالعه می نماید. سپس بخش های مختلف سند را علامت گذاری می کند</a:t>
            </a:r>
            <a:r>
              <a:rPr lang="en-US" sz="2000" b="0" dirty="0" smtClean="0">
                <a:cs typeface="B Titr" pitchFamily="2" charset="-78"/>
              </a:rPr>
              <a:t>. </a:t>
            </a:r>
            <a:r>
              <a:rPr lang="fa-IR" sz="2000" b="0" dirty="0" smtClean="0">
                <a:cs typeface="B Titr" pitchFamily="2" charset="-78"/>
              </a:rPr>
              <a:t>سپس این علامت ها را به شکلی تنظیم می نماید که از نظر رایانه قابل فهم باشد. به عنوان مثال، توسط روش های زیر یک متن خام را به متنی قابل درک برای رایانه تبدیل می کنیم</a:t>
            </a:r>
            <a:r>
              <a:rPr lang="en-US" sz="2000" b="0" dirty="0" smtClean="0">
                <a:cs typeface="B Titr" pitchFamily="2" charset="-78"/>
              </a:rPr>
              <a:t>: </a:t>
            </a:r>
          </a:p>
          <a:p>
            <a:pPr algn="just"/>
            <a:r>
              <a:rPr lang="fa-IR" sz="2000" b="0" dirty="0" smtClean="0">
                <a:cs typeface="B Titr" pitchFamily="2" charset="-78"/>
              </a:rPr>
              <a:t>1- ثبت شروع و پایان سخنرانی یک شخص خاص؛</a:t>
            </a:r>
            <a:endParaRPr lang="en-US" sz="2000" b="0" dirty="0" smtClean="0">
              <a:cs typeface="B Titr" pitchFamily="2" charset="-78"/>
            </a:endParaRPr>
          </a:p>
          <a:p>
            <a:pPr algn="just"/>
            <a:r>
              <a:rPr lang="fa-IR" sz="2000" b="0" dirty="0" smtClean="0">
                <a:cs typeface="B Titr" pitchFamily="2" charset="-78"/>
              </a:rPr>
              <a:t>2-متمایز کردن لیست های فرعی و اصلی؛</a:t>
            </a:r>
            <a:endParaRPr lang="en-US" sz="2000" b="0" dirty="0" smtClean="0">
              <a:cs typeface="B Titr" pitchFamily="2" charset="-78"/>
            </a:endParaRPr>
          </a:p>
          <a:p>
            <a:pPr algn="just"/>
            <a:r>
              <a:rPr lang="fa-IR" sz="2000" b="0" dirty="0" smtClean="0">
                <a:cs typeface="B Titr" pitchFamily="2" charset="-78"/>
              </a:rPr>
              <a:t>3- فهرست برداری از مطالب؛</a:t>
            </a:r>
            <a:endParaRPr lang="en-US" sz="2000" b="0" dirty="0" smtClean="0">
              <a:cs typeface="B Titr" pitchFamily="2" charset="-78"/>
            </a:endParaRPr>
          </a:p>
          <a:p>
            <a:pPr algn="just"/>
            <a:r>
              <a:rPr lang="fa-IR" sz="2000" b="0" dirty="0" smtClean="0">
                <a:cs typeface="B Titr" pitchFamily="2" charset="-78"/>
              </a:rPr>
              <a:t>4-ثبت شروع و پایان فیش برداری از سند، با احتساب شماره بندی؛</a:t>
            </a:r>
            <a:endParaRPr lang="en-US" sz="2000" b="0" dirty="0" smtClean="0">
              <a:cs typeface="B Titr" pitchFamily="2" charset="-78"/>
            </a:endParaRPr>
          </a:p>
          <a:p>
            <a:pPr algn="just"/>
            <a:r>
              <a:rPr lang="fa-IR" sz="2000" b="0" dirty="0" smtClean="0">
                <a:cs typeface="B Titr" pitchFamily="2" charset="-78"/>
              </a:rPr>
              <a:t>5- ثبت شروع و پایان پاورقی ها؛</a:t>
            </a:r>
            <a:endParaRPr lang="en-US" sz="2000" b="0" dirty="0" smtClean="0">
              <a:cs typeface="B Titr" pitchFamily="2" charset="-78"/>
            </a:endParaRPr>
          </a:p>
          <a:p>
            <a:pPr algn="just"/>
            <a:r>
              <a:rPr lang="fa-IR" sz="2000" b="0" dirty="0" smtClean="0">
                <a:cs typeface="B Titr" pitchFamily="2" charset="-78"/>
              </a:rPr>
              <a:t>6-ثبت اصلاحات به همراه تعاریف آن؛</a:t>
            </a:r>
            <a:endParaRPr lang="en-US" sz="2000" b="0" dirty="0" smtClean="0">
              <a:cs typeface="B Titr" pitchFamily="2" charset="-78"/>
            </a:endParaRPr>
          </a:p>
          <a:p>
            <a:pPr algn="just"/>
            <a:r>
              <a:rPr lang="fa-IR" sz="2000" b="0" dirty="0" smtClean="0">
                <a:cs typeface="B Titr" pitchFamily="2" charset="-78"/>
              </a:rPr>
              <a:t>7-و ...</a:t>
            </a:r>
            <a:endParaRPr lang="en-US" sz="2000" b="0" dirty="0" smtClean="0">
              <a:cs typeface="B Titr" pitchFamily="2" charset="-78"/>
            </a:endParaRPr>
          </a:p>
          <a:p>
            <a:pPr algn="just">
              <a:lnSpc>
                <a:spcPct val="150000"/>
              </a:lnSpc>
            </a:pPr>
            <a:endParaRPr lang="fa-IR" sz="2000" b="0" dirty="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200000"/>
              </a:lnSpc>
            </a:pPr>
            <a:r>
              <a:rPr lang="fa-IR" sz="2000" dirty="0" smtClean="0">
                <a:cs typeface="B Titr" pitchFamily="2" charset="-78"/>
              </a:rPr>
              <a:t>منظور از ثبت و شروع یک عنوان، کارکتر یا حرف آغاز و پایان آن در سند است. یک سند در رایانه دارای یک طول مشخص است و هر کارکتری یک شماره به خود اختصاص می دهد. به عنوان مثال، محقق با استفاده از نرم افزار، موقعیت شروع و پایان سخنان یک شخص خاص را انتخاب می کند. حال، برنامه می داند که مطالب داخل این محدوده مربوط به یک شخص خاص است. توسط این شیوه، مطالب سند توسط محقق برای رایانه مفهوم سازی می گردد. اکنون سند، دیگر یک سند ساده نمی باشد. امکانات جستجوی نرم افزاری می تواند مانور گسترده ای را روی سند اعمال کند، و محصولات متنوعی از سند را در اختیار محققان قرار دهد</a:t>
            </a:r>
            <a:r>
              <a:rPr lang="en-US" sz="2000" dirty="0" smtClean="0">
                <a:cs typeface="B Titr" pitchFamily="2" charset="-78"/>
              </a:rPr>
              <a:t>.</a:t>
            </a:r>
          </a:p>
          <a:p>
            <a:pPr algn="just">
              <a:lnSpc>
                <a:spcPct val="200000"/>
              </a:lnSpc>
            </a:pPr>
            <a:endParaRPr lang="fa-IR" sz="200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285728"/>
            <a:ext cx="8501090" cy="6286544"/>
          </a:xfrm>
        </p:spPr>
        <p:txBody>
          <a:bodyPr/>
          <a:lstStyle/>
          <a:p>
            <a:pPr algn="just">
              <a:lnSpc>
                <a:spcPct val="150000"/>
              </a:lnSpc>
            </a:pPr>
            <a:r>
              <a:rPr lang="fa-IR" sz="2000" b="0" dirty="0" smtClean="0">
                <a:cs typeface="B Titr" pitchFamily="2" charset="-78"/>
              </a:rPr>
              <a:t>به طور کلی به دو شیوه مختلف می توان محتویات یک سند را نکته برداری و علامت گذاری کرد</a:t>
            </a:r>
            <a:r>
              <a:rPr lang="en-US" sz="2000" b="0" dirty="0" smtClean="0">
                <a:cs typeface="B Titr" pitchFamily="2" charset="-78"/>
              </a:rPr>
              <a:t>:</a:t>
            </a:r>
          </a:p>
          <a:p>
            <a:pPr algn="just">
              <a:lnSpc>
                <a:spcPct val="150000"/>
              </a:lnSpc>
            </a:pPr>
            <a:r>
              <a:rPr lang="fa-IR" sz="2000" b="0" dirty="0" smtClean="0">
                <a:solidFill>
                  <a:srgbClr val="FF0000"/>
                </a:solidFill>
                <a:cs typeface="B Titr" pitchFamily="2" charset="-78"/>
              </a:rPr>
              <a:t>الف) ثبت تجزیه و تحلیل در سند</a:t>
            </a:r>
          </a:p>
          <a:p>
            <a:pPr algn="just">
              <a:lnSpc>
                <a:spcPct val="150000"/>
              </a:lnSpc>
            </a:pPr>
            <a:r>
              <a:rPr lang="fa-IR" sz="2000" b="0" dirty="0" smtClean="0">
                <a:cs typeface="B Titr" pitchFamily="2" charset="-78"/>
              </a:rPr>
              <a:t>در این روش با استفاده از کارکترهای ویژه، شروع و پایان یک عبارت را با استفاده از شماره گذاری مشخص می کنیم و کارکترها را در آغاز و پایان عبارت درج می کنیم. با کمی دقت می توان فهمید که این سیستم فرمت گذاری، مشابه زبان فرمت گذاری</a:t>
            </a:r>
            <a:r>
              <a:rPr lang="en-US" sz="2000" b="0" dirty="0" smtClean="0">
                <a:cs typeface="B Titr" pitchFamily="2" charset="-78"/>
              </a:rPr>
              <a:t> HTML </a:t>
            </a:r>
            <a:r>
              <a:rPr lang="fa-IR" sz="2000" b="0" dirty="0" smtClean="0">
                <a:cs typeface="B Titr" pitchFamily="2" charset="-78"/>
              </a:rPr>
              <a:t>و</a:t>
            </a:r>
            <a:r>
              <a:rPr lang="en-US" sz="2000" b="0" dirty="0" smtClean="0">
                <a:cs typeface="B Titr" pitchFamily="2" charset="-78"/>
              </a:rPr>
              <a:t> XML </a:t>
            </a:r>
            <a:r>
              <a:rPr lang="fa-IR" sz="2000" b="0" dirty="0" smtClean="0">
                <a:cs typeface="B Titr" pitchFamily="2" charset="-78"/>
              </a:rPr>
              <a:t>است. در این دو زبان نیز با استفاده از کارکترهای ویژه</a:t>
            </a:r>
            <a:r>
              <a:rPr lang="en-US" sz="2000" b="0" dirty="0" smtClean="0">
                <a:cs typeface="B Titr" pitchFamily="2" charset="-78"/>
              </a:rPr>
              <a:t>(TagTag) </a:t>
            </a:r>
            <a:r>
              <a:rPr lang="fa-IR" sz="2000" b="0" dirty="0" smtClean="0">
                <a:cs typeface="B Titr" pitchFamily="2" charset="-78"/>
              </a:rPr>
              <a:t>محصور شده در علامت های </a:t>
            </a:r>
            <a:r>
              <a:rPr lang="en-US" sz="2000" b="0" dirty="0" smtClean="0">
                <a:cs typeface="B Titr" pitchFamily="2" charset="-78"/>
              </a:rPr>
              <a:t>&gt; </a:t>
            </a:r>
            <a:r>
              <a:rPr lang="fa-IR" sz="2000" b="0" dirty="0" smtClean="0">
                <a:cs typeface="B Titr" pitchFamily="2" charset="-78"/>
              </a:rPr>
              <a:t>و </a:t>
            </a:r>
            <a:r>
              <a:rPr lang="en-US" sz="2000" b="0" dirty="0" smtClean="0">
                <a:cs typeface="B Titr" pitchFamily="2" charset="-78"/>
              </a:rPr>
              <a:t>&lt;</a:t>
            </a:r>
            <a:r>
              <a:rPr lang="fa-IR" sz="2000" b="0" dirty="0" smtClean="0">
                <a:cs typeface="B Titr" pitchFamily="2" charset="-78"/>
              </a:rPr>
              <a:t>، متون را فرمت زنی می کنند</a:t>
            </a:r>
            <a:r>
              <a:rPr lang="en-US" sz="2000" b="0" dirty="0" smtClean="0">
                <a:cs typeface="B Titr" pitchFamily="2" charset="-78"/>
              </a:rPr>
              <a:t>. </a:t>
            </a:r>
            <a:r>
              <a:rPr lang="fa-IR" sz="2000" b="0" dirty="0" smtClean="0">
                <a:cs typeface="B Titr" pitchFamily="2" charset="-78"/>
              </a:rPr>
              <a:t>مثال زیر را ببینید</a:t>
            </a:r>
            <a:r>
              <a:rPr lang="en-US" sz="2000" b="0" dirty="0" smtClean="0">
                <a:cs typeface="B Titr" pitchFamily="2" charset="-78"/>
              </a:rPr>
              <a:t>:</a:t>
            </a:r>
          </a:p>
          <a:p>
            <a:pPr algn="just">
              <a:lnSpc>
                <a:spcPct val="150000"/>
              </a:lnSpc>
            </a:pPr>
            <a:r>
              <a:rPr lang="fa-IR" sz="2000" b="0" dirty="0" smtClean="0">
                <a:cs typeface="B Titr" pitchFamily="2" charset="-78"/>
              </a:rPr>
              <a:t>پیتر دراکر گفته: « مدیریت هنر انجام کار به وسیله دیگران می باشد»</a:t>
            </a:r>
            <a:endParaRPr lang="en-US" sz="2000" b="0" dirty="0" smtClean="0">
              <a:cs typeface="B Titr" pitchFamily="2" charset="-78"/>
            </a:endParaRPr>
          </a:p>
          <a:p>
            <a:pPr algn="just">
              <a:lnSpc>
                <a:spcPct val="150000"/>
              </a:lnSpc>
            </a:pPr>
            <a:r>
              <a:rPr lang="en-US" sz="2000" b="0" dirty="0" smtClean="0">
                <a:cs typeface="B Titr" pitchFamily="2" charset="-78"/>
              </a:rPr>
              <a:t>1/&gt; </a:t>
            </a:r>
            <a:r>
              <a:rPr lang="fa-IR" sz="2000" b="0" dirty="0" smtClean="0">
                <a:cs typeface="B Titr" pitchFamily="2" charset="-78"/>
              </a:rPr>
              <a:t>پیتر دراکر/گفته</a:t>
            </a:r>
            <a:r>
              <a:rPr lang="en-US" sz="2000" b="0" dirty="0" smtClean="0">
                <a:cs typeface="B Titr" pitchFamily="2" charset="-78"/>
              </a:rPr>
              <a:t>: &lt;1</a:t>
            </a:r>
            <a:r>
              <a:rPr lang="fa-IR" sz="2000" b="0" dirty="0" smtClean="0">
                <a:cs typeface="B Titr" pitchFamily="2" charset="-78"/>
              </a:rPr>
              <a:t>مدیریت هنر انجام کار به وسیله دیگران می باشد/</a:t>
            </a:r>
            <a:r>
              <a:rPr lang="en-US" sz="2000" b="0" dirty="0" smtClean="0">
                <a:cs typeface="B Titr" pitchFamily="2" charset="-78"/>
              </a:rPr>
              <a:t>1</a:t>
            </a:r>
            <a:r>
              <a:rPr lang="fa-IR" sz="2000" b="0" dirty="0" smtClean="0">
                <a:cs typeface="B Titr" pitchFamily="2" charset="-78"/>
              </a:rPr>
              <a:t>&gt;</a:t>
            </a:r>
          </a:p>
          <a:p>
            <a:pPr algn="just">
              <a:lnSpc>
                <a:spcPct val="150000"/>
              </a:lnSpc>
            </a:pPr>
            <a:r>
              <a:rPr lang="fa-IR" sz="2000" dirty="0" smtClean="0">
                <a:cs typeface="B Titr" pitchFamily="2" charset="-78"/>
              </a:rPr>
              <a:t>همان طور که مشاهده می کنید، شروع و پایان سخن ایشان با کد 1 علامت گذاری شده است. حال رایانه به سادگی می تواند آمار سخنان پیتر دراکر را به همراه سخنان ایشان، در کل بانک اطلاعات ارائه دهد.</a:t>
            </a:r>
            <a:endParaRPr lang="en-US" sz="2000" b="0" dirty="0" smtClean="0">
              <a:cs typeface="B Titr" pitchFamily="2" charset="-78"/>
            </a:endParaRPr>
          </a:p>
          <a:p>
            <a:pPr algn="just">
              <a:lnSpc>
                <a:spcPct val="150000"/>
              </a:lnSpc>
            </a:pPr>
            <a:endParaRPr lang="fa-IR" sz="2000" b="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8429652" cy="5715000"/>
          </a:xfrm>
        </p:spPr>
        <p:txBody>
          <a:bodyPr/>
          <a:lstStyle/>
          <a:p>
            <a:pPr algn="just">
              <a:lnSpc>
                <a:spcPct val="150000"/>
              </a:lnSpc>
            </a:pPr>
            <a:r>
              <a:rPr lang="fa-IR" sz="2000" b="0" dirty="0" smtClean="0">
                <a:cs typeface="B Titr" pitchFamily="2" charset="-78"/>
              </a:rPr>
              <a:t>این روش دو عیب عمده دارد، اول اینکه </a:t>
            </a:r>
            <a:r>
              <a:rPr lang="fa-IR" sz="2000" b="0" u="sng" dirty="0" smtClean="0">
                <a:cs typeface="B Titr" pitchFamily="2" charset="-78"/>
              </a:rPr>
              <a:t>کارکترهای ویژه الزاماً باید در سند اصلی درج گردد</a:t>
            </a:r>
            <a:r>
              <a:rPr lang="fa-IR" sz="2000" b="0" dirty="0" smtClean="0">
                <a:cs typeface="B Titr" pitchFamily="2" charset="-78"/>
              </a:rPr>
              <a:t>. بدین ترتیب سند ما از حالت اولیه خارج خواهد شد</a:t>
            </a:r>
            <a:r>
              <a:rPr lang="en-US" sz="2000" b="0" dirty="0" smtClean="0">
                <a:cs typeface="B Titr" pitchFamily="2" charset="-78"/>
              </a:rPr>
              <a:t>. </a:t>
            </a:r>
            <a:r>
              <a:rPr lang="fa-IR" sz="2000" b="0" dirty="0" smtClean="0">
                <a:cs typeface="B Titr" pitchFamily="2" charset="-78"/>
              </a:rPr>
              <a:t>این عملیات به دلیل اینکه سندیت سند را خدشه دار می کند، مطلوب نیست. دوم اینکه </a:t>
            </a:r>
            <a:r>
              <a:rPr lang="fa-IR" sz="2000" b="0" u="sng" dirty="0" smtClean="0">
                <a:cs typeface="B Titr" pitchFamily="2" charset="-78"/>
              </a:rPr>
              <a:t>برای بازگردان سند به حالت اولیه، باید عملیات جداگانه ای انجام گیرد</a:t>
            </a:r>
            <a:r>
              <a:rPr lang="en-US" sz="2000" b="0" u="sng" dirty="0" smtClean="0">
                <a:cs typeface="B Titr" pitchFamily="2" charset="-78"/>
              </a:rPr>
              <a:t>.</a:t>
            </a:r>
            <a:endParaRPr lang="fa-IR" sz="2000" b="0" u="sng" dirty="0" smtClean="0">
              <a:cs typeface="B Titr" pitchFamily="2" charset="-78"/>
            </a:endParaRPr>
          </a:p>
          <a:p>
            <a:pPr algn="just">
              <a:lnSpc>
                <a:spcPct val="150000"/>
              </a:lnSpc>
            </a:pPr>
            <a:r>
              <a:rPr lang="fa-IR" sz="2000" b="0" u="sng" dirty="0" smtClean="0">
                <a:solidFill>
                  <a:srgbClr val="FF0000"/>
                </a:solidFill>
                <a:cs typeface="B Titr" pitchFamily="2" charset="-78"/>
              </a:rPr>
              <a:t>ب) ثبت تجزیه و تحلیل سند خارج از سند:</a:t>
            </a:r>
          </a:p>
          <a:p>
            <a:pPr algn="just">
              <a:lnSpc>
                <a:spcPct val="150000"/>
              </a:lnSpc>
            </a:pPr>
            <a:r>
              <a:rPr lang="fa-IR" sz="2000" b="0" dirty="0" smtClean="0">
                <a:cs typeface="B Titr" pitchFamily="2" charset="-78"/>
              </a:rPr>
              <a:t>در این روش، مشابه روش گذشته، سند توسط کارشناس مربوط مورد تجزیه و تحلیل قرار می گیرد. اما به جای درج کردن کارکترهای ویژه در سند، موقعیت شروع و پایان یک عبارت به همراه اطلاعات مربوط به آن در جدول جداگانه ای ذخیره سازی می گردد. به این ترتیب، هر ارجاعی که در آینده به سند داده شود، مستند خواهد بود، و سند اصلی نیز بدون تغییر خواهد بود. مزیت دیگر این است که حذف کردن محصول تولیدی از یک سند، هیچ تغییری در اصل سند ایجاد نمی کند. مثال زیر را ببینید</a:t>
            </a:r>
            <a:r>
              <a:rPr lang="en-US" sz="2000" b="0" dirty="0" smtClean="0">
                <a:cs typeface="B Titr" pitchFamily="2" charset="-78"/>
              </a:rPr>
              <a:t>:</a:t>
            </a:r>
            <a:endParaRPr lang="en-US" sz="2000" b="0" u="sng" dirty="0" smtClean="0">
              <a:cs typeface="B Titr" pitchFamily="2" charset="-78"/>
            </a:endParaRPr>
          </a:p>
          <a:p>
            <a:pPr algn="just">
              <a:lnSpc>
                <a:spcPct val="150000"/>
              </a:lnSpc>
            </a:pPr>
            <a:endParaRPr lang="fa-IR" sz="2000" b="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357166"/>
            <a:ext cx="7986714" cy="5715000"/>
          </a:xfrm>
        </p:spPr>
        <p:txBody>
          <a:bodyPr/>
          <a:lstStyle/>
          <a:p>
            <a:r>
              <a:rPr lang="fa-IR" sz="2000" b="0" dirty="0" smtClean="0">
                <a:cs typeface="B Titr" pitchFamily="2" charset="-78"/>
              </a:rPr>
              <a:t>پیتر دراکر گفته: « مدیریت هنر انجام کار به وسیله دیگران می باشد»</a:t>
            </a:r>
          </a:p>
          <a:p>
            <a:endParaRPr lang="fa-IR" sz="2000" b="0" dirty="0" smtClean="0">
              <a:cs typeface="B Titr" pitchFamily="2" charset="-78"/>
            </a:endParaRPr>
          </a:p>
          <a:p>
            <a:endParaRPr lang="fa-IR" sz="2000" b="0" dirty="0" smtClean="0">
              <a:cs typeface="B Titr" pitchFamily="2" charset="-78"/>
            </a:endParaRPr>
          </a:p>
          <a:p>
            <a:endParaRPr lang="fa-IR" sz="2000" b="0" dirty="0" smtClean="0">
              <a:cs typeface="B Titr" pitchFamily="2" charset="-78"/>
            </a:endParaRPr>
          </a:p>
          <a:p>
            <a:endParaRPr lang="fa-IR" sz="2000" b="0" dirty="0" smtClean="0">
              <a:cs typeface="B Titr" pitchFamily="2" charset="-78"/>
            </a:endParaRPr>
          </a:p>
          <a:p>
            <a:endParaRPr lang="fa-IR" sz="2000" b="0" dirty="0" smtClean="0">
              <a:cs typeface="B Titr" pitchFamily="2" charset="-78"/>
            </a:endParaRPr>
          </a:p>
          <a:p>
            <a:endParaRPr lang="fa-IR" dirty="0"/>
          </a:p>
        </p:txBody>
      </p:sp>
      <p:graphicFrame>
        <p:nvGraphicFramePr>
          <p:cNvPr id="4" name="Table 3"/>
          <p:cNvGraphicFramePr>
            <a:graphicFrameLocks noGrp="1"/>
          </p:cNvGraphicFramePr>
          <p:nvPr/>
        </p:nvGraphicFramePr>
        <p:xfrm>
          <a:off x="1643042" y="1285860"/>
          <a:ext cx="6548463" cy="917413"/>
        </p:xfrm>
        <a:graphic>
          <a:graphicData uri="http://schemas.openxmlformats.org/drawingml/2006/table">
            <a:tbl>
              <a:tblPr rtl="1" firstRow="1" bandRow="1">
                <a:tableStyleId>{5C22544A-7EE6-4342-B048-85BDC9FD1C3A}</a:tableStyleId>
              </a:tblPr>
              <a:tblGrid>
                <a:gridCol w="2182821">
                  <a:extLst>
                    <a:ext uri="{9D8B030D-6E8A-4147-A177-3AD203B41FA5}">
                      <a16:colId xmlns:a16="http://schemas.microsoft.com/office/drawing/2014/main" val="20000"/>
                    </a:ext>
                  </a:extLst>
                </a:gridCol>
                <a:gridCol w="2182821">
                  <a:extLst>
                    <a:ext uri="{9D8B030D-6E8A-4147-A177-3AD203B41FA5}">
                      <a16:colId xmlns:a16="http://schemas.microsoft.com/office/drawing/2014/main" val="20001"/>
                    </a:ext>
                  </a:extLst>
                </a:gridCol>
                <a:gridCol w="2182821">
                  <a:extLst>
                    <a:ext uri="{9D8B030D-6E8A-4147-A177-3AD203B41FA5}">
                      <a16:colId xmlns:a16="http://schemas.microsoft.com/office/drawing/2014/main" val="20002"/>
                    </a:ext>
                  </a:extLst>
                </a:gridCol>
              </a:tblGrid>
              <a:tr h="265901">
                <a:tc>
                  <a:txBody>
                    <a:bodyPr/>
                    <a:lstStyle/>
                    <a:p>
                      <a:pPr algn="ctr" rtl="1"/>
                      <a:r>
                        <a:rPr lang="fa-IR" dirty="0" smtClean="0">
                          <a:cs typeface="B Titr" pitchFamily="2" charset="-78"/>
                        </a:rPr>
                        <a:t>سخنران</a:t>
                      </a:r>
                      <a:endParaRPr lang="fa-IR" dirty="0">
                        <a:cs typeface="B Titr" pitchFamily="2" charset="-78"/>
                      </a:endParaRPr>
                    </a:p>
                  </a:txBody>
                  <a:tcPr/>
                </a:tc>
                <a:tc>
                  <a:txBody>
                    <a:bodyPr/>
                    <a:lstStyle/>
                    <a:p>
                      <a:pPr algn="ctr" rtl="1"/>
                      <a:r>
                        <a:rPr lang="fa-IR" dirty="0" smtClean="0">
                          <a:cs typeface="B Titr" pitchFamily="2" charset="-78"/>
                        </a:rPr>
                        <a:t>موضوع</a:t>
                      </a:r>
                      <a:endParaRPr lang="fa-IR" dirty="0">
                        <a:cs typeface="B Titr" pitchFamily="2" charset="-78"/>
                      </a:endParaRPr>
                    </a:p>
                  </a:txBody>
                  <a:tcPr/>
                </a:tc>
                <a:tc>
                  <a:txBody>
                    <a:bodyPr/>
                    <a:lstStyle/>
                    <a:p>
                      <a:pPr algn="ctr" rtl="1"/>
                      <a:r>
                        <a:rPr lang="fa-IR" dirty="0" smtClean="0">
                          <a:cs typeface="B Titr" pitchFamily="2" charset="-78"/>
                        </a:rPr>
                        <a:t>مدت زمات</a:t>
                      </a:r>
                      <a:endParaRPr lang="fa-IR" dirty="0">
                        <a:cs typeface="B Titr" pitchFamily="2" charset="-78"/>
                      </a:endParaRPr>
                    </a:p>
                  </a:txBody>
                  <a:tcPr/>
                </a:tc>
                <a:extLst>
                  <a:ext uri="{0D108BD9-81ED-4DB2-BD59-A6C34878D82A}">
                    <a16:rowId xmlns:a16="http://schemas.microsoft.com/office/drawing/2014/main" val="10000"/>
                  </a:ext>
                </a:extLst>
              </a:tr>
              <a:tr h="551653">
                <a:tc>
                  <a:txBody>
                    <a:bodyPr/>
                    <a:lstStyle/>
                    <a:p>
                      <a:pPr algn="ctr" rtl="1"/>
                      <a:r>
                        <a:rPr lang="fa-IR" dirty="0" smtClean="0">
                          <a:cs typeface="B Titr" pitchFamily="2" charset="-78"/>
                        </a:rPr>
                        <a:t>پیتر دراکر</a:t>
                      </a:r>
                      <a:endParaRPr lang="fa-IR" dirty="0">
                        <a:cs typeface="B Titr" pitchFamily="2" charset="-78"/>
                      </a:endParaRPr>
                    </a:p>
                  </a:txBody>
                  <a:tcPr/>
                </a:tc>
                <a:tc>
                  <a:txBody>
                    <a:bodyPr/>
                    <a:lstStyle/>
                    <a:p>
                      <a:pPr algn="ctr" rtl="1"/>
                      <a:r>
                        <a:rPr lang="fa-IR" dirty="0" smtClean="0">
                          <a:cs typeface="B Titr" pitchFamily="2" charset="-78"/>
                        </a:rPr>
                        <a:t>مدیریت</a:t>
                      </a:r>
                      <a:endParaRPr lang="fa-IR" dirty="0">
                        <a:cs typeface="B Titr" pitchFamily="2" charset="-78"/>
                      </a:endParaRPr>
                    </a:p>
                  </a:txBody>
                  <a:tcPr/>
                </a:tc>
                <a:tc>
                  <a:txBody>
                    <a:bodyPr/>
                    <a:lstStyle/>
                    <a:p>
                      <a:pPr algn="ctr" rtl="1"/>
                      <a:r>
                        <a:rPr lang="fa-IR" dirty="0" smtClean="0">
                          <a:cs typeface="B Titr" pitchFamily="2" charset="-78"/>
                        </a:rPr>
                        <a:t>یک دقیقه</a:t>
                      </a:r>
                      <a:endParaRPr lang="fa-IR" dirty="0">
                        <a:cs typeface="B Titr" pitchFamily="2" charset="-78"/>
                      </a:endParaRPr>
                    </a:p>
                  </a:txBody>
                  <a:tcPr/>
                </a:tc>
                <a:extLst>
                  <a:ext uri="{0D108BD9-81ED-4DB2-BD59-A6C34878D82A}">
                    <a16:rowId xmlns:a16="http://schemas.microsoft.com/office/drawing/2014/main" val="10001"/>
                  </a:ext>
                </a:extLst>
              </a:tr>
            </a:tbl>
          </a:graphicData>
        </a:graphic>
      </p:graphicFrame>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428604"/>
            <a:ext cx="8343904" cy="5715000"/>
          </a:xfrm>
        </p:spPr>
        <p:txBody>
          <a:bodyPr/>
          <a:lstStyle/>
          <a:p>
            <a:pPr algn="just"/>
            <a:r>
              <a:rPr lang="fa-IR" sz="2000" b="0" dirty="0" smtClean="0">
                <a:solidFill>
                  <a:srgbClr val="FF0000"/>
                </a:solidFill>
                <a:cs typeface="B Titr" pitchFamily="2" charset="-78"/>
              </a:rPr>
              <a:t>4-استخراج مشخصه</a:t>
            </a:r>
            <a:r>
              <a:rPr lang="en-US" sz="2000" b="0" dirty="0" smtClean="0">
                <a:solidFill>
                  <a:srgbClr val="FF0000"/>
                </a:solidFill>
                <a:cs typeface="B Titr" pitchFamily="2" charset="-78"/>
              </a:rPr>
              <a:t>(Field) </a:t>
            </a:r>
            <a:r>
              <a:rPr lang="fa-IR" sz="2000" b="0" dirty="0" smtClean="0">
                <a:solidFill>
                  <a:srgbClr val="FF0000"/>
                </a:solidFill>
                <a:cs typeface="B Titr" pitchFamily="2" charset="-78"/>
              </a:rPr>
              <a:t>های مشخص از سند:</a:t>
            </a:r>
          </a:p>
          <a:p>
            <a:pPr algn="just"/>
            <a:r>
              <a:rPr lang="fa-IR" sz="2000" b="0" dirty="0" smtClean="0">
                <a:cs typeface="B Titr" pitchFamily="2" charset="-78"/>
              </a:rPr>
              <a:t>با نگاهی دقیق به محتویات یک سند، می توان فیلدهای ویژه ای را از متن هر سند استخراج کرد. این فیلدها مشخصات کلی از هر سند را بیان می کنند. با انجام این کار، کار جستجو در مورد این مفاهیم بسیار ساده می گردد؛ زیرا در صورت نیاز، فقط فیلد موردنظر توسط نرم افزار جستجو می گردد. بالاتر رفتن دقت و سرعت جستجو و خوانایی بانک، از جمله مزایای پیاده سازی چنین روشی است. این روش به خصوص در مواقعی که حجم سند زیاد باشد، نمود بیشتری پیدا می کند. مثال زیر فیلدهای ممتاز را برای یک سند خاص پیشنهاد می کند</a:t>
            </a:r>
            <a:r>
              <a:rPr lang="en-US" sz="2000" b="0" dirty="0" smtClean="0">
                <a:cs typeface="B Titr" pitchFamily="2" charset="-78"/>
              </a:rPr>
              <a:t>:</a:t>
            </a:r>
          </a:p>
          <a:p>
            <a:pPr algn="just"/>
            <a:r>
              <a:rPr lang="fa-IR" sz="2000" b="0" dirty="0" smtClean="0">
                <a:cs typeface="B Titr" pitchFamily="2" charset="-78"/>
              </a:rPr>
              <a:t>1- کد سند.</a:t>
            </a:r>
            <a:endParaRPr lang="en-US" sz="2000" b="0" dirty="0" smtClean="0">
              <a:cs typeface="B Titr" pitchFamily="2" charset="-78"/>
            </a:endParaRPr>
          </a:p>
          <a:p>
            <a:pPr algn="just"/>
            <a:r>
              <a:rPr lang="fa-IR" sz="2000" b="0" dirty="0" smtClean="0">
                <a:cs typeface="B Titr" pitchFamily="2" charset="-78"/>
              </a:rPr>
              <a:t>2- عنوان یا نام سند.</a:t>
            </a:r>
            <a:endParaRPr lang="en-US" sz="2000" b="0" dirty="0" smtClean="0">
              <a:cs typeface="B Titr" pitchFamily="2" charset="-78"/>
            </a:endParaRPr>
          </a:p>
          <a:p>
            <a:pPr algn="just"/>
            <a:r>
              <a:rPr lang="fa-IR" sz="2000" b="0" dirty="0" smtClean="0">
                <a:cs typeface="B Titr" pitchFamily="2" charset="-78"/>
              </a:rPr>
              <a:t>3- فهرست مطالب.</a:t>
            </a:r>
            <a:endParaRPr lang="en-US" sz="2000" b="0" dirty="0" smtClean="0">
              <a:cs typeface="B Titr" pitchFamily="2" charset="-78"/>
            </a:endParaRPr>
          </a:p>
          <a:p>
            <a:pPr algn="just"/>
            <a:r>
              <a:rPr lang="fa-IR" sz="2000" b="0" dirty="0" smtClean="0">
                <a:cs typeface="B Titr" pitchFamily="2" charset="-78"/>
              </a:rPr>
              <a:t>4- موضوع در قالب کلید واژه های اصلی و فرعی.</a:t>
            </a:r>
            <a:endParaRPr lang="en-US" sz="2000" b="0" dirty="0" smtClean="0">
              <a:cs typeface="B Titr" pitchFamily="2" charset="-78"/>
            </a:endParaRPr>
          </a:p>
          <a:p>
            <a:pPr algn="just"/>
            <a:r>
              <a:rPr lang="fa-IR" sz="2000" b="0" dirty="0" smtClean="0">
                <a:cs typeface="B Titr" pitchFamily="2" charset="-78"/>
              </a:rPr>
              <a:t>5- متن.</a:t>
            </a:r>
            <a:endParaRPr lang="en-US" sz="2000" b="0" dirty="0" smtClean="0">
              <a:cs typeface="B Titr" pitchFamily="2" charset="-78"/>
            </a:endParaRPr>
          </a:p>
          <a:p>
            <a:pPr algn="just"/>
            <a:r>
              <a:rPr lang="fa-IR" sz="2000" b="0" dirty="0" smtClean="0">
                <a:cs typeface="B Titr" pitchFamily="2" charset="-78"/>
              </a:rPr>
              <a:t>6- تاریخ درج.</a:t>
            </a:r>
            <a:endParaRPr lang="en-US" sz="2000" b="0" dirty="0" smtClean="0">
              <a:cs typeface="B Titr" pitchFamily="2" charset="-78"/>
            </a:endParaRPr>
          </a:p>
          <a:p>
            <a:pPr algn="just"/>
            <a:r>
              <a:rPr lang="fa-IR" sz="2000" b="0" dirty="0" smtClean="0">
                <a:cs typeface="B Titr" pitchFamily="2" charset="-78"/>
              </a:rPr>
              <a:t>7- تاریخ تهیه.</a:t>
            </a:r>
            <a:endParaRPr lang="en-US" sz="2000" b="0" dirty="0" smtClean="0">
              <a:cs typeface="B Titr" pitchFamily="2" charset="-78"/>
            </a:endParaRPr>
          </a:p>
          <a:p>
            <a:pPr algn="just"/>
            <a:r>
              <a:rPr lang="fa-IR" sz="2000" b="0" dirty="0" smtClean="0">
                <a:cs typeface="B Titr" pitchFamily="2" charset="-78"/>
              </a:rPr>
              <a:t>8- سخنران، تهیه کننده یا گردآورنده.</a:t>
            </a:r>
            <a:endParaRPr lang="en-US" sz="2000" b="0" dirty="0" smtClean="0">
              <a:cs typeface="B Titr" pitchFamily="2" charset="-78"/>
            </a:endParaRPr>
          </a:p>
          <a:p>
            <a:pPr algn="just"/>
            <a:r>
              <a:rPr lang="fa-IR" sz="2000" b="0" dirty="0" smtClean="0">
                <a:cs typeface="B Titr" pitchFamily="2" charset="-78"/>
              </a:rPr>
              <a:t>9- نوع سند.</a:t>
            </a:r>
            <a:endParaRPr lang="en-US" sz="2000" b="0" dirty="0" smtClean="0">
              <a:cs typeface="B Titr" pitchFamily="2" charset="-78"/>
            </a:endParaRPr>
          </a:p>
          <a:p>
            <a:pPr algn="just"/>
            <a:r>
              <a:rPr lang="fa-IR" sz="2000" b="0" dirty="0" smtClean="0">
                <a:cs typeface="B Titr" pitchFamily="2" charset="-78"/>
              </a:rPr>
              <a:t>10-و</a:t>
            </a:r>
            <a:r>
              <a:rPr lang="en-US" sz="2000" b="0" dirty="0" smtClean="0">
                <a:cs typeface="B Titr" pitchFamily="2" charset="-78"/>
              </a:rPr>
              <a:t> ...</a:t>
            </a:r>
          </a:p>
          <a:p>
            <a:endParaRPr lang="en-US" sz="2000" b="0" dirty="0" smtClean="0">
              <a:cs typeface="B Titr" pitchFamily="2" charset="-78"/>
            </a:endParaRPr>
          </a:p>
          <a:p>
            <a:endParaRPr lang="fa-IR" sz="200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572528" cy="6357982"/>
          </a:xfrm>
        </p:spPr>
        <p:txBody>
          <a:bodyPr/>
          <a:lstStyle/>
          <a:p>
            <a:pPr algn="just">
              <a:lnSpc>
                <a:spcPct val="200000"/>
              </a:lnSpc>
            </a:pPr>
            <a:r>
              <a:rPr lang="fa-IR" sz="2000" b="0" dirty="0" smtClean="0">
                <a:cs typeface="B Titr" pitchFamily="2" charset="-78"/>
              </a:rPr>
              <a:t>به عنوان مثال، ممکن است بخواهیم سخنران، تهیه کننده یا گردآورنده یک سند را بیابیم</a:t>
            </a:r>
            <a:r>
              <a:rPr lang="en-US" sz="2000" b="0" dirty="0" smtClean="0">
                <a:cs typeface="B Titr" pitchFamily="2" charset="-78"/>
              </a:rPr>
              <a:t>. </a:t>
            </a:r>
            <a:r>
              <a:rPr lang="fa-IR" sz="2000" b="0" dirty="0" smtClean="0">
                <a:cs typeface="B Titr" pitchFamily="2" charset="-78"/>
              </a:rPr>
              <a:t>این کار با محدود کردن حوزه جستجو در فیلد شماره 8 برآورده می گردد و دیگر نیازی به جستجو در فیلدهای دیگر نخواهد بود.</a:t>
            </a:r>
          </a:p>
          <a:p>
            <a:pPr algn="just">
              <a:lnSpc>
                <a:spcPct val="200000"/>
              </a:lnSpc>
            </a:pPr>
            <a:r>
              <a:rPr lang="fa-IR" sz="2000" b="0" dirty="0" smtClean="0">
                <a:solidFill>
                  <a:srgbClr val="FF0000"/>
                </a:solidFill>
                <a:cs typeface="B Titr" pitchFamily="2" charset="-78"/>
              </a:rPr>
              <a:t>فعل جستجو(جستجوی ترکیبی) </a:t>
            </a:r>
          </a:p>
          <a:p>
            <a:pPr algn="just">
              <a:lnSpc>
                <a:spcPct val="200000"/>
              </a:lnSpc>
            </a:pPr>
            <a:r>
              <a:rPr lang="fa-IR" sz="1800" b="0" dirty="0" smtClean="0">
                <a:cs typeface="B Titr" pitchFamily="2" charset="-78"/>
              </a:rPr>
              <a:t>در این نوع از جستجو، از عبارات ترکیبی استفاده می گردد. به عنوان مثال، می خواهیم کلمات "عرفان" و "اسلام</a:t>
            </a:r>
            <a:r>
              <a:rPr lang="en-US" sz="1800" b="0" dirty="0" smtClean="0">
                <a:cs typeface="B Titr" pitchFamily="2" charset="-78"/>
              </a:rPr>
              <a:t>" </a:t>
            </a:r>
            <a:r>
              <a:rPr lang="fa-IR" sz="1800" b="0" dirty="0" smtClean="0">
                <a:cs typeface="B Titr" pitchFamily="2" charset="-78"/>
              </a:rPr>
              <a:t>در عنوان یا نام سند(فیلد2) جستجو گردد، و فقط اسنادی به عنوان محصول ارائه گردد که در عنوان آن از کلمات "عرفان" و "اسلام" استفاده شده باشد. در حالت دیگر، می خواهیم اسنادی به عنوان محصول، لیست شود که در عنوان آن، کلمات "عرفان" یا "اسلام" </a:t>
            </a:r>
            <a:r>
              <a:rPr lang="fa-IR" sz="1800" b="0" smtClean="0">
                <a:cs typeface="B Titr" pitchFamily="2" charset="-78"/>
              </a:rPr>
              <a:t>وجود نداشته </a:t>
            </a:r>
            <a:r>
              <a:rPr lang="fa-IR" sz="1800" b="0" dirty="0" smtClean="0">
                <a:cs typeface="B Titr" pitchFamily="2" charset="-78"/>
              </a:rPr>
              <a:t>باشد. به این نوع از جستجو، جستجوی ترکیبی می گویند؛ زیرا پارامترهای جستجو، از تلفیق دو یا چند شرط تشکیل می گردد. تحقق چنین امکانی محقق را در یافتن مفاهیم مرتبط در سند یاری می دهد</a:t>
            </a:r>
            <a:r>
              <a:rPr lang="en-US" sz="1800" b="0" dirty="0" smtClean="0">
                <a:cs typeface="B Titr" pitchFamily="2" charset="-78"/>
              </a:rPr>
              <a:t>.</a:t>
            </a:r>
          </a:p>
          <a:p>
            <a:pPr algn="just">
              <a:lnSpc>
                <a:spcPct val="200000"/>
              </a:lnSpc>
            </a:pPr>
            <a:endParaRPr lang="fa-IR" sz="2000" b="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501122" cy="6119834"/>
          </a:xfrm>
        </p:spPr>
        <p:txBody>
          <a:bodyPr/>
          <a:lstStyle/>
          <a:p>
            <a:pPr>
              <a:lnSpc>
                <a:spcPct val="150000"/>
              </a:lnSpc>
            </a:pPr>
            <a:r>
              <a:rPr lang="fa-IR" sz="2000" dirty="0" smtClean="0">
                <a:cs typeface="B Titr" pitchFamily="2" charset="-78"/>
              </a:rPr>
              <a:t>برای نظام مند کردن جستجوی ترکیبی، می توان از عملگرهای ریاضیاتی به این منظور استفاده کرد. جدول زیر تعدادی از این عملگرها را نمایش می دهد</a:t>
            </a:r>
            <a:r>
              <a:rPr lang="en-US" sz="2000" dirty="0" smtClean="0">
                <a:cs typeface="B Titr" pitchFamily="2" charset="-78"/>
              </a:rPr>
              <a:t>:</a:t>
            </a:r>
            <a:endParaRPr lang="fa-IR" sz="2000" dirty="0" smtClean="0">
              <a:cs typeface="B Titr" pitchFamily="2" charset="-78"/>
            </a:endParaRPr>
          </a:p>
          <a:p>
            <a:pPr>
              <a:lnSpc>
                <a:spcPct val="150000"/>
              </a:lnSpc>
            </a:pPr>
            <a:endParaRPr lang="en-US" sz="2000" dirty="0" smtClean="0">
              <a:cs typeface="B Titr" pitchFamily="2" charset="-78"/>
            </a:endParaRPr>
          </a:p>
          <a:p>
            <a:pPr>
              <a:lnSpc>
                <a:spcPct val="150000"/>
              </a:lnSpc>
            </a:pPr>
            <a:endParaRPr lang="fa-IR" sz="2000" dirty="0">
              <a:cs typeface="B Titr" pitchFamily="2" charset="-78"/>
            </a:endParaRPr>
          </a:p>
        </p:txBody>
      </p:sp>
      <p:graphicFrame>
        <p:nvGraphicFramePr>
          <p:cNvPr id="5" name="Table 4"/>
          <p:cNvGraphicFramePr>
            <a:graphicFrameLocks noGrp="1"/>
          </p:cNvGraphicFramePr>
          <p:nvPr/>
        </p:nvGraphicFramePr>
        <p:xfrm>
          <a:off x="1071538" y="1397000"/>
          <a:ext cx="7143800" cy="4318016"/>
        </p:xfrm>
        <a:graphic>
          <a:graphicData uri="http://schemas.openxmlformats.org/drawingml/2006/table">
            <a:tbl>
              <a:tblPr rtl="1" firstRow="1" bandRow="1">
                <a:tableStyleId>{5C22544A-7EE6-4342-B048-85BDC9FD1C3A}</a:tableStyleId>
              </a:tblPr>
              <a:tblGrid>
                <a:gridCol w="552064">
                  <a:extLst>
                    <a:ext uri="{9D8B030D-6E8A-4147-A177-3AD203B41FA5}">
                      <a16:colId xmlns:a16="http://schemas.microsoft.com/office/drawing/2014/main" val="20000"/>
                    </a:ext>
                  </a:extLst>
                </a:gridCol>
                <a:gridCol w="3019836">
                  <a:extLst>
                    <a:ext uri="{9D8B030D-6E8A-4147-A177-3AD203B41FA5}">
                      <a16:colId xmlns:a16="http://schemas.microsoft.com/office/drawing/2014/main" val="20001"/>
                    </a:ext>
                  </a:extLst>
                </a:gridCol>
                <a:gridCol w="932146">
                  <a:extLst>
                    <a:ext uri="{9D8B030D-6E8A-4147-A177-3AD203B41FA5}">
                      <a16:colId xmlns:a16="http://schemas.microsoft.com/office/drawing/2014/main" val="20002"/>
                    </a:ext>
                  </a:extLst>
                </a:gridCol>
                <a:gridCol w="2639754">
                  <a:extLst>
                    <a:ext uri="{9D8B030D-6E8A-4147-A177-3AD203B41FA5}">
                      <a16:colId xmlns:a16="http://schemas.microsoft.com/office/drawing/2014/main" val="20003"/>
                    </a:ext>
                  </a:extLst>
                </a:gridCol>
              </a:tblGrid>
              <a:tr h="481244">
                <a:tc>
                  <a:txBody>
                    <a:bodyPr/>
                    <a:lstStyle/>
                    <a:p>
                      <a:pPr algn="ctr" rtl="1">
                        <a:lnSpc>
                          <a:spcPct val="150000"/>
                        </a:lnSpc>
                        <a:spcAft>
                          <a:spcPts val="0"/>
                        </a:spcAft>
                      </a:pPr>
                      <a:r>
                        <a:rPr lang="fa-IR" sz="1100" dirty="0" smtClean="0">
                          <a:latin typeface="Calibri"/>
                          <a:ea typeface="Calibri"/>
                          <a:cs typeface="B Titr" pitchFamily="2" charset="-78"/>
                        </a:rPr>
                        <a:t>ردیف</a:t>
                      </a:r>
                      <a:endParaRPr lang="en-US" sz="1100" dirty="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fa-IR" sz="1400" dirty="0">
                          <a:latin typeface="Times New Roman"/>
                          <a:ea typeface="Times New Roman"/>
                          <a:cs typeface="B Titr" pitchFamily="2" charset="-78"/>
                        </a:rPr>
                        <a:t>عنوان جستجو</a:t>
                      </a:r>
                      <a:endParaRPr lang="en-US" sz="1100" dirty="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fa-IR" sz="1400">
                          <a:latin typeface="Times New Roman"/>
                          <a:ea typeface="Times New Roman"/>
                          <a:cs typeface="B Titr" pitchFamily="2" charset="-78"/>
                        </a:rPr>
                        <a:t>عملگر</a:t>
                      </a:r>
                      <a:endParaRPr lang="en-US" sz="110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fa-IR" sz="1400">
                          <a:latin typeface="Times New Roman"/>
                          <a:ea typeface="Times New Roman"/>
                          <a:cs typeface="B Titr" pitchFamily="2" charset="-78"/>
                        </a:rPr>
                        <a:t>عملگر نهایی</a:t>
                      </a:r>
                      <a:endParaRPr lang="en-US" sz="1100">
                        <a:latin typeface="Calibri"/>
                        <a:ea typeface="Calibri"/>
                        <a:cs typeface="B Titr" pitchFamily="2" charset="-78"/>
                      </a:endParaRPr>
                    </a:p>
                  </a:txBody>
                  <a:tcPr marL="9525" marR="9525" marT="9525" marB="9525" anchor="ctr"/>
                </a:tc>
                <a:extLst>
                  <a:ext uri="{0D108BD9-81ED-4DB2-BD59-A6C34878D82A}">
                    <a16:rowId xmlns:a16="http://schemas.microsoft.com/office/drawing/2014/main" val="10000"/>
                  </a:ext>
                </a:extLst>
              </a:tr>
              <a:tr h="855363">
                <a:tc>
                  <a:txBody>
                    <a:bodyPr/>
                    <a:lstStyle/>
                    <a:p>
                      <a:pPr algn="ctr" rtl="1">
                        <a:lnSpc>
                          <a:spcPct val="150000"/>
                        </a:lnSpc>
                        <a:spcAft>
                          <a:spcPts val="0"/>
                        </a:spcAft>
                      </a:pPr>
                      <a:r>
                        <a:rPr lang="fa-IR" sz="1400" dirty="0" smtClean="0">
                          <a:latin typeface="Calibri"/>
                          <a:ea typeface="Calibri"/>
                          <a:cs typeface="B Titr" pitchFamily="2" charset="-78"/>
                        </a:rPr>
                        <a:t>1</a:t>
                      </a:r>
                      <a:endParaRPr lang="en-US" sz="1400" dirty="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fa-IR" sz="1800" dirty="0">
                          <a:latin typeface="Times New Roman"/>
                          <a:ea typeface="Times New Roman"/>
                          <a:cs typeface="B Titr" pitchFamily="2" charset="-78"/>
                        </a:rPr>
                        <a:t>کلمه عرفان و اسلام در عنوان سند جستجو گردد</a:t>
                      </a:r>
                      <a:endParaRPr lang="en-US" sz="1400" dirty="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en-US" sz="1800">
                          <a:latin typeface="Times New Roman"/>
                          <a:ea typeface="Times New Roman"/>
                          <a:cs typeface="B Titr" pitchFamily="2" charset="-78"/>
                        </a:rPr>
                        <a:t>AND</a:t>
                      </a:r>
                      <a:endParaRPr lang="en-US" sz="140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en-US" sz="1800">
                          <a:latin typeface="Times New Roman"/>
                          <a:ea typeface="Times New Roman"/>
                          <a:cs typeface="B Titr" pitchFamily="2" charset="-78"/>
                        </a:rPr>
                        <a:t>"</a:t>
                      </a:r>
                      <a:r>
                        <a:rPr lang="fa-IR" sz="1800">
                          <a:latin typeface="Times New Roman"/>
                          <a:ea typeface="Times New Roman"/>
                          <a:cs typeface="B Titr" pitchFamily="2" charset="-78"/>
                        </a:rPr>
                        <a:t>عرفان</a:t>
                      </a:r>
                      <a:r>
                        <a:rPr lang="en-US" sz="1800">
                          <a:latin typeface="Times New Roman"/>
                          <a:ea typeface="Times New Roman"/>
                          <a:cs typeface="B Titr" pitchFamily="2" charset="-78"/>
                        </a:rPr>
                        <a:t>" AND "</a:t>
                      </a:r>
                      <a:r>
                        <a:rPr lang="fa-IR" sz="1800">
                          <a:latin typeface="Times New Roman"/>
                          <a:ea typeface="Times New Roman"/>
                          <a:cs typeface="B Titr" pitchFamily="2" charset="-78"/>
                        </a:rPr>
                        <a:t>اسلام</a:t>
                      </a:r>
                      <a:r>
                        <a:rPr lang="en-US" sz="1800">
                          <a:latin typeface="Times New Roman"/>
                          <a:ea typeface="Times New Roman"/>
                          <a:cs typeface="B Titr" pitchFamily="2" charset="-78"/>
                        </a:rPr>
                        <a:t>"</a:t>
                      </a:r>
                      <a:endParaRPr lang="en-US" sz="1400">
                        <a:latin typeface="Calibri"/>
                        <a:ea typeface="Calibri"/>
                        <a:cs typeface="B Titr" pitchFamily="2" charset="-78"/>
                      </a:endParaRPr>
                    </a:p>
                  </a:txBody>
                  <a:tcPr marL="9525" marR="9525" marT="9525" marB="9525" anchor="ctr"/>
                </a:tc>
                <a:extLst>
                  <a:ext uri="{0D108BD9-81ED-4DB2-BD59-A6C34878D82A}">
                    <a16:rowId xmlns:a16="http://schemas.microsoft.com/office/drawing/2014/main" val="10001"/>
                  </a:ext>
                </a:extLst>
              </a:tr>
              <a:tr h="855363">
                <a:tc>
                  <a:txBody>
                    <a:bodyPr/>
                    <a:lstStyle/>
                    <a:p>
                      <a:pPr algn="ctr" rtl="1">
                        <a:lnSpc>
                          <a:spcPct val="150000"/>
                        </a:lnSpc>
                        <a:spcAft>
                          <a:spcPts val="0"/>
                        </a:spcAft>
                      </a:pPr>
                      <a:r>
                        <a:rPr lang="fa-IR" sz="1400" dirty="0" smtClean="0">
                          <a:latin typeface="Calibri"/>
                          <a:ea typeface="Calibri"/>
                          <a:cs typeface="B Titr" pitchFamily="2" charset="-78"/>
                        </a:rPr>
                        <a:t>2</a:t>
                      </a:r>
                      <a:endParaRPr lang="en-US" sz="1400" dirty="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fa-IR" sz="1800" dirty="0">
                          <a:latin typeface="Times New Roman"/>
                          <a:ea typeface="Times New Roman"/>
                          <a:cs typeface="B Titr" pitchFamily="2" charset="-78"/>
                        </a:rPr>
                        <a:t>کلمه عرفان یا اسلام در عنوان سند جستجو گردد</a:t>
                      </a:r>
                      <a:endParaRPr lang="en-US" sz="1400" dirty="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en-US" sz="1800">
                          <a:latin typeface="Times New Roman"/>
                          <a:ea typeface="Times New Roman"/>
                          <a:cs typeface="B Titr" pitchFamily="2" charset="-78"/>
                        </a:rPr>
                        <a:t>OR</a:t>
                      </a:r>
                      <a:endParaRPr lang="en-US" sz="140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en-US" sz="1800">
                          <a:latin typeface="Times New Roman"/>
                          <a:ea typeface="Times New Roman"/>
                          <a:cs typeface="B Titr" pitchFamily="2" charset="-78"/>
                        </a:rPr>
                        <a:t>"</a:t>
                      </a:r>
                      <a:r>
                        <a:rPr lang="fa-IR" sz="1800">
                          <a:latin typeface="Times New Roman"/>
                          <a:ea typeface="Times New Roman"/>
                          <a:cs typeface="B Titr" pitchFamily="2" charset="-78"/>
                        </a:rPr>
                        <a:t>عرفان</a:t>
                      </a:r>
                      <a:r>
                        <a:rPr lang="en-US" sz="1800">
                          <a:latin typeface="Times New Roman"/>
                          <a:ea typeface="Times New Roman"/>
                          <a:cs typeface="B Titr" pitchFamily="2" charset="-78"/>
                        </a:rPr>
                        <a:t>" OR "</a:t>
                      </a:r>
                      <a:r>
                        <a:rPr lang="fa-IR" sz="1800">
                          <a:latin typeface="Times New Roman"/>
                          <a:ea typeface="Times New Roman"/>
                          <a:cs typeface="B Titr" pitchFamily="2" charset="-78"/>
                        </a:rPr>
                        <a:t>اسلام</a:t>
                      </a:r>
                      <a:r>
                        <a:rPr lang="en-US" sz="1800">
                          <a:latin typeface="Times New Roman"/>
                          <a:ea typeface="Times New Roman"/>
                          <a:cs typeface="B Titr" pitchFamily="2" charset="-78"/>
                        </a:rPr>
                        <a:t>"</a:t>
                      </a:r>
                      <a:endParaRPr lang="en-US" sz="1400">
                        <a:latin typeface="Calibri"/>
                        <a:ea typeface="Calibri"/>
                        <a:cs typeface="B Titr" pitchFamily="2" charset="-78"/>
                      </a:endParaRPr>
                    </a:p>
                  </a:txBody>
                  <a:tcPr marL="9525" marR="9525" marT="9525" marB="9525" anchor="ctr"/>
                </a:tc>
                <a:extLst>
                  <a:ext uri="{0D108BD9-81ED-4DB2-BD59-A6C34878D82A}">
                    <a16:rowId xmlns:a16="http://schemas.microsoft.com/office/drawing/2014/main" val="10002"/>
                  </a:ext>
                </a:extLst>
              </a:tr>
              <a:tr h="855363">
                <a:tc>
                  <a:txBody>
                    <a:bodyPr/>
                    <a:lstStyle/>
                    <a:p>
                      <a:pPr algn="ctr" rtl="1">
                        <a:lnSpc>
                          <a:spcPct val="150000"/>
                        </a:lnSpc>
                        <a:spcAft>
                          <a:spcPts val="0"/>
                        </a:spcAft>
                      </a:pPr>
                      <a:r>
                        <a:rPr lang="fa-IR" sz="1400" dirty="0" smtClean="0">
                          <a:latin typeface="Calibri"/>
                          <a:ea typeface="Calibri"/>
                          <a:cs typeface="B Titr" pitchFamily="2" charset="-78"/>
                        </a:rPr>
                        <a:t>3</a:t>
                      </a:r>
                      <a:endParaRPr lang="en-US" sz="1400" dirty="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fa-IR" sz="1800" dirty="0">
                          <a:latin typeface="Times New Roman"/>
                          <a:ea typeface="Times New Roman"/>
                          <a:cs typeface="B Titr" pitchFamily="2" charset="-78"/>
                        </a:rPr>
                        <a:t>کلمه عرفان یا اسلام در عنوان سند نباشد</a:t>
                      </a:r>
                      <a:r>
                        <a:rPr lang="en-US" sz="1800" dirty="0">
                          <a:latin typeface="Times New Roman"/>
                          <a:ea typeface="Times New Roman"/>
                          <a:cs typeface="B Titr" pitchFamily="2" charset="-78"/>
                        </a:rPr>
                        <a:t>.</a:t>
                      </a:r>
                      <a:endParaRPr lang="en-US" sz="1400" dirty="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en-US" sz="1800" dirty="0">
                          <a:latin typeface="Times New Roman"/>
                          <a:ea typeface="Times New Roman"/>
                          <a:cs typeface="B Titr" pitchFamily="2" charset="-78"/>
                        </a:rPr>
                        <a:t>NOT</a:t>
                      </a:r>
                      <a:endParaRPr lang="en-US" sz="1400" dirty="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en-US" sz="1800" dirty="0" smtClean="0">
                          <a:latin typeface="Times New Roman"/>
                          <a:ea typeface="Times New Roman"/>
                          <a:cs typeface="B Titr" pitchFamily="2" charset="-78"/>
                        </a:rPr>
                        <a:t>”</a:t>
                      </a:r>
                      <a:r>
                        <a:rPr lang="fa-IR" sz="1800" dirty="0" smtClean="0">
                          <a:latin typeface="Times New Roman"/>
                          <a:ea typeface="Times New Roman"/>
                          <a:cs typeface="B Titr" pitchFamily="2" charset="-78"/>
                        </a:rPr>
                        <a:t>(عرفان</a:t>
                      </a:r>
                      <a:r>
                        <a:rPr lang="en-US" sz="1800" dirty="0">
                          <a:latin typeface="Times New Roman"/>
                          <a:ea typeface="Times New Roman"/>
                          <a:cs typeface="B Titr" pitchFamily="2" charset="-78"/>
                        </a:rPr>
                        <a:t>" OR "</a:t>
                      </a:r>
                      <a:r>
                        <a:rPr lang="fa-IR" sz="1800" dirty="0" smtClean="0">
                          <a:latin typeface="Times New Roman"/>
                          <a:ea typeface="Times New Roman"/>
                          <a:cs typeface="B Titr" pitchFamily="2" charset="-78"/>
                        </a:rPr>
                        <a:t>اسلام</a:t>
                      </a:r>
                      <a:r>
                        <a:rPr lang="en-US" sz="1800" dirty="0" smtClean="0">
                          <a:latin typeface="Times New Roman"/>
                          <a:ea typeface="Times New Roman"/>
                          <a:cs typeface="B Titr" pitchFamily="2" charset="-78"/>
                        </a:rPr>
                        <a:t>”(NOT</a:t>
                      </a:r>
                      <a:endParaRPr lang="en-US" sz="1400" dirty="0">
                        <a:latin typeface="Calibri"/>
                        <a:ea typeface="Calibri"/>
                        <a:cs typeface="B Titr" pitchFamily="2" charset="-78"/>
                      </a:endParaRPr>
                    </a:p>
                  </a:txBody>
                  <a:tcPr marL="9525" marR="9525" marT="9525" marB="9525" anchor="ctr"/>
                </a:tc>
                <a:extLst>
                  <a:ext uri="{0D108BD9-81ED-4DB2-BD59-A6C34878D82A}">
                    <a16:rowId xmlns:a16="http://schemas.microsoft.com/office/drawing/2014/main" val="10003"/>
                  </a:ext>
                </a:extLst>
              </a:tr>
              <a:tr h="1270683">
                <a:tc>
                  <a:txBody>
                    <a:bodyPr/>
                    <a:lstStyle/>
                    <a:p>
                      <a:pPr algn="ctr" rtl="1">
                        <a:lnSpc>
                          <a:spcPct val="150000"/>
                        </a:lnSpc>
                        <a:spcAft>
                          <a:spcPts val="0"/>
                        </a:spcAft>
                      </a:pPr>
                      <a:r>
                        <a:rPr lang="fa-IR" sz="1400" dirty="0" smtClean="0">
                          <a:latin typeface="Calibri"/>
                          <a:ea typeface="Calibri"/>
                          <a:cs typeface="B Titr" pitchFamily="2" charset="-78"/>
                        </a:rPr>
                        <a:t>4</a:t>
                      </a:r>
                      <a:endParaRPr lang="en-US" sz="1400" dirty="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fa-IR" sz="1800" dirty="0">
                          <a:latin typeface="Times New Roman"/>
                          <a:ea typeface="Times New Roman"/>
                          <a:cs typeface="B Titr" pitchFamily="2" charset="-78"/>
                        </a:rPr>
                        <a:t>کلمه عرفان یا اسلام باشد نتیجه مثبت و اگر هر دو باشد یا هر دو نباشد نتیجه جستجو منفی باشد</a:t>
                      </a:r>
                      <a:r>
                        <a:rPr lang="en-US" sz="1800" dirty="0">
                          <a:latin typeface="Times New Roman"/>
                          <a:ea typeface="Times New Roman"/>
                          <a:cs typeface="B Titr" pitchFamily="2" charset="-78"/>
                        </a:rPr>
                        <a:t>.</a:t>
                      </a:r>
                      <a:endParaRPr lang="en-US" sz="1400" dirty="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en-US" sz="1800" dirty="0">
                          <a:latin typeface="Times New Roman"/>
                          <a:ea typeface="Times New Roman"/>
                          <a:cs typeface="B Titr" pitchFamily="2" charset="-78"/>
                        </a:rPr>
                        <a:t>Xor</a:t>
                      </a:r>
                      <a:endParaRPr lang="en-US" sz="1400" dirty="0">
                        <a:latin typeface="Calibri"/>
                        <a:ea typeface="Calibri"/>
                        <a:cs typeface="B Titr" pitchFamily="2" charset="-78"/>
                      </a:endParaRPr>
                    </a:p>
                  </a:txBody>
                  <a:tcPr marL="9525" marR="9525" marT="9525" marB="9525" anchor="ctr"/>
                </a:tc>
                <a:tc>
                  <a:txBody>
                    <a:bodyPr/>
                    <a:lstStyle/>
                    <a:p>
                      <a:pPr algn="ctr" rtl="1">
                        <a:lnSpc>
                          <a:spcPct val="150000"/>
                        </a:lnSpc>
                        <a:spcAft>
                          <a:spcPts val="0"/>
                        </a:spcAft>
                      </a:pPr>
                      <a:r>
                        <a:rPr lang="en-US" sz="1800" dirty="0" smtClean="0">
                          <a:latin typeface="Times New Roman"/>
                          <a:ea typeface="Times New Roman"/>
                          <a:cs typeface="B Titr" pitchFamily="2" charset="-78"/>
                        </a:rPr>
                        <a:t>)"</a:t>
                      </a:r>
                      <a:r>
                        <a:rPr lang="fa-IR" sz="1800" dirty="0">
                          <a:latin typeface="Times New Roman"/>
                          <a:ea typeface="Times New Roman"/>
                          <a:cs typeface="B Titr" pitchFamily="2" charset="-78"/>
                        </a:rPr>
                        <a:t>عرفان</a:t>
                      </a:r>
                      <a:r>
                        <a:rPr lang="en-US" sz="1800" dirty="0">
                          <a:latin typeface="Times New Roman"/>
                          <a:ea typeface="Times New Roman"/>
                          <a:cs typeface="B Titr" pitchFamily="2" charset="-78"/>
                        </a:rPr>
                        <a:t>" Xor "</a:t>
                      </a:r>
                      <a:r>
                        <a:rPr lang="fa-IR" sz="1800" dirty="0" smtClean="0">
                          <a:latin typeface="Times New Roman"/>
                          <a:ea typeface="Times New Roman"/>
                          <a:cs typeface="B Titr" pitchFamily="2" charset="-78"/>
                        </a:rPr>
                        <a:t>اسلام</a:t>
                      </a:r>
                      <a:r>
                        <a:rPr lang="en-US" sz="1800" dirty="0" smtClean="0">
                          <a:latin typeface="Times New Roman"/>
                          <a:ea typeface="Times New Roman"/>
                          <a:cs typeface="B Titr" pitchFamily="2" charset="-78"/>
                        </a:rPr>
                        <a:t>“(</a:t>
                      </a:r>
                      <a:endParaRPr lang="en-US" sz="1400" dirty="0">
                        <a:latin typeface="Calibri"/>
                        <a:ea typeface="Calibri"/>
                        <a:cs typeface="B Titr" pitchFamily="2" charset="-78"/>
                      </a:endParaRPr>
                    </a:p>
                  </a:txBody>
                  <a:tcPr marL="9525" marR="9525" marT="9525" marB="9525" anchor="ctr"/>
                </a:tc>
                <a:extLst>
                  <a:ext uri="{0D108BD9-81ED-4DB2-BD59-A6C34878D82A}">
                    <a16:rowId xmlns:a16="http://schemas.microsoft.com/office/drawing/2014/main" val="10004"/>
                  </a:ext>
                </a:extLst>
              </a:tr>
            </a:tbl>
          </a:graphicData>
        </a:graphic>
      </p:graphicFrame>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714356"/>
            <a:ext cx="7772400" cy="5715000"/>
          </a:xfrm>
        </p:spPr>
        <p:txBody>
          <a:bodyPr/>
          <a:lstStyle/>
          <a:p>
            <a:pPr algn="just">
              <a:lnSpc>
                <a:spcPct val="150000"/>
              </a:lnSpc>
            </a:pPr>
            <a:r>
              <a:rPr lang="fa-IR" sz="2000" b="0" dirty="0" smtClean="0">
                <a:cs typeface="B Titr" pitchFamily="2" charset="-78"/>
              </a:rPr>
              <a:t>جستجوی ترکیبی در حوزه های دیگر نیز به کار گرفته می شود. به عنوان مثال، ممکن است محقق مایل باشد اسنادی که دارای دو یا چند کلید واژه باشد را به عنوان محصول دریافت کند. به عبارت کلی تر، امکان جستجوی ترکیبی باید برای تمامی مشخصات یک سند به کار گرفته شود</a:t>
            </a:r>
            <a:r>
              <a:rPr lang="en-US" sz="2000" b="0" dirty="0" smtClean="0">
                <a:cs typeface="B Titr" pitchFamily="2" charset="-78"/>
              </a:rPr>
              <a:t>.</a:t>
            </a:r>
          </a:p>
          <a:p>
            <a:pPr algn="just">
              <a:lnSpc>
                <a:spcPct val="150000"/>
              </a:lnSpc>
            </a:pPr>
            <a:r>
              <a:rPr lang="fa-IR" sz="2000" b="0" dirty="0" smtClean="0">
                <a:solidFill>
                  <a:srgbClr val="FF0000"/>
                </a:solidFill>
                <a:cs typeface="B Titr" pitchFamily="2" charset="-78"/>
              </a:rPr>
              <a:t>5-مرتب سازی مرتب سازی اطلاعات </a:t>
            </a:r>
          </a:p>
          <a:p>
            <a:pPr algn="just">
              <a:lnSpc>
                <a:spcPct val="150000"/>
              </a:lnSpc>
            </a:pPr>
            <a:r>
              <a:rPr lang="fa-IR" sz="2000" b="0" dirty="0" smtClean="0">
                <a:cs typeface="B Titr" pitchFamily="2" charset="-78"/>
              </a:rPr>
              <a:t>این روش نیز یکی دیگر از امکاناتی است که در یک بانک اطلاعات باید به خوبی فراهم گردد. هر یک از ما به نوبه خود، از این امکان در امور روزانه خود استفاده می کنیم. تاکنون شاید بارها تصمیم به مرتب سازی الفبایی اسامی شماره تلفن ها و یا لیست عددی قیمت ها و ... گرفته باشید. حتی در بسیاری از مواقع، عملیات مرتب سازی از علمیات جستجو، بیشتر مورد استفاده قرار می گیرد. عملیات مرتب سازی فقط ترتیب نمایش محتویات را بر طبق یک قالب خاص صورت می دهد این کار می تواند در روی کل اسناد، محدوده معینی از اسناد، یا روی نتیجه جستجو پیاده گردد</a:t>
            </a:r>
            <a:r>
              <a:rPr lang="en-US" sz="2000" b="0" dirty="0" smtClean="0">
                <a:cs typeface="B Titr" pitchFamily="2" charset="-78"/>
              </a:rPr>
              <a:t>.</a:t>
            </a:r>
          </a:p>
          <a:p>
            <a:pPr algn="just">
              <a:lnSpc>
                <a:spcPct val="150000"/>
              </a:lnSpc>
            </a:pPr>
            <a:endParaRPr lang="fa-IR" sz="2000" b="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8572560" cy="5715000"/>
          </a:xfrm>
        </p:spPr>
        <p:txBody>
          <a:bodyPr/>
          <a:lstStyle/>
          <a:p>
            <a:pPr algn="just">
              <a:lnSpc>
                <a:spcPct val="150000"/>
              </a:lnSpc>
            </a:pPr>
            <a:r>
              <a:rPr lang="fa-IR" sz="2000" b="0" dirty="0" smtClean="0">
                <a:latin typeface="Tahoma" pitchFamily="34" charset="0"/>
                <a:cs typeface="B Titr" pitchFamily="2" charset="-78"/>
              </a:rPr>
              <a:t>امروزه بانک های اطلاعاتی به طور فزاینده ای در حال گسترش و تکامل هستند. اگر به اطراف خود به دقت نگاه کنیم، می توانیم بسیاری از آنها را پیدا کنیم. همان طور که می دانید، بانک اطلاعاتی مخزنی است برای بایگانی و ذخیره اطلاعات. اگر یک سیستم نرم افزاری قدرتمند نتواند اطلاعات بانک را تجزیه و تحلیل نماید، عملا بانک اطلاعات به یک انبار جهت ذخیره و بایگانی اطلاعات نزول خواهد کرد، و این چیزی نیست که مطلوب نظر ما باشد. </a:t>
            </a:r>
            <a:r>
              <a:rPr lang="fa-IR" sz="2000" b="0" u="sng" dirty="0" smtClean="0">
                <a:latin typeface="Tahoma" pitchFamily="34" charset="0"/>
                <a:cs typeface="B Titr" pitchFamily="2" charset="-78"/>
              </a:rPr>
              <a:t>امروزه مهم ترین پارامتر تعیین کننده در نرم افزارهای بانک اطلاعاتی، </a:t>
            </a:r>
            <a:r>
              <a:rPr lang="fa-IR" sz="2000" b="0" u="sng" dirty="0" smtClean="0">
                <a:solidFill>
                  <a:srgbClr val="FF0000"/>
                </a:solidFill>
                <a:latin typeface="Tahoma" pitchFamily="34" charset="0"/>
                <a:cs typeface="B Titr" pitchFamily="2" charset="-78"/>
              </a:rPr>
              <a:t>امکانات جستجوی </a:t>
            </a:r>
            <a:r>
              <a:rPr lang="fa-IR" sz="2000" b="0" u="sng" dirty="0" smtClean="0">
                <a:latin typeface="Tahoma" pitchFamily="34" charset="0"/>
                <a:cs typeface="B Titr" pitchFamily="2" charset="-78"/>
              </a:rPr>
              <a:t>آن است</a:t>
            </a:r>
            <a:r>
              <a:rPr lang="fa-IR" sz="2000" b="0" dirty="0" smtClean="0">
                <a:latin typeface="Tahoma" pitchFamily="34" charset="0"/>
                <a:cs typeface="B Titr" pitchFamily="2" charset="-78"/>
              </a:rPr>
              <a:t>. هر قدر مکانیزم جستجو جامع باشد، محصولات تولیدی از بانک نیز سودمند و کامل خواهد بود</a:t>
            </a:r>
            <a:r>
              <a:rPr lang="en-US" sz="2000" b="0" dirty="0" smtClean="0">
                <a:latin typeface="Tahoma" pitchFamily="34" charset="0"/>
                <a:cs typeface="B Titr" pitchFamily="2" charset="-78"/>
              </a:rPr>
              <a:t>. </a:t>
            </a:r>
            <a:r>
              <a:rPr lang="fa-IR" sz="2000" b="0" dirty="0" smtClean="0">
                <a:latin typeface="Tahoma" pitchFamily="34" charset="0"/>
                <a:cs typeface="B Titr" pitchFamily="2" charset="-78"/>
              </a:rPr>
              <a:t>در این مجال قصد داریم روش های موثری که می تواند عملیات جستجو را مکانیزه نماید، بررسی کنیم</a:t>
            </a:r>
            <a:r>
              <a:rPr lang="en-US" sz="2000" b="0" dirty="0" smtClean="0">
                <a:latin typeface="Tahoma" pitchFamily="34" charset="0"/>
                <a:cs typeface="B Titr" pitchFamily="2" charset="-78"/>
              </a:rPr>
              <a:t>.</a:t>
            </a:r>
            <a:r>
              <a:rPr lang="fa-IR" sz="2000" b="0" dirty="0" smtClean="0">
                <a:latin typeface="Tahoma" pitchFamily="34" charset="0"/>
                <a:cs typeface="B Titr" pitchFamily="2" charset="-78"/>
              </a:rPr>
              <a:t> </a:t>
            </a:r>
            <a:r>
              <a:rPr lang="fa-IR" sz="2000" dirty="0" smtClean="0">
                <a:cs typeface="B Titr" pitchFamily="2" charset="-78"/>
              </a:rPr>
              <a:t>جایگاه جستجو محتویات یک سند را می توان به </a:t>
            </a:r>
            <a:r>
              <a:rPr lang="fa-IR" sz="2000" dirty="0" smtClean="0">
                <a:solidFill>
                  <a:srgbClr val="FF0000"/>
                </a:solidFill>
                <a:cs typeface="B Titr" pitchFamily="2" charset="-78"/>
              </a:rPr>
              <a:t>مواد خام یک کارخانه </a:t>
            </a:r>
            <a:r>
              <a:rPr lang="fa-IR" sz="2000" dirty="0" smtClean="0">
                <a:cs typeface="B Titr" pitchFamily="2" charset="-78"/>
              </a:rPr>
              <a:t>تولیدی تشبیه کرد</a:t>
            </a:r>
            <a:r>
              <a:rPr lang="en-US" sz="2000" dirty="0" smtClean="0">
                <a:cs typeface="B Titr" pitchFamily="2" charset="-78"/>
              </a:rPr>
              <a:t>. </a:t>
            </a:r>
            <a:r>
              <a:rPr lang="fa-IR" sz="2000" dirty="0" smtClean="0">
                <a:cs typeface="B Titr" pitchFamily="2" charset="-78"/>
              </a:rPr>
              <a:t>یک سند بدون اینکه بتوان مانورهای جستجو و کنکاش را روی آن پیاده کرد، کاربرد چندانی نخواهد داشت. همان طور که اگر مواد خام توسط ماشین آلات کارخانه مورد استفاده قرار نگیرند، نمی توان به خروجی آن ها به عنوان یک محصول نگاه کرد</a:t>
            </a:r>
            <a:r>
              <a:rPr lang="en-US" sz="2000" dirty="0" smtClean="0">
                <a:cs typeface="B Titr" pitchFamily="2" charset="-78"/>
              </a:rPr>
              <a:t>.</a:t>
            </a:r>
          </a:p>
          <a:p>
            <a:pPr algn="just">
              <a:lnSpc>
                <a:spcPct val="150000"/>
              </a:lnSpc>
            </a:pPr>
            <a:endParaRPr lang="en-US" sz="2000" b="0" dirty="0" smtClean="0">
              <a:latin typeface="Tahoma" pitchFamily="34" charset="0"/>
              <a:cs typeface="B Titr" pitchFamily="2" charset="-78"/>
            </a:endParaRPr>
          </a:p>
          <a:p>
            <a:pPr algn="just">
              <a:lnSpc>
                <a:spcPct val="150000"/>
              </a:lnSpc>
            </a:pPr>
            <a:endParaRPr lang="fa-IR" sz="2000" b="0" dirty="0">
              <a:latin typeface="Tahoma" pitchFamily="34" charset="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286544"/>
          </a:xfrm>
        </p:spPr>
        <p:txBody>
          <a:bodyPr/>
          <a:lstStyle/>
          <a:p>
            <a:pPr algn="just">
              <a:lnSpc>
                <a:spcPct val="200000"/>
              </a:lnSpc>
            </a:pPr>
            <a:r>
              <a:rPr lang="fa-IR" sz="2000" b="0" u="sng" dirty="0" smtClean="0">
                <a:cs typeface="B Titr" pitchFamily="2" charset="-78"/>
              </a:rPr>
              <a:t>مرتب سازی به طور کلی به سه شیوه زیر انجام می گیرد</a:t>
            </a:r>
            <a:r>
              <a:rPr lang="en-US" sz="2000" b="0" u="sng" dirty="0" smtClean="0">
                <a:cs typeface="B Titr" pitchFamily="2" charset="-78"/>
              </a:rPr>
              <a:t>:</a:t>
            </a:r>
          </a:p>
          <a:p>
            <a:pPr algn="just">
              <a:lnSpc>
                <a:spcPct val="200000"/>
              </a:lnSpc>
            </a:pPr>
            <a:r>
              <a:rPr lang="fa-IR" sz="2000" b="0" dirty="0" smtClean="0">
                <a:cs typeface="B Titr" pitchFamily="2" charset="-78"/>
              </a:rPr>
              <a:t>1- الفبایی</a:t>
            </a:r>
          </a:p>
          <a:p>
            <a:pPr algn="just">
              <a:lnSpc>
                <a:spcPct val="200000"/>
              </a:lnSpc>
            </a:pPr>
            <a:r>
              <a:rPr lang="fa-IR" sz="2000" b="0" dirty="0" smtClean="0">
                <a:cs typeface="B Titr" pitchFamily="2" charset="-78"/>
              </a:rPr>
              <a:t>2-تاریخی</a:t>
            </a:r>
          </a:p>
          <a:p>
            <a:pPr algn="just">
              <a:lnSpc>
                <a:spcPct val="200000"/>
              </a:lnSpc>
            </a:pPr>
            <a:r>
              <a:rPr lang="fa-IR" sz="2000" b="0" dirty="0" smtClean="0">
                <a:cs typeface="B Titr" pitchFamily="2" charset="-78"/>
              </a:rPr>
              <a:t>3- موضوعی</a:t>
            </a:r>
            <a:r>
              <a:rPr lang="en-US" sz="2000" b="0" dirty="0" smtClean="0">
                <a:cs typeface="B Titr" pitchFamily="2" charset="-78"/>
              </a:rPr>
              <a:t>.</a:t>
            </a:r>
          </a:p>
          <a:p>
            <a:pPr algn="just">
              <a:lnSpc>
                <a:spcPct val="200000"/>
              </a:lnSpc>
            </a:pPr>
            <a:r>
              <a:rPr lang="fa-IR" sz="2000" b="0" dirty="0" smtClean="0">
                <a:cs typeface="B Titr" pitchFamily="2" charset="-78"/>
              </a:rPr>
              <a:t>در مرتب سازی هر یک از روش های فوق، روش معکوس مرتب سازی نیز باید امکان پذیر گردد</a:t>
            </a:r>
            <a:r>
              <a:rPr lang="en-US" sz="2000" b="0" dirty="0" smtClean="0">
                <a:cs typeface="B Titr" pitchFamily="2" charset="-78"/>
              </a:rPr>
              <a:t>. </a:t>
            </a:r>
            <a:r>
              <a:rPr lang="fa-IR" sz="2000" b="0" dirty="0" smtClean="0">
                <a:cs typeface="B Titr" pitchFamily="2" charset="-78"/>
              </a:rPr>
              <a:t>اولویت مرتب سازی یا جستجو در یک سند، بسته به نیاز محقق است. به عنوان مثال، محقق در ابتدا اسنادی را که حاوی کلیدواژه های "اسلام" با عنوان "حقوق زن" می باشد، را جستجو نماید. حال پس از پایان عملیات جستجو، مایل باشد که نتایج با ترتیب الفبایی در عنوان سند لیست داده شود.</a:t>
            </a:r>
          </a:p>
          <a:p>
            <a:pPr algn="just">
              <a:lnSpc>
                <a:spcPct val="200000"/>
              </a:lnSpc>
            </a:pPr>
            <a:endParaRPr lang="fa-IR" sz="2000" b="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58218" cy="6215106"/>
          </a:xfrm>
        </p:spPr>
        <p:txBody>
          <a:bodyPr/>
          <a:lstStyle/>
          <a:p>
            <a:pPr algn="just">
              <a:lnSpc>
                <a:spcPct val="150000"/>
              </a:lnSpc>
            </a:pPr>
            <a:r>
              <a:rPr lang="fa-IR" sz="2000" b="0" dirty="0" smtClean="0">
                <a:solidFill>
                  <a:srgbClr val="FF0000"/>
                </a:solidFill>
                <a:cs typeface="B Titr" pitchFamily="2" charset="-78"/>
              </a:rPr>
              <a:t>ارائه محصول </a:t>
            </a:r>
          </a:p>
          <a:p>
            <a:pPr algn="just">
              <a:lnSpc>
                <a:spcPct val="150000"/>
              </a:lnSpc>
            </a:pPr>
            <a:r>
              <a:rPr lang="fa-IR" sz="2000" dirty="0" smtClean="0">
                <a:cs typeface="B Titr" pitchFamily="2" charset="-78"/>
              </a:rPr>
              <a:t>ارائه محصول نهایی یک جستجو، پایان کار جستجو را نشان می دهد. پس از گذشت مدت زمان کوتاهی ممکن است جستجوهای متنوع زیادی در بانک صورت گیرد</a:t>
            </a:r>
            <a:r>
              <a:rPr lang="en-US" sz="2000" dirty="0" smtClean="0">
                <a:cs typeface="B Titr" pitchFamily="2" charset="-78"/>
              </a:rPr>
              <a:t>. </a:t>
            </a:r>
            <a:r>
              <a:rPr lang="fa-IR" sz="2000" dirty="0" smtClean="0">
                <a:cs typeface="B Titr" pitchFamily="2" charset="-78"/>
              </a:rPr>
              <a:t>در صورتی که امکان ذخیره سازی محصول نهایی جستجو امکان پذیر گردد؛ در مدت زمانی کوتاه، یک بانک جدید از محصولات تولیدی از جستجوهای متنوع را در اختیار خواهیم داشت. این محصولات به نوبه خود می تواند به عنوان یک بازخورد</a:t>
            </a:r>
            <a:r>
              <a:rPr lang="en-US" sz="2000" dirty="0" smtClean="0">
                <a:cs typeface="B Titr" pitchFamily="2" charset="-78"/>
              </a:rPr>
              <a:t> (feed back) </a:t>
            </a:r>
            <a:r>
              <a:rPr lang="fa-IR" sz="2000" dirty="0" smtClean="0">
                <a:cs typeface="B Titr" pitchFamily="2" charset="-78"/>
              </a:rPr>
              <a:t>مجدد، به مکانیزم جستجو ارسال گردد، یا در صورت تمایل به کاربران و محققان، نمایش داده شود، یا به عنوان یک خروجی قابل نمایش در خارج از بانک، در قالب فایل های قابل استفاده ذخیره گردد. به طور خلاصه، محصولات تولیدی می تواند به چهار صورت قابل استفاده گردد</a:t>
            </a:r>
            <a:r>
              <a:rPr lang="en-US" sz="2000" dirty="0" smtClean="0">
                <a:cs typeface="B Titr" pitchFamily="2" charset="-78"/>
              </a:rPr>
              <a:t>:</a:t>
            </a:r>
          </a:p>
          <a:p>
            <a:pPr algn="just">
              <a:lnSpc>
                <a:spcPct val="150000"/>
              </a:lnSpc>
            </a:pPr>
            <a:r>
              <a:rPr lang="fa-IR" sz="2000" dirty="0" smtClean="0">
                <a:cs typeface="B Titr" pitchFamily="2" charset="-78"/>
              </a:rPr>
              <a:t>1- ارسال به خارج از بانک، در قالب فایل های استاندارد؛ </a:t>
            </a:r>
            <a:endParaRPr lang="en-US" sz="2000" dirty="0" smtClean="0">
              <a:cs typeface="B Titr" pitchFamily="2" charset="-78"/>
            </a:endParaRPr>
          </a:p>
          <a:p>
            <a:pPr algn="just">
              <a:lnSpc>
                <a:spcPct val="150000"/>
              </a:lnSpc>
            </a:pPr>
            <a:r>
              <a:rPr lang="fa-IR" sz="2000" dirty="0" smtClean="0">
                <a:cs typeface="B Titr" pitchFamily="2" charset="-78"/>
              </a:rPr>
              <a:t>2- ارسال مجدد محصول جستجو، به مکانیزم جستجو؛</a:t>
            </a:r>
            <a:endParaRPr lang="en-US" sz="2000" dirty="0" smtClean="0">
              <a:cs typeface="B Titr" pitchFamily="2" charset="-78"/>
            </a:endParaRPr>
          </a:p>
          <a:p>
            <a:pPr algn="just">
              <a:lnSpc>
                <a:spcPct val="150000"/>
              </a:lnSpc>
            </a:pPr>
            <a:r>
              <a:rPr lang="fa-IR" sz="2000" dirty="0" smtClean="0">
                <a:cs typeface="B Titr" pitchFamily="2" charset="-78"/>
              </a:rPr>
              <a:t>3-ذخیره سازی در بانک اطلاعات، برای استفاده های بعدی؛</a:t>
            </a:r>
            <a:endParaRPr lang="en-US" sz="2000" dirty="0" smtClean="0">
              <a:cs typeface="B Titr" pitchFamily="2" charset="-78"/>
            </a:endParaRPr>
          </a:p>
          <a:p>
            <a:pPr algn="just">
              <a:lnSpc>
                <a:spcPct val="150000"/>
              </a:lnSpc>
            </a:pPr>
            <a:r>
              <a:rPr lang="fa-IR" sz="2000" dirty="0" smtClean="0">
                <a:cs typeface="B Titr" pitchFamily="2" charset="-78"/>
              </a:rPr>
              <a:t>4- امکان های مختلف برای نمایش و چاپ محصول تولیدی؛</a:t>
            </a:r>
            <a:endParaRPr lang="fa-IR" sz="200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714356"/>
            <a:ext cx="8143932" cy="5715000"/>
          </a:xfrm>
        </p:spPr>
        <p:txBody>
          <a:bodyPr/>
          <a:lstStyle/>
          <a:p>
            <a:pPr algn="just">
              <a:lnSpc>
                <a:spcPct val="200000"/>
              </a:lnSpc>
            </a:pPr>
            <a:r>
              <a:rPr lang="fa-IR" sz="2000" dirty="0" smtClean="0">
                <a:cs typeface="B Titr" pitchFamily="2" charset="-78"/>
              </a:rPr>
              <a:t>      با استفاده از امکانات جستجو می توان محصولات بسیار متنوعی از یک بانک اطلاعات به دست آورد. </a:t>
            </a:r>
            <a:r>
              <a:rPr lang="fa-IR" sz="2000" u="sng" dirty="0" smtClean="0">
                <a:cs typeface="B Titr" pitchFamily="2" charset="-78"/>
              </a:rPr>
              <a:t>هر قدر قدرت جستجوی نرم افزار بالاتر باشد، محصولات تولیدی نیز کامل تر و متنوع تر خواهد بود</a:t>
            </a:r>
            <a:r>
              <a:rPr lang="fa-IR" sz="2000" dirty="0" smtClean="0">
                <a:cs typeface="B Titr" pitchFamily="2" charset="-78"/>
              </a:rPr>
              <a:t>، و به محققان این امکان را می دهد که بتوانند </a:t>
            </a:r>
            <a:r>
              <a:rPr lang="fa-IR" sz="2000" u="sng" dirty="0" smtClean="0">
                <a:cs typeface="B Titr" pitchFamily="2" charset="-78"/>
              </a:rPr>
              <a:t>تجزیه و تحلیل نرم افزاری کاملی را روی اسناد</a:t>
            </a:r>
            <a:r>
              <a:rPr lang="fa-IR" sz="2000" dirty="0" smtClean="0">
                <a:cs typeface="B Titr" pitchFamily="2" charset="-78"/>
              </a:rPr>
              <a:t> انجام دهند، و از نتایج تحلیل خود در برنامه ها و تصمیمات و تحقیقات آینده بهره ببرند.</a:t>
            </a:r>
            <a:endParaRPr lang="en-US" sz="2000" dirty="0" smtClean="0">
              <a:cs typeface="B Titr" pitchFamily="2" charset="-78"/>
            </a:endParaRPr>
          </a:p>
          <a:p>
            <a:pPr algn="just">
              <a:lnSpc>
                <a:spcPct val="200000"/>
              </a:lnSpc>
            </a:pPr>
            <a:endParaRPr lang="fa-IR" sz="200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762000"/>
            <a:ext cx="8429652" cy="5715000"/>
          </a:xfrm>
        </p:spPr>
        <p:txBody>
          <a:bodyPr/>
          <a:lstStyle/>
          <a:p>
            <a:pPr algn="just">
              <a:lnSpc>
                <a:spcPct val="150000"/>
              </a:lnSpc>
            </a:pPr>
            <a:r>
              <a:rPr lang="fa-IR" sz="2000" dirty="0" smtClean="0">
                <a:solidFill>
                  <a:srgbClr val="FF0000"/>
                </a:solidFill>
                <a:cs typeface="B Titr" pitchFamily="2" charset="-78"/>
              </a:rPr>
              <a:t>محیط پیاده سازی بانک اطلاعات</a:t>
            </a:r>
          </a:p>
          <a:p>
            <a:pPr algn="just">
              <a:lnSpc>
                <a:spcPct val="150000"/>
              </a:lnSpc>
            </a:pPr>
            <a:r>
              <a:rPr lang="fa-IR" sz="2000" dirty="0" smtClean="0">
                <a:cs typeface="B Titr" pitchFamily="2" charset="-78"/>
              </a:rPr>
              <a:t>برای اینکه بتوان بروی یک بانک اطلاعات مانور کاملی پیاده سازی کرد، باید از یک مکانیزم مناسب برای آن استفاده نمود. بسته به محیطی که بانک اطلاعات در آن محیط نصب و استفاده می گردد، نرم افزاری که این مکانیزم را پیاده سازی می کند، تعیین می گردد. به عنوان مثال اگر بانک اطلاعات در قالب برنامه</a:t>
            </a:r>
            <a:r>
              <a:rPr lang="en-US" sz="2000" dirty="0" smtClean="0">
                <a:cs typeface="B Titr" pitchFamily="2" charset="-78"/>
              </a:rPr>
              <a:t> Access </a:t>
            </a:r>
            <a:r>
              <a:rPr lang="fa-IR" sz="2000" dirty="0" smtClean="0">
                <a:cs typeface="B Titr" pitchFamily="2" charset="-78"/>
              </a:rPr>
              <a:t>نصب گردد، نرم افزار بانک آن</a:t>
            </a:r>
            <a:r>
              <a:rPr lang="en-US" sz="2000" dirty="0" smtClean="0">
                <a:cs typeface="B Titr" pitchFamily="2" charset="-78"/>
              </a:rPr>
              <a:t> Access </a:t>
            </a:r>
            <a:r>
              <a:rPr lang="fa-IR" sz="2000" dirty="0" smtClean="0">
                <a:cs typeface="B Titr" pitchFamily="2" charset="-78"/>
              </a:rPr>
              <a:t>و</a:t>
            </a:r>
            <a:r>
              <a:rPr lang="en-US" sz="2000" dirty="0" smtClean="0">
                <a:cs typeface="B Titr" pitchFamily="2" charset="-78"/>
              </a:rPr>
              <a:t> SQL </a:t>
            </a:r>
            <a:r>
              <a:rPr lang="fa-IR" sz="2000" dirty="0" smtClean="0">
                <a:cs typeface="B Titr" pitchFamily="2" charset="-78"/>
              </a:rPr>
              <a:t>و برنامه نویسی آن توسط</a:t>
            </a:r>
            <a:r>
              <a:rPr lang="en-US" sz="2000" dirty="0" smtClean="0">
                <a:cs typeface="B Titr" pitchFamily="2" charset="-78"/>
              </a:rPr>
              <a:t> VBA </a:t>
            </a:r>
            <a:r>
              <a:rPr lang="fa-IR" sz="2000" dirty="0" smtClean="0">
                <a:cs typeface="B Titr" pitchFamily="2" charset="-78"/>
              </a:rPr>
              <a:t>انجام می گیرد. اما در صورت پیاده سازی بانک اطلاعات در محیط شبکه، نرم افزار بانک آن </a:t>
            </a:r>
            <a:r>
              <a:rPr lang="en-US" sz="2000" dirty="0" smtClean="0">
                <a:cs typeface="B Titr" pitchFamily="2" charset="-78"/>
              </a:rPr>
              <a:t>Oracle </a:t>
            </a:r>
            <a:r>
              <a:rPr lang="fa-IR" sz="2000" dirty="0" smtClean="0">
                <a:cs typeface="B Titr" pitchFamily="2" charset="-78"/>
              </a:rPr>
              <a:t>و</a:t>
            </a:r>
            <a:r>
              <a:rPr lang="en-US" sz="2000" dirty="0" smtClean="0">
                <a:cs typeface="B Titr" pitchFamily="2" charset="-78"/>
              </a:rPr>
              <a:t> SQL</a:t>
            </a:r>
            <a:r>
              <a:rPr lang="fa-IR" sz="2000" dirty="0" smtClean="0">
                <a:cs typeface="B Titr" pitchFamily="2" charset="-78"/>
              </a:rPr>
              <a:t>، و نرم افزار برنامه نویسی آن نیز بسته به نیاز</a:t>
            </a:r>
            <a:r>
              <a:rPr lang="en-US" sz="2000" dirty="0" smtClean="0">
                <a:cs typeface="B Titr" pitchFamily="2" charset="-78"/>
              </a:rPr>
              <a:t>ASP.NET</a:t>
            </a:r>
            <a:r>
              <a:rPr lang="fa-IR" sz="2000" dirty="0" smtClean="0">
                <a:cs typeface="B Titr" pitchFamily="2" charset="-78"/>
              </a:rPr>
              <a:t>، </a:t>
            </a:r>
            <a:r>
              <a:rPr lang="en-US" sz="2000" dirty="0" smtClean="0">
                <a:cs typeface="B Titr" pitchFamily="2" charset="-78"/>
              </a:rPr>
              <a:t>VB.NET</a:t>
            </a:r>
            <a:r>
              <a:rPr lang="fa-IR" sz="2000" dirty="0" smtClean="0">
                <a:cs typeface="B Titr" pitchFamily="2" charset="-78"/>
              </a:rPr>
              <a:t>، </a:t>
            </a:r>
            <a:r>
              <a:rPr lang="en-US" sz="2000" dirty="0" smtClean="0">
                <a:cs typeface="B Titr" pitchFamily="2" charset="-78"/>
              </a:rPr>
              <a:t>C+</a:t>
            </a:r>
            <a:r>
              <a:rPr lang="fa-IR" sz="2000" dirty="0" smtClean="0">
                <a:cs typeface="B Titr" pitchFamily="2" charset="-78"/>
              </a:rPr>
              <a:t>، </a:t>
            </a:r>
            <a:r>
              <a:rPr lang="en-US" sz="2000" dirty="0" smtClean="0">
                <a:cs typeface="B Titr" pitchFamily="2" charset="-78"/>
              </a:rPr>
              <a:t>PHP </a:t>
            </a:r>
            <a:r>
              <a:rPr lang="fa-IR" sz="2000" dirty="0" smtClean="0">
                <a:cs typeface="B Titr" pitchFamily="2" charset="-78"/>
              </a:rPr>
              <a:t>و ... خواهد بود. البته ما در این مجال به بحث نوع نرم افزار یا محیط کار نخواهیم پرداخت. در این مقاله سعی شده است فارغ از نوع محیط به کارگیری بانک و نوع نرم افزار به کار گرفته، به الگوریتم های جستجو در بانک اطلاعات پرداخته گردد.</a:t>
            </a:r>
            <a:endParaRPr lang="en-US" sz="2000" dirty="0" smtClean="0">
              <a:cs typeface="B Titr" pitchFamily="2" charset="-78"/>
            </a:endParaRPr>
          </a:p>
          <a:p>
            <a:pPr algn="just">
              <a:lnSpc>
                <a:spcPct val="150000"/>
              </a:lnSpc>
            </a:pPr>
            <a:endParaRPr lang="fa-IR" sz="2000" dirty="0">
              <a:solidFill>
                <a:srgbClr val="FF0000"/>
              </a:solidFill>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pPr>
            <a:r>
              <a:rPr lang="fa-IR" sz="2000" dirty="0" smtClean="0">
                <a:solidFill>
                  <a:srgbClr val="FF0000"/>
                </a:solidFill>
                <a:cs typeface="B Titr" pitchFamily="2" charset="-78"/>
              </a:rPr>
              <a:t>مکانیزم جستجو در بانک اطلاعات </a:t>
            </a:r>
          </a:p>
          <a:p>
            <a:pPr algn="just">
              <a:lnSpc>
                <a:spcPct val="150000"/>
              </a:lnSpc>
            </a:pPr>
            <a:r>
              <a:rPr lang="fa-IR" sz="2000" dirty="0" smtClean="0">
                <a:cs typeface="B Titr" pitchFamily="2" charset="-78"/>
              </a:rPr>
              <a:t>مکانیزم جستجو به روندی اطلاق می گردد که از آغاز عملیات جستجو تا پایان کار، پیاده سازی می شود. ساده بودن یا پیچیده بودن نوع جستجو، تاثیر چندانی در مکانیزم جستجو ندارد</a:t>
            </a:r>
          </a:p>
          <a:p>
            <a:pPr algn="just">
              <a:lnSpc>
                <a:spcPct val="150000"/>
              </a:lnSpc>
            </a:pPr>
            <a:r>
              <a:rPr lang="fa-IR" sz="2000" dirty="0" smtClean="0">
                <a:cs typeface="B Titr" pitchFamily="2" charset="-78"/>
              </a:rPr>
              <a:t>با نگاهی دقیق به چهار بخش موضوع جستجو، فعل جستجو، مرتب سازی و ارائه محصول، در می یابیم که این چهار بخش، به صورت ضربدری با یکدیگر در ارتباط می باشند. به این ترتیب، حالات مختلفی که در مکانیزم جستجو تحقق می یابد، به 144=3*4*3*4 افزایش می یابد. این مطلب به خوبی نشان می دهد که هر قدر مکانیزم جستجو پیشرفته و جامع باشد، محصولات تولیدی بانک اطلاعات مفید، سازنده و دقیق خواهد بود، و خواهد توانست محققان را در به کارگیری از حجم وسیع اطلاعات یاری دهد.</a:t>
            </a:r>
            <a:endParaRPr lang="en-US" sz="2000" dirty="0" smtClean="0">
              <a:cs typeface="B Titr" pitchFamily="2" charset="-78"/>
            </a:endParaRPr>
          </a:p>
          <a:p>
            <a:pPr algn="just">
              <a:lnSpc>
                <a:spcPct val="150000"/>
              </a:lnSpc>
            </a:pPr>
            <a:endParaRPr lang="fa-IR" sz="200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285728"/>
            <a:ext cx="8215338" cy="6286544"/>
          </a:xfrm>
        </p:spPr>
        <p:txBody>
          <a:bodyPr/>
          <a:lstStyle/>
          <a:p>
            <a:pPr algn="just">
              <a:lnSpc>
                <a:spcPct val="150000"/>
              </a:lnSpc>
            </a:pPr>
            <a:r>
              <a:rPr lang="fa-IR" sz="2000" b="0" dirty="0" smtClean="0">
                <a:solidFill>
                  <a:srgbClr val="FF0000"/>
                </a:solidFill>
                <a:cs typeface="B Titr" pitchFamily="2" charset="-78"/>
              </a:rPr>
              <a:t>مفهوم پردازی رایانه ای </a:t>
            </a:r>
            <a:endParaRPr lang="en-US" sz="2000" b="0" dirty="0" smtClean="0">
              <a:solidFill>
                <a:srgbClr val="FF0000"/>
              </a:solidFill>
              <a:cs typeface="B Titr" pitchFamily="2" charset="-78"/>
            </a:endParaRPr>
          </a:p>
          <a:p>
            <a:pPr algn="just">
              <a:lnSpc>
                <a:spcPct val="200000"/>
              </a:lnSpc>
            </a:pPr>
            <a:r>
              <a:rPr lang="fa-IR" sz="2000" b="0" dirty="0" smtClean="0">
                <a:cs typeface="B Titr" pitchFamily="2" charset="-78"/>
              </a:rPr>
              <a:t>همان طور که می دانیم، نرم افزار هیچ درک و تصوری از متن یک کتاب یا مقاله و</a:t>
            </a:r>
            <a:r>
              <a:rPr lang="en-US" sz="2000" b="0" dirty="0" smtClean="0">
                <a:cs typeface="B Titr" pitchFamily="2" charset="-78"/>
              </a:rPr>
              <a:t> ... </a:t>
            </a:r>
            <a:r>
              <a:rPr lang="fa-IR" sz="2000" b="0" dirty="0" smtClean="0">
                <a:cs typeface="B Titr" pitchFamily="2" charset="-78"/>
              </a:rPr>
              <a:t>ندارد؛ زیرا از نظر رایانه همه عبارات دارای ارزش یکسانی هستند. به همین دلیل نمی تواند ما را در جستجوی مفهومی در بانک اطلاعات یاری کند. برای حل مسئله باید با استفاده از شیوه های ارزش گذاری و طبقه بندی روی متن، نرم افزار را در جستجوی مفهومی یاری دهیم</a:t>
            </a:r>
            <a:r>
              <a:rPr lang="en-US" sz="2000" b="0" dirty="0" smtClean="0">
                <a:cs typeface="B Titr" pitchFamily="2" charset="-78"/>
              </a:rPr>
              <a:t>. </a:t>
            </a:r>
            <a:r>
              <a:rPr lang="fa-IR" sz="2000" b="0" dirty="0" smtClean="0">
                <a:cs typeface="B Titr" pitchFamily="2" charset="-78"/>
              </a:rPr>
              <a:t>در صورتی که مرحله مفهوم سازی انجام نشود، حوزه مانور نرم افزار فقط در جستجوهای ساده محدود خواهد شد</a:t>
            </a:r>
            <a:r>
              <a:rPr lang="en-US" sz="2000" b="0" dirty="0" smtClean="0">
                <a:cs typeface="B Titr" pitchFamily="2" charset="-78"/>
              </a:rPr>
              <a:t>.</a:t>
            </a:r>
            <a:endParaRPr lang="fa-IR" sz="2000" b="0" dirty="0" smtClean="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285728"/>
            <a:ext cx="8129590" cy="5857916"/>
          </a:xfrm>
        </p:spPr>
        <p:txBody>
          <a:bodyPr/>
          <a:lstStyle/>
          <a:p>
            <a:pPr algn="just">
              <a:lnSpc>
                <a:spcPct val="150000"/>
              </a:lnSpc>
            </a:pPr>
            <a:r>
              <a:rPr lang="fa-IR" sz="2000" b="0" dirty="0" smtClean="0">
                <a:solidFill>
                  <a:srgbClr val="FF0000"/>
                </a:solidFill>
                <a:cs typeface="B Titr" pitchFamily="2" charset="-78"/>
              </a:rPr>
              <a:t>1-کلید واژه </a:t>
            </a:r>
            <a:endParaRPr lang="en-US" sz="2000" b="0" dirty="0" smtClean="0">
              <a:solidFill>
                <a:srgbClr val="FF0000"/>
              </a:solidFill>
              <a:cs typeface="B Titr" pitchFamily="2" charset="-78"/>
            </a:endParaRPr>
          </a:p>
          <a:p>
            <a:pPr algn="just">
              <a:lnSpc>
                <a:spcPct val="200000"/>
              </a:lnSpc>
            </a:pPr>
            <a:r>
              <a:rPr lang="fa-IR" sz="2000" b="0" dirty="0" smtClean="0">
                <a:cs typeface="B Titr" pitchFamily="2" charset="-78"/>
              </a:rPr>
              <a:t>وقتی که یک محقق، متن کتاب یا مقاله ای را تجزیه و تحلیل می نماید، به آسانی می تواند </a:t>
            </a:r>
            <a:r>
              <a:rPr lang="fa-IR" sz="2000" b="0" u="sng" dirty="0" smtClean="0">
                <a:cs typeface="B Titr" pitchFamily="2" charset="-78"/>
              </a:rPr>
              <a:t>مفاهیم اصلی </a:t>
            </a:r>
            <a:r>
              <a:rPr lang="fa-IR" sz="2000" b="0" dirty="0" smtClean="0">
                <a:cs typeface="B Titr" pitchFamily="2" charset="-78"/>
              </a:rPr>
              <a:t>که سند مذکور پیرامون آن، در حال بررسی و کنکاش است را استخراج کند</a:t>
            </a:r>
            <a:r>
              <a:rPr lang="en-US" sz="2000" b="0" dirty="0" smtClean="0">
                <a:cs typeface="B Titr" pitchFamily="2" charset="-78"/>
              </a:rPr>
              <a:t>. </a:t>
            </a:r>
            <a:r>
              <a:rPr lang="fa-IR" sz="2000" b="0" dirty="0" smtClean="0">
                <a:cs typeface="B Titr" pitchFamily="2" charset="-78"/>
              </a:rPr>
              <a:t>به عنوان مثال محقق پس از بررسی سند در می یابد که محورهای اصلی سند روی </a:t>
            </a:r>
            <a:r>
              <a:rPr lang="fa-IR" sz="2000" b="0" u="sng" dirty="0" smtClean="0">
                <a:solidFill>
                  <a:srgbClr val="FF0000"/>
                </a:solidFill>
                <a:cs typeface="B Titr" pitchFamily="2" charset="-78"/>
              </a:rPr>
              <a:t>"اسلام</a:t>
            </a:r>
            <a:r>
              <a:rPr lang="en-US" sz="2000" b="0" u="sng" dirty="0" smtClean="0">
                <a:solidFill>
                  <a:srgbClr val="FF0000"/>
                </a:solidFill>
                <a:cs typeface="B Titr" pitchFamily="2" charset="-78"/>
              </a:rPr>
              <a:t>" </a:t>
            </a:r>
            <a:r>
              <a:rPr lang="fa-IR" sz="2000" b="0" u="sng" dirty="0" smtClean="0">
                <a:solidFill>
                  <a:srgbClr val="FF0000"/>
                </a:solidFill>
                <a:cs typeface="B Titr" pitchFamily="2" charset="-78"/>
              </a:rPr>
              <a:t>، </a:t>
            </a:r>
            <a:r>
              <a:rPr lang="en-US" sz="2000" b="0" u="sng" dirty="0" smtClean="0">
                <a:solidFill>
                  <a:srgbClr val="FF0000"/>
                </a:solidFill>
                <a:cs typeface="B Titr" pitchFamily="2" charset="-78"/>
              </a:rPr>
              <a:t>"</a:t>
            </a:r>
            <a:r>
              <a:rPr lang="fa-IR" sz="2000" b="0" u="sng" dirty="0" smtClean="0">
                <a:solidFill>
                  <a:srgbClr val="FF0000"/>
                </a:solidFill>
                <a:cs typeface="B Titr" pitchFamily="2" charset="-78"/>
              </a:rPr>
              <a:t>حقوق" و "منزلت کار" </a:t>
            </a:r>
            <a:r>
              <a:rPr lang="fa-IR" sz="2000" b="0" dirty="0" smtClean="0">
                <a:cs typeface="B Titr" pitchFamily="2" charset="-78"/>
              </a:rPr>
              <a:t>متمرکز شده است. این عناوین در اصل، کلید واژه های اصلی مربوط به یک سند است. این کار می تواند روی تمامی متون تکرار شود. پس از اتمام کار، </a:t>
            </a:r>
            <a:r>
              <a:rPr lang="fa-IR" sz="2000" b="0" u="sng" dirty="0" smtClean="0">
                <a:cs typeface="B Titr" pitchFamily="2" charset="-78"/>
              </a:rPr>
              <a:t>کلید واژه های تولید شده مربوط به هر سند ذخیره و نگهداری می گردد. </a:t>
            </a:r>
            <a:r>
              <a:rPr lang="fa-IR" sz="2000" b="0" dirty="0" smtClean="0">
                <a:cs typeface="B Titr" pitchFamily="2" charset="-78"/>
              </a:rPr>
              <a:t>حال از نظر رایانه، متن ما دارای مفهوم و معنی می باشد. اکنون رایانه می داند که محور های اصلی سند ما "اسلام</a:t>
            </a:r>
            <a:r>
              <a:rPr lang="en-US" sz="2000" b="0" dirty="0" smtClean="0">
                <a:cs typeface="B Titr" pitchFamily="2" charset="-78"/>
              </a:rPr>
              <a:t>" </a:t>
            </a:r>
            <a:r>
              <a:rPr lang="fa-IR" sz="2000" b="0" dirty="0" smtClean="0">
                <a:cs typeface="B Titr" pitchFamily="2" charset="-78"/>
              </a:rPr>
              <a:t>، </a:t>
            </a:r>
            <a:r>
              <a:rPr lang="en-US" sz="2000" b="0" dirty="0" smtClean="0">
                <a:cs typeface="B Titr" pitchFamily="2" charset="-78"/>
              </a:rPr>
              <a:t>"</a:t>
            </a:r>
            <a:r>
              <a:rPr lang="fa-IR" sz="2000" b="0" dirty="0" smtClean="0">
                <a:cs typeface="B Titr" pitchFamily="2" charset="-78"/>
              </a:rPr>
              <a:t>حقوق" و "منزلت کار" است. حال می تواند ما را در رسیدن به کلید واژه های موردنظر ما راهنمایی کند</a:t>
            </a:r>
            <a:r>
              <a:rPr lang="en-US" sz="2000" b="0" dirty="0" smtClean="0">
                <a:cs typeface="B Titr" pitchFamily="2" charset="-78"/>
              </a:rPr>
              <a:t>.</a:t>
            </a:r>
          </a:p>
          <a:p>
            <a:pPr algn="just">
              <a:lnSpc>
                <a:spcPct val="150000"/>
              </a:lnSpc>
            </a:pPr>
            <a:endParaRPr lang="en-US" sz="2000" b="0" dirty="0" smtClean="0">
              <a:cs typeface="B Titr" pitchFamily="2" charset="-78"/>
            </a:endParaRPr>
          </a:p>
          <a:p>
            <a:pPr algn="just">
              <a:lnSpc>
                <a:spcPct val="150000"/>
              </a:lnSpc>
            </a:pPr>
            <a:endParaRPr lang="fa-IR" sz="2000" b="0" dirty="0" smtClean="0">
              <a:cs typeface="B Titr" pitchFamily="2" charset="-78"/>
            </a:endParaRPr>
          </a:p>
          <a:p>
            <a:endParaRPr lang="fa-IR" sz="200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762000"/>
            <a:ext cx="8572528" cy="5715000"/>
          </a:xfrm>
        </p:spPr>
        <p:txBody>
          <a:bodyPr/>
          <a:lstStyle/>
          <a:p>
            <a:pPr algn="just">
              <a:lnSpc>
                <a:spcPct val="150000"/>
              </a:lnSpc>
            </a:pPr>
            <a:r>
              <a:rPr lang="fa-IR" sz="2000" b="0" dirty="0" smtClean="0">
                <a:solidFill>
                  <a:srgbClr val="FF0000"/>
                </a:solidFill>
                <a:cs typeface="B Titr" pitchFamily="2" charset="-78"/>
              </a:rPr>
              <a:t>2- کلید واژه اصلی و فرعی</a:t>
            </a:r>
            <a:endParaRPr lang="en-US" sz="2000" b="0" dirty="0" smtClean="0">
              <a:solidFill>
                <a:srgbClr val="FF0000"/>
              </a:solidFill>
              <a:cs typeface="B Titr" pitchFamily="2" charset="-78"/>
            </a:endParaRPr>
          </a:p>
          <a:p>
            <a:pPr algn="just">
              <a:lnSpc>
                <a:spcPct val="200000"/>
              </a:lnSpc>
            </a:pPr>
            <a:r>
              <a:rPr lang="fa-IR" sz="2000" b="0" dirty="0" smtClean="0">
                <a:cs typeface="B Titr" pitchFamily="2" charset="-78"/>
              </a:rPr>
              <a:t>روش فوق اگرچه یک روش مفید و سودمند است؛ اما دربعضی از موارد جوابگوی نیاز های محققان نمی باشد. اگر به ساختار فوق نگاه کنید، در می یابید که ارزش کلید واژه ها با یکدیگر یکسان است. مثلا در سند فوق نمی توان فهمید که کدام محور از محور های "اسلام" ، "حقوق" و "منزلت کار" </a:t>
            </a:r>
            <a:r>
              <a:rPr lang="fa-IR" sz="2000" b="0" dirty="0" smtClean="0">
                <a:solidFill>
                  <a:srgbClr val="FF0000"/>
                </a:solidFill>
                <a:cs typeface="B Titr" pitchFamily="2" charset="-78"/>
              </a:rPr>
              <a:t>دارای ارزش بالاتری </a:t>
            </a:r>
            <a:r>
              <a:rPr lang="fa-IR" sz="2000" b="0" dirty="0" smtClean="0">
                <a:cs typeface="B Titr" pitchFamily="2" charset="-78"/>
              </a:rPr>
              <a:t>است که نرم افزار روی آن توجه ویژه ای نماید. در مرحله کامل تر، کلید واژه های تولیدی محقق در </a:t>
            </a:r>
            <a:r>
              <a:rPr lang="fa-IR" sz="2000" b="0" u="sng" dirty="0" smtClean="0">
                <a:cs typeface="B Titr" pitchFamily="2" charset="-78"/>
              </a:rPr>
              <a:t>یک طبقه بندی دارای ارزش های متفاوت قرار می گیرد</a:t>
            </a:r>
            <a:r>
              <a:rPr lang="fa-IR" sz="2000" b="0" dirty="0" smtClean="0">
                <a:cs typeface="B Titr" pitchFamily="2" charset="-78"/>
              </a:rPr>
              <a:t>. حال جستجوی کلید واژه ها ساختار کامل تری خواهند یافت.</a:t>
            </a:r>
          </a:p>
          <a:p>
            <a:pPr algn="just">
              <a:lnSpc>
                <a:spcPct val="200000"/>
              </a:lnSpc>
            </a:pPr>
            <a:endParaRPr lang="fa-IR" sz="2000" b="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214290"/>
            <a:ext cx="7986714" cy="5715000"/>
          </a:xfrm>
        </p:spPr>
        <p:txBody>
          <a:bodyPr/>
          <a:lstStyle/>
          <a:p>
            <a:pPr algn="just">
              <a:lnSpc>
                <a:spcPct val="150000"/>
              </a:lnSpc>
            </a:pPr>
            <a:r>
              <a:rPr lang="fa-IR" sz="2000" b="0" dirty="0" smtClean="0">
                <a:cs typeface="B Titr" pitchFamily="2" charset="-78"/>
              </a:rPr>
              <a:t>مثال: دو مجموعه اصلی به همراه 4 مجموعه فرعی در نظر بگیرید. به این ترتیب، کلید واژه ها با یکدیگر سلسله مراتب معنی داری را تشکیل می دهند. حال محقق برای جستجوکردن روی یک کلید واژه فرعی، </a:t>
            </a:r>
            <a:r>
              <a:rPr lang="fa-IR" sz="2000" b="0" u="sng" dirty="0" smtClean="0">
                <a:cs typeface="B Titr" pitchFamily="2" charset="-78"/>
              </a:rPr>
              <a:t>می تواند متون مشابه که در یک طبقه بندی مشابه قرار دارد را نیز بررسی کند</a:t>
            </a:r>
            <a:r>
              <a:rPr lang="fa-IR" sz="2000" b="0" dirty="0" smtClean="0">
                <a:cs typeface="B Titr" pitchFamily="2" charset="-78"/>
              </a:rPr>
              <a:t>. این در حالی است که ممکن است در حالت عادی نیز از وجود آن ها بی اطلاع باشد. به عنوان مثال پس از جستجو در کلید واژه </a:t>
            </a:r>
            <a:r>
              <a:rPr lang="fa-IR" sz="2000" b="0" u="sng" dirty="0" smtClean="0">
                <a:cs typeface="B Titr" pitchFamily="2" charset="-78"/>
              </a:rPr>
              <a:t>عرفان نظری</a:t>
            </a:r>
            <a:r>
              <a:rPr lang="fa-IR" sz="2000" b="0" dirty="0" smtClean="0">
                <a:cs typeface="B Titr" pitchFamily="2" charset="-78"/>
              </a:rPr>
              <a:t>، رایانه می تواند ‹مباحث عملی›، ‹گرایشات› و‹ صفات روحانی› را نیز به عنوان یک زیرمجموعه مرتبط در اختیار محقق قرار دهد. پیاده سازی این روش، حوزه جستجوی مفهومی رایانه را به نحو مطلوبی افزایش می دهد. به عبارت دیگرطبقه بندی مطالب در کلید واژه های فرعی و اصلی، استدلال منطقی در حوزه علوم مختلف را فراهم می کند.</a:t>
            </a:r>
            <a:r>
              <a:rPr lang="fa-IR" sz="2000" dirty="0" smtClean="0">
                <a:cs typeface="B Titr" pitchFamily="2" charset="-78"/>
              </a:rPr>
              <a:t> از طرف دیگر در صورتی که محقق، متون را با استفاده از کلید واژه اصلی عرفان جستجو کند، 4 زیرمجموعه نظری، عملی، گرایشات و صفات روحانی برای او لیست خواهد شد؛ اگرچه هیچ اطلاعی از این زیرمجموعه ها نداشته باشد. حال می تواند راه را برای رسیدن به هدف موردنظر خود دنبال کند</a:t>
            </a:r>
            <a:r>
              <a:rPr lang="en-US" sz="2000" dirty="0" smtClean="0">
                <a:cs typeface="B Titr" pitchFamily="2" charset="-78"/>
              </a:rPr>
              <a:t>.</a:t>
            </a:r>
          </a:p>
          <a:p>
            <a:pPr algn="just">
              <a:lnSpc>
                <a:spcPct val="150000"/>
              </a:lnSpc>
            </a:pPr>
            <a:endParaRPr lang="fa-IR" sz="2000" b="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loud_skipper">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Impact"/>
        <a:ea typeface=""/>
        <a:cs typeface=""/>
      </a:majorFont>
      <a:minorFont>
        <a:latin typeface="Eurosti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cloud_skipper</Template>
  <TotalTime>260</TotalTime>
  <Words>3024</Words>
  <Application>Microsoft Office PowerPoint</Application>
  <PresentationFormat>On-screen Show (4:3)</PresentationFormat>
  <Paragraphs>99</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B Nazanin</vt:lpstr>
      <vt:lpstr>B Titr</vt:lpstr>
      <vt:lpstr>Calibri</vt:lpstr>
      <vt:lpstr>Eurostile</vt:lpstr>
      <vt:lpstr>Impact</vt:lpstr>
      <vt:lpstr>Tahoma</vt:lpstr>
      <vt:lpstr>Times New Roman</vt:lpstr>
      <vt:lpstr>cloud_skipper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Hossein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Skipper</dc:title>
  <dc:creator>Adoulf</dc:creator>
  <cp:lastModifiedBy>Windows User</cp:lastModifiedBy>
  <cp:revision>44</cp:revision>
  <dcterms:created xsi:type="dcterms:W3CDTF">2016-04-14T11:59:11Z</dcterms:created>
  <dcterms:modified xsi:type="dcterms:W3CDTF">2019-03-07T21:00:46Z</dcterms:modified>
</cp:coreProperties>
</file>