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9"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r" defTabSz="914400" rtl="1" eaLnBrk="1" latinLnBrk="0" hangingPunct="1">
      <a:defRPr sz="2400" kern="1200">
        <a:solidFill>
          <a:schemeClr val="tx1"/>
        </a:solidFill>
        <a:latin typeface="Times New Roman" charset="0"/>
        <a:ea typeface="+mn-ea"/>
        <a:cs typeface="+mn-cs"/>
      </a:defRPr>
    </a:lvl6pPr>
    <a:lvl7pPr marL="2743200" algn="r" defTabSz="914400" rtl="1" eaLnBrk="1" latinLnBrk="0" hangingPunct="1">
      <a:defRPr sz="2400" kern="1200">
        <a:solidFill>
          <a:schemeClr val="tx1"/>
        </a:solidFill>
        <a:latin typeface="Times New Roman" charset="0"/>
        <a:ea typeface="+mn-ea"/>
        <a:cs typeface="+mn-cs"/>
      </a:defRPr>
    </a:lvl7pPr>
    <a:lvl8pPr marL="3200400" algn="r" defTabSz="914400" rtl="1" eaLnBrk="1" latinLnBrk="0" hangingPunct="1">
      <a:defRPr sz="2400" kern="1200">
        <a:solidFill>
          <a:schemeClr val="tx1"/>
        </a:solidFill>
        <a:latin typeface="Times New Roman" charset="0"/>
        <a:ea typeface="+mn-ea"/>
        <a:cs typeface="+mn-cs"/>
      </a:defRPr>
    </a:lvl8pPr>
    <a:lvl9pPr marL="3657600" algn="r" defTabSz="914400" rtl="1"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EEFE"/>
    <a:srgbClr val="96EAFE"/>
    <a:srgbClr val="7C5989"/>
    <a:srgbClr val="000066"/>
    <a:srgbClr val="4D6B89"/>
    <a:srgbClr val="384E64"/>
    <a:srgbClr val="274E75"/>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76" autoAdjust="0"/>
    <p:restoredTop sz="93617" autoAdjust="0"/>
  </p:normalViewPr>
  <p:slideViewPr>
    <p:cSldViewPr>
      <p:cViewPr varScale="1">
        <p:scale>
          <a:sx n="69" d="100"/>
          <a:sy n="69" d="100"/>
        </p:scale>
        <p:origin x="142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B9846F2-2ECD-4081-915C-ADBA4660D0F1}" type="datetimeFigureOut">
              <a:rPr lang="fa-IR" smtClean="0"/>
              <a:pPr/>
              <a:t>03/07/1440</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88330F1-C2CF-4DD6-9E1C-024D49813FEC}"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819400"/>
            <a:ext cx="9144000" cy="609600"/>
          </a:xfrm>
        </p:spPr>
        <p:txBody>
          <a:bodyPr/>
          <a:lstStyle>
            <a:lvl1pPr>
              <a:defRPr sz="44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0" y="3352800"/>
            <a:ext cx="9144000" cy="304800"/>
          </a:xfrm>
        </p:spPr>
        <p:txBody>
          <a:bodyPr/>
          <a:lstStyle>
            <a:lvl1pPr marL="0" indent="0" algn="ctr">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B704F95B-FAA4-45B2-A5CE-5CB4FD9F5A0F}" type="slidenum">
              <a:rPr lang="en-US"/>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AAC15C-E3A6-4A1D-90B4-9E84A72B2B31}" type="slidenum">
              <a:rPr lang="en-US"/>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770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0" y="0"/>
            <a:ext cx="67056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1A196F-D2C9-4256-835D-90CC015A73D9}" type="slidenum">
              <a:rPr lang="en-US"/>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05E24E-48A6-4ED9-8D88-A56BB14235D4}" type="slidenum">
              <a:rPr lang="en-US"/>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6A9467-7450-4F1A-8BF2-ED852476CCA9}" type="slidenum">
              <a:rPr lang="en-US"/>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1371600" y="762000"/>
            <a:ext cx="3810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5334000" y="762000"/>
            <a:ext cx="3810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3DDEE95-244D-4B3D-B980-74B3D6D78512}" type="slidenum">
              <a:rPr lang="en-US"/>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5F7C585-0651-4EE0-9281-53A2E151B82A}" type="slidenum">
              <a:rPr lang="en-US"/>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5997114-4372-40F9-A3B4-CD743EFB1746}" type="slidenum">
              <a:rPr lang="en-US"/>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F75EA65-D5E2-4925-9813-9EAEE1BB7538}" type="slidenum">
              <a:rPr lang="en-US"/>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00E6FDD-922F-4663-8554-29EF8A4CED18}" type="slidenum">
              <a:rPr lang="en-US"/>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8621BD-8D14-4AFA-A9BC-9DDF58661B75}" type="slidenum">
              <a:rPr lang="en-US"/>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371600" y="762000"/>
            <a:ext cx="7772400" cy="571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6" name="Rectangle 2"/>
          <p:cNvSpPr>
            <a:spLocks noGrp="1" noChangeArrowheads="1"/>
          </p:cNvSpPr>
          <p:nvPr>
            <p:ph type="title"/>
          </p:nvPr>
        </p:nvSpPr>
        <p:spPr bwMode="auto">
          <a:xfrm>
            <a:off x="0" y="0"/>
            <a:ext cx="91440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latin typeface="+mn-lt"/>
              </a:defRPr>
            </a:lvl1pPr>
          </a:lstStyle>
          <a:p>
            <a:endParaRPr lang="en-US"/>
          </a:p>
        </p:txBody>
      </p:sp>
      <p:sp>
        <p:nvSpPr>
          <p:cNvPr id="1029" name="Rectangle 5"/>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latin typeface="+mn-lt"/>
              </a:defRPr>
            </a:lvl1pPr>
          </a:lstStyle>
          <a:p>
            <a:endParaRPr lang="en-US"/>
          </a:p>
        </p:txBody>
      </p:sp>
      <p:sp>
        <p:nvSpPr>
          <p:cNvPr id="1030"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atin typeface="+mn-lt"/>
              </a:defRPr>
            </a:lvl1pPr>
          </a:lstStyle>
          <a:p>
            <a:fld id="{07C5EDC3-3370-46AC-9FBD-E84AFBC472B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txStyles>
    <p:titleStyle>
      <a:lvl1pPr algn="ctr" rtl="1" eaLnBrk="1" fontAlgn="base" hangingPunct="1">
        <a:spcBef>
          <a:spcPct val="0"/>
        </a:spcBef>
        <a:spcAft>
          <a:spcPct val="0"/>
        </a:spcAft>
        <a:defRPr sz="3600">
          <a:solidFill>
            <a:srgbClr val="274E75"/>
          </a:solidFill>
          <a:latin typeface="+mj-lt"/>
          <a:ea typeface="+mj-ea"/>
          <a:cs typeface="+mj-cs"/>
        </a:defRPr>
      </a:lvl1pPr>
      <a:lvl2pPr algn="ctr" rtl="1" eaLnBrk="1" fontAlgn="base" hangingPunct="1">
        <a:spcBef>
          <a:spcPct val="0"/>
        </a:spcBef>
        <a:spcAft>
          <a:spcPct val="0"/>
        </a:spcAft>
        <a:defRPr sz="3600">
          <a:solidFill>
            <a:srgbClr val="274E75"/>
          </a:solidFill>
          <a:latin typeface="Impact" pitchFamily="34" charset="0"/>
        </a:defRPr>
      </a:lvl2pPr>
      <a:lvl3pPr algn="ctr" rtl="1" eaLnBrk="1" fontAlgn="base" hangingPunct="1">
        <a:spcBef>
          <a:spcPct val="0"/>
        </a:spcBef>
        <a:spcAft>
          <a:spcPct val="0"/>
        </a:spcAft>
        <a:defRPr sz="3600">
          <a:solidFill>
            <a:srgbClr val="274E75"/>
          </a:solidFill>
          <a:latin typeface="Impact" pitchFamily="34" charset="0"/>
        </a:defRPr>
      </a:lvl3pPr>
      <a:lvl4pPr algn="ctr" rtl="1" eaLnBrk="1" fontAlgn="base" hangingPunct="1">
        <a:spcBef>
          <a:spcPct val="0"/>
        </a:spcBef>
        <a:spcAft>
          <a:spcPct val="0"/>
        </a:spcAft>
        <a:defRPr sz="3600">
          <a:solidFill>
            <a:srgbClr val="274E75"/>
          </a:solidFill>
          <a:latin typeface="Impact" pitchFamily="34" charset="0"/>
        </a:defRPr>
      </a:lvl4pPr>
      <a:lvl5pPr algn="ctr" rtl="1" eaLnBrk="1" fontAlgn="base" hangingPunct="1">
        <a:spcBef>
          <a:spcPct val="0"/>
        </a:spcBef>
        <a:spcAft>
          <a:spcPct val="0"/>
        </a:spcAft>
        <a:defRPr sz="3600">
          <a:solidFill>
            <a:srgbClr val="274E75"/>
          </a:solidFill>
          <a:latin typeface="Impact" pitchFamily="34" charset="0"/>
        </a:defRPr>
      </a:lvl5pPr>
      <a:lvl6pPr marL="457200" algn="ctr" rtl="1" eaLnBrk="1" fontAlgn="base" hangingPunct="1">
        <a:spcBef>
          <a:spcPct val="0"/>
        </a:spcBef>
        <a:spcAft>
          <a:spcPct val="0"/>
        </a:spcAft>
        <a:defRPr sz="3600">
          <a:solidFill>
            <a:srgbClr val="274E75"/>
          </a:solidFill>
          <a:latin typeface="Impact" pitchFamily="34" charset="0"/>
        </a:defRPr>
      </a:lvl6pPr>
      <a:lvl7pPr marL="914400" algn="ctr" rtl="1" eaLnBrk="1" fontAlgn="base" hangingPunct="1">
        <a:spcBef>
          <a:spcPct val="0"/>
        </a:spcBef>
        <a:spcAft>
          <a:spcPct val="0"/>
        </a:spcAft>
        <a:defRPr sz="3600">
          <a:solidFill>
            <a:srgbClr val="274E75"/>
          </a:solidFill>
          <a:latin typeface="Impact" pitchFamily="34" charset="0"/>
        </a:defRPr>
      </a:lvl7pPr>
      <a:lvl8pPr marL="1371600" algn="ctr" rtl="1" eaLnBrk="1" fontAlgn="base" hangingPunct="1">
        <a:spcBef>
          <a:spcPct val="0"/>
        </a:spcBef>
        <a:spcAft>
          <a:spcPct val="0"/>
        </a:spcAft>
        <a:defRPr sz="3600">
          <a:solidFill>
            <a:srgbClr val="274E75"/>
          </a:solidFill>
          <a:latin typeface="Impact" pitchFamily="34" charset="0"/>
        </a:defRPr>
      </a:lvl8pPr>
      <a:lvl9pPr marL="1828800" algn="ctr" rtl="1" eaLnBrk="1" fontAlgn="base" hangingPunct="1">
        <a:spcBef>
          <a:spcPct val="0"/>
        </a:spcBef>
        <a:spcAft>
          <a:spcPct val="0"/>
        </a:spcAft>
        <a:defRPr sz="3600">
          <a:solidFill>
            <a:srgbClr val="274E75"/>
          </a:solidFill>
          <a:latin typeface="Impact" pitchFamily="34" charset="0"/>
        </a:defRPr>
      </a:lvl9pPr>
    </p:titleStyle>
    <p:bodyStyle>
      <a:lvl1pPr marL="342900" indent="-342900" algn="r" rtl="1" eaLnBrk="1" fontAlgn="base" hangingPunct="1">
        <a:spcBef>
          <a:spcPct val="20000"/>
        </a:spcBef>
        <a:spcAft>
          <a:spcPct val="0"/>
        </a:spcAft>
        <a:defRPr sz="2400" b="1">
          <a:solidFill>
            <a:schemeClr val="tx1"/>
          </a:solidFill>
          <a:latin typeface="+mn-lt"/>
          <a:ea typeface="+mn-ea"/>
          <a:cs typeface="+mn-cs"/>
        </a:defRPr>
      </a:lvl1pPr>
      <a:lvl2pPr marL="742950" indent="-285750" algn="r" rtl="1" eaLnBrk="1" fontAlgn="base" hangingPunct="1">
        <a:spcBef>
          <a:spcPct val="20000"/>
        </a:spcBef>
        <a:spcAft>
          <a:spcPct val="0"/>
        </a:spcAft>
        <a:defRPr sz="2000" b="1">
          <a:solidFill>
            <a:schemeClr val="tx1"/>
          </a:solidFill>
          <a:latin typeface="+mn-lt"/>
        </a:defRPr>
      </a:lvl2pPr>
      <a:lvl3pPr marL="1143000" indent="-228600" algn="r" rtl="1" eaLnBrk="1" fontAlgn="base" hangingPunct="1">
        <a:spcBef>
          <a:spcPct val="20000"/>
        </a:spcBef>
        <a:spcAft>
          <a:spcPct val="0"/>
        </a:spcAft>
        <a:defRPr b="1">
          <a:solidFill>
            <a:schemeClr val="tx1"/>
          </a:solidFill>
          <a:latin typeface="+mn-lt"/>
        </a:defRPr>
      </a:lvl3pPr>
      <a:lvl4pPr marL="1600200" indent="-228600" algn="r" rtl="1" eaLnBrk="1" fontAlgn="base" hangingPunct="1">
        <a:spcBef>
          <a:spcPct val="20000"/>
        </a:spcBef>
        <a:spcAft>
          <a:spcPct val="0"/>
        </a:spcAft>
        <a:defRPr sz="1600" b="1">
          <a:solidFill>
            <a:schemeClr val="tx1"/>
          </a:solidFill>
          <a:latin typeface="+mn-lt"/>
        </a:defRPr>
      </a:lvl4pPr>
      <a:lvl5pPr marL="2057400" indent="-228600" algn="r" rtl="1" eaLnBrk="1" fontAlgn="base" hangingPunct="1">
        <a:spcBef>
          <a:spcPct val="20000"/>
        </a:spcBef>
        <a:spcAft>
          <a:spcPct val="0"/>
        </a:spcAft>
        <a:defRPr sz="1600" b="1">
          <a:solidFill>
            <a:schemeClr val="tx1"/>
          </a:solidFill>
          <a:latin typeface="+mn-lt"/>
        </a:defRPr>
      </a:lvl5pPr>
      <a:lvl6pPr marL="2514600" indent="-228600" algn="r" rtl="1" eaLnBrk="1" fontAlgn="base" hangingPunct="1">
        <a:spcBef>
          <a:spcPct val="20000"/>
        </a:spcBef>
        <a:spcAft>
          <a:spcPct val="0"/>
        </a:spcAft>
        <a:defRPr sz="1600" b="1">
          <a:solidFill>
            <a:schemeClr val="tx1"/>
          </a:solidFill>
          <a:latin typeface="+mn-lt"/>
        </a:defRPr>
      </a:lvl6pPr>
      <a:lvl7pPr marL="2971800" indent="-228600" algn="r" rtl="1" eaLnBrk="1" fontAlgn="base" hangingPunct="1">
        <a:spcBef>
          <a:spcPct val="20000"/>
        </a:spcBef>
        <a:spcAft>
          <a:spcPct val="0"/>
        </a:spcAft>
        <a:defRPr sz="1600" b="1">
          <a:solidFill>
            <a:schemeClr val="tx1"/>
          </a:solidFill>
          <a:latin typeface="+mn-lt"/>
        </a:defRPr>
      </a:lvl7pPr>
      <a:lvl8pPr marL="3429000" indent="-228600" algn="r" rtl="1" eaLnBrk="1" fontAlgn="base" hangingPunct="1">
        <a:spcBef>
          <a:spcPct val="20000"/>
        </a:spcBef>
        <a:spcAft>
          <a:spcPct val="0"/>
        </a:spcAft>
        <a:defRPr sz="1600" b="1">
          <a:solidFill>
            <a:schemeClr val="tx1"/>
          </a:solidFill>
          <a:latin typeface="+mn-lt"/>
        </a:defRPr>
      </a:lvl8pPr>
      <a:lvl9pPr marL="3886200" indent="-228600" algn="r" rtl="1" eaLnBrk="1" fontAlgn="base" hangingPunct="1">
        <a:spcBef>
          <a:spcPct val="20000"/>
        </a:spcBef>
        <a:spcAft>
          <a:spcPct val="0"/>
        </a:spcAft>
        <a:defRPr sz="1600" b="1">
          <a:solidFill>
            <a:schemeClr val="tx1"/>
          </a:solidFill>
          <a:latin typeface="+mn-lt"/>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286000" y="2644170"/>
            <a:ext cx="4572000" cy="1569660"/>
          </a:xfrm>
          <a:prstGeom prst="rect">
            <a:avLst/>
          </a:prstGeom>
        </p:spPr>
        <p:txBody>
          <a:bodyPr>
            <a:spAutoFit/>
          </a:bodyPr>
          <a:lstStyle/>
          <a:p>
            <a:pPr algn="ctr">
              <a:lnSpc>
                <a:spcPct val="200000"/>
              </a:lnSpc>
            </a:pPr>
            <a:r>
              <a:rPr lang="fa-IR" dirty="0">
                <a:solidFill>
                  <a:srgbClr val="002060"/>
                </a:solidFill>
                <a:cs typeface="B Titr" pitchFamily="2" charset="-78"/>
              </a:rPr>
              <a:t>سیستم ها ی اطلاعات مدیریت</a:t>
            </a:r>
          </a:p>
          <a:p>
            <a:pPr algn="ctr">
              <a:lnSpc>
                <a:spcPct val="200000"/>
              </a:lnSpc>
            </a:pPr>
            <a:r>
              <a:rPr lang="fa-IR" dirty="0">
                <a:solidFill>
                  <a:srgbClr val="002060"/>
                </a:solidFill>
                <a:cs typeface="B Titr" pitchFamily="2" charset="-78"/>
              </a:rPr>
              <a:t>مقایسه فنی بانک های اطلاعاتی</a:t>
            </a:r>
          </a:p>
        </p:txBody>
      </p:sp>
    </p:spTree>
    <p:extLst>
      <p:ext uri="{BB962C8B-B14F-4D97-AF65-F5344CB8AC3E}">
        <p14:creationId xmlns:p14="http://schemas.microsoft.com/office/powerpoint/2010/main" val="2460611470"/>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85728"/>
            <a:ext cx="8272466" cy="5857876"/>
          </a:xfrm>
        </p:spPr>
        <p:txBody>
          <a:bodyPr/>
          <a:lstStyle/>
          <a:p>
            <a:pPr algn="just">
              <a:lnSpc>
                <a:spcPct val="150000"/>
              </a:lnSpc>
            </a:pPr>
            <a:r>
              <a:rPr lang="fa-IR" sz="2000" dirty="0" smtClean="0">
                <a:solidFill>
                  <a:srgbClr val="FF0000"/>
                </a:solidFill>
                <a:cs typeface="B Titr" pitchFamily="2" charset="-78"/>
              </a:rPr>
              <a:t>ساختار فیزیکی و منظقی ذخیره اطلاعات</a:t>
            </a:r>
          </a:p>
          <a:p>
            <a:pPr algn="just">
              <a:lnSpc>
                <a:spcPct val="150000"/>
              </a:lnSpc>
            </a:pPr>
            <a:r>
              <a:rPr lang="fa-IR" sz="2000" dirty="0" smtClean="0">
                <a:cs typeface="B Nazanin" pitchFamily="2" charset="-78"/>
              </a:rPr>
              <a:t>شکل 3 نگاهی مقایسه‌ای دارد به دو بانک اطلاعاتی اوراکل و </a:t>
            </a:r>
            <a:r>
              <a:rPr lang="en-US" sz="2000" dirty="0" smtClean="0">
                <a:cs typeface="B Nazanin" pitchFamily="2" charset="-78"/>
              </a:rPr>
              <a:t>SQL Server</a:t>
            </a:r>
            <a:r>
              <a:rPr lang="fa-IR" sz="2000" dirty="0" smtClean="0">
                <a:cs typeface="B Nazanin" pitchFamily="2" charset="-78"/>
              </a:rPr>
              <a:t> از لحاظ ساختار اطلاعاتی. </a:t>
            </a:r>
          </a:p>
          <a:p>
            <a:pPr algn="just">
              <a:lnSpc>
                <a:spcPct val="150000"/>
              </a:lnSpc>
            </a:pPr>
            <a:endParaRPr lang="fa-IR" sz="2000" b="0" dirty="0">
              <a:solidFill>
                <a:srgbClr val="FF0000"/>
              </a:solidFill>
              <a:cs typeface="B Nazanin" pitchFamily="2" charset="-78"/>
            </a:endParaRPr>
          </a:p>
        </p:txBody>
      </p:sp>
      <p:pic>
        <p:nvPicPr>
          <p:cNvPr id="4" name="Picture 3" descr="03.jpg"/>
          <p:cNvPicPr>
            <a:picLocks noChangeAspect="1"/>
          </p:cNvPicPr>
          <p:nvPr/>
        </p:nvPicPr>
        <p:blipFill>
          <a:blip r:embed="rId2"/>
          <a:stretch>
            <a:fillRect/>
          </a:stretch>
        </p:blipFill>
        <p:spPr>
          <a:xfrm>
            <a:off x="2214546" y="1428736"/>
            <a:ext cx="4881574" cy="5149582"/>
          </a:xfrm>
          <a:prstGeom prst="rect">
            <a:avLst/>
          </a:prstGeom>
        </p:spPr>
      </p:pic>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629656" cy="6143668"/>
          </a:xfrm>
        </p:spPr>
        <p:txBody>
          <a:bodyPr/>
          <a:lstStyle/>
          <a:p>
            <a:pPr algn="justLow">
              <a:lnSpc>
                <a:spcPct val="150000"/>
              </a:lnSpc>
            </a:pPr>
            <a:r>
              <a:rPr lang="fa-IR" sz="1800" b="0" dirty="0" smtClean="0">
                <a:cs typeface="B Nazanin" pitchFamily="2" charset="-78"/>
              </a:rPr>
              <a:t>همان طور که در این شکل می‌بینید، در </a:t>
            </a:r>
            <a:r>
              <a:rPr lang="en-US" sz="1800" b="0" dirty="0" smtClean="0">
                <a:cs typeface="B Nazanin" pitchFamily="2" charset="-78"/>
              </a:rPr>
              <a:t>SQL Server</a:t>
            </a:r>
            <a:r>
              <a:rPr lang="fa-IR" sz="1800" b="0" dirty="0" smtClean="0">
                <a:cs typeface="B Nazanin" pitchFamily="2" charset="-78"/>
              </a:rPr>
              <a:t> اندازه صفحات (8</a:t>
            </a:r>
            <a:r>
              <a:rPr lang="en-US" sz="1800" b="0" dirty="0" smtClean="0">
                <a:cs typeface="B Nazanin" pitchFamily="2" charset="-78"/>
              </a:rPr>
              <a:t>kb</a:t>
            </a:r>
            <a:r>
              <a:rPr lang="fa-IR" sz="1800" b="0" dirty="0" smtClean="0">
                <a:cs typeface="B Nazanin" pitchFamily="2" charset="-78"/>
              </a:rPr>
              <a:t>،</a:t>
            </a:r>
            <a:r>
              <a:rPr lang="en-US" sz="1800" b="0" dirty="0" smtClean="0">
                <a:cs typeface="B Nazanin" pitchFamily="2" charset="-78"/>
              </a:rPr>
              <a:t> (page size</a:t>
            </a:r>
            <a:r>
              <a:rPr lang="fa-IR" sz="1800" b="0" dirty="0" smtClean="0">
                <a:cs typeface="B Nazanin" pitchFamily="2" charset="-78"/>
              </a:rPr>
              <a:t> است که واحد پایه ورودی/ خروجی به شمار می‌رود. هر صفحه فقط متعلق به یک آبجکت، مانند </a:t>
            </a:r>
            <a:r>
              <a:rPr lang="en-US" sz="1800" b="0" dirty="0" smtClean="0">
                <a:cs typeface="B Nazanin" pitchFamily="2" charset="-78"/>
              </a:rPr>
              <a:t>data </a:t>
            </a:r>
            <a:r>
              <a:rPr lang="fa-IR" sz="1800" b="0" dirty="0" smtClean="0">
                <a:cs typeface="B Nazanin" pitchFamily="2" charset="-78"/>
              </a:rPr>
              <a:t>،</a:t>
            </a:r>
            <a:r>
              <a:rPr lang="en-US" sz="1800" b="0" dirty="0" smtClean="0">
                <a:cs typeface="B Nazanin" pitchFamily="2" charset="-78"/>
              </a:rPr>
              <a:t>index  </a:t>
            </a:r>
            <a:r>
              <a:rPr lang="fa-IR" sz="1800" b="0" dirty="0" smtClean="0">
                <a:cs typeface="B Nazanin" pitchFamily="2" charset="-78"/>
              </a:rPr>
              <a:t>،  </a:t>
            </a:r>
            <a:r>
              <a:rPr lang="en-US" sz="1800" b="0" dirty="0" smtClean="0">
                <a:cs typeface="B Nazanin" pitchFamily="2" charset="-78"/>
              </a:rPr>
              <a:t>GAM</a:t>
            </a:r>
            <a:r>
              <a:rPr lang="fa-IR" sz="1800" b="0" dirty="0" smtClean="0">
                <a:cs typeface="B Nazanin" pitchFamily="2" charset="-78"/>
              </a:rPr>
              <a:t>  و ... است. </a:t>
            </a:r>
            <a:r>
              <a:rPr lang="en-US" sz="1800" b="0" dirty="0" smtClean="0">
                <a:cs typeface="B Nazanin" pitchFamily="2" charset="-78"/>
              </a:rPr>
              <a:t>SQL Server</a:t>
            </a:r>
            <a:r>
              <a:rPr lang="fa-IR" sz="1800" b="0" dirty="0" smtClean="0">
                <a:cs typeface="B Nazanin" pitchFamily="2" charset="-78"/>
              </a:rPr>
              <a:t> برای افزایش کارایی این صفحات آن‌ها را در دسته‌های هشت‌تایی قرار می‌دهد که به آن </a:t>
            </a:r>
            <a:r>
              <a:rPr lang="en-US" sz="1800" b="0" dirty="0" smtClean="0">
                <a:cs typeface="B Nazanin" pitchFamily="2" charset="-78"/>
              </a:rPr>
              <a:t>Extent</a:t>
            </a:r>
            <a:r>
              <a:rPr lang="fa-IR" sz="1800" b="0" dirty="0" smtClean="0">
                <a:cs typeface="B Nazanin" pitchFamily="2" charset="-78"/>
              </a:rPr>
              <a:t> می‌گوییم. این </a:t>
            </a:r>
            <a:r>
              <a:rPr lang="en-US" sz="1800" b="0" dirty="0" smtClean="0">
                <a:cs typeface="B Nazanin" pitchFamily="2" charset="-78"/>
              </a:rPr>
              <a:t>Extent </a:t>
            </a:r>
            <a:r>
              <a:rPr lang="fa-IR" sz="1800" b="0" dirty="0" smtClean="0">
                <a:cs typeface="B Nazanin" pitchFamily="2" charset="-78"/>
              </a:rPr>
              <a:t>ها می‌توانند به چند آبجکت متفاوت تعلق داشته باشند. هر </a:t>
            </a:r>
            <a:r>
              <a:rPr lang="en-US" sz="1800" b="0" dirty="0" smtClean="0">
                <a:cs typeface="B Nazanin" pitchFamily="2" charset="-78"/>
              </a:rPr>
              <a:t>Extent</a:t>
            </a:r>
            <a:r>
              <a:rPr lang="fa-IR" sz="1800" b="0" dirty="0" smtClean="0">
                <a:cs typeface="B Nazanin" pitchFamily="2" charset="-78"/>
              </a:rPr>
              <a:t>  که تمام صفحاتش آبجکت‌های مانند هم داشته باشد </a:t>
            </a:r>
            <a:r>
              <a:rPr lang="en-US" sz="1800" b="0" dirty="0" smtClean="0">
                <a:cs typeface="B Nazanin" pitchFamily="2" charset="-78"/>
              </a:rPr>
              <a:t>niform</a:t>
            </a:r>
            <a:r>
              <a:rPr lang="fa-IR" sz="1800" b="0" dirty="0" smtClean="0">
                <a:cs typeface="B Nazanin" pitchFamily="2" charset="-78"/>
              </a:rPr>
              <a:t> نامیده می‌شود و به </a:t>
            </a:r>
            <a:r>
              <a:rPr lang="en-US" sz="1800" b="0" dirty="0" smtClean="0">
                <a:cs typeface="B Nazanin" pitchFamily="2" charset="-78"/>
              </a:rPr>
              <a:t>Extent</a:t>
            </a:r>
            <a:r>
              <a:rPr lang="fa-IR" sz="1800" b="0" dirty="0" smtClean="0">
                <a:cs typeface="B Nazanin" pitchFamily="2" charset="-78"/>
              </a:rPr>
              <a:t>هایی که آبجکت‌های یکسانی ندارند، </a:t>
            </a:r>
            <a:r>
              <a:rPr lang="en-US" sz="1800" b="0" dirty="0" smtClean="0">
                <a:cs typeface="B Nazanin" pitchFamily="2" charset="-78"/>
              </a:rPr>
              <a:t>Mixed</a:t>
            </a:r>
            <a:r>
              <a:rPr lang="fa-IR" sz="1800" b="0" dirty="0" smtClean="0">
                <a:cs typeface="B Nazanin" pitchFamily="2" charset="-78"/>
              </a:rPr>
              <a:t> می‌گویند. </a:t>
            </a:r>
            <a:r>
              <a:rPr lang="en-US" sz="1800" b="0" dirty="0" smtClean="0">
                <a:cs typeface="B Nazanin" pitchFamily="2" charset="-78"/>
              </a:rPr>
              <a:t>SQL Server</a:t>
            </a:r>
            <a:r>
              <a:rPr lang="fa-IR" sz="1800" b="0" dirty="0" smtClean="0">
                <a:cs typeface="B Nazanin" pitchFamily="2" charset="-78"/>
              </a:rPr>
              <a:t> در دیتابیس‌های خود از </a:t>
            </a:r>
            <a:r>
              <a:rPr lang="en-US" sz="1800" b="0" dirty="0" smtClean="0">
                <a:cs typeface="B Nazanin" pitchFamily="2" charset="-78"/>
              </a:rPr>
              <a:t>Filegroup</a:t>
            </a:r>
            <a:r>
              <a:rPr lang="fa-IR" sz="1800" b="0" dirty="0" smtClean="0">
                <a:cs typeface="B Nazanin" pitchFamily="2" charset="-78"/>
              </a:rPr>
              <a:t>ها استفاده می‌کند تا کنترل فضاهای فیزیکی جداول و ایندکس‌ها را در اختیار کامل داشته باشد. این </a:t>
            </a:r>
            <a:r>
              <a:rPr lang="en-US" sz="1800" b="0" dirty="0" smtClean="0">
                <a:cs typeface="B Nazanin" pitchFamily="2" charset="-78"/>
              </a:rPr>
              <a:t>Filegroup</a:t>
            </a:r>
            <a:r>
              <a:rPr lang="fa-IR" sz="1800" b="0" dirty="0" smtClean="0">
                <a:cs typeface="B Nazanin" pitchFamily="2" charset="-78"/>
              </a:rPr>
              <a:t>ها از یک یا چند فایل تشکیل شده‌اند و اطلاعات موجود در آن می‌تواند در تمام فایل‌های آن </a:t>
            </a:r>
            <a:r>
              <a:rPr lang="en-US" sz="1800" b="0" dirty="0" smtClean="0">
                <a:cs typeface="B Nazanin" pitchFamily="2" charset="-78"/>
              </a:rPr>
              <a:t>Filegroup</a:t>
            </a:r>
            <a:r>
              <a:rPr lang="fa-IR" sz="1800" b="0" dirty="0" smtClean="0">
                <a:cs typeface="B Nazanin" pitchFamily="2" charset="-78"/>
              </a:rPr>
              <a:t> ذخیره شود. با استفاده از </a:t>
            </a:r>
            <a:r>
              <a:rPr lang="en-US" sz="1800" b="0" dirty="0" smtClean="0">
                <a:cs typeface="B Nazanin" pitchFamily="2" charset="-78"/>
              </a:rPr>
              <a:t>Filegroup</a:t>
            </a:r>
            <a:r>
              <a:rPr lang="fa-IR" sz="1800" b="0" dirty="0" smtClean="0">
                <a:cs typeface="B Nazanin" pitchFamily="2" charset="-78"/>
              </a:rPr>
              <a:t> می‌توان جداول بزرگ را در چند فایل ذخیره نمود و از این طریق کارایی ورودی/ خروجی را بالا برد، می‌توان عملیات کپی پشتیبان و بازآوری جداول را انجام داد و داده‌هایی مانند تصویرو فایل‌های متنی بزرگ را در فایل‌های جدا ذخیره نمود. برخلاف </a:t>
            </a:r>
            <a:r>
              <a:rPr lang="en-US" sz="1800" b="0" dirty="0" smtClean="0">
                <a:cs typeface="B Nazanin" pitchFamily="2" charset="-78"/>
              </a:rPr>
              <a:t>SQL Server</a:t>
            </a:r>
            <a:r>
              <a:rPr lang="fa-IR" sz="1800" b="0" dirty="0" smtClean="0">
                <a:cs typeface="B Nazanin" pitchFamily="2" charset="-78"/>
              </a:rPr>
              <a:t>، بانک اطلاعات اوراکل از </a:t>
            </a:r>
            <a:r>
              <a:rPr lang="en-US" sz="1800" b="0" dirty="0" smtClean="0">
                <a:cs typeface="B Nazanin" pitchFamily="2" charset="-78"/>
              </a:rPr>
              <a:t>Tablespace</a:t>
            </a:r>
            <a:r>
              <a:rPr lang="fa-IR" sz="1800" b="0" dirty="0" smtClean="0">
                <a:cs typeface="B Nazanin" pitchFamily="2" charset="-78"/>
              </a:rPr>
              <a:t>هایی تشکیل شده است که خود از </a:t>
            </a:r>
            <a:r>
              <a:rPr lang="en-US" sz="1800" b="0" dirty="0" smtClean="0">
                <a:cs typeface="B Nazanin" pitchFamily="2" charset="-78"/>
              </a:rPr>
              <a:t>Data File</a:t>
            </a:r>
            <a:r>
              <a:rPr lang="fa-IR" sz="1800" b="0" dirty="0" smtClean="0">
                <a:cs typeface="B Nazanin" pitchFamily="2" charset="-78"/>
              </a:rPr>
              <a:t> تشکیل شده‌اند. این  </a:t>
            </a:r>
            <a:r>
              <a:rPr lang="en-US" sz="1800" b="0" dirty="0" smtClean="0">
                <a:cs typeface="B Nazanin" pitchFamily="2" charset="-78"/>
              </a:rPr>
              <a:t>Data File</a:t>
            </a:r>
            <a:r>
              <a:rPr lang="fa-IR" sz="1800" b="0" dirty="0" smtClean="0">
                <a:cs typeface="B Nazanin" pitchFamily="2" charset="-78"/>
              </a:rPr>
              <a:t>ها در واحدهایی به نام </a:t>
            </a:r>
            <a:r>
              <a:rPr lang="en-US" sz="1800" b="0" dirty="0" smtClean="0">
                <a:cs typeface="B Nazanin" pitchFamily="2" charset="-78"/>
              </a:rPr>
              <a:t>Block</a:t>
            </a:r>
            <a:r>
              <a:rPr lang="fa-IR" sz="1800" b="0" dirty="0" smtClean="0">
                <a:cs typeface="B Nazanin" pitchFamily="2" charset="-78"/>
              </a:rPr>
              <a:t> طبقه‌بندی می‌شوند که مدیر بانک اطلاعاتی (</a:t>
            </a:r>
            <a:r>
              <a:rPr lang="en-US" sz="1800" b="0" dirty="0" smtClean="0">
                <a:cs typeface="B Nazanin" pitchFamily="2" charset="-78"/>
              </a:rPr>
              <a:t>DBA</a:t>
            </a:r>
            <a:r>
              <a:rPr lang="fa-IR" sz="1800" b="0" dirty="0" smtClean="0">
                <a:cs typeface="B Nazanin" pitchFamily="2" charset="-78"/>
              </a:rPr>
              <a:t>) می‌تواند اندازه آن را وقتی که در حال ساخت دیتابیس است تعیین کند. برخلاف </a:t>
            </a:r>
            <a:r>
              <a:rPr lang="en-US" sz="1800" b="0" dirty="0" smtClean="0">
                <a:cs typeface="B Nazanin" pitchFamily="2" charset="-78"/>
              </a:rPr>
              <a:t>SQL Server</a:t>
            </a:r>
            <a:r>
              <a:rPr lang="fa-IR" sz="1800" b="0" dirty="0" smtClean="0">
                <a:cs typeface="B Nazanin" pitchFamily="2" charset="-78"/>
              </a:rPr>
              <a:t>، در اوراکل وقتی یک شیء در </a:t>
            </a:r>
            <a:r>
              <a:rPr lang="en-US" sz="1800" b="0" dirty="0" smtClean="0">
                <a:cs typeface="B Nazanin" pitchFamily="2" charset="-78"/>
              </a:rPr>
              <a:t>Tablespace</a:t>
            </a:r>
            <a:r>
              <a:rPr lang="fa-IR" sz="1800" b="0" dirty="0" smtClean="0">
                <a:cs typeface="B Nazanin" pitchFamily="2" charset="-78"/>
              </a:rPr>
              <a:t> تولید می‌شود، کاربر می‌تواند فضای آن را مشخص کند.</a:t>
            </a:r>
            <a:endParaRPr lang="en-US" sz="1800" b="0" dirty="0" smtClean="0">
              <a:cs typeface="B Nazanin" pitchFamily="2" charset="-78"/>
            </a:endParaRPr>
          </a:p>
          <a:p>
            <a:pPr algn="justLow">
              <a:lnSpc>
                <a:spcPct val="150000"/>
              </a:lnSpc>
            </a:pPr>
            <a:endParaRPr lang="en-US" sz="1800" b="0" dirty="0" smtClean="0">
              <a:cs typeface="B Nazanin" pitchFamily="2" charset="-78"/>
            </a:endParaRPr>
          </a:p>
          <a:p>
            <a:pPr algn="justLow">
              <a:lnSpc>
                <a:spcPct val="150000"/>
              </a:lnSpc>
            </a:pPr>
            <a:endParaRPr lang="en-US" sz="1800" b="0" dirty="0">
              <a:cs typeface="B Nazanin" pitchFamily="2" charset="-78"/>
            </a:endParaRP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1414"/>
            <a:ext cx="8358246" cy="6191272"/>
          </a:xfrm>
        </p:spPr>
        <p:txBody>
          <a:bodyPr/>
          <a:lstStyle/>
          <a:p>
            <a:pPr algn="justLow">
              <a:lnSpc>
                <a:spcPct val="150000"/>
              </a:lnSpc>
            </a:pPr>
            <a:r>
              <a:rPr lang="fa-IR" sz="2000" dirty="0" smtClean="0">
                <a:solidFill>
                  <a:srgbClr val="FF0000"/>
                </a:solidFill>
                <a:cs typeface="B Nazanin" pitchFamily="2" charset="-78"/>
              </a:rPr>
              <a:t>مقایسه </a:t>
            </a:r>
            <a:r>
              <a:rPr lang="en-US" sz="2000" dirty="0" smtClean="0">
                <a:solidFill>
                  <a:srgbClr val="FF0000"/>
                </a:solidFill>
                <a:cs typeface="B Nazanin" pitchFamily="2" charset="-78"/>
              </a:rPr>
              <a:t>SQL Server 2005</a:t>
            </a:r>
            <a:r>
              <a:rPr lang="fa-IR" sz="2000" dirty="0" smtClean="0">
                <a:solidFill>
                  <a:srgbClr val="FF0000"/>
                </a:solidFill>
                <a:cs typeface="B Nazanin" pitchFamily="2" charset="-78"/>
              </a:rPr>
              <a:t> و </a:t>
            </a:r>
            <a:r>
              <a:rPr lang="en-US" sz="2000" dirty="0" smtClean="0">
                <a:solidFill>
                  <a:srgbClr val="FF0000"/>
                </a:solidFill>
                <a:cs typeface="B Nazanin" pitchFamily="2" charset="-78"/>
              </a:rPr>
              <a:t>Oracle 10</a:t>
            </a:r>
            <a:r>
              <a:rPr lang="fa-IR" sz="2000" dirty="0" smtClean="0">
                <a:solidFill>
                  <a:srgbClr val="FF0000"/>
                </a:solidFill>
                <a:cs typeface="B Nazanin" pitchFamily="2" charset="-78"/>
              </a:rPr>
              <a:t> </a:t>
            </a:r>
          </a:p>
          <a:p>
            <a:pPr algn="justLow">
              <a:lnSpc>
                <a:spcPct val="150000"/>
              </a:lnSpc>
            </a:pPr>
            <a:r>
              <a:rPr lang="fa-IR" sz="2000" dirty="0" smtClean="0">
                <a:cs typeface="B Nazanin" pitchFamily="2" charset="-78"/>
              </a:rPr>
              <a:t>اگر چه </a:t>
            </a:r>
            <a:r>
              <a:rPr lang="en-US" sz="2000" dirty="0" smtClean="0">
                <a:cs typeface="B Nazanin" pitchFamily="2" charset="-78"/>
              </a:rPr>
              <a:t>SQL Server 2005</a:t>
            </a:r>
            <a:r>
              <a:rPr lang="fa-IR" sz="2000" dirty="0" smtClean="0">
                <a:cs typeface="B Nazanin" pitchFamily="2" charset="-78"/>
              </a:rPr>
              <a:t> یکی از قوی‌ترین بانک‌های اطلاعاتی است و خیلی از شرکت‌ها و سازمان‌های بزرگ امروزه از آن به عنوان پایگاه داده‌های خود استفاده می‌کنند، چند محدودیت هم دارد. یکی از محدودیت‌های </a:t>
            </a:r>
            <a:r>
              <a:rPr lang="en-US" sz="2000" dirty="0" smtClean="0">
                <a:cs typeface="B Nazanin" pitchFamily="2" charset="-78"/>
              </a:rPr>
              <a:t>SQL Server 2005</a:t>
            </a:r>
            <a:r>
              <a:rPr lang="fa-IR" sz="2000" dirty="0" smtClean="0">
                <a:cs typeface="B Nazanin" pitchFamily="2" charset="-78"/>
              </a:rPr>
              <a:t> در طریقه قفل کردن است. در </a:t>
            </a:r>
            <a:r>
              <a:rPr lang="en-US" sz="2000" dirty="0" smtClean="0">
                <a:cs typeface="B Nazanin" pitchFamily="2" charset="-78"/>
              </a:rPr>
              <a:t>SQL Server 2005 </a:t>
            </a:r>
            <a:r>
              <a:rPr lang="fa-IR" sz="2000" dirty="0" smtClean="0">
                <a:cs typeface="B Nazanin" pitchFamily="2" charset="-78"/>
              </a:rPr>
              <a:t>مانند اوراکل می‌توان دسترسی همزمان به پایگاه را محدود کرد و آن را به اصطلاح قفل نمود.  ولی امکان </a:t>
            </a:r>
            <a:r>
              <a:rPr lang="en-US" sz="2000" dirty="0" smtClean="0">
                <a:cs typeface="B Nazanin" pitchFamily="2" charset="-78"/>
              </a:rPr>
              <a:t>Deadlock</a:t>
            </a:r>
            <a:r>
              <a:rPr lang="fa-IR" sz="2000" dirty="0" smtClean="0">
                <a:cs typeface="B Nazanin" pitchFamily="2" charset="-78"/>
              </a:rPr>
              <a:t> (بن بست) خیلی زیاد است. از طرف دیگر، اعمال تغییر در بانک‌های  اطلاعاتی  به صورت آنلاین یکی دیگر از محدودیت‌های آن است. البته با استفاده از </a:t>
            </a:r>
            <a:r>
              <a:rPr lang="en-US" sz="2000" dirty="0" smtClean="0">
                <a:cs typeface="B Nazanin" pitchFamily="2" charset="-78"/>
              </a:rPr>
              <a:t>DBCC INDEX DEFRAG</a:t>
            </a:r>
            <a:r>
              <a:rPr lang="fa-IR" sz="2000" dirty="0" smtClean="0">
                <a:cs typeface="B Nazanin" pitchFamily="2" charset="-78"/>
              </a:rPr>
              <a:t> در </a:t>
            </a:r>
            <a:r>
              <a:rPr lang="en-US" sz="2000" dirty="0" smtClean="0">
                <a:cs typeface="B Nazanin" pitchFamily="2" charset="-78"/>
              </a:rPr>
              <a:t> SQL Server 2005</a:t>
            </a:r>
            <a:r>
              <a:rPr lang="fa-IR" sz="2000" dirty="0" smtClean="0">
                <a:cs typeface="B Nazanin" pitchFamily="2" charset="-78"/>
              </a:rPr>
              <a:t>می‌توان قسمتی از ایندکس‌ها را به صورت آنلاین تغییر داد، ولی نه به صورت کامل. در اوراکل از نسخه 1/8 تا به حال، امکان تغییر و جابه‌جایی جداول و ایندکس‌ها وجود دارد؛ بدون این‌که به </a:t>
            </a:r>
            <a:r>
              <a:rPr lang="en-US" sz="2000" dirty="0" smtClean="0">
                <a:cs typeface="B Nazanin" pitchFamily="2" charset="-78"/>
              </a:rPr>
              <a:t>exclusive lock</a:t>
            </a:r>
            <a:r>
              <a:rPr lang="fa-IR" sz="2000" dirty="0" smtClean="0">
                <a:cs typeface="B Nazanin" pitchFamily="2" charset="-78"/>
              </a:rPr>
              <a:t> نیاز داشته باشیم. البته ناگفته نماند که نسخه‌های 2/9 اوراکل در این قسمت دارای اشکالات و باگ‌هایی نیز بوده‌اند، ولی این اشکالات در نسخه آخر اوارکل برطرف شده است. در ادامه، ساختار و امکانات هر دو بانک‌اطلاعاتی </a:t>
            </a:r>
            <a:r>
              <a:rPr lang="en-US" sz="2000" dirty="0" smtClean="0">
                <a:cs typeface="B Nazanin" pitchFamily="2" charset="-78"/>
              </a:rPr>
              <a:t>Oracle 10g</a:t>
            </a:r>
            <a:r>
              <a:rPr lang="fa-IR" sz="2000" dirty="0" smtClean="0">
                <a:cs typeface="B Nazanin" pitchFamily="2" charset="-78"/>
              </a:rPr>
              <a:t> و </a:t>
            </a:r>
            <a:r>
              <a:rPr lang="en-US" sz="2000" dirty="0" smtClean="0">
                <a:cs typeface="B Nazanin" pitchFamily="2" charset="-78"/>
              </a:rPr>
              <a:t>SQL Server 2005</a:t>
            </a:r>
            <a:r>
              <a:rPr lang="fa-IR" sz="2000" dirty="0" smtClean="0">
                <a:cs typeface="B Nazanin" pitchFamily="2" charset="-78"/>
              </a:rPr>
              <a:t> با یکدیگر مقایسه می‌گردند. </a:t>
            </a:r>
            <a:endParaRPr lang="en-US" sz="2000" dirty="0" smtClean="0">
              <a:cs typeface="B Nazanin" pitchFamily="2" charset="-78"/>
            </a:endParaRPr>
          </a:p>
          <a:p>
            <a:pPr algn="justLow">
              <a:lnSpc>
                <a:spcPct val="150000"/>
              </a:lnSpc>
            </a:pPr>
            <a:endParaRPr lang="en-US" sz="2000" dirty="0" smtClean="0">
              <a:cs typeface="B Nazanin" pitchFamily="2" charset="-78"/>
            </a:endParaRPr>
          </a:p>
          <a:p>
            <a:pPr algn="justLow">
              <a:lnSpc>
                <a:spcPct val="150000"/>
              </a:lnSpc>
            </a:pPr>
            <a:endParaRPr lang="en-US" sz="2000" dirty="0" smtClean="0">
              <a:cs typeface="B Nazanin" pitchFamily="2" charset="-78"/>
            </a:endParaRPr>
          </a:p>
          <a:p>
            <a:pPr algn="justLow">
              <a:lnSpc>
                <a:spcPct val="150000"/>
              </a:lnSpc>
            </a:pPr>
            <a:endParaRPr lang="en-US" sz="2000" dirty="0">
              <a:solidFill>
                <a:srgbClr val="FF0000"/>
              </a:solidFill>
              <a:cs typeface="B Nazanin" pitchFamily="2" charset="-78"/>
            </a:endParaRP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285728"/>
            <a:ext cx="8501090" cy="6286544"/>
          </a:xfrm>
        </p:spPr>
        <p:txBody>
          <a:bodyPr/>
          <a:lstStyle/>
          <a:p>
            <a:pPr algn="justLow">
              <a:lnSpc>
                <a:spcPct val="150000"/>
              </a:lnSpc>
            </a:pPr>
            <a:r>
              <a:rPr lang="fa-IR" sz="2000" dirty="0" smtClean="0">
                <a:solidFill>
                  <a:srgbClr val="FF0000"/>
                </a:solidFill>
                <a:cs typeface="B Titr" pitchFamily="2" charset="-78"/>
              </a:rPr>
              <a:t>مدیریت بانک اطلاعاتی</a:t>
            </a:r>
            <a:r>
              <a:rPr lang="en-US" sz="2000" dirty="0" smtClean="0">
                <a:solidFill>
                  <a:srgbClr val="FF0000"/>
                </a:solidFill>
                <a:cs typeface="B Titr" pitchFamily="2" charset="-78"/>
              </a:rPr>
              <a:t>‌</a:t>
            </a:r>
          </a:p>
          <a:p>
            <a:pPr algn="justLow">
              <a:lnSpc>
                <a:spcPct val="150000"/>
              </a:lnSpc>
            </a:pPr>
            <a:r>
              <a:rPr lang="en-US" sz="2000" dirty="0" smtClean="0">
                <a:cs typeface="B Nazanin" pitchFamily="2" charset="-78"/>
              </a:rPr>
              <a:t>SQL Server 2005 </a:t>
            </a:r>
            <a:r>
              <a:rPr lang="fa-IR" sz="2000" dirty="0" smtClean="0">
                <a:cs typeface="B Nazanin" pitchFamily="2" charset="-78"/>
              </a:rPr>
              <a:t>مانند دیگر محصولات مایکروسافت قسمت مدیریت ساده و شکیلی دارد که می‌توان با آن به راحتی کار کرد و با استفاده از خط دستور در </a:t>
            </a:r>
            <a:r>
              <a:rPr lang="en-US" sz="2000" dirty="0" smtClean="0">
                <a:cs typeface="B Nazanin" pitchFamily="2" charset="-78"/>
              </a:rPr>
              <a:t>SQLCMD</a:t>
            </a:r>
            <a:r>
              <a:rPr lang="fa-IR" sz="2000" dirty="0" smtClean="0">
                <a:cs typeface="B Nazanin" pitchFamily="2" charset="-78"/>
              </a:rPr>
              <a:t>، ابزار مدیریتی </a:t>
            </a:r>
            <a:r>
              <a:rPr lang="en-US" sz="2000" dirty="0" smtClean="0">
                <a:cs typeface="B Nazanin" pitchFamily="2" charset="-78"/>
              </a:rPr>
              <a:t>DAC</a:t>
            </a:r>
            <a:r>
              <a:rPr lang="fa-IR" sz="2000" dirty="0" smtClean="0">
                <a:cs typeface="B Nazanin" pitchFamily="2" charset="-78"/>
              </a:rPr>
              <a:t> یا‌ </a:t>
            </a:r>
            <a:r>
              <a:rPr lang="en-US" sz="2000" dirty="0" smtClean="0">
                <a:cs typeface="B Nazanin" pitchFamily="2" charset="-78"/>
              </a:rPr>
              <a:t>Dedicated Administrator Connection</a:t>
            </a:r>
            <a:r>
              <a:rPr lang="fa-IR" sz="2000" dirty="0" smtClean="0">
                <a:cs typeface="B Nazanin" pitchFamily="2" charset="-78"/>
              </a:rPr>
              <a:t> را اجرا نمود. همچنین می‌توان از قابلیت </a:t>
            </a:r>
            <a:r>
              <a:rPr lang="en-US" sz="2000" dirty="0" smtClean="0">
                <a:cs typeface="B Nazanin" pitchFamily="2" charset="-78"/>
              </a:rPr>
              <a:t>Policy</a:t>
            </a:r>
            <a:r>
              <a:rPr lang="fa-IR" sz="2000" dirty="0" smtClean="0">
                <a:cs typeface="B Nazanin" pitchFamily="2" charset="-78"/>
              </a:rPr>
              <a:t>ها برای کاربران و صاحبان بانک‌های اطلاعاتی استفاده نمود.</a:t>
            </a:r>
            <a:endParaRPr lang="en-US" sz="2000" dirty="0" smtClean="0">
              <a:cs typeface="B Nazanin" pitchFamily="2" charset="-78"/>
            </a:endParaRPr>
          </a:p>
          <a:p>
            <a:pPr algn="justLow">
              <a:lnSpc>
                <a:spcPct val="150000"/>
              </a:lnSpc>
            </a:pPr>
            <a:r>
              <a:rPr lang="fa-IR" sz="2000" dirty="0" smtClean="0">
                <a:cs typeface="B Nazanin" pitchFamily="2" charset="-78"/>
              </a:rPr>
              <a:t>گذشته از پیچیدگی‌های موجود در اوراکل، قابلیت‌های مدیریتی آن بسیار بیشتر از </a:t>
            </a:r>
            <a:r>
              <a:rPr lang="en-US" sz="2000" dirty="0" smtClean="0">
                <a:cs typeface="B Nazanin" pitchFamily="2" charset="-78"/>
              </a:rPr>
              <a:t>SQL</a:t>
            </a:r>
            <a:r>
              <a:rPr lang="fa-IR" sz="2000" dirty="0" smtClean="0">
                <a:cs typeface="B Nazanin" pitchFamily="2" charset="-78"/>
              </a:rPr>
              <a:t> است. اوراکل سیستم رمزدهی بسیار قدرتمندی دارد که از نسخه 7 به بعد همراه آن بوده است. در اوراکل می‌توان امکان ارتباط با </a:t>
            </a:r>
            <a:r>
              <a:rPr lang="en-US" sz="2000" dirty="0" smtClean="0">
                <a:cs typeface="B Nazanin" pitchFamily="2" charset="-78"/>
              </a:rPr>
              <a:t>User</a:t>
            </a:r>
            <a:r>
              <a:rPr lang="fa-IR" sz="2000" dirty="0" smtClean="0">
                <a:cs typeface="B Nazanin" pitchFamily="2" charset="-78"/>
              </a:rPr>
              <a:t> و سپس با اسکیم یا طرح خاص را به راحتی امکانپذیر نمود.</a:t>
            </a:r>
            <a:endParaRPr lang="en-US" sz="2000" dirty="0" smtClean="0">
              <a:cs typeface="B Nazanin" pitchFamily="2" charset="-78"/>
            </a:endParaRPr>
          </a:p>
          <a:p>
            <a:pPr algn="justLow">
              <a:lnSpc>
                <a:spcPct val="150000"/>
              </a:lnSpc>
            </a:pPr>
            <a:r>
              <a:rPr lang="fa-IR" sz="2000" dirty="0" smtClean="0">
                <a:cs typeface="B Nazanin" pitchFamily="2" charset="-78"/>
              </a:rPr>
              <a:t>مثلاً  فرض کنید که با کاربر </a:t>
            </a:r>
            <a:r>
              <a:rPr lang="en-US" sz="2000" dirty="0" smtClean="0">
                <a:cs typeface="B Nazanin" pitchFamily="2" charset="-78"/>
              </a:rPr>
              <a:t>Sys2</a:t>
            </a:r>
            <a:r>
              <a:rPr lang="fa-IR" sz="2000" dirty="0" smtClean="0">
                <a:cs typeface="B Nazanin" pitchFamily="2" charset="-78"/>
              </a:rPr>
              <a:t> به اوراکل متصل هستید و می‌خواهید روی </a:t>
            </a:r>
            <a:r>
              <a:rPr lang="en-US" sz="2000" dirty="0" smtClean="0">
                <a:cs typeface="B Nazanin" pitchFamily="2" charset="-78"/>
              </a:rPr>
              <a:t>DB2 Schema</a:t>
            </a:r>
            <a:r>
              <a:rPr lang="fa-IR" sz="2000" dirty="0" smtClean="0">
                <a:cs typeface="B Nazanin" pitchFamily="2" charset="-78"/>
              </a:rPr>
              <a:t>  کار کنید. کافی است دستور زیر را وارد کنید:</a:t>
            </a:r>
            <a:endParaRPr lang="en-US" sz="2000" dirty="0" smtClean="0">
              <a:cs typeface="B Nazanin" pitchFamily="2" charset="-78"/>
            </a:endParaRPr>
          </a:p>
          <a:p>
            <a:pPr algn="justLow">
              <a:lnSpc>
                <a:spcPct val="150000"/>
              </a:lnSpc>
            </a:pPr>
            <a:r>
              <a:rPr lang="fa-IR" sz="2000" dirty="0" smtClean="0">
                <a:solidFill>
                  <a:srgbClr val="FF0000"/>
                </a:solidFill>
                <a:cs typeface="B Nazanin" pitchFamily="2" charset="-78"/>
              </a:rPr>
              <a:t> </a:t>
            </a:r>
            <a:r>
              <a:rPr lang="en-US" sz="2000" dirty="0" smtClean="0">
                <a:solidFill>
                  <a:srgbClr val="FF0000"/>
                </a:solidFill>
                <a:cs typeface="B Nazanin" pitchFamily="2" charset="-78"/>
              </a:rPr>
              <a:t>ALTER SESSION SET CURRENT_SCHEMA=DB2</a:t>
            </a:r>
            <a:endParaRPr lang="en-US" sz="2000" dirty="0">
              <a:solidFill>
                <a:srgbClr val="FF0000"/>
              </a:solidFill>
              <a:cs typeface="B Nazanin" pitchFamily="2" charset="-78"/>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85728"/>
            <a:ext cx="8429652" cy="5715000"/>
          </a:xfrm>
        </p:spPr>
        <p:txBody>
          <a:bodyPr/>
          <a:lstStyle/>
          <a:p>
            <a:pPr algn="justLow">
              <a:lnSpc>
                <a:spcPct val="150000"/>
              </a:lnSpc>
            </a:pPr>
            <a:r>
              <a:rPr lang="fa-IR" sz="1900" dirty="0" smtClean="0">
                <a:solidFill>
                  <a:srgbClr val="FF0000"/>
                </a:solidFill>
                <a:cs typeface="B Titr" pitchFamily="2" charset="-78"/>
              </a:rPr>
              <a:t>سیستم </a:t>
            </a:r>
            <a:r>
              <a:rPr lang="en-US" sz="1900" dirty="0" smtClean="0">
                <a:solidFill>
                  <a:srgbClr val="FF0000"/>
                </a:solidFill>
                <a:cs typeface="B Titr" pitchFamily="2" charset="-78"/>
              </a:rPr>
              <a:t>LOCKING</a:t>
            </a:r>
          </a:p>
          <a:p>
            <a:pPr algn="justLow">
              <a:lnSpc>
                <a:spcPct val="150000"/>
              </a:lnSpc>
            </a:pPr>
            <a:r>
              <a:rPr lang="fa-IR" sz="1900" dirty="0" smtClean="0">
                <a:cs typeface="B Nazanin" pitchFamily="2" charset="-78"/>
              </a:rPr>
              <a:t>یکی از قابلیت‌هایی که در نسخه جدید </a:t>
            </a:r>
            <a:r>
              <a:rPr lang="en-US" sz="1900" dirty="0" smtClean="0">
                <a:cs typeface="B Nazanin" pitchFamily="2" charset="-78"/>
              </a:rPr>
              <a:t>SQL Server</a:t>
            </a:r>
            <a:r>
              <a:rPr lang="fa-IR" sz="1900" dirty="0" smtClean="0">
                <a:cs typeface="B Nazanin" pitchFamily="2" charset="-78"/>
              </a:rPr>
              <a:t> به آن اضافه شده است، قابلیت </a:t>
            </a:r>
            <a:r>
              <a:rPr lang="en-US" sz="1900" dirty="0" smtClean="0">
                <a:cs typeface="B Nazanin" pitchFamily="2" charset="-78"/>
              </a:rPr>
              <a:t>SI</a:t>
            </a:r>
            <a:r>
              <a:rPr lang="fa-IR" sz="1900" dirty="0" smtClean="0">
                <a:cs typeface="B Nazanin" pitchFamily="2" charset="-78"/>
              </a:rPr>
              <a:t> یا </a:t>
            </a:r>
            <a:r>
              <a:rPr lang="en-US" sz="1900" dirty="0" smtClean="0">
                <a:cs typeface="B Nazanin" pitchFamily="2" charset="-78"/>
              </a:rPr>
              <a:t>Snapshot Isolation</a:t>
            </a:r>
            <a:r>
              <a:rPr lang="fa-IR" sz="1900" dirty="0" smtClean="0">
                <a:cs typeface="B Nazanin" pitchFamily="2" charset="-78"/>
              </a:rPr>
              <a:t> است که در حقیقت قابلیت نسخه‌برداری از ردیف (</a:t>
            </a:r>
            <a:r>
              <a:rPr lang="en-US" sz="1900" dirty="0" smtClean="0">
                <a:cs typeface="B Nazanin" pitchFamily="2" charset="-78"/>
              </a:rPr>
              <a:t>row</a:t>
            </a:r>
            <a:r>
              <a:rPr lang="fa-IR" sz="1900" dirty="0" smtClean="0">
                <a:cs typeface="B Nazanin" pitchFamily="2" charset="-78"/>
              </a:rPr>
              <a:t>)های جداول است. با این کار در موقع بروزآوری جداول، امکان انتخاب همزمان اطلاعات آن جدول نیز وجود دارد.  در اوراکل چیزی شبیه این مکانیزم وجود دارد که به آن </a:t>
            </a:r>
            <a:r>
              <a:rPr lang="en-US" sz="1900" dirty="0" smtClean="0">
                <a:cs typeface="B Nazanin" pitchFamily="2" charset="-78"/>
              </a:rPr>
              <a:t>Oracle Flashback Query</a:t>
            </a:r>
            <a:r>
              <a:rPr lang="fa-IR" sz="1900" dirty="0" smtClean="0">
                <a:cs typeface="B Nazanin" pitchFamily="2" charset="-78"/>
              </a:rPr>
              <a:t> می‌گویند. البته بین این دو مکانیزم تفاوت‌هایی نیز وجود دارد: اوراکل از </a:t>
            </a:r>
            <a:r>
              <a:rPr lang="en-US" sz="1900" dirty="0" smtClean="0">
                <a:cs typeface="B Nazanin" pitchFamily="2" charset="-78"/>
              </a:rPr>
              <a:t>Undo Segment</a:t>
            </a:r>
            <a:r>
              <a:rPr lang="fa-IR" sz="1900" dirty="0" smtClean="0">
                <a:cs typeface="B Nazanin" pitchFamily="2" charset="-78"/>
              </a:rPr>
              <a:t> برای برگشت به رکورد قبلی استفاده می‌کند. در صورتی که </a:t>
            </a:r>
            <a:r>
              <a:rPr lang="en-US" sz="1900" dirty="0" smtClean="0">
                <a:cs typeface="B Nazanin" pitchFamily="2" charset="-78"/>
              </a:rPr>
              <a:t>SQL Server 2005</a:t>
            </a:r>
            <a:r>
              <a:rPr lang="fa-IR" sz="1900" dirty="0" smtClean="0">
                <a:cs typeface="B Nazanin" pitchFamily="2" charset="-78"/>
              </a:rPr>
              <a:t> از </a:t>
            </a:r>
            <a:r>
              <a:rPr lang="en-US" sz="1900" dirty="0" smtClean="0">
                <a:cs typeface="B Nazanin" pitchFamily="2" charset="-78"/>
              </a:rPr>
              <a:t>TempDB</a:t>
            </a:r>
            <a:r>
              <a:rPr lang="fa-IR" sz="1900" dirty="0" smtClean="0">
                <a:cs typeface="B Nazanin" pitchFamily="2" charset="-78"/>
              </a:rPr>
              <a:t> استفاده می‌کند. </a:t>
            </a:r>
            <a:r>
              <a:rPr lang="en-US" sz="1900" dirty="0" smtClean="0">
                <a:cs typeface="B Nazanin" pitchFamily="2" charset="-78"/>
              </a:rPr>
              <a:t>MetaData</a:t>
            </a:r>
            <a:r>
              <a:rPr lang="fa-IR" sz="1900" dirty="0" smtClean="0">
                <a:cs typeface="B Nazanin" pitchFamily="2" charset="-78"/>
              </a:rPr>
              <a:t> در اوراکل مانند جداول مدیریت می‌گردد. در نتیجه در زمان اجرای درخواست‌ها چند </a:t>
            </a:r>
            <a:r>
              <a:rPr lang="en-US" sz="1900" dirty="0" smtClean="0">
                <a:cs typeface="B Nazanin" pitchFamily="2" charset="-78"/>
              </a:rPr>
              <a:t>DDL</a:t>
            </a:r>
            <a:r>
              <a:rPr lang="fa-IR" sz="1900" dirty="0" smtClean="0">
                <a:cs typeface="B Nazanin" pitchFamily="2" charset="-78"/>
              </a:rPr>
              <a:t> یا </a:t>
            </a:r>
            <a:r>
              <a:rPr lang="en-US" sz="1900" dirty="0" smtClean="0">
                <a:cs typeface="B Nazanin" pitchFamily="2" charset="-78"/>
              </a:rPr>
              <a:t>Data Definition language</a:t>
            </a:r>
            <a:r>
              <a:rPr lang="fa-IR" sz="1900" dirty="0" smtClean="0">
                <a:cs typeface="B Nazanin" pitchFamily="2" charset="-78"/>
              </a:rPr>
              <a:t> می‌توانند به صورت همزمان به فعالیت مشغول باشند، ولی در </a:t>
            </a:r>
            <a:r>
              <a:rPr lang="en-US" sz="1900" dirty="0" smtClean="0">
                <a:cs typeface="B Nazanin" pitchFamily="2" charset="-78"/>
              </a:rPr>
              <a:t>SQL Server 2005</a:t>
            </a:r>
            <a:r>
              <a:rPr lang="fa-IR" sz="1900" dirty="0" smtClean="0">
                <a:cs typeface="B Nazanin" pitchFamily="2" charset="-78"/>
              </a:rPr>
              <a:t>، فعالیت </a:t>
            </a:r>
            <a:r>
              <a:rPr lang="en-US" sz="1900" dirty="0" smtClean="0">
                <a:cs typeface="B Nazanin" pitchFamily="2" charset="-78"/>
              </a:rPr>
              <a:t>DLL</a:t>
            </a:r>
            <a:r>
              <a:rPr lang="fa-IR" sz="1900" dirty="0" smtClean="0">
                <a:cs typeface="B Nazanin" pitchFamily="2" charset="-78"/>
              </a:rPr>
              <a:t>ها مستقیماً روی جداول انجام می‌پذیرد. در اوراکل عملیات </a:t>
            </a:r>
            <a:r>
              <a:rPr lang="en-US" sz="1900" dirty="0" smtClean="0">
                <a:cs typeface="B Nazanin" pitchFamily="2" charset="-78"/>
              </a:rPr>
              <a:t>Locking</a:t>
            </a:r>
            <a:r>
              <a:rPr lang="fa-IR" sz="1900" dirty="0" smtClean="0">
                <a:cs typeface="B Nazanin" pitchFamily="2" charset="-78"/>
              </a:rPr>
              <a:t> در </a:t>
            </a:r>
            <a:r>
              <a:rPr lang="en-US" sz="1900" dirty="0" smtClean="0">
                <a:cs typeface="B Nazanin" pitchFamily="2" charset="-78"/>
              </a:rPr>
              <a:t>DB Block</a:t>
            </a:r>
            <a:r>
              <a:rPr lang="fa-IR" sz="1900" dirty="0" smtClean="0">
                <a:cs typeface="B Nazanin" pitchFamily="2" charset="-78"/>
              </a:rPr>
              <a:t> انجام می‌پذیرد، ولی در </a:t>
            </a:r>
            <a:r>
              <a:rPr lang="en-US" sz="1900" dirty="0" smtClean="0">
                <a:cs typeface="B Nazanin" pitchFamily="2" charset="-78"/>
              </a:rPr>
              <a:t>SQL Server</a:t>
            </a:r>
            <a:r>
              <a:rPr lang="fa-IR" sz="1900" dirty="0" smtClean="0">
                <a:cs typeface="B Nazanin" pitchFamily="2" charset="-78"/>
              </a:rPr>
              <a:t> این کار در هر ردیف جدول انجام می‌شود. البته مایکروسافت ادعا می‌کند که این کار باعث افزایش سرعت و کارایی جداول می‌گردد، ولی وقتی سرعت و کارایی آن را با اوارکل مقایسه می‌کنیم، می‌بینیم که هر دو  از کارایی یکسانی برخوردارند.</a:t>
            </a:r>
            <a:endParaRPr lang="en-US" sz="1900" dirty="0">
              <a:cs typeface="B Nazanin" pitchFamily="2" charset="-78"/>
            </a:endParaRP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357166"/>
            <a:ext cx="7986714" cy="5715000"/>
          </a:xfrm>
        </p:spPr>
        <p:txBody>
          <a:bodyPr/>
          <a:lstStyle/>
          <a:p>
            <a:pPr algn="justLow">
              <a:lnSpc>
                <a:spcPct val="150000"/>
              </a:lnSpc>
            </a:pPr>
            <a:r>
              <a:rPr lang="fa-IR" sz="2000" dirty="0" smtClean="0">
                <a:solidFill>
                  <a:srgbClr val="FF0000"/>
                </a:solidFill>
                <a:cs typeface="B Titr" pitchFamily="2" charset="-78"/>
              </a:rPr>
              <a:t>تغییر ساختاری  آنلاین</a:t>
            </a:r>
            <a:endParaRPr lang="en-US" sz="2000" dirty="0" smtClean="0">
              <a:solidFill>
                <a:srgbClr val="FF0000"/>
              </a:solidFill>
              <a:cs typeface="B Titr" pitchFamily="2" charset="-78"/>
            </a:endParaRPr>
          </a:p>
          <a:p>
            <a:pPr algn="justLow">
              <a:lnSpc>
                <a:spcPct val="150000"/>
              </a:lnSpc>
            </a:pPr>
            <a:r>
              <a:rPr lang="fa-IR" sz="2000" dirty="0" smtClean="0">
                <a:cs typeface="B Nazanin" pitchFamily="2" charset="-78"/>
              </a:rPr>
              <a:t>همان‌طور که قبلاً بحث شد، قبل از نسخه جدید </a:t>
            </a:r>
            <a:r>
              <a:rPr lang="en-US" sz="2000" dirty="0" smtClean="0">
                <a:cs typeface="B Nazanin" pitchFamily="2" charset="-78"/>
              </a:rPr>
              <a:t>SQL Server 2005</a:t>
            </a:r>
            <a:r>
              <a:rPr lang="fa-IR" sz="2000" dirty="0" smtClean="0">
                <a:cs typeface="B Nazanin" pitchFamily="2" charset="-78"/>
              </a:rPr>
              <a:t> تنها از طریق </a:t>
            </a:r>
            <a:r>
              <a:rPr lang="en-US" sz="2000" dirty="0" smtClean="0">
                <a:cs typeface="B Nazanin" pitchFamily="2" charset="-78"/>
              </a:rPr>
              <a:t>DBCC Indexdefrag</a:t>
            </a:r>
            <a:r>
              <a:rPr lang="fa-IR" sz="2000" dirty="0" smtClean="0">
                <a:cs typeface="B Nazanin" pitchFamily="2" charset="-78"/>
              </a:rPr>
              <a:t> می‌توانستیم مثلاً ایندکس را عوض کنیم (البته باید از</a:t>
            </a:r>
            <a:r>
              <a:rPr lang="en-US" sz="2000" dirty="0" smtClean="0">
                <a:cs typeface="B Nazanin" pitchFamily="2" charset="-78"/>
              </a:rPr>
              <a:t>Exclusive lock</a:t>
            </a:r>
            <a:r>
              <a:rPr lang="fa-IR" sz="2000" dirty="0" smtClean="0">
                <a:cs typeface="B Nazanin" pitchFamily="2" charset="-78"/>
              </a:rPr>
              <a:t>  استفاده می‌کردیم)، ولی اکنون این مشکل حل شده است و می‌توان همزمان با بازسازی چند </a:t>
            </a:r>
            <a:r>
              <a:rPr lang="en-US" sz="2000" dirty="0" smtClean="0">
                <a:cs typeface="B Nazanin" pitchFamily="2" charset="-78"/>
              </a:rPr>
              <a:t>‌DDL</a:t>
            </a:r>
            <a:r>
              <a:rPr lang="fa-IR" sz="2000" dirty="0" smtClean="0">
                <a:cs typeface="B Nazanin" pitchFamily="2" charset="-78"/>
              </a:rPr>
              <a:t> را نیز اجرا نمود.</a:t>
            </a:r>
          </a:p>
          <a:p>
            <a:pPr algn="justLow">
              <a:lnSpc>
                <a:spcPct val="150000"/>
              </a:lnSpc>
            </a:pPr>
            <a:r>
              <a:rPr lang="fa-IR" sz="2000" dirty="0" smtClean="0">
                <a:cs typeface="B Nazanin" pitchFamily="2" charset="-78"/>
              </a:rPr>
              <a:t>در اوراکل می‌توان حتی تمام ساختار جداول و ایندکس‌ها را بدون </a:t>
            </a:r>
            <a:r>
              <a:rPr lang="en-US" sz="2000" dirty="0" smtClean="0">
                <a:cs typeface="B Nazanin" pitchFamily="2" charset="-78"/>
              </a:rPr>
              <a:t>Exclusive lock</a:t>
            </a:r>
            <a:r>
              <a:rPr lang="fa-IR" sz="2000" dirty="0" smtClean="0">
                <a:cs typeface="B Nazanin" pitchFamily="2" charset="-78"/>
              </a:rPr>
              <a:t> تغییرداد. البته برای اتمام عملیات باید از </a:t>
            </a:r>
            <a:r>
              <a:rPr lang="en-US" sz="2000" dirty="0" smtClean="0">
                <a:cs typeface="B Nazanin" pitchFamily="2" charset="-78"/>
              </a:rPr>
              <a:t>Momentary lock</a:t>
            </a:r>
            <a:r>
              <a:rPr lang="fa-IR" sz="2000" dirty="0" smtClean="0">
                <a:cs typeface="B Nazanin" pitchFamily="2" charset="-78"/>
              </a:rPr>
              <a:t> استفاده شود.</a:t>
            </a:r>
            <a:endParaRPr lang="en-US" sz="2000" dirty="0" smtClean="0">
              <a:cs typeface="B Nazanin" pitchFamily="2" charset="-78"/>
            </a:endParaRPr>
          </a:p>
          <a:p>
            <a:pPr algn="justLow">
              <a:lnSpc>
                <a:spcPct val="150000"/>
              </a:lnSpc>
            </a:pPr>
            <a:endParaRPr lang="fa-IR" sz="2000" b="0" dirty="0" smtClean="0">
              <a:cs typeface="B Nazanin" pitchFamily="2" charset="-78"/>
            </a:endParaRPr>
          </a:p>
          <a:p>
            <a:pPr algn="justLow">
              <a:lnSpc>
                <a:spcPct val="150000"/>
              </a:lnSpc>
            </a:pPr>
            <a:endParaRPr lang="fa-IR" dirty="0">
              <a:cs typeface="B Nazanin" pitchFamily="2" charset="-78"/>
            </a:endParaRP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1414"/>
            <a:ext cx="8558218" cy="6572296"/>
          </a:xfrm>
        </p:spPr>
        <p:txBody>
          <a:bodyPr/>
          <a:lstStyle/>
          <a:p>
            <a:pPr algn="justLow">
              <a:lnSpc>
                <a:spcPct val="150000"/>
              </a:lnSpc>
            </a:pPr>
            <a:r>
              <a:rPr lang="en-US" sz="1900" dirty="0" smtClean="0">
                <a:solidFill>
                  <a:srgbClr val="FF0000"/>
                </a:solidFill>
                <a:cs typeface="B Titr" pitchFamily="2" charset="-78"/>
              </a:rPr>
              <a:t>Partitioning</a:t>
            </a:r>
            <a:r>
              <a:rPr lang="fa-IR" sz="1900" dirty="0" smtClean="0">
                <a:solidFill>
                  <a:srgbClr val="FF0000"/>
                </a:solidFill>
                <a:cs typeface="B Titr" pitchFamily="2" charset="-78"/>
              </a:rPr>
              <a:t> و </a:t>
            </a:r>
            <a:r>
              <a:rPr lang="en-US" sz="1900" dirty="0" smtClean="0">
                <a:solidFill>
                  <a:srgbClr val="FF0000"/>
                </a:solidFill>
                <a:cs typeface="B Titr" pitchFamily="2" charset="-78"/>
              </a:rPr>
              <a:t>Clustering</a:t>
            </a:r>
          </a:p>
          <a:p>
            <a:pPr algn="justLow">
              <a:lnSpc>
                <a:spcPct val="150000"/>
              </a:lnSpc>
            </a:pPr>
            <a:r>
              <a:rPr lang="fa-IR" sz="1900" dirty="0" smtClean="0">
                <a:cs typeface="B Nazanin" pitchFamily="2" charset="-78"/>
              </a:rPr>
              <a:t>نسخه جدید </a:t>
            </a:r>
            <a:r>
              <a:rPr lang="en-US" sz="1900" dirty="0" smtClean="0">
                <a:cs typeface="B Nazanin" pitchFamily="2" charset="-78"/>
              </a:rPr>
              <a:t>SQL Server</a:t>
            </a:r>
            <a:r>
              <a:rPr lang="fa-IR" sz="1900" dirty="0" smtClean="0">
                <a:cs typeface="B Nazanin" pitchFamily="2" charset="-78"/>
              </a:rPr>
              <a:t> به تازگی قابلیت جداسازی فیزیکی جداول و ایندکس‌ها را پیدا کرده است. در اوراکل قابلیت </a:t>
            </a:r>
            <a:r>
              <a:rPr lang="en-US" sz="1900" dirty="0" smtClean="0">
                <a:cs typeface="B Nazanin" pitchFamily="2" charset="-78"/>
              </a:rPr>
              <a:t>Partitioning</a:t>
            </a:r>
            <a:r>
              <a:rPr lang="fa-IR" sz="1900" dirty="0" smtClean="0">
                <a:cs typeface="B Nazanin" pitchFamily="2" charset="-78"/>
              </a:rPr>
              <a:t> به چند صورت امکانپذیر است و </a:t>
            </a:r>
            <a:r>
              <a:rPr lang="en-US" sz="1900" dirty="0" smtClean="0">
                <a:cs typeface="B Nazanin" pitchFamily="2" charset="-78"/>
              </a:rPr>
              <a:t>DBA</a:t>
            </a:r>
            <a:r>
              <a:rPr lang="fa-IR" sz="1900" dirty="0" smtClean="0">
                <a:cs typeface="B Nazanin" pitchFamily="2" charset="-78"/>
              </a:rPr>
              <a:t> می‌تواند بر اساس </a:t>
            </a:r>
            <a:r>
              <a:rPr lang="en-US" sz="1900" dirty="0" smtClean="0">
                <a:cs typeface="B Nazanin" pitchFamily="2" charset="-78"/>
              </a:rPr>
              <a:t>range </a:t>
            </a:r>
            <a:r>
              <a:rPr lang="fa-IR" sz="1900" dirty="0" smtClean="0">
                <a:cs typeface="B Nazanin" pitchFamily="2" charset="-78"/>
              </a:rPr>
              <a:t>،</a:t>
            </a:r>
            <a:r>
              <a:rPr lang="en-US" sz="1900" dirty="0" smtClean="0">
                <a:cs typeface="B Nazanin" pitchFamily="2" charset="-78"/>
              </a:rPr>
              <a:t>list</a:t>
            </a:r>
            <a:r>
              <a:rPr lang="fa-IR" sz="1900" dirty="0" smtClean="0">
                <a:cs typeface="B Nazanin" pitchFamily="2" charset="-78"/>
              </a:rPr>
              <a:t> و </a:t>
            </a:r>
            <a:r>
              <a:rPr lang="en-US" sz="1900" dirty="0" smtClean="0">
                <a:cs typeface="B Nazanin" pitchFamily="2" charset="-78"/>
              </a:rPr>
              <a:t>hash</a:t>
            </a:r>
            <a:r>
              <a:rPr lang="fa-IR" sz="1900" dirty="0" smtClean="0">
                <a:cs typeface="B Nazanin" pitchFamily="2" charset="-78"/>
              </a:rPr>
              <a:t> این کار را انجام دهد. حتی می‌توان این کار را در دو رده انجام داد. مثلاً می‌توانیم جدولی را به دو قسمت براساس </a:t>
            </a:r>
            <a:r>
              <a:rPr lang="en-US" sz="1900" dirty="0" smtClean="0">
                <a:cs typeface="B Nazanin" pitchFamily="2" charset="-78"/>
              </a:rPr>
              <a:t>list</a:t>
            </a:r>
            <a:r>
              <a:rPr lang="fa-IR" sz="1900" dirty="0" smtClean="0">
                <a:cs typeface="B Nazanin" pitchFamily="2" charset="-78"/>
              </a:rPr>
              <a:t> جداسازی کنیم و هر کدام از قسمت‌ها را بر اساس </a:t>
            </a:r>
            <a:r>
              <a:rPr lang="en-US" sz="1900" dirty="0" smtClean="0">
                <a:cs typeface="B Nazanin" pitchFamily="2" charset="-78"/>
              </a:rPr>
              <a:t>hash</a:t>
            </a:r>
            <a:r>
              <a:rPr lang="fa-IR" sz="1900" dirty="0" smtClean="0">
                <a:cs typeface="B Nazanin" pitchFamily="2" charset="-78"/>
              </a:rPr>
              <a:t> دوباره جداسازی نماییم. این قابلیت اوراکل را می‌توان در جداولی که رکوردهای زیادی دارند، به کار برد. البته این قابلیت در </a:t>
            </a:r>
            <a:r>
              <a:rPr lang="en-US" sz="1900" dirty="0" smtClean="0">
                <a:cs typeface="B Nazanin" pitchFamily="2" charset="-78"/>
              </a:rPr>
              <a:t>SQL Server</a:t>
            </a:r>
            <a:r>
              <a:rPr lang="fa-IR" sz="1900" dirty="0" smtClean="0">
                <a:cs typeface="B Nazanin" pitchFamily="2" charset="-78"/>
              </a:rPr>
              <a:t> 2005 وجود ندارد، ولی می‌توان آن را شبیه‌سازی نمود. </a:t>
            </a:r>
            <a:r>
              <a:rPr lang="en-US" sz="1900" dirty="0" smtClean="0">
                <a:cs typeface="B Nazanin" pitchFamily="2" charset="-78"/>
              </a:rPr>
              <a:t>SQL Server</a:t>
            </a:r>
            <a:r>
              <a:rPr lang="fa-IR" sz="1900" dirty="0" smtClean="0">
                <a:cs typeface="B Nazanin" pitchFamily="2" charset="-78"/>
              </a:rPr>
              <a:t> 2005 در </a:t>
            </a:r>
            <a:r>
              <a:rPr lang="en-US" sz="1900" dirty="0" smtClean="0">
                <a:cs typeface="B Nazanin" pitchFamily="2" charset="-78"/>
              </a:rPr>
              <a:t>Partitioning</a:t>
            </a:r>
            <a:r>
              <a:rPr lang="fa-IR" sz="1900" dirty="0" smtClean="0">
                <a:cs typeface="B Nazanin" pitchFamily="2" charset="-78"/>
              </a:rPr>
              <a:t> از قابلیتی مانند اوراکل برخوردار نیست. با این حال راه‌حل ساده‌تری را ارائه می‌کند. در </a:t>
            </a:r>
            <a:r>
              <a:rPr lang="en-US" sz="1900" dirty="0" smtClean="0">
                <a:cs typeface="B Nazanin" pitchFamily="2" charset="-78"/>
              </a:rPr>
              <a:t>SQL Server 2005</a:t>
            </a:r>
            <a:r>
              <a:rPr lang="fa-IR" sz="1900" dirty="0" smtClean="0">
                <a:cs typeface="B Nazanin" pitchFamily="2" charset="-78"/>
              </a:rPr>
              <a:t> می‌توان با استفاده از </a:t>
            </a:r>
            <a:r>
              <a:rPr lang="en-US" sz="1900" dirty="0" smtClean="0">
                <a:cs typeface="B Nazanin" pitchFamily="2" charset="-78"/>
              </a:rPr>
              <a:t>UDF</a:t>
            </a:r>
            <a:r>
              <a:rPr lang="fa-IR" sz="1900" dirty="0" smtClean="0">
                <a:cs typeface="B Nazanin" pitchFamily="2" charset="-78"/>
              </a:rPr>
              <a:t> یا </a:t>
            </a:r>
            <a:r>
              <a:rPr lang="en-US" sz="1900" dirty="0" smtClean="0">
                <a:cs typeface="B Nazanin" pitchFamily="2" charset="-78"/>
              </a:rPr>
              <a:t>User Defined function</a:t>
            </a:r>
            <a:r>
              <a:rPr lang="fa-IR" sz="1900" dirty="0" smtClean="0">
                <a:cs typeface="B Nazanin" pitchFamily="2" charset="-78"/>
              </a:rPr>
              <a:t> این کار را انجام داد. در مورد </a:t>
            </a:r>
            <a:r>
              <a:rPr lang="en-US" sz="1900" dirty="0" smtClean="0">
                <a:cs typeface="B Nazanin" pitchFamily="2" charset="-78"/>
              </a:rPr>
              <a:t>Clustering </a:t>
            </a:r>
            <a:r>
              <a:rPr lang="fa-IR" sz="1900" dirty="0" smtClean="0">
                <a:cs typeface="B Nazanin" pitchFamily="2" charset="-78"/>
              </a:rPr>
              <a:t>،</a:t>
            </a:r>
            <a:r>
              <a:rPr lang="en-US" sz="1900" dirty="0" smtClean="0">
                <a:cs typeface="B Nazanin" pitchFamily="2" charset="-78"/>
              </a:rPr>
              <a:t>SQL Server 2005</a:t>
            </a:r>
            <a:r>
              <a:rPr lang="fa-IR" sz="1900" dirty="0" smtClean="0">
                <a:cs typeface="B Nazanin" pitchFamily="2" charset="-78"/>
              </a:rPr>
              <a:t> پشتیبانی خوبی دارد، ولی طراحی و مدیریت این کار سخت است و کارایی زیادی نیز ندارد. از طرف دیگر اوارکل </a:t>
            </a:r>
            <a:r>
              <a:rPr lang="en-US" sz="1900" dirty="0" smtClean="0">
                <a:cs typeface="B Nazanin" pitchFamily="2" charset="-78"/>
              </a:rPr>
              <a:t>RAC/GRID</a:t>
            </a:r>
            <a:r>
              <a:rPr lang="fa-IR" sz="1900" dirty="0" smtClean="0">
                <a:cs typeface="B Nazanin" pitchFamily="2" charset="-78"/>
              </a:rPr>
              <a:t> را در نسخه 10</a:t>
            </a:r>
            <a:r>
              <a:rPr lang="en-US" sz="1900" dirty="0" smtClean="0">
                <a:cs typeface="B Nazanin" pitchFamily="2" charset="-78"/>
              </a:rPr>
              <a:t>g</a:t>
            </a:r>
            <a:r>
              <a:rPr lang="fa-IR" sz="1900" dirty="0" smtClean="0">
                <a:cs typeface="B Nazanin" pitchFamily="2" charset="-78"/>
              </a:rPr>
              <a:t> ارائه کرده است که می‌توان از آن به عنوان امتیازی مسلم در مقابل </a:t>
            </a:r>
            <a:r>
              <a:rPr lang="en-US" sz="1900" dirty="0" smtClean="0">
                <a:cs typeface="B Nazanin" pitchFamily="2" charset="-78"/>
              </a:rPr>
              <a:t>SQL Server 2005</a:t>
            </a:r>
            <a:r>
              <a:rPr lang="fa-IR" sz="1900" dirty="0" smtClean="0">
                <a:cs typeface="B Nazanin" pitchFamily="2" charset="-78"/>
              </a:rPr>
              <a:t> نام برد. اوراکل همچنین از سیستمی جدید به نام </a:t>
            </a:r>
            <a:r>
              <a:rPr lang="en-US" sz="1900" dirty="0" smtClean="0">
                <a:cs typeface="B Nazanin" pitchFamily="2" charset="-78"/>
              </a:rPr>
              <a:t>ASM</a:t>
            </a:r>
            <a:r>
              <a:rPr lang="fa-IR" sz="1900" dirty="0" smtClean="0">
                <a:cs typeface="B Nazanin" pitchFamily="2" charset="-78"/>
              </a:rPr>
              <a:t> یا </a:t>
            </a:r>
            <a:r>
              <a:rPr lang="en-US" sz="1900" dirty="0" smtClean="0">
                <a:cs typeface="B Nazanin" pitchFamily="2" charset="-78"/>
              </a:rPr>
              <a:t>Automatic Storage Management</a:t>
            </a:r>
            <a:r>
              <a:rPr lang="fa-IR" sz="1900" dirty="0" smtClean="0">
                <a:cs typeface="B Nazanin" pitchFamily="2" charset="-78"/>
              </a:rPr>
              <a:t> استفاده می‌کند که در </a:t>
            </a:r>
            <a:r>
              <a:rPr lang="en-US" sz="1900" dirty="0" smtClean="0">
                <a:cs typeface="B Nazanin" pitchFamily="2" charset="-78"/>
              </a:rPr>
              <a:t>Clustering</a:t>
            </a:r>
            <a:r>
              <a:rPr lang="fa-IR" sz="1900" dirty="0" smtClean="0">
                <a:cs typeface="B Nazanin" pitchFamily="2" charset="-78"/>
              </a:rPr>
              <a:t> مورد استفاده قرار می‌گیرد.</a:t>
            </a:r>
            <a:endParaRPr lang="en-US" sz="1900" dirty="0">
              <a:cs typeface="B Nazanin" pitchFamily="2" charset="-78"/>
            </a:endParaRP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8572528" cy="6357982"/>
          </a:xfrm>
        </p:spPr>
        <p:txBody>
          <a:bodyPr/>
          <a:lstStyle/>
          <a:p>
            <a:pPr algn="justLow">
              <a:lnSpc>
                <a:spcPct val="150000"/>
              </a:lnSpc>
            </a:pPr>
            <a:r>
              <a:rPr lang="fa-IR" sz="2000" dirty="0" smtClean="0">
                <a:solidFill>
                  <a:srgbClr val="FF0000"/>
                </a:solidFill>
                <a:cs typeface="B Titr" pitchFamily="2" charset="-78"/>
              </a:rPr>
              <a:t>ایندکس و </a:t>
            </a:r>
            <a:r>
              <a:rPr lang="en-US" sz="2000" dirty="0" smtClean="0">
                <a:solidFill>
                  <a:srgbClr val="FF0000"/>
                </a:solidFill>
                <a:cs typeface="B Titr" pitchFamily="2" charset="-78"/>
              </a:rPr>
              <a:t>Tuning</a:t>
            </a:r>
          </a:p>
          <a:p>
            <a:pPr algn="justLow">
              <a:lnSpc>
                <a:spcPct val="150000"/>
              </a:lnSpc>
            </a:pPr>
            <a:r>
              <a:rPr lang="fa-IR" sz="2000" dirty="0" smtClean="0">
                <a:cs typeface="B Nazanin" pitchFamily="2" charset="-78"/>
              </a:rPr>
              <a:t>ساختار مرتب‌سازی و ایندکس در </a:t>
            </a:r>
            <a:r>
              <a:rPr lang="en-US" sz="2000" dirty="0" smtClean="0">
                <a:cs typeface="B Nazanin" pitchFamily="2" charset="-78"/>
              </a:rPr>
              <a:t>SQL Server 2005</a:t>
            </a:r>
            <a:r>
              <a:rPr lang="fa-IR" sz="2000" dirty="0" smtClean="0">
                <a:cs typeface="B Nazanin" pitchFamily="2" charset="-78"/>
              </a:rPr>
              <a:t> هنوز بر اساس </a:t>
            </a:r>
            <a:r>
              <a:rPr lang="en-US" sz="2000" dirty="0" smtClean="0">
                <a:cs typeface="B Nazanin" pitchFamily="2" charset="-78"/>
              </a:rPr>
              <a:t>BTree</a:t>
            </a:r>
            <a:r>
              <a:rPr lang="fa-IR" sz="2000" dirty="0" smtClean="0">
                <a:cs typeface="B Nazanin" pitchFamily="2" charset="-78"/>
              </a:rPr>
              <a:t> است و در مقابل </a:t>
            </a:r>
            <a:r>
              <a:rPr lang="en-US" sz="2000" dirty="0" smtClean="0">
                <a:cs typeface="B Nazanin" pitchFamily="2" charset="-78"/>
              </a:rPr>
              <a:t>indexing</a:t>
            </a:r>
            <a:r>
              <a:rPr lang="fa-IR" sz="2000" dirty="0" smtClean="0">
                <a:cs typeface="B Nazanin" pitchFamily="2" charset="-78"/>
              </a:rPr>
              <a:t> قدرتمند در اوراکل ساختاری نسبتاً دارد. اوراکل هم از </a:t>
            </a:r>
            <a:r>
              <a:rPr lang="en-US" sz="2000" dirty="0" smtClean="0">
                <a:cs typeface="B Nazanin" pitchFamily="2" charset="-78"/>
              </a:rPr>
              <a:t>BTree</a:t>
            </a:r>
            <a:r>
              <a:rPr lang="fa-IR" sz="2000" dirty="0" smtClean="0">
                <a:cs typeface="B Nazanin" pitchFamily="2" charset="-78"/>
              </a:rPr>
              <a:t> استفاده می‌کند، ولی از سیستم </a:t>
            </a:r>
            <a:r>
              <a:rPr lang="en-US" sz="2000" dirty="0" smtClean="0">
                <a:cs typeface="B Nazanin" pitchFamily="2" charset="-78"/>
              </a:rPr>
              <a:t>indexing</a:t>
            </a:r>
            <a:r>
              <a:rPr lang="fa-IR" sz="2000" dirty="0" smtClean="0">
                <a:cs typeface="B Nazanin" pitchFamily="2" charset="-78"/>
              </a:rPr>
              <a:t> به نام </a:t>
            </a:r>
            <a:r>
              <a:rPr lang="en-US" sz="2000" dirty="0" smtClean="0">
                <a:cs typeface="B Nazanin" pitchFamily="2" charset="-78"/>
              </a:rPr>
              <a:t>Bitmap</a:t>
            </a:r>
            <a:r>
              <a:rPr lang="fa-IR" sz="2000" dirty="0" smtClean="0">
                <a:cs typeface="B Nazanin" pitchFamily="2" charset="-78"/>
              </a:rPr>
              <a:t> نیز هم استفاده می‌کند که در جست‌وجوی ستون‌هایی با انتخاب کم بسیار خوب عمل می‌کند.اضافه بر این اوراکل از </a:t>
            </a:r>
            <a:r>
              <a:rPr lang="en-US" sz="2000" dirty="0" smtClean="0">
                <a:cs typeface="B Nazanin" pitchFamily="2" charset="-78"/>
              </a:rPr>
              <a:t>Oracle key based cluster</a:t>
            </a:r>
            <a:r>
              <a:rPr lang="fa-IR" sz="2000" dirty="0" smtClean="0">
                <a:cs typeface="B Nazanin" pitchFamily="2" charset="-78"/>
              </a:rPr>
              <a:t> نیز در ایندکس استفاده می‌کند که کارایی بانک‌اطلاعاتی در انتخاب رکوردهایی انتخابی از چند جدول مرتبط با هم با ستون‌های مشابه را بالا می‌برد. در اواکل و </a:t>
            </a:r>
            <a:r>
              <a:rPr lang="en-US" sz="2000" dirty="0" smtClean="0">
                <a:cs typeface="B Nazanin" pitchFamily="2" charset="-78"/>
              </a:rPr>
              <a:t>SQL Server</a:t>
            </a:r>
            <a:r>
              <a:rPr lang="fa-IR" sz="2000" dirty="0" smtClean="0">
                <a:cs typeface="B Nazanin" pitchFamily="2" charset="-78"/>
              </a:rPr>
              <a:t> هر دو می‌توان برای </a:t>
            </a:r>
            <a:r>
              <a:rPr lang="en-US" sz="2000" dirty="0" smtClean="0">
                <a:cs typeface="B Nazanin" pitchFamily="2" charset="-78"/>
              </a:rPr>
              <a:t>Function</a:t>
            </a:r>
            <a:r>
              <a:rPr lang="fa-IR" sz="2000" dirty="0" smtClean="0">
                <a:cs typeface="B Nazanin" pitchFamily="2" charset="-78"/>
              </a:rPr>
              <a:t>هایی که روی ستون‌های جدول است، ایندکس درست کرد و در هر دوی آن‌ها می‌توان </a:t>
            </a:r>
            <a:r>
              <a:rPr lang="en-US" sz="2000" dirty="0" smtClean="0">
                <a:cs typeface="B Nazanin" pitchFamily="2" charset="-78"/>
              </a:rPr>
              <a:t>MV</a:t>
            </a:r>
            <a:r>
              <a:rPr lang="fa-IR" sz="2000" dirty="0" smtClean="0">
                <a:cs typeface="B Nazanin" pitchFamily="2" charset="-78"/>
              </a:rPr>
              <a:t> یا </a:t>
            </a:r>
            <a:r>
              <a:rPr lang="en-US" sz="2000" dirty="0" smtClean="0">
                <a:cs typeface="B Nazanin" pitchFamily="2" charset="-78"/>
              </a:rPr>
              <a:t>Materialized view</a:t>
            </a:r>
            <a:r>
              <a:rPr lang="fa-IR" sz="2000" dirty="0" smtClean="0">
                <a:cs typeface="B Nazanin" pitchFamily="2" charset="-78"/>
              </a:rPr>
              <a:t> تهیه نمود. </a:t>
            </a:r>
            <a:r>
              <a:rPr lang="en-US" sz="2000" dirty="0" smtClean="0">
                <a:cs typeface="B Nazanin" pitchFamily="2" charset="-78"/>
              </a:rPr>
              <a:t>MV</a:t>
            </a:r>
            <a:r>
              <a:rPr lang="fa-IR" sz="2000" dirty="0" smtClean="0">
                <a:cs typeface="B Nazanin" pitchFamily="2" charset="-78"/>
              </a:rPr>
              <a:t>ها در حقیقت </a:t>
            </a:r>
            <a:r>
              <a:rPr lang="en-US" sz="2000" dirty="0" smtClean="0">
                <a:cs typeface="B Nazanin" pitchFamily="2" charset="-78"/>
              </a:rPr>
              <a:t>view</a:t>
            </a:r>
            <a:r>
              <a:rPr lang="fa-IR" sz="2000" dirty="0" smtClean="0">
                <a:cs typeface="B Nazanin" pitchFamily="2" charset="-78"/>
              </a:rPr>
              <a:t>های آماده هستند که می‌توان از آن به جای متصل کردن چند جدول استفاده کرد. </a:t>
            </a:r>
            <a:r>
              <a:rPr lang="en-US" sz="2000" dirty="0" smtClean="0">
                <a:cs typeface="B Nazanin" pitchFamily="2" charset="-78"/>
              </a:rPr>
              <a:t>SQL Server 2005</a:t>
            </a:r>
            <a:r>
              <a:rPr lang="fa-IR" sz="2000" dirty="0" smtClean="0">
                <a:cs typeface="B Nazanin" pitchFamily="2" charset="-78"/>
              </a:rPr>
              <a:t> در مقایسه با  اوراکل 10</a:t>
            </a:r>
            <a:r>
              <a:rPr lang="en-US" sz="2000" dirty="0" smtClean="0">
                <a:cs typeface="B Nazanin" pitchFamily="2" charset="-78"/>
              </a:rPr>
              <a:t>g</a:t>
            </a:r>
            <a:r>
              <a:rPr lang="fa-IR" sz="2000" dirty="0" smtClean="0">
                <a:cs typeface="B Nazanin" pitchFamily="2" charset="-78"/>
              </a:rPr>
              <a:t>، در </a:t>
            </a:r>
            <a:r>
              <a:rPr lang="en-US" sz="2000" dirty="0" smtClean="0">
                <a:cs typeface="B Nazanin" pitchFamily="2" charset="-78"/>
              </a:rPr>
              <a:t>aggregation</a:t>
            </a:r>
            <a:r>
              <a:rPr lang="fa-IR" sz="2000" dirty="0" smtClean="0">
                <a:cs typeface="B Nazanin" pitchFamily="2" charset="-78"/>
              </a:rPr>
              <a:t> و </a:t>
            </a:r>
            <a:r>
              <a:rPr lang="en-US" sz="2000" dirty="0" smtClean="0">
                <a:cs typeface="B Nazanin" pitchFamily="2" charset="-78"/>
              </a:rPr>
              <a:t>function</a:t>
            </a:r>
            <a:r>
              <a:rPr lang="fa-IR" sz="2000" dirty="0" smtClean="0">
                <a:cs typeface="B Nazanin" pitchFamily="2" charset="-78"/>
              </a:rPr>
              <a:t>ها محدودیت‌هایی دارد. مثلاً در </a:t>
            </a:r>
            <a:r>
              <a:rPr lang="en-US" sz="2000" dirty="0" smtClean="0">
                <a:cs typeface="B Nazanin" pitchFamily="2" charset="-78"/>
              </a:rPr>
              <a:t>index view</a:t>
            </a:r>
            <a:r>
              <a:rPr lang="fa-IR" sz="2000" dirty="0" smtClean="0">
                <a:cs typeface="B Nazanin" pitchFamily="2" charset="-78"/>
              </a:rPr>
              <a:t> نمی‌توانیم از </a:t>
            </a:r>
            <a:r>
              <a:rPr lang="en-US" sz="2000" dirty="0" smtClean="0">
                <a:cs typeface="B Nazanin" pitchFamily="2" charset="-78"/>
              </a:rPr>
              <a:t>Distinct</a:t>
            </a:r>
            <a:r>
              <a:rPr lang="fa-IR" sz="2000" dirty="0" smtClean="0">
                <a:cs typeface="B Nazanin" pitchFamily="2" charset="-78"/>
              </a:rPr>
              <a:t> ،</a:t>
            </a:r>
            <a:r>
              <a:rPr lang="en-US" sz="2000" dirty="0" smtClean="0">
                <a:cs typeface="B Nazanin" pitchFamily="2" charset="-78"/>
              </a:rPr>
              <a:t>NOT</a:t>
            </a:r>
            <a:r>
              <a:rPr lang="fa-IR" sz="2000" dirty="0" smtClean="0">
                <a:cs typeface="B Nazanin" pitchFamily="2" charset="-78"/>
              </a:rPr>
              <a:t> و ... استفاده کنیم و امکان مثلاً </a:t>
            </a:r>
            <a:r>
              <a:rPr lang="en-US" sz="2000" dirty="0" smtClean="0">
                <a:cs typeface="B Nazanin" pitchFamily="2" charset="-78"/>
              </a:rPr>
              <a:t>Sum</a:t>
            </a:r>
            <a:r>
              <a:rPr lang="fa-IR" sz="2000" dirty="0" smtClean="0">
                <a:cs typeface="B Nazanin" pitchFamily="2" charset="-78"/>
              </a:rPr>
              <a:t> کردن نیست.</a:t>
            </a:r>
            <a:endParaRPr lang="fa-IR" sz="2000" b="0" dirty="0">
              <a:cs typeface="B Nazanin" pitchFamily="2" charset="-78"/>
            </a:endParaRPr>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501122" cy="6119834"/>
          </a:xfrm>
        </p:spPr>
        <p:txBody>
          <a:bodyPr/>
          <a:lstStyle/>
          <a:p>
            <a:pPr algn="justLow">
              <a:lnSpc>
                <a:spcPct val="150000"/>
              </a:lnSpc>
            </a:pPr>
            <a:r>
              <a:rPr lang="fa-IR" sz="2000" dirty="0" smtClean="0"/>
              <a:t>کپی پشتیبان و بازیابی اطلاعات</a:t>
            </a:r>
            <a:endParaRPr lang="en-US" sz="2000" dirty="0" smtClean="0"/>
          </a:p>
          <a:p>
            <a:pPr algn="justLow">
              <a:lnSpc>
                <a:spcPct val="150000"/>
              </a:lnSpc>
            </a:pPr>
            <a:r>
              <a:rPr lang="fa-IR" sz="2000" dirty="0" smtClean="0"/>
              <a:t>همان‌طور که قبلاً نیز اشاره شد در نسخه‌های قبلی </a:t>
            </a:r>
            <a:r>
              <a:rPr lang="en-US" sz="2000" dirty="0" smtClean="0"/>
              <a:t>SQL Server</a:t>
            </a:r>
            <a:r>
              <a:rPr lang="fa-IR" sz="2000" dirty="0" smtClean="0"/>
              <a:t> نمی‌توانستیم به صورت آنلا‌ین از اطلاعاتمان کپی بگیریم، ولی در نسخه جدید </a:t>
            </a:r>
            <a:r>
              <a:rPr lang="en-US" sz="2000" dirty="0" smtClean="0"/>
              <a:t>SQL Server</a:t>
            </a:r>
            <a:r>
              <a:rPr lang="fa-IR" sz="2000" dirty="0" smtClean="0"/>
              <a:t> 2005 مدیران بانک‌های اطلاعاتی می‌توانند به راحتی عملیات کپی و بازیابی اطلاعات را به صورت آنلاین انجام دهند.</a:t>
            </a:r>
            <a:endParaRPr lang="en-US" sz="2000" dirty="0" smtClean="0"/>
          </a:p>
          <a:p>
            <a:pPr algn="justLow">
              <a:lnSpc>
                <a:spcPct val="150000"/>
              </a:lnSpc>
            </a:pPr>
            <a:r>
              <a:rPr lang="fa-IR" sz="2000" dirty="0" smtClean="0"/>
              <a:t>در حالی که سرور در حال کار کردن است. اوراکل نیز  ساختاری شبیه این را با استفاده از </a:t>
            </a:r>
            <a:r>
              <a:rPr lang="en-US" sz="2000" dirty="0" smtClean="0"/>
              <a:t>Tablespace</a:t>
            </a:r>
            <a:r>
              <a:rPr lang="fa-IR" sz="2000" dirty="0" smtClean="0"/>
              <a:t>ها انجام می‌دهد. البته در </a:t>
            </a:r>
            <a:r>
              <a:rPr lang="en-US" sz="2000" dirty="0" smtClean="0"/>
              <a:t>Tablespace</a:t>
            </a:r>
            <a:r>
              <a:rPr lang="fa-IR" sz="2000" dirty="0" smtClean="0"/>
              <a:t>های اوراکل نمی‌توان اطلاعات قبلی را در </a:t>
            </a:r>
            <a:r>
              <a:rPr lang="en-US" sz="2000" dirty="0" smtClean="0"/>
              <a:t>Tablespace</a:t>
            </a:r>
            <a:r>
              <a:rPr lang="fa-IR" sz="2000" dirty="0" smtClean="0"/>
              <a:t> بازیابی نمود و از آن‌جایی که در هر </a:t>
            </a:r>
            <a:r>
              <a:rPr lang="en-US" sz="2000" dirty="0" smtClean="0"/>
              <a:t>Tablespace</a:t>
            </a:r>
            <a:r>
              <a:rPr lang="fa-IR" sz="2000" dirty="0" smtClean="0"/>
              <a:t> یک </a:t>
            </a:r>
            <a:r>
              <a:rPr lang="en-US" sz="2000" dirty="0" smtClean="0"/>
              <a:t>Metadata</a:t>
            </a:r>
            <a:r>
              <a:rPr lang="fa-IR" sz="2000" dirty="0" smtClean="0"/>
              <a:t> وجود دارد، این </a:t>
            </a:r>
            <a:r>
              <a:rPr lang="en-US" sz="2000" dirty="0" smtClean="0"/>
              <a:t>Tablespace</a:t>
            </a:r>
            <a:r>
              <a:rPr lang="fa-IR" sz="2000" dirty="0" smtClean="0"/>
              <a:t>ها نمی‌توانند کامل باشند.</a:t>
            </a:r>
          </a:p>
          <a:p>
            <a:pPr algn="justLow">
              <a:lnSpc>
                <a:spcPct val="150000"/>
              </a:lnSpc>
            </a:pPr>
            <a:r>
              <a:rPr lang="fa-IR" sz="2000" dirty="0" smtClean="0"/>
              <a:t>البته اوراکل دارای ابزار بازیابی اطلاعات کاملی است و می‌تواند با کمک گرفتن از </a:t>
            </a:r>
            <a:r>
              <a:rPr lang="en-US" sz="2000" dirty="0" smtClean="0"/>
              <a:t>Redo log</a:t>
            </a:r>
            <a:r>
              <a:rPr lang="fa-IR" sz="2000" dirty="0" smtClean="0"/>
              <a:t>ها این کار را آسان کند.اوراکل با استفاده از </a:t>
            </a:r>
            <a:r>
              <a:rPr lang="en-US" sz="2000" dirty="0" smtClean="0"/>
              <a:t>logical dump‌</a:t>
            </a:r>
            <a:r>
              <a:rPr lang="fa-IR" sz="2000" dirty="0" smtClean="0"/>
              <a:t>هایی که می‌سازد، می‌تواند مشکلی که باعث نیاز به بازیابی می‌شود را  شناسایی کند. البته </a:t>
            </a:r>
            <a:r>
              <a:rPr lang="en-US" sz="2000" dirty="0" smtClean="0"/>
              <a:t>SQL Server</a:t>
            </a:r>
            <a:r>
              <a:rPr lang="fa-IR" sz="2000" dirty="0" smtClean="0"/>
              <a:t> هم ابزارهایی مانند </a:t>
            </a:r>
            <a:r>
              <a:rPr lang="en-US" sz="2000" dirty="0" smtClean="0"/>
              <a:t>DBCC PAGE</a:t>
            </a:r>
            <a:r>
              <a:rPr lang="fa-IR" sz="2000" dirty="0" smtClean="0"/>
              <a:t> و </a:t>
            </a:r>
            <a:r>
              <a:rPr lang="en-US" sz="2000" dirty="0" smtClean="0"/>
              <a:t>DBCC LOG</a:t>
            </a:r>
            <a:r>
              <a:rPr lang="fa-IR" sz="2000" dirty="0" smtClean="0"/>
              <a:t> دارد که مانند ابزارهای اوراکل عمل می‌کند.</a:t>
            </a:r>
            <a:endParaRPr lang="en-US" sz="2000" dirty="0"/>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142852"/>
            <a:ext cx="8201028" cy="6286544"/>
          </a:xfrm>
        </p:spPr>
        <p:txBody>
          <a:bodyPr/>
          <a:lstStyle/>
          <a:p>
            <a:pPr algn="justLow">
              <a:lnSpc>
                <a:spcPct val="150000"/>
              </a:lnSpc>
            </a:pPr>
            <a:r>
              <a:rPr lang="fa-IR" sz="1900" dirty="0" smtClean="0">
                <a:solidFill>
                  <a:srgbClr val="FF0000"/>
                </a:solidFill>
                <a:cs typeface="B Titr" pitchFamily="2" charset="-78"/>
              </a:rPr>
              <a:t>انتقال و‌ ورود اطلاعات (</a:t>
            </a:r>
            <a:r>
              <a:rPr lang="en-US" sz="1900" dirty="0" smtClean="0">
                <a:solidFill>
                  <a:srgbClr val="FF0000"/>
                </a:solidFill>
                <a:cs typeface="B Titr" pitchFamily="2" charset="-78"/>
              </a:rPr>
              <a:t>Export  and  Import</a:t>
            </a:r>
            <a:r>
              <a:rPr lang="fa-IR" sz="1900" dirty="0" smtClean="0">
                <a:solidFill>
                  <a:srgbClr val="FF0000"/>
                </a:solidFill>
                <a:cs typeface="B Titr" pitchFamily="2" charset="-78"/>
              </a:rPr>
              <a:t>)</a:t>
            </a:r>
            <a:endParaRPr lang="en-US" sz="1900" dirty="0" smtClean="0">
              <a:solidFill>
                <a:srgbClr val="FF0000"/>
              </a:solidFill>
              <a:cs typeface="B Titr" pitchFamily="2" charset="-78"/>
            </a:endParaRPr>
          </a:p>
          <a:p>
            <a:pPr algn="justLow">
              <a:lnSpc>
                <a:spcPct val="150000"/>
              </a:lnSpc>
            </a:pPr>
            <a:r>
              <a:rPr lang="fa-IR" sz="1900" dirty="0" smtClean="0">
                <a:cs typeface="B Nazanin" pitchFamily="2" charset="-78"/>
              </a:rPr>
              <a:t>یکی از امکانات جدید </a:t>
            </a:r>
            <a:r>
              <a:rPr lang="en-US" sz="1900" dirty="0" smtClean="0">
                <a:cs typeface="B Nazanin" pitchFamily="2" charset="-78"/>
              </a:rPr>
              <a:t>Oracle 10 g</a:t>
            </a:r>
            <a:r>
              <a:rPr lang="fa-IR" sz="1900" dirty="0" smtClean="0">
                <a:cs typeface="B Nazanin" pitchFamily="2" charset="-78"/>
              </a:rPr>
              <a:t> برای انتقال یا صادر کردن اطلاعات به </a:t>
            </a:r>
            <a:r>
              <a:rPr lang="en-US" sz="1900" dirty="0" smtClean="0">
                <a:cs typeface="B Nazanin" pitchFamily="2" charset="-78"/>
              </a:rPr>
              <a:t>data pump</a:t>
            </a:r>
            <a:r>
              <a:rPr lang="fa-IR" sz="1900" dirty="0" smtClean="0">
                <a:cs typeface="B Nazanin" pitchFamily="2" charset="-78"/>
              </a:rPr>
              <a:t> معروف است. </a:t>
            </a:r>
            <a:r>
              <a:rPr lang="en-US" sz="1900" dirty="0" smtClean="0">
                <a:cs typeface="B Nazanin" pitchFamily="2" charset="-78"/>
              </a:rPr>
              <a:t>data pump</a:t>
            </a:r>
            <a:r>
              <a:rPr lang="fa-IR" sz="1900" dirty="0" smtClean="0">
                <a:cs typeface="B Nazanin" pitchFamily="2" charset="-78"/>
              </a:rPr>
              <a:t> ساختاری </a:t>
            </a:r>
            <a:r>
              <a:rPr lang="en-US" sz="1900" dirty="0" smtClean="0">
                <a:cs typeface="B Nazanin" pitchFamily="2" charset="-78"/>
              </a:rPr>
              <a:t>binary</a:t>
            </a:r>
            <a:r>
              <a:rPr lang="fa-IR" sz="1900" dirty="0" smtClean="0">
                <a:cs typeface="B Nazanin" pitchFamily="2" charset="-78"/>
              </a:rPr>
              <a:t> دارد. اوراکل این کار را توسط دو گزینه که برای صادر و دو گزینه برای وارد کردن اطلاعات دارد، انجام می دهد. این دو گزینه </a:t>
            </a:r>
            <a:r>
              <a:rPr lang="en-US" sz="1900" dirty="0" smtClean="0">
                <a:cs typeface="B Nazanin" pitchFamily="2" charset="-78"/>
              </a:rPr>
              <a:t>exp/data</a:t>
            </a:r>
            <a:r>
              <a:rPr lang="fa-IR" sz="1900" dirty="0" smtClean="0">
                <a:cs typeface="B Nazanin" pitchFamily="2" charset="-78"/>
              </a:rPr>
              <a:t> و </a:t>
            </a:r>
            <a:r>
              <a:rPr lang="en-US" sz="1900" dirty="0" smtClean="0">
                <a:cs typeface="B Nazanin" pitchFamily="2" charset="-78"/>
              </a:rPr>
              <a:t>imp/data</a:t>
            </a:r>
            <a:r>
              <a:rPr lang="fa-IR" sz="1900" dirty="0" smtClean="0">
                <a:cs typeface="B Nazanin" pitchFamily="2" charset="-78"/>
              </a:rPr>
              <a:t> هستند.  اضافه بر این، در اوراکل ابزار </a:t>
            </a:r>
            <a:r>
              <a:rPr lang="en-US" sz="1900" dirty="0" smtClean="0">
                <a:cs typeface="B Nazanin" pitchFamily="2" charset="-78"/>
              </a:rPr>
              <a:t>sqlldr</a:t>
            </a:r>
            <a:r>
              <a:rPr lang="fa-IR" sz="1900" dirty="0" smtClean="0">
                <a:cs typeface="B Nazanin" pitchFamily="2" charset="-78"/>
              </a:rPr>
              <a:t> نیز وجود دارد که اختصاصاً برای </a:t>
            </a:r>
            <a:r>
              <a:rPr lang="en-US" sz="1900" dirty="0" smtClean="0">
                <a:cs typeface="B Nazanin" pitchFamily="2" charset="-78"/>
              </a:rPr>
              <a:t>import</a:t>
            </a:r>
            <a:r>
              <a:rPr lang="fa-IR" sz="1900" dirty="0" smtClean="0">
                <a:cs typeface="B Nazanin" pitchFamily="2" charset="-78"/>
              </a:rPr>
              <a:t> کردن اطلاعات متنی به کار می‌رود. از طرف دیگر </a:t>
            </a:r>
            <a:r>
              <a:rPr lang="en-US" sz="1900" dirty="0" smtClean="0">
                <a:cs typeface="B Nazanin" pitchFamily="2" charset="-78"/>
              </a:rPr>
              <a:t>SQL Server2005</a:t>
            </a:r>
            <a:r>
              <a:rPr lang="fa-IR" sz="1900" dirty="0" smtClean="0">
                <a:cs typeface="B Nazanin" pitchFamily="2" charset="-78"/>
              </a:rPr>
              <a:t> دارای دو گزینه برای </a:t>
            </a:r>
            <a:r>
              <a:rPr lang="en-US" sz="1900" dirty="0" smtClean="0">
                <a:cs typeface="B Nazanin" pitchFamily="2" charset="-78"/>
              </a:rPr>
              <a:t>export</a:t>
            </a:r>
            <a:r>
              <a:rPr lang="fa-IR" sz="1900" dirty="0" smtClean="0">
                <a:cs typeface="B Nazanin" pitchFamily="2" charset="-78"/>
              </a:rPr>
              <a:t> و </a:t>
            </a:r>
            <a:r>
              <a:rPr lang="en-US" sz="1900" dirty="0" smtClean="0">
                <a:cs typeface="B Nazanin" pitchFamily="2" charset="-78"/>
              </a:rPr>
              <a:t>import</a:t>
            </a:r>
            <a:r>
              <a:rPr lang="fa-IR" sz="1900" dirty="0" smtClean="0">
                <a:cs typeface="B Nazanin" pitchFamily="2" charset="-78"/>
              </a:rPr>
              <a:t> است؛ به نام‌های </a:t>
            </a:r>
            <a:r>
              <a:rPr lang="en-US" sz="1900" dirty="0" smtClean="0">
                <a:cs typeface="B Nazanin" pitchFamily="2" charset="-78"/>
              </a:rPr>
              <a:t>bcp</a:t>
            </a:r>
            <a:r>
              <a:rPr lang="fa-IR" sz="1900" dirty="0" smtClean="0">
                <a:cs typeface="B Nazanin" pitchFamily="2" charset="-78"/>
              </a:rPr>
              <a:t> و </a:t>
            </a:r>
            <a:r>
              <a:rPr lang="en-US" sz="1900" dirty="0" smtClean="0">
                <a:cs typeface="B Nazanin" pitchFamily="2" charset="-78"/>
              </a:rPr>
              <a:t>Bcp .DTS</a:t>
            </a:r>
            <a:r>
              <a:rPr lang="fa-IR" sz="1900" dirty="0" smtClean="0">
                <a:cs typeface="B Nazanin" pitchFamily="2" charset="-78"/>
              </a:rPr>
              <a:t> می‌تواند اطلاعات را (به صورت متنی) </a:t>
            </a:r>
            <a:r>
              <a:rPr lang="en-US" sz="1900" dirty="0" smtClean="0">
                <a:cs typeface="B Nazanin" pitchFamily="2" charset="-78"/>
              </a:rPr>
              <a:t>import</a:t>
            </a:r>
            <a:r>
              <a:rPr lang="fa-IR" sz="1900" dirty="0" smtClean="0">
                <a:cs typeface="B Nazanin" pitchFamily="2" charset="-78"/>
              </a:rPr>
              <a:t> یا </a:t>
            </a:r>
            <a:r>
              <a:rPr lang="en-US" sz="1900" dirty="0" smtClean="0">
                <a:cs typeface="B Nazanin" pitchFamily="2" charset="-78"/>
              </a:rPr>
              <a:t>export</a:t>
            </a:r>
            <a:r>
              <a:rPr lang="fa-IR" sz="1900" dirty="0" smtClean="0">
                <a:cs typeface="B Nazanin" pitchFamily="2" charset="-78"/>
              </a:rPr>
              <a:t>  کند و حتی می‌تواند اطلاعات را به فرمتی ذخیره کند که بانک‌های اطلاعاتی دیگر نیز بتوانند از آن استفاده کنند. </a:t>
            </a:r>
            <a:r>
              <a:rPr lang="en-US" sz="1900" dirty="0" smtClean="0">
                <a:cs typeface="B Nazanin" pitchFamily="2" charset="-78"/>
              </a:rPr>
              <a:t>DTS</a:t>
            </a:r>
            <a:r>
              <a:rPr lang="fa-IR" sz="1900" dirty="0" smtClean="0">
                <a:cs typeface="B Nazanin" pitchFamily="2" charset="-78"/>
              </a:rPr>
              <a:t> نیز یکی از پر سرعت‌ترین ابزارهای انتقال اطلاعات در </a:t>
            </a:r>
            <a:r>
              <a:rPr lang="en-US" sz="1900" dirty="0" smtClean="0">
                <a:cs typeface="B Nazanin" pitchFamily="2" charset="-78"/>
              </a:rPr>
              <a:t>SQL Server</a:t>
            </a:r>
            <a:r>
              <a:rPr lang="fa-IR" sz="1900" dirty="0" smtClean="0">
                <a:cs typeface="B Nazanin" pitchFamily="2" charset="-78"/>
              </a:rPr>
              <a:t> است که در مقایسه با اوراکل بسیار سریع‌تر و کار با آن آسان‌تر می‌باشد. اوراکل نیز در نسخه جدید خود از ابزار </a:t>
            </a:r>
            <a:r>
              <a:rPr lang="en-US" sz="1900" dirty="0" smtClean="0">
                <a:cs typeface="B Nazanin" pitchFamily="2" charset="-78"/>
              </a:rPr>
              <a:t>‌WisdomForce FastReader</a:t>
            </a:r>
            <a:r>
              <a:rPr lang="fa-IR" sz="1900" dirty="0" smtClean="0">
                <a:cs typeface="B Nazanin" pitchFamily="2" charset="-78"/>
              </a:rPr>
              <a:t> استفاده می‌کند که می‌تواند با سرعت زیاد کار </a:t>
            </a:r>
            <a:r>
              <a:rPr lang="en-US" sz="1900" dirty="0" smtClean="0">
                <a:cs typeface="B Nazanin" pitchFamily="2" charset="-78"/>
              </a:rPr>
              <a:t>export</a:t>
            </a:r>
            <a:r>
              <a:rPr lang="fa-IR" sz="1900" dirty="0" smtClean="0">
                <a:cs typeface="B Nazanin" pitchFamily="2" charset="-78"/>
              </a:rPr>
              <a:t> و </a:t>
            </a:r>
            <a:r>
              <a:rPr lang="en-US" sz="1900" dirty="0" smtClean="0">
                <a:cs typeface="B Nazanin" pitchFamily="2" charset="-78"/>
              </a:rPr>
              <a:t>import</a:t>
            </a:r>
            <a:r>
              <a:rPr lang="fa-IR" sz="1900" dirty="0" smtClean="0">
                <a:cs typeface="B Nazanin" pitchFamily="2" charset="-78"/>
              </a:rPr>
              <a:t> را انجام دهد و اطلاعات را با فرمت متنی آماده سازد. از این ابزار می‌توان برای انتقال اطلاعات بین اوراکل و بانک‌های اطلاعاتی دیگر مانند </a:t>
            </a:r>
            <a:r>
              <a:rPr lang="en-US" sz="1900" dirty="0" smtClean="0">
                <a:cs typeface="B Nazanin" pitchFamily="2" charset="-78"/>
              </a:rPr>
              <a:t>MS SQL </a:t>
            </a:r>
            <a:r>
              <a:rPr lang="fa-IR" sz="1900" dirty="0" smtClean="0">
                <a:cs typeface="B Nazanin" pitchFamily="2" charset="-78"/>
              </a:rPr>
              <a:t>،</a:t>
            </a:r>
            <a:r>
              <a:rPr lang="en-US" sz="1900" dirty="0" smtClean="0">
                <a:cs typeface="B Nazanin" pitchFamily="2" charset="-78"/>
              </a:rPr>
              <a:t>2DB </a:t>
            </a:r>
            <a:r>
              <a:rPr lang="fa-IR" sz="1900" dirty="0" smtClean="0">
                <a:cs typeface="B Nazanin" pitchFamily="2" charset="-78"/>
              </a:rPr>
              <a:t>،</a:t>
            </a:r>
            <a:r>
              <a:rPr lang="en-US" sz="1900" dirty="0" smtClean="0">
                <a:cs typeface="B Nazanin" pitchFamily="2" charset="-78"/>
              </a:rPr>
              <a:t>Sybase</a:t>
            </a:r>
            <a:r>
              <a:rPr lang="fa-IR" sz="1900" dirty="0" smtClean="0">
                <a:cs typeface="B Nazanin" pitchFamily="2" charset="-78"/>
              </a:rPr>
              <a:t> استفاده نمود.</a:t>
            </a:r>
            <a:endParaRPr lang="en-US" sz="1900" dirty="0">
              <a:cs typeface="B Nazanin" pitchFamily="2" charset="-78"/>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85728"/>
            <a:ext cx="8572560" cy="6286544"/>
          </a:xfrm>
        </p:spPr>
        <p:txBody>
          <a:bodyPr/>
          <a:lstStyle/>
          <a:p>
            <a:pPr algn="justLow"/>
            <a:r>
              <a:rPr lang="fa-IR" sz="2200" dirty="0" smtClean="0">
                <a:cs typeface="B Titr" pitchFamily="2" charset="-78"/>
              </a:rPr>
              <a:t>مقدمه</a:t>
            </a:r>
          </a:p>
          <a:p>
            <a:pPr algn="justLow"/>
            <a:r>
              <a:rPr lang="fa-IR" sz="2200" dirty="0" smtClean="0">
                <a:cs typeface="B Nazanin" pitchFamily="2" charset="-78"/>
              </a:rPr>
              <a:t>بدون‌شک می‌توان گفت که بانک‌های اطلاعاتی اوراکل و </a:t>
            </a:r>
            <a:r>
              <a:rPr lang="en-US" sz="2200" dirty="0" smtClean="0">
                <a:cs typeface="B Nazanin" pitchFamily="2" charset="-78"/>
              </a:rPr>
              <a:t>SQL Server</a:t>
            </a:r>
            <a:r>
              <a:rPr lang="fa-IR" sz="2200" dirty="0" smtClean="0">
                <a:cs typeface="B Nazanin" pitchFamily="2" charset="-78"/>
              </a:rPr>
              <a:t>، از مهم‌ترین بانک‌های اطلاعاتی امروز به شمار میآیند. این سؤال که کدام یک از این دو از دیگری بهتر است، ممکن است فکر بسیاری از برنامه‌نویسان و شرکت‌های تولید کننده نرم‌افزار را مشغول کرده باشد</a:t>
            </a:r>
          </a:p>
          <a:p>
            <a:pPr algn="justLow"/>
            <a:r>
              <a:rPr lang="fa-IR" sz="2200" dirty="0" smtClean="0">
                <a:cs typeface="B Nazanin" pitchFamily="2" charset="-78"/>
              </a:rPr>
              <a:t>از طرفی مایکروسافت، به عنوان غول نرم‌افزاری ادعا می‌کند که </a:t>
            </a:r>
            <a:r>
              <a:rPr lang="en-US" sz="2200" dirty="0" smtClean="0">
                <a:cs typeface="B Nazanin" pitchFamily="2" charset="-78"/>
              </a:rPr>
              <a:t>SQL Server</a:t>
            </a:r>
            <a:r>
              <a:rPr lang="fa-IR" sz="2200" dirty="0" smtClean="0">
                <a:cs typeface="B Nazanin" pitchFamily="2" charset="-78"/>
              </a:rPr>
              <a:t> از اوراکل‌ ساده‌تر و بهتر است. اوراکل هم از سوی دیگر می‌گوید محصول او از خیلی جهات بر </a:t>
            </a:r>
            <a:r>
              <a:rPr lang="en-US" sz="2200" dirty="0" smtClean="0">
                <a:cs typeface="B Nazanin" pitchFamily="2" charset="-78"/>
              </a:rPr>
              <a:t>SQL Server</a:t>
            </a:r>
            <a:r>
              <a:rPr lang="fa-IR" sz="2200" dirty="0" smtClean="0">
                <a:cs typeface="B Nazanin" pitchFamily="2" charset="-78"/>
              </a:rPr>
              <a:t> برتری دارد. این مقاله سعی دارد به سؤالات شما در مورد تفاوت‌های فنی این دو بانک اطلاعاتی تا حدی جواب دهد.  در ابتدای این مقاله معماری این دو بانک اطلاعاتی با هم مقایسه می‌گردد، سپس کامپوننت‌های شبکه هر دو بانک اطلاعاتی با یکدیگر مقایسه می‌شوند.</a:t>
            </a:r>
          </a:p>
          <a:p>
            <a:pPr algn="justLow"/>
            <a:r>
              <a:rPr lang="fa-IR" sz="2200" dirty="0" smtClean="0">
                <a:cs typeface="B Nazanin" pitchFamily="2" charset="-78"/>
              </a:rPr>
              <a:t>در این مقاله امکانات مرتبط با کارایی پایگاه‌های اطلاعاتی‌ (</a:t>
            </a:r>
            <a:r>
              <a:rPr lang="en-US" sz="2200" dirty="0" smtClean="0">
                <a:cs typeface="B Nazanin" pitchFamily="2" charset="-78"/>
              </a:rPr>
              <a:t>Performance</a:t>
            </a:r>
            <a:r>
              <a:rPr lang="fa-IR" sz="2200" dirty="0" smtClean="0">
                <a:cs typeface="B Nazanin" pitchFamily="2" charset="-78"/>
              </a:rPr>
              <a:t>)، ابزار (</a:t>
            </a:r>
            <a:r>
              <a:rPr lang="en-US" sz="2200" dirty="0" smtClean="0">
                <a:cs typeface="B Nazanin" pitchFamily="2" charset="-78"/>
              </a:rPr>
              <a:t>Utility</a:t>
            </a:r>
            <a:r>
              <a:rPr lang="fa-IR" sz="2200" dirty="0" smtClean="0">
                <a:cs typeface="B Nazanin" pitchFamily="2" charset="-78"/>
              </a:rPr>
              <a:t>) و </a:t>
            </a:r>
            <a:r>
              <a:rPr lang="en-US" sz="2200" dirty="0" smtClean="0">
                <a:cs typeface="B Nazanin" pitchFamily="2" charset="-78"/>
              </a:rPr>
              <a:t>Replication</a:t>
            </a:r>
            <a:r>
              <a:rPr lang="fa-IR" sz="2200" dirty="0" smtClean="0">
                <a:cs typeface="B Nazanin" pitchFamily="2" charset="-78"/>
              </a:rPr>
              <a:t> در بانک‌های اطلاعاتی بسیار بزرگ یا همان </a:t>
            </a:r>
            <a:r>
              <a:rPr lang="en-US" sz="2200" dirty="0" smtClean="0">
                <a:cs typeface="B Nazanin" pitchFamily="2" charset="-78"/>
              </a:rPr>
              <a:t>VLDB</a:t>
            </a:r>
            <a:r>
              <a:rPr lang="fa-IR" sz="2200" dirty="0" smtClean="0">
                <a:cs typeface="B Nazanin" pitchFamily="2" charset="-78"/>
              </a:rPr>
              <a:t> یا </a:t>
            </a:r>
            <a:r>
              <a:rPr lang="en-US" sz="2200" dirty="0" smtClean="0">
                <a:cs typeface="B Nazanin" pitchFamily="2" charset="-78"/>
              </a:rPr>
              <a:t>Very Large Data Bases</a:t>
            </a:r>
            <a:r>
              <a:rPr lang="fa-IR" sz="2200" dirty="0" smtClean="0">
                <a:cs typeface="B Nazanin" pitchFamily="2" charset="-78"/>
              </a:rPr>
              <a:t> و </a:t>
            </a:r>
            <a:r>
              <a:rPr lang="en-US" sz="2200" dirty="0" smtClean="0">
                <a:cs typeface="B Nazanin" pitchFamily="2" charset="-78"/>
              </a:rPr>
              <a:t>OLTP</a:t>
            </a:r>
            <a:r>
              <a:rPr lang="fa-IR" sz="2200" dirty="0" smtClean="0">
                <a:cs typeface="B Nazanin" pitchFamily="2" charset="-78"/>
              </a:rPr>
              <a:t> یا </a:t>
            </a:r>
            <a:r>
              <a:rPr lang="en-US" sz="2200" dirty="0" smtClean="0">
                <a:cs typeface="B Nazanin" pitchFamily="2" charset="-78"/>
              </a:rPr>
              <a:t>Online Transaction Processing</a:t>
            </a:r>
            <a:r>
              <a:rPr lang="fa-IR" sz="2200" dirty="0" smtClean="0">
                <a:cs typeface="B Nazanin" pitchFamily="2" charset="-78"/>
              </a:rPr>
              <a:t> مورد بررسی قرار خواهند گرفت و ابزارهای جدید </a:t>
            </a:r>
            <a:r>
              <a:rPr lang="en-US" sz="2200" dirty="0" smtClean="0">
                <a:cs typeface="B Nazanin" pitchFamily="2" charset="-78"/>
              </a:rPr>
              <a:t>SQL Server 2005</a:t>
            </a:r>
            <a:r>
              <a:rPr lang="fa-IR" sz="2200" dirty="0" smtClean="0">
                <a:cs typeface="B Nazanin" pitchFamily="2" charset="-78"/>
              </a:rPr>
              <a:t> که در حقیقت سعی دارد با اوراکل رقابت کند، مورد بررسی قرار خواهند گرفت‌.</a:t>
            </a:r>
          </a:p>
          <a:p>
            <a:pPr algn="justLow"/>
            <a:endParaRPr lang="fa-IR" sz="2200" b="0" dirty="0">
              <a:latin typeface="Tahoma" pitchFamily="34" charset="0"/>
              <a:cs typeface="B Nazanin" pitchFamily="2" charset="-78"/>
            </a:endParaRP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643998" cy="6286544"/>
          </a:xfrm>
        </p:spPr>
        <p:txBody>
          <a:bodyPr/>
          <a:lstStyle/>
          <a:p>
            <a:pPr algn="justLow">
              <a:lnSpc>
                <a:spcPct val="150000"/>
              </a:lnSpc>
            </a:pPr>
            <a:r>
              <a:rPr lang="fa-IR" sz="2000" dirty="0" smtClean="0">
                <a:solidFill>
                  <a:srgbClr val="FF0000"/>
                </a:solidFill>
                <a:cs typeface="B Titr" pitchFamily="2" charset="-78"/>
              </a:rPr>
              <a:t>امکانات موجود برای برنامه‌نویس‌ها</a:t>
            </a:r>
            <a:endParaRPr lang="en-US" sz="2000" dirty="0" smtClean="0">
              <a:solidFill>
                <a:srgbClr val="FF0000"/>
              </a:solidFill>
              <a:cs typeface="B Titr" pitchFamily="2" charset="-78"/>
            </a:endParaRPr>
          </a:p>
          <a:p>
            <a:pPr algn="justLow">
              <a:lnSpc>
                <a:spcPct val="150000"/>
              </a:lnSpc>
            </a:pPr>
            <a:r>
              <a:rPr lang="fa-IR" sz="2000" dirty="0" smtClean="0">
                <a:cs typeface="B Nazanin" pitchFamily="2" charset="-78"/>
              </a:rPr>
              <a:t>یکی از امکاناتی که اوراکل در اختیار برنامه‌نویسان قرار می‌دهد، امکان استفاده از </a:t>
            </a:r>
            <a:r>
              <a:rPr lang="en-US" sz="2000" dirty="0" smtClean="0">
                <a:cs typeface="B Nazanin" pitchFamily="2" charset="-78"/>
              </a:rPr>
              <a:t>Exception Handling</a:t>
            </a:r>
            <a:r>
              <a:rPr lang="fa-IR" sz="2000" dirty="0" smtClean="0">
                <a:cs typeface="B Nazanin" pitchFamily="2" charset="-78"/>
              </a:rPr>
              <a:t> است که توسط </a:t>
            </a:r>
            <a:r>
              <a:rPr lang="en-US" sz="2000" dirty="0" smtClean="0">
                <a:cs typeface="B Nazanin" pitchFamily="2" charset="-78"/>
              </a:rPr>
              <a:t>PL/SQL</a:t>
            </a:r>
            <a:r>
              <a:rPr lang="fa-IR" sz="2000" dirty="0" smtClean="0">
                <a:cs typeface="B Nazanin" pitchFamily="2" charset="-78"/>
              </a:rPr>
              <a:t> قابل دسترسی است. در </a:t>
            </a:r>
            <a:r>
              <a:rPr lang="en-US" sz="2000" dirty="0" smtClean="0">
                <a:cs typeface="B Nazanin" pitchFamily="2" charset="-78"/>
              </a:rPr>
              <a:t>SQL Server 2005</a:t>
            </a:r>
            <a:r>
              <a:rPr lang="fa-IR" sz="2000" dirty="0" smtClean="0">
                <a:cs typeface="B Nazanin" pitchFamily="2" charset="-78"/>
              </a:rPr>
              <a:t> نیز این امکان توسط </a:t>
            </a:r>
            <a:r>
              <a:rPr lang="en-US" sz="2000" dirty="0" smtClean="0">
                <a:cs typeface="B Nazanin" pitchFamily="2" charset="-78"/>
              </a:rPr>
              <a:t>Transcat-SQL</a:t>
            </a:r>
            <a:r>
              <a:rPr lang="fa-IR" sz="2000" dirty="0" smtClean="0">
                <a:cs typeface="B Nazanin" pitchFamily="2" charset="-78"/>
              </a:rPr>
              <a:t> مهیا شده است. در مبحث </a:t>
            </a:r>
            <a:r>
              <a:rPr lang="en-US" sz="2000" dirty="0" smtClean="0">
                <a:cs typeface="B Nazanin" pitchFamily="2" charset="-78"/>
              </a:rPr>
              <a:t>Queuing </a:t>
            </a:r>
            <a:r>
              <a:rPr lang="fa-IR" sz="2000" dirty="0" smtClean="0">
                <a:cs typeface="B Nazanin" pitchFamily="2" charset="-78"/>
              </a:rPr>
              <a:t>،</a:t>
            </a:r>
            <a:r>
              <a:rPr lang="en-US" sz="2000" dirty="0" smtClean="0">
                <a:cs typeface="B Nazanin" pitchFamily="2" charset="-78"/>
              </a:rPr>
              <a:t>SQL Server 2005</a:t>
            </a:r>
            <a:r>
              <a:rPr lang="fa-IR" sz="2000" dirty="0" smtClean="0">
                <a:cs typeface="B Nazanin" pitchFamily="2" charset="-78"/>
              </a:rPr>
              <a:t> ابزاری به نام </a:t>
            </a:r>
            <a:r>
              <a:rPr lang="en-US" sz="2000" dirty="0" smtClean="0">
                <a:cs typeface="B Nazanin" pitchFamily="2" charset="-78"/>
              </a:rPr>
              <a:t>Server Broker</a:t>
            </a:r>
            <a:r>
              <a:rPr lang="fa-IR" sz="2000" dirty="0" smtClean="0">
                <a:cs typeface="B Nazanin" pitchFamily="2" charset="-78"/>
              </a:rPr>
              <a:t> دارد که می‌تواند امکان استفاده از </a:t>
            </a:r>
            <a:r>
              <a:rPr lang="en-US" sz="2000" dirty="0" smtClean="0">
                <a:cs typeface="B Nazanin" pitchFamily="2" charset="-78"/>
              </a:rPr>
              <a:t>Queing</a:t>
            </a:r>
            <a:r>
              <a:rPr lang="fa-IR" sz="2000" dirty="0" smtClean="0">
                <a:cs typeface="B Nazanin" pitchFamily="2" charset="-78"/>
              </a:rPr>
              <a:t> را برای برنامه‌نویسان فراهم سازد، اما در اوراکل ابزاری قوی به نام </a:t>
            </a:r>
            <a:r>
              <a:rPr lang="en-US" sz="2000" dirty="0" smtClean="0">
                <a:cs typeface="B Nazanin" pitchFamily="2" charset="-78"/>
              </a:rPr>
              <a:t>Oracle Advanced Queuing</a:t>
            </a:r>
            <a:r>
              <a:rPr lang="fa-IR" sz="2000" dirty="0" smtClean="0">
                <a:cs typeface="B Nazanin" pitchFamily="2" charset="-78"/>
              </a:rPr>
              <a:t> وجود دارد که کار </a:t>
            </a:r>
            <a:r>
              <a:rPr lang="en-US" sz="2000" dirty="0" smtClean="0">
                <a:cs typeface="B Nazanin" pitchFamily="2" charset="-78"/>
              </a:rPr>
              <a:t>Queing</a:t>
            </a:r>
            <a:r>
              <a:rPr lang="fa-IR" sz="2000" dirty="0" smtClean="0">
                <a:cs typeface="B Nazanin" pitchFamily="2" charset="-78"/>
              </a:rPr>
              <a:t> را به صورت کامل انجام می‌دهد. </a:t>
            </a:r>
            <a:r>
              <a:rPr lang="en-US" sz="2000" dirty="0" smtClean="0">
                <a:cs typeface="B Nazanin" pitchFamily="2" charset="-78"/>
              </a:rPr>
              <a:t>SQL Server 2005</a:t>
            </a:r>
            <a:r>
              <a:rPr lang="fa-IR" sz="2000" dirty="0" smtClean="0">
                <a:cs typeface="B Nazanin" pitchFamily="2" charset="-78"/>
              </a:rPr>
              <a:t> می‌تواند کمک بیشتری به برنامه‌نویسان بکند؛ زیرا از </a:t>
            </a:r>
            <a:r>
              <a:rPr lang="en-US" sz="2000" dirty="0" smtClean="0">
                <a:cs typeface="B Nazanin" pitchFamily="2" charset="-78"/>
              </a:rPr>
              <a:t>NET</a:t>
            </a:r>
            <a:r>
              <a:rPr lang="fa-IR" sz="2000" dirty="0" smtClean="0">
                <a:cs typeface="B Nazanin" pitchFamily="2" charset="-78"/>
              </a:rPr>
              <a:t>. استفاده می‌کند، ولی بر خلاف آن، هسته اوراکل از جاوا درست شده است و مستقیماً فقط می‌تواند توسط </a:t>
            </a:r>
            <a:r>
              <a:rPr lang="en-US" sz="2000" dirty="0" smtClean="0">
                <a:cs typeface="B Nazanin" pitchFamily="2" charset="-78"/>
              </a:rPr>
              <a:t>PL/SQL</a:t>
            </a:r>
            <a:r>
              <a:rPr lang="fa-IR" sz="2000" dirty="0" smtClean="0">
                <a:cs typeface="B Nazanin" pitchFamily="2" charset="-78"/>
              </a:rPr>
              <a:t> اجرا شود. در نتیجه در </a:t>
            </a:r>
            <a:r>
              <a:rPr lang="en-US" sz="2000" dirty="0" smtClean="0">
                <a:cs typeface="B Nazanin" pitchFamily="2" charset="-78"/>
              </a:rPr>
              <a:t>SQL Server 2005</a:t>
            </a:r>
            <a:r>
              <a:rPr lang="fa-IR" sz="2000" dirty="0" smtClean="0">
                <a:cs typeface="B Nazanin" pitchFamily="2" charset="-78"/>
              </a:rPr>
              <a:t> می‌توانیم به صورت مستقل از دستورات </a:t>
            </a:r>
            <a:r>
              <a:rPr lang="en-US" sz="2000" dirty="0" smtClean="0">
                <a:cs typeface="B Nazanin" pitchFamily="2" charset="-78"/>
              </a:rPr>
              <a:t>NET</a:t>
            </a:r>
            <a:r>
              <a:rPr lang="fa-IR" sz="2000" dirty="0" smtClean="0">
                <a:cs typeface="B Nazanin" pitchFamily="2" charset="-78"/>
              </a:rPr>
              <a:t>. استفاده کنیم. از طرف دیگر از آنجا که جاوا هسته اوراکل را تشکیل می‌دهد، نگهداری آبجکت‌های جاوای درون اوراکل درست مانند نگهداری یک سرور جاوا می‌باشد، ولی </a:t>
            </a:r>
            <a:r>
              <a:rPr lang="en-US" sz="2000" dirty="0" smtClean="0">
                <a:cs typeface="B Nazanin" pitchFamily="2" charset="-78"/>
              </a:rPr>
              <a:t>SQL Server 2005</a:t>
            </a:r>
            <a:r>
              <a:rPr lang="fa-IR" sz="2000" dirty="0" smtClean="0">
                <a:cs typeface="B Nazanin" pitchFamily="2" charset="-78"/>
              </a:rPr>
              <a:t> تنها در برخی قسمت‌ها مانند اشکال‌یابی از </a:t>
            </a:r>
            <a:r>
              <a:rPr lang="en-US" sz="2000" dirty="0" smtClean="0">
                <a:cs typeface="B Nazanin" pitchFamily="2" charset="-78"/>
              </a:rPr>
              <a:t>NET trigger</a:t>
            </a:r>
            <a:r>
              <a:rPr lang="fa-IR" sz="2000" dirty="0" smtClean="0">
                <a:cs typeface="B Nazanin" pitchFamily="2" charset="-78"/>
              </a:rPr>
              <a:t>. استفاده می‌کند و حجم سنگینی ندارد.</a:t>
            </a:r>
            <a:endParaRPr lang="fa-IR" sz="2000" b="0" dirty="0">
              <a:cs typeface="B Nazanin" pitchFamily="2" charset="-78"/>
            </a:endParaRP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558218" cy="6215106"/>
          </a:xfrm>
        </p:spPr>
        <p:txBody>
          <a:bodyPr/>
          <a:lstStyle/>
          <a:p>
            <a:pPr algn="justLow">
              <a:lnSpc>
                <a:spcPct val="150000"/>
              </a:lnSpc>
            </a:pPr>
            <a:r>
              <a:rPr lang="fa-IR" sz="2000" dirty="0" smtClean="0">
                <a:solidFill>
                  <a:srgbClr val="FF0000"/>
                </a:solidFill>
                <a:cs typeface="B Titr" pitchFamily="2" charset="-78"/>
              </a:rPr>
              <a:t>امکانات ویژه  </a:t>
            </a:r>
            <a:r>
              <a:rPr lang="en-US" sz="2000" dirty="0" smtClean="0">
                <a:solidFill>
                  <a:srgbClr val="FF0000"/>
                </a:solidFill>
                <a:cs typeface="B Titr" pitchFamily="2" charset="-78"/>
              </a:rPr>
              <a:t>SQL Server 2005</a:t>
            </a:r>
          </a:p>
          <a:p>
            <a:pPr algn="justLow">
              <a:lnSpc>
                <a:spcPct val="150000"/>
              </a:lnSpc>
              <a:buFontTx/>
              <a:buChar char="-"/>
            </a:pPr>
            <a:r>
              <a:rPr lang="en-US" sz="2000" dirty="0" smtClean="0">
                <a:cs typeface="B Nazanin" pitchFamily="2" charset="-78"/>
              </a:rPr>
              <a:t>‌SQL Server 2005 :Replication</a:t>
            </a:r>
            <a:r>
              <a:rPr lang="fa-IR" sz="2000" dirty="0" smtClean="0">
                <a:cs typeface="B Nazanin" pitchFamily="2" charset="-78"/>
              </a:rPr>
              <a:t> ابزار </a:t>
            </a:r>
            <a:r>
              <a:rPr lang="en-US" sz="2000" dirty="0" smtClean="0">
                <a:cs typeface="B Nazanin" pitchFamily="2" charset="-78"/>
              </a:rPr>
              <a:t>Replication</a:t>
            </a:r>
            <a:r>
              <a:rPr lang="fa-IR" sz="2000" dirty="0" smtClean="0">
                <a:cs typeface="B Nazanin" pitchFamily="2" charset="-78"/>
              </a:rPr>
              <a:t> بسیار قدرتمندی دارد که می‌تواند از اوراکل به </a:t>
            </a:r>
            <a:r>
              <a:rPr lang="en-US" sz="2000" dirty="0" smtClean="0">
                <a:cs typeface="B Nazanin" pitchFamily="2" charset="-78"/>
              </a:rPr>
              <a:t>SQL Server</a:t>
            </a:r>
            <a:r>
              <a:rPr lang="fa-IR" sz="2000" dirty="0" smtClean="0">
                <a:cs typeface="B Nazanin" pitchFamily="2" charset="-78"/>
              </a:rPr>
              <a:t> یا بلعکس </a:t>
            </a:r>
            <a:r>
              <a:rPr lang="en-US" sz="2000" dirty="0" smtClean="0">
                <a:cs typeface="B Nazanin" pitchFamily="2" charset="-78"/>
              </a:rPr>
              <a:t>Replication</a:t>
            </a:r>
            <a:r>
              <a:rPr lang="fa-IR" sz="2000" dirty="0" smtClean="0">
                <a:cs typeface="B Nazanin" pitchFamily="2" charset="-78"/>
              </a:rPr>
              <a:t> انجام دهد.</a:t>
            </a:r>
            <a:endParaRPr lang="en-US" sz="2000" dirty="0" smtClean="0">
              <a:cs typeface="B Nazanin" pitchFamily="2" charset="-78"/>
            </a:endParaRPr>
          </a:p>
          <a:p>
            <a:pPr algn="justLow">
              <a:lnSpc>
                <a:spcPct val="150000"/>
              </a:lnSpc>
            </a:pPr>
            <a:r>
              <a:rPr lang="fa-IR" sz="2000" dirty="0" smtClean="0">
                <a:cs typeface="B Nazanin" pitchFamily="2" charset="-78"/>
              </a:rPr>
              <a:t>- </a:t>
            </a:r>
            <a:r>
              <a:rPr lang="en-US" sz="2000" dirty="0" smtClean="0">
                <a:cs typeface="B Nazanin" pitchFamily="2" charset="-78"/>
              </a:rPr>
              <a:t>Notification</a:t>
            </a:r>
            <a:r>
              <a:rPr lang="fa-IR" sz="2000" dirty="0" smtClean="0">
                <a:cs typeface="B Nazanin" pitchFamily="2" charset="-78"/>
              </a:rPr>
              <a:t>: در </a:t>
            </a:r>
            <a:r>
              <a:rPr lang="en-US" sz="2000" dirty="0" smtClean="0">
                <a:cs typeface="B Nazanin" pitchFamily="2" charset="-78"/>
              </a:rPr>
              <a:t>SQL Server 2005</a:t>
            </a:r>
            <a:r>
              <a:rPr lang="fa-IR" sz="2000" dirty="0" smtClean="0">
                <a:cs typeface="B Nazanin" pitchFamily="2" charset="-78"/>
              </a:rPr>
              <a:t> سرویس </a:t>
            </a:r>
            <a:r>
              <a:rPr lang="en-US" sz="2000" dirty="0" smtClean="0">
                <a:cs typeface="B Nazanin" pitchFamily="2" charset="-78"/>
              </a:rPr>
              <a:t>Notification</a:t>
            </a:r>
            <a:r>
              <a:rPr lang="fa-IR" sz="2000" dirty="0" smtClean="0">
                <a:cs typeface="B Nazanin" pitchFamily="2" charset="-78"/>
              </a:rPr>
              <a:t> یکی از سرویس‌هایی است که می‌توان با آن در </a:t>
            </a:r>
            <a:r>
              <a:rPr lang="en-US" sz="2000" dirty="0" smtClean="0">
                <a:cs typeface="B Nazanin" pitchFamily="2" charset="-78"/>
              </a:rPr>
              <a:t>‌Alert</a:t>
            </a:r>
            <a:r>
              <a:rPr lang="fa-IR" sz="2000" dirty="0" smtClean="0">
                <a:cs typeface="B Nazanin" pitchFamily="2" charset="-78"/>
              </a:rPr>
              <a:t>هایی مانند </a:t>
            </a:r>
            <a:r>
              <a:rPr lang="en-US" sz="2000" dirty="0" smtClean="0">
                <a:cs typeface="B Nazanin" pitchFamily="2" charset="-78"/>
              </a:rPr>
              <a:t>Stock Market</a:t>
            </a:r>
            <a:r>
              <a:rPr lang="fa-IR" sz="2000" dirty="0" smtClean="0">
                <a:cs typeface="B Nazanin" pitchFamily="2" charset="-78"/>
              </a:rPr>
              <a:t> استفاده نمود.</a:t>
            </a:r>
            <a:endParaRPr lang="en-US" sz="2000" dirty="0" smtClean="0">
              <a:cs typeface="B Nazanin" pitchFamily="2" charset="-78"/>
            </a:endParaRPr>
          </a:p>
          <a:p>
            <a:pPr algn="justLow">
              <a:lnSpc>
                <a:spcPct val="150000"/>
              </a:lnSpc>
            </a:pPr>
            <a:r>
              <a:rPr lang="fa-IR" sz="2000" dirty="0" smtClean="0">
                <a:cs typeface="B Nazanin" pitchFamily="2" charset="-78"/>
              </a:rPr>
              <a:t>- </a:t>
            </a:r>
            <a:r>
              <a:rPr lang="en-US" sz="2000" dirty="0" smtClean="0">
                <a:cs typeface="B Nazanin" pitchFamily="2" charset="-78"/>
              </a:rPr>
              <a:t>Reporting Services</a:t>
            </a:r>
            <a:r>
              <a:rPr lang="fa-IR" sz="2000" dirty="0" smtClean="0">
                <a:cs typeface="B Nazanin" pitchFamily="2" charset="-78"/>
              </a:rPr>
              <a:t>: یکی از امتیازات </a:t>
            </a:r>
            <a:r>
              <a:rPr lang="en-US" sz="2000" dirty="0" smtClean="0">
                <a:cs typeface="B Nazanin" pitchFamily="2" charset="-78"/>
              </a:rPr>
              <a:t>SQL Server 2005</a:t>
            </a:r>
            <a:r>
              <a:rPr lang="fa-IR" sz="2000" dirty="0" smtClean="0">
                <a:cs typeface="B Nazanin" pitchFamily="2" charset="-78"/>
              </a:rPr>
              <a:t> در مقایسه با اوراکل، داشتن سرویس گزارش‌های داخلی است که با استفاده از آن می‌توان انواع گزارش‌ها را استخراج نمود. البته اوراکل هم دارای </a:t>
            </a:r>
            <a:r>
              <a:rPr lang="en-US" sz="2000" dirty="0" smtClean="0">
                <a:cs typeface="B Nazanin" pitchFamily="2" charset="-78"/>
              </a:rPr>
              <a:t>Oracle IAS</a:t>
            </a:r>
            <a:r>
              <a:rPr lang="fa-IR" sz="2000" dirty="0" smtClean="0">
                <a:cs typeface="B Nazanin" pitchFamily="2" charset="-78"/>
              </a:rPr>
              <a:t> است که کار گزارش‌گیری را حتی قوی‌تر از </a:t>
            </a:r>
            <a:r>
              <a:rPr lang="en-US" sz="2000" dirty="0" smtClean="0">
                <a:cs typeface="B Nazanin" pitchFamily="2" charset="-78"/>
              </a:rPr>
              <a:t>SQL Server</a:t>
            </a:r>
            <a:r>
              <a:rPr lang="fa-IR" sz="2000" dirty="0" smtClean="0">
                <a:cs typeface="B Nazanin" pitchFamily="2" charset="-78"/>
              </a:rPr>
              <a:t> انجام می‌دهد، ولی مانند </a:t>
            </a:r>
            <a:r>
              <a:rPr lang="en-US" sz="2000" dirty="0" smtClean="0">
                <a:cs typeface="B Nazanin" pitchFamily="2" charset="-78"/>
              </a:rPr>
              <a:t>SQL Server 2005</a:t>
            </a:r>
            <a:r>
              <a:rPr lang="fa-IR" sz="2000" dirty="0" smtClean="0">
                <a:cs typeface="B Nazanin" pitchFamily="2" charset="-78"/>
              </a:rPr>
              <a:t> در داخل بانک اطلاعاتی نیست و به صورت خارجی عمل می‌کند. همچنین خرید آن نیز هزینه زیادی خواهد داشت.</a:t>
            </a:r>
            <a:endParaRPr lang="en-US" sz="2000" dirty="0" smtClean="0">
              <a:cs typeface="B Nazanin" pitchFamily="2" charset="-78"/>
            </a:endParaRPr>
          </a:p>
          <a:p>
            <a:pPr algn="justLow">
              <a:lnSpc>
                <a:spcPct val="150000"/>
              </a:lnSpc>
            </a:pPr>
            <a:r>
              <a:rPr lang="fa-IR" sz="2000" dirty="0" smtClean="0">
                <a:cs typeface="B Nazanin" pitchFamily="2" charset="-78"/>
              </a:rPr>
              <a:t>- </a:t>
            </a:r>
            <a:r>
              <a:rPr lang="en-US" sz="2000" dirty="0" smtClean="0">
                <a:cs typeface="B Nazanin" pitchFamily="2" charset="-78"/>
              </a:rPr>
              <a:t>Identity</a:t>
            </a:r>
            <a:r>
              <a:rPr lang="fa-IR" sz="2000" dirty="0" smtClean="0">
                <a:cs typeface="B Nazanin" pitchFamily="2" charset="-78"/>
              </a:rPr>
              <a:t>: در اوراکل نمی‌توان به صورت خودکار کلید اصلی یا </a:t>
            </a:r>
            <a:r>
              <a:rPr lang="en-US" sz="2000" dirty="0" smtClean="0">
                <a:cs typeface="B Nazanin" pitchFamily="2" charset="-78"/>
              </a:rPr>
              <a:t>Primary key</a:t>
            </a:r>
            <a:r>
              <a:rPr lang="fa-IR" sz="2000" dirty="0" smtClean="0">
                <a:cs typeface="B Nazanin" pitchFamily="2" charset="-78"/>
              </a:rPr>
              <a:t> را تعریف کرد. در صورتی در </a:t>
            </a:r>
            <a:r>
              <a:rPr lang="en-US" sz="2000" dirty="0" smtClean="0">
                <a:cs typeface="B Nazanin" pitchFamily="2" charset="-78"/>
              </a:rPr>
              <a:t>SQL Server2005</a:t>
            </a:r>
            <a:r>
              <a:rPr lang="fa-IR" sz="2000" dirty="0" smtClean="0">
                <a:cs typeface="B Nazanin" pitchFamily="2" charset="-78"/>
              </a:rPr>
              <a:t>  این امکان وجود دارد. البته اوراکل دارای </a:t>
            </a:r>
            <a:r>
              <a:rPr lang="en-US" sz="2000" dirty="0" smtClean="0">
                <a:cs typeface="B Nazanin" pitchFamily="2" charset="-78"/>
              </a:rPr>
              <a:t>Sequence</a:t>
            </a:r>
            <a:r>
              <a:rPr lang="fa-IR" sz="2000" dirty="0" smtClean="0">
                <a:cs typeface="B Nazanin" pitchFamily="2" charset="-78"/>
              </a:rPr>
              <a:t> است، ولی نگهداری این </a:t>
            </a:r>
            <a:r>
              <a:rPr lang="en-US" sz="2000" dirty="0" smtClean="0">
                <a:cs typeface="B Nazanin" pitchFamily="2" charset="-78"/>
              </a:rPr>
              <a:t>Sequence</a:t>
            </a:r>
            <a:r>
              <a:rPr lang="fa-IR" sz="2000" dirty="0" smtClean="0">
                <a:cs typeface="B Nazanin" pitchFamily="2" charset="-78"/>
              </a:rPr>
              <a:t>ها توسط مدیر سیستم کار آسانی نیست.</a:t>
            </a:r>
            <a:endParaRPr lang="fa-IR" sz="2000" dirty="0">
              <a:cs typeface="B Nazanin" pitchFamily="2" charset="-78"/>
            </a:endParaRPr>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285728"/>
            <a:ext cx="8572528" cy="6191272"/>
          </a:xfrm>
        </p:spPr>
        <p:txBody>
          <a:bodyPr/>
          <a:lstStyle/>
          <a:p>
            <a:pPr>
              <a:lnSpc>
                <a:spcPct val="150000"/>
              </a:lnSpc>
            </a:pPr>
            <a:r>
              <a:rPr lang="fa-IR" sz="1900" dirty="0" smtClean="0">
                <a:solidFill>
                  <a:srgbClr val="FF0000"/>
                </a:solidFill>
                <a:cs typeface="B Titr" pitchFamily="2" charset="-78"/>
              </a:rPr>
              <a:t>امکانات ویژه </a:t>
            </a:r>
            <a:r>
              <a:rPr lang="en-US" sz="1900" dirty="0" smtClean="0">
                <a:solidFill>
                  <a:srgbClr val="FF0000"/>
                </a:solidFill>
                <a:cs typeface="B Titr" pitchFamily="2" charset="-78"/>
              </a:rPr>
              <a:t>‌Oracle 10g</a:t>
            </a:r>
          </a:p>
          <a:p>
            <a:pPr>
              <a:lnSpc>
                <a:spcPct val="150000"/>
              </a:lnSpc>
            </a:pPr>
            <a:r>
              <a:rPr lang="fa-IR" sz="1900" dirty="0" smtClean="0"/>
              <a:t>- </a:t>
            </a:r>
            <a:r>
              <a:rPr lang="en-US" sz="1900" dirty="0" smtClean="0"/>
              <a:t>Auditing</a:t>
            </a:r>
            <a:r>
              <a:rPr lang="fa-IR" sz="1900" dirty="0" smtClean="0"/>
              <a:t>: در اوراکل این کار با استفاده از پارامتر جدید </a:t>
            </a:r>
            <a:r>
              <a:rPr lang="en-US" sz="1900" dirty="0" smtClean="0"/>
              <a:t>audit_trail=db_extended, init.ora</a:t>
            </a:r>
            <a:r>
              <a:rPr lang="fa-IR" sz="1900" dirty="0" smtClean="0"/>
              <a:t> انجام می‌پذیرد که می‌توان از تمامی جست‌وجوها به همراه مقادیر ورودی هر یک از آن‌ها اطلاعات ذخیره کرد. این کار در </a:t>
            </a:r>
            <a:r>
              <a:rPr lang="en-US" sz="1900" dirty="0" smtClean="0"/>
              <a:t>SQL Server2005</a:t>
            </a:r>
            <a:r>
              <a:rPr lang="fa-IR" sz="1900" dirty="0" smtClean="0"/>
              <a:t> تنها با استفاده از </a:t>
            </a:r>
            <a:r>
              <a:rPr lang="en-US" sz="1900" dirty="0" smtClean="0"/>
              <a:t>Trace</a:t>
            </a:r>
            <a:r>
              <a:rPr lang="fa-IR" sz="1900" dirty="0" smtClean="0"/>
              <a:t> امکانپذیر است. آن هم نمی‌تواند مقادیر </a:t>
            </a:r>
            <a:r>
              <a:rPr lang="en-US" sz="1900" dirty="0" smtClean="0"/>
              <a:t>Bind</a:t>
            </a:r>
            <a:r>
              <a:rPr lang="fa-IR" sz="1900" dirty="0" smtClean="0"/>
              <a:t> شده اطلاعات را نشان دهد و استفاده از آن نیز می‌تواند کارایی سرور را تا حد زیادی پایین بیاورد.</a:t>
            </a:r>
            <a:br>
              <a:rPr lang="fa-IR" sz="1900" dirty="0" smtClean="0"/>
            </a:br>
            <a:r>
              <a:rPr lang="fa-IR" sz="1900" dirty="0" smtClean="0"/>
              <a:t>- </a:t>
            </a:r>
            <a:r>
              <a:rPr lang="en-US" sz="1900" dirty="0" smtClean="0"/>
              <a:t>Logminer</a:t>
            </a:r>
            <a:r>
              <a:rPr lang="fa-IR" sz="1900" dirty="0" smtClean="0"/>
              <a:t>: در‌ اوراکل ابزاری به نام </a:t>
            </a:r>
            <a:r>
              <a:rPr lang="en-US" sz="1900" dirty="0" smtClean="0"/>
              <a:t>Logminer</a:t>
            </a:r>
            <a:r>
              <a:rPr lang="fa-IR" sz="1900" dirty="0" smtClean="0"/>
              <a:t> وجود دارد که می‌تواند تاریخچه تمامی </a:t>
            </a:r>
            <a:r>
              <a:rPr lang="en-US" sz="1900" dirty="0" smtClean="0"/>
              <a:t>DML</a:t>
            </a:r>
            <a:r>
              <a:rPr lang="fa-IR" sz="1900" dirty="0" smtClean="0"/>
              <a:t> یا </a:t>
            </a:r>
            <a:r>
              <a:rPr lang="en-US" sz="1900" dirty="0" smtClean="0"/>
              <a:t>DDL</a:t>
            </a:r>
            <a:r>
              <a:rPr lang="fa-IR" sz="1900" dirty="0" smtClean="0"/>
              <a:t>های کل پایگاه اطلاعاتی را به ما بدهد. </a:t>
            </a:r>
            <a:r>
              <a:rPr lang="en-US" sz="1900" dirty="0" smtClean="0"/>
              <a:t>SQL Server2005</a:t>
            </a:r>
            <a:r>
              <a:rPr lang="fa-IR" sz="1900" dirty="0" smtClean="0"/>
              <a:t> این ابزار را ندارد، ولی می‌توان از </a:t>
            </a:r>
            <a:r>
              <a:rPr lang="en-US" sz="1900" dirty="0" smtClean="0"/>
              <a:t>Lumigent Log Explorer</a:t>
            </a:r>
            <a:r>
              <a:rPr lang="fa-IR" sz="1900" dirty="0" smtClean="0"/>
              <a:t> برای مشاهده برخی از این تاریخچه استفاده کرد.</a:t>
            </a:r>
            <a:endParaRPr lang="en-US" sz="1900" dirty="0" smtClean="0"/>
          </a:p>
          <a:p>
            <a:pPr>
              <a:lnSpc>
                <a:spcPct val="150000"/>
              </a:lnSpc>
            </a:pPr>
            <a:r>
              <a:rPr lang="fa-IR" sz="1900" dirty="0" smtClean="0"/>
              <a:t>- </a:t>
            </a:r>
            <a:r>
              <a:rPr lang="en-US" sz="1900" dirty="0" smtClean="0"/>
              <a:t>Flashback Query</a:t>
            </a:r>
            <a:r>
              <a:rPr lang="fa-IR" sz="1900" dirty="0" smtClean="0"/>
              <a:t>: این امکان در نسخه جدید </a:t>
            </a:r>
            <a:r>
              <a:rPr lang="en-US" sz="1900" dirty="0" smtClean="0"/>
              <a:t>Oracle 10g</a:t>
            </a:r>
            <a:r>
              <a:rPr lang="fa-IR" sz="1900" dirty="0" smtClean="0"/>
              <a:t> عرضه گردید و با کمک آن می‌توان اطلاعات از دست رفته را بازیابی کرد.</a:t>
            </a:r>
            <a:endParaRPr lang="en-US" sz="1900" dirty="0" smtClean="0"/>
          </a:p>
          <a:p>
            <a:pPr>
              <a:lnSpc>
                <a:spcPct val="150000"/>
              </a:lnSpc>
              <a:buFontTx/>
              <a:buChar char="-"/>
            </a:pPr>
            <a:r>
              <a:rPr lang="en-US" sz="1900" dirty="0" smtClean="0"/>
              <a:t>Rollback Statistics</a:t>
            </a:r>
            <a:r>
              <a:rPr lang="fa-IR" sz="1900" dirty="0" smtClean="0"/>
              <a:t>: در اوراکل اگر عملیاتی سنگین در وسط کار انجام نپذیرد، می‌توان آن را </a:t>
            </a:r>
            <a:r>
              <a:rPr lang="en-US" sz="1900" dirty="0" smtClean="0"/>
              <a:t>Rollback</a:t>
            </a:r>
            <a:r>
              <a:rPr lang="fa-IR" sz="1900" dirty="0" smtClean="0"/>
              <a:t> کرد. </a:t>
            </a:r>
            <a:r>
              <a:rPr lang="en-US" sz="1900" dirty="0" smtClean="0"/>
              <a:t>Rollback statistics</a:t>
            </a:r>
            <a:r>
              <a:rPr lang="fa-IR" sz="1900" dirty="0" smtClean="0"/>
              <a:t> می تواند به شما بگوید چه زمانی طول خواهد کشید که </a:t>
            </a:r>
            <a:r>
              <a:rPr lang="en-US" sz="1900" dirty="0" smtClean="0"/>
              <a:t>Rollback</a:t>
            </a:r>
            <a:r>
              <a:rPr lang="fa-IR" sz="1900" dirty="0" smtClean="0"/>
              <a:t> انجام شود و عملیات پایان پذیرد. کافی است جست‌وجوی زیر را به کار ببرید:</a:t>
            </a:r>
            <a:br>
              <a:rPr lang="fa-IR" sz="1900" dirty="0" smtClean="0"/>
            </a:br>
            <a:endParaRPr lang="fa-IR" sz="1900" dirty="0"/>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14"/>
            <a:ext cx="8715404" cy="6262710"/>
          </a:xfrm>
        </p:spPr>
        <p:txBody>
          <a:bodyPr/>
          <a:lstStyle/>
          <a:p>
            <a:pPr>
              <a:lnSpc>
                <a:spcPct val="150000"/>
              </a:lnSpc>
            </a:pPr>
            <a:r>
              <a:rPr lang="en-US" sz="1900" dirty="0" smtClean="0">
                <a:cs typeface="B Nazanin" pitchFamily="2" charset="-78"/>
              </a:rPr>
              <a:t>V$FAST_START_TRANSACTIONS</a:t>
            </a:r>
            <a:r>
              <a:rPr lang="fa-IR" sz="1900" dirty="0" smtClean="0">
                <a:cs typeface="B Nazanin" pitchFamily="2" charset="-78"/>
              </a:rPr>
              <a:t/>
            </a:r>
            <a:br>
              <a:rPr lang="fa-IR" sz="1900" dirty="0" smtClean="0">
                <a:cs typeface="B Nazanin" pitchFamily="2" charset="-78"/>
              </a:rPr>
            </a:br>
            <a:r>
              <a:rPr lang="fa-IR" sz="1900" dirty="0" smtClean="0">
                <a:cs typeface="B Nazanin" pitchFamily="2" charset="-78"/>
              </a:rPr>
              <a:t>این قابلیت در </a:t>
            </a:r>
            <a:r>
              <a:rPr lang="en-US" sz="1900" dirty="0" smtClean="0">
                <a:cs typeface="B Nazanin" pitchFamily="2" charset="-78"/>
              </a:rPr>
              <a:t>SQL Server2005</a:t>
            </a:r>
            <a:r>
              <a:rPr lang="fa-IR" sz="1900" dirty="0" smtClean="0">
                <a:cs typeface="B Nazanin" pitchFamily="2" charset="-78"/>
              </a:rPr>
              <a:t> وجود ندارد. </a:t>
            </a:r>
            <a:endParaRPr lang="en-US" sz="1900" dirty="0" smtClean="0">
              <a:cs typeface="B Nazanin" pitchFamily="2" charset="-78"/>
            </a:endParaRPr>
          </a:p>
          <a:p>
            <a:pPr>
              <a:lnSpc>
                <a:spcPct val="150000"/>
              </a:lnSpc>
            </a:pPr>
            <a:r>
              <a:rPr lang="fa-IR" sz="1900" dirty="0" smtClean="0">
                <a:cs typeface="B Nazanin" pitchFamily="2" charset="-78"/>
              </a:rPr>
              <a:t>- </a:t>
            </a:r>
            <a:r>
              <a:rPr lang="en-US" sz="1900" dirty="0" smtClean="0">
                <a:cs typeface="B Nazanin" pitchFamily="2" charset="-78"/>
              </a:rPr>
              <a:t>AWR</a:t>
            </a:r>
            <a:r>
              <a:rPr lang="fa-IR" sz="1900" dirty="0" smtClean="0">
                <a:cs typeface="B Nazanin" pitchFamily="2" charset="-78"/>
              </a:rPr>
              <a:t> یا </a:t>
            </a:r>
            <a:r>
              <a:rPr lang="en-US" sz="1900" dirty="0" smtClean="0">
                <a:cs typeface="B Nazanin" pitchFamily="2" charset="-78"/>
              </a:rPr>
              <a:t>Automatic Workload Repository</a:t>
            </a:r>
            <a:r>
              <a:rPr lang="fa-IR" sz="1900" dirty="0" smtClean="0">
                <a:cs typeface="B Nazanin" pitchFamily="2" charset="-78"/>
              </a:rPr>
              <a:t> تصور کنید که بانک اطلاعاتی شما بسیار حجیم است، ترافیک زیادی دارد و جوابگویی آن به کلا‌ینت‌ها کُند شده است. با استفاده از </a:t>
            </a:r>
            <a:r>
              <a:rPr lang="en-US" sz="1900" dirty="0" smtClean="0">
                <a:cs typeface="B Nazanin" pitchFamily="2" charset="-78"/>
              </a:rPr>
              <a:t>AWR</a:t>
            </a:r>
            <a:r>
              <a:rPr lang="fa-IR" sz="1900" dirty="0" smtClean="0">
                <a:cs typeface="B Nazanin" pitchFamily="2" charset="-78"/>
              </a:rPr>
              <a:t> در </a:t>
            </a:r>
            <a:r>
              <a:rPr lang="en-US" sz="1900" dirty="0" smtClean="0">
                <a:cs typeface="B Nazanin" pitchFamily="2" charset="-78"/>
              </a:rPr>
              <a:t>Oracle 10g</a:t>
            </a:r>
            <a:r>
              <a:rPr lang="fa-IR" sz="1900" dirty="0" smtClean="0">
                <a:cs typeface="B Nazanin" pitchFamily="2" charset="-78"/>
              </a:rPr>
              <a:t> می‌توانیم مشکل را بررسی کنیم و تشخیص دهیم چه مشکلی در سیستم وجود دارد. اوراکل این کار را با استفاده از درست کردن </a:t>
            </a:r>
            <a:r>
              <a:rPr lang="en-US" sz="1900" dirty="0" smtClean="0">
                <a:cs typeface="B Nazanin" pitchFamily="2" charset="-78"/>
              </a:rPr>
              <a:t>View</a:t>
            </a:r>
            <a:r>
              <a:rPr lang="fa-IR" sz="1900" dirty="0" smtClean="0">
                <a:cs typeface="B Nazanin" pitchFamily="2" charset="-78"/>
              </a:rPr>
              <a:t>های زیر انجام می‌دهد.</a:t>
            </a:r>
            <a:endParaRPr lang="en-US" sz="1900" dirty="0" smtClean="0">
              <a:cs typeface="B Nazanin" pitchFamily="2" charset="-78"/>
            </a:endParaRPr>
          </a:p>
          <a:p>
            <a:pPr>
              <a:lnSpc>
                <a:spcPct val="150000"/>
              </a:lnSpc>
            </a:pPr>
            <a:r>
              <a:rPr lang="en-US" sz="1900" dirty="0" smtClean="0">
                <a:cs typeface="B Nazanin" pitchFamily="2" charset="-78"/>
              </a:rPr>
              <a:t>v$sysmetric_history for v$sysmetric</a:t>
            </a:r>
            <a:r>
              <a:rPr lang="fa-IR" sz="1900" dirty="0" smtClean="0">
                <a:cs typeface="B Nazanin" pitchFamily="2" charset="-78"/>
              </a:rPr>
              <a:t/>
            </a:r>
            <a:br>
              <a:rPr lang="fa-IR" sz="1900" dirty="0" smtClean="0">
                <a:cs typeface="B Nazanin" pitchFamily="2" charset="-78"/>
              </a:rPr>
            </a:br>
            <a:r>
              <a:rPr lang="en-US" sz="1900" dirty="0" smtClean="0">
                <a:cs typeface="B Nazanin" pitchFamily="2" charset="-78"/>
              </a:rPr>
              <a:t>v$active_session_history for v$active_session</a:t>
            </a:r>
            <a:r>
              <a:rPr lang="fa-IR" sz="1900" dirty="0" smtClean="0">
                <a:cs typeface="B Nazanin" pitchFamily="2" charset="-78"/>
              </a:rPr>
              <a:t/>
            </a:r>
            <a:br>
              <a:rPr lang="fa-IR" sz="1900" dirty="0" smtClean="0">
                <a:cs typeface="B Nazanin" pitchFamily="2" charset="-78"/>
              </a:rPr>
            </a:br>
            <a:r>
              <a:rPr lang="en-US" sz="1900" dirty="0" smtClean="0">
                <a:cs typeface="B Nazanin" pitchFamily="2" charset="-78"/>
              </a:rPr>
              <a:t>v$waitclassmetric_history for v$waitclassmetric</a:t>
            </a:r>
            <a:r>
              <a:rPr lang="fa-IR" sz="1900" dirty="0" smtClean="0">
                <a:cs typeface="B Nazanin" pitchFamily="2" charset="-78"/>
              </a:rPr>
              <a:t/>
            </a:r>
            <a:br>
              <a:rPr lang="fa-IR" sz="1900" dirty="0" smtClean="0">
                <a:cs typeface="B Nazanin" pitchFamily="2" charset="-78"/>
              </a:rPr>
            </a:br>
            <a:r>
              <a:rPr lang="en-US" sz="1900" dirty="0" smtClean="0">
                <a:cs typeface="B Nazanin" pitchFamily="2" charset="-78"/>
              </a:rPr>
              <a:t>v$session_wait_history for v$session_wait</a:t>
            </a:r>
            <a:r>
              <a:rPr lang="fa-IR" sz="1900" dirty="0" smtClean="0">
                <a:cs typeface="B Nazanin" pitchFamily="2" charset="-78"/>
              </a:rPr>
              <a:t/>
            </a:r>
            <a:br>
              <a:rPr lang="fa-IR" sz="1900" dirty="0" smtClean="0">
                <a:cs typeface="B Nazanin" pitchFamily="2" charset="-78"/>
              </a:rPr>
            </a:br>
            <a:r>
              <a:rPr lang="en-US" sz="1900" dirty="0" smtClean="0">
                <a:cs typeface="B Nazanin" pitchFamily="2" charset="-78"/>
              </a:rPr>
              <a:t>v$servicemetric_history for v$servicemetric</a:t>
            </a:r>
            <a:r>
              <a:rPr lang="fa-IR" sz="1900" dirty="0" smtClean="0">
                <a:cs typeface="B Nazanin" pitchFamily="2" charset="-78"/>
              </a:rPr>
              <a:t/>
            </a:r>
            <a:br>
              <a:rPr lang="fa-IR" sz="1900" dirty="0" smtClean="0">
                <a:cs typeface="B Nazanin" pitchFamily="2" charset="-78"/>
              </a:rPr>
            </a:br>
            <a:r>
              <a:rPr lang="fa-IR" sz="1900" dirty="0" smtClean="0">
                <a:cs typeface="B Nazanin" pitchFamily="2" charset="-78"/>
              </a:rPr>
              <a:t>- پشتیبانی از </a:t>
            </a:r>
            <a:r>
              <a:rPr lang="en-US" sz="1900" dirty="0" smtClean="0">
                <a:cs typeface="B Nazanin" pitchFamily="2" charset="-78"/>
              </a:rPr>
              <a:t>OO</a:t>
            </a:r>
            <a:r>
              <a:rPr lang="fa-IR" sz="1900" dirty="0" smtClean="0">
                <a:cs typeface="B Nazanin" pitchFamily="2" charset="-78"/>
              </a:rPr>
              <a:t> یا </a:t>
            </a:r>
            <a:r>
              <a:rPr lang="en-US" sz="1900" dirty="0" smtClean="0">
                <a:cs typeface="B Nazanin" pitchFamily="2" charset="-78"/>
              </a:rPr>
              <a:t>Oracle :Object Oriented</a:t>
            </a:r>
            <a:r>
              <a:rPr lang="fa-IR" sz="1900" dirty="0" smtClean="0">
                <a:cs typeface="B Nazanin" pitchFamily="2" charset="-78"/>
              </a:rPr>
              <a:t> قابلیت‌های شیءگرا (</a:t>
            </a:r>
            <a:r>
              <a:rPr lang="en-US" sz="1900" dirty="0" smtClean="0">
                <a:cs typeface="B Nazanin" pitchFamily="2" charset="-78"/>
              </a:rPr>
              <a:t>object oriented</a:t>
            </a:r>
            <a:r>
              <a:rPr lang="fa-IR" sz="1900" dirty="0" smtClean="0">
                <a:cs typeface="B Nazanin" pitchFamily="2" charset="-78"/>
              </a:rPr>
              <a:t>) دارد. برای همین، این بانک اطلاعاتی را می‌توان بانک اطلاعاتی رابطه‌ای شیءگرا نیز نامید. با استفاده از این قابلیت، برنامه‌نویسان می‌توانند </a:t>
            </a:r>
            <a:r>
              <a:rPr lang="en-US" sz="1900" dirty="0" smtClean="0">
                <a:cs typeface="B Nazanin" pitchFamily="2" charset="-78"/>
              </a:rPr>
              <a:t>Class</a:t>
            </a:r>
            <a:r>
              <a:rPr lang="fa-IR" sz="1900" dirty="0" smtClean="0">
                <a:cs typeface="B Nazanin" pitchFamily="2" charset="-78"/>
              </a:rPr>
              <a:t> و </a:t>
            </a:r>
            <a:r>
              <a:rPr lang="en-US" sz="1900" dirty="0" smtClean="0">
                <a:cs typeface="B Nazanin" pitchFamily="2" charset="-78"/>
              </a:rPr>
              <a:t>Object</a:t>
            </a:r>
            <a:r>
              <a:rPr lang="fa-IR" sz="1900" dirty="0" smtClean="0">
                <a:cs typeface="B Nazanin" pitchFamily="2" charset="-78"/>
              </a:rPr>
              <a:t>های برنامه شیء‌‌گرای خود را مستقیماً به جداول بانک اطلاعاتی </a:t>
            </a:r>
            <a:r>
              <a:rPr lang="en-US" sz="1900" dirty="0" smtClean="0">
                <a:cs typeface="B Nazanin" pitchFamily="2" charset="-78"/>
              </a:rPr>
              <a:t>Map</a:t>
            </a:r>
            <a:r>
              <a:rPr lang="fa-IR" sz="1900" dirty="0" smtClean="0">
                <a:cs typeface="B Nazanin" pitchFamily="2" charset="-78"/>
              </a:rPr>
              <a:t>  کنند.</a:t>
            </a:r>
          </a:p>
          <a:p>
            <a:endParaRPr lang="fa-IR" sz="1900" dirty="0">
              <a:cs typeface="B Nazanin" pitchFamily="2" charset="-78"/>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285728"/>
            <a:ext cx="8143932" cy="6143628"/>
          </a:xfrm>
        </p:spPr>
        <p:txBody>
          <a:bodyPr/>
          <a:lstStyle/>
          <a:p>
            <a:pPr algn="justLow">
              <a:lnSpc>
                <a:spcPct val="200000"/>
              </a:lnSpc>
            </a:pPr>
            <a:r>
              <a:rPr lang="fa-IR" sz="2200" dirty="0" smtClean="0">
                <a:cs typeface="B Nazanin" pitchFamily="2" charset="-78"/>
              </a:rPr>
              <a:t>در این مقاله امکانات مرتبط با کارایی پایگاه‌های اطلاعاتی‌ (</a:t>
            </a:r>
            <a:r>
              <a:rPr lang="en-US" sz="2200" dirty="0" smtClean="0">
                <a:cs typeface="B Nazanin" pitchFamily="2" charset="-78"/>
              </a:rPr>
              <a:t>Performance</a:t>
            </a:r>
            <a:r>
              <a:rPr lang="fa-IR" sz="2200" dirty="0" smtClean="0">
                <a:cs typeface="B Nazanin" pitchFamily="2" charset="-78"/>
              </a:rPr>
              <a:t>)، ابزار (</a:t>
            </a:r>
            <a:r>
              <a:rPr lang="en-US" sz="2200" dirty="0" smtClean="0">
                <a:cs typeface="B Nazanin" pitchFamily="2" charset="-78"/>
              </a:rPr>
              <a:t>Utility</a:t>
            </a:r>
            <a:r>
              <a:rPr lang="fa-IR" sz="2200" dirty="0" smtClean="0">
                <a:cs typeface="B Nazanin" pitchFamily="2" charset="-78"/>
              </a:rPr>
              <a:t>) و </a:t>
            </a:r>
            <a:r>
              <a:rPr lang="en-US" sz="2200" dirty="0" smtClean="0">
                <a:cs typeface="B Nazanin" pitchFamily="2" charset="-78"/>
              </a:rPr>
              <a:t>Replication</a:t>
            </a:r>
            <a:r>
              <a:rPr lang="fa-IR" sz="2200" dirty="0" smtClean="0">
                <a:cs typeface="B Nazanin" pitchFamily="2" charset="-78"/>
              </a:rPr>
              <a:t> در بانک‌های اطلاعاتی بسیار بزرگ یا همان </a:t>
            </a:r>
            <a:r>
              <a:rPr lang="en-US" sz="2200" dirty="0" smtClean="0">
                <a:cs typeface="B Nazanin" pitchFamily="2" charset="-78"/>
              </a:rPr>
              <a:t>VLDB</a:t>
            </a:r>
            <a:r>
              <a:rPr lang="fa-IR" sz="2200" dirty="0" smtClean="0">
                <a:cs typeface="B Nazanin" pitchFamily="2" charset="-78"/>
              </a:rPr>
              <a:t> یا </a:t>
            </a:r>
            <a:r>
              <a:rPr lang="en-US" sz="2200" dirty="0" smtClean="0">
                <a:cs typeface="B Nazanin" pitchFamily="2" charset="-78"/>
              </a:rPr>
              <a:t>Very Large Data Bases</a:t>
            </a:r>
            <a:r>
              <a:rPr lang="fa-IR" sz="2200" dirty="0" smtClean="0">
                <a:cs typeface="B Nazanin" pitchFamily="2" charset="-78"/>
              </a:rPr>
              <a:t> و </a:t>
            </a:r>
            <a:r>
              <a:rPr lang="en-US" sz="2200" dirty="0" smtClean="0">
                <a:cs typeface="B Nazanin" pitchFamily="2" charset="-78"/>
              </a:rPr>
              <a:t>OLTP</a:t>
            </a:r>
            <a:r>
              <a:rPr lang="fa-IR" sz="2200" dirty="0" smtClean="0">
                <a:cs typeface="B Nazanin" pitchFamily="2" charset="-78"/>
              </a:rPr>
              <a:t> یا </a:t>
            </a:r>
            <a:r>
              <a:rPr lang="en-US" sz="2200" dirty="0" smtClean="0">
                <a:cs typeface="B Nazanin" pitchFamily="2" charset="-78"/>
              </a:rPr>
              <a:t>Online Transaction Processing</a:t>
            </a:r>
            <a:r>
              <a:rPr lang="fa-IR" sz="2200" dirty="0" smtClean="0">
                <a:cs typeface="B Nazanin" pitchFamily="2" charset="-78"/>
              </a:rPr>
              <a:t> مورد بررسی قرار خواهند گرفت و ابزارهای جدید </a:t>
            </a:r>
            <a:r>
              <a:rPr lang="en-US" sz="2200" dirty="0" smtClean="0">
                <a:cs typeface="B Nazanin" pitchFamily="2" charset="-78"/>
              </a:rPr>
              <a:t>SQL Server 2005</a:t>
            </a:r>
            <a:r>
              <a:rPr lang="fa-IR" sz="2200" dirty="0" smtClean="0">
                <a:cs typeface="B Nazanin" pitchFamily="2" charset="-78"/>
              </a:rPr>
              <a:t> که در حقیقت سعی دارد با اوراکل رقابت کند، مورد بررسی قرار خواهند گرفت‌.</a:t>
            </a:r>
          </a:p>
          <a:p>
            <a:pPr algn="just">
              <a:lnSpc>
                <a:spcPct val="150000"/>
              </a:lnSpc>
            </a:pPr>
            <a:endParaRPr lang="fa-IR" sz="2000" dirty="0">
              <a:cs typeface="B Titr" pitchFamily="2" charset="-78"/>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71462"/>
            <a:ext cx="8429652" cy="6715172"/>
          </a:xfrm>
        </p:spPr>
        <p:txBody>
          <a:bodyPr/>
          <a:lstStyle/>
          <a:p>
            <a:pPr algn="justLow">
              <a:lnSpc>
                <a:spcPct val="200000"/>
              </a:lnSpc>
            </a:pPr>
            <a:r>
              <a:rPr lang="fa-IR" sz="2200" dirty="0" smtClean="0">
                <a:solidFill>
                  <a:srgbClr val="FF0000"/>
                </a:solidFill>
                <a:cs typeface="B Titr" pitchFamily="2" charset="-78"/>
              </a:rPr>
              <a:t>معماری بانک اطلاعاتی</a:t>
            </a:r>
            <a:endParaRPr lang="en-US" sz="2200" dirty="0" smtClean="0">
              <a:solidFill>
                <a:srgbClr val="FF0000"/>
              </a:solidFill>
              <a:cs typeface="B Titr" pitchFamily="2" charset="-78"/>
            </a:endParaRPr>
          </a:p>
          <a:p>
            <a:pPr algn="justLow">
              <a:lnSpc>
                <a:spcPct val="200000"/>
              </a:lnSpc>
            </a:pPr>
            <a:r>
              <a:rPr lang="fa-IR" sz="2200" dirty="0" smtClean="0">
                <a:cs typeface="B Nazanin" pitchFamily="2" charset="-78"/>
              </a:rPr>
              <a:t>در اوراکل هر دیتابیس شامل تمامی امکانات پایگاه رابطه </a:t>
            </a:r>
            <a:r>
              <a:rPr lang="en-US" sz="2200" dirty="0" smtClean="0">
                <a:cs typeface="B Nazanin" pitchFamily="2" charset="-78"/>
              </a:rPr>
              <a:t>Relational Database</a:t>
            </a:r>
            <a:r>
              <a:rPr lang="fa-IR" sz="2200" dirty="0" smtClean="0">
                <a:cs typeface="B Nazanin" pitchFamily="2" charset="-78"/>
              </a:rPr>
              <a:t> ،</a:t>
            </a:r>
            <a:r>
              <a:rPr lang="en-US" sz="2200" dirty="0" smtClean="0">
                <a:cs typeface="B Nazanin" pitchFamily="2" charset="-78"/>
              </a:rPr>
              <a:t>Instance</a:t>
            </a:r>
            <a:r>
              <a:rPr lang="fa-IR" sz="2200" dirty="0" smtClean="0">
                <a:cs typeface="B Nazanin" pitchFamily="2" charset="-78"/>
              </a:rPr>
              <a:t> پروسه‌های پایگاه داده‌های اوراکل و بافرها، فایل‌های تنظیمی مانند </a:t>
            </a:r>
            <a:r>
              <a:rPr lang="en-US" sz="2200" dirty="0" smtClean="0">
                <a:cs typeface="B Nazanin" pitchFamily="2" charset="-78"/>
              </a:rPr>
              <a:t>config.ora</a:t>
            </a:r>
            <a:r>
              <a:rPr lang="fa-IR" sz="2200" dirty="0" smtClean="0">
                <a:cs typeface="B Nazanin" pitchFamily="2" charset="-78"/>
              </a:rPr>
              <a:t> و </a:t>
            </a:r>
            <a:r>
              <a:rPr lang="en-US" sz="2200" dirty="0" smtClean="0">
                <a:cs typeface="B Nazanin" pitchFamily="2" charset="-78"/>
              </a:rPr>
              <a:t>init.ora</a:t>
            </a:r>
            <a:r>
              <a:rPr lang="fa-IR" sz="2200" dirty="0" smtClean="0">
                <a:cs typeface="B Nazanin" pitchFamily="2" charset="-78"/>
              </a:rPr>
              <a:t>، لوگ‌های بازگشت به حالت قبلی یا </a:t>
            </a:r>
            <a:r>
              <a:rPr lang="en-US" sz="2200" dirty="0" smtClean="0">
                <a:cs typeface="B Nazanin" pitchFamily="2" charset="-78"/>
              </a:rPr>
              <a:t>Redo Logs</a:t>
            </a:r>
            <a:r>
              <a:rPr lang="fa-IR" sz="2200" dirty="0" smtClean="0">
                <a:cs typeface="B Nazanin" pitchFamily="2" charset="-78"/>
              </a:rPr>
              <a:t>؛ و دیگر انتخاب‌های دلخواه است. در نسخه جدید </a:t>
            </a:r>
            <a:r>
              <a:rPr lang="en-US" sz="2200" dirty="0" smtClean="0">
                <a:cs typeface="B Nazanin" pitchFamily="2" charset="-78"/>
              </a:rPr>
              <a:t>SQLServer</a:t>
            </a:r>
            <a:r>
              <a:rPr lang="fa-IR" sz="2200" dirty="0" smtClean="0">
                <a:cs typeface="B Nazanin" pitchFamily="2" charset="-78"/>
              </a:rPr>
              <a:t>، دیتابیس در واقع به گروهی از اسکیما های(</a:t>
            </a:r>
            <a:r>
              <a:rPr lang="en-US" sz="2200" dirty="0" smtClean="0">
                <a:cs typeface="B Nazanin" pitchFamily="2" charset="-78"/>
              </a:rPr>
              <a:t>Schema</a:t>
            </a:r>
            <a:r>
              <a:rPr lang="fa-IR" sz="2200" dirty="0" smtClean="0">
                <a:cs typeface="B Nazanin" pitchFamily="2" charset="-78"/>
              </a:rPr>
              <a:t>) پایگاه داده گفته می‌شود که به صورت فیزیکی در فایل‌ها ذخیره می‌شوند. دیتابیس‌ها به دو صورت تعریف شده از طرف کاربر (</a:t>
            </a:r>
            <a:r>
              <a:rPr lang="en-US" sz="2200" dirty="0" smtClean="0">
                <a:cs typeface="B Nazanin" pitchFamily="2" charset="-78"/>
              </a:rPr>
              <a:t>user defined</a:t>
            </a:r>
            <a:r>
              <a:rPr lang="fa-IR" sz="2200" dirty="0" smtClean="0">
                <a:cs typeface="B Nazanin" pitchFamily="2" charset="-78"/>
              </a:rPr>
              <a:t>) و تعریف شده از طرف سیستم (</a:t>
            </a:r>
            <a:r>
              <a:rPr lang="en-US" sz="2200" dirty="0" smtClean="0">
                <a:cs typeface="B Nazanin" pitchFamily="2" charset="-78"/>
              </a:rPr>
              <a:t>system defined</a:t>
            </a:r>
            <a:r>
              <a:rPr lang="fa-IR" sz="2200" dirty="0" smtClean="0">
                <a:cs typeface="B Nazanin" pitchFamily="2" charset="-78"/>
              </a:rPr>
              <a:t>) تقسیم می‌شوند. در </a:t>
            </a:r>
            <a:r>
              <a:rPr lang="en-US" sz="2200" dirty="0" smtClean="0">
                <a:cs typeface="B Nazanin" pitchFamily="2" charset="-78"/>
              </a:rPr>
              <a:t>SQL Server</a:t>
            </a:r>
            <a:r>
              <a:rPr lang="fa-IR" sz="2200" dirty="0" smtClean="0">
                <a:cs typeface="B Nazanin" pitchFamily="2" charset="-78"/>
              </a:rPr>
              <a:t> یک نمونه (</a:t>
            </a:r>
            <a:r>
              <a:rPr lang="en-US" sz="2200" dirty="0" smtClean="0">
                <a:cs typeface="B Nazanin" pitchFamily="2" charset="-78"/>
              </a:rPr>
              <a:t>Instance</a:t>
            </a:r>
            <a:r>
              <a:rPr lang="fa-IR" sz="2200" dirty="0" smtClean="0">
                <a:cs typeface="B Nazanin" pitchFamily="2" charset="-78"/>
              </a:rPr>
              <a:t>) می‌تواند چندین دیتابیس را پشتیبانی نماید و در هر کامپیوتر چندین </a:t>
            </a:r>
            <a:r>
              <a:rPr lang="en-US" sz="2200" dirty="0" smtClean="0">
                <a:cs typeface="B Nazanin" pitchFamily="2" charset="-78"/>
              </a:rPr>
              <a:t>Instance</a:t>
            </a:r>
            <a:r>
              <a:rPr lang="fa-IR" sz="2200" dirty="0" smtClean="0">
                <a:cs typeface="B Nazanin" pitchFamily="2" charset="-78"/>
              </a:rPr>
              <a:t> می‌توانند با هم کار کند.</a:t>
            </a:r>
            <a:endParaRPr lang="fa-IR" sz="2200" dirty="0">
              <a:solidFill>
                <a:srgbClr val="FF0000"/>
              </a:solidFill>
              <a:cs typeface="B Nazanin" pitchFamily="2" charset="-78"/>
            </a:endParaRP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23810"/>
            <a:ext cx="8358214" cy="6191272"/>
          </a:xfrm>
        </p:spPr>
        <p:txBody>
          <a:bodyPr/>
          <a:lstStyle/>
          <a:p>
            <a:pPr algn="justLow">
              <a:lnSpc>
                <a:spcPct val="200000"/>
              </a:lnSpc>
            </a:pPr>
            <a:r>
              <a:rPr lang="fa-IR" sz="2200" dirty="0" smtClean="0">
                <a:cs typeface="B Nazanin" pitchFamily="2" charset="-78"/>
              </a:rPr>
              <a:t>وقتی </a:t>
            </a:r>
            <a:r>
              <a:rPr lang="en-US" sz="2200" dirty="0" smtClean="0">
                <a:cs typeface="B Nazanin" pitchFamily="2" charset="-78"/>
              </a:rPr>
              <a:t>SQL Server</a:t>
            </a:r>
            <a:r>
              <a:rPr lang="fa-IR" sz="2200" dirty="0" smtClean="0">
                <a:cs typeface="B Nazanin" pitchFamily="2" charset="-78"/>
              </a:rPr>
              <a:t> را راه‌اندازی می‌کنید، دیتابیس‌هایی همچون </a:t>
            </a:r>
            <a:r>
              <a:rPr lang="en-US" sz="2200" dirty="0" smtClean="0">
                <a:cs typeface="B Nazanin" pitchFamily="2" charset="-78"/>
              </a:rPr>
              <a:t>MD</a:t>
            </a:r>
            <a:r>
              <a:rPr lang="fa-IR" sz="2200" dirty="0" smtClean="0">
                <a:cs typeface="B Nazanin" pitchFamily="2" charset="-78"/>
              </a:rPr>
              <a:t> (</a:t>
            </a:r>
            <a:r>
              <a:rPr lang="en-US" sz="2200" dirty="0" smtClean="0">
                <a:cs typeface="B Nazanin" pitchFamily="2" charset="-78"/>
              </a:rPr>
              <a:t>(Ms db database</a:t>
            </a:r>
            <a:r>
              <a:rPr lang="fa-IR" sz="2200" dirty="0" smtClean="0">
                <a:cs typeface="B Nazanin" pitchFamily="2" charset="-78"/>
              </a:rPr>
              <a:t> و</a:t>
            </a:r>
            <a:r>
              <a:rPr lang="en-US" sz="2200" dirty="0" smtClean="0">
                <a:cs typeface="B Nazanin" pitchFamily="2" charset="-78"/>
              </a:rPr>
              <a:t>Model Database</a:t>
            </a:r>
            <a:r>
              <a:rPr lang="fa-IR" sz="2200" dirty="0" smtClean="0">
                <a:cs typeface="B Nazanin" pitchFamily="2" charset="-78"/>
              </a:rPr>
              <a:t> برای پشتیبانی کردن </a:t>
            </a:r>
            <a:r>
              <a:rPr lang="en-US" sz="2200" dirty="0" smtClean="0">
                <a:cs typeface="B Nazanin" pitchFamily="2" charset="-78"/>
              </a:rPr>
              <a:t>Agent </a:t>
            </a:r>
            <a:r>
              <a:rPr lang="fa-IR" sz="2200" dirty="0" smtClean="0">
                <a:cs typeface="B Nazanin" pitchFamily="2" charset="-78"/>
              </a:rPr>
              <a:t>ها و </a:t>
            </a:r>
            <a:r>
              <a:rPr lang="en-US" sz="2200" dirty="0" smtClean="0">
                <a:cs typeface="B Nazanin" pitchFamily="2" charset="-78"/>
              </a:rPr>
              <a:t>Temp db Database</a:t>
            </a:r>
            <a:r>
              <a:rPr lang="fa-IR" sz="2200" dirty="0" smtClean="0">
                <a:cs typeface="B Nazanin" pitchFamily="2" charset="-78"/>
              </a:rPr>
              <a:t> (پایگاه اطلاعات موقت) مانند پایگاه موقت اوراکل( </a:t>
            </a:r>
            <a:r>
              <a:rPr lang="en-US" sz="2200" dirty="0" smtClean="0">
                <a:cs typeface="B Nazanin" pitchFamily="2" charset="-78"/>
              </a:rPr>
              <a:t>OracleTemp Tablespace</a:t>
            </a:r>
            <a:r>
              <a:rPr lang="fa-IR" sz="2200" dirty="0" smtClean="0">
                <a:cs typeface="B Nazanin" pitchFamily="2" charset="-78"/>
              </a:rPr>
              <a:t>) به صورت پیش‌فرض ساخته می‌شوند. البته با این تفاوت که در </a:t>
            </a:r>
            <a:r>
              <a:rPr lang="en-US" sz="2200" dirty="0" smtClean="0">
                <a:cs typeface="B Nazanin" pitchFamily="2" charset="-78"/>
              </a:rPr>
              <a:t>SQL Server</a:t>
            </a:r>
            <a:r>
              <a:rPr lang="fa-IR" sz="2200" dirty="0" smtClean="0">
                <a:cs typeface="B Nazanin" pitchFamily="2" charset="-78"/>
              </a:rPr>
              <a:t> خود کاربران می‌توانند این پایگاه‌ ها را درست کنند، ولی در اوراکل این امکان وجود ندارد. </a:t>
            </a:r>
            <a:r>
              <a:rPr lang="fa-IR" sz="2000" dirty="0" smtClean="0">
                <a:cs typeface="B Nazanin" pitchFamily="2" charset="-78"/>
              </a:rPr>
              <a:t>در </a:t>
            </a:r>
            <a:r>
              <a:rPr lang="en-US" sz="2000" dirty="0" smtClean="0">
                <a:cs typeface="B Nazanin" pitchFamily="2" charset="-78"/>
              </a:rPr>
              <a:t>SQL Server</a:t>
            </a:r>
            <a:r>
              <a:rPr lang="fa-IR" sz="2000" dirty="0" smtClean="0">
                <a:cs typeface="B Nazanin" pitchFamily="2" charset="-78"/>
              </a:rPr>
              <a:t> برای این‌که بتوانیم اطلاعات خود را به صورت فیزیکی غیرمتمرکز (</a:t>
            </a:r>
            <a:r>
              <a:rPr lang="en-US" sz="2000" dirty="0" smtClean="0">
                <a:cs typeface="B Nazanin" pitchFamily="2" charset="-78"/>
              </a:rPr>
              <a:t>Distribute</a:t>
            </a:r>
            <a:r>
              <a:rPr lang="fa-IR" sz="2000" dirty="0" smtClean="0">
                <a:cs typeface="B Nazanin" pitchFamily="2" charset="-78"/>
              </a:rPr>
              <a:t>) نگه‌داریم، هر دیتابیس می‌تواند از چندین </a:t>
            </a:r>
            <a:r>
              <a:rPr lang="en-US" sz="2000" dirty="0" smtClean="0">
                <a:cs typeface="B Nazanin" pitchFamily="2" charset="-78"/>
              </a:rPr>
              <a:t>Filegroup</a:t>
            </a:r>
            <a:r>
              <a:rPr lang="fa-IR" sz="2000" dirty="0" smtClean="0">
                <a:cs typeface="B Nazanin" pitchFamily="2" charset="-78"/>
              </a:rPr>
              <a:t> پشتیبانی نماید. با این کار می‌توان به راحتی از اطلاعات کپی پشتیبان گرفت.  همان‌طور که در شکل 1 مشاهده می‌کنید، در </a:t>
            </a:r>
            <a:r>
              <a:rPr lang="en-US" sz="2000" dirty="0" smtClean="0">
                <a:cs typeface="B Nazanin" pitchFamily="2" charset="-78"/>
              </a:rPr>
              <a:t>SQL Server</a:t>
            </a:r>
            <a:r>
              <a:rPr lang="fa-IR" sz="2000" dirty="0" smtClean="0">
                <a:cs typeface="B Nazanin" pitchFamily="2" charset="-78"/>
              </a:rPr>
              <a:t>، دیتابیس‌ها در واقع همان کار </a:t>
            </a:r>
            <a:r>
              <a:rPr lang="en-US" sz="2000" dirty="0" smtClean="0">
                <a:cs typeface="B Nazanin" pitchFamily="2" charset="-78"/>
              </a:rPr>
              <a:t>tabalespace </a:t>
            </a:r>
            <a:r>
              <a:rPr lang="fa-IR" sz="2000" dirty="0" smtClean="0">
                <a:cs typeface="B Nazanin" pitchFamily="2" charset="-78"/>
              </a:rPr>
              <a:t>ها در اوراکل را دارند.</a:t>
            </a:r>
            <a:endParaRPr lang="fa-IR" sz="2200" dirty="0">
              <a:solidFill>
                <a:srgbClr val="FF0000"/>
              </a:solidFill>
              <a:cs typeface="B Nazanin" pitchFamily="2" charset="-78"/>
            </a:endParaRP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01.jpg"/>
          <p:cNvPicPr>
            <a:picLocks noGrp="1" noChangeAspect="1"/>
          </p:cNvPicPr>
          <p:nvPr>
            <p:ph idx="1"/>
          </p:nvPr>
        </p:nvPicPr>
        <p:blipFill>
          <a:blip r:embed="rId2"/>
          <a:stretch>
            <a:fillRect/>
          </a:stretch>
        </p:blipFill>
        <p:spPr>
          <a:xfrm>
            <a:off x="1857138" y="285750"/>
            <a:ext cx="5786911" cy="6286500"/>
          </a:xfrm>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1414"/>
            <a:ext cx="8486780" cy="5857916"/>
          </a:xfrm>
        </p:spPr>
        <p:txBody>
          <a:bodyPr/>
          <a:lstStyle/>
          <a:p>
            <a:pPr algn="justLow">
              <a:lnSpc>
                <a:spcPct val="150000"/>
              </a:lnSpc>
            </a:pPr>
            <a:r>
              <a:rPr lang="fa-IR" sz="1900" b="0" dirty="0" smtClean="0">
                <a:cs typeface="B Nazanin" pitchFamily="2" charset="-78"/>
              </a:rPr>
              <a:t>اگر به شکل 1 نگاه کنید، می‌بینید که در هر دو بانک‌ اطلاعاتی، کاتالوگ سیستم وجود دارد. هر پایگاه اطلاعاتی یا دیتابیس در اوراکل یک سیستم کاتالوگ مرکزی یا دیکشنری داده ‌‌(</a:t>
            </a:r>
            <a:r>
              <a:rPr lang="en-US" sz="1900" b="0" dirty="0" smtClean="0">
                <a:cs typeface="B Nazanin" pitchFamily="2" charset="-78"/>
              </a:rPr>
              <a:t>Data Dictionary</a:t>
            </a:r>
            <a:r>
              <a:rPr lang="fa-IR" sz="1900" b="0" dirty="0" smtClean="0">
                <a:cs typeface="B Nazanin" pitchFamily="2" charset="-78"/>
              </a:rPr>
              <a:t>) را در قسمت </a:t>
            </a:r>
            <a:r>
              <a:rPr lang="en-US" sz="1900" b="0" dirty="0" smtClean="0">
                <a:cs typeface="B Nazanin" pitchFamily="2" charset="-78"/>
              </a:rPr>
              <a:t>SYSTEM Tablespace</a:t>
            </a:r>
            <a:r>
              <a:rPr lang="fa-IR" sz="1900" b="0" dirty="0" smtClean="0">
                <a:cs typeface="B Nazanin" pitchFamily="2" charset="-78"/>
              </a:rPr>
              <a:t> اجرا می‌کند، ولی در </a:t>
            </a:r>
            <a:r>
              <a:rPr lang="en-US" sz="1900" b="0" dirty="0" smtClean="0">
                <a:cs typeface="B Nazanin" pitchFamily="2" charset="-78"/>
              </a:rPr>
              <a:t>SQL Server 2005</a:t>
            </a:r>
            <a:r>
              <a:rPr lang="fa-IR" sz="1900" b="0" dirty="0" smtClean="0">
                <a:cs typeface="B Nazanin" pitchFamily="2" charset="-78"/>
              </a:rPr>
              <a:t> هر دیتابیس سیستم کاتالوگ خود را درست می‌کند. این سیستم کاتالوگ اطلاعاتی همچون اشیای پایگاه داده (مانند</a:t>
            </a:r>
            <a:r>
              <a:rPr lang="en-US" sz="1900" b="0" dirty="0" smtClean="0">
                <a:cs typeface="B Nazanin" pitchFamily="2" charset="-78"/>
              </a:rPr>
              <a:t>Table </a:t>
            </a:r>
            <a:r>
              <a:rPr lang="fa-IR" sz="1900" b="0" dirty="0" smtClean="0">
                <a:cs typeface="B Nazanin" pitchFamily="2" charset="-78"/>
              </a:rPr>
              <a:t>،</a:t>
            </a:r>
            <a:r>
              <a:rPr lang="en-US" sz="1900" b="0" dirty="0" smtClean="0">
                <a:cs typeface="B Nazanin" pitchFamily="2" charset="-78"/>
              </a:rPr>
              <a:t>View</a:t>
            </a:r>
            <a:r>
              <a:rPr lang="fa-IR" sz="1900" b="0" dirty="0" smtClean="0">
                <a:cs typeface="B Nazanin" pitchFamily="2" charset="-78"/>
              </a:rPr>
              <a:t> و </a:t>
            </a:r>
            <a:r>
              <a:rPr lang="en-US" sz="1900" b="0" dirty="0" smtClean="0">
                <a:cs typeface="B Nazanin" pitchFamily="2" charset="-78"/>
              </a:rPr>
              <a:t>Procedure</a:t>
            </a:r>
            <a:r>
              <a:rPr lang="fa-IR" sz="1900" b="0" dirty="0" smtClean="0">
                <a:cs typeface="B Nazanin" pitchFamily="2" charset="-78"/>
              </a:rPr>
              <a:t>)، اطلاعات کاربران و دسترسی‌های آن‌ها، </a:t>
            </a:r>
            <a:r>
              <a:rPr lang="en-US" sz="1900" b="0" dirty="0" smtClean="0">
                <a:cs typeface="B Nazanin" pitchFamily="2" charset="-78"/>
              </a:rPr>
              <a:t>Constraints</a:t>
            </a:r>
            <a:r>
              <a:rPr lang="fa-IR" sz="1900" b="0" dirty="0" smtClean="0">
                <a:cs typeface="B Nazanin" pitchFamily="2" charset="-78"/>
              </a:rPr>
              <a:t>ها، </a:t>
            </a:r>
            <a:r>
              <a:rPr lang="en-US" sz="1900" b="0" dirty="0" smtClean="0">
                <a:cs typeface="B Nazanin" pitchFamily="2" charset="-78"/>
              </a:rPr>
              <a:t>User-Defined data type</a:t>
            </a:r>
            <a:r>
              <a:rPr lang="fa-IR" sz="1900" b="0" dirty="0" smtClean="0">
                <a:cs typeface="B Nazanin" pitchFamily="2" charset="-78"/>
              </a:rPr>
              <a:t> و </a:t>
            </a:r>
            <a:r>
              <a:rPr lang="en-US" sz="1900" b="0" dirty="0" smtClean="0">
                <a:cs typeface="B Nazanin" pitchFamily="2" charset="-78"/>
              </a:rPr>
              <a:t>Snapshot definition</a:t>
            </a:r>
            <a:r>
              <a:rPr lang="fa-IR" sz="1900" b="0" dirty="0" smtClean="0">
                <a:cs typeface="B Nazanin" pitchFamily="2" charset="-78"/>
              </a:rPr>
              <a:t> را شامل می‌شود. البته اطلاعاتی همچون اسامی دیتابیس‌ها، اطلاعات سرور، مدیریت پیغام‌ها و </a:t>
            </a:r>
            <a:r>
              <a:rPr lang="en-US" sz="1900" b="0" dirty="0" smtClean="0">
                <a:cs typeface="B Nazanin" pitchFamily="2" charset="-78"/>
              </a:rPr>
              <a:t>Stored Procedures</a:t>
            </a:r>
            <a:r>
              <a:rPr lang="fa-IR" sz="1900" b="0" dirty="0" smtClean="0">
                <a:cs typeface="B Nazanin" pitchFamily="2" charset="-78"/>
              </a:rPr>
              <a:t>های سیستم در</a:t>
            </a:r>
            <a:r>
              <a:rPr lang="en-US" sz="1900" b="0" dirty="0" smtClean="0">
                <a:cs typeface="B Nazanin" pitchFamily="2" charset="-78"/>
              </a:rPr>
              <a:t>Master Database</a:t>
            </a:r>
            <a:r>
              <a:rPr lang="fa-IR" sz="1900" b="0" dirty="0" smtClean="0">
                <a:cs typeface="B Nazanin" pitchFamily="2" charset="-78"/>
              </a:rPr>
              <a:t> وجود دارند. نکته اینجاست که در</a:t>
            </a:r>
            <a:r>
              <a:rPr lang="en-US" sz="1900" b="0" dirty="0" smtClean="0">
                <a:cs typeface="B Nazanin" pitchFamily="2" charset="-78"/>
              </a:rPr>
              <a:t>SQL Server 2005 </a:t>
            </a:r>
            <a:r>
              <a:rPr lang="fa-IR" sz="1900" b="0" dirty="0" smtClean="0">
                <a:cs typeface="B Nazanin" pitchFamily="2" charset="-78"/>
              </a:rPr>
              <a:t>،   </a:t>
            </a:r>
            <a:r>
              <a:rPr lang="en-US" sz="1900" b="0" dirty="0" smtClean="0">
                <a:cs typeface="B Nazanin" pitchFamily="2" charset="-78"/>
              </a:rPr>
              <a:t>object</a:t>
            </a:r>
            <a:r>
              <a:rPr lang="fa-IR" sz="1900" b="0" dirty="0" smtClean="0">
                <a:cs typeface="B Nazanin" pitchFamily="2" charset="-78"/>
              </a:rPr>
              <a:t>های سیستم در این </a:t>
            </a:r>
            <a:r>
              <a:rPr lang="en-US" sz="1900" b="0" dirty="0" smtClean="0">
                <a:cs typeface="B Nazanin" pitchFamily="2" charset="-78"/>
              </a:rPr>
              <a:t>Master Database</a:t>
            </a:r>
            <a:r>
              <a:rPr lang="fa-IR" sz="1900" b="0" dirty="0" smtClean="0">
                <a:cs typeface="B Nazanin" pitchFamily="2" charset="-78"/>
              </a:rPr>
              <a:t> قرار نمی‌گیرند. این  آبجکت‌ها در دیتابیس‌های مخفی سیستم به نام </a:t>
            </a:r>
            <a:r>
              <a:rPr lang="en-US" sz="1900" b="0" dirty="0" smtClean="0">
                <a:cs typeface="B Nazanin" pitchFamily="2" charset="-78"/>
              </a:rPr>
              <a:t>resource database</a:t>
            </a:r>
            <a:r>
              <a:rPr lang="fa-IR" sz="1900" b="0" dirty="0" smtClean="0">
                <a:cs typeface="B Nazanin" pitchFamily="2" charset="-78"/>
              </a:rPr>
              <a:t> یا پایگاه اطلاعات منابع سیستم ذخیره می‌گردند. </a:t>
            </a:r>
            <a:r>
              <a:rPr lang="fa-IR" sz="1900" b="0" dirty="0" smtClean="0"/>
              <a:t>در واقع‌ سیستم کاتالوگ‌ها در </a:t>
            </a:r>
            <a:r>
              <a:rPr lang="en-US" sz="1900" b="0" dirty="0" smtClean="0"/>
              <a:t>SQL Server 2005</a:t>
            </a:r>
            <a:r>
              <a:rPr lang="fa-IR" sz="1900" b="0" dirty="0" smtClean="0"/>
              <a:t> منابعی هستند برای استخراج اطلاعات دیتابیس‌ها و این کاتالوگ‌ها را کاربران نیز می‌توانند مشاهده کنند. برای حصول اطمینان از کارایی و سلامت سرور در </a:t>
            </a:r>
            <a:r>
              <a:rPr lang="en-US" sz="1900" b="0" dirty="0" smtClean="0"/>
              <a:t>DMV</a:t>
            </a:r>
            <a:r>
              <a:rPr lang="fa-IR" sz="1900" b="0" dirty="0" smtClean="0"/>
              <a:t>، </a:t>
            </a:r>
            <a:r>
              <a:rPr lang="en-US" sz="1900" b="0" dirty="0" smtClean="0"/>
              <a:t> SQL Server 2005</a:t>
            </a:r>
            <a:r>
              <a:rPr lang="fa-IR" sz="1900" b="0" dirty="0" smtClean="0"/>
              <a:t>یا </a:t>
            </a:r>
            <a:r>
              <a:rPr lang="en-US" sz="1900" b="0" dirty="0" smtClean="0"/>
              <a:t>Dynamic Management Views</a:t>
            </a:r>
            <a:r>
              <a:rPr lang="fa-IR" sz="1900" b="0" dirty="0" smtClean="0"/>
              <a:t> استفاده می‌شوند؛ درست شبیه اوراکل که از </a:t>
            </a:r>
            <a:r>
              <a:rPr lang="en-US" sz="1900" b="0" dirty="0" smtClean="0"/>
              <a:t>view</a:t>
            </a:r>
            <a:r>
              <a:rPr lang="fa-IR" sz="1900" b="0" dirty="0" smtClean="0"/>
              <a:t>های </a:t>
            </a:r>
            <a:r>
              <a:rPr lang="en-US" sz="1900" b="0" dirty="0" smtClean="0"/>
              <a:t>$V</a:t>
            </a:r>
            <a:r>
              <a:rPr lang="fa-IR" sz="1900" b="0" dirty="0" smtClean="0"/>
              <a:t> برای کنترل کارایی استفاده می کند</a:t>
            </a:r>
            <a:endParaRPr lang="en-US" sz="1900" b="0" dirty="0" smtClean="0"/>
          </a:p>
          <a:p>
            <a:pPr algn="justLow">
              <a:lnSpc>
                <a:spcPct val="150000"/>
              </a:lnSpc>
            </a:pPr>
            <a:endParaRPr lang="en-US" sz="2000" b="0" dirty="0" smtClean="0">
              <a:cs typeface="B Nazanin" pitchFamily="2" charset="-78"/>
            </a:endParaRPr>
          </a:p>
          <a:p>
            <a:pPr algn="justLow">
              <a:lnSpc>
                <a:spcPct val="150000"/>
              </a:lnSpc>
            </a:pPr>
            <a:endParaRPr lang="en-US" sz="2000" b="0" dirty="0" smtClean="0">
              <a:cs typeface="B Nazanin" pitchFamily="2" charset="-78"/>
            </a:endParaRPr>
          </a:p>
          <a:p>
            <a:pPr algn="justLow">
              <a:lnSpc>
                <a:spcPct val="150000"/>
              </a:lnSpc>
            </a:pPr>
            <a:endParaRPr lang="en-US" sz="2000" b="0" dirty="0" smtClean="0">
              <a:cs typeface="B Nazanin" pitchFamily="2" charset="-78"/>
            </a:endParaRPr>
          </a:p>
          <a:p>
            <a:pPr algn="justLow">
              <a:lnSpc>
                <a:spcPct val="150000"/>
              </a:lnSpc>
            </a:pPr>
            <a:endParaRPr lang="fa-IR" sz="2000" b="0" dirty="0">
              <a:cs typeface="B Nazanin" pitchFamily="2" charset="-78"/>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214290"/>
            <a:ext cx="8572528" cy="6262710"/>
          </a:xfrm>
        </p:spPr>
        <p:txBody>
          <a:bodyPr/>
          <a:lstStyle/>
          <a:p>
            <a:r>
              <a:rPr lang="fa-IR" sz="2000" dirty="0" smtClean="0">
                <a:solidFill>
                  <a:srgbClr val="FF0000"/>
                </a:solidFill>
                <a:cs typeface="B Titr" pitchFamily="2" charset="-78"/>
              </a:rPr>
              <a:t>اجزای تنظیم کننده شبکه</a:t>
            </a:r>
          </a:p>
          <a:p>
            <a:r>
              <a:rPr lang="fa-IR" sz="2000" dirty="0" smtClean="0">
                <a:cs typeface="B Nazanin" pitchFamily="2" charset="-78"/>
              </a:rPr>
              <a:t>شکل 2 ساختار اجزای تنظیم کننده شبکه در این بانک‌های اطلاعاتی را نشان می‌دهد.</a:t>
            </a:r>
            <a:endParaRPr lang="en-US" sz="2000" dirty="0" smtClean="0">
              <a:cs typeface="B Nazanin" pitchFamily="2" charset="-78"/>
            </a:endParaRPr>
          </a:p>
          <a:p>
            <a:endParaRPr lang="fa-IR" sz="2000" dirty="0" smtClean="0">
              <a:cs typeface="B Nazanin" pitchFamily="2" charset="-78"/>
            </a:endParaRPr>
          </a:p>
          <a:p>
            <a:endParaRPr lang="en-US" sz="2000" dirty="0">
              <a:cs typeface="B Nazanin" pitchFamily="2" charset="-78"/>
            </a:endParaRPr>
          </a:p>
        </p:txBody>
      </p:sp>
      <p:pic>
        <p:nvPicPr>
          <p:cNvPr id="5" name="Picture 4" descr="02.jpg"/>
          <p:cNvPicPr>
            <a:picLocks noChangeAspect="1"/>
          </p:cNvPicPr>
          <p:nvPr/>
        </p:nvPicPr>
        <p:blipFill>
          <a:blip r:embed="rId2"/>
          <a:stretch>
            <a:fillRect/>
          </a:stretch>
        </p:blipFill>
        <p:spPr>
          <a:xfrm>
            <a:off x="2000233" y="1071546"/>
            <a:ext cx="5095887" cy="5375662"/>
          </a:xfrm>
          <a:prstGeom prst="rect">
            <a:avLst/>
          </a:prstGeom>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214290"/>
            <a:ext cx="7986714" cy="5715000"/>
          </a:xfrm>
        </p:spPr>
        <p:txBody>
          <a:bodyPr/>
          <a:lstStyle/>
          <a:p>
            <a:pPr algn="just">
              <a:lnSpc>
                <a:spcPct val="150000"/>
              </a:lnSpc>
            </a:pPr>
            <a:r>
              <a:rPr lang="fa-IR" sz="2200" dirty="0" smtClean="0">
                <a:cs typeface="B Nazanin" pitchFamily="2" charset="-78"/>
              </a:rPr>
              <a:t>در اوراکل  کامپوننتی به نام </a:t>
            </a:r>
            <a:r>
              <a:rPr lang="en-US" sz="2200" dirty="0" smtClean="0">
                <a:cs typeface="B Nazanin" pitchFamily="2" charset="-78"/>
              </a:rPr>
              <a:t>Oracle Net Service</a:t>
            </a:r>
            <a:r>
              <a:rPr lang="fa-IR" sz="2200" dirty="0" smtClean="0">
                <a:cs typeface="B Nazanin" pitchFamily="2" charset="-78"/>
              </a:rPr>
              <a:t> وجود دارد که عامل ارتباطی سرور اوراکل با کلاینت‌های آن است. اوراکل این کار را با استفاده از پروتوکل </a:t>
            </a:r>
            <a:r>
              <a:rPr lang="en-US" sz="2200" dirty="0" smtClean="0">
                <a:cs typeface="B Nazanin" pitchFamily="2" charset="-78"/>
              </a:rPr>
              <a:t>TNS</a:t>
            </a:r>
            <a:r>
              <a:rPr lang="fa-IR" sz="2200" dirty="0" smtClean="0">
                <a:cs typeface="B Nazanin" pitchFamily="2" charset="-78"/>
              </a:rPr>
              <a:t> یا </a:t>
            </a:r>
            <a:r>
              <a:rPr lang="en-US" sz="2200" dirty="0" smtClean="0">
                <a:cs typeface="B Nazanin" pitchFamily="2" charset="-78"/>
              </a:rPr>
              <a:t>Transparent Network Substare</a:t>
            </a:r>
            <a:r>
              <a:rPr lang="fa-IR" sz="2200" dirty="0" smtClean="0">
                <a:cs typeface="B Nazanin" pitchFamily="2" charset="-78"/>
              </a:rPr>
              <a:t> انجام می‌دهد، اما در </a:t>
            </a:r>
            <a:r>
              <a:rPr lang="en-US" sz="2200" dirty="0" smtClean="0">
                <a:cs typeface="B Nazanin" pitchFamily="2" charset="-78"/>
              </a:rPr>
              <a:t>SQL Server</a:t>
            </a:r>
            <a:r>
              <a:rPr lang="fa-IR" sz="2200" dirty="0" smtClean="0">
                <a:cs typeface="B Nazanin" pitchFamily="2" charset="-78"/>
              </a:rPr>
              <a:t> این کار توسط پروتکل‌های شبکه موجود در کلاینت و سرور انجام می‌گیرد.</a:t>
            </a:r>
          </a:p>
          <a:p>
            <a:pPr algn="just">
              <a:lnSpc>
                <a:spcPct val="150000"/>
              </a:lnSpc>
            </a:pPr>
            <a:r>
              <a:rPr lang="fa-IR" sz="2200" dirty="0" smtClean="0">
                <a:cs typeface="B Nazanin" pitchFamily="2" charset="-78"/>
              </a:rPr>
              <a:t>البته در  </a:t>
            </a:r>
            <a:r>
              <a:rPr lang="en-US" sz="2200" dirty="0" smtClean="0">
                <a:cs typeface="B Nazanin" pitchFamily="2" charset="-78"/>
              </a:rPr>
              <a:t>SQL Server 2005</a:t>
            </a:r>
            <a:r>
              <a:rPr lang="fa-IR" sz="2200" dirty="0" smtClean="0">
                <a:cs typeface="B Nazanin" pitchFamily="2" charset="-78"/>
              </a:rPr>
              <a:t>  فناوری جدیدی به نام </a:t>
            </a:r>
            <a:r>
              <a:rPr lang="en-US" sz="2200" dirty="0" smtClean="0">
                <a:cs typeface="B Nazanin" pitchFamily="2" charset="-78"/>
              </a:rPr>
              <a:t>SNAC</a:t>
            </a:r>
            <a:r>
              <a:rPr lang="fa-IR" sz="2200" dirty="0" smtClean="0">
                <a:cs typeface="B Nazanin" pitchFamily="2" charset="-78"/>
              </a:rPr>
              <a:t> یا </a:t>
            </a:r>
            <a:r>
              <a:rPr lang="en-US" sz="2200" dirty="0" smtClean="0">
                <a:cs typeface="B Nazanin" pitchFamily="2" charset="-78"/>
              </a:rPr>
              <a:t>SQL Server Native Client</a:t>
            </a:r>
            <a:r>
              <a:rPr lang="fa-IR" sz="2200" dirty="0" smtClean="0">
                <a:cs typeface="B Nazanin" pitchFamily="2" charset="-78"/>
              </a:rPr>
              <a:t>، معرفی گردیده که در واقع ترکیبی است از </a:t>
            </a:r>
            <a:r>
              <a:rPr lang="en-US" sz="2200" dirty="0" smtClean="0">
                <a:cs typeface="B Nazanin" pitchFamily="2" charset="-78"/>
              </a:rPr>
              <a:t>ODBC</a:t>
            </a:r>
            <a:r>
              <a:rPr lang="fa-IR" sz="2200" dirty="0" smtClean="0">
                <a:cs typeface="B Nazanin" pitchFamily="2" charset="-78"/>
              </a:rPr>
              <a:t> و </a:t>
            </a:r>
            <a:r>
              <a:rPr lang="en-US" sz="2200" dirty="0" smtClean="0">
                <a:cs typeface="B Nazanin" pitchFamily="2" charset="-78"/>
              </a:rPr>
              <a:t>OLEDB</a:t>
            </a:r>
            <a:r>
              <a:rPr lang="fa-IR" sz="2200" dirty="0" smtClean="0">
                <a:cs typeface="B Nazanin" pitchFamily="2" charset="-78"/>
              </a:rPr>
              <a:t> در یک تابع کتابخانه‌ای. </a:t>
            </a:r>
            <a:r>
              <a:rPr lang="en-US" sz="2200" dirty="0" smtClean="0">
                <a:cs typeface="B Nazanin" pitchFamily="2" charset="-78"/>
              </a:rPr>
              <a:t>SNAC</a:t>
            </a:r>
            <a:r>
              <a:rPr lang="fa-IR" sz="2200" dirty="0" smtClean="0">
                <a:cs typeface="B Nazanin" pitchFamily="2" charset="-78"/>
              </a:rPr>
              <a:t> توانایی پشتیبانی </a:t>
            </a:r>
            <a:r>
              <a:rPr lang="en-US" sz="2200" dirty="0" smtClean="0">
                <a:cs typeface="B Nazanin" pitchFamily="2" charset="-78"/>
              </a:rPr>
              <a:t>TDS</a:t>
            </a:r>
            <a:r>
              <a:rPr lang="fa-IR" sz="2200" dirty="0" smtClean="0">
                <a:cs typeface="B Nazanin" pitchFamily="2" charset="-78"/>
              </a:rPr>
              <a:t> یا </a:t>
            </a:r>
            <a:r>
              <a:rPr lang="en-US" sz="2200" dirty="0" smtClean="0">
                <a:cs typeface="B Nazanin" pitchFamily="2" charset="-78"/>
              </a:rPr>
              <a:t>Tabular Data Stream</a:t>
            </a:r>
            <a:r>
              <a:rPr lang="fa-IR" sz="2200" dirty="0" smtClean="0">
                <a:cs typeface="B Nazanin" pitchFamily="2" charset="-78"/>
              </a:rPr>
              <a:t> و </a:t>
            </a:r>
            <a:r>
              <a:rPr lang="en-US" sz="2200" dirty="0" smtClean="0">
                <a:cs typeface="B Nazanin" pitchFamily="2" charset="-78"/>
              </a:rPr>
              <a:t>Net Lib</a:t>
            </a:r>
            <a:r>
              <a:rPr lang="fa-IR" sz="2200" dirty="0" smtClean="0">
                <a:cs typeface="B Nazanin" pitchFamily="2" charset="-78"/>
              </a:rPr>
              <a:t> را برای پروتکل‌های گوناگون در </a:t>
            </a:r>
            <a:r>
              <a:rPr lang="en-US" sz="2200" dirty="0" smtClean="0">
                <a:cs typeface="B Nazanin" pitchFamily="2" charset="-78"/>
              </a:rPr>
              <a:t>SQL Server</a:t>
            </a:r>
            <a:r>
              <a:rPr lang="fa-IR" sz="2200" dirty="0" smtClean="0">
                <a:cs typeface="B Nazanin" pitchFamily="2" charset="-78"/>
              </a:rPr>
              <a:t> دارد.</a:t>
            </a:r>
          </a:p>
          <a:p>
            <a:pPr algn="just">
              <a:lnSpc>
                <a:spcPct val="150000"/>
              </a:lnSpc>
            </a:pPr>
            <a:endParaRPr lang="fa-IR" sz="2200" b="0" dirty="0">
              <a:cs typeface="B Nazanin" pitchFamily="2" charset="-78"/>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cloud_skipper">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Impact"/>
        <a:ea typeface=""/>
        <a:cs typeface=""/>
      </a:majorFont>
      <a:minorFont>
        <a:latin typeface="Eurosti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cloud_skipper</Template>
  <TotalTime>289</TotalTime>
  <Words>300</Words>
  <Application>Microsoft Office PowerPoint</Application>
  <PresentationFormat>On-screen Show (4:3)</PresentationFormat>
  <Paragraphs>57</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B Nazanin</vt:lpstr>
      <vt:lpstr>B Titr</vt:lpstr>
      <vt:lpstr>Calibri</vt:lpstr>
      <vt:lpstr>Eurostile</vt:lpstr>
      <vt:lpstr>Impact</vt:lpstr>
      <vt:lpstr>Tahoma</vt:lpstr>
      <vt:lpstr>Times New Roman</vt:lpstr>
      <vt:lpstr>cloud_skipper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Hossein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Skipper</dc:title>
  <dc:creator>Adoulf</dc:creator>
  <cp:lastModifiedBy>Windows User</cp:lastModifiedBy>
  <cp:revision>62</cp:revision>
  <dcterms:created xsi:type="dcterms:W3CDTF">2016-04-14T11:59:11Z</dcterms:created>
  <dcterms:modified xsi:type="dcterms:W3CDTF">2019-03-09T17:39:19Z</dcterms:modified>
</cp:coreProperties>
</file>