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74" r:id="rId2"/>
    <p:sldId id="275" r:id="rId3"/>
    <p:sldId id="257" r:id="rId4"/>
    <p:sldId id="258" r:id="rId5"/>
    <p:sldId id="259" r:id="rId6"/>
    <p:sldId id="270" r:id="rId7"/>
    <p:sldId id="272" r:id="rId8"/>
    <p:sldId id="271" r:id="rId9"/>
    <p:sldId id="260" r:id="rId10"/>
    <p:sldId id="261" r:id="rId11"/>
    <p:sldId id="262" r:id="rId12"/>
    <p:sldId id="263" r:id="rId13"/>
    <p:sldId id="264" r:id="rId14"/>
    <p:sldId id="265" r:id="rId15"/>
    <p:sldId id="276" r:id="rId16"/>
    <p:sldId id="266" r:id="rId17"/>
    <p:sldId id="267" r:id="rId18"/>
    <p:sldId id="268" r:id="rId19"/>
    <p:sldId id="26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3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093659C8-D1CD-4404-A732-BF64606BDAC6}" type="datetimeFigureOut">
              <a:rPr lang="en-US" smtClean="0"/>
              <a:pPr/>
              <a:t>3/12/2019</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A1206783-2E86-4915-9C15-ECBFD801F81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3659C8-D1CD-4404-A732-BF64606BDAC6}" type="datetimeFigureOut">
              <a:rPr lang="en-US" smtClean="0"/>
              <a:pPr/>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06783-2E86-4915-9C15-ECBFD801F8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3659C8-D1CD-4404-A732-BF64606BDAC6}" type="datetimeFigureOut">
              <a:rPr lang="en-US" smtClean="0"/>
              <a:pPr/>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06783-2E86-4915-9C15-ECBFD801F8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3659C8-D1CD-4404-A732-BF64606BDAC6}" type="datetimeFigureOut">
              <a:rPr lang="en-US" smtClean="0"/>
              <a:pPr/>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06783-2E86-4915-9C15-ECBFD801F81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93659C8-D1CD-4404-A732-BF64606BDAC6}" type="datetimeFigureOut">
              <a:rPr lang="en-US" smtClean="0"/>
              <a:pPr/>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06783-2E86-4915-9C15-ECBFD801F81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3659C8-D1CD-4404-A732-BF64606BDAC6}" type="datetimeFigureOut">
              <a:rPr lang="en-US" smtClean="0"/>
              <a:pPr/>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06783-2E86-4915-9C15-ECBFD801F81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93659C8-D1CD-4404-A732-BF64606BDAC6}" type="datetimeFigureOut">
              <a:rPr lang="en-US" smtClean="0"/>
              <a:pPr/>
              <a:t>3/12/2019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06783-2E86-4915-9C15-ECBFD801F81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93659C8-D1CD-4404-A732-BF64606BDAC6}" type="datetimeFigureOut">
              <a:rPr lang="en-US" smtClean="0"/>
              <a:pPr/>
              <a:t>3/12/2019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206783-2E86-4915-9C15-ECBFD801F81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093659C8-D1CD-4404-A732-BF64606BDAC6}" type="datetimeFigureOut">
              <a:rPr lang="en-US" smtClean="0"/>
              <a:pPr/>
              <a:t>3/12/2019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206783-2E86-4915-9C15-ECBFD801F81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3659C8-D1CD-4404-A732-BF64606BDAC6}" type="datetimeFigureOut">
              <a:rPr lang="en-US" smtClean="0"/>
              <a:pPr/>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06783-2E86-4915-9C15-ECBFD801F81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93659C8-D1CD-4404-A732-BF64606BDAC6}" type="datetimeFigureOut">
              <a:rPr lang="en-US" smtClean="0"/>
              <a:pPr/>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06783-2E86-4915-9C15-ECBFD801F81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93659C8-D1CD-4404-A732-BF64606BDAC6}" type="datetimeFigureOut">
              <a:rPr lang="en-US" smtClean="0"/>
              <a:pPr/>
              <a:t>3/12/2019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1206783-2E86-4915-9C15-ECBFD801F81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417638"/>
          </a:xfrm>
        </p:spPr>
        <p:txBody>
          <a:bodyPr/>
          <a:lstStyle/>
          <a:p>
            <a:pPr algn="r"/>
            <a:r>
              <a:rPr lang="fa-IR" dirty="0" smtClean="0">
                <a:cs typeface="B Nazanin" pitchFamily="2" charset="-78"/>
              </a:rPr>
              <a:t>شهروند الکترونیک</a:t>
            </a:r>
            <a:endParaRPr lang="en-US" dirty="0">
              <a:cs typeface="B Nazanin" pitchFamily="2" charset="-78"/>
            </a:endParaRPr>
          </a:p>
        </p:txBody>
      </p:sp>
      <p:sp>
        <p:nvSpPr>
          <p:cNvPr id="5" name="Content Placeholder 4"/>
          <p:cNvSpPr>
            <a:spLocks noGrp="1"/>
          </p:cNvSpPr>
          <p:nvPr>
            <p:ph idx="1"/>
          </p:nvPr>
        </p:nvSpPr>
        <p:spPr>
          <a:xfrm>
            <a:off x="990600" y="1219201"/>
            <a:ext cx="7620000" cy="4876800"/>
          </a:xfrm>
        </p:spPr>
        <p:txBody>
          <a:bodyPr>
            <a:normAutofit/>
          </a:bodyPr>
          <a:lstStyle/>
          <a:p>
            <a:pPr algn="just" rtl="1"/>
            <a:r>
              <a:rPr lang="fa-IR" sz="2000" dirty="0" smtClean="0">
                <a:cs typeface="B Nazanin" pitchFamily="2" charset="-78"/>
              </a:rPr>
              <a:t>شهروند الکترونيک که معادل کلمه </a:t>
            </a:r>
            <a:r>
              <a:rPr lang="en-US" sz="2000" dirty="0" smtClean="0">
                <a:latin typeface="Times New Roman" pitchFamily="18" charset="0"/>
                <a:cs typeface="Times New Roman" pitchFamily="18" charset="0"/>
              </a:rPr>
              <a:t>e-Citizen</a:t>
            </a:r>
            <a:r>
              <a:rPr lang="en-US" sz="2000" dirty="0" smtClean="0">
                <a:cs typeface="B Nazanin" pitchFamily="2" charset="-78"/>
              </a:rPr>
              <a:t> </a:t>
            </a:r>
            <a:r>
              <a:rPr lang="fa-IR" sz="2000" dirty="0" smtClean="0">
                <a:cs typeface="B Nazanin" pitchFamily="2" charset="-78"/>
              </a:rPr>
              <a:t>است، به طور عام به فردي گفته مي ‌شود که مهارت‌ هاي زندگي در جامعه اطلاعاتي را فرا گرفته باشد و بتواند از مزاياي اين نوع زندگي استفاده کند. </a:t>
            </a:r>
          </a:p>
          <a:p>
            <a:pPr algn="just" rtl="1">
              <a:buNone/>
            </a:pPr>
            <a:endParaRPr lang="fa-IR" sz="2000" dirty="0" smtClean="0">
              <a:cs typeface="B Nazanin" pitchFamily="2" charset="-78"/>
            </a:endParaRPr>
          </a:p>
          <a:p>
            <a:pPr algn="just" rtl="1"/>
            <a:r>
              <a:rPr lang="ar-SA" sz="2000" dirty="0" smtClean="0">
                <a:cs typeface="B Nazanin" pitchFamily="2" charset="-78"/>
              </a:rPr>
              <a:t>كسي </a:t>
            </a:r>
            <a:r>
              <a:rPr lang="ar-SA" sz="2000" dirty="0">
                <a:cs typeface="B Nazanin" pitchFamily="2" charset="-78"/>
              </a:rPr>
              <a:t>است كه از حداقل دانش لازم درباره مفاهيم پايه فناوري اطلاعات و ارتباطات برخوردار است، توانايي برقراري ارتباط با اينترنت و ارسال و دريافت پيام‌هاي الكترونيكي از طريق پست الكترونيك را دارد و همچنين اطلاعات‌، خدمات‌، كالاها و نرم افزارهاي مورد نياز خود را از طريق اينترنت جستجو مي‌كند</a:t>
            </a:r>
            <a:r>
              <a:rPr lang="en-US" sz="2000" dirty="0" smtClean="0">
                <a:cs typeface="B Nazanin" pitchFamily="2" charset="-78"/>
              </a:rPr>
              <a:t>.</a:t>
            </a:r>
            <a:endParaRPr lang="fa-IR" sz="2000" dirty="0" smtClean="0">
              <a:cs typeface="B Nazanin" pitchFamily="2" charset="-78"/>
            </a:endParaRPr>
          </a:p>
          <a:p>
            <a:pPr algn="just" rtl="1"/>
            <a:r>
              <a:rPr lang="ar-SA" sz="2000" dirty="0" smtClean="0">
                <a:cs typeface="B Nazanin" pitchFamily="2" charset="-78"/>
              </a:rPr>
              <a:t>كسي </a:t>
            </a:r>
            <a:r>
              <a:rPr lang="ar-SA" sz="2000" dirty="0">
                <a:cs typeface="B Nazanin" pitchFamily="2" charset="-78"/>
              </a:rPr>
              <a:t>است كه توانايي انجام وظايف روزمره‌اي كه ايفاي نقش‌هاي متفاوت درطول زندگي براي وي بوجود مي‌آورد را با كمك ابزارهاي الكترونيكي داشته </a:t>
            </a:r>
            <a:r>
              <a:rPr lang="ar-SA" sz="2000" dirty="0" smtClean="0">
                <a:cs typeface="B Nazanin" pitchFamily="2" charset="-78"/>
              </a:rPr>
              <a:t>باشد</a:t>
            </a:r>
            <a:r>
              <a:rPr lang="en-US" sz="2000" dirty="0" smtClean="0">
                <a:cs typeface="B Nazanin" pitchFamily="2" charset="-78"/>
              </a:rPr>
              <a:t>.</a:t>
            </a:r>
          </a:p>
          <a:p>
            <a:pPr algn="just" rtl="1">
              <a:buNone/>
            </a:pPr>
            <a:endParaRPr lang="en-US" sz="2000" dirty="0" smtClean="0">
              <a:cs typeface="B Nazanin" pitchFamily="2" charset="-78"/>
            </a:endParaRPr>
          </a:p>
          <a:p>
            <a:pPr algn="just" rtl="1"/>
            <a:r>
              <a:rPr lang="ar-SA" sz="2000" dirty="0" smtClean="0">
                <a:cs typeface="B Nazanin" pitchFamily="2" charset="-78"/>
              </a:rPr>
              <a:t>شهروند الکترونیک به شهروندی گفته می شود که توانایی استفاده از خدمات برخط دولتها را در حد مطلوب داشته باشد. در واقع شهروندان الکترونیک همان کاربران جوامع اطلاعاتی هستند</a:t>
            </a:r>
            <a:r>
              <a:rPr lang="en-US" sz="2000" dirty="0" smtClean="0">
                <a:cs typeface="B Nazanin" pitchFamily="2" charset="-78"/>
              </a:rPr>
              <a:t>. </a:t>
            </a:r>
          </a:p>
          <a:p>
            <a:pPr algn="just" rtl="1">
              <a:buNone/>
            </a:pPr>
            <a:endParaRPr lang="en-US" sz="2400" dirty="0">
              <a:cs typeface="2  Nazanin" pitchFamily="2" charset="-78"/>
            </a:endParaRPr>
          </a:p>
        </p:txBody>
      </p:sp>
    </p:spTree>
  </p:cSld>
  <p:clrMapOvr>
    <a:masterClrMapping/>
  </p:clrMapOvr>
  <p:transition spd="med">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sz="4000" b="1" i="1" dirty="0" smtClean="0">
                <a:cs typeface="B Nazanin" pitchFamily="2" charset="-78"/>
              </a:rPr>
              <a:t>جایگاه شهروند الکترونیک در کشور </a:t>
            </a:r>
            <a:r>
              <a:rPr lang="en-US" dirty="0" smtClean="0"/>
              <a:t/>
            </a:r>
            <a:br>
              <a:rPr lang="en-US" dirty="0" smtClean="0"/>
            </a:br>
            <a:endParaRPr lang="en-US" dirty="0"/>
          </a:p>
        </p:txBody>
      </p:sp>
      <p:sp>
        <p:nvSpPr>
          <p:cNvPr id="3" name="Content Placeholder 2"/>
          <p:cNvSpPr>
            <a:spLocks noGrp="1"/>
          </p:cNvSpPr>
          <p:nvPr>
            <p:ph idx="1"/>
          </p:nvPr>
        </p:nvSpPr>
        <p:spPr>
          <a:xfrm>
            <a:off x="1066800" y="990600"/>
            <a:ext cx="7848600" cy="5638800"/>
          </a:xfrm>
        </p:spPr>
        <p:txBody>
          <a:bodyPr>
            <a:normAutofit fontScale="55000" lnSpcReduction="20000"/>
          </a:bodyPr>
          <a:lstStyle/>
          <a:p>
            <a:pPr algn="just" rtl="1">
              <a:buFont typeface="Arial" pitchFamily="34" charset="0"/>
              <a:buChar char="•"/>
            </a:pPr>
            <a:r>
              <a:rPr lang="ar-SA" sz="3600" dirty="0" smtClean="0">
                <a:latin typeface="Arial"/>
                <a:cs typeface="B Nazanin" pitchFamily="2" charset="-78"/>
              </a:rPr>
              <a:t>بر اساس آمار مستند، کشور ما در سال 2007 میلادی با 18 میلیون کاربر اینترنت، 53.7% از کل کاربران خاور میانه را به خود اختصاص داده است. تمامی این کاربران به طور قطع از یک سطح مهارت‌های پایه و اولیه‌ای برای استفاده از کامپیوتر و اینترنت بالاتر می‌باشند که البته می‌توانند جزو کاربران بسیار حرفه‌ای اینترنت باشند، ولی مساله بسیار مهم این است که آن‌ها</a:t>
            </a:r>
            <a:r>
              <a:rPr lang="fa-IR" sz="3600" dirty="0" smtClean="0">
                <a:latin typeface="Arial"/>
                <a:cs typeface="B Nazanin" pitchFamily="2" charset="-78"/>
              </a:rPr>
              <a:t> از </a:t>
            </a:r>
            <a:r>
              <a:rPr lang="ar-SA" sz="3600" dirty="0" smtClean="0">
                <a:latin typeface="Arial"/>
                <a:cs typeface="B Nazanin" pitchFamily="2" charset="-78"/>
              </a:rPr>
              <a:t>حداقل دانش مورد نیاز برای استفاده از خدمات الکترونیک بهره‌مندند.</a:t>
            </a:r>
            <a:r>
              <a:rPr lang="ar-SA" dirty="0" smtClean="0">
                <a:latin typeface="Arial"/>
                <a:cs typeface="B Nazanin" pitchFamily="2" charset="-78"/>
              </a:rPr>
              <a:t> </a:t>
            </a:r>
            <a:endParaRPr lang="fa-IR" dirty="0" smtClean="0">
              <a:latin typeface="Arial"/>
              <a:cs typeface="B Nazanin" pitchFamily="2" charset="-78"/>
            </a:endParaRPr>
          </a:p>
          <a:p>
            <a:pPr algn="just" rtl="1">
              <a:buNone/>
            </a:pPr>
            <a:endParaRPr lang="fa-IR" sz="1300" dirty="0" smtClean="0">
              <a:latin typeface="Arial"/>
            </a:endParaRPr>
          </a:p>
          <a:p>
            <a:pPr algn="just" rtl="1">
              <a:buFont typeface="Arial" pitchFamily="34" charset="0"/>
              <a:buChar char="•"/>
            </a:pPr>
            <a:r>
              <a:rPr lang="ar-SA" sz="3600" dirty="0" smtClean="0">
                <a:latin typeface="Arial"/>
                <a:cs typeface="B Nazanin" pitchFamily="2" charset="-78"/>
              </a:rPr>
              <a:t>ضمن اینکه باید در نظر داشته باشیم که زیرساخت‌ها و بسترهای فنی، حقوقی، فرهنگی، اقتصادی و ... فعلی امکان پیاده‌سازی بسیاری از خدمات الکترونیکی را فراهم نمی‌نماید.</a:t>
            </a:r>
            <a:endParaRPr lang="fa-IR" sz="3600" dirty="0" smtClean="0">
              <a:latin typeface="Arial"/>
              <a:cs typeface="B Nazanin" pitchFamily="2" charset="-78"/>
            </a:endParaRPr>
          </a:p>
          <a:p>
            <a:pPr algn="just" rtl="1">
              <a:buNone/>
            </a:pPr>
            <a:endParaRPr lang="fa-IR" dirty="0" smtClean="0">
              <a:latin typeface="Arial"/>
              <a:cs typeface="B Nazanin" pitchFamily="2" charset="-78"/>
            </a:endParaRPr>
          </a:p>
          <a:p>
            <a:pPr algn="just" rtl="1">
              <a:buFont typeface="Arial" pitchFamily="34" charset="0"/>
              <a:buChar char="•"/>
            </a:pPr>
            <a:endParaRPr lang="fa-IR" sz="2300" dirty="0" smtClean="0">
              <a:latin typeface="Arial"/>
              <a:cs typeface="B Nazanin" pitchFamily="2" charset="-78"/>
            </a:endParaRPr>
          </a:p>
          <a:p>
            <a:pPr algn="just" rtl="1">
              <a:buFont typeface="Arial" pitchFamily="34" charset="0"/>
              <a:buChar char="•"/>
            </a:pPr>
            <a:r>
              <a:rPr lang="ar-SA" sz="3600" dirty="0" smtClean="0">
                <a:cs typeface="B Nazanin" pitchFamily="2" charset="-78"/>
              </a:rPr>
              <a:t>به هر صورت هم اکنون کاربران اینترنت در ایران با کاربردها و خدمات برخط زیادی که قابلیت استفاده مطلوبی نیز داشته باشند روبرو نیستند و طبیعتا استفاده از این خدمات را نیز فرا نگرفته‌اند. بنابر این ما نمی‌توانیم این کاربران را شهروندان الکترونیک بنامیم.اما از طرف دیگر وقتی به کاربردهایی </a:t>
            </a:r>
            <a:r>
              <a:rPr lang="en-US" sz="3600" dirty="0" smtClean="0">
                <a:latin typeface="Aparajita" pitchFamily="34" charset="0"/>
                <a:cs typeface="Aparajita" pitchFamily="34" charset="0"/>
              </a:rPr>
              <a:t>usable</a:t>
            </a:r>
            <a:r>
              <a:rPr lang="ar-SA" sz="3600" dirty="0" smtClean="0">
                <a:cs typeface="B Nazanin" pitchFamily="2" charset="-78"/>
              </a:rPr>
              <a:t> که در کشور ایجاد گردیده، نگاه می‌کنیم، شاهدیم که این کاربران به سرعت استفاده از آن را فرا گرفته و به خوبی و به صورت بسیار فراگیر از آن‌ها استفاده می‌نمایند. این مسئله نشانگر آن است که چنانچه به حرکتهای خود در ایجاد بسترها و کاربردها شتاب بیشتری بدهیم، قطعا از پتانسیل بسیار بالایی برخورداریم. </a:t>
            </a:r>
            <a:endParaRPr lang="en-US" sz="3600" dirty="0" smtClean="0">
              <a:cs typeface="B Nazanin" pitchFamily="2" charset="-78"/>
            </a:endParaRPr>
          </a:p>
          <a:p>
            <a:pPr algn="just" rtl="1">
              <a:buFont typeface="Arial" pitchFamily="34" charset="0"/>
              <a:buChar char="•"/>
            </a:pPr>
            <a:endParaRPr lang="fa-IR" sz="2000" dirty="0" smtClean="0">
              <a:latin typeface="Arial"/>
              <a:cs typeface="B Nazanin" pitchFamily="2" charset="-78"/>
            </a:endParaRPr>
          </a:p>
          <a:p>
            <a:pPr algn="just" rtl="1">
              <a:buFont typeface="Arial" pitchFamily="34" charset="0"/>
              <a:buChar char="•"/>
            </a:pPr>
            <a:endParaRPr lang="fa-IR" sz="2000" dirty="0" smtClean="0">
              <a:latin typeface="Arial"/>
              <a:cs typeface="B Nazanin" pitchFamily="2" charset="-78"/>
            </a:endParaRPr>
          </a:p>
          <a:p>
            <a:pPr algn="just" rtl="1">
              <a:buFont typeface="Arial" pitchFamily="34" charset="0"/>
              <a:buChar char="•"/>
            </a:pPr>
            <a:endParaRPr lang="en-US" sz="2000" dirty="0" smtClean="0">
              <a:latin typeface="Arial"/>
              <a:cs typeface="B Nazanin" pitchFamily="2" charset="-78"/>
            </a:endParaRPr>
          </a:p>
          <a:p>
            <a:pPr algn="just" rtl="1">
              <a:buNone/>
            </a:pPr>
            <a:r>
              <a:rPr lang="ar-SA" dirty="0" smtClean="0">
                <a:latin typeface="Arial"/>
              </a:rPr>
              <a:t/>
            </a:r>
            <a:br>
              <a:rPr lang="ar-SA" dirty="0" smtClean="0">
                <a:latin typeface="Arial"/>
              </a:rPr>
            </a:br>
            <a:endParaRPr lang="en-US" dirty="0"/>
          </a:p>
        </p:txBody>
      </p:sp>
    </p:spTree>
  </p:cSld>
  <p:clrMapOvr>
    <a:masterClrMapping/>
  </p:clrMapOvr>
  <p:transition spd="med">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ar-SA" sz="3100" b="1" i="1" dirty="0" smtClean="0">
                <a:cs typeface="B Nazanin" pitchFamily="2" charset="-78"/>
              </a:rPr>
              <a:t>جایگاه شهروند الکترونیک در سایر کشورها چگونه است ؟</a:t>
            </a:r>
            <a:r>
              <a:rPr lang="ar-SA" dirty="0" smtClean="0"/>
              <a:t/>
            </a:r>
            <a:br>
              <a:rPr lang="ar-SA" dirty="0" smtClean="0"/>
            </a:br>
            <a:endParaRPr lang="en-US" dirty="0"/>
          </a:p>
        </p:txBody>
      </p:sp>
      <p:sp>
        <p:nvSpPr>
          <p:cNvPr id="3" name="Content Placeholder 2"/>
          <p:cNvSpPr>
            <a:spLocks noGrp="1"/>
          </p:cNvSpPr>
          <p:nvPr>
            <p:ph idx="1"/>
          </p:nvPr>
        </p:nvSpPr>
        <p:spPr>
          <a:xfrm>
            <a:off x="1143000" y="1066800"/>
            <a:ext cx="7772400" cy="5486400"/>
          </a:xfrm>
        </p:spPr>
        <p:txBody>
          <a:bodyPr>
            <a:normAutofit lnSpcReduction="10000"/>
          </a:bodyPr>
          <a:lstStyle/>
          <a:p>
            <a:pPr algn="just" rtl="1">
              <a:buNone/>
            </a:pPr>
            <a:r>
              <a:rPr lang="ar-SA" dirty="0" smtClean="0">
                <a:latin typeface="Arial"/>
              </a:rPr>
              <a:t>  </a:t>
            </a:r>
            <a:r>
              <a:rPr lang="ar-SA" sz="2000" dirty="0" smtClean="0">
                <a:latin typeface="Arial"/>
                <a:cs typeface="B Nazanin" pitchFamily="2" charset="-78"/>
              </a:rPr>
              <a:t>در برنامه 5 ساله‌ای‌ که اتحادیه اروپا به همین منظور تدوین نموده، عنوان شده که تمامی شهروندان اروپایی و حتی ناتوانان جسمی تا سال 2010 قادر به استفاده از خدمات دولت و شهرداری الکترونیک با استفاده از ارتباطات فناوری نوین اطلاعات خواهند بود. در این برنامه علاوه بر اهداف، مسائلی نظیر ریز برنامه‌ها، بودجه‌ها، آموزش‌ها و دیگر موارد مورد نیاز دیده شده است.</a:t>
            </a:r>
            <a:endParaRPr lang="fa-IR" sz="2000" dirty="0" smtClean="0">
              <a:latin typeface="Arial"/>
              <a:cs typeface="B Nazanin" pitchFamily="2" charset="-78"/>
            </a:endParaRPr>
          </a:p>
          <a:p>
            <a:pPr algn="just" rtl="1">
              <a:buNone/>
            </a:pPr>
            <a:endParaRPr lang="fa-IR" sz="2000" dirty="0" smtClean="0">
              <a:latin typeface="Arial"/>
              <a:cs typeface="B Nazanin" pitchFamily="2" charset="-78"/>
            </a:endParaRPr>
          </a:p>
          <a:p>
            <a:pPr algn="r" rtl="1">
              <a:lnSpc>
                <a:spcPct val="90000"/>
              </a:lnSpc>
              <a:buNone/>
            </a:pPr>
            <a:r>
              <a:rPr lang="ar-SA" sz="2000" b="1" i="1" dirty="0" smtClean="0">
                <a:cs typeface="B Nazanin" pitchFamily="2" charset="-78"/>
              </a:rPr>
              <a:t>شهرداری چه میزان می تواند برای عملیاتی شدن شهروند </a:t>
            </a:r>
            <a:r>
              <a:rPr lang="ar-SA" sz="2000" b="1" i="1" dirty="0" smtClean="0">
                <a:latin typeface="Arial"/>
                <a:cs typeface="B Nazanin" pitchFamily="2" charset="-78"/>
              </a:rPr>
              <a:t>الکترونیک موثر باشد ؟</a:t>
            </a:r>
            <a:endParaRPr lang="fa-IR" sz="2000" b="1" i="1" dirty="0" smtClean="0">
              <a:latin typeface="Arial"/>
              <a:cs typeface="B Nazanin" pitchFamily="2" charset="-78"/>
            </a:endParaRPr>
          </a:p>
          <a:p>
            <a:pPr algn="r" rtl="1">
              <a:lnSpc>
                <a:spcPct val="90000"/>
              </a:lnSpc>
              <a:buNone/>
            </a:pPr>
            <a:endParaRPr lang="ar-SA" sz="2000" dirty="0" smtClean="0">
              <a:cs typeface="B Nazanin" pitchFamily="2" charset="-78"/>
            </a:endParaRPr>
          </a:p>
          <a:p>
            <a:pPr algn="just" rtl="1">
              <a:lnSpc>
                <a:spcPct val="90000"/>
              </a:lnSpc>
              <a:buNone/>
            </a:pPr>
            <a:r>
              <a:rPr lang="ar-SA" sz="2000" dirty="0" smtClean="0">
                <a:latin typeface="Arial"/>
                <a:cs typeface="B Nazanin" pitchFamily="2" charset="-78"/>
              </a:rPr>
              <a:t>    اینترنت و دیگر ابزارهای ارتباطی جدید واژه‌گان و سبک‌های جدیدی در زندگی بشر بوجود آورده‌اند. استفاده از خدمات برخط منافع بسیاری مانند کاهش آلودگی هوا، کاهش ترافیک، کاهش مصرف سوخت، کاهش هزینه‌ها، تسریع در انجام امور و ده‌ها منفعت دیگر در پی دارند که این موارد برهیچ کدام از ما پوشیده نیست. پرداختن به این مباحث فرصت‌های جدیدی برای ما بوجود می‌آورد، در حالی که عدم توجه به آن علاوه بر از دست دادن فرصت‌ها می‌تواند تبدیل به یک تهدید گردد</a:t>
            </a:r>
            <a:r>
              <a:rPr lang="fa-IR" sz="2000" dirty="0" smtClean="0">
                <a:latin typeface="Arial"/>
                <a:cs typeface="B Nazanin" pitchFamily="2" charset="-78"/>
              </a:rPr>
              <a:t>.</a:t>
            </a:r>
          </a:p>
          <a:p>
            <a:pPr algn="just" rtl="1">
              <a:lnSpc>
                <a:spcPct val="90000"/>
              </a:lnSpc>
              <a:buNone/>
            </a:pPr>
            <a:r>
              <a:rPr lang="ar-SA" sz="2000" dirty="0" smtClean="0">
                <a:cs typeface="B Nazanin" pitchFamily="2" charset="-78"/>
              </a:rPr>
              <a:t>شهرداری‌ها به عنوان یکی از ارگان‌هایی که بیشترین خدمات را به شهروندان ارائه می‌نمایند، می‌توانند با الکترونیکی نمودن خدمات خود گام‌های موثری در بوجود آوردن شهرها و شهروندان الکترونیک و همچنین تشویق دیگران به ارائه و استفاده از خدمات برخط بردارند. </a:t>
            </a:r>
            <a:endParaRPr lang="en-US" sz="2000" dirty="0" smtClean="0">
              <a:cs typeface="B Nazanin" pitchFamily="2" charset="-78"/>
            </a:endParaRPr>
          </a:p>
          <a:p>
            <a:pPr algn="just" rtl="1">
              <a:buNone/>
            </a:pPr>
            <a:endParaRPr lang="ar-SA" sz="2000" dirty="0" smtClean="0">
              <a:latin typeface="Arial"/>
              <a:cs typeface="B Nazanin" pitchFamily="2" charset="-78"/>
            </a:endParaRPr>
          </a:p>
          <a:p>
            <a:pPr algn="r" rtl="1"/>
            <a:endParaRPr lang="en-US" dirty="0"/>
          </a:p>
        </p:txBody>
      </p:sp>
    </p:spTree>
  </p:cSld>
  <p:clrMapOvr>
    <a:masterClrMapping/>
  </p:clrMapOvr>
  <p:transition spd="med">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lnSpc>
                <a:spcPct val="90000"/>
              </a:lnSpc>
            </a:pPr>
            <a:r>
              <a:rPr lang="ar-SA" sz="2200" i="1" dirty="0" smtClean="0">
                <a:cs typeface="B Nazanin" pitchFamily="2" charset="-78"/>
              </a:rPr>
              <a:t>چه عوامل دیگری می تواند در توسعه ی شهروند الکترونیک</a:t>
            </a:r>
            <a:r>
              <a:rPr lang="ar-SA" sz="2200" i="1" dirty="0" smtClean="0">
                <a:latin typeface="Arial"/>
                <a:cs typeface="B Nazanin" pitchFamily="2" charset="-78"/>
              </a:rPr>
              <a:t> موثر</a:t>
            </a:r>
            <a:r>
              <a:rPr lang="ar-SA" sz="2200" i="1" dirty="0" smtClean="0">
                <a:cs typeface="B Nazanin" pitchFamily="2" charset="-78"/>
              </a:rPr>
              <a:t> واقع شود ؟</a:t>
            </a:r>
            <a:r>
              <a:rPr lang="ar-SA" dirty="0" smtClean="0"/>
              <a:t/>
            </a:r>
            <a:br>
              <a:rPr lang="ar-SA" dirty="0" smtClean="0"/>
            </a:br>
            <a:endParaRPr lang="en-US" dirty="0"/>
          </a:p>
        </p:txBody>
      </p:sp>
      <p:sp>
        <p:nvSpPr>
          <p:cNvPr id="3" name="Content Placeholder 2"/>
          <p:cNvSpPr>
            <a:spLocks noGrp="1"/>
          </p:cNvSpPr>
          <p:nvPr>
            <p:ph idx="1"/>
          </p:nvPr>
        </p:nvSpPr>
        <p:spPr>
          <a:xfrm>
            <a:off x="1371600" y="1371600"/>
            <a:ext cx="7562088" cy="4876800"/>
          </a:xfrm>
        </p:spPr>
        <p:txBody>
          <a:bodyPr>
            <a:normAutofit/>
          </a:bodyPr>
          <a:lstStyle/>
          <a:p>
            <a:pPr algn="just" rtl="1">
              <a:lnSpc>
                <a:spcPct val="90000"/>
              </a:lnSpc>
              <a:buNone/>
            </a:pPr>
            <a:r>
              <a:rPr lang="ar-SA" sz="2000" dirty="0" smtClean="0">
                <a:latin typeface="Arial"/>
                <a:cs typeface="B Nazanin" pitchFamily="2" charset="-78"/>
              </a:rPr>
              <a:t> ایران، هم‌اکنون 18 میلیون کاربر اینترنت دارد، بنابراین از پتانسیل بسیار بالایی در ایجاد شهروندان الکترونیک برخورداریم و یکی ازنقاط قوت ما در سطح منطقه و بعضا" جهان همین مساله است.</a:t>
            </a:r>
            <a:r>
              <a:rPr lang="fa-IR" sz="2000" dirty="0" smtClean="0">
                <a:latin typeface="Arial"/>
                <a:cs typeface="B Nazanin" pitchFamily="2" charset="-78"/>
              </a:rPr>
              <a:t> </a:t>
            </a:r>
            <a:r>
              <a:rPr lang="ar-SA" sz="2000" dirty="0" smtClean="0">
                <a:latin typeface="Arial"/>
                <a:cs typeface="B Nazanin" pitchFamily="2" charset="-78"/>
              </a:rPr>
              <a:t>عمده‌ترین مساله در ایجاد شهروندان الکترونیک فرهنگ‌سازی و تشویق شهروندان به  استفاده از خدمات برخط ارایه شده توسط دولت و دیگر نهادهای ارائه دهنده خدمات است.</a:t>
            </a:r>
            <a:endParaRPr lang="fa-IR" sz="2000" dirty="0" smtClean="0">
              <a:latin typeface="Arial"/>
              <a:cs typeface="B Nazanin" pitchFamily="2" charset="-78"/>
            </a:endParaRPr>
          </a:p>
          <a:p>
            <a:pPr algn="just" rtl="1">
              <a:lnSpc>
                <a:spcPct val="90000"/>
              </a:lnSpc>
              <a:buNone/>
            </a:pPr>
            <a:endParaRPr lang="fa-IR" sz="2000" dirty="0" smtClean="0">
              <a:latin typeface="Arial"/>
              <a:cs typeface="B Nazanin" pitchFamily="2" charset="-78"/>
            </a:endParaRPr>
          </a:p>
          <a:p>
            <a:pPr algn="just" rtl="1">
              <a:lnSpc>
                <a:spcPct val="90000"/>
              </a:lnSpc>
              <a:buNone/>
            </a:pPr>
            <a:r>
              <a:rPr lang="ar-SA" sz="2000" dirty="0" smtClean="0">
                <a:latin typeface="Arial"/>
                <a:cs typeface="B Nazanin" pitchFamily="2" charset="-78"/>
              </a:rPr>
              <a:t>آموزش افراد جامعه اعم از کارمندان دولت، دانشجویان وغیره باعث ترویج فرهنگ استفاده از خدمات برخط خواهد شد. این آموزش‌ها می‌تواند از سطوح ابتدایی در دوران دبستان تا آموزش‌های عالی برای تربیت متخصصان این امر، آموزش‌های آزاد کوتاه و بلندمدت، آموزش‌های غیر مستقیم و یا حتی آموزش در کاربردهای خاص را در برگیرد. این آموزش‌ها باید توسط افراد متخصص و جهت نیل به اهداف مشخص سیاست‌گذاری و اجرا گردد. صرف آموزش‌های پایه کامپیوتر نمی‌تواند باعث حرکت افراد به این سمت شود، بلکه باید در این آموزش‌ها جهت‌گیری کاملا" به سمت استفاده برخط از خدمات باشد.  </a:t>
            </a:r>
            <a:r>
              <a:rPr lang="fa-IR" sz="2000" dirty="0" smtClean="0">
                <a:latin typeface="Arial"/>
                <a:cs typeface="B Nazanin" pitchFamily="2" charset="-78"/>
              </a:rPr>
              <a:t> </a:t>
            </a:r>
          </a:p>
          <a:p>
            <a:pPr algn="just" rtl="1">
              <a:lnSpc>
                <a:spcPct val="90000"/>
              </a:lnSpc>
              <a:buNone/>
            </a:pPr>
            <a:r>
              <a:rPr lang="ar-SA" dirty="0" smtClean="0">
                <a:latin typeface="Arial"/>
              </a:rPr>
              <a:t/>
            </a:r>
            <a:br>
              <a:rPr lang="ar-SA" dirty="0" smtClean="0">
                <a:latin typeface="Arial"/>
              </a:rPr>
            </a:br>
            <a:endParaRPr lang="en-US" dirty="0" smtClean="0"/>
          </a:p>
          <a:p>
            <a:pPr algn="r" rtl="1">
              <a:buNone/>
            </a:pPr>
            <a:endParaRPr lang="en-US" dirty="0"/>
          </a:p>
        </p:txBody>
      </p:sp>
    </p:spTree>
  </p:cSld>
  <p:clrMapOvr>
    <a:masterClrMapping/>
  </p:clrMapOvr>
  <p:transition spd="med">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buNone/>
            </a:pPr>
            <a:r>
              <a:rPr lang="ar-SA" sz="2000" dirty="0" smtClean="0">
                <a:latin typeface="Arial"/>
                <a:cs typeface="B Nazanin" pitchFamily="2" charset="-78"/>
              </a:rPr>
              <a:t>مساله بسیار مهم دیگر که می‌تواند به این فرهنگ کمک نماید، آموزش چگونگی استفاده از خدمات به جای بیان صرف وجود خدمات در تبلیغات است. متاسفانه تاکنون به جز در موارد انگشت‌شمار ما در تبلیغات فقط سعی در اعلام ارایه خدمات نموده‌ایم که این به تنهایی برای تشویق شهروندان به استفاده از این خدمات نیست. </a:t>
            </a:r>
            <a:endParaRPr lang="fa-IR" sz="2000" dirty="0" smtClean="0">
              <a:latin typeface="Arial"/>
              <a:cs typeface="B Nazanin" pitchFamily="2" charset="-78"/>
            </a:endParaRPr>
          </a:p>
          <a:p>
            <a:pPr algn="just" rtl="1">
              <a:buNone/>
            </a:pPr>
            <a:endParaRPr lang="fa-IR" sz="2000" dirty="0" smtClean="0">
              <a:latin typeface="Arial"/>
              <a:cs typeface="B Nazanin" pitchFamily="2" charset="-78"/>
            </a:endParaRPr>
          </a:p>
          <a:p>
            <a:pPr algn="just" rtl="1">
              <a:buNone/>
            </a:pPr>
            <a:r>
              <a:rPr lang="ar-SA" sz="2000" dirty="0" smtClean="0">
                <a:latin typeface="Arial"/>
                <a:cs typeface="B Nazanin" pitchFamily="2" charset="-78"/>
              </a:rPr>
              <a:t>  صرف وجود یک خدمت به صورت الکترونیکی اعلام گردد، برای استفاده شهروندان کافی نیست. بلکه باید بطور کاملاً واضح و عملی و از دید یک شهروند </a:t>
            </a:r>
            <a:br>
              <a:rPr lang="ar-SA" sz="2000" dirty="0" smtClean="0">
                <a:latin typeface="Arial"/>
                <a:cs typeface="B Nazanin" pitchFamily="2" charset="-78"/>
              </a:rPr>
            </a:br>
            <a:r>
              <a:rPr lang="ar-SA" sz="2000" dirty="0" smtClean="0">
                <a:latin typeface="Arial"/>
                <a:cs typeface="B Nazanin" pitchFamily="2" charset="-78"/>
              </a:rPr>
              <a:t>چگونگی استفاده از آن خدمت به نحو بسیار شایسته در وب سایت، تلویزیون و یا هر رسانه دیگر مناسب آن خدمت آموزش داده شود. </a:t>
            </a:r>
            <a:endParaRPr lang="en-US" sz="2000" dirty="0" smtClean="0">
              <a:latin typeface="Arial"/>
              <a:cs typeface="B Nazanin" pitchFamily="2" charset="-78"/>
            </a:endParaRPr>
          </a:p>
        </p:txBody>
      </p:sp>
    </p:spTree>
  </p:cSld>
  <p:clrMapOvr>
    <a:masterClrMapping/>
  </p:clrMapOvr>
  <p:transition spd="med">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8001000" cy="1066800"/>
          </a:xfrm>
        </p:spPr>
        <p:txBody>
          <a:bodyPr>
            <a:normAutofit fontScale="90000"/>
          </a:bodyPr>
          <a:lstStyle/>
          <a:p>
            <a:pPr algn="r" rtl="1"/>
            <a:r>
              <a:rPr lang="ar-SA" sz="2200" dirty="0" smtClean="0">
                <a:latin typeface="Arial"/>
                <a:cs typeface="B Nazanin" pitchFamily="2" charset="-78"/>
              </a:rPr>
              <a:t> </a:t>
            </a:r>
            <a:r>
              <a:rPr lang="fa-IR" sz="2200" b="1" i="1" dirty="0" smtClean="0">
                <a:latin typeface="Arial"/>
                <a:cs typeface="B Nazanin" pitchFamily="2" charset="-78"/>
              </a:rPr>
              <a:t/>
            </a:r>
            <a:br>
              <a:rPr lang="fa-IR" sz="2200" b="1" i="1" dirty="0" smtClean="0">
                <a:latin typeface="Arial"/>
                <a:cs typeface="B Nazanin" pitchFamily="2" charset="-78"/>
              </a:rPr>
            </a:br>
            <a:r>
              <a:rPr lang="ar-SA" sz="2200" b="1" i="1" dirty="0" smtClean="0">
                <a:latin typeface="Arial"/>
                <a:cs typeface="B Nazanin" pitchFamily="2" charset="-78"/>
              </a:rPr>
              <a:t>  </a:t>
            </a:r>
            <a:r>
              <a:rPr lang="ar-SA" sz="2200" b="1" i="1" dirty="0" smtClean="0">
                <a:cs typeface="B Nazanin" pitchFamily="2" charset="-78"/>
              </a:rPr>
              <a:t>شـــهر الـکترونیک چه ویژگی هایی دارد و بــــرای رسیــدن بــه</a:t>
            </a:r>
            <a:r>
              <a:rPr lang="ar-SA" sz="2200" b="1" i="1" dirty="0" smtClean="0">
                <a:latin typeface="Arial"/>
                <a:cs typeface="B Nazanin" pitchFamily="2" charset="-78"/>
              </a:rPr>
              <a:t> آن </a:t>
            </a:r>
            <a:r>
              <a:rPr lang="ar-SA" sz="2200" b="1" i="1" dirty="0" smtClean="0">
                <a:cs typeface="B Nazanin" pitchFamily="2" charset="-78"/>
              </a:rPr>
              <a:t>چه باید کرد ؟</a:t>
            </a:r>
            <a:r>
              <a:rPr lang="ar-SA" dirty="0" smtClean="0"/>
              <a:t/>
            </a:r>
            <a:br>
              <a:rPr lang="ar-SA" dirty="0" smtClean="0"/>
            </a:br>
            <a:endParaRPr lang="en-US" dirty="0"/>
          </a:p>
        </p:txBody>
      </p:sp>
      <p:sp>
        <p:nvSpPr>
          <p:cNvPr id="3" name="Content Placeholder 2"/>
          <p:cNvSpPr>
            <a:spLocks noGrp="1"/>
          </p:cNvSpPr>
          <p:nvPr>
            <p:ph idx="1"/>
          </p:nvPr>
        </p:nvSpPr>
        <p:spPr/>
        <p:txBody>
          <a:bodyPr>
            <a:normAutofit/>
          </a:bodyPr>
          <a:lstStyle/>
          <a:p>
            <a:pPr algn="just" rtl="1"/>
            <a:r>
              <a:rPr lang="ar-SA" sz="2000" dirty="0" smtClean="0">
                <a:latin typeface="Arial"/>
                <a:cs typeface="B Nazanin" pitchFamily="2" charset="-78"/>
              </a:rPr>
              <a:t>شهرالکترونیک در حقیقت مدل الکترونیک و مجازی فعالیت‌ها در یک شهر با همان روابط و کارکردها و با همان پیچیدگی‌ها و مسائل موجود در آن است.</a:t>
            </a:r>
            <a:endParaRPr lang="fa-IR" sz="2000" dirty="0" smtClean="0">
              <a:latin typeface="Arial"/>
              <a:cs typeface="B Nazanin" pitchFamily="2" charset="-78"/>
            </a:endParaRPr>
          </a:p>
          <a:p>
            <a:pPr algn="just" rtl="1">
              <a:buNone/>
            </a:pPr>
            <a:endParaRPr lang="fa-IR" sz="2000" dirty="0" smtClean="0">
              <a:latin typeface="Arial"/>
              <a:cs typeface="B Nazanin" pitchFamily="2" charset="-78"/>
            </a:endParaRPr>
          </a:p>
          <a:p>
            <a:pPr algn="just" rtl="1"/>
            <a:r>
              <a:rPr lang="ar-SA" sz="2000" dirty="0" smtClean="0">
                <a:latin typeface="Arial"/>
                <a:cs typeface="B Nazanin" pitchFamily="2" charset="-78"/>
              </a:rPr>
              <a:t>  در این شهر و در شکل آرمانی آن افراد باید توانایی انجام کلیه امور مربوط به خود را از هر مکان و در هر زمان با بهترین کیفیت داشته باشند.شهروندان در ادارات، منازل و حتی در سفر توانایی انجام و پیگیری امور و کارهای خود را به راحتی و بدون نیاز به مراجعه حضوری و با استفاده از ابزارهای الکترونیکی داشته باشند. </a:t>
            </a:r>
            <a:endParaRPr lang="fa-IR" sz="2000" dirty="0" smtClean="0">
              <a:latin typeface="Arial"/>
              <a:cs typeface="B Nazanin" pitchFamily="2" charset="-78"/>
            </a:endParaRPr>
          </a:p>
          <a:p>
            <a:pPr algn="just" rtl="1">
              <a:buNone/>
            </a:pPr>
            <a:endParaRPr lang="fa-IR" sz="2000" dirty="0" smtClean="0">
              <a:latin typeface="Arial"/>
              <a:cs typeface="B Nazanin" pitchFamily="2" charset="-78"/>
            </a:endParaRPr>
          </a:p>
          <a:p>
            <a:pPr algn="just" rtl="1"/>
            <a:r>
              <a:rPr lang="ar-SA" sz="2000" dirty="0" smtClean="0">
                <a:latin typeface="Arial"/>
                <a:cs typeface="B Nazanin" pitchFamily="2" charset="-78"/>
              </a:rPr>
              <a:t>در این سیستم شهروندان از امکانات یکسان و برابر برای انجام امور برخوردار خواهند بود و برخلاف ساختار شهری فعلی که افراد زیادی عملا" به دلایل مختلف مانند بعد مسافت و فواصل متفاوت تا مراکز خدمات، محدودیت ساعت کار ادارات و غیره امکان استفاده برابر و یکسان از خدمات را از دست می‌دهند </a:t>
            </a:r>
            <a:r>
              <a:rPr lang="fa-IR" sz="2000" dirty="0" smtClean="0">
                <a:latin typeface="Arial"/>
                <a:cs typeface="B Nazanin" pitchFamily="2" charset="-78"/>
              </a:rPr>
              <a:t>.</a:t>
            </a:r>
            <a:endParaRPr lang="en-US" sz="2000" dirty="0" smtClean="0">
              <a:latin typeface="Arial"/>
              <a:cs typeface="B Nazanin" pitchFamily="2" charset="-78"/>
            </a:endParaRPr>
          </a:p>
          <a:p>
            <a:pPr algn="just" rtl="1"/>
            <a:endParaRPr lang="en-US" sz="2000" dirty="0" smtClean="0">
              <a:latin typeface="Arial"/>
              <a:cs typeface="B Nazanin" pitchFamily="2" charset="-78"/>
            </a:endParaRPr>
          </a:p>
          <a:p>
            <a:pPr algn="just" rtl="1"/>
            <a:endParaRPr lang="en-US" sz="2000" dirty="0">
              <a:cs typeface="B Nazanin" pitchFamily="2" charset="-78"/>
            </a:endParaRPr>
          </a:p>
        </p:txBody>
      </p:sp>
    </p:spTree>
  </p:cSld>
  <p:clrMapOvr>
    <a:masterClrMapping/>
  </p:clrMapOvr>
  <p:transition spd="med">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a:xfrm>
            <a:off x="1447800" y="609600"/>
            <a:ext cx="7467600" cy="5943600"/>
          </a:xfrm>
        </p:spPr>
        <p:txBody>
          <a:bodyPr>
            <a:normAutofit fontScale="92500" lnSpcReduction="10000"/>
          </a:bodyPr>
          <a:lstStyle/>
          <a:p>
            <a:pPr algn="just" rtl="1">
              <a:buNone/>
            </a:pPr>
            <a:r>
              <a:rPr lang="ar-SA" sz="2200" dirty="0" smtClean="0">
                <a:latin typeface="Arial"/>
                <a:cs typeface="B Nazanin" pitchFamily="2" charset="-78"/>
              </a:rPr>
              <a:t>استفاده از سایت‌های </a:t>
            </a:r>
            <a:r>
              <a:rPr lang="en-US" sz="2200" dirty="0" smtClean="0">
                <a:latin typeface="Times New Roman" pitchFamily="18" charset="0"/>
                <a:cs typeface="Times New Roman" pitchFamily="18" charset="0"/>
              </a:rPr>
              <a:t>Usable ،Accusable</a:t>
            </a:r>
            <a:r>
              <a:rPr lang="ar-SA" sz="2200" dirty="0" smtClean="0">
                <a:latin typeface="Times New Roman" pitchFamily="18" charset="0"/>
                <a:cs typeface="Times New Roman" pitchFamily="18" charset="0"/>
              </a:rPr>
              <a:t> </a:t>
            </a:r>
            <a:r>
              <a:rPr lang="ar-SA" sz="2200" dirty="0" smtClean="0">
                <a:latin typeface="Arial"/>
                <a:cs typeface="B Nazanin" pitchFamily="2" charset="-78"/>
              </a:rPr>
              <a:t>و مبتنی بر استانداردهای جهانی برای ارایه خدمات دولتی یکی از مهم ترین گامها در تسهیل استفاده کاربران و زمینه ساز ایجاد شهرهای الکترونیک است. در این شهرها سایت‌ها و پورتال‌ها عملاً به محل تعامل شهروندان و ارائه‌دهندگان خدمات تبدیل شده و افراد در تماس مستقیم و مستمر با این ابزار می‌باشند. مطمئنا" اگر این ابزار قابل استفاده برای آحاد افراد جامعه نباشد، عملا" بحث شهروند و دولت الکترونیک به نقطه بن‌بست خواهد رسید.</a:t>
            </a:r>
            <a:endParaRPr lang="en-US" sz="2200" dirty="0" smtClean="0">
              <a:latin typeface="Arial"/>
              <a:cs typeface="B Nazanin" pitchFamily="2" charset="-78"/>
            </a:endParaRPr>
          </a:p>
          <a:p>
            <a:pPr algn="just" rtl="1">
              <a:buNone/>
            </a:pPr>
            <a:endParaRPr lang="en-US" sz="2000" dirty="0" smtClean="0">
              <a:latin typeface="Arial"/>
              <a:cs typeface="B Nazanin" pitchFamily="2" charset="-78"/>
            </a:endParaRPr>
          </a:p>
          <a:p>
            <a:pPr algn="just" rtl="1">
              <a:buNone/>
            </a:pPr>
            <a:endParaRPr lang="en-US" sz="2000" dirty="0" smtClean="0">
              <a:latin typeface="Arial"/>
              <a:cs typeface="B Nazanin" pitchFamily="2" charset="-78"/>
            </a:endParaRPr>
          </a:p>
          <a:p>
            <a:pPr algn="just" rtl="1">
              <a:buNone/>
            </a:pPr>
            <a:r>
              <a:rPr lang="ar-SA" sz="2200" dirty="0" smtClean="0">
                <a:cs typeface="B Nazanin" pitchFamily="2" charset="-78"/>
              </a:rPr>
              <a:t>مساله مهم دیگر تبیین خدمات ارایه شده و ایجاد یک طرح بلندمدت برای تغییر نوع تعامل افراد با سازمانها و دولت است.سازمانها و شهروندان هر دو باید توانایی و فرصت این تغییر شیوه را داشته باشند.این تغییرات نباید به گونه‌ای شتاب زده و بدون بررسی چالشها و فرصتها ایجاد شود، چرا که این تعویض‌ها و جابجایی‌ها باعث سردرگمی شهروندان و پرسنل سازمان‌ها و عدم اعتماد به سرویس ارایه شده می‌شود. روند تغییر حرکت سازمانها به سمت الکترونیکی شدن باید طبق یک برنامه زمانبندی معقول و مطلوب و هماهنگ با یکدیگر و نیز دیگر مواردی چون فرهنگ‌سازی و آموزش به انجام رسد</a:t>
            </a:r>
          </a:p>
          <a:p>
            <a:pPr algn="just" rtl="1">
              <a:buNone/>
            </a:pPr>
            <a:endParaRPr lang="en-US" sz="2000" dirty="0" smtClean="0">
              <a:latin typeface="Arial"/>
              <a:cs typeface="B Nazanin" pitchFamily="2" charset="-78"/>
            </a:endParaRPr>
          </a:p>
          <a:p>
            <a:pPr algn="just" rtl="1">
              <a:buNone/>
            </a:pPr>
            <a:r>
              <a:rPr lang="en-US" sz="2000" dirty="0" smtClean="0">
                <a:latin typeface="Arial"/>
                <a:cs typeface="B Nazanin" pitchFamily="2" charset="-78"/>
              </a:rPr>
              <a:t>                   </a:t>
            </a:r>
            <a:r>
              <a:rPr lang="ar-SA" sz="2000" dirty="0" smtClean="0">
                <a:latin typeface="Arial"/>
                <a:cs typeface="B Nazanin" pitchFamily="2" charset="-78"/>
              </a:rPr>
              <a:t> </a:t>
            </a:r>
            <a:r>
              <a:rPr lang="ar-SA" dirty="0" smtClean="0"/>
              <a:t/>
            </a:r>
            <a:br>
              <a:rPr lang="ar-SA" dirty="0" smtClean="0"/>
            </a:br>
            <a:endParaRPr lang="en-US" dirty="0" smtClean="0"/>
          </a:p>
          <a:p>
            <a:pPr algn="r" rtl="1">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2800" b="1" i="1" dirty="0" smtClean="0">
                <a:cs typeface="B Nazanin" pitchFamily="2" charset="-78"/>
              </a:rPr>
              <a:t>شهر های الکترونیک مشهور دنیا کدامند</a:t>
            </a:r>
            <a:r>
              <a:rPr lang="fa-IR" sz="2800" b="1" i="1" dirty="0" smtClean="0">
                <a:cs typeface="B Nazanin" pitchFamily="2" charset="-78"/>
              </a:rPr>
              <a:t>؟</a:t>
            </a:r>
            <a:endParaRPr lang="en-US" sz="2800" dirty="0">
              <a:cs typeface="B Nazanin" pitchFamily="2" charset="-78"/>
            </a:endParaRPr>
          </a:p>
        </p:txBody>
      </p:sp>
      <p:sp>
        <p:nvSpPr>
          <p:cNvPr id="3" name="Content Placeholder 2"/>
          <p:cNvSpPr>
            <a:spLocks noGrp="1"/>
          </p:cNvSpPr>
          <p:nvPr>
            <p:ph idx="1"/>
          </p:nvPr>
        </p:nvSpPr>
        <p:spPr/>
        <p:txBody>
          <a:bodyPr/>
          <a:lstStyle/>
          <a:p>
            <a:pPr algn="just" rtl="1">
              <a:buFont typeface="Arial" pitchFamily="34" charset="0"/>
              <a:buChar char="•"/>
            </a:pPr>
            <a:r>
              <a:rPr lang="ar-SA" dirty="0" smtClean="0">
                <a:latin typeface="Arial"/>
              </a:rPr>
              <a:t>  </a:t>
            </a:r>
            <a:r>
              <a:rPr lang="ar-SA" sz="2000" dirty="0" smtClean="0">
                <a:latin typeface="Arial"/>
                <a:cs typeface="B Nazanin" pitchFamily="2" charset="-78"/>
              </a:rPr>
              <a:t>برترین شهر الکترونیکی جهان سئول ( کره جنوبی ) می باشد که </a:t>
            </a:r>
            <a:r>
              <a:rPr lang="fa-IR" sz="2000" dirty="0" smtClean="0">
                <a:cs typeface="B Nazanin" pitchFamily="2" charset="-78"/>
              </a:rPr>
              <a:t>۵۰۰</a:t>
            </a:r>
            <a:r>
              <a:rPr lang="ar-SA" sz="2000" dirty="0" smtClean="0">
                <a:cs typeface="B Nazanin" pitchFamily="2" charset="-78"/>
              </a:rPr>
              <a:t> نوع خدمات انلاین در این شهر ارائه می شود که اين موضوع ، آلودگي هوا ، ترافيک ، مصرف سوخت و تصادفات رانندگي را در اين شهر ده ميليون نفري به شدت کاهش داده است.همه تاکسي ها و بيشتر خودروها در شهر سئول به نقشه الکترونيکي مجهزند و با شناسايي وضع خيابانها و شرايط ترافيکي مسير مناسب را انتخاب مي کنند</a:t>
            </a:r>
            <a:r>
              <a:rPr lang="fa-IR" sz="2000" dirty="0" smtClean="0">
                <a:cs typeface="B Nazanin" pitchFamily="2" charset="-78"/>
              </a:rPr>
              <a:t>.</a:t>
            </a:r>
          </a:p>
          <a:p>
            <a:pPr algn="just" rtl="1">
              <a:buNone/>
            </a:pPr>
            <a:endParaRPr lang="fa-IR" sz="2000" dirty="0" smtClean="0">
              <a:cs typeface="B Nazanin" pitchFamily="2" charset="-78"/>
            </a:endParaRPr>
          </a:p>
          <a:p>
            <a:pPr algn="just" rtl="1">
              <a:buFont typeface="Arial" pitchFamily="34" charset="0"/>
              <a:buChar char="•"/>
            </a:pPr>
            <a:r>
              <a:rPr lang="ar-SA" sz="2000" dirty="0" smtClean="0">
                <a:cs typeface="B Nazanin" pitchFamily="2" charset="-78"/>
              </a:rPr>
              <a:t>از هر پنج خانوار کره اي در شهر سئول چهار خانواده به اينترنت با سرعت صد مگابايت در ثانيه دسترسي دارند و از هر ده شهروند سئول 9 نفر صاحب تلفن همراه هستند.امکان تماشاي برنامه هاي تلويزيوني از طريق تلفن همراه و داخل خودروها در سئول از سه سال قبل فراهم شده است. </a:t>
            </a:r>
            <a:endParaRPr lang="fa-IR" sz="2000" dirty="0" smtClean="0">
              <a:cs typeface="B Nazanin" pitchFamily="2" charset="-78"/>
            </a:endParaRPr>
          </a:p>
          <a:p>
            <a:pPr algn="just" rtl="1">
              <a:buNone/>
            </a:pPr>
            <a:endParaRPr lang="fa-IR" sz="2000" dirty="0" smtClean="0">
              <a:cs typeface="B Nazanin" pitchFamily="2" charset="-78"/>
            </a:endParaRPr>
          </a:p>
          <a:p>
            <a:pPr algn="just" rtl="1">
              <a:buFont typeface="Arial" pitchFamily="34" charset="0"/>
              <a:buChar char="•"/>
            </a:pPr>
            <a:r>
              <a:rPr lang="ar-SA" sz="2000" dirty="0" smtClean="0">
                <a:cs typeface="B Nazanin" pitchFamily="2" charset="-78"/>
              </a:rPr>
              <a:t>شهرهای توکیو ، سیدنی ، میلان ، لندن ، هلسینکی ، کپنهاک ، دوبی و دوبلین نیز از جمله شهرهای الکترونیکی جهان می باشند. </a:t>
            </a:r>
            <a:endParaRPr lang="en-US" sz="2000" dirty="0" smtClean="0">
              <a:cs typeface="B Nazanin" pitchFamily="2" charset="-78"/>
            </a:endParaRPr>
          </a:p>
          <a:p>
            <a:pPr algn="just" rtl="1">
              <a:buFont typeface="Arial" pitchFamily="34" charset="0"/>
              <a:buChar char="•"/>
            </a:pPr>
            <a:endParaRPr lang="en-US" sz="2000" dirty="0" smtClean="0">
              <a:cs typeface="B Nazanin" pitchFamily="2" charset="-78"/>
            </a:endParaRPr>
          </a:p>
          <a:p>
            <a:pPr algn="just" rtl="1">
              <a:buFont typeface="Arial" pitchFamily="34" charset="0"/>
              <a:buChar char="•"/>
            </a:pPr>
            <a:endParaRPr lang="fa-IR" sz="2000" dirty="0" smtClean="0">
              <a:cs typeface="B Nazanin" pitchFamily="2" charset="-78"/>
            </a:endParaRPr>
          </a:p>
          <a:p>
            <a:pPr algn="just" rtl="1">
              <a:buNone/>
            </a:pPr>
            <a:endParaRPr lang="en-US" dirty="0">
              <a:cs typeface="B Nazanin" pitchFamily="2" charset="-78"/>
            </a:endParaRPr>
          </a:p>
        </p:txBody>
      </p:sp>
    </p:spTree>
  </p:cSld>
  <p:clrMapOvr>
    <a:masterClrMapping/>
  </p:clrMapOvr>
  <p:transition spd="med">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b="1" i="1" dirty="0" smtClean="0"/>
              <a:t/>
            </a:r>
            <a:br>
              <a:rPr lang="fa-IR" b="1" i="1" dirty="0" smtClean="0"/>
            </a:br>
            <a:r>
              <a:rPr lang="ar-SA" sz="3100" b="1" i="1" dirty="0" smtClean="0">
                <a:cs typeface="B Nazanin" pitchFamily="2" charset="-78"/>
              </a:rPr>
              <a:t>چرا وجود شهر های الکترونیک اهمیت دارد ؟</a:t>
            </a:r>
            <a:r>
              <a:rPr lang="ar-SA" dirty="0" smtClean="0"/>
              <a:t/>
            </a:r>
            <a:br>
              <a:rPr lang="ar-SA" dirty="0" smtClean="0"/>
            </a:br>
            <a:endParaRPr lang="en-US" dirty="0"/>
          </a:p>
        </p:txBody>
      </p:sp>
      <p:sp>
        <p:nvSpPr>
          <p:cNvPr id="3" name="Content Placeholder 2"/>
          <p:cNvSpPr>
            <a:spLocks noGrp="1"/>
          </p:cNvSpPr>
          <p:nvPr>
            <p:ph idx="1"/>
          </p:nvPr>
        </p:nvSpPr>
        <p:spPr/>
        <p:txBody>
          <a:bodyPr/>
          <a:lstStyle/>
          <a:p>
            <a:pPr algn="just" rtl="1">
              <a:buNone/>
            </a:pPr>
            <a:r>
              <a:rPr lang="ar-SA" sz="2000" dirty="0" smtClean="0">
                <a:cs typeface="B Nazanin" pitchFamily="2" charset="-78"/>
              </a:rPr>
              <a:t>حرکت به سمت شهرهای الکترونیک با توجه به افزایش جمعیت و تغییر ساختار روابط بین افراد امری اجتناب ناپذیر است.شهر الکترونیک و شهروند الکترونیک با توجه به اینکه بخشی از پروژه دولت الکترونیک می باشد و از منظر برخی صاحب نظران نقطه آغاز دولت الکترونیک می باشد بسیار مهم و یکی از ارکان اصلی دولت الکترونیک است.</a:t>
            </a:r>
            <a:endParaRPr lang="fa-IR" sz="2000" dirty="0" smtClean="0">
              <a:cs typeface="B Nazanin" pitchFamily="2" charset="-78"/>
            </a:endParaRPr>
          </a:p>
          <a:p>
            <a:pPr algn="just" rtl="1">
              <a:buNone/>
            </a:pPr>
            <a:endParaRPr lang="en-US" sz="2000" dirty="0" smtClean="0">
              <a:cs typeface="B Nazanin" pitchFamily="2" charset="-78"/>
            </a:endParaRPr>
          </a:p>
          <a:p>
            <a:pPr algn="r" rtl="1">
              <a:buNone/>
            </a:pPr>
            <a:r>
              <a:rPr lang="ar-SA" sz="2000" dirty="0" smtClean="0">
                <a:cs typeface="B Nazanin" pitchFamily="2" charset="-78"/>
              </a:rPr>
              <a:t>به دلیل اینکه جهان به سمت الکترونیکی شدن پیش می رود ما نیز برای تعاملات و ادامه حیات اجتماعی ،اقتصادی، سیاسی و...خویش ناگزیر به پیوستن به این جریان می باشیم و این امر بدون داشتن شهر الکترونیک و شهروند الکترونیک تقریبا" محال و غیرممکن است.</a:t>
            </a:r>
            <a:endParaRPr lang="fa-IR" sz="2000" dirty="0" smtClean="0">
              <a:cs typeface="B Nazanin" pitchFamily="2" charset="-78"/>
            </a:endParaRPr>
          </a:p>
          <a:p>
            <a:pPr algn="just" rtl="1">
              <a:buNone/>
            </a:pPr>
            <a:endParaRPr lang="fa-IR" sz="2000" dirty="0" smtClean="0">
              <a:cs typeface="B Nazanin" pitchFamily="2" charset="-78"/>
            </a:endParaRPr>
          </a:p>
          <a:p>
            <a:pPr algn="just" rtl="1">
              <a:buNone/>
            </a:pPr>
            <a:r>
              <a:rPr lang="ar-SA" sz="2000" dirty="0" smtClean="0">
                <a:cs typeface="B Nazanin" pitchFamily="2" charset="-78"/>
              </a:rPr>
              <a:t>از مزایای شهرهای الکترونیک می توان به کاهش چشمگیر سفرهای درون و بین شهری اشاره نمود که خود پیامدهای بسیار خوبی را بدنبال خواهد داشت که از جمله آنها می توان به کاهش آلودگی های صوتی ،هوا ،کاهش مصرف سوخت ، صرفه جویی در وقت و هزینه شهروندان اشاره نمود.</a:t>
            </a:r>
            <a:endParaRPr lang="en-US" sz="2000" dirty="0" smtClean="0">
              <a:cs typeface="B Nazanin" pitchFamily="2" charset="-78"/>
            </a:endParaRPr>
          </a:p>
        </p:txBody>
      </p:sp>
    </p:spTree>
  </p:cSld>
  <p:clrMapOvr>
    <a:masterClrMapping/>
  </p:clrMapOvr>
  <p:transition spd="med">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buNone/>
            </a:pPr>
            <a:r>
              <a:rPr lang="ar-SA" sz="2000" dirty="0" smtClean="0">
                <a:cs typeface="B Nazanin" pitchFamily="2" charset="-78"/>
              </a:rPr>
              <a:t>از دیگر آثار ایجاد این شهرها می توان از کاهش فساد اداری ،کاهش هزینه های دولتی ، افزایش سرعت انجام کارها ،بالا رفتن کارایی کارمندان و سازمانها ،افزایش سطح رضایت شهروندان و همچنین امکان استفاده یکسان از خدمات دولتی و کاهش محرومیت مناطق دور افتاده به دلیل عدم دسترسی به مرکز در شرایط فعلی و... نام برد. </a:t>
            </a:r>
            <a:endParaRPr lang="fa-IR" sz="2000" dirty="0" smtClean="0">
              <a:cs typeface="B Nazanin" pitchFamily="2" charset="-78"/>
            </a:endParaRPr>
          </a:p>
          <a:p>
            <a:pPr algn="just" rtl="1">
              <a:buNone/>
            </a:pPr>
            <a:endParaRPr lang="en-US" sz="2000" dirty="0" smtClean="0">
              <a:cs typeface="B Nazanin" pitchFamily="2" charset="-78"/>
            </a:endParaRPr>
          </a:p>
          <a:p>
            <a:pPr algn="just" rtl="1">
              <a:buNone/>
            </a:pPr>
            <a:r>
              <a:rPr lang="ar-SA" sz="2000" dirty="0" smtClean="0">
                <a:cs typeface="B Nazanin" pitchFamily="2" charset="-78"/>
              </a:rPr>
              <a:t> از جمله مزایای توسعه شهر الکترونیکی از دیدگاه مسئولان صرفه جویی در انرژی ، کاهش با ترافیک ، آلودگی زیست محیطی کمتر و از دید شهروندان صرفه جویی در زمان ، رفاه بیشتر و کاهش هزینه ها ست.</a:t>
            </a:r>
            <a:endParaRPr lang="en-US" sz="2000" dirty="0" smtClean="0">
              <a:cs typeface="B Nazanin" pitchFamily="2" charset="-78"/>
            </a:endParaRPr>
          </a:p>
        </p:txBody>
      </p:sp>
    </p:spTree>
  </p:cSld>
  <p:clrMapOvr>
    <a:masterClrMapping/>
  </p:clrMapOvr>
  <p:transition spd="med">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rtl="1">
              <a:buNone/>
            </a:pPr>
            <a:r>
              <a:rPr lang="fa-IR" sz="8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پایان</a:t>
            </a:r>
            <a:endParaRPr lang="en-US" sz="80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ar-SA" sz="2000" dirty="0" smtClean="0">
                <a:cs typeface="B Nazanin" pitchFamily="2" charset="-78"/>
              </a:rPr>
              <a:t>تمامی انسان‌ها در طول زندگی خود، نقش‌های متفاوتی را ایفا می نمایند. برای هر یک از ما، در نقش فرزند، والدین، خویشاوندان دور و نزدیک، کاسب، تاجر، کارمند، مدیر، تولید کننده، دانش آموز، دانشجو، معلم ، استاد، رئیس دانشگاه و ده‌ها نقش کوچک و بزرگ دیگر وظایفی متصور است که به صورت روزمره به آنها می‌پردازیم. ما تا به امروز این وظایف را به کمک روش‌های فعلی انجام می‌دادیم، اما امروزه ابزار الکترونیکی، انجام امور و ایفای وظایف شهروندی را بسیار ساده‌تر، سریع‌تر و ارزان‌تر نموده است.</a:t>
            </a:r>
            <a:endParaRPr lang="en-US" sz="2000" dirty="0" smtClean="0">
              <a:cs typeface="B Nazanin" pitchFamily="2" charset="-78"/>
            </a:endParaRPr>
          </a:p>
          <a:p>
            <a:pPr algn="just" rtl="1">
              <a:buNone/>
            </a:pPr>
            <a:r>
              <a:rPr lang="ar-SA" sz="2000" dirty="0" smtClean="0">
                <a:cs typeface="B Nazanin" pitchFamily="2" charset="-78"/>
              </a:rPr>
              <a:t> </a:t>
            </a:r>
            <a:endParaRPr lang="en-US" sz="2000" dirty="0" smtClean="0">
              <a:cs typeface="B Nazanin" pitchFamily="2" charset="-78"/>
            </a:endParaRPr>
          </a:p>
          <a:p>
            <a:pPr algn="just" rtl="1"/>
            <a:r>
              <a:rPr lang="ar-SA" sz="2000" dirty="0" smtClean="0">
                <a:cs typeface="B Nazanin" pitchFamily="2" charset="-78"/>
              </a:rPr>
              <a:t>مقوله</a:t>
            </a:r>
            <a:r>
              <a:rPr lang="en-US" dirty="0" smtClean="0"/>
              <a:t> </a:t>
            </a:r>
            <a:r>
              <a:rPr lang="ar-SA" sz="2000" dirty="0" smtClean="0">
                <a:cs typeface="B Nazanin" pitchFamily="2" charset="-78"/>
              </a:rPr>
              <a:t>های جدیدی چون تجارت الکترونیک، دولت الکترونیک، آموزش الکترونیک، سلامت الکترونیک، انتشارات الکترونیک، انتخابات الکترونیک و ... هر یک در برگیرنده قسمتی از زندگی و فعالیت‌های روزمره ما هستند. شهروند الکترونیک باید بتواند در قالب آن‌ها به انجام وظایف خویش بپردازد.</a:t>
            </a:r>
            <a:endParaRPr lang="en-US" sz="2000" dirty="0" smtClean="0">
              <a:cs typeface="B Nazanin" pitchFamily="2" charset="-78"/>
            </a:endParaRPr>
          </a:p>
          <a:p>
            <a:pPr algn="just" rtl="1"/>
            <a:endParaRPr lang="en-US" sz="2000" dirty="0" smtClean="0">
              <a:cs typeface="B Nazanin"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rtl="1"/>
            <a:r>
              <a:rPr lang="ar-SA" sz="3600" dirty="0" smtClean="0">
                <a:cs typeface="B Nazanin" pitchFamily="2" charset="-78"/>
              </a:rPr>
              <a:t>مهارتهايي كه يك شهروند الكترونيك بايد بداند</a:t>
            </a:r>
            <a:endParaRPr lang="en-US" sz="3600" dirty="0">
              <a:cs typeface="B Nazanin" pitchFamily="2" charset="-78"/>
            </a:endParaRPr>
          </a:p>
        </p:txBody>
      </p:sp>
      <p:sp>
        <p:nvSpPr>
          <p:cNvPr id="3" name="Content Placeholder 2"/>
          <p:cNvSpPr>
            <a:spLocks noGrp="1"/>
          </p:cNvSpPr>
          <p:nvPr>
            <p:ph idx="1"/>
          </p:nvPr>
        </p:nvSpPr>
        <p:spPr>
          <a:xfrm>
            <a:off x="990600" y="1371600"/>
            <a:ext cx="7696200" cy="4800600"/>
          </a:xfrm>
        </p:spPr>
        <p:txBody>
          <a:bodyPr>
            <a:normAutofit fontScale="70000" lnSpcReduction="20000"/>
          </a:bodyPr>
          <a:lstStyle/>
          <a:p>
            <a:pPr algn="r" rtl="1">
              <a:buNone/>
            </a:pPr>
            <a:r>
              <a:rPr lang="en-US" sz="2800" b="1" i="1" dirty="0" smtClean="0">
                <a:latin typeface="+mj-lt"/>
                <a:ea typeface="+mj-ea"/>
                <a:cs typeface="B Nazanin" pitchFamily="2" charset="-78"/>
              </a:rPr>
              <a:t> </a:t>
            </a:r>
            <a:r>
              <a:rPr lang="ar-SA" sz="2800" b="1" i="1" dirty="0" smtClean="0">
                <a:latin typeface="+mj-lt"/>
                <a:ea typeface="+mj-ea"/>
                <a:cs typeface="B Nazanin" pitchFamily="2" charset="-78"/>
              </a:rPr>
              <a:t>مهارت</a:t>
            </a:r>
            <a:r>
              <a:rPr lang="en-US" sz="2800" b="1" i="1" dirty="0" smtClean="0">
                <a:latin typeface="+mj-lt"/>
                <a:ea typeface="+mj-ea"/>
                <a:cs typeface="B Nazanin" pitchFamily="2" charset="-78"/>
              </a:rPr>
              <a:t> </a:t>
            </a:r>
            <a:r>
              <a:rPr lang="ar-SA" sz="2800" b="1" i="1" dirty="0" smtClean="0">
                <a:latin typeface="+mj-lt"/>
                <a:ea typeface="+mj-ea"/>
                <a:cs typeface="B Nazanin" pitchFamily="2" charset="-78"/>
              </a:rPr>
              <a:t>هاي پايه</a:t>
            </a:r>
            <a:endParaRPr lang="en-US" sz="2800" b="1" i="1" dirty="0" smtClean="0">
              <a:latin typeface="+mj-lt"/>
              <a:ea typeface="+mj-ea"/>
              <a:cs typeface="B Nazanin" pitchFamily="2" charset="-78"/>
            </a:endParaRPr>
          </a:p>
          <a:p>
            <a:pPr algn="r" rtl="1">
              <a:buNone/>
            </a:pPr>
            <a:endParaRPr lang="en-US" sz="2800" b="1" i="1" dirty="0" smtClean="0">
              <a:latin typeface="+mj-lt"/>
              <a:ea typeface="+mj-ea"/>
              <a:cs typeface="B Nazanin" pitchFamily="2" charset="-78"/>
            </a:endParaRPr>
          </a:p>
          <a:p>
            <a:pPr algn="just" rtl="1">
              <a:buNone/>
            </a:pPr>
            <a:r>
              <a:rPr lang="ar-SA" sz="2800" dirty="0" smtClean="0">
                <a:cs typeface="B Nazanin" pitchFamily="2" charset="-78"/>
              </a:rPr>
              <a:t>بلوك مهارتهاي پايه به داوطلب اطلاعات و مهارتهاي لازم جهت استفاده از كامپيوتر و اينترنت را مي دهد</a:t>
            </a:r>
            <a:r>
              <a:rPr lang="en-US" sz="2800" dirty="0" smtClean="0">
                <a:cs typeface="B Nazanin" pitchFamily="2" charset="-78"/>
              </a:rPr>
              <a:t>.</a:t>
            </a:r>
          </a:p>
          <a:p>
            <a:pPr algn="just" rtl="1">
              <a:buNone/>
            </a:pPr>
            <a:r>
              <a:rPr lang="en-US" sz="2800" dirty="0" smtClean="0">
                <a:cs typeface="B Nazanin" pitchFamily="2" charset="-78"/>
              </a:rPr>
              <a:t/>
            </a:r>
            <a:br>
              <a:rPr lang="en-US" sz="2800" dirty="0" smtClean="0">
                <a:cs typeface="B Nazanin" pitchFamily="2" charset="-78"/>
              </a:rPr>
            </a:br>
            <a:r>
              <a:rPr lang="en-US" sz="2800" dirty="0" smtClean="0">
                <a:cs typeface="B Nazanin" pitchFamily="2" charset="-78"/>
              </a:rPr>
              <a:t> </a:t>
            </a:r>
            <a:r>
              <a:rPr lang="ar-SA" sz="2800" dirty="0" smtClean="0">
                <a:cs typeface="B Nazanin" pitchFamily="2" charset="-78"/>
              </a:rPr>
              <a:t>اين بلوك شامل</a:t>
            </a:r>
            <a:r>
              <a:rPr lang="en-US" sz="2800" dirty="0" smtClean="0">
                <a:cs typeface="B Nazanin" pitchFamily="2" charset="-78"/>
              </a:rPr>
              <a:t>:</a:t>
            </a:r>
          </a:p>
          <a:p>
            <a:pPr algn="just" rtl="1">
              <a:buNone/>
            </a:pPr>
            <a:r>
              <a:rPr lang="en-US" sz="2800" dirty="0" smtClean="0">
                <a:cs typeface="B Nazanin" pitchFamily="2" charset="-78"/>
              </a:rPr>
              <a:t/>
            </a:r>
            <a:br>
              <a:rPr lang="en-US" sz="2800" dirty="0" smtClean="0">
                <a:cs typeface="B Nazanin" pitchFamily="2" charset="-78"/>
              </a:rPr>
            </a:br>
            <a:r>
              <a:rPr lang="en-US" sz="2800" dirty="0" smtClean="0">
                <a:cs typeface="B Nazanin" pitchFamily="2" charset="-78"/>
              </a:rPr>
              <a:t>• </a:t>
            </a:r>
            <a:r>
              <a:rPr lang="ar-SA" sz="2800" dirty="0" smtClean="0">
                <a:cs typeface="B Nazanin" pitchFamily="2" charset="-78"/>
              </a:rPr>
              <a:t>كامپيوتر</a:t>
            </a:r>
            <a:endParaRPr lang="en-US" sz="2800" dirty="0" smtClean="0">
              <a:cs typeface="B Nazanin" pitchFamily="2" charset="-78"/>
            </a:endParaRPr>
          </a:p>
          <a:p>
            <a:pPr algn="just" rtl="1">
              <a:buNone/>
            </a:pPr>
            <a:r>
              <a:rPr lang="en-US" sz="2800" dirty="0" smtClean="0">
                <a:cs typeface="B Nazanin" pitchFamily="2" charset="-78"/>
              </a:rPr>
              <a:t/>
            </a:r>
            <a:br>
              <a:rPr lang="en-US" sz="2800" dirty="0" smtClean="0">
                <a:cs typeface="B Nazanin" pitchFamily="2" charset="-78"/>
              </a:rPr>
            </a:br>
            <a:r>
              <a:rPr lang="en-US" sz="2800" dirty="0" smtClean="0">
                <a:cs typeface="B Nazanin" pitchFamily="2" charset="-78"/>
              </a:rPr>
              <a:t>• </a:t>
            </a:r>
            <a:r>
              <a:rPr lang="ar-SA" sz="2800" dirty="0" smtClean="0">
                <a:cs typeface="B Nazanin" pitchFamily="2" charset="-78"/>
              </a:rPr>
              <a:t>فايل ها و پوشه ها</a:t>
            </a:r>
            <a:endParaRPr lang="en-US" sz="2800" dirty="0" smtClean="0">
              <a:cs typeface="B Nazanin" pitchFamily="2" charset="-78"/>
            </a:endParaRPr>
          </a:p>
          <a:p>
            <a:pPr algn="just" rtl="1">
              <a:buNone/>
            </a:pPr>
            <a:r>
              <a:rPr lang="en-US" sz="2800" dirty="0" smtClean="0">
                <a:cs typeface="B Nazanin" pitchFamily="2" charset="-78"/>
              </a:rPr>
              <a:t/>
            </a:r>
            <a:br>
              <a:rPr lang="en-US" sz="2800" dirty="0" smtClean="0">
                <a:cs typeface="B Nazanin" pitchFamily="2" charset="-78"/>
              </a:rPr>
            </a:br>
            <a:r>
              <a:rPr lang="en-US" sz="2800" dirty="0" smtClean="0">
                <a:cs typeface="B Nazanin" pitchFamily="2" charset="-78"/>
              </a:rPr>
              <a:t>• </a:t>
            </a:r>
            <a:r>
              <a:rPr lang="ar-SA" sz="2800" dirty="0" smtClean="0">
                <a:cs typeface="B Nazanin" pitchFamily="2" charset="-78"/>
              </a:rPr>
              <a:t>برنامه هاي كاربردي ساده</a:t>
            </a:r>
            <a:endParaRPr lang="en-US" sz="2800" dirty="0" smtClean="0">
              <a:cs typeface="B Nazanin" pitchFamily="2" charset="-78"/>
            </a:endParaRPr>
          </a:p>
          <a:p>
            <a:pPr algn="just" rtl="1">
              <a:buNone/>
            </a:pPr>
            <a:r>
              <a:rPr lang="en-US" sz="2800" dirty="0" smtClean="0">
                <a:cs typeface="B Nazanin" pitchFamily="2" charset="-78"/>
              </a:rPr>
              <a:t/>
            </a:r>
            <a:br>
              <a:rPr lang="en-US" sz="2800" dirty="0" smtClean="0">
                <a:cs typeface="B Nazanin" pitchFamily="2" charset="-78"/>
              </a:rPr>
            </a:br>
            <a:r>
              <a:rPr lang="en-US" sz="2800" dirty="0" smtClean="0">
                <a:cs typeface="B Nazanin" pitchFamily="2" charset="-78"/>
              </a:rPr>
              <a:t>• </a:t>
            </a:r>
            <a:r>
              <a:rPr lang="ar-SA" sz="2800" dirty="0" smtClean="0">
                <a:cs typeface="B Nazanin" pitchFamily="2" charset="-78"/>
              </a:rPr>
              <a:t>مباني اينترنت</a:t>
            </a:r>
            <a:endParaRPr lang="en-US" sz="2800" dirty="0" smtClean="0">
              <a:cs typeface="B Nazanin" pitchFamily="2" charset="-78"/>
            </a:endParaRPr>
          </a:p>
          <a:p>
            <a:pPr algn="just" rtl="1">
              <a:buNone/>
            </a:pPr>
            <a:r>
              <a:rPr lang="en-US" sz="2800" dirty="0" smtClean="0">
                <a:cs typeface="B Nazanin" pitchFamily="2" charset="-78"/>
              </a:rPr>
              <a:t/>
            </a:r>
            <a:br>
              <a:rPr lang="en-US" sz="2800" dirty="0" smtClean="0">
                <a:cs typeface="B Nazanin" pitchFamily="2" charset="-78"/>
              </a:rPr>
            </a:br>
            <a:r>
              <a:rPr lang="en-US" sz="2800" dirty="0" smtClean="0">
                <a:cs typeface="B Nazanin" pitchFamily="2" charset="-78"/>
              </a:rPr>
              <a:t>• </a:t>
            </a:r>
            <a:r>
              <a:rPr lang="ar-SA" sz="2800" dirty="0" smtClean="0">
                <a:cs typeface="B Nazanin" pitchFamily="2" charset="-78"/>
              </a:rPr>
              <a:t>مباني ايميل</a:t>
            </a:r>
            <a:endParaRPr lang="en-US" sz="2800" dirty="0" smtClean="0">
              <a:cs typeface="B Nazanin" pitchFamily="2" charset="-78"/>
            </a:endParaRPr>
          </a:p>
          <a:p>
            <a:pPr algn="just" rtl="1">
              <a:buNone/>
            </a:pPr>
            <a:endParaRPr lang="en-US" sz="2800" b="1" i="1" dirty="0" smtClean="0">
              <a:latin typeface="+mj-lt"/>
              <a:ea typeface="+mj-ea"/>
              <a:cs typeface="B Nazanin" pitchFamily="2" charset="-78"/>
            </a:endParaRPr>
          </a:p>
        </p:txBody>
      </p:sp>
    </p:spTree>
  </p:cSld>
  <p:clrMapOvr>
    <a:masterClrMapping/>
  </p:clrMapOvr>
  <p:transition spd="med">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90600" y="457200"/>
            <a:ext cx="7772400" cy="5943600"/>
          </a:xfrm>
        </p:spPr>
        <p:txBody>
          <a:bodyPr>
            <a:normAutofit/>
          </a:bodyPr>
          <a:lstStyle/>
          <a:p>
            <a:pPr algn="r" rtl="1">
              <a:buNone/>
            </a:pPr>
            <a:r>
              <a:rPr lang="ar-SA" sz="2000" b="1" i="1" dirty="0" smtClean="0">
                <a:latin typeface="+mj-lt"/>
                <a:ea typeface="+mj-ea"/>
                <a:cs typeface="B Nazanin" pitchFamily="2" charset="-78"/>
              </a:rPr>
              <a:t>جستجوي اطلاعات</a:t>
            </a:r>
            <a:endParaRPr lang="en-US" sz="2000" b="1" i="1" dirty="0" smtClean="0">
              <a:latin typeface="+mj-lt"/>
              <a:ea typeface="+mj-ea"/>
              <a:cs typeface="B Nazanin" pitchFamily="2" charset="-78"/>
            </a:endParaRPr>
          </a:p>
          <a:p>
            <a:pPr algn="r" rtl="1">
              <a:buNone/>
            </a:pPr>
            <a:endParaRPr lang="en-US" sz="2000" dirty="0" smtClean="0">
              <a:cs typeface="B Nazanin" pitchFamily="2" charset="-78"/>
            </a:endParaRPr>
          </a:p>
          <a:p>
            <a:pPr algn="just" rtl="1">
              <a:buNone/>
            </a:pPr>
            <a:r>
              <a:rPr lang="ar-SA" sz="2000" dirty="0" smtClean="0">
                <a:cs typeface="B Nazanin" pitchFamily="2" charset="-78"/>
              </a:rPr>
              <a:t>بلوك جستجوي اطلاعات داوطلب را از ماهيت و وسعت اطلاعات موجود روي اينترنت در زمينه هاي خبري، دولت، مشتري، مسافرت،تعليم وآموزش، اشتغال، پزشكي،آشنا مي سازد</a:t>
            </a:r>
            <a:r>
              <a:rPr lang="en-US" sz="2000" dirty="0" smtClean="0">
                <a:cs typeface="B Nazanin" pitchFamily="2" charset="-78"/>
              </a:rPr>
              <a:t>.</a:t>
            </a:r>
          </a:p>
          <a:p>
            <a:pPr algn="just" rtl="1">
              <a:buNone/>
            </a:pPr>
            <a:r>
              <a:rPr lang="en-US" sz="2000" dirty="0" smtClean="0">
                <a:cs typeface="B Nazanin" pitchFamily="2" charset="-78"/>
              </a:rPr>
              <a:t/>
            </a:r>
            <a:br>
              <a:rPr lang="en-US" sz="2000" dirty="0" smtClean="0">
                <a:cs typeface="B Nazanin" pitchFamily="2" charset="-78"/>
              </a:rPr>
            </a:br>
            <a:r>
              <a:rPr lang="en-US" sz="2000" dirty="0" smtClean="0">
                <a:cs typeface="B Nazanin" pitchFamily="2" charset="-78"/>
              </a:rPr>
              <a:t> </a:t>
            </a:r>
            <a:r>
              <a:rPr lang="ar-SA" sz="2000" dirty="0" smtClean="0">
                <a:cs typeface="B Nazanin" pitchFamily="2" charset="-78"/>
              </a:rPr>
              <a:t>اين بلوك شامل</a:t>
            </a:r>
            <a:r>
              <a:rPr lang="en-US" sz="2000" dirty="0" smtClean="0">
                <a:cs typeface="B Nazanin" pitchFamily="2" charset="-78"/>
              </a:rPr>
              <a:t>:</a:t>
            </a:r>
          </a:p>
          <a:p>
            <a:pPr algn="just" rtl="1">
              <a:buNone/>
            </a:pPr>
            <a:r>
              <a:rPr lang="en-US" sz="2000" dirty="0" smtClean="0">
                <a:cs typeface="B Nazanin" pitchFamily="2" charset="-78"/>
              </a:rPr>
              <a:t/>
            </a:r>
            <a:br>
              <a:rPr lang="en-US" sz="2000" dirty="0" smtClean="0">
                <a:cs typeface="B Nazanin" pitchFamily="2" charset="-78"/>
              </a:rPr>
            </a:br>
            <a:r>
              <a:rPr lang="en-US" sz="2000" dirty="0" smtClean="0">
                <a:cs typeface="B Nazanin" pitchFamily="2" charset="-78"/>
              </a:rPr>
              <a:t>•  </a:t>
            </a:r>
            <a:r>
              <a:rPr lang="ar-SA" sz="2000" dirty="0" smtClean="0">
                <a:cs typeface="B Nazanin" pitchFamily="2" charset="-78"/>
              </a:rPr>
              <a:t>جستجو- محدوده وسيعي از منابع اينترنتي</a:t>
            </a:r>
            <a:endParaRPr lang="en-US" sz="2000" dirty="0" smtClean="0">
              <a:cs typeface="B Nazanin" pitchFamily="2" charset="-78"/>
            </a:endParaRPr>
          </a:p>
          <a:p>
            <a:pPr algn="just" rtl="1">
              <a:buNone/>
            </a:pPr>
            <a:r>
              <a:rPr lang="en-US" sz="2000" dirty="0" smtClean="0">
                <a:cs typeface="B Nazanin" pitchFamily="2" charset="-78"/>
              </a:rPr>
              <a:t/>
            </a:r>
            <a:br>
              <a:rPr lang="en-US" sz="2000" dirty="0" smtClean="0">
                <a:cs typeface="B Nazanin" pitchFamily="2" charset="-78"/>
              </a:rPr>
            </a:br>
            <a:r>
              <a:rPr lang="en-US" sz="2000" dirty="0" smtClean="0">
                <a:cs typeface="B Nazanin" pitchFamily="2" charset="-78"/>
              </a:rPr>
              <a:t>•  </a:t>
            </a:r>
            <a:r>
              <a:rPr lang="ar-SA" sz="2000" dirty="0" smtClean="0">
                <a:cs typeface="B Nazanin" pitchFamily="2" charset="-78"/>
              </a:rPr>
              <a:t>احتياط ها- نتايج وخطرات</a:t>
            </a:r>
            <a:endParaRPr lang="en-US" sz="2000" dirty="0" smtClean="0">
              <a:cs typeface="B Nazanin" pitchFamily="2" charset="-78"/>
            </a:endParaRPr>
          </a:p>
          <a:p>
            <a:pPr algn="just" rtl="1">
              <a:buNone/>
            </a:pPr>
            <a:r>
              <a:rPr lang="en-US" sz="2000" dirty="0" smtClean="0">
                <a:cs typeface="B Nazanin" pitchFamily="2" charset="-78"/>
              </a:rPr>
              <a:t/>
            </a:r>
            <a:br>
              <a:rPr lang="en-US" sz="2000" dirty="0" smtClean="0">
                <a:cs typeface="B Nazanin" pitchFamily="2" charset="-78"/>
              </a:rPr>
            </a:br>
            <a:r>
              <a:rPr lang="en-US" sz="2000" dirty="0" smtClean="0">
                <a:cs typeface="B Nazanin" pitchFamily="2" charset="-78"/>
              </a:rPr>
              <a:t>•  </a:t>
            </a:r>
            <a:r>
              <a:rPr lang="ar-SA" sz="2000" dirty="0" smtClean="0">
                <a:cs typeface="B Nazanin" pitchFamily="2" charset="-78"/>
              </a:rPr>
              <a:t>اعتبار و وثوق اطلاعات</a:t>
            </a:r>
            <a:endParaRPr lang="en-US" sz="2000" dirty="0" smtClean="0">
              <a:cs typeface="B Nazanin" pitchFamily="2" charset="-78"/>
            </a:endParaRPr>
          </a:p>
          <a:p>
            <a:pPr algn="just" rtl="1">
              <a:buNone/>
            </a:pPr>
            <a:endParaRPr lang="en-US" sz="2200" dirty="0" smtClean="0">
              <a:cs typeface="B Nazanin" pitchFamily="2" charset="-78"/>
            </a:endParaRPr>
          </a:p>
          <a:p>
            <a:pPr algn="just" rtl="1">
              <a:buNone/>
            </a:pPr>
            <a:endParaRPr lang="en-US" sz="2000" dirty="0" smtClean="0">
              <a:cs typeface="B Nazanin" pitchFamily="2" charset="-78"/>
            </a:endParaRPr>
          </a:p>
          <a:p>
            <a:pPr>
              <a:buNone/>
            </a:pPr>
            <a:r>
              <a:rPr lang="en-US" sz="2000" dirty="0" smtClean="0"/>
              <a:t/>
            </a:r>
            <a:br>
              <a:rPr lang="en-US" sz="2000" dirty="0" smtClean="0"/>
            </a:br>
            <a:endParaRPr lang="en-US" sz="2000" b="1" i="1" dirty="0" smtClean="0">
              <a:latin typeface="+mj-lt"/>
              <a:ea typeface="+mj-ea"/>
              <a:cs typeface="B Nazanin" pitchFamily="2" charset="-78"/>
            </a:endParaRPr>
          </a:p>
        </p:txBody>
      </p:sp>
    </p:spTree>
  </p:cSld>
  <p:clrMapOvr>
    <a:masterClrMapping/>
  </p:clrMapOvr>
  <p:transition spd="med">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467600" cy="868362"/>
          </a:xfrm>
        </p:spPr>
        <p:txBody>
          <a:bodyPr/>
          <a:lstStyle/>
          <a:p>
            <a:endParaRPr lang="en-US" dirty="0"/>
          </a:p>
        </p:txBody>
      </p:sp>
      <p:sp>
        <p:nvSpPr>
          <p:cNvPr id="3" name="Content Placeholder 2"/>
          <p:cNvSpPr>
            <a:spLocks noGrp="1"/>
          </p:cNvSpPr>
          <p:nvPr>
            <p:ph idx="1"/>
          </p:nvPr>
        </p:nvSpPr>
        <p:spPr>
          <a:xfrm>
            <a:off x="1066800" y="1219200"/>
            <a:ext cx="7543800" cy="5029200"/>
          </a:xfrm>
        </p:spPr>
        <p:txBody>
          <a:bodyPr>
            <a:normAutofit/>
          </a:bodyPr>
          <a:lstStyle/>
          <a:p>
            <a:pPr algn="just" rtl="1">
              <a:buNone/>
            </a:pPr>
            <a:r>
              <a:rPr lang="ar-SA" sz="2000" b="1" i="1" dirty="0" smtClean="0">
                <a:cs typeface="B Nazanin" pitchFamily="2" charset="-78"/>
              </a:rPr>
              <a:t>مشاركت الكترونيكي</a:t>
            </a:r>
            <a:endParaRPr lang="en-US" sz="2000" b="1" i="1" dirty="0" smtClean="0">
              <a:cs typeface="B Nazanin" pitchFamily="2" charset="-78"/>
            </a:endParaRPr>
          </a:p>
          <a:p>
            <a:pPr algn="just" rtl="1">
              <a:buNone/>
            </a:pPr>
            <a:r>
              <a:rPr lang="en-US" sz="2000" dirty="0" smtClean="0">
                <a:cs typeface="B Nazanin" pitchFamily="2" charset="-78"/>
              </a:rPr>
              <a:t/>
            </a:r>
            <a:br>
              <a:rPr lang="en-US" sz="2000" dirty="0" smtClean="0">
                <a:cs typeface="B Nazanin" pitchFamily="2" charset="-78"/>
              </a:rPr>
            </a:br>
            <a:r>
              <a:rPr lang="ar-SA" sz="2000" dirty="0" smtClean="0">
                <a:cs typeface="B Nazanin" pitchFamily="2" charset="-78"/>
              </a:rPr>
              <a:t>با كسب مهارتهاي كامپيوتر و جستجو در اينترنت، اين بلوك مجموعه مهارت</a:t>
            </a:r>
            <a:r>
              <a:rPr lang="en-US" sz="2000" dirty="0" smtClean="0">
                <a:cs typeface="B Nazanin" pitchFamily="2" charset="-78"/>
              </a:rPr>
              <a:t> </a:t>
            </a:r>
            <a:r>
              <a:rPr lang="ar-SA" sz="2000" dirty="0" smtClean="0">
                <a:cs typeface="B Nazanin" pitchFamily="2" charset="-78"/>
              </a:rPr>
              <a:t>هاي لازم براي شهروند را تكميل مي كند تا يك شهروند الكترونيكي شود</a:t>
            </a:r>
            <a:r>
              <a:rPr lang="en-US" sz="2000" dirty="0" smtClean="0">
                <a:cs typeface="B Nazanin" pitchFamily="2" charset="-78"/>
              </a:rPr>
              <a:t>. </a:t>
            </a:r>
          </a:p>
          <a:p>
            <a:pPr algn="just" rtl="1">
              <a:buNone/>
            </a:pPr>
            <a:r>
              <a:rPr lang="en-US" sz="2000" dirty="0" smtClean="0">
                <a:cs typeface="B Nazanin" pitchFamily="2" charset="-78"/>
              </a:rPr>
              <a:t/>
            </a:r>
            <a:br>
              <a:rPr lang="en-US" sz="2000" dirty="0" smtClean="0">
                <a:cs typeface="B Nazanin" pitchFamily="2" charset="-78"/>
              </a:rPr>
            </a:br>
            <a:r>
              <a:rPr lang="ar-SA" sz="2000" dirty="0" smtClean="0">
                <a:cs typeface="B Nazanin" pitchFamily="2" charset="-78"/>
              </a:rPr>
              <a:t>اين بلوك شامل</a:t>
            </a:r>
            <a:r>
              <a:rPr lang="en-US" sz="2000" dirty="0" smtClean="0">
                <a:cs typeface="B Nazanin" pitchFamily="2" charset="-78"/>
              </a:rPr>
              <a:t>:</a:t>
            </a:r>
          </a:p>
          <a:p>
            <a:pPr algn="just" rtl="1">
              <a:buNone/>
            </a:pPr>
            <a:r>
              <a:rPr lang="en-US" sz="2000" dirty="0" smtClean="0">
                <a:cs typeface="B Nazanin" pitchFamily="2" charset="-78"/>
              </a:rPr>
              <a:t/>
            </a:r>
            <a:br>
              <a:rPr lang="en-US" sz="2000" dirty="0" smtClean="0">
                <a:cs typeface="B Nazanin" pitchFamily="2" charset="-78"/>
              </a:rPr>
            </a:br>
            <a:r>
              <a:rPr lang="en-US" sz="2000" dirty="0" smtClean="0">
                <a:cs typeface="B Nazanin" pitchFamily="2" charset="-78"/>
              </a:rPr>
              <a:t>• </a:t>
            </a:r>
            <a:r>
              <a:rPr lang="ar-SA" sz="2000" dirty="0" smtClean="0">
                <a:cs typeface="B Nazanin" pitchFamily="2" charset="-78"/>
              </a:rPr>
              <a:t>خدمات روي خط</a:t>
            </a:r>
            <a:endParaRPr lang="en-US" sz="2000" dirty="0" smtClean="0">
              <a:cs typeface="B Nazanin" pitchFamily="2" charset="-78"/>
            </a:endParaRPr>
          </a:p>
          <a:p>
            <a:pPr algn="just" rtl="1">
              <a:buNone/>
            </a:pPr>
            <a:r>
              <a:rPr lang="en-US" sz="2000" dirty="0" smtClean="0">
                <a:cs typeface="B Nazanin" pitchFamily="2" charset="-78"/>
              </a:rPr>
              <a:t/>
            </a:r>
            <a:br>
              <a:rPr lang="en-US" sz="2000" dirty="0" smtClean="0">
                <a:cs typeface="B Nazanin" pitchFamily="2" charset="-78"/>
              </a:rPr>
            </a:br>
            <a:r>
              <a:rPr lang="en-US" sz="2000" dirty="0" smtClean="0">
                <a:cs typeface="B Nazanin" pitchFamily="2" charset="-78"/>
              </a:rPr>
              <a:t>• </a:t>
            </a:r>
            <a:r>
              <a:rPr lang="ar-SA" sz="2000" dirty="0" smtClean="0">
                <a:cs typeface="B Nazanin" pitchFamily="2" charset="-78"/>
              </a:rPr>
              <a:t>برنامه هاي كاربردي عملي</a:t>
            </a:r>
            <a:endParaRPr lang="en-US" sz="2000" dirty="0" smtClean="0">
              <a:cs typeface="B Nazanin" pitchFamily="2" charset="-78"/>
            </a:endParaRPr>
          </a:p>
          <a:p>
            <a:pPr algn="r" rtl="1">
              <a:buNone/>
            </a:pPr>
            <a:endParaRPr lang="en-US" dirty="0"/>
          </a:p>
        </p:txBody>
      </p:sp>
    </p:spTree>
  </p:cSld>
  <p:clrMapOvr>
    <a:masterClrMapping/>
  </p:clrMapOvr>
  <p:transition spd="med">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sz="2700" dirty="0" smtClean="0">
                <a:cs typeface="B Nazanin" pitchFamily="2" charset="-78"/>
              </a:rPr>
              <a:t>ویژگی های یک شهروند الکترونیک تمام عیار عبارت است است از</a:t>
            </a:r>
            <a:r>
              <a:rPr lang="en-US" sz="2700" dirty="0" smtClean="0">
                <a:cs typeface="B Nazanin" pitchFamily="2" charset="-78"/>
              </a:rPr>
              <a:t>:</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lgn="just" rtl="1"/>
            <a:r>
              <a:rPr lang="ar-SA" sz="2000" dirty="0" smtClean="0">
                <a:cs typeface="B Nazanin" pitchFamily="2" charset="-78"/>
              </a:rPr>
              <a:t>شهروند الکترونیک فارغ از سن، تحصیلات و محل زندگی مهارت استفاده از کامپیوتر در سطح مهارت های اولیه</a:t>
            </a:r>
            <a:r>
              <a:rPr lang="en-US" sz="2000" dirty="0" smtClean="0">
                <a:cs typeface="B Nazanin" pitchFamily="2" charset="-78"/>
              </a:rPr>
              <a:t> </a:t>
            </a:r>
            <a:r>
              <a:rPr lang="en-US" sz="2000" dirty="0" smtClean="0">
                <a:latin typeface="Times New Roman" pitchFamily="18" charset="0"/>
                <a:cs typeface="Times New Roman" pitchFamily="18" charset="0"/>
              </a:rPr>
              <a:t>ICDL</a:t>
            </a:r>
            <a:r>
              <a:rPr lang="en-US" sz="2000" dirty="0" smtClean="0">
                <a:cs typeface="B Nazanin" pitchFamily="2" charset="-78"/>
              </a:rPr>
              <a:t> </a:t>
            </a:r>
            <a:r>
              <a:rPr lang="ar-SA" sz="2000" dirty="0" smtClean="0">
                <a:cs typeface="B Nazanin" pitchFamily="2" charset="-78"/>
              </a:rPr>
              <a:t>را داراست و به استفاده از خدمات الکترونیک سازمان ها و نهاد ها ،فروشگاه ها و... علاقمند است</a:t>
            </a:r>
            <a:r>
              <a:rPr lang="en-US" sz="2000" dirty="0" smtClean="0">
                <a:cs typeface="B Nazanin" pitchFamily="2" charset="-78"/>
              </a:rPr>
              <a:t>.</a:t>
            </a:r>
            <a:endParaRPr lang="fa-IR" sz="2000" dirty="0" smtClean="0">
              <a:cs typeface="B Nazanin" pitchFamily="2" charset="-78"/>
            </a:endParaRPr>
          </a:p>
          <a:p>
            <a:pPr algn="just" rtl="1">
              <a:buNone/>
            </a:pPr>
            <a:endParaRPr lang="en-US" sz="2000" dirty="0" smtClean="0">
              <a:cs typeface="B Nazanin" pitchFamily="2" charset="-78"/>
            </a:endParaRPr>
          </a:p>
          <a:p>
            <a:pPr algn="just" rtl="1"/>
            <a:r>
              <a:rPr lang="ar-SA" sz="2000" dirty="0" smtClean="0">
                <a:cs typeface="B Nazanin" pitchFamily="2" charset="-78"/>
              </a:rPr>
              <a:t>شهروند الکترونیک کالای باکیفیت و اصل را از فروشگاه های الکترونیک تهیه می کند و بیشتر خرید هایش را اینترنتی انجام می دهد به این ترتیب مراجعه اش به بازار در سطح وسیعی کاهش می یابد</a:t>
            </a:r>
            <a:r>
              <a:rPr lang="en-US" sz="2000" dirty="0" smtClean="0">
                <a:cs typeface="B Nazanin" pitchFamily="2" charset="-78"/>
              </a:rPr>
              <a:t>.</a:t>
            </a:r>
            <a:endParaRPr lang="fa-IR" sz="2000" dirty="0" smtClean="0">
              <a:cs typeface="B Nazanin" pitchFamily="2" charset="-78"/>
            </a:endParaRPr>
          </a:p>
          <a:p>
            <a:pPr algn="just" rtl="1">
              <a:buNone/>
            </a:pPr>
            <a:endParaRPr lang="en-US" sz="2000" dirty="0" smtClean="0">
              <a:cs typeface="B Nazanin" pitchFamily="2" charset="-78"/>
            </a:endParaRPr>
          </a:p>
          <a:p>
            <a:pPr algn="just" rtl="1"/>
            <a:r>
              <a:rPr lang="ar-SA" sz="2000" dirty="0" smtClean="0">
                <a:cs typeface="B Nazanin" pitchFamily="2" charset="-78"/>
              </a:rPr>
              <a:t>شهروند الکترونیک به روز و مطلع است چرا که در مورد هر مساله ای از تعمیر لوازم خانه تا فوریت های پزشکی و مسائل بهداشتی و تغذیه اطلاعات دارد و در هر زمینه که علاقه داشته باشد از طریق فضای مجازی کسب اطلاعات می نماید</a:t>
            </a:r>
            <a:r>
              <a:rPr lang="en-US" sz="2000" dirty="0" smtClean="0">
                <a:cs typeface="B Nazanin" pitchFamily="2" charset="-78"/>
              </a:rPr>
              <a:t>.</a:t>
            </a:r>
            <a:endParaRPr lang="fa-IR" sz="2000" dirty="0" smtClean="0">
              <a:cs typeface="B Nazanin" pitchFamily="2" charset="-78"/>
            </a:endParaRPr>
          </a:p>
          <a:p>
            <a:pPr algn="just" rtl="1">
              <a:buNone/>
            </a:pPr>
            <a:endParaRPr lang="fa-IR" sz="2000" dirty="0" smtClean="0">
              <a:cs typeface="B Nazanin" pitchFamily="2" charset="-78"/>
            </a:endParaRPr>
          </a:p>
          <a:p>
            <a:pPr algn="just" rtl="1"/>
            <a:r>
              <a:rPr lang="ar-SA" sz="2000" dirty="0" smtClean="0">
                <a:cs typeface="B Nazanin" pitchFamily="2" charset="-78"/>
              </a:rPr>
              <a:t>شهروند الکترونیک نسبت به تامین امنیت شخص و خانواده در برابر آسیبهای اینترنتی آگاهی داشته و می تواند امور مختلف زندگی خود را تا حد امکان از طریق شبکه های اینترنتی انجام دهد</a:t>
            </a:r>
            <a:r>
              <a:rPr lang="en-US" sz="2000" dirty="0" smtClean="0">
                <a:cs typeface="B Nazanin" pitchFamily="2" charset="-78"/>
              </a:rPr>
              <a:t>.</a:t>
            </a:r>
          </a:p>
          <a:p>
            <a:pPr algn="just" rtl="1"/>
            <a:endParaRPr lang="en-US" sz="2000" dirty="0" smtClean="0">
              <a:cs typeface="B Nazanin" pitchFamily="2" charset="-78"/>
            </a:endParaRPr>
          </a:p>
          <a:p>
            <a:pPr algn="r" rtl="1">
              <a:buNone/>
            </a:pPr>
            <a:endParaRPr lang="en-US" dirty="0"/>
          </a:p>
        </p:txBody>
      </p:sp>
    </p:spTree>
  </p:cSld>
  <p:clrMapOvr>
    <a:masterClrMapping/>
  </p:clrMapOvr>
  <p:transition spd="med">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r>
              <a:rPr lang="ar-SA" sz="2000" dirty="0" smtClean="0">
                <a:cs typeface="B Nazanin" pitchFamily="2" charset="-78"/>
              </a:rPr>
              <a:t>شهروند الکترونیک از طریق نرم افزارها و اپلیکشین های مختلف ارتباطی با دوستان و آشنایان خود در ارتباط است و در اغلب ساعات شبانه روز آنلاین  و در دسترس است</a:t>
            </a:r>
            <a:r>
              <a:rPr lang="en-US" sz="2000" dirty="0" smtClean="0">
                <a:cs typeface="B Nazanin" pitchFamily="2" charset="-78"/>
              </a:rPr>
              <a:t>.</a:t>
            </a:r>
            <a:endParaRPr lang="fa-IR" sz="2000" dirty="0" smtClean="0">
              <a:cs typeface="B Nazanin" pitchFamily="2" charset="-78"/>
            </a:endParaRPr>
          </a:p>
          <a:p>
            <a:pPr algn="just" rtl="1">
              <a:buNone/>
            </a:pPr>
            <a:endParaRPr lang="en-US" sz="2000" dirty="0" smtClean="0">
              <a:cs typeface="B Nazanin" pitchFamily="2" charset="-78"/>
            </a:endParaRPr>
          </a:p>
          <a:p>
            <a:pPr algn="just" rtl="1"/>
            <a:r>
              <a:rPr lang="ar-SA" sz="2000" dirty="0" smtClean="0">
                <a:cs typeface="B Nazanin" pitchFamily="2" charset="-78"/>
              </a:rPr>
              <a:t>شهروند الکترونیک از تمامی خدمات نوین بانک ها، وزارت خانه ها ،شهرداری و سازمان های مورد نیازش آگاه است و از آنها نهایت استفاده را می برد</a:t>
            </a:r>
            <a:r>
              <a:rPr lang="en-US" sz="2000" dirty="0" smtClean="0">
                <a:cs typeface="B Nazanin" pitchFamily="2" charset="-78"/>
              </a:rPr>
              <a:t>.</a:t>
            </a:r>
            <a:endParaRPr lang="fa-IR" sz="2000" dirty="0" smtClean="0">
              <a:cs typeface="B Nazanin" pitchFamily="2" charset="-78"/>
            </a:endParaRPr>
          </a:p>
          <a:p>
            <a:pPr algn="just" rtl="1">
              <a:buNone/>
            </a:pPr>
            <a:endParaRPr lang="en-US" sz="2000" dirty="0" smtClean="0">
              <a:cs typeface="B Nazanin" pitchFamily="2" charset="-78"/>
            </a:endParaRPr>
          </a:p>
          <a:p>
            <a:pPr algn="just" rtl="1"/>
            <a:r>
              <a:rPr lang="ar-SA" sz="2000" dirty="0" smtClean="0">
                <a:cs typeface="B Nazanin" pitchFamily="2" charset="-78"/>
              </a:rPr>
              <a:t>شهروند الکترونیک درمسافرت از همه یک قدم جلوتر است چراکه از تمام خدمات اینترنت استفاده کرده و برای لحظه لحظه سفرش برنامه ریزی می نماید ، او از همه جاذبه های گردشگری منطقه آگاه است و سایرین را راهنمایی می کند</a:t>
            </a:r>
            <a:r>
              <a:rPr lang="en-US" sz="2000" dirty="0" smtClean="0">
                <a:cs typeface="B Nazanin" pitchFamily="2" charset="-78"/>
              </a:rPr>
              <a:t>.</a:t>
            </a:r>
            <a:endParaRPr lang="fa-IR" sz="2000" dirty="0" smtClean="0">
              <a:cs typeface="B Nazanin" pitchFamily="2" charset="-78"/>
            </a:endParaRPr>
          </a:p>
          <a:p>
            <a:pPr algn="just" rtl="1">
              <a:buNone/>
            </a:pPr>
            <a:endParaRPr lang="en-US" sz="2000" dirty="0" smtClean="0">
              <a:cs typeface="B Nazanin" pitchFamily="2" charset="-78"/>
            </a:endParaRPr>
          </a:p>
          <a:p>
            <a:pPr algn="just" rtl="1"/>
            <a:r>
              <a:rPr lang="ar-SA" sz="2000" dirty="0" smtClean="0">
                <a:cs typeface="B Nazanin" pitchFamily="2" charset="-78"/>
              </a:rPr>
              <a:t>شهروند الکترونیک از زمان نهایت استفاده را می برد و اوقات فراغت بیشتری دارد تا در کنار خانواده استفاده کند</a:t>
            </a:r>
            <a:r>
              <a:rPr lang="en-US" sz="2000" dirty="0" smtClean="0">
                <a:cs typeface="B Nazanin" pitchFamily="2" charset="-78"/>
              </a:rPr>
              <a:t>.</a:t>
            </a:r>
          </a:p>
          <a:p>
            <a:pPr algn="r" rtl="1"/>
            <a:endParaRPr lang="en-US" sz="2000" dirty="0">
              <a:cs typeface="B Nazanin" pitchFamily="2" charset="-78"/>
            </a:endParaRPr>
          </a:p>
        </p:txBody>
      </p:sp>
    </p:spTree>
  </p:cSld>
  <p:clrMapOvr>
    <a:masterClrMapping/>
  </p:clrMapOvr>
  <p:transition spd="med">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r>
              <a:rPr lang="ar-SA" sz="2000" dirty="0" smtClean="0">
                <a:cs typeface="B Nazanin" pitchFamily="2" charset="-78"/>
              </a:rPr>
              <a:t>شهروند الکترونیک از حقوق خود آگاه است و از این رو اجازه نمی دهد حقوق شهروندی اش محدود و یا خدشه دار شود</a:t>
            </a:r>
            <a:r>
              <a:rPr lang="en-US" sz="2000" dirty="0" smtClean="0">
                <a:cs typeface="B Nazanin" pitchFamily="2" charset="-78"/>
              </a:rPr>
              <a:t>.</a:t>
            </a:r>
            <a:endParaRPr lang="fa-IR" sz="2000" dirty="0" smtClean="0">
              <a:cs typeface="B Nazanin" pitchFamily="2" charset="-78"/>
            </a:endParaRPr>
          </a:p>
          <a:p>
            <a:pPr algn="just" rtl="1">
              <a:buNone/>
            </a:pPr>
            <a:endParaRPr lang="en-US" sz="2000" dirty="0" smtClean="0">
              <a:cs typeface="B Nazanin" pitchFamily="2" charset="-78"/>
            </a:endParaRPr>
          </a:p>
          <a:p>
            <a:pPr algn="just" rtl="1"/>
            <a:r>
              <a:rPr lang="ar-SA" sz="2000" dirty="0" smtClean="0">
                <a:cs typeface="B Nazanin" pitchFamily="2" charset="-78"/>
              </a:rPr>
              <a:t>استخدام شهروند الکترونیک بسیار ساده است چراکه او از امکانات اینترنت و سایت ها برای یافتن موقعیت های شغلی استفاده می کند و به جدیدترین موقعیت های شغلی دسترسی دارد</a:t>
            </a:r>
            <a:r>
              <a:rPr lang="en-US" sz="2000" dirty="0" smtClean="0">
                <a:cs typeface="B Nazanin" pitchFamily="2" charset="-78"/>
              </a:rPr>
              <a:t>.</a:t>
            </a:r>
            <a:endParaRPr lang="fa-IR" sz="2000" dirty="0" smtClean="0">
              <a:cs typeface="B Nazanin" pitchFamily="2" charset="-78"/>
            </a:endParaRPr>
          </a:p>
          <a:p>
            <a:pPr algn="just" rtl="1">
              <a:buNone/>
            </a:pPr>
            <a:endParaRPr lang="en-US" sz="2000" dirty="0" smtClean="0">
              <a:cs typeface="B Nazanin" pitchFamily="2" charset="-78"/>
            </a:endParaRPr>
          </a:p>
          <a:p>
            <a:pPr algn="just" rtl="1">
              <a:buNone/>
            </a:pPr>
            <a:r>
              <a:rPr lang="ar-SA" sz="2000" b="1" i="1" dirty="0" smtClean="0">
                <a:cs typeface="B Nazanin" pitchFamily="2" charset="-78"/>
              </a:rPr>
              <a:t>پیام پنهان در استاندارد شهروند الکترونیکی این است. «بزودی اگر یک شهروند الکترونیک نباشید، اساسا شهروند به حساب نمی آیید.»  البته این به شرطی است که ابتدا شهر الکترونیک پدید بیاید و خدمات الکترونیک مختلف در جامعه فراهم باشد</a:t>
            </a:r>
            <a:r>
              <a:rPr lang="en-US" sz="2000" b="1" i="1" dirty="0" smtClean="0">
                <a:cs typeface="B Nazanin" pitchFamily="2" charset="-78"/>
              </a:rPr>
              <a:t>.</a:t>
            </a:r>
          </a:p>
          <a:p>
            <a:pPr algn="r" rtl="1"/>
            <a:endParaRPr lang="en-US" sz="2000" dirty="0">
              <a:cs typeface="B Nazanin" pitchFamily="2" charset="-78"/>
            </a:endParaRPr>
          </a:p>
        </p:txBody>
      </p:sp>
    </p:spTree>
  </p:cSld>
  <p:clrMapOvr>
    <a:masterClrMapping/>
  </p:clrMapOvr>
  <p:transition spd="med">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79792" cy="1066800"/>
          </a:xfrm>
        </p:spPr>
        <p:txBody>
          <a:bodyPr>
            <a:normAutofit/>
          </a:bodyPr>
          <a:lstStyle/>
          <a:p>
            <a:pPr algn="r"/>
            <a:r>
              <a:rPr lang="ar-SA" sz="3200" i="1" dirty="0" smtClean="0">
                <a:cs typeface="B Nazanin" pitchFamily="2" charset="-78"/>
              </a:rPr>
              <a:t>شهروند الکترونیک چه مهارتهايي را كسب خواهد كرد؟</a:t>
            </a:r>
            <a:endParaRPr lang="en-US" sz="3200" i="1" dirty="0" smtClean="0">
              <a:cs typeface="B Nazanin" pitchFamily="2" charset="-78"/>
            </a:endParaRPr>
          </a:p>
        </p:txBody>
      </p:sp>
      <p:sp>
        <p:nvSpPr>
          <p:cNvPr id="3" name="Content Placeholder 2"/>
          <p:cNvSpPr>
            <a:spLocks noGrp="1"/>
          </p:cNvSpPr>
          <p:nvPr>
            <p:ph idx="1"/>
          </p:nvPr>
        </p:nvSpPr>
        <p:spPr>
          <a:xfrm>
            <a:off x="990600" y="1371600"/>
            <a:ext cx="7772400" cy="4953000"/>
          </a:xfrm>
        </p:spPr>
        <p:txBody>
          <a:bodyPr>
            <a:normAutofit fontScale="62500" lnSpcReduction="20000"/>
          </a:bodyPr>
          <a:lstStyle/>
          <a:p>
            <a:pPr algn="just" rtl="1">
              <a:buFont typeface="Wingdings" pitchFamily="2" charset="2"/>
              <a:buChar char="§"/>
            </a:pPr>
            <a:r>
              <a:rPr lang="ar-SA" dirty="0" smtClean="0">
                <a:cs typeface="B Nazanin" pitchFamily="2" charset="-78"/>
              </a:rPr>
              <a:t>با تكميل اين برنامه شهروندان مهارتهايي را كسب خواهند كرد كه به آنها امكا ن مي دهد تا بطور كامل در جامعه الكترونيكي </a:t>
            </a:r>
            <a:r>
              <a:rPr lang="en-US" dirty="0" smtClean="0">
                <a:latin typeface="Times New Roman" pitchFamily="18" charset="0"/>
                <a:cs typeface="Times New Roman" pitchFamily="18" charset="0"/>
              </a:rPr>
              <a:t>(E-SOCIETY) </a:t>
            </a:r>
            <a:r>
              <a:rPr lang="ar-SA" dirty="0" smtClean="0">
                <a:cs typeface="B Nazanin" pitchFamily="2" charset="-78"/>
              </a:rPr>
              <a:t>مشاركت كنند</a:t>
            </a:r>
            <a:r>
              <a:rPr lang="en-US" dirty="0" smtClean="0">
                <a:cs typeface="B Nazanin" pitchFamily="2" charset="-78"/>
              </a:rPr>
              <a:t>. </a:t>
            </a:r>
          </a:p>
          <a:p>
            <a:pPr algn="just" rtl="1">
              <a:buNone/>
            </a:pPr>
            <a:endParaRPr lang="en-US" dirty="0" smtClean="0">
              <a:cs typeface="B Nazanin" pitchFamily="2" charset="-78"/>
            </a:endParaRPr>
          </a:p>
          <a:p>
            <a:pPr algn="just" rtl="1">
              <a:buFont typeface="Wingdings" pitchFamily="2" charset="2"/>
              <a:buChar char="§"/>
            </a:pPr>
            <a:r>
              <a:rPr lang="en-US" dirty="0" smtClean="0">
                <a:cs typeface="B Nazanin" pitchFamily="2" charset="-78"/>
              </a:rPr>
              <a:t>  </a:t>
            </a:r>
            <a:r>
              <a:rPr lang="ar-SA" dirty="0" smtClean="0">
                <a:cs typeface="B Nazanin" pitchFamily="2" charset="-78"/>
              </a:rPr>
              <a:t>از منابع اطلاعاتي وخدمات موجود روي خط آگاه خواهند شد</a:t>
            </a:r>
            <a:r>
              <a:rPr lang="en-US" dirty="0" smtClean="0">
                <a:cs typeface="B Nazanin" pitchFamily="2" charset="-78"/>
              </a:rPr>
              <a:t>.</a:t>
            </a:r>
          </a:p>
          <a:p>
            <a:pPr algn="just" rtl="1">
              <a:buFont typeface="Wingdings" pitchFamily="2" charset="2"/>
              <a:buChar char="§"/>
            </a:pPr>
            <a:endParaRPr lang="en-US" dirty="0" smtClean="0">
              <a:cs typeface="B Nazanin" pitchFamily="2" charset="-78"/>
            </a:endParaRPr>
          </a:p>
          <a:p>
            <a:pPr algn="just" rtl="1">
              <a:buFont typeface="Wingdings" pitchFamily="2" charset="2"/>
              <a:buChar char="§"/>
            </a:pPr>
            <a:r>
              <a:rPr lang="en-US" dirty="0" smtClean="0">
                <a:cs typeface="B Nazanin" pitchFamily="2" charset="-78"/>
              </a:rPr>
              <a:t>  </a:t>
            </a:r>
            <a:r>
              <a:rPr lang="ar-SA" dirty="0" smtClean="0">
                <a:cs typeface="B Nazanin" pitchFamily="2" charset="-78"/>
              </a:rPr>
              <a:t>قادر به جستــجــو در</a:t>
            </a:r>
            <a:r>
              <a:rPr lang="en-US" dirty="0" smtClean="0">
                <a:cs typeface="B Nazanin" pitchFamily="2" charset="-78"/>
              </a:rPr>
              <a:t> </a:t>
            </a:r>
            <a:r>
              <a:rPr lang="en-US" dirty="0" smtClean="0">
                <a:latin typeface="Times New Roman" pitchFamily="18" charset="0"/>
                <a:cs typeface="Times New Roman" pitchFamily="18" charset="0"/>
              </a:rPr>
              <a:t>WEB WORLD WIDE (WWW)</a:t>
            </a:r>
            <a:r>
              <a:rPr lang="ar-SA" dirty="0" smtClean="0">
                <a:cs typeface="B Nazanin" pitchFamily="2" charset="-78"/>
              </a:rPr>
              <a:t>و اســتخراج اطلاعات مفيد در زمينه هاي اخبار،دولت، مشتري، مسافرت، آموزش، اشتغال، بهداشت، گروههاي مورد علاقه وتجارت خواهند كرد</a:t>
            </a:r>
            <a:r>
              <a:rPr lang="en-US" dirty="0" smtClean="0">
                <a:cs typeface="B Nazanin" pitchFamily="2" charset="-78"/>
              </a:rPr>
              <a:t>.</a:t>
            </a:r>
          </a:p>
          <a:p>
            <a:pPr algn="just" rtl="1">
              <a:buFont typeface="Wingdings" pitchFamily="2" charset="2"/>
              <a:buChar char="§"/>
            </a:pPr>
            <a:r>
              <a:rPr lang="ar-SA" dirty="0" smtClean="0">
                <a:cs typeface="B Nazanin" pitchFamily="2" charset="-78"/>
              </a:rPr>
              <a:t>قادر به جستجوي اطلاعات از منابع مختلف خواهند شد</a:t>
            </a:r>
            <a:r>
              <a:rPr lang="en-US" dirty="0" smtClean="0">
                <a:cs typeface="B Nazanin" pitchFamily="2" charset="-78"/>
              </a:rPr>
              <a:t>.</a:t>
            </a:r>
          </a:p>
          <a:p>
            <a:pPr algn="just" rtl="1">
              <a:buNone/>
            </a:pPr>
            <a:endParaRPr lang="en-US" dirty="0" smtClean="0">
              <a:cs typeface="B Nazanin" pitchFamily="2" charset="-78"/>
            </a:endParaRPr>
          </a:p>
          <a:p>
            <a:pPr algn="just" rtl="1">
              <a:buFont typeface="Wingdings" pitchFamily="2" charset="2"/>
              <a:buChar char="§"/>
            </a:pPr>
            <a:r>
              <a:rPr lang="en-US" dirty="0" smtClean="0">
                <a:cs typeface="B Nazanin" pitchFamily="2" charset="-78"/>
              </a:rPr>
              <a:t> </a:t>
            </a:r>
            <a:r>
              <a:rPr lang="ar-SA" dirty="0" smtClean="0">
                <a:cs typeface="B Nazanin" pitchFamily="2" charset="-78"/>
              </a:rPr>
              <a:t>قادر به استفاده از خدمات دولت الكترونيكي</a:t>
            </a:r>
            <a:r>
              <a:rPr lang="en-US" dirty="0" smtClean="0">
                <a:cs typeface="B Nazanin" pitchFamily="2" charset="-78"/>
              </a:rPr>
              <a:t> </a:t>
            </a:r>
            <a:r>
              <a:rPr lang="en-US" dirty="0" smtClean="0">
                <a:latin typeface="Times New Roman" pitchFamily="18" charset="0"/>
                <a:cs typeface="Times New Roman" pitchFamily="18" charset="0"/>
              </a:rPr>
              <a:t>(E-GOVERNMENT) </a:t>
            </a:r>
            <a:r>
              <a:rPr lang="ar-SA" dirty="0" smtClean="0">
                <a:cs typeface="B Nazanin" pitchFamily="2" charset="-78"/>
              </a:rPr>
              <a:t>و خدمات تجاري روي خط  (مثلأ خدمات بانكي) خواهند شد</a:t>
            </a:r>
            <a:r>
              <a:rPr lang="en-US" dirty="0" smtClean="0">
                <a:cs typeface="B Nazanin" pitchFamily="2" charset="-78"/>
              </a:rPr>
              <a:t>.</a:t>
            </a:r>
          </a:p>
          <a:p>
            <a:pPr algn="just" rtl="1">
              <a:buNone/>
            </a:pPr>
            <a:endParaRPr lang="en-US" dirty="0" smtClean="0">
              <a:cs typeface="B Nazanin" pitchFamily="2" charset="-78"/>
            </a:endParaRPr>
          </a:p>
          <a:p>
            <a:pPr algn="just" rtl="1">
              <a:buFont typeface="Wingdings" pitchFamily="2" charset="2"/>
              <a:buChar char="§"/>
            </a:pPr>
            <a:r>
              <a:rPr lang="en-US" dirty="0" smtClean="0">
                <a:cs typeface="B Nazanin" pitchFamily="2" charset="-78"/>
              </a:rPr>
              <a:t> </a:t>
            </a:r>
            <a:r>
              <a:rPr lang="ar-SA" dirty="0" smtClean="0">
                <a:cs typeface="B Nazanin" pitchFamily="2" charset="-78"/>
              </a:rPr>
              <a:t>معاملات روي خط را انجام خواهند داد(مثلأ رزروكردن بليط هواپيما و اتوبوس و</a:t>
            </a:r>
            <a:r>
              <a:rPr lang="en-US" dirty="0" smtClean="0">
                <a:cs typeface="B Nazanin" pitchFamily="2" charset="-78"/>
              </a:rPr>
              <a:t>... )</a:t>
            </a:r>
          </a:p>
          <a:p>
            <a:pPr algn="just" rtl="1">
              <a:buNone/>
            </a:pPr>
            <a:endParaRPr lang="en-US" dirty="0" smtClean="0">
              <a:cs typeface="B Nazanin" pitchFamily="2" charset="-78"/>
            </a:endParaRPr>
          </a:p>
          <a:p>
            <a:pPr algn="just" rtl="1">
              <a:buFont typeface="Wingdings" pitchFamily="2" charset="2"/>
              <a:buChar char="§"/>
            </a:pPr>
            <a:r>
              <a:rPr lang="en-US" dirty="0" smtClean="0">
                <a:cs typeface="B Nazanin" pitchFamily="2" charset="-78"/>
              </a:rPr>
              <a:t>  </a:t>
            </a:r>
            <a:r>
              <a:rPr lang="ar-SA" dirty="0" smtClean="0">
                <a:cs typeface="B Nazanin" pitchFamily="2" charset="-78"/>
              </a:rPr>
              <a:t>قادر خواهند بود تا به عنوان يك شهروند الكترونيكي در امور اجرائی مشاركت داشته باشند</a:t>
            </a:r>
            <a:r>
              <a:rPr lang="en-US" dirty="0" smtClean="0">
                <a:cs typeface="B Nazanin" pitchFamily="2" charset="-78"/>
              </a:rPr>
              <a:t>.</a:t>
            </a:r>
          </a:p>
          <a:p>
            <a:pPr algn="r" rtl="1">
              <a:buNone/>
            </a:pPr>
            <a:endParaRPr lang="en-US" dirty="0"/>
          </a:p>
        </p:txBody>
      </p:sp>
    </p:spTree>
  </p:cSld>
  <p:clrMapOvr>
    <a:masterClrMapping/>
  </p:clrMapOvr>
  <p:transition spd="med">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819</TotalTime>
  <Words>1320</Words>
  <Application>Microsoft Office PowerPoint</Application>
  <PresentationFormat>On-screen Show (4:3)</PresentationFormat>
  <Paragraphs>123</Paragraphs>
  <Slides>19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2  Nazanin</vt:lpstr>
      <vt:lpstr>Aparajita</vt:lpstr>
      <vt:lpstr>Arial</vt:lpstr>
      <vt:lpstr>B Nazanin</vt:lpstr>
      <vt:lpstr>Gill Sans MT</vt:lpstr>
      <vt:lpstr>Majalla UI</vt:lpstr>
      <vt:lpstr>Times New Roman</vt:lpstr>
      <vt:lpstr>Verdana</vt:lpstr>
      <vt:lpstr>Wingdings</vt:lpstr>
      <vt:lpstr>Wingdings 2</vt:lpstr>
      <vt:lpstr>Solstice</vt:lpstr>
      <vt:lpstr>شهروند الکترونیک</vt:lpstr>
      <vt:lpstr>PowerPoint Presentation</vt:lpstr>
      <vt:lpstr>مهارتهايي كه يك شهروند الكترونيك بايد بداند</vt:lpstr>
      <vt:lpstr>PowerPoint Presentation</vt:lpstr>
      <vt:lpstr>PowerPoint Presentation</vt:lpstr>
      <vt:lpstr>ویژگی های یک شهروند الکترونیک تمام عیار عبارت است است از: </vt:lpstr>
      <vt:lpstr>PowerPoint Presentation</vt:lpstr>
      <vt:lpstr>PowerPoint Presentation</vt:lpstr>
      <vt:lpstr>شهروند الکترونیک چه مهارتهايي را كسب خواهد كرد؟</vt:lpstr>
      <vt:lpstr>جایگاه شهروند الکترونیک در کشور  </vt:lpstr>
      <vt:lpstr>جایگاه شهروند الکترونیک در سایر کشورها چگونه است ؟ </vt:lpstr>
      <vt:lpstr>چه عوامل دیگری می تواند در توسعه ی شهروند الکترونیک موثر واقع شود ؟ </vt:lpstr>
      <vt:lpstr>PowerPoint Presentation</vt:lpstr>
      <vt:lpstr>    شـــهر الـکترونیک چه ویژگی هایی دارد و بــــرای رسیــدن بــه آن چه باید کرد ؟ </vt:lpstr>
      <vt:lpstr>PowerPoint Presentation</vt:lpstr>
      <vt:lpstr>شهر های الکترونیک مشهور دنیا کدامند؟</vt:lpstr>
      <vt:lpstr> چرا وجود شهر های الکترونیک اهمیت دارد ؟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شهروند الکترونیک</dc:title>
  <dc:creator>e-nafari</dc:creator>
  <cp:lastModifiedBy>Windows User</cp:lastModifiedBy>
  <cp:revision>269</cp:revision>
  <dcterms:created xsi:type="dcterms:W3CDTF">2016-05-01T12:50:24Z</dcterms:created>
  <dcterms:modified xsi:type="dcterms:W3CDTF">2019-03-12T20:19:15Z</dcterms:modified>
</cp:coreProperties>
</file>