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8" r:id="rId1"/>
  </p:sldMasterIdLst>
  <p:notesMasterIdLst>
    <p:notesMasterId r:id="rId51"/>
  </p:notesMasterIdLst>
  <p:sldIdLst>
    <p:sldId id="293" r:id="rId2"/>
    <p:sldId id="294"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7" r:id="rId22"/>
    <p:sldId id="278" r:id="rId23"/>
    <p:sldId id="279" r:id="rId24"/>
    <p:sldId id="280" r:id="rId25"/>
    <p:sldId id="291" r:id="rId26"/>
    <p:sldId id="281" r:id="rId27"/>
    <p:sldId id="282" r:id="rId28"/>
    <p:sldId id="283" r:id="rId29"/>
    <p:sldId id="284" r:id="rId30"/>
    <p:sldId id="285" r:id="rId31"/>
    <p:sldId id="287" r:id="rId32"/>
    <p:sldId id="298" r:id="rId33"/>
    <p:sldId id="299" r:id="rId34"/>
    <p:sldId id="300" r:id="rId35"/>
    <p:sldId id="301" r:id="rId36"/>
    <p:sldId id="302" r:id="rId37"/>
    <p:sldId id="303" r:id="rId38"/>
    <p:sldId id="304" r:id="rId39"/>
    <p:sldId id="305" r:id="rId40"/>
    <p:sldId id="306" r:id="rId41"/>
    <p:sldId id="307" r:id="rId42"/>
    <p:sldId id="308" r:id="rId43"/>
    <p:sldId id="309" r:id="rId44"/>
    <p:sldId id="311" r:id="rId45"/>
    <p:sldId id="312" r:id="rId46"/>
    <p:sldId id="314" r:id="rId47"/>
    <p:sldId id="318" r:id="rId48"/>
    <p:sldId id="319" r:id="rId49"/>
    <p:sldId id="320" r:id="rId5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731" autoAdjust="0"/>
    <p:restoredTop sz="89762" autoAdjust="0"/>
  </p:normalViewPr>
  <p:slideViewPr>
    <p:cSldViewPr>
      <p:cViewPr varScale="1">
        <p:scale>
          <a:sx n="66" d="100"/>
          <a:sy n="66" d="100"/>
        </p:scale>
        <p:origin x="184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449D826-9E60-4168-9ECF-ABF208CA8644}" type="datetimeFigureOut">
              <a:rPr lang="fa-IR" smtClean="0"/>
              <a:pPr/>
              <a:t>10/06/1440</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26C30A1-8BBD-4B47-A03C-E50EDB6B99CB}" type="slidenum">
              <a:rPr lang="fa-IR" smtClean="0"/>
              <a:pPr/>
              <a:t>‹#›</a:t>
            </a:fld>
            <a:endParaRPr lang="fa-IR"/>
          </a:p>
        </p:txBody>
      </p:sp>
    </p:spTree>
    <p:extLst>
      <p:ext uri="{BB962C8B-B14F-4D97-AF65-F5344CB8AC3E}">
        <p14:creationId xmlns:p14="http://schemas.microsoft.com/office/powerpoint/2010/main" val="273093916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826C30A1-8BBD-4B47-A03C-E50EDB6B99CB}" type="slidenum">
              <a:rPr lang="fa-IR" smtClean="0"/>
              <a:pPr/>
              <a:t>10</a:t>
            </a:fld>
            <a:endParaRPr lang="fa-IR"/>
          </a:p>
        </p:txBody>
      </p:sp>
    </p:spTree>
    <p:extLst>
      <p:ext uri="{BB962C8B-B14F-4D97-AF65-F5344CB8AC3E}">
        <p14:creationId xmlns:p14="http://schemas.microsoft.com/office/powerpoint/2010/main" val="3855488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826C30A1-8BBD-4B47-A03C-E50EDB6B99CB}" type="slidenum">
              <a:rPr lang="fa-IR" smtClean="0"/>
              <a:pPr/>
              <a:t>29</a:t>
            </a:fld>
            <a:endParaRPr lang="fa-IR"/>
          </a:p>
        </p:txBody>
      </p:sp>
    </p:spTree>
    <p:extLst>
      <p:ext uri="{BB962C8B-B14F-4D97-AF65-F5344CB8AC3E}">
        <p14:creationId xmlns:p14="http://schemas.microsoft.com/office/powerpoint/2010/main" val="18509413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A149EE7-4AA3-4CF5-A465-38DF8D108C62}" type="datetimeFigureOut">
              <a:rPr lang="fa-IR" smtClean="0"/>
              <a:pPr/>
              <a:t>10/06/1440</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EBB971C-C162-473D-A120-F8864CACDD4E}"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149EE7-4AA3-4CF5-A465-38DF8D108C62}" type="datetimeFigureOut">
              <a:rPr lang="fa-IR" smtClean="0"/>
              <a:pPr/>
              <a:t>10/06/1440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BB971C-C162-473D-A120-F8864CACDD4E}"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149EE7-4AA3-4CF5-A465-38DF8D108C62}" type="datetimeFigureOut">
              <a:rPr lang="fa-IR" smtClean="0"/>
              <a:pPr/>
              <a:t>10/06/1440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BB971C-C162-473D-A120-F8864CACDD4E}"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149EE7-4AA3-4CF5-A465-38DF8D108C62}" type="datetimeFigureOut">
              <a:rPr lang="fa-IR" smtClean="0"/>
              <a:pPr/>
              <a:t>10/06/1440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BB971C-C162-473D-A120-F8864CACDD4E}" type="slidenum">
              <a:rPr lang="fa-IR" smtClean="0"/>
              <a:pPr/>
              <a:t>‹#›</a:t>
            </a:fld>
            <a:endParaRPr lang="fa-IR"/>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A149EE7-4AA3-4CF5-A465-38DF8D108C62}" type="datetimeFigureOut">
              <a:rPr lang="fa-IR" smtClean="0"/>
              <a:pPr/>
              <a:t>10/06/1440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BB971C-C162-473D-A120-F8864CACDD4E}"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A149EE7-4AA3-4CF5-A465-38DF8D108C62}" type="datetimeFigureOut">
              <a:rPr lang="fa-IR" smtClean="0"/>
              <a:pPr/>
              <a:t>10/06/1440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EBB971C-C162-473D-A120-F8864CACDD4E}" type="slidenum">
              <a:rPr lang="fa-IR" smtClean="0"/>
              <a:pPr/>
              <a:t>‹#›</a:t>
            </a:fld>
            <a:endParaRPr lang="fa-IR"/>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A149EE7-4AA3-4CF5-A465-38DF8D108C62}" type="datetimeFigureOut">
              <a:rPr lang="fa-IR" smtClean="0"/>
              <a:pPr/>
              <a:t>10/06/1440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EBB971C-C162-473D-A120-F8864CACDD4E}"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A149EE7-4AA3-4CF5-A465-38DF8D108C62}" type="datetimeFigureOut">
              <a:rPr lang="fa-IR" smtClean="0"/>
              <a:pPr/>
              <a:t>10/06/1440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EBB971C-C162-473D-A120-F8864CACDD4E}" type="slidenum">
              <a:rPr lang="fa-IR" smtClean="0"/>
              <a:pPr/>
              <a:t>‹#›</a:t>
            </a:fld>
            <a:endParaRPr lang="fa-IR"/>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149EE7-4AA3-4CF5-A465-38DF8D108C62}" type="datetimeFigureOut">
              <a:rPr lang="fa-IR" smtClean="0"/>
              <a:pPr/>
              <a:t>10/06/1440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EBB971C-C162-473D-A120-F8864CACDD4E}"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0A149EE7-4AA3-4CF5-A465-38DF8D108C62}" type="datetimeFigureOut">
              <a:rPr lang="fa-IR" smtClean="0"/>
              <a:pPr/>
              <a:t>10/06/1440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EBB971C-C162-473D-A120-F8864CACDD4E}"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A149EE7-4AA3-4CF5-A465-38DF8D108C62}" type="datetimeFigureOut">
              <a:rPr lang="fa-IR" smtClean="0"/>
              <a:pPr/>
              <a:t>10/06/1440</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EBB971C-C162-473D-A120-F8864CACDD4E}"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A149EE7-4AA3-4CF5-A465-38DF8D108C62}" type="datetimeFigureOut">
              <a:rPr lang="fa-IR" smtClean="0"/>
              <a:pPr/>
              <a:t>10/06/1440</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EBB971C-C162-473D-A120-F8864CACDD4E}"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lstStyle/>
          <a:p>
            <a:endParaRPr lang="fa-IR" dirty="0"/>
          </a:p>
        </p:txBody>
      </p:sp>
      <p:pic>
        <p:nvPicPr>
          <p:cNvPr id="3" name="Picture 2"/>
          <p:cNvPicPr>
            <a:picLocks noChangeAspect="1"/>
          </p:cNvPicPr>
          <p:nvPr/>
        </p:nvPicPr>
        <p:blipFill>
          <a:blip r:embed="rId2" cstate="print">
            <a:duotone>
              <a:prstClr val="black"/>
              <a:schemeClr val="accent6">
                <a:tint val="45000"/>
                <a:satMod val="400000"/>
              </a:schemeClr>
            </a:duotone>
            <a:extLst>
              <a:ext uri="{BEBA8EAE-BF5A-486C-A8C5-ECC9F3942E4B}">
                <a14:imgProps xmlns:a14="http://schemas.microsoft.com/office/drawing/2010/main">
                  <a14:imgLayer r:embed="rId3">
                    <a14:imgEffect>
                      <a14:artisticMosiaicBubbles/>
                    </a14:imgEffect>
                  </a14:imgLayer>
                </a14:imgProps>
              </a:ex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210736523"/>
      </p:ext>
    </p:extLst>
  </p:cSld>
  <p:clrMapOvr>
    <a:masterClrMapping/>
  </p:clrMapOvr>
  <p:transition>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214290"/>
            <a:ext cx="8229600" cy="6408712"/>
          </a:xfrm>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fa-IR" sz="2000" dirty="0" smtClean="0">
                <a:cs typeface="B Jadid" pitchFamily="2" charset="-78"/>
              </a:rPr>
              <a:t>موانع بکارگیری </a:t>
            </a:r>
            <a:r>
              <a:rPr lang="en-US" sz="2000" dirty="0" smtClean="0">
                <a:cs typeface="B Jadid" pitchFamily="2" charset="-78"/>
              </a:rPr>
              <a:t>SISP</a:t>
            </a:r>
          </a:p>
          <a:p>
            <a:pPr marL="0" indent="0">
              <a:buNone/>
            </a:pPr>
            <a:r>
              <a:rPr lang="fa-IR" sz="1800" dirty="0" smtClean="0">
                <a:cs typeface="B Nazanin" pitchFamily="2" charset="-78"/>
              </a:rPr>
              <a:t>لدرر و ویجی در رابطه با </a:t>
            </a:r>
            <a:r>
              <a:rPr lang="en-US" sz="1800" dirty="0" smtClean="0">
                <a:cs typeface="B Nazanin" pitchFamily="2" charset="-78"/>
              </a:rPr>
              <a:t>SISP</a:t>
            </a:r>
            <a:r>
              <a:rPr lang="fa-IR" sz="1800" dirty="0" smtClean="0">
                <a:cs typeface="B Nazanin" pitchFamily="2" charset="-78"/>
              </a:rPr>
              <a:t> مسائل و مشکلات زیر را مطرح ساخته اند :</a:t>
            </a:r>
          </a:p>
          <a:p>
            <a:r>
              <a:rPr lang="fa-IR" sz="1800" b="1" dirty="0" smtClean="0">
                <a:cs typeface="B Nazanin" pitchFamily="2" charset="-78"/>
              </a:rPr>
              <a:t>الف . مشکلات سازمانی :</a:t>
            </a:r>
          </a:p>
          <a:p>
            <a:pPr marL="0" indent="0">
              <a:buNone/>
            </a:pPr>
            <a:r>
              <a:rPr lang="fa-IR" sz="1800" dirty="0">
                <a:cs typeface="B Nazanin" pitchFamily="2" charset="-78"/>
              </a:rPr>
              <a:t>	</a:t>
            </a:r>
            <a:r>
              <a:rPr lang="fa-IR" sz="1800" dirty="0" smtClean="0">
                <a:cs typeface="B Nazanin" pitchFamily="2" charset="-78"/>
              </a:rPr>
              <a:t>روش </a:t>
            </a:r>
            <a:r>
              <a:rPr lang="en-US" sz="1800" dirty="0" smtClean="0">
                <a:cs typeface="B Nazanin" pitchFamily="2" charset="-78"/>
              </a:rPr>
              <a:t>SISP</a:t>
            </a:r>
            <a:r>
              <a:rPr lang="fa-IR" sz="1800" dirty="0" smtClean="0">
                <a:cs typeface="B Nazanin" pitchFamily="2" charset="-78"/>
              </a:rPr>
              <a:t> استراتژی ها و اهداف سازمان را نادیده میگیرد ؛</a:t>
            </a:r>
          </a:p>
          <a:p>
            <a:pPr marL="0" indent="0">
              <a:buNone/>
            </a:pPr>
            <a:r>
              <a:rPr lang="fa-IR" sz="1800" dirty="0">
                <a:cs typeface="B Nazanin" pitchFamily="2" charset="-78"/>
              </a:rPr>
              <a:t>	</a:t>
            </a:r>
            <a:r>
              <a:rPr lang="fa-IR" sz="1800" dirty="0" smtClean="0">
                <a:cs typeface="B Nazanin" pitchFamily="2" charset="-78"/>
              </a:rPr>
              <a:t>روش </a:t>
            </a:r>
            <a:r>
              <a:rPr lang="en-US" sz="1800" dirty="0" smtClean="0">
                <a:cs typeface="B Nazanin" pitchFamily="2" charset="-78"/>
              </a:rPr>
              <a:t>SISP</a:t>
            </a:r>
            <a:r>
              <a:rPr lang="fa-IR" sz="1800" dirty="0" smtClean="0">
                <a:cs typeface="B Nazanin" pitchFamily="2" charset="-78"/>
              </a:rPr>
              <a:t> کاربرد سیستم های اطلاعاتی موجود را نادیده میگیرد ؛</a:t>
            </a:r>
          </a:p>
          <a:p>
            <a:pPr marL="0" indent="0">
              <a:buNone/>
            </a:pPr>
            <a:r>
              <a:rPr lang="fa-IR" sz="1800" dirty="0">
                <a:cs typeface="B Nazanin" pitchFamily="2" charset="-78"/>
              </a:rPr>
              <a:t>	</a:t>
            </a:r>
            <a:r>
              <a:rPr lang="fa-IR" sz="1800" dirty="0" smtClean="0">
                <a:cs typeface="B Nazanin" pitchFamily="2" charset="-78"/>
              </a:rPr>
              <a:t>روش </a:t>
            </a:r>
            <a:r>
              <a:rPr lang="en-US" sz="1800" dirty="0" smtClean="0">
                <a:cs typeface="B Nazanin" pitchFamily="2" charset="-78"/>
              </a:rPr>
              <a:t>SISP</a:t>
            </a:r>
            <a:r>
              <a:rPr lang="fa-IR" sz="1800" dirty="0" smtClean="0">
                <a:cs typeface="B Nazanin" pitchFamily="2" charset="-78"/>
              </a:rPr>
              <a:t> کاربران را به اندازه کافی درگیر نمیکند ؛</a:t>
            </a:r>
          </a:p>
          <a:p>
            <a:pPr marL="0" indent="0">
              <a:buNone/>
            </a:pPr>
            <a:r>
              <a:rPr lang="fa-IR" sz="1800" dirty="0">
                <a:cs typeface="B Nazanin" pitchFamily="2" charset="-78"/>
              </a:rPr>
              <a:t>	</a:t>
            </a:r>
            <a:r>
              <a:rPr lang="fa-IR" sz="1800" dirty="0" smtClean="0">
                <a:cs typeface="B Nazanin" pitchFamily="2" charset="-78"/>
              </a:rPr>
              <a:t>روش </a:t>
            </a:r>
            <a:r>
              <a:rPr lang="en-US" sz="1800" dirty="0" smtClean="0">
                <a:cs typeface="B Nazanin" pitchFamily="2" charset="-78"/>
              </a:rPr>
              <a:t>SISP</a:t>
            </a:r>
            <a:r>
              <a:rPr lang="fa-IR" sz="1800" dirty="0" smtClean="0">
                <a:cs typeface="B Nazanin" pitchFamily="2" charset="-78"/>
              </a:rPr>
              <a:t> تصور اشتباهی از اندازه سازمان دارد .</a:t>
            </a:r>
          </a:p>
          <a:p>
            <a:r>
              <a:rPr lang="fa-IR" sz="1800" b="1" dirty="0" smtClean="0">
                <a:cs typeface="B Nazanin" pitchFamily="2" charset="-78"/>
              </a:rPr>
              <a:t>ب . مشکلات اجرایی :</a:t>
            </a:r>
          </a:p>
          <a:p>
            <a:pPr marL="0" indent="0">
              <a:buNone/>
            </a:pPr>
            <a:r>
              <a:rPr lang="fa-IR" sz="1800" dirty="0">
                <a:cs typeface="B Nazanin" pitchFamily="2" charset="-78"/>
              </a:rPr>
              <a:t>	</a:t>
            </a:r>
            <a:r>
              <a:rPr lang="fa-IR" sz="1800" dirty="0" smtClean="0">
                <a:cs typeface="B Nazanin" pitchFamily="2" charset="-78"/>
              </a:rPr>
              <a:t>به سختی میتوان مدیریت عالی را مجاب به انجام طرح کرد ؛</a:t>
            </a:r>
          </a:p>
          <a:p>
            <a:pPr marL="0" indent="0">
              <a:buNone/>
            </a:pPr>
            <a:r>
              <a:rPr lang="fa-IR" sz="1800" dirty="0">
                <a:cs typeface="B Nazanin" pitchFamily="2" charset="-78"/>
              </a:rPr>
              <a:t>	</a:t>
            </a:r>
            <a:r>
              <a:rPr lang="fa-IR" sz="1800" dirty="0" smtClean="0">
                <a:cs typeface="B Nazanin" pitchFamily="2" charset="-78"/>
              </a:rPr>
              <a:t>روش </a:t>
            </a:r>
            <a:r>
              <a:rPr lang="en-US" sz="1800" dirty="0" smtClean="0">
                <a:cs typeface="B Nazanin" pitchFamily="2" charset="-78"/>
              </a:rPr>
              <a:t>SISP</a:t>
            </a:r>
            <a:r>
              <a:rPr lang="fa-IR" sz="1800" dirty="0" smtClean="0">
                <a:cs typeface="B Nazanin" pitchFamily="2" charset="-78"/>
              </a:rPr>
              <a:t> مسائل مربوط به اجرای برنامه را در نظر نمیگیرد ؛</a:t>
            </a:r>
          </a:p>
          <a:p>
            <a:pPr marL="0" indent="0">
              <a:buNone/>
            </a:pPr>
            <a:r>
              <a:rPr lang="fa-IR" sz="1800" dirty="0">
                <a:cs typeface="B Nazanin" pitchFamily="2" charset="-78"/>
              </a:rPr>
              <a:t>	</a:t>
            </a:r>
            <a:r>
              <a:rPr lang="fa-IR" sz="1800" dirty="0" smtClean="0">
                <a:cs typeface="B Nazanin" pitchFamily="2" charset="-78"/>
              </a:rPr>
              <a:t>جهت اجرایی کردن خروجی های </a:t>
            </a:r>
            <a:r>
              <a:rPr lang="en-US" sz="1800" dirty="0" smtClean="0">
                <a:cs typeface="B Nazanin" pitchFamily="2" charset="-78"/>
              </a:rPr>
              <a:t>SISP</a:t>
            </a:r>
            <a:r>
              <a:rPr lang="fa-IR" sz="1800" dirty="0" smtClean="0">
                <a:cs typeface="B Nazanin" pitchFamily="2" charset="-78"/>
              </a:rPr>
              <a:t> ( پروژه ها و معماری داده ها ) نیاز به واکاوی گسترده	بعدی دارد ؛</a:t>
            </a:r>
          </a:p>
          <a:p>
            <a:pPr marL="0" indent="0">
              <a:buNone/>
            </a:pPr>
            <a:r>
              <a:rPr lang="fa-IR" sz="1800" dirty="0">
                <a:cs typeface="B Nazanin" pitchFamily="2" charset="-78"/>
              </a:rPr>
              <a:t>	</a:t>
            </a:r>
            <a:r>
              <a:rPr lang="fa-IR" sz="1800" dirty="0" smtClean="0">
                <a:cs typeface="B Nazanin" pitchFamily="2" charset="-78"/>
              </a:rPr>
              <a:t>خروجی ها در راستای خواسته های مدیریت نیست .</a:t>
            </a:r>
          </a:p>
          <a:p>
            <a:r>
              <a:rPr lang="fa-IR" sz="1800" b="1" dirty="0" smtClean="0">
                <a:cs typeface="B Nazanin" pitchFamily="2" charset="-78"/>
              </a:rPr>
              <a:t>ج . مشکلات پایگاه داده ای :</a:t>
            </a:r>
          </a:p>
          <a:p>
            <a:pPr marL="0" indent="0">
              <a:buNone/>
            </a:pPr>
            <a:r>
              <a:rPr lang="fa-IR" sz="1800" dirty="0">
                <a:cs typeface="B Nazanin" pitchFamily="2" charset="-78"/>
              </a:rPr>
              <a:t>	</a:t>
            </a:r>
            <a:r>
              <a:rPr lang="fa-IR" sz="1800" dirty="0" smtClean="0">
                <a:cs typeface="B Nazanin" pitchFamily="2" charset="-78"/>
              </a:rPr>
              <a:t>خروجی </a:t>
            </a:r>
            <a:r>
              <a:rPr lang="en-US" sz="1800" dirty="0" smtClean="0">
                <a:cs typeface="B Nazanin" pitchFamily="2" charset="-78"/>
              </a:rPr>
              <a:t>SISP</a:t>
            </a:r>
            <a:r>
              <a:rPr lang="fa-IR" sz="1800" dirty="0" smtClean="0">
                <a:cs typeface="B Nazanin" pitchFamily="2" charset="-78"/>
              </a:rPr>
              <a:t> اولویتی برای ایجاد خروجی داده ها ایجاد نمیکند ؛</a:t>
            </a:r>
          </a:p>
          <a:p>
            <a:pPr marL="0" indent="0">
              <a:buNone/>
            </a:pPr>
            <a:r>
              <a:rPr lang="fa-IR" sz="1800" dirty="0">
                <a:cs typeface="B Nazanin" pitchFamily="2" charset="-78"/>
              </a:rPr>
              <a:t>	</a:t>
            </a:r>
            <a:r>
              <a:rPr lang="fa-IR" sz="1800" dirty="0" smtClean="0">
                <a:cs typeface="B Nazanin" pitchFamily="2" charset="-78"/>
              </a:rPr>
              <a:t>خروجی </a:t>
            </a:r>
            <a:r>
              <a:rPr lang="en-US" sz="1800" dirty="0" smtClean="0">
                <a:cs typeface="B Nazanin" pitchFamily="2" charset="-78"/>
              </a:rPr>
              <a:t>SISP</a:t>
            </a:r>
            <a:r>
              <a:rPr lang="fa-IR" sz="1800" dirty="0" smtClean="0">
                <a:cs typeface="B Nazanin" pitchFamily="2" charset="-78"/>
              </a:rPr>
              <a:t> موضوع مدیریت داده ها در سازمان به اندازه کافی بررسی نمیکند ؛</a:t>
            </a:r>
          </a:p>
          <a:p>
            <a:pPr marL="0" indent="0">
              <a:buNone/>
            </a:pPr>
            <a:r>
              <a:rPr lang="fa-IR" sz="1800" dirty="0">
                <a:cs typeface="B Nazanin" pitchFamily="2" charset="-78"/>
              </a:rPr>
              <a:t>	</a:t>
            </a:r>
            <a:r>
              <a:rPr lang="fa-IR" sz="1800" dirty="0" smtClean="0">
                <a:cs typeface="B Nazanin" pitchFamily="2" charset="-78"/>
              </a:rPr>
              <a:t>خروجی </a:t>
            </a:r>
            <a:r>
              <a:rPr lang="en-US" sz="1800" dirty="0" smtClean="0">
                <a:cs typeface="B Nazanin" pitchFamily="2" charset="-78"/>
              </a:rPr>
              <a:t>SISP</a:t>
            </a:r>
            <a:r>
              <a:rPr lang="fa-IR" sz="1800" dirty="0" smtClean="0">
                <a:cs typeface="B Nazanin" pitchFamily="2" charset="-78"/>
              </a:rPr>
              <a:t> معماری داده های سازمانی را تعریف نمیکند .</a:t>
            </a:r>
          </a:p>
          <a:p>
            <a:pPr marL="0" indent="0">
              <a:buNone/>
            </a:pPr>
            <a:endParaRPr lang="fa-IR" sz="1800" dirty="0" smtClean="0">
              <a:cs typeface="B Zar" pitchFamily="2" charset="-78"/>
            </a:endParaRPr>
          </a:p>
        </p:txBody>
      </p:sp>
    </p:spTree>
    <p:extLst>
      <p:ext uri="{BB962C8B-B14F-4D97-AF65-F5344CB8AC3E}">
        <p14:creationId xmlns:p14="http://schemas.microsoft.com/office/powerpoint/2010/main" val="418375322"/>
      </p:ext>
    </p:extLst>
  </p:cSld>
  <p:clrMapOvr>
    <a:masterClrMapping/>
  </p:clrMapOvr>
  <p:transition>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1"/>
            <a:ext cx="8229600" cy="5309212"/>
          </a:xfrm>
        </p:spPr>
        <p:style>
          <a:lnRef idx="1">
            <a:schemeClr val="accent1"/>
          </a:lnRef>
          <a:fillRef idx="2">
            <a:schemeClr val="accent1"/>
          </a:fillRef>
          <a:effectRef idx="1">
            <a:schemeClr val="accent1"/>
          </a:effectRef>
          <a:fontRef idx="minor">
            <a:schemeClr val="dk1"/>
          </a:fontRef>
        </p:style>
        <p:txBody>
          <a:bodyPr>
            <a:normAutofit/>
          </a:bodyPr>
          <a:lstStyle/>
          <a:p>
            <a:r>
              <a:rPr lang="fa-IR" sz="1800" b="1" dirty="0" smtClean="0">
                <a:cs typeface="B Nazanin" pitchFamily="2" charset="-78"/>
              </a:rPr>
              <a:t>د . مشکلات سخت افزاری : </a:t>
            </a:r>
          </a:p>
          <a:p>
            <a:pPr marL="0" indent="0">
              <a:buNone/>
            </a:pPr>
            <a:r>
              <a:rPr lang="fa-IR" sz="1800" dirty="0">
                <a:cs typeface="B Nazanin" pitchFamily="2" charset="-78"/>
              </a:rPr>
              <a:t>	</a:t>
            </a:r>
            <a:r>
              <a:rPr lang="fa-IR" sz="1800" dirty="0" smtClean="0">
                <a:cs typeface="B Nazanin" pitchFamily="2" charset="-78"/>
              </a:rPr>
              <a:t>خروجی </a:t>
            </a:r>
            <a:r>
              <a:rPr lang="en-US" sz="1800" dirty="0" smtClean="0">
                <a:cs typeface="B Nazanin" pitchFamily="2" charset="-78"/>
              </a:rPr>
              <a:t>SISP</a:t>
            </a:r>
            <a:r>
              <a:rPr lang="fa-IR" sz="1800" dirty="0" smtClean="0">
                <a:cs typeface="B Nazanin" pitchFamily="2" charset="-78"/>
              </a:rPr>
              <a:t> برنامه جامع سخت افزاری سازمانی را تعریف نمیکند ؛</a:t>
            </a:r>
          </a:p>
          <a:p>
            <a:pPr marL="0" indent="0">
              <a:buNone/>
            </a:pPr>
            <a:r>
              <a:rPr lang="fa-IR" sz="1800" dirty="0">
                <a:cs typeface="B Nazanin" pitchFamily="2" charset="-78"/>
              </a:rPr>
              <a:t>	</a:t>
            </a:r>
            <a:r>
              <a:rPr lang="fa-IR" sz="1800" dirty="0" smtClean="0">
                <a:cs typeface="B Nazanin" pitchFamily="2" charset="-78"/>
              </a:rPr>
              <a:t>خروجی </a:t>
            </a:r>
            <a:r>
              <a:rPr lang="en-US" sz="1800" dirty="0" smtClean="0">
                <a:cs typeface="B Nazanin" pitchFamily="2" charset="-78"/>
              </a:rPr>
              <a:t>SISP</a:t>
            </a:r>
            <a:r>
              <a:rPr lang="fa-IR" sz="1800" dirty="0" smtClean="0">
                <a:cs typeface="B Nazanin" pitchFamily="2" charset="-78"/>
              </a:rPr>
              <a:t> برنامه جامع اطلاعات داده ای را تعریف نمیکند .</a:t>
            </a:r>
          </a:p>
          <a:p>
            <a:r>
              <a:rPr lang="fa-IR" sz="1800" b="1" dirty="0" smtClean="0">
                <a:cs typeface="B Nazanin" pitchFamily="2" charset="-78"/>
              </a:rPr>
              <a:t>ه . مشکلات هزینه ای :</a:t>
            </a:r>
          </a:p>
          <a:p>
            <a:pPr marL="0" indent="0">
              <a:buNone/>
            </a:pPr>
            <a:r>
              <a:rPr lang="fa-IR" sz="1800" dirty="0">
                <a:cs typeface="B Nazanin" pitchFamily="2" charset="-78"/>
              </a:rPr>
              <a:t>	</a:t>
            </a:r>
            <a:r>
              <a:rPr lang="fa-IR" sz="1800" dirty="0" smtClean="0">
                <a:cs typeface="B Nazanin" pitchFamily="2" charset="-78"/>
              </a:rPr>
              <a:t>طراحی بسیار طولانی مدت است ؛</a:t>
            </a:r>
          </a:p>
          <a:p>
            <a:pPr marL="0" indent="0">
              <a:buNone/>
            </a:pPr>
            <a:r>
              <a:rPr lang="fa-IR" sz="1800" dirty="0">
                <a:cs typeface="B Nazanin" pitchFamily="2" charset="-78"/>
              </a:rPr>
              <a:t>	</a:t>
            </a:r>
            <a:r>
              <a:rPr lang="fa-IR" sz="1800" dirty="0" smtClean="0">
                <a:cs typeface="B Nazanin" pitchFamily="2" charset="-78"/>
              </a:rPr>
              <a:t>طراحی میتواند بسیار پر هزینه باشد .</a:t>
            </a:r>
          </a:p>
          <a:p>
            <a:r>
              <a:rPr lang="fa-IR" sz="1800" b="1" dirty="0" smtClean="0">
                <a:cs typeface="B Nazanin" pitchFamily="2" charset="-78"/>
              </a:rPr>
              <a:t>و . پیدا کردن افراد واجد شرایط طراحی بسیار مشکل است .</a:t>
            </a:r>
          </a:p>
          <a:p>
            <a:r>
              <a:rPr lang="fa-IR" sz="1800" b="1" dirty="0" smtClean="0">
                <a:cs typeface="B Nazanin" pitchFamily="2" charset="-78"/>
              </a:rPr>
              <a:t>ز . طراحی معمولا گروه مدیریت جدیدی تعریف نمیکنند .</a:t>
            </a:r>
          </a:p>
          <a:p>
            <a:r>
              <a:rPr lang="fa-IR" sz="1800" b="1" dirty="0" smtClean="0">
                <a:cs typeface="B Nazanin" pitchFamily="2" charset="-78"/>
              </a:rPr>
              <a:t>ح . برنامه مالی برای سیستم اطلاعاتی تعریف نمی کند .</a:t>
            </a:r>
            <a:endParaRPr lang="fa-IR" sz="1800" b="1" dirty="0">
              <a:cs typeface="B Nazanin" pitchFamily="2" charset="-78"/>
            </a:endParaRPr>
          </a:p>
        </p:txBody>
      </p:sp>
    </p:spTree>
    <p:extLst>
      <p:ext uri="{BB962C8B-B14F-4D97-AF65-F5344CB8AC3E}">
        <p14:creationId xmlns:p14="http://schemas.microsoft.com/office/powerpoint/2010/main" val="418375322"/>
      </p:ext>
    </p:extLst>
  </p:cSld>
  <p:clrMapOvr>
    <a:masterClrMapping/>
  </p:clrMapOvr>
  <p:transition>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357166"/>
            <a:ext cx="8229600" cy="5976664"/>
          </a:xfrm>
        </p:spPr>
        <p:txBody>
          <a:bodyPr>
            <a:normAutofit fontScale="92500" lnSpcReduction="2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indent="0">
              <a:buNone/>
            </a:pPr>
            <a:r>
              <a:rPr lang="fa-IR" sz="2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ابعاد شش گانه فرایند </a:t>
            </a:r>
            <a:r>
              <a:rPr lang="en-US" sz="2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rPr>
              <a:t>SISP</a:t>
            </a:r>
            <a:endParaRPr lang="fa-IR" sz="2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B Jadid" pitchFamily="2" charset="-78"/>
            </a:endParaRPr>
          </a:p>
          <a:p>
            <a:pPr marL="0" indent="0">
              <a:buNone/>
            </a:pPr>
            <a:r>
              <a:rPr lang="fa-IR" sz="2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B Nazanin" pitchFamily="2" charset="-78"/>
              </a:rPr>
              <a:t> 1 . جامعیت : در ادبیات مدیریت استراتژیک یکی از ویژگی های فرایند برنامه ریزی استراتژیک جامعیت تصمیم گیری و یکپارچه سازی است .</a:t>
            </a:r>
          </a:p>
          <a:p>
            <a:pPr marL="0" indent="0">
              <a:buNone/>
            </a:pPr>
            <a:r>
              <a:rPr lang="fa-IR" sz="2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B Nazanin" pitchFamily="2" charset="-78"/>
              </a:rPr>
              <a:t>این مفهموم در سیستم های اطلاعاتی نیز برای توصیف حدود یا قلمرو راهکارها در فرایند برنامه ریزی استراتژیک به کار گرفته  میشود  . جامعیت یعنی توجه جامعه به فرایند که شامل این موراد میشود : 1) جمع آوری دامنه وسیعی از گزینه ها ؛ 2) بررسی دامنه کاملی از اهداف ؛ 3 ) ارزش گذاری دقیق هزینه ها و ریسک های مختلف  ؛ 4) پیمایش اطلاعات برای ارزیابی راهکارها  5) قضاوت در خصوص گزینه ها بر مبنای اهداف 6) بازبینی پیامدهای منفی و مثبت تمام گزینه های شناخته شده ؛ 7) انتخاب طرح های تفصیلی با امعان نظر در مقتضیات اجرایی راهکارهای انتخابی .</a:t>
            </a:r>
          </a:p>
          <a:p>
            <a:pPr marL="0" indent="0">
              <a:buNone/>
            </a:pPr>
            <a:r>
              <a:rPr lang="fa-IR" sz="2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B Nazanin" pitchFamily="2" charset="-78"/>
              </a:rPr>
              <a:t>2 . رسمیت : دیگر ویژگی برجسته فرایند برنامه ریزی استراتژیک ، رسمیت است . رسمیت به وجود فنون ، رویه های مکتوب و خط مشی هایی اشاره دارد که راهنمای فرایند برنامه ریزی اند . یک سیستم برنامه ریزی با رسمیت بالا فرایندی منطقی برای ساختن برنامه های استراتزیک محسوب میشود .</a:t>
            </a:r>
          </a:p>
          <a:p>
            <a:pPr marL="0" indent="0">
              <a:buNone/>
            </a:pPr>
            <a:r>
              <a:rPr lang="fa-IR" sz="2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B Nazanin" pitchFamily="2" charset="-78"/>
              </a:rPr>
              <a:t>3. تمرکز: تمرکز به توازن بین خلاقیت و جهت گیری نطارتی در درون فرایند برنامه ریزی اشاره دارد .</a:t>
            </a:r>
          </a:p>
          <a:p>
            <a:pPr marL="0" indent="0">
              <a:buNone/>
            </a:pPr>
            <a:r>
              <a:rPr lang="fa-IR" sz="2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B Nazanin" pitchFamily="2" charset="-78"/>
              </a:rPr>
              <a:t>4 . جریان : نقش مدیران سازمانی و بخشی در شروع فرایند برنامه ریزی به منزله یکی از ویژیگی های مهم برنامه ریزی استراتزیک محسوب میشود با توجه به مرکز ثقل اختیارات یا تفویض اختیار برای برنامه ریزی ، جریان نوعا از مدیریت عالی به سطوح پائین سازمان (بالا – پائین ) یا از سطوح بالای سازمانی ( پائین - بالا) اطلاق میشود . جریان بالا – پائین منجر به مشارکت محدود مدیران سطوح پائین در فرایند برنامه ریزی استراتژیک میشود . یعنی مدیریان سطوح پائین بیشتر در اجرای استراتژی درگیر میشوند در حالی که جریان پائین به بالای برنامه ریزی استراتژیک  به درگیری بیشتر مدیران وظیفه ای در برنامه ریزی منجر میشود . در این حالت فرایند برنامه ریزی با ایده ها و پیشنهاد هایی که مدیران وظیفه ای مطرح میکنند ، شروع میشود و نقش مدیریت عالی تلفیق پیشنهاد هاست .</a:t>
            </a:r>
          </a:p>
        </p:txBody>
      </p:sp>
    </p:spTree>
    <p:extLst>
      <p:ext uri="{BB962C8B-B14F-4D97-AF65-F5344CB8AC3E}">
        <p14:creationId xmlns:p14="http://schemas.microsoft.com/office/powerpoint/2010/main" val="418375322"/>
      </p:ext>
    </p:extLst>
  </p:cSld>
  <p:clrMapOvr>
    <a:masterClrMapping/>
  </p:clrMapOvr>
  <p:transition>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428604"/>
            <a:ext cx="8229600" cy="6048672"/>
          </a:xfrm>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0" indent="0">
              <a:buNone/>
            </a:pPr>
            <a:r>
              <a:rPr lang="fa-IR" sz="2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B Nazanin" pitchFamily="2" charset="-78"/>
              </a:rPr>
              <a:t>5 . مشارکت : در حالی که جریان برنامه ریزی با جهت گیری عمودی سیستم برنامه ریزی مرتبط است ، مشارکت بر حدود درگیری افراد در برنامه ریزی استراتژیک  تاکید دارد . ساختارهای برنامه ریزی با نیمرخ مشارکت محدود ، به درگیری و تعامل کمتر مدیران وظیفه ای در تدوین برنامه منجر میشود . در بعضی سازمان ها این پدیده ممکن است با جریان برنامه ریزی بالا به پائین مرتبط باشد .</a:t>
            </a:r>
          </a:p>
          <a:p>
            <a:pPr marL="0" indent="0">
              <a:buNone/>
            </a:pPr>
            <a:r>
              <a:rPr lang="fa-IR" sz="2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B Nazanin" pitchFamily="2" charset="-78"/>
              </a:rPr>
              <a:t>6 . ثبات رویه : یکی از مهمترین ابعاد برنامه ریزی در مدیریت استراتژیک که به آزمون سرعت تصمیم گیری و انطباق پذیزی استراتژیک می پردازد ، ثبات رویه است . این بعد برنامه ریزی به فراوانی فعالیت های برنامه ریزی و نیز فراوانی ارزشیابی / بازبینی گزینه های استراتژیک اشاره دارد . بنابراین ، ثبات رویه بالا با ویژگی برنامه ریزی مستمر با جلسات فراوان و ارتباطات زیادی میان افراد درگیر در برنامه ریزی و همچنین ارزیابی و بازبینی فراوانی جهت گیری استراتژیگ شناخته میشود .چنین سازگاری برنامه ریزی ممکن است برای افزایش سرعت تصمیم گیری ، تسهیل انطباق پذیری سریع با تغیرات محیط داخلی یا محیط رقابتی خارجی سازمان ضروری باشد </a:t>
            </a:r>
            <a:r>
              <a:rPr lang="fa-IR" sz="2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cs typeface="B Zar" pitchFamily="2" charset="-78"/>
              </a:rPr>
              <a:t>.</a:t>
            </a:r>
          </a:p>
        </p:txBody>
      </p:sp>
    </p:spTree>
    <p:extLst>
      <p:ext uri="{BB962C8B-B14F-4D97-AF65-F5344CB8AC3E}">
        <p14:creationId xmlns:p14="http://schemas.microsoft.com/office/powerpoint/2010/main" val="223792805"/>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192688"/>
          </a:xfrm>
        </p:spPr>
        <p:txBody>
          <a:bodyPr>
            <a:normAutofit/>
          </a:bodyPr>
          <a:lstStyle/>
          <a:p>
            <a:pPr marL="0" indent="0">
              <a:buNone/>
            </a:pPr>
            <a:endParaRPr lang="fa-IR" dirty="0" smtClean="0"/>
          </a:p>
          <a:p>
            <a:pPr marL="0" indent="0">
              <a:buNone/>
            </a:pPr>
            <a:endParaRPr lang="fa-IR" dirty="0"/>
          </a:p>
          <a:p>
            <a:pPr marL="0" indent="0">
              <a:buNone/>
            </a:pPr>
            <a:endParaRPr lang="fa-IR" dirty="0" smtClean="0"/>
          </a:p>
          <a:p>
            <a:pPr marL="0" indent="0">
              <a:buNone/>
            </a:pPr>
            <a:endParaRPr lang="fa-IR" dirty="0"/>
          </a:p>
          <a:p>
            <a:pPr marL="0" indent="0">
              <a:buNone/>
            </a:pPr>
            <a:endParaRPr lang="fa-IR" dirty="0" smtClean="0"/>
          </a:p>
          <a:p>
            <a:pPr marL="0" indent="0">
              <a:buNone/>
            </a:pPr>
            <a:endParaRPr lang="fa-IR" dirty="0"/>
          </a:p>
          <a:p>
            <a:pPr marL="0" indent="0">
              <a:buNone/>
            </a:pPr>
            <a:endParaRPr lang="fa-IR" dirty="0" smtClean="0"/>
          </a:p>
          <a:p>
            <a:pPr marL="0" indent="0">
              <a:buNone/>
            </a:pPr>
            <a:endParaRPr lang="fa-IR" dirty="0"/>
          </a:p>
          <a:p>
            <a:pPr marL="0" indent="0">
              <a:buNone/>
            </a:pPr>
            <a:endParaRPr lang="fa-IR" dirty="0" smtClean="0"/>
          </a:p>
          <a:p>
            <a:pPr marL="0" indent="0">
              <a:buNone/>
            </a:pPr>
            <a:endParaRPr lang="fa-IR" dirty="0"/>
          </a:p>
          <a:p>
            <a:pPr marL="0" indent="0">
              <a:buNone/>
            </a:pPr>
            <a:endParaRPr lang="fa-IR" dirty="0" smtClean="0"/>
          </a:p>
          <a:p>
            <a:pPr marL="0" indent="0" algn="ctr">
              <a:buNone/>
            </a:pPr>
            <a:r>
              <a:rPr lang="fa-IR" sz="1800" b="1" dirty="0" smtClean="0">
                <a:cs typeface="B Zar" pitchFamily="2" charset="-78"/>
              </a:rPr>
              <a:t>نمودار 3-3 ایجاد برنامه ریزی راهبردی سیستم اطلاعاتی</a:t>
            </a:r>
            <a:endParaRPr lang="fa-IR" sz="1800" b="1" dirty="0">
              <a:cs typeface="B Zar" pitchFamily="2" charset="-78"/>
            </a:endParaRPr>
          </a:p>
        </p:txBody>
      </p:sp>
      <p:sp>
        <p:nvSpPr>
          <p:cNvPr id="4" name="Hexagon 3"/>
          <p:cNvSpPr/>
          <p:nvPr/>
        </p:nvSpPr>
        <p:spPr>
          <a:xfrm>
            <a:off x="3036438" y="1900098"/>
            <a:ext cx="2952328" cy="2664296"/>
          </a:xfrm>
          <a:prstGeom prst="hexagon">
            <a:avLst/>
          </a:prstGeom>
          <a:ln>
            <a:solidFill>
              <a:schemeClr val="accent5">
                <a:lumMod val="60000"/>
                <a:lumOff val="40000"/>
              </a:schemeClr>
            </a:solidFill>
          </a:ln>
        </p:spPr>
        <p:style>
          <a:lnRef idx="1">
            <a:schemeClr val="accent2"/>
          </a:lnRef>
          <a:fillRef idx="2">
            <a:schemeClr val="accent2"/>
          </a:fillRef>
          <a:effectRef idx="1">
            <a:schemeClr val="accent2"/>
          </a:effectRef>
          <a:fontRef idx="minor">
            <a:schemeClr val="dk1"/>
          </a:fontRef>
        </p:style>
        <p:txBody>
          <a:bodyPr rtlCol="1" anchor="ctr"/>
          <a:lstStyle/>
          <a:p>
            <a:pPr algn="ctr"/>
            <a:r>
              <a:rPr lang="fa-IR" sz="2800" dirty="0" smtClean="0">
                <a:ln w="6350">
                  <a:solidFill>
                    <a:schemeClr val="tx1"/>
                  </a:solidFill>
                </a:ln>
                <a:cs typeface="B Zar" pitchFamily="2" charset="-78"/>
              </a:rPr>
              <a:t>ویژگی های  برنامه های استراتژیگ</a:t>
            </a:r>
          </a:p>
          <a:p>
            <a:pPr algn="ctr"/>
            <a:r>
              <a:rPr lang="en-US" sz="2800" dirty="0" smtClean="0">
                <a:ln w="6350">
                  <a:solidFill>
                    <a:schemeClr val="tx1"/>
                  </a:solidFill>
                </a:ln>
                <a:cs typeface="B Zar" pitchFamily="2" charset="-78"/>
              </a:rPr>
              <a:t>IS/IT</a:t>
            </a:r>
            <a:endParaRPr lang="fa-IR" sz="2800" dirty="0" smtClean="0">
              <a:ln w="6350">
                <a:solidFill>
                  <a:schemeClr val="tx1"/>
                </a:solidFill>
              </a:ln>
              <a:cs typeface="B Zar" pitchFamily="2" charset="-78"/>
            </a:endParaRPr>
          </a:p>
        </p:txBody>
      </p:sp>
      <p:cxnSp>
        <p:nvCxnSpPr>
          <p:cNvPr id="6" name="Straight Arrow Connector 5"/>
          <p:cNvCxnSpPr>
            <a:stCxn id="4" idx="5"/>
          </p:cNvCxnSpPr>
          <p:nvPr/>
        </p:nvCxnSpPr>
        <p:spPr>
          <a:xfrm flipV="1">
            <a:off x="5322692" y="1268760"/>
            <a:ext cx="666074" cy="6313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flipV="1">
            <a:off x="3108446" y="1230100"/>
            <a:ext cx="599458" cy="6699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988766" y="3232246"/>
            <a:ext cx="81548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3"/>
          </p:cNvCxnSpPr>
          <p:nvPr/>
        </p:nvCxnSpPr>
        <p:spPr>
          <a:xfrm flipH="1">
            <a:off x="2267744" y="3232246"/>
            <a:ext cx="76869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4" idx="1"/>
          </p:cNvCxnSpPr>
          <p:nvPr/>
        </p:nvCxnSpPr>
        <p:spPr>
          <a:xfrm>
            <a:off x="5322692" y="4564393"/>
            <a:ext cx="666074" cy="5207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4" idx="2"/>
          </p:cNvCxnSpPr>
          <p:nvPr/>
        </p:nvCxnSpPr>
        <p:spPr>
          <a:xfrm flipH="1">
            <a:off x="2915816" y="4564393"/>
            <a:ext cx="786696" cy="5207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796136" y="908720"/>
            <a:ext cx="864096" cy="338554"/>
          </a:xfrm>
          <a:prstGeom prst="rect">
            <a:avLst/>
          </a:prstGeom>
          <a:solidFill>
            <a:schemeClr val="accent5"/>
          </a:solidFill>
        </p:spPr>
        <p:txBody>
          <a:bodyPr wrap="square" rtlCol="1">
            <a:spAutoFit/>
          </a:bodyPr>
          <a:lstStyle/>
          <a:p>
            <a:r>
              <a:rPr lang="fa-IR" sz="1600" dirty="0" smtClean="0">
                <a:cs typeface="B Jadid" pitchFamily="2" charset="-78"/>
              </a:rPr>
              <a:t>جریان</a:t>
            </a:r>
            <a:endParaRPr lang="fa-IR" dirty="0">
              <a:cs typeface="B Jadid" pitchFamily="2" charset="-78"/>
            </a:endParaRPr>
          </a:p>
        </p:txBody>
      </p:sp>
      <p:sp>
        <p:nvSpPr>
          <p:cNvPr id="19" name="TextBox 18"/>
          <p:cNvSpPr txBox="1"/>
          <p:nvPr/>
        </p:nvSpPr>
        <p:spPr>
          <a:xfrm>
            <a:off x="2555776" y="930206"/>
            <a:ext cx="888859" cy="338554"/>
          </a:xfrm>
          <a:prstGeom prst="rect">
            <a:avLst/>
          </a:prstGeom>
          <a:solidFill>
            <a:schemeClr val="accent5"/>
          </a:solidFill>
        </p:spPr>
        <p:txBody>
          <a:bodyPr wrap="square" rtlCol="1">
            <a:spAutoFit/>
          </a:bodyPr>
          <a:lstStyle/>
          <a:p>
            <a:r>
              <a:rPr lang="fa-IR" sz="1600" dirty="0" smtClean="0">
                <a:cs typeface="B Jadid" pitchFamily="2" charset="-78"/>
              </a:rPr>
              <a:t>تمرکز</a:t>
            </a:r>
            <a:endParaRPr lang="fa-IR" dirty="0">
              <a:cs typeface="B Jadid" pitchFamily="2" charset="-78"/>
            </a:endParaRPr>
          </a:p>
        </p:txBody>
      </p:sp>
      <p:sp>
        <p:nvSpPr>
          <p:cNvPr id="20" name="TextBox 19"/>
          <p:cNvSpPr txBox="1"/>
          <p:nvPr/>
        </p:nvSpPr>
        <p:spPr>
          <a:xfrm>
            <a:off x="6804248" y="3062969"/>
            <a:ext cx="1008112" cy="338554"/>
          </a:xfrm>
          <a:prstGeom prst="rect">
            <a:avLst/>
          </a:prstGeom>
          <a:solidFill>
            <a:schemeClr val="accent5"/>
          </a:solidFill>
        </p:spPr>
        <p:txBody>
          <a:bodyPr wrap="square" rtlCol="1">
            <a:spAutoFit/>
          </a:bodyPr>
          <a:lstStyle/>
          <a:p>
            <a:r>
              <a:rPr lang="fa-IR" sz="1600" dirty="0" smtClean="0">
                <a:cs typeface="B Jadid" pitchFamily="2" charset="-78"/>
              </a:rPr>
              <a:t>رسمیت</a:t>
            </a:r>
            <a:endParaRPr lang="fa-IR" dirty="0">
              <a:cs typeface="B Jadid" pitchFamily="2" charset="-78"/>
            </a:endParaRPr>
          </a:p>
        </p:txBody>
      </p:sp>
      <p:sp>
        <p:nvSpPr>
          <p:cNvPr id="21" name="TextBox 20"/>
          <p:cNvSpPr txBox="1"/>
          <p:nvPr/>
        </p:nvSpPr>
        <p:spPr>
          <a:xfrm>
            <a:off x="1331641" y="3073869"/>
            <a:ext cx="944984" cy="338554"/>
          </a:xfrm>
          <a:prstGeom prst="rect">
            <a:avLst/>
          </a:prstGeom>
          <a:solidFill>
            <a:schemeClr val="accent5"/>
          </a:solidFill>
        </p:spPr>
        <p:txBody>
          <a:bodyPr wrap="square" rtlCol="1">
            <a:spAutoFit/>
          </a:bodyPr>
          <a:lstStyle/>
          <a:p>
            <a:r>
              <a:rPr lang="fa-IR" sz="1600" dirty="0" smtClean="0">
                <a:cs typeface="B Jadid" pitchFamily="2" charset="-78"/>
              </a:rPr>
              <a:t>جامعیت</a:t>
            </a:r>
            <a:endParaRPr lang="fa-IR" dirty="0">
              <a:cs typeface="B Jadid" pitchFamily="2" charset="-78"/>
            </a:endParaRPr>
          </a:p>
        </p:txBody>
      </p:sp>
      <p:sp>
        <p:nvSpPr>
          <p:cNvPr id="22" name="TextBox 21"/>
          <p:cNvSpPr txBox="1"/>
          <p:nvPr/>
        </p:nvSpPr>
        <p:spPr>
          <a:xfrm>
            <a:off x="5796739" y="5062458"/>
            <a:ext cx="1007509" cy="338554"/>
          </a:xfrm>
          <a:prstGeom prst="rect">
            <a:avLst/>
          </a:prstGeom>
          <a:solidFill>
            <a:schemeClr val="accent5"/>
          </a:solidFill>
        </p:spPr>
        <p:txBody>
          <a:bodyPr wrap="square" rtlCol="1">
            <a:spAutoFit/>
          </a:bodyPr>
          <a:lstStyle/>
          <a:p>
            <a:r>
              <a:rPr lang="fa-IR" sz="1600" dirty="0" smtClean="0">
                <a:cs typeface="B Jadid" pitchFamily="2" charset="-78"/>
              </a:rPr>
              <a:t>ثبات رویه</a:t>
            </a:r>
            <a:endParaRPr lang="fa-IR" dirty="0">
              <a:cs typeface="B Jadid" pitchFamily="2" charset="-78"/>
            </a:endParaRPr>
          </a:p>
        </p:txBody>
      </p:sp>
      <p:sp>
        <p:nvSpPr>
          <p:cNvPr id="23" name="TextBox 22"/>
          <p:cNvSpPr txBox="1"/>
          <p:nvPr/>
        </p:nvSpPr>
        <p:spPr>
          <a:xfrm>
            <a:off x="2411761" y="5085184"/>
            <a:ext cx="897404" cy="338554"/>
          </a:xfrm>
          <a:prstGeom prst="rect">
            <a:avLst/>
          </a:prstGeom>
          <a:solidFill>
            <a:schemeClr val="accent5"/>
          </a:solidFill>
        </p:spPr>
        <p:txBody>
          <a:bodyPr wrap="square" rtlCol="1">
            <a:spAutoFit/>
          </a:bodyPr>
          <a:lstStyle/>
          <a:p>
            <a:r>
              <a:rPr lang="fa-IR" sz="1600" dirty="0" smtClean="0">
                <a:cs typeface="B Jadid" pitchFamily="2" charset="-78"/>
              </a:rPr>
              <a:t>مشارکت</a:t>
            </a:r>
            <a:endParaRPr lang="fa-IR" dirty="0">
              <a:cs typeface="B Jadid" pitchFamily="2" charset="-78"/>
            </a:endParaRPr>
          </a:p>
        </p:txBody>
      </p:sp>
    </p:spTree>
    <p:extLst>
      <p:ext uri="{BB962C8B-B14F-4D97-AF65-F5344CB8AC3E}">
        <p14:creationId xmlns:p14="http://schemas.microsoft.com/office/powerpoint/2010/main" val="223792805"/>
      </p:ext>
    </p:extLst>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0"/>
            <a:ext cx="8568952" cy="6858000"/>
          </a:xfrm>
        </p:spPr>
        <p:txBody>
          <a:bodyPr>
            <a:noAutofit/>
          </a:bodyPr>
          <a:lstStyle/>
          <a:p>
            <a:pPr marL="137160" indent="0">
              <a:buNone/>
            </a:pPr>
            <a:r>
              <a:rPr lang="fa-IR" sz="2400" b="1" dirty="0" smtClean="0">
                <a:solidFill>
                  <a:schemeClr val="bg2">
                    <a:lumMod val="50000"/>
                  </a:schemeClr>
                </a:solidFill>
                <a:cs typeface="B Jadid" pitchFamily="2" charset="-78"/>
              </a:rPr>
              <a:t>فرایند برنامه ریزی استراتژیک سیستم های اطلاعاتی </a:t>
            </a:r>
          </a:p>
          <a:p>
            <a:pPr marL="137160" indent="0">
              <a:buNone/>
            </a:pPr>
            <a:r>
              <a:rPr lang="fa-IR" sz="1800" dirty="0">
                <a:cs typeface="B Nazanin" pitchFamily="2" charset="-78"/>
              </a:rPr>
              <a:t>فرایند برنامه ریزی استراتژیک سیستم های اطلاعاتی </a:t>
            </a:r>
            <a:r>
              <a:rPr lang="fa-IR" sz="1800" dirty="0" smtClean="0">
                <a:cs typeface="B Nazanin" pitchFamily="2" charset="-78"/>
              </a:rPr>
              <a:t> از مراحل هشت گانه ریز تشکیل شده  است :</a:t>
            </a:r>
          </a:p>
          <a:p>
            <a:pPr marL="137160" indent="0">
              <a:buNone/>
            </a:pPr>
            <a:r>
              <a:rPr lang="fa-IR" sz="1800" b="1" dirty="0" smtClean="0">
                <a:cs typeface="B Nazanin" pitchFamily="2" charset="-78"/>
              </a:rPr>
              <a:t>1 . شروع و آمادگی : </a:t>
            </a:r>
            <a:r>
              <a:rPr lang="fa-IR" sz="1800" dirty="0" smtClean="0">
                <a:cs typeface="B Nazanin" pitchFamily="2" charset="-78"/>
              </a:rPr>
              <a:t>در این مرحله ، مدیریت یک سیستم برنامه ریزی را سازماندهی میکند و وظایف پروژه و نقش ها را تعریف میکند . مسئول پروژه انتظارات پروژه را برای گروه تشریح میکند به طوری که همه اعضا از قلمرو و اهداف پروژه آگاهی پیدا میکنند .</a:t>
            </a:r>
          </a:p>
          <a:p>
            <a:pPr marL="137160" indent="0">
              <a:buNone/>
            </a:pPr>
            <a:r>
              <a:rPr lang="fa-IR" sz="1800" b="1" dirty="0" smtClean="0">
                <a:cs typeface="B Nazanin" pitchFamily="2" charset="-78"/>
              </a:rPr>
              <a:t>2 .  تحیلی استراتژی سازمانی : </a:t>
            </a:r>
            <a:r>
              <a:rPr lang="fa-IR" sz="1800" dirty="0" smtClean="0">
                <a:cs typeface="B Nazanin" pitchFamily="2" charset="-78"/>
              </a:rPr>
              <a:t>طی این مرحله ، گروه برنامه ریزی با مدیران مصاحبه میکند تا سازمان کار ، استراتژی های سازمانی فرایندهای عمده و نیازهای اطلاعاتی سازمان را مستند سازی کنند . این اطلاعات سپس در قالب مجموعه ای از استراتژی ها ترکیب میشوند که جهت استراتژیک سازمان را تعریف و پایه مدل سازمانی را شکل میدهد .</a:t>
            </a:r>
          </a:p>
          <a:p>
            <a:pPr marL="137160" indent="0">
              <a:buNone/>
            </a:pPr>
            <a:r>
              <a:rPr lang="fa-IR" sz="1800" dirty="0" smtClean="0">
                <a:cs typeface="B Nazanin" pitchFamily="2" charset="-78"/>
              </a:rPr>
              <a:t>در این مرحله گروه کاری ، عوامل کلیدی توفیق ( </a:t>
            </a:r>
            <a:r>
              <a:rPr lang="en-US" sz="1800" dirty="0" err="1" smtClean="0">
                <a:cs typeface="B Nazanin" pitchFamily="2" charset="-78"/>
              </a:rPr>
              <a:t>csf</a:t>
            </a:r>
            <a:r>
              <a:rPr lang="fa-IR" sz="1800" dirty="0" smtClean="0">
                <a:cs typeface="B Nazanin" pitchFamily="2" charset="-78"/>
              </a:rPr>
              <a:t>) را مستند سازی میکنند . پیش فرض های حیاتی در مورد سازمان ، محیط کاری و رقابت مستند سازی میشوند . هر یک از عوامل کلیدی توفیق و پیش انگاره های حیاتی برحسب اهمیت نسبی درجه بندی میشوند . با توجه به این موارد گروه کاری اهداف سازمان و نیازهای اطلاعاتی آن را مستند سازی میکند .</a:t>
            </a:r>
          </a:p>
          <a:p>
            <a:pPr marL="137160" indent="0">
              <a:buNone/>
            </a:pPr>
            <a:r>
              <a:rPr lang="fa-IR" sz="1800" b="1" dirty="0" smtClean="0">
                <a:cs typeface="B Nazanin" pitchFamily="2" charset="-78"/>
              </a:rPr>
              <a:t>3 . ارزیابی سیستم اطلاعاتی فعلی : </a:t>
            </a:r>
            <a:r>
              <a:rPr lang="fa-IR" sz="1800" dirty="0" smtClean="0">
                <a:cs typeface="B Nazanin" pitchFamily="2" charset="-78"/>
              </a:rPr>
              <a:t>طی این مرحله گروه برنامه ریزی محیط سیستم های اطلاعاتی در وضع موجود را ارزیابی میکند . برای انجام این کار گروه کاری بدره سیستم های اطلاعاتی کاربردی و نیز اجزای تکنولژی را مورد بررسی قرار میدهد .</a:t>
            </a:r>
          </a:p>
          <a:p>
            <a:pPr marL="137160" indent="0">
              <a:buNone/>
            </a:pPr>
            <a:r>
              <a:rPr lang="fa-IR" sz="1800" b="1" dirty="0">
                <a:cs typeface="B Nazanin" pitchFamily="2" charset="-78"/>
              </a:rPr>
              <a:t>4 . تحلیل عملیات سازمان : </a:t>
            </a:r>
            <a:r>
              <a:rPr lang="fa-IR" sz="1800" dirty="0">
                <a:cs typeface="B Nazanin" pitchFamily="2" charset="-78"/>
              </a:rPr>
              <a:t>در این مرحله ، مستندسازی اقدامات کاری </a:t>
            </a:r>
            <a:r>
              <a:rPr lang="fa-IR" sz="1800" dirty="0" smtClean="0">
                <a:cs typeface="B Nazanin" pitchFamily="2" charset="-78"/>
              </a:rPr>
              <a:t>در سطوح عملیاتی صورت میگیرد مشروط بر آن که گروه کاری به قدر کافی برای انجام کار اضافی بزرگ باشد و اطلاعات کافی در دسترس باشد . گروه برنامه ریزی با مدیران عملیاتی مصاحبه میکند تا نیازهای اطلاعاتی ، فرایندها و استراتژی سازمان را تشخیص دهد . این داده ها مدل حجمی سازمان را نشان میدهد  . گروه آن را با نیازهای استراتژیک مدیریت ارشد مقایسه میکند تا شکاف موجود بین نیازهای ادارکی مدیریت ارشد و عملیات را نشان دهد . گروه کاری برنامه های کلیدی را برای مستند سازی ساز و کارها و فرایندها به کار میگیرد . یک ساز و کار روشی را نشان میدهد که از طریق آن فرایندی به اجرا در می اید . سازگار همچنین نمودار تجزیه فرایند را نشان میدهد که تقسیم فرایندها به اجزا را در بر میگیرد . در این مرحله ماتریسی تهیه میشود که نشان میدهد چگونه :</a:t>
            </a:r>
          </a:p>
          <a:p>
            <a:r>
              <a:rPr lang="fa-IR" sz="1800" dirty="0" smtClean="0">
                <a:cs typeface="B Nazanin" pitchFamily="2" charset="-78"/>
              </a:rPr>
              <a:t>عوامل کلیدی توفیق بر  اهداف تاثیر میگذارند .</a:t>
            </a:r>
          </a:p>
          <a:p>
            <a:r>
              <a:rPr lang="fa-IR" sz="1800" dirty="0" smtClean="0">
                <a:cs typeface="B Nazanin" pitchFamily="2" charset="-78"/>
              </a:rPr>
              <a:t>موجودیت هایی در فرایندها درگیر میشوند .</a:t>
            </a:r>
          </a:p>
          <a:p>
            <a:r>
              <a:rPr lang="fa-IR" sz="1800" dirty="0" smtClean="0">
                <a:cs typeface="B Nazanin" pitchFamily="2" charset="-78"/>
              </a:rPr>
              <a:t>موجودیت هایی که در حوزه مسئولیت واحدهای سازمانی قرار میگیرند .</a:t>
            </a:r>
          </a:p>
          <a:p>
            <a:r>
              <a:rPr lang="fa-IR" sz="1800" dirty="0" smtClean="0">
                <a:cs typeface="B Nazanin" pitchFamily="2" charset="-78"/>
              </a:rPr>
              <a:t>اهدافی که از طریق ساز و کارها مورد حمایت قرار  میگیرند .</a:t>
            </a:r>
            <a:endParaRPr lang="fa-IR" sz="1800" dirty="0">
              <a:cs typeface="B Nazanin" pitchFamily="2" charset="-78"/>
            </a:endParaRPr>
          </a:p>
          <a:p>
            <a:pPr marL="137160" indent="0">
              <a:buNone/>
            </a:pPr>
            <a:endParaRPr lang="fa-IR" sz="2000" dirty="0" smtClean="0">
              <a:cs typeface="B Zar" pitchFamily="2" charset="-78"/>
            </a:endParaRPr>
          </a:p>
        </p:txBody>
      </p:sp>
    </p:spTree>
    <p:extLst>
      <p:ext uri="{BB962C8B-B14F-4D97-AF65-F5344CB8AC3E}">
        <p14:creationId xmlns:p14="http://schemas.microsoft.com/office/powerpoint/2010/main" val="223792805"/>
      </p:ext>
    </p:extLst>
  </p:cSld>
  <p:clrMapOvr>
    <a:masterClrMapping/>
  </p:clrMapOvr>
  <p:transition>
    <p:strips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268760"/>
            <a:ext cx="8568952" cy="6264696"/>
          </a:xfrm>
        </p:spPr>
        <p:txBody>
          <a:bodyPr>
            <a:normAutofit/>
          </a:bodyPr>
          <a:lstStyle/>
          <a:p>
            <a:pPr marL="137160" indent="0">
              <a:buNone/>
            </a:pPr>
            <a:r>
              <a:rPr lang="fa-IR" sz="2000" b="1" dirty="0" smtClean="0">
                <a:cs typeface="B Nazanin" pitchFamily="2" charset="-78"/>
              </a:rPr>
              <a:t>5 . تکمیل مدل سازی : </a:t>
            </a:r>
            <a:r>
              <a:rPr lang="fa-IR" sz="2000" dirty="0" smtClean="0">
                <a:cs typeface="B Nazanin" pitchFamily="2" charset="-78"/>
              </a:rPr>
              <a:t>در این مرحله ، مدل سازمانی نهایی میشود و از طریق مدیریت ارشد اصلاحات و موراد تکمیلی مورد بررسی قرار میگیرد . سپس گروه مدل را مورد تحلیل قرار داده و زمینه های کاری را مشخص میکند . با استفاده از برنامه کلیدی مدل سازمانی به مدل های کاری در زمینه های مختلف تقسیم میشود ، استراتژی های فرعی ، واحدهای سازمانی ، داده ها و فرایندهای کاری شکل میگرند .</a:t>
            </a:r>
          </a:p>
          <a:p>
            <a:pPr marL="137160" indent="0">
              <a:buNone/>
            </a:pPr>
            <a:r>
              <a:rPr lang="fa-IR" sz="2000" b="1" dirty="0" smtClean="0">
                <a:cs typeface="B Nazanin" pitchFamily="2" charset="-78"/>
              </a:rPr>
              <a:t>6 . ازبهبود معماری اطلاعاتی  سازمانی : </a:t>
            </a:r>
            <a:r>
              <a:rPr lang="fa-IR" sz="2000" dirty="0" smtClean="0">
                <a:cs typeface="B Nazanin" pitchFamily="2" charset="-78"/>
              </a:rPr>
              <a:t>در این مرحله ازگروه کاری معماری اطاعات داده ها و مدیریت سیستم های اطلاعاتی در سازمان است . در این مرحله گام های اجرایی فهرست میشوند .</a:t>
            </a:r>
          </a:p>
          <a:p>
            <a:pPr marL="137160" indent="0">
              <a:buNone/>
            </a:pPr>
            <a:r>
              <a:rPr lang="fa-IR" sz="2000" b="1" dirty="0" smtClean="0">
                <a:cs typeface="B Nazanin" pitchFamily="2" charset="-78"/>
              </a:rPr>
              <a:t>7 . طراحی برنامه استراتژیک سیستم های اطلاعاتی : </a:t>
            </a:r>
            <a:r>
              <a:rPr lang="fa-IR" sz="2000" dirty="0" smtClean="0">
                <a:cs typeface="B Nazanin" pitchFamily="2" charset="-78"/>
              </a:rPr>
              <a:t>در این مرحله گروه برنامه ریزی پروژ ه های کوتاه مدت و بلند مدت را تعریف میکند . این مرحله شامل تعیین اولویت پروژه ها و تخمین هزینه های  هر یک از پروژه هاست . بعد از تائید بالاترین مقام سازمان ، طراحی پروژه های اولویت دار شروع میشود . برای هر پروژه لازم است موارد زیر ثبت شوند : تعریف ، نفر – ماه ، اولویت ، رتبه ، ریسک زدایی .</a:t>
            </a:r>
          </a:p>
          <a:p>
            <a:pPr marL="137160" indent="0">
              <a:buNone/>
            </a:pPr>
            <a:r>
              <a:rPr lang="fa-IR" sz="2000" b="1" dirty="0" smtClean="0">
                <a:cs typeface="B Nazanin" pitchFamily="2" charset="-78"/>
              </a:rPr>
              <a:t>8 . بازبینی و ارزیابی : </a:t>
            </a:r>
            <a:r>
              <a:rPr lang="fa-IR" sz="2000" dirty="0" smtClean="0">
                <a:cs typeface="B Nazanin" pitchFamily="2" charset="-78"/>
              </a:rPr>
              <a:t>در این مرحله ، گروه برنامه ریزی کار خوذ رال طی مرحله برنامه ریزی مورد بازبینی و ارزیابی قرار میدهد . این ارزیابی فعالیت های برنامه ریزی آینده را تکمیل و یادگیری برای برنامه ریزی موثر را ارتقا میدهد .</a:t>
            </a:r>
          </a:p>
          <a:p>
            <a:pPr marL="137160" indent="0">
              <a:buNone/>
            </a:pPr>
            <a:endParaRPr lang="fa-IR" sz="1800" dirty="0">
              <a:cs typeface="B Zar" pitchFamily="2" charset="-78"/>
            </a:endParaRPr>
          </a:p>
        </p:txBody>
      </p:sp>
    </p:spTree>
    <p:extLst>
      <p:ext uri="{BB962C8B-B14F-4D97-AF65-F5344CB8AC3E}">
        <p14:creationId xmlns:p14="http://schemas.microsoft.com/office/powerpoint/2010/main" val="223792805"/>
      </p:ext>
    </p:extLst>
  </p:cSld>
  <p:clrMapOvr>
    <a:masterClrMapping/>
  </p:clrMapOvr>
  <p:transition>
    <p:push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593304"/>
            <a:ext cx="8496944" cy="6264696"/>
          </a:xfrm>
        </p:spPr>
        <p:txBody>
          <a:bodyPr>
            <a:normAutofit lnSpcReduction="10000"/>
          </a:bodyPr>
          <a:lstStyle/>
          <a:p>
            <a:pPr marL="137160" indent="0">
              <a:buNone/>
            </a:pPr>
            <a:r>
              <a:rPr lang="fa-IR"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Jadid" pitchFamily="2" charset="-78"/>
              </a:rPr>
              <a:t>مدیریت استراتژیک  </a:t>
            </a:r>
            <a:r>
              <a:rPr lang="en-US"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Jadid" pitchFamily="2" charset="-78"/>
              </a:rPr>
              <a:t>IS/IT</a:t>
            </a:r>
            <a:r>
              <a:rPr lang="fa-IR"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Jadid" pitchFamily="2" charset="-78"/>
              </a:rPr>
              <a:t>  </a:t>
            </a:r>
          </a:p>
          <a:p>
            <a:pPr marL="137160" indent="0">
              <a:buNone/>
            </a:pPr>
            <a:r>
              <a:rPr lang="fa-IR" sz="2000" dirty="0">
                <a:cs typeface="B Nazanin" pitchFamily="2" charset="-78"/>
              </a:rPr>
              <a:t>فقدان برنامه ریزی استراتژیک برای سیستم های اطلاعاتی میتواند به طور جدی توانایی یک سازمان را برای کسب مزیت از تکنولژی های اطلاعاتی کاهش دهد . فرایند برنامه ریزی استراتژیک </a:t>
            </a:r>
            <a:r>
              <a:rPr lang="en-US" sz="2000" dirty="0">
                <a:cs typeface="B Nazanin" pitchFamily="2" charset="-78"/>
              </a:rPr>
              <a:t>IS/IT</a:t>
            </a:r>
            <a:r>
              <a:rPr lang="fa-IR" sz="2000" dirty="0">
                <a:cs typeface="B Nazanin" pitchFamily="2" charset="-78"/>
              </a:rPr>
              <a:t> بشرح زیر قابل تبین است </a:t>
            </a:r>
            <a:r>
              <a:rPr lang="fa-IR" sz="2000" dirty="0" smtClean="0">
                <a:cs typeface="B Nazanin" pitchFamily="2" charset="-78"/>
              </a:rPr>
              <a:t>:</a:t>
            </a:r>
          </a:p>
          <a:p>
            <a:pPr marL="137160" indent="0">
              <a:buNone/>
            </a:pPr>
            <a:r>
              <a:rPr lang="fa-IR" sz="2000" b="1" dirty="0" smtClean="0">
                <a:cs typeface="B Jadid" pitchFamily="2" charset="-78"/>
              </a:rPr>
              <a:t>تحلیل محیط </a:t>
            </a:r>
          </a:p>
          <a:p>
            <a:pPr marL="137160" indent="0">
              <a:buNone/>
            </a:pPr>
            <a:r>
              <a:rPr lang="fa-IR" sz="2000" dirty="0" smtClean="0">
                <a:cs typeface="B Nazanin" pitchFamily="2" charset="-78"/>
              </a:rPr>
              <a:t>در این مرحله محیط داخلی و خارجی سازمان برای شناخت نقاط قوت و ضعف داخلی و فرصت ها و تهدیدهای خارجی دنبال میشود .</a:t>
            </a:r>
          </a:p>
          <a:p>
            <a:r>
              <a:rPr lang="fa-IR" sz="2000" b="1" dirty="0" smtClean="0">
                <a:cs typeface="B Nazanin" pitchFamily="2" charset="-78"/>
              </a:rPr>
              <a:t>تحلیل محیط داخلی : </a:t>
            </a:r>
            <a:r>
              <a:rPr lang="fa-IR" sz="2000" dirty="0" smtClean="0">
                <a:cs typeface="B Nazanin" pitchFamily="2" charset="-78"/>
              </a:rPr>
              <a:t>تحلیل محیط داخلی سازمان عبارت است از تحلیل :</a:t>
            </a:r>
          </a:p>
          <a:p>
            <a:pPr marL="137160" indent="0">
              <a:buNone/>
            </a:pPr>
            <a:r>
              <a:rPr lang="fa-IR" sz="2000" dirty="0">
                <a:cs typeface="B Nazanin" pitchFamily="2" charset="-78"/>
              </a:rPr>
              <a:t>	</a:t>
            </a:r>
            <a:r>
              <a:rPr lang="fa-IR" sz="2000" dirty="0" smtClean="0">
                <a:cs typeface="B Nazanin" pitchFamily="2" charset="-78"/>
              </a:rPr>
              <a:t>1) اهداف سازمان و استراتژی هایی که برای نیل به این اهداف دنبال میشود . 2) فعالیت های سازمان و نحوه روابط و بهم وابستگی آن ها به یکدیگر . 3) شناخت فرایندهای تصمیم گیری . بر اساس چنین تحلیلی میتوان اطالاعات و نیاز به سیستم های اطلاعاتی را تشخیص داد . در ضمن منابع تکنولژیکی و سیستم های اطلاعاتی موجود باید مورد تحلیل قرار گیرد تا مشخص شود که آیا برای تامین نیازهای اطلاعاتی آتی سازمان کافی هستند ( تحیلی بدره کاربردی)</a:t>
            </a:r>
          </a:p>
          <a:p>
            <a:r>
              <a:rPr lang="fa-IR" sz="2000" b="1" dirty="0" smtClean="0">
                <a:cs typeface="B Nazanin" pitchFamily="2" charset="-78"/>
              </a:rPr>
              <a:t>تحلیل محیط خارجی : </a:t>
            </a:r>
            <a:r>
              <a:rPr lang="fa-IR" sz="2000" dirty="0" smtClean="0">
                <a:cs typeface="B Nazanin" pitchFamily="2" charset="-78"/>
              </a:rPr>
              <a:t>سازمان نیاز دارد توسعه تکنولوژی اطلاعاتی ، روند استفاده اقتصادی از آن و عملی بودن به کارگیری تکنولوژی های جدید را مورد بررسی قرار دهد . هر چند تمام تکنولوژی های جدید قسمتی ریسک با خود به سازمان می آورند ، اما به منحنی یادگیری سازمانی نیز می افزایند و ممکن است در آینده مزیت خاصی را برای سازمان به بار آورند . به خصوص سازمان نیاز دارد بداند چگونه دیگران تکنولوژی اطلاعاتی را در صنعت بکار میرود و تا چه حد موفق بوده است . در حقیقت دانش استفاده کنندگان </a:t>
            </a:r>
            <a:r>
              <a:rPr lang="en-US" sz="2000" dirty="0" smtClean="0">
                <a:cs typeface="B Nazanin" pitchFamily="2" charset="-78"/>
              </a:rPr>
              <a:t>IS/IT</a:t>
            </a:r>
            <a:r>
              <a:rPr lang="fa-IR" sz="2000" dirty="0" smtClean="0">
                <a:cs typeface="B Nazanin" pitchFamily="2" charset="-78"/>
              </a:rPr>
              <a:t> در دیگر صنایع به مثابه منبعی از ایده های خوب می تواند به سازمان منتقل شود . بر اساس چنین تحلیلی نقش </a:t>
            </a:r>
            <a:r>
              <a:rPr lang="en-US" sz="2000" dirty="0" smtClean="0">
                <a:cs typeface="B Nazanin" pitchFamily="2" charset="-78"/>
              </a:rPr>
              <a:t>IS/IT</a:t>
            </a:r>
            <a:r>
              <a:rPr lang="fa-IR" sz="2000" dirty="0" smtClean="0">
                <a:cs typeface="B Nazanin" pitchFamily="2" charset="-78"/>
              </a:rPr>
              <a:t> در تغییر هر جنبه ای از صنعت میتواند مورد بررسی قرار گیرد تا فرصت ها و تهدیدهای بالقوه شناخته شود .</a:t>
            </a:r>
            <a:endParaRPr lang="fa-IR" sz="2000" dirty="0">
              <a:cs typeface="B Nazanin" pitchFamily="2" charset="-78"/>
            </a:endParaRPr>
          </a:p>
        </p:txBody>
      </p:sp>
    </p:spTree>
    <p:extLst>
      <p:ext uri="{BB962C8B-B14F-4D97-AF65-F5344CB8AC3E}">
        <p14:creationId xmlns:p14="http://schemas.microsoft.com/office/powerpoint/2010/main" val="223792805"/>
      </p:ext>
    </p:extLst>
  </p:cSld>
  <p:clrMapOvr>
    <a:masterClrMapping/>
  </p:clrMapOvr>
  <p:transition>
    <p:check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640960" cy="6192688"/>
          </a:xfrm>
        </p:spPr>
        <p:txBody>
          <a:bodyPr>
            <a:normAutofit fontScale="92500" lnSpcReduction="20000"/>
          </a:bodyPr>
          <a:lstStyle/>
          <a:p>
            <a:pPr marL="137160" indent="0">
              <a:buNone/>
            </a:pPr>
            <a:endParaRPr lang="fa-IR" sz="1800" dirty="0" smtClean="0">
              <a:cs typeface="B Zar" pitchFamily="2" charset="-78"/>
            </a:endParaRPr>
          </a:p>
          <a:p>
            <a:pPr marL="137160" indent="0">
              <a:buNone/>
            </a:pPr>
            <a:endParaRPr lang="fa-IR" sz="1800" dirty="0">
              <a:cs typeface="B Zar" pitchFamily="2" charset="-78"/>
            </a:endParaRPr>
          </a:p>
          <a:p>
            <a:pPr marL="137160" indent="0">
              <a:buNone/>
            </a:pPr>
            <a:endParaRPr lang="fa-IR" sz="1800" dirty="0" smtClean="0">
              <a:cs typeface="B Zar" pitchFamily="2" charset="-78"/>
            </a:endParaRPr>
          </a:p>
          <a:p>
            <a:pPr marL="137160" indent="0">
              <a:buNone/>
            </a:pPr>
            <a:endParaRPr lang="fa-IR" sz="1800" dirty="0">
              <a:cs typeface="B Zar" pitchFamily="2" charset="-78"/>
            </a:endParaRPr>
          </a:p>
          <a:p>
            <a:pPr marL="137160" indent="0">
              <a:buNone/>
            </a:pPr>
            <a:endParaRPr lang="fa-IR" sz="1800" dirty="0" smtClean="0">
              <a:cs typeface="B Zar" pitchFamily="2" charset="-78"/>
            </a:endParaRPr>
          </a:p>
          <a:p>
            <a:pPr marL="137160" indent="0">
              <a:buNone/>
            </a:pPr>
            <a:endParaRPr lang="fa-IR" sz="1800" dirty="0">
              <a:cs typeface="B Zar" pitchFamily="2" charset="-78"/>
            </a:endParaRPr>
          </a:p>
          <a:p>
            <a:pPr marL="137160" indent="0">
              <a:buNone/>
            </a:pPr>
            <a:endParaRPr lang="fa-IR" sz="1800" dirty="0" smtClean="0">
              <a:cs typeface="B Zar" pitchFamily="2" charset="-78"/>
            </a:endParaRPr>
          </a:p>
          <a:p>
            <a:pPr marL="137160" indent="0">
              <a:buNone/>
            </a:pPr>
            <a:endParaRPr lang="fa-IR" sz="1800" dirty="0">
              <a:cs typeface="B Zar" pitchFamily="2" charset="-78"/>
            </a:endParaRPr>
          </a:p>
          <a:p>
            <a:pPr marL="137160" indent="0">
              <a:buNone/>
            </a:pPr>
            <a:endParaRPr lang="fa-IR" sz="1800" dirty="0" smtClean="0">
              <a:cs typeface="B Zar" pitchFamily="2" charset="-78"/>
            </a:endParaRPr>
          </a:p>
          <a:p>
            <a:pPr marL="137160" indent="0">
              <a:buNone/>
            </a:pPr>
            <a:endParaRPr lang="fa-IR" sz="1800" dirty="0">
              <a:cs typeface="B Zar" pitchFamily="2" charset="-78"/>
            </a:endParaRPr>
          </a:p>
          <a:p>
            <a:pPr marL="137160" indent="0">
              <a:buNone/>
            </a:pPr>
            <a:endParaRPr lang="fa-IR" sz="1800" dirty="0" smtClean="0">
              <a:cs typeface="B Zar" pitchFamily="2" charset="-78"/>
            </a:endParaRPr>
          </a:p>
          <a:p>
            <a:pPr marL="137160" indent="0">
              <a:buNone/>
            </a:pPr>
            <a:endParaRPr lang="fa-IR" sz="1800" dirty="0">
              <a:cs typeface="B Zar" pitchFamily="2" charset="-78"/>
            </a:endParaRPr>
          </a:p>
          <a:p>
            <a:pPr marL="137160" indent="0">
              <a:buNone/>
            </a:pPr>
            <a:endParaRPr lang="fa-IR" sz="1800" dirty="0" smtClean="0">
              <a:cs typeface="B Zar" pitchFamily="2" charset="-78"/>
            </a:endParaRPr>
          </a:p>
          <a:p>
            <a:pPr marL="137160" indent="0">
              <a:buNone/>
            </a:pPr>
            <a:endParaRPr lang="fa-IR" sz="1800" dirty="0">
              <a:cs typeface="B Zar" pitchFamily="2" charset="-78"/>
            </a:endParaRPr>
          </a:p>
          <a:p>
            <a:pPr marL="137160" indent="0">
              <a:buNone/>
            </a:pPr>
            <a:endParaRPr lang="fa-IR" sz="1800" dirty="0" smtClean="0">
              <a:cs typeface="B Zar" pitchFamily="2" charset="-78"/>
            </a:endParaRPr>
          </a:p>
          <a:p>
            <a:pPr marL="137160" indent="0">
              <a:buNone/>
            </a:pPr>
            <a:endParaRPr lang="fa-IR" sz="1800" dirty="0">
              <a:cs typeface="B Zar" pitchFamily="2" charset="-78"/>
            </a:endParaRPr>
          </a:p>
          <a:p>
            <a:pPr marL="137160" indent="0">
              <a:buNone/>
            </a:pPr>
            <a:endParaRPr lang="fa-IR" sz="1800" dirty="0" smtClean="0">
              <a:cs typeface="B Zar" pitchFamily="2" charset="-78"/>
            </a:endParaRPr>
          </a:p>
          <a:p>
            <a:pPr marL="137160" indent="0">
              <a:buNone/>
            </a:pPr>
            <a:endParaRPr lang="fa-IR" sz="1800" dirty="0" smtClean="0">
              <a:cs typeface="B Zar" pitchFamily="2" charset="-78"/>
            </a:endParaRPr>
          </a:p>
          <a:p>
            <a:pPr marL="137160" indent="0">
              <a:buNone/>
            </a:pPr>
            <a:endParaRPr lang="fa-IR" sz="1800" dirty="0" smtClean="0">
              <a:cs typeface="B Zar" pitchFamily="2" charset="-78"/>
            </a:endParaRPr>
          </a:p>
          <a:p>
            <a:pPr marL="137160" indent="0">
              <a:buNone/>
            </a:pPr>
            <a:endParaRPr lang="fa-IR" sz="1800" dirty="0" smtClean="0">
              <a:cs typeface="B Zar" pitchFamily="2" charset="-78"/>
            </a:endParaRPr>
          </a:p>
          <a:p>
            <a:pPr marL="137160" indent="0">
              <a:buNone/>
            </a:pPr>
            <a:endParaRPr lang="fa-IR" sz="1800" dirty="0">
              <a:cs typeface="B Zar" pitchFamily="2" charset="-78"/>
            </a:endParaRPr>
          </a:p>
          <a:p>
            <a:pPr marL="137160" indent="0">
              <a:buNone/>
            </a:pPr>
            <a:endParaRPr lang="fa-IR" sz="1800" dirty="0" smtClean="0">
              <a:cs typeface="B Zar" pitchFamily="2" charset="-78"/>
            </a:endParaRPr>
          </a:p>
          <a:p>
            <a:pPr marL="137160" indent="0" algn="ctr">
              <a:buNone/>
            </a:pPr>
            <a:r>
              <a:rPr lang="fa-IR" sz="1800" dirty="0" smtClean="0">
                <a:cs typeface="B Jadid" pitchFamily="2" charset="-78"/>
              </a:rPr>
              <a:t>نمودار 3- 4 فرایند مدیریت استراتژیک سیستم های اطلاعاتی</a:t>
            </a:r>
            <a:endParaRPr lang="fa-IR" sz="1800" dirty="0">
              <a:cs typeface="B Jadid" pitchFamily="2" charset="-78"/>
            </a:endParaRPr>
          </a:p>
        </p:txBody>
      </p:sp>
      <p:sp>
        <p:nvSpPr>
          <p:cNvPr id="4" name="TextBox 3"/>
          <p:cNvSpPr txBox="1"/>
          <p:nvPr/>
        </p:nvSpPr>
        <p:spPr>
          <a:xfrm>
            <a:off x="3491880" y="5301208"/>
            <a:ext cx="1715616" cy="646331"/>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ctr"/>
            <a:r>
              <a:rPr lang="fa-IR" dirty="0" smtClean="0">
                <a:cs typeface="B Zar" pitchFamily="2" charset="-78"/>
              </a:rPr>
              <a:t>اجرا و ارزش یابی </a:t>
            </a:r>
          </a:p>
          <a:p>
            <a:pPr algn="ctr"/>
            <a:r>
              <a:rPr lang="fa-IR" dirty="0" smtClean="0">
                <a:cs typeface="B Zar" pitchFamily="2" charset="-78"/>
              </a:rPr>
              <a:t>استراتژی</a:t>
            </a:r>
            <a:endParaRPr lang="fa-IR" dirty="0">
              <a:cs typeface="B Zar" pitchFamily="2" charset="-78"/>
            </a:endParaRPr>
          </a:p>
        </p:txBody>
      </p:sp>
      <p:sp>
        <p:nvSpPr>
          <p:cNvPr id="5" name="TextBox 4"/>
          <p:cNvSpPr txBox="1"/>
          <p:nvPr/>
        </p:nvSpPr>
        <p:spPr>
          <a:xfrm>
            <a:off x="4932040" y="4383112"/>
            <a:ext cx="1715616" cy="369332"/>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ctr"/>
            <a:r>
              <a:rPr lang="fa-IR" dirty="0" smtClean="0">
                <a:cs typeface="B Zar" pitchFamily="2" charset="-78"/>
              </a:rPr>
              <a:t>استراتژی </a:t>
            </a:r>
            <a:r>
              <a:rPr lang="en-US" dirty="0" smtClean="0">
                <a:cs typeface="B Zar" pitchFamily="2" charset="-78"/>
              </a:rPr>
              <a:t>IT</a:t>
            </a:r>
            <a:endParaRPr lang="fa-IR" dirty="0">
              <a:cs typeface="B Zar" pitchFamily="2" charset="-78"/>
            </a:endParaRPr>
          </a:p>
        </p:txBody>
      </p:sp>
      <p:sp>
        <p:nvSpPr>
          <p:cNvPr id="6" name="TextBox 5"/>
          <p:cNvSpPr txBox="1"/>
          <p:nvPr/>
        </p:nvSpPr>
        <p:spPr>
          <a:xfrm>
            <a:off x="2123728" y="4374108"/>
            <a:ext cx="1715616" cy="369332"/>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ctr"/>
            <a:r>
              <a:rPr lang="fa-IR" dirty="0" smtClean="0">
                <a:cs typeface="B Zar" pitchFamily="2" charset="-78"/>
              </a:rPr>
              <a:t>استراتژی </a:t>
            </a:r>
            <a:r>
              <a:rPr lang="en-US" dirty="0" smtClean="0">
                <a:cs typeface="B Zar" pitchFamily="2" charset="-78"/>
              </a:rPr>
              <a:t>IS</a:t>
            </a:r>
            <a:endParaRPr lang="fa-IR" dirty="0">
              <a:cs typeface="B Zar" pitchFamily="2" charset="-78"/>
            </a:endParaRPr>
          </a:p>
        </p:txBody>
      </p:sp>
      <p:sp>
        <p:nvSpPr>
          <p:cNvPr id="7" name="TextBox 6"/>
          <p:cNvSpPr txBox="1"/>
          <p:nvPr/>
        </p:nvSpPr>
        <p:spPr>
          <a:xfrm>
            <a:off x="3563888" y="3140968"/>
            <a:ext cx="1715616" cy="646331"/>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ctr"/>
            <a:r>
              <a:rPr lang="fa-IR" dirty="0" smtClean="0">
                <a:cs typeface="B Zar" pitchFamily="2" charset="-78"/>
              </a:rPr>
              <a:t>تدوین استراتژی</a:t>
            </a:r>
          </a:p>
          <a:p>
            <a:pPr algn="ctr"/>
            <a:r>
              <a:rPr lang="en-US" dirty="0" smtClean="0">
                <a:cs typeface="B Zar" pitchFamily="2" charset="-78"/>
              </a:rPr>
              <a:t>IS/IT</a:t>
            </a:r>
            <a:endParaRPr lang="fa-IR" dirty="0">
              <a:cs typeface="B Zar" pitchFamily="2" charset="-78"/>
            </a:endParaRPr>
          </a:p>
        </p:txBody>
      </p:sp>
      <p:sp>
        <p:nvSpPr>
          <p:cNvPr id="8" name="TextBox 7"/>
          <p:cNvSpPr txBox="1"/>
          <p:nvPr/>
        </p:nvSpPr>
        <p:spPr>
          <a:xfrm>
            <a:off x="3491880" y="1916832"/>
            <a:ext cx="1715616" cy="646331"/>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ctr"/>
            <a:r>
              <a:rPr lang="fa-IR" dirty="0" smtClean="0">
                <a:cs typeface="B Zar" pitchFamily="2" charset="-78"/>
              </a:rPr>
              <a:t>تعیین جهت استراتژی</a:t>
            </a:r>
          </a:p>
          <a:p>
            <a:pPr algn="ctr"/>
            <a:r>
              <a:rPr lang="en-US" dirty="0" smtClean="0">
                <a:cs typeface="B Zar" pitchFamily="2" charset="-78"/>
              </a:rPr>
              <a:t>IS/IT</a:t>
            </a:r>
            <a:endParaRPr lang="fa-IR" dirty="0">
              <a:cs typeface="B Zar" pitchFamily="2" charset="-78"/>
            </a:endParaRPr>
          </a:p>
        </p:txBody>
      </p:sp>
      <p:sp>
        <p:nvSpPr>
          <p:cNvPr id="9" name="TextBox 8"/>
          <p:cNvSpPr txBox="1"/>
          <p:nvPr/>
        </p:nvSpPr>
        <p:spPr>
          <a:xfrm>
            <a:off x="5652120" y="1772816"/>
            <a:ext cx="1715616" cy="369332"/>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ctr"/>
            <a:r>
              <a:rPr lang="fa-IR" dirty="0" smtClean="0">
                <a:cs typeface="B Zar" pitchFamily="2" charset="-78"/>
              </a:rPr>
              <a:t>اهداف</a:t>
            </a:r>
            <a:endParaRPr lang="fa-IR" dirty="0">
              <a:cs typeface="B Zar" pitchFamily="2" charset="-78"/>
            </a:endParaRPr>
          </a:p>
        </p:txBody>
      </p:sp>
      <p:sp>
        <p:nvSpPr>
          <p:cNvPr id="10" name="TextBox 9"/>
          <p:cNvSpPr txBox="1"/>
          <p:nvPr/>
        </p:nvSpPr>
        <p:spPr>
          <a:xfrm>
            <a:off x="1115616" y="1790948"/>
            <a:ext cx="1715616" cy="369332"/>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ctr"/>
            <a:r>
              <a:rPr lang="fa-IR" dirty="0" smtClean="0">
                <a:cs typeface="B Zar" pitchFamily="2" charset="-78"/>
              </a:rPr>
              <a:t>چشم انداز و ماموریت</a:t>
            </a:r>
            <a:endParaRPr lang="fa-IR" dirty="0">
              <a:cs typeface="B Zar" pitchFamily="2" charset="-78"/>
            </a:endParaRPr>
          </a:p>
        </p:txBody>
      </p:sp>
      <p:sp>
        <p:nvSpPr>
          <p:cNvPr id="11" name="TextBox 10"/>
          <p:cNvSpPr txBox="1"/>
          <p:nvPr/>
        </p:nvSpPr>
        <p:spPr>
          <a:xfrm>
            <a:off x="6804248" y="2128327"/>
            <a:ext cx="1715616" cy="369332"/>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ctr"/>
            <a:r>
              <a:rPr lang="fa-IR" dirty="0" smtClean="0">
                <a:cs typeface="B Zar" pitchFamily="2" charset="-78"/>
              </a:rPr>
              <a:t>بدره کاربردی آتی</a:t>
            </a:r>
            <a:endParaRPr lang="fa-IR" dirty="0">
              <a:cs typeface="B Zar" pitchFamily="2" charset="-78"/>
            </a:endParaRPr>
          </a:p>
        </p:txBody>
      </p:sp>
      <p:sp>
        <p:nvSpPr>
          <p:cNvPr id="12" name="TextBox 11"/>
          <p:cNvSpPr txBox="1"/>
          <p:nvPr/>
        </p:nvSpPr>
        <p:spPr>
          <a:xfrm>
            <a:off x="5652120" y="332656"/>
            <a:ext cx="1715616" cy="369332"/>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ctr"/>
            <a:r>
              <a:rPr lang="fa-IR" dirty="0" smtClean="0">
                <a:cs typeface="B Zar" pitchFamily="2" charset="-78"/>
              </a:rPr>
              <a:t>محیط داخلی</a:t>
            </a:r>
            <a:endParaRPr lang="fa-IR" dirty="0">
              <a:cs typeface="B Zar" pitchFamily="2" charset="-78"/>
            </a:endParaRPr>
          </a:p>
        </p:txBody>
      </p:sp>
      <p:sp>
        <p:nvSpPr>
          <p:cNvPr id="13" name="TextBox 12"/>
          <p:cNvSpPr txBox="1"/>
          <p:nvPr/>
        </p:nvSpPr>
        <p:spPr>
          <a:xfrm>
            <a:off x="6822628" y="701988"/>
            <a:ext cx="1715616" cy="369332"/>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ctr"/>
            <a:r>
              <a:rPr lang="fa-IR" dirty="0">
                <a:cs typeface="B Zar" pitchFamily="2" charset="-78"/>
              </a:rPr>
              <a:t>بدره </a:t>
            </a:r>
            <a:r>
              <a:rPr lang="fa-IR" dirty="0" smtClean="0">
                <a:cs typeface="B Zar" pitchFamily="2" charset="-78"/>
              </a:rPr>
              <a:t>کاربردی فعلی</a:t>
            </a:r>
            <a:endParaRPr lang="fa-IR" dirty="0">
              <a:cs typeface="B Zar" pitchFamily="2" charset="-78"/>
            </a:endParaRPr>
          </a:p>
        </p:txBody>
      </p:sp>
      <p:sp>
        <p:nvSpPr>
          <p:cNvPr id="14" name="TextBox 13"/>
          <p:cNvSpPr txBox="1"/>
          <p:nvPr/>
        </p:nvSpPr>
        <p:spPr>
          <a:xfrm>
            <a:off x="1145332" y="350788"/>
            <a:ext cx="1715616" cy="369332"/>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ctr"/>
            <a:r>
              <a:rPr lang="fa-IR" dirty="0" smtClean="0">
                <a:cs typeface="B Zar" pitchFamily="2" charset="-78"/>
              </a:rPr>
              <a:t>محیط خارجی</a:t>
            </a:r>
            <a:endParaRPr lang="fa-IR" dirty="0">
              <a:cs typeface="B Zar" pitchFamily="2" charset="-78"/>
            </a:endParaRPr>
          </a:p>
        </p:txBody>
      </p:sp>
      <p:cxnSp>
        <p:nvCxnSpPr>
          <p:cNvPr id="18" name="Straight Arrow Connector 17"/>
          <p:cNvCxnSpPr>
            <a:stCxn id="5" idx="2"/>
            <a:endCxn id="4" idx="0"/>
          </p:cNvCxnSpPr>
          <p:nvPr/>
        </p:nvCxnSpPr>
        <p:spPr>
          <a:xfrm flipH="1">
            <a:off x="4349688" y="4752444"/>
            <a:ext cx="1440160" cy="548764"/>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6" idx="2"/>
          </p:cNvCxnSpPr>
          <p:nvPr/>
        </p:nvCxnSpPr>
        <p:spPr>
          <a:xfrm>
            <a:off x="2981536" y="4743440"/>
            <a:ext cx="1302432" cy="55776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5" idx="0"/>
          </p:cNvCxnSpPr>
          <p:nvPr/>
        </p:nvCxnSpPr>
        <p:spPr>
          <a:xfrm>
            <a:off x="4421696" y="3787299"/>
            <a:ext cx="1368152" cy="59581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2981536" y="3787299"/>
            <a:ext cx="1368152" cy="58680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8" idx="2"/>
          </p:cNvCxnSpPr>
          <p:nvPr/>
        </p:nvCxnSpPr>
        <p:spPr>
          <a:xfrm>
            <a:off x="4349688" y="2563163"/>
            <a:ext cx="0" cy="57780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endCxn id="9" idx="1"/>
          </p:cNvCxnSpPr>
          <p:nvPr/>
        </p:nvCxnSpPr>
        <p:spPr>
          <a:xfrm flipV="1">
            <a:off x="5207496" y="1957482"/>
            <a:ext cx="444624" cy="1813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a:off x="2860948" y="1975614"/>
            <a:ext cx="630932"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4860032" y="535454"/>
            <a:ext cx="0" cy="138137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3995936" y="535454"/>
            <a:ext cx="0" cy="138137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a:endCxn id="12" idx="1"/>
          </p:cNvCxnSpPr>
          <p:nvPr/>
        </p:nvCxnSpPr>
        <p:spPr>
          <a:xfrm>
            <a:off x="4860032" y="517322"/>
            <a:ext cx="792088"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2860948" y="517322"/>
            <a:ext cx="1134988" cy="1813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792805"/>
      </p:ext>
    </p:extLst>
  </p:cSld>
  <p:clrMapOvr>
    <a:masterClrMapping/>
  </p:clrMapOvr>
  <p:transition>
    <p:check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476672"/>
            <a:ext cx="8712968" cy="6120720"/>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marL="137160" indent="0">
              <a:buNone/>
            </a:pPr>
            <a:r>
              <a:rPr lang="fa-IR"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Jadid" pitchFamily="2" charset="-78"/>
              </a:rPr>
              <a:t>بدره سیستم های اطلاعاتی </a:t>
            </a:r>
          </a:p>
          <a:p>
            <a:pPr marL="137160" indent="0">
              <a:buNone/>
            </a:pPr>
            <a:r>
              <a:rPr lang="fa-IR" sz="2000" dirty="0" smtClean="0">
                <a:cs typeface="B Nazanin" pitchFamily="2" charset="-78"/>
              </a:rPr>
              <a:t>بدره سبدی از سیستم های اطلاعاتی است که سهم هر یک از آن ها را در سازمان شناسایی میکند تا امکان تصمیم گیری و سرمایه گذاری مناسب فراهم اید . ماتریس بدره میتواند به مدیریت در شناخت ارزش سرمایه گذاری های فعلی در </a:t>
            </a:r>
            <a:r>
              <a:rPr lang="en-US" sz="2000" dirty="0" smtClean="0">
                <a:cs typeface="B Nazanin" pitchFamily="2" charset="-78"/>
              </a:rPr>
              <a:t>IS/IT</a:t>
            </a:r>
            <a:r>
              <a:rPr lang="fa-IR" sz="2000" dirty="0" smtClean="0">
                <a:cs typeface="B Nazanin" pitchFamily="2" charset="-78"/>
              </a:rPr>
              <a:t> به منزله مبنایی برای تعیین سرمایه گذاری های جدید کمک کند .</a:t>
            </a:r>
          </a:p>
          <a:p>
            <a:pPr marL="137160" indent="0">
              <a:buNone/>
            </a:pPr>
            <a:r>
              <a:rPr lang="fa-IR" sz="2000" dirty="0" smtClean="0">
                <a:cs typeface="B Nazanin" pitchFamily="2" charset="-78"/>
              </a:rPr>
              <a:t>برای طبقه بندی سیستم های اطلاعاتی با هدف استفاده مدیریتی ، نگرش های مختلفی در طول زمان شکل گرفته اند که مدل ماتریسی ان معروفیت زیادی دارد .</a:t>
            </a:r>
          </a:p>
          <a:p>
            <a:pPr marL="137160" indent="0">
              <a:buNone/>
            </a:pPr>
            <a:r>
              <a:rPr lang="fa-IR" sz="2000" dirty="0" smtClean="0">
                <a:cs typeface="B Nazanin" pitchFamily="2" charset="-78"/>
              </a:rPr>
              <a:t>همانطور که در نمودار 3-5 دیده میشود ف سیستم های اطلاعاتی کاربردی به چهارنوع به شرح زیر قابل تقسیم است :</a:t>
            </a:r>
          </a:p>
          <a:p>
            <a:pPr marL="480060" indent="-342900">
              <a:buFont typeface="+mj-lt"/>
              <a:buAutoNum type="arabicPeriod"/>
            </a:pPr>
            <a:r>
              <a:rPr lang="fa-IR" sz="2000" b="1" dirty="0" smtClean="0">
                <a:cs typeface="B Nazanin" pitchFamily="2" charset="-78"/>
              </a:rPr>
              <a:t>سیستم های اطلاعاتی حمایتی : این </a:t>
            </a:r>
            <a:r>
              <a:rPr lang="fa-IR" sz="2000" dirty="0" smtClean="0">
                <a:cs typeface="B Nazanin" pitchFamily="2" charset="-78"/>
              </a:rPr>
              <a:t>سیستم ها هر چند با رازش هستند اما برای رسیدن به اهداف سازمانی نقش حیاتی ندارند . مانند سیستم اطلاعاتی پرسنلی ، سیستم گزارش هزینه ها ، اغلب بسته های نرم افزاری استاندارد شده ای برای چنین سیستم هایی وجود دارند زیرا این سیستم ها تقریبا در تمام سازمان ها مشابه هستند .</a:t>
            </a:r>
          </a:p>
          <a:p>
            <a:pPr marL="480060" indent="-342900">
              <a:buFont typeface="+mj-lt"/>
              <a:buAutoNum type="arabicPeriod"/>
            </a:pPr>
            <a:r>
              <a:rPr lang="fa-IR" sz="2000" b="1" dirty="0" smtClean="0">
                <a:cs typeface="B Nazanin" pitchFamily="2" charset="-78"/>
              </a:rPr>
              <a:t>سیستم های اطلاعاتی عملیاتی کلیدی : </a:t>
            </a:r>
            <a:r>
              <a:rPr lang="fa-IR" sz="2000" dirty="0" smtClean="0">
                <a:cs typeface="B Nazanin" pitchFamily="2" charset="-78"/>
              </a:rPr>
              <a:t>این سیستم ها در فعالیت های اصلی ( صفی ) سازمان جای گرفته اند و اگر از کار بیفتند سازمان با مشکلات جدی مواجه میشود . به سخن دیگر سیستم های کاربرد هستند که موفقیت در فعالیت های کاری فعلی در گرو آن هاست . از این سیستم ها با عنوان سیستم های اطلاعاتی کارخانه ای نیز نام میبرند . مانند سیستم مدیریت سفارش یا کنترل موجودی شرکتی تولیدی .</a:t>
            </a:r>
          </a:p>
          <a:p>
            <a:pPr marL="480060" indent="-342900">
              <a:buFont typeface="+mj-lt"/>
              <a:buAutoNum type="arabicPeriod"/>
            </a:pPr>
            <a:r>
              <a:rPr lang="fa-IR" sz="2000" b="1" dirty="0" smtClean="0">
                <a:cs typeface="B Nazanin" pitchFamily="2" charset="-78"/>
              </a:rPr>
              <a:t>سیستم های استراتژیک : </a:t>
            </a:r>
            <a:r>
              <a:rPr lang="fa-IR" sz="2000" dirty="0" smtClean="0">
                <a:cs typeface="B Nazanin" pitchFamily="2" charset="-78"/>
              </a:rPr>
              <a:t>این سیستم ها به سازمان این توانایی را میدهند تا به اهداف آینده اش برسد و در محیطی رقابتی باعث بعضی مزیت ها میشوند . مانند سیستم </a:t>
            </a:r>
            <a:r>
              <a:rPr lang="en-US" sz="2000" dirty="0" smtClean="0">
                <a:cs typeface="B Nazanin" pitchFamily="2" charset="-78"/>
              </a:rPr>
              <a:t>JIT</a:t>
            </a:r>
            <a:r>
              <a:rPr lang="fa-IR" sz="2000" dirty="0" smtClean="0">
                <a:cs typeface="B Nazanin" pitchFamily="2" charset="-78"/>
              </a:rPr>
              <a:t> که باعث کاهش هزینه های انبارداری میشود .</a:t>
            </a:r>
          </a:p>
          <a:p>
            <a:pPr marL="480060" indent="-342900">
              <a:buFont typeface="+mj-lt"/>
              <a:buAutoNum type="arabicPeriod"/>
            </a:pPr>
            <a:r>
              <a:rPr lang="fa-IR" sz="2000" b="1" dirty="0" smtClean="0">
                <a:cs typeface="B Nazanin" pitchFamily="2" charset="-78"/>
              </a:rPr>
              <a:t>سیستم های اطلاعاتی بالقوه : </a:t>
            </a:r>
            <a:r>
              <a:rPr lang="fa-IR" sz="2000" dirty="0" smtClean="0">
                <a:cs typeface="B Nazanin" pitchFamily="2" charset="-78"/>
              </a:rPr>
              <a:t>این سیستم های اطلاعاتی واقعی نیستند در واقع آن ها زمینه های </a:t>
            </a:r>
            <a:r>
              <a:rPr lang="en-US" sz="2000" dirty="0" smtClean="0">
                <a:cs typeface="B Nazanin" pitchFamily="2" charset="-78"/>
              </a:rPr>
              <a:t>R&amp;D</a:t>
            </a:r>
            <a:r>
              <a:rPr lang="en-US" sz="2000" dirty="0">
                <a:cs typeface="B Nazanin" pitchFamily="2" charset="-78"/>
              </a:rPr>
              <a:t> </a:t>
            </a:r>
            <a:r>
              <a:rPr lang="fa-IR" sz="2000" dirty="0" smtClean="0">
                <a:cs typeface="B Nazanin" pitchFamily="2" charset="-78"/>
              </a:rPr>
              <a:t>  هستند که ممکن است به ایجاد سیستم های استراتزیک جدید منجر شوند .</a:t>
            </a:r>
          </a:p>
        </p:txBody>
      </p:sp>
    </p:spTree>
    <p:extLst>
      <p:ext uri="{BB962C8B-B14F-4D97-AF65-F5344CB8AC3E}">
        <p14:creationId xmlns:p14="http://schemas.microsoft.com/office/powerpoint/2010/main" val="223792805"/>
      </p:ext>
    </p:extLst>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0"/>
            <a:ext cx="8928992" cy="6858000"/>
          </a:xfrm>
        </p:spPr>
        <p:txBody>
          <a:bodyPr>
            <a:normAutofit/>
          </a:bodyPr>
          <a:lstStyle/>
          <a:p>
            <a:pPr marL="137160" indent="0" algn="ctr">
              <a:buNone/>
            </a:pPr>
            <a:endParaRPr lang="fa-IR" dirty="0" smtClean="0">
              <a:cs typeface="B Homa" pitchFamily="2" charset="-78"/>
            </a:endParaRPr>
          </a:p>
          <a:p>
            <a:pPr marL="137160" indent="0" algn="ctr">
              <a:buNone/>
            </a:pPr>
            <a:r>
              <a:rPr lang="fa-IR" sz="3200" dirty="0" smtClean="0">
                <a:cs typeface="B Homa" pitchFamily="2" charset="-78"/>
              </a:rPr>
              <a:t>عنوان : </a:t>
            </a:r>
          </a:p>
          <a:p>
            <a:pPr marL="137160" indent="0" algn="ctr">
              <a:buNone/>
            </a:pPr>
            <a:r>
              <a:rPr lang="fa-IR"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Titr" pitchFamily="2" charset="-78"/>
              </a:rPr>
              <a:t>برنامه ریزی و نیاز سنجی سیستم های اطلاعاتی</a:t>
            </a:r>
            <a:endParaRPr lang="fa-IR" sz="3200" b="1" dirty="0" smtClean="0">
              <a:cs typeface="B Titr" pitchFamily="2" charset="-78"/>
            </a:endParaRPr>
          </a:p>
          <a:p>
            <a:pPr marL="137160" indent="0" algn="ctr">
              <a:buNone/>
            </a:pPr>
            <a:endParaRPr lang="fa-IR" sz="3200" dirty="0" smtClean="0">
              <a:cs typeface="B Titr" pitchFamily="2" charset="-78"/>
            </a:endParaRPr>
          </a:p>
          <a:p>
            <a:pPr marL="137160" indent="0" algn="ctr">
              <a:buNone/>
            </a:pPr>
            <a:endParaRPr lang="fa-IR" sz="1800" dirty="0" smtClean="0">
              <a:cs typeface="B Titr" pitchFamily="2" charset="-78"/>
            </a:endParaRPr>
          </a:p>
          <a:p>
            <a:pPr marL="137160" indent="0" algn="ctr">
              <a:buNone/>
            </a:pPr>
            <a:r>
              <a:rPr lang="fa-IR" sz="2000" b="1" dirty="0" smtClean="0">
                <a:cs typeface="B Titr" pitchFamily="2" charset="-78"/>
              </a:rPr>
              <a:t>کارشناسی ارشد مدیریت مالی</a:t>
            </a:r>
          </a:p>
          <a:p>
            <a:pPr marL="137160" indent="0" algn="ctr">
              <a:buNone/>
            </a:pPr>
            <a:endParaRPr lang="fa-IR" sz="2000" b="1" dirty="0" smtClean="0">
              <a:cs typeface="B Titr" pitchFamily="2" charset="-78"/>
            </a:endParaRPr>
          </a:p>
          <a:p>
            <a:pPr marL="137160" indent="0" algn="ctr">
              <a:buNone/>
            </a:pPr>
            <a:endParaRPr lang="fa-IR" sz="2000" dirty="0" smtClean="0">
              <a:cs typeface="B Titr" pitchFamily="2" charset="-78"/>
            </a:endParaRPr>
          </a:p>
          <a:p>
            <a:pPr marL="137160" indent="0" algn="ctr">
              <a:buNone/>
            </a:pPr>
            <a:endParaRPr lang="fa-IR" sz="2000" dirty="0" smtClean="0">
              <a:cs typeface="B Titr" pitchFamily="2" charset="-78"/>
            </a:endParaRPr>
          </a:p>
          <a:p>
            <a:pPr marL="137160" indent="0" algn="ctr">
              <a:buNone/>
            </a:pPr>
            <a:endParaRPr lang="fa-IR" sz="1600" dirty="0" smtClean="0">
              <a:cs typeface="B Titr" pitchFamily="2" charset="-78"/>
            </a:endParaRPr>
          </a:p>
        </p:txBody>
      </p:sp>
    </p:spTree>
    <p:extLst>
      <p:ext uri="{BB962C8B-B14F-4D97-AF65-F5344CB8AC3E}">
        <p14:creationId xmlns:p14="http://schemas.microsoft.com/office/powerpoint/2010/main" val="1937415043"/>
      </p:ext>
    </p:extLst>
  </p:cSld>
  <p:clrMapOvr>
    <a:masterClrMapping/>
  </p:clrMapOvr>
  <p:transition>
    <p:push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44709860"/>
              </p:ext>
            </p:extLst>
          </p:nvPr>
        </p:nvGraphicFramePr>
        <p:xfrm>
          <a:off x="827584" y="362637"/>
          <a:ext cx="8229600" cy="4104308"/>
        </p:xfrm>
        <a:graphic>
          <a:graphicData uri="http://schemas.openxmlformats.org/drawingml/2006/table">
            <a:tbl>
              <a:tblPr rtl="1"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2052154">
                <a:tc>
                  <a:txBody>
                    <a:bodyPr/>
                    <a:lstStyle/>
                    <a:p>
                      <a:pPr algn="ctr" rtl="1"/>
                      <a:r>
                        <a:rPr lang="fa-IR" sz="3200" dirty="0" smtClean="0">
                          <a:cs typeface="B Nazanin" pitchFamily="2" charset="-78"/>
                        </a:rPr>
                        <a:t>سیستم های اطلاعاتی </a:t>
                      </a:r>
                    </a:p>
                    <a:p>
                      <a:pPr algn="ctr" rtl="1"/>
                      <a:r>
                        <a:rPr lang="fa-IR" sz="3200" dirty="0" smtClean="0">
                          <a:cs typeface="B Nazanin" pitchFamily="2" charset="-78"/>
                        </a:rPr>
                        <a:t>بالقوه</a:t>
                      </a:r>
                      <a:endParaRPr lang="fa-IR" sz="3200" dirty="0">
                        <a:cs typeface="B Nazanin" pitchFamily="2" charset="-78"/>
                      </a:endParaRPr>
                    </a:p>
                  </a:txBody>
                  <a:tcPr anchor="ctr"/>
                </a:tc>
                <a:tc>
                  <a:txBody>
                    <a:bodyPr/>
                    <a:lstStyle/>
                    <a:p>
                      <a:pPr algn="ctr" rtl="1"/>
                      <a:r>
                        <a:rPr lang="fa-IR" sz="3200" dirty="0" smtClean="0">
                          <a:cs typeface="B Nazanin" pitchFamily="2" charset="-78"/>
                        </a:rPr>
                        <a:t>سیستم های اطلاعاتی </a:t>
                      </a:r>
                    </a:p>
                    <a:p>
                      <a:pPr algn="ctr" rtl="1"/>
                      <a:r>
                        <a:rPr lang="fa-IR" sz="3200" dirty="0" smtClean="0">
                          <a:cs typeface="B Nazanin" pitchFamily="2" charset="-78"/>
                        </a:rPr>
                        <a:t> استراتژیک</a:t>
                      </a:r>
                      <a:endParaRPr lang="fa-IR" sz="3200" dirty="0">
                        <a:cs typeface="B Nazanin" pitchFamily="2" charset="-78"/>
                      </a:endParaRPr>
                    </a:p>
                  </a:txBody>
                  <a:tcPr anchor="ctr"/>
                </a:tc>
                <a:extLst>
                  <a:ext uri="{0D108BD9-81ED-4DB2-BD59-A6C34878D82A}">
                    <a16:rowId xmlns:a16="http://schemas.microsoft.com/office/drawing/2014/main" val="10000"/>
                  </a:ext>
                </a:extLst>
              </a:tr>
              <a:tr h="2052154">
                <a:tc>
                  <a:txBody>
                    <a:bodyPr/>
                    <a:lstStyle/>
                    <a:p>
                      <a:pPr algn="ctr" rtl="1"/>
                      <a:r>
                        <a:rPr lang="fa-IR" sz="3200" dirty="0" smtClean="0">
                          <a:cs typeface="B Nazanin" pitchFamily="2" charset="-78"/>
                        </a:rPr>
                        <a:t>سیستم های اطلاعاتی </a:t>
                      </a:r>
                    </a:p>
                    <a:p>
                      <a:pPr algn="ctr" rtl="1"/>
                      <a:r>
                        <a:rPr lang="fa-IR" sz="3200" dirty="0" smtClean="0">
                          <a:cs typeface="B Nazanin" pitchFamily="2" charset="-78"/>
                        </a:rPr>
                        <a:t> حمایتی</a:t>
                      </a:r>
                      <a:endParaRPr lang="fa-IR" sz="3200" dirty="0">
                        <a:cs typeface="B Nazanin" pitchFamily="2" charset="-78"/>
                      </a:endParaRPr>
                    </a:p>
                  </a:txBody>
                  <a:tcPr anchor="ctr"/>
                </a:tc>
                <a:tc>
                  <a:txBody>
                    <a:bodyPr/>
                    <a:lstStyle/>
                    <a:p>
                      <a:pPr algn="ctr" rtl="1"/>
                      <a:r>
                        <a:rPr lang="fa-IR" sz="3200" dirty="0" smtClean="0">
                          <a:cs typeface="B Nazanin" pitchFamily="2" charset="-78"/>
                        </a:rPr>
                        <a:t>سیستم های اطلاعاتی  </a:t>
                      </a:r>
                    </a:p>
                    <a:p>
                      <a:pPr algn="ctr" rtl="1"/>
                      <a:r>
                        <a:rPr lang="fa-IR" sz="3200" dirty="0" smtClean="0">
                          <a:cs typeface="B Nazanin" pitchFamily="2" charset="-78"/>
                        </a:rPr>
                        <a:t>عملیات</a:t>
                      </a:r>
                      <a:r>
                        <a:rPr lang="fa-IR" sz="3200" baseline="0" dirty="0" smtClean="0">
                          <a:cs typeface="B Nazanin" pitchFamily="2" charset="-78"/>
                        </a:rPr>
                        <a:t> کلیدی</a:t>
                      </a:r>
                      <a:endParaRPr lang="fa-IR" sz="3200" dirty="0">
                        <a:cs typeface="B Nazanin" pitchFamily="2" charset="-78"/>
                      </a:endParaRPr>
                    </a:p>
                  </a:txBody>
                  <a:tcPr anchor="ctr"/>
                </a:tc>
                <a:extLst>
                  <a:ext uri="{0D108BD9-81ED-4DB2-BD59-A6C34878D82A}">
                    <a16:rowId xmlns:a16="http://schemas.microsoft.com/office/drawing/2014/main" val="10001"/>
                  </a:ext>
                </a:extLst>
              </a:tr>
            </a:tbl>
          </a:graphicData>
        </a:graphic>
      </p:graphicFrame>
      <p:sp>
        <p:nvSpPr>
          <p:cNvPr id="5" name="TextBox 4"/>
          <p:cNvSpPr txBox="1"/>
          <p:nvPr/>
        </p:nvSpPr>
        <p:spPr>
          <a:xfrm>
            <a:off x="7884368" y="4941168"/>
            <a:ext cx="720080" cy="400110"/>
          </a:xfrm>
          <a:prstGeom prst="rect">
            <a:avLst/>
          </a:prstGeom>
          <a:noFill/>
        </p:spPr>
        <p:txBody>
          <a:bodyPr wrap="square" rtlCol="1">
            <a:spAutoFit/>
          </a:bodyPr>
          <a:lstStyle/>
          <a:p>
            <a:r>
              <a:rPr lang="fa-IR" sz="2000" b="1" dirty="0" smtClean="0">
                <a:cs typeface="B Nazanin" pitchFamily="2" charset="-78"/>
              </a:rPr>
              <a:t>پائین</a:t>
            </a:r>
            <a:endParaRPr lang="fa-IR" sz="2000" b="1" dirty="0">
              <a:cs typeface="B Nazanin" pitchFamily="2" charset="-78"/>
            </a:endParaRPr>
          </a:p>
        </p:txBody>
      </p:sp>
      <p:sp>
        <p:nvSpPr>
          <p:cNvPr id="6" name="TextBox 5"/>
          <p:cNvSpPr txBox="1"/>
          <p:nvPr/>
        </p:nvSpPr>
        <p:spPr>
          <a:xfrm>
            <a:off x="2997461" y="4715734"/>
            <a:ext cx="3168352" cy="707886"/>
          </a:xfrm>
          <a:prstGeom prst="rect">
            <a:avLst/>
          </a:prstGeom>
          <a:noFill/>
        </p:spPr>
        <p:txBody>
          <a:bodyPr wrap="square" rtlCol="1">
            <a:spAutoFit/>
          </a:bodyPr>
          <a:lstStyle/>
          <a:p>
            <a:pPr algn="ctr"/>
            <a:r>
              <a:rPr lang="fa-IR" sz="2000" b="1" dirty="0" smtClean="0">
                <a:cs typeface="B Nazanin" pitchFamily="2" charset="-78"/>
              </a:rPr>
              <a:t>درجه وابستگی به </a:t>
            </a:r>
            <a:r>
              <a:rPr lang="en-US" sz="2000" b="1" dirty="0" smtClean="0">
                <a:cs typeface="B Nazanin" pitchFamily="2" charset="-78"/>
              </a:rPr>
              <a:t>IS</a:t>
            </a:r>
            <a:r>
              <a:rPr lang="fa-IR" sz="2000" b="1" dirty="0" smtClean="0">
                <a:cs typeface="B Nazanin" pitchFamily="2" charset="-78"/>
              </a:rPr>
              <a:t> برای تحقق</a:t>
            </a:r>
          </a:p>
          <a:p>
            <a:pPr algn="ctr"/>
            <a:r>
              <a:rPr lang="fa-IR" sz="2000" b="1" dirty="0" smtClean="0">
                <a:cs typeface="B Nazanin" pitchFamily="2" charset="-78"/>
              </a:rPr>
              <a:t>اهداف کاری فعلی </a:t>
            </a:r>
            <a:endParaRPr lang="fa-IR" sz="2000" b="1" dirty="0">
              <a:cs typeface="B Nazanin" pitchFamily="2" charset="-78"/>
            </a:endParaRPr>
          </a:p>
        </p:txBody>
      </p:sp>
      <p:sp>
        <p:nvSpPr>
          <p:cNvPr id="7" name="TextBox 6"/>
          <p:cNvSpPr txBox="1"/>
          <p:nvPr/>
        </p:nvSpPr>
        <p:spPr>
          <a:xfrm>
            <a:off x="827584" y="4889905"/>
            <a:ext cx="720080" cy="400110"/>
          </a:xfrm>
          <a:prstGeom prst="rect">
            <a:avLst/>
          </a:prstGeom>
          <a:noFill/>
        </p:spPr>
        <p:txBody>
          <a:bodyPr wrap="square" rtlCol="1">
            <a:spAutoFit/>
          </a:bodyPr>
          <a:lstStyle/>
          <a:p>
            <a:r>
              <a:rPr lang="fa-IR" sz="2000" b="1" dirty="0" smtClean="0">
                <a:cs typeface="B Nazanin" pitchFamily="2" charset="-78"/>
              </a:rPr>
              <a:t>بالا</a:t>
            </a:r>
            <a:endParaRPr lang="fa-IR" sz="2000" b="1" dirty="0">
              <a:cs typeface="B Nazanin" pitchFamily="2" charset="-78"/>
            </a:endParaRPr>
          </a:p>
        </p:txBody>
      </p:sp>
      <p:sp>
        <p:nvSpPr>
          <p:cNvPr id="8" name="TextBox 7"/>
          <p:cNvSpPr txBox="1"/>
          <p:nvPr/>
        </p:nvSpPr>
        <p:spPr>
          <a:xfrm>
            <a:off x="48429" y="1404392"/>
            <a:ext cx="800219" cy="2088232"/>
          </a:xfrm>
          <a:prstGeom prst="rect">
            <a:avLst/>
          </a:prstGeom>
          <a:noFill/>
        </p:spPr>
        <p:txBody>
          <a:bodyPr vert="vert270" wrap="square" rtlCol="1">
            <a:spAutoFit/>
          </a:bodyPr>
          <a:lstStyle/>
          <a:p>
            <a:pPr algn="ctr"/>
            <a:r>
              <a:rPr lang="fa-IR" sz="2000" b="1" dirty="0" smtClean="0">
                <a:cs typeface="B Nazanin" pitchFamily="2" charset="-78"/>
              </a:rPr>
              <a:t>سهم</a:t>
            </a:r>
            <a:r>
              <a:rPr lang="en-US" sz="2000" b="1" dirty="0" smtClean="0">
                <a:cs typeface="B Nazanin" pitchFamily="2" charset="-78"/>
              </a:rPr>
              <a:t>IS</a:t>
            </a:r>
            <a:r>
              <a:rPr lang="fa-IR" sz="2000" b="1" dirty="0" smtClean="0">
                <a:cs typeface="B Nazanin" pitchFamily="2" charset="-78"/>
              </a:rPr>
              <a:t> درتحقق</a:t>
            </a:r>
          </a:p>
          <a:p>
            <a:pPr algn="ctr"/>
            <a:r>
              <a:rPr lang="fa-IR" sz="2000" b="1" dirty="0" smtClean="0">
                <a:cs typeface="B Nazanin" pitchFamily="2" charset="-78"/>
              </a:rPr>
              <a:t>اهداف کاری آینده</a:t>
            </a:r>
            <a:endParaRPr lang="fa-IR" sz="2000" b="1" dirty="0">
              <a:cs typeface="B Nazanin" pitchFamily="2" charset="-78"/>
            </a:endParaRPr>
          </a:p>
        </p:txBody>
      </p:sp>
      <p:sp>
        <p:nvSpPr>
          <p:cNvPr id="9" name="TextBox 8"/>
          <p:cNvSpPr txBox="1"/>
          <p:nvPr/>
        </p:nvSpPr>
        <p:spPr>
          <a:xfrm>
            <a:off x="179512" y="4149080"/>
            <a:ext cx="492443" cy="792088"/>
          </a:xfrm>
          <a:prstGeom prst="rect">
            <a:avLst/>
          </a:prstGeom>
          <a:noFill/>
        </p:spPr>
        <p:txBody>
          <a:bodyPr vert="vert270" wrap="square" rtlCol="1">
            <a:spAutoFit/>
          </a:bodyPr>
          <a:lstStyle/>
          <a:p>
            <a:r>
              <a:rPr lang="fa-IR" sz="2000" b="1" dirty="0" smtClean="0">
                <a:cs typeface="B Nazanin" pitchFamily="2" charset="-78"/>
              </a:rPr>
              <a:t>پائین</a:t>
            </a:r>
            <a:endParaRPr lang="fa-IR" sz="2000" b="1" dirty="0">
              <a:cs typeface="B Nazanin" pitchFamily="2" charset="-78"/>
            </a:endParaRPr>
          </a:p>
        </p:txBody>
      </p:sp>
      <p:sp>
        <p:nvSpPr>
          <p:cNvPr id="10" name="TextBox 9"/>
          <p:cNvSpPr txBox="1"/>
          <p:nvPr/>
        </p:nvSpPr>
        <p:spPr>
          <a:xfrm>
            <a:off x="191125" y="332656"/>
            <a:ext cx="492443" cy="648072"/>
          </a:xfrm>
          <a:prstGeom prst="rect">
            <a:avLst/>
          </a:prstGeom>
          <a:noFill/>
        </p:spPr>
        <p:txBody>
          <a:bodyPr vert="vert270" wrap="square" rtlCol="1">
            <a:spAutoFit/>
          </a:bodyPr>
          <a:lstStyle/>
          <a:p>
            <a:r>
              <a:rPr lang="fa-IR" sz="2000" b="1" dirty="0" smtClean="0">
                <a:cs typeface="B Nazanin" pitchFamily="2" charset="-78"/>
              </a:rPr>
              <a:t>بالا</a:t>
            </a:r>
            <a:endParaRPr lang="fa-IR" sz="2000" b="1" dirty="0">
              <a:cs typeface="B Nazanin" pitchFamily="2" charset="-78"/>
            </a:endParaRPr>
          </a:p>
        </p:txBody>
      </p:sp>
      <p:cxnSp>
        <p:nvCxnSpPr>
          <p:cNvPr id="12" name="Straight Arrow Connector 11"/>
          <p:cNvCxnSpPr>
            <a:stCxn id="8" idx="0"/>
          </p:cNvCxnSpPr>
          <p:nvPr/>
        </p:nvCxnSpPr>
        <p:spPr>
          <a:xfrm flipH="1" flipV="1">
            <a:off x="448538" y="980728"/>
            <a:ext cx="1" cy="42366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8" idx="2"/>
          </p:cNvCxnSpPr>
          <p:nvPr/>
        </p:nvCxnSpPr>
        <p:spPr>
          <a:xfrm>
            <a:off x="448539" y="3492624"/>
            <a:ext cx="0" cy="65645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6" idx="3"/>
          </p:cNvCxnSpPr>
          <p:nvPr/>
        </p:nvCxnSpPr>
        <p:spPr>
          <a:xfrm>
            <a:off x="6165813" y="5069677"/>
            <a:ext cx="1718555"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6" idx="1"/>
            <a:endCxn id="7" idx="3"/>
          </p:cNvCxnSpPr>
          <p:nvPr/>
        </p:nvCxnSpPr>
        <p:spPr>
          <a:xfrm flipH="1">
            <a:off x="1547664" y="5069677"/>
            <a:ext cx="1449797" cy="20283"/>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792805"/>
      </p:ext>
    </p:extLst>
  </p:cSld>
  <p:clrMapOvr>
    <a:masterClrMapping/>
  </p:clrMapOvr>
  <p:transition>
    <p:wheel spokes="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836712"/>
            <a:ext cx="8568952" cy="4092486"/>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marL="137160" indent="0">
              <a:buNone/>
            </a:pPr>
            <a:r>
              <a:rPr lang="fa-IR" sz="2800" dirty="0" smtClean="0">
                <a:cs typeface="B Jadid" pitchFamily="2" charset="-78"/>
              </a:rPr>
              <a:t>رویکردهای برنامه ریزی سیستم های اطلاعاتی </a:t>
            </a:r>
          </a:p>
          <a:p>
            <a:pPr marL="137160" indent="0">
              <a:buNone/>
            </a:pPr>
            <a:r>
              <a:rPr lang="fa-IR" sz="2400" dirty="0" smtClean="0">
                <a:cs typeface="B Nazanin" pitchFamily="2" charset="-78"/>
              </a:rPr>
              <a:t>هدف کلی </a:t>
            </a:r>
            <a:r>
              <a:rPr lang="fa-IR" sz="2400" dirty="0">
                <a:cs typeface="B Nazanin" pitchFamily="2" charset="-78"/>
              </a:rPr>
              <a:t>برنامه ریزی سیستم های اطلاعاتی </a:t>
            </a:r>
            <a:r>
              <a:rPr lang="fa-IR" sz="2400" dirty="0" smtClean="0">
                <a:cs typeface="B Nazanin" pitchFamily="2" charset="-78"/>
              </a:rPr>
              <a:t> عبارت است از تعیین بدره مطلوب بقسمی سیستم های اطلاعاتی مناسبی را برای تحقق نیازهای سازمان در مقطع زمانی خاصی فراهم سازد ، سازمان باید فرایندهایی را ایجاد کند تا امکان تعیین راهبرد سیستم اطلاعاتی از طریق تحلیل دروندادهای مختلف فراهم شود وقتی سیستم های کاربردی مورد نیاز از طریق بررسی شناخته شود آن گاه رویکرد های بدره ای کمک میکند تا برای رسیدن به منافع مورد انتظار آن ها را بطور موفقیت آمیزی اداره کنیم . بنابراین فرایند </a:t>
            </a:r>
            <a:r>
              <a:rPr lang="fa-IR" sz="2400" dirty="0">
                <a:cs typeface="B Nazanin" pitchFamily="2" charset="-78"/>
              </a:rPr>
              <a:t>برنامه ریزی سیستم های اطلاعاتی </a:t>
            </a:r>
            <a:r>
              <a:rPr lang="fa-IR" sz="2400" dirty="0" smtClean="0">
                <a:cs typeface="B Nazanin" pitchFamily="2" charset="-78"/>
              </a:rPr>
              <a:t> باید آنچه را مورد نیاز است تعیین کند . فرایند برنامه ریزی باید هم تحلیل و هم خلاق باشد . سازمان نیاز دارد رویکردی را به وجود آورد که </a:t>
            </a:r>
            <a:r>
              <a:rPr lang="fa-IR" sz="2400" dirty="0">
                <a:cs typeface="B Nazanin" pitchFamily="2" charset="-78"/>
              </a:rPr>
              <a:t>برنامه ریزی سیستم های اطلاعاتی </a:t>
            </a:r>
            <a:r>
              <a:rPr lang="fa-IR" sz="2400" dirty="0" smtClean="0">
                <a:cs typeface="B Nazanin" pitchFamily="2" charset="-78"/>
              </a:rPr>
              <a:t> را با فرایندهای کلی مدیریت و برنامه ریزی درهم امیزد .</a:t>
            </a:r>
          </a:p>
          <a:p>
            <a:pPr marL="137160" indent="0">
              <a:buNone/>
            </a:pPr>
            <a:r>
              <a:rPr lang="fa-IR" sz="2400" dirty="0" smtClean="0">
                <a:cs typeface="B Nazanin" pitchFamily="2" charset="-78"/>
              </a:rPr>
              <a:t>با توجه به مدل سولیوان که اثر </a:t>
            </a:r>
            <a:r>
              <a:rPr lang="en-US" sz="2400" dirty="0" smtClean="0">
                <a:cs typeface="B Nazanin" pitchFamily="2" charset="-78"/>
              </a:rPr>
              <a:t>IS/IT</a:t>
            </a:r>
            <a:r>
              <a:rPr lang="fa-IR" sz="2400" dirty="0" smtClean="0">
                <a:cs typeface="B Nazanin" pitchFamily="2" charset="-78"/>
              </a:rPr>
              <a:t> را بر دگرگونی محیط داخلی سازمان نشان میدهد ، یک سازمان میتواند بدره کاربردی جامعی را در یک ربع داشته باشد . نمودار 3-6 روابط علت و معلولی بین بدره سیستم های کاربردی و محیط های مختلف </a:t>
            </a:r>
            <a:r>
              <a:rPr lang="en-US" sz="2400" dirty="0" smtClean="0">
                <a:cs typeface="B Nazanin" pitchFamily="2" charset="-78"/>
              </a:rPr>
              <a:t>IS/IT</a:t>
            </a:r>
            <a:r>
              <a:rPr lang="fa-IR" sz="2400" dirty="0" smtClean="0">
                <a:cs typeface="B Nazanin" pitchFamily="2" charset="-78"/>
              </a:rPr>
              <a:t> را نشان میدهد</a:t>
            </a:r>
            <a:r>
              <a:rPr lang="fa-IR" sz="1800" dirty="0" smtClean="0">
                <a:cs typeface="B Nazanin" pitchFamily="2" charset="-78"/>
              </a:rPr>
              <a:t> .</a:t>
            </a:r>
            <a:endParaRPr lang="fa-IR" sz="1800" dirty="0">
              <a:cs typeface="B Nazanin" pitchFamily="2" charset="-78"/>
            </a:endParaRPr>
          </a:p>
        </p:txBody>
      </p:sp>
    </p:spTree>
    <p:extLst>
      <p:ext uri="{BB962C8B-B14F-4D97-AF65-F5344CB8AC3E}">
        <p14:creationId xmlns:p14="http://schemas.microsoft.com/office/powerpoint/2010/main" val="223792805"/>
      </p:ext>
    </p:extLst>
  </p:cSld>
  <p:clrMapOvr>
    <a:masterClrMapping/>
  </p:clrMapOvr>
  <p:transition>
    <p:strips dir="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85066937"/>
              </p:ext>
            </p:extLst>
          </p:nvPr>
        </p:nvGraphicFramePr>
        <p:xfrm>
          <a:off x="881743" y="457200"/>
          <a:ext cx="7903028" cy="5943600"/>
        </p:xfrm>
        <a:graphic>
          <a:graphicData uri="http://schemas.openxmlformats.org/drawingml/2006/table">
            <a:tbl>
              <a:tblPr rtl="1"/>
              <a:tblGrid>
                <a:gridCol w="3951514">
                  <a:extLst>
                    <a:ext uri="{9D8B030D-6E8A-4147-A177-3AD203B41FA5}">
                      <a16:colId xmlns:a16="http://schemas.microsoft.com/office/drawing/2014/main" val="20000"/>
                    </a:ext>
                  </a:extLst>
                </a:gridCol>
                <a:gridCol w="3951514">
                  <a:extLst>
                    <a:ext uri="{9D8B030D-6E8A-4147-A177-3AD203B41FA5}">
                      <a16:colId xmlns:a16="http://schemas.microsoft.com/office/drawing/2014/main" val="20001"/>
                    </a:ext>
                  </a:extLst>
                </a:gridCol>
              </a:tblGrid>
              <a:tr h="2555422">
                <a:tc>
                  <a:txBody>
                    <a:bodyPr/>
                    <a:lstStyle/>
                    <a:p>
                      <a:pPr rtl="1"/>
                      <a:r>
                        <a:rPr lang="fa-IR" dirty="0" smtClean="0"/>
                        <a:t>پیچیده</a:t>
                      </a:r>
                    </a:p>
                    <a:p>
                      <a:pPr rtl="1"/>
                      <a:r>
                        <a:rPr lang="fa-IR" dirty="0" smtClean="0"/>
                        <a:t>                     بدره سیستم</a:t>
                      </a:r>
                      <a:r>
                        <a:rPr lang="fa-IR" baseline="0" dirty="0" smtClean="0"/>
                        <a:t> های</a:t>
                      </a:r>
                    </a:p>
                    <a:p>
                      <a:pPr rtl="1"/>
                      <a:endParaRPr lang="fa-IR" baseline="0" dirty="0" smtClean="0"/>
                    </a:p>
                    <a:p>
                      <a:pPr rtl="1"/>
                      <a:endParaRPr lang="fa-IR" baseline="0" dirty="0" smtClean="0"/>
                    </a:p>
                    <a:p>
                      <a:pPr rtl="1"/>
                      <a:endParaRPr lang="fa-IR" baseline="0" dirty="0" smtClean="0"/>
                    </a:p>
                    <a:p>
                      <a:pPr rtl="1"/>
                      <a:endParaRPr lang="fa-IR" baseline="0" dirty="0" smtClean="0"/>
                    </a:p>
                    <a:p>
                      <a:pPr rtl="1"/>
                      <a:endParaRPr lang="fa-IR" baseline="0" dirty="0" smtClean="0"/>
                    </a:p>
                    <a:p>
                      <a:pPr rtl="1"/>
                      <a:endParaRPr lang="fa-IR" baseline="0" dirty="0" smtClean="0"/>
                    </a:p>
                    <a:p>
                      <a:pPr rtl="1"/>
                      <a:r>
                        <a:rPr lang="fa-IR" baseline="0" dirty="0" smtClean="0"/>
                        <a:t>                        کاربردی       </a:t>
                      </a: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pPr rtl="1"/>
                      <a:r>
                        <a:rPr lang="fa-IR" dirty="0" smtClean="0"/>
                        <a:t>                                               فرصت طلبانه</a:t>
                      </a:r>
                    </a:p>
                    <a:p>
                      <a:pPr rtl="1"/>
                      <a:r>
                        <a:rPr lang="fa-IR" dirty="0" smtClean="0"/>
                        <a:t>                       بدره سیستم</a:t>
                      </a:r>
                      <a:r>
                        <a:rPr lang="fa-IR" baseline="0" dirty="0" smtClean="0"/>
                        <a:t> های</a:t>
                      </a:r>
                    </a:p>
                    <a:p>
                      <a:pPr rtl="1"/>
                      <a:endParaRPr lang="fa-IR" baseline="0" dirty="0" smtClean="0"/>
                    </a:p>
                    <a:p>
                      <a:pPr rtl="1"/>
                      <a:endParaRPr lang="fa-IR" baseline="0" dirty="0" smtClean="0"/>
                    </a:p>
                    <a:p>
                      <a:pPr rtl="1"/>
                      <a:endParaRPr lang="fa-IR" baseline="0" dirty="0" smtClean="0"/>
                    </a:p>
                    <a:p>
                      <a:pPr rtl="1"/>
                      <a:endParaRPr lang="fa-IR" baseline="0" dirty="0" smtClean="0"/>
                    </a:p>
                    <a:p>
                      <a:pPr rtl="1"/>
                      <a:endParaRPr lang="fa-IR" baseline="0" dirty="0" smtClean="0"/>
                    </a:p>
                    <a:p>
                      <a:pPr rtl="1"/>
                      <a:endParaRPr lang="fa-IR" baseline="0" dirty="0" smtClean="0"/>
                    </a:p>
                    <a:p>
                      <a:pPr rtl="1"/>
                      <a:r>
                        <a:rPr lang="fa-IR" baseline="0" dirty="0" smtClean="0"/>
                        <a:t>                           کاربردی </a:t>
                      </a:r>
                      <a:endParaRPr lang="fa-IR"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555422">
                <a:tc>
                  <a:txBody>
                    <a:bodyPr/>
                    <a:lstStyle/>
                    <a:p>
                      <a:pPr rtl="1"/>
                      <a:endParaRPr lang="fa-IR" dirty="0" smtClean="0"/>
                    </a:p>
                    <a:p>
                      <a:pPr rtl="1"/>
                      <a:r>
                        <a:rPr lang="fa-IR" dirty="0" smtClean="0"/>
                        <a:t>                         بدره سیستم</a:t>
                      </a:r>
                      <a:r>
                        <a:rPr lang="fa-IR" baseline="0" dirty="0" smtClean="0"/>
                        <a:t> های</a:t>
                      </a:r>
                      <a:endParaRPr lang="fa-IR" dirty="0" smtClean="0"/>
                    </a:p>
                    <a:p>
                      <a:pPr rtl="1"/>
                      <a:endParaRPr lang="fa-IR" dirty="0" smtClean="0"/>
                    </a:p>
                    <a:p>
                      <a:pPr rtl="1"/>
                      <a:endParaRPr lang="fa-IR" dirty="0" smtClean="0"/>
                    </a:p>
                    <a:p>
                      <a:pPr rtl="1"/>
                      <a:endParaRPr lang="fa-IR" dirty="0" smtClean="0"/>
                    </a:p>
                    <a:p>
                      <a:pPr rtl="1"/>
                      <a:endParaRPr lang="fa-IR" dirty="0" smtClean="0"/>
                    </a:p>
                    <a:p>
                      <a:pPr rtl="1"/>
                      <a:endParaRPr lang="fa-IR" dirty="0" smtClean="0"/>
                    </a:p>
                    <a:p>
                      <a:pPr rtl="1"/>
                      <a:endParaRPr lang="fa-IR" dirty="0" smtClean="0"/>
                    </a:p>
                    <a:p>
                      <a:pPr rtl="1"/>
                      <a:r>
                        <a:rPr lang="fa-IR" dirty="0" smtClean="0"/>
                        <a:t>                        </a:t>
                      </a:r>
                      <a:r>
                        <a:rPr lang="fa-IR" baseline="0" dirty="0" smtClean="0"/>
                        <a:t>کاربردی </a:t>
                      </a:r>
                    </a:p>
                    <a:p>
                      <a:pPr rtl="1"/>
                      <a:r>
                        <a:rPr lang="fa-IR" baseline="0" dirty="0" smtClean="0"/>
                        <a:t>ستون فقرات</a:t>
                      </a:r>
                      <a:endParaRPr lang="fa-I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a:txBody>
                    <a:bodyPr/>
                    <a:lstStyle/>
                    <a:p>
                      <a:pPr rtl="1"/>
                      <a:endParaRPr lang="fa-IR" dirty="0" smtClean="0"/>
                    </a:p>
                    <a:p>
                      <a:pPr rtl="1"/>
                      <a:r>
                        <a:rPr lang="fa-IR" dirty="0" smtClean="0"/>
                        <a:t>                         بدره سیستم</a:t>
                      </a:r>
                      <a:r>
                        <a:rPr lang="fa-IR" baseline="0" dirty="0" smtClean="0"/>
                        <a:t> های</a:t>
                      </a:r>
                      <a:endParaRPr lang="fa-IR" dirty="0" smtClean="0"/>
                    </a:p>
                    <a:p>
                      <a:pPr rtl="1"/>
                      <a:endParaRPr lang="fa-IR" dirty="0" smtClean="0"/>
                    </a:p>
                    <a:p>
                      <a:pPr rtl="1"/>
                      <a:endParaRPr lang="fa-IR" dirty="0" smtClean="0"/>
                    </a:p>
                    <a:p>
                      <a:pPr rtl="1"/>
                      <a:endParaRPr lang="fa-IR" dirty="0" smtClean="0"/>
                    </a:p>
                    <a:p>
                      <a:pPr rtl="1"/>
                      <a:endParaRPr lang="fa-IR" dirty="0" smtClean="0"/>
                    </a:p>
                    <a:p>
                      <a:pPr rtl="1"/>
                      <a:endParaRPr lang="fa-IR" dirty="0" smtClean="0"/>
                    </a:p>
                    <a:p>
                      <a:pPr rtl="1"/>
                      <a:endParaRPr lang="fa-IR" dirty="0" smtClean="0"/>
                    </a:p>
                    <a:p>
                      <a:pPr rtl="1"/>
                      <a:r>
                        <a:rPr lang="fa-IR" dirty="0" smtClean="0"/>
                        <a:t>                           </a:t>
                      </a:r>
                      <a:r>
                        <a:rPr lang="fa-IR" baseline="0" dirty="0" smtClean="0"/>
                        <a:t>کاربردی </a:t>
                      </a:r>
                    </a:p>
                    <a:p>
                      <a:pPr rtl="1"/>
                      <a:r>
                        <a:rPr lang="fa-IR" baseline="0" dirty="0" smtClean="0"/>
                        <a:t>                                                           سنتی</a:t>
                      </a:r>
                      <a:endParaRPr lang="fa-I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extLst>
                  <a:ext uri="{0D108BD9-81ED-4DB2-BD59-A6C34878D82A}">
                    <a16:rowId xmlns:a16="http://schemas.microsoft.com/office/drawing/2014/main" val="10001"/>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685321588"/>
              </p:ext>
            </p:extLst>
          </p:nvPr>
        </p:nvGraphicFramePr>
        <p:xfrm>
          <a:off x="5857884" y="1357298"/>
          <a:ext cx="2088232" cy="1368152"/>
        </p:xfrm>
        <a:graphic>
          <a:graphicData uri="http://schemas.openxmlformats.org/drawingml/2006/table">
            <a:tbl>
              <a:tblPr rtl="1" firstRow="1" bandRow="1">
                <a:tableStyleId>{69C7853C-536D-4A76-A0AE-DD22124D55A5}</a:tableStyleId>
              </a:tblPr>
              <a:tblGrid>
                <a:gridCol w="1051842">
                  <a:extLst>
                    <a:ext uri="{9D8B030D-6E8A-4147-A177-3AD203B41FA5}">
                      <a16:colId xmlns:a16="http://schemas.microsoft.com/office/drawing/2014/main" val="20000"/>
                    </a:ext>
                  </a:extLst>
                </a:gridCol>
                <a:gridCol w="1036390">
                  <a:extLst>
                    <a:ext uri="{9D8B030D-6E8A-4147-A177-3AD203B41FA5}">
                      <a16:colId xmlns:a16="http://schemas.microsoft.com/office/drawing/2014/main" val="20001"/>
                    </a:ext>
                  </a:extLst>
                </a:gridCol>
              </a:tblGrid>
              <a:tr h="684076">
                <a:tc>
                  <a:txBody>
                    <a:bodyPr/>
                    <a:lstStyle/>
                    <a:p>
                      <a:pPr algn="ctr" rtl="1"/>
                      <a:r>
                        <a:rPr lang="en-US" dirty="0" smtClean="0"/>
                        <a:t>HP</a:t>
                      </a:r>
                      <a:endParaRPr lang="fa-IR" dirty="0"/>
                    </a:p>
                  </a:txBody>
                  <a:tcPr anchor="ctr"/>
                </a:tc>
                <a:tc>
                  <a:txBody>
                    <a:bodyPr/>
                    <a:lstStyle/>
                    <a:p>
                      <a:pPr algn="ctr" rtl="1"/>
                      <a:r>
                        <a:rPr lang="en-US" dirty="0" smtClean="0"/>
                        <a:t>ST</a:t>
                      </a:r>
                      <a:endParaRPr lang="fa-IR" dirty="0"/>
                    </a:p>
                  </a:txBody>
                  <a:tcPr anchor="ctr"/>
                </a:tc>
                <a:extLst>
                  <a:ext uri="{0D108BD9-81ED-4DB2-BD59-A6C34878D82A}">
                    <a16:rowId xmlns:a16="http://schemas.microsoft.com/office/drawing/2014/main" val="10000"/>
                  </a:ext>
                </a:extLst>
              </a:tr>
              <a:tr h="684076">
                <a:tc>
                  <a:txBody>
                    <a:bodyPr/>
                    <a:lstStyle/>
                    <a:p>
                      <a:pPr algn="ctr" rtl="1"/>
                      <a:r>
                        <a:rPr lang="en-US" dirty="0" smtClean="0"/>
                        <a:t>SU</a:t>
                      </a:r>
                      <a:endParaRPr lang="fa-IR" dirty="0"/>
                    </a:p>
                  </a:txBody>
                  <a:tcPr anchor="ctr"/>
                </a:tc>
                <a:tc>
                  <a:txBody>
                    <a:bodyPr/>
                    <a:lstStyle/>
                    <a:p>
                      <a:pPr algn="ctr" rtl="1"/>
                      <a:r>
                        <a:rPr lang="en-US" dirty="0" smtClean="0"/>
                        <a:t>KO</a:t>
                      </a:r>
                      <a:endParaRPr lang="fa-IR" dirty="0"/>
                    </a:p>
                  </a:txBody>
                  <a:tcPr anchor="ctr"/>
                </a:tc>
                <a:extLst>
                  <a:ext uri="{0D108BD9-81ED-4DB2-BD59-A6C34878D82A}">
                    <a16:rowId xmlns:a16="http://schemas.microsoft.com/office/drawing/2014/main" val="10001"/>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870024276"/>
              </p:ext>
            </p:extLst>
          </p:nvPr>
        </p:nvGraphicFramePr>
        <p:xfrm>
          <a:off x="1763688" y="1357298"/>
          <a:ext cx="2016224" cy="1207606"/>
        </p:xfrm>
        <a:graphic>
          <a:graphicData uri="http://schemas.openxmlformats.org/drawingml/2006/table">
            <a:tbl>
              <a:tblPr rtl="1" firstRow="1" bandRow="1">
                <a:tableStyleId>{69C7853C-536D-4A76-A0AE-DD22124D55A5}</a:tableStyleId>
              </a:tblPr>
              <a:tblGrid>
                <a:gridCol w="1008112">
                  <a:extLst>
                    <a:ext uri="{9D8B030D-6E8A-4147-A177-3AD203B41FA5}">
                      <a16:colId xmlns:a16="http://schemas.microsoft.com/office/drawing/2014/main" val="20000"/>
                    </a:ext>
                  </a:extLst>
                </a:gridCol>
                <a:gridCol w="1008112">
                  <a:extLst>
                    <a:ext uri="{9D8B030D-6E8A-4147-A177-3AD203B41FA5}">
                      <a16:colId xmlns:a16="http://schemas.microsoft.com/office/drawing/2014/main" val="20001"/>
                    </a:ext>
                  </a:extLst>
                </a:gridCol>
              </a:tblGrid>
              <a:tr h="603803">
                <a:tc>
                  <a:txBody>
                    <a:bodyPr/>
                    <a:lstStyle/>
                    <a:p>
                      <a:pPr algn="ctr" rtl="1"/>
                      <a:endParaRPr lang="fa-IR" dirty="0"/>
                    </a:p>
                  </a:txBody>
                  <a:tcPr anchor="ctr"/>
                </a:tc>
                <a:tc>
                  <a:txBody>
                    <a:bodyPr/>
                    <a:lstStyle/>
                    <a:p>
                      <a:pPr algn="ctr" rtl="1"/>
                      <a:r>
                        <a:rPr lang="en-US" dirty="0" smtClean="0"/>
                        <a:t>ST</a:t>
                      </a:r>
                      <a:endParaRPr lang="fa-IR" dirty="0"/>
                    </a:p>
                  </a:txBody>
                  <a:tcPr anchor="ctr"/>
                </a:tc>
                <a:extLst>
                  <a:ext uri="{0D108BD9-81ED-4DB2-BD59-A6C34878D82A}">
                    <a16:rowId xmlns:a16="http://schemas.microsoft.com/office/drawing/2014/main" val="10000"/>
                  </a:ext>
                </a:extLst>
              </a:tr>
              <a:tr h="603803">
                <a:tc>
                  <a:txBody>
                    <a:bodyPr/>
                    <a:lstStyle/>
                    <a:p>
                      <a:pPr algn="ctr" rtl="1"/>
                      <a:r>
                        <a:rPr lang="en-US" dirty="0" smtClean="0"/>
                        <a:t>SU</a:t>
                      </a:r>
                      <a:endParaRPr lang="fa-IR" dirty="0"/>
                    </a:p>
                  </a:txBody>
                  <a:tcPr anchor="ctr"/>
                </a:tc>
                <a:tc>
                  <a:txBody>
                    <a:bodyPr/>
                    <a:lstStyle/>
                    <a:p>
                      <a:pPr algn="ctr" rtl="1"/>
                      <a:r>
                        <a:rPr lang="en-US" dirty="0" smtClean="0"/>
                        <a:t>KO</a:t>
                      </a:r>
                      <a:endParaRPr lang="fa-IR" dirty="0"/>
                    </a:p>
                  </a:txBody>
                  <a:tcPr anchor="ctr"/>
                </a:tc>
                <a:extLst>
                  <a:ext uri="{0D108BD9-81ED-4DB2-BD59-A6C34878D82A}">
                    <a16:rowId xmlns:a16="http://schemas.microsoft.com/office/drawing/2014/main" val="10001"/>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1261066612"/>
              </p:ext>
            </p:extLst>
          </p:nvPr>
        </p:nvGraphicFramePr>
        <p:xfrm>
          <a:off x="1907704" y="3929066"/>
          <a:ext cx="1728192" cy="1084110"/>
        </p:xfrm>
        <a:graphic>
          <a:graphicData uri="http://schemas.openxmlformats.org/drawingml/2006/table">
            <a:tbl>
              <a:tblPr rtl="1" firstRow="1" bandRow="1">
                <a:tableStyleId>{5C22544A-7EE6-4342-B048-85BDC9FD1C3A}</a:tableStyleId>
              </a:tblPr>
              <a:tblGrid>
                <a:gridCol w="864096">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tblGrid>
              <a:tr h="542055">
                <a:tc>
                  <a:txBody>
                    <a:bodyPr/>
                    <a:lstStyle/>
                    <a:p>
                      <a:pPr rtl="1"/>
                      <a:endParaRPr lang="fa-IR" dirty="0"/>
                    </a:p>
                  </a:txBody>
                  <a:tcPr/>
                </a:tc>
                <a:tc>
                  <a:txBody>
                    <a:bodyPr/>
                    <a:lstStyle/>
                    <a:p>
                      <a:pPr rtl="1"/>
                      <a:endParaRPr lang="fa-IR" dirty="0"/>
                    </a:p>
                  </a:txBody>
                  <a:tcPr/>
                </a:tc>
                <a:extLst>
                  <a:ext uri="{0D108BD9-81ED-4DB2-BD59-A6C34878D82A}">
                    <a16:rowId xmlns:a16="http://schemas.microsoft.com/office/drawing/2014/main" val="10000"/>
                  </a:ext>
                </a:extLst>
              </a:tr>
              <a:tr h="542055">
                <a:tc>
                  <a:txBody>
                    <a:bodyPr/>
                    <a:lstStyle/>
                    <a:p>
                      <a:pPr algn="ctr" rtl="1"/>
                      <a:r>
                        <a:rPr lang="en-US" dirty="0" smtClean="0"/>
                        <a:t>SU</a:t>
                      </a:r>
                      <a:endParaRPr lang="fa-IR" dirty="0"/>
                    </a:p>
                  </a:txBody>
                  <a:tcPr anchor="ctr"/>
                </a:tc>
                <a:tc>
                  <a:txBody>
                    <a:bodyPr/>
                    <a:lstStyle/>
                    <a:p>
                      <a:pPr rtl="1"/>
                      <a:endParaRPr lang="fa-IR" dirty="0"/>
                    </a:p>
                  </a:txBody>
                  <a:tcPr/>
                </a:tc>
                <a:extLst>
                  <a:ext uri="{0D108BD9-81ED-4DB2-BD59-A6C34878D82A}">
                    <a16:rowId xmlns:a16="http://schemas.microsoft.com/office/drawing/2014/main" val="10001"/>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1378260616"/>
              </p:ext>
            </p:extLst>
          </p:nvPr>
        </p:nvGraphicFramePr>
        <p:xfrm>
          <a:off x="5857884" y="3929066"/>
          <a:ext cx="1872208" cy="1440160"/>
        </p:xfrm>
        <a:graphic>
          <a:graphicData uri="http://schemas.openxmlformats.org/drawingml/2006/table">
            <a:tbl>
              <a:tblPr rtl="1" firstRow="1" bandRow="1">
                <a:tableStyleId>{5C22544A-7EE6-4342-B048-85BDC9FD1C3A}</a:tableStyleId>
              </a:tblPr>
              <a:tblGrid>
                <a:gridCol w="936104">
                  <a:extLst>
                    <a:ext uri="{9D8B030D-6E8A-4147-A177-3AD203B41FA5}">
                      <a16:colId xmlns:a16="http://schemas.microsoft.com/office/drawing/2014/main" val="20000"/>
                    </a:ext>
                  </a:extLst>
                </a:gridCol>
                <a:gridCol w="936104">
                  <a:extLst>
                    <a:ext uri="{9D8B030D-6E8A-4147-A177-3AD203B41FA5}">
                      <a16:colId xmlns:a16="http://schemas.microsoft.com/office/drawing/2014/main" val="20001"/>
                    </a:ext>
                  </a:extLst>
                </a:gridCol>
              </a:tblGrid>
              <a:tr h="720080">
                <a:tc>
                  <a:txBody>
                    <a:bodyPr/>
                    <a:lstStyle/>
                    <a:p>
                      <a:pPr algn="ctr" rtl="1"/>
                      <a:endParaRPr lang="fa-IR" dirty="0"/>
                    </a:p>
                  </a:txBody>
                  <a:tcPr anchor="ctr"/>
                </a:tc>
                <a:tc>
                  <a:txBody>
                    <a:bodyPr/>
                    <a:lstStyle/>
                    <a:p>
                      <a:pPr algn="ctr" rtl="1"/>
                      <a:r>
                        <a:rPr lang="en-US" dirty="0" smtClean="0"/>
                        <a:t>ST</a:t>
                      </a:r>
                      <a:endParaRPr lang="fa-IR" dirty="0"/>
                    </a:p>
                  </a:txBody>
                  <a:tcPr anchor="ctr"/>
                </a:tc>
                <a:extLst>
                  <a:ext uri="{0D108BD9-81ED-4DB2-BD59-A6C34878D82A}">
                    <a16:rowId xmlns:a16="http://schemas.microsoft.com/office/drawing/2014/main" val="10000"/>
                  </a:ext>
                </a:extLst>
              </a:tr>
              <a:tr h="720080">
                <a:tc>
                  <a:txBody>
                    <a:bodyPr/>
                    <a:lstStyle/>
                    <a:p>
                      <a:pPr algn="ctr" rtl="1"/>
                      <a:r>
                        <a:rPr lang="en-US" dirty="0" smtClean="0"/>
                        <a:t>SU</a:t>
                      </a:r>
                      <a:endParaRPr lang="fa-IR" dirty="0"/>
                    </a:p>
                  </a:txBody>
                  <a:tcPr anchor="ctr"/>
                </a:tc>
                <a:tc>
                  <a:txBody>
                    <a:bodyPr/>
                    <a:lstStyle/>
                    <a:p>
                      <a:pPr algn="ctr" rtl="1"/>
                      <a:r>
                        <a:rPr lang="en-US" dirty="0" smtClean="0"/>
                        <a:t>KO</a:t>
                      </a:r>
                      <a:endParaRPr lang="fa-IR" dirty="0"/>
                    </a:p>
                  </a:txBody>
                  <a:tcPr anchor="ctr"/>
                </a:tc>
                <a:extLst>
                  <a:ext uri="{0D108BD9-81ED-4DB2-BD59-A6C34878D82A}">
                    <a16:rowId xmlns:a16="http://schemas.microsoft.com/office/drawing/2014/main" val="10001"/>
                  </a:ext>
                </a:extLst>
              </a:tr>
            </a:tbl>
          </a:graphicData>
        </a:graphic>
      </p:graphicFrame>
      <p:sp>
        <p:nvSpPr>
          <p:cNvPr id="21" name="TextBox 20"/>
          <p:cNvSpPr txBox="1"/>
          <p:nvPr/>
        </p:nvSpPr>
        <p:spPr>
          <a:xfrm>
            <a:off x="323528" y="548680"/>
            <a:ext cx="432048" cy="369332"/>
          </a:xfrm>
          <a:prstGeom prst="rect">
            <a:avLst/>
          </a:prstGeom>
          <a:noFill/>
        </p:spPr>
        <p:txBody>
          <a:bodyPr wrap="square" rtlCol="1">
            <a:spAutoFit/>
          </a:bodyPr>
          <a:lstStyle/>
          <a:p>
            <a:r>
              <a:rPr lang="fa-IR" dirty="0" smtClean="0"/>
              <a:t>بالا</a:t>
            </a:r>
            <a:endParaRPr lang="fa-IR" dirty="0"/>
          </a:p>
        </p:txBody>
      </p:sp>
      <p:sp>
        <p:nvSpPr>
          <p:cNvPr id="22" name="TextBox 21"/>
          <p:cNvSpPr txBox="1"/>
          <p:nvPr/>
        </p:nvSpPr>
        <p:spPr>
          <a:xfrm>
            <a:off x="107504" y="5445224"/>
            <a:ext cx="648072" cy="369332"/>
          </a:xfrm>
          <a:prstGeom prst="rect">
            <a:avLst/>
          </a:prstGeom>
          <a:noFill/>
        </p:spPr>
        <p:txBody>
          <a:bodyPr wrap="square" rtlCol="1">
            <a:spAutoFit/>
          </a:bodyPr>
          <a:lstStyle/>
          <a:p>
            <a:r>
              <a:rPr lang="fa-IR" dirty="0" smtClean="0"/>
              <a:t>پائین</a:t>
            </a:r>
            <a:endParaRPr lang="fa-IR" dirty="0"/>
          </a:p>
        </p:txBody>
      </p:sp>
      <p:sp>
        <p:nvSpPr>
          <p:cNvPr id="23" name="TextBox 22"/>
          <p:cNvSpPr txBox="1"/>
          <p:nvPr/>
        </p:nvSpPr>
        <p:spPr>
          <a:xfrm>
            <a:off x="908685" y="6021288"/>
            <a:ext cx="432048" cy="369332"/>
          </a:xfrm>
          <a:prstGeom prst="rect">
            <a:avLst/>
          </a:prstGeom>
          <a:noFill/>
        </p:spPr>
        <p:txBody>
          <a:bodyPr wrap="square" rtlCol="1">
            <a:spAutoFit/>
          </a:bodyPr>
          <a:lstStyle/>
          <a:p>
            <a:r>
              <a:rPr lang="fa-IR" dirty="0" smtClean="0"/>
              <a:t>بالا</a:t>
            </a:r>
            <a:endParaRPr lang="fa-IR" dirty="0"/>
          </a:p>
        </p:txBody>
      </p:sp>
      <p:sp>
        <p:nvSpPr>
          <p:cNvPr id="25" name="TextBox 24"/>
          <p:cNvSpPr txBox="1"/>
          <p:nvPr/>
        </p:nvSpPr>
        <p:spPr>
          <a:xfrm>
            <a:off x="8028384" y="5966956"/>
            <a:ext cx="648072" cy="369332"/>
          </a:xfrm>
          <a:prstGeom prst="rect">
            <a:avLst/>
          </a:prstGeom>
          <a:noFill/>
        </p:spPr>
        <p:txBody>
          <a:bodyPr wrap="square" rtlCol="1">
            <a:spAutoFit/>
          </a:bodyPr>
          <a:lstStyle/>
          <a:p>
            <a:r>
              <a:rPr lang="fa-IR" dirty="0" smtClean="0"/>
              <a:t>پائین</a:t>
            </a:r>
            <a:endParaRPr lang="fa-IR" dirty="0"/>
          </a:p>
        </p:txBody>
      </p:sp>
      <p:sp>
        <p:nvSpPr>
          <p:cNvPr id="26" name="TextBox 25"/>
          <p:cNvSpPr txBox="1"/>
          <p:nvPr/>
        </p:nvSpPr>
        <p:spPr>
          <a:xfrm>
            <a:off x="4234981" y="6000768"/>
            <a:ext cx="1152128" cy="369332"/>
          </a:xfrm>
          <a:prstGeom prst="rect">
            <a:avLst/>
          </a:prstGeom>
          <a:noFill/>
        </p:spPr>
        <p:txBody>
          <a:bodyPr wrap="square" rtlCol="1">
            <a:spAutoFit/>
          </a:bodyPr>
          <a:lstStyle/>
          <a:p>
            <a:r>
              <a:rPr lang="fa-IR" dirty="0" smtClean="0"/>
              <a:t>تزریق (اثر)</a:t>
            </a:r>
            <a:endParaRPr lang="fa-IR" dirty="0"/>
          </a:p>
        </p:txBody>
      </p:sp>
      <p:sp>
        <p:nvSpPr>
          <p:cNvPr id="27" name="TextBox 26"/>
          <p:cNvSpPr txBox="1"/>
          <p:nvPr/>
        </p:nvSpPr>
        <p:spPr>
          <a:xfrm>
            <a:off x="395536" y="2276872"/>
            <a:ext cx="461665" cy="1368152"/>
          </a:xfrm>
          <a:prstGeom prst="rect">
            <a:avLst/>
          </a:prstGeom>
          <a:noFill/>
        </p:spPr>
        <p:txBody>
          <a:bodyPr vert="vert270" wrap="square" rtlCol="1">
            <a:spAutoFit/>
          </a:bodyPr>
          <a:lstStyle/>
          <a:p>
            <a:r>
              <a:rPr lang="fa-IR" dirty="0" smtClean="0">
                <a:cs typeface="B Nazanin" pitchFamily="2" charset="-78"/>
              </a:rPr>
              <a:t>انتشار (توسعه)</a:t>
            </a:r>
            <a:endParaRPr lang="fa-IR" dirty="0">
              <a:cs typeface="B Nazanin" pitchFamily="2" charset="-78"/>
            </a:endParaRPr>
          </a:p>
        </p:txBody>
      </p:sp>
      <p:cxnSp>
        <p:nvCxnSpPr>
          <p:cNvPr id="29" name="Straight Arrow Connector 28"/>
          <p:cNvCxnSpPr/>
          <p:nvPr/>
        </p:nvCxnSpPr>
        <p:spPr>
          <a:xfrm flipV="1">
            <a:off x="626368" y="918012"/>
            <a:ext cx="0" cy="121484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626368" y="3429000"/>
            <a:ext cx="0" cy="201622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26" idx="3"/>
            <a:endCxn id="25" idx="1"/>
          </p:cNvCxnSpPr>
          <p:nvPr/>
        </p:nvCxnSpPr>
        <p:spPr>
          <a:xfrm flipV="1">
            <a:off x="5387109" y="6151622"/>
            <a:ext cx="2641275" cy="3381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stCxn id="26" idx="1"/>
          </p:cNvCxnSpPr>
          <p:nvPr/>
        </p:nvCxnSpPr>
        <p:spPr>
          <a:xfrm rot="10800000">
            <a:off x="1340733" y="6151622"/>
            <a:ext cx="2894248" cy="3381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792805"/>
      </p:ext>
    </p:extLst>
  </p:cSld>
  <p:clrMapOvr>
    <a:masterClrMapping/>
  </p:clrMapOvr>
  <p:transition>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836712"/>
            <a:ext cx="8784976" cy="6336704"/>
          </a:xfrm>
        </p:spPr>
        <p:txBody>
          <a:bodyPr>
            <a:normAutofit/>
          </a:bodyPr>
          <a:lstStyle/>
          <a:p>
            <a:pPr marL="137160" indent="0" algn="just">
              <a:buNone/>
            </a:pPr>
            <a:r>
              <a:rPr lang="fa-IR" sz="2400" dirty="0" smtClean="0">
                <a:cs typeface="B Nazanin" pitchFamily="2" charset="-78"/>
              </a:rPr>
              <a:t>سازمان های سنتی تمایل دارند که سیستم های اطلاعاتی با کاربرد حمایتی (</a:t>
            </a:r>
            <a:r>
              <a:rPr lang="en-US" sz="2400" dirty="0" smtClean="0">
                <a:cs typeface="B Nazanin" pitchFamily="2" charset="-78"/>
              </a:rPr>
              <a:t>SU</a:t>
            </a:r>
            <a:r>
              <a:rPr lang="fa-IR" sz="2400" dirty="0" smtClean="0">
                <a:cs typeface="B Nazanin" pitchFamily="2" charset="-78"/>
              </a:rPr>
              <a:t>) را به کار گیرند . سازمان هایی که دارای کنترل غیر متمرکز میباشند به وفور سیستم های حمایتی را برای حل مسائل موضعی ایجاد خواهد کرد . احتمالا تعدادی ایده خلاقانه (</a:t>
            </a:r>
            <a:r>
              <a:rPr lang="en-US" sz="2400" dirty="0" smtClean="0">
                <a:cs typeface="B Nazanin" pitchFamily="2" charset="-78"/>
              </a:rPr>
              <a:t>HP</a:t>
            </a:r>
            <a:r>
              <a:rPr lang="fa-IR" sz="2400" dirty="0" smtClean="0">
                <a:cs typeface="B Nazanin" pitchFamily="2" charset="-78"/>
              </a:rPr>
              <a:t>) به وجود خواهد آمد ، به ثمر رساندن آنها به دلیل مهارت های محدود در زمینه فناوری اطلاعات مشکل خواهد بود . بعضی سیستم های عملیاتی (</a:t>
            </a:r>
            <a:r>
              <a:rPr lang="en-US" sz="2400" dirty="0" smtClean="0">
                <a:cs typeface="B Nazanin" pitchFamily="2" charset="-78"/>
              </a:rPr>
              <a:t>KO</a:t>
            </a:r>
            <a:r>
              <a:rPr lang="fa-IR" sz="2400" dirty="0" smtClean="0">
                <a:cs typeface="B Nazanin" pitchFamily="2" charset="-78"/>
              </a:rPr>
              <a:t>) اجرا خواهد شد.</a:t>
            </a:r>
          </a:p>
          <a:p>
            <a:pPr marL="137160" indent="0" algn="just">
              <a:buNone/>
            </a:pPr>
            <a:r>
              <a:rPr lang="fa-IR" sz="2400" dirty="0" smtClean="0">
                <a:cs typeface="B Nazanin" pitchFamily="2" charset="-78"/>
              </a:rPr>
              <a:t>جایی که اثر </a:t>
            </a:r>
            <a:r>
              <a:rPr lang="en-US" sz="2400" dirty="0" smtClean="0">
                <a:cs typeface="B Nazanin" pitchFamily="2" charset="-78"/>
              </a:rPr>
              <a:t>IS/IT</a:t>
            </a:r>
            <a:r>
              <a:rPr lang="fa-IR" sz="2400" dirty="0" smtClean="0">
                <a:cs typeface="B Nazanin" pitchFamily="2" charset="-78"/>
              </a:rPr>
              <a:t> اضافه شود اما کنترل غیر متمرکز حفظ شود ، سیستم های حمایتی و عملیات کلیدی ایجاد توسعه خواهند یافت . اما استفاده های ابداعی از </a:t>
            </a:r>
            <a:r>
              <a:rPr lang="en-US" sz="2400" dirty="0" smtClean="0">
                <a:cs typeface="B Nazanin" pitchFamily="2" charset="-78"/>
              </a:rPr>
              <a:t>IS/IT</a:t>
            </a:r>
            <a:r>
              <a:rPr lang="fa-IR" sz="2400" dirty="0" smtClean="0">
                <a:cs typeface="B Nazanin" pitchFamily="2" charset="-78"/>
              </a:rPr>
              <a:t> به دلیل عدم توجه به روابط درون سیستمی جهت ارضای نیازهای واحدهای سازمانی ، بوجود نخواهد آمد . رسیدن به کنترل متعادل ، ایجاد خلاقیت سازمانی و ایجاد سیستم های کاربردی استراتژیک چندان ساده نیست ، مگر آن که این روابط علت و معلولی در سراسر سازمان مد نظر قرار گیرد .</a:t>
            </a:r>
            <a:endParaRPr lang="fa-IR" sz="1800" dirty="0">
              <a:cs typeface="B Nazanin" pitchFamily="2" charset="-78"/>
            </a:endParaRPr>
          </a:p>
        </p:txBody>
      </p:sp>
    </p:spTree>
    <p:extLst>
      <p:ext uri="{BB962C8B-B14F-4D97-AF65-F5344CB8AC3E}">
        <p14:creationId xmlns:p14="http://schemas.microsoft.com/office/powerpoint/2010/main" val="223792805"/>
      </p:ext>
    </p:extLst>
  </p:cSld>
  <p:clrMapOvr>
    <a:masterClrMapping/>
  </p:clrMapOvr>
  <p:transition>
    <p:checke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908720"/>
            <a:ext cx="8784976" cy="3734726"/>
          </a:xfrm>
        </p:spPr>
        <p:style>
          <a:lnRef idx="2">
            <a:schemeClr val="accent1"/>
          </a:lnRef>
          <a:fillRef idx="1">
            <a:schemeClr val="lt1"/>
          </a:fillRef>
          <a:effectRef idx="0">
            <a:schemeClr val="accent1"/>
          </a:effectRef>
          <a:fontRef idx="minor">
            <a:schemeClr val="dk1"/>
          </a:fontRef>
        </p:style>
        <p:txBody>
          <a:bodyPr>
            <a:normAutofit/>
          </a:bodyPr>
          <a:lstStyle/>
          <a:p>
            <a:pPr marL="137160" indent="0">
              <a:buNone/>
            </a:pPr>
            <a:r>
              <a:rPr lang="fa-IR" sz="3200" b="1" dirty="0" smtClean="0">
                <a:solidFill>
                  <a:schemeClr val="bg2">
                    <a:lumMod val="75000"/>
                  </a:schemeClr>
                </a:solidFill>
                <a:cs typeface="B Jadid" pitchFamily="2" charset="-78"/>
              </a:rPr>
              <a:t>تعیین جهت استراتژیک</a:t>
            </a:r>
          </a:p>
          <a:p>
            <a:pPr marL="137160" indent="0">
              <a:buNone/>
            </a:pPr>
            <a:r>
              <a:rPr lang="fa-IR" sz="2400" dirty="0" smtClean="0">
                <a:cs typeface="B Nazanin" pitchFamily="2" charset="-78"/>
              </a:rPr>
              <a:t>در این مرحله سازمان باید جهت استراتژیک خود را در رابطه با </a:t>
            </a:r>
            <a:r>
              <a:rPr lang="en-US" sz="2400" dirty="0" smtClean="0">
                <a:cs typeface="B Nazanin" pitchFamily="2" charset="-78"/>
              </a:rPr>
              <a:t>IS/IT</a:t>
            </a:r>
            <a:r>
              <a:rPr lang="fa-IR" sz="2400" dirty="0" smtClean="0">
                <a:cs typeface="B Nazanin" pitchFamily="2" charset="-78"/>
              </a:rPr>
              <a:t> تعیین کند . تعیین چشم انداز ، ماموریت و اهداف عناصر اصلی جهت استراتژیک محسوب میشوند . سیستم های و تکنولوژی های اطلاعاتی که قرار است سازمان در آینده دور به آن ها دست یابد را چشم انداز گویند . هدف اساسی سازمان در زمینه </a:t>
            </a:r>
            <a:r>
              <a:rPr lang="en-US" sz="2400" dirty="0" smtClean="0">
                <a:cs typeface="B Nazanin" pitchFamily="2" charset="-78"/>
              </a:rPr>
              <a:t>IS/IT</a:t>
            </a:r>
            <a:r>
              <a:rPr lang="fa-IR" sz="2400" dirty="0" smtClean="0">
                <a:cs typeface="B Nazanin" pitchFamily="2" charset="-78"/>
              </a:rPr>
              <a:t> معرف ماموریت آن است که در مقایسه با چشم انداز افق زمانی نزدیک تری را نشان میدهد . در عوض اهداف به نتایج مورد انتظار در رابطه با </a:t>
            </a:r>
            <a:r>
              <a:rPr lang="en-US" sz="2400" dirty="0" smtClean="0">
                <a:cs typeface="B Nazanin" pitchFamily="2" charset="-78"/>
              </a:rPr>
              <a:t>IS/IT</a:t>
            </a:r>
            <a:r>
              <a:rPr lang="fa-IR" sz="2400" dirty="0" smtClean="0">
                <a:cs typeface="B Nazanin" pitchFamily="2" charset="-78"/>
              </a:rPr>
              <a:t> اشاره دارند ، ولی چگونگی نیل به آن را مشخص نمیکنند . هدف کلی برنامه ریزی استراتژیک سیستم های اطلاعاتی تعیین بدره مطلوب است به قسمی که سیستم های اطلاعاتی مناسبی را برای تحقق سازمان در یک مقطع زمانی خاص فراهم سازد .</a:t>
            </a:r>
            <a:endParaRPr lang="fa-IR" sz="1800" dirty="0">
              <a:cs typeface="B Nazanin" pitchFamily="2" charset="-78"/>
            </a:endParaRPr>
          </a:p>
        </p:txBody>
      </p:sp>
    </p:spTree>
    <p:extLst>
      <p:ext uri="{BB962C8B-B14F-4D97-AF65-F5344CB8AC3E}">
        <p14:creationId xmlns:p14="http://schemas.microsoft.com/office/powerpoint/2010/main" val="2249548799"/>
      </p:ext>
    </p:extLst>
  </p:cSld>
  <p:clrMapOvr>
    <a:masterClrMapping/>
  </p:clrMapOvr>
  <p:transition>
    <p:wedg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620688"/>
            <a:ext cx="8784976" cy="6408712"/>
          </a:xfrm>
        </p:spPr>
        <p:txBody>
          <a:bodyPr>
            <a:normAutofit lnSpcReduction="10000"/>
          </a:bodyPr>
          <a:lstStyle/>
          <a:p>
            <a:pPr marL="137160" indent="0">
              <a:buNone/>
            </a:pPr>
            <a:r>
              <a:rPr lang="fa-IR" sz="2400" b="1" dirty="0" smtClean="0">
                <a:solidFill>
                  <a:schemeClr val="accent1"/>
                </a:solidFill>
                <a:cs typeface="B Jadid" pitchFamily="2" charset="-78"/>
              </a:rPr>
              <a:t>چشم انداز </a:t>
            </a:r>
            <a:r>
              <a:rPr lang="en-US" sz="2400" b="1" dirty="0" smtClean="0">
                <a:solidFill>
                  <a:schemeClr val="accent1"/>
                </a:solidFill>
                <a:cs typeface="B Jadid" pitchFamily="2" charset="-78"/>
              </a:rPr>
              <a:t>IS/IT</a:t>
            </a:r>
            <a:endParaRPr lang="en-US" sz="2000" b="1" dirty="0" smtClean="0">
              <a:solidFill>
                <a:schemeClr val="accent1"/>
              </a:solidFill>
              <a:cs typeface="B Jadid" pitchFamily="2" charset="-78"/>
            </a:endParaRPr>
          </a:p>
          <a:p>
            <a:pPr marL="137160" indent="0">
              <a:buNone/>
            </a:pPr>
            <a:r>
              <a:rPr lang="fa-IR" sz="1800" dirty="0" smtClean="0">
                <a:cs typeface="B Nazanin" pitchFamily="2" charset="-78"/>
              </a:rPr>
              <a:t>سازمان با چشم انداز </a:t>
            </a:r>
            <a:r>
              <a:rPr lang="en-US" sz="1800" dirty="0" smtClean="0">
                <a:cs typeface="B Nazanin" pitchFamily="2" charset="-78"/>
              </a:rPr>
              <a:t>IS/IT</a:t>
            </a:r>
            <a:r>
              <a:rPr lang="fa-IR" sz="1800" dirty="0" smtClean="0">
                <a:cs typeface="B Nazanin" pitchFamily="2" charset="-78"/>
              </a:rPr>
              <a:t> استفاده از سیستم ها و فناوری اطلاعات برای کسب یا مزیت رقابتی را مورد تشویق قرار میدهد . چشم انداز دارای شش بخش است . چشم انداز </a:t>
            </a:r>
            <a:r>
              <a:rPr lang="fa-IR" sz="2000" b="1" dirty="0" smtClean="0">
                <a:cs typeface="B Nazanin" pitchFamily="2" charset="-78"/>
              </a:rPr>
              <a:t>: 1) روشن است ، 2)چالش برانگیزاست ، 3)تصویر ذهنی است ، 4)آینده سازمان است ، 5)آن چه میتواندباشد ، 6)آنچه باید باشد ؛ است </a:t>
            </a:r>
            <a:r>
              <a:rPr lang="fa-IR" sz="1800" dirty="0" smtClean="0">
                <a:cs typeface="B Nazanin" pitchFamily="2" charset="-78"/>
              </a:rPr>
              <a:t>. بنابراین چشم اندازه تصویر روشن و چالش برانگیزی است از آنچه سازمان میتواند و باید باشد . چشم انداز </a:t>
            </a:r>
            <a:r>
              <a:rPr lang="en-US" sz="1800" dirty="0" smtClean="0">
                <a:cs typeface="B Nazanin" pitchFamily="2" charset="-78"/>
              </a:rPr>
              <a:t>SIS</a:t>
            </a:r>
            <a:r>
              <a:rPr lang="fa-IR" sz="1800" dirty="0" smtClean="0">
                <a:cs typeface="B Nazanin" pitchFamily="2" charset="-78"/>
              </a:rPr>
              <a:t> معرف تصویر آتی سازمان است ، که مدیریت ارشد برای هدایت سازمان بکار میگیرد . چنین چشم اندازی مسیر استراتژیک سازمان را روشن میسازد ، خیلی از اندیشمندان </a:t>
            </a:r>
            <a:r>
              <a:rPr lang="en-US" sz="1800" dirty="0" smtClean="0">
                <a:cs typeface="B Nazanin" pitchFamily="2" charset="-78"/>
              </a:rPr>
              <a:t>IS</a:t>
            </a:r>
            <a:r>
              <a:rPr lang="fa-IR" sz="1800" dirty="0" smtClean="0">
                <a:cs typeface="B Nazanin" pitchFamily="2" charset="-78"/>
              </a:rPr>
              <a:t> توافق دارند که چشم انداز مهم ترین ویژگی برای معرفی موفقیت آمیز سیستم های اطلاعاتی استراتژیک است . مک نورلین و همکارانش چشم انداز را اینگونه تعریف کرده اند : بیانه ای است از آنچه که یک فرد باور دارد آینده خواهد بود یا اینکه میخواهد آینده چگونه باشد » لازم به توضیح است که نباید چشم انداز را با رسالت و هدف اشتباه گرفت و آنها را بجای یکدیگر بکار برد .</a:t>
            </a:r>
          </a:p>
          <a:p>
            <a:pPr marL="137160" indent="0">
              <a:buNone/>
            </a:pPr>
            <a:r>
              <a:rPr lang="fa-IR" sz="1800" dirty="0" smtClean="0">
                <a:cs typeface="B Nazanin" pitchFamily="2" charset="-78"/>
              </a:rPr>
              <a:t>چشم انداز بوئینگ در سال 1966 به شرح زیر بود :«کسب سهم درست در محل درست در زمان درست » در دهه 1980 چشم انداز از آن صورت به این صورت تحول پیدا کرد « ایجاد یک جریان اطلاعاتی پیشرفته » قطعا داشتن چشم انداز ضرورتی اساسی است . چشم انداز از طریق تعریف مقصد ، نقشه راه رسیدن به آن را نیز تعیین میکند . این که چه کسی باید چشم انداز را تعیین کند چندان مورد توافق نیست اما چشم انداز باید مورد حمایت مدیریت ارشد باشد . این به مفهوم تعیین چشم انداز توسظ مدیریت ارشد نیست . تعیین چشم انداز بهتر است بر مبنای مطالعه وضع موجود و پیش بینی آینده و با همکاری افراد ذی نفع صورت گیرد .</a:t>
            </a:r>
          </a:p>
          <a:p>
            <a:pPr marL="137160" indent="0">
              <a:buNone/>
            </a:pPr>
            <a:r>
              <a:rPr lang="fa-IR" sz="1800" dirty="0" smtClean="0">
                <a:cs typeface="B Nazanin" pitchFamily="2" charset="-78"/>
              </a:rPr>
              <a:t>البته مفهوم چشم انداز با مامرویت یکسان نیست . در بیانیه ماموریت به فلسفه وجودی سازمان اشاره میشود در حالی که در بیانیه چشم انداز آنچه سازمان میخواهد باشد به تصویری کشیده میشود . در بیانیه ماموریت به سه پرسش زیر پاسخ داده میشود :</a:t>
            </a:r>
          </a:p>
          <a:p>
            <a:r>
              <a:rPr lang="fa-IR" sz="1800" dirty="0" smtClean="0">
                <a:cs typeface="B Nazanin" pitchFamily="2" charset="-78"/>
              </a:rPr>
              <a:t>سازمان چه کاری (تعریف نوع و قلمرو فعالیت) را انجام میدهد ؟</a:t>
            </a:r>
          </a:p>
          <a:p>
            <a:r>
              <a:rPr lang="fa-IR" sz="1800" dirty="0" smtClean="0">
                <a:cs typeface="B Nazanin" pitchFamily="2" charset="-78"/>
              </a:rPr>
              <a:t>برای چه کسی (تعریف مشتریان) آن کار را انجام دهد ؟</a:t>
            </a:r>
          </a:p>
          <a:p>
            <a:r>
              <a:rPr lang="fa-IR" sz="1800" dirty="0" smtClean="0">
                <a:cs typeface="B Nazanin" pitchFamily="2" charset="-78"/>
              </a:rPr>
              <a:t>فایده آن چیست ؟</a:t>
            </a:r>
          </a:p>
          <a:p>
            <a:pPr marL="137160" indent="0">
              <a:buNone/>
            </a:pPr>
            <a:endParaRPr lang="fa-IR" sz="1800" dirty="0">
              <a:cs typeface="B Nazanin" pitchFamily="2" charset="-78"/>
            </a:endParaRPr>
          </a:p>
        </p:txBody>
      </p:sp>
    </p:spTree>
    <p:extLst>
      <p:ext uri="{BB962C8B-B14F-4D97-AF65-F5344CB8AC3E}">
        <p14:creationId xmlns:p14="http://schemas.microsoft.com/office/powerpoint/2010/main" val="3039167359"/>
      </p:ext>
    </p:extLst>
  </p:cSld>
  <p:clrMapOvr>
    <a:masterClrMapping/>
  </p:clrMapOvr>
  <p:transition>
    <p:wheel spokes="2"/>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024" y="0"/>
            <a:ext cx="8784976" cy="6408712"/>
          </a:xfrm>
        </p:spPr>
        <p:style>
          <a:lnRef idx="1">
            <a:schemeClr val="accent1"/>
          </a:lnRef>
          <a:fillRef idx="2">
            <a:schemeClr val="accent1"/>
          </a:fillRef>
          <a:effectRef idx="1">
            <a:schemeClr val="accent1"/>
          </a:effectRef>
          <a:fontRef idx="minor">
            <a:schemeClr val="dk1"/>
          </a:fontRef>
        </p:style>
        <p:txBody>
          <a:bodyPr>
            <a:normAutofit fontScale="92500" lnSpcReduction="20000"/>
          </a:bodyPr>
          <a:lstStyle/>
          <a:p>
            <a:pPr marL="137160" indent="0">
              <a:buNone/>
            </a:pPr>
            <a:r>
              <a:rPr lang="fa-IR"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Jadid" pitchFamily="2" charset="-78"/>
              </a:rPr>
              <a:t>تدوین استراتژی های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Jadid" pitchFamily="2" charset="-78"/>
              </a:rPr>
              <a:t>IS/IT</a:t>
            </a:r>
            <a:endParaRPr lang="fa-IR" sz="2000" dirty="0" smtClean="0">
              <a:cs typeface="B Jadid" pitchFamily="2" charset="-78"/>
            </a:endParaRPr>
          </a:p>
          <a:p>
            <a:pPr marL="137160" indent="0">
              <a:buNone/>
            </a:pPr>
            <a:r>
              <a:rPr lang="fa-IR" sz="2400" dirty="0" smtClean="0">
                <a:cs typeface="B Nazanin" pitchFamily="2" charset="-78"/>
              </a:rPr>
              <a:t>در این مرحله استراتژی های مدیریت سیستم ها ی اطلاعاتی ، سیستم های اطلاعاتی و تکنولوژی اطلاعاتی تدوین میشوند . لازم به توضیح است که استراتژی های </a:t>
            </a:r>
            <a:r>
              <a:rPr lang="en-US" sz="2400" dirty="0" smtClean="0">
                <a:cs typeface="B Nazanin" pitchFamily="2" charset="-78"/>
              </a:rPr>
              <a:t>IS/IT</a:t>
            </a:r>
            <a:r>
              <a:rPr lang="fa-IR" sz="2400" dirty="0" smtClean="0">
                <a:cs typeface="B Nazanin" pitchFamily="2" charset="-78"/>
              </a:rPr>
              <a:t> باید به گونه ای تدوین شوند که انسجام لازم بین استراتژی کاری و استراتژی </a:t>
            </a:r>
            <a:r>
              <a:rPr lang="en-US" sz="2400" dirty="0" smtClean="0">
                <a:cs typeface="B Nazanin" pitchFamily="2" charset="-78"/>
              </a:rPr>
              <a:t>IS,IT</a:t>
            </a:r>
            <a:r>
              <a:rPr lang="fa-IR" sz="2400" dirty="0" smtClean="0">
                <a:cs typeface="B Nazanin" pitchFamily="2" charset="-78"/>
              </a:rPr>
              <a:t> به وجود آید .</a:t>
            </a:r>
          </a:p>
          <a:p>
            <a:pPr marL="480060" indent="-342900">
              <a:buFont typeface="+mj-lt"/>
              <a:buAutoNum type="arabicPeriod"/>
            </a:pP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استراتژی کاری :  </a:t>
            </a:r>
            <a:r>
              <a:rPr lang="fa-IR" sz="2400" dirty="0" smtClean="0">
                <a:cs typeface="B Nazanin" pitchFamily="2" charset="-78"/>
              </a:rPr>
              <a:t>تدوین استراتژی کاری در خیلی از موارد پیش ظرط تعیین نیازهای سیستم های اطلاعاتی است . البته </a:t>
            </a:r>
            <a:r>
              <a:rPr lang="en-US" sz="2400" dirty="0" smtClean="0">
                <a:cs typeface="B Nazanin" pitchFamily="2" charset="-78"/>
              </a:rPr>
              <a:t>IS/IT</a:t>
            </a:r>
            <a:r>
              <a:rPr lang="fa-IR" sz="2400" dirty="0" smtClean="0">
                <a:cs typeface="B Nazanin" pitchFamily="2" charset="-78"/>
              </a:rPr>
              <a:t> به منزله یک ورودی همانند دیگر عوامل در تدوین و تعریف استراتژی کاری مد نظر قرار میگیرد.</a:t>
            </a:r>
          </a:p>
          <a:p>
            <a:pPr marL="480060" indent="-342900">
              <a:buFont typeface="+mj-lt"/>
              <a:buAutoNum type="arabicPeriod"/>
            </a:pP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استراتژی سیستم های اطلاعاتی </a:t>
            </a:r>
            <a:r>
              <a:rPr lang="fa-IR" sz="2400" b="1" dirty="0" smtClean="0">
                <a:cs typeface="B Nazanin" pitchFamily="2" charset="-78"/>
              </a:rPr>
              <a:t>: </a:t>
            </a:r>
            <a:r>
              <a:rPr lang="fa-IR" sz="2400" dirty="0" smtClean="0">
                <a:cs typeface="B Nazanin" pitchFamily="2" charset="-78"/>
              </a:rPr>
              <a:t>این استراتژی باید براساس تحلیل محیط و استراتژی کاری صورت گیرد . هدف این استراتژی ایجاد تقاضا برای به کارگیری سیستم های اطلاعاتی در برنامه ها و حل مسائل کاری ا ست .</a:t>
            </a:r>
          </a:p>
          <a:p>
            <a:pPr marL="480060" indent="-342900">
              <a:buFont typeface="+mj-lt"/>
              <a:buAutoNum type="arabicPeriod"/>
            </a:pPr>
            <a:r>
              <a:rPr lang="fa-IR"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استراتژی تکنولوژی اطلاعات : </a:t>
            </a:r>
            <a:r>
              <a:rPr lang="fa-IR" sz="2400" dirty="0" smtClean="0">
                <a:cs typeface="B Nazanin" pitchFamily="2" charset="-78"/>
              </a:rPr>
              <a:t>این استراتژی چگونگی تامین نیازهای تکنولوژیک را در سیستم های طالاعاتی تعریف میکند .</a:t>
            </a:r>
          </a:p>
          <a:p>
            <a:pPr marL="137160" indent="0">
              <a:buNone/>
            </a:pPr>
            <a:r>
              <a:rPr lang="fa-IR" sz="2400" b="1" dirty="0" smtClean="0">
                <a:cs typeface="B Nazanin" pitchFamily="2" charset="-78"/>
              </a:rPr>
              <a:t>استراتژی سیستم های اطلاعاتی </a:t>
            </a:r>
          </a:p>
          <a:p>
            <a:pPr marL="137160" indent="0">
              <a:buNone/>
            </a:pPr>
            <a:r>
              <a:rPr lang="fa-IR" sz="2400" dirty="0">
                <a:cs typeface="B Nazanin" pitchFamily="2" charset="-78"/>
              </a:rPr>
              <a:t>مینتزیزگ میگوید از هر کسی بپرسید : </a:t>
            </a:r>
            <a:r>
              <a:rPr lang="fa-IR" sz="2400" dirty="0" smtClean="0">
                <a:cs typeface="B Nazanin" pitchFamily="2" charset="-78"/>
              </a:rPr>
              <a:t>استراتژی چیست ؟ احتمالا آن را به مثابه طرحی که راهنمای رفتار آینده است تعریف میکند آن گاه اگر از او در مورد استراتژی سازمان رقیب که در عمل دنبال میکند بپرسید ، احتمالا ثبات رویه در رفتار گذشته (الگوی عمل در طی زمان) را بعنوان استراتژی تعریف خواهد کرد ، به سخن دیگر ، استراتژی به مثابه یک طرح یا الگوی رفتاری دو روی یک سکه است . وقتی استراتژی از طریق فرایند تفکر تدوین شود در شکل طرح کلی تجلی پیدا میکند وقتی همین طرح کلی به عمل در آید به منزله الگوی عمل نمود پیدا میکند ف بنابراین استراتژی سیستم های اطلاعاتی از نگاه درون سازمانی عبارت است از طرح کلی که مسیر نیل به هدف را نشان میدهد در حالی که استراتژی سیستم اطلاعاتی از نگاه برون سازمانی عبارت از الگوی رفتاری که منعکس کننده استراتژی سیستم اطلاعاتی است . </a:t>
            </a:r>
            <a:endParaRPr lang="fa-IR" sz="2400" dirty="0">
              <a:cs typeface="B Nazanin" pitchFamily="2" charset="-78"/>
            </a:endParaRPr>
          </a:p>
        </p:txBody>
      </p:sp>
    </p:spTree>
    <p:extLst>
      <p:ext uri="{BB962C8B-B14F-4D97-AF65-F5344CB8AC3E}">
        <p14:creationId xmlns:p14="http://schemas.microsoft.com/office/powerpoint/2010/main" val="3039167359"/>
      </p:ext>
    </p:extLst>
  </p:cSld>
  <p:clrMapOvr>
    <a:masterClrMapping/>
  </p:clrMapOvr>
  <p:transition>
    <p:circl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254" y="153477"/>
            <a:ext cx="8784976" cy="6408712"/>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137160" indent="0">
              <a:buNone/>
            </a:pPr>
            <a:r>
              <a:rPr lang="fa-IR"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Jadid" pitchFamily="2" charset="-78"/>
              </a:rPr>
              <a:t>استراتژی های بدره سیستم های اطلاعاتی </a:t>
            </a:r>
          </a:p>
          <a:p>
            <a:pPr marL="137160" indent="0">
              <a:buNone/>
            </a:pPr>
            <a:r>
              <a:rPr lang="fa-IR"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Nazanin" pitchFamily="2" charset="-78"/>
              </a:rPr>
              <a:t>نگرش بدره ای سهم یا اثرات مختلف سیستم های اطلاعاتی در فعالیت های کاری را تشخیص میدهد . بنابراین منطقی است که استراتژی های مدیریتی درست برای رسیدن به این اثرات مطلوب به کارگرفته شوند . </a:t>
            </a:r>
            <a:r>
              <a:rPr lang="fa-IR"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Nazanin" pitchFamily="2" charset="-78"/>
              </a:rPr>
              <a:t>وقتی بدره ای از سیستم های اطلاعاتی کاربردی تشخیص داده شد ، </a:t>
            </a:r>
            <a:r>
              <a:rPr lang="fa-IR"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Nazanin" pitchFamily="2" charset="-78"/>
              </a:rPr>
              <a:t>استراتژی های عام را میتوان برای تشخیص مسیر رسیدن به ترکیب مورد نیاز در آینده به کار گرفت .</a:t>
            </a:r>
          </a:p>
          <a:p>
            <a:pPr marL="480060" indent="-342900">
              <a:buFont typeface="+mj-lt"/>
              <a:buAutoNum type="arabicPeriod"/>
            </a:pPr>
            <a:r>
              <a:rPr lang="fa-IR"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Nazanin" pitchFamily="2" charset="-78"/>
              </a:rPr>
              <a:t>استراتژی برنامه ریزی متمرکز : این استراتژی بیشتر برای سیستم های استراتژیک مناسب است که در آن نیل به اهداف کار معینی به سرمایه گذاری سیستم های اطلاعاتی بستگی دارد . این استراتژی نیاز به سیستم های استراتژیک را تبین میکند و تحت شرایط خاصر میتواند برای ارزیابی سیستم های بالقوه به کار گرفته شود</a:t>
            </a:r>
          </a:p>
          <a:p>
            <a:pPr marL="480060" indent="-342900">
              <a:buFont typeface="+mj-lt"/>
              <a:buAutoNum type="arabicPeriod"/>
            </a:pPr>
            <a:r>
              <a:rPr lang="fa-IR"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Nazanin" pitchFamily="2" charset="-78"/>
              </a:rPr>
              <a:t>استراتژی پیشگامی : این استراتژی بر این منطق استوار است که به کار گیری تکنولوژی میتواند به کسب مزیت رقابتی منجر شود و سازمان را در موضع پیشگامی قرار دهد .</a:t>
            </a:r>
          </a:p>
          <a:p>
            <a:pPr marL="480060" indent="-342900">
              <a:buFont typeface="+mj-lt"/>
              <a:buAutoNum type="arabicPeriod"/>
            </a:pPr>
            <a:r>
              <a:rPr lang="fa-IR"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Nazanin" pitchFamily="2" charset="-78"/>
              </a:rPr>
              <a:t>استراتژی بازار آزاد : فلسفه بازار ازاد آن است که مدیران صنفی رد رابطه با عملکرد فعالیت های کاری در حوزه مسئولیت خود پاسخگو هستند و آنان بای در اتخاذ تصمیمات اثر بخش در مورد </a:t>
            </a:r>
            <a:r>
              <a:rPr 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Nazanin" pitchFamily="2" charset="-78"/>
              </a:rPr>
              <a:t>IS/IT</a:t>
            </a:r>
            <a:r>
              <a:rPr lang="fa-IR"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Nazanin" pitchFamily="2" charset="-78"/>
              </a:rPr>
              <a:t> آزاد باشند .</a:t>
            </a:r>
          </a:p>
          <a:p>
            <a:pPr marL="480060" indent="-342900">
              <a:buFont typeface="+mj-lt"/>
              <a:buAutoNum type="arabicPeriod"/>
            </a:pPr>
            <a:r>
              <a:rPr lang="fa-IR"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Nazanin" pitchFamily="2" charset="-78"/>
              </a:rPr>
              <a:t>استراتژی انحصاری : این استراتژی بر عکس بازار آزاد است و برای مدیریت ارشد نقش تعیین کننده ای فرایند تصمیم گیری برای سیستم های اطلاعاتی از نوع عملیات کلیدی قائل است .</a:t>
            </a:r>
          </a:p>
          <a:p>
            <a:pPr marL="480060" indent="-342900">
              <a:buFont typeface="+mj-lt"/>
              <a:buAutoNum type="arabicPeriod"/>
            </a:pPr>
            <a:r>
              <a:rPr lang="fa-IR"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Nazanin" pitchFamily="2" charset="-78"/>
              </a:rPr>
              <a:t>استراتژی منابه کمیاب : این استراتژی اساسا جنبه مالی دارد و سعی میکند هزینه ای مرتبط با فناوری اطلاعات را از طریق بودجه کنترل کند این به مفهوم آن است که ره سرمایه گذاری عام سیستم های اطلاعاتی از نظر مالی توجیه پذیر باشد .</a:t>
            </a:r>
            <a:endParaRPr lang="fa-IR" sz="2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Nazanin" pitchFamily="2" charset="-78"/>
            </a:endParaRPr>
          </a:p>
        </p:txBody>
      </p:sp>
    </p:spTree>
    <p:extLst>
      <p:ext uri="{BB962C8B-B14F-4D97-AF65-F5344CB8AC3E}">
        <p14:creationId xmlns:p14="http://schemas.microsoft.com/office/powerpoint/2010/main" val="3039167359"/>
      </p:ext>
    </p:extLst>
  </p:cSld>
  <p:clrMapOvr>
    <a:masterClrMapping/>
  </p:clrMapOvr>
  <p:transition>
    <p:cover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84976" cy="6408712"/>
          </a:xfrm>
        </p:spPr>
        <p:txBody>
          <a:bodyPr>
            <a:normAutofit/>
          </a:bodyPr>
          <a:lstStyle/>
          <a:p>
            <a:pPr marL="137160" indent="0" algn="ctr">
              <a:buNone/>
            </a:pPr>
            <a:r>
              <a:rPr lang="fa-IR" sz="1800" dirty="0" smtClean="0">
                <a:cs typeface="B Jadid" pitchFamily="2" charset="-78"/>
              </a:rPr>
              <a:t>مقایسه استراتژی های بازار آزاد و انحصاری</a:t>
            </a:r>
          </a:p>
          <a:p>
            <a:pPr marL="137160" indent="0" algn="ctr">
              <a:buNone/>
            </a:pPr>
            <a:endParaRPr lang="fa-IR" sz="1800" dirty="0">
              <a:cs typeface="B Nazanin" pitchFamily="2" charset="-78"/>
            </a:endParaRPr>
          </a:p>
          <a:p>
            <a:pPr marL="137160" indent="0" algn="ctr">
              <a:buNone/>
            </a:pPr>
            <a:endParaRPr lang="fa-IR" sz="1800" dirty="0" smtClean="0">
              <a:cs typeface="B Nazanin" pitchFamily="2" charset="-78"/>
            </a:endParaRPr>
          </a:p>
          <a:p>
            <a:pPr marL="137160" indent="0" algn="ctr">
              <a:buNone/>
            </a:pPr>
            <a:endParaRPr lang="fa-IR" sz="1800" dirty="0">
              <a:cs typeface="B Nazanin" pitchFamily="2" charset="-78"/>
            </a:endParaRPr>
          </a:p>
          <a:p>
            <a:pPr marL="137160" indent="0" algn="ctr">
              <a:buNone/>
            </a:pPr>
            <a:endParaRPr lang="fa-IR" sz="1800" dirty="0" smtClean="0">
              <a:cs typeface="B Nazanin" pitchFamily="2" charset="-78"/>
            </a:endParaRPr>
          </a:p>
          <a:p>
            <a:pPr marL="137160" indent="0" algn="ctr">
              <a:buNone/>
            </a:pPr>
            <a:endParaRPr lang="fa-IR" sz="1800" dirty="0">
              <a:cs typeface="B Nazanin" pitchFamily="2" charset="-78"/>
            </a:endParaRPr>
          </a:p>
          <a:p>
            <a:pPr marL="137160" indent="0" algn="ctr">
              <a:buNone/>
            </a:pPr>
            <a:endParaRPr lang="fa-IR" sz="1800" dirty="0" smtClean="0">
              <a:cs typeface="B Nazanin" pitchFamily="2" charset="-78"/>
            </a:endParaRPr>
          </a:p>
          <a:p>
            <a:pPr marL="137160" indent="0" algn="ctr">
              <a:buNone/>
            </a:pPr>
            <a:endParaRPr lang="fa-IR" sz="1800" dirty="0">
              <a:cs typeface="B Nazanin" pitchFamily="2" charset="-78"/>
            </a:endParaRPr>
          </a:p>
          <a:p>
            <a:pPr marL="137160" indent="0" algn="ctr">
              <a:buNone/>
            </a:pPr>
            <a:endParaRPr lang="fa-IR" sz="1800" dirty="0" smtClean="0">
              <a:cs typeface="B Nazanin" pitchFamily="2" charset="-78"/>
            </a:endParaRPr>
          </a:p>
          <a:p>
            <a:pPr marL="137160" indent="0" algn="ctr">
              <a:buNone/>
            </a:pPr>
            <a:endParaRPr lang="fa-IR" sz="1800" dirty="0">
              <a:cs typeface="B Nazanin" pitchFamily="2" charset="-78"/>
            </a:endParaRPr>
          </a:p>
          <a:p>
            <a:pPr marL="137160" indent="0" algn="ctr">
              <a:buNone/>
            </a:pPr>
            <a:r>
              <a:rPr lang="fa-IR" sz="1800" dirty="0" smtClean="0">
                <a:cs typeface="B Nazanin" pitchFamily="2" charset="-78"/>
              </a:rPr>
              <a:t>همانطور که دیده میشود </a:t>
            </a:r>
            <a:r>
              <a:rPr lang="fa-IR" sz="1800" dirty="0">
                <a:cs typeface="B Nazanin" pitchFamily="2" charset="-78"/>
              </a:rPr>
              <a:t> استراتژی </a:t>
            </a:r>
            <a:r>
              <a:rPr lang="fa-IR" sz="1800" dirty="0" smtClean="0">
                <a:cs typeface="B Nazanin" pitchFamily="2" charset="-78"/>
              </a:rPr>
              <a:t>های عام سیستم های اطلاعاتی از منطق متفاوتی پیروی میکنند و پیاده سازی آنها مستلزم الزامات و نقش آفرینی متفاوتی از سوی متخصصان فناوری اطلاعات و مدیران وظیفه ای است .</a:t>
            </a:r>
          </a:p>
          <a:p>
            <a:pPr marL="137160" indent="0" algn="ctr">
              <a:buNone/>
            </a:pPr>
            <a:r>
              <a:rPr lang="fa-IR" sz="1800" dirty="0" smtClean="0">
                <a:cs typeface="B Nazanin" pitchFamily="2" charset="-78"/>
              </a:rPr>
              <a:t>راهبردهای بدره سیستم های اطلاعاتی</a:t>
            </a:r>
          </a:p>
          <a:p>
            <a:pPr marL="137160" indent="0" algn="ctr">
              <a:buNone/>
            </a:pPr>
            <a:endParaRPr lang="fa-IR" sz="1800" dirty="0">
              <a:cs typeface="B Nazanin" pitchFamily="2" charset="-78"/>
            </a:endParaRPr>
          </a:p>
        </p:txBody>
      </p:sp>
      <p:graphicFrame>
        <p:nvGraphicFramePr>
          <p:cNvPr id="5" name="Table 4"/>
          <p:cNvGraphicFramePr>
            <a:graphicFrameLocks noGrp="1"/>
          </p:cNvGraphicFramePr>
          <p:nvPr>
            <p:extLst>
              <p:ext uri="{D42A27DB-BD31-4B8C-83A1-F6EECF244321}">
                <p14:modId xmlns:p14="http://schemas.microsoft.com/office/powerpoint/2010/main" val="3209541927"/>
              </p:ext>
            </p:extLst>
          </p:nvPr>
        </p:nvGraphicFramePr>
        <p:xfrm>
          <a:off x="395536" y="764704"/>
          <a:ext cx="8352928" cy="2301984"/>
        </p:xfrm>
        <a:graphic>
          <a:graphicData uri="http://schemas.openxmlformats.org/drawingml/2006/table">
            <a:tbl>
              <a:tblPr rtl="1" firstRow="1" bandRow="1"/>
              <a:tblGrid>
                <a:gridCol w="899346">
                  <a:extLst>
                    <a:ext uri="{9D8B030D-6E8A-4147-A177-3AD203B41FA5}">
                      <a16:colId xmlns:a16="http://schemas.microsoft.com/office/drawing/2014/main" val="20000"/>
                    </a:ext>
                  </a:extLst>
                </a:gridCol>
                <a:gridCol w="2917450">
                  <a:extLst>
                    <a:ext uri="{9D8B030D-6E8A-4147-A177-3AD203B41FA5}">
                      <a16:colId xmlns:a16="http://schemas.microsoft.com/office/drawing/2014/main" val="20001"/>
                    </a:ext>
                  </a:extLst>
                </a:gridCol>
                <a:gridCol w="2263552">
                  <a:extLst>
                    <a:ext uri="{9D8B030D-6E8A-4147-A177-3AD203B41FA5}">
                      <a16:colId xmlns:a16="http://schemas.microsoft.com/office/drawing/2014/main" val="20002"/>
                    </a:ext>
                  </a:extLst>
                </a:gridCol>
                <a:gridCol w="2272580">
                  <a:extLst>
                    <a:ext uri="{9D8B030D-6E8A-4147-A177-3AD203B41FA5}">
                      <a16:colId xmlns:a16="http://schemas.microsoft.com/office/drawing/2014/main" val="20003"/>
                    </a:ext>
                  </a:extLst>
                </a:gridCol>
              </a:tblGrid>
              <a:tr h="576064">
                <a:tc>
                  <a:txBody>
                    <a:bodyPr/>
                    <a:lstStyle/>
                    <a:p>
                      <a:pPr algn="ctr" rtl="1"/>
                      <a:endParaRPr lang="fa-IR" sz="2000" dirty="0">
                        <a:cs typeface="B Nazanin" pitchFamily="2" charset="-78"/>
                      </a:endParaRPr>
                    </a:p>
                  </a:txBody>
                  <a:tcPr anchor="ctr">
                    <a:solidFill>
                      <a:schemeClr val="tx1"/>
                    </a:solidFill>
                  </a:tcPr>
                </a:tc>
                <a:tc>
                  <a:txBody>
                    <a:bodyPr/>
                    <a:lstStyle/>
                    <a:p>
                      <a:pPr algn="ctr" rtl="1"/>
                      <a:endParaRPr lang="fa-IR" sz="2000" dirty="0">
                        <a:cs typeface="B Nazanin" pitchFamily="2" charset="-78"/>
                      </a:endParaRPr>
                    </a:p>
                  </a:txBody>
                  <a:tcPr anchor="ctr">
                    <a:solidFill>
                      <a:schemeClr val="tx1"/>
                    </a:solidFill>
                  </a:tcPr>
                </a:tc>
                <a:tc>
                  <a:txBody>
                    <a:bodyPr/>
                    <a:lstStyle/>
                    <a:p>
                      <a:pPr algn="ctr" rtl="1"/>
                      <a:r>
                        <a:rPr lang="fa-IR" sz="2000" b="1" dirty="0" smtClean="0">
                          <a:cs typeface="B Nazanin" pitchFamily="2" charset="-78"/>
                        </a:rPr>
                        <a:t>بازا آزاد</a:t>
                      </a:r>
                      <a:endParaRPr lang="fa-IR" sz="2000" b="1" dirty="0">
                        <a:cs typeface="B Nazanin" pitchFamily="2" charset="-78"/>
                      </a:endParaRPr>
                    </a:p>
                  </a:txBody>
                  <a:tcPr anchor="ctr"/>
                </a:tc>
                <a:tc>
                  <a:txBody>
                    <a:bodyPr/>
                    <a:lstStyle/>
                    <a:p>
                      <a:pPr algn="ctr" rtl="1"/>
                      <a:r>
                        <a:rPr lang="fa-IR" sz="2000" b="1" dirty="0" smtClean="0">
                          <a:cs typeface="B Nazanin" pitchFamily="2" charset="-78"/>
                        </a:rPr>
                        <a:t>انحصاری</a:t>
                      </a:r>
                      <a:endParaRPr lang="fa-IR" sz="2000" b="1" dirty="0">
                        <a:cs typeface="B Nazanin" pitchFamily="2" charset="-78"/>
                      </a:endParaRPr>
                    </a:p>
                  </a:txBody>
                  <a:tcPr anchor="ctr"/>
                </a:tc>
                <a:extLst>
                  <a:ext uri="{0D108BD9-81ED-4DB2-BD59-A6C34878D82A}">
                    <a16:rowId xmlns:a16="http://schemas.microsoft.com/office/drawing/2014/main" val="10000"/>
                  </a:ext>
                </a:extLst>
              </a:tr>
              <a:tr h="720080">
                <a:tc>
                  <a:txBody>
                    <a:bodyPr/>
                    <a:lstStyle/>
                    <a:p>
                      <a:pPr algn="ctr" rtl="1"/>
                      <a:r>
                        <a:rPr lang="fa-IR" sz="2000" b="1" dirty="0" smtClean="0">
                          <a:cs typeface="B Nazanin" pitchFamily="2" charset="-78"/>
                        </a:rPr>
                        <a:t>تقاضا</a:t>
                      </a:r>
                      <a:endParaRPr lang="fa-IR" sz="2000" b="1" dirty="0">
                        <a:cs typeface="B Nazanin" pitchFamily="2" charset="-78"/>
                      </a:endParaRPr>
                    </a:p>
                  </a:txBody>
                  <a:tcPr anchor="ctr"/>
                </a:tc>
                <a:tc>
                  <a:txBody>
                    <a:bodyPr/>
                    <a:lstStyle/>
                    <a:p>
                      <a:pPr algn="ctr" rtl="1"/>
                      <a:r>
                        <a:rPr lang="fa-IR" sz="2000" dirty="0" smtClean="0">
                          <a:cs typeface="B Nazanin" pitchFamily="2" charset="-78"/>
                        </a:rPr>
                        <a:t>چه کسی در مورد بکارگیری</a:t>
                      </a:r>
                      <a:r>
                        <a:rPr lang="fa-IR" sz="2000" baseline="0" dirty="0" smtClean="0">
                          <a:cs typeface="B Nazanin" pitchFamily="2" charset="-78"/>
                        </a:rPr>
                        <a:t> سیستم اطلاعاتی تصمیم گیری میکند</a:t>
                      </a:r>
                      <a:endParaRPr lang="fa-IR" sz="2000" dirty="0">
                        <a:cs typeface="B Nazanin" pitchFamily="2" charset="-78"/>
                      </a:endParaRPr>
                    </a:p>
                  </a:txBody>
                  <a:tcPr anchor="ctr"/>
                </a:tc>
                <a:tc>
                  <a:txBody>
                    <a:bodyPr/>
                    <a:lstStyle/>
                    <a:p>
                      <a:pPr algn="ctr" rtl="1"/>
                      <a:r>
                        <a:rPr lang="fa-IR" sz="2000" dirty="0" smtClean="0">
                          <a:cs typeface="B Nazanin" pitchFamily="2" charset="-78"/>
                        </a:rPr>
                        <a:t>مدیر صنفی یا وظیفه ای</a:t>
                      </a:r>
                      <a:endParaRPr lang="fa-IR" sz="2000" dirty="0">
                        <a:cs typeface="B Nazanin" pitchFamily="2" charset="-78"/>
                      </a:endParaRPr>
                    </a:p>
                  </a:txBody>
                  <a:tcPr anchor="ctr"/>
                </a:tc>
                <a:tc>
                  <a:txBody>
                    <a:bodyPr/>
                    <a:lstStyle/>
                    <a:p>
                      <a:pPr algn="ctr" rtl="1"/>
                      <a:r>
                        <a:rPr lang="fa-IR" sz="2000" dirty="0" smtClean="0">
                          <a:cs typeface="B Nazanin" pitchFamily="2" charset="-78"/>
                        </a:rPr>
                        <a:t>مدیریت ارشد بر مبنای نیازهای مورد توافق با مدیران صنفی</a:t>
                      </a:r>
                      <a:endParaRPr lang="fa-IR" sz="2000" dirty="0">
                        <a:cs typeface="B Nazanin" pitchFamily="2" charset="-78"/>
                      </a:endParaRPr>
                    </a:p>
                  </a:txBody>
                  <a:tcPr anchor="ctr"/>
                </a:tc>
                <a:extLst>
                  <a:ext uri="{0D108BD9-81ED-4DB2-BD59-A6C34878D82A}">
                    <a16:rowId xmlns:a16="http://schemas.microsoft.com/office/drawing/2014/main" val="10001"/>
                  </a:ext>
                </a:extLst>
              </a:tr>
              <a:tr h="864096">
                <a:tc>
                  <a:txBody>
                    <a:bodyPr/>
                    <a:lstStyle/>
                    <a:p>
                      <a:pPr algn="ctr" rtl="1"/>
                      <a:r>
                        <a:rPr lang="fa-IR" sz="2000" b="1" dirty="0" smtClean="0">
                          <a:cs typeface="B Nazanin" pitchFamily="2" charset="-78"/>
                        </a:rPr>
                        <a:t>عرضه</a:t>
                      </a:r>
                      <a:endParaRPr lang="fa-IR" sz="2000" b="1" dirty="0">
                        <a:cs typeface="B Nazanin" pitchFamily="2" charset="-78"/>
                      </a:endParaRPr>
                    </a:p>
                  </a:txBody>
                  <a:tcPr anchor="ctr"/>
                </a:tc>
                <a:tc>
                  <a:txBody>
                    <a:bodyPr/>
                    <a:lstStyle/>
                    <a:p>
                      <a:pPr algn="ctr" rtl="1"/>
                      <a:r>
                        <a:rPr lang="fa-IR" sz="2000" dirty="0" smtClean="0">
                          <a:cs typeface="B Nazanin" pitchFamily="2" charset="-78"/>
                        </a:rPr>
                        <a:t>چه کسی در مورد چگونگی اجرای </a:t>
                      </a:r>
                      <a:r>
                        <a:rPr lang="en-US" sz="2000" dirty="0" smtClean="0">
                          <a:cs typeface="B Nazanin" pitchFamily="2" charset="-78"/>
                        </a:rPr>
                        <a:t>IS</a:t>
                      </a:r>
                      <a:r>
                        <a:rPr lang="fa-IR" sz="2000" baseline="0" dirty="0" smtClean="0">
                          <a:cs typeface="B Nazanin" pitchFamily="2" charset="-78"/>
                        </a:rPr>
                        <a:t> بر حسب </a:t>
                      </a:r>
                      <a:r>
                        <a:rPr lang="en-US" sz="2000" baseline="0" dirty="0" smtClean="0">
                          <a:cs typeface="B Nazanin" pitchFamily="2" charset="-78"/>
                        </a:rPr>
                        <a:t>IT</a:t>
                      </a:r>
                      <a:r>
                        <a:rPr lang="fa-IR" sz="2000" baseline="0" dirty="0" smtClean="0">
                          <a:cs typeface="B Nazanin" pitchFamily="2" charset="-78"/>
                        </a:rPr>
                        <a:t> تصمیم میگیرد</a:t>
                      </a:r>
                      <a:endParaRPr lang="fa-IR" sz="2000" dirty="0">
                        <a:cs typeface="B Nazanin" pitchFamily="2" charset="-78"/>
                      </a:endParaRPr>
                    </a:p>
                  </a:txBody>
                  <a:tcPr anchor="ct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fa-IR" sz="2000" dirty="0" smtClean="0">
                          <a:cs typeface="B Nazanin" pitchFamily="2" charset="-78"/>
                        </a:rPr>
                        <a:t>مدیر صنفی یا وظیفه ای</a:t>
                      </a:r>
                    </a:p>
                    <a:p>
                      <a:pPr algn="ctr" rtl="1"/>
                      <a:r>
                        <a:rPr lang="fa-IR" sz="2000" dirty="0" smtClean="0">
                          <a:cs typeface="B Nazanin" pitchFamily="2" charset="-78"/>
                        </a:rPr>
                        <a:t>با یا بدون کمک گرفتن از متخصصان</a:t>
                      </a:r>
                      <a:r>
                        <a:rPr lang="fa-IR" sz="2000" baseline="0" dirty="0" smtClean="0">
                          <a:cs typeface="B Nazanin" pitchFamily="2" charset="-78"/>
                        </a:rPr>
                        <a:t> فناوری اطاعات</a:t>
                      </a:r>
                      <a:endParaRPr lang="fa-IR" sz="2000" dirty="0">
                        <a:cs typeface="B Nazanin" pitchFamily="2" charset="-78"/>
                      </a:endParaRPr>
                    </a:p>
                  </a:txBody>
                  <a:tcPr anchor="ctr"/>
                </a:tc>
                <a:tc>
                  <a:txBody>
                    <a:bodyPr/>
                    <a:lstStyle/>
                    <a:p>
                      <a:pPr algn="ctr" rtl="1"/>
                      <a:r>
                        <a:rPr lang="fa-IR" sz="2000" dirty="0" smtClean="0">
                          <a:cs typeface="B Nazanin" pitchFamily="2" charset="-78"/>
                        </a:rPr>
                        <a:t>متخصصان </a:t>
                      </a:r>
                      <a:r>
                        <a:rPr lang="en-US" sz="2000" dirty="0" smtClean="0">
                          <a:cs typeface="B Nazanin" pitchFamily="2" charset="-78"/>
                        </a:rPr>
                        <a:t>IT</a:t>
                      </a:r>
                      <a:r>
                        <a:rPr lang="fa-IR" sz="2000" dirty="0" smtClean="0">
                          <a:cs typeface="B Nazanin" pitchFamily="2" charset="-78"/>
                        </a:rPr>
                        <a:t> با موافقت مدیریت ارشد</a:t>
                      </a:r>
                      <a:endParaRPr lang="fa-IR" sz="2000" dirty="0">
                        <a:cs typeface="B Nazanin" pitchFamily="2" charset="-78"/>
                      </a:endParaRPr>
                    </a:p>
                  </a:txBody>
                  <a:tcPr anchor="ctr"/>
                </a:tc>
                <a:extLst>
                  <a:ext uri="{0D108BD9-81ED-4DB2-BD59-A6C34878D82A}">
                    <a16:rowId xmlns:a16="http://schemas.microsoft.com/office/drawing/2014/main" val="10002"/>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226577972"/>
              </p:ext>
            </p:extLst>
          </p:nvPr>
        </p:nvGraphicFramePr>
        <p:xfrm>
          <a:off x="1331640" y="4797152"/>
          <a:ext cx="6096000" cy="1483360"/>
        </p:xfrm>
        <a:graphic>
          <a:graphicData uri="http://schemas.openxmlformats.org/drawingml/2006/table">
            <a:tbl>
              <a:tblPr rtl="1"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rtl="1"/>
                      <a:r>
                        <a:rPr lang="fa-IR" dirty="0" smtClean="0">
                          <a:cs typeface="B Nazanin" pitchFamily="2" charset="-78"/>
                        </a:rPr>
                        <a:t>بالقوه</a:t>
                      </a:r>
                      <a:endParaRPr lang="fa-IR" dirty="0">
                        <a:cs typeface="B Nazanin" pitchFamily="2" charset="-78"/>
                      </a:endParaRPr>
                    </a:p>
                  </a:txBody>
                  <a:tcPr anchor="ctr"/>
                </a:tc>
                <a:tc>
                  <a:txBody>
                    <a:bodyPr/>
                    <a:lstStyle/>
                    <a:p>
                      <a:pPr algn="ctr" rtl="0"/>
                      <a:r>
                        <a:rPr lang="fa-IR" sz="1800" dirty="0" smtClean="0">
                          <a:cs typeface="B Nazanin" pitchFamily="2" charset="-78"/>
                        </a:rPr>
                        <a:t> استراتژیک</a:t>
                      </a:r>
                      <a:endParaRPr lang="fa-IR" dirty="0">
                        <a:cs typeface="B Nazanin" pitchFamily="2" charset="-78"/>
                      </a:endParaRPr>
                    </a:p>
                  </a:txBody>
                  <a:tcPr anchor="ctr"/>
                </a:tc>
                <a:extLst>
                  <a:ext uri="{0D108BD9-81ED-4DB2-BD59-A6C34878D82A}">
                    <a16:rowId xmlns:a16="http://schemas.microsoft.com/office/drawing/2014/main" val="10000"/>
                  </a:ext>
                </a:extLst>
              </a:tr>
              <a:tr h="370840">
                <a:tc>
                  <a:txBody>
                    <a:bodyPr/>
                    <a:lstStyle/>
                    <a:p>
                      <a:pPr algn="ctr" rtl="1"/>
                      <a:r>
                        <a:rPr lang="fa-IR" dirty="0" smtClean="0">
                          <a:cs typeface="B Nazanin" pitchFamily="2" charset="-78"/>
                        </a:rPr>
                        <a:t>بازار آزاد</a:t>
                      </a:r>
                      <a:r>
                        <a:rPr lang="fa-IR" baseline="0" dirty="0" smtClean="0">
                          <a:cs typeface="B Nazanin" pitchFamily="2" charset="-78"/>
                        </a:rPr>
                        <a:t> ، پیشگامی</a:t>
                      </a:r>
                      <a:endParaRPr lang="fa-IR" dirty="0">
                        <a:cs typeface="B Nazanin" pitchFamily="2" charset="-78"/>
                      </a:endParaRPr>
                    </a:p>
                  </a:txBody>
                  <a:tcPr anchor="ctr"/>
                </a:tc>
                <a:tc>
                  <a:txBody>
                    <a:bodyPr/>
                    <a:lstStyle/>
                    <a:p>
                      <a:pPr algn="ctr" rtl="1"/>
                      <a:r>
                        <a:rPr lang="fa-IR" dirty="0" smtClean="0">
                          <a:cs typeface="B Nazanin" pitchFamily="2" charset="-78"/>
                        </a:rPr>
                        <a:t>برنامه</a:t>
                      </a:r>
                      <a:r>
                        <a:rPr lang="fa-IR" baseline="0" dirty="0" smtClean="0">
                          <a:cs typeface="B Nazanin" pitchFamily="2" charset="-78"/>
                        </a:rPr>
                        <a:t> ریزی متمرکز</a:t>
                      </a:r>
                      <a:endParaRPr lang="fa-IR" dirty="0">
                        <a:cs typeface="B Nazanin" pitchFamily="2" charset="-78"/>
                      </a:endParaRPr>
                    </a:p>
                  </a:txBody>
                  <a:tcPr anchor="ctr"/>
                </a:tc>
                <a:extLst>
                  <a:ext uri="{0D108BD9-81ED-4DB2-BD59-A6C34878D82A}">
                    <a16:rowId xmlns:a16="http://schemas.microsoft.com/office/drawing/2014/main" val="10001"/>
                  </a:ext>
                </a:extLst>
              </a:tr>
              <a:tr h="370840">
                <a:tc>
                  <a:txBody>
                    <a:bodyPr/>
                    <a:lstStyle/>
                    <a:p>
                      <a:pPr algn="ctr" rtl="1"/>
                      <a:r>
                        <a:rPr lang="fa-IR" dirty="0" smtClean="0">
                          <a:cs typeface="B Nazanin" pitchFamily="2" charset="-78"/>
                        </a:rPr>
                        <a:t>بازار ازاد ، منابع کمیاب</a:t>
                      </a:r>
                      <a:endParaRPr lang="fa-IR" dirty="0">
                        <a:cs typeface="B Nazanin" pitchFamily="2" charset="-78"/>
                      </a:endParaRPr>
                    </a:p>
                  </a:txBody>
                  <a:tcPr anchor="ctr"/>
                </a:tc>
                <a:tc>
                  <a:txBody>
                    <a:bodyPr/>
                    <a:lstStyle/>
                    <a:p>
                      <a:pPr algn="ctr" rtl="1"/>
                      <a:r>
                        <a:rPr lang="fa-IR" dirty="0" smtClean="0">
                          <a:cs typeface="B Nazanin" pitchFamily="2" charset="-78"/>
                        </a:rPr>
                        <a:t>انحصاری</a:t>
                      </a:r>
                      <a:endParaRPr lang="fa-IR" dirty="0">
                        <a:cs typeface="B Nazanin" pitchFamily="2" charset="-78"/>
                      </a:endParaRPr>
                    </a:p>
                  </a:txBody>
                  <a:tcPr anchor="ctr"/>
                </a:tc>
                <a:extLst>
                  <a:ext uri="{0D108BD9-81ED-4DB2-BD59-A6C34878D82A}">
                    <a16:rowId xmlns:a16="http://schemas.microsoft.com/office/drawing/2014/main" val="10002"/>
                  </a:ext>
                </a:extLst>
              </a:tr>
              <a:tr h="370840">
                <a:tc>
                  <a:txBody>
                    <a:bodyPr/>
                    <a:lstStyle/>
                    <a:p>
                      <a:pPr algn="ctr" rtl="1"/>
                      <a:r>
                        <a:rPr lang="fa-IR" dirty="0" smtClean="0">
                          <a:cs typeface="B Nazanin" pitchFamily="2" charset="-78"/>
                        </a:rPr>
                        <a:t>حمایتی</a:t>
                      </a:r>
                      <a:endParaRPr lang="fa-IR" dirty="0">
                        <a:cs typeface="B Nazanin" pitchFamily="2" charset="-78"/>
                      </a:endParaRPr>
                    </a:p>
                  </a:txBody>
                  <a:tcPr anchor="ctr"/>
                </a:tc>
                <a:tc>
                  <a:txBody>
                    <a:bodyPr/>
                    <a:lstStyle/>
                    <a:p>
                      <a:pPr algn="ctr" rtl="1"/>
                      <a:r>
                        <a:rPr lang="fa-IR" dirty="0" smtClean="0">
                          <a:cs typeface="B Nazanin" pitchFamily="2" charset="-78"/>
                        </a:rPr>
                        <a:t>عملیات</a:t>
                      </a:r>
                      <a:r>
                        <a:rPr lang="fa-IR" baseline="0" dirty="0" smtClean="0">
                          <a:cs typeface="B Nazanin" pitchFamily="2" charset="-78"/>
                        </a:rPr>
                        <a:t> کلیدی</a:t>
                      </a:r>
                      <a:endParaRPr lang="fa-IR" dirty="0">
                        <a:cs typeface="B Nazanin" pitchFamily="2" charset="-78"/>
                      </a:endParaRP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39167359"/>
      </p:ext>
    </p:extLst>
  </p:cSld>
  <p:clrMapOvr>
    <a:masterClrMapping/>
  </p:clrMapOvr>
  <p:transition>
    <p:comb/>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84976" cy="6408712"/>
          </a:xfrm>
        </p:spPr>
        <p:txBody>
          <a:bodyPr>
            <a:normAutofit/>
          </a:bodyPr>
          <a:lstStyle/>
          <a:p>
            <a:pPr marL="137160" indent="0" algn="ctr">
              <a:buNone/>
            </a:pPr>
            <a:r>
              <a:rPr lang="fa-IR" sz="1800" b="1" dirty="0" smtClean="0">
                <a:cs typeface="B Nazanin" pitchFamily="2" charset="-78"/>
              </a:rPr>
              <a:t>منطق </a:t>
            </a:r>
            <a:r>
              <a:rPr lang="fa-IR" sz="1800" b="1" dirty="0">
                <a:cs typeface="B Nazanin" pitchFamily="2" charset="-78"/>
              </a:rPr>
              <a:t>و نیازهای  </a:t>
            </a:r>
            <a:r>
              <a:rPr lang="fa-IR" sz="1800" b="1" dirty="0" smtClean="0">
                <a:cs typeface="B Nazanin" pitchFamily="2" charset="-78"/>
              </a:rPr>
              <a:t>استراتژی های عام</a:t>
            </a:r>
          </a:p>
          <a:p>
            <a:pPr marL="137160" indent="0">
              <a:buNone/>
            </a:pPr>
            <a:endParaRPr lang="fa-IR" sz="1800" dirty="0">
              <a:cs typeface="B Nazanin" pitchFamily="2" charset="-78"/>
            </a:endParaRPr>
          </a:p>
          <a:p>
            <a:pPr marL="137160" indent="0">
              <a:buNone/>
            </a:pPr>
            <a:endParaRPr lang="fa-IR" sz="1800" dirty="0">
              <a:cs typeface="B Nazanin" pitchFamily="2" charset="-78"/>
            </a:endParaRPr>
          </a:p>
        </p:txBody>
      </p:sp>
      <p:graphicFrame>
        <p:nvGraphicFramePr>
          <p:cNvPr id="2" name="Table 1"/>
          <p:cNvGraphicFramePr>
            <a:graphicFrameLocks noGrp="1"/>
          </p:cNvGraphicFramePr>
          <p:nvPr>
            <p:extLst>
              <p:ext uri="{D42A27DB-BD31-4B8C-83A1-F6EECF244321}">
                <p14:modId xmlns:p14="http://schemas.microsoft.com/office/powerpoint/2010/main" val="4130745482"/>
              </p:ext>
            </p:extLst>
          </p:nvPr>
        </p:nvGraphicFramePr>
        <p:xfrm>
          <a:off x="179513" y="764704"/>
          <a:ext cx="8784979" cy="4592956"/>
        </p:xfrm>
        <a:graphic>
          <a:graphicData uri="http://schemas.openxmlformats.org/drawingml/2006/table">
            <a:tbl>
              <a:tblPr rtl="1" firstRow="1" bandRow="1">
                <a:tableStyleId>{5C22544A-7EE6-4342-B048-85BDC9FD1C3A}</a:tableStyleId>
              </a:tblPr>
              <a:tblGrid>
                <a:gridCol w="677957">
                  <a:extLst>
                    <a:ext uri="{9D8B030D-6E8A-4147-A177-3AD203B41FA5}">
                      <a16:colId xmlns:a16="http://schemas.microsoft.com/office/drawing/2014/main" val="20000"/>
                    </a:ext>
                  </a:extLst>
                </a:gridCol>
                <a:gridCol w="1951481">
                  <a:extLst>
                    <a:ext uri="{9D8B030D-6E8A-4147-A177-3AD203B41FA5}">
                      <a16:colId xmlns:a16="http://schemas.microsoft.com/office/drawing/2014/main" val="20001"/>
                    </a:ext>
                  </a:extLst>
                </a:gridCol>
                <a:gridCol w="2051847">
                  <a:extLst>
                    <a:ext uri="{9D8B030D-6E8A-4147-A177-3AD203B41FA5}">
                      <a16:colId xmlns:a16="http://schemas.microsoft.com/office/drawing/2014/main" val="20002"/>
                    </a:ext>
                  </a:extLst>
                </a:gridCol>
                <a:gridCol w="2051847">
                  <a:extLst>
                    <a:ext uri="{9D8B030D-6E8A-4147-A177-3AD203B41FA5}">
                      <a16:colId xmlns:a16="http://schemas.microsoft.com/office/drawing/2014/main" val="20003"/>
                    </a:ext>
                  </a:extLst>
                </a:gridCol>
                <a:gridCol w="2051847">
                  <a:extLst>
                    <a:ext uri="{9D8B030D-6E8A-4147-A177-3AD203B41FA5}">
                      <a16:colId xmlns:a16="http://schemas.microsoft.com/office/drawing/2014/main" val="20004"/>
                    </a:ext>
                  </a:extLst>
                </a:gridCol>
              </a:tblGrid>
              <a:tr h="504056">
                <a:tc>
                  <a:txBody>
                    <a:bodyPr/>
                    <a:lstStyle/>
                    <a:p>
                      <a:pPr algn="ctr" rtl="1"/>
                      <a:r>
                        <a:rPr lang="fa-IR" sz="1400" dirty="0" smtClean="0">
                          <a:cs typeface="B Jadid" pitchFamily="2" charset="-78"/>
                        </a:rPr>
                        <a:t> </a:t>
                      </a:r>
                      <a:r>
                        <a:rPr lang="fa-IR" sz="1050" dirty="0" smtClean="0">
                          <a:cs typeface="B Jadid" pitchFamily="2" charset="-78"/>
                        </a:rPr>
                        <a:t>استراتژی  </a:t>
                      </a:r>
                      <a:r>
                        <a:rPr lang="en-US" sz="1050" dirty="0" smtClean="0">
                          <a:cs typeface="B Jadid" pitchFamily="2" charset="-78"/>
                        </a:rPr>
                        <a:t>IS</a:t>
                      </a:r>
                      <a:endParaRPr lang="fa-IR" sz="1050" dirty="0">
                        <a:cs typeface="B Jadid" pitchFamily="2" charset="-78"/>
                      </a:endParaRPr>
                    </a:p>
                  </a:txBody>
                  <a:tcPr anchor="ctr"/>
                </a:tc>
                <a:tc>
                  <a:txBody>
                    <a:bodyPr/>
                    <a:lstStyle/>
                    <a:p>
                      <a:pPr algn="ctr" rtl="1"/>
                      <a:r>
                        <a:rPr lang="fa-IR" sz="1400" dirty="0" smtClean="0">
                          <a:cs typeface="B Jadid" pitchFamily="2" charset="-78"/>
                        </a:rPr>
                        <a:t>منطق</a:t>
                      </a:r>
                      <a:r>
                        <a:rPr lang="fa-IR" sz="1400" baseline="0" dirty="0" smtClean="0">
                          <a:cs typeface="B Jadid" pitchFamily="2" charset="-78"/>
                        </a:rPr>
                        <a:t> مدیریت</a:t>
                      </a:r>
                      <a:endParaRPr lang="fa-IR" sz="1400" dirty="0">
                        <a:cs typeface="B Jadid" pitchFamily="2" charset="-78"/>
                      </a:endParaRPr>
                    </a:p>
                  </a:txBody>
                  <a:tcPr anchor="ctr"/>
                </a:tc>
                <a:tc>
                  <a:txBody>
                    <a:bodyPr/>
                    <a:lstStyle/>
                    <a:p>
                      <a:pPr algn="ctr" rtl="1"/>
                      <a:r>
                        <a:rPr lang="fa-IR" sz="1400" dirty="0" smtClean="0">
                          <a:cs typeface="B Jadid" pitchFamily="2" charset="-78"/>
                        </a:rPr>
                        <a:t>الزامات سازمانی</a:t>
                      </a:r>
                      <a:endParaRPr lang="fa-IR" sz="1400" dirty="0">
                        <a:cs typeface="B Jadid" pitchFamily="2" charset="-78"/>
                      </a:endParaRPr>
                    </a:p>
                  </a:txBody>
                  <a:tcPr anchor="ctr"/>
                </a:tc>
                <a:tc>
                  <a:txBody>
                    <a:bodyPr/>
                    <a:lstStyle/>
                    <a:p>
                      <a:pPr algn="ctr" rtl="1"/>
                      <a:r>
                        <a:rPr lang="fa-IR" sz="1400" dirty="0" smtClean="0">
                          <a:cs typeface="B Jadid" pitchFamily="2" charset="-78"/>
                        </a:rPr>
                        <a:t>نقش متخصص </a:t>
                      </a:r>
                      <a:r>
                        <a:rPr lang="en-US" sz="1400" dirty="0" smtClean="0">
                          <a:cs typeface="B Jadid" pitchFamily="2" charset="-78"/>
                        </a:rPr>
                        <a:t>IT</a:t>
                      </a:r>
                      <a:endParaRPr lang="fa-IR" sz="1400" dirty="0">
                        <a:cs typeface="B Jadid" pitchFamily="2" charset="-78"/>
                      </a:endParaRPr>
                    </a:p>
                  </a:txBody>
                  <a:tcPr anchor="ctr"/>
                </a:tc>
                <a:tc>
                  <a:txBody>
                    <a:bodyPr/>
                    <a:lstStyle/>
                    <a:p>
                      <a:pPr algn="ctr" rtl="1"/>
                      <a:r>
                        <a:rPr lang="fa-IR" sz="1400" dirty="0" smtClean="0">
                          <a:cs typeface="B Jadid" pitchFamily="2" charset="-78"/>
                        </a:rPr>
                        <a:t>نقش مدیران وظیفه ای و کاربران</a:t>
                      </a:r>
                      <a:endParaRPr lang="fa-IR" sz="1400" dirty="0">
                        <a:cs typeface="B Jadid" pitchFamily="2" charset="-78"/>
                      </a:endParaRPr>
                    </a:p>
                  </a:txBody>
                  <a:tcPr anchor="ctr"/>
                </a:tc>
                <a:extLst>
                  <a:ext uri="{0D108BD9-81ED-4DB2-BD59-A6C34878D82A}">
                    <a16:rowId xmlns:a16="http://schemas.microsoft.com/office/drawing/2014/main" val="10000"/>
                  </a:ext>
                </a:extLst>
              </a:tr>
              <a:tr h="1259552">
                <a:tc>
                  <a:txBody>
                    <a:bodyPr/>
                    <a:lstStyle/>
                    <a:p>
                      <a:pPr algn="ctr" rtl="1"/>
                      <a:r>
                        <a:rPr lang="fa-IR" sz="1400" dirty="0" smtClean="0">
                          <a:cs typeface="B Nazanin" pitchFamily="2" charset="-78"/>
                        </a:rPr>
                        <a:t>برنامه ریزی</a:t>
                      </a:r>
                      <a:r>
                        <a:rPr lang="fa-IR" sz="1400" baseline="0" dirty="0" smtClean="0">
                          <a:cs typeface="B Nazanin" pitchFamily="2" charset="-78"/>
                        </a:rPr>
                        <a:t> متمرکز</a:t>
                      </a:r>
                      <a:endParaRPr lang="fa-IR" sz="1400" dirty="0">
                        <a:cs typeface="B Nazanin" pitchFamily="2" charset="-78"/>
                      </a:endParaRPr>
                    </a:p>
                  </a:txBody>
                  <a:tcPr vert="vert270" anchor="ctr"/>
                </a:tc>
                <a:tc>
                  <a:txBody>
                    <a:bodyPr/>
                    <a:lstStyle/>
                    <a:p>
                      <a:pPr algn="ctr" rtl="1"/>
                      <a:r>
                        <a:rPr lang="fa-IR" sz="1600" dirty="0" smtClean="0">
                          <a:cs typeface="B Nazanin" pitchFamily="2" charset="-78"/>
                        </a:rPr>
                        <a:t>هماهنگی متمرکز سیستم های اطلاعاتی مورد نیاز به تصمیم گیری بهتر منجر میشود</a:t>
                      </a:r>
                      <a:endParaRPr lang="fa-IR" sz="1600" dirty="0">
                        <a:cs typeface="B Nazanin" pitchFamily="2" charset="-78"/>
                      </a:endParaRPr>
                    </a:p>
                  </a:txBody>
                  <a:tcPr anchor="ctr"/>
                </a:tc>
                <a:tc>
                  <a:txBody>
                    <a:bodyPr/>
                    <a:lstStyle/>
                    <a:p>
                      <a:pPr marL="342900" indent="-342900" algn="ctr" rtl="1">
                        <a:buAutoNum type="arabicPeriod"/>
                      </a:pPr>
                      <a:r>
                        <a:rPr lang="fa-IR" sz="1600" dirty="0" smtClean="0">
                          <a:cs typeface="B Nazanin" pitchFamily="2" charset="-78"/>
                        </a:rPr>
                        <a:t>مدیریت ارشد فعال و صاحب دانش </a:t>
                      </a:r>
                      <a:r>
                        <a:rPr lang="en-US" sz="1600" dirty="0" smtClean="0">
                          <a:cs typeface="B Nazanin" pitchFamily="2" charset="-78"/>
                        </a:rPr>
                        <a:t>IS/IT</a:t>
                      </a:r>
                      <a:r>
                        <a:rPr lang="fa-IR" sz="1600" dirty="0" smtClean="0">
                          <a:cs typeface="B Nazanin" pitchFamily="2" charset="-78"/>
                        </a:rPr>
                        <a:t> </a:t>
                      </a:r>
                    </a:p>
                    <a:p>
                      <a:pPr marL="342900" indent="-342900" algn="ctr" rtl="1">
                        <a:buAutoNum type="arabicPeriod"/>
                      </a:pPr>
                      <a:r>
                        <a:rPr lang="fa-IR" sz="1600" dirty="0" smtClean="0">
                          <a:cs typeface="B Nazanin" pitchFamily="2" charset="-78"/>
                        </a:rPr>
                        <a:t>برنامه ریزی یکپارچه </a:t>
                      </a:r>
                      <a:r>
                        <a:rPr lang="en-US" sz="1600" dirty="0" smtClean="0">
                          <a:cs typeface="B Nazanin" pitchFamily="2" charset="-78"/>
                        </a:rPr>
                        <a:t>IS/IT</a:t>
                      </a:r>
                      <a:r>
                        <a:rPr lang="fa-IR" sz="1600" dirty="0" smtClean="0">
                          <a:cs typeface="B Nazanin" pitchFamily="2" charset="-78"/>
                        </a:rPr>
                        <a:t> در</a:t>
                      </a:r>
                      <a:r>
                        <a:rPr lang="fa-IR" sz="1600" baseline="0" dirty="0" smtClean="0">
                          <a:cs typeface="B Nazanin" pitchFamily="2" charset="-78"/>
                        </a:rPr>
                        <a:t> فرایند برنامه ریزی کاری</a:t>
                      </a:r>
                      <a:endParaRPr lang="fa-IR" sz="1600" dirty="0">
                        <a:cs typeface="B Nazanin" pitchFamily="2" charset="-78"/>
                      </a:endParaRPr>
                    </a:p>
                  </a:txBody>
                  <a:tcPr anchor="ctr"/>
                </a:tc>
                <a:tc>
                  <a:txBody>
                    <a:bodyPr/>
                    <a:lstStyle/>
                    <a:p>
                      <a:pPr algn="ctr" rtl="1"/>
                      <a:r>
                        <a:rPr lang="fa-IR" sz="1600" dirty="0" smtClean="0">
                          <a:cs typeface="B Nazanin" pitchFamily="2" charset="-78"/>
                        </a:rPr>
                        <a:t>تامین خدمات مورد نیاز فعالیت های کار یاز طریق همکاری نزدیک</a:t>
                      </a:r>
                      <a:r>
                        <a:rPr lang="fa-IR" sz="1600" baseline="0" dirty="0" smtClean="0">
                          <a:cs typeface="B Nazanin" pitchFamily="2" charset="-78"/>
                        </a:rPr>
                        <a:t> با مدیران</a:t>
                      </a:r>
                      <a:endParaRPr lang="fa-IR" sz="1600" dirty="0">
                        <a:cs typeface="B Nazanin" pitchFamily="2" charset="-78"/>
                      </a:endParaRPr>
                    </a:p>
                  </a:txBody>
                  <a:tcPr anchor="ctr"/>
                </a:tc>
                <a:tc>
                  <a:txBody>
                    <a:bodyPr/>
                    <a:lstStyle/>
                    <a:p>
                      <a:pPr algn="ctr" rtl="1"/>
                      <a:r>
                        <a:rPr lang="fa-IR" sz="1600" dirty="0" smtClean="0">
                          <a:cs typeface="B Nazanin" pitchFamily="2" charset="-78"/>
                        </a:rPr>
                        <a:t>تشخیص</a:t>
                      </a:r>
                      <a:r>
                        <a:rPr lang="fa-IR" sz="1600" baseline="0" dirty="0" smtClean="0">
                          <a:cs typeface="B Nazanin" pitchFamily="2" charset="-78"/>
                        </a:rPr>
                        <a:t> قابلیت های </a:t>
                      </a:r>
                      <a:r>
                        <a:rPr lang="en-US" sz="1600" dirty="0" smtClean="0">
                          <a:cs typeface="B Nazanin" pitchFamily="2" charset="-78"/>
                        </a:rPr>
                        <a:t>IS/IT</a:t>
                      </a:r>
                      <a:r>
                        <a:rPr lang="fa-IR" sz="1600" dirty="0" smtClean="0">
                          <a:cs typeface="B Nazanin" pitchFamily="2" charset="-78"/>
                        </a:rPr>
                        <a:t> برای بکارگیری در فعالیت های کاری در تمام سطوح سازمانی</a:t>
                      </a:r>
                      <a:endParaRPr lang="fa-IR" sz="1600" dirty="0">
                        <a:cs typeface="B Nazanin" pitchFamily="2" charset="-78"/>
                      </a:endParaRPr>
                    </a:p>
                  </a:txBody>
                  <a:tcPr anchor="ctr"/>
                </a:tc>
                <a:extLst>
                  <a:ext uri="{0D108BD9-81ED-4DB2-BD59-A6C34878D82A}">
                    <a16:rowId xmlns:a16="http://schemas.microsoft.com/office/drawing/2014/main" val="10001"/>
                  </a:ext>
                </a:extLst>
              </a:tr>
              <a:tr h="1245056">
                <a:tc>
                  <a:txBody>
                    <a:bodyPr/>
                    <a:lstStyle/>
                    <a:p>
                      <a:pPr algn="ctr" rtl="1"/>
                      <a:r>
                        <a:rPr lang="fa-IR" sz="1600" dirty="0" smtClean="0">
                          <a:cs typeface="B Nazanin" pitchFamily="2" charset="-78"/>
                        </a:rPr>
                        <a:t>پیشگامی</a:t>
                      </a:r>
                      <a:endParaRPr lang="fa-IR" sz="1600" dirty="0">
                        <a:cs typeface="B Nazanin" pitchFamily="2" charset="-78"/>
                      </a:endParaRPr>
                    </a:p>
                  </a:txBody>
                  <a:tcPr vert="vert270" anchor="ctr"/>
                </a:tc>
                <a:tc>
                  <a:txBody>
                    <a:bodyPr/>
                    <a:lstStyle/>
                    <a:p>
                      <a:pPr algn="ctr" rtl="1"/>
                      <a:r>
                        <a:rPr lang="fa-IR" sz="1600" dirty="0" smtClean="0">
                          <a:cs typeface="B Nazanin" pitchFamily="2" charset="-78"/>
                        </a:rPr>
                        <a:t>فناوری اطلاعات مزایای کاری ایجاد میکند و به ریسک آن می</a:t>
                      </a:r>
                      <a:r>
                        <a:rPr lang="fa-IR" sz="1600" baseline="0" dirty="0" smtClean="0">
                          <a:cs typeface="B Nazanin" pitchFamily="2" charset="-78"/>
                        </a:rPr>
                        <a:t> ارزد</a:t>
                      </a:r>
                      <a:endParaRPr lang="fa-IR" sz="1600" dirty="0">
                        <a:cs typeface="B Nazanin" pitchFamily="2" charset="-78"/>
                      </a:endParaRPr>
                    </a:p>
                  </a:txBody>
                  <a:tcPr anchor="ctr"/>
                </a:tc>
                <a:tc>
                  <a:txBody>
                    <a:bodyPr/>
                    <a:lstStyle/>
                    <a:p>
                      <a:pPr marL="342900" indent="-342900" algn="ctr" rtl="1">
                        <a:buAutoNum type="arabicPeriod"/>
                      </a:pPr>
                      <a:r>
                        <a:rPr lang="fa-IR" sz="1600" dirty="0" smtClean="0">
                          <a:cs typeface="B Nazanin" pitchFamily="2" charset="-78"/>
                        </a:rPr>
                        <a:t>تامین منابع و سرمایه گذاری </a:t>
                      </a:r>
                    </a:p>
                    <a:p>
                      <a:pPr marL="342900" indent="-342900" algn="ctr" rtl="1">
                        <a:buAutoNum type="arabicPeriod"/>
                      </a:pPr>
                      <a:r>
                        <a:rPr lang="fa-IR" sz="1600" dirty="0" smtClean="0">
                          <a:cs typeface="B Nazanin" pitchFamily="2" charset="-78"/>
                        </a:rPr>
                        <a:t>مدیریت مبتکرانه </a:t>
                      </a:r>
                      <a:r>
                        <a:rPr lang="en-US" sz="1600" dirty="0" smtClean="0">
                          <a:cs typeface="B Nazanin" pitchFamily="2" charset="-78"/>
                        </a:rPr>
                        <a:t>IS/IT</a:t>
                      </a:r>
                      <a:r>
                        <a:rPr lang="fa-IR" sz="1600" dirty="0" smtClean="0">
                          <a:cs typeface="B Nazanin" pitchFamily="2" charset="-78"/>
                        </a:rPr>
                        <a:t> </a:t>
                      </a:r>
                    </a:p>
                    <a:p>
                      <a:pPr marL="342900" indent="-342900" algn="ctr" rtl="1">
                        <a:buAutoNum type="arabicPeriod"/>
                      </a:pPr>
                      <a:r>
                        <a:rPr lang="fa-IR" sz="1600" dirty="0" smtClean="0">
                          <a:cs typeface="B Nazanin" pitchFamily="2" charset="-78"/>
                        </a:rPr>
                        <a:t>مهارت های فنی قوی</a:t>
                      </a:r>
                      <a:endParaRPr lang="fa-IR" sz="1600" dirty="0">
                        <a:cs typeface="B Nazanin" pitchFamily="2" charset="-78"/>
                      </a:endParaRPr>
                    </a:p>
                  </a:txBody>
                  <a:tcPr anchor="ctr"/>
                </a:tc>
                <a:tc>
                  <a:txBody>
                    <a:bodyPr/>
                    <a:lstStyle/>
                    <a:p>
                      <a:pPr algn="ctr" rtl="1"/>
                      <a:r>
                        <a:rPr lang="fa-IR" sz="1600" dirty="0" smtClean="0">
                          <a:cs typeface="B Nazanin" pitchFamily="2" charset="-78"/>
                        </a:rPr>
                        <a:t>حرکت مبتنی بر فناوری اطلاعات در تمامی جوانب</a:t>
                      </a:r>
                      <a:endParaRPr lang="fa-IR" sz="1600" dirty="0">
                        <a:cs typeface="B Nazanin" pitchFamily="2" charset="-78"/>
                      </a:endParaRPr>
                    </a:p>
                  </a:txBody>
                  <a:tcPr anchor="ctr"/>
                </a:tc>
                <a:tc>
                  <a:txBody>
                    <a:bodyPr/>
                    <a:lstStyle/>
                    <a:p>
                      <a:pPr algn="ctr" rtl="1"/>
                      <a:r>
                        <a:rPr lang="fa-IR" sz="1600" dirty="0" smtClean="0">
                          <a:cs typeface="B Nazanin" pitchFamily="2" charset="-78"/>
                        </a:rPr>
                        <a:t>استفاده از </a:t>
                      </a:r>
                      <a:r>
                        <a:rPr lang="en-US" sz="1600" dirty="0" smtClean="0">
                          <a:cs typeface="B Nazanin" pitchFamily="2" charset="-78"/>
                        </a:rPr>
                        <a:t>IT</a:t>
                      </a:r>
                      <a:r>
                        <a:rPr lang="fa-IR" sz="1600" dirty="0" smtClean="0">
                          <a:cs typeface="B Nazanin" pitchFamily="2" charset="-78"/>
                        </a:rPr>
                        <a:t> و تشخیص مزایای</a:t>
                      </a:r>
                      <a:r>
                        <a:rPr lang="fa-IR" sz="1600" baseline="0" dirty="0" smtClean="0">
                          <a:cs typeface="B Nazanin" pitchFamily="2" charset="-78"/>
                        </a:rPr>
                        <a:t> آن</a:t>
                      </a:r>
                      <a:endParaRPr lang="fa-IR" sz="1600" dirty="0">
                        <a:cs typeface="B Nazanin" pitchFamily="2" charset="-78"/>
                      </a:endParaRPr>
                    </a:p>
                  </a:txBody>
                  <a:tcPr anchor="ctr"/>
                </a:tc>
                <a:extLst>
                  <a:ext uri="{0D108BD9-81ED-4DB2-BD59-A6C34878D82A}">
                    <a16:rowId xmlns:a16="http://schemas.microsoft.com/office/drawing/2014/main" val="10002"/>
                  </a:ext>
                </a:extLst>
              </a:tr>
              <a:tr h="1584292">
                <a:tc>
                  <a:txBody>
                    <a:bodyPr/>
                    <a:lstStyle/>
                    <a:p>
                      <a:pPr algn="ctr" rtl="1"/>
                      <a:r>
                        <a:rPr lang="fa-IR" sz="1600" dirty="0" smtClean="0">
                          <a:cs typeface="B Nazanin" pitchFamily="2" charset="-78"/>
                        </a:rPr>
                        <a:t>بازار آزاد</a:t>
                      </a:r>
                      <a:endParaRPr lang="fa-IR" sz="1600" dirty="0">
                        <a:cs typeface="B Nazanin" pitchFamily="2" charset="-78"/>
                      </a:endParaRPr>
                    </a:p>
                  </a:txBody>
                  <a:tcPr vert="vert270" anchor="ctr"/>
                </a:tc>
                <a:tc>
                  <a:txBody>
                    <a:bodyPr/>
                    <a:lstStyle/>
                    <a:p>
                      <a:pPr marL="342900" indent="-342900" algn="ctr" rtl="1">
                        <a:buAutoNum type="arabicPeriod"/>
                      </a:pPr>
                      <a:r>
                        <a:rPr lang="fa-IR" sz="1600" dirty="0" smtClean="0">
                          <a:cs typeface="B Nazanin" pitchFamily="2" charset="-78"/>
                        </a:rPr>
                        <a:t>بازار بهترین تصمیم را میگیرد</a:t>
                      </a:r>
                      <a:r>
                        <a:rPr lang="fa-IR" sz="1600" baseline="0" dirty="0" smtClean="0">
                          <a:cs typeface="B Nazanin" pitchFamily="2" charset="-78"/>
                        </a:rPr>
                        <a:t> و کاربران برای نتایج کاری مسول هستند</a:t>
                      </a:r>
                    </a:p>
                    <a:p>
                      <a:pPr marL="342900" indent="-342900" algn="ctr" rtl="1">
                        <a:buAutoNum type="arabicPeriod"/>
                      </a:pPr>
                      <a:r>
                        <a:rPr lang="fa-IR" sz="1600" baseline="0" dirty="0" smtClean="0">
                          <a:cs typeface="B Nazanin" pitchFamily="2" charset="-78"/>
                        </a:rPr>
                        <a:t>یکپارچه سازی عامل بحرانی محسوب نمیشود</a:t>
                      </a:r>
                      <a:endParaRPr lang="fa-IR" sz="1600" dirty="0">
                        <a:cs typeface="B Nazanin" pitchFamily="2" charset="-78"/>
                      </a:endParaRPr>
                    </a:p>
                  </a:txBody>
                  <a:tcPr anchor="ctr"/>
                </a:tc>
                <a:tc>
                  <a:txBody>
                    <a:bodyPr/>
                    <a:lstStyle/>
                    <a:p>
                      <a:pPr marL="342900" indent="-342900" algn="ctr" rtl="1">
                        <a:buAutoNum type="arabicPeriod"/>
                      </a:pPr>
                      <a:r>
                        <a:rPr lang="fa-IR" sz="1600" dirty="0" smtClean="0">
                          <a:cs typeface="B Nazanin" pitchFamily="2" charset="-78"/>
                        </a:rPr>
                        <a:t>کاربران دانشگر</a:t>
                      </a:r>
                    </a:p>
                    <a:p>
                      <a:pPr marL="342900" indent="-342900" algn="ctr" rtl="1">
                        <a:buAutoNum type="arabicPeriod"/>
                      </a:pPr>
                      <a:r>
                        <a:rPr lang="fa-IR" sz="1600" dirty="0" smtClean="0">
                          <a:cs typeface="B Nazanin" pitchFamily="2" charset="-78"/>
                        </a:rPr>
                        <a:t>مسولیت پذیری</a:t>
                      </a:r>
                      <a:r>
                        <a:rPr lang="fa-IR" sz="1600" baseline="0" dirty="0" smtClean="0">
                          <a:cs typeface="B Nazanin" pitchFamily="2" charset="-78"/>
                        </a:rPr>
                        <a:t> برای </a:t>
                      </a:r>
                      <a:r>
                        <a:rPr lang="en-US" sz="1600" dirty="0" smtClean="0">
                          <a:cs typeface="B Nazanin" pitchFamily="2" charset="-78"/>
                        </a:rPr>
                        <a:t>IS/IT</a:t>
                      </a:r>
                      <a:r>
                        <a:rPr lang="fa-IR" sz="1600" dirty="0" smtClean="0">
                          <a:cs typeface="B Nazanin" pitchFamily="2" charset="-78"/>
                        </a:rPr>
                        <a:t> در سطوح</a:t>
                      </a:r>
                      <a:r>
                        <a:rPr lang="fa-IR" sz="1600" baseline="0" dirty="0" smtClean="0">
                          <a:cs typeface="B Nazanin" pitchFamily="2" charset="-78"/>
                        </a:rPr>
                        <a:t> کاری و وظیفه ای </a:t>
                      </a:r>
                    </a:p>
                    <a:p>
                      <a:pPr marL="342900" indent="-342900" algn="ctr" rtl="1">
                        <a:buAutoNum type="arabicPeriod"/>
                      </a:pPr>
                      <a:r>
                        <a:rPr lang="fa-IR" sz="1600" baseline="0" dirty="0" smtClean="0">
                          <a:cs typeface="B Nazanin" pitchFamily="2" charset="-78"/>
                        </a:rPr>
                        <a:t>تمایل به تلاش مضاعف</a:t>
                      </a:r>
                      <a:endParaRPr lang="fa-IR" sz="1600" dirty="0">
                        <a:cs typeface="B Nazanin" pitchFamily="2" charset="-78"/>
                      </a:endParaRPr>
                    </a:p>
                  </a:txBody>
                  <a:tcPr anchor="ctr"/>
                </a:tc>
                <a:tc>
                  <a:txBody>
                    <a:bodyPr/>
                    <a:lstStyle/>
                    <a:p>
                      <a:pPr algn="ctr" rtl="1"/>
                      <a:r>
                        <a:rPr lang="fa-IR" sz="1600" dirty="0" smtClean="0">
                          <a:cs typeface="B Nazanin" pitchFamily="2" charset="-78"/>
                        </a:rPr>
                        <a:t>تلاش برای بازگشت سرمایه</a:t>
                      </a:r>
                      <a:r>
                        <a:rPr lang="fa-IR" sz="1600" baseline="0" dirty="0" smtClean="0">
                          <a:cs typeface="B Nazanin" pitchFamily="2" charset="-78"/>
                        </a:rPr>
                        <a:t> در خصوص </a:t>
                      </a:r>
                      <a:r>
                        <a:rPr lang="en-US" sz="1600" dirty="0" smtClean="0">
                          <a:cs typeface="B Nazanin" pitchFamily="2" charset="-78"/>
                        </a:rPr>
                        <a:t>IT</a:t>
                      </a:r>
                      <a:r>
                        <a:rPr lang="fa-IR" sz="1600" dirty="0" smtClean="0">
                          <a:cs typeface="B Nazanin" pitchFamily="2" charset="-78"/>
                        </a:rPr>
                        <a:t> </a:t>
                      </a:r>
                      <a:endParaRPr lang="fa-IR" sz="1600" dirty="0">
                        <a:cs typeface="B Nazanin" pitchFamily="2" charset="-78"/>
                      </a:endParaRPr>
                    </a:p>
                  </a:txBody>
                  <a:tcPr anchor="ctr"/>
                </a:tc>
                <a:tc>
                  <a:txBody>
                    <a:bodyPr/>
                    <a:lstStyle/>
                    <a:p>
                      <a:pPr algn="ctr" rtl="1"/>
                      <a:r>
                        <a:rPr lang="fa-IR" sz="1600" dirty="0" smtClean="0">
                          <a:cs typeface="B Nazanin" pitchFamily="2" charset="-78"/>
                        </a:rPr>
                        <a:t>تشخیص منابع و کنترل</a:t>
                      </a:r>
                      <a:r>
                        <a:rPr lang="fa-IR" sz="1600" baseline="0" dirty="0" smtClean="0">
                          <a:cs typeface="B Nazanin" pitchFamily="2" charset="-78"/>
                        </a:rPr>
                        <a:t> توسعه </a:t>
                      </a:r>
                      <a:r>
                        <a:rPr lang="en-US" sz="1600" dirty="0" smtClean="0">
                          <a:cs typeface="B Nazanin" pitchFamily="2" charset="-78"/>
                        </a:rPr>
                        <a:t>IS/IT</a:t>
                      </a:r>
                      <a:r>
                        <a:rPr lang="fa-IR" sz="1600" dirty="0" smtClean="0">
                          <a:cs typeface="B Nazanin" pitchFamily="2" charset="-78"/>
                        </a:rPr>
                        <a:t> </a:t>
                      </a:r>
                    </a:p>
                    <a:p>
                      <a:pPr algn="ctr" rtl="1"/>
                      <a:endParaRPr lang="fa-IR" sz="1600" dirty="0" smtClean="0">
                        <a:cs typeface="B Nazanin" pitchFamily="2" charset="-78"/>
                      </a:endParaRPr>
                    </a:p>
                    <a:p>
                      <a:pPr algn="ctr" rtl="1"/>
                      <a:endParaRPr lang="fa-IR" sz="1600" dirty="0">
                        <a:cs typeface="B Nazanin" pitchFamily="2" charset="-78"/>
                      </a:endParaRP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39167359"/>
      </p:ext>
    </p:extLst>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5008" y="428604"/>
            <a:ext cx="3063666" cy="432048"/>
          </a:xfrm>
        </p:spPr>
        <p:style>
          <a:lnRef idx="1">
            <a:schemeClr val="accent1"/>
          </a:lnRef>
          <a:fillRef idx="2">
            <a:schemeClr val="accent1"/>
          </a:fillRef>
          <a:effectRef idx="1">
            <a:schemeClr val="accent1"/>
          </a:effectRef>
          <a:fontRef idx="minor">
            <a:schemeClr val="dk1"/>
          </a:fontRef>
        </p:style>
        <p:txBody>
          <a:bodyPr>
            <a:noAutofit/>
          </a:bodyPr>
          <a:lstStyle/>
          <a:p>
            <a:r>
              <a:rPr lang="fa-IR" sz="2000" dirty="0" smtClean="0">
                <a:cs typeface="B Jadid" pitchFamily="2" charset="-78"/>
              </a:rPr>
              <a:t>برنامه ریزی سیستم های اطلاعاتی</a:t>
            </a:r>
            <a:endParaRPr lang="fa-IR" sz="2000" dirty="0">
              <a:cs typeface="B Jadid" pitchFamily="2" charset="-78"/>
            </a:endParaRPr>
          </a:p>
        </p:txBody>
      </p:sp>
      <p:sp>
        <p:nvSpPr>
          <p:cNvPr id="3" name="Subtitle 2"/>
          <p:cNvSpPr>
            <a:spLocks noGrp="1"/>
          </p:cNvSpPr>
          <p:nvPr>
            <p:ph type="subTitle" idx="1"/>
          </p:nvPr>
        </p:nvSpPr>
        <p:spPr>
          <a:xfrm>
            <a:off x="251520" y="908720"/>
            <a:ext cx="8712968" cy="5832648"/>
          </a:xfrm>
        </p:spPr>
        <p:txBody>
          <a:bodyPr>
            <a:noAutofit/>
          </a:bodyPr>
          <a:lstStyle/>
          <a:p>
            <a:pPr algn="just"/>
            <a:r>
              <a:rPr lang="fa-IR" sz="2000" dirty="0">
                <a:solidFill>
                  <a:schemeClr val="tx1"/>
                </a:solidFill>
                <a:cs typeface="B Nazanin" pitchFamily="2" charset="-78"/>
              </a:rPr>
              <a:t>سیستم های اطلاعاتی در اغلب سازمان ها به مثابه سیستم های کاربردی منفرد در رابطه با مسایل مجزای سازمانی ایجاد میشوند . خیلی کم طراحان این سیستم ها تفکر طرح کلی سیستم های اطلاعاتی را  ارائه میدهند . در مقابل چنین رویکرد ، بعضی سازمان ها رویکرد برنامه ریزی استراتژیک سیستم های اطلاعاتی را انتخاب کرده اند ( فرایند تشخیص نرم افزار ها ، سخت افزارها و پایگاه های اطلاعاتی عمده ای که از برنامه های کاری استراتژیک تعریف شده حمایت میکند  ) . بدین معنی  که ، اولویت اجرایی فن آوری اطلاعات بر مبنای ارتباط استراتژیک رتبه بندی میشود .</a:t>
            </a:r>
          </a:p>
          <a:p>
            <a:pPr algn="just"/>
            <a:r>
              <a:rPr lang="fa-IR" sz="2000" dirty="0">
                <a:solidFill>
                  <a:schemeClr val="tx1"/>
                </a:solidFill>
                <a:cs typeface="B Nazanin" pitchFamily="2" charset="-78"/>
              </a:rPr>
              <a:t>اصطلاح برنامه ریزی  سیستم های اطلاعاتی ، بر برنامه ریزی برای ایجاد سیستم های کاربردی  مبتنی بر  رایانه دلالت دارد این برنامه ریزی  ممکن است  شامل فعالیت هایی نظیر تعریف نیازها به سیستم کاربردی  ، طراحی برنامه  ،  و تخصیص منابع خاص برای ایجاد آن باشد . اما اصطلاح برنامه ریزی سیستم اطلاعاتی ، مفهموم وسیع تری دارد که به برنامه ریزی برای تعیین نیاز به سیستم های اطلاعاتی است بگونه ای که بتوانند نیازهای بلند مدت و کوتاه مدت سازمان را برآورده سازند . متدولوژی برنامه ریزی سیستم اطلاعاتی ابزار مفیدی است که یک سازمان میتواند بکار گیرد . متدولوژی برنامه ریزی اهداف عمومی سعی دارد تمام سیستم های کاربردی را برای ارضای نیازهای سازمانی تشخیص دهد . در حالی که متدولوژی برنامه ریزی اهداف خاص روی برنامه ریزی سیستم های خاصی  متمرکز میشود </a:t>
            </a:r>
            <a:r>
              <a:rPr lang="fa-IR" sz="1800" dirty="0" smtClean="0">
                <a:solidFill>
                  <a:schemeClr val="tx1"/>
                </a:solidFill>
                <a:cs typeface="B Nazanin" pitchFamily="2" charset="-78"/>
              </a:rPr>
              <a:t>.</a:t>
            </a:r>
            <a:endParaRPr lang="fa-IR" sz="1800" dirty="0">
              <a:solidFill>
                <a:schemeClr val="tx1"/>
              </a:solidFill>
              <a:cs typeface="B Nazanin" pitchFamily="2" charset="-78"/>
            </a:endParaRPr>
          </a:p>
        </p:txBody>
      </p:sp>
    </p:spTree>
    <p:extLst>
      <p:ext uri="{BB962C8B-B14F-4D97-AF65-F5344CB8AC3E}">
        <p14:creationId xmlns:p14="http://schemas.microsoft.com/office/powerpoint/2010/main" val="2242026128"/>
      </p:ext>
    </p:extLst>
  </p:cSld>
  <p:clrMapOvr>
    <a:masterClrMapping/>
  </p:clrMapOvr>
  <p:transition>
    <p:pull dir="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556223915"/>
              </p:ext>
            </p:extLst>
          </p:nvPr>
        </p:nvGraphicFramePr>
        <p:xfrm>
          <a:off x="179388" y="260350"/>
          <a:ext cx="8785225" cy="3600698"/>
        </p:xfrm>
        <a:graphic>
          <a:graphicData uri="http://schemas.openxmlformats.org/drawingml/2006/table">
            <a:tbl>
              <a:tblPr rtl="1" firstRow="1" bandRow="1">
                <a:tableStyleId>{5C22544A-7EE6-4342-B048-85BDC9FD1C3A}</a:tableStyleId>
              </a:tblPr>
              <a:tblGrid>
                <a:gridCol w="936005">
                  <a:extLst>
                    <a:ext uri="{9D8B030D-6E8A-4147-A177-3AD203B41FA5}">
                      <a16:colId xmlns:a16="http://schemas.microsoft.com/office/drawing/2014/main" val="20000"/>
                    </a:ext>
                  </a:extLst>
                </a:gridCol>
                <a:gridCol w="1962305">
                  <a:extLst>
                    <a:ext uri="{9D8B030D-6E8A-4147-A177-3AD203B41FA5}">
                      <a16:colId xmlns:a16="http://schemas.microsoft.com/office/drawing/2014/main" val="20001"/>
                    </a:ext>
                  </a:extLst>
                </a:gridCol>
                <a:gridCol w="1962305">
                  <a:extLst>
                    <a:ext uri="{9D8B030D-6E8A-4147-A177-3AD203B41FA5}">
                      <a16:colId xmlns:a16="http://schemas.microsoft.com/office/drawing/2014/main" val="20002"/>
                    </a:ext>
                  </a:extLst>
                </a:gridCol>
                <a:gridCol w="1962305">
                  <a:extLst>
                    <a:ext uri="{9D8B030D-6E8A-4147-A177-3AD203B41FA5}">
                      <a16:colId xmlns:a16="http://schemas.microsoft.com/office/drawing/2014/main" val="20003"/>
                    </a:ext>
                  </a:extLst>
                </a:gridCol>
                <a:gridCol w="1962305">
                  <a:extLst>
                    <a:ext uri="{9D8B030D-6E8A-4147-A177-3AD203B41FA5}">
                      <a16:colId xmlns:a16="http://schemas.microsoft.com/office/drawing/2014/main" val="20004"/>
                    </a:ext>
                  </a:extLst>
                </a:gridCol>
              </a:tblGrid>
              <a:tr h="1800349">
                <a:tc>
                  <a:txBody>
                    <a:bodyPr/>
                    <a:lstStyle/>
                    <a:p>
                      <a:pPr algn="ctr" rtl="1"/>
                      <a:r>
                        <a:rPr lang="fa-IR" b="1" dirty="0" smtClean="0">
                          <a:cs typeface="B Nazanin" pitchFamily="2" charset="-78"/>
                        </a:rPr>
                        <a:t>انحصاری</a:t>
                      </a:r>
                      <a:endParaRPr lang="fa-IR" b="1" dirty="0">
                        <a:cs typeface="B Nazanin" pitchFamily="2" charset="-78"/>
                      </a:endParaRPr>
                    </a:p>
                  </a:txBody>
                  <a:tcPr vert="vert270" anchor="ctr"/>
                </a:tc>
                <a:tc>
                  <a:txBody>
                    <a:bodyPr/>
                    <a:lstStyle/>
                    <a:p>
                      <a:pPr algn="ctr" rtl="1"/>
                      <a:r>
                        <a:rPr lang="fa-IR" b="0" dirty="0" smtClean="0">
                          <a:cs typeface="B Nazanin" pitchFamily="2" charset="-78"/>
                        </a:rPr>
                        <a:t>اطلاعات یک کالای</a:t>
                      </a:r>
                      <a:r>
                        <a:rPr lang="fa-IR" b="0" baseline="0" dirty="0" smtClean="0">
                          <a:cs typeface="B Nazanin" pitchFamily="2" charset="-78"/>
                        </a:rPr>
                        <a:t> سازمانی و یک منبع یکپارچه برای استفاده کاربران محسوب میشود</a:t>
                      </a:r>
                      <a:endParaRPr lang="fa-IR" b="0" dirty="0">
                        <a:cs typeface="B Nazanin" pitchFamily="2" charset="-78"/>
                      </a:endParaRPr>
                    </a:p>
                  </a:txBody>
                  <a:tcPr anchor="ctr"/>
                </a:tc>
                <a:tc>
                  <a:txBody>
                    <a:bodyPr/>
                    <a:lstStyle/>
                    <a:p>
                      <a:pPr marL="342900" indent="-342900" algn="ctr" rtl="1">
                        <a:buAutoNum type="arabicPeriod"/>
                      </a:pPr>
                      <a:r>
                        <a:rPr lang="fa-IR" b="0" dirty="0" smtClean="0">
                          <a:cs typeface="B Nazanin" pitchFamily="2" charset="-78"/>
                        </a:rPr>
                        <a:t>پذیرش فلسفه انحصاری</a:t>
                      </a:r>
                      <a:r>
                        <a:rPr lang="fa-IR" b="0" baseline="0" dirty="0" smtClean="0">
                          <a:cs typeface="B Nazanin" pitchFamily="2" charset="-78"/>
                        </a:rPr>
                        <a:t> توسط کاربران</a:t>
                      </a:r>
                    </a:p>
                    <a:p>
                      <a:pPr marL="342900" indent="-342900" algn="ctr" rtl="1">
                        <a:buAutoNum type="arabicPeriod"/>
                      </a:pPr>
                      <a:r>
                        <a:rPr lang="fa-IR" b="0" baseline="0" dirty="0" smtClean="0">
                          <a:cs typeface="B Nazanin" pitchFamily="2" charset="-78"/>
                        </a:rPr>
                        <a:t>اعمال خط مشی از طریق منبع واحد</a:t>
                      </a:r>
                    </a:p>
                    <a:p>
                      <a:pPr marL="342900" indent="-342900" algn="ctr" rtl="1">
                        <a:buAutoNum type="arabicPeriod"/>
                      </a:pPr>
                      <a:r>
                        <a:rPr lang="fa-IR" b="0" baseline="0" dirty="0" smtClean="0">
                          <a:cs typeface="B Nazanin" pitchFamily="2" charset="-78"/>
                        </a:rPr>
                        <a:t>پیش بینی سازوکار مناسب برای استفاده از منابع</a:t>
                      </a:r>
                      <a:endParaRPr lang="fa-IR" b="0" dirty="0">
                        <a:cs typeface="B Nazanin" pitchFamily="2" charset="-78"/>
                      </a:endParaRPr>
                    </a:p>
                  </a:txBody>
                  <a:tcPr anchor="ctr"/>
                </a:tc>
                <a:tc>
                  <a:txBody>
                    <a:bodyPr/>
                    <a:lstStyle/>
                    <a:p>
                      <a:pPr algn="ctr" rtl="1"/>
                      <a:r>
                        <a:rPr lang="fa-IR" b="0" dirty="0" smtClean="0">
                          <a:cs typeface="B Nazanin" pitchFamily="2" charset="-78"/>
                        </a:rPr>
                        <a:t>تامین نیاز کاربران و اجتناب</a:t>
                      </a:r>
                      <a:r>
                        <a:rPr lang="fa-IR" b="0" baseline="0" dirty="0" smtClean="0">
                          <a:cs typeface="B Nazanin" pitchFamily="2" charset="-78"/>
                        </a:rPr>
                        <a:t> از هدایت آنان در خصوص کاربران </a:t>
                      </a:r>
                      <a:r>
                        <a:rPr lang="en-US" sz="1800" b="0" dirty="0" smtClean="0">
                          <a:cs typeface="B Nazanin" pitchFamily="2" charset="-78"/>
                        </a:rPr>
                        <a:t>IT</a:t>
                      </a:r>
                      <a:endParaRPr lang="fa-IR" b="0" dirty="0">
                        <a:cs typeface="B Nazanin" pitchFamily="2" charset="-78"/>
                      </a:endParaRPr>
                    </a:p>
                  </a:txBody>
                  <a:tcPr anchor="ctr"/>
                </a:tc>
                <a:tc>
                  <a:txBody>
                    <a:bodyPr/>
                    <a:lstStyle/>
                    <a:p>
                      <a:pPr algn="ctr" rtl="1"/>
                      <a:r>
                        <a:rPr lang="fa-IR" b="0" dirty="0" smtClean="0">
                          <a:cs typeface="B Nazanin" pitchFamily="2" charset="-78"/>
                        </a:rPr>
                        <a:t>شناخت نیازها و ارائه آن به مدیرت</a:t>
                      </a:r>
                      <a:r>
                        <a:rPr lang="fa-IR" b="0" baseline="0" dirty="0" smtClean="0">
                          <a:cs typeface="B Nazanin" pitchFamily="2" charset="-78"/>
                        </a:rPr>
                        <a:t> ارشد برای کسب منابع </a:t>
                      </a:r>
                      <a:r>
                        <a:rPr lang="en-US" sz="1800" b="0" dirty="0" smtClean="0">
                          <a:cs typeface="B Nazanin" pitchFamily="2" charset="-78"/>
                        </a:rPr>
                        <a:t>IS/IT</a:t>
                      </a:r>
                      <a:r>
                        <a:rPr lang="fa-IR" sz="1800" b="0" dirty="0" smtClean="0">
                          <a:cs typeface="B Nazanin" pitchFamily="2" charset="-78"/>
                        </a:rPr>
                        <a:t> </a:t>
                      </a:r>
                      <a:endParaRPr lang="fa-IR" b="0" dirty="0">
                        <a:cs typeface="B Nazanin" pitchFamily="2" charset="-78"/>
                      </a:endParaRPr>
                    </a:p>
                  </a:txBody>
                  <a:tcPr anchor="ctr"/>
                </a:tc>
                <a:extLst>
                  <a:ext uri="{0D108BD9-81ED-4DB2-BD59-A6C34878D82A}">
                    <a16:rowId xmlns:a16="http://schemas.microsoft.com/office/drawing/2014/main" val="10000"/>
                  </a:ext>
                </a:extLst>
              </a:tr>
              <a:tr h="1800349">
                <a:tc>
                  <a:txBody>
                    <a:bodyPr/>
                    <a:lstStyle/>
                    <a:p>
                      <a:pPr algn="ctr" rtl="1"/>
                      <a:r>
                        <a:rPr lang="fa-IR" b="1" dirty="0" smtClean="0">
                          <a:cs typeface="B Nazanin" pitchFamily="2" charset="-78"/>
                        </a:rPr>
                        <a:t>منابع کمیاب</a:t>
                      </a:r>
                      <a:endParaRPr lang="fa-IR" b="1" dirty="0">
                        <a:cs typeface="B Nazanin" pitchFamily="2" charset="-78"/>
                      </a:endParaRPr>
                    </a:p>
                  </a:txBody>
                  <a:tcPr vert="vert270" anchor="ctr"/>
                </a:tc>
                <a:tc>
                  <a:txBody>
                    <a:bodyPr/>
                    <a:lstStyle/>
                    <a:p>
                      <a:pPr algn="ctr" rtl="1"/>
                      <a:r>
                        <a:rPr lang="fa-IR" b="0" dirty="0" smtClean="0">
                          <a:cs typeface="B Nazanin" pitchFamily="2" charset="-78"/>
                        </a:rPr>
                        <a:t>اطلاعات</a:t>
                      </a:r>
                      <a:r>
                        <a:rPr lang="fa-IR" b="0" baseline="0" dirty="0" smtClean="0">
                          <a:cs typeface="B Nazanin" pitchFamily="2" charset="-78"/>
                        </a:rPr>
                        <a:t> منبع محدودی است و بهبود آن باید از نظر مالی قابل توجیه باشد .</a:t>
                      </a:r>
                      <a:endParaRPr lang="fa-IR" b="0" dirty="0">
                        <a:cs typeface="B Nazanin" pitchFamily="2" charset="-78"/>
                      </a:endParaRPr>
                    </a:p>
                  </a:txBody>
                  <a:tcPr anchor="ctr"/>
                </a:tc>
                <a:tc>
                  <a:txBody>
                    <a:bodyPr/>
                    <a:lstStyle/>
                    <a:p>
                      <a:pPr marL="342900" indent="-342900" algn="ctr" rtl="1">
                        <a:buAutoNum type="arabicPeriod"/>
                      </a:pPr>
                      <a:r>
                        <a:rPr lang="fa-IR" b="0" dirty="0" smtClean="0">
                          <a:cs typeface="B Nazanin" pitchFamily="2" charset="-78"/>
                        </a:rPr>
                        <a:t>کنترل بودجه ای شدید در مورد</a:t>
                      </a:r>
                      <a:r>
                        <a:rPr lang="fa-IR" b="0" baseline="0" dirty="0" smtClean="0">
                          <a:cs typeface="B Nazanin" pitchFamily="2" charset="-78"/>
                        </a:rPr>
                        <a:t> تمام هزینه های </a:t>
                      </a:r>
                      <a:r>
                        <a:rPr lang="en-US" sz="1800" b="0" dirty="0" smtClean="0">
                          <a:cs typeface="B Nazanin" pitchFamily="2" charset="-78"/>
                        </a:rPr>
                        <a:t>IS/IT</a:t>
                      </a:r>
                      <a:r>
                        <a:rPr lang="fa-IR" sz="1800" b="0" dirty="0" smtClean="0">
                          <a:cs typeface="B Nazanin" pitchFamily="2" charset="-78"/>
                        </a:rPr>
                        <a:t> </a:t>
                      </a:r>
                    </a:p>
                    <a:p>
                      <a:pPr marL="342900" indent="-342900" algn="ctr" rtl="1">
                        <a:buAutoNum type="arabicPeriod"/>
                      </a:pPr>
                      <a:r>
                        <a:rPr lang="fa-IR" sz="1800" b="0" dirty="0" smtClean="0">
                          <a:cs typeface="B Nazanin" pitchFamily="2" charset="-78"/>
                        </a:rPr>
                        <a:t>وضع خط مشی هایی برای کنترل </a:t>
                      </a:r>
                      <a:r>
                        <a:rPr lang="en-US" sz="1800" b="0" dirty="0" smtClean="0">
                          <a:cs typeface="B Nazanin" pitchFamily="2" charset="-78"/>
                        </a:rPr>
                        <a:t>IS/IT</a:t>
                      </a:r>
                      <a:r>
                        <a:rPr lang="fa-IR" sz="1800" b="0" dirty="0" smtClean="0">
                          <a:cs typeface="B Nazanin" pitchFamily="2" charset="-78"/>
                        </a:rPr>
                        <a:t>  و کاربران</a:t>
                      </a:r>
                      <a:endParaRPr lang="fa-IR" b="0" dirty="0">
                        <a:cs typeface="B Nazanin" pitchFamily="2" charset="-78"/>
                      </a:endParaRPr>
                    </a:p>
                  </a:txBody>
                  <a:tcPr anchor="ctr"/>
                </a:tc>
                <a:tc>
                  <a:txBody>
                    <a:bodyPr/>
                    <a:lstStyle/>
                    <a:p>
                      <a:pPr algn="ctr" rtl="1"/>
                      <a:r>
                        <a:rPr lang="fa-IR" b="0" dirty="0" smtClean="0">
                          <a:cs typeface="B Nazanin" pitchFamily="2" charset="-78"/>
                        </a:rPr>
                        <a:t>استفاده از منابع محدود از طریق کنترل شدید هزینه ها ئ توجیه پروژه های سرمایه گذاری</a:t>
                      </a:r>
                      <a:endParaRPr lang="fa-IR" b="0" dirty="0">
                        <a:cs typeface="B Nazanin" pitchFamily="2" charset="-78"/>
                      </a:endParaRPr>
                    </a:p>
                  </a:txBody>
                  <a:tcPr anchor="ctr"/>
                </a:tc>
                <a:tc>
                  <a:txBody>
                    <a:bodyPr/>
                    <a:lstStyle/>
                    <a:p>
                      <a:pPr marL="342900" indent="-342900" algn="ctr" rtl="1">
                        <a:buAutoNum type="arabicPeriod"/>
                      </a:pPr>
                      <a:r>
                        <a:rPr lang="fa-IR" b="0" dirty="0" smtClean="0">
                          <a:cs typeface="B Nazanin" pitchFamily="2" charset="-78"/>
                        </a:rPr>
                        <a:t>تشخیص و توجیه هزینه پروژه ها</a:t>
                      </a:r>
                    </a:p>
                    <a:p>
                      <a:pPr marL="342900" indent="-342900" algn="ctr" rtl="1">
                        <a:buAutoNum type="arabicPeriod"/>
                      </a:pPr>
                      <a:r>
                        <a:rPr lang="fa-IR" b="0" dirty="0" smtClean="0">
                          <a:cs typeface="B Nazanin" pitchFamily="2" charset="-78"/>
                        </a:rPr>
                        <a:t>نقش انفمالی</a:t>
                      </a:r>
                      <a:r>
                        <a:rPr lang="fa-IR" b="0" baseline="0" dirty="0" smtClean="0">
                          <a:cs typeface="B Nazanin" pitchFamily="2" charset="-78"/>
                        </a:rPr>
                        <a:t> مگر آن که مزایا تشخیص داده شوند</a:t>
                      </a:r>
                      <a:endParaRPr lang="fa-IR" b="0" dirty="0">
                        <a:cs typeface="B Nazanin" pitchFamily="2" charset="-78"/>
                      </a:endParaRPr>
                    </a:p>
                  </a:txBody>
                  <a:tcPr anchor="ct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039167359"/>
      </p:ext>
    </p:extLst>
  </p:cSld>
  <p:clrMapOvr>
    <a:masterClrMapping/>
  </p:clrMapOvr>
  <p:transition>
    <p:diamon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024" y="0"/>
            <a:ext cx="8784976" cy="6408712"/>
          </a:xfrm>
        </p:spPr>
        <p:txBody>
          <a:bodyPr>
            <a:noAutofit/>
          </a:bodyPr>
          <a:lstStyle/>
          <a:p>
            <a:pPr marL="137160" indent="0">
              <a:buNone/>
            </a:pPr>
            <a:r>
              <a:rPr lang="fa-IR" sz="32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B Jadid" pitchFamily="2" charset="-78"/>
              </a:rPr>
              <a:t>جهت گیری  استراتژیک سیستم های اطلاعاتی شامل عناصر زیر است :</a:t>
            </a:r>
          </a:p>
          <a:p>
            <a:pPr marL="480060" indent="-342900">
              <a:buAutoNum type="arabicPeriod"/>
            </a:pPr>
            <a:r>
              <a:rPr lang="fa-IR"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Nazanin" pitchFamily="2" charset="-78"/>
              </a:rPr>
              <a:t>اهداف سیستم : اهداف سیستم مقاصدی را تعریف میکند که سیستم های اطلاعاتی باید رد خدمت ان باشند . برای مثال ، اهداف سیستم اطلاعاتی ممکن است جمع آوری و پردازش داده های هزینه ای و تامین به موقع اطلاعات مورد نیاز کاربران باشد .</a:t>
            </a:r>
          </a:p>
          <a:p>
            <a:pPr marL="480060" indent="-342900">
              <a:buAutoNum type="arabicPeriod"/>
            </a:pPr>
            <a:r>
              <a:rPr lang="fa-IR"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Nazanin" pitchFamily="2" charset="-78"/>
              </a:rPr>
              <a:t>محدودیت های سیستم : هم محدودیت های داخلی و هم خارجی باید شناخته شوند . این محدودیت ها هم از داخل و از خارج سازمان ناشی میشوند . مهم ترین محدویت خارجی سیستم های اطلاعاتی نیازهای گزارش دهی صنعت و دولت است و نیاز به این که سیستم باید با دیگر سیستم ها نظیر سیستم های سفارش و پرداخت قبوض عرضه کنندگان و مشتریان مرتبط باشد . محدودیت های داخلی از ماهیت سازمان ، عملیات ، منابع و کارکنان آن نشئت میگیرند . مهم ترین محدودیت داخلی سیستم اطلاعاتی درجه پیچیدیگی طراحی و بودجه طراحی و استقرار ان است .</a:t>
            </a:r>
          </a:p>
          <a:p>
            <a:pPr marL="480060" indent="-342900">
              <a:buAutoNum type="arabicPeriod"/>
            </a:pPr>
            <a:r>
              <a:rPr lang="fa-IR"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Nazanin" pitchFamily="2" charset="-78"/>
              </a:rPr>
              <a:t>راهبردهای طراحی سیستم : راهبردهایی که طراحی سیستم اطلاعاتی را هدایت میکنند از مهم ترین عناصر جهت گیری استراتژیک محسوب میشوند . از میان راهبردهایی که طراحی سیستم را هدایت میکند راهبرد صرفه جویی است . برای مثال ، « این راهبرد که سیستم باید به گونه ای طراحی شود که حداقل مقدار اطلاعات مرتبط را برای کاربران تامین کند که در نیل به هدف مدیریتی لازم است . » یک راهبرد صرفه جویی در طراحی سیستم اطلاعاتی محسوب میشود . دیگر راهبرد طراحی که با ماهیت سیستم سر و کار دارد عبارت است از : « سیستم باید در پایش اهداف بستانکاری ، در نقش گزارش دهی موارد  استثنایی ظاهر شود . » دیگر راهبردهای طراحی با معیارهایی سروکار دارند که در ارزشیابی سیستم به کار گرفته میشوند . برای مثال « سیستم هم بر مبنای سودمندی ادارک شده توسط کاربران و هم قابلیت های فنی ارزشیابی خواهد شد »</a:t>
            </a:r>
            <a:endParaRPr lang="fa-IR"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Nazanin" pitchFamily="2" charset="-78"/>
            </a:endParaRPr>
          </a:p>
        </p:txBody>
      </p:sp>
    </p:spTree>
    <p:extLst>
      <p:ext uri="{BB962C8B-B14F-4D97-AF65-F5344CB8AC3E}">
        <p14:creationId xmlns:p14="http://schemas.microsoft.com/office/powerpoint/2010/main" val="3039167359"/>
      </p:ext>
    </p:extLst>
  </p:cSld>
  <p:clrMapOvr>
    <a:masterClrMapping/>
  </p:clrMapOvr>
  <p:transition>
    <p:spli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357166"/>
            <a:ext cx="8001000" cy="4429156"/>
          </a:xfrm>
        </p:spPr>
        <p:style>
          <a:lnRef idx="3">
            <a:schemeClr val="lt1"/>
          </a:lnRef>
          <a:fillRef idx="1">
            <a:schemeClr val="accent1"/>
          </a:fillRef>
          <a:effectRef idx="1">
            <a:schemeClr val="accent1"/>
          </a:effectRef>
          <a:fontRef idx="minor">
            <a:schemeClr val="lt1"/>
          </a:fontRef>
        </p:style>
        <p:txBody>
          <a:bodyPr>
            <a:normAutofit fontScale="92500"/>
          </a:bodyPr>
          <a:lstStyle/>
          <a:p>
            <a:endParaRPr lang="fa-IR" sz="2800" b="1" dirty="0" smtClean="0">
              <a:cs typeface="B Zar" pitchFamily="2" charset="-78"/>
            </a:endParaRPr>
          </a:p>
          <a:p>
            <a:pPr algn="just"/>
            <a:r>
              <a:rPr lang="fa-IR" sz="2400" b="1" dirty="0" smtClean="0">
                <a:cs typeface="B Nazanin" pitchFamily="2" charset="-78"/>
              </a:rPr>
              <a:t>فرآیندبهبود سیستم های موجود ویا طراحی سیستم های نوین  در سازمان طراحی وبهبود سیستم های اطلاعاتی است . پاسخگویی به نیازهای کاربران دلیل عمده طراحی و بهبود سیستم اطلاعاتی است . پاسخگویی به نیازهای کاربران دلیل عمده طراحی و بهبود سیستم اطلاعاتی است. </a:t>
            </a:r>
            <a:endParaRPr lang="en-US" sz="2400" b="1" dirty="0" smtClean="0">
              <a:cs typeface="B Nazanin" pitchFamily="2" charset="-78"/>
            </a:endParaRPr>
          </a:p>
          <a:p>
            <a:endParaRPr lang="fa-IR" sz="1800" b="1" dirty="0" smtClean="0">
              <a:cs typeface="B Nazanin" pitchFamily="2" charset="-78"/>
            </a:endParaRPr>
          </a:p>
          <a:p>
            <a:r>
              <a:rPr lang="fa-IR" sz="2400" b="1" dirty="0" smtClean="0">
                <a:cs typeface="B Nazanin" pitchFamily="2" charset="-78"/>
              </a:rPr>
              <a:t>نیاز اطلاعاتی شرط اصلی در طراحی یا بهبود سیستم اطلاعاتی به شمارمی رود.</a:t>
            </a:r>
          </a:p>
          <a:p>
            <a:pPr>
              <a:buNone/>
            </a:pPr>
            <a:endParaRPr lang="fa-IR" sz="1800" b="1" dirty="0" smtClean="0">
              <a:cs typeface="B Nazanin" pitchFamily="2" charset="-78"/>
            </a:endParaRPr>
          </a:p>
          <a:p>
            <a:r>
              <a:rPr lang="fa-IR" sz="2400" b="1" dirty="0" smtClean="0">
                <a:cs typeface="B Nazanin" pitchFamily="2" charset="-78"/>
              </a:rPr>
              <a:t>نیاز اطلاعاتی معرف شکاف بین تصمیم خوب وتصمیم واقعی ا ست تصمیم خوب تصمیمی است که نود درصد بر اطلاعات استوارباشد. چنین تعریفی از نیاز اطلاعاتی  بر تعدادی پیش فرض استوار است.</a:t>
            </a:r>
            <a:endParaRPr lang="en-US" sz="2400" b="1" dirty="0" smtClean="0">
              <a:cs typeface="B Nazanin" pitchFamily="2" charset="-78"/>
            </a:endParaRPr>
          </a:p>
          <a:p>
            <a:pPr>
              <a:buNone/>
            </a:pPr>
            <a:endParaRPr lang="en-US" sz="2800" b="1" dirty="0" smtClean="0">
              <a:cs typeface="B Badr" pitchFamily="2" charset="-78"/>
            </a:endParaRPr>
          </a:p>
        </p:txBody>
      </p:sp>
    </p:spTree>
    <p:extLst>
      <p:ext uri="{BB962C8B-B14F-4D97-AF65-F5344CB8AC3E}">
        <p14:creationId xmlns:p14="http://schemas.microsoft.com/office/powerpoint/2010/main" val="2613254483"/>
      </p:ext>
    </p:extLst>
  </p:cSld>
  <p:clrMapOvr>
    <a:masterClrMapping/>
  </p:clrMapOvr>
  <p:transition>
    <p:wheel/>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sz="2400" b="1" dirty="0" smtClean="0">
                <a:cs typeface="B Nazanin" pitchFamily="2" charset="-78"/>
              </a:rPr>
              <a:t>مطالعه  امکان سنجی هدفی کار بر –محور دارد و به بررسی سیستم اطلاعاتی پیشنهادی و امکان به کارگیری آن می پردازد. امکان سنجی پژوهشی است که اطلاعات تولیدراجع به قابلیت موفقیت ایده ای مرتبط با </a:t>
            </a:r>
            <a:r>
              <a:rPr lang="en-US" sz="2400" b="1" dirty="0" smtClean="0">
                <a:cs typeface="B Nazanin" pitchFamily="2" charset="-78"/>
              </a:rPr>
              <a:t>IS </a:t>
            </a:r>
            <a:r>
              <a:rPr lang="fa-IR" sz="2400" b="1" dirty="0" smtClean="0">
                <a:cs typeface="B Nazanin" pitchFamily="2" charset="-78"/>
              </a:rPr>
              <a:t>را در شرایط محیطی به دست میدهد. امکان سنجی ، تفاوت بین </a:t>
            </a:r>
          </a:p>
          <a:p>
            <a:r>
              <a:rPr lang="fa-IR" sz="2400" b="1" dirty="0" smtClean="0">
                <a:solidFill>
                  <a:srgbClr val="C00000"/>
                </a:solidFill>
                <a:cs typeface="B Nazanin" pitchFamily="2" charset="-78"/>
              </a:rPr>
              <a:t>هدف امکان سنجی حل مسئله نیست ، رسیدن به هدف است موفقیت وشکست است </a:t>
            </a:r>
            <a:endParaRPr lang="fa-IR" sz="2400" b="1" dirty="0">
              <a:solidFill>
                <a:srgbClr val="C00000"/>
              </a:solidFill>
              <a:cs typeface="B Nazanin" pitchFamily="2" charset="-78"/>
            </a:endParaRPr>
          </a:p>
        </p:txBody>
      </p:sp>
      <p:sp>
        <p:nvSpPr>
          <p:cNvPr id="2" name="Title 1"/>
          <p:cNvSpPr>
            <a:spLocks noGrp="1"/>
          </p:cNvSpPr>
          <p:nvPr>
            <p:ph type="title"/>
          </p:nvPr>
        </p:nvSpPr>
        <p:spPr/>
        <p:txBody>
          <a:bodyPr>
            <a:normAutofit fontScale="90000"/>
          </a:bodyPr>
          <a:lstStyle/>
          <a:p>
            <a:pPr lvl="0" algn="ctr"/>
            <a:r>
              <a:rPr lang="fa-IR" sz="4900" b="1" dirty="0" smtClean="0">
                <a:solidFill>
                  <a:schemeClr val="tx1"/>
                </a:solidFill>
                <a:latin typeface="+mn-lt"/>
                <a:ea typeface="+mn-ea"/>
                <a:cs typeface="B Jadid" pitchFamily="2" charset="-78"/>
              </a:rPr>
              <a:t>امکان سنجی سیستم اطلاعاتی</a:t>
            </a:r>
            <a:r>
              <a:rPr lang="en-US" sz="2800" b="1" dirty="0" smtClean="0">
                <a:solidFill>
                  <a:schemeClr val="tx1"/>
                </a:solidFill>
                <a:latin typeface="+mn-lt"/>
                <a:ea typeface="+mn-ea"/>
                <a:cs typeface="B Badr" pitchFamily="2" charset="-78"/>
              </a:rPr>
              <a:t/>
            </a:r>
            <a:br>
              <a:rPr lang="en-US" sz="2800" b="1" dirty="0" smtClean="0">
                <a:solidFill>
                  <a:schemeClr val="tx1"/>
                </a:solidFill>
                <a:latin typeface="+mn-lt"/>
                <a:ea typeface="+mn-ea"/>
                <a:cs typeface="B Badr" pitchFamily="2" charset="-78"/>
              </a:rPr>
            </a:br>
            <a:endParaRPr lang="fa-IR" sz="2800" b="1" dirty="0">
              <a:solidFill>
                <a:schemeClr val="tx1"/>
              </a:solidFill>
              <a:latin typeface="+mn-lt"/>
              <a:ea typeface="+mn-ea"/>
              <a:cs typeface="B Badr" pitchFamily="2" charset="-78"/>
            </a:endParaRPr>
          </a:p>
        </p:txBody>
      </p:sp>
    </p:spTree>
    <p:extLst>
      <p:ext uri="{BB962C8B-B14F-4D97-AF65-F5344CB8AC3E}">
        <p14:creationId xmlns:p14="http://schemas.microsoft.com/office/powerpoint/2010/main" val="3015930255"/>
      </p:ext>
    </p:extLst>
  </p:cSld>
  <p:clrMapOvr>
    <a:masterClrMapping/>
  </p:clrMapOvr>
  <p:transition>
    <p:newsflash/>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500042"/>
            <a:ext cx="7339854" cy="3947900"/>
          </a:xfrm>
        </p:spPr>
        <p:style>
          <a:lnRef idx="1">
            <a:schemeClr val="accent1"/>
          </a:lnRef>
          <a:fillRef idx="2">
            <a:schemeClr val="accent1"/>
          </a:fillRef>
          <a:effectRef idx="1">
            <a:schemeClr val="accent1"/>
          </a:effectRef>
          <a:fontRef idx="minor">
            <a:schemeClr val="dk1"/>
          </a:fontRef>
        </p:style>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r>
              <a:rPr lang="fa-IR"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B Jadid" pitchFamily="2" charset="-78"/>
              </a:rPr>
              <a:t>امکان سنجی باید موارد زیر را به تفصیل تبیین کند:</a:t>
            </a:r>
            <a:endParaRPr lang="en-US"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B Jadid" pitchFamily="2" charset="-78"/>
            </a:endParaRPr>
          </a:p>
          <a:p>
            <a:pPr lvl="0"/>
            <a:r>
              <a:rPr lang="fa-IR"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B Nazanin" pitchFamily="2" charset="-78"/>
              </a:rPr>
              <a:t>ایده : باید ایده جدید را به خوبی توصیف کنید کی ،کجا،چه کسی مسئول پیاده سازی ان خواهد بود؟</a:t>
            </a:r>
            <a:endParaRPr lang="en-US"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B Nazanin" pitchFamily="2" charset="-78"/>
            </a:endParaRPr>
          </a:p>
          <a:p>
            <a:pPr lvl="0"/>
            <a:r>
              <a:rPr lang="fa-IR"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B Nazanin" pitchFamily="2" charset="-78"/>
              </a:rPr>
              <a:t>مدیریت ایده</a:t>
            </a:r>
            <a:endParaRPr lang="en-US"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B Nazanin" pitchFamily="2" charset="-78"/>
            </a:endParaRPr>
          </a:p>
          <a:p>
            <a:pPr lvl="0"/>
            <a:r>
              <a:rPr lang="fa-IR"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B Nazanin" pitchFamily="2" charset="-78"/>
              </a:rPr>
              <a:t>قلمررو ایده کاری</a:t>
            </a:r>
            <a:endParaRPr lang="en-US"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B Nazanin" pitchFamily="2" charset="-78"/>
            </a:endParaRPr>
          </a:p>
          <a:p>
            <a:pPr lvl="0"/>
            <a:r>
              <a:rPr lang="fa-IR"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B Nazanin" pitchFamily="2" charset="-78"/>
              </a:rPr>
              <a:t>بودجه</a:t>
            </a:r>
            <a:endParaRPr lang="en-US"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B Nazanin" pitchFamily="2" charset="-78"/>
            </a:endParaRPr>
          </a:p>
          <a:p>
            <a:endParaRPr lang="fa-I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131973029"/>
      </p:ext>
    </p:extLst>
  </p:cSld>
  <p:clrMapOvr>
    <a:masterClrMapping/>
  </p:clrMapOvr>
  <p:transition>
    <p:plus/>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fa-IR" sz="2400" b="1" dirty="0" smtClean="0">
                <a:cs typeface="B Nazanin" pitchFamily="2" charset="-78"/>
              </a:rPr>
              <a:t>مدیریت می تواند با استناد  به نتایج امکان سنجی یکی از سه تصمیم  زیر را اتخاذ کند:</a:t>
            </a:r>
            <a:endParaRPr lang="en-US" sz="2400" b="1" dirty="0" smtClean="0">
              <a:cs typeface="B Nazanin" pitchFamily="2" charset="-78"/>
            </a:endParaRPr>
          </a:p>
          <a:p>
            <a:pPr lvl="0"/>
            <a:r>
              <a:rPr lang="fa-IR" b="1" dirty="0" smtClean="0">
                <a:cs typeface="B Nazanin" pitchFamily="2" charset="-78"/>
              </a:rPr>
              <a:t>اقدام به اجرای پروژه سیستم اطلاعاتی</a:t>
            </a:r>
            <a:endParaRPr lang="en-US" b="1" dirty="0" smtClean="0">
              <a:cs typeface="B Nazanin" pitchFamily="2" charset="-78"/>
            </a:endParaRPr>
          </a:p>
          <a:p>
            <a:pPr lvl="0"/>
            <a:r>
              <a:rPr lang="fa-IR" b="1" dirty="0" smtClean="0">
                <a:cs typeface="B Nazanin" pitchFamily="2" charset="-78"/>
              </a:rPr>
              <a:t>به تاخیر انداختن پیاده سازی پروژه سیست م اطلاعاتی</a:t>
            </a:r>
            <a:endParaRPr lang="en-US" b="1" dirty="0" smtClean="0">
              <a:cs typeface="B Nazanin" pitchFamily="2" charset="-78"/>
            </a:endParaRPr>
          </a:p>
          <a:p>
            <a:pPr lvl="0"/>
            <a:r>
              <a:rPr lang="fa-IR" b="1" dirty="0" smtClean="0">
                <a:cs typeface="B Nazanin" pitchFamily="2" charset="-78"/>
              </a:rPr>
              <a:t>به تاخیر انداختن پیاده سازی پروژه</a:t>
            </a:r>
            <a:endParaRPr lang="en-US" b="1" dirty="0" smtClean="0">
              <a:cs typeface="B Nazanin" pitchFamily="2" charset="-78"/>
            </a:endParaRPr>
          </a:p>
          <a:p>
            <a:pPr lvl="0"/>
            <a:r>
              <a:rPr lang="fa-IR" b="1" dirty="0" smtClean="0">
                <a:cs typeface="B Nazanin" pitchFamily="2" charset="-78"/>
              </a:rPr>
              <a:t>متوقف کردن پروژه</a:t>
            </a:r>
            <a:endParaRPr lang="en-US" b="1" dirty="0" smtClean="0">
              <a:cs typeface="B Nazanin" pitchFamily="2" charset="-78"/>
            </a:endParaRPr>
          </a:p>
          <a:p>
            <a:endParaRPr lang="fa-IR" dirty="0">
              <a:cs typeface="B Badr" pitchFamily="2" charset="-78"/>
            </a:endParaRPr>
          </a:p>
        </p:txBody>
      </p:sp>
      <p:sp>
        <p:nvSpPr>
          <p:cNvPr id="2" name="Title 1"/>
          <p:cNvSpPr>
            <a:spLocks noGrp="1"/>
          </p:cNvSpPr>
          <p:nvPr>
            <p:ph type="title"/>
          </p:nvPr>
        </p:nvSpPr>
        <p:spPr/>
        <p:txBody>
          <a:bodyPr>
            <a:normAutofit fontScale="90000"/>
          </a:bodyPr>
          <a:lstStyle/>
          <a:p>
            <a:pPr algn="ctr"/>
            <a:r>
              <a:rPr lang="fa-IR" b="1" dirty="0" smtClean="0">
                <a:cs typeface="B Jadid" pitchFamily="2" charset="-78"/>
              </a:rPr>
              <a:t>پیامدهای امکان سنجی</a:t>
            </a:r>
            <a:r>
              <a:rPr lang="en-US" dirty="0" smtClean="0">
                <a:cs typeface="B Jadid" pitchFamily="2" charset="-78"/>
              </a:rPr>
              <a:t/>
            </a:r>
            <a:br>
              <a:rPr lang="en-US" dirty="0" smtClean="0">
                <a:cs typeface="B Jadid" pitchFamily="2" charset="-78"/>
              </a:rPr>
            </a:br>
            <a:endParaRPr lang="fa-IR" dirty="0">
              <a:cs typeface="B Jadid" pitchFamily="2" charset="-78"/>
            </a:endParaRPr>
          </a:p>
        </p:txBody>
      </p:sp>
    </p:spTree>
    <p:extLst>
      <p:ext uri="{BB962C8B-B14F-4D97-AF65-F5344CB8AC3E}">
        <p14:creationId xmlns:p14="http://schemas.microsoft.com/office/powerpoint/2010/main" val="3995357634"/>
      </p:ext>
    </p:extLst>
  </p:cSld>
  <p:clrMapOvr>
    <a:masterClrMapping/>
  </p:clrMapOvr>
  <p:transition>
    <p:comb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860800" y="1371600"/>
            <a:ext cx="1905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فراورده</a:t>
            </a:r>
            <a:endParaRPr lang="fa-IR" dirty="0"/>
          </a:p>
        </p:txBody>
      </p:sp>
      <p:sp>
        <p:nvSpPr>
          <p:cNvPr id="7" name="Oval 6"/>
          <p:cNvSpPr/>
          <p:nvPr/>
        </p:nvSpPr>
        <p:spPr>
          <a:xfrm>
            <a:off x="3873500" y="2832100"/>
            <a:ext cx="1905000" cy="685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تصمیم</a:t>
            </a:r>
            <a:endParaRPr lang="fa-IR" dirty="0"/>
          </a:p>
        </p:txBody>
      </p:sp>
      <p:sp>
        <p:nvSpPr>
          <p:cNvPr id="8" name="Oval 7"/>
          <p:cNvSpPr/>
          <p:nvPr/>
        </p:nvSpPr>
        <p:spPr>
          <a:xfrm>
            <a:off x="1447800" y="4495800"/>
            <a:ext cx="1905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پیش رفتن </a:t>
            </a:r>
            <a:endParaRPr lang="fa-IR" dirty="0"/>
          </a:p>
        </p:txBody>
      </p:sp>
      <p:sp>
        <p:nvSpPr>
          <p:cNvPr id="9" name="Oval 8"/>
          <p:cNvSpPr/>
          <p:nvPr/>
        </p:nvSpPr>
        <p:spPr>
          <a:xfrm>
            <a:off x="6096000" y="4495800"/>
            <a:ext cx="1905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به تاخیر انداختن </a:t>
            </a:r>
            <a:endParaRPr lang="fa-IR" dirty="0"/>
          </a:p>
        </p:txBody>
      </p:sp>
      <p:sp>
        <p:nvSpPr>
          <p:cNvPr id="10" name="Oval 9"/>
          <p:cNvSpPr/>
          <p:nvPr/>
        </p:nvSpPr>
        <p:spPr>
          <a:xfrm>
            <a:off x="3873128" y="4406900"/>
            <a:ext cx="190500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لغو کرردن</a:t>
            </a:r>
            <a:endParaRPr lang="fa-IR" dirty="0"/>
          </a:p>
        </p:txBody>
      </p:sp>
      <p:cxnSp>
        <p:nvCxnSpPr>
          <p:cNvPr id="12" name="Straight Arrow Connector 11"/>
          <p:cNvCxnSpPr/>
          <p:nvPr/>
        </p:nvCxnSpPr>
        <p:spPr>
          <a:xfrm rot="5400000">
            <a:off x="4533900" y="24765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7" idx="4"/>
            <a:endCxn id="9" idx="0"/>
          </p:cNvCxnSpPr>
          <p:nvPr/>
        </p:nvCxnSpPr>
        <p:spPr>
          <a:xfrm>
            <a:off x="4826000" y="3517900"/>
            <a:ext cx="2222500" cy="977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7" idx="4"/>
          </p:cNvCxnSpPr>
          <p:nvPr/>
        </p:nvCxnSpPr>
        <p:spPr>
          <a:xfrm>
            <a:off x="4826000" y="3517900"/>
            <a:ext cx="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7" idx="4"/>
          </p:cNvCxnSpPr>
          <p:nvPr/>
        </p:nvCxnSpPr>
        <p:spPr>
          <a:xfrm flipH="1">
            <a:off x="2400300" y="3517900"/>
            <a:ext cx="2425700" cy="889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6084481"/>
      </p:ext>
    </p:extLst>
  </p:cSld>
  <p:clrMapOvr>
    <a:masterClrMapping/>
  </p:clrMapOvr>
  <p:transition>
    <p:cover dir="l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a-IR" sz="2800" b="1" dirty="0" smtClean="0">
                <a:cs typeface="B Nazanin" pitchFamily="2" charset="-78"/>
              </a:rPr>
              <a:t>گام های زیر درامکان سنجی برداشته می شود:</a:t>
            </a:r>
            <a:endParaRPr lang="en-US" sz="2800" b="1" dirty="0" smtClean="0">
              <a:cs typeface="B Nazanin" pitchFamily="2" charset="-78"/>
            </a:endParaRPr>
          </a:p>
          <a:p>
            <a:pPr lvl="0"/>
            <a:r>
              <a:rPr lang="fa-IR" sz="2800" b="1" dirty="0" smtClean="0">
                <a:cs typeface="B Nazanin" pitchFamily="2" charset="-78"/>
              </a:rPr>
              <a:t>تحلیل رویه های موجود</a:t>
            </a:r>
            <a:endParaRPr lang="en-US" sz="2800" b="1" dirty="0" smtClean="0">
              <a:cs typeface="B Nazanin" pitchFamily="2" charset="-78"/>
            </a:endParaRPr>
          </a:p>
          <a:p>
            <a:pPr lvl="0"/>
            <a:r>
              <a:rPr lang="fa-IR" sz="2800" b="1" dirty="0" smtClean="0">
                <a:cs typeface="B Nazanin" pitchFamily="2" charset="-78"/>
              </a:rPr>
              <a:t>تعیین احتیاجات </a:t>
            </a:r>
            <a:endParaRPr lang="en-US" sz="2800" b="1" dirty="0" smtClean="0">
              <a:cs typeface="B Nazanin" pitchFamily="2" charset="-78"/>
            </a:endParaRPr>
          </a:p>
          <a:p>
            <a:pPr lvl="0"/>
            <a:r>
              <a:rPr lang="fa-IR" sz="2800" b="1" dirty="0" smtClean="0">
                <a:cs typeface="B Nazanin" pitchFamily="2" charset="-78"/>
              </a:rPr>
              <a:t>تحلیل راهکار</a:t>
            </a:r>
            <a:endParaRPr lang="en-US" sz="2800" b="1" dirty="0" smtClean="0">
              <a:cs typeface="B Nazanin" pitchFamily="2" charset="-78"/>
            </a:endParaRPr>
          </a:p>
          <a:p>
            <a:pPr lvl="0"/>
            <a:r>
              <a:rPr lang="fa-IR" sz="2800" b="1" dirty="0" smtClean="0">
                <a:cs typeface="B Nazanin" pitchFamily="2" charset="-78"/>
              </a:rPr>
              <a:t>بررسی قابلیت اجرای پروژه</a:t>
            </a:r>
            <a:endParaRPr lang="en-US" sz="2800" b="1" dirty="0">
              <a:cs typeface="B Nazanin" pitchFamily="2" charset="-78"/>
            </a:endParaRPr>
          </a:p>
        </p:txBody>
      </p:sp>
      <p:sp>
        <p:nvSpPr>
          <p:cNvPr id="2" name="Title 1"/>
          <p:cNvSpPr>
            <a:spLocks noGrp="1"/>
          </p:cNvSpPr>
          <p:nvPr>
            <p:ph type="title"/>
          </p:nvPr>
        </p:nvSpPr>
        <p:spPr/>
        <p:txBody>
          <a:bodyPr>
            <a:normAutofit fontScale="90000"/>
          </a:bodyPr>
          <a:lstStyle/>
          <a:p>
            <a:r>
              <a:rPr lang="fa-IR" b="1" dirty="0" smtClean="0">
                <a:cs typeface="B Jadid" pitchFamily="2" charset="-78"/>
              </a:rPr>
              <a:t>فرآیند امکان سنجی</a:t>
            </a:r>
            <a:r>
              <a:rPr lang="en-US" b="1" dirty="0" smtClean="0">
                <a:cs typeface="B Jadid" pitchFamily="2" charset="-78"/>
              </a:rPr>
              <a:t/>
            </a:r>
            <a:br>
              <a:rPr lang="en-US" b="1" dirty="0" smtClean="0">
                <a:cs typeface="B Jadid" pitchFamily="2" charset="-78"/>
              </a:rPr>
            </a:br>
            <a:endParaRPr lang="fa-IR" dirty="0">
              <a:cs typeface="B Jadid" pitchFamily="2" charset="-78"/>
            </a:endParaRPr>
          </a:p>
        </p:txBody>
      </p:sp>
    </p:spTree>
    <p:extLst>
      <p:ext uri="{BB962C8B-B14F-4D97-AF65-F5344CB8AC3E}">
        <p14:creationId xmlns:p14="http://schemas.microsoft.com/office/powerpoint/2010/main" val="1073322221"/>
      </p:ext>
    </p:extLst>
  </p:cSld>
  <p:clrMapOvr>
    <a:masterClrMapping/>
  </p:clrMapOvr>
  <p:transition>
    <p:diamon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1"/>
            <a:r>
              <a:rPr lang="fa-IR" sz="2800" b="1" dirty="0" smtClean="0">
                <a:cs typeface="B Nazanin" pitchFamily="2" charset="-78"/>
              </a:rPr>
              <a:t>یکی از فنون متداول درامکان سنجی  عبارت است از تکنیک </a:t>
            </a: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Nazanin" pitchFamily="2" charset="-78"/>
              </a:rPr>
              <a:t>TELOS</a:t>
            </a:r>
            <a:r>
              <a:rPr lang="en-US" sz="2800" b="1" dirty="0" smtClean="0">
                <a:cs typeface="B Nazanin" pitchFamily="2" charset="-78"/>
              </a:rPr>
              <a:t>  </a:t>
            </a:r>
            <a:r>
              <a:rPr lang="fa-IR" sz="2800" b="1" dirty="0" smtClean="0">
                <a:cs typeface="B Nazanin" pitchFamily="2" charset="-78"/>
              </a:rPr>
              <a:t>که معرف پرسش های زیر است :</a:t>
            </a:r>
            <a:endParaRPr lang="en-US" sz="2800" b="1" dirty="0" smtClean="0">
              <a:cs typeface="B Nazanin" pitchFamily="2" charset="-78"/>
            </a:endParaRPr>
          </a:p>
          <a:p>
            <a:r>
              <a:rPr lang="fa-IR" sz="3200" b="1" dirty="0" smtClean="0">
                <a:cs typeface="B Nazanin" pitchFamily="2" charset="-78"/>
              </a:rPr>
              <a:t>امکان سنجی فنی </a:t>
            </a:r>
            <a:endParaRPr lang="en-US" sz="3200" b="1" dirty="0" smtClean="0">
              <a:cs typeface="B Nazanin" pitchFamily="2" charset="-78"/>
            </a:endParaRPr>
          </a:p>
          <a:p>
            <a:pPr lvl="0"/>
            <a:r>
              <a:rPr lang="fa-IR" sz="3200" b="1" dirty="0" smtClean="0">
                <a:cs typeface="B Nazanin" pitchFamily="2" charset="-78"/>
              </a:rPr>
              <a:t>امکان سنجی اقتصادی</a:t>
            </a:r>
            <a:endParaRPr lang="en-US" sz="3200" b="1" dirty="0" smtClean="0">
              <a:cs typeface="B Nazanin" pitchFamily="2" charset="-78"/>
            </a:endParaRPr>
          </a:p>
          <a:p>
            <a:pPr lvl="0"/>
            <a:r>
              <a:rPr lang="fa-IR" sz="3200" b="1" dirty="0" smtClean="0">
                <a:cs typeface="B Nazanin" pitchFamily="2" charset="-78"/>
              </a:rPr>
              <a:t>امکان سنجی حقوقی</a:t>
            </a:r>
            <a:endParaRPr lang="en-US" sz="3200" b="1" dirty="0" smtClean="0">
              <a:cs typeface="B Nazanin" pitchFamily="2" charset="-78"/>
            </a:endParaRPr>
          </a:p>
          <a:p>
            <a:pPr lvl="0"/>
            <a:r>
              <a:rPr lang="fa-IR" sz="3200" b="1" dirty="0" smtClean="0">
                <a:cs typeface="B Nazanin" pitchFamily="2" charset="-78"/>
              </a:rPr>
              <a:t>امکان سنجی عملیاتی</a:t>
            </a:r>
            <a:endParaRPr lang="en-US" sz="3200" b="1" dirty="0" smtClean="0">
              <a:cs typeface="B Nazanin" pitchFamily="2" charset="-78"/>
            </a:endParaRPr>
          </a:p>
          <a:p>
            <a:pPr lvl="0"/>
            <a:r>
              <a:rPr lang="fa-IR" sz="3200" b="1" dirty="0" smtClean="0">
                <a:cs typeface="B Nazanin" pitchFamily="2" charset="-78"/>
              </a:rPr>
              <a:t> </a:t>
            </a:r>
            <a:r>
              <a:rPr lang="fa-IR" sz="3200" dirty="0" smtClean="0">
                <a:cs typeface="B Nazanin" pitchFamily="2" charset="-78"/>
              </a:rPr>
              <a:t>امکان سنجی زمانی</a:t>
            </a:r>
            <a:endParaRPr lang="fa-IR" dirty="0">
              <a:cs typeface="B Nazanin" pitchFamily="2" charset="-78"/>
            </a:endParaRPr>
          </a:p>
        </p:txBody>
      </p:sp>
      <p:sp>
        <p:nvSpPr>
          <p:cNvPr id="2" name="Title 1"/>
          <p:cNvSpPr>
            <a:spLocks noGrp="1"/>
          </p:cNvSpPr>
          <p:nvPr>
            <p:ph type="title"/>
          </p:nvPr>
        </p:nvSpPr>
        <p:spPr/>
        <p:txBody>
          <a:bodyPr/>
          <a:lstStyle/>
          <a:p>
            <a:r>
              <a:rPr lang="fa-IR" b="1" dirty="0" smtClean="0">
                <a:cs typeface="B Jadid" pitchFamily="2" charset="-78"/>
              </a:rPr>
              <a:t>تکنیک</a:t>
            </a:r>
            <a:r>
              <a:rPr lang="en-US" b="1" dirty="0" smtClean="0">
                <a:cs typeface="B Jadid" pitchFamily="2" charset="-78"/>
              </a:rPr>
              <a:t> TELOS </a:t>
            </a:r>
            <a:endParaRPr lang="fa-IR" dirty="0">
              <a:cs typeface="B Jadid" pitchFamily="2" charset="-78"/>
            </a:endParaRPr>
          </a:p>
        </p:txBody>
      </p:sp>
    </p:spTree>
    <p:extLst>
      <p:ext uri="{BB962C8B-B14F-4D97-AF65-F5344CB8AC3E}">
        <p14:creationId xmlns:p14="http://schemas.microsoft.com/office/powerpoint/2010/main" val="2297983623"/>
      </p:ext>
    </p:extLst>
  </p:cSld>
  <p:clrMapOvr>
    <a:masterClrMapping/>
  </p:clrMapOvr>
  <p:transition>
    <p:pull dir="l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268760"/>
            <a:ext cx="8229600" cy="864096"/>
          </a:xfrm>
        </p:spPr>
        <p:txBody>
          <a:bodyPr>
            <a:normAutofit/>
          </a:bodyPr>
          <a:lstStyle/>
          <a:p>
            <a:r>
              <a:rPr lang="fa-IR" sz="2000" b="1" dirty="0" smtClean="0">
                <a:cs typeface="B Nazanin" pitchFamily="2" charset="-78"/>
              </a:rPr>
              <a:t>مهم ترین این مدل ها عبارتنداز:</a:t>
            </a:r>
            <a:endParaRPr lang="en-US" sz="2000" b="1" dirty="0" smtClean="0">
              <a:cs typeface="B Nazanin" pitchFamily="2" charset="-78"/>
            </a:endParaRPr>
          </a:p>
          <a:p>
            <a:pPr lvl="0"/>
            <a:r>
              <a:rPr lang="fa-IR" sz="2000" b="1" dirty="0" smtClean="0">
                <a:cs typeface="B Nazanin" pitchFamily="2" charset="-78"/>
              </a:rPr>
              <a:t>مدل چرخه حیات محصول/ صنعت : از 4 مرحله عمده تشکیل می گردد:</a:t>
            </a:r>
            <a:endParaRPr lang="en-US" sz="2000" b="1" dirty="0" smtClean="0">
              <a:cs typeface="B Nazanin" pitchFamily="2" charset="-78"/>
            </a:endParaRPr>
          </a:p>
        </p:txBody>
      </p:sp>
      <p:sp>
        <p:nvSpPr>
          <p:cNvPr id="2" name="Title 1"/>
          <p:cNvSpPr>
            <a:spLocks noGrp="1"/>
          </p:cNvSpPr>
          <p:nvPr>
            <p:ph type="title"/>
          </p:nvPr>
        </p:nvSpPr>
        <p:spPr>
          <a:xfrm>
            <a:off x="467544" y="332656"/>
            <a:ext cx="8229600" cy="926976"/>
          </a:xfrm>
        </p:spPr>
        <p:txBody>
          <a:bodyPr/>
          <a:lstStyle/>
          <a:p>
            <a:r>
              <a:rPr lang="fa-IR" sz="3200" dirty="0" smtClean="0">
                <a:cs typeface="B Jadid" pitchFamily="2" charset="-78"/>
              </a:rPr>
              <a:t>مدل های نیازسنجی سیستم های اطلاعاتی</a:t>
            </a:r>
            <a:endParaRPr lang="fa-IR" sz="3200" dirty="0">
              <a:cs typeface="B Jadid" pitchFamily="2" charset="-78"/>
            </a:endParaRPr>
          </a:p>
        </p:txBody>
      </p:sp>
      <p:pic>
        <p:nvPicPr>
          <p:cNvPr id="2075" name="Picture 2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8662" y="2285992"/>
            <a:ext cx="6980496" cy="4186606"/>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426877"/>
      </p:ext>
    </p:extLst>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285728"/>
            <a:ext cx="8251328" cy="5544616"/>
          </a:xfrm>
        </p:spPr>
        <p:txBody>
          <a:bodyPr>
            <a:normAutofit fontScale="92500" lnSpcReduction="20000"/>
          </a:bodyPr>
          <a:lstStyle/>
          <a:p>
            <a:pPr marL="0" indent="0">
              <a:buNone/>
            </a:pPr>
            <a:r>
              <a:rPr lang="fa-IR" sz="32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B Jadid" pitchFamily="2" charset="-78"/>
              </a:rPr>
              <a:t>دیدمان </a:t>
            </a:r>
            <a:r>
              <a:rPr lang="fa-IR" sz="32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B Jadid" pitchFamily="2" charset="-78"/>
              </a:rPr>
              <a:t>آنتونی</a:t>
            </a:r>
          </a:p>
          <a:p>
            <a:pPr marL="0" indent="0">
              <a:buNone/>
            </a:pPr>
            <a:r>
              <a:rPr lang="fa-IR" sz="2400" dirty="0" smtClean="0">
                <a:cs typeface="B Nazanin" pitchFamily="2" charset="-78"/>
              </a:rPr>
              <a:t>آنتونی  </a:t>
            </a:r>
            <a:r>
              <a:rPr lang="fa-IR" sz="2400" dirty="0">
                <a:cs typeface="B Nazanin" pitchFamily="2" charset="-78"/>
              </a:rPr>
              <a:t>تحت عنوان سیستم های برنامه ریزی و کنترل ، وظایف مدیریت را در سه سطح تعریف میکند ، که به دیدمان آنتونی معروف است :</a:t>
            </a:r>
          </a:p>
          <a:p>
            <a:pPr marL="0" indent="0">
              <a:buNone/>
            </a:pPr>
            <a:r>
              <a:rPr lang="fa-IR"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B Nazanin" pitchFamily="2" charset="-78"/>
              </a:rPr>
              <a:t>1 . برنامه ریزی استراتژیک </a:t>
            </a:r>
            <a:r>
              <a:rPr lang="fa-IR" sz="2400" b="1" dirty="0">
                <a:cs typeface="B Nazanin" pitchFamily="2" charset="-78"/>
              </a:rPr>
              <a:t>: </a:t>
            </a:r>
            <a:r>
              <a:rPr lang="fa-IR" sz="2400" dirty="0">
                <a:cs typeface="B Nazanin" pitchFamily="2" charset="-78"/>
              </a:rPr>
              <a:t>فرایند تصمیم گیری در خصوص اهداف ، منابع مورد استفاده برای رسیدن به این اهداف و نیز تدوین استراتژی ها و خط مشی هایی که برای تهیه منابع ، آماده سازی و نحوه استفاده از منابع لازم است .</a:t>
            </a:r>
          </a:p>
          <a:p>
            <a:pPr marL="0" indent="0">
              <a:buNone/>
            </a:pPr>
            <a:r>
              <a:rPr lang="fa-IR"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B Nazanin" pitchFamily="2" charset="-78"/>
              </a:rPr>
              <a:t>2 . کنترل مدیریت : </a:t>
            </a:r>
            <a:r>
              <a:rPr lang="fa-IR" sz="2400" dirty="0">
                <a:cs typeface="B Nazanin" pitchFamily="2" charset="-78"/>
              </a:rPr>
              <a:t>فرایندی است که توسط آن ، مدیران مطمئن میشوند ، منابع سازمانی به طور کارامد حاصل شده و به طور موثر در جهت تحقق اهداف سازمانی به کار گرفته می شوند .</a:t>
            </a:r>
          </a:p>
          <a:p>
            <a:pPr marL="0" indent="0">
              <a:buNone/>
            </a:pPr>
            <a:r>
              <a:rPr lang="fa-IR" sz="24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cs typeface="B Nazanin" pitchFamily="2" charset="-78"/>
              </a:rPr>
              <a:t>3 . کنترل عملیات </a:t>
            </a:r>
            <a:r>
              <a:rPr lang="fa-IR" sz="2400" b="1" dirty="0">
                <a:cs typeface="B Nazanin" pitchFamily="2" charset="-78"/>
              </a:rPr>
              <a:t>: </a:t>
            </a:r>
            <a:r>
              <a:rPr lang="fa-IR" sz="2400" dirty="0">
                <a:cs typeface="B Nazanin" pitchFamily="2" charset="-78"/>
              </a:rPr>
              <a:t>فرایند حصول اطمینان از این که وظایف به طور موثر و کارامد انجام میشوند .</a:t>
            </a:r>
          </a:p>
          <a:p>
            <a:pPr marL="0" indent="0">
              <a:buNone/>
            </a:pPr>
            <a:r>
              <a:rPr lang="fa-IR" sz="2400" dirty="0">
                <a:cs typeface="B Nazanin" pitchFamily="2" charset="-78"/>
              </a:rPr>
              <a:t>مطابق نظر آنتونی  این سه فرایند سلسه مراتبی را تشکیل میدهند که با برنامه ریزی استراتژیک شروع و به کنترل عملیاتی ختم میشود و دارای ابعادی همچون زمان (بلند مدت ، میان مدت و کوتاه مدت) سطح سازمانی (عالی ، میانی و عملیاتی ) درجه قضاوت ( عالی ، تا حدی و هیچ ) اهمیت تصمیم ( عمده ، متوسط و جزیی )و ... است . برنامه ریزی استراتژیک عبارت است از فرایند تعیین اهداف و استراتژی های سازمانی . فرایند برنامه ریزی استراتژیک با تصمیمات عمده ( متنوع سازی ، اندازه سازی مجدد ) که پیامد بلند مدت دارند ، سر و کار دارد . کنترل مدیریت با عملیات جازی سازمان در ارتباط است . در کنترل عملیاتی ، تاکید از مسایل عموتر به وظایف جزیی انتقال میاید </a:t>
            </a:r>
            <a:r>
              <a:rPr lang="fa-IR" sz="2000" dirty="0">
                <a:cs typeface="B Zar" pitchFamily="2" charset="-78"/>
              </a:rPr>
              <a:t>.</a:t>
            </a:r>
            <a:endParaRPr lang="fa-IR" sz="1900" dirty="0">
              <a:cs typeface="B Zar" pitchFamily="2" charset="-78"/>
            </a:endParaRPr>
          </a:p>
          <a:p>
            <a:endParaRPr lang="fa-IR" dirty="0"/>
          </a:p>
        </p:txBody>
      </p:sp>
    </p:spTree>
    <p:extLst>
      <p:ext uri="{BB962C8B-B14F-4D97-AF65-F5344CB8AC3E}">
        <p14:creationId xmlns:p14="http://schemas.microsoft.com/office/powerpoint/2010/main" val="3655352522"/>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753998"/>
              </p:ext>
            </p:extLst>
          </p:nvPr>
        </p:nvGraphicFramePr>
        <p:xfrm>
          <a:off x="323529" y="980728"/>
          <a:ext cx="8668071" cy="5616623"/>
        </p:xfrm>
        <a:graphic>
          <a:graphicData uri="http://schemas.openxmlformats.org/drawingml/2006/table">
            <a:tbl>
              <a:tblPr rtl="1" firstRow="1" bandRow="1">
                <a:tableStyleId>{5C22544A-7EE6-4342-B048-85BDC9FD1C3A}</a:tableStyleId>
              </a:tblPr>
              <a:tblGrid>
                <a:gridCol w="2889357">
                  <a:extLst>
                    <a:ext uri="{9D8B030D-6E8A-4147-A177-3AD203B41FA5}">
                      <a16:colId xmlns:a16="http://schemas.microsoft.com/office/drawing/2014/main" val="20000"/>
                    </a:ext>
                  </a:extLst>
                </a:gridCol>
                <a:gridCol w="2889357">
                  <a:extLst>
                    <a:ext uri="{9D8B030D-6E8A-4147-A177-3AD203B41FA5}">
                      <a16:colId xmlns:a16="http://schemas.microsoft.com/office/drawing/2014/main" val="20001"/>
                    </a:ext>
                  </a:extLst>
                </a:gridCol>
                <a:gridCol w="2889357">
                  <a:extLst>
                    <a:ext uri="{9D8B030D-6E8A-4147-A177-3AD203B41FA5}">
                      <a16:colId xmlns:a16="http://schemas.microsoft.com/office/drawing/2014/main" val="20002"/>
                    </a:ext>
                  </a:extLst>
                </a:gridCol>
              </a:tblGrid>
              <a:tr h="480575">
                <a:tc>
                  <a:txBody>
                    <a:bodyPr/>
                    <a:lstStyle/>
                    <a:p>
                      <a:pPr algn="ctr" rtl="1">
                        <a:lnSpc>
                          <a:spcPct val="115000"/>
                        </a:lnSpc>
                        <a:spcAft>
                          <a:spcPts val="0"/>
                        </a:spcAft>
                      </a:pPr>
                      <a:r>
                        <a:rPr lang="fa-IR" sz="1400" b="1" dirty="0">
                          <a:latin typeface="Calibri"/>
                          <a:ea typeface="Calibri"/>
                          <a:cs typeface="B Jadid" pitchFamily="2" charset="-78"/>
                        </a:rPr>
                        <a:t>نوع محصول</a:t>
                      </a:r>
                      <a:endParaRPr lang="en-US" sz="1400" dirty="0">
                        <a:latin typeface="Calibri"/>
                        <a:ea typeface="Calibri"/>
                        <a:cs typeface="B Jadid" pitchFamily="2" charset="-78"/>
                      </a:endParaRPr>
                    </a:p>
                  </a:txBody>
                  <a:tcPr marL="68580" marR="68580" marT="0" marB="0" anchor="ctr"/>
                </a:tc>
                <a:tc>
                  <a:txBody>
                    <a:bodyPr/>
                    <a:lstStyle/>
                    <a:p>
                      <a:pPr algn="ctr" rtl="1">
                        <a:lnSpc>
                          <a:spcPct val="115000"/>
                        </a:lnSpc>
                        <a:spcAft>
                          <a:spcPts val="0"/>
                        </a:spcAft>
                      </a:pPr>
                      <a:r>
                        <a:rPr lang="fa-IR" sz="1400" b="1" dirty="0">
                          <a:latin typeface="Calibri"/>
                          <a:ea typeface="Calibri"/>
                          <a:cs typeface="B Jadid" pitchFamily="2" charset="-78"/>
                        </a:rPr>
                        <a:t>اقدام استراتژیک</a:t>
                      </a:r>
                      <a:endParaRPr lang="en-US" sz="1400" dirty="0">
                        <a:latin typeface="Calibri"/>
                        <a:ea typeface="Calibri"/>
                        <a:cs typeface="B Jadid" pitchFamily="2" charset="-78"/>
                      </a:endParaRPr>
                    </a:p>
                  </a:txBody>
                  <a:tcPr marL="68580" marR="68580" marT="0" marB="0" anchor="ctr"/>
                </a:tc>
                <a:tc>
                  <a:txBody>
                    <a:bodyPr/>
                    <a:lstStyle/>
                    <a:p>
                      <a:pPr marL="457200" algn="ctr" rtl="1">
                        <a:lnSpc>
                          <a:spcPct val="115000"/>
                        </a:lnSpc>
                        <a:spcAft>
                          <a:spcPts val="0"/>
                        </a:spcAft>
                      </a:pPr>
                      <a:r>
                        <a:rPr lang="fa-IR" sz="1400" b="1" dirty="0">
                          <a:latin typeface="Arial"/>
                          <a:ea typeface="Calibri"/>
                          <a:cs typeface="B Jadid" pitchFamily="2" charset="-78"/>
                        </a:rPr>
                        <a:t>نقش</a:t>
                      </a:r>
                      <a:r>
                        <a:rPr lang="fa-IR" sz="1400" b="0" dirty="0">
                          <a:latin typeface="Arial"/>
                          <a:ea typeface="Calibri"/>
                          <a:cs typeface="B Jadid" pitchFamily="2" charset="-78"/>
                        </a:rPr>
                        <a:t> </a:t>
                      </a:r>
                      <a:r>
                        <a:rPr lang="fa-IR" sz="1400" b="1" dirty="0">
                          <a:latin typeface="Arial"/>
                          <a:ea typeface="Calibri"/>
                          <a:cs typeface="B Jadid" pitchFamily="2" charset="-78"/>
                        </a:rPr>
                        <a:t>سیستم اطلاعاتی</a:t>
                      </a:r>
                      <a:endParaRPr lang="en-US" sz="1400" b="1" dirty="0">
                        <a:latin typeface="Arial"/>
                        <a:ea typeface="Calibri"/>
                        <a:cs typeface="B Jadid" pitchFamily="2" charset="-78"/>
                      </a:endParaRPr>
                    </a:p>
                  </a:txBody>
                  <a:tcPr marL="68580" marR="68580" marT="0" marB="0" anchor="ctr"/>
                </a:tc>
                <a:extLst>
                  <a:ext uri="{0D108BD9-81ED-4DB2-BD59-A6C34878D82A}">
                    <a16:rowId xmlns:a16="http://schemas.microsoft.com/office/drawing/2014/main" val="10000"/>
                  </a:ext>
                </a:extLst>
              </a:tr>
              <a:tr h="1284012">
                <a:tc>
                  <a:txBody>
                    <a:bodyPr/>
                    <a:lstStyle/>
                    <a:p>
                      <a:pPr algn="ctr" rtl="1">
                        <a:lnSpc>
                          <a:spcPct val="115000"/>
                        </a:lnSpc>
                        <a:spcAft>
                          <a:spcPts val="0"/>
                        </a:spcAft>
                      </a:pPr>
                      <a:r>
                        <a:rPr lang="fa-IR" sz="1600" b="1" dirty="0">
                          <a:latin typeface="Calibri"/>
                          <a:ea typeface="Calibri"/>
                          <a:cs typeface="B Nazanin" pitchFamily="2" charset="-78"/>
                        </a:rPr>
                        <a:t>گربه وحشی</a:t>
                      </a:r>
                      <a:endParaRPr lang="en-US" sz="1600" dirty="0">
                        <a:latin typeface="Calibri"/>
                        <a:ea typeface="Calibri"/>
                        <a:cs typeface="B Nazanin" pitchFamily="2" charset="-78"/>
                      </a:endParaRPr>
                    </a:p>
                  </a:txBody>
                  <a:tcPr marL="68580" marR="68580" marT="0" marB="0" anchor="ctr"/>
                </a:tc>
                <a:tc>
                  <a:txBody>
                    <a:bodyPr/>
                    <a:lstStyle/>
                    <a:p>
                      <a:pPr algn="ctr" rtl="1">
                        <a:lnSpc>
                          <a:spcPct val="115000"/>
                        </a:lnSpc>
                        <a:spcAft>
                          <a:spcPts val="0"/>
                        </a:spcAft>
                      </a:pPr>
                      <a:r>
                        <a:rPr lang="fa-IR" sz="1600" b="1" dirty="0">
                          <a:latin typeface="Calibri"/>
                          <a:ea typeface="Calibri"/>
                          <a:cs typeface="B Nazanin" pitchFamily="2" charset="-78"/>
                        </a:rPr>
                        <a:t>افزایش سهم بازار از طریق بهبود محصول یا ابداعات  درمورد چگونگی عرضه آن در بازار</a:t>
                      </a:r>
                      <a:endParaRPr lang="en-US" sz="1600" dirty="0">
                        <a:latin typeface="Calibri"/>
                        <a:ea typeface="Calibri"/>
                        <a:cs typeface="B Nazanin" pitchFamily="2" charset="-78"/>
                      </a:endParaRPr>
                    </a:p>
                  </a:txBody>
                  <a:tcPr marL="68580" marR="68580" marT="0" marB="0" anchor="ctr"/>
                </a:tc>
                <a:tc>
                  <a:txBody>
                    <a:bodyPr/>
                    <a:lstStyle/>
                    <a:p>
                      <a:pPr marL="134620" algn="ctr" rtl="1">
                        <a:lnSpc>
                          <a:spcPct val="115000"/>
                        </a:lnSpc>
                        <a:spcAft>
                          <a:spcPts val="0"/>
                        </a:spcAft>
                      </a:pPr>
                      <a:r>
                        <a:rPr lang="fa-IR" sz="1600" b="1" dirty="0">
                          <a:latin typeface="Calibri"/>
                          <a:ea typeface="Calibri"/>
                          <a:cs typeface="B Nazanin" pitchFamily="2" charset="-78"/>
                        </a:rPr>
                        <a:t>1 . تشخیص مشتریان بالقوه و نیازهای انان</a:t>
                      </a:r>
                      <a:endParaRPr lang="en-US" sz="1600" dirty="0">
                        <a:latin typeface="Calibri"/>
                        <a:ea typeface="Calibri"/>
                        <a:cs typeface="B Nazanin" pitchFamily="2" charset="-78"/>
                      </a:endParaRPr>
                    </a:p>
                    <a:p>
                      <a:pPr marL="342900" lvl="0" indent="-342900" algn="ctr" rtl="1">
                        <a:lnSpc>
                          <a:spcPct val="115000"/>
                        </a:lnSpc>
                        <a:spcAft>
                          <a:spcPts val="0"/>
                        </a:spcAft>
                        <a:buFont typeface="+mj-lt"/>
                        <a:buAutoNum type="arabicPeriod"/>
                      </a:pPr>
                      <a:r>
                        <a:rPr lang="fa-IR" sz="1600" b="1" dirty="0">
                          <a:latin typeface="Arial"/>
                          <a:ea typeface="Calibri"/>
                          <a:cs typeface="B Nazanin" pitchFamily="2" charset="-78"/>
                        </a:rPr>
                        <a:t>کسب اطلاعات درمورد عرضه</a:t>
                      </a:r>
                      <a:endParaRPr lang="en-US" sz="1600" b="1" dirty="0">
                        <a:latin typeface="Arial"/>
                        <a:ea typeface="Calibri"/>
                        <a:cs typeface="B Nazanin" pitchFamily="2" charset="-78"/>
                      </a:endParaRPr>
                    </a:p>
                    <a:p>
                      <a:pPr marL="342900" lvl="0" indent="-342900" algn="ctr" rtl="1">
                        <a:lnSpc>
                          <a:spcPct val="115000"/>
                        </a:lnSpc>
                        <a:spcAft>
                          <a:spcPts val="0"/>
                        </a:spcAft>
                        <a:buFont typeface="+mj-lt"/>
                        <a:buAutoNum type="arabicPeriod"/>
                      </a:pPr>
                      <a:r>
                        <a:rPr lang="fa-IR" sz="1600" b="1" dirty="0">
                          <a:latin typeface="Arial"/>
                          <a:ea typeface="Calibri"/>
                          <a:cs typeface="B Nazanin" pitchFamily="2" charset="-78"/>
                        </a:rPr>
                        <a:t>محصولات/خدمات به مشتریان</a:t>
                      </a:r>
                      <a:endParaRPr lang="en-US" sz="1600" b="1" dirty="0">
                        <a:latin typeface="Arial"/>
                        <a:ea typeface="Calibri"/>
                        <a:cs typeface="B Nazanin" pitchFamily="2" charset="-78"/>
                      </a:endParaRPr>
                    </a:p>
                  </a:txBody>
                  <a:tcPr marL="68580" marR="68580" marT="0" marB="0" anchor="ctr"/>
                </a:tc>
                <a:extLst>
                  <a:ext uri="{0D108BD9-81ED-4DB2-BD59-A6C34878D82A}">
                    <a16:rowId xmlns:a16="http://schemas.microsoft.com/office/drawing/2014/main" val="10001"/>
                  </a:ext>
                </a:extLst>
              </a:tr>
              <a:tr h="1284012">
                <a:tc>
                  <a:txBody>
                    <a:bodyPr/>
                    <a:lstStyle/>
                    <a:p>
                      <a:pPr algn="ctr" rtl="1">
                        <a:lnSpc>
                          <a:spcPct val="115000"/>
                        </a:lnSpc>
                        <a:spcAft>
                          <a:spcPts val="0"/>
                        </a:spcAft>
                      </a:pPr>
                      <a:r>
                        <a:rPr lang="fa-IR" sz="1600" b="1">
                          <a:latin typeface="Calibri"/>
                          <a:ea typeface="Calibri"/>
                          <a:cs typeface="B Nazanin" pitchFamily="2" charset="-78"/>
                        </a:rPr>
                        <a:t>ستاره</a:t>
                      </a:r>
                      <a:endParaRPr lang="en-US" sz="1600">
                        <a:latin typeface="Calibri"/>
                        <a:ea typeface="Calibri"/>
                        <a:cs typeface="B Nazanin" pitchFamily="2" charset="-78"/>
                      </a:endParaRPr>
                    </a:p>
                  </a:txBody>
                  <a:tcPr marL="68580" marR="68580" marT="0" marB="0" anchor="ctr"/>
                </a:tc>
                <a:tc>
                  <a:txBody>
                    <a:bodyPr/>
                    <a:lstStyle/>
                    <a:p>
                      <a:pPr algn="ctr" rtl="1">
                        <a:lnSpc>
                          <a:spcPct val="115000"/>
                        </a:lnSpc>
                        <a:spcAft>
                          <a:spcPts val="0"/>
                        </a:spcAft>
                      </a:pPr>
                      <a:r>
                        <a:rPr lang="fa-IR" sz="1600" b="1" dirty="0">
                          <a:latin typeface="Calibri"/>
                          <a:ea typeface="Calibri"/>
                          <a:cs typeface="B Nazanin" pitchFamily="2" charset="-78"/>
                        </a:rPr>
                        <a:t>حفظ پایدار موضع رقابتی از طریق</a:t>
                      </a:r>
                      <a:endParaRPr lang="en-US" sz="1600" dirty="0">
                        <a:latin typeface="Calibri"/>
                        <a:ea typeface="Calibri"/>
                        <a:cs typeface="B Nazanin" pitchFamily="2" charset="-78"/>
                      </a:endParaRPr>
                    </a:p>
                    <a:p>
                      <a:pPr algn="ctr" rtl="1">
                        <a:lnSpc>
                          <a:spcPct val="115000"/>
                        </a:lnSpc>
                        <a:spcAft>
                          <a:spcPts val="0"/>
                        </a:spcAft>
                      </a:pPr>
                      <a:r>
                        <a:rPr lang="fa-IR" sz="1600" b="1" dirty="0">
                          <a:latin typeface="Calibri"/>
                          <a:ea typeface="Calibri"/>
                          <a:cs typeface="B Nazanin" pitchFamily="2" charset="-78"/>
                        </a:rPr>
                        <a:t>ابداعات مستمر</a:t>
                      </a:r>
                      <a:endParaRPr lang="en-US" sz="1600" dirty="0">
                        <a:latin typeface="Calibri"/>
                        <a:ea typeface="Calibri"/>
                        <a:cs typeface="B Nazanin" pitchFamily="2" charset="-78"/>
                      </a:endParaRPr>
                    </a:p>
                  </a:txBody>
                  <a:tcPr marL="68580" marR="68580" marT="0" marB="0" anchor="ctr"/>
                </a:tc>
                <a:tc>
                  <a:txBody>
                    <a:bodyPr/>
                    <a:lstStyle/>
                    <a:p>
                      <a:pPr marL="134620" algn="ctr" rtl="1">
                        <a:lnSpc>
                          <a:spcPct val="115000"/>
                        </a:lnSpc>
                        <a:spcAft>
                          <a:spcPts val="0"/>
                        </a:spcAft>
                      </a:pPr>
                      <a:r>
                        <a:rPr lang="fa-IR" sz="1600" b="1" dirty="0">
                          <a:latin typeface="Calibri"/>
                          <a:ea typeface="Calibri"/>
                          <a:cs typeface="B Nazanin" pitchFamily="2" charset="-78"/>
                        </a:rPr>
                        <a:t>تبیین و کشف نیازهای نوظهور مشتریان</a:t>
                      </a:r>
                      <a:endParaRPr lang="en-US" sz="1600" dirty="0">
                        <a:latin typeface="Calibri"/>
                        <a:ea typeface="Calibri"/>
                        <a:cs typeface="B Nazanin" pitchFamily="2" charset="-78"/>
                      </a:endParaRPr>
                    </a:p>
                  </a:txBody>
                  <a:tcPr marL="68580" marR="68580" marT="0" marB="0" anchor="ctr"/>
                </a:tc>
                <a:extLst>
                  <a:ext uri="{0D108BD9-81ED-4DB2-BD59-A6C34878D82A}">
                    <a16:rowId xmlns:a16="http://schemas.microsoft.com/office/drawing/2014/main" val="10002"/>
                  </a:ext>
                </a:extLst>
              </a:tr>
              <a:tr h="1284012">
                <a:tc>
                  <a:txBody>
                    <a:bodyPr/>
                    <a:lstStyle/>
                    <a:p>
                      <a:pPr algn="ctr" rtl="1">
                        <a:lnSpc>
                          <a:spcPct val="115000"/>
                        </a:lnSpc>
                        <a:spcAft>
                          <a:spcPts val="0"/>
                        </a:spcAft>
                      </a:pPr>
                      <a:r>
                        <a:rPr lang="fa-IR" sz="1600" b="1">
                          <a:latin typeface="Calibri"/>
                          <a:ea typeface="Calibri"/>
                          <a:cs typeface="B Nazanin" pitchFamily="2" charset="-78"/>
                        </a:rPr>
                        <a:t>گاو شیرده</a:t>
                      </a:r>
                      <a:endParaRPr lang="en-US" sz="1600">
                        <a:latin typeface="Calibri"/>
                        <a:ea typeface="Calibri"/>
                        <a:cs typeface="B Nazanin" pitchFamily="2" charset="-78"/>
                      </a:endParaRPr>
                    </a:p>
                  </a:txBody>
                  <a:tcPr marL="68580" marR="68580" marT="0" marB="0" anchor="ctr"/>
                </a:tc>
                <a:tc>
                  <a:txBody>
                    <a:bodyPr/>
                    <a:lstStyle/>
                    <a:p>
                      <a:pPr algn="ctr" rtl="1">
                        <a:lnSpc>
                          <a:spcPct val="115000"/>
                        </a:lnSpc>
                        <a:spcAft>
                          <a:spcPts val="0"/>
                        </a:spcAft>
                      </a:pPr>
                      <a:r>
                        <a:rPr lang="fa-IR" sz="1600" b="1" dirty="0">
                          <a:latin typeface="Calibri"/>
                          <a:ea typeface="Calibri"/>
                          <a:cs typeface="B Nazanin" pitchFamily="2" charset="-78"/>
                        </a:rPr>
                        <a:t>دفاع از موضع قوی دربازار، حفظ</a:t>
                      </a:r>
                      <a:endParaRPr lang="en-US" sz="1600" dirty="0">
                        <a:latin typeface="Calibri"/>
                        <a:ea typeface="Calibri"/>
                        <a:cs typeface="B Nazanin" pitchFamily="2" charset="-78"/>
                      </a:endParaRPr>
                    </a:p>
                    <a:p>
                      <a:pPr algn="ctr" rtl="1">
                        <a:lnSpc>
                          <a:spcPct val="115000"/>
                        </a:lnSpc>
                        <a:spcAft>
                          <a:spcPts val="0"/>
                        </a:spcAft>
                      </a:pPr>
                      <a:r>
                        <a:rPr lang="fa-IR" sz="1600" b="1" dirty="0">
                          <a:latin typeface="Calibri"/>
                          <a:ea typeface="Calibri"/>
                          <a:cs typeface="B Nazanin" pitchFamily="2" charset="-78"/>
                        </a:rPr>
                        <a:t>مشتریان،کاهش هرزیه ها و ارضای تقاضا به</a:t>
                      </a:r>
                      <a:endParaRPr lang="en-US" sz="1600" dirty="0">
                        <a:latin typeface="Calibri"/>
                        <a:ea typeface="Calibri"/>
                        <a:cs typeface="B Nazanin" pitchFamily="2" charset="-78"/>
                      </a:endParaRPr>
                    </a:p>
                    <a:p>
                      <a:pPr algn="ctr" rtl="1">
                        <a:lnSpc>
                          <a:spcPct val="115000"/>
                        </a:lnSpc>
                        <a:spcAft>
                          <a:spcPts val="0"/>
                        </a:spcAft>
                      </a:pPr>
                      <a:r>
                        <a:rPr lang="fa-IR" sz="1600" b="1" dirty="0">
                          <a:latin typeface="Calibri"/>
                          <a:ea typeface="Calibri"/>
                          <a:cs typeface="B Nazanin" pitchFamily="2" charset="-78"/>
                        </a:rPr>
                        <a:t>روش موثر</a:t>
                      </a:r>
                      <a:endParaRPr lang="en-US" sz="1600" dirty="0">
                        <a:latin typeface="Calibri"/>
                        <a:ea typeface="Calibri"/>
                        <a:cs typeface="B Nazanin" pitchFamily="2" charset="-78"/>
                      </a:endParaRPr>
                    </a:p>
                  </a:txBody>
                  <a:tcPr marL="68580" marR="68580" marT="0" marB="0" anchor="ctr"/>
                </a:tc>
                <a:tc>
                  <a:txBody>
                    <a:bodyPr/>
                    <a:lstStyle/>
                    <a:p>
                      <a:pPr marL="342900" lvl="0" indent="-342900" algn="ctr" rtl="1">
                        <a:lnSpc>
                          <a:spcPct val="115000"/>
                        </a:lnSpc>
                        <a:spcAft>
                          <a:spcPts val="0"/>
                        </a:spcAft>
                        <a:buFont typeface="+mj-lt"/>
                        <a:buAutoNum type="arabicPeriod"/>
                      </a:pPr>
                      <a:r>
                        <a:rPr lang="fa-IR" sz="1600" b="1" dirty="0">
                          <a:latin typeface="Arial"/>
                          <a:ea typeface="Calibri"/>
                          <a:cs typeface="B Nazanin" pitchFamily="2" charset="-78"/>
                        </a:rPr>
                        <a:t>ساماندهی تدارکات تجاری</a:t>
                      </a:r>
                      <a:endParaRPr lang="en-US" sz="1600" b="1" dirty="0">
                        <a:latin typeface="Arial"/>
                        <a:ea typeface="Calibri"/>
                        <a:cs typeface="B Nazanin" pitchFamily="2" charset="-78"/>
                      </a:endParaRPr>
                    </a:p>
                    <a:p>
                      <a:pPr marL="342900" lvl="0" indent="-342900" algn="ctr" rtl="1">
                        <a:lnSpc>
                          <a:spcPct val="115000"/>
                        </a:lnSpc>
                        <a:spcAft>
                          <a:spcPts val="0"/>
                        </a:spcAft>
                        <a:buFont typeface="+mj-lt"/>
                        <a:buAutoNum type="arabicPeriod"/>
                      </a:pPr>
                      <a:r>
                        <a:rPr lang="fa-IR" sz="1600" b="1" dirty="0">
                          <a:latin typeface="Arial"/>
                          <a:ea typeface="Calibri"/>
                          <a:cs typeface="B Nazanin" pitchFamily="2" charset="-78"/>
                        </a:rPr>
                        <a:t>استفاده از ظرفیت و منابع برای کاهش</a:t>
                      </a:r>
                      <a:endParaRPr lang="en-US" sz="1600" b="1" dirty="0">
                        <a:latin typeface="Arial"/>
                        <a:ea typeface="Calibri"/>
                        <a:cs typeface="B Nazanin" pitchFamily="2" charset="-78"/>
                      </a:endParaRPr>
                    </a:p>
                    <a:p>
                      <a:pPr marL="342900" lvl="0" indent="-342900" algn="ctr" rtl="1">
                        <a:lnSpc>
                          <a:spcPct val="115000"/>
                        </a:lnSpc>
                        <a:spcAft>
                          <a:spcPts val="0"/>
                        </a:spcAft>
                        <a:buFont typeface="+mj-lt"/>
                        <a:buAutoNum type="arabicPeriod"/>
                        <a:tabLst>
                          <a:tab pos="291465" algn="l"/>
                          <a:tab pos="381000" algn="l"/>
                        </a:tabLst>
                      </a:pPr>
                      <a:r>
                        <a:rPr lang="fa-IR" sz="1600" b="1" dirty="0">
                          <a:latin typeface="Arial"/>
                          <a:ea typeface="Calibri"/>
                          <a:cs typeface="B Nazanin" pitchFamily="2" charset="-78"/>
                        </a:rPr>
                        <a:t>هزینه های کلی</a:t>
                      </a:r>
                      <a:endParaRPr lang="en-US" sz="1600" b="1" dirty="0">
                        <a:latin typeface="Arial"/>
                        <a:ea typeface="Calibri"/>
                        <a:cs typeface="B Nazanin" pitchFamily="2" charset="-78"/>
                      </a:endParaRPr>
                    </a:p>
                  </a:txBody>
                  <a:tcPr marL="68580" marR="68580" marT="0" marB="0" anchor="ctr"/>
                </a:tc>
                <a:extLst>
                  <a:ext uri="{0D108BD9-81ED-4DB2-BD59-A6C34878D82A}">
                    <a16:rowId xmlns:a16="http://schemas.microsoft.com/office/drawing/2014/main" val="10003"/>
                  </a:ext>
                </a:extLst>
              </a:tr>
              <a:tr h="1284012">
                <a:tc>
                  <a:txBody>
                    <a:bodyPr/>
                    <a:lstStyle/>
                    <a:p>
                      <a:pPr algn="ctr" rtl="1">
                        <a:lnSpc>
                          <a:spcPct val="115000"/>
                        </a:lnSpc>
                        <a:spcAft>
                          <a:spcPts val="0"/>
                        </a:spcAft>
                      </a:pPr>
                      <a:r>
                        <a:rPr lang="fa-IR" sz="1600" b="1">
                          <a:latin typeface="Calibri"/>
                          <a:ea typeface="Calibri"/>
                          <a:cs typeface="B Nazanin" pitchFamily="2" charset="-78"/>
                        </a:rPr>
                        <a:t>سگ</a:t>
                      </a:r>
                      <a:endParaRPr lang="en-US" sz="1600">
                        <a:latin typeface="Calibri"/>
                        <a:ea typeface="Calibri"/>
                        <a:cs typeface="B Nazanin" pitchFamily="2" charset="-78"/>
                      </a:endParaRPr>
                    </a:p>
                  </a:txBody>
                  <a:tcPr marL="68580" marR="68580" marT="0" marB="0" anchor="ctr"/>
                </a:tc>
                <a:tc>
                  <a:txBody>
                    <a:bodyPr/>
                    <a:lstStyle/>
                    <a:p>
                      <a:pPr algn="ctr" rtl="1">
                        <a:lnSpc>
                          <a:spcPct val="115000"/>
                        </a:lnSpc>
                        <a:spcAft>
                          <a:spcPts val="0"/>
                        </a:spcAft>
                      </a:pPr>
                      <a:r>
                        <a:rPr lang="fa-IR" sz="1600" b="1">
                          <a:latin typeface="Calibri"/>
                          <a:ea typeface="Calibri"/>
                          <a:cs typeface="B Nazanin" pitchFamily="2" charset="-78"/>
                        </a:rPr>
                        <a:t>تنوع زدایی محصول یا بهبود سوددهی و کسب</a:t>
                      </a:r>
                      <a:endParaRPr lang="en-US" sz="1600">
                        <a:latin typeface="Calibri"/>
                        <a:ea typeface="Calibri"/>
                        <a:cs typeface="B Nazanin" pitchFamily="2" charset="-78"/>
                      </a:endParaRPr>
                    </a:p>
                    <a:p>
                      <a:pPr algn="ctr" rtl="1">
                        <a:lnSpc>
                          <a:spcPct val="115000"/>
                        </a:lnSpc>
                        <a:spcAft>
                          <a:spcPts val="0"/>
                        </a:spcAft>
                      </a:pPr>
                      <a:r>
                        <a:rPr lang="fa-IR" sz="1600" b="1">
                          <a:latin typeface="Calibri"/>
                          <a:ea typeface="Calibri"/>
                          <a:cs typeface="B Nazanin" pitchFamily="2" charset="-78"/>
                        </a:rPr>
                        <a:t>سهم بازار</a:t>
                      </a:r>
                      <a:endParaRPr lang="en-US" sz="1600">
                        <a:latin typeface="Calibri"/>
                        <a:ea typeface="Calibri"/>
                        <a:cs typeface="B Nazanin" pitchFamily="2" charset="-78"/>
                      </a:endParaRPr>
                    </a:p>
                  </a:txBody>
                  <a:tcPr marL="68580" marR="68580" marT="0" marB="0" anchor="ctr"/>
                </a:tc>
                <a:tc>
                  <a:txBody>
                    <a:bodyPr/>
                    <a:lstStyle/>
                    <a:p>
                      <a:pPr marL="342900" lvl="0" indent="-342900" algn="ctr" rtl="1">
                        <a:lnSpc>
                          <a:spcPct val="115000"/>
                        </a:lnSpc>
                        <a:spcAft>
                          <a:spcPts val="0"/>
                        </a:spcAft>
                        <a:buFont typeface="+mj-lt"/>
                        <a:buAutoNum type="arabicPeriod"/>
                      </a:pPr>
                      <a:r>
                        <a:rPr lang="fa-IR" sz="1600" b="1" dirty="0">
                          <a:latin typeface="Arial"/>
                          <a:ea typeface="Calibri"/>
                          <a:cs typeface="B Nazanin" pitchFamily="2" charset="-78"/>
                        </a:rPr>
                        <a:t>کاهش هزینه ها و افزایش سود دهی</a:t>
                      </a:r>
                      <a:endParaRPr lang="en-US" sz="1600" b="1" dirty="0">
                        <a:latin typeface="Arial"/>
                        <a:ea typeface="Calibri"/>
                        <a:cs typeface="B Nazanin" pitchFamily="2" charset="-78"/>
                      </a:endParaRPr>
                    </a:p>
                    <a:p>
                      <a:pPr marL="342900" lvl="0" indent="-342900" algn="ctr" rtl="1">
                        <a:lnSpc>
                          <a:spcPct val="115000"/>
                        </a:lnSpc>
                        <a:spcAft>
                          <a:spcPts val="0"/>
                        </a:spcAft>
                        <a:buFont typeface="+mj-lt"/>
                        <a:buAutoNum type="arabicPeriod"/>
                      </a:pPr>
                      <a:r>
                        <a:rPr lang="fa-IR" sz="1600" b="1" dirty="0">
                          <a:latin typeface="Arial"/>
                          <a:ea typeface="Calibri"/>
                          <a:cs typeface="B Nazanin" pitchFamily="2" charset="-78"/>
                        </a:rPr>
                        <a:t>واگذاری سیتسم های اطلاعاتی</a:t>
                      </a:r>
                      <a:endParaRPr lang="en-US" sz="1600" b="1" dirty="0">
                        <a:latin typeface="Arial"/>
                        <a:ea typeface="Calibri"/>
                        <a:cs typeface="B Nazanin" pitchFamily="2" charset="-78"/>
                      </a:endParaRPr>
                    </a:p>
                  </a:txBody>
                  <a:tcPr marL="68580" marR="68580" marT="0" marB="0" anchor="ctr"/>
                </a:tc>
                <a:extLst>
                  <a:ext uri="{0D108BD9-81ED-4DB2-BD59-A6C34878D82A}">
                    <a16:rowId xmlns:a16="http://schemas.microsoft.com/office/drawing/2014/main" val="10004"/>
                  </a:ext>
                </a:extLst>
              </a:tr>
            </a:tbl>
          </a:graphicData>
        </a:graphic>
      </p:graphicFrame>
      <p:sp>
        <p:nvSpPr>
          <p:cNvPr id="2" name="Title 1"/>
          <p:cNvSpPr>
            <a:spLocks noGrp="1"/>
          </p:cNvSpPr>
          <p:nvPr>
            <p:ph type="title"/>
          </p:nvPr>
        </p:nvSpPr>
        <p:spPr>
          <a:xfrm>
            <a:off x="457200" y="0"/>
            <a:ext cx="8229600" cy="1417638"/>
          </a:xfrm>
        </p:spPr>
        <p:txBody>
          <a:bodyPr>
            <a:normAutofit/>
          </a:bodyPr>
          <a:lstStyle/>
          <a:p>
            <a:r>
              <a:rPr lang="fa-IR" sz="2800" b="1" dirty="0" smtClean="0">
                <a:cs typeface="B Jadid" pitchFamily="2" charset="-78"/>
              </a:rPr>
              <a:t>مدل بدره محصولات</a:t>
            </a:r>
            <a:r>
              <a:rPr lang="en-US" sz="2800" dirty="0" smtClean="0">
                <a:cs typeface="B Jadid" pitchFamily="2" charset="-78"/>
              </a:rPr>
              <a:t/>
            </a:r>
            <a:br>
              <a:rPr lang="en-US" sz="2800" dirty="0" smtClean="0">
                <a:cs typeface="B Jadid" pitchFamily="2" charset="-78"/>
              </a:rPr>
            </a:br>
            <a:endParaRPr lang="fa-IR" sz="2800" dirty="0">
              <a:cs typeface="B Jadid" pitchFamily="2" charset="-78"/>
            </a:endParaRPr>
          </a:p>
        </p:txBody>
      </p:sp>
    </p:spTree>
    <p:extLst>
      <p:ext uri="{BB962C8B-B14F-4D97-AF65-F5344CB8AC3E}">
        <p14:creationId xmlns:p14="http://schemas.microsoft.com/office/powerpoint/2010/main" val="3010659889"/>
      </p:ext>
    </p:extLst>
  </p:cSld>
  <p:clrMapOvr>
    <a:masterClrMapping/>
  </p:clrMapOvr>
  <p:transition>
    <p:blinds/>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fa-IR" sz="2400" b="1" dirty="0" smtClean="0">
                <a:cs typeface="B Jadid" pitchFamily="2" charset="-78"/>
              </a:rPr>
              <a:t>مدل تحلیل نیروهای رقابتی</a:t>
            </a:r>
            <a:r>
              <a:rPr lang="en-US" b="1" dirty="0" smtClean="0">
                <a:cs typeface="B Jadid" pitchFamily="2" charset="-78"/>
              </a:rPr>
              <a:t/>
            </a:r>
            <a:br>
              <a:rPr lang="en-US" b="1" dirty="0" smtClean="0">
                <a:cs typeface="B Jadid" pitchFamily="2" charset="-78"/>
              </a:rPr>
            </a:br>
            <a:endParaRPr lang="fa-IR" dirty="0">
              <a:cs typeface="B Jadid" pitchFamily="2" charset="-78"/>
            </a:endParaRPr>
          </a:p>
        </p:txBody>
      </p:sp>
      <p:sp>
        <p:nvSpPr>
          <p:cNvPr id="4" name="Bevel 3"/>
          <p:cNvSpPr/>
          <p:nvPr/>
        </p:nvSpPr>
        <p:spPr>
          <a:xfrm>
            <a:off x="3835400" y="1447800"/>
            <a:ext cx="1524000" cy="1042416"/>
          </a:xfrm>
          <a:prstGeom prst="bevel">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a-IR" dirty="0" smtClean="0"/>
              <a:t>تازه واردها</a:t>
            </a:r>
            <a:endParaRPr lang="fa-IR" dirty="0"/>
          </a:p>
        </p:txBody>
      </p:sp>
      <p:sp>
        <p:nvSpPr>
          <p:cNvPr id="6" name="Bevel 5"/>
          <p:cNvSpPr/>
          <p:nvPr/>
        </p:nvSpPr>
        <p:spPr>
          <a:xfrm>
            <a:off x="1524000" y="3111500"/>
            <a:ext cx="1524000" cy="1042416"/>
          </a:xfrm>
          <a:prstGeom prst="bevel">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a-IR" dirty="0" smtClean="0"/>
              <a:t>عرضه کنندگان</a:t>
            </a:r>
            <a:endParaRPr lang="fa-IR" dirty="0"/>
          </a:p>
        </p:txBody>
      </p:sp>
      <p:sp>
        <p:nvSpPr>
          <p:cNvPr id="7" name="Bevel 6"/>
          <p:cNvSpPr/>
          <p:nvPr/>
        </p:nvSpPr>
        <p:spPr>
          <a:xfrm>
            <a:off x="6400800" y="3073400"/>
            <a:ext cx="1371600" cy="1042416"/>
          </a:xfrm>
          <a:prstGeom prst="bevel">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a-IR" dirty="0">
                <a:solidFill>
                  <a:schemeClr val="lt1"/>
                </a:solidFill>
              </a:rPr>
              <a:t>خریداران</a:t>
            </a:r>
          </a:p>
        </p:txBody>
      </p:sp>
      <p:sp>
        <p:nvSpPr>
          <p:cNvPr id="8" name="Bevel 7"/>
          <p:cNvSpPr/>
          <p:nvPr/>
        </p:nvSpPr>
        <p:spPr>
          <a:xfrm>
            <a:off x="3848100" y="4889500"/>
            <a:ext cx="1524000" cy="1042416"/>
          </a:xfrm>
          <a:prstGeom prst="bevel">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a-IR" dirty="0" smtClean="0"/>
              <a:t>جایگزین ها</a:t>
            </a:r>
            <a:endParaRPr lang="fa-IR" dirty="0"/>
          </a:p>
        </p:txBody>
      </p:sp>
      <p:sp>
        <p:nvSpPr>
          <p:cNvPr id="10" name="Bevel 9"/>
          <p:cNvSpPr/>
          <p:nvPr/>
        </p:nvSpPr>
        <p:spPr>
          <a:xfrm>
            <a:off x="3873500" y="3124200"/>
            <a:ext cx="1447800" cy="1042416"/>
          </a:xfrm>
          <a:prstGeom prst="bevel">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fa-IR" dirty="0" smtClean="0"/>
              <a:t>رقبا</a:t>
            </a:r>
            <a:endParaRPr lang="fa-IR" dirty="0"/>
          </a:p>
        </p:txBody>
      </p:sp>
      <p:cxnSp>
        <p:nvCxnSpPr>
          <p:cNvPr id="12" name="Straight Arrow Connector 11"/>
          <p:cNvCxnSpPr>
            <a:endCxn id="10" idx="6"/>
          </p:cNvCxnSpPr>
          <p:nvPr/>
        </p:nvCxnSpPr>
        <p:spPr>
          <a:xfrm>
            <a:off x="4585494" y="2578894"/>
            <a:ext cx="11906" cy="54530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flipV="1">
            <a:off x="5334000" y="3620008"/>
            <a:ext cx="1066800" cy="1219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10" idx="4"/>
          </p:cNvCxnSpPr>
          <p:nvPr/>
        </p:nvCxnSpPr>
        <p:spPr>
          <a:xfrm flipV="1">
            <a:off x="3048000" y="3645408"/>
            <a:ext cx="825500" cy="1219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10" idx="2"/>
          </p:cNvCxnSpPr>
          <p:nvPr/>
        </p:nvCxnSpPr>
        <p:spPr>
          <a:xfrm flipV="1">
            <a:off x="4597400" y="4166616"/>
            <a:ext cx="0" cy="63053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7859636"/>
      </p:ext>
    </p:extLst>
  </p:cSld>
  <p:clrMapOvr>
    <a:masterClrMapping/>
  </p:clrMapOvr>
  <p:transition>
    <p:split orient="vert" dir="in"/>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274638"/>
            <a:ext cx="4248472" cy="706090"/>
          </a:xfrm>
        </p:spPr>
        <p:txBody>
          <a:bodyPr/>
          <a:lstStyle/>
          <a:p>
            <a:r>
              <a:rPr lang="fa-IR" sz="3200" dirty="0" smtClean="0">
                <a:cs typeface="B Jadid" pitchFamily="2" charset="-78"/>
              </a:rPr>
              <a:t>مدل عوامل کلیدی توفیق</a:t>
            </a:r>
            <a:endParaRPr lang="fa-IR" sz="3200" dirty="0">
              <a:cs typeface="B Jadid" pitchFamily="2" charset="-78"/>
            </a:endParaRPr>
          </a:p>
        </p:txBody>
      </p:sp>
      <p:pic>
        <p:nvPicPr>
          <p:cNvPr id="3074" name="Picture 2"/>
          <p:cNvPicPr>
            <a:picLocks noChangeAspect="1" noChangeArrowheads="1"/>
          </p:cNvPicPr>
          <p:nvPr/>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1296987" y="836712"/>
            <a:ext cx="6548437" cy="565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8479177"/>
      </p:ext>
    </p:extLst>
  </p:cSld>
  <p:clrMapOvr>
    <a:masterClrMapping/>
  </p:clrMapOvr>
  <p:transition>
    <p:cover dir="l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3672" y="260648"/>
            <a:ext cx="5482952" cy="1080120"/>
          </a:xfrm>
        </p:spPr>
        <p:txBody>
          <a:bodyPr>
            <a:normAutofit/>
          </a:bodyPr>
          <a:lstStyle/>
          <a:p>
            <a:pPr algn="ctr"/>
            <a:r>
              <a:rPr lang="fa-IR" sz="2400" dirty="0" smtClean="0">
                <a:cs typeface="B Jadid" pitchFamily="2" charset="-78"/>
              </a:rPr>
              <a:t>مدل زنجیره ارزشی خارجی</a:t>
            </a:r>
            <a:endParaRPr lang="fa-IR" sz="2400" dirty="0">
              <a:cs typeface="B Jadid" pitchFamily="2" charset="-78"/>
            </a:endParaRPr>
          </a:p>
        </p:txBody>
      </p:sp>
      <p:sp>
        <p:nvSpPr>
          <p:cNvPr id="4" name="Rectangle 3"/>
          <p:cNvSpPr/>
          <p:nvPr/>
        </p:nvSpPr>
        <p:spPr>
          <a:xfrm>
            <a:off x="685800" y="3124200"/>
            <a:ext cx="1295400" cy="914400"/>
          </a:xfrm>
          <a:prstGeom prst="rect">
            <a:avLst/>
          </a:prstGeom>
        </p:spPr>
        <p:style>
          <a:lnRef idx="0">
            <a:schemeClr val="dk1"/>
          </a:lnRef>
          <a:fillRef idx="3">
            <a:schemeClr val="dk1"/>
          </a:fillRef>
          <a:effectRef idx="3">
            <a:schemeClr val="dk1"/>
          </a:effectRef>
          <a:fontRef idx="minor">
            <a:schemeClr val="lt1"/>
          </a:fontRef>
        </p:style>
        <p:txBody>
          <a:bodyPr rtlCol="1" anchor="ctr"/>
          <a:lstStyle/>
          <a:p>
            <a:pPr algn="ctr"/>
            <a:r>
              <a:rPr lang="fa-IR" b="1" dirty="0">
                <a:cs typeface="B Nazanin" pitchFamily="2" charset="-78"/>
              </a:rPr>
              <a:t>عرضه کننده</a:t>
            </a:r>
          </a:p>
        </p:txBody>
      </p:sp>
      <p:sp>
        <p:nvSpPr>
          <p:cNvPr id="6" name="Rectangle 5"/>
          <p:cNvSpPr/>
          <p:nvPr/>
        </p:nvSpPr>
        <p:spPr>
          <a:xfrm>
            <a:off x="4114800" y="3124200"/>
            <a:ext cx="1219200" cy="914400"/>
          </a:xfrm>
          <a:prstGeom prst="rect">
            <a:avLst/>
          </a:prstGeom>
        </p:spPr>
        <p:style>
          <a:lnRef idx="0">
            <a:schemeClr val="dk1"/>
          </a:lnRef>
          <a:fillRef idx="3">
            <a:schemeClr val="dk1"/>
          </a:fillRef>
          <a:effectRef idx="3">
            <a:schemeClr val="dk1"/>
          </a:effectRef>
          <a:fontRef idx="minor">
            <a:schemeClr val="lt1"/>
          </a:fontRef>
        </p:style>
        <p:txBody>
          <a:bodyPr rtlCol="1" anchor="ctr"/>
          <a:lstStyle/>
          <a:p>
            <a:pPr algn="ctr"/>
            <a:r>
              <a:rPr lang="fa-IR" b="1" dirty="0">
                <a:cs typeface="B Nazanin" pitchFamily="2" charset="-78"/>
              </a:rPr>
              <a:t>توزیع کننده</a:t>
            </a:r>
          </a:p>
        </p:txBody>
      </p:sp>
      <p:sp>
        <p:nvSpPr>
          <p:cNvPr id="7" name="Rectangle 6"/>
          <p:cNvSpPr/>
          <p:nvPr/>
        </p:nvSpPr>
        <p:spPr>
          <a:xfrm>
            <a:off x="2438400" y="3124200"/>
            <a:ext cx="1295400" cy="914400"/>
          </a:xfrm>
          <a:prstGeom prst="rect">
            <a:avLst/>
          </a:prstGeom>
        </p:spPr>
        <p:style>
          <a:lnRef idx="0">
            <a:schemeClr val="dk1"/>
          </a:lnRef>
          <a:fillRef idx="3">
            <a:schemeClr val="dk1"/>
          </a:fillRef>
          <a:effectRef idx="3">
            <a:schemeClr val="dk1"/>
          </a:effectRef>
          <a:fontRef idx="minor">
            <a:schemeClr val="lt1"/>
          </a:fontRef>
        </p:style>
        <p:txBody>
          <a:bodyPr rtlCol="1" anchor="ctr"/>
          <a:lstStyle/>
          <a:p>
            <a:pPr algn="ctr"/>
            <a:r>
              <a:rPr lang="fa-IR" b="1" dirty="0">
                <a:cs typeface="B Nazanin" pitchFamily="2" charset="-78"/>
              </a:rPr>
              <a:t>تولید کننده</a:t>
            </a:r>
          </a:p>
        </p:txBody>
      </p:sp>
      <p:sp>
        <p:nvSpPr>
          <p:cNvPr id="8" name="Rectangle 7"/>
          <p:cNvSpPr/>
          <p:nvPr/>
        </p:nvSpPr>
        <p:spPr>
          <a:xfrm>
            <a:off x="7391400" y="3124200"/>
            <a:ext cx="1219200" cy="914400"/>
          </a:xfrm>
          <a:prstGeom prst="rect">
            <a:avLst/>
          </a:prstGeom>
        </p:spPr>
        <p:style>
          <a:lnRef idx="0">
            <a:schemeClr val="dk1"/>
          </a:lnRef>
          <a:fillRef idx="3">
            <a:schemeClr val="dk1"/>
          </a:fillRef>
          <a:effectRef idx="3">
            <a:schemeClr val="dk1"/>
          </a:effectRef>
          <a:fontRef idx="minor">
            <a:schemeClr val="lt1"/>
          </a:fontRef>
        </p:style>
        <p:txBody>
          <a:bodyPr rtlCol="1" anchor="ctr"/>
          <a:lstStyle/>
          <a:p>
            <a:pPr algn="ctr"/>
            <a:r>
              <a:rPr lang="fa-IR" b="1" dirty="0" smtClean="0">
                <a:cs typeface="B Nazanin" pitchFamily="2" charset="-78"/>
              </a:rPr>
              <a:t>مصر ف کننده نهایی</a:t>
            </a:r>
            <a:endParaRPr lang="fa-IR" b="1" dirty="0">
              <a:cs typeface="B Nazanin" pitchFamily="2" charset="-78"/>
            </a:endParaRPr>
          </a:p>
        </p:txBody>
      </p:sp>
      <p:sp>
        <p:nvSpPr>
          <p:cNvPr id="9" name="Rectangle 8"/>
          <p:cNvSpPr/>
          <p:nvPr/>
        </p:nvSpPr>
        <p:spPr>
          <a:xfrm>
            <a:off x="5715000" y="3124200"/>
            <a:ext cx="1295400" cy="914400"/>
          </a:xfrm>
          <a:prstGeom prst="rect">
            <a:avLst/>
          </a:prstGeom>
        </p:spPr>
        <p:style>
          <a:lnRef idx="0">
            <a:schemeClr val="dk1"/>
          </a:lnRef>
          <a:fillRef idx="3">
            <a:schemeClr val="dk1"/>
          </a:fillRef>
          <a:effectRef idx="3">
            <a:schemeClr val="dk1"/>
          </a:effectRef>
          <a:fontRef idx="minor">
            <a:schemeClr val="lt1"/>
          </a:fontRef>
        </p:style>
        <p:txBody>
          <a:bodyPr rtlCol="1" anchor="ctr"/>
          <a:lstStyle/>
          <a:p>
            <a:pPr algn="ctr"/>
            <a:r>
              <a:rPr lang="fa-IR" b="1" dirty="0">
                <a:cs typeface="B Nazanin" pitchFamily="2" charset="-78"/>
              </a:rPr>
              <a:t>خردهد فروش</a:t>
            </a:r>
          </a:p>
        </p:txBody>
      </p:sp>
      <p:cxnSp>
        <p:nvCxnSpPr>
          <p:cNvPr id="11" name="Straight Arrow Connector 10"/>
          <p:cNvCxnSpPr>
            <a:endCxn id="7" idx="1"/>
          </p:cNvCxnSpPr>
          <p:nvPr/>
        </p:nvCxnSpPr>
        <p:spPr>
          <a:xfrm>
            <a:off x="2057400" y="3581400"/>
            <a:ext cx="381000"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6" idx="1"/>
          </p:cNvCxnSpPr>
          <p:nvPr/>
        </p:nvCxnSpPr>
        <p:spPr>
          <a:xfrm>
            <a:off x="3810000" y="3581400"/>
            <a:ext cx="304800"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3"/>
          </p:cNvCxnSpPr>
          <p:nvPr/>
        </p:nvCxnSpPr>
        <p:spPr>
          <a:xfrm>
            <a:off x="5334000" y="3581400"/>
            <a:ext cx="304800"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9" idx="3"/>
            <a:endCxn id="8" idx="1"/>
          </p:cNvCxnSpPr>
          <p:nvPr/>
        </p:nvCxnSpPr>
        <p:spPr>
          <a:xfrm>
            <a:off x="7010400" y="3581400"/>
            <a:ext cx="381000"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867416"/>
      </p:ext>
    </p:extLst>
  </p:cSld>
  <p:clrMapOvr>
    <a:masterClrMapping/>
  </p:clrMapOvr>
  <p:transition>
    <p:dissolv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914400" y="1142999"/>
          <a:ext cx="7772400" cy="5105399"/>
        </p:xfrm>
        <a:graphic>
          <a:graphicData uri="http://schemas.openxmlformats.org/drawingml/2006/table">
            <a:tbl>
              <a:tblPr rtl="1" firstRow="1" bandRow="1">
                <a:tableStyleId>{5C22544A-7EE6-4342-B048-85BDC9FD1C3A}</a:tableStyleId>
              </a:tblPr>
              <a:tblGrid>
                <a:gridCol w="1466850">
                  <a:extLst>
                    <a:ext uri="{9D8B030D-6E8A-4147-A177-3AD203B41FA5}">
                      <a16:colId xmlns:a16="http://schemas.microsoft.com/office/drawing/2014/main" val="20000"/>
                    </a:ext>
                  </a:extLst>
                </a:gridCol>
                <a:gridCol w="1485900">
                  <a:extLst>
                    <a:ext uri="{9D8B030D-6E8A-4147-A177-3AD203B41FA5}">
                      <a16:colId xmlns:a16="http://schemas.microsoft.com/office/drawing/2014/main" val="20001"/>
                    </a:ext>
                  </a:extLst>
                </a:gridCol>
                <a:gridCol w="4819650">
                  <a:extLst>
                    <a:ext uri="{9D8B030D-6E8A-4147-A177-3AD203B41FA5}">
                      <a16:colId xmlns:a16="http://schemas.microsoft.com/office/drawing/2014/main" val="20002"/>
                    </a:ext>
                  </a:extLst>
                </a:gridCol>
              </a:tblGrid>
              <a:tr h="501607">
                <a:tc>
                  <a:txBody>
                    <a:bodyPr/>
                    <a:lstStyle/>
                    <a:p>
                      <a:pPr algn="ctr" rtl="1">
                        <a:lnSpc>
                          <a:spcPct val="150000"/>
                        </a:lnSpc>
                        <a:spcAft>
                          <a:spcPts val="0"/>
                        </a:spcAft>
                      </a:pPr>
                      <a:r>
                        <a:rPr lang="fa-IR" sz="1400" b="1" dirty="0">
                          <a:latin typeface="Calibri"/>
                          <a:ea typeface="Calibri"/>
                          <a:cs typeface="Arial"/>
                        </a:rPr>
                        <a:t>ردیف</a:t>
                      </a:r>
                      <a:endParaRPr lang="en-US" sz="1100" dirty="0">
                        <a:latin typeface="Calibri"/>
                        <a:ea typeface="Calibri"/>
                        <a:cs typeface="Arial"/>
                      </a:endParaRPr>
                    </a:p>
                  </a:txBody>
                  <a:tcPr marL="68580" marR="68580" marT="0" marB="0"/>
                </a:tc>
                <a:tc>
                  <a:txBody>
                    <a:bodyPr/>
                    <a:lstStyle/>
                    <a:p>
                      <a:pPr algn="ctr" rtl="1">
                        <a:lnSpc>
                          <a:spcPct val="150000"/>
                        </a:lnSpc>
                        <a:spcAft>
                          <a:spcPts val="0"/>
                        </a:spcAft>
                      </a:pPr>
                      <a:r>
                        <a:rPr lang="fa-IR" sz="1400" b="1">
                          <a:latin typeface="Calibri"/>
                          <a:ea typeface="Calibri"/>
                          <a:cs typeface="Arial"/>
                        </a:rPr>
                        <a:t>هزینه</a:t>
                      </a:r>
                      <a:endParaRPr lang="en-US" sz="1100">
                        <a:latin typeface="Calibri"/>
                        <a:ea typeface="Calibri"/>
                        <a:cs typeface="Arial"/>
                      </a:endParaRPr>
                    </a:p>
                  </a:txBody>
                  <a:tcPr marL="68580" marR="68580" marT="0" marB="0"/>
                </a:tc>
                <a:tc>
                  <a:txBody>
                    <a:bodyPr/>
                    <a:lstStyle/>
                    <a:p>
                      <a:pPr algn="ctr" rtl="1">
                        <a:lnSpc>
                          <a:spcPct val="150000"/>
                        </a:lnSpc>
                        <a:spcAft>
                          <a:spcPts val="0"/>
                        </a:spcAft>
                      </a:pPr>
                      <a:r>
                        <a:rPr lang="fa-IR" sz="1400" b="1" dirty="0">
                          <a:latin typeface="Calibri"/>
                          <a:ea typeface="Calibri"/>
                          <a:cs typeface="Arial"/>
                        </a:rPr>
                        <a:t>اثر بالقوه ماد</a:t>
                      </a:r>
                      <a:endParaRPr lang="en-US" sz="1100" dirty="0">
                        <a:latin typeface="Calibri"/>
                        <a:ea typeface="Calibri"/>
                        <a:cs typeface="Arial"/>
                      </a:endParaRPr>
                    </a:p>
                  </a:txBody>
                  <a:tcPr marL="68580" marR="68580" marT="0" marB="0"/>
                </a:tc>
                <a:extLst>
                  <a:ext uri="{0D108BD9-81ED-4DB2-BD59-A6C34878D82A}">
                    <a16:rowId xmlns:a16="http://schemas.microsoft.com/office/drawing/2014/main" val="10000"/>
                  </a:ext>
                </a:extLst>
              </a:tr>
              <a:tr h="501607">
                <a:tc>
                  <a:txBody>
                    <a:bodyPr/>
                    <a:lstStyle/>
                    <a:p>
                      <a:pPr algn="ctr" rtl="1">
                        <a:lnSpc>
                          <a:spcPct val="150000"/>
                        </a:lnSpc>
                        <a:spcAft>
                          <a:spcPts val="0"/>
                        </a:spcAft>
                      </a:pPr>
                      <a:r>
                        <a:rPr lang="fa-IR" sz="1400" b="1">
                          <a:latin typeface="Calibri"/>
                          <a:ea typeface="Calibri"/>
                          <a:cs typeface="Arial"/>
                        </a:rPr>
                        <a:t>1</a:t>
                      </a:r>
                      <a:endParaRPr lang="en-US" sz="1100">
                        <a:latin typeface="Calibri"/>
                        <a:ea typeface="Calibri"/>
                        <a:cs typeface="Arial"/>
                      </a:endParaRPr>
                    </a:p>
                  </a:txBody>
                  <a:tcPr marL="68580" marR="68580" marT="0" marB="0"/>
                </a:tc>
                <a:tc>
                  <a:txBody>
                    <a:bodyPr/>
                    <a:lstStyle/>
                    <a:p>
                      <a:pPr algn="ctr" rtl="1">
                        <a:lnSpc>
                          <a:spcPct val="150000"/>
                        </a:lnSpc>
                        <a:spcAft>
                          <a:spcPts val="0"/>
                        </a:spcAft>
                      </a:pPr>
                      <a:r>
                        <a:rPr lang="fa-IR" sz="1400" b="1">
                          <a:latin typeface="Calibri"/>
                          <a:ea typeface="Calibri"/>
                          <a:cs typeface="Arial"/>
                        </a:rPr>
                        <a:t>ادراری</a:t>
                      </a:r>
                      <a:endParaRPr lang="en-US" sz="1100">
                        <a:latin typeface="Calibri"/>
                        <a:ea typeface="Calibri"/>
                        <a:cs typeface="Arial"/>
                      </a:endParaRPr>
                    </a:p>
                  </a:txBody>
                  <a:tcPr marL="68580" marR="68580" marT="0" marB="0"/>
                </a:tc>
                <a:tc>
                  <a:txBody>
                    <a:bodyPr/>
                    <a:lstStyle/>
                    <a:p>
                      <a:pPr algn="ctr" rtl="1">
                        <a:lnSpc>
                          <a:spcPct val="150000"/>
                        </a:lnSpc>
                        <a:spcAft>
                          <a:spcPts val="0"/>
                        </a:spcAft>
                      </a:pPr>
                      <a:r>
                        <a:rPr lang="fa-IR" sz="1400" b="1">
                          <a:latin typeface="Calibri"/>
                          <a:ea typeface="Calibri"/>
                          <a:cs typeface="Arial"/>
                        </a:rPr>
                        <a:t>تبادل الکترونیکی   سفارشات و صورتحساب ها</a:t>
                      </a:r>
                      <a:endParaRPr lang="en-US" sz="1100">
                        <a:latin typeface="Calibri"/>
                        <a:ea typeface="Calibri"/>
                        <a:cs typeface="Arial"/>
                      </a:endParaRPr>
                    </a:p>
                  </a:txBody>
                  <a:tcPr marL="68580" marR="68580" marT="0" marB="0"/>
                </a:tc>
                <a:extLst>
                  <a:ext uri="{0D108BD9-81ED-4DB2-BD59-A6C34878D82A}">
                    <a16:rowId xmlns:a16="http://schemas.microsoft.com/office/drawing/2014/main" val="10001"/>
                  </a:ext>
                </a:extLst>
              </a:tr>
              <a:tr h="865788">
                <a:tc>
                  <a:txBody>
                    <a:bodyPr/>
                    <a:lstStyle/>
                    <a:p>
                      <a:pPr algn="ctr" rtl="1">
                        <a:lnSpc>
                          <a:spcPct val="150000"/>
                        </a:lnSpc>
                        <a:spcAft>
                          <a:spcPts val="0"/>
                        </a:spcAft>
                      </a:pPr>
                      <a:r>
                        <a:rPr lang="fa-IR" sz="1400" b="1">
                          <a:latin typeface="Calibri"/>
                          <a:ea typeface="Calibri"/>
                          <a:cs typeface="Arial"/>
                        </a:rPr>
                        <a:t>2</a:t>
                      </a:r>
                      <a:endParaRPr lang="en-US" sz="1100">
                        <a:latin typeface="Calibri"/>
                        <a:ea typeface="Calibri"/>
                        <a:cs typeface="Arial"/>
                      </a:endParaRPr>
                    </a:p>
                  </a:txBody>
                  <a:tcPr marL="68580" marR="68580" marT="0" marB="0"/>
                </a:tc>
                <a:tc>
                  <a:txBody>
                    <a:bodyPr/>
                    <a:lstStyle/>
                    <a:p>
                      <a:pPr algn="ctr" rtl="1">
                        <a:lnSpc>
                          <a:spcPct val="150000"/>
                        </a:lnSpc>
                        <a:spcAft>
                          <a:spcPts val="0"/>
                        </a:spcAft>
                      </a:pPr>
                      <a:r>
                        <a:rPr lang="fa-IR" sz="1400" b="1">
                          <a:latin typeface="Calibri"/>
                          <a:ea typeface="Calibri"/>
                          <a:cs typeface="Arial"/>
                        </a:rPr>
                        <a:t>موجودی انبار</a:t>
                      </a:r>
                      <a:endParaRPr lang="en-US" sz="1100">
                        <a:latin typeface="Calibri"/>
                        <a:ea typeface="Calibri"/>
                        <a:cs typeface="Arial"/>
                      </a:endParaRPr>
                    </a:p>
                  </a:txBody>
                  <a:tcPr marL="68580" marR="68580" marT="0" marB="0"/>
                </a:tc>
                <a:tc>
                  <a:txBody>
                    <a:bodyPr/>
                    <a:lstStyle/>
                    <a:p>
                      <a:pPr algn="ctr" rtl="1">
                        <a:lnSpc>
                          <a:spcPct val="150000"/>
                        </a:lnSpc>
                        <a:spcAft>
                          <a:spcPts val="0"/>
                        </a:spcAft>
                      </a:pPr>
                      <a:r>
                        <a:rPr lang="fa-IR" sz="1400" b="1" dirty="0">
                          <a:latin typeface="Calibri"/>
                          <a:ea typeface="Calibri"/>
                          <a:cs typeface="Arial"/>
                        </a:rPr>
                        <a:t>سهیم شدن در اطلاعا ت مربوط به موجود ی ا نبار برای اجنتاب از حمل کالاها ی غیر ضروری</a:t>
                      </a:r>
                      <a:endParaRPr lang="en-US" sz="1100" dirty="0">
                        <a:latin typeface="Calibri"/>
                        <a:ea typeface="Calibri"/>
                        <a:cs typeface="Arial"/>
                      </a:endParaRPr>
                    </a:p>
                  </a:txBody>
                  <a:tcPr marL="68580" marR="68580" marT="0" marB="0"/>
                </a:tc>
                <a:extLst>
                  <a:ext uri="{0D108BD9-81ED-4DB2-BD59-A6C34878D82A}">
                    <a16:rowId xmlns:a16="http://schemas.microsoft.com/office/drawing/2014/main" val="10002"/>
                  </a:ext>
                </a:extLst>
              </a:tr>
              <a:tr h="865788">
                <a:tc>
                  <a:txBody>
                    <a:bodyPr/>
                    <a:lstStyle/>
                    <a:p>
                      <a:pPr algn="ctr" rtl="1">
                        <a:lnSpc>
                          <a:spcPct val="150000"/>
                        </a:lnSpc>
                        <a:spcAft>
                          <a:spcPts val="0"/>
                        </a:spcAft>
                      </a:pPr>
                      <a:r>
                        <a:rPr lang="fa-IR" sz="1400" b="1">
                          <a:latin typeface="Calibri"/>
                          <a:ea typeface="Calibri"/>
                          <a:cs typeface="Arial"/>
                        </a:rPr>
                        <a:t>3</a:t>
                      </a:r>
                      <a:endParaRPr lang="en-US" sz="1100">
                        <a:latin typeface="Calibri"/>
                        <a:ea typeface="Calibri"/>
                        <a:cs typeface="Arial"/>
                      </a:endParaRPr>
                    </a:p>
                  </a:txBody>
                  <a:tcPr marL="68580" marR="68580" marT="0" marB="0"/>
                </a:tc>
                <a:tc>
                  <a:txBody>
                    <a:bodyPr/>
                    <a:lstStyle/>
                    <a:p>
                      <a:pPr algn="ctr" rtl="1">
                        <a:lnSpc>
                          <a:spcPct val="150000"/>
                        </a:lnSpc>
                        <a:spcAft>
                          <a:spcPts val="0"/>
                        </a:spcAft>
                      </a:pPr>
                      <a:r>
                        <a:rPr lang="fa-IR" sz="1400" b="1">
                          <a:latin typeface="Calibri"/>
                          <a:ea typeface="Calibri"/>
                          <a:cs typeface="Arial"/>
                        </a:rPr>
                        <a:t>حمل ونقل/</a:t>
                      </a:r>
                      <a:endParaRPr lang="en-US" sz="1100">
                        <a:latin typeface="Calibri"/>
                        <a:ea typeface="Calibri"/>
                        <a:cs typeface="Arial"/>
                      </a:endParaRPr>
                    </a:p>
                    <a:p>
                      <a:pPr algn="ctr" rtl="1">
                        <a:lnSpc>
                          <a:spcPct val="150000"/>
                        </a:lnSpc>
                        <a:spcAft>
                          <a:spcPts val="0"/>
                        </a:spcAft>
                      </a:pPr>
                      <a:r>
                        <a:rPr lang="fa-IR" sz="1400" b="1">
                          <a:latin typeface="Calibri"/>
                          <a:ea typeface="Calibri"/>
                          <a:cs typeface="Arial"/>
                        </a:rPr>
                        <a:t>ذخیره سازی</a:t>
                      </a:r>
                      <a:endParaRPr lang="en-US" sz="1100">
                        <a:latin typeface="Calibri"/>
                        <a:ea typeface="Calibri"/>
                        <a:cs typeface="Arial"/>
                      </a:endParaRPr>
                    </a:p>
                  </a:txBody>
                  <a:tcPr marL="68580" marR="68580" marT="0" marB="0"/>
                </a:tc>
                <a:tc>
                  <a:txBody>
                    <a:bodyPr/>
                    <a:lstStyle/>
                    <a:p>
                      <a:pPr algn="ctr" rtl="1">
                        <a:lnSpc>
                          <a:spcPct val="150000"/>
                        </a:lnSpc>
                        <a:spcAft>
                          <a:spcPts val="0"/>
                        </a:spcAft>
                      </a:pPr>
                      <a:r>
                        <a:rPr lang="fa-IR" sz="1400" b="1">
                          <a:latin typeface="Calibri"/>
                          <a:ea typeface="Calibri"/>
                          <a:cs typeface="Arial"/>
                        </a:rPr>
                        <a:t>مطلوب سازی حویل کالا برای اطمینان از این که حمل ونقل و فضای ذخیره سازی بطور موثر مورد استفاده واقع می شود و اجتناب از بار گیری  اضطراری</a:t>
                      </a:r>
                      <a:endParaRPr lang="en-US" sz="1100">
                        <a:latin typeface="Calibri"/>
                        <a:ea typeface="Calibri"/>
                        <a:cs typeface="Arial"/>
                      </a:endParaRPr>
                    </a:p>
                  </a:txBody>
                  <a:tcPr marL="68580" marR="68580" marT="0" marB="0"/>
                </a:tc>
                <a:extLst>
                  <a:ext uri="{0D108BD9-81ED-4DB2-BD59-A6C34878D82A}">
                    <a16:rowId xmlns:a16="http://schemas.microsoft.com/office/drawing/2014/main" val="10003"/>
                  </a:ext>
                </a:extLst>
              </a:tr>
              <a:tr h="865788">
                <a:tc>
                  <a:txBody>
                    <a:bodyPr/>
                    <a:lstStyle/>
                    <a:p>
                      <a:pPr algn="ctr" rtl="1">
                        <a:lnSpc>
                          <a:spcPct val="150000"/>
                        </a:lnSpc>
                        <a:spcAft>
                          <a:spcPts val="0"/>
                        </a:spcAft>
                      </a:pPr>
                      <a:r>
                        <a:rPr lang="fa-IR" sz="1400" b="1">
                          <a:latin typeface="Calibri"/>
                          <a:ea typeface="Calibri"/>
                          <a:cs typeface="Arial"/>
                        </a:rPr>
                        <a:t>4</a:t>
                      </a:r>
                      <a:endParaRPr lang="en-US" sz="1100">
                        <a:latin typeface="Calibri"/>
                        <a:ea typeface="Calibri"/>
                        <a:cs typeface="Arial"/>
                      </a:endParaRPr>
                    </a:p>
                  </a:txBody>
                  <a:tcPr marL="68580" marR="68580" marT="0" marB="0"/>
                </a:tc>
                <a:tc>
                  <a:txBody>
                    <a:bodyPr/>
                    <a:lstStyle/>
                    <a:p>
                      <a:pPr algn="ctr" rtl="1">
                        <a:lnSpc>
                          <a:spcPct val="150000"/>
                        </a:lnSpc>
                        <a:spcAft>
                          <a:spcPts val="0"/>
                        </a:spcAft>
                      </a:pPr>
                      <a:r>
                        <a:rPr lang="fa-IR" sz="1400" b="1">
                          <a:latin typeface="Calibri"/>
                          <a:ea typeface="Calibri"/>
                          <a:cs typeface="Arial"/>
                        </a:rPr>
                        <a:t>کنترل کیفیت</a:t>
                      </a:r>
                      <a:endParaRPr lang="en-US" sz="1100">
                        <a:latin typeface="Calibri"/>
                        <a:ea typeface="Calibri"/>
                        <a:cs typeface="Arial"/>
                      </a:endParaRPr>
                    </a:p>
                  </a:txBody>
                  <a:tcPr marL="68580" marR="68580" marT="0" marB="0"/>
                </a:tc>
                <a:tc>
                  <a:txBody>
                    <a:bodyPr/>
                    <a:lstStyle/>
                    <a:p>
                      <a:pPr algn="ctr" rtl="1">
                        <a:lnSpc>
                          <a:spcPct val="150000"/>
                        </a:lnSpc>
                        <a:spcAft>
                          <a:spcPts val="0"/>
                        </a:spcAft>
                      </a:pPr>
                      <a:r>
                        <a:rPr lang="fa-IR" sz="1400" b="1">
                          <a:latin typeface="Calibri"/>
                          <a:ea typeface="Calibri"/>
                          <a:cs typeface="Arial"/>
                        </a:rPr>
                        <a:t>کنترل کیفیت د رجایی که مناسب است و اجازه به دیگران برای دسترسی به داده های کیفیت برای اجتناب ازدوباره کاری</a:t>
                      </a:r>
                      <a:endParaRPr lang="en-US" sz="1100">
                        <a:latin typeface="Calibri"/>
                        <a:ea typeface="Calibri"/>
                        <a:cs typeface="Arial"/>
                      </a:endParaRPr>
                    </a:p>
                  </a:txBody>
                  <a:tcPr marL="68580" marR="68580" marT="0" marB="0"/>
                </a:tc>
                <a:extLst>
                  <a:ext uri="{0D108BD9-81ED-4DB2-BD59-A6C34878D82A}">
                    <a16:rowId xmlns:a16="http://schemas.microsoft.com/office/drawing/2014/main" val="10004"/>
                  </a:ext>
                </a:extLst>
              </a:tr>
              <a:tr h="501607">
                <a:tc>
                  <a:txBody>
                    <a:bodyPr/>
                    <a:lstStyle/>
                    <a:p>
                      <a:pPr algn="ctr" rtl="1">
                        <a:lnSpc>
                          <a:spcPct val="150000"/>
                        </a:lnSpc>
                        <a:spcAft>
                          <a:spcPts val="0"/>
                        </a:spcAft>
                      </a:pPr>
                      <a:r>
                        <a:rPr lang="fa-IR" sz="1400" b="1">
                          <a:latin typeface="Calibri"/>
                          <a:ea typeface="Calibri"/>
                          <a:cs typeface="Arial"/>
                        </a:rPr>
                        <a:t>5</a:t>
                      </a:r>
                      <a:endParaRPr lang="en-US" sz="1100">
                        <a:latin typeface="Calibri"/>
                        <a:ea typeface="Calibri"/>
                        <a:cs typeface="Arial"/>
                      </a:endParaRPr>
                    </a:p>
                  </a:txBody>
                  <a:tcPr marL="68580" marR="68580" marT="0" marB="0"/>
                </a:tc>
                <a:tc>
                  <a:txBody>
                    <a:bodyPr/>
                    <a:lstStyle/>
                    <a:p>
                      <a:pPr algn="ctr" rtl="1">
                        <a:lnSpc>
                          <a:spcPct val="150000"/>
                        </a:lnSpc>
                        <a:spcAft>
                          <a:spcPts val="0"/>
                        </a:spcAft>
                      </a:pPr>
                      <a:r>
                        <a:rPr lang="fa-IR" sz="1400" b="1">
                          <a:latin typeface="Calibri"/>
                          <a:ea typeface="Calibri"/>
                          <a:cs typeface="Arial"/>
                        </a:rPr>
                        <a:t>طراحی</a:t>
                      </a:r>
                      <a:endParaRPr lang="en-US" sz="1100">
                        <a:latin typeface="Calibri"/>
                        <a:ea typeface="Calibri"/>
                        <a:cs typeface="Arial"/>
                      </a:endParaRPr>
                    </a:p>
                  </a:txBody>
                  <a:tcPr marL="68580" marR="68580" marT="0" marB="0"/>
                </a:tc>
                <a:tc>
                  <a:txBody>
                    <a:bodyPr/>
                    <a:lstStyle/>
                    <a:p>
                      <a:pPr algn="ctr" rtl="1">
                        <a:lnSpc>
                          <a:spcPct val="150000"/>
                        </a:lnSpc>
                        <a:spcAft>
                          <a:spcPts val="0"/>
                        </a:spcAft>
                      </a:pPr>
                      <a:r>
                        <a:rPr lang="fa-IR" sz="1400" b="1">
                          <a:latin typeface="Calibri"/>
                          <a:ea typeface="Calibri"/>
                          <a:cs typeface="Arial"/>
                        </a:rPr>
                        <a:t>سهیم شدن در داده های طراحی محصول یرای تسریع در ایجاد محصول بهتر</a:t>
                      </a:r>
                      <a:endParaRPr lang="en-US" sz="1100">
                        <a:latin typeface="Calibri"/>
                        <a:ea typeface="Calibri"/>
                        <a:cs typeface="Arial"/>
                      </a:endParaRPr>
                    </a:p>
                  </a:txBody>
                  <a:tcPr marL="68580" marR="68580" marT="0" marB="0"/>
                </a:tc>
                <a:extLst>
                  <a:ext uri="{0D108BD9-81ED-4DB2-BD59-A6C34878D82A}">
                    <a16:rowId xmlns:a16="http://schemas.microsoft.com/office/drawing/2014/main" val="10005"/>
                  </a:ext>
                </a:extLst>
              </a:tr>
              <a:tr h="501607">
                <a:tc>
                  <a:txBody>
                    <a:bodyPr/>
                    <a:lstStyle/>
                    <a:p>
                      <a:pPr algn="ctr" rtl="1">
                        <a:lnSpc>
                          <a:spcPct val="150000"/>
                        </a:lnSpc>
                        <a:spcAft>
                          <a:spcPts val="0"/>
                        </a:spcAft>
                      </a:pPr>
                      <a:r>
                        <a:rPr lang="fa-IR" sz="1400" b="1">
                          <a:latin typeface="Calibri"/>
                          <a:ea typeface="Calibri"/>
                          <a:cs typeface="Arial"/>
                        </a:rPr>
                        <a:t>6</a:t>
                      </a:r>
                      <a:endParaRPr lang="en-US" sz="1100">
                        <a:latin typeface="Calibri"/>
                        <a:ea typeface="Calibri"/>
                        <a:cs typeface="Arial"/>
                      </a:endParaRPr>
                    </a:p>
                  </a:txBody>
                  <a:tcPr marL="68580" marR="68580" marT="0" marB="0"/>
                </a:tc>
                <a:tc>
                  <a:txBody>
                    <a:bodyPr/>
                    <a:lstStyle/>
                    <a:p>
                      <a:pPr algn="ctr" rtl="1">
                        <a:lnSpc>
                          <a:spcPct val="150000"/>
                        </a:lnSpc>
                        <a:spcAft>
                          <a:spcPts val="0"/>
                        </a:spcAft>
                      </a:pPr>
                      <a:r>
                        <a:rPr lang="fa-IR" sz="1400" b="1">
                          <a:latin typeface="Calibri"/>
                          <a:ea typeface="Calibri"/>
                          <a:cs typeface="Arial"/>
                        </a:rPr>
                        <a:t>امور مالی</a:t>
                      </a:r>
                      <a:endParaRPr lang="en-US" sz="1100">
                        <a:latin typeface="Calibri"/>
                        <a:ea typeface="Calibri"/>
                        <a:cs typeface="Arial"/>
                      </a:endParaRPr>
                    </a:p>
                  </a:txBody>
                  <a:tcPr marL="68580" marR="68580" marT="0" marB="0"/>
                </a:tc>
                <a:tc>
                  <a:txBody>
                    <a:bodyPr/>
                    <a:lstStyle/>
                    <a:p>
                      <a:pPr algn="ctr" rtl="1">
                        <a:lnSpc>
                          <a:spcPct val="150000"/>
                        </a:lnSpc>
                        <a:spcAft>
                          <a:spcPts val="0"/>
                        </a:spcAft>
                      </a:pPr>
                      <a:r>
                        <a:rPr lang="fa-IR" sz="1400" b="1">
                          <a:latin typeface="Calibri"/>
                          <a:ea typeface="Calibri"/>
                          <a:cs typeface="Arial"/>
                        </a:rPr>
                        <a:t>اطمینان از اینکه پرداخت ها صورت گرفته تا وامهای بانکی اضافه اجتناب شود.</a:t>
                      </a:r>
                      <a:endParaRPr lang="en-US" sz="1100">
                        <a:latin typeface="Calibri"/>
                        <a:ea typeface="Calibri"/>
                        <a:cs typeface="Arial"/>
                      </a:endParaRPr>
                    </a:p>
                  </a:txBody>
                  <a:tcPr marL="68580" marR="68580" marT="0" marB="0"/>
                </a:tc>
                <a:extLst>
                  <a:ext uri="{0D108BD9-81ED-4DB2-BD59-A6C34878D82A}">
                    <a16:rowId xmlns:a16="http://schemas.microsoft.com/office/drawing/2014/main" val="10006"/>
                  </a:ext>
                </a:extLst>
              </a:tr>
              <a:tr h="501607">
                <a:tc>
                  <a:txBody>
                    <a:bodyPr/>
                    <a:lstStyle/>
                    <a:p>
                      <a:pPr algn="ctr" rtl="1">
                        <a:lnSpc>
                          <a:spcPct val="150000"/>
                        </a:lnSpc>
                        <a:spcAft>
                          <a:spcPts val="0"/>
                        </a:spcAft>
                      </a:pPr>
                      <a:r>
                        <a:rPr lang="fa-IR" sz="1400" b="1">
                          <a:latin typeface="Calibri"/>
                          <a:ea typeface="Calibri"/>
                          <a:cs typeface="Arial"/>
                        </a:rPr>
                        <a:t>7</a:t>
                      </a:r>
                      <a:endParaRPr lang="en-US" sz="1100">
                        <a:latin typeface="Calibri"/>
                        <a:ea typeface="Calibri"/>
                        <a:cs typeface="Arial"/>
                      </a:endParaRPr>
                    </a:p>
                  </a:txBody>
                  <a:tcPr marL="68580" marR="68580" marT="0" marB="0"/>
                </a:tc>
                <a:tc>
                  <a:txBody>
                    <a:bodyPr/>
                    <a:lstStyle/>
                    <a:p>
                      <a:pPr algn="ctr" rtl="1">
                        <a:lnSpc>
                          <a:spcPct val="150000"/>
                        </a:lnSpc>
                        <a:spcAft>
                          <a:spcPts val="0"/>
                        </a:spcAft>
                      </a:pPr>
                      <a:r>
                        <a:rPr lang="fa-IR" sz="1400" b="1">
                          <a:latin typeface="Calibri"/>
                          <a:ea typeface="Calibri"/>
                          <a:cs typeface="Arial"/>
                        </a:rPr>
                        <a:t>ظرفیت</a:t>
                      </a:r>
                      <a:endParaRPr lang="en-US" sz="1100">
                        <a:latin typeface="Calibri"/>
                        <a:ea typeface="Calibri"/>
                        <a:cs typeface="Arial"/>
                      </a:endParaRPr>
                    </a:p>
                  </a:txBody>
                  <a:tcPr marL="68580" marR="68580" marT="0" marB="0"/>
                </a:tc>
                <a:tc>
                  <a:txBody>
                    <a:bodyPr/>
                    <a:lstStyle/>
                    <a:p>
                      <a:pPr algn="ctr" rtl="1">
                        <a:lnSpc>
                          <a:spcPct val="150000"/>
                        </a:lnSpc>
                        <a:spcAft>
                          <a:spcPts val="0"/>
                        </a:spcAft>
                      </a:pPr>
                      <a:r>
                        <a:rPr lang="fa-IR" sz="1400" b="1" dirty="0">
                          <a:latin typeface="Calibri"/>
                          <a:ea typeface="Calibri"/>
                          <a:cs typeface="Arial"/>
                        </a:rPr>
                        <a:t>ایجاد سازگاری در استفاده از منابع برای اجتناب از منابع بلا</a:t>
                      </a:r>
                      <a:endParaRPr lang="en-US" sz="1100" dirty="0">
                        <a:latin typeface="Calibri"/>
                        <a:ea typeface="Calibri"/>
                        <a:cs typeface="Arial"/>
                      </a:endParaRPr>
                    </a:p>
                  </a:txBody>
                  <a:tcPr marL="68580" marR="68580" marT="0" marB="0"/>
                </a:tc>
                <a:extLst>
                  <a:ext uri="{0D108BD9-81ED-4DB2-BD59-A6C34878D82A}">
                    <a16:rowId xmlns:a16="http://schemas.microsoft.com/office/drawing/2014/main" val="10007"/>
                  </a:ext>
                </a:extLst>
              </a:tr>
            </a:tbl>
          </a:graphicData>
        </a:graphic>
      </p:graphicFrame>
      <p:sp>
        <p:nvSpPr>
          <p:cNvPr id="2" name="Title 1"/>
          <p:cNvSpPr>
            <a:spLocks noGrp="1"/>
          </p:cNvSpPr>
          <p:nvPr>
            <p:ph type="title"/>
          </p:nvPr>
        </p:nvSpPr>
        <p:spPr/>
        <p:txBody>
          <a:bodyPr/>
          <a:lstStyle/>
          <a:p>
            <a:pPr algn="ctr"/>
            <a:r>
              <a:rPr lang="fa-IR" sz="2000" dirty="0" smtClean="0"/>
              <a:t>اثرات ماد در کاهش هزینه ها </a:t>
            </a:r>
            <a:endParaRPr lang="fa-IR" sz="2000" dirty="0"/>
          </a:p>
        </p:txBody>
      </p:sp>
    </p:spTree>
    <p:extLst>
      <p:ext uri="{BB962C8B-B14F-4D97-AF65-F5344CB8AC3E}">
        <p14:creationId xmlns:p14="http://schemas.microsoft.com/office/powerpoint/2010/main" val="36239808"/>
      </p:ext>
    </p:extLst>
  </p:cSld>
  <p:clrMapOvr>
    <a:masterClrMapping/>
  </p:clrMapOvr>
  <p:transition>
    <p:zoom dir="in"/>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fa-IR" sz="2000" b="1" dirty="0" smtClean="0">
                <a:cs typeface="B Nazanin" pitchFamily="2" charset="-78"/>
              </a:rPr>
              <a:t>تدارکات رو به درون</a:t>
            </a:r>
            <a:endParaRPr lang="en-US" sz="2000" b="1" dirty="0" smtClean="0">
              <a:cs typeface="B Nazanin" pitchFamily="2" charset="-78"/>
            </a:endParaRPr>
          </a:p>
          <a:p>
            <a:pPr lvl="0"/>
            <a:r>
              <a:rPr lang="fa-IR" sz="2000" b="1" dirty="0" smtClean="0">
                <a:cs typeface="B Nazanin" pitchFamily="2" charset="-78"/>
              </a:rPr>
              <a:t>عملیات</a:t>
            </a:r>
            <a:endParaRPr lang="en-US" sz="2000" b="1" dirty="0" smtClean="0">
              <a:cs typeface="B Nazanin" pitchFamily="2" charset="-78"/>
            </a:endParaRPr>
          </a:p>
          <a:p>
            <a:pPr lvl="0"/>
            <a:r>
              <a:rPr lang="fa-IR" sz="2000" b="1" dirty="0" smtClean="0">
                <a:cs typeface="B Nazanin" pitchFamily="2" charset="-78"/>
              </a:rPr>
              <a:t>تدارکات رو به بیرون </a:t>
            </a:r>
            <a:endParaRPr lang="en-US" sz="2000" b="1" dirty="0" smtClean="0">
              <a:cs typeface="B Nazanin" pitchFamily="2" charset="-78"/>
            </a:endParaRPr>
          </a:p>
          <a:p>
            <a:pPr lvl="0"/>
            <a:r>
              <a:rPr lang="fa-IR" sz="2000" b="1" dirty="0" smtClean="0">
                <a:cs typeface="B Nazanin" pitchFamily="2" charset="-78"/>
              </a:rPr>
              <a:t>فروش و بازاریابی</a:t>
            </a:r>
            <a:endParaRPr lang="en-US" sz="2000" b="1" dirty="0" smtClean="0">
              <a:cs typeface="B Nazanin" pitchFamily="2" charset="-78"/>
            </a:endParaRPr>
          </a:p>
          <a:p>
            <a:r>
              <a:rPr lang="fa-IR" sz="2000" dirty="0" smtClean="0">
                <a:cs typeface="B Nazanin" pitchFamily="2" charset="-78"/>
              </a:rPr>
              <a:t>خدمات بعد از فروش</a:t>
            </a:r>
            <a:endParaRPr lang="fa-IR" sz="2000" dirty="0">
              <a:cs typeface="B Nazanin" pitchFamily="2" charset="-78"/>
            </a:endParaRPr>
          </a:p>
        </p:txBody>
      </p:sp>
      <p:sp>
        <p:nvSpPr>
          <p:cNvPr id="2" name="Title 1"/>
          <p:cNvSpPr>
            <a:spLocks noGrp="1"/>
          </p:cNvSpPr>
          <p:nvPr>
            <p:ph type="title"/>
          </p:nvPr>
        </p:nvSpPr>
        <p:spPr/>
        <p:txBody>
          <a:bodyPr>
            <a:normAutofit fontScale="90000"/>
          </a:bodyPr>
          <a:lstStyle/>
          <a:p>
            <a:pPr algn="ctr"/>
            <a:r>
              <a:rPr lang="fa-IR" sz="2800" b="1" dirty="0" smtClean="0">
                <a:cs typeface="B Jadid" pitchFamily="2" charset="-78"/>
              </a:rPr>
              <a:t>پورتر فعالیت های اصلی را به پنج گروه تقسیم بندی می کند:</a:t>
            </a:r>
            <a:r>
              <a:rPr lang="en-US" sz="2000" b="1" dirty="0" smtClean="0">
                <a:cs typeface="B Jadid" pitchFamily="2" charset="-78"/>
              </a:rPr>
              <a:t/>
            </a:r>
            <a:br>
              <a:rPr lang="en-US" sz="2000" b="1" dirty="0" smtClean="0">
                <a:cs typeface="B Jadid" pitchFamily="2" charset="-78"/>
              </a:rPr>
            </a:br>
            <a:endParaRPr lang="fa-IR" sz="2000" dirty="0">
              <a:cs typeface="B Jadid" pitchFamily="2" charset="-78"/>
            </a:endParaRPr>
          </a:p>
        </p:txBody>
      </p:sp>
    </p:spTree>
    <p:extLst>
      <p:ext uri="{BB962C8B-B14F-4D97-AF65-F5344CB8AC3E}">
        <p14:creationId xmlns:p14="http://schemas.microsoft.com/office/powerpoint/2010/main" val="3814437104"/>
      </p:ext>
    </p:extLst>
  </p:cSld>
  <p:clrMapOvr>
    <a:masterClrMapping/>
  </p:clrMapOvr>
  <p:transition>
    <p:cover dir="u"/>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399702616"/>
              </p:ext>
            </p:extLst>
          </p:nvPr>
        </p:nvGraphicFramePr>
        <p:xfrm>
          <a:off x="180000" y="2412000"/>
          <a:ext cx="6351967" cy="3867904"/>
        </p:xfrm>
        <a:graphic>
          <a:graphicData uri="http://schemas.openxmlformats.org/drawingml/2006/table">
            <a:tbl>
              <a:tblPr rtl="1" firstRow="1" firstCol="1" bandRow="1">
                <a:tableStyleId>{D113A9D2-9D6B-4929-AA2D-F23B5EE8CBE7}</a:tableStyleId>
              </a:tblPr>
              <a:tblGrid>
                <a:gridCol w="1102773">
                  <a:extLst>
                    <a:ext uri="{9D8B030D-6E8A-4147-A177-3AD203B41FA5}">
                      <a16:colId xmlns:a16="http://schemas.microsoft.com/office/drawing/2014/main" val="20000"/>
                    </a:ext>
                  </a:extLst>
                </a:gridCol>
                <a:gridCol w="1075202">
                  <a:extLst>
                    <a:ext uri="{9D8B030D-6E8A-4147-A177-3AD203B41FA5}">
                      <a16:colId xmlns:a16="http://schemas.microsoft.com/office/drawing/2014/main" val="20001"/>
                    </a:ext>
                  </a:extLst>
                </a:gridCol>
                <a:gridCol w="1378465">
                  <a:extLst>
                    <a:ext uri="{9D8B030D-6E8A-4147-A177-3AD203B41FA5}">
                      <a16:colId xmlns:a16="http://schemas.microsoft.com/office/drawing/2014/main" val="20002"/>
                    </a:ext>
                  </a:extLst>
                </a:gridCol>
                <a:gridCol w="1447389">
                  <a:extLst>
                    <a:ext uri="{9D8B030D-6E8A-4147-A177-3AD203B41FA5}">
                      <a16:colId xmlns:a16="http://schemas.microsoft.com/office/drawing/2014/main" val="20003"/>
                    </a:ext>
                  </a:extLst>
                </a:gridCol>
                <a:gridCol w="1348138">
                  <a:extLst>
                    <a:ext uri="{9D8B030D-6E8A-4147-A177-3AD203B41FA5}">
                      <a16:colId xmlns:a16="http://schemas.microsoft.com/office/drawing/2014/main" val="20004"/>
                    </a:ext>
                  </a:extLst>
                </a:gridCol>
              </a:tblGrid>
              <a:tr h="576064">
                <a:tc gridSpan="5">
                  <a:txBody>
                    <a:bodyPr/>
                    <a:lstStyle/>
                    <a:p>
                      <a:pPr marL="457200" algn="ctr" rtl="1">
                        <a:lnSpc>
                          <a:spcPct val="150000"/>
                        </a:lnSpc>
                        <a:spcAft>
                          <a:spcPts val="0"/>
                        </a:spcAft>
                      </a:pPr>
                      <a:r>
                        <a:rPr lang="fa-IR" sz="1600" dirty="0">
                          <a:solidFill>
                            <a:srgbClr val="C00000"/>
                          </a:solidFill>
                          <a:effectLst/>
                        </a:rPr>
                        <a:t>فعالیت های حمایتی زیر ساختی مانند فعالیت های حقوقی ، حسابداری،مدیریت مالی</a:t>
                      </a:r>
                      <a:endParaRPr lang="en-US" sz="1600" dirty="0">
                        <a:solidFill>
                          <a:srgbClr val="C00000"/>
                        </a:solidFill>
                        <a:effectLst/>
                      </a:endParaRPr>
                    </a:p>
                    <a:p>
                      <a:pPr marL="457200" algn="ctr" rtl="1">
                        <a:lnSpc>
                          <a:spcPct val="150000"/>
                        </a:lnSpc>
                        <a:spcAft>
                          <a:spcPts val="0"/>
                        </a:spcAft>
                      </a:pPr>
                      <a:r>
                        <a:rPr lang="fa-IR" sz="1600" dirty="0">
                          <a:solidFill>
                            <a:srgbClr val="C00000"/>
                          </a:solidFill>
                          <a:effectLst/>
                        </a:rPr>
                        <a:t> </a:t>
                      </a:r>
                      <a:endParaRPr lang="en-US" sz="1600" b="1" dirty="0">
                        <a:solidFill>
                          <a:srgbClr val="C00000"/>
                        </a:solidFill>
                        <a:effectLst/>
                        <a:latin typeface="Arial"/>
                        <a:ea typeface="Calibri"/>
                        <a:cs typeface="B Homa" pitchFamily="2" charset="-78"/>
                      </a:endParaRPr>
                    </a:p>
                  </a:txBody>
                  <a:tcPr marL="0" marR="0" marT="0" marB="0" anchor="ctr" anchorCtr="1"/>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00"/>
                  </a:ext>
                </a:extLst>
              </a:tr>
              <a:tr h="576064">
                <a:tc gridSpan="5">
                  <a:txBody>
                    <a:bodyPr/>
                    <a:lstStyle/>
                    <a:p>
                      <a:pPr marL="457200" algn="ctr" rtl="1">
                        <a:lnSpc>
                          <a:spcPct val="150000"/>
                        </a:lnSpc>
                        <a:spcAft>
                          <a:spcPts val="0"/>
                        </a:spcAft>
                      </a:pPr>
                      <a:r>
                        <a:rPr lang="fa-IR" sz="1600" dirty="0">
                          <a:solidFill>
                            <a:srgbClr val="C00000"/>
                          </a:solidFill>
                          <a:effectLst/>
                        </a:rPr>
                        <a:t>مدیریت منابع انسانی مانند پرداخت ها ،استخدام ،آموزش،برنامه ریزی</a:t>
                      </a:r>
                      <a:endParaRPr lang="en-US" sz="1600" dirty="0">
                        <a:solidFill>
                          <a:srgbClr val="C00000"/>
                        </a:solidFill>
                        <a:effectLst/>
                      </a:endParaRPr>
                    </a:p>
                    <a:p>
                      <a:pPr marL="457200" algn="ctr" rtl="1">
                        <a:lnSpc>
                          <a:spcPct val="150000"/>
                        </a:lnSpc>
                        <a:spcAft>
                          <a:spcPts val="0"/>
                        </a:spcAft>
                      </a:pPr>
                      <a:r>
                        <a:rPr lang="fa-IR" sz="1600" dirty="0">
                          <a:solidFill>
                            <a:srgbClr val="C00000"/>
                          </a:solidFill>
                          <a:effectLst/>
                        </a:rPr>
                        <a:t> </a:t>
                      </a:r>
                      <a:endParaRPr lang="en-US" sz="1600" b="1" dirty="0">
                        <a:solidFill>
                          <a:srgbClr val="C00000"/>
                        </a:solidFill>
                        <a:effectLst/>
                        <a:latin typeface="Arial"/>
                        <a:ea typeface="Calibri"/>
                        <a:cs typeface="B Homa" pitchFamily="2" charset="-78"/>
                      </a:endParaRPr>
                    </a:p>
                  </a:txBody>
                  <a:tcPr marL="0" marR="0" marT="0" marB="0" anchor="ctr" anchorCtr="1"/>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01"/>
                  </a:ext>
                </a:extLst>
              </a:tr>
              <a:tr h="576064">
                <a:tc gridSpan="5">
                  <a:txBody>
                    <a:bodyPr/>
                    <a:lstStyle/>
                    <a:p>
                      <a:pPr marL="457200" algn="ctr" rtl="1">
                        <a:lnSpc>
                          <a:spcPct val="150000"/>
                        </a:lnSpc>
                        <a:spcAft>
                          <a:spcPts val="0"/>
                        </a:spcAft>
                      </a:pPr>
                      <a:r>
                        <a:rPr lang="fa-IR" sz="1600" dirty="0">
                          <a:solidFill>
                            <a:srgbClr val="C00000"/>
                          </a:solidFill>
                          <a:effectLst/>
                        </a:rPr>
                        <a:t>بهبود محصول  و فناوری مانند طراحی محصول و فرآیند،مهندسی تولید ،</a:t>
                      </a:r>
                      <a:r>
                        <a:rPr lang="en-US" sz="1600" dirty="0">
                          <a:solidFill>
                            <a:srgbClr val="C00000"/>
                          </a:solidFill>
                          <a:effectLst/>
                        </a:rPr>
                        <a:t>R&amp;D</a:t>
                      </a:r>
                      <a:endParaRPr lang="en-US" sz="1600" b="1" dirty="0">
                        <a:solidFill>
                          <a:srgbClr val="C00000"/>
                        </a:solidFill>
                        <a:effectLst/>
                        <a:latin typeface="Arial"/>
                        <a:ea typeface="Calibri"/>
                        <a:cs typeface="B Homa" pitchFamily="2" charset="-78"/>
                      </a:endParaRPr>
                    </a:p>
                  </a:txBody>
                  <a:tcPr marL="0" marR="0" marT="0" marB="0" anchor="ctr" anchorCtr="1"/>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02"/>
                  </a:ext>
                </a:extLst>
              </a:tr>
              <a:tr h="576064">
                <a:tc gridSpan="5">
                  <a:txBody>
                    <a:bodyPr/>
                    <a:lstStyle/>
                    <a:p>
                      <a:pPr marL="457200" algn="ctr" rtl="1">
                        <a:lnSpc>
                          <a:spcPct val="150000"/>
                        </a:lnSpc>
                        <a:spcAft>
                          <a:spcPts val="0"/>
                        </a:spcAft>
                      </a:pPr>
                      <a:r>
                        <a:rPr lang="fa-IR" sz="1600" dirty="0">
                          <a:solidFill>
                            <a:srgbClr val="C00000"/>
                          </a:solidFill>
                          <a:effectLst/>
                        </a:rPr>
                        <a:t>تدارکات و فراهم سازی مانند مدیریت عرضه کنندگان ، تامین سرمایه ، قرار داد فرعی</a:t>
                      </a:r>
                      <a:endParaRPr lang="en-US" sz="1600" dirty="0">
                        <a:solidFill>
                          <a:srgbClr val="C00000"/>
                        </a:solidFill>
                        <a:effectLst/>
                      </a:endParaRPr>
                    </a:p>
                    <a:p>
                      <a:pPr marL="457200" algn="ctr" rtl="1">
                        <a:lnSpc>
                          <a:spcPct val="150000"/>
                        </a:lnSpc>
                        <a:spcAft>
                          <a:spcPts val="0"/>
                        </a:spcAft>
                      </a:pPr>
                      <a:r>
                        <a:rPr lang="fa-IR" sz="1600" dirty="0">
                          <a:solidFill>
                            <a:srgbClr val="C00000"/>
                          </a:solidFill>
                          <a:effectLst/>
                        </a:rPr>
                        <a:t> </a:t>
                      </a:r>
                      <a:endParaRPr lang="en-US" sz="1600" b="1" dirty="0">
                        <a:solidFill>
                          <a:srgbClr val="C00000"/>
                        </a:solidFill>
                        <a:effectLst/>
                        <a:latin typeface="Arial"/>
                        <a:ea typeface="Calibri"/>
                        <a:cs typeface="B Homa" pitchFamily="2" charset="-78"/>
                      </a:endParaRPr>
                    </a:p>
                  </a:txBody>
                  <a:tcPr marL="0" marR="0" marT="0" marB="0" anchor="ctr" anchorCtr="1"/>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extLst>
                  <a:ext uri="{0D108BD9-81ED-4DB2-BD59-A6C34878D82A}">
                    <a16:rowId xmlns:a16="http://schemas.microsoft.com/office/drawing/2014/main" val="10003"/>
                  </a:ext>
                </a:extLst>
              </a:tr>
              <a:tr h="576064">
                <a:tc>
                  <a:txBody>
                    <a:bodyPr/>
                    <a:lstStyle/>
                    <a:p>
                      <a:pPr marL="457200" algn="ctr" rtl="1">
                        <a:lnSpc>
                          <a:spcPct val="150000"/>
                        </a:lnSpc>
                        <a:spcAft>
                          <a:spcPts val="0"/>
                        </a:spcAft>
                      </a:pPr>
                      <a:r>
                        <a:rPr lang="fa-IR" sz="1600" dirty="0">
                          <a:solidFill>
                            <a:srgbClr val="C00000"/>
                          </a:solidFill>
                          <a:effectLst/>
                        </a:rPr>
                        <a:t>خدمات بعد </a:t>
                      </a:r>
                      <a:endParaRPr lang="en-US" sz="1600" dirty="0">
                        <a:solidFill>
                          <a:srgbClr val="C00000"/>
                        </a:solidFill>
                        <a:effectLst/>
                      </a:endParaRPr>
                    </a:p>
                    <a:p>
                      <a:pPr marL="457200" algn="ctr" rtl="1">
                        <a:lnSpc>
                          <a:spcPct val="150000"/>
                        </a:lnSpc>
                        <a:spcAft>
                          <a:spcPts val="0"/>
                        </a:spcAft>
                      </a:pPr>
                      <a:r>
                        <a:rPr lang="fa-IR" sz="1600" dirty="0">
                          <a:solidFill>
                            <a:srgbClr val="C00000"/>
                          </a:solidFill>
                          <a:effectLst/>
                        </a:rPr>
                        <a:t>از فروش</a:t>
                      </a:r>
                      <a:endParaRPr lang="en-US" sz="1600" b="1" dirty="0">
                        <a:solidFill>
                          <a:srgbClr val="C00000"/>
                        </a:solidFill>
                        <a:effectLst/>
                        <a:latin typeface="Arial"/>
                        <a:ea typeface="Calibri"/>
                        <a:cs typeface="B Homa" pitchFamily="2" charset="-78"/>
                      </a:endParaRPr>
                    </a:p>
                  </a:txBody>
                  <a:tcPr marL="0" marR="0" marT="0" marB="0" anchor="ctr"/>
                </a:tc>
                <a:tc>
                  <a:txBody>
                    <a:bodyPr/>
                    <a:lstStyle/>
                    <a:p>
                      <a:pPr marL="457200" algn="ctr" rtl="1">
                        <a:lnSpc>
                          <a:spcPct val="150000"/>
                        </a:lnSpc>
                        <a:spcAft>
                          <a:spcPts val="0"/>
                        </a:spcAft>
                      </a:pPr>
                      <a:r>
                        <a:rPr lang="fa-IR" sz="1600" dirty="0">
                          <a:solidFill>
                            <a:srgbClr val="C00000"/>
                          </a:solidFill>
                          <a:effectLst/>
                        </a:rPr>
                        <a:t>فروش و بازار یابی</a:t>
                      </a:r>
                      <a:endParaRPr lang="en-US" sz="1600" b="1" dirty="0">
                        <a:solidFill>
                          <a:srgbClr val="C00000"/>
                        </a:solidFill>
                        <a:effectLst/>
                        <a:latin typeface="Arial"/>
                        <a:ea typeface="Calibri"/>
                        <a:cs typeface="B Homa" pitchFamily="2" charset="-78"/>
                      </a:endParaRPr>
                    </a:p>
                  </a:txBody>
                  <a:tcPr marL="0" marR="0" marT="0" marB="0" anchor="ctr"/>
                </a:tc>
                <a:tc>
                  <a:txBody>
                    <a:bodyPr/>
                    <a:lstStyle/>
                    <a:p>
                      <a:pPr marL="457200" algn="ctr" rtl="1">
                        <a:lnSpc>
                          <a:spcPct val="150000"/>
                        </a:lnSpc>
                        <a:spcAft>
                          <a:spcPts val="0"/>
                        </a:spcAft>
                      </a:pPr>
                      <a:r>
                        <a:rPr lang="fa-IR" sz="1600" dirty="0">
                          <a:solidFill>
                            <a:srgbClr val="C00000"/>
                          </a:solidFill>
                          <a:effectLst/>
                        </a:rPr>
                        <a:t>تدارکات  </a:t>
                      </a:r>
                      <a:r>
                        <a:rPr lang="fa-IR" sz="1600" dirty="0" smtClean="0">
                          <a:solidFill>
                            <a:srgbClr val="C00000"/>
                          </a:solidFill>
                          <a:effectLst/>
                        </a:rPr>
                        <a:t>رو </a:t>
                      </a:r>
                      <a:r>
                        <a:rPr lang="fa-IR" sz="1600" dirty="0">
                          <a:solidFill>
                            <a:srgbClr val="C00000"/>
                          </a:solidFill>
                          <a:effectLst/>
                        </a:rPr>
                        <a:t>به بیرون</a:t>
                      </a:r>
                      <a:endParaRPr lang="en-US" sz="1600" b="1" dirty="0">
                        <a:solidFill>
                          <a:srgbClr val="C00000"/>
                        </a:solidFill>
                        <a:effectLst/>
                        <a:latin typeface="Arial"/>
                        <a:ea typeface="Calibri"/>
                        <a:cs typeface="B Homa" pitchFamily="2" charset="-78"/>
                      </a:endParaRPr>
                    </a:p>
                  </a:txBody>
                  <a:tcPr marL="0" marR="0" marT="0" marB="0" anchor="ctr"/>
                </a:tc>
                <a:tc>
                  <a:txBody>
                    <a:bodyPr/>
                    <a:lstStyle/>
                    <a:p>
                      <a:pPr marL="457200" algn="ctr" rtl="1">
                        <a:lnSpc>
                          <a:spcPct val="150000"/>
                        </a:lnSpc>
                        <a:spcAft>
                          <a:spcPts val="0"/>
                        </a:spcAft>
                      </a:pPr>
                      <a:r>
                        <a:rPr lang="fa-IR" sz="1600" dirty="0">
                          <a:solidFill>
                            <a:srgbClr val="C00000"/>
                          </a:solidFill>
                          <a:effectLst/>
                        </a:rPr>
                        <a:t> </a:t>
                      </a:r>
                      <a:endParaRPr lang="en-US" sz="1600" dirty="0">
                        <a:solidFill>
                          <a:srgbClr val="C00000"/>
                        </a:solidFill>
                        <a:effectLst/>
                      </a:endParaRPr>
                    </a:p>
                    <a:p>
                      <a:pPr marL="457200" algn="ctr" rtl="1">
                        <a:lnSpc>
                          <a:spcPct val="150000"/>
                        </a:lnSpc>
                        <a:spcAft>
                          <a:spcPts val="0"/>
                        </a:spcAft>
                      </a:pPr>
                      <a:r>
                        <a:rPr lang="fa-IR" sz="1600" dirty="0">
                          <a:solidFill>
                            <a:srgbClr val="C00000"/>
                          </a:solidFill>
                          <a:effectLst/>
                        </a:rPr>
                        <a:t>عملیات</a:t>
                      </a:r>
                      <a:endParaRPr lang="en-US" sz="1600" b="1" dirty="0">
                        <a:solidFill>
                          <a:srgbClr val="C00000"/>
                        </a:solidFill>
                        <a:effectLst/>
                        <a:latin typeface="Arial"/>
                        <a:ea typeface="Calibri"/>
                        <a:cs typeface="B Homa" pitchFamily="2" charset="-78"/>
                      </a:endParaRPr>
                    </a:p>
                  </a:txBody>
                  <a:tcPr marL="0" marR="0" marT="0" marB="0" anchor="ctr"/>
                </a:tc>
                <a:tc>
                  <a:txBody>
                    <a:bodyPr/>
                    <a:lstStyle/>
                    <a:p>
                      <a:pPr marL="457200" algn="ctr" rtl="1">
                        <a:lnSpc>
                          <a:spcPct val="150000"/>
                        </a:lnSpc>
                        <a:spcAft>
                          <a:spcPts val="0"/>
                        </a:spcAft>
                      </a:pPr>
                      <a:r>
                        <a:rPr lang="fa-IR" sz="1600" dirty="0">
                          <a:solidFill>
                            <a:srgbClr val="C00000"/>
                          </a:solidFill>
                          <a:effectLst/>
                        </a:rPr>
                        <a:t>تدارکات رو</a:t>
                      </a:r>
                      <a:endParaRPr lang="en-US" sz="1600" dirty="0">
                        <a:solidFill>
                          <a:srgbClr val="C00000"/>
                        </a:solidFill>
                        <a:effectLst/>
                      </a:endParaRPr>
                    </a:p>
                    <a:p>
                      <a:pPr marL="457200" algn="ctr" rtl="1">
                        <a:lnSpc>
                          <a:spcPct val="150000"/>
                        </a:lnSpc>
                        <a:spcAft>
                          <a:spcPts val="0"/>
                        </a:spcAft>
                      </a:pPr>
                      <a:r>
                        <a:rPr lang="fa-IR" sz="1600" dirty="0">
                          <a:solidFill>
                            <a:srgbClr val="C00000"/>
                          </a:solidFill>
                          <a:effectLst/>
                        </a:rPr>
                        <a:t> به درون</a:t>
                      </a:r>
                      <a:endParaRPr lang="en-US" sz="1600" b="1" dirty="0">
                        <a:solidFill>
                          <a:srgbClr val="C00000"/>
                        </a:solidFill>
                        <a:effectLst/>
                        <a:latin typeface="Arial"/>
                        <a:ea typeface="Calibri"/>
                        <a:cs typeface="B Homa" pitchFamily="2" charset="-78"/>
                      </a:endParaRPr>
                    </a:p>
                  </a:txBody>
                  <a:tcPr marL="0" marR="0" marT="0" marB="0" anchor="ctr"/>
                </a:tc>
                <a:extLst>
                  <a:ext uri="{0D108BD9-81ED-4DB2-BD59-A6C34878D82A}">
                    <a16:rowId xmlns:a16="http://schemas.microsoft.com/office/drawing/2014/main" val="10004"/>
                  </a:ext>
                </a:extLst>
              </a:tr>
            </a:tbl>
          </a:graphicData>
        </a:graphic>
      </p:graphicFrame>
      <p:sp>
        <p:nvSpPr>
          <p:cNvPr id="6" name="Rectangle 3"/>
          <p:cNvSpPr>
            <a:spLocks noChangeArrowheads="1"/>
          </p:cNvSpPr>
          <p:nvPr/>
        </p:nvSpPr>
        <p:spPr bwMode="auto">
          <a:xfrm>
            <a:off x="33536" y="74460"/>
            <a:ext cx="8954839"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fa-IR" i="0" u="none" strike="noStrike" cap="none" normalizeH="0" baseline="0" dirty="0" smtClean="0">
                <a:ln>
                  <a:noFill/>
                </a:ln>
                <a:solidFill>
                  <a:schemeClr val="tx1"/>
                </a:solidFill>
                <a:effectLst/>
                <a:latin typeface="Arial" pitchFamily="34" charset="0"/>
                <a:ea typeface="Calibri" pitchFamily="34" charset="0"/>
                <a:cs typeface="B Nazanin" pitchFamily="2" charset="-78"/>
              </a:rPr>
              <a:t>در مقابل فعالیت های حمایتی سه نقش عمده دارند:</a:t>
            </a:r>
            <a:endParaRPr kumimoji="0" lang="en-US"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fa-IR" i="0" u="none" strike="noStrike" cap="none" normalizeH="0" baseline="0" dirty="0" smtClean="0">
                <a:ln>
                  <a:noFill/>
                </a:ln>
                <a:solidFill>
                  <a:schemeClr val="tx1"/>
                </a:solidFill>
                <a:effectLst/>
                <a:latin typeface="Arial" pitchFamily="34" charset="0"/>
                <a:ea typeface="Calibri" pitchFamily="34" charset="0"/>
                <a:cs typeface="B Nazanin" pitchFamily="2" charset="-78"/>
              </a:rPr>
              <a:t>فعالیت های اصلی را قادر می سازند تا در سطح مطلوبی به اجرا در آیند یعنی به فعالیت های اصلی سرویس لازم را ارائه میدهند.</a:t>
            </a:r>
            <a:endParaRPr kumimoji="0" lang="en-US"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fa-IR" i="0" u="none" strike="noStrike" cap="none" normalizeH="0" baseline="0" dirty="0" smtClean="0">
                <a:ln>
                  <a:noFill/>
                </a:ln>
                <a:solidFill>
                  <a:schemeClr val="tx1"/>
                </a:solidFill>
                <a:effectLst/>
                <a:latin typeface="Arial" pitchFamily="34" charset="0"/>
                <a:ea typeface="Calibri" pitchFamily="34" charset="0"/>
                <a:cs typeface="B Nazanin" pitchFamily="2" charset="-78"/>
              </a:rPr>
              <a:t>سازمان را قادر می سازند تا درطول زمان به کنترل ، اداره و بهبود فعالیت ها بپردازند.</a:t>
            </a:r>
            <a:endParaRPr kumimoji="0" lang="en-US"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just" defTabSz="914400" rtl="1" eaLnBrk="0" fontAlgn="base" latinLnBrk="0" hangingPunct="0">
              <a:lnSpc>
                <a:spcPct val="100000"/>
              </a:lnSpc>
              <a:spcBef>
                <a:spcPct val="0"/>
              </a:spcBef>
              <a:spcAft>
                <a:spcPct val="0"/>
              </a:spcAft>
              <a:buClrTx/>
              <a:buSzTx/>
              <a:buFontTx/>
              <a:buChar char="•"/>
              <a:tabLst/>
            </a:pPr>
            <a:r>
              <a:rPr kumimoji="0" lang="fa-IR" i="0" u="none" strike="noStrike" cap="none" normalizeH="0" baseline="0" dirty="0" smtClean="0">
                <a:ln>
                  <a:noFill/>
                </a:ln>
                <a:solidFill>
                  <a:schemeClr val="tx1"/>
                </a:solidFill>
                <a:effectLst/>
                <a:latin typeface="Arial" pitchFamily="34" charset="0"/>
                <a:ea typeface="Calibri" pitchFamily="34" charset="0"/>
                <a:cs typeface="B Nazanin" pitchFamily="2" charset="-78"/>
              </a:rPr>
              <a:t>تعهدا ت قانونی سازمان از قبیل مالی ، حقوقی ، بهداشت ، و سلامتی را برآورده می سازند.</a:t>
            </a:r>
            <a:endParaRPr kumimoji="0" lang="en-US" i="0" u="none" strike="noStrike" cap="none" normalizeH="0" baseline="0" dirty="0" smtClean="0">
              <a:ln>
                <a:noFill/>
              </a:ln>
              <a:solidFill>
                <a:schemeClr val="tx1"/>
              </a:solidFill>
              <a:effectLst/>
              <a:latin typeface="Arial" pitchFamily="34" charset="0"/>
              <a:cs typeface="B Nazanin"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4"/>
          <p:cNvSpPr>
            <a:spLocks noChangeArrowheads="1"/>
          </p:cNvSpPr>
          <p:nvPr/>
        </p:nvSpPr>
        <p:spPr bwMode="auto">
          <a:xfrm rot="10800000" flipV="1">
            <a:off x="6731677" y="2294584"/>
            <a:ext cx="2256697"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Arial" pitchFamily="34" charset="0"/>
                <a:ea typeface="Calibri" pitchFamily="34" charset="0"/>
                <a:cs typeface="B Jadid" pitchFamily="2" charset="-78"/>
              </a:rPr>
              <a:t>سود=ارزش افزوده- هزینه</a:t>
            </a:r>
            <a:endParaRPr kumimoji="0" lang="en-US" sz="1600" b="0" i="0" u="none" strike="noStrike" cap="none" normalizeH="0" baseline="0" dirty="0" smtClean="0">
              <a:ln>
                <a:noFill/>
              </a:ln>
              <a:solidFill>
                <a:schemeClr val="tx1"/>
              </a:solidFill>
              <a:effectLst/>
              <a:latin typeface="Arial" pitchFamily="34" charset="0"/>
              <a:cs typeface="B Jadid" pitchFamily="2" charset="-7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5"/>
          <p:cNvSpPr>
            <a:spLocks noChangeArrowheads="1"/>
          </p:cNvSpPr>
          <p:nvPr/>
        </p:nvSpPr>
        <p:spPr bwMode="auto">
          <a:xfrm>
            <a:off x="2378075" y="18018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a-IR"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Isosceles Triangle 8"/>
          <p:cNvSpPr/>
          <p:nvPr/>
        </p:nvSpPr>
        <p:spPr>
          <a:xfrm rot="5400000">
            <a:off x="5687238" y="3262610"/>
            <a:ext cx="3789167" cy="2160240"/>
          </a:xfrm>
          <a:prstGeom prst="triangle">
            <a:avLst/>
          </a:prstGeom>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1516380629"/>
      </p:ext>
    </p:extLst>
  </p:cSld>
  <p:clrMapOvr>
    <a:masterClrMapping/>
  </p:clrMapOvr>
  <p:transition>
    <p:pull dir="lu"/>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1052736"/>
            <a:ext cx="8784976" cy="6480720"/>
          </a:xfrm>
        </p:spPr>
        <p:txBody>
          <a:bodyPr>
            <a:normAutofit/>
          </a:bodyPr>
          <a:lstStyle/>
          <a:p>
            <a:r>
              <a:rPr lang="fa-IR" sz="2400" b="1" dirty="0">
                <a:cs typeface="B Jadid" pitchFamily="2" charset="-78"/>
              </a:rPr>
              <a:t>برای شناسایی  نیازهای اطلاعاتی مدل های زیرمی تواند راهگشا باشد</a:t>
            </a:r>
            <a:r>
              <a:rPr lang="fa-IR" sz="2400" b="1" dirty="0" smtClean="0">
                <a:cs typeface="B Jadid" pitchFamily="2" charset="-78"/>
              </a:rPr>
              <a:t>:</a:t>
            </a:r>
          </a:p>
          <a:p>
            <a:endParaRPr lang="fa-IR" sz="2000" b="1" dirty="0">
              <a:cs typeface="B Jadid" pitchFamily="2" charset="-78"/>
            </a:endParaRPr>
          </a:p>
          <a:p>
            <a:endParaRPr lang="en-US" sz="2000" dirty="0">
              <a:cs typeface="B Jadid" pitchFamily="2" charset="-78"/>
            </a:endParaRPr>
          </a:p>
          <a:p>
            <a:pPr lvl="0"/>
            <a:r>
              <a:rPr lang="fa-IR" sz="2000" b="1" dirty="0">
                <a:cs typeface="B Nazanin" pitchFamily="2" charset="-78"/>
              </a:rPr>
              <a:t>چرخه حیات محصول</a:t>
            </a:r>
            <a:endParaRPr lang="en-US" sz="2000" b="1" dirty="0">
              <a:cs typeface="B Nazanin" pitchFamily="2" charset="-78"/>
            </a:endParaRPr>
          </a:p>
          <a:p>
            <a:pPr lvl="0"/>
            <a:r>
              <a:rPr lang="fa-IR" sz="2000" b="1" dirty="0">
                <a:cs typeface="B Nazanin" pitchFamily="2" charset="-78"/>
              </a:rPr>
              <a:t>ماتریس </a:t>
            </a:r>
            <a:r>
              <a:rPr lang="en-US" sz="2000" b="1" dirty="0">
                <a:cs typeface="B Nazanin" pitchFamily="2" charset="-78"/>
              </a:rPr>
              <a:t>BCG</a:t>
            </a:r>
          </a:p>
          <a:p>
            <a:pPr lvl="0"/>
            <a:r>
              <a:rPr lang="fa-IR" sz="2000" b="1" dirty="0">
                <a:cs typeface="B Nazanin" pitchFamily="2" charset="-78"/>
              </a:rPr>
              <a:t>مدل موجودیت</a:t>
            </a:r>
            <a:endParaRPr lang="en-US" sz="2000" b="1" dirty="0">
              <a:cs typeface="B Nazanin" pitchFamily="2" charset="-78"/>
            </a:endParaRPr>
          </a:p>
          <a:p>
            <a:pPr lvl="0"/>
            <a:r>
              <a:rPr lang="fa-IR" sz="2000" b="1" dirty="0">
                <a:cs typeface="B Nazanin" pitchFamily="2" charset="-78"/>
              </a:rPr>
              <a:t>مدل </a:t>
            </a:r>
            <a:r>
              <a:rPr lang="en-US" sz="2000" b="1" dirty="0">
                <a:cs typeface="B Nazanin" pitchFamily="2" charset="-78"/>
              </a:rPr>
              <a:t>CSFS</a:t>
            </a:r>
          </a:p>
          <a:p>
            <a:pPr lvl="0"/>
            <a:r>
              <a:rPr lang="fa-IR" sz="2000" b="1" dirty="0">
                <a:cs typeface="B Nazanin" pitchFamily="2" charset="-78"/>
              </a:rPr>
              <a:t>نیروهای پنج گانه</a:t>
            </a:r>
            <a:endParaRPr lang="en-US" sz="2000" b="1" dirty="0">
              <a:cs typeface="B Nazanin" pitchFamily="2" charset="-78"/>
            </a:endParaRPr>
          </a:p>
          <a:p>
            <a:pPr lvl="0"/>
            <a:r>
              <a:rPr lang="fa-IR" sz="2000" b="1" dirty="0">
                <a:cs typeface="B Nazanin" pitchFamily="2" charset="-78"/>
              </a:rPr>
              <a:t>زنجیره ارزشی</a:t>
            </a:r>
            <a:endParaRPr lang="en-US" sz="2000" b="1" dirty="0">
              <a:cs typeface="B Nazanin" pitchFamily="2" charset="-78"/>
            </a:endParaRPr>
          </a:p>
          <a:p>
            <a:pPr lvl="0"/>
            <a:endParaRPr lang="fa-IR" sz="2000" dirty="0">
              <a:cs typeface="B Nazanin" pitchFamily="2" charset="-78"/>
            </a:endParaRPr>
          </a:p>
        </p:txBody>
      </p:sp>
    </p:spTree>
    <p:extLst>
      <p:ext uri="{BB962C8B-B14F-4D97-AF65-F5344CB8AC3E}">
        <p14:creationId xmlns:p14="http://schemas.microsoft.com/office/powerpoint/2010/main" val="1516380629"/>
      </p:ext>
    </p:extLst>
  </p:cSld>
  <p:clrMapOvr>
    <a:masterClrMapping/>
  </p:clrMapOvr>
  <p:transition>
    <p:dissolv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548680"/>
            <a:ext cx="8784976" cy="6480720"/>
          </a:xfrm>
        </p:spPr>
        <p:txBody>
          <a:bodyPr>
            <a:normAutofit/>
          </a:bodyPr>
          <a:lstStyle/>
          <a:p>
            <a:r>
              <a:rPr lang="fa-IR" sz="2400" b="1" dirty="0">
                <a:cs typeface="B Jadid" pitchFamily="2" charset="-78"/>
              </a:rPr>
              <a:t>موجودیت چیزی است که لازم است اطلاعاتی درمورد آن داشته باشیم این موجودیت می تواند داخلی یا خارجی </a:t>
            </a:r>
            <a:r>
              <a:rPr lang="fa-IR" sz="2400" b="1" dirty="0" smtClean="0">
                <a:cs typeface="B Jadid" pitchFamily="2" charset="-78"/>
              </a:rPr>
              <a:t>باشند :</a:t>
            </a:r>
          </a:p>
          <a:p>
            <a:endParaRPr lang="fa-IR" sz="2400" b="1" dirty="0">
              <a:cs typeface="B Jadid" pitchFamily="2" charset="-78"/>
            </a:endParaRPr>
          </a:p>
          <a:p>
            <a:endParaRPr lang="en-US" sz="3200" dirty="0">
              <a:cs typeface="B Nazanin" pitchFamily="2" charset="-78"/>
            </a:endParaRPr>
          </a:p>
          <a:p>
            <a:pPr lvl="0"/>
            <a:r>
              <a:rPr lang="fa-IR" dirty="0">
                <a:cs typeface="B Nazanin" pitchFamily="2" charset="-78"/>
              </a:rPr>
              <a:t>فرد:کارمند،مشتری،عرضه کننده</a:t>
            </a:r>
            <a:endParaRPr lang="en-US" b="1" dirty="0">
              <a:cs typeface="B Nazanin" pitchFamily="2" charset="-78"/>
            </a:endParaRPr>
          </a:p>
          <a:p>
            <a:pPr lvl="0"/>
            <a:r>
              <a:rPr lang="fa-IR" dirty="0">
                <a:cs typeface="B Nazanin" pitchFamily="2" charset="-78"/>
              </a:rPr>
              <a:t>مکان، فروشگاه ،  انبار ،کارگاه </a:t>
            </a:r>
            <a:endParaRPr lang="en-US" b="1" dirty="0">
              <a:cs typeface="B Nazanin" pitchFamily="2" charset="-78"/>
            </a:endParaRPr>
          </a:p>
          <a:p>
            <a:pPr lvl="0"/>
            <a:r>
              <a:rPr lang="fa-IR" dirty="0">
                <a:cs typeface="B Nazanin" pitchFamily="2" charset="-78"/>
              </a:rPr>
              <a:t>شیء ، تجهیزات ، لوازم ، محصولات</a:t>
            </a:r>
            <a:endParaRPr lang="en-US" b="1" dirty="0">
              <a:cs typeface="B Nazanin" pitchFamily="2" charset="-78"/>
            </a:endParaRPr>
          </a:p>
          <a:p>
            <a:pPr lvl="0"/>
            <a:r>
              <a:rPr lang="fa-IR" dirty="0">
                <a:cs typeface="B Nazanin" pitchFamily="2" charset="-78"/>
              </a:rPr>
              <a:t>مفهوم: شغل، نیاز قانونی ، واحد سازمانی </a:t>
            </a:r>
            <a:endParaRPr lang="en-US" b="1" dirty="0">
              <a:cs typeface="B Nazanin" pitchFamily="2" charset="-78"/>
            </a:endParaRPr>
          </a:p>
          <a:p>
            <a:pPr lvl="0"/>
            <a:r>
              <a:rPr lang="fa-IR" dirty="0">
                <a:cs typeface="B Nazanin" pitchFamily="2" charset="-78"/>
              </a:rPr>
              <a:t>پیش امد: سفارش خرید ،حمل ونقل ، سفارش مشتری</a:t>
            </a:r>
            <a:endParaRPr lang="en-US" b="1" dirty="0">
              <a:cs typeface="B Nazanin" pitchFamily="2" charset="-78"/>
            </a:endParaRPr>
          </a:p>
          <a:p>
            <a:pPr marL="137160" lvl="0" indent="0">
              <a:buNone/>
            </a:pPr>
            <a:endParaRPr lang="fa-IR" sz="2000" dirty="0">
              <a:cs typeface="B Nazanin" pitchFamily="2" charset="-78"/>
            </a:endParaRPr>
          </a:p>
        </p:txBody>
      </p:sp>
    </p:spTree>
    <p:extLst>
      <p:ext uri="{BB962C8B-B14F-4D97-AF65-F5344CB8AC3E}">
        <p14:creationId xmlns:p14="http://schemas.microsoft.com/office/powerpoint/2010/main" val="1516380629"/>
      </p:ext>
    </p:extLst>
  </p:cSld>
  <p:clrMapOvr>
    <a:masterClrMapping/>
  </p:clrMapOvr>
  <p:transition>
    <p:plus/>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80728"/>
            <a:ext cx="8784976" cy="6480720"/>
          </a:xfrm>
        </p:spPr>
        <p:txBody>
          <a:bodyPr>
            <a:normAutofit/>
          </a:bodyPr>
          <a:lstStyle/>
          <a:p>
            <a:pPr lvl="0"/>
            <a:r>
              <a:rPr lang="fa-IR" b="1" dirty="0">
                <a:cs typeface="B Jadid" pitchFamily="2" charset="-78"/>
              </a:rPr>
              <a:t>تعریف معماری اطلاعات </a:t>
            </a:r>
            <a:r>
              <a:rPr lang="fa-IR" sz="2400" b="1" dirty="0">
                <a:cs typeface="B Jadid" pitchFamily="2" charset="-78"/>
              </a:rPr>
              <a:t>شامل :</a:t>
            </a:r>
            <a:endParaRPr lang="en-US" sz="2000" b="1" dirty="0">
              <a:cs typeface="B Jadid" pitchFamily="2" charset="-78"/>
            </a:endParaRPr>
          </a:p>
          <a:p>
            <a:pPr marL="137160" indent="0">
              <a:buNone/>
            </a:pPr>
            <a:endParaRPr lang="en-US" sz="2000" b="1" dirty="0"/>
          </a:p>
          <a:p>
            <a:pPr lvl="1"/>
            <a:r>
              <a:rPr lang="fa-IR" b="1" dirty="0">
                <a:cs typeface="B Nazanin" pitchFamily="2" charset="-78"/>
              </a:rPr>
              <a:t>فهرست کردن فرآیند ها در ستون های عمودی</a:t>
            </a:r>
            <a:endParaRPr lang="en-US" sz="2000" b="1" dirty="0">
              <a:cs typeface="B Nazanin" pitchFamily="2" charset="-78"/>
            </a:endParaRPr>
          </a:p>
          <a:p>
            <a:pPr lvl="1"/>
            <a:r>
              <a:rPr lang="fa-IR" b="1" dirty="0">
                <a:cs typeface="B Nazanin" pitchFamily="2" charset="-78"/>
              </a:rPr>
              <a:t>دسته های داده ای را در ردیف های افقی ماتریس فهرست کنید.</a:t>
            </a:r>
            <a:endParaRPr lang="en-US" sz="2000" b="1" dirty="0">
              <a:cs typeface="B Nazanin" pitchFamily="2" charset="-78"/>
            </a:endParaRPr>
          </a:p>
          <a:p>
            <a:pPr lvl="1"/>
            <a:r>
              <a:rPr lang="fa-IR" b="1" dirty="0">
                <a:cs typeface="B Nazanin" pitchFamily="2" charset="-78"/>
              </a:rPr>
              <a:t>تنظیم  محور های  دست  داده ای </a:t>
            </a:r>
            <a:endParaRPr lang="en-US" sz="2000" b="1" dirty="0">
              <a:cs typeface="B Nazanin" pitchFamily="2" charset="-78"/>
            </a:endParaRPr>
          </a:p>
          <a:p>
            <a:pPr lvl="1"/>
            <a:r>
              <a:rPr lang="fa-IR" b="1" dirty="0">
                <a:cs typeface="B Nazanin" pitchFamily="2" charset="-78"/>
              </a:rPr>
              <a:t>مشخص کردن گروه های فر آیندی</a:t>
            </a:r>
            <a:endParaRPr lang="en-US" sz="2000" b="1" dirty="0">
              <a:cs typeface="B Nazanin" pitchFamily="2" charset="-78"/>
            </a:endParaRPr>
          </a:p>
          <a:p>
            <a:pPr lvl="1"/>
            <a:r>
              <a:rPr lang="fa-IR" b="1" dirty="0">
                <a:cs typeface="B Nazanin" pitchFamily="2" charset="-78"/>
              </a:rPr>
              <a:t>تعیین جریان اطلاعات بین گروههای فر آیندی  </a:t>
            </a:r>
            <a:endParaRPr lang="en-US" sz="2000" b="1" dirty="0">
              <a:cs typeface="B Nazanin" pitchFamily="2" charset="-78"/>
            </a:endParaRPr>
          </a:p>
          <a:p>
            <a:pPr lvl="1"/>
            <a:r>
              <a:rPr lang="fa-IR" b="1" dirty="0">
                <a:cs typeface="B Nazanin" pitchFamily="2" charset="-78"/>
              </a:rPr>
              <a:t>ساده کردن رسم گرافیکی </a:t>
            </a:r>
            <a:endParaRPr lang="en-US" sz="2000" b="1" dirty="0">
              <a:cs typeface="B Nazanin" pitchFamily="2" charset="-78"/>
            </a:endParaRPr>
          </a:p>
          <a:p>
            <a:pPr lvl="0"/>
            <a:endParaRPr lang="fa-IR" sz="2000" dirty="0">
              <a:cs typeface="B Nazanin" pitchFamily="2" charset="-78"/>
            </a:endParaRPr>
          </a:p>
        </p:txBody>
      </p:sp>
    </p:spTree>
    <p:extLst>
      <p:ext uri="{BB962C8B-B14F-4D97-AF65-F5344CB8AC3E}">
        <p14:creationId xmlns:p14="http://schemas.microsoft.com/office/powerpoint/2010/main" val="1516380629"/>
      </p:ext>
    </p:extLst>
  </p:cSld>
  <p:clrMapOvr>
    <a:masterClrMapping/>
  </p:clrMapOvr>
  <p:transition>
    <p:randomBa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285728"/>
            <a:ext cx="8229600" cy="5976664"/>
          </a:xfrm>
        </p:spPr>
        <p:txBody>
          <a:bodyPr>
            <a:normAutofit/>
          </a:bodyPr>
          <a:lstStyle/>
          <a:p>
            <a:pPr marL="0" indent="0">
              <a:buNone/>
            </a:pPr>
            <a:r>
              <a:rPr lang="fa-IR"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Jadid" pitchFamily="2" charset="-78"/>
              </a:rPr>
              <a:t>مدل ارل</a:t>
            </a:r>
          </a:p>
          <a:p>
            <a:pPr marL="0" indent="0">
              <a:buNone/>
            </a:pPr>
            <a:r>
              <a:rPr lang="fa-IR" sz="2400" dirty="0">
                <a:cs typeface="B Nazanin" pitchFamily="2" charset="-78"/>
              </a:rPr>
              <a:t>سازمان نیاز دارد نگرشی را به وجود آورد تا برنامه ریزی سیستم های اطلاعاتی را با فرایندهای کلی مدیریت و برنامه ریزی کاری در هم آمیزد . ارل پنج نگرش عمده در برنامه ریزی سیستم های اطلاعاتی و استراتژی سازمانی را میتوان دریافت . مطابق این مدل پنج  نگرش برنامه ریزی در هر مرحل از بلوغ سازمانی به شرح زیر شکل میگیرد :</a:t>
            </a:r>
          </a:p>
          <a:p>
            <a:pPr marL="0" indent="0">
              <a:buNone/>
            </a:pPr>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Nazanin" pitchFamily="2" charset="-78"/>
              </a:rPr>
              <a:t>1.نگرش </a:t>
            </a:r>
            <a:r>
              <a:rPr lang="fa-IR"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Nazanin" pitchFamily="2" charset="-78"/>
              </a:rPr>
              <a:t>تکنولژی مدار </a:t>
            </a:r>
            <a:r>
              <a:rPr lang="fa-IR" sz="2400" b="1" dirty="0">
                <a:cs typeface="B Nazanin" pitchFamily="2" charset="-78"/>
              </a:rPr>
              <a:t>: </a:t>
            </a:r>
            <a:r>
              <a:rPr lang="fa-IR" sz="2400" dirty="0">
                <a:cs typeface="B Nazanin" pitchFamily="2" charset="-78"/>
              </a:rPr>
              <a:t>این نگرش در مرحله اول ، برای عمدتا متخصصان  فناوری اطلاعات برای بر پا ساختن بنیادها و معماری تکنولژی اطلاعات اعمال و سیستم ها و فناوری اطلاعات در سازمان نگاشت میشود .</a:t>
            </a:r>
          </a:p>
          <a:p>
            <a:pPr marL="0" indent="0">
              <a:buNone/>
            </a:pPr>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Nazanin" pitchFamily="2" charset="-78"/>
              </a:rPr>
              <a:t>2.نگرش </a:t>
            </a:r>
            <a:r>
              <a:rPr lang="fa-IR"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Nazanin" pitchFamily="2" charset="-78"/>
              </a:rPr>
              <a:t>روش مدار : </a:t>
            </a:r>
            <a:r>
              <a:rPr lang="fa-IR" sz="2400" dirty="0">
                <a:cs typeface="B Nazanin" pitchFamily="2" charset="-78"/>
              </a:rPr>
              <a:t>در مرحله دوم ، روش های کاری مورد تحیل قرار می گیرند تا نیاز به سیستم های اطلاعاتی به طور منطقی تعریف شود . مدیریت ارشد سازمان  جخت گیری سازمان در خصوص  </a:t>
            </a:r>
            <a:r>
              <a:rPr lang="en-US" sz="2400" dirty="0">
                <a:cs typeface="B Nazanin" pitchFamily="2" charset="-78"/>
              </a:rPr>
              <a:t>IS/IT  </a:t>
            </a:r>
            <a:r>
              <a:rPr lang="fa-IR" sz="2400" dirty="0">
                <a:cs typeface="B Nazanin" pitchFamily="2" charset="-78"/>
              </a:rPr>
              <a:t>را تعیین میکند .</a:t>
            </a:r>
          </a:p>
          <a:p>
            <a:pPr marL="0" indent="0">
              <a:buNone/>
            </a:pPr>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Nazanin" pitchFamily="2" charset="-78"/>
              </a:rPr>
              <a:t>3.نگرش </a:t>
            </a:r>
            <a:r>
              <a:rPr lang="fa-IR"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Nazanin" pitchFamily="2" charset="-78"/>
              </a:rPr>
              <a:t>اداری : </a:t>
            </a:r>
            <a:r>
              <a:rPr lang="fa-IR" sz="2400" dirty="0">
                <a:cs typeface="B Nazanin" pitchFamily="2" charset="-78"/>
              </a:rPr>
              <a:t>در مرحل سوم ، برنامه ریزی تفصیلی سیستم های اطلاعاتی تحقق میابد و بودجه هزینه ای و سرمایه ای برای نیل به کارکردهای سیستم های اطلاعاتی تامین میشود .</a:t>
            </a:r>
          </a:p>
          <a:p>
            <a:pPr marL="0" indent="0">
              <a:buNone/>
            </a:pPr>
            <a:endParaRPr lang="fa-IR" dirty="0"/>
          </a:p>
        </p:txBody>
      </p:sp>
    </p:spTree>
    <p:extLst>
      <p:ext uri="{BB962C8B-B14F-4D97-AF65-F5344CB8AC3E}">
        <p14:creationId xmlns:p14="http://schemas.microsoft.com/office/powerpoint/2010/main" val="418375322"/>
      </p:ext>
    </p:extLst>
  </p:cSld>
  <p:clrMapOvr>
    <a:masterClrMapping/>
  </p:clrMapOvr>
  <p:transition>
    <p:blind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832648"/>
          </a:xfrm>
        </p:spPr>
        <p:txBody>
          <a:bodyPr/>
          <a:lstStyle/>
          <a:p>
            <a:pPr marL="0" indent="0">
              <a:buNone/>
            </a:pPr>
            <a:endParaRPr lang="fa-IR" dirty="0" smtClean="0"/>
          </a:p>
          <a:p>
            <a:pPr marL="0" indent="0">
              <a:buNone/>
            </a:pPr>
            <a:endParaRPr lang="fa-IR" dirty="0"/>
          </a:p>
          <a:p>
            <a:pPr marL="0" indent="0">
              <a:buNone/>
            </a:pPr>
            <a:endParaRPr lang="fa-IR" dirty="0" smtClean="0"/>
          </a:p>
          <a:p>
            <a:pPr marL="0" indent="0">
              <a:buNone/>
            </a:pPr>
            <a:endParaRPr lang="fa-IR" dirty="0"/>
          </a:p>
          <a:p>
            <a:pPr marL="0" indent="0">
              <a:buNone/>
            </a:pPr>
            <a:endParaRPr lang="fa-IR" dirty="0" smtClean="0"/>
          </a:p>
          <a:p>
            <a:pPr marL="0" indent="0">
              <a:buNone/>
            </a:pPr>
            <a:endParaRPr lang="fa-IR" dirty="0"/>
          </a:p>
          <a:p>
            <a:pPr marL="0" indent="0">
              <a:buNone/>
            </a:pPr>
            <a:endParaRPr lang="fa-IR" dirty="0" smtClean="0"/>
          </a:p>
          <a:p>
            <a:pPr marL="0" indent="0">
              <a:buNone/>
            </a:pPr>
            <a:endParaRPr lang="fa-IR" dirty="0"/>
          </a:p>
          <a:p>
            <a:pPr marL="0" indent="0">
              <a:buNone/>
            </a:pPr>
            <a:endParaRPr lang="fa-IR" dirty="0"/>
          </a:p>
        </p:txBody>
      </p:sp>
      <p:cxnSp>
        <p:nvCxnSpPr>
          <p:cNvPr id="7" name="Straight Arrow Connector 6"/>
          <p:cNvCxnSpPr/>
          <p:nvPr/>
        </p:nvCxnSpPr>
        <p:spPr>
          <a:xfrm>
            <a:off x="1245275" y="5975605"/>
            <a:ext cx="7056784" cy="14401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9" name="Straight Arrow Connector 8"/>
          <p:cNvCxnSpPr/>
          <p:nvPr/>
        </p:nvCxnSpPr>
        <p:spPr>
          <a:xfrm flipV="1">
            <a:off x="1245275" y="201121"/>
            <a:ext cx="0" cy="576005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0" name="TextBox 9"/>
          <p:cNvSpPr txBox="1"/>
          <p:nvPr/>
        </p:nvSpPr>
        <p:spPr>
          <a:xfrm>
            <a:off x="1619672" y="5085184"/>
            <a:ext cx="1440000" cy="584775"/>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ctr"/>
            <a:r>
              <a:rPr lang="fa-IR" sz="1400" dirty="0" smtClean="0"/>
              <a:t>شناخت و به کارگیری </a:t>
            </a:r>
          </a:p>
          <a:p>
            <a:pPr algn="ctr"/>
            <a:r>
              <a:rPr lang="en-US" dirty="0" smtClean="0"/>
              <a:t>IS/IT</a:t>
            </a:r>
            <a:endParaRPr lang="fa-IR" dirty="0"/>
          </a:p>
        </p:txBody>
      </p:sp>
      <p:cxnSp>
        <p:nvCxnSpPr>
          <p:cNvPr id="13" name="Straight Arrow Connector 12"/>
          <p:cNvCxnSpPr/>
          <p:nvPr/>
        </p:nvCxnSpPr>
        <p:spPr>
          <a:xfrm>
            <a:off x="5580112" y="962493"/>
            <a:ext cx="375805" cy="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4267352" y="1918525"/>
            <a:ext cx="375805" cy="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078566" y="4252045"/>
            <a:ext cx="375805" cy="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116075" y="3087124"/>
            <a:ext cx="375805" cy="1"/>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580112" y="962494"/>
            <a:ext cx="0" cy="79159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116075" y="3087125"/>
            <a:ext cx="0" cy="79159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078566" y="4252366"/>
            <a:ext cx="0" cy="79159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4283968" y="1896161"/>
            <a:ext cx="0" cy="79159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454371" y="3959978"/>
            <a:ext cx="1440000" cy="523220"/>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ctr"/>
            <a:r>
              <a:rPr lang="fa-IR" sz="1400" dirty="0" smtClean="0"/>
              <a:t>تعریف نیازبه</a:t>
            </a:r>
            <a:r>
              <a:rPr lang="en-US" sz="1400" dirty="0" smtClean="0"/>
              <a:t>IS/IT</a:t>
            </a:r>
            <a:r>
              <a:rPr lang="fa-IR" sz="1400" dirty="0" smtClean="0"/>
              <a:t> درروشهای کاری</a:t>
            </a:r>
            <a:endParaRPr lang="fa-IR" sz="1400" dirty="0"/>
          </a:p>
        </p:txBody>
      </p:sp>
      <p:sp>
        <p:nvSpPr>
          <p:cNvPr id="33" name="TextBox 32"/>
          <p:cNvSpPr txBox="1"/>
          <p:nvPr/>
        </p:nvSpPr>
        <p:spPr>
          <a:xfrm>
            <a:off x="3498078" y="2759683"/>
            <a:ext cx="1440000" cy="584775"/>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ctr"/>
            <a:r>
              <a:rPr lang="fa-IR" sz="1400" dirty="0" smtClean="0"/>
              <a:t>برنامه ریزی کنترل مدار </a:t>
            </a:r>
            <a:r>
              <a:rPr lang="en-US" dirty="0" smtClean="0"/>
              <a:t>IS/IT</a:t>
            </a:r>
            <a:endParaRPr lang="fa-IR" sz="1600" dirty="0"/>
          </a:p>
        </p:txBody>
      </p:sp>
      <p:sp>
        <p:nvSpPr>
          <p:cNvPr id="34" name="TextBox 33"/>
          <p:cNvSpPr txBox="1"/>
          <p:nvPr/>
        </p:nvSpPr>
        <p:spPr>
          <a:xfrm>
            <a:off x="4689247" y="1666361"/>
            <a:ext cx="1440000" cy="523220"/>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ctr"/>
            <a:r>
              <a:rPr lang="fa-IR" sz="1200" dirty="0" smtClean="0"/>
              <a:t>برنامه ریزی راهبردی کنترل مدار </a:t>
            </a:r>
            <a:r>
              <a:rPr lang="en-US" sz="1600" dirty="0" smtClean="0"/>
              <a:t>IS/IT</a:t>
            </a:r>
            <a:endParaRPr lang="fa-IR" sz="1400" dirty="0"/>
          </a:p>
        </p:txBody>
      </p:sp>
      <p:sp>
        <p:nvSpPr>
          <p:cNvPr id="35" name="TextBox 34"/>
          <p:cNvSpPr txBox="1"/>
          <p:nvPr/>
        </p:nvSpPr>
        <p:spPr>
          <a:xfrm>
            <a:off x="5955917" y="670106"/>
            <a:ext cx="1440000" cy="523220"/>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ctr"/>
            <a:r>
              <a:rPr lang="fa-IR" sz="1200" dirty="0" smtClean="0"/>
              <a:t>برنامه ریزی راهبردی سازمان مدار </a:t>
            </a:r>
            <a:r>
              <a:rPr lang="en-US" sz="1600" dirty="0" smtClean="0"/>
              <a:t>IS/IT</a:t>
            </a:r>
            <a:endParaRPr lang="fa-IR" sz="1400" dirty="0"/>
          </a:p>
        </p:txBody>
      </p:sp>
      <p:sp>
        <p:nvSpPr>
          <p:cNvPr id="18" name="Rectangle 17"/>
          <p:cNvSpPr/>
          <p:nvPr/>
        </p:nvSpPr>
        <p:spPr>
          <a:xfrm>
            <a:off x="6420970" y="1219597"/>
            <a:ext cx="843501" cy="261610"/>
          </a:xfrm>
          <a:prstGeom prst="rect">
            <a:avLst/>
          </a:prstGeom>
          <a:noFill/>
          <a:ln>
            <a:solidFill>
              <a:schemeClr val="bg1"/>
            </a:solidFill>
          </a:ln>
        </p:spPr>
        <p:txBody>
          <a:bodyPr wrap="none" lIns="91440" tIns="45720" rIns="91440" bIns="45720">
            <a:spAutoFit/>
          </a:bodyPr>
          <a:lstStyle/>
          <a:p>
            <a:pPr algn="ctr"/>
            <a:r>
              <a:rPr lang="fa-IR" sz="1100" b="1" spc="50" dirty="0">
                <a:ln w="13500">
                  <a:solidFill>
                    <a:schemeClr val="accent1">
                      <a:shade val="2500"/>
                      <a:alpha val="6500"/>
                    </a:schemeClr>
                  </a:solidFill>
                  <a:prstDash val="solid"/>
                </a:ln>
                <a:solidFill>
                  <a:schemeClr val="tx1">
                    <a:alpha val="95000"/>
                  </a:schemeClr>
                </a:solidFill>
                <a:effectLst>
                  <a:innerShdw blurRad="50900" dist="38500" dir="13500000">
                    <a:srgbClr val="000000">
                      <a:alpha val="60000"/>
                    </a:srgbClr>
                  </a:innerShdw>
                </a:effectLst>
              </a:rPr>
              <a:t>سازمان مدار</a:t>
            </a:r>
            <a:endParaRPr lang="en-US" sz="1100" b="1" spc="50" dirty="0">
              <a:ln w="13500">
                <a:solidFill>
                  <a:schemeClr val="accent1">
                    <a:shade val="2500"/>
                    <a:alpha val="6500"/>
                  </a:schemeClr>
                </a:solidFill>
                <a:prstDash val="solid"/>
              </a:ln>
              <a:solidFill>
                <a:schemeClr val="tx1">
                  <a:alpha val="95000"/>
                </a:schemeClr>
              </a:solidFill>
              <a:effectLst>
                <a:innerShdw blurRad="50900" dist="38500" dir="13500000">
                  <a:srgbClr val="000000">
                    <a:alpha val="60000"/>
                  </a:srgbClr>
                </a:innerShdw>
              </a:effectLst>
            </a:endParaRPr>
          </a:p>
        </p:txBody>
      </p:sp>
      <p:sp>
        <p:nvSpPr>
          <p:cNvPr id="39" name="Rectangle 38"/>
          <p:cNvSpPr/>
          <p:nvPr/>
        </p:nvSpPr>
        <p:spPr>
          <a:xfrm>
            <a:off x="5224626" y="2291958"/>
            <a:ext cx="619080" cy="261610"/>
          </a:xfrm>
          <a:prstGeom prst="rect">
            <a:avLst/>
          </a:prstGeom>
          <a:noFill/>
          <a:ln>
            <a:solidFill>
              <a:schemeClr val="bg1"/>
            </a:solidFill>
          </a:ln>
        </p:spPr>
        <p:txBody>
          <a:bodyPr wrap="none" lIns="91440" tIns="45720" rIns="91440" bIns="45720">
            <a:spAutoFit/>
          </a:bodyPr>
          <a:lstStyle/>
          <a:p>
            <a:pPr algn="ctr"/>
            <a:r>
              <a:rPr lang="fa-IR" sz="1100" b="1" spc="50" dirty="0" smtClean="0">
                <a:ln w="13500">
                  <a:solidFill>
                    <a:schemeClr val="accent1">
                      <a:shade val="2500"/>
                      <a:alpha val="6500"/>
                    </a:schemeClr>
                  </a:solidFill>
                  <a:prstDash val="solid"/>
                </a:ln>
                <a:solidFill>
                  <a:schemeClr val="tx1">
                    <a:alpha val="95000"/>
                  </a:schemeClr>
                </a:solidFill>
                <a:effectLst>
                  <a:innerShdw blurRad="50900" dist="38500" dir="13500000">
                    <a:srgbClr val="000000">
                      <a:alpha val="60000"/>
                    </a:srgbClr>
                  </a:innerShdw>
                </a:effectLst>
              </a:rPr>
              <a:t>کار مدار</a:t>
            </a:r>
            <a:endParaRPr lang="en-US" sz="1100" b="1" spc="50" dirty="0">
              <a:ln w="13500">
                <a:solidFill>
                  <a:schemeClr val="accent1">
                    <a:shade val="2500"/>
                    <a:alpha val="6500"/>
                  </a:schemeClr>
                </a:solidFill>
                <a:prstDash val="solid"/>
              </a:ln>
              <a:solidFill>
                <a:schemeClr val="tx1">
                  <a:alpha val="95000"/>
                </a:schemeClr>
              </a:solidFill>
              <a:effectLst>
                <a:innerShdw blurRad="50900" dist="38500" dir="13500000">
                  <a:srgbClr val="000000">
                    <a:alpha val="60000"/>
                  </a:srgbClr>
                </a:innerShdw>
              </a:effectLst>
            </a:endParaRPr>
          </a:p>
        </p:txBody>
      </p:sp>
      <p:sp>
        <p:nvSpPr>
          <p:cNvPr id="40" name="Rectangle 39"/>
          <p:cNvSpPr/>
          <p:nvPr/>
        </p:nvSpPr>
        <p:spPr>
          <a:xfrm>
            <a:off x="3791520" y="3461548"/>
            <a:ext cx="853119" cy="261610"/>
          </a:xfrm>
          <a:prstGeom prst="rect">
            <a:avLst/>
          </a:prstGeom>
          <a:noFill/>
          <a:ln>
            <a:solidFill>
              <a:schemeClr val="bg1"/>
            </a:solidFill>
          </a:ln>
        </p:spPr>
        <p:txBody>
          <a:bodyPr wrap="none" lIns="91440" tIns="45720" rIns="91440" bIns="45720">
            <a:spAutoFit/>
          </a:bodyPr>
          <a:lstStyle/>
          <a:p>
            <a:pPr algn="ctr"/>
            <a:r>
              <a:rPr lang="fa-IR" sz="1100" b="1" spc="50" dirty="0" smtClean="0">
                <a:ln w="13500">
                  <a:solidFill>
                    <a:schemeClr val="accent1">
                      <a:shade val="2500"/>
                      <a:alpha val="6500"/>
                    </a:schemeClr>
                  </a:solidFill>
                  <a:prstDash val="solid"/>
                </a:ln>
                <a:solidFill>
                  <a:schemeClr val="tx1">
                    <a:alpha val="95000"/>
                  </a:schemeClr>
                </a:solidFill>
                <a:effectLst>
                  <a:innerShdw blurRad="50900" dist="38500" dir="13500000">
                    <a:srgbClr val="000000">
                      <a:alpha val="60000"/>
                    </a:srgbClr>
                  </a:innerShdw>
                </a:effectLst>
              </a:rPr>
              <a:t>کنترل اد اری</a:t>
            </a:r>
            <a:endParaRPr lang="en-US" sz="1100" b="1" spc="50" dirty="0">
              <a:ln w="13500">
                <a:solidFill>
                  <a:schemeClr val="accent1">
                    <a:shade val="2500"/>
                    <a:alpha val="6500"/>
                  </a:schemeClr>
                </a:solidFill>
                <a:prstDash val="solid"/>
              </a:ln>
              <a:solidFill>
                <a:schemeClr val="tx1">
                  <a:alpha val="95000"/>
                </a:schemeClr>
              </a:solidFill>
              <a:effectLst>
                <a:innerShdw blurRad="50900" dist="38500" dir="13500000">
                  <a:srgbClr val="000000">
                    <a:alpha val="60000"/>
                  </a:srgbClr>
                </a:innerShdw>
              </a:effectLst>
            </a:endParaRPr>
          </a:p>
        </p:txBody>
      </p:sp>
      <p:sp>
        <p:nvSpPr>
          <p:cNvPr id="41" name="Rectangle 40"/>
          <p:cNvSpPr/>
          <p:nvPr/>
        </p:nvSpPr>
        <p:spPr>
          <a:xfrm>
            <a:off x="2811931" y="4648163"/>
            <a:ext cx="724878" cy="261610"/>
          </a:xfrm>
          <a:prstGeom prst="rect">
            <a:avLst/>
          </a:prstGeom>
          <a:noFill/>
          <a:ln>
            <a:solidFill>
              <a:schemeClr val="bg1"/>
            </a:solidFill>
          </a:ln>
        </p:spPr>
        <p:txBody>
          <a:bodyPr wrap="none" lIns="91440" tIns="45720" rIns="91440" bIns="45720">
            <a:spAutoFit/>
          </a:bodyPr>
          <a:lstStyle/>
          <a:p>
            <a:pPr algn="ctr"/>
            <a:r>
              <a:rPr lang="fa-IR" sz="1100" b="1" spc="50" dirty="0" smtClean="0">
                <a:ln w="13500">
                  <a:solidFill>
                    <a:schemeClr val="accent1">
                      <a:shade val="2500"/>
                      <a:alpha val="6500"/>
                    </a:schemeClr>
                  </a:solidFill>
                  <a:prstDash val="solid"/>
                </a:ln>
                <a:solidFill>
                  <a:schemeClr val="tx1">
                    <a:alpha val="95000"/>
                  </a:schemeClr>
                </a:solidFill>
                <a:effectLst>
                  <a:innerShdw blurRad="50900" dist="38500" dir="13500000">
                    <a:srgbClr val="000000">
                      <a:alpha val="60000"/>
                    </a:srgbClr>
                  </a:innerShdw>
                </a:effectLst>
              </a:rPr>
              <a:t>روش مدار</a:t>
            </a:r>
            <a:endParaRPr lang="en-US" sz="1100" b="1" spc="50" dirty="0">
              <a:ln w="13500">
                <a:solidFill>
                  <a:schemeClr val="accent1">
                    <a:shade val="2500"/>
                    <a:alpha val="6500"/>
                  </a:schemeClr>
                </a:solidFill>
                <a:prstDash val="solid"/>
              </a:ln>
              <a:solidFill>
                <a:schemeClr val="tx1">
                  <a:alpha val="95000"/>
                </a:schemeClr>
              </a:solidFill>
              <a:effectLst>
                <a:innerShdw blurRad="50900" dist="38500" dir="13500000">
                  <a:srgbClr val="000000">
                    <a:alpha val="60000"/>
                  </a:srgbClr>
                </a:innerShdw>
              </a:effectLst>
            </a:endParaRPr>
          </a:p>
        </p:txBody>
      </p:sp>
      <p:sp>
        <p:nvSpPr>
          <p:cNvPr id="42" name="Rectangle 41"/>
          <p:cNvSpPr/>
          <p:nvPr/>
        </p:nvSpPr>
        <p:spPr>
          <a:xfrm>
            <a:off x="1815062" y="5699561"/>
            <a:ext cx="902811" cy="261610"/>
          </a:xfrm>
          <a:prstGeom prst="rect">
            <a:avLst/>
          </a:prstGeom>
          <a:solidFill>
            <a:schemeClr val="bg1"/>
          </a:solidFill>
          <a:ln>
            <a:solidFill>
              <a:schemeClr val="bg1"/>
            </a:solidFill>
          </a:ln>
        </p:spPr>
        <p:txBody>
          <a:bodyPr wrap="none" lIns="91440" tIns="45720" rIns="91440" bIns="45720">
            <a:spAutoFit/>
          </a:bodyPr>
          <a:lstStyle/>
          <a:p>
            <a:pPr algn="ctr"/>
            <a:r>
              <a:rPr lang="fa-IR" sz="1100" b="1" spc="50" dirty="0" smtClean="0">
                <a:ln w="13500">
                  <a:solidFill>
                    <a:schemeClr val="accent1">
                      <a:shade val="2500"/>
                      <a:alpha val="6500"/>
                    </a:schemeClr>
                  </a:solidFill>
                  <a:prstDash val="solid"/>
                </a:ln>
                <a:solidFill>
                  <a:schemeClr val="tx1">
                    <a:alpha val="95000"/>
                  </a:schemeClr>
                </a:solidFill>
                <a:effectLst>
                  <a:innerShdw blurRad="50900" dist="38500" dir="13500000">
                    <a:srgbClr val="000000">
                      <a:alpha val="60000"/>
                    </a:srgbClr>
                  </a:innerShdw>
                </a:effectLst>
              </a:rPr>
              <a:t>تکنولژی </a:t>
            </a:r>
            <a:r>
              <a:rPr lang="fa-IR" sz="1100" b="1" spc="50" dirty="0">
                <a:ln w="13500">
                  <a:solidFill>
                    <a:schemeClr val="accent1">
                      <a:shade val="2500"/>
                      <a:alpha val="6500"/>
                    </a:schemeClr>
                  </a:solidFill>
                  <a:prstDash val="solid"/>
                </a:ln>
                <a:solidFill>
                  <a:schemeClr val="tx1">
                    <a:alpha val="95000"/>
                  </a:schemeClr>
                </a:solidFill>
                <a:effectLst>
                  <a:innerShdw blurRad="50900" dist="38500" dir="13500000">
                    <a:srgbClr val="000000">
                      <a:alpha val="60000"/>
                    </a:srgbClr>
                  </a:innerShdw>
                </a:effectLst>
              </a:rPr>
              <a:t>مدار</a:t>
            </a:r>
            <a:endParaRPr lang="en-US" sz="1100" b="1" spc="50" dirty="0">
              <a:ln w="13500">
                <a:solidFill>
                  <a:schemeClr val="accent1">
                    <a:shade val="2500"/>
                    <a:alpha val="6500"/>
                  </a:schemeClr>
                </a:solidFill>
                <a:prstDash val="solid"/>
              </a:ln>
              <a:solidFill>
                <a:schemeClr val="tx1">
                  <a:alpha val="95000"/>
                </a:schemeClr>
              </a:solidFill>
              <a:effectLst>
                <a:innerShdw blurRad="50900" dist="38500" dir="13500000">
                  <a:srgbClr val="000000">
                    <a:alpha val="60000"/>
                  </a:srgbClr>
                </a:innerShdw>
              </a:effectLst>
            </a:endParaRPr>
          </a:p>
        </p:txBody>
      </p:sp>
      <p:sp>
        <p:nvSpPr>
          <p:cNvPr id="43" name="Rectangle 42"/>
          <p:cNvSpPr/>
          <p:nvPr/>
        </p:nvSpPr>
        <p:spPr>
          <a:xfrm>
            <a:off x="6675917" y="6211569"/>
            <a:ext cx="1580882" cy="261610"/>
          </a:xfrm>
          <a:prstGeom prst="rect">
            <a:avLst/>
          </a:prstGeom>
          <a:noFill/>
          <a:ln>
            <a:solidFill>
              <a:schemeClr val="bg1"/>
            </a:solidFill>
          </a:ln>
        </p:spPr>
        <p:txBody>
          <a:bodyPr wrap="none" lIns="91440" tIns="45720" rIns="91440" bIns="45720">
            <a:spAutoFit/>
          </a:bodyPr>
          <a:lstStyle/>
          <a:p>
            <a:pPr algn="ctr"/>
            <a:r>
              <a:rPr lang="fa-IR" sz="1100" b="1" spc="50" dirty="0" smtClean="0">
                <a:ln w="13500">
                  <a:solidFill>
                    <a:schemeClr val="accent1">
                      <a:shade val="2500"/>
                      <a:alpha val="6500"/>
                    </a:schemeClr>
                  </a:solidFill>
                  <a:prstDash val="solid"/>
                </a:ln>
                <a:solidFill>
                  <a:schemeClr val="tx1">
                    <a:alpha val="95000"/>
                  </a:schemeClr>
                </a:solidFill>
                <a:effectLst>
                  <a:innerShdw blurRad="50900" dist="38500" dir="13500000">
                    <a:srgbClr val="000000">
                      <a:alpha val="60000"/>
                    </a:srgbClr>
                  </a:innerShdw>
                </a:effectLst>
                <a:cs typeface="B Jadid" pitchFamily="2" charset="-78"/>
              </a:rPr>
              <a:t>نگرش های برنامه ریزی</a:t>
            </a:r>
            <a:endParaRPr lang="en-US" sz="1100" b="1" spc="50" dirty="0">
              <a:ln w="13500">
                <a:solidFill>
                  <a:schemeClr val="accent1">
                    <a:shade val="2500"/>
                    <a:alpha val="6500"/>
                  </a:schemeClr>
                </a:solidFill>
                <a:prstDash val="solid"/>
              </a:ln>
              <a:solidFill>
                <a:schemeClr val="tx1">
                  <a:alpha val="95000"/>
                </a:schemeClr>
              </a:solidFill>
              <a:effectLst>
                <a:innerShdw blurRad="50900" dist="38500" dir="13500000">
                  <a:srgbClr val="000000">
                    <a:alpha val="60000"/>
                  </a:srgbClr>
                </a:innerShdw>
              </a:effectLst>
              <a:cs typeface="B Jadid" pitchFamily="2" charset="-78"/>
            </a:endParaRPr>
          </a:p>
        </p:txBody>
      </p:sp>
      <p:sp>
        <p:nvSpPr>
          <p:cNvPr id="44" name="Rectangle 43"/>
          <p:cNvSpPr/>
          <p:nvPr/>
        </p:nvSpPr>
        <p:spPr>
          <a:xfrm>
            <a:off x="763588" y="1514716"/>
            <a:ext cx="430887" cy="1537354"/>
          </a:xfrm>
          <a:prstGeom prst="rect">
            <a:avLst/>
          </a:prstGeom>
          <a:noFill/>
          <a:ln>
            <a:solidFill>
              <a:schemeClr val="bg1"/>
            </a:solidFill>
          </a:ln>
        </p:spPr>
        <p:txBody>
          <a:bodyPr vert="vert270" wrap="square" lIns="91440" tIns="45720" rIns="91440" bIns="45720">
            <a:spAutoFit/>
          </a:bodyPr>
          <a:lstStyle/>
          <a:p>
            <a:pPr algn="ctr"/>
            <a:r>
              <a:rPr lang="fa-IR" sz="1600" b="1" spc="50" dirty="0" smtClean="0">
                <a:ln w="13500">
                  <a:solidFill>
                    <a:schemeClr val="accent1">
                      <a:shade val="2500"/>
                      <a:alpha val="6500"/>
                    </a:schemeClr>
                  </a:solidFill>
                  <a:prstDash val="solid"/>
                </a:ln>
                <a:solidFill>
                  <a:schemeClr val="tx1">
                    <a:alpha val="95000"/>
                  </a:schemeClr>
                </a:solidFill>
                <a:effectLst>
                  <a:innerShdw blurRad="50900" dist="38500" dir="13500000">
                    <a:srgbClr val="000000">
                      <a:alpha val="60000"/>
                    </a:srgbClr>
                  </a:innerShdw>
                </a:effectLst>
                <a:cs typeface="B Jadid" pitchFamily="2" charset="-78"/>
              </a:rPr>
              <a:t>بلوغ سازطانی</a:t>
            </a:r>
            <a:endParaRPr lang="en-US" sz="1600" b="1" spc="50" dirty="0">
              <a:ln w="13500">
                <a:solidFill>
                  <a:schemeClr val="accent1">
                    <a:shade val="2500"/>
                    <a:alpha val="6500"/>
                  </a:schemeClr>
                </a:solidFill>
                <a:prstDash val="solid"/>
              </a:ln>
              <a:solidFill>
                <a:schemeClr val="tx1">
                  <a:alpha val="95000"/>
                </a:schemeClr>
              </a:solidFill>
              <a:effectLst>
                <a:innerShdw blurRad="50900" dist="38500" dir="13500000">
                  <a:srgbClr val="000000">
                    <a:alpha val="60000"/>
                  </a:srgbClr>
                </a:innerShdw>
              </a:effectLst>
              <a:cs typeface="B Jadid" pitchFamily="2" charset="-78"/>
            </a:endParaRPr>
          </a:p>
        </p:txBody>
      </p:sp>
    </p:spTree>
    <p:extLst>
      <p:ext uri="{BB962C8B-B14F-4D97-AF65-F5344CB8AC3E}">
        <p14:creationId xmlns:p14="http://schemas.microsoft.com/office/powerpoint/2010/main" val="418375322"/>
      </p:ext>
    </p:extLst>
  </p:cSld>
  <p:clrMapOvr>
    <a:masterClrMapping/>
  </p:clrMapOvr>
  <p:transition spd="slow">
    <p:randomBa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992485"/>
            <a:ext cx="8229600" cy="5865515"/>
          </a:xfrm>
        </p:spPr>
        <p:txBody>
          <a:bodyPr>
            <a:normAutofit/>
          </a:bodyPr>
          <a:lstStyle/>
          <a:p>
            <a:pPr marL="0" indent="0">
              <a:buNone/>
            </a:pPr>
            <a:r>
              <a:rPr lang="fa-IR"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Zar" pitchFamily="2" charset="-78"/>
              </a:rPr>
              <a:t>4</a:t>
            </a:r>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Nazanin" pitchFamily="2" charset="-78"/>
              </a:rPr>
              <a:t> . نگرش کارمدار </a:t>
            </a:r>
            <a:r>
              <a:rPr lang="fa-IR" sz="2400" b="1" dirty="0" smtClean="0">
                <a:cs typeface="B Nazanin" pitchFamily="2" charset="-78"/>
              </a:rPr>
              <a:t>: </a:t>
            </a:r>
            <a:r>
              <a:rPr lang="fa-IR" sz="2400" dirty="0" smtClean="0">
                <a:cs typeface="B Nazanin" pitchFamily="2" charset="-78"/>
              </a:rPr>
              <a:t>در مرحله چهارم ، کسب مزیت رقابتی از طریق فرصت هایی که  </a:t>
            </a:r>
            <a:r>
              <a:rPr lang="en-US" sz="2400" dirty="0" smtClean="0">
                <a:cs typeface="B Nazanin" pitchFamily="2" charset="-78"/>
              </a:rPr>
              <a:t>IS/IT</a:t>
            </a:r>
            <a:r>
              <a:rPr lang="fa-IR" sz="2400" dirty="0" smtClean="0">
                <a:cs typeface="B Nazanin" pitchFamily="2" charset="-78"/>
              </a:rPr>
              <a:t> در اختیار سازمان قرار می دهد ، دنبال میشود . برنامه های کاری مورد تحلیل قرار میگیرند . تا نقش کلیدی </a:t>
            </a:r>
            <a:r>
              <a:rPr lang="en-US" sz="2400" dirty="0">
                <a:cs typeface="B Nazanin" pitchFamily="2" charset="-78"/>
              </a:rPr>
              <a:t>IS/IT</a:t>
            </a:r>
            <a:r>
              <a:rPr lang="fa-IR" sz="2400" dirty="0">
                <a:cs typeface="B Nazanin" pitchFamily="2" charset="-78"/>
              </a:rPr>
              <a:t> </a:t>
            </a:r>
            <a:r>
              <a:rPr lang="fa-IR" sz="2400" dirty="0" smtClean="0">
                <a:cs typeface="B Nazanin" pitchFamily="2" charset="-78"/>
              </a:rPr>
              <a:t> در برآورده ساختن نیازهای کوتاه مدت و میان مدت مشخص شود . مدیریت ارشد و کاربران جهت گیری در مورد سیستم های اطلاعاتی را تعیین میکنند .</a:t>
            </a:r>
          </a:p>
          <a:p>
            <a:pPr marL="0" indent="0">
              <a:buNone/>
            </a:pPr>
            <a:r>
              <a:rPr lang="fa-IR"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Nazanin" pitchFamily="2" charset="-78"/>
              </a:rPr>
              <a:t>5 . نگرش سازمان مدار  : </a:t>
            </a:r>
            <a:r>
              <a:rPr lang="fa-IR" sz="2400" dirty="0" smtClean="0">
                <a:cs typeface="B Nazanin" pitchFamily="2" charset="-78"/>
              </a:rPr>
              <a:t>در مرحله پنجم ، یکپارچه سازی استراتژی کاری و سیستم های اطلاعاتی دنبال میشود . این اجماع وجود که </a:t>
            </a:r>
            <a:r>
              <a:rPr lang="en-US" sz="2400" dirty="0" smtClean="0">
                <a:cs typeface="B Nazanin" pitchFamily="2" charset="-78"/>
              </a:rPr>
              <a:t>IS/IT</a:t>
            </a:r>
            <a:r>
              <a:rPr lang="fa-IR" sz="2400" dirty="0" smtClean="0">
                <a:cs typeface="B Nazanin" pitchFamily="2" charset="-78"/>
              </a:rPr>
              <a:t>  میتواند در برآورده ساختن اهداف کلی سازمان کمک کند . ائتلافی از کاربران ، مدیریت و متخصصان فناوری اطلاعات جهت گیری سازمان را در به کارگیری </a:t>
            </a:r>
            <a:r>
              <a:rPr lang="en-US" sz="2400" dirty="0">
                <a:cs typeface="B Nazanin" pitchFamily="2" charset="-78"/>
              </a:rPr>
              <a:t>IS/IT</a:t>
            </a:r>
            <a:r>
              <a:rPr lang="fa-IR" sz="2400" dirty="0">
                <a:cs typeface="B Nazanin" pitchFamily="2" charset="-78"/>
              </a:rPr>
              <a:t> </a:t>
            </a:r>
            <a:r>
              <a:rPr lang="fa-IR" sz="2400" dirty="0" smtClean="0">
                <a:cs typeface="B Nazanin" pitchFamily="2" charset="-78"/>
              </a:rPr>
              <a:t> تعیین میکنند.</a:t>
            </a:r>
            <a:endParaRPr lang="fa-IR" sz="2400" dirty="0">
              <a:cs typeface="B Nazanin" pitchFamily="2" charset="-78"/>
            </a:endParaRPr>
          </a:p>
        </p:txBody>
      </p:sp>
    </p:spTree>
    <p:extLst>
      <p:ext uri="{BB962C8B-B14F-4D97-AF65-F5344CB8AC3E}">
        <p14:creationId xmlns:p14="http://schemas.microsoft.com/office/powerpoint/2010/main" val="418375322"/>
      </p:ext>
    </p:extLst>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marL="0" indent="0">
              <a:buNone/>
            </a:pPr>
            <a:r>
              <a:rPr lang="fa-IR" sz="2000" dirty="0" smtClean="0">
                <a:cs typeface="B Jadid" pitchFamily="2" charset="-78"/>
              </a:rPr>
              <a:t>ارتبط دهی استراتژی رقابتی با برنامه ریزی های سیستم</a:t>
            </a:r>
          </a:p>
          <a:p>
            <a:pPr marL="0" indent="0">
              <a:buNone/>
            </a:pPr>
            <a:r>
              <a:rPr lang="fa-IR" sz="1800" dirty="0" smtClean="0">
                <a:cs typeface="B Nazanin" pitchFamily="2" charset="-78"/>
              </a:rPr>
              <a:t>ارتباط دهی یا برازش استراتژی با برنامه </a:t>
            </a:r>
            <a:r>
              <a:rPr lang="en-US" sz="1800" dirty="0" smtClean="0">
                <a:cs typeface="B Nazanin" pitchFamily="2" charset="-78"/>
              </a:rPr>
              <a:t>IS</a:t>
            </a:r>
            <a:r>
              <a:rPr lang="fa-IR" sz="1800" dirty="0" smtClean="0">
                <a:cs typeface="B Nazanin" pitchFamily="2" charset="-78"/>
              </a:rPr>
              <a:t> ، بستگی به تشخیص فرصت ها و تهدیدهای فعلی و آینده </a:t>
            </a:r>
            <a:r>
              <a:rPr lang="en-US" sz="1800" dirty="0" smtClean="0">
                <a:cs typeface="B Nazanin" pitchFamily="2" charset="-78"/>
              </a:rPr>
              <a:t> SIS</a:t>
            </a:r>
            <a:r>
              <a:rPr lang="fa-IR" sz="1800" dirty="0" smtClean="0">
                <a:cs typeface="B Nazanin" pitchFamily="2" charset="-78"/>
              </a:rPr>
              <a:t>دارد . همانطور که در نمودار 3-2 دیده میشود ارتباط بین استراتژی رقابتی و برنامه </a:t>
            </a:r>
            <a:r>
              <a:rPr lang="en-US" sz="1800" dirty="0" smtClean="0">
                <a:cs typeface="B Nazanin" pitchFamily="2" charset="-78"/>
              </a:rPr>
              <a:t>IS</a:t>
            </a:r>
            <a:r>
              <a:rPr lang="fa-IR" sz="1800" dirty="0" smtClean="0">
                <a:cs typeface="B Nazanin" pitchFamily="2" charset="-78"/>
              </a:rPr>
              <a:t> از طریق </a:t>
            </a:r>
            <a:r>
              <a:rPr lang="en-US" sz="1800" dirty="0">
                <a:cs typeface="B Nazanin" pitchFamily="2" charset="-78"/>
              </a:rPr>
              <a:t>SIS </a:t>
            </a:r>
            <a:r>
              <a:rPr lang="fa-IR" sz="1800" dirty="0" smtClean="0">
                <a:cs typeface="B Nazanin" pitchFamily="2" charset="-78"/>
              </a:rPr>
              <a:t> برقرار میشود . براساس این مدل ساده اگر برنامه </a:t>
            </a:r>
            <a:r>
              <a:rPr lang="en-US" sz="1800" dirty="0" smtClean="0">
                <a:cs typeface="B Nazanin" pitchFamily="2" charset="-78"/>
              </a:rPr>
              <a:t>IS</a:t>
            </a:r>
            <a:r>
              <a:rPr lang="fa-IR" sz="1800" dirty="0" smtClean="0">
                <a:cs typeface="B Nazanin" pitchFamily="2" charset="-78"/>
              </a:rPr>
              <a:t> با استراتژی رقابتی مرتبط نباشد سیستم های اطلاعاتی از جایگاه با ثباتی در سازمان برخوردار نخواهند شد و سطح </a:t>
            </a:r>
            <a:r>
              <a:rPr lang="en-US" sz="1800" dirty="0" smtClean="0">
                <a:cs typeface="B Nazanin" pitchFamily="2" charset="-78"/>
              </a:rPr>
              <a:t>SIS</a:t>
            </a:r>
            <a:r>
              <a:rPr lang="fa-IR" sz="1800" dirty="0" smtClean="0">
                <a:cs typeface="B Nazanin" pitchFamily="2" charset="-78"/>
              </a:rPr>
              <a:t> شکل نمیگیرد .</a:t>
            </a:r>
          </a:p>
          <a:p>
            <a:pPr marL="0" indent="0">
              <a:buNone/>
            </a:pPr>
            <a:endParaRPr lang="fa-IR" sz="1800" dirty="0">
              <a:cs typeface="B Zar" pitchFamily="2" charset="-78"/>
            </a:endParaRPr>
          </a:p>
          <a:p>
            <a:pPr marL="0" indent="0">
              <a:buNone/>
            </a:pPr>
            <a:endParaRPr lang="fa-IR" sz="1800" dirty="0" smtClean="0">
              <a:cs typeface="B Zar" pitchFamily="2" charset="-78"/>
            </a:endParaRPr>
          </a:p>
          <a:p>
            <a:pPr marL="0" indent="0">
              <a:buNone/>
            </a:pPr>
            <a:endParaRPr lang="fa-IR" sz="1800" dirty="0">
              <a:cs typeface="B Zar" pitchFamily="2" charset="-78"/>
            </a:endParaRPr>
          </a:p>
          <a:p>
            <a:pPr marL="0" indent="0">
              <a:buNone/>
            </a:pPr>
            <a:endParaRPr lang="fa-IR" sz="1800" dirty="0" smtClean="0">
              <a:cs typeface="B Zar" pitchFamily="2" charset="-78"/>
            </a:endParaRPr>
          </a:p>
          <a:p>
            <a:pPr marL="0" indent="0">
              <a:buNone/>
            </a:pPr>
            <a:r>
              <a:rPr lang="fa-IR" sz="1800" dirty="0" smtClean="0">
                <a:cs typeface="B Zar" pitchFamily="2" charset="-78"/>
              </a:rPr>
              <a:t> </a:t>
            </a:r>
          </a:p>
          <a:p>
            <a:pPr marL="0" indent="0">
              <a:buNone/>
            </a:pPr>
            <a:endParaRPr lang="fa-IR" sz="1800" dirty="0">
              <a:cs typeface="B Zar" pitchFamily="2" charset="-78"/>
            </a:endParaRPr>
          </a:p>
          <a:p>
            <a:pPr marL="0" indent="0">
              <a:buNone/>
            </a:pPr>
            <a:endParaRPr lang="fa-IR" sz="1800" dirty="0" smtClean="0">
              <a:cs typeface="B Zar" pitchFamily="2" charset="-78"/>
            </a:endParaRPr>
          </a:p>
          <a:p>
            <a:pPr marL="0" indent="0">
              <a:buNone/>
            </a:pPr>
            <a:endParaRPr lang="fa-IR" sz="1800" dirty="0">
              <a:cs typeface="B Zar" pitchFamily="2" charset="-78"/>
            </a:endParaRPr>
          </a:p>
          <a:p>
            <a:pPr marL="0" indent="0">
              <a:buNone/>
            </a:pPr>
            <a:endParaRPr lang="fa-IR" sz="1800" dirty="0" smtClean="0">
              <a:cs typeface="B Zar" pitchFamily="2" charset="-78"/>
            </a:endParaRPr>
          </a:p>
          <a:p>
            <a:pPr marL="0" indent="0">
              <a:buNone/>
            </a:pPr>
            <a:endParaRPr lang="fa-IR" sz="1800" dirty="0">
              <a:cs typeface="B Zar" pitchFamily="2" charset="-78"/>
            </a:endParaRPr>
          </a:p>
          <a:p>
            <a:pPr marL="0" indent="0">
              <a:buNone/>
            </a:pPr>
            <a:endParaRPr lang="fa-IR" sz="1800" dirty="0" smtClean="0">
              <a:cs typeface="B Zar" pitchFamily="2" charset="-78"/>
            </a:endParaRPr>
          </a:p>
          <a:p>
            <a:pPr marL="0" indent="0" algn="ctr">
              <a:buNone/>
            </a:pPr>
            <a:r>
              <a:rPr lang="fa-IR" sz="1800" b="1" dirty="0" smtClean="0">
                <a:cs typeface="B Zar" pitchFamily="2" charset="-78"/>
              </a:rPr>
              <a:t>ارتباط راهبرد رقابتی با برنامه  ریزی </a:t>
            </a:r>
            <a:r>
              <a:rPr lang="en-US" sz="1800" b="1" dirty="0" smtClean="0">
                <a:cs typeface="B Zar" pitchFamily="2" charset="-78"/>
              </a:rPr>
              <a:t>IS</a:t>
            </a:r>
            <a:endParaRPr lang="fa-IR" sz="1800" b="1" dirty="0">
              <a:cs typeface="B Zar" pitchFamily="2" charset="-78"/>
            </a:endParaRPr>
          </a:p>
        </p:txBody>
      </p:sp>
      <p:sp>
        <p:nvSpPr>
          <p:cNvPr id="11" name="Oval 10"/>
          <p:cNvSpPr/>
          <p:nvPr/>
        </p:nvSpPr>
        <p:spPr>
          <a:xfrm>
            <a:off x="2051720" y="2920876"/>
            <a:ext cx="5184576" cy="238033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14" name="Oval 13"/>
          <p:cNvSpPr/>
          <p:nvPr/>
        </p:nvSpPr>
        <p:spPr>
          <a:xfrm>
            <a:off x="6048164" y="2780928"/>
            <a:ext cx="2376264" cy="2736304"/>
          </a:xfrm>
          <a:prstGeom prst="ellipse">
            <a:avLst/>
          </a:prstGeom>
          <a:solidFill>
            <a:schemeClr val="tx1"/>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5" name="Oval 14"/>
          <p:cNvSpPr/>
          <p:nvPr/>
        </p:nvSpPr>
        <p:spPr>
          <a:xfrm>
            <a:off x="863588" y="2899420"/>
            <a:ext cx="2376264" cy="2736304"/>
          </a:xfrm>
          <a:prstGeom prst="ellipse">
            <a:avLst/>
          </a:prstGeom>
          <a:solidFill>
            <a:schemeClr val="tx1"/>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7" name="Rectangle 16"/>
          <p:cNvSpPr/>
          <p:nvPr/>
        </p:nvSpPr>
        <p:spPr>
          <a:xfrm>
            <a:off x="1187624" y="3678907"/>
            <a:ext cx="551754" cy="923330"/>
          </a:xfrm>
          <a:prstGeom prst="rect">
            <a:avLst/>
          </a:prstGeom>
          <a:noFill/>
        </p:spPr>
        <p:txBody>
          <a:bodyPr wrap="non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C</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18" name="Rectangle 17"/>
          <p:cNvSpPr/>
          <p:nvPr/>
        </p:nvSpPr>
        <p:spPr>
          <a:xfrm>
            <a:off x="2503805" y="3717007"/>
            <a:ext cx="511679" cy="923330"/>
          </a:xfrm>
          <a:prstGeom prst="rect">
            <a:avLst/>
          </a:prstGeom>
          <a:noFill/>
        </p:spPr>
        <p:txBody>
          <a:bodyPr wrap="non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S</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19" name="Rectangle 18"/>
          <p:cNvSpPr/>
          <p:nvPr/>
        </p:nvSpPr>
        <p:spPr>
          <a:xfrm>
            <a:off x="6208020" y="3687514"/>
            <a:ext cx="696024" cy="923330"/>
          </a:xfrm>
          <a:prstGeom prst="rect">
            <a:avLst/>
          </a:prstGeom>
          <a:noFill/>
        </p:spPr>
        <p:txBody>
          <a:bodyPr wrap="non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IS</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20" name="Rectangle 19"/>
          <p:cNvSpPr/>
          <p:nvPr/>
        </p:nvSpPr>
        <p:spPr>
          <a:xfrm>
            <a:off x="7431481" y="3640807"/>
            <a:ext cx="553358" cy="923330"/>
          </a:xfrm>
          <a:prstGeom prst="rect">
            <a:avLst/>
          </a:prstGeom>
          <a:noFill/>
        </p:spPr>
        <p:txBody>
          <a:bodyPr wrap="none" lIns="91440" tIns="45720" rIns="91440" bIns="45720">
            <a:spAutoFit/>
          </a:bodyPr>
          <a:lstStyle/>
          <a:p>
            <a:pPr algn="ctr"/>
            <a:r>
              <a:rPr lang="en-US"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P</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22" name="TextBox 21"/>
          <p:cNvSpPr txBox="1"/>
          <p:nvPr/>
        </p:nvSpPr>
        <p:spPr>
          <a:xfrm>
            <a:off x="1469517" y="2106434"/>
            <a:ext cx="1446299" cy="523220"/>
          </a:xfrm>
          <a:prstGeom prst="rect">
            <a:avLst/>
          </a:prstGeom>
          <a:noFill/>
        </p:spPr>
        <p:txBody>
          <a:bodyPr wrap="square" rtlCol="1">
            <a:spAutoFit/>
          </a:bodyPr>
          <a:lstStyle/>
          <a:p>
            <a:pPr algn="ctr"/>
            <a:r>
              <a:rPr lang="fa-IR" sz="1400" dirty="0" smtClean="0"/>
              <a:t>استراتژی رقابتی</a:t>
            </a:r>
          </a:p>
          <a:p>
            <a:pPr algn="ctr"/>
            <a:r>
              <a:rPr lang="fa-IR" sz="1400" dirty="0" smtClean="0"/>
              <a:t>(</a:t>
            </a:r>
            <a:r>
              <a:rPr lang="en-US" sz="1400" dirty="0" smtClean="0"/>
              <a:t>CS</a:t>
            </a:r>
            <a:r>
              <a:rPr lang="fa-IR" sz="1400" dirty="0" smtClean="0"/>
              <a:t>)</a:t>
            </a:r>
            <a:endParaRPr lang="fa-IR" sz="1400" dirty="0"/>
          </a:p>
        </p:txBody>
      </p:sp>
      <p:sp>
        <p:nvSpPr>
          <p:cNvPr id="23" name="TextBox 22"/>
          <p:cNvSpPr txBox="1"/>
          <p:nvPr/>
        </p:nvSpPr>
        <p:spPr>
          <a:xfrm>
            <a:off x="6556032" y="2079268"/>
            <a:ext cx="1446299" cy="523220"/>
          </a:xfrm>
          <a:prstGeom prst="rect">
            <a:avLst/>
          </a:prstGeom>
          <a:noFill/>
        </p:spPr>
        <p:txBody>
          <a:bodyPr wrap="square" rtlCol="1">
            <a:spAutoFit/>
          </a:bodyPr>
          <a:lstStyle/>
          <a:p>
            <a:pPr algn="ctr"/>
            <a:r>
              <a:rPr lang="fa-IR" sz="1400" dirty="0" smtClean="0"/>
              <a:t>برنامه </a:t>
            </a:r>
            <a:r>
              <a:rPr lang="en-US" sz="1400" dirty="0" smtClean="0"/>
              <a:t>IS</a:t>
            </a:r>
            <a:endParaRPr lang="fa-IR" sz="1400" dirty="0" smtClean="0"/>
          </a:p>
          <a:p>
            <a:pPr algn="ctr"/>
            <a:r>
              <a:rPr lang="fa-IR" sz="1400" dirty="0" smtClean="0"/>
              <a:t>(</a:t>
            </a:r>
            <a:r>
              <a:rPr lang="en-US" sz="1400" dirty="0" smtClean="0"/>
              <a:t>ISP</a:t>
            </a:r>
            <a:r>
              <a:rPr lang="fa-IR" sz="1400" dirty="0" smtClean="0"/>
              <a:t>)</a:t>
            </a:r>
            <a:endParaRPr lang="fa-IR" sz="1400" dirty="0"/>
          </a:p>
        </p:txBody>
      </p:sp>
    </p:spTree>
    <p:extLst>
      <p:ext uri="{BB962C8B-B14F-4D97-AF65-F5344CB8AC3E}">
        <p14:creationId xmlns:p14="http://schemas.microsoft.com/office/powerpoint/2010/main" val="418375322"/>
      </p:ext>
    </p:extLst>
  </p:cSld>
  <p:clrMapOvr>
    <a:masterClrMapping/>
  </p:clrMapOvr>
  <p:transition>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2910" y="357166"/>
            <a:ext cx="8229600" cy="4357718"/>
          </a:xfrm>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marL="0" indent="0">
              <a:buNone/>
            </a:pPr>
            <a:r>
              <a:rPr lang="fa-IR" sz="2800" dirty="0" smtClean="0">
                <a:cs typeface="B Jadid" pitchFamily="2" charset="-78"/>
              </a:rPr>
              <a:t>برنامه ریزی استراتژیک سیستم های اطلاعاتی</a:t>
            </a:r>
          </a:p>
          <a:p>
            <a:pPr marL="0" indent="0">
              <a:buNone/>
            </a:pPr>
            <a:r>
              <a:rPr lang="fa-IR" sz="2400" dirty="0" smtClean="0">
                <a:cs typeface="B Nazanin" pitchFamily="2" charset="-78"/>
              </a:rPr>
              <a:t>برنامه ریزی استراتژیک سیستم های اطلاعاتی فرایند تشخیص بدره سیستم های کاربردی است که سازمان را در اجرای طرح ها و تشخیص  اهداف کاری اش کمک میکند . راولی  برنامه ریزی استراتژیک سیستم های اطلاعاتی</a:t>
            </a:r>
            <a:r>
              <a:rPr lang="fa-IR" sz="2400" dirty="0">
                <a:cs typeface="B Nazanin" pitchFamily="2" charset="-78"/>
              </a:rPr>
              <a:t> </a:t>
            </a:r>
            <a:r>
              <a:rPr lang="fa-IR" sz="2400" dirty="0" smtClean="0">
                <a:cs typeface="B Nazanin" pitchFamily="2" charset="-78"/>
              </a:rPr>
              <a:t>را فرایند تدوین یک برنامه برای اجرا و استفاده از سیستم های اطلاعاتی  به شیوه ای که اثر بخش منابع اطلاعاتی سازمان را بهینه سازد و از آن ها برای پشتیبانی اهداف تمام سازمان استفاده نماید  ، تعریف میکند . برنامه ریزی استراتژیک مدت زیادی است که بعنوان یکی از فعالیت های بنیادی مدیریت ارشد تشخیص داده شده است . این فعالیت برای کاهش عدم اطمینان ، هماهنگی فعالیت های اعضای سازمان ، ایجاد ارتباط بین زیر گروه های سازمانی و جست و جوی فعالانه فرصت های کاری در عرصه رقابتی به کار گرفته میشود . در حالی که منطق و هدف برنامه ریزی استراتژیک شناخته شده ، فرایند واقعی آن تا حدودی پیچیده است . بنابراین ، ادبیات مدیریت استراتژیک بر مفهوم سازی ابعاد ( یا سیستم های) فرایند برنامه ریزی و ارتباط  آن با مقیاس های اثر بخش متمرکز شده است .</a:t>
            </a:r>
          </a:p>
          <a:p>
            <a:pPr marL="0" indent="0">
              <a:buNone/>
            </a:pPr>
            <a:r>
              <a:rPr lang="fa-IR" sz="2400" dirty="0" smtClean="0">
                <a:cs typeface="B Nazanin" pitchFamily="2" charset="-78"/>
              </a:rPr>
              <a:t>بر خلاف ادبیات مدیریت استراتژیک ، بیش تر مطالعات مربوط به سیستم های اطلاعاتی بر طراحی و ایجاد ابزارها و متدولوژی هایی برای برنامه ریزی استراتزیک متمرکز شده است .</a:t>
            </a:r>
            <a:endParaRPr lang="fa-IR" sz="1800" dirty="0" smtClean="0">
              <a:cs typeface="B Nazanin" pitchFamily="2" charset="-78"/>
            </a:endParaRPr>
          </a:p>
        </p:txBody>
      </p:sp>
    </p:spTree>
    <p:extLst>
      <p:ext uri="{BB962C8B-B14F-4D97-AF65-F5344CB8AC3E}">
        <p14:creationId xmlns:p14="http://schemas.microsoft.com/office/powerpoint/2010/main" val="418375322"/>
      </p:ext>
    </p:extLst>
  </p:cSld>
  <p:clrMapOvr>
    <a:masterClrMapping/>
  </p:clrMapOvr>
  <p:transition>
    <p:strip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824</TotalTime>
  <Words>6105</Words>
  <Application>Microsoft Office PowerPoint</Application>
  <PresentationFormat>On-screen Show (4:3)</PresentationFormat>
  <Paragraphs>522</Paragraphs>
  <Slides>49</Slides>
  <Notes>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49</vt:i4>
      </vt:variant>
    </vt:vector>
  </HeadingPairs>
  <TitlesOfParts>
    <vt:vector size="62" baseType="lpstr">
      <vt:lpstr>Arial</vt:lpstr>
      <vt:lpstr>B Badr</vt:lpstr>
      <vt:lpstr>B Homa</vt:lpstr>
      <vt:lpstr>B Jadid</vt:lpstr>
      <vt:lpstr>B Nazanin</vt:lpstr>
      <vt:lpstr>B Titr</vt:lpstr>
      <vt:lpstr>B Zar</vt:lpstr>
      <vt:lpstr>Calibri</vt:lpstr>
      <vt:lpstr>Lucida Sans Unicode</vt:lpstr>
      <vt:lpstr>Verdana</vt:lpstr>
      <vt:lpstr>Wingdings 2</vt:lpstr>
      <vt:lpstr>Wingdings 3</vt:lpstr>
      <vt:lpstr>Concourse</vt:lpstr>
      <vt:lpstr>PowerPoint Presentation</vt:lpstr>
      <vt:lpstr>PowerPoint Presentation</vt:lpstr>
      <vt:lpstr>برنامه ریزی سیستم های اطلاعاتی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امکان سنجی سیستم اطلاعاتی </vt:lpstr>
      <vt:lpstr>PowerPoint Presentation</vt:lpstr>
      <vt:lpstr>پیامدهای امکان سنجی </vt:lpstr>
      <vt:lpstr>PowerPoint Presentation</vt:lpstr>
      <vt:lpstr>فرآیند امکان سنجی </vt:lpstr>
      <vt:lpstr>تکنیک TELOS </vt:lpstr>
      <vt:lpstr>مدل های نیازسنجی سیستم های اطلاعاتی</vt:lpstr>
      <vt:lpstr>مدل بدره محصولات </vt:lpstr>
      <vt:lpstr>مدل تحلیل نیروهای رقابتی </vt:lpstr>
      <vt:lpstr>مدل عوامل کلیدی توفیق</vt:lpstr>
      <vt:lpstr>مدل زنجیره ارزشی خارجی</vt:lpstr>
      <vt:lpstr>اثرات ماد در کاهش هزینه ها </vt:lpstr>
      <vt:lpstr>پورتر فعالیت های اصلی را به پنج گروه تقسیم بندی می کند: </vt:lpstr>
      <vt:lpstr>PowerPoint Presentation</vt:lpstr>
      <vt:lpstr>PowerPoint Presentation</vt:lpstr>
      <vt:lpstr>PowerPoint Presentation</vt:lpstr>
      <vt:lpstr>PowerPoint Presentation</vt:lpstr>
    </vt:vector>
  </TitlesOfParts>
  <Company>Novin Pendar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برنامه ریزی سیستم های اطلاعتی</dc:title>
  <dc:creator>Novin Pendar</dc:creator>
  <cp:lastModifiedBy>Windows User</cp:lastModifiedBy>
  <cp:revision>137</cp:revision>
  <dcterms:created xsi:type="dcterms:W3CDTF">2012-10-07T17:29:39Z</dcterms:created>
  <dcterms:modified xsi:type="dcterms:W3CDTF">2019-02-15T09:17:05Z</dcterms:modified>
</cp:coreProperties>
</file>