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sldIdLst>
    <p:sldId id="258" r:id="rId2"/>
    <p:sldId id="259" r:id="rId3"/>
    <p:sldId id="261" r:id="rId4"/>
    <p:sldId id="262" r:id="rId5"/>
    <p:sldId id="263" r:id="rId6"/>
    <p:sldId id="265" r:id="rId7"/>
    <p:sldId id="267" r:id="rId8"/>
    <p:sldId id="283" r:id="rId9"/>
    <p:sldId id="284" r:id="rId10"/>
    <p:sldId id="268" r:id="rId11"/>
    <p:sldId id="269" r:id="rId12"/>
    <p:sldId id="285" r:id="rId13"/>
    <p:sldId id="281" r:id="rId14"/>
    <p:sldId id="286" r:id="rId15"/>
    <p:sldId id="271" r:id="rId16"/>
    <p:sldId id="291" r:id="rId17"/>
    <p:sldId id="287" r:id="rId18"/>
    <p:sldId id="288" r:id="rId19"/>
    <p:sldId id="289" r:id="rId20"/>
    <p:sldId id="273" r:id="rId21"/>
    <p:sldId id="274" r:id="rId22"/>
    <p:sldId id="275" r:id="rId23"/>
    <p:sldId id="276" r:id="rId24"/>
    <p:sldId id="277" r:id="rId25"/>
    <p:sldId id="278" r:id="rId26"/>
    <p:sldId id="279" r:id="rId27"/>
    <p:sldId id="290"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07FBE-974D-4911-A3CB-526009957463}" type="datetimeFigureOut">
              <a:rPr lang="en-US" smtClean="0"/>
              <a:t>1/26/2019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D7827-0E68-4E8C-BD73-D2831572982E}" type="slidenum">
              <a:rPr lang="en-US" smtClean="0"/>
              <a:t>‹#›</a:t>
            </a:fld>
            <a:endParaRPr lang="en-US"/>
          </a:p>
        </p:txBody>
      </p:sp>
    </p:spTree>
    <p:extLst>
      <p:ext uri="{BB962C8B-B14F-4D97-AF65-F5344CB8AC3E}">
        <p14:creationId xmlns:p14="http://schemas.microsoft.com/office/powerpoint/2010/main" val="208362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635BBD-A6E1-47CE-B6AC-B49D67850550}"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0CC3D26-45BF-45CE-B72A-E5FA7FCA327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35BBD-A6E1-47CE-B6AC-B49D67850550}"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635BBD-A6E1-47CE-B6AC-B49D67850550}"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35BBD-A6E1-47CE-B6AC-B49D67850550}"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635BBD-A6E1-47CE-B6AC-B49D67850550}" type="datetimeFigureOut">
              <a:rPr lang="en-US" smtClean="0"/>
              <a:t>1/26/2019</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C3D26-45BF-45CE-B72A-E5FA7FCA327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635BBD-A6E1-47CE-B6AC-B49D67850550}"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635BBD-A6E1-47CE-B6AC-B49D67850550}"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35BBD-A6E1-47CE-B6AC-B49D67850550}"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D635BBD-A6E1-47CE-B6AC-B49D67850550}"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C3D26-45BF-45CE-B72A-E5FA7FCA32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635BBD-A6E1-47CE-B6AC-B49D67850550}"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C3D26-45BF-45CE-B72A-E5FA7FCA327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D635BBD-A6E1-47CE-B6AC-B49D67850550}" type="datetimeFigureOut">
              <a:rPr lang="en-US" smtClean="0"/>
              <a:t>1/26/2019</a:t>
            </a:fld>
            <a:endParaRPr lang="en-US"/>
          </a:p>
        </p:txBody>
      </p:sp>
      <p:sp>
        <p:nvSpPr>
          <p:cNvPr id="7" name="Slide Number Placeholder 6"/>
          <p:cNvSpPr>
            <a:spLocks noGrp="1"/>
          </p:cNvSpPr>
          <p:nvPr>
            <p:ph type="sldNum" sz="quarter" idx="12"/>
          </p:nvPr>
        </p:nvSpPr>
        <p:spPr/>
        <p:txBody>
          <a:bodyPr/>
          <a:lstStyle/>
          <a:p>
            <a:fld id="{E0CC3D26-45BF-45CE-B72A-E5FA7FCA327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D635BBD-A6E1-47CE-B6AC-B49D67850550}" type="datetimeFigureOut">
              <a:rPr lang="en-US" smtClean="0"/>
              <a:t>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0CC3D26-45BF-45CE-B72A-E5FA7FCA327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ictures\شش.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45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82000" cy="3785652"/>
          </a:xfrm>
          <a:prstGeom prst="rect">
            <a:avLst/>
          </a:prstGeom>
        </p:spPr>
        <p:txBody>
          <a:bodyPr wrap="square">
            <a:spAutoFit/>
          </a:bodyPr>
          <a:lstStyle/>
          <a:p>
            <a:pPr algn="r"/>
            <a:endParaRPr lang="en-US" sz="2000" dirty="0"/>
          </a:p>
          <a:p>
            <a:pPr lvl="0" algn="r"/>
            <a:r>
              <a:rPr lang="fa-IR" sz="2000" dirty="0"/>
              <a:t>بهره‏گیری از رایانش ابری مزایای فراوانی برای سازمان می‏تواند داشته باشد که برخی از آنها به این شرح‏</a:t>
            </a:r>
            <a:r>
              <a:rPr lang="fa-IR" sz="2000" dirty="0" smtClean="0"/>
              <a:t>اند:</a:t>
            </a:r>
          </a:p>
          <a:p>
            <a:pPr lvl="0" algn="r"/>
            <a:endParaRPr lang="fa-IR" sz="2000" dirty="0"/>
          </a:p>
          <a:p>
            <a:pPr lvl="0" algn="r"/>
            <a:r>
              <a:rPr lang="fa-IR" sz="2000" dirty="0" smtClean="0"/>
              <a:t>1.</a:t>
            </a:r>
            <a:r>
              <a:rPr lang="ar-SA" sz="2000" dirty="0" smtClean="0"/>
              <a:t>چابکی</a:t>
            </a:r>
            <a:r>
              <a:rPr lang="ar-SA" sz="2000" dirty="0"/>
              <a:t>: کاربر می‌تواند در زمان نیاز میزان منابع مورد استفاده را کاهش یا افزایش دهد.</a:t>
            </a:r>
            <a:endParaRPr lang="en-US" sz="2000" dirty="0"/>
          </a:p>
          <a:p>
            <a:pPr algn="r"/>
            <a:endParaRPr lang="fa-IR" sz="2000" dirty="0" smtClean="0"/>
          </a:p>
          <a:p>
            <a:pPr algn="r"/>
            <a:endParaRPr lang="fa-IR" sz="2000" dirty="0" smtClean="0"/>
          </a:p>
          <a:p>
            <a:pPr algn="r"/>
            <a:r>
              <a:rPr lang="fa-IR" sz="2000" dirty="0" smtClean="0"/>
              <a:t>2.</a:t>
            </a:r>
            <a:r>
              <a:rPr lang="ar-SA" sz="2000" dirty="0" smtClean="0"/>
              <a:t>هزینه</a:t>
            </a:r>
            <a:r>
              <a:rPr lang="ar-SA" sz="2000" dirty="0"/>
              <a:t>: ادعا می‌شود که این فناوری هزینه‌ها را به میزان زیادی کاهش می‌دهد و </a:t>
            </a:r>
            <a:r>
              <a:rPr lang="ar-SA" sz="2000" dirty="0" smtClean="0"/>
              <a:t>این </a:t>
            </a:r>
            <a:r>
              <a:rPr lang="ar-SA" sz="2000" dirty="0"/>
              <a:t>به ظاهر موانع ورود به بازار را کاهش می‌دهد، زیرا رایانش ابر، مشتریان را از مخارج سخت افزار، نرم افزار و خدمات و همچنین از درگیری با </a:t>
            </a:r>
            <a:r>
              <a:rPr lang="ar-SA" sz="2000" dirty="0" smtClean="0"/>
              <a:t>نصب و نگهداری </a:t>
            </a:r>
            <a:r>
              <a:rPr lang="ar-SA" sz="2000" dirty="0"/>
              <a:t>نرم افزارهای کاربردی به </a:t>
            </a:r>
            <a:r>
              <a:rPr lang="ar-SA" sz="2000" dirty="0" smtClean="0"/>
              <a:t>شکل </a:t>
            </a:r>
            <a:r>
              <a:rPr lang="ar-SA" sz="2000" dirty="0"/>
              <a:t>محلی </a:t>
            </a:r>
            <a:r>
              <a:rPr lang="ar-SA" sz="2000" dirty="0" smtClean="0"/>
              <a:t>میرهاند</a:t>
            </a:r>
            <a:endParaRPr lang="en-US" sz="2000" dirty="0"/>
          </a:p>
        </p:txBody>
      </p:sp>
      <p:sp>
        <p:nvSpPr>
          <p:cNvPr id="4" name="Rectangle 3"/>
          <p:cNvSpPr/>
          <p:nvPr/>
        </p:nvSpPr>
        <p:spPr>
          <a:xfrm>
            <a:off x="1295400" y="5181600"/>
            <a:ext cx="7620000" cy="923330"/>
          </a:xfrm>
          <a:prstGeom prst="rect">
            <a:avLst/>
          </a:prstGeom>
        </p:spPr>
        <p:txBody>
          <a:bodyPr wrap="square">
            <a:spAutoFit/>
          </a:bodyPr>
          <a:lstStyle/>
          <a:p>
            <a:pPr algn="r" rtl="1"/>
            <a:r>
              <a:rPr lang="fa-IR" b="1" dirty="0" smtClean="0"/>
              <a:t>3.</a:t>
            </a:r>
            <a:r>
              <a:rPr lang="ar-SA" b="1" dirty="0" smtClean="0"/>
              <a:t>نابستگی </a:t>
            </a:r>
            <a:r>
              <a:rPr lang="ar-SA" b="1" dirty="0"/>
              <a:t>به دستگاه و مکان</a:t>
            </a:r>
            <a:r>
              <a:rPr lang="ar-SA" dirty="0"/>
              <a:t>: کاربران می‌توانند در هر مکانی و با هر دستگاهی (مثل </a:t>
            </a:r>
            <a:r>
              <a:rPr lang="en-US" dirty="0"/>
              <a:t>PC</a:t>
            </a:r>
            <a:r>
              <a:rPr lang="ar-SA" dirty="0"/>
              <a:t> یا تلفن همراه) به وسیلهٔ یک مرورگر وب از راه اینترنت به سامانه‌ها دسترسی داشته باشند</a:t>
            </a:r>
            <a:endParaRPr lang="en-US" dirty="0"/>
          </a:p>
        </p:txBody>
      </p:sp>
    </p:spTree>
    <p:extLst>
      <p:ext uri="{BB962C8B-B14F-4D97-AF65-F5344CB8AC3E}">
        <p14:creationId xmlns:p14="http://schemas.microsoft.com/office/powerpoint/2010/main" val="2866830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0" y="685800"/>
            <a:ext cx="4572000" cy="5293757"/>
          </a:xfrm>
          <a:prstGeom prst="rect">
            <a:avLst/>
          </a:prstGeom>
        </p:spPr>
        <p:txBody>
          <a:bodyPr>
            <a:spAutoFit/>
          </a:bodyPr>
          <a:lstStyle/>
          <a:p>
            <a:pPr rtl="1"/>
            <a:r>
              <a:rPr lang="ar-SA" dirty="0"/>
              <a:t> </a:t>
            </a:r>
            <a:endParaRPr lang="en-US" dirty="0"/>
          </a:p>
          <a:p>
            <a:pPr lvl="0" algn="r" rtl="1"/>
            <a:r>
              <a:rPr lang="fa-IR" sz="2000" dirty="0" smtClean="0"/>
              <a:t>4.</a:t>
            </a:r>
            <a:r>
              <a:rPr lang="ar-SA" sz="2000" dirty="0" smtClean="0"/>
              <a:t>نگهداری</a:t>
            </a:r>
            <a:r>
              <a:rPr lang="ar-SA" sz="2000" dirty="0"/>
              <a:t>: به دلیل عدم نیاز به نصب برنامه‌های کاربردی برای هر کاربر نگهداری آسانتر و با هزینه کمترانجام می‌شود. شرکت‌هایی که سکوهای خودشان را پیاده سازی و اجرا می‌کنند، باید زیرساخت‌های سخت افزاری و نرم افزاری خودشان را خریداری و نگهداری نمایند و کارمندانی را برای مراقبت از سیستم استخدام کنند، همهٔ اینها می‌تواند پر هزینه و زمان بر باشد. درحالیکه رایانش ابر نیاز به انجام این کارها را از میان می‌برد. هر دستگاه ساده که توانایی اتصال و برقراری ارتباط با سرور را داشته باشد، برای استفاده از خدمات رایانش ابر کافی است و می‌تواند نتایج را با دیگران به تشریک مساعی بگذارد.</a:t>
            </a:r>
            <a:endParaRPr lang="en-US" sz="2000" dirty="0"/>
          </a:p>
        </p:txBody>
      </p:sp>
      <p:pic>
        <p:nvPicPr>
          <p:cNvPr id="5123" name="Picture 3" descr="C:\Users\h\Pictures\pardazesh_ab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3810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93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8153400" cy="3785652"/>
          </a:xfrm>
          <a:prstGeom prst="rect">
            <a:avLst/>
          </a:prstGeom>
        </p:spPr>
        <p:txBody>
          <a:bodyPr wrap="square">
            <a:spAutoFit/>
          </a:bodyPr>
          <a:lstStyle/>
          <a:p>
            <a:pPr algn="r" rtl="1"/>
            <a:r>
              <a:rPr lang="fa-IR" sz="2000" dirty="0" smtClean="0"/>
              <a:t>5.توسعه</a:t>
            </a:r>
            <a:r>
              <a:rPr lang="fa-IR" sz="2000" dirty="0"/>
              <a:t>‏پذیری: پیش‏بینی </a:t>
            </a:r>
            <a:r>
              <a:rPr lang="fa-IR" sz="2000" dirty="0" smtClean="0"/>
              <a:t>نیازمندیهای </a:t>
            </a:r>
            <a:r>
              <a:rPr lang="fa-IR" sz="2000" dirty="0"/>
              <a:t>سخت‏افزاری و نرم‏افزاری در هنگام برنامه‏ریزی بودجه سازمان در بسیاری از مواقع با خطا همراه است. حال آنکه در ابر عمومی در مدت زمانی بسیار کوتاه، می‏توان خدمات را افزایش یا کاهش داد. برای مثال، اگر مراجعین وب‏گاه سازمان به‌دلیلی از قبل پیش‏بینی نشده، چند برابر شوند، می‌توان از شرکت خدمات‏دهنده خواست تا منابع اختصاص داده شده به وب‏گاه را افزایش دهد. </a:t>
            </a:r>
            <a:endParaRPr lang="fa-IR" sz="2000" dirty="0" smtClean="0"/>
          </a:p>
          <a:p>
            <a:pPr algn="r" rtl="1"/>
            <a:r>
              <a:rPr lang="fa-IR" sz="2000" dirty="0"/>
              <a:t/>
            </a:r>
            <a:br>
              <a:rPr lang="fa-IR" sz="2000" dirty="0"/>
            </a:br>
            <a:r>
              <a:rPr lang="fa-IR" sz="2000" dirty="0"/>
              <a:t> </a:t>
            </a:r>
            <a:r>
              <a:rPr lang="fa-IR" sz="2000" dirty="0" smtClean="0"/>
              <a:t>6.در </a:t>
            </a:r>
            <a:r>
              <a:rPr lang="fa-IR" sz="2000" dirty="0"/>
              <a:t>دسترس بودن همیشگی: قطع برق، آتش‏سوزی و بلایای طبیعی هر یک می‏توانند خدمات دهی سازمان را برای ساعت‌ها و حتی روزها دچار اشکال کنند. در صورتی که شرکت‌های خدمات‏دهنده دارای طرح‌هایی موسوم به </a:t>
            </a:r>
            <a:r>
              <a:rPr lang="en-US" sz="2000" dirty="0"/>
              <a:t>Disaster Recovery Plan </a:t>
            </a:r>
            <a:r>
              <a:rPr lang="fa-IR" sz="2000" dirty="0"/>
              <a:t>برای بازگشت به وضعیت عادی در زودترین زمان ممکن هستند. </a:t>
            </a:r>
            <a:endParaRPr lang="en-US" dirty="0"/>
          </a:p>
        </p:txBody>
      </p:sp>
    </p:spTree>
    <p:extLst>
      <p:ext uri="{BB962C8B-B14F-4D97-AF65-F5344CB8AC3E}">
        <p14:creationId xmlns:p14="http://schemas.microsoft.com/office/powerpoint/2010/main" val="4002190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467600" cy="1631216"/>
          </a:xfrm>
          <a:prstGeom prst="rect">
            <a:avLst/>
          </a:prstGeom>
        </p:spPr>
        <p:txBody>
          <a:bodyPr wrap="square">
            <a:spAutoFit/>
          </a:bodyPr>
          <a:lstStyle/>
          <a:p>
            <a:pPr algn="r"/>
            <a:r>
              <a:rPr lang="fa-IR" sz="2000" dirty="0"/>
              <a:t>از معایب رایانش ابری نیز میتوان به امنیت پایین، عدم حفظ حریم خصوصی، </a:t>
            </a:r>
            <a:r>
              <a:rPr lang="ar-SA" sz="2000" dirty="0"/>
              <a:t>وابستگی به خدمات‏دهنده </a:t>
            </a:r>
            <a:r>
              <a:rPr lang="fa-IR" sz="2000" dirty="0"/>
              <a:t>،</a:t>
            </a:r>
            <a:r>
              <a:rPr lang="fa-IR" sz="2000" dirty="0" smtClean="0"/>
              <a:t>دسترسی </a:t>
            </a:r>
            <a:r>
              <a:rPr lang="fa-IR" sz="2000" dirty="0"/>
              <a:t>محدود به سرویس دهنده، </a:t>
            </a:r>
            <a:r>
              <a:rPr lang="ar-SA" sz="2000" dirty="0"/>
              <a:t>اختلافات حقوقی و قانونی </a:t>
            </a:r>
            <a:r>
              <a:rPr lang="fa-IR" sz="2000" dirty="0" smtClean="0"/>
              <a:t>،</a:t>
            </a:r>
            <a:r>
              <a:rPr lang="ar-SA" sz="2000" dirty="0"/>
              <a:t> عدم شفافیت </a:t>
            </a:r>
            <a:r>
              <a:rPr lang="fa-IR" sz="2000" dirty="0" smtClean="0"/>
              <a:t>،هزینه </a:t>
            </a:r>
            <a:r>
              <a:rPr lang="fa-IR" sz="2000" dirty="0"/>
              <a:t>های بالای باند، مشکلات مربوط به تغییر سرویس دهنده و آسیب پذیری در شرایط بحران </a:t>
            </a:r>
            <a:r>
              <a:rPr lang="fa-IR" sz="2000" dirty="0" smtClean="0"/>
              <a:t>اقتصادی </a:t>
            </a:r>
            <a:r>
              <a:rPr lang="fa-IR" sz="2000" dirty="0"/>
              <a:t>اشاره </a:t>
            </a:r>
            <a:r>
              <a:rPr lang="fa-IR" sz="2000" dirty="0" smtClean="0"/>
              <a:t>کرد</a:t>
            </a:r>
            <a:endParaRPr lang="en-US" dirty="0"/>
          </a:p>
        </p:txBody>
      </p:sp>
      <p:pic>
        <p:nvPicPr>
          <p:cNvPr id="1026" name="Picture 2" descr="C:\Users\h\Pictures\101687245-cloud_computing.1910x1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291" y="2667000"/>
            <a:ext cx="7620000" cy="399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4777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127" y="838200"/>
            <a:ext cx="8229600" cy="5355312"/>
          </a:xfrm>
          <a:prstGeom prst="rect">
            <a:avLst/>
          </a:prstGeom>
        </p:spPr>
        <p:txBody>
          <a:bodyPr wrap="square">
            <a:spAutoFit/>
          </a:bodyPr>
          <a:lstStyle/>
          <a:p>
            <a:pPr algn="r" rtl="1"/>
            <a:r>
              <a:rPr lang="ar-SA" dirty="0"/>
              <a:t>عدم شفافیت: در ابر عمومی سازمان هیچ‌گونه دسترسی به مراکز داده‏های خدمات‏دهنده ندارد. اطلاعات سازمان از زیرساخت خدمات‏دهنده همان قدری است که از سوی آن شرکت در اختیار سازمان قرار داده شده است. </a:t>
            </a:r>
            <a:endParaRPr lang="fa-IR" dirty="0" smtClean="0"/>
          </a:p>
          <a:p>
            <a:pPr algn="r" rtl="1"/>
            <a:endParaRPr lang="fa-IR" dirty="0"/>
          </a:p>
          <a:p>
            <a:pPr algn="r" rtl="1"/>
            <a:r>
              <a:rPr lang="ar-SA" dirty="0" smtClean="0"/>
              <a:t>خطر </a:t>
            </a:r>
            <a:r>
              <a:rPr lang="ar-SA" dirty="0"/>
              <a:t>شنود و سرقت اطلاعات و تجاوز به حریم خصوصی کاربران: در صورت دسترسی یافتن افراد غیرمجاز به بانک‌های داده‏های شرکت خدمات‏دهنده، امنیت اطلاعات سازمان و حریم خصوصی کاربران به مخاطره می‏افتد. همچنین با توجه به اینکه در ابر عمومی، تبادل اطلاعات با خدمات‏دهنده در بستر اینترنت صورت می‏پذیرد، خطر شنود شدن اطلاعات همواره وجود دارد</a:t>
            </a:r>
            <a:r>
              <a:rPr lang="ar-SA" dirty="0" smtClean="0"/>
              <a:t>.</a:t>
            </a:r>
            <a:r>
              <a:rPr lang="en-US" dirty="0" smtClean="0"/>
              <a:t> </a:t>
            </a:r>
            <a:r>
              <a:rPr lang="en-US" dirty="0"/>
              <a:t/>
            </a:r>
            <a:br>
              <a:rPr lang="en-US" dirty="0"/>
            </a:br>
            <a:endParaRPr lang="fa-IR" dirty="0" smtClean="0"/>
          </a:p>
          <a:p>
            <a:pPr algn="r" rtl="1"/>
            <a:r>
              <a:rPr lang="ar-SA" dirty="0" smtClean="0"/>
              <a:t>اختلافات </a:t>
            </a:r>
            <a:r>
              <a:rPr lang="ar-SA" dirty="0"/>
              <a:t>حقوقی و قانونی: ذخیره اطلاعات در مراکز داده‏هایی که در خاک کشور دیگری قرار دارند می‏تواند در اختلافات حقوقی برای سازمان مشکل‏ساز شود. برای نمونه اگر دادگاهی آمریکایی که مراکز داده‏ها در آن قرار دارد مجوز برای ضبط اطلاعات سازمان کشوری دیگر </a:t>
            </a:r>
            <a:r>
              <a:rPr lang="fa-IR" dirty="0" smtClean="0"/>
              <a:t> را </a:t>
            </a:r>
            <a:r>
              <a:rPr lang="ar-SA" dirty="0" smtClean="0"/>
              <a:t>صادر </a:t>
            </a:r>
            <a:r>
              <a:rPr lang="ar-SA" dirty="0"/>
              <a:t>کند، خدمات‏دهنده موظف به ارائه آن اطلاعات خواهد </a:t>
            </a:r>
            <a:r>
              <a:rPr lang="ar-SA" dirty="0" smtClean="0"/>
              <a:t>بود</a:t>
            </a:r>
            <a:r>
              <a:rPr lang="fa-IR" dirty="0"/>
              <a:t>.</a:t>
            </a:r>
            <a:endParaRPr lang="fa-IR" dirty="0" smtClean="0"/>
          </a:p>
          <a:p>
            <a:pPr algn="r" rtl="1"/>
            <a:endParaRPr lang="fa-IR" dirty="0"/>
          </a:p>
          <a:p>
            <a:pPr algn="r" rtl="1"/>
            <a:r>
              <a:rPr lang="ar-SA" dirty="0" smtClean="0"/>
              <a:t>وابستگی </a:t>
            </a:r>
            <a:r>
              <a:rPr lang="ar-SA" dirty="0"/>
              <a:t>به خدمات‏دهنده: در ابر عمومی، سازمان و کاربران کاملا وابسته به شرکت خدمات‏دهنده هستند. اگر به هر دلیل این شرکت از ارائه خدمات سر باز زند، بسته به داده‏های ذخیره‌شده ممکن است سازمان با مشکلات جدی روبه‌رو شود</a:t>
            </a:r>
            <a:r>
              <a:rPr lang="en-US" dirty="0"/>
              <a:t>.</a:t>
            </a:r>
            <a:br>
              <a:rPr lang="en-US" dirty="0"/>
            </a:br>
            <a:endParaRPr lang="en-US" dirty="0"/>
          </a:p>
        </p:txBody>
      </p:sp>
    </p:spTree>
    <p:extLst>
      <p:ext uri="{BB962C8B-B14F-4D97-AF65-F5344CB8AC3E}">
        <p14:creationId xmlns:p14="http://schemas.microsoft.com/office/powerpoint/2010/main" val="37271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81000"/>
            <a:ext cx="5867400" cy="2862322"/>
          </a:xfrm>
          <a:prstGeom prst="rect">
            <a:avLst/>
          </a:prstGeom>
        </p:spPr>
        <p:txBody>
          <a:bodyPr wrap="square">
            <a:spAutoFit/>
          </a:bodyPr>
          <a:lstStyle/>
          <a:p>
            <a:pPr algn="r"/>
            <a:r>
              <a:rPr lang="ar-SA" sz="2000" dirty="0"/>
              <a:t>يکسري نگراني </a:t>
            </a:r>
            <a:r>
              <a:rPr lang="fa-IR" sz="2000" dirty="0" smtClean="0"/>
              <a:t>های امنیتی </a:t>
            </a:r>
            <a:r>
              <a:rPr lang="ar-SA" sz="2000" dirty="0" smtClean="0"/>
              <a:t>در </a:t>
            </a:r>
            <a:r>
              <a:rPr lang="ar-SA" sz="2000" dirty="0"/>
              <a:t>مورد رايانش ابري وجود دارد. اين نگراني‌ها در دو دسته قرار مي‌گيرند: مسائل امنيتي که از جانب ارائه دهنده سرويس رايانش ابري است (سازمان‌هايي که از طريق سرويس ابري، زيرساخت، نرم‌افزار و پلت فرم ارائه مي‌دهند)، و مسائل امنيتي که از جانب مشتريان است. شرکت ارائه دهنده سرويس ابري بايد مطمئن باشد که زيرساخت آن، امن است و داده‌ها و برنامه‌هاي مشتريان، محافظت شده </a:t>
            </a:r>
            <a:r>
              <a:rPr lang="ar-SA" sz="2000" dirty="0" smtClean="0"/>
              <a:t>هستند</a:t>
            </a:r>
            <a:endParaRPr lang="en-US" dirty="0"/>
          </a:p>
        </p:txBody>
      </p:sp>
      <p:pic>
        <p:nvPicPr>
          <p:cNvPr id="6146" name="Picture 2" descr="C:\Users\h\Pictures\Task-scheduling-algorithm-in-cloud-compu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81400"/>
            <a:ext cx="5257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48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80">
                                          <p:stCondLst>
                                            <p:cond delay="0"/>
                                          </p:stCondLst>
                                        </p:cTn>
                                        <p:tgtEl>
                                          <p:spTgt spid="6146"/>
                                        </p:tgtEl>
                                      </p:cBhvr>
                                    </p:animEffect>
                                    <p:anim calcmode="lin" valueType="num">
                                      <p:cBhvr>
                                        <p:cTn id="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6"/>
                                        </p:tgtEl>
                                      </p:cBhvr>
                                      <p:to x="100000" y="60000"/>
                                    </p:animScale>
                                    <p:animScale>
                                      <p:cBhvr>
                                        <p:cTn id="14" dur="166" decel="50000">
                                          <p:stCondLst>
                                            <p:cond delay="676"/>
                                          </p:stCondLst>
                                        </p:cTn>
                                        <p:tgtEl>
                                          <p:spTgt spid="6146"/>
                                        </p:tgtEl>
                                      </p:cBhvr>
                                      <p:to x="100000" y="100000"/>
                                    </p:animScale>
                                    <p:animScale>
                                      <p:cBhvr>
                                        <p:cTn id="15" dur="26">
                                          <p:stCondLst>
                                            <p:cond delay="1312"/>
                                          </p:stCondLst>
                                        </p:cTn>
                                        <p:tgtEl>
                                          <p:spTgt spid="6146"/>
                                        </p:tgtEl>
                                      </p:cBhvr>
                                      <p:to x="100000" y="80000"/>
                                    </p:animScale>
                                    <p:animScale>
                                      <p:cBhvr>
                                        <p:cTn id="16" dur="166" decel="50000">
                                          <p:stCondLst>
                                            <p:cond delay="1338"/>
                                          </p:stCondLst>
                                        </p:cTn>
                                        <p:tgtEl>
                                          <p:spTgt spid="6146"/>
                                        </p:tgtEl>
                                      </p:cBhvr>
                                      <p:to x="100000" y="100000"/>
                                    </p:animScale>
                                    <p:animScale>
                                      <p:cBhvr>
                                        <p:cTn id="17" dur="26">
                                          <p:stCondLst>
                                            <p:cond delay="1642"/>
                                          </p:stCondLst>
                                        </p:cTn>
                                        <p:tgtEl>
                                          <p:spTgt spid="6146"/>
                                        </p:tgtEl>
                                      </p:cBhvr>
                                      <p:to x="100000" y="90000"/>
                                    </p:animScale>
                                    <p:animScale>
                                      <p:cBhvr>
                                        <p:cTn id="18" dur="166" decel="50000">
                                          <p:stCondLst>
                                            <p:cond delay="1668"/>
                                          </p:stCondLst>
                                        </p:cTn>
                                        <p:tgtEl>
                                          <p:spTgt spid="6146"/>
                                        </p:tgtEl>
                                      </p:cBhvr>
                                      <p:to x="100000" y="100000"/>
                                    </p:animScale>
                                    <p:animScale>
                                      <p:cBhvr>
                                        <p:cTn id="19" dur="26">
                                          <p:stCondLst>
                                            <p:cond delay="1808"/>
                                          </p:stCondLst>
                                        </p:cTn>
                                        <p:tgtEl>
                                          <p:spTgt spid="6146"/>
                                        </p:tgtEl>
                                      </p:cBhvr>
                                      <p:to x="100000" y="95000"/>
                                    </p:animScale>
                                    <p:animScale>
                                      <p:cBhvr>
                                        <p:cTn id="20" dur="166" decel="50000">
                                          <p:stCondLst>
                                            <p:cond delay="1834"/>
                                          </p:stCondLst>
                                        </p:cTn>
                                        <p:tgtEl>
                                          <p:spTgt spid="614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4136894"/>
              </p:ext>
            </p:extLst>
          </p:nvPr>
        </p:nvGraphicFramePr>
        <p:xfrm>
          <a:off x="690314" y="2133600"/>
          <a:ext cx="8229600" cy="347472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0">
                <a:tc>
                  <a:txBody>
                    <a:bodyPr/>
                    <a:lstStyle/>
                    <a:p>
                      <a:r>
                        <a:rPr lang="fa-IR" b="0" i="0" dirty="0">
                          <a:effectLst/>
                          <a:latin typeface="Byekan"/>
                        </a:rPr>
                        <a:t>حوزه ریسک پذیر </a:t>
                      </a:r>
                    </a:p>
                  </a:txBody>
                  <a:tcPr anchor="ctr">
                    <a:lnL>
                      <a:noFill/>
                    </a:lnL>
                    <a:lnR>
                      <a:noFill/>
                    </a:lnR>
                    <a:lnT>
                      <a:noFill/>
                    </a:lnT>
                    <a:lnB>
                      <a:noFill/>
                    </a:lnB>
                  </a:tcPr>
                </a:tc>
                <a:tc>
                  <a:txBody>
                    <a:bodyPr/>
                    <a:lstStyle/>
                    <a:p>
                      <a:r>
                        <a:rPr lang="fa-IR" b="0" i="0" dirty="0">
                          <a:effectLst/>
                          <a:latin typeface="Byekan"/>
                        </a:rPr>
                        <a:t>درصد بحرانی بودن (%) </a:t>
                      </a:r>
                    </a:p>
                  </a:txBody>
                  <a:tcPr anchor="ctr">
                    <a:lnL>
                      <a:noFill/>
                    </a:lnL>
                    <a:lnR>
                      <a:noFill/>
                    </a:lnR>
                    <a:lnT>
                      <a:noFill/>
                    </a:lnT>
                    <a:lnB>
                      <a:noFill/>
                    </a:lnB>
                  </a:tcPr>
                </a:tc>
                <a:tc>
                  <a:txBody>
                    <a:bodyPr/>
                    <a:lstStyle/>
                    <a:p>
                      <a:r>
                        <a:rPr lang="fa-IR" b="0" i="0">
                          <a:effectLst/>
                          <a:latin typeface="Byekan"/>
                        </a:rPr>
                        <a:t> درصد اهمیت (%)</a:t>
                      </a:r>
                    </a:p>
                  </a:txBody>
                  <a:tcPr anchor="ctr">
                    <a:lnL>
                      <a:noFill/>
                    </a:lnL>
                    <a:lnR>
                      <a:noFill/>
                    </a:lnR>
                    <a:lnT>
                      <a:noFill/>
                    </a:lnT>
                    <a:lnB>
                      <a:noFill/>
                    </a:lnB>
                  </a:tcPr>
                </a:tc>
                <a:tc>
                  <a:txBody>
                    <a:bodyPr/>
                    <a:lstStyle/>
                    <a:p>
                      <a:r>
                        <a:rPr lang="fa-IR" b="0" i="0" dirty="0">
                          <a:effectLst/>
                          <a:latin typeface="Byekan"/>
                        </a:rPr>
                        <a:t>درصد عدم (%) </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r>
                        <a:rPr lang="fa-IR" b="0" i="0">
                          <a:effectLst/>
                          <a:latin typeface="Byekan"/>
                        </a:rPr>
                        <a:t> امنیت</a:t>
                      </a:r>
                    </a:p>
                  </a:txBody>
                  <a:tcPr anchor="ctr">
                    <a:lnL>
                      <a:noFill/>
                    </a:lnL>
                    <a:lnR>
                      <a:noFill/>
                    </a:lnR>
                    <a:lnT>
                      <a:noFill/>
                    </a:lnT>
                    <a:lnB>
                      <a:noFill/>
                    </a:lnB>
                  </a:tcPr>
                </a:tc>
                <a:tc>
                  <a:txBody>
                    <a:bodyPr/>
                    <a:lstStyle/>
                    <a:p>
                      <a:r>
                        <a:rPr lang="en-US" b="0" i="0">
                          <a:effectLst/>
                          <a:latin typeface="Byekan"/>
                        </a:rPr>
                        <a:t> 91.7</a:t>
                      </a:r>
                    </a:p>
                  </a:txBody>
                  <a:tcPr anchor="ctr">
                    <a:lnL>
                      <a:noFill/>
                    </a:lnL>
                    <a:lnR>
                      <a:noFill/>
                    </a:lnR>
                    <a:lnT>
                      <a:noFill/>
                    </a:lnT>
                    <a:lnB>
                      <a:noFill/>
                    </a:lnB>
                  </a:tcPr>
                </a:tc>
                <a:tc>
                  <a:txBody>
                    <a:bodyPr/>
                    <a:lstStyle/>
                    <a:p>
                      <a:r>
                        <a:rPr lang="en-US" b="0" i="0">
                          <a:effectLst/>
                          <a:latin typeface="Byekan"/>
                        </a:rPr>
                        <a:t> 8.3</a:t>
                      </a:r>
                    </a:p>
                  </a:txBody>
                  <a:tcPr anchor="ctr">
                    <a:lnL>
                      <a:noFill/>
                    </a:lnL>
                    <a:lnR>
                      <a:noFill/>
                    </a:lnR>
                    <a:lnT>
                      <a:noFill/>
                    </a:lnT>
                    <a:lnB>
                      <a:noFill/>
                    </a:lnB>
                  </a:tcPr>
                </a:tc>
                <a:tc>
                  <a:txBody>
                    <a:bodyPr/>
                    <a:lstStyle/>
                    <a:p>
                      <a:r>
                        <a:rPr lang="en-US" b="0" i="0">
                          <a:effectLst/>
                          <a:latin typeface="Byekan"/>
                        </a:rPr>
                        <a:t> 0</a:t>
                      </a:r>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r>
                        <a:rPr lang="fa-IR" b="0" i="0">
                          <a:effectLst/>
                          <a:latin typeface="Byekan"/>
                        </a:rPr>
                        <a:t> مدیریت عملیات ها</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tc>
                  <a:txBody>
                    <a:bodyPr/>
                    <a:lstStyle/>
                    <a:p>
                      <a:r>
                        <a:rPr lang="en-US" b="0" i="0">
                          <a:effectLst/>
                          <a:latin typeface="Byekan"/>
                        </a:rPr>
                        <a:t> 58.3</a:t>
                      </a:r>
                    </a:p>
                  </a:txBody>
                  <a:tcPr anchor="ctr">
                    <a:lnL>
                      <a:noFill/>
                    </a:lnL>
                    <a:lnR>
                      <a:noFill/>
                    </a:lnR>
                    <a:lnT>
                      <a:noFill/>
                    </a:lnT>
                    <a:lnB>
                      <a:noFill/>
                    </a:lnB>
                  </a:tcPr>
                </a:tc>
                <a:tc>
                  <a:txBody>
                    <a:bodyPr/>
                    <a:lstStyle/>
                    <a:p>
                      <a:r>
                        <a:rPr lang="en-US" b="0" i="0">
                          <a:effectLst/>
                          <a:latin typeface="Byekan"/>
                        </a:rPr>
                        <a:t> 0</a:t>
                      </a: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r>
                        <a:rPr lang="fa-IR" b="0" i="0">
                          <a:effectLst/>
                          <a:latin typeface="Byekan"/>
                        </a:rPr>
                        <a:t> مدیریت تغییرات</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tc>
                  <a:txBody>
                    <a:bodyPr/>
                    <a:lstStyle/>
                    <a:p>
                      <a:r>
                        <a:rPr lang="en-US" b="0" i="0">
                          <a:effectLst/>
                          <a:latin typeface="Byekan"/>
                        </a:rPr>
                        <a:t> 50</a:t>
                      </a:r>
                    </a:p>
                  </a:txBody>
                  <a:tcPr anchor="ctr">
                    <a:lnL>
                      <a:noFill/>
                    </a:lnL>
                    <a:lnR>
                      <a:noFill/>
                    </a:lnR>
                    <a:lnT>
                      <a:noFill/>
                    </a:lnT>
                    <a:lnB>
                      <a:noFill/>
                    </a:lnB>
                  </a:tcPr>
                </a:tc>
                <a:tc>
                  <a:txBody>
                    <a:bodyPr/>
                    <a:lstStyle/>
                    <a:p>
                      <a:r>
                        <a:rPr lang="en-US" b="0" i="0">
                          <a:effectLst/>
                          <a:latin typeface="Byekan"/>
                        </a:rPr>
                        <a:t> 8.3</a:t>
                      </a:r>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r>
                        <a:rPr lang="fa-IR" b="0" i="0">
                          <a:effectLst/>
                          <a:latin typeface="Byekan"/>
                        </a:rPr>
                        <a:t> حوادث و سوانح</a:t>
                      </a:r>
                    </a:p>
                  </a:txBody>
                  <a:tcPr anchor="ctr">
                    <a:lnL>
                      <a:noFill/>
                    </a:lnL>
                    <a:lnR>
                      <a:noFill/>
                    </a:lnR>
                    <a:lnT>
                      <a:noFill/>
                    </a:lnT>
                    <a:lnB>
                      <a:noFill/>
                    </a:lnB>
                  </a:tcPr>
                </a:tc>
                <a:tc>
                  <a:txBody>
                    <a:bodyPr/>
                    <a:lstStyle/>
                    <a:p>
                      <a:r>
                        <a:rPr lang="en-US" b="0" i="0">
                          <a:effectLst/>
                          <a:latin typeface="Byekan"/>
                        </a:rPr>
                        <a:t> 66.7</a:t>
                      </a:r>
                    </a:p>
                  </a:txBody>
                  <a:tcPr anchor="ctr">
                    <a:lnL>
                      <a:noFill/>
                    </a:lnL>
                    <a:lnR>
                      <a:noFill/>
                    </a:lnR>
                    <a:lnT>
                      <a:noFill/>
                    </a:lnT>
                    <a:lnB>
                      <a:noFill/>
                    </a:lnB>
                  </a:tcPr>
                </a:tc>
                <a:tc>
                  <a:txBody>
                    <a:bodyPr/>
                    <a:lstStyle/>
                    <a:p>
                      <a:r>
                        <a:rPr lang="en-US" b="0" i="0">
                          <a:effectLst/>
                          <a:latin typeface="Byekan"/>
                        </a:rPr>
                        <a:t> 33.3</a:t>
                      </a:r>
                    </a:p>
                  </a:txBody>
                  <a:tcPr anchor="ctr">
                    <a:lnL>
                      <a:noFill/>
                    </a:lnL>
                    <a:lnR>
                      <a:noFill/>
                    </a:lnR>
                    <a:lnT>
                      <a:noFill/>
                    </a:lnT>
                    <a:lnB>
                      <a:noFill/>
                    </a:lnB>
                  </a:tcPr>
                </a:tc>
                <a:tc>
                  <a:txBody>
                    <a:bodyPr/>
                    <a:lstStyle/>
                    <a:p>
                      <a:r>
                        <a:rPr lang="en-US" b="0" i="0">
                          <a:effectLst/>
                          <a:latin typeface="Byekan"/>
                        </a:rPr>
                        <a:t> 0</a:t>
                      </a:r>
                    </a:p>
                  </a:txBody>
                  <a:tcPr anchor="ctr">
                    <a:lnL>
                      <a:noFill/>
                    </a:lnL>
                    <a:lnR>
                      <a:noFill/>
                    </a:lnR>
                    <a:lnT>
                      <a:noFill/>
                    </a:lnT>
                    <a:lnB>
                      <a:noFill/>
                    </a:lnB>
                  </a:tcPr>
                </a:tc>
                <a:extLst>
                  <a:ext uri="{0D108BD9-81ED-4DB2-BD59-A6C34878D82A}">
                    <a16:rowId xmlns:a16="http://schemas.microsoft.com/office/drawing/2014/main" val="10004"/>
                  </a:ext>
                </a:extLst>
              </a:tr>
              <a:tr h="0">
                <a:tc>
                  <a:txBody>
                    <a:bodyPr/>
                    <a:lstStyle/>
                    <a:p>
                      <a:r>
                        <a:rPr lang="fa-IR" b="0" i="0">
                          <a:effectLst/>
                          <a:latin typeface="Byekan"/>
                        </a:rPr>
                        <a:t> مدیریت سطح سرویس</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tc>
                  <a:txBody>
                    <a:bodyPr/>
                    <a:lstStyle/>
                    <a:p>
                      <a:r>
                        <a:rPr lang="en-US" b="0" i="0">
                          <a:effectLst/>
                          <a:latin typeface="Byekan"/>
                        </a:rPr>
                        <a:t> 16.7</a:t>
                      </a:r>
                    </a:p>
                  </a:txBody>
                  <a:tcPr anchor="ctr">
                    <a:lnL>
                      <a:noFill/>
                    </a:lnL>
                    <a:lnR>
                      <a:noFill/>
                    </a:lnR>
                    <a:lnT>
                      <a:noFill/>
                    </a:lnT>
                    <a:lnB>
                      <a:noFill/>
                    </a:lnB>
                  </a:tcPr>
                </a:tc>
                <a:extLst>
                  <a:ext uri="{0D108BD9-81ED-4DB2-BD59-A6C34878D82A}">
                    <a16:rowId xmlns:a16="http://schemas.microsoft.com/office/drawing/2014/main" val="10005"/>
                  </a:ext>
                </a:extLst>
              </a:tr>
              <a:tr h="0">
                <a:tc>
                  <a:txBody>
                    <a:bodyPr/>
                    <a:lstStyle/>
                    <a:p>
                      <a:r>
                        <a:rPr lang="fa-IR" b="0" i="0">
                          <a:effectLst/>
                          <a:latin typeface="Byekan"/>
                        </a:rPr>
                        <a:t> مدیریت واسط</a:t>
                      </a:r>
                    </a:p>
                  </a:txBody>
                  <a:tcPr anchor="ctr">
                    <a:lnL>
                      <a:noFill/>
                    </a:lnL>
                    <a:lnR>
                      <a:noFill/>
                    </a:lnR>
                    <a:lnT>
                      <a:noFill/>
                    </a:lnT>
                    <a:lnB>
                      <a:noFill/>
                    </a:lnB>
                  </a:tcPr>
                </a:tc>
                <a:tc>
                  <a:txBody>
                    <a:bodyPr/>
                    <a:lstStyle/>
                    <a:p>
                      <a:r>
                        <a:rPr lang="en-US" b="0" i="0">
                          <a:effectLst/>
                          <a:latin typeface="Byekan"/>
                        </a:rPr>
                        <a:t> 8.3</a:t>
                      </a:r>
                    </a:p>
                  </a:txBody>
                  <a:tcPr anchor="ctr">
                    <a:lnL>
                      <a:noFill/>
                    </a:lnL>
                    <a:lnR>
                      <a:noFill/>
                    </a:lnR>
                    <a:lnT>
                      <a:noFill/>
                    </a:lnT>
                    <a:lnB>
                      <a:noFill/>
                    </a:lnB>
                  </a:tcPr>
                </a:tc>
                <a:tc>
                  <a:txBody>
                    <a:bodyPr/>
                    <a:lstStyle/>
                    <a:p>
                      <a:r>
                        <a:rPr lang="en-US" b="0" i="0">
                          <a:effectLst/>
                          <a:latin typeface="Byekan"/>
                        </a:rPr>
                        <a:t> 50</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extLst>
                  <a:ext uri="{0D108BD9-81ED-4DB2-BD59-A6C34878D82A}">
                    <a16:rowId xmlns:a16="http://schemas.microsoft.com/office/drawing/2014/main" val="10006"/>
                  </a:ext>
                </a:extLst>
              </a:tr>
              <a:tr h="0">
                <a:tc>
                  <a:txBody>
                    <a:bodyPr/>
                    <a:lstStyle/>
                    <a:p>
                      <a:r>
                        <a:rPr lang="fa-IR" b="0" i="0">
                          <a:effectLst/>
                          <a:latin typeface="Byekan"/>
                        </a:rPr>
                        <a:t> آیین نامه و قوانین</a:t>
                      </a:r>
                    </a:p>
                  </a:txBody>
                  <a:tcPr anchor="ctr">
                    <a:lnL>
                      <a:noFill/>
                    </a:lnL>
                    <a:lnR>
                      <a:noFill/>
                    </a:lnR>
                    <a:lnT>
                      <a:noFill/>
                    </a:lnT>
                    <a:lnB>
                      <a:noFill/>
                    </a:lnB>
                  </a:tcPr>
                </a:tc>
                <a:tc>
                  <a:txBody>
                    <a:bodyPr/>
                    <a:lstStyle/>
                    <a:p>
                      <a:r>
                        <a:rPr lang="en-US" b="0" i="0">
                          <a:effectLst/>
                          <a:latin typeface="Byekan"/>
                        </a:rPr>
                        <a:t> 33.3</a:t>
                      </a:r>
                    </a:p>
                  </a:txBody>
                  <a:tcPr anchor="ctr">
                    <a:lnL>
                      <a:noFill/>
                    </a:lnL>
                    <a:lnR>
                      <a:noFill/>
                    </a:lnR>
                    <a:lnT>
                      <a:noFill/>
                    </a:lnT>
                    <a:lnB>
                      <a:noFill/>
                    </a:lnB>
                  </a:tcPr>
                </a:tc>
                <a:tc>
                  <a:txBody>
                    <a:bodyPr/>
                    <a:lstStyle/>
                    <a:p>
                      <a:r>
                        <a:rPr lang="en-US" b="0" i="0">
                          <a:effectLst/>
                          <a:latin typeface="Byekan"/>
                        </a:rPr>
                        <a:t> 41.7</a:t>
                      </a:r>
                    </a:p>
                  </a:txBody>
                  <a:tcPr anchor="ctr">
                    <a:lnL>
                      <a:noFill/>
                    </a:lnL>
                    <a:lnR>
                      <a:noFill/>
                    </a:lnR>
                    <a:lnT>
                      <a:noFill/>
                    </a:lnT>
                    <a:lnB>
                      <a:noFill/>
                    </a:lnB>
                  </a:tcPr>
                </a:tc>
                <a:tc>
                  <a:txBody>
                    <a:bodyPr/>
                    <a:lstStyle/>
                    <a:p>
                      <a:r>
                        <a:rPr lang="en-US" b="0" i="0" dirty="0">
                          <a:effectLst/>
                          <a:latin typeface="Byekan"/>
                        </a:rPr>
                        <a:t> 25</a:t>
                      </a:r>
                    </a:p>
                  </a:txBody>
                  <a:tcPr anchor="ctr">
                    <a:lnL>
                      <a:noFill/>
                    </a:lnL>
                    <a:lnR>
                      <a:noFill/>
                    </a:lnR>
                    <a:lnT>
                      <a:noFill/>
                    </a:lnT>
                    <a:lnB>
                      <a:noFill/>
                    </a:lnB>
                  </a:tcPr>
                </a:tc>
                <a:extLst>
                  <a:ext uri="{0D108BD9-81ED-4DB2-BD59-A6C34878D82A}">
                    <a16:rowId xmlns:a16="http://schemas.microsoft.com/office/drawing/2014/main" val="10007"/>
                  </a:ext>
                </a:extLst>
              </a:tr>
            </a:tbl>
          </a:graphicData>
        </a:graphic>
      </p:graphicFrame>
      <p:sp>
        <p:nvSpPr>
          <p:cNvPr id="3" name="Rectangle 1"/>
          <p:cNvSpPr>
            <a:spLocks noChangeArrowheads="1"/>
          </p:cNvSpPr>
          <p:nvPr/>
        </p:nvSpPr>
        <p:spPr bwMode="auto">
          <a:xfrm>
            <a:off x="3200400" y="533400"/>
            <a:ext cx="571951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Byekan"/>
                <a:cs typeface="B Nazanin" pitchFamily="2" charset="-78"/>
              </a:rPr>
              <a:t>:</a:t>
            </a:r>
            <a:r>
              <a:rPr kumimoji="0" lang="ar-SA" b="0" i="0" u="none" strike="noStrike" cap="none" normalizeH="0" baseline="0" dirty="0" smtClean="0">
                <a:ln>
                  <a:noFill/>
                </a:ln>
                <a:solidFill>
                  <a:srgbClr val="000000"/>
                </a:solidFill>
                <a:effectLst/>
                <a:latin typeface="Byekan"/>
                <a:cs typeface="B Nazanin" pitchFamily="2" charset="-78"/>
              </a:rPr>
              <a:t>جدول 1 – حوزه های ریسک پذیر و بحرانی در مجازی سازی و رایانش ابر</a:t>
            </a:r>
            <a:r>
              <a:rPr kumimoji="0" lang="en-US" b="0" i="0" u="none" strike="noStrike" cap="none" normalizeH="0" baseline="0" dirty="0" smtClean="0">
                <a:ln>
                  <a:noFill/>
                </a:ln>
                <a:solidFill>
                  <a:srgbClr val="000000"/>
                </a:solidFill>
                <a:effectLst/>
                <a:latin typeface="Byekan"/>
                <a:cs typeface="B Nazanin" pitchFamily="2" charset="-78"/>
              </a:rPr>
              <a:t>ی}</a:t>
            </a:r>
            <a:r>
              <a:rPr kumimoji="0" lang="en-US" sz="1200" b="0" i="0" u="none" strike="noStrike" cap="none" normalizeH="0" baseline="0" dirty="0" smtClean="0">
                <a:ln>
                  <a:noFill/>
                </a:ln>
                <a:solidFill>
                  <a:srgbClr val="000000"/>
                </a:solidFill>
                <a:effectLst/>
                <a:latin typeface="Byekan"/>
                <a:cs typeface="B Nazanin"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59418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720840"/>
            <a:ext cx="4572000" cy="2831544"/>
          </a:xfrm>
          <a:prstGeom prst="rect">
            <a:avLst/>
          </a:prstGeom>
        </p:spPr>
        <p:txBody>
          <a:bodyPr>
            <a:spAutoFit/>
          </a:bodyPr>
          <a:lstStyle/>
          <a:p>
            <a:pPr algn="r" rtl="1"/>
            <a:r>
              <a:rPr lang="ar-SA" sz="2000" dirty="0"/>
              <a:t>مشکلات امنیتی </a:t>
            </a:r>
            <a:r>
              <a:rPr lang="ar-SA" sz="2000" dirty="0" smtClean="0"/>
              <a:t> </a:t>
            </a:r>
            <a:r>
              <a:rPr lang="ar-SA" sz="2000" dirty="0"/>
              <a:t>رایانش ابری </a:t>
            </a:r>
            <a:r>
              <a:rPr lang="fa-IR" sz="2000" dirty="0" smtClean="0"/>
              <a:t>:</a:t>
            </a:r>
          </a:p>
          <a:p>
            <a:pPr algn="r" rtl="1"/>
            <a:r>
              <a:rPr lang="en-US" sz="2000" dirty="0"/>
              <a:t/>
            </a:r>
            <a:br>
              <a:rPr lang="en-US" sz="2000" dirty="0"/>
            </a:br>
            <a:r>
              <a:rPr lang="en-US" sz="2000" dirty="0"/>
              <a:t>• </a:t>
            </a:r>
            <a:r>
              <a:rPr lang="fa-IR" sz="2000" dirty="0" smtClean="0"/>
              <a:t>از دست دادن</a:t>
            </a:r>
            <a:r>
              <a:rPr lang="ar-SA" sz="2000" dirty="0" smtClean="0"/>
              <a:t> </a:t>
            </a:r>
            <a:r>
              <a:rPr lang="ar-SA" sz="2000" dirty="0"/>
              <a:t>اطلاعات </a:t>
            </a:r>
            <a:r>
              <a:rPr lang="en-US" sz="2000" dirty="0"/>
              <a:t/>
            </a:r>
            <a:br>
              <a:rPr lang="en-US" sz="2000" dirty="0"/>
            </a:br>
            <a:r>
              <a:rPr lang="en-US" sz="2000" dirty="0"/>
              <a:t>• </a:t>
            </a:r>
            <a:r>
              <a:rPr lang="ar-SA" sz="2000" dirty="0"/>
              <a:t>سرقت اکانت </a:t>
            </a:r>
            <a:r>
              <a:rPr lang="en-US" sz="2000" dirty="0"/>
              <a:t/>
            </a:r>
            <a:br>
              <a:rPr lang="en-US" sz="2000" dirty="0"/>
            </a:br>
            <a:r>
              <a:rPr lang="en-US" sz="2000" dirty="0"/>
              <a:t>• </a:t>
            </a:r>
            <a:r>
              <a:rPr lang="ar-SA" sz="2000" dirty="0"/>
              <a:t>همکار خیانت کار </a:t>
            </a:r>
            <a:r>
              <a:rPr lang="en-US" sz="2000" dirty="0"/>
              <a:t/>
            </a:r>
            <a:br>
              <a:rPr lang="en-US" sz="2000" dirty="0"/>
            </a:br>
            <a:r>
              <a:rPr lang="en-US" sz="2000" dirty="0"/>
              <a:t>• </a:t>
            </a:r>
            <a:r>
              <a:rPr lang="ar-SA" sz="2000" dirty="0"/>
              <a:t>کم بودن درجه دیجیتالی شدن </a:t>
            </a:r>
            <a:r>
              <a:rPr lang="en-US" sz="2000" dirty="0"/>
              <a:t/>
            </a:r>
            <a:br>
              <a:rPr lang="en-US" sz="2000" dirty="0"/>
            </a:br>
            <a:r>
              <a:rPr lang="en-US" sz="2000" dirty="0"/>
              <a:t>• </a:t>
            </a:r>
            <a:r>
              <a:rPr lang="ar-SA" sz="2000" dirty="0"/>
              <a:t>آسیب پذیری فناوری های به اشتراک گذاشته شده</a:t>
            </a:r>
            <a:r>
              <a:rPr lang="en-US" dirty="0"/>
              <a:t>  </a:t>
            </a:r>
            <a:br>
              <a:rPr lang="en-US" dirty="0"/>
            </a:br>
            <a:endParaRPr lang="en-US" dirty="0"/>
          </a:p>
        </p:txBody>
      </p:sp>
    </p:spTree>
    <p:extLst>
      <p:ext uri="{BB962C8B-B14F-4D97-AF65-F5344CB8AC3E}">
        <p14:creationId xmlns:p14="http://schemas.microsoft.com/office/powerpoint/2010/main" val="1424518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2862322"/>
          </a:xfrm>
          <a:prstGeom prst="rect">
            <a:avLst/>
          </a:prstGeom>
        </p:spPr>
        <p:txBody>
          <a:bodyPr wrap="square">
            <a:spAutoFit/>
          </a:bodyPr>
          <a:lstStyle/>
          <a:p>
            <a:pPr algn="r" rtl="1"/>
            <a:r>
              <a:rPr lang="fa-IR" dirty="0" smtClean="0"/>
              <a:t>1.</a:t>
            </a:r>
            <a:r>
              <a:rPr lang="ar-SA" dirty="0" smtClean="0"/>
              <a:t>از </a:t>
            </a:r>
            <a:r>
              <a:rPr lang="ar-SA" dirty="0"/>
              <a:t>دست دادن اطلاعات </a:t>
            </a:r>
            <a:r>
              <a:rPr lang="en-US" dirty="0"/>
              <a:t/>
            </a:r>
            <a:br>
              <a:rPr lang="en-US" dirty="0"/>
            </a:br>
            <a:r>
              <a:rPr lang="ar-SA" dirty="0"/>
              <a:t>مطمئنا اطلاعاتی که در فضاهای ابری نگهداری می شوند به دلایلی غیر از هک شدن هم می توانند پاک شوند. تا زمانی که کمپانی ارایه دهنده</a:t>
            </a:r>
            <a:r>
              <a:rPr lang="en-US" dirty="0"/>
              <a:t> cloud </a:t>
            </a:r>
            <a:r>
              <a:rPr lang="ar-SA" dirty="0"/>
              <a:t>از اطلاعات بک آپ نگیرد، دلایل زیادی می تواند به حذف دایمی اطلاعات منجر شود </a:t>
            </a:r>
            <a:r>
              <a:rPr lang="en-US" dirty="0"/>
              <a:t>(</a:t>
            </a:r>
            <a:r>
              <a:rPr lang="ar-SA" dirty="0"/>
              <a:t>مانندپاک کردن تصادفی اطلاعات توسط کمپانی ارایه دهنده</a:t>
            </a:r>
            <a:r>
              <a:rPr lang="en-US" dirty="0"/>
              <a:t> cloud </a:t>
            </a:r>
            <a:r>
              <a:rPr lang="ar-SA" dirty="0"/>
              <a:t>و یا از آن بدتر، حوادثی مانند آتش سوزی و یا زمین لرزه</a:t>
            </a:r>
            <a:r>
              <a:rPr lang="ar-SA" dirty="0" smtClean="0"/>
              <a:t>)</a:t>
            </a:r>
            <a:r>
              <a:rPr lang="en-US" dirty="0" smtClean="0"/>
              <a:t>. </a:t>
            </a:r>
            <a:r>
              <a:rPr lang="en-US" dirty="0"/>
              <a:t/>
            </a:r>
            <a:br>
              <a:rPr lang="en-US" dirty="0"/>
            </a:br>
            <a:r>
              <a:rPr lang="en-US" dirty="0"/>
              <a:t/>
            </a:r>
            <a:br>
              <a:rPr lang="en-US" dirty="0"/>
            </a:br>
            <a:r>
              <a:rPr lang="fa-IR" dirty="0" smtClean="0"/>
              <a:t>2.</a:t>
            </a:r>
            <a:r>
              <a:rPr lang="ar-SA" dirty="0" smtClean="0"/>
              <a:t>سرقت </a:t>
            </a:r>
            <a:r>
              <a:rPr lang="ar-SA" dirty="0"/>
              <a:t>اکانت </a:t>
            </a:r>
            <a:r>
              <a:rPr lang="en-US" dirty="0"/>
              <a:t/>
            </a:r>
            <a:br>
              <a:rPr lang="en-US" dirty="0"/>
            </a:br>
            <a:r>
              <a:rPr lang="ar-SA" dirty="0"/>
              <a:t>در سال 88 هکرها تعداد زیادی ازسیستم های آمازون را هک </a:t>
            </a:r>
            <a:r>
              <a:rPr lang="ar-SA" dirty="0" smtClean="0"/>
              <a:t>کردن</a:t>
            </a:r>
            <a:r>
              <a:rPr lang="fa-IR" dirty="0" smtClean="0"/>
              <a:t>د.</a:t>
            </a:r>
            <a:r>
              <a:rPr lang="en-US" dirty="0"/>
              <a:t/>
            </a:r>
            <a:br>
              <a:rPr lang="en-US" dirty="0"/>
            </a:br>
            <a:endParaRPr lang="en-US" dirty="0"/>
          </a:p>
        </p:txBody>
      </p:sp>
      <p:sp>
        <p:nvSpPr>
          <p:cNvPr id="5" name="Rectangle 4"/>
          <p:cNvSpPr/>
          <p:nvPr/>
        </p:nvSpPr>
        <p:spPr>
          <a:xfrm>
            <a:off x="1066800" y="3733800"/>
            <a:ext cx="7772400" cy="2308324"/>
          </a:xfrm>
          <a:prstGeom prst="rect">
            <a:avLst/>
          </a:prstGeom>
        </p:spPr>
        <p:txBody>
          <a:bodyPr wrap="square">
            <a:spAutoFit/>
          </a:bodyPr>
          <a:lstStyle/>
          <a:p>
            <a:pPr algn="r" rtl="1"/>
            <a:r>
              <a:rPr lang="fa-IR" dirty="0" smtClean="0"/>
              <a:t>3.</a:t>
            </a:r>
            <a:r>
              <a:rPr lang="ar-SA" dirty="0" smtClean="0"/>
              <a:t>آسیب </a:t>
            </a:r>
            <a:r>
              <a:rPr lang="ar-SA" dirty="0"/>
              <a:t>پذیری فناوری های به اشتراک گذاشته شده </a:t>
            </a:r>
            <a:r>
              <a:rPr lang="fa-IR" dirty="0" smtClean="0"/>
              <a:t>:</a:t>
            </a:r>
          </a:p>
          <a:p>
            <a:pPr algn="r" rtl="1"/>
            <a:r>
              <a:rPr lang="en-US" dirty="0"/>
              <a:t/>
            </a:r>
            <a:br>
              <a:rPr lang="en-US" dirty="0"/>
            </a:br>
            <a:r>
              <a:rPr lang="ar-SA" dirty="0"/>
              <a:t>ارایه دهندگان سرویس های </a:t>
            </a:r>
            <a:r>
              <a:rPr lang="en-US" dirty="0"/>
              <a:t>cloud </a:t>
            </a:r>
            <a:r>
              <a:rPr lang="ar-SA" dirty="0"/>
              <a:t>خدماتشان را در سطح مشخصی از زیرساخت، پلتفرم ها و برنامه ها ارایه می دهند. آسیب پذیری را </a:t>
            </a:r>
            <a:r>
              <a:rPr lang="ar-SA" dirty="0" smtClean="0"/>
              <a:t>د</a:t>
            </a:r>
            <a:r>
              <a:rPr lang="fa-IR" dirty="0" smtClean="0"/>
              <a:t>ر</a:t>
            </a:r>
            <a:r>
              <a:rPr lang="ar-SA" dirty="0" smtClean="0"/>
              <a:t> </a:t>
            </a:r>
            <a:r>
              <a:rPr lang="ar-SA" dirty="0"/>
              <a:t>همه سطوح زیر ساخت می توانیم ببینیم. از هر مدلی که استفاده کنیم </a:t>
            </a:r>
            <a:r>
              <a:rPr lang="en-US" dirty="0"/>
              <a:t>(</a:t>
            </a:r>
            <a:r>
              <a:rPr lang="en-US" dirty="0" err="1"/>
              <a:t>IaaS</a:t>
            </a:r>
            <a:r>
              <a:rPr lang="en-US" dirty="0"/>
              <a:t> , </a:t>
            </a:r>
            <a:r>
              <a:rPr lang="en-US" dirty="0" err="1"/>
              <a:t>PaaS</a:t>
            </a:r>
            <a:r>
              <a:rPr lang="en-US" dirty="0"/>
              <a:t> , </a:t>
            </a:r>
            <a:r>
              <a:rPr lang="en-US" dirty="0" err="1"/>
              <a:t>SaaS</a:t>
            </a:r>
            <a:r>
              <a:rPr lang="en-US" dirty="0"/>
              <a:t>) </a:t>
            </a:r>
            <a:r>
              <a:rPr lang="ar-SA" dirty="0"/>
              <a:t>ریسک و تهدید فناوری های به اشتراک گذاشته شده وجود دارد. برای مقابله با این تهدیدها باید استراتژی قوی در نظر بگیریم که شامل پردازش ها، حافظه، شبکه، امنیت برنامه و کاربران و کنترل عملیات ها باشد</a:t>
            </a:r>
            <a:r>
              <a:rPr lang="en-US" dirty="0"/>
              <a:t>. </a:t>
            </a:r>
          </a:p>
        </p:txBody>
      </p:sp>
    </p:spTree>
    <p:extLst>
      <p:ext uri="{BB962C8B-B14F-4D97-AF65-F5344CB8AC3E}">
        <p14:creationId xmlns:p14="http://schemas.microsoft.com/office/powerpoint/2010/main" val="716203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7772400" cy="3416320"/>
          </a:xfrm>
          <a:prstGeom prst="rect">
            <a:avLst/>
          </a:prstGeom>
        </p:spPr>
        <p:txBody>
          <a:bodyPr wrap="square">
            <a:spAutoFit/>
          </a:bodyPr>
          <a:lstStyle/>
          <a:p>
            <a:pPr algn="r" rtl="1"/>
            <a:r>
              <a:rPr lang="ar-SA" dirty="0"/>
              <a:t>کم بودن درجه دیجیتالی شدن </a:t>
            </a:r>
            <a:r>
              <a:rPr lang="fa-IR" dirty="0" smtClean="0"/>
              <a:t>:</a:t>
            </a:r>
          </a:p>
          <a:p>
            <a:pPr algn="r" rtl="1"/>
            <a:r>
              <a:rPr lang="en-US" dirty="0"/>
              <a:t/>
            </a:r>
            <a:br>
              <a:rPr lang="en-US" dirty="0"/>
            </a:br>
            <a:r>
              <a:rPr lang="fa-IR" dirty="0" smtClean="0"/>
              <a:t>4.</a:t>
            </a:r>
            <a:r>
              <a:rPr lang="ar-SA" dirty="0" smtClean="0"/>
              <a:t>مزایایی </a:t>
            </a:r>
            <a:r>
              <a:rPr lang="ar-SA" dirty="0"/>
              <a:t>که </a:t>
            </a:r>
            <a:r>
              <a:rPr lang="en-US" dirty="0"/>
              <a:t>Cloud Computing</a:t>
            </a:r>
            <a:r>
              <a:rPr lang="ar-SA" dirty="0"/>
              <a:t>دارد (مانند کاهش هزینه ها، بهبود امنیت و تاثیرات در عملکردها)، بسیاری از سازمان ها را به سمت خودش می کشاند. در این شرایط بسیاری از سازمان هایی که منابع کافی دارند به سمت تکنولوژی های </a:t>
            </a:r>
            <a:r>
              <a:rPr lang="en-US" dirty="0"/>
              <a:t>cloud</a:t>
            </a:r>
            <a:r>
              <a:rPr lang="ar-SA" dirty="0"/>
              <a:t>می روند، اما مشکل اینجاست که بسیاری از آن ها دید کاملی نسبت به این تکنولوژی ندارند</a:t>
            </a:r>
            <a:r>
              <a:rPr lang="en-US" dirty="0"/>
              <a:t> . </a:t>
            </a:r>
            <a:br>
              <a:rPr lang="en-US" dirty="0"/>
            </a:br>
            <a:r>
              <a:rPr lang="ar-SA" dirty="0"/>
              <a:t>اگرراجع به ارایه دهندگان</a:t>
            </a:r>
            <a:r>
              <a:rPr lang="en-US" dirty="0"/>
              <a:t> cloud</a:t>
            </a:r>
            <a:r>
              <a:rPr lang="ar-SA" dirty="0"/>
              <a:t>، برنامه ها یا سرویس هایی که در</a:t>
            </a:r>
            <a:r>
              <a:rPr lang="en-US" dirty="0"/>
              <a:t> cloud </a:t>
            </a:r>
            <a:r>
              <a:rPr lang="ar-SA" dirty="0"/>
              <a:t>کار می کنند و کارهایی که باید در زمان اجرای</a:t>
            </a:r>
            <a:r>
              <a:rPr lang="en-US" dirty="0"/>
              <a:t> cloud </a:t>
            </a:r>
            <a:r>
              <a:rPr lang="ar-SA" dirty="0"/>
              <a:t>انجام شوند، دانش کافی نداشته باشند، سازمان دچار ریسک های شدیدی می شود که حتی قابل اندازه گیری نیست و ممکن است از بسیاری از تهدیدهای رایج خطرناک تر باشد</a:t>
            </a:r>
            <a:r>
              <a:rPr lang="en-US" dirty="0"/>
              <a:t>. </a:t>
            </a:r>
            <a:br>
              <a:rPr lang="en-US" dirty="0"/>
            </a:br>
            <a:endParaRPr lang="en-US" dirty="0"/>
          </a:p>
        </p:txBody>
      </p:sp>
      <p:sp>
        <p:nvSpPr>
          <p:cNvPr id="3" name="Rectangle 2"/>
          <p:cNvSpPr/>
          <p:nvPr/>
        </p:nvSpPr>
        <p:spPr>
          <a:xfrm>
            <a:off x="1066800" y="3886200"/>
            <a:ext cx="7696200" cy="2308324"/>
          </a:xfrm>
          <a:prstGeom prst="rect">
            <a:avLst/>
          </a:prstGeom>
        </p:spPr>
        <p:txBody>
          <a:bodyPr wrap="square">
            <a:spAutoFit/>
          </a:bodyPr>
          <a:lstStyle/>
          <a:p>
            <a:pPr algn="r" rtl="1"/>
            <a:r>
              <a:rPr lang="fa-IR" dirty="0" smtClean="0"/>
              <a:t>5.</a:t>
            </a:r>
            <a:r>
              <a:rPr lang="ar-SA" dirty="0" smtClean="0"/>
              <a:t>همکار </a:t>
            </a:r>
            <a:r>
              <a:rPr lang="ar-SA" dirty="0"/>
              <a:t>خیانت کار </a:t>
            </a:r>
            <a:r>
              <a:rPr lang="fa-IR" dirty="0" smtClean="0"/>
              <a:t>:</a:t>
            </a:r>
          </a:p>
          <a:p>
            <a:pPr algn="r" rtl="1"/>
            <a:r>
              <a:rPr lang="en-US" dirty="0"/>
              <a:t/>
            </a:r>
            <a:br>
              <a:rPr lang="en-US" dirty="0"/>
            </a:br>
            <a:r>
              <a:rPr lang="ar-SA" dirty="0"/>
              <a:t>همکار خیانت کار در یک سازمان کسی است که در حال حاضر یا در گذشته کارمند، پیمان کار، یا شریک تجاری سازمان بوده که اجازه دسترسی به شبکه، سیستم یا اطلاعات داشته یا دارد و از روی عمد از این دسترسی سوء استفاده کرده است، به طوری که بر روی اطلاعات محرمانه، صحت اطلاعات و یا اطلاعات سیستم تاثیر گذاشته است</a:t>
            </a:r>
            <a:r>
              <a:rPr lang="en-US" dirty="0"/>
              <a:t> . </a:t>
            </a:r>
            <a:br>
              <a:rPr lang="en-US" dirty="0"/>
            </a:br>
            <a:endParaRPr lang="en-US" dirty="0"/>
          </a:p>
        </p:txBody>
      </p:sp>
    </p:spTree>
    <p:extLst>
      <p:ext uri="{BB962C8B-B14F-4D97-AF65-F5344CB8AC3E}">
        <p14:creationId xmlns:p14="http://schemas.microsoft.com/office/powerpoint/2010/main" val="3176581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143000"/>
            <a:ext cx="6172200" cy="2185214"/>
          </a:xfrm>
          <a:prstGeom prst="rect">
            <a:avLst/>
          </a:prstGeom>
        </p:spPr>
        <p:txBody>
          <a:bodyPr wrap="square">
            <a:spAutoFit/>
          </a:bodyPr>
          <a:lstStyle/>
          <a:p>
            <a:pPr algn="ctr" rtl="1"/>
            <a:r>
              <a:rPr lang="fa-IR" sz="3200" dirty="0"/>
              <a:t> </a:t>
            </a:r>
            <a:endParaRPr lang="en-US" sz="3200" dirty="0"/>
          </a:p>
          <a:p>
            <a:pPr algn="ctr" rtl="1"/>
            <a:r>
              <a:rPr lang="fa-IR" sz="3600" dirty="0">
                <a:solidFill>
                  <a:srgbClr val="FF0000"/>
                </a:solidFill>
                <a:cs typeface="B Zaman" panose="00000400000000000000" pitchFamily="2" charset="-78"/>
              </a:rPr>
              <a:t>رایانش ابری و چالش </a:t>
            </a:r>
            <a:r>
              <a:rPr lang="fa-IR" sz="3600" dirty="0" smtClean="0">
                <a:solidFill>
                  <a:srgbClr val="FF0000"/>
                </a:solidFill>
                <a:cs typeface="B Zaman" panose="00000400000000000000" pitchFamily="2" charset="-78"/>
              </a:rPr>
              <a:t>های</a:t>
            </a:r>
            <a:endParaRPr lang="en-US" sz="3600" dirty="0" smtClean="0">
              <a:solidFill>
                <a:srgbClr val="FF0000"/>
              </a:solidFill>
              <a:cs typeface="B Zaman" panose="00000400000000000000" pitchFamily="2" charset="-78"/>
            </a:endParaRPr>
          </a:p>
          <a:p>
            <a:pPr algn="ctr" rtl="1"/>
            <a:r>
              <a:rPr lang="fa-IR" sz="3600" dirty="0" smtClean="0">
                <a:solidFill>
                  <a:srgbClr val="FF0000"/>
                </a:solidFill>
                <a:cs typeface="B Zaman" panose="00000400000000000000" pitchFamily="2" charset="-78"/>
              </a:rPr>
              <a:t> </a:t>
            </a:r>
            <a:r>
              <a:rPr lang="fa-IR" sz="3600" dirty="0">
                <a:solidFill>
                  <a:srgbClr val="FF0000"/>
                </a:solidFill>
                <a:cs typeface="B Zaman" panose="00000400000000000000" pitchFamily="2" charset="-78"/>
              </a:rPr>
              <a:t>امنیتی آن</a:t>
            </a:r>
            <a:endParaRPr lang="en-US" sz="3600" dirty="0">
              <a:solidFill>
                <a:srgbClr val="FF0000"/>
              </a:solidFill>
              <a:cs typeface="B Zaman" panose="00000400000000000000" pitchFamily="2" charset="-78"/>
            </a:endParaRPr>
          </a:p>
          <a:p>
            <a:pPr algn="ctr" rtl="1"/>
            <a:r>
              <a:rPr lang="fa-IR" sz="3200" dirty="0"/>
              <a:t> </a:t>
            </a:r>
            <a:endParaRPr lang="en-US" sz="3200" dirty="0"/>
          </a:p>
        </p:txBody>
      </p:sp>
    </p:spTree>
    <p:extLst>
      <p:ext uri="{BB962C8B-B14F-4D97-AF65-F5344CB8AC3E}">
        <p14:creationId xmlns:p14="http://schemas.microsoft.com/office/powerpoint/2010/main" val="2567979382"/>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428179"/>
            <a:ext cx="6172200" cy="3416320"/>
          </a:xfrm>
          <a:prstGeom prst="rect">
            <a:avLst/>
          </a:prstGeom>
        </p:spPr>
        <p:txBody>
          <a:bodyPr wrap="square">
            <a:spAutoFit/>
          </a:bodyPr>
          <a:lstStyle/>
          <a:p>
            <a:pPr lvl="0" algn="r" rtl="1"/>
            <a:r>
              <a:rPr lang="ar-SA" sz="2400" b="1" dirty="0"/>
              <a:t>کنترل های امنیتی در محاسبات </a:t>
            </a:r>
            <a:r>
              <a:rPr lang="ar-SA" sz="2400" b="1" dirty="0" smtClean="0"/>
              <a:t>ابری</a:t>
            </a:r>
            <a:r>
              <a:rPr lang="fa-IR" sz="2400" b="1" dirty="0" smtClean="0"/>
              <a:t>:</a:t>
            </a:r>
          </a:p>
          <a:p>
            <a:pPr lvl="0" algn="r" rtl="1"/>
            <a:endParaRPr lang="en-US" sz="2400" dirty="0"/>
          </a:p>
          <a:p>
            <a:pPr algn="r" rtl="1"/>
            <a:r>
              <a:rPr lang="ar-SA" sz="2400" dirty="0"/>
              <a:t>معماری امنیت ابری فقط در صورتی کاراست که پیاده سازی های دفاعی صحیح وجود داشته باشد. یک معماری امنیت ابری کارا باید مسائل امنیتی در سطح مدیریتی را شناسایی </a:t>
            </a:r>
            <a:r>
              <a:rPr lang="ar-SA" sz="2400" dirty="0" smtClean="0"/>
              <a:t>کند. </a:t>
            </a:r>
            <a:r>
              <a:rPr lang="ar-SA" sz="2400" dirty="0"/>
              <a:t>این کنترل ها برای محافظت از هر نوع ضعفی در سیستم و کاهش اثر یک حمله قرار داده شده اند. </a:t>
            </a:r>
            <a:endParaRPr lang="en-US" sz="2400" dirty="0"/>
          </a:p>
        </p:txBody>
      </p:sp>
      <p:pic>
        <p:nvPicPr>
          <p:cNvPr id="7170" name="Picture 2" descr="C:\Users\h\Pictures\imagesشش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114800"/>
            <a:ext cx="3200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22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924800" cy="5016758"/>
          </a:xfrm>
          <a:prstGeom prst="rect">
            <a:avLst/>
          </a:prstGeom>
        </p:spPr>
        <p:txBody>
          <a:bodyPr wrap="square">
            <a:spAutoFit/>
          </a:bodyPr>
          <a:lstStyle/>
          <a:p>
            <a:pPr lvl="0" algn="r" rtl="1"/>
            <a:r>
              <a:rPr lang="fa-IR" sz="2000" dirty="0" smtClean="0"/>
              <a:t>کنترل های امنیتی </a:t>
            </a:r>
            <a:r>
              <a:rPr lang="ar-SA" sz="2000" dirty="0" smtClean="0"/>
              <a:t>می توان</a:t>
            </a:r>
            <a:r>
              <a:rPr lang="fa-IR" sz="2000" dirty="0" smtClean="0"/>
              <a:t>ند</a:t>
            </a:r>
            <a:r>
              <a:rPr lang="ar-SA" sz="2000" dirty="0" smtClean="0"/>
              <a:t> </a:t>
            </a:r>
            <a:r>
              <a:rPr lang="ar-SA" sz="2000" dirty="0"/>
              <a:t>در دسته های زیر قرار گیرند</a:t>
            </a:r>
            <a:r>
              <a:rPr lang="en-US" sz="2000" dirty="0"/>
              <a:t>:</a:t>
            </a:r>
          </a:p>
          <a:p>
            <a:pPr lvl="0" algn="r" rtl="1"/>
            <a:endParaRPr lang="fa-IR" sz="2000" b="1" dirty="0" smtClean="0"/>
          </a:p>
          <a:p>
            <a:pPr lvl="0" algn="r" rtl="1"/>
            <a:r>
              <a:rPr lang="ar-SA" sz="2000" b="1" dirty="0" smtClean="0"/>
              <a:t>کنترل </a:t>
            </a:r>
            <a:r>
              <a:rPr lang="ar-SA" sz="2000" b="1" dirty="0"/>
              <a:t>های بازدارنده</a:t>
            </a:r>
            <a:endParaRPr lang="en-US" sz="2000" dirty="0"/>
          </a:p>
          <a:p>
            <a:pPr lvl="0" algn="r" rtl="1"/>
            <a:r>
              <a:rPr lang="ar-SA" sz="2000" dirty="0"/>
              <a:t>این کنترل ها به منظور جلوگیری از هر نوع حمله عمدی در یک سیستم </a:t>
            </a:r>
            <a:r>
              <a:rPr lang="fa-IR" sz="2000" dirty="0" smtClean="0"/>
              <a:t>رایانش</a:t>
            </a:r>
            <a:r>
              <a:rPr lang="ar-SA" sz="2000" dirty="0" smtClean="0"/>
              <a:t> </a:t>
            </a:r>
            <a:r>
              <a:rPr lang="ar-SA" sz="2000" dirty="0"/>
              <a:t>ابری تنظیم شده است. این کنترل ها، باعث </a:t>
            </a:r>
            <a:r>
              <a:rPr lang="ar-SA" sz="2000" dirty="0" smtClean="0"/>
              <a:t>کاهش</a:t>
            </a:r>
            <a:r>
              <a:rPr lang="fa-IR" sz="2000" dirty="0" smtClean="0"/>
              <a:t> آسیب پذیری </a:t>
            </a:r>
            <a:r>
              <a:rPr lang="ar-SA" sz="2000" dirty="0" smtClean="0"/>
              <a:t>واقعی </a:t>
            </a:r>
            <a:r>
              <a:rPr lang="ar-SA" sz="2000" dirty="0"/>
              <a:t>یک سیستم نمی‌شوند</a:t>
            </a:r>
            <a:r>
              <a:rPr lang="en-US" sz="2000" dirty="0"/>
              <a:t>.</a:t>
            </a:r>
          </a:p>
          <a:p>
            <a:pPr lvl="0" algn="r" rtl="1"/>
            <a:endParaRPr lang="fa-IR" sz="2000" b="1" dirty="0" smtClean="0"/>
          </a:p>
          <a:p>
            <a:pPr lvl="0" algn="r" rtl="1"/>
            <a:r>
              <a:rPr lang="ar-SA" sz="2000" b="1" dirty="0" smtClean="0"/>
              <a:t>کنترل </a:t>
            </a:r>
            <a:r>
              <a:rPr lang="ar-SA" sz="2000" b="1" dirty="0"/>
              <a:t>های پیش گیرنده</a:t>
            </a:r>
            <a:endParaRPr lang="en-US" sz="2000" dirty="0"/>
          </a:p>
          <a:p>
            <a:pPr lvl="0" algn="r" rtl="1"/>
            <a:r>
              <a:rPr lang="ar-SA" sz="2000" dirty="0"/>
              <a:t>این کنترل ها به کمک مدیریت آسیب پذیری ها سبب افزایش قدرت سیستم می شوند. کنترل پیش گیرنده، از آسیب پذیری های سیستم محافظت خواهد کرد، اگر یک حمله اتفاق بیفتد، بعد از آن این نوع از کنترل ها سعی در پوشش حمله و کاهش خرابی امنیت سیستم می کند</a:t>
            </a:r>
            <a:r>
              <a:rPr lang="en-US" sz="2000" dirty="0"/>
              <a:t>.</a:t>
            </a:r>
          </a:p>
          <a:p>
            <a:pPr lvl="0" algn="r" rtl="1"/>
            <a:endParaRPr lang="fa-IR" sz="2000" b="1" dirty="0" smtClean="0"/>
          </a:p>
          <a:p>
            <a:pPr lvl="0" algn="r" rtl="1"/>
            <a:r>
              <a:rPr lang="ar-SA" sz="2000" b="1" dirty="0" smtClean="0"/>
              <a:t>کنترل </a:t>
            </a:r>
            <a:r>
              <a:rPr lang="ar-SA" sz="2000" b="1" dirty="0"/>
              <a:t>های تصحیح کننده</a:t>
            </a:r>
            <a:endParaRPr lang="en-US" sz="2000" dirty="0"/>
          </a:p>
          <a:p>
            <a:pPr algn="r" rtl="1"/>
            <a:r>
              <a:rPr lang="ar-SA" sz="2000" dirty="0"/>
              <a:t>این کنترل سعی در کاهش اثر حمله دارد. برخلاف کنترل پیش گیرنده، کنترل تصحیح کننده در حین وقوع حمله، عکس العمل نشان می دهد</a:t>
            </a:r>
            <a:r>
              <a:rPr lang="en-US" sz="2000" dirty="0"/>
              <a:t>.</a:t>
            </a:r>
          </a:p>
        </p:txBody>
      </p:sp>
    </p:spTree>
    <p:extLst>
      <p:ext uri="{BB962C8B-B14F-4D97-AF65-F5344CB8AC3E}">
        <p14:creationId xmlns:p14="http://schemas.microsoft.com/office/powerpoint/2010/main" val="1172887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09852"/>
            <a:ext cx="8001000" cy="1631216"/>
          </a:xfrm>
          <a:prstGeom prst="rect">
            <a:avLst/>
          </a:prstGeom>
        </p:spPr>
        <p:txBody>
          <a:bodyPr wrap="square">
            <a:spAutoFit/>
          </a:bodyPr>
          <a:lstStyle/>
          <a:p>
            <a:pPr lvl="0" algn="r" rtl="1"/>
            <a:r>
              <a:rPr lang="ar-SA" sz="2000" b="1" dirty="0"/>
              <a:t>کنترل شناسایی </a:t>
            </a:r>
            <a:r>
              <a:rPr lang="ar-SA" sz="2000" b="1" dirty="0" smtClean="0"/>
              <a:t>کننده</a:t>
            </a:r>
            <a:r>
              <a:rPr lang="fa-IR" sz="2000" b="1" dirty="0" smtClean="0"/>
              <a:t>:</a:t>
            </a:r>
            <a:endParaRPr lang="en-US" sz="2000" dirty="0"/>
          </a:p>
          <a:p>
            <a:pPr algn="r"/>
            <a:endParaRPr lang="fa-IR" sz="2000" dirty="0" smtClean="0"/>
          </a:p>
          <a:p>
            <a:pPr algn="r"/>
            <a:r>
              <a:rPr lang="ar-SA" sz="2000" dirty="0" smtClean="0"/>
              <a:t>این </a:t>
            </a:r>
            <a:r>
              <a:rPr lang="ar-SA" sz="2000" dirty="0"/>
              <a:t>نوع از کنترل سعی در شناسایی حمله حین وقوع آن دارد. در زمان رخداد حمله، کنترل شناسایی کننده، سیگنالی برای کنترل های </a:t>
            </a:r>
            <a:r>
              <a:rPr lang="ar-SA" sz="2000" dirty="0" smtClean="0"/>
              <a:t>پیش</a:t>
            </a:r>
            <a:r>
              <a:rPr lang="fa-IR" sz="2000" dirty="0" smtClean="0"/>
              <a:t> </a:t>
            </a:r>
            <a:r>
              <a:rPr lang="ar-SA" sz="2000" dirty="0" smtClean="0"/>
              <a:t>گیرنده </a:t>
            </a:r>
            <a:r>
              <a:rPr lang="ar-SA" sz="2000" dirty="0"/>
              <a:t>یا تصحیح کننده برای مشخص کردن مشکل ارسال می </a:t>
            </a:r>
            <a:r>
              <a:rPr lang="ar-SA" sz="2000" dirty="0" smtClean="0"/>
              <a:t>کند</a:t>
            </a:r>
            <a:r>
              <a:rPr lang="fa-IR" sz="2000" dirty="0" smtClean="0"/>
              <a:t>.</a:t>
            </a:r>
            <a:endParaRPr lang="en-US" dirty="0"/>
          </a:p>
        </p:txBody>
      </p:sp>
      <p:pic>
        <p:nvPicPr>
          <p:cNvPr id="8194" name="Picture 2" descr="C:\Users\h\Pictures\13599My83LzIwMTUgMTI6MDA6MDAgQU03NjY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819400"/>
            <a:ext cx="3733800" cy="3446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8298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97346"/>
            <a:ext cx="7162800" cy="6247864"/>
          </a:xfrm>
          <a:prstGeom prst="rect">
            <a:avLst/>
          </a:prstGeom>
        </p:spPr>
        <p:txBody>
          <a:bodyPr wrap="square">
            <a:spAutoFit/>
          </a:bodyPr>
          <a:lstStyle/>
          <a:p>
            <a:pPr lvl="0" algn="r" rtl="1"/>
            <a:r>
              <a:rPr lang="ar-SA" sz="2000" dirty="0"/>
              <a:t>در زير به برخي از رايج‌ترين نگراني‌هاي امنيتي که در خصوص رايانش ابري </a:t>
            </a:r>
            <a:r>
              <a:rPr lang="fa-IR" sz="2000" dirty="0" smtClean="0"/>
              <a:t>برای سازمان ها </a:t>
            </a:r>
            <a:r>
              <a:rPr lang="ar-SA" sz="2000" dirty="0" smtClean="0"/>
              <a:t>وجود </a:t>
            </a:r>
            <a:r>
              <a:rPr lang="ar-SA" sz="2000" dirty="0"/>
              <a:t>دارد اشاره شده است</a:t>
            </a:r>
            <a:r>
              <a:rPr lang="en-US" sz="2000" dirty="0" smtClean="0"/>
              <a:t>:</a:t>
            </a:r>
            <a:endParaRPr lang="fa-IR" sz="2000" dirty="0" smtClean="0"/>
          </a:p>
          <a:p>
            <a:pPr lvl="0" algn="r" rtl="1"/>
            <a:endParaRPr lang="fa-IR" sz="2000" dirty="0" smtClean="0"/>
          </a:p>
          <a:p>
            <a:pPr lvl="0" algn="r" rtl="1"/>
            <a:endParaRPr lang="en-US" sz="2000" dirty="0" smtClean="0"/>
          </a:p>
          <a:p>
            <a:pPr lvl="0" algn="r" rtl="1"/>
            <a:r>
              <a:rPr lang="en-US" sz="2000" dirty="0" smtClean="0"/>
              <a:t>•    </a:t>
            </a:r>
            <a:r>
              <a:rPr lang="ar-SA" sz="2000" dirty="0" smtClean="0"/>
              <a:t>مکان داده‌ها: سازمان‌ها در زمان استفاده از اين تکنولوژي، اطلاع دقيقي از محل ميزباني داده‌ها ندارد. حتي ممکن است نداند که داده‌ها در کدام کشور ذخيره شده‌اند. لذا سرويس دهندگان بايد  پاسخگو باشند که آيا داده‌ها در مکان‌هاي خاصي و يا با شرايط قضايي خاصي ذخيره سازي و پردازش مي‌شوند و اينکه</a:t>
            </a:r>
            <a:r>
              <a:rPr lang="fa-IR" sz="2000" dirty="0" smtClean="0"/>
              <a:t> آیا </a:t>
            </a:r>
            <a:r>
              <a:rPr lang="ar-SA" sz="2000" dirty="0" smtClean="0"/>
              <a:t>تعهدي در خصوص رعايت نياز مندي‌هاي مربوط به حفظ حريم خصوصي مشتريان متقبل مي‌شوند</a:t>
            </a:r>
            <a:r>
              <a:rPr lang="fa-IR" sz="2000" dirty="0" smtClean="0"/>
              <a:t> یا نه</a:t>
            </a:r>
            <a:r>
              <a:rPr lang="ar-SA" sz="2000" dirty="0" smtClean="0"/>
              <a:t>؟</a:t>
            </a:r>
            <a:endParaRPr lang="fa-IR" sz="2000" dirty="0" smtClean="0"/>
          </a:p>
          <a:p>
            <a:pPr lvl="0" algn="r" rtl="1"/>
            <a:endParaRPr lang="en-US" sz="2000" dirty="0" smtClean="0"/>
          </a:p>
          <a:p>
            <a:pPr lvl="0" algn="r" rtl="1"/>
            <a:r>
              <a:rPr lang="en-US" sz="2000" dirty="0"/>
              <a:t> </a:t>
            </a:r>
          </a:p>
          <a:p>
            <a:pPr lvl="0" algn="r" rtl="1"/>
            <a:r>
              <a:rPr lang="en-US" sz="2000" dirty="0"/>
              <a:t>•    </a:t>
            </a:r>
            <a:r>
              <a:rPr lang="ar-SA" sz="2000" dirty="0"/>
              <a:t>تفکيک داده: با توجه به اينکه داده‌ها در توده ابر در يک محيط اشتراکي ذخيره مي‌شود، ارائه دهنده سرويس بايد از عدم دسترسي مشتريان به داده‌هاي يکديگر مطمئن شوند. لذا استفاده از مکانيزم‌هاي رمز نگاري مي‌تواند تا حدي موثر باشد. در اين خصوص سرويس دهندگان بايد بتوانند مدارکي در خصوص الگوهاي رمزنگاري طراحي شده و ارزيابي شده توسط متخصصان با تجربه ارائه کنند</a:t>
            </a:r>
            <a:r>
              <a:rPr lang="en-US" sz="2000" dirty="0"/>
              <a:t>.</a:t>
            </a:r>
          </a:p>
        </p:txBody>
      </p:sp>
    </p:spTree>
    <p:extLst>
      <p:ext uri="{BB962C8B-B14F-4D97-AF65-F5344CB8AC3E}">
        <p14:creationId xmlns:p14="http://schemas.microsoft.com/office/powerpoint/2010/main" val="4078856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118" y="457200"/>
            <a:ext cx="8458200" cy="5324535"/>
          </a:xfrm>
          <a:prstGeom prst="rect">
            <a:avLst/>
          </a:prstGeom>
        </p:spPr>
        <p:txBody>
          <a:bodyPr wrap="square">
            <a:spAutoFit/>
          </a:bodyPr>
          <a:lstStyle/>
          <a:p>
            <a:pPr lvl="0" algn="r" rtl="1"/>
            <a:r>
              <a:rPr lang="en-US" dirty="0"/>
              <a:t>•    </a:t>
            </a:r>
            <a:r>
              <a:rPr lang="ar-SA" sz="2000" dirty="0"/>
              <a:t>در دسترس بودن شبکه: ارزش رايانش ابري تنها زماني مي‌تواند مشخص شود که ارتباطات شبکه‌اي و پهناي باند شما، با حداقل نيازهاي شما سازگار باشد بنابراين بايد هر زماني که نياز داشتيد، داده‌ها و سرويس‌ها در دسترس باشد</a:t>
            </a:r>
            <a:r>
              <a:rPr lang="ar-SA" sz="2000" dirty="0" smtClean="0"/>
              <a:t>.</a:t>
            </a:r>
            <a:endParaRPr lang="fa-IR" sz="2000" dirty="0" smtClean="0"/>
          </a:p>
          <a:p>
            <a:pPr lvl="0" algn="r" rtl="1"/>
            <a:endParaRPr lang="en-US" sz="2000" dirty="0"/>
          </a:p>
          <a:p>
            <a:pPr lvl="0" algn="r" rtl="1"/>
            <a:r>
              <a:rPr lang="en-US" sz="2000" dirty="0"/>
              <a:t> </a:t>
            </a:r>
          </a:p>
          <a:p>
            <a:pPr lvl="0" algn="r" rtl="1"/>
            <a:r>
              <a:rPr lang="en-US" sz="2000" dirty="0"/>
              <a:t>•    </a:t>
            </a:r>
            <a:r>
              <a:rPr lang="ar-SA" sz="2000" dirty="0"/>
              <a:t>تعهد ارائه دهندگان رايانش ابري</a:t>
            </a:r>
            <a:r>
              <a:rPr lang="en-US" sz="2000" dirty="0"/>
              <a:t>: </a:t>
            </a:r>
            <a:r>
              <a:rPr lang="ar-SA" sz="2000" dirty="0"/>
              <a:t>از آنجائيکه ارائه سرويس رايانش ابري، جز کسب و کارهاي جديد است، لذا درباره حيات آنها سوال وجود دارد و سازمان‌ها بايد از تعهد و التزام آنها به ارائه سرويس مطمئن شوند</a:t>
            </a:r>
            <a:r>
              <a:rPr lang="en-US" sz="2000" dirty="0" smtClean="0"/>
              <a:t>.</a:t>
            </a:r>
            <a:endParaRPr lang="fa-IR" sz="2000" dirty="0" smtClean="0"/>
          </a:p>
          <a:p>
            <a:pPr lvl="0" algn="r" rtl="1"/>
            <a:endParaRPr lang="en-US" sz="2000" dirty="0"/>
          </a:p>
          <a:p>
            <a:pPr lvl="0" algn="r" rtl="1"/>
            <a:r>
              <a:rPr lang="en-US" sz="2000" dirty="0"/>
              <a:t> </a:t>
            </a:r>
          </a:p>
          <a:p>
            <a:pPr lvl="0" algn="r" rtl="1"/>
            <a:r>
              <a:rPr lang="en-US" sz="2000" dirty="0"/>
              <a:t>•    </a:t>
            </a:r>
            <a:r>
              <a:rPr lang="ar-SA" sz="2000" dirty="0"/>
              <a:t>تداوم کسب و کار و بازيابي اطلاعات: کاربران نياز دارند که مطمئن باشند که عمليات و سرويس‌هاي آنها ادامه دارد حتي اگر محيط رايانش ابري، دچار مشکل شود. يک سرويس دهنده بايد بتواند پاسخکوي اين مسئله باشد که در صورت وقوع يک سانحه، چه اتفاقي بر سر داده‌هاي مشتريان خواهد آمد. ارائه دهنده سرويس بايد پاسخگو باشد که در صورت بروز مشکل، توانايي بازگرداندن سرويس ها را دارد يا نه؛ و اينکه اين کار چه مدت طول خواهد کشيد</a:t>
            </a:r>
            <a:r>
              <a:rPr lang="en-US" dirty="0"/>
              <a:t>.</a:t>
            </a:r>
          </a:p>
        </p:txBody>
      </p:sp>
    </p:spTree>
    <p:extLst>
      <p:ext uri="{BB962C8B-B14F-4D97-AF65-F5344CB8AC3E}">
        <p14:creationId xmlns:p14="http://schemas.microsoft.com/office/powerpoint/2010/main" val="2672557536"/>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153400" cy="1631216"/>
          </a:xfrm>
          <a:prstGeom prst="rect">
            <a:avLst/>
          </a:prstGeom>
        </p:spPr>
        <p:txBody>
          <a:bodyPr wrap="square">
            <a:spAutoFit/>
          </a:bodyPr>
          <a:lstStyle/>
          <a:p>
            <a:pPr lvl="0" algn="r" rtl="1"/>
            <a:r>
              <a:rPr lang="en-US" sz="2000" dirty="0"/>
              <a:t> </a:t>
            </a:r>
          </a:p>
          <a:p>
            <a:pPr lvl="0" algn="r" rtl="1"/>
            <a:r>
              <a:rPr lang="en-US" sz="2000" dirty="0"/>
              <a:t>•    </a:t>
            </a:r>
            <a:r>
              <a:rPr lang="ar-SA" sz="2000" dirty="0"/>
              <a:t>ريسک‌ها و آسيب پذيري‌هاي جديد</a:t>
            </a:r>
            <a:r>
              <a:rPr lang="en-US" sz="2000" dirty="0"/>
              <a:t>: </a:t>
            </a:r>
            <a:r>
              <a:rPr lang="ar-SA" sz="2000" dirty="0"/>
              <a:t>تمام تجهيزات سخت‌افزاري، نرم‌افزاري، و شبکه، آسيب پذيري‌هاي جديدي را بوجود آورده‌اند. يکسري نگراني وجود دارد که محاسبات ابري، دسته‌اي از ريسک‌ها و آسيب‌پذيري‌هاي جديد را بوجود آورد که تا کنون ناشناخته باشد</a:t>
            </a:r>
            <a:r>
              <a:rPr lang="en-US" sz="2000" dirty="0"/>
              <a:t>. </a:t>
            </a:r>
          </a:p>
        </p:txBody>
      </p:sp>
      <p:pic>
        <p:nvPicPr>
          <p:cNvPr id="9218" name="Picture 2" descr="C:\Users\h\Pictures\imagesممم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167122"/>
            <a:ext cx="6172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57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1000" fill="hold"/>
                                        <p:tgtEl>
                                          <p:spTgt spid="9218"/>
                                        </p:tgtEl>
                                        <p:attrNameLst>
                                          <p:attrName>ppt_w</p:attrName>
                                        </p:attrNameLst>
                                      </p:cBhvr>
                                      <p:tavLst>
                                        <p:tav tm="0">
                                          <p:val>
                                            <p:fltVal val="0"/>
                                          </p:val>
                                        </p:tav>
                                        <p:tav tm="100000">
                                          <p:val>
                                            <p:strVal val="#ppt_w"/>
                                          </p:val>
                                        </p:tav>
                                      </p:tavLst>
                                    </p:anim>
                                    <p:anim calcmode="lin" valueType="num">
                                      <p:cBhvr>
                                        <p:cTn id="15" dur="1000" fill="hold"/>
                                        <p:tgtEl>
                                          <p:spTgt spid="9218"/>
                                        </p:tgtEl>
                                        <p:attrNameLst>
                                          <p:attrName>ppt_h</p:attrName>
                                        </p:attrNameLst>
                                      </p:cBhvr>
                                      <p:tavLst>
                                        <p:tav tm="0">
                                          <p:val>
                                            <p:fltVal val="0"/>
                                          </p:val>
                                        </p:tav>
                                        <p:tav tm="100000">
                                          <p:val>
                                            <p:strVal val="#ppt_h"/>
                                          </p:val>
                                        </p:tav>
                                      </p:tavLst>
                                    </p:anim>
                                    <p:anim calcmode="lin" valueType="num">
                                      <p:cBhvr>
                                        <p:cTn id="16" dur="1000" fill="hold"/>
                                        <p:tgtEl>
                                          <p:spTgt spid="9218"/>
                                        </p:tgtEl>
                                        <p:attrNameLst>
                                          <p:attrName>style.rotation</p:attrName>
                                        </p:attrNameLst>
                                      </p:cBhvr>
                                      <p:tavLst>
                                        <p:tav tm="0">
                                          <p:val>
                                            <p:fltVal val="90"/>
                                          </p:val>
                                        </p:tav>
                                        <p:tav tm="100000">
                                          <p:val>
                                            <p:fltVal val="0"/>
                                          </p:val>
                                        </p:tav>
                                      </p:tavLst>
                                    </p:anim>
                                    <p:animEffect transition="in" filter="fade">
                                      <p:cBhvr>
                                        <p:cTn id="17"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555641"/>
          </a:xfrm>
          <a:prstGeom prst="rect">
            <a:avLst/>
          </a:prstGeom>
        </p:spPr>
        <p:txBody>
          <a:bodyPr wrap="square">
            <a:spAutoFit/>
          </a:bodyPr>
          <a:lstStyle/>
          <a:p>
            <a:pPr lvl="0" algn="r" rtl="1"/>
            <a:r>
              <a:rPr lang="ar-SA" sz="2000" b="1" dirty="0"/>
              <a:t>راه حل‌هاي ارائه شده</a:t>
            </a:r>
            <a:endParaRPr lang="en-US" sz="2000" dirty="0"/>
          </a:p>
          <a:p>
            <a:pPr lvl="0" algn="r" rtl="1"/>
            <a:r>
              <a:rPr lang="en-US" sz="2000" b="1" dirty="0"/>
              <a:t/>
            </a:r>
            <a:br>
              <a:rPr lang="en-US" sz="2000" b="1" dirty="0"/>
            </a:br>
            <a:r>
              <a:rPr lang="ar-SA" sz="2000" dirty="0"/>
              <a:t>مسئله اصلي اين است که بيشتر مشکلات بخاطر اين است که ما نمي‌توانيم داخل ابر را ببينيم. بنابراين نياز اصلي کاربران براي کاهش ريسک‌هايي که با آن مواجه هستند، مشاهده درون ابر است. راه حل‌های زیادی برای این موضوع وجود دارد که در زیر به برخی از راه حل‌هاي ارائه شده </a:t>
            </a:r>
            <a:r>
              <a:rPr lang="ar-SA" sz="2000" dirty="0" smtClean="0"/>
              <a:t> </a:t>
            </a:r>
            <a:r>
              <a:rPr lang="ar-SA" sz="2000" dirty="0"/>
              <a:t>اشاره شده است</a:t>
            </a:r>
            <a:r>
              <a:rPr lang="en-US" sz="2000" dirty="0"/>
              <a:t>:</a:t>
            </a:r>
          </a:p>
          <a:p>
            <a:pPr lvl="0" algn="r" rtl="1"/>
            <a:r>
              <a:rPr lang="en-US" sz="2000" dirty="0"/>
              <a:t> </a:t>
            </a:r>
          </a:p>
          <a:p>
            <a:pPr lvl="0" algn="r" rtl="1"/>
            <a:r>
              <a:rPr lang="en-US" sz="2000" dirty="0"/>
              <a:t>•    </a:t>
            </a:r>
            <a:r>
              <a:rPr lang="ar-SA" sz="2000" dirty="0"/>
              <a:t>استفاده از</a:t>
            </a:r>
            <a:r>
              <a:rPr lang="en-US" sz="2000" dirty="0"/>
              <a:t> SLA </a:t>
            </a:r>
            <a:r>
              <a:rPr lang="ar-SA" sz="2000" dirty="0" smtClean="0"/>
              <a:t>(مخفف </a:t>
            </a:r>
            <a:r>
              <a:rPr lang="ar-SA" sz="2000" dirty="0"/>
              <a:t>عبارت</a:t>
            </a:r>
            <a:r>
              <a:rPr lang="en-US" sz="2000" dirty="0"/>
              <a:t> Service Level Agreement </a:t>
            </a:r>
            <a:r>
              <a:rPr lang="ar-SA" sz="2000" dirty="0"/>
              <a:t>يا به عبارت ديگر تفاهم نامه سطح خدمات مي باشد)دقيق و وجود ضمانت قابل قبول براي رعايت </a:t>
            </a:r>
            <a:r>
              <a:rPr lang="ar-SA" sz="2000" dirty="0" smtClean="0"/>
              <a:t>آن</a:t>
            </a:r>
            <a:endParaRPr lang="fa-IR" sz="2000" dirty="0" smtClean="0"/>
          </a:p>
          <a:p>
            <a:pPr lvl="0" algn="r" rtl="1"/>
            <a:endParaRPr lang="en-US" sz="2000" dirty="0"/>
          </a:p>
          <a:p>
            <a:pPr lvl="0" algn="r" rtl="1"/>
            <a:r>
              <a:rPr lang="en-US" sz="2000" dirty="0" smtClean="0"/>
              <a:t>•</a:t>
            </a:r>
            <a:r>
              <a:rPr lang="en-US" sz="2000" dirty="0"/>
              <a:t>    </a:t>
            </a:r>
            <a:r>
              <a:rPr lang="ar-SA" sz="2000" dirty="0"/>
              <a:t>وجود تضمين مناسب براي تداوم فعاليت </a:t>
            </a:r>
            <a:r>
              <a:rPr lang="ar-SA" sz="2000" dirty="0" smtClean="0"/>
              <a:t>تجاري</a:t>
            </a:r>
            <a:endParaRPr lang="fa-IR" sz="2000" dirty="0" smtClean="0"/>
          </a:p>
          <a:p>
            <a:pPr lvl="0" algn="r" rtl="1"/>
            <a:endParaRPr lang="en-US" sz="2000" dirty="0"/>
          </a:p>
          <a:p>
            <a:pPr lvl="0" algn="r" rtl="1"/>
            <a:r>
              <a:rPr lang="en-US" sz="2000" dirty="0"/>
              <a:t>•    </a:t>
            </a:r>
            <a:r>
              <a:rPr lang="ar-SA" sz="2000" dirty="0"/>
              <a:t>داشتن برنامه</a:t>
            </a:r>
            <a:r>
              <a:rPr lang="en-US" sz="2000" dirty="0"/>
              <a:t>  Disaster Recovery</a:t>
            </a:r>
            <a:r>
              <a:rPr lang="ar-SA" sz="2000" dirty="0"/>
              <a:t>از سوي ارائه دهنده و تضمين </a:t>
            </a:r>
            <a:r>
              <a:rPr lang="ar-SA" sz="2000" dirty="0" smtClean="0"/>
              <a:t>آن</a:t>
            </a:r>
            <a:endParaRPr lang="fa-IR" sz="2000" dirty="0" smtClean="0"/>
          </a:p>
          <a:p>
            <a:pPr lvl="0" algn="r" rtl="1"/>
            <a:endParaRPr lang="en-US" sz="2000" dirty="0"/>
          </a:p>
          <a:p>
            <a:pPr lvl="0" algn="r" rtl="1"/>
            <a:r>
              <a:rPr lang="en-US" sz="2000" dirty="0"/>
              <a:t>•    </a:t>
            </a:r>
            <a:r>
              <a:rPr lang="ar-SA" sz="2000" dirty="0"/>
              <a:t>بيان جزييات مربوط به سياست‌هاي امنيتي و پياده سازي‌هاي انجام شده از سوي ارائه دهنده خدمات رايانش ابري</a:t>
            </a:r>
            <a:endParaRPr lang="en-US" sz="2000" dirty="0"/>
          </a:p>
          <a:p>
            <a:pPr lvl="0" algn="r" rtl="1"/>
            <a:r>
              <a:rPr lang="en-US" sz="2000" dirty="0" smtClean="0"/>
              <a:t>•</a:t>
            </a:r>
            <a:endParaRPr lang="fa-IR" sz="2000" dirty="0" smtClean="0"/>
          </a:p>
          <a:p>
            <a:pPr lvl="0" algn="r" rtl="1"/>
            <a:r>
              <a:rPr lang="en-US" sz="2000" dirty="0"/>
              <a:t>    </a:t>
            </a:r>
            <a:r>
              <a:rPr lang="ar-SA" sz="2000" dirty="0"/>
              <a:t>ارائه اطلاعات کامل زيرساختي در زمان انجام مذاکرات و نيز در هر لحظه از طول دوره ارائه خدمات رايانش </a:t>
            </a:r>
            <a:r>
              <a:rPr lang="ar-SA" sz="2000" dirty="0" smtClean="0"/>
              <a:t>ابري</a:t>
            </a:r>
            <a:endParaRPr lang="fa-IR" sz="2000" dirty="0" smtClean="0"/>
          </a:p>
          <a:p>
            <a:pPr lvl="0" algn="r" rtl="1"/>
            <a:endParaRPr lang="en-US" sz="2000" dirty="0"/>
          </a:p>
          <a:p>
            <a:pPr lvl="0" algn="r" rtl="1"/>
            <a:r>
              <a:rPr lang="en-US" sz="2000" dirty="0"/>
              <a:t>•    </a:t>
            </a:r>
            <a:r>
              <a:rPr lang="ar-SA" sz="2000" dirty="0"/>
              <a:t>انجام تست‌هاي نفوذ بطور منظم و دوره‌اي</a:t>
            </a:r>
            <a:endParaRPr lang="en-US" sz="2000" dirty="0"/>
          </a:p>
        </p:txBody>
      </p:sp>
    </p:spTree>
    <p:extLst>
      <p:ext uri="{BB962C8B-B14F-4D97-AF65-F5344CB8AC3E}">
        <p14:creationId xmlns:p14="http://schemas.microsoft.com/office/powerpoint/2010/main" val="17948328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447800"/>
            <a:ext cx="5562600" cy="4093428"/>
          </a:xfrm>
          <a:prstGeom prst="rect">
            <a:avLst/>
          </a:prstGeom>
        </p:spPr>
        <p:txBody>
          <a:bodyPr wrap="square">
            <a:spAutoFit/>
          </a:bodyPr>
          <a:lstStyle/>
          <a:p>
            <a:pPr algn="r" rtl="1"/>
            <a:r>
              <a:rPr lang="fa-IR" sz="2000" dirty="0"/>
              <a:t>نتیجه گیری </a:t>
            </a:r>
            <a:r>
              <a:rPr lang="fa-IR" sz="2000" dirty="0" smtClean="0"/>
              <a:t>:</a:t>
            </a:r>
          </a:p>
          <a:p>
            <a:pPr algn="r" rtl="1"/>
            <a:r>
              <a:rPr lang="fa-IR" sz="2000" dirty="0"/>
              <a:t/>
            </a:r>
            <a:br>
              <a:rPr lang="fa-IR" sz="2000" dirty="0"/>
            </a:br>
            <a:r>
              <a:rPr lang="fa-IR" sz="2000" dirty="0"/>
              <a:t>با توجه به مسائل مطرح شده میتوان نتیجه گرفت مبحث رایانش ابری به ذات مفید و سود مند است . اما به شرطی که فرهنگ استفاده از آن و آموزش صحیح برای کاربران آن در نظر گرفته شود . چرا که با توجه به مشکلات امنیتی موجود شاید استفاده از این فناوری با دانش نا کافی و یا سهل انگاری خسارات جبران ناپیذیری وارد کند . بهرحال با توجه به روی آوردن شرکت های بزرگ به این فناوری شاید تا آینده ای نه چندان دور همه ما برای خود یک ابر الکترونیکی اختصاصی داشته باشیم </a:t>
            </a:r>
            <a:r>
              <a:rPr lang="fa-IR" sz="2000" dirty="0" smtClean="0"/>
              <a:t>.</a:t>
            </a:r>
            <a:r>
              <a:rPr lang="fa-IR" sz="2000" dirty="0"/>
              <a:t/>
            </a:r>
            <a:br>
              <a:rPr lang="fa-IR" sz="2000" dirty="0"/>
            </a:br>
            <a:endParaRPr lang="en-US" sz="2000" dirty="0"/>
          </a:p>
        </p:txBody>
      </p:sp>
    </p:spTree>
    <p:extLst>
      <p:ext uri="{BB962C8B-B14F-4D97-AF65-F5344CB8AC3E}">
        <p14:creationId xmlns:p14="http://schemas.microsoft.com/office/powerpoint/2010/main" val="633891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h\Pictures\تارا-2-1024x5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8927"/>
            <a:ext cx="77724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7887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transition="in" filter="fade">
                                      <p:cBhvr>
                                        <p:cTn id="9"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2215991"/>
          </a:xfrm>
          <a:prstGeom prst="rect">
            <a:avLst/>
          </a:prstGeom>
        </p:spPr>
        <p:txBody>
          <a:bodyPr wrap="square">
            <a:spAutoFit/>
          </a:bodyPr>
          <a:lstStyle/>
          <a:p>
            <a:pPr algn="r" rtl="1"/>
            <a:r>
              <a:rPr lang="fa-IR" sz="2000" dirty="0"/>
              <a:t>مقدمه: </a:t>
            </a:r>
            <a:endParaRPr lang="en-US" sz="2000" dirty="0"/>
          </a:p>
          <a:p>
            <a:pPr algn="r" rtl="1"/>
            <a:r>
              <a:rPr lang="ar-SA" sz="2000" dirty="0"/>
              <a:t>زیبایی صنعت</a:t>
            </a:r>
            <a:r>
              <a:rPr lang="en-US" sz="2000" dirty="0"/>
              <a:t> IT</a:t>
            </a:r>
            <a:r>
              <a:rPr lang="ar-SA" sz="2000" dirty="0"/>
              <a:t>، خوی تغییر آن است. به مدد دانشگاه ها و دانشمندان پیشرفت  و تغییر در این زمینه </a:t>
            </a:r>
            <a:endParaRPr lang="fa-IR" sz="2000" dirty="0" smtClean="0"/>
          </a:p>
          <a:p>
            <a:pPr algn="r" rtl="1"/>
            <a:r>
              <a:rPr lang="ar-SA" sz="2000" dirty="0" smtClean="0"/>
              <a:t>به </a:t>
            </a:r>
            <a:r>
              <a:rPr lang="ar-SA" sz="2000" dirty="0"/>
              <a:t>طور سرسام آوری صورت میگیرد</a:t>
            </a:r>
            <a:r>
              <a:rPr lang="en-US" sz="2000" dirty="0"/>
              <a:t>.</a:t>
            </a:r>
            <a:br>
              <a:rPr lang="en-US" sz="2000" dirty="0"/>
            </a:br>
            <a:endParaRPr lang="fa-IR" sz="2000" dirty="0" smtClean="0"/>
          </a:p>
          <a:p>
            <a:pPr algn="r" rtl="1"/>
            <a:r>
              <a:rPr lang="ar-SA" sz="2000" dirty="0" smtClean="0"/>
              <a:t>یکی </a:t>
            </a:r>
            <a:r>
              <a:rPr lang="ar-SA" sz="2000" dirty="0"/>
              <a:t>از این تغییرات که در چند سال اخیر چهره خود را به نمایش گذاشته، رایانش ابری یا</a:t>
            </a:r>
            <a:r>
              <a:rPr lang="en-US" sz="2000" dirty="0"/>
              <a:t> Cloud Computing </a:t>
            </a:r>
            <a:r>
              <a:rPr lang="ar-SA" sz="2000" dirty="0"/>
              <a:t>است</a:t>
            </a:r>
            <a:r>
              <a:rPr lang="ar-SA" dirty="0"/>
              <a:t>. </a:t>
            </a:r>
            <a:endParaRPr lang="en-US" dirty="0"/>
          </a:p>
          <a:p>
            <a:pPr rtl="1"/>
            <a:r>
              <a:rPr lang="ar-SA" dirty="0"/>
              <a:t> </a:t>
            </a:r>
            <a:endParaRPr lang="en-US" dirty="0"/>
          </a:p>
        </p:txBody>
      </p:sp>
      <p:pic>
        <p:nvPicPr>
          <p:cNvPr id="2050" name="Picture 2" descr="C:\Users\h\Pictures\3242_14483478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6984" y="2910040"/>
            <a:ext cx="6243789" cy="304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4980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3785652"/>
          </a:xfrm>
          <a:prstGeom prst="rect">
            <a:avLst/>
          </a:prstGeom>
        </p:spPr>
        <p:txBody>
          <a:bodyPr wrap="square">
            <a:spAutoFit/>
          </a:bodyPr>
          <a:lstStyle/>
          <a:p>
            <a:pPr algn="just" rtl="1"/>
            <a:r>
              <a:rPr lang="ar-SA" sz="2000" dirty="0"/>
              <a:t>رایانش ابری:</a:t>
            </a:r>
            <a:endParaRPr lang="en-US" sz="2000" dirty="0"/>
          </a:p>
          <a:p>
            <a:pPr algn="just" rtl="1"/>
            <a:r>
              <a:rPr lang="fa-IR" sz="2000" dirty="0" smtClean="0"/>
              <a:t>مفاهیم </a:t>
            </a:r>
            <a:r>
              <a:rPr lang="fa-IR" sz="2000" dirty="0"/>
              <a:t>اساسی رایانش ابری در سال </a:t>
            </a:r>
            <a:r>
              <a:rPr lang="en-US" sz="2000" dirty="0" smtClean="0"/>
              <a:t>1960</a:t>
            </a:r>
            <a:r>
              <a:rPr lang="fa-IR" sz="2000" dirty="0" smtClean="0"/>
              <a:t>میلادی </a:t>
            </a:r>
            <a:r>
              <a:rPr lang="fa-IR" sz="2000" dirty="0"/>
              <a:t>توسط"جان مک کارتی" از بنیان گذاران هوش مصنوعی ارائه </a:t>
            </a:r>
            <a:r>
              <a:rPr lang="fa-IR" sz="2000" dirty="0" smtClean="0"/>
              <a:t>شد</a:t>
            </a:r>
            <a:r>
              <a:rPr lang="en-US" sz="2000" dirty="0" smtClean="0"/>
              <a:t> </a:t>
            </a:r>
            <a:r>
              <a:rPr lang="fa-IR" sz="2000" dirty="0" smtClean="0"/>
              <a:t>اما </a:t>
            </a:r>
            <a:r>
              <a:rPr lang="fa-IR" sz="2000" dirty="0"/>
              <a:t>در آن زمان با استقبال چندانی مواجه </a:t>
            </a:r>
            <a:r>
              <a:rPr lang="fa-IR" sz="2000" dirty="0" smtClean="0"/>
              <a:t>نشد.</a:t>
            </a:r>
          </a:p>
          <a:p>
            <a:pPr algn="just" rtl="1"/>
            <a:r>
              <a:rPr lang="ar-SA" sz="2000" dirty="0" smtClean="0"/>
              <a:t>با </a:t>
            </a:r>
            <a:r>
              <a:rPr lang="ar-SA" sz="2000" dirty="0"/>
              <a:t>توجه به مستندات </a:t>
            </a:r>
            <a:r>
              <a:rPr lang="ar-SA" sz="2000" dirty="0" smtClean="0"/>
              <a:t>موسسه</a:t>
            </a:r>
            <a:r>
              <a:rPr lang="fa-IR" sz="2000" smtClean="0"/>
              <a:t> ملی فناوری و</a:t>
            </a:r>
            <a:r>
              <a:rPr lang="ar-SA" sz="2000" smtClean="0"/>
              <a:t> </a:t>
            </a:r>
            <a:r>
              <a:rPr lang="ar-SA" sz="2000" dirty="0"/>
              <a:t>استاندارد گذاری </a:t>
            </a:r>
            <a:r>
              <a:rPr lang="en-US" sz="2000" dirty="0"/>
              <a:t> </a:t>
            </a:r>
            <a:r>
              <a:rPr lang="en-US" sz="2000" dirty="0" err="1"/>
              <a:t>nist</a:t>
            </a:r>
            <a:r>
              <a:rPr lang="ar-SA" sz="2000" dirty="0"/>
              <a:t>، رایانش ابری به این صورت تعریف می شود</a:t>
            </a:r>
            <a:r>
              <a:rPr lang="en-US" sz="2000" dirty="0"/>
              <a:t>: </a:t>
            </a:r>
          </a:p>
          <a:p>
            <a:pPr algn="just" rtl="1"/>
            <a:r>
              <a:rPr lang="ar-SA" sz="2000" dirty="0"/>
              <a:t>رایانش ابری مدلی برای ارائه دسترسی مناسب شبکه ای، مستقل از مکان و کاملا </a:t>
            </a:r>
            <a:endParaRPr lang="en-US" sz="2000" dirty="0"/>
          </a:p>
          <a:p>
            <a:pPr algn="just" rtl="1"/>
            <a:r>
              <a:rPr lang="ar-SA" sz="2000" dirty="0"/>
              <a:t>متناسب با نیاز و خواست کاربر به مخزنی </a:t>
            </a:r>
            <a:r>
              <a:rPr lang="ar-SA" sz="2000" dirty="0" smtClean="0"/>
              <a:t>مشترک</a:t>
            </a:r>
            <a:r>
              <a:rPr lang="fa-IR" sz="2000" dirty="0" smtClean="0"/>
              <a:t> </a:t>
            </a:r>
            <a:r>
              <a:rPr lang="ar-SA" sz="2000" dirty="0" smtClean="0"/>
              <a:t>از </a:t>
            </a:r>
            <a:r>
              <a:rPr lang="ar-SA" sz="2000" dirty="0"/>
              <a:t>منابع محاسباتی (منابع شبکه ای، سرورها، فضاهای ذخیره سازی اطلاعات، نرم افزارهای کاربردی و به طور کلی خدمات شبکه ای) است که با کمترین دخالت کارشناسان مرکز ارائه دهنده خدمات، با سرعت بالایی </a:t>
            </a:r>
            <a:r>
              <a:rPr lang="ar-SA" sz="2000" dirty="0" smtClean="0"/>
              <a:t>قابل </a:t>
            </a:r>
            <a:r>
              <a:rPr lang="ar-SA" sz="2000" dirty="0"/>
              <a:t>تحویل است. </a:t>
            </a:r>
            <a:endParaRPr lang="en-US" sz="2000" dirty="0"/>
          </a:p>
        </p:txBody>
      </p:sp>
      <p:pic>
        <p:nvPicPr>
          <p:cNvPr id="3075" name="Picture 3" descr="C:\Users\h\Pictures\imagesررررررررررررر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273537"/>
            <a:ext cx="31242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657600" y="5006506"/>
            <a:ext cx="5105400" cy="1200329"/>
          </a:xfrm>
          <a:prstGeom prst="rect">
            <a:avLst/>
          </a:prstGeom>
        </p:spPr>
        <p:txBody>
          <a:bodyPr wrap="square">
            <a:spAutoFit/>
          </a:bodyPr>
          <a:lstStyle/>
          <a:p>
            <a:pPr algn="r"/>
            <a:r>
              <a:rPr lang="fa-IR" dirty="0"/>
              <a:t>ابر، تصویری است انتزاعی از شبکه ای عظیم و توده ای حجیم که به کاربران اینترنت این امکان را می دهد که داده ها، اسناد و حتی برنامه های کاربردی خود را روی آن ذخیره کنند.</a:t>
            </a:r>
            <a:endParaRPr lang="en-US" dirty="0"/>
          </a:p>
        </p:txBody>
      </p:sp>
    </p:spTree>
    <p:extLst>
      <p:ext uri="{BB962C8B-B14F-4D97-AF65-F5344CB8AC3E}">
        <p14:creationId xmlns:p14="http://schemas.microsoft.com/office/powerpoint/2010/main" val="322669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0" y="558595"/>
            <a:ext cx="4267200" cy="4524315"/>
          </a:xfrm>
          <a:prstGeom prst="rect">
            <a:avLst/>
          </a:prstGeom>
        </p:spPr>
        <p:txBody>
          <a:bodyPr wrap="square">
            <a:spAutoFit/>
          </a:bodyPr>
          <a:lstStyle/>
          <a:p>
            <a:pPr lvl="0" algn="r" rtl="1"/>
            <a:r>
              <a:rPr lang="ar-SA" sz="2400" dirty="0">
                <a:solidFill>
                  <a:prstClr val="black"/>
                </a:solidFill>
              </a:rPr>
              <a:t>عموما مصرف کننده‌های رایانش ابری مالک زیر ساخت فیزیکی ابر نیستند، بلکه برای اجتناب از هزینه سرمایه‌ای آن را از عرضه کنندگان شخص ثالث اجاره می‌کنند. آنها منابع را در قالب سرویس مصرف می‌کنند و تنها بهای منابعی که به کار می‌برند را می‌پردازند. بسیاری از سرویسهای رایانش ابری ارائه شده، با به کار گیری مدل رایانش همگانی امکان مصرف این سرویسها را به گونه‌ای مشابه با صنایع همگانی(مانند برق) فراهم </a:t>
            </a:r>
            <a:r>
              <a:rPr lang="ar-SA" sz="2400" dirty="0" smtClean="0">
                <a:solidFill>
                  <a:prstClr val="black"/>
                </a:solidFill>
              </a:rPr>
              <a:t>می‌سازند</a:t>
            </a:r>
            <a:r>
              <a:rPr lang="fa-IR" sz="2400" dirty="0" smtClean="0">
                <a:solidFill>
                  <a:prstClr val="black"/>
                </a:solidFill>
              </a:rPr>
              <a:t>.</a:t>
            </a:r>
            <a:endParaRPr lang="en-US" sz="2400" dirty="0">
              <a:solidFill>
                <a:prstClr val="black"/>
              </a:solidFill>
            </a:endParaRPr>
          </a:p>
        </p:txBody>
      </p:sp>
      <p:pic>
        <p:nvPicPr>
          <p:cNvPr id="4098" name="Picture 2" descr="C:\Users\h\Pictures\imagesضضض.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18" y="990600"/>
            <a:ext cx="3352800" cy="4538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0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3964"/>
            <a:ext cx="8534400" cy="6247864"/>
          </a:xfrm>
          <a:prstGeom prst="rect">
            <a:avLst/>
          </a:prstGeom>
        </p:spPr>
        <p:txBody>
          <a:bodyPr wrap="square">
            <a:spAutoFit/>
          </a:bodyPr>
          <a:lstStyle/>
          <a:p>
            <a:pPr algn="r" rtl="1"/>
            <a:r>
              <a:rPr lang="ar-SA" sz="2000" dirty="0"/>
              <a:t>رایانش ابری </a:t>
            </a:r>
            <a:r>
              <a:rPr lang="ar-SA" sz="2000" dirty="0" smtClean="0"/>
              <a:t>معمو</a:t>
            </a:r>
            <a:r>
              <a:rPr lang="fa-IR" sz="2000" dirty="0" smtClean="0"/>
              <a:t>لا</a:t>
            </a:r>
            <a:r>
              <a:rPr lang="ar-SA" sz="2000" dirty="0" smtClean="0"/>
              <a:t> </a:t>
            </a:r>
            <a:r>
              <a:rPr lang="ar-SA" sz="2000" dirty="0"/>
              <a:t>براساس مدلهای سرویس دهی یا براساس میزان توسعه و پیشرفت آنها طبقه بندی می شود. </a:t>
            </a:r>
            <a:endParaRPr lang="en-US" sz="2000" dirty="0"/>
          </a:p>
          <a:p>
            <a:pPr algn="r" rtl="1"/>
            <a:r>
              <a:rPr lang="ar-SA" sz="2000" dirty="0"/>
              <a:t>مدلهای استقرار رایانش ابری به صورت ابر خصوصی، عمومی، گروهی و </a:t>
            </a:r>
            <a:endParaRPr lang="en-US" sz="2000" dirty="0"/>
          </a:p>
          <a:p>
            <a:pPr algn="r" rtl="1"/>
            <a:r>
              <a:rPr lang="ar-SA" sz="2000" dirty="0"/>
              <a:t>ترکیبی طبقه بندی میشوند</a:t>
            </a:r>
            <a:r>
              <a:rPr lang="en-US" sz="2000" dirty="0"/>
              <a:t>.</a:t>
            </a:r>
          </a:p>
          <a:p>
            <a:pPr algn="r" rtl="1"/>
            <a:r>
              <a:rPr lang="fa-IR" sz="2000" dirty="0" smtClean="0"/>
              <a:t>1.</a:t>
            </a:r>
            <a:r>
              <a:rPr lang="ar-SA" sz="2000" dirty="0" smtClean="0"/>
              <a:t>ابر </a:t>
            </a:r>
            <a:r>
              <a:rPr lang="ar-SA" sz="2000" dirty="0"/>
              <a:t>خصوصی: مالکیت ابر خصوصی بر عهده ی یک سازمان است و یا در اجاره ی آن قرار دارد. تمامی منابع اصلی ابر برای استفاده </a:t>
            </a:r>
            <a:r>
              <a:rPr lang="ar-SA" sz="2000" dirty="0" smtClean="0"/>
              <a:t>خصوصی </a:t>
            </a:r>
            <a:r>
              <a:rPr lang="ar-SA" sz="2000" dirty="0"/>
              <a:t>به آن سازمان واگذار میشود. نمونهای از این مدل ابری، برای استفاده از </a:t>
            </a:r>
            <a:r>
              <a:rPr lang="ar-SA" sz="2000" dirty="0" smtClean="0"/>
              <a:t>نرم</a:t>
            </a:r>
            <a:r>
              <a:rPr lang="en-US" sz="2000" dirty="0" smtClean="0"/>
              <a:t> </a:t>
            </a:r>
            <a:r>
              <a:rPr lang="ar-SA" sz="2000" dirty="0" smtClean="0"/>
              <a:t>افزارهای </a:t>
            </a:r>
            <a:r>
              <a:rPr lang="ar-SA" sz="2000" dirty="0"/>
              <a:t>کاربردی مالی و تجاری که حاوی </a:t>
            </a:r>
            <a:r>
              <a:rPr lang="ar-SA" sz="2000" dirty="0" smtClean="0"/>
              <a:t>اط</a:t>
            </a:r>
            <a:r>
              <a:rPr lang="fa-IR" sz="2000" dirty="0" smtClean="0"/>
              <a:t>لاعات </a:t>
            </a:r>
            <a:r>
              <a:rPr lang="ar-SA" sz="2000" dirty="0" smtClean="0"/>
              <a:t>حساس </a:t>
            </a:r>
            <a:r>
              <a:rPr lang="ar-SA" sz="2000" dirty="0"/>
              <a:t>و حیاتی آن سازمان میباشد، کاربرد دارد</a:t>
            </a:r>
            <a:r>
              <a:rPr lang="en-US" sz="2000" dirty="0"/>
              <a:t>.</a:t>
            </a:r>
          </a:p>
          <a:p>
            <a:pPr algn="r" rtl="1"/>
            <a:r>
              <a:rPr lang="fa-IR" sz="2000" dirty="0" smtClean="0"/>
              <a:t>2.</a:t>
            </a:r>
            <a:r>
              <a:rPr lang="ar-SA" sz="2000" dirty="0" smtClean="0"/>
              <a:t>ابر </a:t>
            </a:r>
            <a:r>
              <a:rPr lang="ar-SA" sz="2000" dirty="0"/>
              <a:t>عمومی: مالکیت ابر عمومی بر عهده ی ارائه دهنده ی آن خدمات است و منابع آن به عموم فروخته میشود. کاربران نهایی میتوانند </a:t>
            </a:r>
            <a:r>
              <a:rPr lang="ar-SA" sz="2000" dirty="0" smtClean="0"/>
              <a:t>بخشهایی </a:t>
            </a:r>
            <a:r>
              <a:rPr lang="ar-SA" sz="2000" dirty="0"/>
              <a:t>از منابع را اجاره کنند و </a:t>
            </a:r>
            <a:r>
              <a:rPr lang="ar-SA" sz="2000" dirty="0" smtClean="0"/>
              <a:t>معمو</a:t>
            </a:r>
            <a:r>
              <a:rPr lang="en-US" sz="2000" dirty="0" err="1" smtClean="0"/>
              <a:t>لا</a:t>
            </a:r>
            <a:r>
              <a:rPr lang="en-US" sz="2000" dirty="0" smtClean="0"/>
              <a:t> </a:t>
            </a:r>
            <a:r>
              <a:rPr lang="ar-SA" sz="2000" dirty="0" smtClean="0"/>
              <a:t>قادرند </a:t>
            </a:r>
            <a:r>
              <a:rPr lang="ar-SA" sz="2000" dirty="0"/>
              <a:t>بر اساس نیاز خود منابع ارائه </a:t>
            </a:r>
            <a:r>
              <a:rPr lang="ar-SA" sz="2000" dirty="0" smtClean="0"/>
              <a:t>شد</a:t>
            </a:r>
            <a:r>
              <a:rPr lang="fa-IR" sz="2000" dirty="0" smtClean="0"/>
              <a:t>ه به وسیله ی </a:t>
            </a:r>
            <a:r>
              <a:rPr lang="ar-SA" sz="2000" dirty="0" smtClean="0"/>
              <a:t> </a:t>
            </a:r>
            <a:r>
              <a:rPr lang="ar-SA" sz="2000" dirty="0"/>
              <a:t>ابر را مدیریت کنند. آمازون، گوگل </a:t>
            </a:r>
            <a:r>
              <a:rPr lang="ar-SA" sz="2000" dirty="0" smtClean="0"/>
              <a:t>و</a:t>
            </a:r>
            <a:r>
              <a:rPr lang="fa-IR" sz="2000" dirty="0"/>
              <a:t> </a:t>
            </a:r>
            <a:r>
              <a:rPr lang="ar-SA" sz="2000" dirty="0" smtClean="0"/>
              <a:t>مایکروسافت </a:t>
            </a:r>
            <a:r>
              <a:rPr lang="ar-SA" sz="2000" dirty="0"/>
              <a:t>نمونه هایی از ارائه دهندگان ابر عمومی میباشند</a:t>
            </a:r>
            <a:r>
              <a:rPr lang="en-US" sz="2000" dirty="0"/>
              <a:t>. </a:t>
            </a:r>
          </a:p>
          <a:p>
            <a:pPr algn="r" rtl="1"/>
            <a:r>
              <a:rPr lang="fa-IR" sz="2000" dirty="0" smtClean="0"/>
              <a:t>3.</a:t>
            </a:r>
            <a:r>
              <a:rPr lang="ar-SA" sz="2000" dirty="0" smtClean="0"/>
              <a:t>ابرگروهی</a:t>
            </a:r>
            <a:r>
              <a:rPr lang="ar-SA" sz="2000" dirty="0"/>
              <a:t>: ابر گروهی مشابه ابر خصوصی است با این تفاوت که منابع ابر بین اعضای یک گروه و یا چندین سازمان خصوصی با </a:t>
            </a:r>
            <a:r>
              <a:rPr lang="ar-SA" sz="2000" dirty="0" smtClean="0"/>
              <a:t>اشتراکات </a:t>
            </a:r>
            <a:r>
              <a:rPr lang="ar-SA" sz="2000" dirty="0"/>
              <a:t>داده ای، استقرار مییابد. </a:t>
            </a:r>
            <a:r>
              <a:rPr lang="ar-SA" sz="2000" dirty="0" smtClean="0"/>
              <a:t>همچنین</a:t>
            </a:r>
            <a:r>
              <a:rPr lang="ar-SA" sz="2000" dirty="0"/>
              <a:t>، ابر گروهی میتواند توسط شخص ثالثی اجرا شود</a:t>
            </a:r>
            <a:r>
              <a:rPr lang="en-US" sz="2000" dirty="0" smtClean="0"/>
              <a:t>.</a:t>
            </a:r>
          </a:p>
          <a:p>
            <a:pPr algn="r" rtl="1"/>
            <a:endParaRPr lang="en-US" sz="2000" dirty="0"/>
          </a:p>
          <a:p>
            <a:pPr algn="r" rtl="1"/>
            <a:r>
              <a:rPr lang="fa-IR" sz="2000" dirty="0" smtClean="0"/>
              <a:t>4.</a:t>
            </a:r>
            <a:r>
              <a:rPr lang="ar-SA" sz="2000" dirty="0" smtClean="0"/>
              <a:t>ابر </a:t>
            </a:r>
            <a:r>
              <a:rPr lang="ar-SA" sz="2000" dirty="0"/>
              <a:t>ترکیبی: این ابر، ترکیبی از دو یا چند زیرساخت ابری میباشد که ممکن است به صورت خصوصی، عمومی یا گروهی باشند.</a:t>
            </a:r>
            <a:endParaRPr lang="en-US" sz="2000" dirty="0"/>
          </a:p>
        </p:txBody>
      </p:sp>
    </p:spTree>
    <p:extLst>
      <p:ext uri="{BB962C8B-B14F-4D97-AF65-F5344CB8AC3E}">
        <p14:creationId xmlns:p14="http://schemas.microsoft.com/office/powerpoint/2010/main" val="1502713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65" name="Rectangle 53"/>
          <p:cNvSpPr>
            <a:spLocks noGrp="1" noChangeArrowheads="1"/>
          </p:cNvSpPr>
          <p:nvPr>
            <p:ph type="title"/>
          </p:nvPr>
        </p:nvSpPr>
        <p:spPr>
          <a:xfrm>
            <a:off x="381000" y="685800"/>
            <a:ext cx="8260672" cy="1039427"/>
          </a:xfrm>
          <a:noFill/>
          <a:ln/>
        </p:spPr>
        <p:txBody>
          <a:bodyPr>
            <a:normAutofit fontScale="90000"/>
          </a:bodyPr>
          <a:lstStyle/>
          <a:p>
            <a:r>
              <a:rPr lang="ar-SA" sz="3600" dirty="0"/>
              <a:t>موسسه ملی فناوری و استانداردهای آمریکا، رایانش ابری را بر اساس نوع خدمات‌دهی، در سه دسته زیر طبقه‏بندی می‏کند: </a:t>
            </a:r>
            <a:r>
              <a:rPr lang="fa-IR" sz="3600" dirty="0"/>
              <a:t/>
            </a:r>
            <a:br>
              <a:rPr lang="fa-IR" sz="3600" dirty="0"/>
            </a:br>
            <a:r>
              <a:rPr lang="ar-SA" dirty="0" smtClean="0"/>
              <a:t> </a:t>
            </a:r>
            <a:r>
              <a:rPr lang="en-US" dirty="0">
                <a:solidFill>
                  <a:srgbClr val="000000"/>
                </a:solidFill>
                <a:effectLst>
                  <a:outerShdw blurRad="38100" dist="38100" dir="2700000" algn="tl">
                    <a:srgbClr val="C0C0C0"/>
                  </a:outerShdw>
                </a:effectLst>
              </a:rPr>
              <a:t/>
            </a:r>
            <a:br>
              <a:rPr lang="en-US" dirty="0">
                <a:solidFill>
                  <a:srgbClr val="000000"/>
                </a:solidFill>
                <a:effectLst>
                  <a:outerShdw blurRad="38100" dist="38100" dir="2700000" algn="tl">
                    <a:srgbClr val="C0C0C0"/>
                  </a:outerShdw>
                </a:effectLst>
              </a:rPr>
            </a:br>
            <a:endParaRPr lang="en-US" sz="1600" dirty="0">
              <a:solidFill>
                <a:srgbClr val="000000"/>
              </a:solidFill>
              <a:effectLst>
                <a:outerShdw blurRad="38100" dist="38100" dir="2700000" algn="tl">
                  <a:srgbClr val="C0C0C0"/>
                </a:outerShdw>
              </a:effectLst>
            </a:endParaRPr>
          </a:p>
        </p:txBody>
      </p:sp>
      <p:sp>
        <p:nvSpPr>
          <p:cNvPr id="55" name="AutoShape 66"/>
          <p:cNvSpPr>
            <a:spLocks noChangeArrowheads="1"/>
          </p:cNvSpPr>
          <p:nvPr/>
        </p:nvSpPr>
        <p:spPr bwMode="auto">
          <a:xfrm>
            <a:off x="2257277" y="2563091"/>
            <a:ext cx="6567057" cy="852149"/>
          </a:xfrm>
          <a:prstGeom prst="roundRect">
            <a:avLst>
              <a:gd name="adj" fmla="val 50000"/>
            </a:avLst>
          </a:prstGeom>
          <a:solidFill>
            <a:schemeClr val="bg2">
              <a:lumMod val="90000"/>
            </a:schemeClr>
          </a:solidFill>
          <a:ln w="28575" algn="ctr">
            <a:solidFill>
              <a:sysClr val="windowText" lastClr="000000"/>
            </a:solidFill>
            <a:round/>
            <a:headEnd/>
            <a:tailEnd/>
          </a:ln>
          <a:effectLst/>
        </p:spPr>
        <p:txBody>
          <a:bodyPr wrap="none" anchor="ctr"/>
          <a:lstStyle/>
          <a:p>
            <a:pPr lvl="0" algn="l" rtl="1"/>
            <a:r>
              <a:rPr lang="fa-IR" dirty="0" smtClean="0"/>
              <a:t>1.</a:t>
            </a:r>
            <a:r>
              <a:rPr lang="ar-SA" dirty="0" smtClean="0"/>
              <a:t>نرم </a:t>
            </a:r>
            <a:r>
              <a:rPr lang="ar-SA" dirty="0"/>
              <a:t>افزار به عنوان خدمات</a:t>
            </a:r>
            <a:r>
              <a:rPr lang="en-US" dirty="0"/>
              <a:t> (Software as a Service </a:t>
            </a:r>
            <a:r>
              <a:rPr lang="ar-SA" dirty="0"/>
              <a:t>یا</a:t>
            </a:r>
            <a:r>
              <a:rPr lang="en-US" dirty="0"/>
              <a:t> </a:t>
            </a:r>
            <a:r>
              <a:rPr lang="en-US" dirty="0" err="1"/>
              <a:t>SaaS</a:t>
            </a:r>
            <a:r>
              <a:rPr lang="en-US" dirty="0"/>
              <a:t>) </a:t>
            </a:r>
            <a:r>
              <a:rPr lang="ar-SA" dirty="0"/>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56" name="AutoShape 66"/>
          <p:cNvSpPr>
            <a:spLocks noChangeArrowheads="1"/>
          </p:cNvSpPr>
          <p:nvPr/>
        </p:nvSpPr>
        <p:spPr bwMode="auto">
          <a:xfrm>
            <a:off x="1981200" y="3848336"/>
            <a:ext cx="6850063" cy="852149"/>
          </a:xfrm>
          <a:prstGeom prst="roundRect">
            <a:avLst>
              <a:gd name="adj" fmla="val 50000"/>
            </a:avLst>
          </a:prstGeom>
          <a:solidFill>
            <a:schemeClr val="bg2">
              <a:lumMod val="90000"/>
            </a:schemeClr>
          </a:solidFill>
          <a:ln w="28575" algn="ctr">
            <a:solidFill>
              <a:sysClr val="windowText" lastClr="000000"/>
            </a:solidFill>
            <a:round/>
            <a:headEnd/>
            <a:tailEnd/>
          </a:ln>
          <a:effectLst/>
        </p:spPr>
        <p:txBody>
          <a:bodyPr wrap="none" anchor="ctr"/>
          <a:lstStyle/>
          <a:p>
            <a:pPr lvl="0" algn="r" rtl="1"/>
            <a:r>
              <a:rPr lang="fa-IR" dirty="0" smtClean="0"/>
              <a:t>2.</a:t>
            </a:r>
            <a:r>
              <a:rPr lang="ar-SA" dirty="0" smtClean="0"/>
              <a:t>بستر </a:t>
            </a:r>
            <a:r>
              <a:rPr lang="ar-SA" dirty="0"/>
              <a:t>اجرایی به عنوان خدمات</a:t>
            </a:r>
            <a:r>
              <a:rPr lang="en-US" dirty="0"/>
              <a:t> (Platform as s Service </a:t>
            </a:r>
            <a:r>
              <a:rPr lang="ar-SA" dirty="0"/>
              <a:t>یا</a:t>
            </a:r>
            <a:r>
              <a:rPr lang="en-US" dirty="0"/>
              <a:t> </a:t>
            </a:r>
            <a:r>
              <a:rPr lang="en-US" dirty="0" err="1"/>
              <a:t>PaaS</a:t>
            </a:r>
            <a:r>
              <a:rPr lang="en-US" dirty="0"/>
              <a:t>) </a:t>
            </a:r>
            <a:r>
              <a:rPr lang="ar-SA" dirty="0"/>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57" name="AutoShape 66"/>
          <p:cNvSpPr>
            <a:spLocks noChangeArrowheads="1"/>
          </p:cNvSpPr>
          <p:nvPr/>
        </p:nvSpPr>
        <p:spPr bwMode="auto">
          <a:xfrm>
            <a:off x="1752600" y="5181600"/>
            <a:ext cx="7078663" cy="852149"/>
          </a:xfrm>
          <a:prstGeom prst="roundRect">
            <a:avLst>
              <a:gd name="adj" fmla="val 50000"/>
            </a:avLst>
          </a:prstGeom>
          <a:solidFill>
            <a:schemeClr val="bg2">
              <a:lumMod val="90000"/>
            </a:schemeClr>
          </a:solidFill>
          <a:ln w="28575" algn="ctr">
            <a:solidFill>
              <a:sysClr val="windowText" lastClr="000000"/>
            </a:solidFill>
            <a:round/>
            <a:headEnd/>
            <a:tailEnd/>
          </a:ln>
          <a:effectLst/>
        </p:spPr>
        <p:txBody>
          <a:bodyPr wrap="none" anchor="ctr"/>
          <a:lstStyle/>
          <a:p>
            <a:pPr lvl="0" algn="r" rtl="1"/>
            <a:r>
              <a:rPr lang="fa-IR" dirty="0" smtClean="0"/>
              <a:t>3.</a:t>
            </a:r>
            <a:r>
              <a:rPr lang="ar-SA" dirty="0" smtClean="0"/>
              <a:t>زیرساخت </a:t>
            </a:r>
            <a:r>
              <a:rPr lang="ar-SA" dirty="0"/>
              <a:t>به عنوان خدمات</a:t>
            </a:r>
            <a:r>
              <a:rPr lang="en-US" dirty="0"/>
              <a:t> (Infrastructure as a Service </a:t>
            </a:r>
            <a:r>
              <a:rPr lang="ar-SA" dirty="0"/>
              <a:t>یا</a:t>
            </a:r>
            <a:r>
              <a:rPr lang="en-US" dirty="0"/>
              <a:t> </a:t>
            </a:r>
            <a:r>
              <a:rPr lang="en-US" dirty="0" err="1"/>
              <a:t>IaaS</a:t>
            </a:r>
            <a:r>
              <a:rPr lang="en-US" dirty="0"/>
              <a:t>) </a:t>
            </a:r>
            <a:r>
              <a:rPr lang="ar-SA" dirty="0"/>
              <a:t>)</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71653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down)">
                                      <p:cBhvr>
                                        <p:cTn id="7" dur="580">
                                          <p:stCondLst>
                                            <p:cond delay="0"/>
                                          </p:stCondLst>
                                        </p:cTn>
                                        <p:tgtEl>
                                          <p:spTgt spid="55"/>
                                        </p:tgtEl>
                                      </p:cBhvr>
                                    </p:animEffect>
                                    <p:anim calcmode="lin" valueType="num">
                                      <p:cBhvr>
                                        <p:cTn id="8"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13" dur="26">
                                          <p:stCondLst>
                                            <p:cond delay="650"/>
                                          </p:stCondLst>
                                        </p:cTn>
                                        <p:tgtEl>
                                          <p:spTgt spid="55"/>
                                        </p:tgtEl>
                                      </p:cBhvr>
                                      <p:to x="100000" y="60000"/>
                                    </p:animScale>
                                    <p:animScale>
                                      <p:cBhvr>
                                        <p:cTn id="14" dur="166" decel="50000">
                                          <p:stCondLst>
                                            <p:cond delay="676"/>
                                          </p:stCondLst>
                                        </p:cTn>
                                        <p:tgtEl>
                                          <p:spTgt spid="55"/>
                                        </p:tgtEl>
                                      </p:cBhvr>
                                      <p:to x="100000" y="100000"/>
                                    </p:animScale>
                                    <p:animScale>
                                      <p:cBhvr>
                                        <p:cTn id="15" dur="26">
                                          <p:stCondLst>
                                            <p:cond delay="1312"/>
                                          </p:stCondLst>
                                        </p:cTn>
                                        <p:tgtEl>
                                          <p:spTgt spid="55"/>
                                        </p:tgtEl>
                                      </p:cBhvr>
                                      <p:to x="100000" y="80000"/>
                                    </p:animScale>
                                    <p:animScale>
                                      <p:cBhvr>
                                        <p:cTn id="16" dur="166" decel="50000">
                                          <p:stCondLst>
                                            <p:cond delay="1338"/>
                                          </p:stCondLst>
                                        </p:cTn>
                                        <p:tgtEl>
                                          <p:spTgt spid="55"/>
                                        </p:tgtEl>
                                      </p:cBhvr>
                                      <p:to x="100000" y="100000"/>
                                    </p:animScale>
                                    <p:animScale>
                                      <p:cBhvr>
                                        <p:cTn id="17" dur="26">
                                          <p:stCondLst>
                                            <p:cond delay="1642"/>
                                          </p:stCondLst>
                                        </p:cTn>
                                        <p:tgtEl>
                                          <p:spTgt spid="55"/>
                                        </p:tgtEl>
                                      </p:cBhvr>
                                      <p:to x="100000" y="90000"/>
                                    </p:animScale>
                                    <p:animScale>
                                      <p:cBhvr>
                                        <p:cTn id="18" dur="166" decel="50000">
                                          <p:stCondLst>
                                            <p:cond delay="1668"/>
                                          </p:stCondLst>
                                        </p:cTn>
                                        <p:tgtEl>
                                          <p:spTgt spid="55"/>
                                        </p:tgtEl>
                                      </p:cBhvr>
                                      <p:to x="100000" y="100000"/>
                                    </p:animScale>
                                    <p:animScale>
                                      <p:cBhvr>
                                        <p:cTn id="19" dur="26">
                                          <p:stCondLst>
                                            <p:cond delay="1808"/>
                                          </p:stCondLst>
                                        </p:cTn>
                                        <p:tgtEl>
                                          <p:spTgt spid="55"/>
                                        </p:tgtEl>
                                      </p:cBhvr>
                                      <p:to x="100000" y="95000"/>
                                    </p:animScale>
                                    <p:animScale>
                                      <p:cBhvr>
                                        <p:cTn id="20" dur="166" decel="50000">
                                          <p:stCondLst>
                                            <p:cond delay="1834"/>
                                          </p:stCondLst>
                                        </p:cTn>
                                        <p:tgtEl>
                                          <p:spTgt spid="5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down)">
                                      <p:cBhvr>
                                        <p:cTn id="25" dur="580">
                                          <p:stCondLst>
                                            <p:cond delay="0"/>
                                          </p:stCondLst>
                                        </p:cTn>
                                        <p:tgtEl>
                                          <p:spTgt spid="56"/>
                                        </p:tgtEl>
                                      </p:cBhvr>
                                    </p:animEffect>
                                    <p:anim calcmode="lin" valueType="num">
                                      <p:cBhvr>
                                        <p:cTn id="26"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31" dur="26">
                                          <p:stCondLst>
                                            <p:cond delay="650"/>
                                          </p:stCondLst>
                                        </p:cTn>
                                        <p:tgtEl>
                                          <p:spTgt spid="56"/>
                                        </p:tgtEl>
                                      </p:cBhvr>
                                      <p:to x="100000" y="60000"/>
                                    </p:animScale>
                                    <p:animScale>
                                      <p:cBhvr>
                                        <p:cTn id="32" dur="166" decel="50000">
                                          <p:stCondLst>
                                            <p:cond delay="676"/>
                                          </p:stCondLst>
                                        </p:cTn>
                                        <p:tgtEl>
                                          <p:spTgt spid="56"/>
                                        </p:tgtEl>
                                      </p:cBhvr>
                                      <p:to x="100000" y="100000"/>
                                    </p:animScale>
                                    <p:animScale>
                                      <p:cBhvr>
                                        <p:cTn id="33" dur="26">
                                          <p:stCondLst>
                                            <p:cond delay="1312"/>
                                          </p:stCondLst>
                                        </p:cTn>
                                        <p:tgtEl>
                                          <p:spTgt spid="56"/>
                                        </p:tgtEl>
                                      </p:cBhvr>
                                      <p:to x="100000" y="80000"/>
                                    </p:animScale>
                                    <p:animScale>
                                      <p:cBhvr>
                                        <p:cTn id="34" dur="166" decel="50000">
                                          <p:stCondLst>
                                            <p:cond delay="1338"/>
                                          </p:stCondLst>
                                        </p:cTn>
                                        <p:tgtEl>
                                          <p:spTgt spid="56"/>
                                        </p:tgtEl>
                                      </p:cBhvr>
                                      <p:to x="100000" y="100000"/>
                                    </p:animScale>
                                    <p:animScale>
                                      <p:cBhvr>
                                        <p:cTn id="35" dur="26">
                                          <p:stCondLst>
                                            <p:cond delay="1642"/>
                                          </p:stCondLst>
                                        </p:cTn>
                                        <p:tgtEl>
                                          <p:spTgt spid="56"/>
                                        </p:tgtEl>
                                      </p:cBhvr>
                                      <p:to x="100000" y="90000"/>
                                    </p:animScale>
                                    <p:animScale>
                                      <p:cBhvr>
                                        <p:cTn id="36" dur="166" decel="50000">
                                          <p:stCondLst>
                                            <p:cond delay="1668"/>
                                          </p:stCondLst>
                                        </p:cTn>
                                        <p:tgtEl>
                                          <p:spTgt spid="56"/>
                                        </p:tgtEl>
                                      </p:cBhvr>
                                      <p:to x="100000" y="100000"/>
                                    </p:animScale>
                                    <p:animScale>
                                      <p:cBhvr>
                                        <p:cTn id="37" dur="26">
                                          <p:stCondLst>
                                            <p:cond delay="1808"/>
                                          </p:stCondLst>
                                        </p:cTn>
                                        <p:tgtEl>
                                          <p:spTgt spid="56"/>
                                        </p:tgtEl>
                                      </p:cBhvr>
                                      <p:to x="100000" y="95000"/>
                                    </p:animScale>
                                    <p:animScale>
                                      <p:cBhvr>
                                        <p:cTn id="38" dur="166" decel="50000">
                                          <p:stCondLst>
                                            <p:cond delay="1834"/>
                                          </p:stCondLst>
                                        </p:cTn>
                                        <p:tgtEl>
                                          <p:spTgt spid="5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down)">
                                      <p:cBhvr>
                                        <p:cTn id="43" dur="580">
                                          <p:stCondLst>
                                            <p:cond delay="0"/>
                                          </p:stCondLst>
                                        </p:cTn>
                                        <p:tgtEl>
                                          <p:spTgt spid="57"/>
                                        </p:tgtEl>
                                      </p:cBhvr>
                                    </p:animEffect>
                                    <p:anim calcmode="lin" valueType="num">
                                      <p:cBhvr>
                                        <p:cTn id="44" dur="1822"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7"/>
                                        </p:tgtEl>
                                        <p:attrNameLst>
                                          <p:attrName>ppt_y</p:attrName>
                                        </p:attrNameLst>
                                      </p:cBhvr>
                                      <p:tavLst>
                                        <p:tav tm="0" fmla="#ppt_y-sin(pi*$)/81">
                                          <p:val>
                                            <p:fltVal val="0"/>
                                          </p:val>
                                        </p:tav>
                                        <p:tav tm="100000">
                                          <p:val>
                                            <p:fltVal val="1"/>
                                          </p:val>
                                        </p:tav>
                                      </p:tavLst>
                                    </p:anim>
                                    <p:animScale>
                                      <p:cBhvr>
                                        <p:cTn id="49" dur="26">
                                          <p:stCondLst>
                                            <p:cond delay="650"/>
                                          </p:stCondLst>
                                        </p:cTn>
                                        <p:tgtEl>
                                          <p:spTgt spid="57"/>
                                        </p:tgtEl>
                                      </p:cBhvr>
                                      <p:to x="100000" y="60000"/>
                                    </p:animScale>
                                    <p:animScale>
                                      <p:cBhvr>
                                        <p:cTn id="50" dur="166" decel="50000">
                                          <p:stCondLst>
                                            <p:cond delay="676"/>
                                          </p:stCondLst>
                                        </p:cTn>
                                        <p:tgtEl>
                                          <p:spTgt spid="57"/>
                                        </p:tgtEl>
                                      </p:cBhvr>
                                      <p:to x="100000" y="100000"/>
                                    </p:animScale>
                                    <p:animScale>
                                      <p:cBhvr>
                                        <p:cTn id="51" dur="26">
                                          <p:stCondLst>
                                            <p:cond delay="1312"/>
                                          </p:stCondLst>
                                        </p:cTn>
                                        <p:tgtEl>
                                          <p:spTgt spid="57"/>
                                        </p:tgtEl>
                                      </p:cBhvr>
                                      <p:to x="100000" y="80000"/>
                                    </p:animScale>
                                    <p:animScale>
                                      <p:cBhvr>
                                        <p:cTn id="52" dur="166" decel="50000">
                                          <p:stCondLst>
                                            <p:cond delay="1338"/>
                                          </p:stCondLst>
                                        </p:cTn>
                                        <p:tgtEl>
                                          <p:spTgt spid="57"/>
                                        </p:tgtEl>
                                      </p:cBhvr>
                                      <p:to x="100000" y="100000"/>
                                    </p:animScale>
                                    <p:animScale>
                                      <p:cBhvr>
                                        <p:cTn id="53" dur="26">
                                          <p:stCondLst>
                                            <p:cond delay="1642"/>
                                          </p:stCondLst>
                                        </p:cTn>
                                        <p:tgtEl>
                                          <p:spTgt spid="57"/>
                                        </p:tgtEl>
                                      </p:cBhvr>
                                      <p:to x="100000" y="90000"/>
                                    </p:animScale>
                                    <p:animScale>
                                      <p:cBhvr>
                                        <p:cTn id="54" dur="166" decel="50000">
                                          <p:stCondLst>
                                            <p:cond delay="1668"/>
                                          </p:stCondLst>
                                        </p:cTn>
                                        <p:tgtEl>
                                          <p:spTgt spid="57"/>
                                        </p:tgtEl>
                                      </p:cBhvr>
                                      <p:to x="100000" y="100000"/>
                                    </p:animScale>
                                    <p:animScale>
                                      <p:cBhvr>
                                        <p:cTn id="55" dur="26">
                                          <p:stCondLst>
                                            <p:cond delay="1808"/>
                                          </p:stCondLst>
                                        </p:cTn>
                                        <p:tgtEl>
                                          <p:spTgt spid="57"/>
                                        </p:tgtEl>
                                      </p:cBhvr>
                                      <p:to x="100000" y="95000"/>
                                    </p:animScale>
                                    <p:animScale>
                                      <p:cBhvr>
                                        <p:cTn id="56" dur="166" decel="50000">
                                          <p:stCondLst>
                                            <p:cond delay="1834"/>
                                          </p:stCondLst>
                                        </p:cTn>
                                        <p:tgtEl>
                                          <p:spTgt spid="5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28343"/>
            <a:ext cx="7696200" cy="3477875"/>
          </a:xfrm>
          <a:prstGeom prst="rect">
            <a:avLst/>
          </a:prstGeom>
        </p:spPr>
        <p:txBody>
          <a:bodyPr wrap="square">
            <a:spAutoFit/>
          </a:bodyPr>
          <a:lstStyle/>
          <a:p>
            <a:pPr algn="r" rtl="1"/>
            <a:r>
              <a:rPr lang="fa-IR" sz="2000" dirty="0" smtClean="0"/>
              <a:t>مدل های خدمات:</a:t>
            </a:r>
            <a:endParaRPr lang="fa-IR" sz="2000" dirty="0"/>
          </a:p>
          <a:p>
            <a:pPr algn="r" rtl="1"/>
            <a:endParaRPr lang="fa-IR" sz="2000" dirty="0" smtClean="0"/>
          </a:p>
          <a:p>
            <a:pPr algn="r" rtl="1"/>
            <a:r>
              <a:rPr lang="fa-IR" sz="2000" dirty="0" smtClean="0"/>
              <a:t>1.</a:t>
            </a:r>
            <a:r>
              <a:rPr lang="ar-SA" sz="2000" dirty="0" smtClean="0"/>
              <a:t>نرم‌افزار </a:t>
            </a:r>
            <a:r>
              <a:rPr lang="ar-SA" sz="2000" dirty="0"/>
              <a:t>به‌عنوان یک خدمت </a:t>
            </a:r>
            <a:r>
              <a:rPr lang="en-US" sz="2000" dirty="0"/>
              <a:t>(Software as a Service): </a:t>
            </a:r>
            <a:r>
              <a:rPr lang="ar-SA" sz="2000" dirty="0"/>
              <a:t>در این حالت، کاربر با اتصال به خدمات‏دهنده از برنامه یا برنامه‏هایی که روی مراکز داده‏های آن به اشتراک گذاشته شده است استفاده می‏کند. کاربر، شبکه، سرورها، سیستم‏های‏عامل، تجهیزات ذخیره‏سازی و حتی ساختار برنامه‏های به اشتراک گذاشته شده را کنترل و مدیریت نمی‏کند</a:t>
            </a:r>
            <a:r>
              <a:rPr lang="en-US" sz="2000" dirty="0"/>
              <a:t>. </a:t>
            </a:r>
            <a:r>
              <a:rPr lang="ar-SA" sz="2000" dirty="0"/>
              <a:t>در حال حاضر، این نوع رایانش ابری بیشترین سهم بازار را در اختیار دارد و به‌سرعت هم در حال رشد است</a:t>
            </a:r>
            <a:r>
              <a:rPr lang="en-US" sz="2000" dirty="0"/>
              <a:t>.  Gmail </a:t>
            </a:r>
            <a:r>
              <a:rPr lang="ar-SA" sz="2000" dirty="0"/>
              <a:t>و</a:t>
            </a:r>
            <a:r>
              <a:rPr lang="en-US" sz="2000" dirty="0"/>
              <a:t> Facebook </a:t>
            </a:r>
            <a:r>
              <a:rPr lang="ar-SA" sz="2000" dirty="0"/>
              <a:t>نمونه‏هایی از این نوع خدمات‌دهی هستند که در آنها کاربر تنها با رابط کاربری سروکار داشته و از پشت صحنه هیچ اطلاعی ندارد. </a:t>
            </a:r>
            <a:endParaRPr lang="en-US" sz="2000" dirty="0"/>
          </a:p>
        </p:txBody>
      </p:sp>
    </p:spTree>
    <p:extLst>
      <p:ext uri="{BB962C8B-B14F-4D97-AF65-F5344CB8AC3E}">
        <p14:creationId xmlns:p14="http://schemas.microsoft.com/office/powerpoint/2010/main" val="208712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458200" cy="1938992"/>
          </a:xfrm>
          <a:prstGeom prst="rect">
            <a:avLst/>
          </a:prstGeom>
        </p:spPr>
        <p:txBody>
          <a:bodyPr wrap="square">
            <a:spAutoFit/>
          </a:bodyPr>
          <a:lstStyle/>
          <a:p>
            <a:pPr algn="r" rtl="1"/>
            <a:r>
              <a:rPr lang="fa-IR" sz="2000" dirty="0" smtClean="0"/>
              <a:t>2.</a:t>
            </a:r>
            <a:r>
              <a:rPr lang="ar-SA" sz="2000" dirty="0" smtClean="0"/>
              <a:t>بستر </a:t>
            </a:r>
            <a:r>
              <a:rPr lang="ar-SA" sz="2000" dirty="0"/>
              <a:t>به‌عنوان یک خدمت</a:t>
            </a:r>
            <a:r>
              <a:rPr lang="en-US" sz="2000" dirty="0"/>
              <a:t> (Platform as a Service):  </a:t>
            </a:r>
            <a:r>
              <a:rPr lang="ar-SA" sz="2000" dirty="0"/>
              <a:t>در این حالت کاربر برنامه‏های مورد نظرش را در زیرساخت رایانش ابری خدمات‌دهنده گسترش می‌دهد و آنها را برای استفاده دیگران به اشتراک می‏گذارد. ضمن اینکه می‏تواند از کتابخانه‏ها، زبان‏های برنامه‏نویسی، سرویس‏ها و ابزارهایی که بستر خدمات‌دهنده از آنها پشتیبانی می‏کند بهره بگیرد. کاربر دخالتی در شبکه، سرورها، سیستم‏های‏عامل و تجهیزات ذخیره‏سازی ندارد</a:t>
            </a:r>
            <a:r>
              <a:rPr lang="en-US" sz="2000" dirty="0"/>
              <a:t>. </a:t>
            </a:r>
          </a:p>
        </p:txBody>
      </p:sp>
      <p:sp>
        <p:nvSpPr>
          <p:cNvPr id="4" name="Rectangle 3"/>
          <p:cNvSpPr/>
          <p:nvPr/>
        </p:nvSpPr>
        <p:spPr>
          <a:xfrm>
            <a:off x="457200" y="3505200"/>
            <a:ext cx="8305800" cy="2862322"/>
          </a:xfrm>
          <a:prstGeom prst="rect">
            <a:avLst/>
          </a:prstGeom>
        </p:spPr>
        <p:txBody>
          <a:bodyPr wrap="square">
            <a:spAutoFit/>
          </a:bodyPr>
          <a:lstStyle/>
          <a:p>
            <a:pPr algn="r" rtl="1"/>
            <a:r>
              <a:rPr lang="fa-IR" sz="2000" dirty="0" smtClean="0"/>
              <a:t>3.</a:t>
            </a:r>
            <a:r>
              <a:rPr lang="ar-SA" sz="2000" dirty="0" smtClean="0"/>
              <a:t>زیرساخت </a:t>
            </a:r>
            <a:r>
              <a:rPr lang="ar-SA" sz="2000" dirty="0"/>
              <a:t>به‌عنوان یک خدمت</a:t>
            </a:r>
            <a:r>
              <a:rPr lang="en-US" sz="2000" dirty="0"/>
              <a:t> (Infrastructure as a Service):  </a:t>
            </a:r>
            <a:r>
              <a:rPr lang="ar-SA" sz="2000" dirty="0"/>
              <a:t>در این حالت کاربر با در اختیار گرفتن ماشین مجازی قادر است نرم‌افزارهای اساسی مورد نظرش از جمله سیستم‏عامل و برنامه‏ها را روی آن گسترش داده و از آن استفاده کند. هر چند که در این حالت نیز کاربر درگیر پردازشگرها، تجهیزات ذخیره‏سازی، شبکه‏ها و دیگر منابع اساسی نمی‏شود؛ اما کنترل کاملی روی سیستم‏عامل و تمامی نرم‏افزارهای نصب شده روی ماشین مجازی دارد. شرکت</a:t>
            </a:r>
            <a:r>
              <a:rPr lang="en-US" sz="2000" dirty="0"/>
              <a:t> Amazon </a:t>
            </a:r>
            <a:r>
              <a:rPr lang="ar-SA" sz="2000" dirty="0"/>
              <a:t>یکی از پیشگامان ارائه این‌گونه خدمات است. در سال‌های اخیر نیز تعدادی از شرکت‌های ایرانی ازجمله برخی از شرکت‌های رساننده خدمات اینترنتی اقدام به ارائه این‌گونه خدمات در ایران کرده‏اند</a:t>
            </a:r>
            <a:r>
              <a:rPr lang="en-US" sz="2000" dirty="0"/>
              <a:t>.</a:t>
            </a:r>
          </a:p>
        </p:txBody>
      </p:sp>
    </p:spTree>
    <p:extLst>
      <p:ext uri="{BB962C8B-B14F-4D97-AF65-F5344CB8AC3E}">
        <p14:creationId xmlns:p14="http://schemas.microsoft.com/office/powerpoint/2010/main" val="40500465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743</TotalTime>
  <Words>1544</Words>
  <Application>Microsoft Office PowerPoint</Application>
  <PresentationFormat>On-screen Show (4:3)</PresentationFormat>
  <Paragraphs>143</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B Nazanin</vt:lpstr>
      <vt:lpstr>B Zaman</vt:lpstr>
      <vt:lpstr>Book Antiqua</vt:lpstr>
      <vt:lpstr>Byekan</vt:lpstr>
      <vt:lpstr>Calibri</vt:lpstr>
      <vt:lpstr>Century Gothic</vt:lpstr>
      <vt:lpstr>Tahoma</vt:lpstr>
      <vt:lpstr>Times New Roman</vt:lpstr>
      <vt:lpstr>Apothecary</vt:lpstr>
      <vt:lpstr>PowerPoint Presentation</vt:lpstr>
      <vt:lpstr>PowerPoint Presentation</vt:lpstr>
      <vt:lpstr>PowerPoint Presentation</vt:lpstr>
      <vt:lpstr>PowerPoint Presentation</vt:lpstr>
      <vt:lpstr>PowerPoint Presentation</vt:lpstr>
      <vt:lpstr>PowerPoint Presentation</vt:lpstr>
      <vt:lpstr>موسسه ملی فناوری و استانداردهای آمریکا، رایانش ابری را بر اساس نوع خدمات‌دهی، در سه دسته زیر طبقه‏بندی می‏کند: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dc:creator>
  <cp:lastModifiedBy>Windows User</cp:lastModifiedBy>
  <cp:revision>45</cp:revision>
  <dcterms:created xsi:type="dcterms:W3CDTF">2016-05-16T20:28:10Z</dcterms:created>
  <dcterms:modified xsi:type="dcterms:W3CDTF">2019-01-25T21:15:44Z</dcterms:modified>
</cp:coreProperties>
</file>