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49"/>
  </p:notesMasterIdLst>
  <p:sldIdLst>
    <p:sldId id="301" r:id="rId2"/>
    <p:sldId id="257" r:id="rId3"/>
    <p:sldId id="302" r:id="rId4"/>
    <p:sldId id="258" r:id="rId5"/>
    <p:sldId id="259" r:id="rId6"/>
    <p:sldId id="305" r:id="rId7"/>
    <p:sldId id="263" r:id="rId8"/>
    <p:sldId id="261" r:id="rId9"/>
    <p:sldId id="264" r:id="rId10"/>
    <p:sldId id="265" r:id="rId11"/>
    <p:sldId id="300" r:id="rId12"/>
    <p:sldId id="266" r:id="rId13"/>
    <p:sldId id="267" r:id="rId14"/>
    <p:sldId id="268" r:id="rId15"/>
    <p:sldId id="269" r:id="rId16"/>
    <p:sldId id="270" r:id="rId17"/>
    <p:sldId id="271" r:id="rId18"/>
    <p:sldId id="272" r:id="rId19"/>
    <p:sldId id="273" r:id="rId20"/>
    <p:sldId id="275" r:id="rId21"/>
    <p:sldId id="276" r:id="rId22"/>
    <p:sldId id="277" r:id="rId23"/>
    <p:sldId id="278" r:id="rId24"/>
    <p:sldId id="279" r:id="rId25"/>
    <p:sldId id="307" r:id="rId26"/>
    <p:sldId id="280" r:id="rId27"/>
    <p:sldId id="281" r:id="rId28"/>
    <p:sldId id="282" r:id="rId29"/>
    <p:sldId id="283" r:id="rId30"/>
    <p:sldId id="309" r:id="rId31"/>
    <p:sldId id="284" r:id="rId32"/>
    <p:sldId id="308" r:id="rId33"/>
    <p:sldId id="285" r:id="rId34"/>
    <p:sldId id="286" r:id="rId35"/>
    <p:sldId id="287" r:id="rId36"/>
    <p:sldId id="288" r:id="rId37"/>
    <p:sldId id="289" r:id="rId38"/>
    <p:sldId id="290" r:id="rId39"/>
    <p:sldId id="291" r:id="rId40"/>
    <p:sldId id="292" r:id="rId41"/>
    <p:sldId id="293" r:id="rId42"/>
    <p:sldId id="294" r:id="rId43"/>
    <p:sldId id="295" r:id="rId44"/>
    <p:sldId id="296" r:id="rId45"/>
    <p:sldId id="297" r:id="rId46"/>
    <p:sldId id="310" r:id="rId47"/>
    <p:sldId id="298" r:id="rId4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0AC791C-22AA-46AB-80E6-0E9EF265E93D}" type="doc">
      <dgm:prSet loTypeId="urn:microsoft.com/office/officeart/2005/8/layout/hProcess7#1" loCatId="list" qsTypeId="urn:microsoft.com/office/officeart/2005/8/quickstyle/simple1" qsCatId="simple" csTypeId="urn:microsoft.com/office/officeart/2005/8/colors/accent1_2" csCatId="accent1" phldr="1"/>
      <dgm:spPr/>
      <dgm:t>
        <a:bodyPr/>
        <a:lstStyle/>
        <a:p>
          <a:endParaRPr lang="en-US"/>
        </a:p>
      </dgm:t>
    </dgm:pt>
    <dgm:pt modelId="{F7A348E9-0982-433D-8A41-2E9065890796}">
      <dgm:prSet phldrT="[Text]"/>
      <dgm:spPr/>
      <dgm:t>
        <a:bodyPr/>
        <a:lstStyle/>
        <a:p>
          <a:r>
            <a:rPr lang="fa-IR" dirty="0" smtClean="0">
              <a:solidFill>
                <a:schemeClr val="tx1"/>
              </a:solidFill>
              <a:cs typeface="B Nazanin" pitchFamily="2" charset="-78"/>
            </a:rPr>
            <a:t>درون داد</a:t>
          </a:r>
          <a:endParaRPr lang="en-US" dirty="0">
            <a:solidFill>
              <a:schemeClr val="tx1"/>
            </a:solidFill>
            <a:cs typeface="B Nazanin" pitchFamily="2" charset="-78"/>
          </a:endParaRPr>
        </a:p>
      </dgm:t>
    </dgm:pt>
    <dgm:pt modelId="{38B77187-F0A5-4FFF-BADF-63D20E661784}" type="parTrans" cxnId="{A5D7E1B9-CEA1-4BAC-8D58-C3219CDA3114}">
      <dgm:prSet/>
      <dgm:spPr/>
      <dgm:t>
        <a:bodyPr/>
        <a:lstStyle/>
        <a:p>
          <a:endParaRPr lang="en-US"/>
        </a:p>
      </dgm:t>
    </dgm:pt>
    <dgm:pt modelId="{F2882A0B-9D66-4DCE-BE49-23F7AE00AD52}" type="sibTrans" cxnId="{A5D7E1B9-CEA1-4BAC-8D58-C3219CDA3114}">
      <dgm:prSet/>
      <dgm:spPr/>
      <dgm:t>
        <a:bodyPr/>
        <a:lstStyle/>
        <a:p>
          <a:endParaRPr lang="en-US"/>
        </a:p>
      </dgm:t>
    </dgm:pt>
    <dgm:pt modelId="{B62875FE-AC9A-4201-85DA-C95D78FB2289}">
      <dgm:prSet phldrT="[Text]" custT="1"/>
      <dgm:spPr/>
      <dgm:t>
        <a:bodyPr/>
        <a:lstStyle/>
        <a:p>
          <a:pPr algn="r"/>
          <a:r>
            <a:rPr lang="fa-IR" sz="2400" dirty="0" smtClean="0">
              <a:cs typeface="B Nazanin" pitchFamily="2" charset="-78"/>
            </a:rPr>
            <a:t>مواد خام</a:t>
          </a:r>
        </a:p>
        <a:p>
          <a:pPr algn="r"/>
          <a:r>
            <a:rPr lang="fa-IR" sz="2400" dirty="0" smtClean="0">
              <a:cs typeface="B Nazanin" pitchFamily="2" charset="-78"/>
            </a:rPr>
            <a:t>منابع انسانی</a:t>
          </a:r>
        </a:p>
        <a:p>
          <a:pPr algn="r"/>
          <a:r>
            <a:rPr lang="fa-IR" sz="2400" dirty="0" smtClean="0">
              <a:cs typeface="B Nazanin" pitchFamily="2" charset="-78"/>
            </a:rPr>
            <a:t>سرمایه</a:t>
          </a:r>
        </a:p>
        <a:p>
          <a:pPr algn="r"/>
          <a:r>
            <a:rPr lang="fa-IR" sz="2400" dirty="0" smtClean="0">
              <a:cs typeface="B Nazanin" pitchFamily="2" charset="-78"/>
            </a:rPr>
            <a:t>فن آوری</a:t>
          </a:r>
        </a:p>
        <a:p>
          <a:pPr algn="r"/>
          <a:r>
            <a:rPr lang="fa-IR" sz="2400" dirty="0" smtClean="0">
              <a:cs typeface="B Nazanin" pitchFamily="2" charset="-78"/>
            </a:rPr>
            <a:t>اطلاعات</a:t>
          </a:r>
          <a:endParaRPr lang="en-US" sz="2400" dirty="0">
            <a:cs typeface="B Nazanin" pitchFamily="2" charset="-78"/>
          </a:endParaRPr>
        </a:p>
      </dgm:t>
    </dgm:pt>
    <dgm:pt modelId="{EE36D31A-EC5E-48B2-AE1C-3FAA7FE18055}" type="parTrans" cxnId="{D7D3246A-C52F-4782-9721-6EF67209904F}">
      <dgm:prSet/>
      <dgm:spPr/>
      <dgm:t>
        <a:bodyPr/>
        <a:lstStyle/>
        <a:p>
          <a:endParaRPr lang="en-US"/>
        </a:p>
      </dgm:t>
    </dgm:pt>
    <dgm:pt modelId="{5A1A0FDC-6079-47B3-B459-3911AA2F7C87}" type="sibTrans" cxnId="{D7D3246A-C52F-4782-9721-6EF67209904F}">
      <dgm:prSet/>
      <dgm:spPr/>
      <dgm:t>
        <a:bodyPr/>
        <a:lstStyle/>
        <a:p>
          <a:endParaRPr lang="en-US"/>
        </a:p>
      </dgm:t>
    </dgm:pt>
    <dgm:pt modelId="{287125E1-4935-4490-ACB1-E759224587D7}">
      <dgm:prSet phldrT="[Text]"/>
      <dgm:spPr/>
      <dgm:t>
        <a:bodyPr/>
        <a:lstStyle/>
        <a:p>
          <a:r>
            <a:rPr lang="fa-IR" dirty="0" smtClean="0">
              <a:solidFill>
                <a:schemeClr val="tx1"/>
              </a:solidFill>
              <a:cs typeface="B Nazanin" pitchFamily="2" charset="-78"/>
            </a:rPr>
            <a:t>فرآیند عملیات</a:t>
          </a:r>
          <a:endParaRPr lang="en-US" dirty="0">
            <a:solidFill>
              <a:schemeClr val="tx1"/>
            </a:solidFill>
            <a:cs typeface="B Nazanin" pitchFamily="2" charset="-78"/>
          </a:endParaRPr>
        </a:p>
      </dgm:t>
    </dgm:pt>
    <dgm:pt modelId="{9F503AB1-A031-415F-BCA9-DB6C841EC855}" type="parTrans" cxnId="{B195F8E1-A963-4146-8D61-D01CBF73A3AA}">
      <dgm:prSet/>
      <dgm:spPr/>
      <dgm:t>
        <a:bodyPr/>
        <a:lstStyle/>
        <a:p>
          <a:endParaRPr lang="en-US"/>
        </a:p>
      </dgm:t>
    </dgm:pt>
    <dgm:pt modelId="{F3EBB24B-5155-44CD-A8EB-02079D46165B}" type="sibTrans" cxnId="{B195F8E1-A963-4146-8D61-D01CBF73A3AA}">
      <dgm:prSet/>
      <dgm:spPr/>
      <dgm:t>
        <a:bodyPr/>
        <a:lstStyle/>
        <a:p>
          <a:endParaRPr lang="en-US"/>
        </a:p>
      </dgm:t>
    </dgm:pt>
    <dgm:pt modelId="{04389930-D234-4EAE-9432-2DC6189FFA4D}">
      <dgm:prSet phldrT="[Text]" custT="1"/>
      <dgm:spPr/>
      <dgm:t>
        <a:bodyPr/>
        <a:lstStyle/>
        <a:p>
          <a:pPr algn="r"/>
          <a:r>
            <a:rPr lang="fa-IR" sz="2000" dirty="0" smtClean="0">
              <a:cs typeface="B Nazanin" pitchFamily="2" charset="-78"/>
            </a:rPr>
            <a:t>فعالیت کارکنان</a:t>
          </a:r>
        </a:p>
        <a:p>
          <a:pPr algn="r"/>
          <a:r>
            <a:rPr lang="fa-IR" sz="2000" dirty="0" smtClean="0">
              <a:cs typeface="B Nazanin" pitchFamily="2" charset="-78"/>
            </a:rPr>
            <a:t>فعالیت مدیریت</a:t>
          </a:r>
        </a:p>
        <a:p>
          <a:pPr algn="r"/>
          <a:r>
            <a:rPr lang="fa-IR" sz="2000" dirty="0" smtClean="0">
              <a:cs typeface="B Nazanin" pitchFamily="2" charset="-78"/>
            </a:rPr>
            <a:t>فناوری</a:t>
          </a:r>
        </a:p>
        <a:p>
          <a:pPr algn="r"/>
          <a:r>
            <a:rPr lang="fa-IR" sz="2000" dirty="0" smtClean="0">
              <a:cs typeface="B Nazanin" pitchFamily="2" charset="-78"/>
            </a:rPr>
            <a:t>روش های انجام کار</a:t>
          </a:r>
          <a:endParaRPr lang="en-US" sz="2000" dirty="0">
            <a:cs typeface="B Nazanin" pitchFamily="2" charset="-78"/>
          </a:endParaRPr>
        </a:p>
      </dgm:t>
    </dgm:pt>
    <dgm:pt modelId="{E6AB140B-6C5E-4524-9CC7-382DEFF72D42}" type="parTrans" cxnId="{BC4BDA58-133B-417C-A8C8-EDECE8AD5521}">
      <dgm:prSet/>
      <dgm:spPr/>
      <dgm:t>
        <a:bodyPr/>
        <a:lstStyle/>
        <a:p>
          <a:endParaRPr lang="en-US"/>
        </a:p>
      </dgm:t>
    </dgm:pt>
    <dgm:pt modelId="{1C0C7263-7842-487A-84E0-E6C82ED9B0CC}" type="sibTrans" cxnId="{BC4BDA58-133B-417C-A8C8-EDECE8AD5521}">
      <dgm:prSet/>
      <dgm:spPr/>
      <dgm:t>
        <a:bodyPr/>
        <a:lstStyle/>
        <a:p>
          <a:endParaRPr lang="en-US"/>
        </a:p>
      </dgm:t>
    </dgm:pt>
    <dgm:pt modelId="{7BA302F2-257A-4761-A325-A587A9CB5EEA}">
      <dgm:prSet phldrT="[Text]"/>
      <dgm:spPr/>
      <dgm:t>
        <a:bodyPr/>
        <a:lstStyle/>
        <a:p>
          <a:r>
            <a:rPr lang="fa-IR" dirty="0" smtClean="0">
              <a:solidFill>
                <a:schemeClr val="tx1"/>
              </a:solidFill>
              <a:cs typeface="B Nazanin" pitchFamily="2" charset="-78"/>
            </a:rPr>
            <a:t>برونداد</a:t>
          </a:r>
          <a:endParaRPr lang="en-US" dirty="0">
            <a:solidFill>
              <a:schemeClr val="tx1"/>
            </a:solidFill>
            <a:cs typeface="B Nazanin" pitchFamily="2" charset="-78"/>
          </a:endParaRPr>
        </a:p>
      </dgm:t>
    </dgm:pt>
    <dgm:pt modelId="{C69F78F9-8769-4BA0-AAC2-416D18419362}" type="parTrans" cxnId="{346E879D-C348-4735-88DA-34EF3CA575DD}">
      <dgm:prSet/>
      <dgm:spPr/>
      <dgm:t>
        <a:bodyPr/>
        <a:lstStyle/>
        <a:p>
          <a:endParaRPr lang="en-US"/>
        </a:p>
      </dgm:t>
    </dgm:pt>
    <dgm:pt modelId="{7FF8235D-3BC1-4402-AF23-CB8685ADF65F}" type="sibTrans" cxnId="{346E879D-C348-4735-88DA-34EF3CA575DD}">
      <dgm:prSet/>
      <dgm:spPr/>
      <dgm:t>
        <a:bodyPr/>
        <a:lstStyle/>
        <a:p>
          <a:endParaRPr lang="en-US"/>
        </a:p>
      </dgm:t>
    </dgm:pt>
    <dgm:pt modelId="{CD3D90E7-0FB9-4CF8-9B0B-2F2BC7943C99}">
      <dgm:prSet phldrT="[Text]" custT="1"/>
      <dgm:spPr/>
      <dgm:t>
        <a:bodyPr/>
        <a:lstStyle/>
        <a:p>
          <a:pPr algn="r"/>
          <a:r>
            <a:rPr lang="fa-IR" sz="2800" dirty="0" smtClean="0">
              <a:cs typeface="B Nazanin" pitchFamily="2" charset="-78"/>
            </a:rPr>
            <a:t>کالا و خدمات</a:t>
          </a:r>
        </a:p>
        <a:p>
          <a:pPr algn="r"/>
          <a:r>
            <a:rPr lang="fa-IR" sz="2800" dirty="0" smtClean="0">
              <a:cs typeface="B Nazanin" pitchFamily="2" charset="-78"/>
            </a:rPr>
            <a:t>نتایج مالی</a:t>
          </a:r>
        </a:p>
        <a:p>
          <a:pPr algn="r"/>
          <a:r>
            <a:rPr lang="fa-IR" sz="2800" dirty="0" smtClean="0">
              <a:cs typeface="B Nazanin" pitchFamily="2" charset="-78"/>
            </a:rPr>
            <a:t>اطلاعات</a:t>
          </a:r>
        </a:p>
        <a:p>
          <a:pPr algn="r"/>
          <a:r>
            <a:rPr lang="fa-IR" sz="2800" dirty="0" smtClean="0">
              <a:cs typeface="B Nazanin" pitchFamily="2" charset="-78"/>
            </a:rPr>
            <a:t>نتایج انسانی</a:t>
          </a:r>
          <a:endParaRPr lang="en-US" sz="2800" dirty="0">
            <a:cs typeface="B Nazanin" pitchFamily="2" charset="-78"/>
          </a:endParaRPr>
        </a:p>
      </dgm:t>
    </dgm:pt>
    <dgm:pt modelId="{BA200735-64C6-44E9-8899-A2A8CED366BC}" type="parTrans" cxnId="{C49D1B1F-23CF-45F5-9E3E-782E2FE18BBB}">
      <dgm:prSet/>
      <dgm:spPr/>
      <dgm:t>
        <a:bodyPr/>
        <a:lstStyle/>
        <a:p>
          <a:endParaRPr lang="en-US"/>
        </a:p>
      </dgm:t>
    </dgm:pt>
    <dgm:pt modelId="{B2D1BA2D-4E09-4EF2-AC8C-4520655B4B31}" type="sibTrans" cxnId="{C49D1B1F-23CF-45F5-9E3E-782E2FE18BBB}">
      <dgm:prSet/>
      <dgm:spPr/>
      <dgm:t>
        <a:bodyPr/>
        <a:lstStyle/>
        <a:p>
          <a:endParaRPr lang="en-US"/>
        </a:p>
      </dgm:t>
    </dgm:pt>
    <dgm:pt modelId="{1E0B2931-2727-4520-85EF-9FDFEA7F3495}" type="pres">
      <dgm:prSet presAssocID="{F0AC791C-22AA-46AB-80E6-0E9EF265E93D}" presName="Name0" presStyleCnt="0">
        <dgm:presLayoutVars>
          <dgm:dir/>
          <dgm:animLvl val="lvl"/>
          <dgm:resizeHandles val="exact"/>
        </dgm:presLayoutVars>
      </dgm:prSet>
      <dgm:spPr/>
      <dgm:t>
        <a:bodyPr/>
        <a:lstStyle/>
        <a:p>
          <a:endParaRPr lang="en-US"/>
        </a:p>
      </dgm:t>
    </dgm:pt>
    <dgm:pt modelId="{30083A54-39DE-406F-809B-57B69CC4ACE9}" type="pres">
      <dgm:prSet presAssocID="{F7A348E9-0982-433D-8A41-2E9065890796}" presName="compositeNode" presStyleCnt="0">
        <dgm:presLayoutVars>
          <dgm:bulletEnabled val="1"/>
        </dgm:presLayoutVars>
      </dgm:prSet>
      <dgm:spPr/>
    </dgm:pt>
    <dgm:pt modelId="{8C9A1974-A4BD-4FFB-A02B-E4D74E51D69C}" type="pres">
      <dgm:prSet presAssocID="{F7A348E9-0982-433D-8A41-2E9065890796}" presName="bgRect" presStyleLbl="node1" presStyleIdx="0" presStyleCnt="3"/>
      <dgm:spPr/>
      <dgm:t>
        <a:bodyPr/>
        <a:lstStyle/>
        <a:p>
          <a:endParaRPr lang="en-US"/>
        </a:p>
      </dgm:t>
    </dgm:pt>
    <dgm:pt modelId="{229877FA-F0BD-4C6B-91EA-725857C92093}" type="pres">
      <dgm:prSet presAssocID="{F7A348E9-0982-433D-8A41-2E9065890796}" presName="parentNode" presStyleLbl="node1" presStyleIdx="0" presStyleCnt="3">
        <dgm:presLayoutVars>
          <dgm:chMax val="0"/>
          <dgm:bulletEnabled val="1"/>
        </dgm:presLayoutVars>
      </dgm:prSet>
      <dgm:spPr/>
      <dgm:t>
        <a:bodyPr/>
        <a:lstStyle/>
        <a:p>
          <a:endParaRPr lang="en-US"/>
        </a:p>
      </dgm:t>
    </dgm:pt>
    <dgm:pt modelId="{B68EBE4C-7EE6-4AC9-8B94-73CF19988A8C}" type="pres">
      <dgm:prSet presAssocID="{F7A348E9-0982-433D-8A41-2E9065890796}" presName="childNode" presStyleLbl="node1" presStyleIdx="0" presStyleCnt="3">
        <dgm:presLayoutVars>
          <dgm:bulletEnabled val="1"/>
        </dgm:presLayoutVars>
      </dgm:prSet>
      <dgm:spPr/>
      <dgm:t>
        <a:bodyPr/>
        <a:lstStyle/>
        <a:p>
          <a:endParaRPr lang="en-US"/>
        </a:p>
      </dgm:t>
    </dgm:pt>
    <dgm:pt modelId="{FB581E34-BA30-46A4-AD33-71228C33EE38}" type="pres">
      <dgm:prSet presAssocID="{F2882A0B-9D66-4DCE-BE49-23F7AE00AD52}" presName="hSp" presStyleCnt="0"/>
      <dgm:spPr/>
    </dgm:pt>
    <dgm:pt modelId="{E75C53A1-76DD-4089-8837-8DCEEBF923A1}" type="pres">
      <dgm:prSet presAssocID="{F2882A0B-9D66-4DCE-BE49-23F7AE00AD52}" presName="vProcSp" presStyleCnt="0"/>
      <dgm:spPr/>
    </dgm:pt>
    <dgm:pt modelId="{6D2C071B-8BDF-4545-86BB-2623098D6048}" type="pres">
      <dgm:prSet presAssocID="{F2882A0B-9D66-4DCE-BE49-23F7AE00AD52}" presName="vSp1" presStyleCnt="0"/>
      <dgm:spPr/>
    </dgm:pt>
    <dgm:pt modelId="{594CDD68-3EE3-4809-B256-BD6C6BD96E28}" type="pres">
      <dgm:prSet presAssocID="{F2882A0B-9D66-4DCE-BE49-23F7AE00AD52}" presName="simulatedConn" presStyleLbl="solidFgAcc1" presStyleIdx="0" presStyleCnt="2"/>
      <dgm:spPr/>
    </dgm:pt>
    <dgm:pt modelId="{86CE3446-08D3-49BB-974C-AE6481D445EE}" type="pres">
      <dgm:prSet presAssocID="{F2882A0B-9D66-4DCE-BE49-23F7AE00AD52}" presName="vSp2" presStyleCnt="0"/>
      <dgm:spPr/>
    </dgm:pt>
    <dgm:pt modelId="{223386D3-995A-4018-9C5E-BDE0063877FB}" type="pres">
      <dgm:prSet presAssocID="{F2882A0B-9D66-4DCE-BE49-23F7AE00AD52}" presName="sibTrans" presStyleCnt="0"/>
      <dgm:spPr/>
    </dgm:pt>
    <dgm:pt modelId="{B4DF714C-98AF-4BD4-A633-15FE6ECE286A}" type="pres">
      <dgm:prSet presAssocID="{287125E1-4935-4490-ACB1-E759224587D7}" presName="compositeNode" presStyleCnt="0">
        <dgm:presLayoutVars>
          <dgm:bulletEnabled val="1"/>
        </dgm:presLayoutVars>
      </dgm:prSet>
      <dgm:spPr/>
    </dgm:pt>
    <dgm:pt modelId="{376F3E1D-1386-4873-8BC1-1D1788BD0981}" type="pres">
      <dgm:prSet presAssocID="{287125E1-4935-4490-ACB1-E759224587D7}" presName="bgRect" presStyleLbl="node1" presStyleIdx="1" presStyleCnt="3"/>
      <dgm:spPr/>
      <dgm:t>
        <a:bodyPr/>
        <a:lstStyle/>
        <a:p>
          <a:endParaRPr lang="en-US"/>
        </a:p>
      </dgm:t>
    </dgm:pt>
    <dgm:pt modelId="{EAC33385-64D4-4FCA-ADC8-D6268C910E85}" type="pres">
      <dgm:prSet presAssocID="{287125E1-4935-4490-ACB1-E759224587D7}" presName="parentNode" presStyleLbl="node1" presStyleIdx="1" presStyleCnt="3">
        <dgm:presLayoutVars>
          <dgm:chMax val="0"/>
          <dgm:bulletEnabled val="1"/>
        </dgm:presLayoutVars>
      </dgm:prSet>
      <dgm:spPr/>
      <dgm:t>
        <a:bodyPr/>
        <a:lstStyle/>
        <a:p>
          <a:endParaRPr lang="en-US"/>
        </a:p>
      </dgm:t>
    </dgm:pt>
    <dgm:pt modelId="{9EB53799-DAA7-4918-9AF7-36D401F2DB5D}" type="pres">
      <dgm:prSet presAssocID="{287125E1-4935-4490-ACB1-E759224587D7}" presName="childNode" presStyleLbl="node1" presStyleIdx="1" presStyleCnt="3">
        <dgm:presLayoutVars>
          <dgm:bulletEnabled val="1"/>
        </dgm:presLayoutVars>
      </dgm:prSet>
      <dgm:spPr/>
      <dgm:t>
        <a:bodyPr/>
        <a:lstStyle/>
        <a:p>
          <a:endParaRPr lang="en-US"/>
        </a:p>
      </dgm:t>
    </dgm:pt>
    <dgm:pt modelId="{46887695-EB71-40A0-8D2F-95D3D42C0FCB}" type="pres">
      <dgm:prSet presAssocID="{F3EBB24B-5155-44CD-A8EB-02079D46165B}" presName="hSp" presStyleCnt="0"/>
      <dgm:spPr/>
    </dgm:pt>
    <dgm:pt modelId="{B7587789-1F74-4A4D-81F8-BEFCA9502480}" type="pres">
      <dgm:prSet presAssocID="{F3EBB24B-5155-44CD-A8EB-02079D46165B}" presName="vProcSp" presStyleCnt="0"/>
      <dgm:spPr/>
    </dgm:pt>
    <dgm:pt modelId="{828FE8FF-DF8C-4195-847A-12945AB91D33}" type="pres">
      <dgm:prSet presAssocID="{F3EBB24B-5155-44CD-A8EB-02079D46165B}" presName="vSp1" presStyleCnt="0"/>
      <dgm:spPr/>
    </dgm:pt>
    <dgm:pt modelId="{6F0CB3E0-4634-46CF-A21A-9A413AC25937}" type="pres">
      <dgm:prSet presAssocID="{F3EBB24B-5155-44CD-A8EB-02079D46165B}" presName="simulatedConn" presStyleLbl="solidFgAcc1" presStyleIdx="1" presStyleCnt="2"/>
      <dgm:spPr/>
    </dgm:pt>
    <dgm:pt modelId="{B922B1D1-E5F0-431D-86AC-0E23CAA49363}" type="pres">
      <dgm:prSet presAssocID="{F3EBB24B-5155-44CD-A8EB-02079D46165B}" presName="vSp2" presStyleCnt="0"/>
      <dgm:spPr/>
    </dgm:pt>
    <dgm:pt modelId="{2840C300-F9FD-4E23-BC78-DC3BCFFA2F49}" type="pres">
      <dgm:prSet presAssocID="{F3EBB24B-5155-44CD-A8EB-02079D46165B}" presName="sibTrans" presStyleCnt="0"/>
      <dgm:spPr/>
    </dgm:pt>
    <dgm:pt modelId="{9432A214-9A65-4784-AFF0-726DC36CEA74}" type="pres">
      <dgm:prSet presAssocID="{7BA302F2-257A-4761-A325-A587A9CB5EEA}" presName="compositeNode" presStyleCnt="0">
        <dgm:presLayoutVars>
          <dgm:bulletEnabled val="1"/>
        </dgm:presLayoutVars>
      </dgm:prSet>
      <dgm:spPr/>
    </dgm:pt>
    <dgm:pt modelId="{72FB49A5-3D8A-4519-95E8-C085EE7D52AA}" type="pres">
      <dgm:prSet presAssocID="{7BA302F2-257A-4761-A325-A587A9CB5EEA}" presName="bgRect" presStyleLbl="node1" presStyleIdx="2" presStyleCnt="3"/>
      <dgm:spPr/>
      <dgm:t>
        <a:bodyPr/>
        <a:lstStyle/>
        <a:p>
          <a:endParaRPr lang="en-US"/>
        </a:p>
      </dgm:t>
    </dgm:pt>
    <dgm:pt modelId="{5B7DC815-9E24-47A0-BFB1-465F3ADE5C41}" type="pres">
      <dgm:prSet presAssocID="{7BA302F2-257A-4761-A325-A587A9CB5EEA}" presName="parentNode" presStyleLbl="node1" presStyleIdx="2" presStyleCnt="3">
        <dgm:presLayoutVars>
          <dgm:chMax val="0"/>
          <dgm:bulletEnabled val="1"/>
        </dgm:presLayoutVars>
      </dgm:prSet>
      <dgm:spPr/>
      <dgm:t>
        <a:bodyPr/>
        <a:lstStyle/>
        <a:p>
          <a:endParaRPr lang="en-US"/>
        </a:p>
      </dgm:t>
    </dgm:pt>
    <dgm:pt modelId="{C2A03E17-2089-4A1A-BCBE-0F40DDBAC419}" type="pres">
      <dgm:prSet presAssocID="{7BA302F2-257A-4761-A325-A587A9CB5EEA}" presName="childNode" presStyleLbl="node1" presStyleIdx="2" presStyleCnt="3">
        <dgm:presLayoutVars>
          <dgm:bulletEnabled val="1"/>
        </dgm:presLayoutVars>
      </dgm:prSet>
      <dgm:spPr/>
      <dgm:t>
        <a:bodyPr/>
        <a:lstStyle/>
        <a:p>
          <a:endParaRPr lang="en-US"/>
        </a:p>
      </dgm:t>
    </dgm:pt>
  </dgm:ptLst>
  <dgm:cxnLst>
    <dgm:cxn modelId="{17574C4E-3C61-4912-B9CF-D2393E1AE191}" type="presOf" srcId="{04389930-D234-4EAE-9432-2DC6189FFA4D}" destId="{9EB53799-DAA7-4918-9AF7-36D401F2DB5D}" srcOrd="0" destOrd="0" presId="urn:microsoft.com/office/officeart/2005/8/layout/hProcess7#1"/>
    <dgm:cxn modelId="{8B256EC8-25EA-4FF7-B148-44EC8BFF0FEA}" type="presOf" srcId="{7BA302F2-257A-4761-A325-A587A9CB5EEA}" destId="{72FB49A5-3D8A-4519-95E8-C085EE7D52AA}" srcOrd="0" destOrd="0" presId="urn:microsoft.com/office/officeart/2005/8/layout/hProcess7#1"/>
    <dgm:cxn modelId="{A5D7E1B9-CEA1-4BAC-8D58-C3219CDA3114}" srcId="{F0AC791C-22AA-46AB-80E6-0E9EF265E93D}" destId="{F7A348E9-0982-433D-8A41-2E9065890796}" srcOrd="0" destOrd="0" parTransId="{38B77187-F0A5-4FFF-BADF-63D20E661784}" sibTransId="{F2882A0B-9D66-4DCE-BE49-23F7AE00AD52}"/>
    <dgm:cxn modelId="{80AD8660-58F3-4C46-A72A-A9AAB2FC883E}" type="presOf" srcId="{F7A348E9-0982-433D-8A41-2E9065890796}" destId="{229877FA-F0BD-4C6B-91EA-725857C92093}" srcOrd="1" destOrd="0" presId="urn:microsoft.com/office/officeart/2005/8/layout/hProcess7#1"/>
    <dgm:cxn modelId="{A1800C7F-C715-4529-8369-117B4B453CDD}" type="presOf" srcId="{287125E1-4935-4490-ACB1-E759224587D7}" destId="{376F3E1D-1386-4873-8BC1-1D1788BD0981}" srcOrd="0" destOrd="0" presId="urn:microsoft.com/office/officeart/2005/8/layout/hProcess7#1"/>
    <dgm:cxn modelId="{D7D3246A-C52F-4782-9721-6EF67209904F}" srcId="{F7A348E9-0982-433D-8A41-2E9065890796}" destId="{B62875FE-AC9A-4201-85DA-C95D78FB2289}" srcOrd="0" destOrd="0" parTransId="{EE36D31A-EC5E-48B2-AE1C-3FAA7FE18055}" sibTransId="{5A1A0FDC-6079-47B3-B459-3911AA2F7C87}"/>
    <dgm:cxn modelId="{53A57AE0-DF8F-45D5-AEF9-9D80CB59927A}" type="presOf" srcId="{7BA302F2-257A-4761-A325-A587A9CB5EEA}" destId="{5B7DC815-9E24-47A0-BFB1-465F3ADE5C41}" srcOrd="1" destOrd="0" presId="urn:microsoft.com/office/officeart/2005/8/layout/hProcess7#1"/>
    <dgm:cxn modelId="{840962A1-F183-456E-B552-300552A99547}" type="presOf" srcId="{F7A348E9-0982-433D-8A41-2E9065890796}" destId="{8C9A1974-A4BD-4FFB-A02B-E4D74E51D69C}" srcOrd="0" destOrd="0" presId="urn:microsoft.com/office/officeart/2005/8/layout/hProcess7#1"/>
    <dgm:cxn modelId="{CF323F3C-B89D-4D5E-A164-52D3419FF74B}" type="presOf" srcId="{B62875FE-AC9A-4201-85DA-C95D78FB2289}" destId="{B68EBE4C-7EE6-4AC9-8B94-73CF19988A8C}" srcOrd="0" destOrd="0" presId="urn:microsoft.com/office/officeart/2005/8/layout/hProcess7#1"/>
    <dgm:cxn modelId="{C49D1B1F-23CF-45F5-9E3E-782E2FE18BBB}" srcId="{7BA302F2-257A-4761-A325-A587A9CB5EEA}" destId="{CD3D90E7-0FB9-4CF8-9B0B-2F2BC7943C99}" srcOrd="0" destOrd="0" parTransId="{BA200735-64C6-44E9-8899-A2A8CED366BC}" sibTransId="{B2D1BA2D-4E09-4EF2-AC8C-4520655B4B31}"/>
    <dgm:cxn modelId="{B195F8E1-A963-4146-8D61-D01CBF73A3AA}" srcId="{F0AC791C-22AA-46AB-80E6-0E9EF265E93D}" destId="{287125E1-4935-4490-ACB1-E759224587D7}" srcOrd="1" destOrd="0" parTransId="{9F503AB1-A031-415F-BCA9-DB6C841EC855}" sibTransId="{F3EBB24B-5155-44CD-A8EB-02079D46165B}"/>
    <dgm:cxn modelId="{36D89772-F68C-4B2B-811F-8D908724C726}" type="presOf" srcId="{287125E1-4935-4490-ACB1-E759224587D7}" destId="{EAC33385-64D4-4FCA-ADC8-D6268C910E85}" srcOrd="1" destOrd="0" presId="urn:microsoft.com/office/officeart/2005/8/layout/hProcess7#1"/>
    <dgm:cxn modelId="{25216DC4-32AA-465D-95E5-618B12F5962D}" type="presOf" srcId="{CD3D90E7-0FB9-4CF8-9B0B-2F2BC7943C99}" destId="{C2A03E17-2089-4A1A-BCBE-0F40DDBAC419}" srcOrd="0" destOrd="0" presId="urn:microsoft.com/office/officeart/2005/8/layout/hProcess7#1"/>
    <dgm:cxn modelId="{7DB9D7FA-4FC4-4264-9C90-CEEBCABFE726}" type="presOf" srcId="{F0AC791C-22AA-46AB-80E6-0E9EF265E93D}" destId="{1E0B2931-2727-4520-85EF-9FDFEA7F3495}" srcOrd="0" destOrd="0" presId="urn:microsoft.com/office/officeart/2005/8/layout/hProcess7#1"/>
    <dgm:cxn modelId="{BC4BDA58-133B-417C-A8C8-EDECE8AD5521}" srcId="{287125E1-4935-4490-ACB1-E759224587D7}" destId="{04389930-D234-4EAE-9432-2DC6189FFA4D}" srcOrd="0" destOrd="0" parTransId="{E6AB140B-6C5E-4524-9CC7-382DEFF72D42}" sibTransId="{1C0C7263-7842-487A-84E0-E6C82ED9B0CC}"/>
    <dgm:cxn modelId="{346E879D-C348-4735-88DA-34EF3CA575DD}" srcId="{F0AC791C-22AA-46AB-80E6-0E9EF265E93D}" destId="{7BA302F2-257A-4761-A325-A587A9CB5EEA}" srcOrd="2" destOrd="0" parTransId="{C69F78F9-8769-4BA0-AAC2-416D18419362}" sibTransId="{7FF8235D-3BC1-4402-AF23-CB8685ADF65F}"/>
    <dgm:cxn modelId="{72F93B12-8B76-4C63-A1FD-E5640DC7D61A}" type="presParOf" srcId="{1E0B2931-2727-4520-85EF-9FDFEA7F3495}" destId="{30083A54-39DE-406F-809B-57B69CC4ACE9}" srcOrd="0" destOrd="0" presId="urn:microsoft.com/office/officeart/2005/8/layout/hProcess7#1"/>
    <dgm:cxn modelId="{0CCA1A4A-C762-4995-B06F-DBBCFA39D84E}" type="presParOf" srcId="{30083A54-39DE-406F-809B-57B69CC4ACE9}" destId="{8C9A1974-A4BD-4FFB-A02B-E4D74E51D69C}" srcOrd="0" destOrd="0" presId="urn:microsoft.com/office/officeart/2005/8/layout/hProcess7#1"/>
    <dgm:cxn modelId="{42931799-BF2D-406A-A045-C95A39F7D0D4}" type="presParOf" srcId="{30083A54-39DE-406F-809B-57B69CC4ACE9}" destId="{229877FA-F0BD-4C6B-91EA-725857C92093}" srcOrd="1" destOrd="0" presId="urn:microsoft.com/office/officeart/2005/8/layout/hProcess7#1"/>
    <dgm:cxn modelId="{39608A1C-88FB-402E-94AE-2A0708F5BB00}" type="presParOf" srcId="{30083A54-39DE-406F-809B-57B69CC4ACE9}" destId="{B68EBE4C-7EE6-4AC9-8B94-73CF19988A8C}" srcOrd="2" destOrd="0" presId="urn:microsoft.com/office/officeart/2005/8/layout/hProcess7#1"/>
    <dgm:cxn modelId="{DD9815DE-96B8-44CC-8D41-A69866508A97}" type="presParOf" srcId="{1E0B2931-2727-4520-85EF-9FDFEA7F3495}" destId="{FB581E34-BA30-46A4-AD33-71228C33EE38}" srcOrd="1" destOrd="0" presId="urn:microsoft.com/office/officeart/2005/8/layout/hProcess7#1"/>
    <dgm:cxn modelId="{E0B17F29-6263-4ABE-BB5B-FF1B024598EB}" type="presParOf" srcId="{1E0B2931-2727-4520-85EF-9FDFEA7F3495}" destId="{E75C53A1-76DD-4089-8837-8DCEEBF923A1}" srcOrd="2" destOrd="0" presId="urn:microsoft.com/office/officeart/2005/8/layout/hProcess7#1"/>
    <dgm:cxn modelId="{4F3E8638-21EB-4046-9D29-5EA96412D68E}" type="presParOf" srcId="{E75C53A1-76DD-4089-8837-8DCEEBF923A1}" destId="{6D2C071B-8BDF-4545-86BB-2623098D6048}" srcOrd="0" destOrd="0" presId="urn:microsoft.com/office/officeart/2005/8/layout/hProcess7#1"/>
    <dgm:cxn modelId="{833AACE9-7E8F-4502-A50B-7C4ABC94E788}" type="presParOf" srcId="{E75C53A1-76DD-4089-8837-8DCEEBF923A1}" destId="{594CDD68-3EE3-4809-B256-BD6C6BD96E28}" srcOrd="1" destOrd="0" presId="urn:microsoft.com/office/officeart/2005/8/layout/hProcess7#1"/>
    <dgm:cxn modelId="{E61C4237-AB13-4F2C-80FA-E444C0604605}" type="presParOf" srcId="{E75C53A1-76DD-4089-8837-8DCEEBF923A1}" destId="{86CE3446-08D3-49BB-974C-AE6481D445EE}" srcOrd="2" destOrd="0" presId="urn:microsoft.com/office/officeart/2005/8/layout/hProcess7#1"/>
    <dgm:cxn modelId="{E67026DA-5F06-43B2-A2FB-A84E1D800620}" type="presParOf" srcId="{1E0B2931-2727-4520-85EF-9FDFEA7F3495}" destId="{223386D3-995A-4018-9C5E-BDE0063877FB}" srcOrd="3" destOrd="0" presId="urn:microsoft.com/office/officeart/2005/8/layout/hProcess7#1"/>
    <dgm:cxn modelId="{D0C8BC4F-A1E0-4CF4-96B0-28D1323B3067}" type="presParOf" srcId="{1E0B2931-2727-4520-85EF-9FDFEA7F3495}" destId="{B4DF714C-98AF-4BD4-A633-15FE6ECE286A}" srcOrd="4" destOrd="0" presId="urn:microsoft.com/office/officeart/2005/8/layout/hProcess7#1"/>
    <dgm:cxn modelId="{9B073CDF-C38C-4647-BAE0-7F609DA96F28}" type="presParOf" srcId="{B4DF714C-98AF-4BD4-A633-15FE6ECE286A}" destId="{376F3E1D-1386-4873-8BC1-1D1788BD0981}" srcOrd="0" destOrd="0" presId="urn:microsoft.com/office/officeart/2005/8/layout/hProcess7#1"/>
    <dgm:cxn modelId="{7C0B64B2-55CB-4E17-ADDE-4EA116ABC8FC}" type="presParOf" srcId="{B4DF714C-98AF-4BD4-A633-15FE6ECE286A}" destId="{EAC33385-64D4-4FCA-ADC8-D6268C910E85}" srcOrd="1" destOrd="0" presId="urn:microsoft.com/office/officeart/2005/8/layout/hProcess7#1"/>
    <dgm:cxn modelId="{C9E3DF42-7EC9-4D83-8411-6F009F2F73F4}" type="presParOf" srcId="{B4DF714C-98AF-4BD4-A633-15FE6ECE286A}" destId="{9EB53799-DAA7-4918-9AF7-36D401F2DB5D}" srcOrd="2" destOrd="0" presId="urn:microsoft.com/office/officeart/2005/8/layout/hProcess7#1"/>
    <dgm:cxn modelId="{688206D0-D17E-4DB7-A7DE-A772F4D77D56}" type="presParOf" srcId="{1E0B2931-2727-4520-85EF-9FDFEA7F3495}" destId="{46887695-EB71-40A0-8D2F-95D3D42C0FCB}" srcOrd="5" destOrd="0" presId="urn:microsoft.com/office/officeart/2005/8/layout/hProcess7#1"/>
    <dgm:cxn modelId="{D49646F9-570D-4963-8085-1317B7352CE3}" type="presParOf" srcId="{1E0B2931-2727-4520-85EF-9FDFEA7F3495}" destId="{B7587789-1F74-4A4D-81F8-BEFCA9502480}" srcOrd="6" destOrd="0" presId="urn:microsoft.com/office/officeart/2005/8/layout/hProcess7#1"/>
    <dgm:cxn modelId="{3B786EEC-3661-41C6-A4FD-DB1B9E2D8362}" type="presParOf" srcId="{B7587789-1F74-4A4D-81F8-BEFCA9502480}" destId="{828FE8FF-DF8C-4195-847A-12945AB91D33}" srcOrd="0" destOrd="0" presId="urn:microsoft.com/office/officeart/2005/8/layout/hProcess7#1"/>
    <dgm:cxn modelId="{DD12F321-06EB-472B-A1CA-AEE18B6FA3AE}" type="presParOf" srcId="{B7587789-1F74-4A4D-81F8-BEFCA9502480}" destId="{6F0CB3E0-4634-46CF-A21A-9A413AC25937}" srcOrd="1" destOrd="0" presId="urn:microsoft.com/office/officeart/2005/8/layout/hProcess7#1"/>
    <dgm:cxn modelId="{909687A3-A636-43F9-996F-D12FE9153B44}" type="presParOf" srcId="{B7587789-1F74-4A4D-81F8-BEFCA9502480}" destId="{B922B1D1-E5F0-431D-86AC-0E23CAA49363}" srcOrd="2" destOrd="0" presId="urn:microsoft.com/office/officeart/2005/8/layout/hProcess7#1"/>
    <dgm:cxn modelId="{3C81AE9C-DD5B-4D45-9E02-7EAC229364F8}" type="presParOf" srcId="{1E0B2931-2727-4520-85EF-9FDFEA7F3495}" destId="{2840C300-F9FD-4E23-BC78-DC3BCFFA2F49}" srcOrd="7" destOrd="0" presId="urn:microsoft.com/office/officeart/2005/8/layout/hProcess7#1"/>
    <dgm:cxn modelId="{FBBA50DD-5D2F-4394-9320-1A0E2CE1943D}" type="presParOf" srcId="{1E0B2931-2727-4520-85EF-9FDFEA7F3495}" destId="{9432A214-9A65-4784-AFF0-726DC36CEA74}" srcOrd="8" destOrd="0" presId="urn:microsoft.com/office/officeart/2005/8/layout/hProcess7#1"/>
    <dgm:cxn modelId="{757136CB-D0F1-47EA-ADF9-99219AA42226}" type="presParOf" srcId="{9432A214-9A65-4784-AFF0-726DC36CEA74}" destId="{72FB49A5-3D8A-4519-95E8-C085EE7D52AA}" srcOrd="0" destOrd="0" presId="urn:microsoft.com/office/officeart/2005/8/layout/hProcess7#1"/>
    <dgm:cxn modelId="{BBFEA739-B1B9-49DD-A056-E9FC45D34F74}" type="presParOf" srcId="{9432A214-9A65-4784-AFF0-726DC36CEA74}" destId="{5B7DC815-9E24-47A0-BFB1-465F3ADE5C41}" srcOrd="1" destOrd="0" presId="urn:microsoft.com/office/officeart/2005/8/layout/hProcess7#1"/>
    <dgm:cxn modelId="{435005ED-B42B-4C92-8B04-35FA6EED0138}" type="presParOf" srcId="{9432A214-9A65-4784-AFF0-726DC36CEA74}" destId="{C2A03E17-2089-4A1A-BCBE-0F40DDBAC419}" srcOrd="2" destOrd="0" presId="urn:microsoft.com/office/officeart/2005/8/layout/hProcess7#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C9A1974-A4BD-4FFB-A02B-E4D74E51D69C}">
      <dsp:nvSpPr>
        <dsp:cNvPr id="0" name=""/>
        <dsp:cNvSpPr/>
      </dsp:nvSpPr>
      <dsp:spPr>
        <a:xfrm>
          <a:off x="565" y="977567"/>
          <a:ext cx="2432074" cy="2918489"/>
        </a:xfrm>
        <a:prstGeom prst="roundRect">
          <a:avLst>
            <a:gd name="adj" fmla="val 5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78867" rIns="102235" bIns="0" numCol="1" spcCol="1270" anchor="t" anchorCtr="0">
          <a:noAutofit/>
        </a:bodyPr>
        <a:lstStyle/>
        <a:p>
          <a:pPr lvl="0" algn="r" defTabSz="1022350">
            <a:lnSpc>
              <a:spcPct val="90000"/>
            </a:lnSpc>
            <a:spcBef>
              <a:spcPct val="0"/>
            </a:spcBef>
            <a:spcAft>
              <a:spcPct val="35000"/>
            </a:spcAft>
          </a:pPr>
          <a:r>
            <a:rPr lang="fa-IR" sz="2300" kern="1200" dirty="0" smtClean="0">
              <a:solidFill>
                <a:schemeClr val="tx1"/>
              </a:solidFill>
              <a:cs typeface="B Nazanin" pitchFamily="2" charset="-78"/>
            </a:rPr>
            <a:t>درون داد</a:t>
          </a:r>
          <a:endParaRPr lang="en-US" sz="2300" kern="1200" dirty="0">
            <a:solidFill>
              <a:schemeClr val="tx1"/>
            </a:solidFill>
            <a:cs typeface="B Nazanin" pitchFamily="2" charset="-78"/>
          </a:endParaRPr>
        </a:p>
      </dsp:txBody>
      <dsp:txXfrm rot="16200000">
        <a:off x="-952808" y="1930940"/>
        <a:ext cx="2393161" cy="486414"/>
      </dsp:txXfrm>
    </dsp:sp>
    <dsp:sp modelId="{B68EBE4C-7EE6-4AC9-8B94-73CF19988A8C}">
      <dsp:nvSpPr>
        <dsp:cNvPr id="0" name=""/>
        <dsp:cNvSpPr/>
      </dsp:nvSpPr>
      <dsp:spPr>
        <a:xfrm>
          <a:off x="486980" y="977567"/>
          <a:ext cx="1811895" cy="2918489"/>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82296" rIns="0" bIns="0" numCol="1" spcCol="1270" anchor="t" anchorCtr="0">
          <a:noAutofit/>
        </a:bodyPr>
        <a:lstStyle/>
        <a:p>
          <a:pPr lvl="0" algn="r" defTabSz="1066800">
            <a:lnSpc>
              <a:spcPct val="90000"/>
            </a:lnSpc>
            <a:spcBef>
              <a:spcPct val="0"/>
            </a:spcBef>
            <a:spcAft>
              <a:spcPct val="35000"/>
            </a:spcAft>
          </a:pPr>
          <a:r>
            <a:rPr lang="fa-IR" sz="2400" kern="1200" dirty="0" smtClean="0">
              <a:cs typeface="B Nazanin" pitchFamily="2" charset="-78"/>
            </a:rPr>
            <a:t>مواد خام</a:t>
          </a:r>
        </a:p>
        <a:p>
          <a:pPr lvl="0" algn="r" defTabSz="1066800">
            <a:lnSpc>
              <a:spcPct val="90000"/>
            </a:lnSpc>
            <a:spcBef>
              <a:spcPct val="0"/>
            </a:spcBef>
            <a:spcAft>
              <a:spcPct val="35000"/>
            </a:spcAft>
          </a:pPr>
          <a:r>
            <a:rPr lang="fa-IR" sz="2400" kern="1200" dirty="0" smtClean="0">
              <a:cs typeface="B Nazanin" pitchFamily="2" charset="-78"/>
            </a:rPr>
            <a:t>منابع انسانی</a:t>
          </a:r>
        </a:p>
        <a:p>
          <a:pPr lvl="0" algn="r" defTabSz="1066800">
            <a:lnSpc>
              <a:spcPct val="90000"/>
            </a:lnSpc>
            <a:spcBef>
              <a:spcPct val="0"/>
            </a:spcBef>
            <a:spcAft>
              <a:spcPct val="35000"/>
            </a:spcAft>
          </a:pPr>
          <a:r>
            <a:rPr lang="fa-IR" sz="2400" kern="1200" dirty="0" smtClean="0">
              <a:cs typeface="B Nazanin" pitchFamily="2" charset="-78"/>
            </a:rPr>
            <a:t>سرمایه</a:t>
          </a:r>
        </a:p>
        <a:p>
          <a:pPr lvl="0" algn="r" defTabSz="1066800">
            <a:lnSpc>
              <a:spcPct val="90000"/>
            </a:lnSpc>
            <a:spcBef>
              <a:spcPct val="0"/>
            </a:spcBef>
            <a:spcAft>
              <a:spcPct val="35000"/>
            </a:spcAft>
          </a:pPr>
          <a:r>
            <a:rPr lang="fa-IR" sz="2400" kern="1200" dirty="0" smtClean="0">
              <a:cs typeface="B Nazanin" pitchFamily="2" charset="-78"/>
            </a:rPr>
            <a:t>فن آوری</a:t>
          </a:r>
        </a:p>
        <a:p>
          <a:pPr lvl="0" algn="r" defTabSz="1066800">
            <a:lnSpc>
              <a:spcPct val="90000"/>
            </a:lnSpc>
            <a:spcBef>
              <a:spcPct val="0"/>
            </a:spcBef>
            <a:spcAft>
              <a:spcPct val="35000"/>
            </a:spcAft>
          </a:pPr>
          <a:r>
            <a:rPr lang="fa-IR" sz="2400" kern="1200" dirty="0" smtClean="0">
              <a:cs typeface="B Nazanin" pitchFamily="2" charset="-78"/>
            </a:rPr>
            <a:t>اطلاعات</a:t>
          </a:r>
          <a:endParaRPr lang="en-US" sz="2400" kern="1200" dirty="0">
            <a:cs typeface="B Nazanin" pitchFamily="2" charset="-78"/>
          </a:endParaRPr>
        </a:p>
      </dsp:txBody>
      <dsp:txXfrm>
        <a:off x="486980" y="977567"/>
        <a:ext cx="1811895" cy="2918489"/>
      </dsp:txXfrm>
    </dsp:sp>
    <dsp:sp modelId="{376F3E1D-1386-4873-8BC1-1D1788BD0981}">
      <dsp:nvSpPr>
        <dsp:cNvPr id="0" name=""/>
        <dsp:cNvSpPr/>
      </dsp:nvSpPr>
      <dsp:spPr>
        <a:xfrm>
          <a:off x="2517762" y="977567"/>
          <a:ext cx="2432074" cy="2918489"/>
        </a:xfrm>
        <a:prstGeom prst="roundRect">
          <a:avLst>
            <a:gd name="adj" fmla="val 5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78867" rIns="102235" bIns="0" numCol="1" spcCol="1270" anchor="t" anchorCtr="0">
          <a:noAutofit/>
        </a:bodyPr>
        <a:lstStyle/>
        <a:p>
          <a:pPr lvl="0" algn="r" defTabSz="1022350">
            <a:lnSpc>
              <a:spcPct val="90000"/>
            </a:lnSpc>
            <a:spcBef>
              <a:spcPct val="0"/>
            </a:spcBef>
            <a:spcAft>
              <a:spcPct val="35000"/>
            </a:spcAft>
          </a:pPr>
          <a:r>
            <a:rPr lang="fa-IR" sz="2300" kern="1200" dirty="0" smtClean="0">
              <a:solidFill>
                <a:schemeClr val="tx1"/>
              </a:solidFill>
              <a:cs typeface="B Nazanin" pitchFamily="2" charset="-78"/>
            </a:rPr>
            <a:t>فرآیند عملیات</a:t>
          </a:r>
          <a:endParaRPr lang="en-US" sz="2300" kern="1200" dirty="0">
            <a:solidFill>
              <a:schemeClr val="tx1"/>
            </a:solidFill>
            <a:cs typeface="B Nazanin" pitchFamily="2" charset="-78"/>
          </a:endParaRPr>
        </a:p>
      </dsp:txBody>
      <dsp:txXfrm rot="16200000">
        <a:off x="1564389" y="1930940"/>
        <a:ext cx="2393161" cy="486414"/>
      </dsp:txXfrm>
    </dsp:sp>
    <dsp:sp modelId="{594CDD68-3EE3-4809-B256-BD6C6BD96E28}">
      <dsp:nvSpPr>
        <dsp:cNvPr id="0" name=""/>
        <dsp:cNvSpPr/>
      </dsp:nvSpPr>
      <dsp:spPr>
        <a:xfrm rot="5400000">
          <a:off x="2315464" y="3297183"/>
          <a:ext cx="428917" cy="364811"/>
        </a:xfrm>
        <a:prstGeom prst="flowChartExtract">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EB53799-DAA7-4918-9AF7-36D401F2DB5D}">
      <dsp:nvSpPr>
        <dsp:cNvPr id="0" name=""/>
        <dsp:cNvSpPr/>
      </dsp:nvSpPr>
      <dsp:spPr>
        <a:xfrm>
          <a:off x="3004177" y="977567"/>
          <a:ext cx="1811895" cy="2918489"/>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68580" rIns="0" bIns="0" numCol="1" spcCol="1270" anchor="t" anchorCtr="0">
          <a:noAutofit/>
        </a:bodyPr>
        <a:lstStyle/>
        <a:p>
          <a:pPr lvl="0" algn="r" defTabSz="889000">
            <a:lnSpc>
              <a:spcPct val="90000"/>
            </a:lnSpc>
            <a:spcBef>
              <a:spcPct val="0"/>
            </a:spcBef>
            <a:spcAft>
              <a:spcPct val="35000"/>
            </a:spcAft>
          </a:pPr>
          <a:r>
            <a:rPr lang="fa-IR" sz="2000" kern="1200" dirty="0" smtClean="0">
              <a:cs typeface="B Nazanin" pitchFamily="2" charset="-78"/>
            </a:rPr>
            <a:t>فعالیت کارکنان</a:t>
          </a:r>
        </a:p>
        <a:p>
          <a:pPr lvl="0" algn="r" defTabSz="889000">
            <a:lnSpc>
              <a:spcPct val="90000"/>
            </a:lnSpc>
            <a:spcBef>
              <a:spcPct val="0"/>
            </a:spcBef>
            <a:spcAft>
              <a:spcPct val="35000"/>
            </a:spcAft>
          </a:pPr>
          <a:r>
            <a:rPr lang="fa-IR" sz="2000" kern="1200" dirty="0" smtClean="0">
              <a:cs typeface="B Nazanin" pitchFamily="2" charset="-78"/>
            </a:rPr>
            <a:t>فعالیت مدیریت</a:t>
          </a:r>
        </a:p>
        <a:p>
          <a:pPr lvl="0" algn="r" defTabSz="889000">
            <a:lnSpc>
              <a:spcPct val="90000"/>
            </a:lnSpc>
            <a:spcBef>
              <a:spcPct val="0"/>
            </a:spcBef>
            <a:spcAft>
              <a:spcPct val="35000"/>
            </a:spcAft>
          </a:pPr>
          <a:r>
            <a:rPr lang="fa-IR" sz="2000" kern="1200" dirty="0" smtClean="0">
              <a:cs typeface="B Nazanin" pitchFamily="2" charset="-78"/>
            </a:rPr>
            <a:t>فناوری</a:t>
          </a:r>
        </a:p>
        <a:p>
          <a:pPr lvl="0" algn="r" defTabSz="889000">
            <a:lnSpc>
              <a:spcPct val="90000"/>
            </a:lnSpc>
            <a:spcBef>
              <a:spcPct val="0"/>
            </a:spcBef>
            <a:spcAft>
              <a:spcPct val="35000"/>
            </a:spcAft>
          </a:pPr>
          <a:r>
            <a:rPr lang="fa-IR" sz="2000" kern="1200" dirty="0" smtClean="0">
              <a:cs typeface="B Nazanin" pitchFamily="2" charset="-78"/>
            </a:rPr>
            <a:t>روش های انجام کار</a:t>
          </a:r>
          <a:endParaRPr lang="en-US" sz="2000" kern="1200" dirty="0">
            <a:cs typeface="B Nazanin" pitchFamily="2" charset="-78"/>
          </a:endParaRPr>
        </a:p>
      </dsp:txBody>
      <dsp:txXfrm>
        <a:off x="3004177" y="977567"/>
        <a:ext cx="1811895" cy="2918489"/>
      </dsp:txXfrm>
    </dsp:sp>
    <dsp:sp modelId="{72FB49A5-3D8A-4519-95E8-C085EE7D52AA}">
      <dsp:nvSpPr>
        <dsp:cNvPr id="0" name=""/>
        <dsp:cNvSpPr/>
      </dsp:nvSpPr>
      <dsp:spPr>
        <a:xfrm>
          <a:off x="5034960" y="977567"/>
          <a:ext cx="2432074" cy="2918489"/>
        </a:xfrm>
        <a:prstGeom prst="roundRect">
          <a:avLst>
            <a:gd name="adj" fmla="val 5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78867" rIns="102235" bIns="0" numCol="1" spcCol="1270" anchor="t" anchorCtr="0">
          <a:noAutofit/>
        </a:bodyPr>
        <a:lstStyle/>
        <a:p>
          <a:pPr lvl="0" algn="r" defTabSz="1022350">
            <a:lnSpc>
              <a:spcPct val="90000"/>
            </a:lnSpc>
            <a:spcBef>
              <a:spcPct val="0"/>
            </a:spcBef>
            <a:spcAft>
              <a:spcPct val="35000"/>
            </a:spcAft>
          </a:pPr>
          <a:r>
            <a:rPr lang="fa-IR" sz="2300" kern="1200" dirty="0" smtClean="0">
              <a:solidFill>
                <a:schemeClr val="tx1"/>
              </a:solidFill>
              <a:cs typeface="B Nazanin" pitchFamily="2" charset="-78"/>
            </a:rPr>
            <a:t>برونداد</a:t>
          </a:r>
          <a:endParaRPr lang="en-US" sz="2300" kern="1200" dirty="0">
            <a:solidFill>
              <a:schemeClr val="tx1"/>
            </a:solidFill>
            <a:cs typeface="B Nazanin" pitchFamily="2" charset="-78"/>
          </a:endParaRPr>
        </a:p>
      </dsp:txBody>
      <dsp:txXfrm rot="16200000">
        <a:off x="4081586" y="1930940"/>
        <a:ext cx="2393161" cy="486414"/>
      </dsp:txXfrm>
    </dsp:sp>
    <dsp:sp modelId="{6F0CB3E0-4634-46CF-A21A-9A413AC25937}">
      <dsp:nvSpPr>
        <dsp:cNvPr id="0" name=""/>
        <dsp:cNvSpPr/>
      </dsp:nvSpPr>
      <dsp:spPr>
        <a:xfrm rot="5400000">
          <a:off x="4832661" y="3297183"/>
          <a:ext cx="428917" cy="364811"/>
        </a:xfrm>
        <a:prstGeom prst="flowChartExtract">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2A03E17-2089-4A1A-BCBE-0F40DDBAC419}">
      <dsp:nvSpPr>
        <dsp:cNvPr id="0" name=""/>
        <dsp:cNvSpPr/>
      </dsp:nvSpPr>
      <dsp:spPr>
        <a:xfrm>
          <a:off x="5521374" y="977567"/>
          <a:ext cx="1811895" cy="2918489"/>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96012" rIns="0" bIns="0" numCol="1" spcCol="1270" anchor="t" anchorCtr="0">
          <a:noAutofit/>
        </a:bodyPr>
        <a:lstStyle/>
        <a:p>
          <a:pPr lvl="0" algn="r" defTabSz="1244600">
            <a:lnSpc>
              <a:spcPct val="90000"/>
            </a:lnSpc>
            <a:spcBef>
              <a:spcPct val="0"/>
            </a:spcBef>
            <a:spcAft>
              <a:spcPct val="35000"/>
            </a:spcAft>
          </a:pPr>
          <a:r>
            <a:rPr lang="fa-IR" sz="2800" kern="1200" dirty="0" smtClean="0">
              <a:cs typeface="B Nazanin" pitchFamily="2" charset="-78"/>
            </a:rPr>
            <a:t>کالا و خدمات</a:t>
          </a:r>
        </a:p>
        <a:p>
          <a:pPr lvl="0" algn="r" defTabSz="1244600">
            <a:lnSpc>
              <a:spcPct val="90000"/>
            </a:lnSpc>
            <a:spcBef>
              <a:spcPct val="0"/>
            </a:spcBef>
            <a:spcAft>
              <a:spcPct val="35000"/>
            </a:spcAft>
          </a:pPr>
          <a:r>
            <a:rPr lang="fa-IR" sz="2800" kern="1200" dirty="0" smtClean="0">
              <a:cs typeface="B Nazanin" pitchFamily="2" charset="-78"/>
            </a:rPr>
            <a:t>نتایج مالی</a:t>
          </a:r>
        </a:p>
        <a:p>
          <a:pPr lvl="0" algn="r" defTabSz="1244600">
            <a:lnSpc>
              <a:spcPct val="90000"/>
            </a:lnSpc>
            <a:spcBef>
              <a:spcPct val="0"/>
            </a:spcBef>
            <a:spcAft>
              <a:spcPct val="35000"/>
            </a:spcAft>
          </a:pPr>
          <a:r>
            <a:rPr lang="fa-IR" sz="2800" kern="1200" dirty="0" smtClean="0">
              <a:cs typeface="B Nazanin" pitchFamily="2" charset="-78"/>
            </a:rPr>
            <a:t>اطلاعات</a:t>
          </a:r>
        </a:p>
        <a:p>
          <a:pPr lvl="0" algn="r" defTabSz="1244600">
            <a:lnSpc>
              <a:spcPct val="90000"/>
            </a:lnSpc>
            <a:spcBef>
              <a:spcPct val="0"/>
            </a:spcBef>
            <a:spcAft>
              <a:spcPct val="35000"/>
            </a:spcAft>
          </a:pPr>
          <a:r>
            <a:rPr lang="fa-IR" sz="2800" kern="1200" dirty="0" smtClean="0">
              <a:cs typeface="B Nazanin" pitchFamily="2" charset="-78"/>
            </a:rPr>
            <a:t>نتایج انسانی</a:t>
          </a:r>
          <a:endParaRPr lang="en-US" sz="2800" kern="1200" dirty="0">
            <a:cs typeface="B Nazanin" pitchFamily="2" charset="-78"/>
          </a:endParaRPr>
        </a:p>
      </dsp:txBody>
      <dsp:txXfrm>
        <a:off x="5521374" y="977567"/>
        <a:ext cx="1811895" cy="2918489"/>
      </dsp:txXfrm>
    </dsp:sp>
  </dsp:spTree>
</dsp:drawing>
</file>

<file path=ppt/diagrams/layout1.xml><?xml version="1.0" encoding="utf-8"?>
<dgm:layoutDef xmlns:dgm="http://schemas.openxmlformats.org/drawingml/2006/diagram" xmlns:a="http://schemas.openxmlformats.org/drawingml/2006/main" uniqueId="urn:microsoft.com/office/officeart/2005/8/layout/hProcess7#1">
  <dgm:title val=""/>
  <dgm:desc val=""/>
  <dgm:catLst>
    <dgm:cat type="process" pri="21000"/>
    <dgm:cat type="list" pri="9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h" for="ch" forName="compositeNode" refType="h"/>
      <dgm:constr type="w" for="ch" forName="compositeNode" refType="w"/>
      <dgm:constr type="w" for="ch" forName="hSp" refType="w" refFor="ch" refForName="compositeNode" fact="-0.035"/>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parentNode" op="equ"/>
      <dgm:constr type="primFontSz" for="des" forName="childNode" op="equ"/>
    </dgm:constrLst>
    <dgm:ruleLst/>
    <dgm:forEach name="Name4" axis="ch" ptType="node">
      <dgm:layoutNode name="compositeNode">
        <dgm:varLst>
          <dgm:bulletEnabled val="1"/>
        </dgm:varLst>
        <dgm:alg type="composite"/>
        <dgm:choose name="Name5">
          <dgm:if name="Name6" func="var" arg="dir" op="equ" val="norm">
            <dgm:constrLst>
              <dgm:constr type="h" refType="w" op="lte" fact="1.2"/>
              <dgm:constr type="w" for="ch" forName="bgRect" refType="w"/>
              <dgm:constr type="h" for="ch" forName="bgRect" refType="h"/>
              <dgm:constr type="t" for="ch" forName="bgRect"/>
              <dgm:constr type="l" for="ch" forName="bgRect"/>
              <dgm:constr type="w" for="ch" forName="parentNode" refType="w" refFor="ch" refForName="bgRect" fact="0.2"/>
              <dgm:constr type="h" for="ch" forName="parentNode" refType="h" fact="0.82"/>
              <dgm:constr type="t" for="ch" forName="parentNode"/>
              <dgm:constr type="l" for="ch" forName="parentNode"/>
              <dgm:constr type="r" for="ch" forName="childNode" refType="r" refFor="ch" refForName="bgRect" fact="0.945"/>
              <dgm:constr type="h" for="ch" forName="childNode" refType="h" refFor="ch" refForName="bgRect" op="equ"/>
              <dgm:constr type="t" for="ch" forName="childNode"/>
              <dgm:constr type="l" for="ch" forName="childNode" refType="r" refFor="ch" refForName="parentNode"/>
            </dgm:constrLst>
          </dgm:if>
          <dgm:else name="Name7">
            <dgm:constrLst>
              <dgm:constr type="h" refType="w" op="lte" fact="1.2"/>
              <dgm:constr type="w" for="ch" forName="bgRect" refType="w"/>
              <dgm:constr type="h" for="ch" forName="bgRect" refType="h"/>
              <dgm:constr type="t" for="ch" forName="bgRect"/>
              <dgm:constr type="r" for="ch" forName="bgRect" refType="w"/>
              <dgm:constr type="w" for="ch" forName="parentNode" refType="w" refFor="ch" refForName="bgRect" fact="0.2"/>
              <dgm:constr type="h" for="ch" forName="parentNode" refType="h" fact="0.82"/>
              <dgm:constr type="t" for="ch" forName="parentNode"/>
              <dgm:constr type="r" for="ch" forName="parentNode" refType="w"/>
              <dgm:constr type="h" for="ch" forName="childNode" refType="h" refFor="ch" refForName="bgRect"/>
              <dgm:constr type="t" for="ch" forName="childNode"/>
              <dgm:constr type="r" for="ch" forName="childNode" refType="l" refFor="ch" refForName="parentNode"/>
              <dgm:constr type="l" for="ch" forName="childNode" refType="w" refFor="ch" refForName="bgRect" fact="0.055"/>
            </dgm:constrLst>
          </dgm:else>
        </dgm:choose>
        <dgm:ruleLst>
          <dgm:rule type="w" for="ch" forName="childNode" val="NaN" fact="NaN" max="30"/>
        </dgm:ruleLst>
        <dgm:layoutNode name="bgRect" styleLbl="node1">
          <dgm:alg type="sp"/>
          <dgm:shape xmlns:r="http://schemas.openxmlformats.org/officeDocument/2006/relationships" type="roundRect" r:blip="" zOrderOff="-1">
            <dgm:adjLst>
              <dgm:adj idx="1" val="0.05"/>
            </dgm:adjLst>
          </dgm:shape>
          <dgm:presOf axis="self"/>
          <dgm:constrLst/>
          <dgm:ruleLst/>
        </dgm:layoutNode>
        <dgm:layoutNode name="parentNode" styleLbl="node1">
          <dgm:varLst>
            <dgm:chMax val="0"/>
            <dgm:bulletEnabled val="1"/>
          </dgm:varLst>
          <dgm:choose name="Name8">
            <dgm:if name="Name9" func="var" arg="dir" op="equ" val="norm">
              <dgm:alg type="tx">
                <dgm:param type="autoTxRot" val="grav"/>
                <dgm:param type="txAnchorVert" val="t"/>
                <dgm:param type="parTxLTRAlign" val="r"/>
                <dgm:param type="parTxRTLAlign" val="r"/>
              </dgm:alg>
              <dgm:shape xmlns:r="http://schemas.openxmlformats.org/officeDocument/2006/relationships" rot="270" type="rect" r:blip="" hideGeom="1">
                <dgm:adjLst/>
              </dgm:shape>
              <dgm:presOf axis="self"/>
              <dgm:constrLst>
                <dgm:constr type="primFontSz" val="65"/>
                <dgm:constr type="lMarg"/>
                <dgm:constr type="rMarg" refType="primFontSz" fact="0.35"/>
                <dgm:constr type="tMarg" refType="primFontSz" fact="0.27"/>
                <dgm:constr type="bMarg"/>
              </dgm:constrLst>
            </dgm:if>
            <dgm:else name="Name10">
              <dgm:alg type="tx">
                <dgm:param type="autoTxRot" val="grav"/>
                <dgm:param type="txAnchorVert" val="t"/>
                <dgm:param type="parTxLTRAlign" val="l"/>
                <dgm:param type="parTxRTLAlign" val="l"/>
              </dgm:alg>
              <dgm:shape xmlns:r="http://schemas.openxmlformats.org/officeDocument/2006/relationships" rot="90" type="rect" r:blip="" hideGeom="1">
                <dgm:adjLst/>
              </dgm:shape>
              <dgm:presOf axis="self"/>
              <dgm:constrLst>
                <dgm:constr type="primFontSz" val="65"/>
                <dgm:constr type="lMarg" refType="primFontSz" fact="0.35"/>
                <dgm:constr type="rMarg"/>
                <dgm:constr type="tMarg" refType="primFontSz" fact="0.27"/>
                <dgm:constr type="bMarg"/>
              </dgm:constrLst>
            </dgm:else>
          </dgm:choose>
          <dgm:ruleLst>
            <dgm:rule type="primFontSz" val="5" fact="NaN" max="NaN"/>
          </dgm:ruleLst>
        </dgm:layoutNode>
        <dgm:choose name="Name11">
          <dgm:if name="Name12" axis="ch" ptType="node" func="cnt" op="gte" val="1">
            <dgm:layoutNode name="childNode" styleLbl="node1" moveWith="bgRect">
              <dgm:varLst>
                <dgm:bulletEnabled val="1"/>
              </dgm:varLst>
              <dgm:alg type="tx">
                <dgm:param type="parTxLTRAlign" val="l"/>
                <dgm:param type="parTxRTLAlign" val="r"/>
                <dgm:param type="txAnchorVert" val="t"/>
              </dgm:alg>
              <dgm:shape xmlns:r="http://schemas.openxmlformats.org/officeDocument/2006/relationships" type="rect" r:blip="" hideGeom="1">
                <dgm:adjLst/>
              </dgm:shape>
              <dgm:presOf axis="des" ptType="node"/>
              <dgm:constrLst>
                <dgm:constr type="primFontSz" val="65"/>
                <dgm:constr type="lMarg"/>
                <dgm:constr type="bMarg"/>
                <dgm:constr type="tMarg" refType="primFontSz" fact="0.27"/>
                <dgm:constr type="rMarg"/>
              </dgm:constrLst>
              <dgm:ruleLst>
                <dgm:rule type="primFontSz" val="5" fact="NaN" max="NaN"/>
              </dgm:ruleLst>
            </dgm:layoutNode>
          </dgm:if>
          <dgm:else name="Name13"/>
        </dgm:choose>
      </dgm:layoutNode>
      <dgm:forEach name="Name14" axis="followSib" ptType="sibTrans" cnt="1">
        <dgm:layoutNode name="hSp">
          <dgm:alg type="sp"/>
          <dgm:shape xmlns:r="http://schemas.openxmlformats.org/officeDocument/2006/relationships" r:blip="">
            <dgm:adjLst/>
          </dgm:shape>
          <dgm:presOf/>
          <dgm:constrLst/>
          <dgm:ruleLst/>
        </dgm:layoutNode>
        <dgm:layoutNode name="vProcSp" moveWith="bgRect">
          <dgm:alg type="lin">
            <dgm:param type="linDir" val="fromT"/>
          </dgm:alg>
          <dgm:shape xmlns:r="http://schemas.openxmlformats.org/officeDocument/2006/relationships" r:blip="">
            <dgm:adjLst/>
          </dgm:shape>
          <dgm:presOf/>
          <dgm:constrLst>
            <dgm:constr type="w" for="ch" forName="vSp1" refType="w"/>
            <dgm:constr type="w" for="ch" forName="simulatedConn" refType="w"/>
            <dgm:constr type="w" for="ch" forName="vSp2" refType="w"/>
          </dgm:constrLst>
          <dgm:ruleLst/>
          <dgm:layoutNode name="vSp1">
            <dgm:alg type="sp"/>
            <dgm:shape xmlns:r="http://schemas.openxmlformats.org/officeDocument/2006/relationships" r:blip="">
              <dgm:adjLst/>
            </dgm:shape>
            <dgm:presOf/>
            <dgm:constrLst/>
            <dgm:ruleLst/>
          </dgm:layoutNode>
          <dgm:layoutNode name="simulatedConn" styleLbl="solidFgAcc1">
            <dgm:alg type="sp"/>
            <dgm:choose name="Name15">
              <dgm:if name="Name16" func="var" arg="dir" op="equ" val="norm">
                <dgm:shape xmlns:r="http://schemas.openxmlformats.org/officeDocument/2006/relationships" rot="90" type="flowChartExtract" r:blip="">
                  <dgm:adjLst/>
                </dgm:shape>
              </dgm:if>
              <dgm:else name="Name17">
                <dgm:shape xmlns:r="http://schemas.openxmlformats.org/officeDocument/2006/relationships" rot="-90" type="flowChartExtract" r:blip="">
                  <dgm:adjLst/>
                </dgm:shape>
              </dgm:else>
            </dgm:choose>
            <dgm:presOf/>
            <dgm:constrLst/>
            <dgm:ruleLst/>
          </dgm:layoutNode>
          <dgm:layoutNode name="vSp2">
            <dgm:alg type="sp"/>
            <dgm:shape xmlns:r="http://schemas.openxmlformats.org/officeDocument/2006/relationships" r:blip="">
              <dgm:adjLst/>
            </dgm:shape>
            <dgm:presOf/>
            <dgm:constrLst/>
            <dgm:ruleLst/>
          </dgm:layoutNode>
        </dgm:layoutNode>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030D431-6009-41DF-9773-7BD283C60C1F}" type="datetimeFigureOut">
              <a:rPr lang="en-US" smtClean="0"/>
              <a:pPr/>
              <a:t>1/18/2019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290E34B-08DE-4272-B870-10107C4D719D}"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6B67BAAC-FD3F-4F96-AD30-A78862D87B56}" type="datetimeFigureOut">
              <a:rPr lang="en-US" smtClean="0"/>
              <a:pPr/>
              <a:t>1/18/2019</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71A635C3-08B9-43A5-B2A0-03DEEFDA4D18}"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B67BAAC-FD3F-4F96-AD30-A78862D87B56}" type="datetimeFigureOut">
              <a:rPr lang="en-US" smtClean="0"/>
              <a:pPr/>
              <a:t>1/18/2019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A635C3-08B9-43A5-B2A0-03DEEFDA4D1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B67BAAC-FD3F-4F96-AD30-A78862D87B56}" type="datetimeFigureOut">
              <a:rPr lang="en-US" smtClean="0"/>
              <a:pPr/>
              <a:t>1/18/2019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A635C3-08B9-43A5-B2A0-03DEEFDA4D1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6B67BAAC-FD3F-4F96-AD30-A78862D87B56}" type="datetimeFigureOut">
              <a:rPr lang="en-US" smtClean="0"/>
              <a:pPr/>
              <a:t>1/18/2019</a:t>
            </a:fld>
            <a:endParaRPr lang="en-US"/>
          </a:p>
        </p:txBody>
      </p:sp>
      <p:sp>
        <p:nvSpPr>
          <p:cNvPr id="9" name="Slide Number Placeholder 8"/>
          <p:cNvSpPr>
            <a:spLocks noGrp="1"/>
          </p:cNvSpPr>
          <p:nvPr>
            <p:ph type="sldNum" sz="quarter" idx="15"/>
          </p:nvPr>
        </p:nvSpPr>
        <p:spPr/>
        <p:txBody>
          <a:bodyPr rtlCol="0"/>
          <a:lstStyle/>
          <a:p>
            <a:fld id="{71A635C3-08B9-43A5-B2A0-03DEEFDA4D18}"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6B67BAAC-FD3F-4F96-AD30-A78862D87B56}" type="datetimeFigureOut">
              <a:rPr lang="en-US" smtClean="0"/>
              <a:pPr/>
              <a:t>1/18/2019</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71A635C3-08B9-43A5-B2A0-03DEEFDA4D18}"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6B67BAAC-FD3F-4F96-AD30-A78862D87B56}" type="datetimeFigureOut">
              <a:rPr lang="en-US" smtClean="0"/>
              <a:pPr/>
              <a:t>1/18/2019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A635C3-08B9-43A5-B2A0-03DEEFDA4D18}"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6B67BAAC-FD3F-4F96-AD30-A78862D87B56}" type="datetimeFigureOut">
              <a:rPr lang="en-US" smtClean="0"/>
              <a:pPr/>
              <a:t>1/18/2019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1A635C3-08B9-43A5-B2A0-03DEEFDA4D18}"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6B67BAAC-FD3F-4F96-AD30-A78862D87B56}" type="datetimeFigureOut">
              <a:rPr lang="en-US" smtClean="0"/>
              <a:pPr/>
              <a:t>1/18/2019</a:t>
            </a:fld>
            <a:endParaRPr lang="en-US"/>
          </a:p>
        </p:txBody>
      </p:sp>
      <p:sp>
        <p:nvSpPr>
          <p:cNvPr id="7" name="Slide Number Placeholder 6"/>
          <p:cNvSpPr>
            <a:spLocks noGrp="1"/>
          </p:cNvSpPr>
          <p:nvPr>
            <p:ph type="sldNum" sz="quarter" idx="11"/>
          </p:nvPr>
        </p:nvSpPr>
        <p:spPr/>
        <p:txBody>
          <a:bodyPr rtlCol="0"/>
          <a:lstStyle/>
          <a:p>
            <a:fld id="{71A635C3-08B9-43A5-B2A0-03DEEFDA4D18}"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67BAAC-FD3F-4F96-AD30-A78862D87B56}" type="datetimeFigureOut">
              <a:rPr lang="en-US" smtClean="0"/>
              <a:pPr/>
              <a:t>1/18/2019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1A635C3-08B9-43A5-B2A0-03DEEFDA4D1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6B67BAAC-FD3F-4F96-AD30-A78862D87B56}" type="datetimeFigureOut">
              <a:rPr lang="en-US" smtClean="0"/>
              <a:pPr/>
              <a:t>1/18/2019</a:t>
            </a:fld>
            <a:endParaRPr lang="en-US"/>
          </a:p>
        </p:txBody>
      </p:sp>
      <p:sp>
        <p:nvSpPr>
          <p:cNvPr id="22" name="Slide Number Placeholder 21"/>
          <p:cNvSpPr>
            <a:spLocks noGrp="1"/>
          </p:cNvSpPr>
          <p:nvPr>
            <p:ph type="sldNum" sz="quarter" idx="15"/>
          </p:nvPr>
        </p:nvSpPr>
        <p:spPr/>
        <p:txBody>
          <a:bodyPr rtlCol="0"/>
          <a:lstStyle/>
          <a:p>
            <a:fld id="{71A635C3-08B9-43A5-B2A0-03DEEFDA4D18}"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6B67BAAC-FD3F-4F96-AD30-A78862D87B56}" type="datetimeFigureOut">
              <a:rPr lang="en-US" smtClean="0"/>
              <a:pPr/>
              <a:t>1/18/2019</a:t>
            </a:fld>
            <a:endParaRPr lang="en-US"/>
          </a:p>
        </p:txBody>
      </p:sp>
      <p:sp>
        <p:nvSpPr>
          <p:cNvPr id="18" name="Slide Number Placeholder 17"/>
          <p:cNvSpPr>
            <a:spLocks noGrp="1"/>
          </p:cNvSpPr>
          <p:nvPr>
            <p:ph type="sldNum" sz="quarter" idx="11"/>
          </p:nvPr>
        </p:nvSpPr>
        <p:spPr/>
        <p:txBody>
          <a:bodyPr rtlCol="0"/>
          <a:lstStyle/>
          <a:p>
            <a:fld id="{71A635C3-08B9-43A5-B2A0-03DEEFDA4D18}"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6B67BAAC-FD3F-4F96-AD30-A78862D87B56}" type="datetimeFigureOut">
              <a:rPr lang="en-US" smtClean="0"/>
              <a:pPr/>
              <a:t>1/18/2019</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71A635C3-08B9-43A5-B2A0-03DEEFDA4D1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txBox="1">
            <a:spLocks/>
          </p:cNvSpPr>
          <p:nvPr/>
        </p:nvSpPr>
        <p:spPr>
          <a:xfrm>
            <a:off x="1785918" y="4500570"/>
            <a:ext cx="7029440" cy="2071702"/>
          </a:xfrm>
          <a:prstGeom prst="rect">
            <a:avLst/>
          </a:prstGeom>
        </p:spPr>
        <p:txBody>
          <a:bodyPr vert="horz" anchor="b">
            <a:normAutofit/>
          </a:bodyPr>
          <a:lstStyle/>
          <a:p>
            <a:pPr lvl="0" algn="r">
              <a:spcBef>
                <a:spcPct val="0"/>
              </a:spcBef>
              <a:defRPr/>
            </a:pPr>
            <a:r>
              <a:rPr lang="fa-IR" sz="4000" b="1" dirty="0" smtClean="0">
                <a:cs typeface="B Nazanin" pitchFamily="2" charset="-78"/>
              </a:rPr>
              <a:t>فصل1</a:t>
            </a:r>
          </a:p>
          <a:p>
            <a:pPr lvl="0">
              <a:spcBef>
                <a:spcPct val="0"/>
              </a:spcBef>
              <a:defRPr/>
            </a:pPr>
            <a:endParaRPr lang="fa-IR" sz="3600" b="1" dirty="0" smtClean="0">
              <a:cs typeface="B Nazanin" pitchFamily="2" charset="-78"/>
            </a:endParaRPr>
          </a:p>
          <a:p>
            <a:pPr lvl="0">
              <a:spcBef>
                <a:spcPct val="0"/>
              </a:spcBef>
              <a:defRPr/>
            </a:pPr>
            <a:r>
              <a:rPr lang="fa-IR" sz="3600" b="1" dirty="0" smtClean="0">
                <a:cs typeface="B Nazanin" pitchFamily="2" charset="-78"/>
              </a:rPr>
              <a:t> سازمان، اطلاعات، مدیران و تصمیم </a:t>
            </a:r>
            <a:r>
              <a:rPr lang="fa-IR" sz="3600" b="1" dirty="0" smtClean="0">
                <a:cs typeface="B Nazanin" pitchFamily="2" charset="-78"/>
              </a:rPr>
              <a:t>گیری</a:t>
            </a:r>
            <a:endParaRPr lang="en-US" sz="3600" b="1" dirty="0" smtClean="0">
              <a:cs typeface="B Nazanin" pitchFamily="2" charset="-78"/>
            </a:endParaRPr>
          </a:p>
          <a:p>
            <a:pPr lvl="0">
              <a:spcBef>
                <a:spcPct val="0"/>
              </a:spcBef>
              <a:defRPr/>
            </a:pPr>
            <a:endParaRPr lang="fa-IR" sz="3600" b="1" dirty="0" smtClean="0">
              <a:cs typeface="B Nazanin" pitchFamily="2" charset="-78"/>
            </a:endParaRPr>
          </a:p>
        </p:txBody>
      </p:sp>
      <p:sp>
        <p:nvSpPr>
          <p:cNvPr id="5" name="Title 3"/>
          <p:cNvSpPr txBox="1">
            <a:spLocks/>
          </p:cNvSpPr>
          <p:nvPr/>
        </p:nvSpPr>
        <p:spPr>
          <a:xfrm>
            <a:off x="2500298" y="428604"/>
            <a:ext cx="6429420" cy="3720476"/>
          </a:xfrm>
          <a:prstGeom prst="rect">
            <a:avLst/>
          </a:prstGeom>
        </p:spPr>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a-IR" sz="4800" b="1" i="0" u="none" strike="noStrike" kern="1200" cap="small" spc="0" normalizeH="0" baseline="0" noProof="0" dirty="0" smtClean="0">
                <a:ln>
                  <a:noFill/>
                </a:ln>
                <a:solidFill>
                  <a:schemeClr val="tx2"/>
                </a:solidFill>
                <a:effectLst/>
                <a:uLnTx/>
                <a:uFillTx/>
                <a:latin typeface="+mj-lt"/>
                <a:ea typeface="+mj-ea"/>
                <a:cs typeface="B Nazanin" pitchFamily="2" charset="-78"/>
              </a:rPr>
              <a:t>سیستم های اطلاعات </a:t>
            </a:r>
            <a:r>
              <a:rPr kumimoji="0" lang="fa-IR" sz="4800" b="1" i="0" u="none" strike="noStrike" kern="1200" cap="small" spc="0" normalizeH="0" baseline="0" noProof="0" dirty="0" smtClean="0">
                <a:ln>
                  <a:noFill/>
                </a:ln>
                <a:solidFill>
                  <a:schemeClr val="tx2"/>
                </a:solidFill>
                <a:effectLst/>
                <a:uLnTx/>
                <a:uFillTx/>
                <a:latin typeface="+mj-lt"/>
                <a:ea typeface="+mj-ea"/>
                <a:cs typeface="B Nazanin" pitchFamily="2" charset="-78"/>
              </a:rPr>
              <a:t>مدیریت</a:t>
            </a:r>
            <a:endParaRPr kumimoji="0" lang="en-US" sz="4800" b="1" i="0" u="none" strike="noStrike" kern="1200" cap="small" spc="0" normalizeH="0" baseline="0" noProof="0" dirty="0" smtClean="0">
              <a:ln>
                <a:noFill/>
              </a:ln>
              <a:solidFill>
                <a:schemeClr val="tx2"/>
              </a:solidFill>
              <a:effectLst/>
              <a:uLnTx/>
              <a:uFillTx/>
              <a:latin typeface="+mj-lt"/>
              <a:ea typeface="+mj-ea"/>
              <a:cs typeface="B Nazanin" pitchFamily="2" charset="-78"/>
            </a:endParaRPr>
          </a:p>
          <a:p>
            <a:pPr lvl="0" algn="ctr">
              <a:spcBef>
                <a:spcPct val="0"/>
              </a:spcBef>
              <a:defRPr/>
            </a:pPr>
            <a:r>
              <a:rPr lang="fa-IR" sz="4800" b="1" cap="small" dirty="0" smtClean="0">
                <a:solidFill>
                  <a:schemeClr val="tx2"/>
                </a:solidFill>
                <a:latin typeface="+mj-lt"/>
                <a:ea typeface="+mj-ea"/>
                <a:cs typeface="+mj-cs"/>
              </a:rPr>
              <a:t>تالیف </a:t>
            </a:r>
            <a:r>
              <a:rPr lang="fa-IR" sz="4800" b="1" cap="small" dirty="0">
                <a:solidFill>
                  <a:schemeClr val="tx2"/>
                </a:solidFill>
                <a:latin typeface="+mj-lt"/>
                <a:ea typeface="+mj-ea"/>
                <a:cs typeface="+mj-cs"/>
              </a:rPr>
              <a:t>دکتر اصغر صرافی زاده</a:t>
            </a: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4800" b="1" i="0" u="none" strike="noStrike" kern="1200" cap="small" spc="0" normalizeH="0" baseline="0" noProof="0" dirty="0">
              <a:ln>
                <a:noFill/>
              </a:ln>
              <a:solidFill>
                <a:schemeClr val="tx2"/>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00100" y="500042"/>
            <a:ext cx="7458100" cy="5874880"/>
          </a:xfrm>
        </p:spPr>
        <p:txBody>
          <a:bodyPr>
            <a:noAutofit/>
          </a:bodyPr>
          <a:lstStyle/>
          <a:p>
            <a:pPr algn="just" rtl="1"/>
            <a:r>
              <a:rPr lang="fa-IR" sz="2200" dirty="0" smtClean="0">
                <a:solidFill>
                  <a:schemeClr val="tx1"/>
                </a:solidFill>
                <a:cs typeface="B Nazanin" pitchFamily="2" charset="-78"/>
              </a:rPr>
              <a:t>انتقال داده ها:</a:t>
            </a:r>
            <a:endParaRPr lang="en-US" sz="2200" dirty="0" smtClean="0">
              <a:solidFill>
                <a:schemeClr val="tx1"/>
              </a:solidFill>
              <a:cs typeface="B Nazanin" pitchFamily="2" charset="-78"/>
            </a:endParaRPr>
          </a:p>
          <a:p>
            <a:pPr algn="just" rtl="1"/>
            <a:r>
              <a:rPr lang="fa-IR" sz="2200" b="0" dirty="0" smtClean="0">
                <a:solidFill>
                  <a:schemeClr val="tx1"/>
                </a:solidFill>
                <a:cs typeface="B Nazanin" pitchFamily="2" charset="-78"/>
              </a:rPr>
              <a:t>منظور از انتقال داده ها در سازمان، حرکت از یک بخش به بخش دیگر می باشد. </a:t>
            </a:r>
            <a:endParaRPr lang="en-US" sz="2200" b="0" dirty="0" smtClean="0">
              <a:solidFill>
                <a:schemeClr val="tx1"/>
              </a:solidFill>
              <a:cs typeface="B Nazanin" pitchFamily="2" charset="-78"/>
            </a:endParaRPr>
          </a:p>
          <a:p>
            <a:pPr algn="just" rtl="1"/>
            <a:endParaRPr lang="en-US" sz="2200" b="0" dirty="0" smtClean="0">
              <a:solidFill>
                <a:schemeClr val="tx1"/>
              </a:solidFill>
              <a:cs typeface="B Nazanin" pitchFamily="2" charset="-78"/>
            </a:endParaRPr>
          </a:p>
          <a:p>
            <a:pPr algn="just" rtl="1"/>
            <a:r>
              <a:rPr lang="fa-IR" sz="2200" dirty="0" smtClean="0">
                <a:solidFill>
                  <a:schemeClr val="tx1"/>
                </a:solidFill>
                <a:cs typeface="B Nazanin" pitchFamily="2" charset="-78"/>
              </a:rPr>
              <a:t>ابعاد اطلاعات:</a:t>
            </a:r>
            <a:endParaRPr lang="en-US" sz="2200" dirty="0" smtClean="0">
              <a:solidFill>
                <a:schemeClr val="tx1"/>
              </a:solidFill>
              <a:cs typeface="B Nazanin" pitchFamily="2" charset="-78"/>
            </a:endParaRPr>
          </a:p>
          <a:p>
            <a:pPr algn="just" rtl="1">
              <a:buFont typeface="Wingdings" pitchFamily="2" charset="2"/>
              <a:buChar char="v"/>
            </a:pPr>
            <a:r>
              <a:rPr lang="fa-IR" sz="2200" b="0" dirty="0" smtClean="0">
                <a:solidFill>
                  <a:schemeClr val="tx1"/>
                </a:solidFill>
                <a:cs typeface="B Nazanin" pitchFamily="2" charset="-78"/>
              </a:rPr>
              <a:t>الف) بعد زمان: 	</a:t>
            </a:r>
            <a:endParaRPr lang="en-US" sz="2200" b="0" dirty="0" smtClean="0">
              <a:solidFill>
                <a:schemeClr val="tx1"/>
              </a:solidFill>
              <a:cs typeface="B Nazanin" pitchFamily="2" charset="-78"/>
            </a:endParaRPr>
          </a:p>
          <a:p>
            <a:pPr lvl="0" algn="just" rtl="1"/>
            <a:r>
              <a:rPr lang="fa-IR" sz="2200" b="0" dirty="0" smtClean="0">
                <a:solidFill>
                  <a:schemeClr val="tx1"/>
                </a:solidFill>
                <a:cs typeface="B Nazanin" pitchFamily="2" charset="-78"/>
              </a:rPr>
              <a:t>دسترسی به اطلاعات زمانی که به آن نیاز است( به هنگام بودن)</a:t>
            </a:r>
            <a:endParaRPr lang="en-US" sz="2200" b="0" dirty="0" smtClean="0">
              <a:solidFill>
                <a:schemeClr val="tx1"/>
              </a:solidFill>
              <a:cs typeface="B Nazanin" pitchFamily="2" charset="-78"/>
            </a:endParaRPr>
          </a:p>
          <a:p>
            <a:pPr lvl="0" algn="just" rtl="1"/>
            <a:r>
              <a:rPr lang="fa-IR" sz="2200" b="0" dirty="0" smtClean="0">
                <a:solidFill>
                  <a:schemeClr val="tx1"/>
                </a:solidFill>
                <a:cs typeface="B Nazanin" pitchFamily="2" charset="-78"/>
              </a:rPr>
              <a:t>برخورداری از اطلاعاتی که زمان خاصی را تشریح می نماید.</a:t>
            </a:r>
            <a:endParaRPr lang="en-US" sz="2200" b="0" dirty="0" smtClean="0">
              <a:solidFill>
                <a:schemeClr val="tx1"/>
              </a:solidFill>
              <a:cs typeface="B Nazanin" pitchFamily="2" charset="-78"/>
            </a:endParaRPr>
          </a:p>
          <a:p>
            <a:pPr algn="just" rtl="1">
              <a:buFont typeface="Wingdings" pitchFamily="2" charset="2"/>
              <a:buChar char="v"/>
            </a:pPr>
            <a:r>
              <a:rPr lang="fa-IR" sz="2200" b="0" dirty="0" smtClean="0">
                <a:solidFill>
                  <a:schemeClr val="tx1"/>
                </a:solidFill>
                <a:cs typeface="B Nazanin" pitchFamily="2" charset="-78"/>
              </a:rPr>
              <a:t>ب) بعد مکان: </a:t>
            </a:r>
            <a:endParaRPr lang="en-US" sz="2200" b="0" dirty="0" smtClean="0">
              <a:solidFill>
                <a:schemeClr val="tx1"/>
              </a:solidFill>
              <a:cs typeface="B Nazanin" pitchFamily="2" charset="-78"/>
            </a:endParaRPr>
          </a:p>
          <a:p>
            <a:pPr algn="just" rtl="1"/>
            <a:r>
              <a:rPr lang="fa-IR" sz="2200" b="0" dirty="0" smtClean="0">
                <a:solidFill>
                  <a:schemeClr val="tx1"/>
                </a:solidFill>
                <a:cs typeface="B Nazanin" pitchFamily="2" charset="-78"/>
              </a:rPr>
              <a:t>بعد مکان اطلاعات اشاره به دسترسی به اطلاعات بدون در نظر گرفتن محل استقرار دارد.</a:t>
            </a:r>
            <a:endParaRPr lang="en-US" sz="2200" b="0" dirty="0" smtClean="0">
              <a:solidFill>
                <a:schemeClr val="tx1"/>
              </a:solidFill>
              <a:cs typeface="B Nazanin" pitchFamily="2" charset="-78"/>
            </a:endParaRPr>
          </a:p>
          <a:p>
            <a:pPr algn="just" rtl="1">
              <a:buFont typeface="Wingdings" pitchFamily="2" charset="2"/>
              <a:buChar char="v"/>
            </a:pPr>
            <a:r>
              <a:rPr lang="fa-IR" sz="2200" b="0" dirty="0" smtClean="0">
                <a:solidFill>
                  <a:schemeClr val="tx1"/>
                </a:solidFill>
                <a:cs typeface="B Nazanin" pitchFamily="2" charset="-78"/>
              </a:rPr>
              <a:t>ج) بعد شکل:</a:t>
            </a:r>
            <a:endParaRPr lang="en-US" sz="2200" b="0" dirty="0" smtClean="0">
              <a:solidFill>
                <a:schemeClr val="tx1"/>
              </a:solidFill>
              <a:cs typeface="B Nazanin" pitchFamily="2" charset="-78"/>
            </a:endParaRPr>
          </a:p>
          <a:p>
            <a:pPr lvl="0" algn="just" rtl="1"/>
            <a:r>
              <a:rPr lang="fa-IR" sz="2200" b="0" dirty="0" smtClean="0">
                <a:solidFill>
                  <a:schemeClr val="tx1"/>
                </a:solidFill>
                <a:cs typeface="B Nazanin" pitchFamily="2" charset="-78"/>
              </a:rPr>
              <a:t>اطلاعات باید به شکلی ارائه شود که کاربر بتواند از آن استفاده نماید مانند: متن، صوت، تصویر، گرافیک، فیلم و ...</a:t>
            </a:r>
            <a:endParaRPr lang="en-US" sz="2200" b="0" dirty="0" smtClean="0">
              <a:solidFill>
                <a:schemeClr val="tx1"/>
              </a:solidFill>
              <a:cs typeface="B Nazanin" pitchFamily="2" charset="-78"/>
            </a:endParaRPr>
          </a:p>
          <a:p>
            <a:pPr lvl="0" algn="just" rtl="1"/>
            <a:r>
              <a:rPr lang="fa-IR" sz="2200" b="0" dirty="0" smtClean="0">
                <a:solidFill>
                  <a:schemeClr val="tx1"/>
                </a:solidFill>
                <a:cs typeface="B Nazanin" pitchFamily="2" charset="-78"/>
              </a:rPr>
              <a:t>اطلاعات مورد نیاز باید فاقد خطا باشند( صحت اطلاعات)</a:t>
            </a:r>
            <a:endParaRPr lang="en-US" sz="2200" b="0" dirty="0" smtClean="0">
              <a:solidFill>
                <a:schemeClr val="tx1"/>
              </a:solidFill>
              <a:cs typeface="B Nazanin" pitchFamily="2" charset="-78"/>
            </a:endParaRPr>
          </a:p>
          <a:p>
            <a:pPr algn="just"/>
            <a:endParaRPr lang="en-US" sz="2200" b="0" dirty="0">
              <a:solidFill>
                <a:schemeClr val="tx1"/>
              </a:solidFill>
              <a:cs typeface="B Nazanin" pitchFamily="2" charset="-78"/>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b="1" dirty="0" smtClean="0">
                <a:cs typeface="B Nazanin" pitchFamily="2" charset="-78"/>
              </a:rPr>
              <a:t>ابعاد ساختاری اطلاعات:</a:t>
            </a:r>
            <a:r>
              <a:rPr lang="en-US" dirty="0" smtClean="0">
                <a:cs typeface="B Nazanin" pitchFamily="2" charset="-78"/>
              </a:rPr>
              <a:t/>
            </a:r>
            <a:br>
              <a:rPr lang="en-US" dirty="0" smtClean="0">
                <a:cs typeface="B Nazanin" pitchFamily="2" charset="-78"/>
              </a:rPr>
            </a:br>
            <a:endParaRPr lang="en-US" dirty="0"/>
          </a:p>
        </p:txBody>
      </p:sp>
      <p:sp>
        <p:nvSpPr>
          <p:cNvPr id="3" name="Content Placeholder 2"/>
          <p:cNvSpPr>
            <a:spLocks noGrp="1"/>
          </p:cNvSpPr>
          <p:nvPr>
            <p:ph sz="quarter" idx="1"/>
          </p:nvPr>
        </p:nvSpPr>
        <p:spPr/>
        <p:txBody>
          <a:bodyPr/>
          <a:lstStyle/>
          <a:p>
            <a:pPr algn="r" rtl="1">
              <a:buNone/>
            </a:pPr>
            <a:r>
              <a:rPr lang="fa-IR" dirty="0" smtClean="0">
                <a:cs typeface="B Nazanin" pitchFamily="2" charset="-78"/>
              </a:rPr>
              <a:t>گردش اطلاعات در سازمان در چهار جهت می تواند انجام گیرد:</a:t>
            </a:r>
          </a:p>
          <a:p>
            <a:pPr algn="r" rtl="1">
              <a:buNone/>
            </a:pPr>
            <a:endParaRPr lang="fa-IR" dirty="0" smtClean="0">
              <a:cs typeface="B Nazanin" pitchFamily="2" charset="-78"/>
            </a:endParaRPr>
          </a:p>
          <a:p>
            <a:pPr algn="r" rtl="1">
              <a:buFont typeface="Wingdings" pitchFamily="2" charset="2"/>
              <a:buChar char="v"/>
            </a:pPr>
            <a:r>
              <a:rPr lang="fa-IR" dirty="0" smtClean="0">
                <a:cs typeface="B Nazanin" pitchFamily="2" charset="-78"/>
              </a:rPr>
              <a:t>بسوی بالا</a:t>
            </a:r>
          </a:p>
          <a:p>
            <a:pPr algn="r" rtl="1">
              <a:buFont typeface="Wingdings" pitchFamily="2" charset="2"/>
              <a:buChar char="v"/>
            </a:pPr>
            <a:r>
              <a:rPr lang="fa-IR" dirty="0" smtClean="0">
                <a:cs typeface="B Nazanin" pitchFamily="2" charset="-78"/>
              </a:rPr>
              <a:t>پایین</a:t>
            </a:r>
          </a:p>
          <a:p>
            <a:pPr algn="r" rtl="1">
              <a:buFont typeface="Wingdings" pitchFamily="2" charset="2"/>
              <a:buChar char="v"/>
            </a:pPr>
            <a:r>
              <a:rPr lang="fa-IR" dirty="0" smtClean="0">
                <a:cs typeface="B Nazanin" pitchFamily="2" charset="-78"/>
              </a:rPr>
              <a:t>افقی</a:t>
            </a:r>
          </a:p>
          <a:p>
            <a:pPr algn="r" rtl="1">
              <a:buFont typeface="Wingdings" pitchFamily="2" charset="2"/>
              <a:buChar char="v"/>
            </a:pPr>
            <a:r>
              <a:rPr lang="fa-IR" dirty="0" smtClean="0">
                <a:cs typeface="B Nazanin" pitchFamily="2" charset="-78"/>
              </a:rPr>
              <a:t>و خارج از سازمان</a:t>
            </a:r>
          </a:p>
          <a:p>
            <a:pPr algn="r" rtl="1">
              <a:buFont typeface="Wingdings" pitchFamily="2" charset="2"/>
              <a:buChar char="v"/>
            </a:pPr>
            <a:endParaRPr lang="fa-IR" dirty="0" smtClean="0">
              <a:cs typeface="B Nazanin" pitchFamily="2" charset="-78"/>
            </a:endParaRPr>
          </a:p>
          <a:p>
            <a:pPr algn="r" rtl="1">
              <a:buNone/>
            </a:pPr>
            <a:r>
              <a:rPr lang="fa-IR" dirty="0" smtClean="0">
                <a:cs typeface="B Nazanin" pitchFamily="2" charset="-78"/>
              </a:rPr>
              <a:t>اطلاعات را می توان به صورت درونی، بیرونی، عینی و ذهنی تقسیم بندی کرد.</a:t>
            </a:r>
            <a:endParaRPr lang="en-US" dirty="0" smtClean="0">
              <a:cs typeface="B Nazanin" pitchFamily="2" charset="-78"/>
            </a:endParaRPr>
          </a:p>
          <a:p>
            <a:pPr algn="r" rtl="1">
              <a:buFont typeface="Wingdings" pitchFamily="2" charset="2"/>
              <a:buChar char="v"/>
            </a:pPr>
            <a:endParaRPr lang="en-US" dirty="0">
              <a:cs typeface="B Nazanin" pitchFamily="2" charset="-78"/>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b="1" dirty="0" smtClean="0">
                <a:cs typeface="B Nazanin" pitchFamily="2" charset="-78"/>
              </a:rPr>
              <a:t>ابعاد کیفی اطلاعات:</a:t>
            </a:r>
            <a:r>
              <a:rPr lang="en-US" dirty="0" smtClean="0">
                <a:cs typeface="B Nazanin" pitchFamily="2" charset="-78"/>
              </a:rPr>
              <a:t/>
            </a:r>
            <a:br>
              <a:rPr lang="en-US" dirty="0" smtClean="0">
                <a:cs typeface="B Nazanin" pitchFamily="2" charset="-78"/>
              </a:rPr>
            </a:br>
            <a:endParaRPr lang="en-US" dirty="0">
              <a:cs typeface="B Nazanin" pitchFamily="2" charset="-78"/>
            </a:endParaRPr>
          </a:p>
        </p:txBody>
      </p:sp>
      <p:sp>
        <p:nvSpPr>
          <p:cNvPr id="3" name="Content Placeholder 2"/>
          <p:cNvSpPr>
            <a:spLocks noGrp="1"/>
          </p:cNvSpPr>
          <p:nvPr>
            <p:ph sz="quarter" idx="1"/>
          </p:nvPr>
        </p:nvSpPr>
        <p:spPr/>
        <p:txBody>
          <a:bodyPr/>
          <a:lstStyle/>
          <a:p>
            <a:pPr lvl="0" algn="just" rtl="1">
              <a:buFont typeface="Wingdings" pitchFamily="2" charset="2"/>
              <a:buChar char="v"/>
            </a:pPr>
            <a:r>
              <a:rPr lang="fa-IR" b="1" u="sng" dirty="0" smtClean="0">
                <a:cs typeface="B Nazanin" pitchFamily="2" charset="-78"/>
              </a:rPr>
              <a:t>کیفیت داده های اولیه</a:t>
            </a:r>
            <a:r>
              <a:rPr lang="fa-IR" dirty="0" smtClean="0">
                <a:cs typeface="B Nazanin" pitchFamily="2" charset="-78"/>
              </a:rPr>
              <a:t>: کیفیت سیستم پردازش داده ها هر قدر هم خوب باشد نمی تواند ضعف داده های ورودی را جبران نماید. ضعف کیفیت ممکن است ناشی از کیفیت داده های فراهم شده برای سازمان و یا ناشی از روشهای تهیه داده ها باشد. کیفیت خروجی سیستم بستگی به کیفیت ورودی ها دارد.</a:t>
            </a:r>
            <a:endParaRPr lang="en-US" dirty="0" smtClean="0">
              <a:cs typeface="B Nazanin" pitchFamily="2" charset="-78"/>
            </a:endParaRPr>
          </a:p>
          <a:p>
            <a:pPr lvl="0" algn="just" rtl="1">
              <a:buFont typeface="Wingdings" pitchFamily="2" charset="2"/>
              <a:buChar char="v"/>
            </a:pPr>
            <a:endParaRPr lang="en-US" dirty="0" smtClean="0">
              <a:cs typeface="B Nazanin" pitchFamily="2" charset="-78"/>
            </a:endParaRPr>
          </a:p>
          <a:p>
            <a:pPr lvl="0" algn="just" rtl="1">
              <a:buFont typeface="Wingdings" pitchFamily="2" charset="2"/>
              <a:buChar char="v"/>
            </a:pPr>
            <a:r>
              <a:rPr lang="fa-IR" b="1" u="sng" dirty="0" smtClean="0">
                <a:cs typeface="B Nazanin" pitchFamily="2" charset="-78"/>
              </a:rPr>
              <a:t>وظایف پردازشی</a:t>
            </a:r>
            <a:r>
              <a:rPr lang="fa-IR" dirty="0" smtClean="0">
                <a:cs typeface="B Nazanin" pitchFamily="2" charset="-78"/>
              </a:rPr>
              <a:t>: منظور از وظایف پردازشی، روشهای مختلف کار در سیستم پردازشی است خواه عملیات دستی باشد و یا ماشینی.</a:t>
            </a:r>
            <a:endParaRPr lang="en-US" dirty="0" smtClean="0">
              <a:cs typeface="B Nazanin" pitchFamily="2" charset="-78"/>
            </a:endParaRPr>
          </a:p>
          <a:p>
            <a:pPr lvl="0" algn="just" rtl="1">
              <a:buFont typeface="Wingdings" pitchFamily="2" charset="2"/>
              <a:buChar char="v"/>
            </a:pPr>
            <a:endParaRPr lang="en-US" dirty="0" smtClean="0">
              <a:cs typeface="B Nazanin" pitchFamily="2" charset="-78"/>
            </a:endParaRPr>
          </a:p>
          <a:p>
            <a:pPr lvl="0" algn="just" rtl="1">
              <a:buFont typeface="Wingdings" pitchFamily="2" charset="2"/>
              <a:buChar char="v"/>
            </a:pPr>
            <a:r>
              <a:rPr lang="fa-IR" b="1" u="sng" dirty="0" smtClean="0">
                <a:cs typeface="B Nazanin" pitchFamily="2" charset="-78"/>
              </a:rPr>
              <a:t>زمان</a:t>
            </a:r>
            <a:r>
              <a:rPr lang="fa-IR" dirty="0" smtClean="0">
                <a:cs typeface="B Nazanin" pitchFamily="2" charset="-78"/>
              </a:rPr>
              <a:t>: دستیابی به اطلاعات در زمان مناسب، دلیل عمده ی تهیه سیستم های ذخیره سازی بزرگ و یا پایگاه داده ها و نیز استفاده از امکانات پردازشی زمان واقعی می باشد.</a:t>
            </a:r>
            <a:endParaRPr lang="en-US" dirty="0" smtClean="0">
              <a:cs typeface="B Nazanin" pitchFamily="2" charset="-78"/>
            </a:endParaRPr>
          </a:p>
          <a:p>
            <a:pPr algn="just">
              <a:buFont typeface="Wingdings" pitchFamily="2" charset="2"/>
              <a:buChar char="v"/>
            </a:pPr>
            <a:endParaRPr lang="en-US" dirty="0">
              <a:cs typeface="B Nazanin" pitchFamily="2" charset="-78"/>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714356"/>
            <a:ext cx="7467600" cy="5759596"/>
          </a:xfrm>
        </p:spPr>
        <p:txBody>
          <a:bodyPr>
            <a:normAutofit/>
          </a:bodyPr>
          <a:lstStyle/>
          <a:p>
            <a:pPr lvl="0" algn="just" rtl="1">
              <a:buFont typeface="Wingdings" pitchFamily="2" charset="2"/>
              <a:buChar char="v"/>
            </a:pPr>
            <a:r>
              <a:rPr lang="fa-IR" b="1" u="sng" dirty="0" smtClean="0">
                <a:cs typeface="B Nazanin" pitchFamily="2" charset="-78"/>
              </a:rPr>
              <a:t>انتقال داده ها</a:t>
            </a:r>
            <a:r>
              <a:rPr lang="fa-IR" dirty="0" smtClean="0">
                <a:cs typeface="B Nazanin" pitchFamily="2" charset="-78"/>
              </a:rPr>
              <a:t>: علاوه بر کیفیت ارائه داده ها، رسانه مورد استفاده برای انتقال داده ها نیز بر اثربخشی فرآیند تبدیل داده ها موثر است.</a:t>
            </a:r>
            <a:endParaRPr lang="en-US" dirty="0" smtClean="0">
              <a:cs typeface="B Nazanin" pitchFamily="2" charset="-78"/>
            </a:endParaRPr>
          </a:p>
          <a:p>
            <a:pPr lvl="0" algn="just" rtl="1">
              <a:buFont typeface="Wingdings" pitchFamily="2" charset="2"/>
              <a:buChar char="v"/>
            </a:pPr>
            <a:endParaRPr lang="en-US" dirty="0" smtClean="0">
              <a:cs typeface="B Nazanin" pitchFamily="2" charset="-78"/>
            </a:endParaRPr>
          </a:p>
          <a:p>
            <a:pPr lvl="0" algn="just" rtl="1">
              <a:buFont typeface="Wingdings" pitchFamily="2" charset="2"/>
              <a:buChar char="v"/>
            </a:pPr>
            <a:r>
              <a:rPr lang="fa-IR" b="1" u="sng" dirty="0" smtClean="0">
                <a:cs typeface="B Nazanin" pitchFamily="2" charset="-78"/>
              </a:rPr>
              <a:t>نحوه ارائه داده ها</a:t>
            </a:r>
            <a:r>
              <a:rPr lang="fa-IR" dirty="0" smtClean="0">
                <a:cs typeface="B Nazanin" pitchFamily="2" charset="-78"/>
              </a:rPr>
              <a:t>: نحوه ارائه اطلاعات به کاربر می تواند منجر به عدم تشخیص ارزش اطلاعاتی داده ها گردد. مثلاً اگر اطلاعات از نظر نحوه ارائه ضعیف باشد و یا خیلی وارد جزئیات شده باشد، ممکن است کاربر متوجه اهمیت داده ها نشود یا بدلیل انبوه مطالب از جستجو در مطالب صرف نظر کند.</a:t>
            </a:r>
            <a:endParaRPr lang="en-US" dirty="0" smtClean="0">
              <a:cs typeface="B Nazanin" pitchFamily="2" charset="-78"/>
            </a:endParaRPr>
          </a:p>
          <a:p>
            <a:pPr lvl="0" algn="just" rtl="1">
              <a:buFont typeface="Wingdings" pitchFamily="2" charset="2"/>
              <a:buChar char="v"/>
            </a:pPr>
            <a:endParaRPr lang="en-US" dirty="0" smtClean="0">
              <a:cs typeface="B Nazanin" pitchFamily="2" charset="-78"/>
            </a:endParaRPr>
          </a:p>
          <a:p>
            <a:pPr lvl="0" algn="just" rtl="1">
              <a:buFont typeface="Wingdings" pitchFamily="2" charset="2"/>
              <a:buChar char="v"/>
            </a:pPr>
            <a:r>
              <a:rPr lang="fa-IR" b="1" u="sng" dirty="0" smtClean="0">
                <a:cs typeface="B Nazanin" pitchFamily="2" charset="-78"/>
              </a:rPr>
              <a:t>وسیله ارتباطی</a:t>
            </a:r>
            <a:r>
              <a:rPr lang="fa-IR" dirty="0" smtClean="0">
                <a:cs typeface="B Nazanin" pitchFamily="2" charset="-78"/>
              </a:rPr>
              <a:t>: کیفیت وسیله ارتباطی کاربر و تکنولوژی سیستم هایی که داده ها را ارائه می کنند، تاثیر عمده ای بر اثربخشی فرآیند دارد. در واقع سهولت وسیله مورد استفاده برای بیان نیازهای اطلاعاتی و دریافت اطلاعات ضروری اهمیت دارد. به این سیستم ها سیستمهای کاربر-آشنا گویند.</a:t>
            </a:r>
            <a:endParaRPr lang="en-US" dirty="0" smtClean="0">
              <a:cs typeface="B Nazanin" pitchFamily="2" charset="-78"/>
            </a:endParaRPr>
          </a:p>
          <a:p>
            <a:pPr algn="just">
              <a:buFont typeface="Wingdings" pitchFamily="2" charset="2"/>
              <a:buChar char="v"/>
            </a:pPr>
            <a:endParaRPr lang="en-US" dirty="0">
              <a:cs typeface="B Nazanin" pitchFamily="2" charset="-78"/>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57422" y="571480"/>
            <a:ext cx="6172200" cy="732306"/>
          </a:xfrm>
        </p:spPr>
        <p:txBody>
          <a:bodyPr/>
          <a:lstStyle/>
          <a:p>
            <a:pPr algn="r"/>
            <a:r>
              <a:rPr lang="fa-IR" dirty="0" smtClean="0">
                <a:cs typeface="B Nazanin" pitchFamily="2" charset="-78"/>
              </a:rPr>
              <a:t>ارزش اطلاعات</a:t>
            </a:r>
            <a:endParaRPr lang="en-US" dirty="0">
              <a:cs typeface="B Nazanin" pitchFamily="2" charset="-78"/>
            </a:endParaRPr>
          </a:p>
        </p:txBody>
      </p:sp>
      <p:sp>
        <p:nvSpPr>
          <p:cNvPr id="3" name="Subtitle 2"/>
          <p:cNvSpPr>
            <a:spLocks noGrp="1"/>
          </p:cNvSpPr>
          <p:nvPr>
            <p:ph type="subTitle" idx="1"/>
          </p:nvPr>
        </p:nvSpPr>
        <p:spPr>
          <a:xfrm>
            <a:off x="2286000" y="1785926"/>
            <a:ext cx="6172200" cy="3286148"/>
          </a:xfrm>
        </p:spPr>
        <p:txBody>
          <a:bodyPr>
            <a:normAutofit/>
          </a:bodyPr>
          <a:lstStyle/>
          <a:p>
            <a:pPr algn="just" rtl="1"/>
            <a:r>
              <a:rPr lang="fa-IR" sz="2400" b="0" dirty="0" smtClean="0">
                <a:solidFill>
                  <a:schemeClr val="tx1"/>
                </a:solidFill>
                <a:cs typeface="B Nazanin" pitchFamily="2" charset="-78"/>
              </a:rPr>
              <a:t>ارزش اطلاعات بستگی به شناخت کاربر از اطاعات و مرتبط بودن آن با موقعیت وی دارد. لذا اگر کاربر شناختی از اطلاعات نداشته باشد، داده ها همچنان داده باقی خواهند ماند. هرچه ارتباط اطلاعات با موقعیت کاربر بیشتر باشد، سطح یا میزان شناخت کاربر از موقعیت و اطلاعات بیشتر خواهد بود، لذا ارزش اطلاعات افزایش خواهد یافت</a:t>
            </a:r>
            <a:r>
              <a:rPr lang="en-US" sz="2400" b="0" dirty="0" smtClean="0">
                <a:solidFill>
                  <a:schemeClr val="tx1"/>
                </a:solidFill>
                <a:cs typeface="B Nazanin" pitchFamily="2" charset="-78"/>
              </a:rPr>
              <a:t>.</a:t>
            </a:r>
            <a:endParaRPr lang="en-US" sz="2400" b="0" dirty="0">
              <a:solidFill>
                <a:schemeClr val="tx1"/>
              </a:solidFill>
              <a:cs typeface="B Nazanin" pitchFamily="2" charset="-78"/>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b="1" dirty="0" smtClean="0">
                <a:cs typeface="B Nazanin" pitchFamily="2" charset="-78"/>
              </a:rPr>
              <a:t>طبقه بندی اطلاعات:</a:t>
            </a:r>
            <a:r>
              <a:rPr lang="en-US" dirty="0" smtClean="0">
                <a:cs typeface="B Nazanin" pitchFamily="2" charset="-78"/>
              </a:rPr>
              <a:t/>
            </a:r>
            <a:br>
              <a:rPr lang="en-US" dirty="0" smtClean="0">
                <a:cs typeface="B Nazanin" pitchFamily="2" charset="-78"/>
              </a:rPr>
            </a:br>
            <a:endParaRPr lang="en-US" dirty="0">
              <a:cs typeface="B Nazanin" pitchFamily="2" charset="-78"/>
            </a:endParaRPr>
          </a:p>
        </p:txBody>
      </p:sp>
      <p:sp>
        <p:nvSpPr>
          <p:cNvPr id="3" name="Content Placeholder 2"/>
          <p:cNvSpPr>
            <a:spLocks noGrp="1"/>
          </p:cNvSpPr>
          <p:nvPr>
            <p:ph sz="quarter" idx="1"/>
          </p:nvPr>
        </p:nvSpPr>
        <p:spPr>
          <a:xfrm>
            <a:off x="457200" y="1600200"/>
            <a:ext cx="7686700" cy="4873752"/>
          </a:xfrm>
        </p:spPr>
        <p:txBody>
          <a:bodyPr>
            <a:normAutofit fontScale="92500"/>
          </a:bodyPr>
          <a:lstStyle/>
          <a:p>
            <a:pPr lvl="0" algn="just" rtl="1">
              <a:buFont typeface="Wingdings" pitchFamily="2" charset="2"/>
              <a:buChar char="v"/>
            </a:pPr>
            <a:r>
              <a:rPr lang="fa-IR" b="1" dirty="0" smtClean="0">
                <a:cs typeface="B Nazanin" pitchFamily="2" charset="-78"/>
              </a:rPr>
              <a:t>منبع اطلاعات</a:t>
            </a:r>
            <a:r>
              <a:rPr lang="fa-IR" dirty="0" smtClean="0">
                <a:cs typeface="B Nazanin" pitchFamily="2" charset="-78"/>
              </a:rPr>
              <a:t>: این که اطلاعات در داخل سازمان ایجاد شده اند یا خارج آن.</a:t>
            </a:r>
            <a:endParaRPr lang="en-US" dirty="0" smtClean="0">
              <a:cs typeface="B Nazanin" pitchFamily="2" charset="-78"/>
            </a:endParaRPr>
          </a:p>
          <a:p>
            <a:pPr lvl="0" algn="just" rtl="1">
              <a:buFont typeface="Wingdings" pitchFamily="2" charset="2"/>
              <a:buChar char="v"/>
            </a:pPr>
            <a:endParaRPr lang="en-US" dirty="0" smtClean="0">
              <a:cs typeface="B Nazanin" pitchFamily="2" charset="-78"/>
            </a:endParaRPr>
          </a:p>
          <a:p>
            <a:pPr lvl="0" algn="just" rtl="1">
              <a:buFont typeface="Wingdings" pitchFamily="2" charset="2"/>
              <a:buChar char="v"/>
            </a:pPr>
            <a:r>
              <a:rPr lang="fa-IR" b="1" dirty="0" smtClean="0">
                <a:cs typeface="B Nazanin" pitchFamily="2" charset="-78"/>
              </a:rPr>
              <a:t>چارچوب زمانی</a:t>
            </a:r>
            <a:r>
              <a:rPr lang="fa-IR" dirty="0" smtClean="0">
                <a:cs typeface="B Nazanin" pitchFamily="2" charset="-78"/>
              </a:rPr>
              <a:t>: اطلاعات مربوط به موضوعی در گذشته است یا حال و یا آینده.</a:t>
            </a:r>
            <a:endParaRPr lang="en-US" dirty="0" smtClean="0">
              <a:cs typeface="B Nazanin" pitchFamily="2" charset="-78"/>
            </a:endParaRPr>
          </a:p>
          <a:p>
            <a:pPr lvl="0" algn="just" rtl="1">
              <a:buFont typeface="Wingdings" pitchFamily="2" charset="2"/>
              <a:buChar char="v"/>
            </a:pPr>
            <a:endParaRPr lang="en-US" dirty="0" smtClean="0">
              <a:cs typeface="B Nazanin" pitchFamily="2" charset="-78"/>
            </a:endParaRPr>
          </a:p>
          <a:p>
            <a:pPr lvl="0" algn="just" rtl="1">
              <a:buFont typeface="Wingdings" pitchFamily="2" charset="2"/>
              <a:buChar char="v"/>
            </a:pPr>
            <a:r>
              <a:rPr lang="fa-IR" b="1" dirty="0" smtClean="0">
                <a:cs typeface="B Nazanin" pitchFamily="2" charset="-78"/>
              </a:rPr>
              <a:t>رسانه ارتباطی</a:t>
            </a:r>
            <a:r>
              <a:rPr lang="fa-IR" dirty="0" smtClean="0">
                <a:cs typeface="B Nazanin" pitchFamily="2" charset="-78"/>
              </a:rPr>
              <a:t>: اطلاعات کتبی ارائه می شود و یا شفاهی.  </a:t>
            </a:r>
            <a:endParaRPr lang="en-US" dirty="0" smtClean="0">
              <a:cs typeface="B Nazanin" pitchFamily="2" charset="-78"/>
            </a:endParaRPr>
          </a:p>
          <a:p>
            <a:pPr lvl="0" algn="just" rtl="1">
              <a:buFont typeface="Wingdings" pitchFamily="2" charset="2"/>
              <a:buChar char="v"/>
            </a:pPr>
            <a:endParaRPr lang="en-US" dirty="0" smtClean="0">
              <a:cs typeface="B Nazanin" pitchFamily="2" charset="-78"/>
            </a:endParaRPr>
          </a:p>
          <a:p>
            <a:pPr lvl="0" algn="just" rtl="1">
              <a:buFont typeface="Wingdings" pitchFamily="2" charset="2"/>
              <a:buChar char="v"/>
            </a:pPr>
            <a:r>
              <a:rPr lang="fa-IR" b="1" dirty="0" smtClean="0">
                <a:cs typeface="B Nazanin" pitchFamily="2" charset="-78"/>
              </a:rPr>
              <a:t>زمینه عملیاتی</a:t>
            </a:r>
            <a:r>
              <a:rPr lang="fa-IR" dirty="0" smtClean="0">
                <a:cs typeface="B Nazanin" pitchFamily="2" charset="-78"/>
              </a:rPr>
              <a:t>: اطلاعات مربوط به فعالیتهای اولیه مانند هزینه مواد خام و تدارکات می باشد، یا مربوط به امور پرسنلی و حتی هزینه غیبت و تاخیر کارکنان.</a:t>
            </a:r>
            <a:endParaRPr lang="en-US" dirty="0" smtClean="0">
              <a:cs typeface="B Nazanin" pitchFamily="2" charset="-78"/>
            </a:endParaRPr>
          </a:p>
          <a:p>
            <a:pPr lvl="0" algn="just" rtl="1">
              <a:buFont typeface="Wingdings" pitchFamily="2" charset="2"/>
              <a:buChar char="v"/>
            </a:pPr>
            <a:endParaRPr lang="en-US" dirty="0" smtClean="0">
              <a:cs typeface="B Nazanin" pitchFamily="2" charset="-78"/>
            </a:endParaRPr>
          </a:p>
          <a:p>
            <a:pPr lvl="0" algn="just" rtl="1">
              <a:buFont typeface="Wingdings" pitchFamily="2" charset="2"/>
              <a:buChar char="v"/>
            </a:pPr>
            <a:r>
              <a:rPr lang="fa-IR" b="1" dirty="0" smtClean="0">
                <a:cs typeface="B Nazanin" pitchFamily="2" charset="-78"/>
              </a:rPr>
              <a:t>سطح تصمیم گیری</a:t>
            </a:r>
            <a:r>
              <a:rPr lang="fa-IR" dirty="0" smtClean="0">
                <a:cs typeface="B Nazanin" pitchFamily="2" charset="-78"/>
              </a:rPr>
              <a:t>: کاربرد اصلی اطلاعات در کدام یک از سطوح استراتژیک، تاکتیکی، یا اجرایی صورت می گیرد.</a:t>
            </a:r>
            <a:endParaRPr lang="en-US" dirty="0" smtClean="0">
              <a:cs typeface="B Nazanin" pitchFamily="2" charset="-78"/>
            </a:endParaRPr>
          </a:p>
          <a:p>
            <a:pPr algn="just">
              <a:buFont typeface="Wingdings" pitchFamily="2" charset="2"/>
              <a:buChar char="v"/>
            </a:pPr>
            <a:endParaRPr lang="en-US" dirty="0">
              <a:cs typeface="B Nazanin" pitchFamily="2" charset="-78"/>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2"/>
          </p:nvPr>
        </p:nvSpPr>
        <p:spPr>
          <a:xfrm>
            <a:off x="6215074" y="285728"/>
            <a:ext cx="2643206" cy="1357322"/>
          </a:xfrm>
        </p:spPr>
        <p:txBody>
          <a:bodyPr>
            <a:normAutofit/>
          </a:bodyPr>
          <a:lstStyle/>
          <a:p>
            <a:pPr algn="just"/>
            <a:r>
              <a:rPr lang="fa-IR" sz="3200" b="1" dirty="0" smtClean="0">
                <a:cs typeface="B Nazanin" pitchFamily="2" charset="-78"/>
              </a:rPr>
              <a:t>اهمیت اطلاعات:</a:t>
            </a:r>
            <a:endParaRPr lang="en-US" sz="3200" dirty="0">
              <a:cs typeface="B Nazanin" pitchFamily="2" charset="-78"/>
            </a:endParaRPr>
          </a:p>
        </p:txBody>
      </p:sp>
      <p:sp>
        <p:nvSpPr>
          <p:cNvPr id="4" name="Content Placeholder 3"/>
          <p:cNvSpPr>
            <a:spLocks noGrp="1"/>
          </p:cNvSpPr>
          <p:nvPr>
            <p:ph sz="quarter" idx="1"/>
          </p:nvPr>
        </p:nvSpPr>
        <p:spPr>
          <a:xfrm>
            <a:off x="357158" y="1714488"/>
            <a:ext cx="5638800" cy="2500330"/>
          </a:xfrm>
        </p:spPr>
        <p:txBody>
          <a:bodyPr/>
          <a:lstStyle/>
          <a:p>
            <a:pPr algn="just" rtl="1">
              <a:buFont typeface="Wingdings" pitchFamily="2" charset="2"/>
              <a:buChar char="v"/>
            </a:pPr>
            <a:r>
              <a:rPr lang="fa-IR" dirty="0" smtClean="0">
                <a:cs typeface="B Nazanin" pitchFamily="2" charset="-78"/>
              </a:rPr>
              <a:t>هرچه فضای اطلاعاتی یک سازمان، دقیقتر، شفاف تر، منسجم تر و سیستماتیک تر باشد، سازمان بهتر می تواند به اهدافش نایل آید. وجود فضای اطلاعاتی نادقیق،کدر، آشفته، متناقض، ناساختمند از مهمترین عوامل عدم پیشرفت در مدیریت سازمان ها است.</a:t>
            </a:r>
            <a:endParaRPr lang="en-US" dirty="0" smtClean="0">
              <a:cs typeface="B Nazanin" pitchFamily="2" charset="-78"/>
            </a:endParaRPr>
          </a:p>
          <a:p>
            <a:pPr algn="just" rtl="1">
              <a:buFont typeface="Wingdings" pitchFamily="2" charset="2"/>
              <a:buChar char="v"/>
            </a:pPr>
            <a:endParaRPr lang="en-US" dirty="0">
              <a:cs typeface="B Nazanin" pitchFamily="2" charset="-78"/>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b="1" dirty="0" smtClean="0">
                <a:cs typeface="B Nazanin" pitchFamily="2" charset="-78"/>
              </a:rPr>
              <a:t>مدیریت منابع اطلاعاتی:</a:t>
            </a:r>
            <a:r>
              <a:rPr lang="en-US" dirty="0" smtClean="0">
                <a:cs typeface="B Nazanin" pitchFamily="2" charset="-78"/>
              </a:rPr>
              <a:t/>
            </a:r>
            <a:br>
              <a:rPr lang="en-US" dirty="0" smtClean="0">
                <a:cs typeface="B Nazanin" pitchFamily="2" charset="-78"/>
              </a:rPr>
            </a:br>
            <a:endParaRPr lang="en-US" dirty="0">
              <a:cs typeface="B Nazanin" pitchFamily="2" charset="-78"/>
            </a:endParaRPr>
          </a:p>
        </p:txBody>
      </p:sp>
      <p:sp>
        <p:nvSpPr>
          <p:cNvPr id="3" name="Content Placeholder 2"/>
          <p:cNvSpPr>
            <a:spLocks noGrp="1"/>
          </p:cNvSpPr>
          <p:nvPr>
            <p:ph sz="quarter" idx="1"/>
          </p:nvPr>
        </p:nvSpPr>
        <p:spPr/>
        <p:txBody>
          <a:bodyPr>
            <a:normAutofit fontScale="92500"/>
          </a:bodyPr>
          <a:lstStyle/>
          <a:p>
            <a:pPr algn="just" rtl="1">
              <a:buNone/>
            </a:pPr>
            <a:r>
              <a:rPr lang="fa-IR" dirty="0" smtClean="0">
                <a:cs typeface="B Nazanin" pitchFamily="2" charset="-78"/>
              </a:rPr>
              <a:t>فعالیتی است که باید از سوی مدیران در کلیه سطوح و با هدف کسب و اداره منابع اطلاعاتی مورد نیاز و در جهت تامین به موقع اطلاعات مورد نیاز سازمان صورت پذیرد. </a:t>
            </a:r>
            <a:endParaRPr lang="en-US" dirty="0" smtClean="0">
              <a:cs typeface="B Nazanin" pitchFamily="2" charset="-78"/>
            </a:endParaRPr>
          </a:p>
          <a:p>
            <a:pPr algn="just" rtl="1">
              <a:buNone/>
            </a:pPr>
            <a:r>
              <a:rPr lang="fa-IR" dirty="0" smtClean="0">
                <a:cs typeface="B Nazanin" pitchFamily="2" charset="-78"/>
              </a:rPr>
              <a:t>شرایط خاصی که در سازمان باید برای مدیریت اطلاعات حاکم شود عبارتند از :</a:t>
            </a:r>
            <a:endParaRPr lang="en-US" dirty="0" smtClean="0">
              <a:cs typeface="B Nazanin" pitchFamily="2" charset="-78"/>
            </a:endParaRPr>
          </a:p>
          <a:p>
            <a:pPr lvl="0" algn="just" rtl="1">
              <a:buFont typeface="Wingdings" pitchFamily="2" charset="2"/>
              <a:buChar char="v"/>
            </a:pPr>
            <a:r>
              <a:rPr lang="fa-IR" dirty="0" smtClean="0">
                <a:cs typeface="B Nazanin" pitchFamily="2" charset="-78"/>
              </a:rPr>
              <a:t>درک این حقیقت که برتری رقابتی از طریق منابع اطلاعاتی برتر حاصل می شود. این برتری رقابتی از طریق مدیریت صحیح اطلاعات حاصل می شود.</a:t>
            </a:r>
            <a:endParaRPr lang="en-US" dirty="0" smtClean="0">
              <a:cs typeface="B Nazanin" pitchFamily="2" charset="-78"/>
            </a:endParaRPr>
          </a:p>
          <a:p>
            <a:pPr lvl="0" algn="just" rtl="1">
              <a:buFont typeface="Wingdings" pitchFamily="2" charset="2"/>
              <a:buChar char="v"/>
            </a:pPr>
            <a:r>
              <a:rPr lang="fa-IR" dirty="0" smtClean="0">
                <a:cs typeface="B Nazanin" pitchFamily="2" charset="-78"/>
              </a:rPr>
              <a:t>درک این موضوع که مدیریت اطلاعات از اساسی ترین زمینه های کسب و کار است.</a:t>
            </a:r>
            <a:endParaRPr lang="en-US" dirty="0" smtClean="0">
              <a:cs typeface="B Nazanin" pitchFamily="2" charset="-78"/>
            </a:endParaRPr>
          </a:p>
          <a:p>
            <a:pPr lvl="0" algn="just" rtl="1">
              <a:buFont typeface="Wingdings" pitchFamily="2" charset="2"/>
              <a:buChar char="v"/>
            </a:pPr>
            <a:r>
              <a:rPr lang="fa-IR" dirty="0" smtClean="0">
                <a:cs typeface="B Nazanin" pitchFamily="2" charset="-78"/>
              </a:rPr>
              <a:t>درک این واقعیت که مدیر بخش اطلاعات نیز یکی از مدیران ارشد سازمانی است.</a:t>
            </a:r>
            <a:endParaRPr lang="en-US" dirty="0" smtClean="0">
              <a:cs typeface="B Nazanin" pitchFamily="2" charset="-78"/>
            </a:endParaRPr>
          </a:p>
          <a:p>
            <a:pPr lvl="0" algn="just" rtl="1">
              <a:buFont typeface="Wingdings" pitchFamily="2" charset="2"/>
              <a:buChar char="v"/>
            </a:pPr>
            <a:r>
              <a:rPr lang="fa-IR" dirty="0" smtClean="0">
                <a:cs typeface="B Nazanin" pitchFamily="2" charset="-78"/>
              </a:rPr>
              <a:t>ملحوظ نمودن منابع اطلاعاتی در طرح ریزی راهبردی سازمان</a:t>
            </a:r>
            <a:endParaRPr lang="en-US" dirty="0" smtClean="0">
              <a:cs typeface="B Nazanin" pitchFamily="2" charset="-78"/>
            </a:endParaRPr>
          </a:p>
          <a:p>
            <a:pPr lvl="0" algn="just" rtl="1">
              <a:buFont typeface="Wingdings" pitchFamily="2" charset="2"/>
              <a:buChar char="v"/>
            </a:pPr>
            <a:r>
              <a:rPr lang="fa-IR" dirty="0" smtClean="0">
                <a:cs typeface="B Nazanin" pitchFamily="2" charset="-78"/>
              </a:rPr>
              <a:t>وجود طرح راهبردی منابع اطلاعاتی </a:t>
            </a:r>
            <a:endParaRPr lang="en-US" dirty="0" smtClean="0">
              <a:cs typeface="B Nazanin" pitchFamily="2" charset="-78"/>
            </a:endParaRPr>
          </a:p>
          <a:p>
            <a:pPr lvl="0" algn="just" rtl="1">
              <a:buFont typeface="Wingdings" pitchFamily="2" charset="2"/>
              <a:buChar char="v"/>
            </a:pPr>
            <a:r>
              <a:rPr lang="fa-IR" dirty="0" smtClean="0">
                <a:cs typeface="B Nazanin" pitchFamily="2" charset="-78"/>
              </a:rPr>
              <a:t>وجود راهبردی به منظور انگیزش و مدیریت کاربر نهایی</a:t>
            </a:r>
            <a:endParaRPr lang="en-US" dirty="0" smtClean="0">
              <a:cs typeface="B Nazanin" pitchFamily="2" charset="-78"/>
            </a:endParaRPr>
          </a:p>
          <a:p>
            <a:pPr algn="just" rtl="1">
              <a:buFont typeface="Wingdings" pitchFamily="2" charset="2"/>
              <a:buChar char="v"/>
            </a:pPr>
            <a:endParaRPr lang="en-US" dirty="0">
              <a:cs typeface="B Nazanin" pitchFamily="2" charset="-78"/>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57422" y="500042"/>
            <a:ext cx="6172200" cy="946620"/>
          </a:xfrm>
        </p:spPr>
        <p:txBody>
          <a:bodyPr>
            <a:normAutofit/>
          </a:bodyPr>
          <a:lstStyle/>
          <a:p>
            <a:pPr algn="just" rtl="1"/>
            <a:r>
              <a:rPr lang="fa-IR" dirty="0" smtClean="0">
                <a:cs typeface="B Nazanin" pitchFamily="2" charset="-78"/>
              </a:rPr>
              <a:t>نحوه ی مدیریت اطلاعات:</a:t>
            </a:r>
            <a:endParaRPr lang="en-US" dirty="0">
              <a:cs typeface="B Nazanin" pitchFamily="2" charset="-78"/>
            </a:endParaRPr>
          </a:p>
        </p:txBody>
      </p:sp>
      <p:sp>
        <p:nvSpPr>
          <p:cNvPr id="3" name="Subtitle 2"/>
          <p:cNvSpPr>
            <a:spLocks noGrp="1"/>
          </p:cNvSpPr>
          <p:nvPr>
            <p:ph type="subTitle" idx="1"/>
          </p:nvPr>
        </p:nvSpPr>
        <p:spPr>
          <a:xfrm>
            <a:off x="2285984" y="2143116"/>
            <a:ext cx="6172200" cy="2786082"/>
          </a:xfrm>
        </p:spPr>
        <p:txBody>
          <a:bodyPr>
            <a:normAutofit/>
          </a:bodyPr>
          <a:lstStyle/>
          <a:p>
            <a:pPr algn="just" rtl="1"/>
            <a:r>
              <a:rPr lang="fa-IR" sz="2400" b="0" dirty="0" smtClean="0">
                <a:solidFill>
                  <a:schemeClr val="tx1"/>
                </a:solidFill>
                <a:cs typeface="B Nazanin" pitchFamily="2" charset="-78"/>
              </a:rPr>
              <a:t>در سالهای اخیر مدیران توجه بیشتری را نسبت به مدیریت اطلاعات مبذول می دارند. اولاً به دلیل پیچیده شدن شرایط کسب و کار و ثانیاً به دلیل قابلیت های فراوانی که فناوری رایانه بدان دست یافته است. </a:t>
            </a:r>
            <a:endParaRPr lang="en-US" sz="2400" b="0" dirty="0" smtClean="0">
              <a:solidFill>
                <a:schemeClr val="tx1"/>
              </a:solidFill>
              <a:cs typeface="B Nazanin" pitchFamily="2" charset="-78"/>
            </a:endParaRPr>
          </a:p>
          <a:p>
            <a:pPr algn="just" rtl="1"/>
            <a:endParaRPr lang="fa-IR" sz="2400" b="0" dirty="0" smtClean="0">
              <a:solidFill>
                <a:schemeClr val="tx1"/>
              </a:solidFill>
              <a:cs typeface="B Nazanin" pitchFamily="2" charset="-78"/>
            </a:endParaRPr>
          </a:p>
          <a:p>
            <a:pPr algn="just" rtl="1"/>
            <a:r>
              <a:rPr lang="fa-IR" sz="2400" b="0" dirty="0" smtClean="0">
                <a:solidFill>
                  <a:schemeClr val="tx1"/>
                </a:solidFill>
                <a:cs typeface="B Nazanin" pitchFamily="2" charset="-78"/>
              </a:rPr>
              <a:t>در ادامه به هریک از این عوامل می پردازیم:</a:t>
            </a:r>
            <a:endParaRPr lang="en-US" sz="2400" b="0" dirty="0" smtClean="0">
              <a:solidFill>
                <a:schemeClr val="tx1"/>
              </a:solidFill>
              <a:cs typeface="B Nazanin" pitchFamily="2" charset="-78"/>
            </a:endParaRPr>
          </a:p>
          <a:p>
            <a:pPr algn="just" rtl="1"/>
            <a:endParaRPr lang="en-US" sz="2400" b="0" dirty="0">
              <a:solidFill>
                <a:schemeClr val="tx1"/>
              </a:solidFill>
              <a:cs typeface="B Nazanin" pitchFamily="2" charset="-78"/>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642918"/>
            <a:ext cx="7467600" cy="5831034"/>
          </a:xfrm>
        </p:spPr>
        <p:txBody>
          <a:bodyPr>
            <a:normAutofit/>
          </a:bodyPr>
          <a:lstStyle/>
          <a:p>
            <a:pPr marL="457200" lvl="0" indent="-457200" algn="just" rtl="1">
              <a:buFont typeface="Wingdings" pitchFamily="2" charset="2"/>
              <a:buChar char="v"/>
            </a:pPr>
            <a:r>
              <a:rPr lang="fa-IR" b="1" dirty="0" smtClean="0">
                <a:cs typeface="B Nazanin" pitchFamily="2" charset="-78"/>
              </a:rPr>
              <a:t>افزایش پیچیدگی امور</a:t>
            </a:r>
            <a:r>
              <a:rPr lang="fa-IR" dirty="0" smtClean="0">
                <a:cs typeface="B Nazanin" pitchFamily="2" charset="-78"/>
              </a:rPr>
              <a:t>: پیچیدگی کسب و کار امروزه بسیار بیشتر از گذشته می باشد زیرا سازمانهای کنونی در شرایط بازار بین المللی رقابت می کنند و تکنولوژی نیز روز به روز پیشرفته تر می شود. بنابراین چارچوب زمانی برای انجام امور شکسته می شود.</a:t>
            </a:r>
          </a:p>
          <a:p>
            <a:pPr marL="457200" lvl="0" indent="-457200" algn="just" rtl="1">
              <a:buFont typeface="Wingdings" pitchFamily="2" charset="2"/>
              <a:buChar char="v"/>
            </a:pPr>
            <a:endParaRPr lang="en-US" dirty="0" smtClean="0">
              <a:cs typeface="B Nazanin" pitchFamily="2" charset="-78"/>
            </a:endParaRPr>
          </a:p>
          <a:p>
            <a:pPr marL="457200" lvl="0" indent="-457200" algn="just" rtl="1">
              <a:buFont typeface="Wingdings" pitchFamily="2" charset="2"/>
              <a:buChar char="v"/>
            </a:pPr>
            <a:r>
              <a:rPr lang="fa-IR" b="1" dirty="0" smtClean="0">
                <a:cs typeface="B Nazanin" pitchFamily="2" charset="-78"/>
              </a:rPr>
              <a:t>اثرات اقتصاد جهانی</a:t>
            </a:r>
            <a:r>
              <a:rPr lang="fa-IR" dirty="0" smtClean="0">
                <a:cs typeface="B Nazanin" pitchFamily="2" charset="-78"/>
              </a:rPr>
              <a:t>: سازمانها تحت تاثیر نظام های اقتصادی جهان می باشند. خریداران خارجی معمولاً در کشورهایی خرید می کنند که پول خودشان نسبت به پول آنها دارای ارزش بیشتری باشد.</a:t>
            </a:r>
          </a:p>
          <a:p>
            <a:pPr marL="457200" lvl="0" indent="-457200" algn="just" rtl="1">
              <a:buFont typeface="Wingdings" pitchFamily="2" charset="2"/>
              <a:buChar char="v"/>
            </a:pPr>
            <a:endParaRPr lang="en-US" dirty="0" smtClean="0">
              <a:cs typeface="B Nazanin" pitchFamily="2" charset="-78"/>
            </a:endParaRPr>
          </a:p>
          <a:p>
            <a:pPr marL="457200" lvl="0" indent="-457200" algn="just" rtl="1">
              <a:buFont typeface="Wingdings" pitchFamily="2" charset="2"/>
              <a:buChar char="v"/>
            </a:pPr>
            <a:r>
              <a:rPr lang="fa-IR" b="1" dirty="0" smtClean="0">
                <a:cs typeface="B Nazanin" pitchFamily="2" charset="-78"/>
              </a:rPr>
              <a:t>رقابت جهانی</a:t>
            </a:r>
            <a:r>
              <a:rPr lang="fa-IR" dirty="0" smtClean="0">
                <a:cs typeface="B Nazanin" pitchFamily="2" charset="-78"/>
              </a:rPr>
              <a:t>: رقابت بین سازمان ها امروزه تبدیل به رقابت در عرصه ی جهانی شده است و سازمان ها تنها در محدوده ی جغرافیایی خودشان رقابت نمی کنند.</a:t>
            </a:r>
            <a:endParaRPr lang="en-US" dirty="0" smtClean="0">
              <a:cs typeface="B Nazanin" pitchFamily="2" charset="-78"/>
            </a:endParaRPr>
          </a:p>
          <a:p>
            <a:pPr marL="457200" indent="-457200" algn="just">
              <a:buFont typeface="Wingdings" pitchFamily="2" charset="2"/>
              <a:buChar char="v"/>
            </a:pPr>
            <a:endParaRPr lang="en-US" dirty="0">
              <a:cs typeface="B Nazanin" pitchFamily="2" charset="-78"/>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285728"/>
            <a:ext cx="8358246" cy="838200"/>
          </a:xfrm>
        </p:spPr>
        <p:txBody>
          <a:bodyPr>
            <a:normAutofit/>
          </a:bodyPr>
          <a:lstStyle/>
          <a:p>
            <a:pPr algn="r"/>
            <a:r>
              <a:rPr lang="fa-IR" b="1" dirty="0" smtClean="0">
                <a:cs typeface="B Nazanin" pitchFamily="2" charset="-78"/>
              </a:rPr>
              <a:t>سازمان به عنوان یک سیستم</a:t>
            </a:r>
            <a:endParaRPr lang="en-US" dirty="0">
              <a:cs typeface="B Nazanin" pitchFamily="2" charset="-78"/>
            </a:endParaRPr>
          </a:p>
        </p:txBody>
      </p:sp>
      <p:sp>
        <p:nvSpPr>
          <p:cNvPr id="3" name="Content Placeholder 2"/>
          <p:cNvSpPr>
            <a:spLocks noGrp="1"/>
          </p:cNvSpPr>
          <p:nvPr>
            <p:ph sz="quarter" idx="1"/>
          </p:nvPr>
        </p:nvSpPr>
        <p:spPr>
          <a:xfrm>
            <a:off x="428596" y="2000240"/>
            <a:ext cx="7467600" cy="3543312"/>
          </a:xfrm>
        </p:spPr>
        <p:txBody>
          <a:bodyPr>
            <a:normAutofit/>
          </a:bodyPr>
          <a:lstStyle/>
          <a:p>
            <a:pPr algn="just" rtl="1">
              <a:buFont typeface="Wingdings" pitchFamily="2" charset="2"/>
              <a:buChar char="v"/>
            </a:pPr>
            <a:r>
              <a:rPr lang="fa-IR" dirty="0" smtClean="0">
                <a:cs typeface="B Nazanin" pitchFamily="2" charset="-78"/>
              </a:rPr>
              <a:t>سازمان سیستمی است که منابع مالی، مواد، منابع انسانی و ... را دریافت و با یک سری عملیات آنها را به محصولات یا خدمات تبدیل می کند. مدیر عنصر کنترلی سیستم می باشد و آن را به سمت رسالت و اهدافش هدایت می کند.</a:t>
            </a:r>
          </a:p>
          <a:p>
            <a:pPr algn="just" rtl="1">
              <a:buFont typeface="Wingdings" pitchFamily="2" charset="2"/>
              <a:buChar char="v"/>
            </a:pPr>
            <a:endParaRPr lang="en-US" dirty="0" smtClean="0">
              <a:cs typeface="B Nazanin" pitchFamily="2" charset="-78"/>
            </a:endParaRPr>
          </a:p>
          <a:p>
            <a:pPr algn="just" rtl="1">
              <a:buFont typeface="Wingdings" pitchFamily="2" charset="2"/>
              <a:buChar char="v"/>
            </a:pPr>
            <a:r>
              <a:rPr lang="fa-IR" dirty="0" smtClean="0">
                <a:cs typeface="B Nazanin" pitchFamily="2" charset="-78"/>
              </a:rPr>
              <a:t>رسالت سازمان در واقع علت وجودی و عامل اصلی در تاسیس آن می باشد. اهداف سازمان معمولاً جهت و میزان پیشرفت را در یک محدوده ی زمانی نشان می دهد که معمولاً به اهداف کوتاه مدت، میان مدت و بلند مدت تقسیم می شوند.</a:t>
            </a:r>
            <a:endParaRPr lang="en-US" dirty="0">
              <a:cs typeface="B Nazanin" pitchFamily="2" charset="-78"/>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sz="quarter" idx="1"/>
          </p:nvPr>
        </p:nvSpPr>
        <p:spPr>
          <a:xfrm>
            <a:off x="457200" y="642918"/>
            <a:ext cx="7467600" cy="5831034"/>
          </a:xfrm>
        </p:spPr>
        <p:txBody>
          <a:bodyPr>
            <a:normAutofit/>
          </a:bodyPr>
          <a:lstStyle/>
          <a:p>
            <a:pPr marL="457200" lvl="0" indent="-457200" algn="just" rtl="1">
              <a:buFont typeface="Wingdings" pitchFamily="2" charset="2"/>
              <a:buChar char="v"/>
            </a:pPr>
            <a:r>
              <a:rPr lang="fa-IR" b="1" dirty="0" smtClean="0">
                <a:cs typeface="B Nazanin" pitchFamily="2" charset="-78"/>
              </a:rPr>
              <a:t>افزایش پیچیدگی تکنولوژی</a:t>
            </a:r>
            <a:r>
              <a:rPr lang="fa-IR" dirty="0" smtClean="0">
                <a:cs typeface="B Nazanin" pitchFamily="2" charset="-78"/>
              </a:rPr>
              <a:t>: انواع تکنولوژی را هر روزه در کسب و کار مشاهده می کنیم. مانند استفاده از دستگاه بارکد در فروشگاههای بزرگ و یا سیستمهای رزرو کامپیوتری برای هواپیماها و ... . سازمانها دراین تکنولوژی ها سرمایه گذاری می کنند تا بتوانند عملیات ضروری خود را کارانه انجام دهند.</a:t>
            </a:r>
          </a:p>
          <a:p>
            <a:pPr marL="457200" lvl="0" indent="-457200" algn="just" rtl="1">
              <a:buFont typeface="Wingdings" pitchFamily="2" charset="2"/>
              <a:buChar char="v"/>
            </a:pPr>
            <a:endParaRPr lang="en-US" dirty="0" smtClean="0">
              <a:cs typeface="B Nazanin" pitchFamily="2" charset="-78"/>
            </a:endParaRPr>
          </a:p>
          <a:p>
            <a:pPr marL="457200" lvl="0" indent="-457200" algn="just" rtl="1">
              <a:buFont typeface="Wingdings" pitchFamily="2" charset="2"/>
              <a:buChar char="v"/>
            </a:pPr>
            <a:r>
              <a:rPr lang="fa-IR" b="1" dirty="0" smtClean="0">
                <a:cs typeface="B Nazanin" pitchFamily="2" charset="-78"/>
              </a:rPr>
              <a:t>شکستن چارچوبهای زمانی</a:t>
            </a:r>
            <a:r>
              <a:rPr lang="fa-IR" dirty="0" smtClean="0">
                <a:cs typeface="B Nazanin" pitchFamily="2" charset="-78"/>
              </a:rPr>
              <a:t>: با استفاده از تکنولوژی های جدید امروزه مراحل کسب و کار بسیار سریعتر انجام می شود.</a:t>
            </a:r>
          </a:p>
          <a:p>
            <a:pPr marL="457200" lvl="0" indent="-457200" algn="just" rtl="1">
              <a:buFont typeface="Wingdings" pitchFamily="2" charset="2"/>
              <a:buChar char="v"/>
            </a:pPr>
            <a:endParaRPr lang="en-US" dirty="0" smtClean="0">
              <a:cs typeface="B Nazanin" pitchFamily="2" charset="-78"/>
            </a:endParaRPr>
          </a:p>
          <a:p>
            <a:pPr marL="457200" lvl="0" indent="-457200" algn="just" rtl="1">
              <a:buFont typeface="Wingdings" pitchFamily="2" charset="2"/>
              <a:buChar char="v"/>
            </a:pPr>
            <a:r>
              <a:rPr lang="fa-IR" b="1" dirty="0" smtClean="0">
                <a:cs typeface="B Nazanin" pitchFamily="2" charset="-78"/>
              </a:rPr>
              <a:t>محدویتهای اجتماعی</a:t>
            </a:r>
            <a:r>
              <a:rPr lang="fa-IR" dirty="0" smtClean="0">
                <a:cs typeface="B Nazanin" pitchFamily="2" charset="-78"/>
              </a:rPr>
              <a:t>: برای تصمیم گیری در کسب و کار علاوه بر عوامل اقتصادی باید به هزینه ها و پیامدهای اجتماعی نیز توجه شود.</a:t>
            </a:r>
            <a:endParaRPr lang="en-US" dirty="0" smtClean="0">
              <a:cs typeface="B Nazanin" pitchFamily="2" charset="-78"/>
            </a:endParaRPr>
          </a:p>
          <a:p>
            <a:pPr marL="457200" indent="-457200" algn="just">
              <a:buFont typeface="Wingdings" pitchFamily="2" charset="2"/>
              <a:buChar char="v"/>
            </a:pPr>
            <a:endParaRPr lang="en-US" dirty="0">
              <a:cs typeface="B Nazanin" pitchFamily="2" charset="-78"/>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2"/>
          </p:nvPr>
        </p:nvSpPr>
        <p:spPr>
          <a:xfrm>
            <a:off x="6286512" y="285728"/>
            <a:ext cx="2286016" cy="2928958"/>
          </a:xfrm>
        </p:spPr>
        <p:txBody>
          <a:bodyPr>
            <a:normAutofit/>
          </a:bodyPr>
          <a:lstStyle/>
          <a:p>
            <a:pPr algn="r" rtl="1">
              <a:lnSpc>
                <a:spcPct val="150000"/>
              </a:lnSpc>
            </a:pPr>
            <a:r>
              <a:rPr lang="fa-IR" sz="2400" b="1" dirty="0" smtClean="0">
                <a:cs typeface="B Nazanin" pitchFamily="2" charset="-78"/>
              </a:rPr>
              <a:t>دلایل افزایش تقاضا برای اطلاعات:</a:t>
            </a:r>
            <a:endParaRPr lang="en-US" sz="2400" b="1" dirty="0" smtClean="0">
              <a:cs typeface="B Nazanin" pitchFamily="2" charset="-78"/>
            </a:endParaRPr>
          </a:p>
          <a:p>
            <a:pPr algn="just">
              <a:buFont typeface="Wingdings" pitchFamily="2" charset="2"/>
              <a:buChar char="v"/>
            </a:pPr>
            <a:endParaRPr lang="en-US" dirty="0">
              <a:cs typeface="B Nazanin" pitchFamily="2" charset="-78"/>
            </a:endParaRPr>
          </a:p>
        </p:txBody>
      </p:sp>
      <p:sp>
        <p:nvSpPr>
          <p:cNvPr id="4" name="Content Placeholder 3"/>
          <p:cNvSpPr>
            <a:spLocks noGrp="1"/>
          </p:cNvSpPr>
          <p:nvPr>
            <p:ph sz="quarter" idx="1"/>
          </p:nvPr>
        </p:nvSpPr>
        <p:spPr>
          <a:xfrm>
            <a:off x="304800" y="1142984"/>
            <a:ext cx="5638800" cy="5458984"/>
          </a:xfrm>
        </p:spPr>
        <p:txBody>
          <a:bodyPr>
            <a:normAutofit fontScale="92500"/>
          </a:bodyPr>
          <a:lstStyle/>
          <a:p>
            <a:pPr lvl="0" algn="just" rtl="1">
              <a:buFont typeface="Wingdings" pitchFamily="2" charset="2"/>
              <a:buChar char="v"/>
            </a:pPr>
            <a:r>
              <a:rPr lang="fa-IR" dirty="0" smtClean="0">
                <a:cs typeface="B Nazanin" pitchFamily="2" charset="-78"/>
              </a:rPr>
              <a:t>پیشرفت در فناوری پردازش</a:t>
            </a:r>
            <a:endParaRPr lang="en-US" dirty="0" smtClean="0">
              <a:cs typeface="B Nazanin" pitchFamily="2" charset="-78"/>
            </a:endParaRPr>
          </a:p>
          <a:p>
            <a:pPr lvl="0" algn="just" rtl="1">
              <a:buFont typeface="Wingdings" pitchFamily="2" charset="2"/>
              <a:buChar char="v"/>
            </a:pPr>
            <a:r>
              <a:rPr lang="fa-IR" dirty="0" smtClean="0">
                <a:cs typeface="B Nazanin" pitchFamily="2" charset="-78"/>
              </a:rPr>
              <a:t>پیشرفت و توسعه فناوری مخابراتی و ارتباطات</a:t>
            </a:r>
            <a:endParaRPr lang="en-US" dirty="0" smtClean="0">
              <a:cs typeface="B Nazanin" pitchFamily="2" charset="-78"/>
            </a:endParaRPr>
          </a:p>
          <a:p>
            <a:pPr lvl="0" algn="just" rtl="1">
              <a:buFont typeface="Wingdings" pitchFamily="2" charset="2"/>
              <a:buChar char="v"/>
            </a:pPr>
            <a:r>
              <a:rPr lang="fa-IR" dirty="0" smtClean="0">
                <a:cs typeface="B Nazanin" pitchFamily="2" charset="-78"/>
              </a:rPr>
              <a:t>پیشرفت در فناوری اطلاعات که موجب بهبود ارتباط بین فناوری و کاربران گردیده است.</a:t>
            </a:r>
            <a:endParaRPr lang="en-US" dirty="0" smtClean="0">
              <a:cs typeface="B Nazanin" pitchFamily="2" charset="-78"/>
            </a:endParaRPr>
          </a:p>
          <a:p>
            <a:pPr lvl="0" algn="just" rtl="1">
              <a:buFont typeface="Wingdings" pitchFamily="2" charset="2"/>
              <a:buChar char="v"/>
            </a:pPr>
            <a:r>
              <a:rPr lang="fa-IR" dirty="0" smtClean="0">
                <a:cs typeface="B Nazanin" pitchFamily="2" charset="-78"/>
              </a:rPr>
              <a:t>افزایش پیچیدگی محیط سازمان</a:t>
            </a:r>
            <a:endParaRPr lang="en-US" dirty="0" smtClean="0">
              <a:cs typeface="B Nazanin" pitchFamily="2" charset="-78"/>
            </a:endParaRPr>
          </a:p>
          <a:p>
            <a:pPr lvl="0" algn="just" rtl="1">
              <a:buFont typeface="Wingdings" pitchFamily="2" charset="2"/>
              <a:buChar char="v"/>
            </a:pPr>
            <a:r>
              <a:rPr lang="fa-IR" dirty="0" smtClean="0">
                <a:cs typeface="B Nazanin" pitchFamily="2" charset="-78"/>
              </a:rPr>
              <a:t>پیچیدگی محیط داخلی سازمان که ناشی از موارد زیر است:</a:t>
            </a:r>
            <a:endParaRPr lang="en-US" dirty="0" smtClean="0">
              <a:cs typeface="B Nazanin" pitchFamily="2" charset="-78"/>
            </a:endParaRPr>
          </a:p>
          <a:p>
            <a:pPr lvl="1" algn="just" rtl="1">
              <a:buFont typeface="Wingdings" pitchFamily="2" charset="2"/>
              <a:buChar char="§"/>
            </a:pPr>
            <a:r>
              <a:rPr lang="fa-IR" dirty="0" smtClean="0">
                <a:cs typeface="B Nazanin" pitchFamily="2" charset="-78"/>
              </a:rPr>
              <a:t>بزرگ شدن غالب سازمان ها</a:t>
            </a:r>
            <a:endParaRPr lang="en-US" dirty="0" smtClean="0">
              <a:cs typeface="B Nazanin" pitchFamily="2" charset="-78"/>
            </a:endParaRPr>
          </a:p>
          <a:p>
            <a:pPr lvl="1" algn="just" rtl="1">
              <a:buFont typeface="Wingdings" pitchFamily="2" charset="2"/>
              <a:buChar char="§"/>
            </a:pPr>
            <a:r>
              <a:rPr lang="fa-IR" dirty="0" smtClean="0">
                <a:cs typeface="B Nazanin" pitchFamily="2" charset="-78"/>
              </a:rPr>
              <a:t>تنوع محصولات و خدمات</a:t>
            </a:r>
            <a:endParaRPr lang="en-US" dirty="0" smtClean="0">
              <a:cs typeface="B Nazanin" pitchFamily="2" charset="-78"/>
            </a:endParaRPr>
          </a:p>
          <a:p>
            <a:pPr lvl="1" algn="just" rtl="1">
              <a:buFont typeface="Wingdings" pitchFamily="2" charset="2"/>
              <a:buChar char="§"/>
            </a:pPr>
            <a:r>
              <a:rPr lang="fa-IR" dirty="0" smtClean="0">
                <a:cs typeface="B Nazanin" pitchFamily="2" charset="-78"/>
              </a:rPr>
              <a:t>افزایش تخصص و فعالیتها در سازمان</a:t>
            </a:r>
            <a:endParaRPr lang="en-US" dirty="0" smtClean="0">
              <a:cs typeface="B Nazanin" pitchFamily="2" charset="-78"/>
            </a:endParaRPr>
          </a:p>
          <a:p>
            <a:pPr lvl="0" algn="just" rtl="1">
              <a:buFont typeface="Wingdings" pitchFamily="2" charset="2"/>
              <a:buChar char="v"/>
            </a:pPr>
            <a:r>
              <a:rPr lang="fa-IR" dirty="0" smtClean="0">
                <a:cs typeface="B Nazanin" pitchFamily="2" charset="-78"/>
              </a:rPr>
              <a:t>فعالیت سازمان ها در محیط چند ملیتی</a:t>
            </a:r>
            <a:endParaRPr lang="en-US" dirty="0" smtClean="0">
              <a:cs typeface="B Nazanin" pitchFamily="2" charset="-78"/>
            </a:endParaRPr>
          </a:p>
          <a:p>
            <a:pPr lvl="0" algn="just" rtl="1">
              <a:buFont typeface="Wingdings" pitchFamily="2" charset="2"/>
              <a:buChar char="v"/>
            </a:pPr>
            <a:r>
              <a:rPr lang="fa-IR" dirty="0" smtClean="0">
                <a:cs typeface="B Nazanin" pitchFamily="2" charset="-78"/>
              </a:rPr>
              <a:t>افزایش دانش، تحصیلات و آموزش تصمیم گیران و کاربران اطلاعاتی</a:t>
            </a:r>
            <a:endParaRPr lang="en-US" dirty="0" smtClean="0">
              <a:cs typeface="B Nazanin" pitchFamily="2" charset="-78"/>
            </a:endParaRPr>
          </a:p>
          <a:p>
            <a:pPr lvl="0" algn="just" rtl="1">
              <a:buFont typeface="Wingdings" pitchFamily="2" charset="2"/>
              <a:buChar char="v"/>
            </a:pPr>
            <a:r>
              <a:rPr lang="fa-IR" dirty="0" smtClean="0">
                <a:cs typeface="B Nazanin" pitchFamily="2" charset="-78"/>
              </a:rPr>
              <a:t>افزایش تقاضا برای اطلاعات بیشتر برای نهادهای قانونی و موسسات دیگر</a:t>
            </a:r>
            <a:endParaRPr lang="en-US" dirty="0" smtClean="0">
              <a:cs typeface="B Nazanin" pitchFamily="2" charset="-78"/>
            </a:endParaRPr>
          </a:p>
          <a:p>
            <a:pPr algn="just">
              <a:buFont typeface="Wingdings" pitchFamily="2" charset="2"/>
              <a:buChar char="v"/>
            </a:pPr>
            <a:endParaRPr lang="en-US" dirty="0">
              <a:cs typeface="B Nazanin" pitchFamily="2" charset="-78"/>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b="1" dirty="0" smtClean="0">
                <a:cs typeface="B Nazanin" pitchFamily="2" charset="-78"/>
              </a:rPr>
              <a:t>جایگاه اطلاعات در سازمان:</a:t>
            </a:r>
            <a:r>
              <a:rPr lang="en-US" dirty="0" smtClean="0">
                <a:cs typeface="B Nazanin" pitchFamily="2" charset="-78"/>
              </a:rPr>
              <a:t/>
            </a:r>
            <a:br>
              <a:rPr lang="en-US" dirty="0" smtClean="0">
                <a:cs typeface="B Nazanin" pitchFamily="2" charset="-78"/>
              </a:rPr>
            </a:br>
            <a:endParaRPr lang="en-US" dirty="0">
              <a:cs typeface="B Nazanin" pitchFamily="2" charset="-78"/>
            </a:endParaRPr>
          </a:p>
        </p:txBody>
      </p:sp>
      <p:sp>
        <p:nvSpPr>
          <p:cNvPr id="3" name="Content Placeholder 2"/>
          <p:cNvSpPr>
            <a:spLocks noGrp="1"/>
          </p:cNvSpPr>
          <p:nvPr>
            <p:ph sz="quarter" idx="1"/>
          </p:nvPr>
        </p:nvSpPr>
        <p:spPr>
          <a:xfrm>
            <a:off x="457200" y="1600200"/>
            <a:ext cx="7686700" cy="4873752"/>
          </a:xfrm>
        </p:spPr>
        <p:txBody>
          <a:bodyPr/>
          <a:lstStyle/>
          <a:p>
            <a:pPr algn="just" rtl="1">
              <a:buNone/>
            </a:pPr>
            <a:r>
              <a:rPr lang="fa-IR" dirty="0" smtClean="0">
                <a:cs typeface="B Nazanin" pitchFamily="2" charset="-78"/>
              </a:rPr>
              <a:t>امروزه اطلاعات در سازمانها جایگاههای مختلفی دارند که برخی از آنها عبارتند از:</a:t>
            </a:r>
          </a:p>
          <a:p>
            <a:pPr algn="just" rtl="1">
              <a:buNone/>
            </a:pPr>
            <a:endParaRPr lang="en-US" dirty="0" smtClean="0">
              <a:cs typeface="B Nazanin" pitchFamily="2" charset="-78"/>
            </a:endParaRPr>
          </a:p>
          <a:p>
            <a:pPr lvl="0" algn="just" rtl="1">
              <a:buFont typeface="Wingdings" pitchFamily="2" charset="2"/>
              <a:buChar char="v"/>
            </a:pPr>
            <a:r>
              <a:rPr lang="fa-IR" b="1" u="sng" dirty="0" smtClean="0">
                <a:cs typeface="B Nazanin" pitchFamily="2" charset="-78"/>
              </a:rPr>
              <a:t>اطلاعات به عنوان مواد خام</a:t>
            </a:r>
            <a:r>
              <a:rPr lang="fa-IR" dirty="0" smtClean="0">
                <a:cs typeface="B Nazanin" pitchFamily="2" charset="-78"/>
              </a:rPr>
              <a:t>: امروزه محصولاتی که اطلاعات زیادی را به همراه داشته باشند مانند ترکیبات،جنس، تاریخ تولید، تولید کننده، میزان مصرف، قیمت و... به احتمال زیاد پذیرش بیشتری نسبت به کالاهایی دارند که اطلاعات در مورد آنها ارائه نمی شود.</a:t>
            </a:r>
          </a:p>
          <a:p>
            <a:pPr lvl="0" algn="just" rtl="1">
              <a:buFont typeface="Wingdings" pitchFamily="2" charset="2"/>
              <a:buChar char="v"/>
            </a:pPr>
            <a:endParaRPr lang="en-US" dirty="0" smtClean="0">
              <a:cs typeface="B Nazanin" pitchFamily="2" charset="-78"/>
            </a:endParaRPr>
          </a:p>
          <a:p>
            <a:pPr lvl="0" algn="just" rtl="1">
              <a:buFont typeface="Wingdings" pitchFamily="2" charset="2"/>
              <a:buChar char="v"/>
            </a:pPr>
            <a:r>
              <a:rPr lang="fa-IR" b="1" u="sng" dirty="0" smtClean="0">
                <a:cs typeface="B Nazanin" pitchFamily="2" charset="-78"/>
              </a:rPr>
              <a:t>اطلاعات به عنوان دارایی</a:t>
            </a:r>
            <a:r>
              <a:rPr lang="fa-IR" dirty="0" smtClean="0">
                <a:cs typeface="B Nazanin" pitchFamily="2" charset="-78"/>
              </a:rPr>
              <a:t>: اطلاعاتی که جهت تولید کالا یا خدمات به کار گرفته می شود نیز از دارایی های سازمان است. اطلاعات بازار، رقبا، مشتریان، امکانات تولید و ... همگی دارایی سازمان را از جنبه اطلاعات تشکیل می دهند.</a:t>
            </a:r>
            <a:endParaRPr lang="en-US" dirty="0" smtClean="0">
              <a:cs typeface="B Nazanin" pitchFamily="2" charset="-78"/>
            </a:endParaRPr>
          </a:p>
          <a:p>
            <a:pPr algn="just" rtl="1">
              <a:buFont typeface="Wingdings" pitchFamily="2" charset="2"/>
              <a:buChar char="v"/>
            </a:pPr>
            <a:endParaRPr lang="en-US" dirty="0">
              <a:cs typeface="B Nazanin" pitchFamily="2" charset="-78"/>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714356"/>
            <a:ext cx="7467600" cy="5429288"/>
          </a:xfrm>
        </p:spPr>
        <p:txBody>
          <a:bodyPr/>
          <a:lstStyle/>
          <a:p>
            <a:pPr lvl="0" algn="just" rtl="1">
              <a:buFont typeface="Wingdings" pitchFamily="2" charset="2"/>
              <a:buChar char="v"/>
            </a:pPr>
            <a:r>
              <a:rPr lang="fa-IR" b="1" u="sng" dirty="0" smtClean="0">
                <a:cs typeface="B Nazanin" pitchFamily="2" charset="-78"/>
              </a:rPr>
              <a:t>اطلاعات به عنوان منبع ارزش افزوده</a:t>
            </a:r>
            <a:r>
              <a:rPr lang="fa-IR" dirty="0" smtClean="0">
                <a:cs typeface="B Nazanin" pitchFamily="2" charset="-78"/>
              </a:rPr>
              <a:t>: سازمان ها باید منابعی را که به عنوان ارزش تلقی می شود شناسایی نماید و در جستجوی راههایی برای افزودن به ارزش نهایی کالا یا خدمات باشد و در حالی که همچنان سود سازمان نیز تضمین شود.</a:t>
            </a:r>
          </a:p>
          <a:p>
            <a:pPr lvl="0" algn="just" rtl="1">
              <a:buFont typeface="Wingdings" pitchFamily="2" charset="2"/>
              <a:buChar char="v"/>
            </a:pPr>
            <a:endParaRPr lang="en-US" dirty="0" smtClean="0">
              <a:cs typeface="B Nazanin" pitchFamily="2" charset="-78"/>
            </a:endParaRPr>
          </a:p>
          <a:p>
            <a:pPr lvl="0" algn="just" rtl="1">
              <a:buFont typeface="Wingdings" pitchFamily="2" charset="2"/>
              <a:buChar char="v"/>
            </a:pPr>
            <a:r>
              <a:rPr lang="fa-IR" b="1" u="sng" dirty="0" smtClean="0">
                <a:cs typeface="B Nazanin" pitchFamily="2" charset="-78"/>
              </a:rPr>
              <a:t>اطلاعات به عنوان منبع استراتژیک</a:t>
            </a:r>
            <a:r>
              <a:rPr lang="fa-IR" dirty="0" smtClean="0">
                <a:cs typeface="B Nazanin" pitchFamily="2" charset="-78"/>
              </a:rPr>
              <a:t>: سازمان از نظر استراتژیک باید در یک نگاه جامع نسبت به آینده بازار و برنامه ریزی خود در یک چارچوب زمانی 5 تا 7 ساله داشته باشد.</a:t>
            </a:r>
          </a:p>
          <a:p>
            <a:pPr lvl="0" algn="just" rtl="1">
              <a:buFont typeface="Wingdings" pitchFamily="2" charset="2"/>
              <a:buChar char="v"/>
            </a:pPr>
            <a:endParaRPr lang="en-US" dirty="0" smtClean="0">
              <a:cs typeface="B Nazanin" pitchFamily="2" charset="-78"/>
            </a:endParaRPr>
          </a:p>
          <a:p>
            <a:pPr lvl="0" algn="just" rtl="1">
              <a:buFont typeface="Wingdings" pitchFamily="2" charset="2"/>
              <a:buChar char="v"/>
            </a:pPr>
            <a:r>
              <a:rPr lang="fa-IR" b="1" u="sng" dirty="0" smtClean="0">
                <a:cs typeface="B Nazanin" pitchFamily="2" charset="-78"/>
              </a:rPr>
              <a:t>اطلاعات به عنوان یک منبع مهم تاکتیکی</a:t>
            </a:r>
            <a:r>
              <a:rPr lang="fa-IR" dirty="0" smtClean="0">
                <a:cs typeface="B Nazanin" pitchFamily="2" charset="-78"/>
              </a:rPr>
              <a:t>: اطلاعات همیشه در محیط کسب و کار به عنوان یک مزیت رقابتی  مطرح بوده است. مثلا اگر شرکتی اطلاعات دقیقی از قیمتهای کالا و خدمات رقبا داشته باشد خیلی سریع می تواند نسبت به تغییر قیمتهای خود تصمیم بگیرد. </a:t>
            </a:r>
            <a:endParaRPr lang="en-US" dirty="0" smtClean="0">
              <a:cs typeface="B Nazanin" pitchFamily="2" charset="-78"/>
            </a:endParaRPr>
          </a:p>
          <a:p>
            <a:pPr algn="just">
              <a:buFont typeface="Wingdings" pitchFamily="2" charset="2"/>
              <a:buChar char="v"/>
            </a:pPr>
            <a:endParaRPr lang="en-US" dirty="0">
              <a:cs typeface="B Nazanin" pitchFamily="2" charset="-78"/>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57356" y="500042"/>
            <a:ext cx="6529390" cy="1500198"/>
          </a:xfrm>
        </p:spPr>
        <p:txBody>
          <a:bodyPr>
            <a:normAutofit/>
          </a:bodyPr>
          <a:lstStyle/>
          <a:p>
            <a:pPr algn="r" rtl="1"/>
            <a:r>
              <a:rPr lang="fa-IR" dirty="0" smtClean="0">
                <a:cs typeface="B Nazanin" pitchFamily="2" charset="-78"/>
              </a:rPr>
              <a:t>سیستم اطلاعات مدیریت </a:t>
            </a:r>
            <a:br>
              <a:rPr lang="fa-IR" dirty="0" smtClean="0">
                <a:cs typeface="B Nazanin" pitchFamily="2" charset="-78"/>
              </a:rPr>
            </a:br>
            <a:r>
              <a:rPr lang="en-US" dirty="0" smtClean="0">
                <a:cs typeface="B Nazanin" pitchFamily="2" charset="-78"/>
              </a:rPr>
              <a:t> MIS</a:t>
            </a:r>
            <a:endParaRPr lang="en-US" dirty="0">
              <a:cs typeface="B Nazanin" pitchFamily="2" charset="-78"/>
            </a:endParaRPr>
          </a:p>
        </p:txBody>
      </p:sp>
      <p:sp>
        <p:nvSpPr>
          <p:cNvPr id="3" name="Subtitle 2"/>
          <p:cNvSpPr>
            <a:spLocks noGrp="1"/>
          </p:cNvSpPr>
          <p:nvPr>
            <p:ph type="subTitle" idx="1"/>
          </p:nvPr>
        </p:nvSpPr>
        <p:spPr>
          <a:xfrm>
            <a:off x="2214546" y="2643182"/>
            <a:ext cx="6172200" cy="2500330"/>
          </a:xfrm>
        </p:spPr>
        <p:txBody>
          <a:bodyPr>
            <a:normAutofit/>
          </a:bodyPr>
          <a:lstStyle/>
          <a:p>
            <a:pPr algn="just" rtl="1"/>
            <a:r>
              <a:rPr lang="fa-IR" sz="2400" b="0" dirty="0" smtClean="0">
                <a:solidFill>
                  <a:schemeClr val="tx1"/>
                </a:solidFill>
                <a:cs typeface="B Nazanin" pitchFamily="2" charset="-78"/>
              </a:rPr>
              <a:t>سازمانها با استفاده از مفهوم </a:t>
            </a:r>
            <a:r>
              <a:rPr lang="en-US" sz="2400" b="0" dirty="0" smtClean="0">
                <a:solidFill>
                  <a:schemeClr val="tx1"/>
                </a:solidFill>
                <a:cs typeface="B Nazanin" pitchFamily="2" charset="-78"/>
              </a:rPr>
              <a:t>MIS</a:t>
            </a:r>
            <a:r>
              <a:rPr lang="fa-IR" sz="2400" b="0" dirty="0" smtClean="0">
                <a:solidFill>
                  <a:schemeClr val="tx1"/>
                </a:solidFill>
                <a:cs typeface="B Nazanin" pitchFamily="2" charset="-78"/>
              </a:rPr>
              <a:t> ، برنامه های کاربردی را با هدف حمایت از مدیران تهیه نمودند. به غیر از مدیران، کارکنان متخصص و نیز کاربرانی که در خارج از سازمان وجود داشتند نیز از آن استفاده می نمودند.</a:t>
            </a:r>
            <a:endParaRPr lang="en-US" sz="2400" b="0" dirty="0" smtClean="0">
              <a:solidFill>
                <a:schemeClr val="tx1"/>
              </a:solidFill>
              <a:cs typeface="B Nazanin" pitchFamily="2" charset="-78"/>
            </a:endParaRPr>
          </a:p>
          <a:p>
            <a:pPr algn="just" rtl="1"/>
            <a:endParaRPr lang="en-US" sz="2400" b="0" dirty="0">
              <a:solidFill>
                <a:schemeClr val="tx1"/>
              </a:solidFill>
              <a:cs typeface="B Nazanin" pitchFamily="2" charset="-78"/>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noChangeAspect="1"/>
          </p:cNvGrpSpPr>
          <p:nvPr/>
        </p:nvGrpSpPr>
        <p:grpSpPr bwMode="auto">
          <a:xfrm>
            <a:off x="323850" y="0"/>
            <a:ext cx="8320116" cy="6911975"/>
            <a:chOff x="360" y="1440"/>
            <a:chExt cx="11520" cy="13680"/>
          </a:xfrm>
        </p:grpSpPr>
        <p:sp>
          <p:nvSpPr>
            <p:cNvPr id="3" name="AutoShape 3"/>
            <p:cNvSpPr>
              <a:spLocks noChangeAspect="1" noChangeArrowheads="1"/>
            </p:cNvSpPr>
            <p:nvPr/>
          </p:nvSpPr>
          <p:spPr bwMode="auto">
            <a:xfrm>
              <a:off x="360" y="1440"/>
              <a:ext cx="11520" cy="13680"/>
            </a:xfrm>
            <a:prstGeom prst="rect">
              <a:avLst/>
            </a:prstGeom>
            <a:noFill/>
            <a:ln w="9525">
              <a:noFill/>
              <a:miter lim="800000"/>
              <a:headEnd/>
              <a:tailEnd/>
            </a:ln>
          </p:spPr>
          <p:txBody>
            <a:bodyPr/>
            <a:lstStyle/>
            <a:p>
              <a:pPr>
                <a:defRPr/>
              </a:pPr>
              <a:endParaRPr lang="fa-IR">
                <a:cs typeface="B Nazanin" pitchFamily="2" charset="-78"/>
              </a:endParaRPr>
            </a:p>
          </p:txBody>
        </p:sp>
        <p:sp>
          <p:nvSpPr>
            <p:cNvPr id="4" name="Text Box 4"/>
            <p:cNvSpPr txBox="1">
              <a:spLocks noChangeArrowheads="1"/>
            </p:cNvSpPr>
            <p:nvPr/>
          </p:nvSpPr>
          <p:spPr bwMode="auto">
            <a:xfrm>
              <a:off x="5220" y="1620"/>
              <a:ext cx="1800" cy="540"/>
            </a:xfrm>
            <a:prstGeom prst="rect">
              <a:avLst/>
            </a:prstGeom>
            <a:noFill/>
            <a:ln w="9525">
              <a:solidFill>
                <a:srgbClr val="000000"/>
              </a:solidFill>
              <a:miter lim="800000"/>
              <a:headEnd/>
              <a:tailEnd/>
            </a:ln>
          </p:spPr>
          <p:txBody>
            <a:bodyPr/>
            <a:lstStyle/>
            <a:p>
              <a:pPr algn="r" rtl="1"/>
              <a:r>
                <a:rPr lang="fa-IR" sz="1200">
                  <a:effectLst/>
                  <a:latin typeface="Times New Roman" pitchFamily="18" charset="0"/>
                  <a:cs typeface="B Nazanin" pitchFamily="2" charset="-78"/>
                </a:rPr>
                <a:t>مفاهیم و تعاریف</a:t>
              </a:r>
              <a:endParaRPr lang="en-US" sz="1800">
                <a:effectLst/>
                <a:latin typeface="Times New Roman" pitchFamily="18" charset="0"/>
                <a:cs typeface="B Nazanin" pitchFamily="2" charset="-78"/>
              </a:endParaRPr>
            </a:p>
          </p:txBody>
        </p:sp>
        <p:sp>
          <p:nvSpPr>
            <p:cNvPr id="5" name="Text Box 5"/>
            <p:cNvSpPr txBox="1">
              <a:spLocks noChangeArrowheads="1"/>
            </p:cNvSpPr>
            <p:nvPr/>
          </p:nvSpPr>
          <p:spPr bwMode="auto">
            <a:xfrm>
              <a:off x="6840" y="2520"/>
              <a:ext cx="1080" cy="540"/>
            </a:xfrm>
            <a:prstGeom prst="rect">
              <a:avLst/>
            </a:prstGeom>
            <a:noFill/>
            <a:ln w="9525">
              <a:solidFill>
                <a:srgbClr val="000000"/>
              </a:solidFill>
              <a:miter lim="800000"/>
              <a:headEnd/>
              <a:tailEnd/>
            </a:ln>
          </p:spPr>
          <p:txBody>
            <a:bodyPr/>
            <a:lstStyle/>
            <a:p>
              <a:pPr algn="r" rtl="1"/>
              <a:r>
                <a:rPr lang="fa-IR" sz="1200">
                  <a:effectLst/>
                  <a:latin typeface="Times New Roman" pitchFamily="18" charset="0"/>
                  <a:cs typeface="B Nazanin" pitchFamily="2" charset="-78"/>
                </a:rPr>
                <a:t>سازمان</a:t>
              </a:r>
              <a:endParaRPr lang="en-US" sz="1800">
                <a:effectLst/>
                <a:latin typeface="Times New Roman" pitchFamily="18" charset="0"/>
                <a:cs typeface="B Nazanin" pitchFamily="2" charset="-78"/>
              </a:endParaRPr>
            </a:p>
          </p:txBody>
        </p:sp>
        <p:sp>
          <p:nvSpPr>
            <p:cNvPr id="6" name="Text Box 6"/>
            <p:cNvSpPr txBox="1">
              <a:spLocks noChangeArrowheads="1"/>
            </p:cNvSpPr>
            <p:nvPr/>
          </p:nvSpPr>
          <p:spPr bwMode="auto">
            <a:xfrm>
              <a:off x="4320" y="2520"/>
              <a:ext cx="1080" cy="540"/>
            </a:xfrm>
            <a:prstGeom prst="rect">
              <a:avLst/>
            </a:prstGeom>
            <a:noFill/>
            <a:ln w="9525">
              <a:solidFill>
                <a:srgbClr val="800080"/>
              </a:solidFill>
              <a:miter lim="800000"/>
              <a:headEnd/>
              <a:tailEnd/>
            </a:ln>
          </p:spPr>
          <p:txBody>
            <a:bodyPr/>
            <a:lstStyle/>
            <a:p>
              <a:pPr algn="r" rtl="1"/>
              <a:r>
                <a:rPr lang="fa-IR" sz="1200">
                  <a:effectLst/>
                  <a:latin typeface="Times New Roman" pitchFamily="18" charset="0"/>
                  <a:cs typeface="B Nazanin" pitchFamily="2" charset="-78"/>
                </a:rPr>
                <a:t>مدیریت</a:t>
              </a:r>
              <a:endParaRPr lang="en-US" sz="1800">
                <a:effectLst/>
                <a:latin typeface="Times New Roman" pitchFamily="18" charset="0"/>
                <a:cs typeface="B Nazanin" pitchFamily="2" charset="-78"/>
              </a:endParaRPr>
            </a:p>
          </p:txBody>
        </p:sp>
        <p:sp>
          <p:nvSpPr>
            <p:cNvPr id="7" name="Text Box 7"/>
            <p:cNvSpPr txBox="1">
              <a:spLocks noChangeArrowheads="1"/>
            </p:cNvSpPr>
            <p:nvPr/>
          </p:nvSpPr>
          <p:spPr bwMode="auto">
            <a:xfrm>
              <a:off x="9180" y="2520"/>
              <a:ext cx="2160" cy="540"/>
            </a:xfrm>
            <a:prstGeom prst="rect">
              <a:avLst/>
            </a:prstGeom>
            <a:noFill/>
            <a:ln w="9525">
              <a:solidFill>
                <a:srgbClr val="000000"/>
              </a:solidFill>
              <a:miter lim="800000"/>
              <a:headEnd/>
              <a:tailEnd/>
            </a:ln>
          </p:spPr>
          <p:txBody>
            <a:bodyPr/>
            <a:lstStyle/>
            <a:p>
              <a:pPr algn="r" rtl="1"/>
              <a:r>
                <a:rPr lang="fa-IR" sz="1000">
                  <a:effectLst/>
                  <a:latin typeface="Times New Roman" pitchFamily="18" charset="0"/>
                  <a:cs typeface="B Nazanin" pitchFamily="2" charset="-78"/>
                </a:rPr>
                <a:t>تعریف و انواع سازمان</a:t>
              </a:r>
              <a:endParaRPr lang="en-US" sz="1000">
                <a:effectLst/>
                <a:latin typeface="Times New Roman" pitchFamily="18" charset="0"/>
                <a:cs typeface="B Nazanin" pitchFamily="2" charset="-78"/>
              </a:endParaRPr>
            </a:p>
          </p:txBody>
        </p:sp>
        <p:sp>
          <p:nvSpPr>
            <p:cNvPr id="8" name="Text Box 8"/>
            <p:cNvSpPr txBox="1">
              <a:spLocks noChangeArrowheads="1"/>
            </p:cNvSpPr>
            <p:nvPr/>
          </p:nvSpPr>
          <p:spPr bwMode="auto">
            <a:xfrm>
              <a:off x="360" y="2520"/>
              <a:ext cx="2880" cy="540"/>
            </a:xfrm>
            <a:prstGeom prst="rect">
              <a:avLst/>
            </a:prstGeom>
            <a:noFill/>
            <a:ln w="9525">
              <a:solidFill>
                <a:srgbClr val="000000"/>
              </a:solidFill>
              <a:miter lim="800000"/>
              <a:headEnd/>
              <a:tailEnd/>
            </a:ln>
          </p:spPr>
          <p:txBody>
            <a:bodyPr/>
            <a:lstStyle/>
            <a:p>
              <a:pPr algn="r" rtl="1"/>
              <a:r>
                <a:rPr lang="fa-IR" sz="1200">
                  <a:effectLst/>
                  <a:latin typeface="Times New Roman" pitchFamily="18" charset="0"/>
                  <a:cs typeface="B Nazanin" pitchFamily="2" charset="-78"/>
                </a:rPr>
                <a:t>تعریف مدیریت و انواع مدیران</a:t>
              </a:r>
              <a:endParaRPr lang="en-US" sz="1800">
                <a:effectLst/>
                <a:latin typeface="Times New Roman" pitchFamily="18" charset="0"/>
                <a:cs typeface="B Nazanin" pitchFamily="2" charset="-78"/>
              </a:endParaRPr>
            </a:p>
          </p:txBody>
        </p:sp>
        <p:sp>
          <p:nvSpPr>
            <p:cNvPr id="9" name="Text Box 9"/>
            <p:cNvSpPr txBox="1">
              <a:spLocks noChangeArrowheads="1"/>
            </p:cNvSpPr>
            <p:nvPr/>
          </p:nvSpPr>
          <p:spPr bwMode="auto">
            <a:xfrm>
              <a:off x="9720" y="5580"/>
              <a:ext cx="1620" cy="540"/>
            </a:xfrm>
            <a:prstGeom prst="rect">
              <a:avLst/>
            </a:prstGeom>
            <a:noFill/>
            <a:ln w="9525">
              <a:solidFill>
                <a:srgbClr val="000000"/>
              </a:solidFill>
              <a:miter lim="800000"/>
              <a:headEnd/>
              <a:tailEnd/>
            </a:ln>
          </p:spPr>
          <p:txBody>
            <a:bodyPr/>
            <a:lstStyle/>
            <a:p>
              <a:pPr algn="r" rtl="1"/>
              <a:r>
                <a:rPr lang="fa-IR" sz="1000">
                  <a:effectLst/>
                  <a:latin typeface="Times New Roman" pitchFamily="18" charset="0"/>
                  <a:cs typeface="B Nazanin" pitchFamily="2" charset="-78"/>
                </a:rPr>
                <a:t>انواع سازمان</a:t>
              </a:r>
              <a:endParaRPr lang="en-US" sz="1000">
                <a:effectLst/>
                <a:latin typeface="Times New Roman" pitchFamily="18" charset="0"/>
                <a:cs typeface="B Nazanin" pitchFamily="2" charset="-78"/>
              </a:endParaRPr>
            </a:p>
          </p:txBody>
        </p:sp>
        <p:sp>
          <p:nvSpPr>
            <p:cNvPr id="10" name="Text Box 10"/>
            <p:cNvSpPr txBox="1">
              <a:spLocks noChangeArrowheads="1"/>
            </p:cNvSpPr>
            <p:nvPr/>
          </p:nvSpPr>
          <p:spPr bwMode="auto">
            <a:xfrm>
              <a:off x="9900" y="6660"/>
              <a:ext cx="1800" cy="720"/>
            </a:xfrm>
            <a:prstGeom prst="rect">
              <a:avLst/>
            </a:prstGeom>
            <a:noFill/>
            <a:ln w="9525">
              <a:solidFill>
                <a:srgbClr val="000000"/>
              </a:solidFill>
              <a:miter lim="800000"/>
              <a:headEnd/>
              <a:tailEnd/>
            </a:ln>
          </p:spPr>
          <p:txBody>
            <a:bodyPr/>
            <a:lstStyle/>
            <a:p>
              <a:pPr algn="r" rtl="1"/>
              <a:r>
                <a:rPr lang="fa-IR" sz="1000">
                  <a:effectLst/>
                  <a:latin typeface="Times New Roman" pitchFamily="18" charset="0"/>
                  <a:cs typeface="B Nazanin" pitchFamily="2" charset="-78"/>
                </a:rPr>
                <a:t>سازمانهای دولتی و خصوصی</a:t>
              </a:r>
              <a:endParaRPr lang="en-US" sz="1000">
                <a:effectLst/>
                <a:latin typeface="Times New Roman" pitchFamily="18" charset="0"/>
                <a:cs typeface="B Nazanin" pitchFamily="2" charset="-78"/>
              </a:endParaRPr>
            </a:p>
          </p:txBody>
        </p:sp>
        <p:sp>
          <p:nvSpPr>
            <p:cNvPr id="11" name="Text Box 11"/>
            <p:cNvSpPr txBox="1">
              <a:spLocks noChangeArrowheads="1"/>
            </p:cNvSpPr>
            <p:nvPr/>
          </p:nvSpPr>
          <p:spPr bwMode="auto">
            <a:xfrm>
              <a:off x="9900" y="7380"/>
              <a:ext cx="1800" cy="720"/>
            </a:xfrm>
            <a:prstGeom prst="rect">
              <a:avLst/>
            </a:prstGeom>
            <a:noFill/>
            <a:ln w="9525">
              <a:solidFill>
                <a:srgbClr val="000000"/>
              </a:solidFill>
              <a:miter lim="800000"/>
              <a:headEnd/>
              <a:tailEnd/>
            </a:ln>
          </p:spPr>
          <p:txBody>
            <a:bodyPr/>
            <a:lstStyle/>
            <a:p>
              <a:pPr algn="r" rtl="1"/>
              <a:r>
                <a:rPr lang="fa-IR" sz="1000">
                  <a:effectLst/>
                  <a:latin typeface="Times New Roman" pitchFamily="18" charset="0"/>
                  <a:cs typeface="B Nazanin" pitchFamily="2" charset="-78"/>
                </a:rPr>
                <a:t>سازمانهای تولیدی و خدماتی</a:t>
              </a:r>
              <a:endParaRPr lang="en-US" sz="1000">
                <a:effectLst/>
                <a:latin typeface="Times New Roman" pitchFamily="18" charset="0"/>
                <a:cs typeface="B Nazanin" pitchFamily="2" charset="-78"/>
              </a:endParaRPr>
            </a:p>
          </p:txBody>
        </p:sp>
        <p:sp>
          <p:nvSpPr>
            <p:cNvPr id="12" name="Text Box 12"/>
            <p:cNvSpPr txBox="1">
              <a:spLocks noChangeArrowheads="1"/>
            </p:cNvSpPr>
            <p:nvPr/>
          </p:nvSpPr>
          <p:spPr bwMode="auto">
            <a:xfrm>
              <a:off x="9900" y="8100"/>
              <a:ext cx="1800" cy="720"/>
            </a:xfrm>
            <a:prstGeom prst="rect">
              <a:avLst/>
            </a:prstGeom>
            <a:noFill/>
            <a:ln w="9525">
              <a:solidFill>
                <a:srgbClr val="000000"/>
              </a:solidFill>
              <a:miter lim="800000"/>
              <a:headEnd/>
              <a:tailEnd/>
            </a:ln>
          </p:spPr>
          <p:txBody>
            <a:bodyPr/>
            <a:lstStyle/>
            <a:p>
              <a:pPr algn="r" rtl="1"/>
              <a:r>
                <a:rPr lang="fa-IR" sz="1000">
                  <a:effectLst/>
                  <a:latin typeface="Times New Roman" pitchFamily="18" charset="0"/>
                  <a:cs typeface="B Nazanin" pitchFamily="2" charset="-78"/>
                </a:rPr>
                <a:t>سازمانهای انتفاعی و غیر انتفاعی</a:t>
              </a:r>
              <a:endParaRPr lang="en-US" sz="1000">
                <a:effectLst/>
                <a:latin typeface="Times New Roman" pitchFamily="18" charset="0"/>
                <a:cs typeface="B Nazanin" pitchFamily="2" charset="-78"/>
              </a:endParaRPr>
            </a:p>
          </p:txBody>
        </p:sp>
        <p:sp>
          <p:nvSpPr>
            <p:cNvPr id="13" name="Text Box 13"/>
            <p:cNvSpPr txBox="1">
              <a:spLocks noChangeArrowheads="1"/>
            </p:cNvSpPr>
            <p:nvPr/>
          </p:nvSpPr>
          <p:spPr bwMode="auto">
            <a:xfrm>
              <a:off x="9720" y="4320"/>
              <a:ext cx="1620" cy="720"/>
            </a:xfrm>
            <a:prstGeom prst="rect">
              <a:avLst/>
            </a:prstGeom>
            <a:noFill/>
            <a:ln w="9525">
              <a:solidFill>
                <a:srgbClr val="000000"/>
              </a:solidFill>
              <a:miter lim="800000"/>
              <a:headEnd/>
              <a:tailEnd/>
            </a:ln>
          </p:spPr>
          <p:txBody>
            <a:bodyPr/>
            <a:lstStyle/>
            <a:p>
              <a:pPr algn="r" rtl="1"/>
              <a:r>
                <a:rPr lang="fa-IR" sz="1000">
                  <a:effectLst/>
                  <a:latin typeface="Times New Roman" pitchFamily="18" charset="0"/>
                  <a:cs typeface="B Nazanin" pitchFamily="2" charset="-78"/>
                </a:rPr>
                <a:t>وجوه اشتراک سازمانی</a:t>
              </a:r>
              <a:endParaRPr lang="en-US" sz="1000">
                <a:effectLst/>
                <a:latin typeface="Times New Roman" pitchFamily="18" charset="0"/>
                <a:cs typeface="B Nazanin" pitchFamily="2" charset="-78"/>
              </a:endParaRPr>
            </a:p>
          </p:txBody>
        </p:sp>
        <p:sp>
          <p:nvSpPr>
            <p:cNvPr id="14" name="Text Box 14"/>
            <p:cNvSpPr txBox="1">
              <a:spLocks noChangeArrowheads="1"/>
            </p:cNvSpPr>
            <p:nvPr/>
          </p:nvSpPr>
          <p:spPr bwMode="auto">
            <a:xfrm>
              <a:off x="9720" y="3420"/>
              <a:ext cx="1620" cy="540"/>
            </a:xfrm>
            <a:prstGeom prst="rect">
              <a:avLst/>
            </a:prstGeom>
            <a:noFill/>
            <a:ln w="9525">
              <a:solidFill>
                <a:srgbClr val="000000"/>
              </a:solidFill>
              <a:miter lim="800000"/>
              <a:headEnd/>
              <a:tailEnd/>
            </a:ln>
          </p:spPr>
          <p:txBody>
            <a:bodyPr/>
            <a:lstStyle/>
            <a:p>
              <a:pPr algn="r" rtl="1"/>
              <a:r>
                <a:rPr lang="fa-IR" sz="1000">
                  <a:effectLst/>
                  <a:latin typeface="Times New Roman" pitchFamily="18" charset="0"/>
                  <a:cs typeface="B Nazanin" pitchFamily="2" charset="-78"/>
                </a:rPr>
                <a:t>تعریف سازمان</a:t>
              </a:r>
              <a:endParaRPr lang="en-US" sz="1000">
                <a:effectLst/>
                <a:latin typeface="Times New Roman" pitchFamily="18" charset="0"/>
                <a:cs typeface="B Nazanin" pitchFamily="2" charset="-78"/>
              </a:endParaRPr>
            </a:p>
          </p:txBody>
        </p:sp>
        <p:sp>
          <p:nvSpPr>
            <p:cNvPr id="15" name="Line 15"/>
            <p:cNvSpPr>
              <a:spLocks noChangeShapeType="1"/>
            </p:cNvSpPr>
            <p:nvPr/>
          </p:nvSpPr>
          <p:spPr bwMode="auto">
            <a:xfrm>
              <a:off x="11700" y="2700"/>
              <a:ext cx="0" cy="3239"/>
            </a:xfrm>
            <a:prstGeom prst="line">
              <a:avLst/>
            </a:prstGeom>
            <a:noFill/>
            <a:ln w="9525">
              <a:solidFill>
                <a:srgbClr val="000000"/>
              </a:solidFill>
              <a:round/>
              <a:headEnd/>
              <a:tailEnd/>
            </a:ln>
          </p:spPr>
          <p:txBody>
            <a:bodyPr/>
            <a:lstStyle/>
            <a:p>
              <a:pPr>
                <a:defRPr/>
              </a:pPr>
              <a:endParaRPr lang="fa-IR">
                <a:cs typeface="B Nazanin" pitchFamily="2" charset="-78"/>
              </a:endParaRPr>
            </a:p>
          </p:txBody>
        </p:sp>
        <p:sp>
          <p:nvSpPr>
            <p:cNvPr id="16" name="Line 16"/>
            <p:cNvSpPr>
              <a:spLocks noChangeShapeType="1"/>
            </p:cNvSpPr>
            <p:nvPr/>
          </p:nvSpPr>
          <p:spPr bwMode="auto">
            <a:xfrm>
              <a:off x="11340" y="2700"/>
              <a:ext cx="360" cy="0"/>
            </a:xfrm>
            <a:prstGeom prst="line">
              <a:avLst/>
            </a:prstGeom>
            <a:noFill/>
            <a:ln w="9525">
              <a:solidFill>
                <a:srgbClr val="000000"/>
              </a:solidFill>
              <a:round/>
              <a:headEnd/>
              <a:tailEnd/>
            </a:ln>
          </p:spPr>
          <p:txBody>
            <a:bodyPr/>
            <a:lstStyle/>
            <a:p>
              <a:pPr>
                <a:defRPr/>
              </a:pPr>
              <a:endParaRPr lang="fa-IR">
                <a:cs typeface="B Nazanin" pitchFamily="2" charset="-78"/>
              </a:endParaRPr>
            </a:p>
          </p:txBody>
        </p:sp>
        <p:sp>
          <p:nvSpPr>
            <p:cNvPr id="17" name="Line 17"/>
            <p:cNvSpPr>
              <a:spLocks noChangeShapeType="1"/>
            </p:cNvSpPr>
            <p:nvPr/>
          </p:nvSpPr>
          <p:spPr bwMode="auto">
            <a:xfrm>
              <a:off x="11340" y="3599"/>
              <a:ext cx="360" cy="0"/>
            </a:xfrm>
            <a:prstGeom prst="line">
              <a:avLst/>
            </a:prstGeom>
            <a:noFill/>
            <a:ln w="9525">
              <a:solidFill>
                <a:srgbClr val="000000"/>
              </a:solidFill>
              <a:round/>
              <a:headEnd/>
              <a:tailEnd/>
            </a:ln>
          </p:spPr>
          <p:txBody>
            <a:bodyPr/>
            <a:lstStyle/>
            <a:p>
              <a:pPr>
                <a:defRPr/>
              </a:pPr>
              <a:endParaRPr lang="fa-IR">
                <a:cs typeface="B Nazanin" pitchFamily="2" charset="-78"/>
              </a:endParaRPr>
            </a:p>
          </p:txBody>
        </p:sp>
        <p:sp>
          <p:nvSpPr>
            <p:cNvPr id="18" name="Line 18"/>
            <p:cNvSpPr>
              <a:spLocks noChangeShapeType="1"/>
            </p:cNvSpPr>
            <p:nvPr/>
          </p:nvSpPr>
          <p:spPr bwMode="auto">
            <a:xfrm>
              <a:off x="11340" y="4679"/>
              <a:ext cx="360" cy="0"/>
            </a:xfrm>
            <a:prstGeom prst="line">
              <a:avLst/>
            </a:prstGeom>
            <a:noFill/>
            <a:ln w="9525">
              <a:solidFill>
                <a:srgbClr val="000000"/>
              </a:solidFill>
              <a:round/>
              <a:headEnd/>
              <a:tailEnd/>
            </a:ln>
          </p:spPr>
          <p:txBody>
            <a:bodyPr/>
            <a:lstStyle/>
            <a:p>
              <a:pPr>
                <a:defRPr/>
              </a:pPr>
              <a:endParaRPr lang="fa-IR">
                <a:cs typeface="B Nazanin" pitchFamily="2" charset="-78"/>
              </a:endParaRPr>
            </a:p>
          </p:txBody>
        </p:sp>
        <p:sp>
          <p:nvSpPr>
            <p:cNvPr id="19" name="Line 19"/>
            <p:cNvSpPr>
              <a:spLocks noChangeShapeType="1"/>
            </p:cNvSpPr>
            <p:nvPr/>
          </p:nvSpPr>
          <p:spPr bwMode="auto">
            <a:xfrm>
              <a:off x="11340" y="5939"/>
              <a:ext cx="360" cy="0"/>
            </a:xfrm>
            <a:prstGeom prst="line">
              <a:avLst/>
            </a:prstGeom>
            <a:noFill/>
            <a:ln w="9525">
              <a:solidFill>
                <a:srgbClr val="000000"/>
              </a:solidFill>
              <a:round/>
              <a:headEnd/>
              <a:tailEnd/>
            </a:ln>
          </p:spPr>
          <p:txBody>
            <a:bodyPr/>
            <a:lstStyle/>
            <a:p>
              <a:pPr>
                <a:defRPr/>
              </a:pPr>
              <a:endParaRPr lang="fa-IR">
                <a:cs typeface="B Nazanin" pitchFamily="2" charset="-78"/>
              </a:endParaRPr>
            </a:p>
          </p:txBody>
        </p:sp>
        <p:sp>
          <p:nvSpPr>
            <p:cNvPr id="20" name="Line 20"/>
            <p:cNvSpPr>
              <a:spLocks noChangeShapeType="1"/>
            </p:cNvSpPr>
            <p:nvPr/>
          </p:nvSpPr>
          <p:spPr bwMode="auto">
            <a:xfrm>
              <a:off x="9540" y="5760"/>
              <a:ext cx="0" cy="2699"/>
            </a:xfrm>
            <a:prstGeom prst="line">
              <a:avLst/>
            </a:prstGeom>
            <a:noFill/>
            <a:ln w="9525">
              <a:solidFill>
                <a:srgbClr val="000000"/>
              </a:solidFill>
              <a:round/>
              <a:headEnd/>
              <a:tailEnd/>
            </a:ln>
          </p:spPr>
          <p:txBody>
            <a:bodyPr/>
            <a:lstStyle/>
            <a:p>
              <a:pPr>
                <a:defRPr/>
              </a:pPr>
              <a:endParaRPr lang="fa-IR">
                <a:cs typeface="B Nazanin" pitchFamily="2" charset="-78"/>
              </a:endParaRPr>
            </a:p>
          </p:txBody>
        </p:sp>
        <p:sp>
          <p:nvSpPr>
            <p:cNvPr id="21" name="Line 21"/>
            <p:cNvSpPr>
              <a:spLocks noChangeShapeType="1"/>
            </p:cNvSpPr>
            <p:nvPr/>
          </p:nvSpPr>
          <p:spPr bwMode="auto">
            <a:xfrm>
              <a:off x="9540" y="5760"/>
              <a:ext cx="180" cy="0"/>
            </a:xfrm>
            <a:prstGeom prst="line">
              <a:avLst/>
            </a:prstGeom>
            <a:noFill/>
            <a:ln w="9525">
              <a:solidFill>
                <a:srgbClr val="000000"/>
              </a:solidFill>
              <a:round/>
              <a:headEnd/>
              <a:tailEnd/>
            </a:ln>
          </p:spPr>
          <p:txBody>
            <a:bodyPr/>
            <a:lstStyle/>
            <a:p>
              <a:pPr>
                <a:defRPr/>
              </a:pPr>
              <a:endParaRPr lang="fa-IR">
                <a:cs typeface="B Nazanin" pitchFamily="2" charset="-78"/>
              </a:endParaRPr>
            </a:p>
          </p:txBody>
        </p:sp>
        <p:sp>
          <p:nvSpPr>
            <p:cNvPr id="22" name="Line 22"/>
            <p:cNvSpPr>
              <a:spLocks noChangeShapeType="1"/>
            </p:cNvSpPr>
            <p:nvPr/>
          </p:nvSpPr>
          <p:spPr bwMode="auto">
            <a:xfrm>
              <a:off x="9540" y="7020"/>
              <a:ext cx="360" cy="0"/>
            </a:xfrm>
            <a:prstGeom prst="line">
              <a:avLst/>
            </a:prstGeom>
            <a:noFill/>
            <a:ln w="9525">
              <a:solidFill>
                <a:srgbClr val="000000"/>
              </a:solidFill>
              <a:round/>
              <a:headEnd/>
              <a:tailEnd/>
            </a:ln>
          </p:spPr>
          <p:txBody>
            <a:bodyPr/>
            <a:lstStyle/>
            <a:p>
              <a:pPr>
                <a:defRPr/>
              </a:pPr>
              <a:endParaRPr lang="fa-IR">
                <a:cs typeface="B Nazanin" pitchFamily="2" charset="-78"/>
              </a:endParaRPr>
            </a:p>
          </p:txBody>
        </p:sp>
        <p:sp>
          <p:nvSpPr>
            <p:cNvPr id="23" name="Line 23"/>
            <p:cNvSpPr>
              <a:spLocks noChangeShapeType="1"/>
            </p:cNvSpPr>
            <p:nvPr/>
          </p:nvSpPr>
          <p:spPr bwMode="auto">
            <a:xfrm>
              <a:off x="9540" y="7740"/>
              <a:ext cx="360" cy="0"/>
            </a:xfrm>
            <a:prstGeom prst="line">
              <a:avLst/>
            </a:prstGeom>
            <a:noFill/>
            <a:ln w="9525">
              <a:solidFill>
                <a:srgbClr val="000000"/>
              </a:solidFill>
              <a:round/>
              <a:headEnd/>
              <a:tailEnd/>
            </a:ln>
          </p:spPr>
          <p:txBody>
            <a:bodyPr/>
            <a:lstStyle/>
            <a:p>
              <a:pPr>
                <a:defRPr/>
              </a:pPr>
              <a:endParaRPr lang="fa-IR">
                <a:cs typeface="B Nazanin" pitchFamily="2" charset="-78"/>
              </a:endParaRPr>
            </a:p>
          </p:txBody>
        </p:sp>
        <p:sp>
          <p:nvSpPr>
            <p:cNvPr id="24" name="Line 24"/>
            <p:cNvSpPr>
              <a:spLocks noChangeShapeType="1"/>
            </p:cNvSpPr>
            <p:nvPr/>
          </p:nvSpPr>
          <p:spPr bwMode="auto">
            <a:xfrm>
              <a:off x="9540" y="8459"/>
              <a:ext cx="360" cy="0"/>
            </a:xfrm>
            <a:prstGeom prst="line">
              <a:avLst/>
            </a:prstGeom>
            <a:noFill/>
            <a:ln w="9525">
              <a:solidFill>
                <a:srgbClr val="000000"/>
              </a:solidFill>
              <a:round/>
              <a:headEnd/>
              <a:tailEnd/>
            </a:ln>
          </p:spPr>
          <p:txBody>
            <a:bodyPr/>
            <a:lstStyle/>
            <a:p>
              <a:pPr>
                <a:defRPr/>
              </a:pPr>
              <a:endParaRPr lang="fa-IR">
                <a:cs typeface="B Nazanin" pitchFamily="2" charset="-78"/>
              </a:endParaRPr>
            </a:p>
          </p:txBody>
        </p:sp>
        <p:sp>
          <p:nvSpPr>
            <p:cNvPr id="25" name="Text Box 25"/>
            <p:cNvSpPr txBox="1">
              <a:spLocks noChangeArrowheads="1"/>
            </p:cNvSpPr>
            <p:nvPr/>
          </p:nvSpPr>
          <p:spPr bwMode="auto">
            <a:xfrm>
              <a:off x="4500" y="8100"/>
              <a:ext cx="1440" cy="540"/>
            </a:xfrm>
            <a:prstGeom prst="rect">
              <a:avLst/>
            </a:prstGeom>
            <a:noFill/>
            <a:ln w="9525">
              <a:solidFill>
                <a:srgbClr val="0000FF"/>
              </a:solidFill>
              <a:miter lim="800000"/>
              <a:headEnd/>
              <a:tailEnd/>
            </a:ln>
          </p:spPr>
          <p:txBody>
            <a:bodyPr/>
            <a:lstStyle/>
            <a:p>
              <a:pPr algn="r" rtl="1"/>
              <a:r>
                <a:rPr lang="fa-IR" sz="1200">
                  <a:effectLst/>
                  <a:latin typeface="Times New Roman" pitchFamily="18" charset="0"/>
                  <a:cs typeface="B Nazanin" pitchFamily="2" charset="-78"/>
                </a:rPr>
                <a:t>نقشهای مدیر</a:t>
              </a:r>
              <a:endParaRPr lang="en-US" sz="1800">
                <a:effectLst/>
                <a:latin typeface="Times New Roman" pitchFamily="18" charset="0"/>
                <a:cs typeface="B Nazanin" pitchFamily="2" charset="-78"/>
              </a:endParaRPr>
            </a:p>
          </p:txBody>
        </p:sp>
        <p:sp>
          <p:nvSpPr>
            <p:cNvPr id="26" name="Text Box 26"/>
            <p:cNvSpPr txBox="1">
              <a:spLocks noChangeArrowheads="1"/>
            </p:cNvSpPr>
            <p:nvPr/>
          </p:nvSpPr>
          <p:spPr bwMode="auto">
            <a:xfrm>
              <a:off x="5580" y="9000"/>
              <a:ext cx="1440" cy="540"/>
            </a:xfrm>
            <a:prstGeom prst="rect">
              <a:avLst/>
            </a:prstGeom>
            <a:noFill/>
            <a:ln w="9525">
              <a:solidFill>
                <a:srgbClr val="FF00FF"/>
              </a:solidFill>
              <a:miter lim="800000"/>
              <a:headEnd/>
              <a:tailEnd/>
            </a:ln>
          </p:spPr>
          <p:txBody>
            <a:bodyPr/>
            <a:lstStyle/>
            <a:p>
              <a:pPr algn="r" rtl="1"/>
              <a:r>
                <a:rPr lang="fa-IR" sz="1200">
                  <a:effectLst/>
                  <a:latin typeface="Times New Roman" pitchFamily="18" charset="0"/>
                  <a:cs typeface="B Nazanin" pitchFamily="2" charset="-78"/>
                </a:rPr>
                <a:t>ارتباطی</a:t>
              </a:r>
              <a:endParaRPr lang="en-US" sz="1800">
                <a:effectLst/>
                <a:latin typeface="Times New Roman" pitchFamily="18" charset="0"/>
                <a:cs typeface="B Nazanin" pitchFamily="2" charset="-78"/>
              </a:endParaRPr>
            </a:p>
          </p:txBody>
        </p:sp>
        <p:sp>
          <p:nvSpPr>
            <p:cNvPr id="27" name="Text Box 27"/>
            <p:cNvSpPr txBox="1">
              <a:spLocks noChangeArrowheads="1"/>
            </p:cNvSpPr>
            <p:nvPr/>
          </p:nvSpPr>
          <p:spPr bwMode="auto">
            <a:xfrm>
              <a:off x="5580" y="10980"/>
              <a:ext cx="1440" cy="540"/>
            </a:xfrm>
            <a:prstGeom prst="rect">
              <a:avLst/>
            </a:prstGeom>
            <a:noFill/>
            <a:ln w="9525">
              <a:solidFill>
                <a:srgbClr val="FF00FF"/>
              </a:solidFill>
              <a:miter lim="800000"/>
              <a:headEnd/>
              <a:tailEnd/>
            </a:ln>
          </p:spPr>
          <p:txBody>
            <a:bodyPr/>
            <a:lstStyle/>
            <a:p>
              <a:pPr algn="r" rtl="1"/>
              <a:r>
                <a:rPr lang="fa-IR" sz="1200">
                  <a:effectLst/>
                  <a:latin typeface="Times New Roman" pitchFamily="18" charset="0"/>
                  <a:cs typeface="B Nazanin" pitchFamily="2" charset="-78"/>
                </a:rPr>
                <a:t>اطلاعاتی</a:t>
              </a:r>
              <a:endParaRPr lang="en-US" sz="1800">
                <a:effectLst/>
                <a:latin typeface="Times New Roman" pitchFamily="18" charset="0"/>
                <a:cs typeface="B Nazanin" pitchFamily="2" charset="-78"/>
              </a:endParaRPr>
            </a:p>
          </p:txBody>
        </p:sp>
        <p:sp>
          <p:nvSpPr>
            <p:cNvPr id="28" name="Text Box 28"/>
            <p:cNvSpPr txBox="1">
              <a:spLocks noChangeArrowheads="1"/>
            </p:cNvSpPr>
            <p:nvPr/>
          </p:nvSpPr>
          <p:spPr bwMode="auto">
            <a:xfrm>
              <a:off x="5580" y="13320"/>
              <a:ext cx="1440" cy="540"/>
            </a:xfrm>
            <a:prstGeom prst="rect">
              <a:avLst/>
            </a:prstGeom>
            <a:noFill/>
            <a:ln w="9525">
              <a:solidFill>
                <a:srgbClr val="FF00FF"/>
              </a:solidFill>
              <a:miter lim="800000"/>
              <a:headEnd/>
              <a:tailEnd/>
            </a:ln>
          </p:spPr>
          <p:txBody>
            <a:bodyPr/>
            <a:lstStyle/>
            <a:p>
              <a:pPr algn="r" rtl="1"/>
              <a:r>
                <a:rPr lang="fa-IR" sz="1200">
                  <a:effectLst/>
                  <a:latin typeface="Times New Roman" pitchFamily="18" charset="0"/>
                  <a:cs typeface="B Nazanin" pitchFamily="2" charset="-78"/>
                </a:rPr>
                <a:t>تصمیم گیری</a:t>
              </a:r>
              <a:endParaRPr lang="en-US" sz="1800">
                <a:effectLst/>
                <a:latin typeface="Times New Roman" pitchFamily="18" charset="0"/>
                <a:cs typeface="B Nazanin" pitchFamily="2" charset="-78"/>
              </a:endParaRPr>
            </a:p>
          </p:txBody>
        </p:sp>
        <p:sp>
          <p:nvSpPr>
            <p:cNvPr id="29" name="Text Box 29"/>
            <p:cNvSpPr txBox="1">
              <a:spLocks noChangeArrowheads="1"/>
            </p:cNvSpPr>
            <p:nvPr/>
          </p:nvSpPr>
          <p:spPr bwMode="auto">
            <a:xfrm>
              <a:off x="7740" y="8460"/>
              <a:ext cx="1080" cy="540"/>
            </a:xfrm>
            <a:prstGeom prst="rect">
              <a:avLst/>
            </a:prstGeom>
            <a:noFill/>
            <a:ln w="9525">
              <a:solidFill>
                <a:srgbClr val="00FFFF"/>
              </a:solidFill>
              <a:miter lim="800000"/>
              <a:headEnd/>
              <a:tailEnd/>
            </a:ln>
          </p:spPr>
          <p:txBody>
            <a:bodyPr/>
            <a:lstStyle/>
            <a:p>
              <a:pPr algn="r" rtl="1"/>
              <a:r>
                <a:rPr lang="fa-IR" sz="1200">
                  <a:effectLst/>
                  <a:latin typeface="Times New Roman" pitchFamily="18" charset="0"/>
                  <a:cs typeface="B Nazanin" pitchFamily="2" charset="-78"/>
                </a:rPr>
                <a:t>تشریفاتی</a:t>
              </a:r>
              <a:endParaRPr lang="en-US" sz="1800">
                <a:effectLst/>
                <a:latin typeface="Times New Roman" pitchFamily="18" charset="0"/>
                <a:cs typeface="B Nazanin" pitchFamily="2" charset="-78"/>
              </a:endParaRPr>
            </a:p>
          </p:txBody>
        </p:sp>
        <p:sp>
          <p:nvSpPr>
            <p:cNvPr id="30" name="Text Box 30"/>
            <p:cNvSpPr txBox="1">
              <a:spLocks noChangeArrowheads="1"/>
            </p:cNvSpPr>
            <p:nvPr/>
          </p:nvSpPr>
          <p:spPr bwMode="auto">
            <a:xfrm>
              <a:off x="7740" y="9000"/>
              <a:ext cx="1080" cy="540"/>
            </a:xfrm>
            <a:prstGeom prst="rect">
              <a:avLst/>
            </a:prstGeom>
            <a:noFill/>
            <a:ln w="9525">
              <a:solidFill>
                <a:srgbClr val="00FFFF"/>
              </a:solidFill>
              <a:miter lim="800000"/>
              <a:headEnd/>
              <a:tailEnd/>
            </a:ln>
          </p:spPr>
          <p:txBody>
            <a:bodyPr/>
            <a:lstStyle/>
            <a:p>
              <a:pPr algn="r" rtl="1"/>
              <a:r>
                <a:rPr lang="fa-IR" sz="1200">
                  <a:effectLst/>
                  <a:latin typeface="Times New Roman" pitchFamily="18" charset="0"/>
                  <a:cs typeface="B Nazanin" pitchFamily="2" charset="-78"/>
                </a:rPr>
                <a:t>رهبری</a:t>
              </a:r>
              <a:endParaRPr lang="en-US" sz="1800">
                <a:effectLst/>
                <a:latin typeface="Times New Roman" pitchFamily="18" charset="0"/>
                <a:cs typeface="B Nazanin" pitchFamily="2" charset="-78"/>
              </a:endParaRPr>
            </a:p>
          </p:txBody>
        </p:sp>
        <p:sp>
          <p:nvSpPr>
            <p:cNvPr id="31" name="Text Box 31"/>
            <p:cNvSpPr txBox="1">
              <a:spLocks noChangeArrowheads="1"/>
            </p:cNvSpPr>
            <p:nvPr/>
          </p:nvSpPr>
          <p:spPr bwMode="auto">
            <a:xfrm>
              <a:off x="7740" y="9540"/>
              <a:ext cx="1080" cy="540"/>
            </a:xfrm>
            <a:prstGeom prst="rect">
              <a:avLst/>
            </a:prstGeom>
            <a:noFill/>
            <a:ln w="9525">
              <a:solidFill>
                <a:srgbClr val="00FFFF"/>
              </a:solidFill>
              <a:miter lim="800000"/>
              <a:headEnd/>
              <a:tailEnd/>
            </a:ln>
          </p:spPr>
          <p:txBody>
            <a:bodyPr/>
            <a:lstStyle/>
            <a:p>
              <a:pPr algn="r" rtl="1"/>
              <a:r>
                <a:rPr lang="fa-IR" sz="1200">
                  <a:effectLst/>
                  <a:latin typeface="Times New Roman" pitchFamily="18" charset="0"/>
                  <a:cs typeface="B Nazanin" pitchFamily="2" charset="-78"/>
                </a:rPr>
                <a:t>رابط</a:t>
              </a:r>
              <a:endParaRPr lang="en-US" sz="1800">
                <a:effectLst/>
                <a:latin typeface="Times New Roman" pitchFamily="18" charset="0"/>
                <a:cs typeface="B Nazanin" pitchFamily="2" charset="-78"/>
              </a:endParaRPr>
            </a:p>
          </p:txBody>
        </p:sp>
        <p:sp>
          <p:nvSpPr>
            <p:cNvPr id="32" name="Text Box 32"/>
            <p:cNvSpPr txBox="1">
              <a:spLocks noChangeArrowheads="1"/>
            </p:cNvSpPr>
            <p:nvPr/>
          </p:nvSpPr>
          <p:spPr bwMode="auto">
            <a:xfrm>
              <a:off x="7560" y="10440"/>
              <a:ext cx="1260" cy="540"/>
            </a:xfrm>
            <a:prstGeom prst="rect">
              <a:avLst/>
            </a:prstGeom>
            <a:noFill/>
            <a:ln w="9525">
              <a:solidFill>
                <a:srgbClr val="00FF00"/>
              </a:solidFill>
              <a:miter lim="800000"/>
              <a:headEnd/>
              <a:tailEnd/>
            </a:ln>
          </p:spPr>
          <p:txBody>
            <a:bodyPr/>
            <a:lstStyle/>
            <a:p>
              <a:pPr algn="r" rtl="1"/>
              <a:r>
                <a:rPr lang="fa-IR" sz="1200">
                  <a:effectLst/>
                  <a:latin typeface="Times New Roman" pitchFamily="18" charset="0"/>
                  <a:cs typeface="B Nazanin" pitchFamily="2" charset="-78"/>
                </a:rPr>
                <a:t>ارزیاب</a:t>
              </a:r>
              <a:endParaRPr lang="en-US" sz="1800">
                <a:effectLst/>
                <a:latin typeface="Times New Roman" pitchFamily="18" charset="0"/>
                <a:cs typeface="B Nazanin" pitchFamily="2" charset="-78"/>
              </a:endParaRPr>
            </a:p>
          </p:txBody>
        </p:sp>
        <p:sp>
          <p:nvSpPr>
            <p:cNvPr id="33" name="Text Box 33"/>
            <p:cNvSpPr txBox="1">
              <a:spLocks noChangeArrowheads="1"/>
            </p:cNvSpPr>
            <p:nvPr/>
          </p:nvSpPr>
          <p:spPr bwMode="auto">
            <a:xfrm>
              <a:off x="7560" y="10980"/>
              <a:ext cx="1260" cy="540"/>
            </a:xfrm>
            <a:prstGeom prst="rect">
              <a:avLst/>
            </a:prstGeom>
            <a:noFill/>
            <a:ln w="9525">
              <a:solidFill>
                <a:srgbClr val="00FF00"/>
              </a:solidFill>
              <a:miter lim="800000"/>
              <a:headEnd/>
              <a:tailEnd/>
            </a:ln>
          </p:spPr>
          <p:txBody>
            <a:bodyPr/>
            <a:lstStyle/>
            <a:p>
              <a:pPr algn="r" rtl="1"/>
              <a:r>
                <a:rPr lang="fa-IR" sz="1200">
                  <a:effectLst/>
                  <a:latin typeface="Times New Roman" pitchFamily="18" charset="0"/>
                  <a:cs typeface="B Nazanin" pitchFamily="2" charset="-78"/>
                </a:rPr>
                <a:t>توزیع کننده</a:t>
              </a:r>
              <a:endParaRPr lang="en-US" sz="1800">
                <a:effectLst/>
                <a:latin typeface="Times New Roman" pitchFamily="18" charset="0"/>
                <a:cs typeface="B Nazanin" pitchFamily="2" charset="-78"/>
              </a:endParaRPr>
            </a:p>
          </p:txBody>
        </p:sp>
        <p:sp>
          <p:nvSpPr>
            <p:cNvPr id="34" name="Text Box 34"/>
            <p:cNvSpPr txBox="1">
              <a:spLocks noChangeArrowheads="1"/>
            </p:cNvSpPr>
            <p:nvPr/>
          </p:nvSpPr>
          <p:spPr bwMode="auto">
            <a:xfrm>
              <a:off x="7560" y="11520"/>
              <a:ext cx="1260" cy="540"/>
            </a:xfrm>
            <a:prstGeom prst="rect">
              <a:avLst/>
            </a:prstGeom>
            <a:noFill/>
            <a:ln w="9525">
              <a:solidFill>
                <a:srgbClr val="00FF00"/>
              </a:solidFill>
              <a:miter lim="800000"/>
              <a:headEnd/>
              <a:tailEnd/>
            </a:ln>
          </p:spPr>
          <p:txBody>
            <a:bodyPr/>
            <a:lstStyle/>
            <a:p>
              <a:pPr algn="r" rtl="1"/>
              <a:r>
                <a:rPr lang="fa-IR" sz="1200">
                  <a:effectLst/>
                  <a:latin typeface="Times New Roman" pitchFamily="18" charset="0"/>
                  <a:cs typeface="B Nazanin" pitchFamily="2" charset="-78"/>
                </a:rPr>
                <a:t>سخنگو</a:t>
              </a:r>
              <a:endParaRPr lang="en-US" sz="1800">
                <a:effectLst/>
                <a:latin typeface="Times New Roman" pitchFamily="18" charset="0"/>
                <a:cs typeface="B Nazanin" pitchFamily="2" charset="-78"/>
              </a:endParaRPr>
            </a:p>
          </p:txBody>
        </p:sp>
        <p:sp>
          <p:nvSpPr>
            <p:cNvPr id="35" name="Text Box 35"/>
            <p:cNvSpPr txBox="1">
              <a:spLocks noChangeArrowheads="1"/>
            </p:cNvSpPr>
            <p:nvPr/>
          </p:nvSpPr>
          <p:spPr bwMode="auto">
            <a:xfrm>
              <a:off x="7560" y="12420"/>
              <a:ext cx="1260" cy="540"/>
            </a:xfrm>
            <a:prstGeom prst="rect">
              <a:avLst/>
            </a:prstGeom>
            <a:noFill/>
            <a:ln w="9525">
              <a:solidFill>
                <a:srgbClr val="FF0000"/>
              </a:solidFill>
              <a:miter lim="800000"/>
              <a:headEnd/>
              <a:tailEnd/>
            </a:ln>
          </p:spPr>
          <p:txBody>
            <a:bodyPr/>
            <a:lstStyle/>
            <a:p>
              <a:pPr algn="r" rtl="1"/>
              <a:r>
                <a:rPr lang="fa-IR" sz="1200">
                  <a:effectLst/>
                  <a:latin typeface="Times New Roman" pitchFamily="18" charset="0"/>
                  <a:cs typeface="B Nazanin" pitchFamily="2" charset="-78"/>
                </a:rPr>
                <a:t>نوآور</a:t>
              </a:r>
              <a:endParaRPr lang="en-US" sz="1800">
                <a:effectLst/>
                <a:latin typeface="Times New Roman" pitchFamily="18" charset="0"/>
                <a:cs typeface="B Nazanin" pitchFamily="2" charset="-78"/>
              </a:endParaRPr>
            </a:p>
          </p:txBody>
        </p:sp>
        <p:sp>
          <p:nvSpPr>
            <p:cNvPr id="36" name="Text Box 36"/>
            <p:cNvSpPr txBox="1">
              <a:spLocks noChangeArrowheads="1"/>
            </p:cNvSpPr>
            <p:nvPr/>
          </p:nvSpPr>
          <p:spPr bwMode="auto">
            <a:xfrm>
              <a:off x="7560" y="12960"/>
              <a:ext cx="1260" cy="540"/>
            </a:xfrm>
            <a:prstGeom prst="rect">
              <a:avLst/>
            </a:prstGeom>
            <a:noFill/>
            <a:ln w="9525">
              <a:solidFill>
                <a:srgbClr val="FF0000"/>
              </a:solidFill>
              <a:miter lim="800000"/>
              <a:headEnd/>
              <a:tailEnd/>
            </a:ln>
          </p:spPr>
          <p:txBody>
            <a:bodyPr/>
            <a:lstStyle/>
            <a:p>
              <a:pPr algn="r" rtl="1"/>
              <a:r>
                <a:rPr lang="fa-IR" sz="1200">
                  <a:effectLst/>
                  <a:latin typeface="Times New Roman" pitchFamily="18" charset="0"/>
                  <a:cs typeface="B Nazanin" pitchFamily="2" charset="-78"/>
                </a:rPr>
                <a:t>آشوب زدا</a:t>
              </a:r>
              <a:endParaRPr lang="en-US" sz="1800">
                <a:effectLst/>
                <a:latin typeface="Times New Roman" pitchFamily="18" charset="0"/>
                <a:cs typeface="B Nazanin" pitchFamily="2" charset="-78"/>
              </a:endParaRPr>
            </a:p>
          </p:txBody>
        </p:sp>
        <p:sp>
          <p:nvSpPr>
            <p:cNvPr id="37" name="Text Box 37"/>
            <p:cNvSpPr txBox="1">
              <a:spLocks noChangeArrowheads="1"/>
            </p:cNvSpPr>
            <p:nvPr/>
          </p:nvSpPr>
          <p:spPr bwMode="auto">
            <a:xfrm>
              <a:off x="7560" y="13500"/>
              <a:ext cx="1260" cy="720"/>
            </a:xfrm>
            <a:prstGeom prst="rect">
              <a:avLst/>
            </a:prstGeom>
            <a:noFill/>
            <a:ln w="9525">
              <a:solidFill>
                <a:srgbClr val="FF0000"/>
              </a:solidFill>
              <a:miter lim="800000"/>
              <a:headEnd/>
              <a:tailEnd/>
            </a:ln>
          </p:spPr>
          <p:txBody>
            <a:bodyPr/>
            <a:lstStyle/>
            <a:p>
              <a:pPr algn="r" rtl="1"/>
              <a:r>
                <a:rPr lang="fa-IR" sz="1000">
                  <a:effectLst/>
                  <a:latin typeface="Times New Roman" pitchFamily="18" charset="0"/>
                  <a:cs typeface="B Nazanin" pitchFamily="2" charset="-78"/>
                </a:rPr>
                <a:t>تخصیص دهنده منابع</a:t>
              </a:r>
              <a:endParaRPr lang="en-US" sz="1000">
                <a:effectLst/>
                <a:latin typeface="Times New Roman" pitchFamily="18" charset="0"/>
                <a:cs typeface="B Nazanin" pitchFamily="2" charset="-78"/>
              </a:endParaRPr>
            </a:p>
          </p:txBody>
        </p:sp>
        <p:sp>
          <p:nvSpPr>
            <p:cNvPr id="38" name="Text Box 38"/>
            <p:cNvSpPr txBox="1">
              <a:spLocks noChangeArrowheads="1"/>
            </p:cNvSpPr>
            <p:nvPr/>
          </p:nvSpPr>
          <p:spPr bwMode="auto">
            <a:xfrm>
              <a:off x="7560" y="14220"/>
              <a:ext cx="1260" cy="540"/>
            </a:xfrm>
            <a:prstGeom prst="rect">
              <a:avLst/>
            </a:prstGeom>
            <a:noFill/>
            <a:ln w="9525">
              <a:solidFill>
                <a:srgbClr val="FF0000"/>
              </a:solidFill>
              <a:miter lim="800000"/>
              <a:headEnd/>
              <a:tailEnd/>
            </a:ln>
          </p:spPr>
          <p:txBody>
            <a:bodyPr/>
            <a:lstStyle/>
            <a:p>
              <a:pPr algn="r" rtl="1"/>
              <a:r>
                <a:rPr lang="fa-IR" sz="1200">
                  <a:effectLst/>
                  <a:latin typeface="Times New Roman" pitchFamily="18" charset="0"/>
                  <a:cs typeface="B Nazanin" pitchFamily="2" charset="-78"/>
                </a:rPr>
                <a:t>مذاکره کننده</a:t>
              </a:r>
              <a:endParaRPr lang="en-US" sz="1800">
                <a:effectLst/>
                <a:latin typeface="Times New Roman" pitchFamily="18" charset="0"/>
                <a:cs typeface="B Nazanin" pitchFamily="2" charset="-78"/>
              </a:endParaRPr>
            </a:p>
          </p:txBody>
        </p:sp>
        <p:sp>
          <p:nvSpPr>
            <p:cNvPr id="39" name="Line 39"/>
            <p:cNvSpPr>
              <a:spLocks noChangeShapeType="1"/>
            </p:cNvSpPr>
            <p:nvPr/>
          </p:nvSpPr>
          <p:spPr bwMode="auto">
            <a:xfrm flipH="1">
              <a:off x="4860" y="2160"/>
              <a:ext cx="1260" cy="361"/>
            </a:xfrm>
            <a:prstGeom prst="line">
              <a:avLst/>
            </a:prstGeom>
            <a:noFill/>
            <a:ln w="9525">
              <a:solidFill>
                <a:srgbClr val="000000"/>
              </a:solidFill>
              <a:round/>
              <a:headEnd/>
              <a:tailEnd type="triangle" w="med" len="med"/>
            </a:ln>
          </p:spPr>
          <p:txBody>
            <a:bodyPr/>
            <a:lstStyle/>
            <a:p>
              <a:pPr>
                <a:defRPr/>
              </a:pPr>
              <a:endParaRPr lang="fa-IR">
                <a:cs typeface="B Nazanin" pitchFamily="2" charset="-78"/>
              </a:endParaRPr>
            </a:p>
          </p:txBody>
        </p:sp>
        <p:sp>
          <p:nvSpPr>
            <p:cNvPr id="40" name="Line 40"/>
            <p:cNvSpPr>
              <a:spLocks noChangeShapeType="1"/>
            </p:cNvSpPr>
            <p:nvPr/>
          </p:nvSpPr>
          <p:spPr bwMode="auto">
            <a:xfrm>
              <a:off x="6120" y="2160"/>
              <a:ext cx="1260" cy="361"/>
            </a:xfrm>
            <a:prstGeom prst="line">
              <a:avLst/>
            </a:prstGeom>
            <a:noFill/>
            <a:ln w="9525">
              <a:solidFill>
                <a:srgbClr val="000000"/>
              </a:solidFill>
              <a:round/>
              <a:headEnd/>
              <a:tailEnd type="triangle" w="med" len="med"/>
            </a:ln>
          </p:spPr>
          <p:txBody>
            <a:bodyPr/>
            <a:lstStyle/>
            <a:p>
              <a:pPr>
                <a:defRPr/>
              </a:pPr>
              <a:endParaRPr lang="fa-IR">
                <a:cs typeface="B Nazanin" pitchFamily="2" charset="-78"/>
              </a:endParaRPr>
            </a:p>
          </p:txBody>
        </p:sp>
        <p:sp>
          <p:nvSpPr>
            <p:cNvPr id="41" name="Line 41"/>
            <p:cNvSpPr>
              <a:spLocks noChangeShapeType="1"/>
            </p:cNvSpPr>
            <p:nvPr/>
          </p:nvSpPr>
          <p:spPr bwMode="auto">
            <a:xfrm>
              <a:off x="7920" y="2775"/>
              <a:ext cx="1260" cy="0"/>
            </a:xfrm>
            <a:prstGeom prst="line">
              <a:avLst/>
            </a:prstGeom>
            <a:noFill/>
            <a:ln w="9525">
              <a:solidFill>
                <a:srgbClr val="000000"/>
              </a:solidFill>
              <a:round/>
              <a:headEnd/>
              <a:tailEnd/>
            </a:ln>
          </p:spPr>
          <p:txBody>
            <a:bodyPr/>
            <a:lstStyle/>
            <a:p>
              <a:pPr>
                <a:defRPr/>
              </a:pPr>
              <a:endParaRPr lang="fa-IR">
                <a:cs typeface="B Nazanin" pitchFamily="2" charset="-78"/>
              </a:endParaRPr>
            </a:p>
          </p:txBody>
        </p:sp>
        <p:sp>
          <p:nvSpPr>
            <p:cNvPr id="42" name="Line 42"/>
            <p:cNvSpPr>
              <a:spLocks noChangeShapeType="1"/>
            </p:cNvSpPr>
            <p:nvPr/>
          </p:nvSpPr>
          <p:spPr bwMode="auto">
            <a:xfrm flipH="1">
              <a:off x="3240" y="2775"/>
              <a:ext cx="1080" cy="0"/>
            </a:xfrm>
            <a:prstGeom prst="line">
              <a:avLst/>
            </a:prstGeom>
            <a:noFill/>
            <a:ln w="9525">
              <a:solidFill>
                <a:srgbClr val="000000"/>
              </a:solidFill>
              <a:round/>
              <a:headEnd/>
              <a:tailEnd/>
            </a:ln>
          </p:spPr>
          <p:txBody>
            <a:bodyPr/>
            <a:lstStyle/>
            <a:p>
              <a:pPr>
                <a:defRPr/>
              </a:pPr>
              <a:endParaRPr lang="fa-IR">
                <a:cs typeface="B Nazanin" pitchFamily="2" charset="-78"/>
              </a:endParaRPr>
            </a:p>
          </p:txBody>
        </p:sp>
        <p:sp>
          <p:nvSpPr>
            <p:cNvPr id="43" name="Text Box 43"/>
            <p:cNvSpPr txBox="1">
              <a:spLocks noChangeArrowheads="1"/>
            </p:cNvSpPr>
            <p:nvPr/>
          </p:nvSpPr>
          <p:spPr bwMode="auto">
            <a:xfrm>
              <a:off x="8280" y="3600"/>
              <a:ext cx="900" cy="720"/>
            </a:xfrm>
            <a:prstGeom prst="rect">
              <a:avLst/>
            </a:prstGeom>
            <a:noFill/>
            <a:ln w="9525">
              <a:solidFill>
                <a:srgbClr val="000000"/>
              </a:solidFill>
              <a:miter lim="800000"/>
              <a:headEnd/>
              <a:tailEnd/>
            </a:ln>
          </p:spPr>
          <p:txBody>
            <a:bodyPr/>
            <a:lstStyle/>
            <a:p>
              <a:pPr algn="r" rtl="1"/>
              <a:r>
                <a:rPr lang="fa-IR" sz="1000">
                  <a:effectLst/>
                  <a:latin typeface="Times New Roman" pitchFamily="18" charset="0"/>
                  <a:cs typeface="B Nazanin" pitchFamily="2" charset="-78"/>
                </a:rPr>
                <a:t>سازمان و محیط</a:t>
              </a:r>
              <a:endParaRPr lang="en-US" sz="1000">
                <a:effectLst/>
                <a:latin typeface="Times New Roman" pitchFamily="18" charset="0"/>
                <a:cs typeface="B Nazanin" pitchFamily="2" charset="-78"/>
              </a:endParaRPr>
            </a:p>
          </p:txBody>
        </p:sp>
        <p:sp>
          <p:nvSpPr>
            <p:cNvPr id="44" name="Line 44"/>
            <p:cNvSpPr>
              <a:spLocks noChangeShapeType="1"/>
            </p:cNvSpPr>
            <p:nvPr/>
          </p:nvSpPr>
          <p:spPr bwMode="auto">
            <a:xfrm>
              <a:off x="7380" y="3061"/>
              <a:ext cx="1440" cy="537"/>
            </a:xfrm>
            <a:prstGeom prst="line">
              <a:avLst/>
            </a:prstGeom>
            <a:noFill/>
            <a:ln w="9525">
              <a:solidFill>
                <a:srgbClr val="000000"/>
              </a:solidFill>
              <a:round/>
              <a:headEnd/>
              <a:tailEnd/>
            </a:ln>
          </p:spPr>
          <p:txBody>
            <a:bodyPr/>
            <a:lstStyle/>
            <a:p>
              <a:pPr>
                <a:defRPr/>
              </a:pPr>
              <a:endParaRPr lang="fa-IR">
                <a:cs typeface="B Nazanin" pitchFamily="2" charset="-78"/>
              </a:endParaRPr>
            </a:p>
          </p:txBody>
        </p:sp>
        <p:sp>
          <p:nvSpPr>
            <p:cNvPr id="45" name="Text Box 45"/>
            <p:cNvSpPr txBox="1">
              <a:spLocks noChangeArrowheads="1"/>
            </p:cNvSpPr>
            <p:nvPr/>
          </p:nvSpPr>
          <p:spPr bwMode="auto">
            <a:xfrm>
              <a:off x="4500" y="3240"/>
              <a:ext cx="1440" cy="540"/>
            </a:xfrm>
            <a:prstGeom prst="rect">
              <a:avLst/>
            </a:prstGeom>
            <a:noFill/>
            <a:ln w="9525">
              <a:solidFill>
                <a:srgbClr val="0000FF"/>
              </a:solidFill>
              <a:miter lim="800000"/>
              <a:headEnd/>
              <a:tailEnd/>
            </a:ln>
          </p:spPr>
          <p:txBody>
            <a:bodyPr/>
            <a:lstStyle/>
            <a:p>
              <a:pPr algn="r" rtl="1"/>
              <a:r>
                <a:rPr lang="fa-IR" sz="1200">
                  <a:effectLst/>
                  <a:latin typeface="Times New Roman" pitchFamily="18" charset="0"/>
                  <a:cs typeface="B Nazanin" pitchFamily="2" charset="-78"/>
                </a:rPr>
                <a:t>وظایف مدیران</a:t>
              </a:r>
              <a:endParaRPr lang="en-US" sz="1800">
                <a:effectLst/>
                <a:latin typeface="Times New Roman" pitchFamily="18" charset="0"/>
                <a:cs typeface="B Nazanin" pitchFamily="2" charset="-78"/>
              </a:endParaRPr>
            </a:p>
          </p:txBody>
        </p:sp>
        <p:sp>
          <p:nvSpPr>
            <p:cNvPr id="46" name="Text Box 46"/>
            <p:cNvSpPr txBox="1">
              <a:spLocks noChangeArrowheads="1"/>
            </p:cNvSpPr>
            <p:nvPr/>
          </p:nvSpPr>
          <p:spPr bwMode="auto">
            <a:xfrm>
              <a:off x="6300" y="4680"/>
              <a:ext cx="1440" cy="540"/>
            </a:xfrm>
            <a:prstGeom prst="rect">
              <a:avLst/>
            </a:prstGeom>
            <a:noFill/>
            <a:ln w="9525">
              <a:solidFill>
                <a:srgbClr val="FFFF00"/>
              </a:solidFill>
              <a:miter lim="800000"/>
              <a:headEnd/>
              <a:tailEnd/>
            </a:ln>
          </p:spPr>
          <p:txBody>
            <a:bodyPr/>
            <a:lstStyle/>
            <a:p>
              <a:pPr algn="r" rtl="1"/>
              <a:r>
                <a:rPr lang="fa-IR" sz="1200">
                  <a:effectLst/>
                  <a:latin typeface="Times New Roman" pitchFamily="18" charset="0"/>
                  <a:cs typeface="B Nazanin" pitchFamily="2" charset="-78"/>
                </a:rPr>
                <a:t>نظارت</a:t>
              </a:r>
              <a:endParaRPr lang="en-US" sz="1800">
                <a:effectLst/>
                <a:latin typeface="Times New Roman" pitchFamily="18" charset="0"/>
                <a:cs typeface="B Nazanin" pitchFamily="2" charset="-78"/>
              </a:endParaRPr>
            </a:p>
          </p:txBody>
        </p:sp>
        <p:sp>
          <p:nvSpPr>
            <p:cNvPr id="47" name="Text Box 47"/>
            <p:cNvSpPr txBox="1">
              <a:spLocks noChangeArrowheads="1"/>
            </p:cNvSpPr>
            <p:nvPr/>
          </p:nvSpPr>
          <p:spPr bwMode="auto">
            <a:xfrm>
              <a:off x="6300" y="5220"/>
              <a:ext cx="1440" cy="540"/>
            </a:xfrm>
            <a:prstGeom prst="rect">
              <a:avLst/>
            </a:prstGeom>
            <a:noFill/>
            <a:ln w="9525">
              <a:solidFill>
                <a:srgbClr val="FFFF00"/>
              </a:solidFill>
              <a:miter lim="800000"/>
              <a:headEnd/>
              <a:tailEnd/>
            </a:ln>
          </p:spPr>
          <p:txBody>
            <a:bodyPr/>
            <a:lstStyle/>
            <a:p>
              <a:pPr algn="r" rtl="1"/>
              <a:r>
                <a:rPr lang="fa-IR" sz="1200">
                  <a:effectLst/>
                  <a:latin typeface="Times New Roman" pitchFamily="18" charset="0"/>
                  <a:cs typeface="B Nazanin" pitchFamily="2" charset="-78"/>
                </a:rPr>
                <a:t>هدایت</a:t>
              </a:r>
              <a:endParaRPr lang="en-US" sz="1800">
                <a:effectLst/>
                <a:latin typeface="Times New Roman" pitchFamily="18" charset="0"/>
                <a:cs typeface="B Nazanin" pitchFamily="2" charset="-78"/>
              </a:endParaRPr>
            </a:p>
          </p:txBody>
        </p:sp>
        <p:sp>
          <p:nvSpPr>
            <p:cNvPr id="48" name="Text Box 48"/>
            <p:cNvSpPr txBox="1">
              <a:spLocks noChangeArrowheads="1"/>
            </p:cNvSpPr>
            <p:nvPr/>
          </p:nvSpPr>
          <p:spPr bwMode="auto">
            <a:xfrm>
              <a:off x="6300" y="4140"/>
              <a:ext cx="1440" cy="540"/>
            </a:xfrm>
            <a:prstGeom prst="rect">
              <a:avLst/>
            </a:prstGeom>
            <a:noFill/>
            <a:ln w="9525">
              <a:solidFill>
                <a:srgbClr val="FFFF00"/>
              </a:solidFill>
              <a:miter lim="800000"/>
              <a:headEnd/>
              <a:tailEnd/>
            </a:ln>
          </p:spPr>
          <p:txBody>
            <a:bodyPr/>
            <a:lstStyle/>
            <a:p>
              <a:pPr algn="r" rtl="1"/>
              <a:r>
                <a:rPr lang="fa-IR" sz="1200">
                  <a:effectLst/>
                  <a:latin typeface="Times New Roman" pitchFamily="18" charset="0"/>
                  <a:cs typeface="B Nazanin" pitchFamily="2" charset="-78"/>
                </a:rPr>
                <a:t>سازماندهی</a:t>
              </a:r>
              <a:endParaRPr lang="en-US" sz="1800">
                <a:effectLst/>
                <a:latin typeface="Times New Roman" pitchFamily="18" charset="0"/>
                <a:cs typeface="B Nazanin" pitchFamily="2" charset="-78"/>
              </a:endParaRPr>
            </a:p>
          </p:txBody>
        </p:sp>
        <p:sp>
          <p:nvSpPr>
            <p:cNvPr id="49" name="Text Box 49"/>
            <p:cNvSpPr txBox="1">
              <a:spLocks noChangeArrowheads="1"/>
            </p:cNvSpPr>
            <p:nvPr/>
          </p:nvSpPr>
          <p:spPr bwMode="auto">
            <a:xfrm>
              <a:off x="6300" y="3600"/>
              <a:ext cx="1440" cy="540"/>
            </a:xfrm>
            <a:prstGeom prst="rect">
              <a:avLst/>
            </a:prstGeom>
            <a:noFill/>
            <a:ln w="9525">
              <a:solidFill>
                <a:srgbClr val="FFFF00"/>
              </a:solidFill>
              <a:miter lim="800000"/>
              <a:headEnd/>
              <a:tailEnd/>
            </a:ln>
          </p:spPr>
          <p:txBody>
            <a:bodyPr/>
            <a:lstStyle/>
            <a:p>
              <a:pPr algn="r" rtl="1"/>
              <a:r>
                <a:rPr lang="fa-IR" sz="1200">
                  <a:effectLst/>
                  <a:latin typeface="Times New Roman" pitchFamily="18" charset="0"/>
                  <a:cs typeface="B Nazanin" pitchFamily="2" charset="-78"/>
                </a:rPr>
                <a:t>برنامه ریزی</a:t>
              </a:r>
              <a:endParaRPr lang="en-US" sz="1800">
                <a:effectLst/>
                <a:latin typeface="Times New Roman" pitchFamily="18" charset="0"/>
                <a:cs typeface="B Nazanin" pitchFamily="2" charset="-78"/>
              </a:endParaRPr>
            </a:p>
          </p:txBody>
        </p:sp>
        <p:sp>
          <p:nvSpPr>
            <p:cNvPr id="50" name="Text Box 50"/>
            <p:cNvSpPr txBox="1">
              <a:spLocks noChangeArrowheads="1"/>
            </p:cNvSpPr>
            <p:nvPr/>
          </p:nvSpPr>
          <p:spPr bwMode="auto">
            <a:xfrm>
              <a:off x="6300" y="5760"/>
              <a:ext cx="1440" cy="720"/>
            </a:xfrm>
            <a:prstGeom prst="rect">
              <a:avLst/>
            </a:prstGeom>
            <a:noFill/>
            <a:ln w="9525">
              <a:solidFill>
                <a:srgbClr val="FFFF00"/>
              </a:solidFill>
              <a:miter lim="800000"/>
              <a:headEnd/>
              <a:tailEnd/>
            </a:ln>
          </p:spPr>
          <p:txBody>
            <a:bodyPr/>
            <a:lstStyle/>
            <a:p>
              <a:pPr algn="r" rtl="1"/>
              <a:r>
                <a:rPr lang="fa-IR" sz="1000">
                  <a:effectLst/>
                  <a:latin typeface="Times New Roman" pitchFamily="18" charset="0"/>
                  <a:cs typeface="B Nazanin" pitchFamily="2" charset="-78"/>
                </a:rPr>
                <a:t>فراهم کردن بستر خلاقیت</a:t>
              </a:r>
              <a:endParaRPr lang="en-US" sz="1000">
                <a:effectLst/>
                <a:latin typeface="Times New Roman" pitchFamily="18" charset="0"/>
                <a:cs typeface="B Nazanin" pitchFamily="2" charset="-78"/>
              </a:endParaRPr>
            </a:p>
          </p:txBody>
        </p:sp>
        <p:sp>
          <p:nvSpPr>
            <p:cNvPr id="51" name="Text Box 51"/>
            <p:cNvSpPr txBox="1">
              <a:spLocks noChangeArrowheads="1"/>
            </p:cNvSpPr>
            <p:nvPr/>
          </p:nvSpPr>
          <p:spPr bwMode="auto">
            <a:xfrm>
              <a:off x="4500" y="7200"/>
              <a:ext cx="1800" cy="720"/>
            </a:xfrm>
            <a:prstGeom prst="rect">
              <a:avLst/>
            </a:prstGeom>
            <a:noFill/>
            <a:ln w="9525">
              <a:solidFill>
                <a:srgbClr val="0000FF"/>
              </a:solidFill>
              <a:miter lim="800000"/>
              <a:headEnd/>
              <a:tailEnd/>
            </a:ln>
          </p:spPr>
          <p:txBody>
            <a:bodyPr/>
            <a:lstStyle/>
            <a:p>
              <a:pPr algn="r" rtl="1"/>
              <a:r>
                <a:rPr lang="fa-IR" sz="1000">
                  <a:effectLst/>
                  <a:latin typeface="Times New Roman" pitchFamily="18" charset="0"/>
                  <a:cs typeface="B Nazanin" pitchFamily="2" charset="-78"/>
                </a:rPr>
                <a:t>مهارتهای مورد نیاز مدیران</a:t>
              </a:r>
              <a:endParaRPr lang="en-US" sz="1000">
                <a:effectLst/>
                <a:latin typeface="Times New Roman" pitchFamily="18" charset="0"/>
                <a:cs typeface="B Nazanin" pitchFamily="2" charset="-78"/>
              </a:endParaRPr>
            </a:p>
          </p:txBody>
        </p:sp>
        <p:sp>
          <p:nvSpPr>
            <p:cNvPr id="52" name="Text Box 52"/>
            <p:cNvSpPr txBox="1">
              <a:spLocks noChangeArrowheads="1"/>
            </p:cNvSpPr>
            <p:nvPr/>
          </p:nvSpPr>
          <p:spPr bwMode="auto">
            <a:xfrm>
              <a:off x="7740" y="6660"/>
              <a:ext cx="720" cy="540"/>
            </a:xfrm>
            <a:prstGeom prst="rect">
              <a:avLst/>
            </a:prstGeom>
            <a:noFill/>
            <a:ln w="9525">
              <a:solidFill>
                <a:srgbClr val="99CC00"/>
              </a:solidFill>
              <a:miter lim="800000"/>
              <a:headEnd/>
              <a:tailEnd/>
            </a:ln>
          </p:spPr>
          <p:txBody>
            <a:bodyPr/>
            <a:lstStyle/>
            <a:p>
              <a:pPr algn="r" rtl="1"/>
              <a:r>
                <a:rPr lang="fa-IR" sz="1200">
                  <a:effectLst/>
                  <a:latin typeface="Times New Roman" pitchFamily="18" charset="0"/>
                  <a:cs typeface="B Nazanin" pitchFamily="2" charset="-78"/>
                </a:rPr>
                <a:t>فنی</a:t>
              </a:r>
              <a:endParaRPr lang="en-US" sz="1800">
                <a:effectLst/>
                <a:latin typeface="Times New Roman" pitchFamily="18" charset="0"/>
                <a:cs typeface="B Nazanin" pitchFamily="2" charset="-78"/>
              </a:endParaRPr>
            </a:p>
          </p:txBody>
        </p:sp>
        <p:sp>
          <p:nvSpPr>
            <p:cNvPr id="53" name="Text Box 53"/>
            <p:cNvSpPr txBox="1">
              <a:spLocks noChangeArrowheads="1"/>
            </p:cNvSpPr>
            <p:nvPr/>
          </p:nvSpPr>
          <p:spPr bwMode="auto">
            <a:xfrm>
              <a:off x="7740" y="7200"/>
              <a:ext cx="900" cy="540"/>
            </a:xfrm>
            <a:prstGeom prst="rect">
              <a:avLst/>
            </a:prstGeom>
            <a:noFill/>
            <a:ln w="9525">
              <a:solidFill>
                <a:srgbClr val="99CC00"/>
              </a:solidFill>
              <a:miter lim="800000"/>
              <a:headEnd/>
              <a:tailEnd/>
            </a:ln>
          </p:spPr>
          <p:txBody>
            <a:bodyPr/>
            <a:lstStyle/>
            <a:p>
              <a:pPr algn="r" rtl="1"/>
              <a:r>
                <a:rPr lang="fa-IR" sz="1200">
                  <a:effectLst/>
                  <a:latin typeface="Times New Roman" pitchFamily="18" charset="0"/>
                  <a:cs typeface="B Nazanin" pitchFamily="2" charset="-78"/>
                </a:rPr>
                <a:t>انسانی</a:t>
              </a:r>
              <a:endParaRPr lang="en-US" sz="1800">
                <a:effectLst/>
                <a:latin typeface="Times New Roman" pitchFamily="18" charset="0"/>
                <a:cs typeface="B Nazanin" pitchFamily="2" charset="-78"/>
              </a:endParaRPr>
            </a:p>
          </p:txBody>
        </p:sp>
        <p:sp>
          <p:nvSpPr>
            <p:cNvPr id="54" name="Text Box 54"/>
            <p:cNvSpPr txBox="1">
              <a:spLocks noChangeArrowheads="1"/>
            </p:cNvSpPr>
            <p:nvPr/>
          </p:nvSpPr>
          <p:spPr bwMode="auto">
            <a:xfrm>
              <a:off x="7740" y="7740"/>
              <a:ext cx="900" cy="540"/>
            </a:xfrm>
            <a:prstGeom prst="rect">
              <a:avLst/>
            </a:prstGeom>
            <a:noFill/>
            <a:ln w="9525">
              <a:solidFill>
                <a:srgbClr val="99CC00"/>
              </a:solidFill>
              <a:miter lim="800000"/>
              <a:headEnd/>
              <a:tailEnd/>
            </a:ln>
          </p:spPr>
          <p:txBody>
            <a:bodyPr/>
            <a:lstStyle/>
            <a:p>
              <a:pPr algn="r" rtl="1"/>
              <a:r>
                <a:rPr lang="fa-IR" sz="1200">
                  <a:effectLst/>
                  <a:latin typeface="Times New Roman" pitchFamily="18" charset="0"/>
                  <a:cs typeface="B Nazanin" pitchFamily="2" charset="-78"/>
                </a:rPr>
                <a:t>ادراکی</a:t>
              </a:r>
              <a:endParaRPr lang="en-US" sz="1800">
                <a:effectLst/>
                <a:latin typeface="Times New Roman" pitchFamily="18" charset="0"/>
                <a:cs typeface="B Nazanin" pitchFamily="2" charset="-78"/>
              </a:endParaRPr>
            </a:p>
          </p:txBody>
        </p:sp>
        <p:sp>
          <p:nvSpPr>
            <p:cNvPr id="55" name="Line 55"/>
            <p:cNvSpPr>
              <a:spLocks noChangeShapeType="1"/>
            </p:cNvSpPr>
            <p:nvPr/>
          </p:nvSpPr>
          <p:spPr bwMode="auto">
            <a:xfrm>
              <a:off x="4320" y="3061"/>
              <a:ext cx="0" cy="5219"/>
            </a:xfrm>
            <a:prstGeom prst="line">
              <a:avLst/>
            </a:prstGeom>
            <a:noFill/>
            <a:ln w="9525">
              <a:solidFill>
                <a:srgbClr val="000000"/>
              </a:solidFill>
              <a:round/>
              <a:headEnd/>
              <a:tailEnd/>
            </a:ln>
          </p:spPr>
          <p:txBody>
            <a:bodyPr/>
            <a:lstStyle/>
            <a:p>
              <a:pPr>
                <a:defRPr/>
              </a:pPr>
              <a:endParaRPr lang="fa-IR">
                <a:cs typeface="B Nazanin" pitchFamily="2" charset="-78"/>
              </a:endParaRPr>
            </a:p>
          </p:txBody>
        </p:sp>
        <p:sp>
          <p:nvSpPr>
            <p:cNvPr id="56" name="Line 56"/>
            <p:cNvSpPr>
              <a:spLocks noChangeShapeType="1"/>
            </p:cNvSpPr>
            <p:nvPr/>
          </p:nvSpPr>
          <p:spPr bwMode="auto">
            <a:xfrm>
              <a:off x="4320" y="8280"/>
              <a:ext cx="180" cy="0"/>
            </a:xfrm>
            <a:prstGeom prst="line">
              <a:avLst/>
            </a:prstGeom>
            <a:noFill/>
            <a:ln w="9525">
              <a:solidFill>
                <a:srgbClr val="000000"/>
              </a:solidFill>
              <a:round/>
              <a:headEnd/>
              <a:tailEnd/>
            </a:ln>
          </p:spPr>
          <p:txBody>
            <a:bodyPr/>
            <a:lstStyle/>
            <a:p>
              <a:pPr>
                <a:defRPr/>
              </a:pPr>
              <a:endParaRPr lang="fa-IR">
                <a:cs typeface="B Nazanin" pitchFamily="2" charset="-78"/>
              </a:endParaRPr>
            </a:p>
          </p:txBody>
        </p:sp>
        <p:sp>
          <p:nvSpPr>
            <p:cNvPr id="57" name="Line 57"/>
            <p:cNvSpPr>
              <a:spLocks noChangeShapeType="1"/>
            </p:cNvSpPr>
            <p:nvPr/>
          </p:nvSpPr>
          <p:spPr bwMode="auto">
            <a:xfrm>
              <a:off x="4320" y="7560"/>
              <a:ext cx="180" cy="0"/>
            </a:xfrm>
            <a:prstGeom prst="line">
              <a:avLst/>
            </a:prstGeom>
            <a:noFill/>
            <a:ln w="9525">
              <a:solidFill>
                <a:srgbClr val="000000"/>
              </a:solidFill>
              <a:round/>
              <a:headEnd/>
              <a:tailEnd/>
            </a:ln>
          </p:spPr>
          <p:txBody>
            <a:bodyPr/>
            <a:lstStyle/>
            <a:p>
              <a:pPr>
                <a:defRPr/>
              </a:pPr>
              <a:endParaRPr lang="fa-IR">
                <a:cs typeface="B Nazanin" pitchFamily="2" charset="-78"/>
              </a:endParaRPr>
            </a:p>
          </p:txBody>
        </p:sp>
        <p:sp>
          <p:nvSpPr>
            <p:cNvPr id="58" name="Line 58"/>
            <p:cNvSpPr>
              <a:spLocks noChangeShapeType="1"/>
            </p:cNvSpPr>
            <p:nvPr/>
          </p:nvSpPr>
          <p:spPr bwMode="auto">
            <a:xfrm>
              <a:off x="4320" y="3511"/>
              <a:ext cx="180" cy="0"/>
            </a:xfrm>
            <a:prstGeom prst="line">
              <a:avLst/>
            </a:prstGeom>
            <a:noFill/>
            <a:ln w="9525">
              <a:solidFill>
                <a:srgbClr val="000000"/>
              </a:solidFill>
              <a:round/>
              <a:headEnd/>
              <a:tailEnd/>
            </a:ln>
          </p:spPr>
          <p:txBody>
            <a:bodyPr/>
            <a:lstStyle/>
            <a:p>
              <a:pPr>
                <a:defRPr/>
              </a:pPr>
              <a:endParaRPr lang="fa-IR">
                <a:cs typeface="B Nazanin" pitchFamily="2" charset="-78"/>
              </a:endParaRPr>
            </a:p>
          </p:txBody>
        </p:sp>
        <p:sp>
          <p:nvSpPr>
            <p:cNvPr id="59" name="Line 59"/>
            <p:cNvSpPr>
              <a:spLocks noChangeShapeType="1"/>
            </p:cNvSpPr>
            <p:nvPr/>
          </p:nvSpPr>
          <p:spPr bwMode="auto">
            <a:xfrm>
              <a:off x="5220" y="3781"/>
              <a:ext cx="0" cy="2353"/>
            </a:xfrm>
            <a:prstGeom prst="line">
              <a:avLst/>
            </a:prstGeom>
            <a:noFill/>
            <a:ln w="9525">
              <a:solidFill>
                <a:srgbClr val="000000"/>
              </a:solidFill>
              <a:round/>
              <a:headEnd/>
              <a:tailEnd/>
            </a:ln>
          </p:spPr>
          <p:txBody>
            <a:bodyPr/>
            <a:lstStyle/>
            <a:p>
              <a:pPr>
                <a:defRPr/>
              </a:pPr>
              <a:endParaRPr lang="fa-IR">
                <a:cs typeface="B Nazanin" pitchFamily="2" charset="-78"/>
              </a:endParaRPr>
            </a:p>
          </p:txBody>
        </p:sp>
        <p:sp>
          <p:nvSpPr>
            <p:cNvPr id="60" name="Line 60"/>
            <p:cNvSpPr>
              <a:spLocks noChangeShapeType="1"/>
            </p:cNvSpPr>
            <p:nvPr/>
          </p:nvSpPr>
          <p:spPr bwMode="auto">
            <a:xfrm>
              <a:off x="5220" y="6121"/>
              <a:ext cx="1080" cy="0"/>
            </a:xfrm>
            <a:prstGeom prst="line">
              <a:avLst/>
            </a:prstGeom>
            <a:noFill/>
            <a:ln w="9525">
              <a:solidFill>
                <a:srgbClr val="000000"/>
              </a:solidFill>
              <a:round/>
              <a:headEnd/>
              <a:tailEnd/>
            </a:ln>
          </p:spPr>
          <p:txBody>
            <a:bodyPr/>
            <a:lstStyle/>
            <a:p>
              <a:pPr>
                <a:defRPr/>
              </a:pPr>
              <a:endParaRPr lang="fa-IR">
                <a:cs typeface="B Nazanin" pitchFamily="2" charset="-78"/>
              </a:endParaRPr>
            </a:p>
          </p:txBody>
        </p:sp>
        <p:sp>
          <p:nvSpPr>
            <p:cNvPr id="61" name="Line 61"/>
            <p:cNvSpPr>
              <a:spLocks noChangeShapeType="1"/>
            </p:cNvSpPr>
            <p:nvPr/>
          </p:nvSpPr>
          <p:spPr bwMode="auto">
            <a:xfrm>
              <a:off x="5220" y="5490"/>
              <a:ext cx="1080" cy="0"/>
            </a:xfrm>
            <a:prstGeom prst="line">
              <a:avLst/>
            </a:prstGeom>
            <a:noFill/>
            <a:ln w="9525">
              <a:solidFill>
                <a:srgbClr val="000000"/>
              </a:solidFill>
              <a:round/>
              <a:headEnd/>
              <a:tailEnd/>
            </a:ln>
          </p:spPr>
          <p:txBody>
            <a:bodyPr/>
            <a:lstStyle/>
            <a:p>
              <a:pPr>
                <a:defRPr/>
              </a:pPr>
              <a:endParaRPr lang="fa-IR">
                <a:cs typeface="B Nazanin" pitchFamily="2" charset="-78"/>
              </a:endParaRPr>
            </a:p>
          </p:txBody>
        </p:sp>
        <p:sp>
          <p:nvSpPr>
            <p:cNvPr id="62" name="Line 62"/>
            <p:cNvSpPr>
              <a:spLocks noChangeShapeType="1"/>
            </p:cNvSpPr>
            <p:nvPr/>
          </p:nvSpPr>
          <p:spPr bwMode="auto">
            <a:xfrm>
              <a:off x="5220" y="4981"/>
              <a:ext cx="1080" cy="0"/>
            </a:xfrm>
            <a:prstGeom prst="line">
              <a:avLst/>
            </a:prstGeom>
            <a:noFill/>
            <a:ln w="9525">
              <a:solidFill>
                <a:srgbClr val="000000"/>
              </a:solidFill>
              <a:round/>
              <a:headEnd/>
              <a:tailEnd/>
            </a:ln>
          </p:spPr>
          <p:txBody>
            <a:bodyPr/>
            <a:lstStyle/>
            <a:p>
              <a:pPr>
                <a:defRPr/>
              </a:pPr>
              <a:endParaRPr lang="fa-IR">
                <a:cs typeface="B Nazanin" pitchFamily="2" charset="-78"/>
              </a:endParaRPr>
            </a:p>
          </p:txBody>
        </p:sp>
        <p:sp>
          <p:nvSpPr>
            <p:cNvPr id="63" name="Line 63"/>
            <p:cNvSpPr>
              <a:spLocks noChangeShapeType="1"/>
            </p:cNvSpPr>
            <p:nvPr/>
          </p:nvSpPr>
          <p:spPr bwMode="auto">
            <a:xfrm>
              <a:off x="5220" y="4441"/>
              <a:ext cx="1080" cy="0"/>
            </a:xfrm>
            <a:prstGeom prst="line">
              <a:avLst/>
            </a:prstGeom>
            <a:noFill/>
            <a:ln w="9525">
              <a:solidFill>
                <a:srgbClr val="000000"/>
              </a:solidFill>
              <a:round/>
              <a:headEnd/>
              <a:tailEnd/>
            </a:ln>
          </p:spPr>
          <p:txBody>
            <a:bodyPr/>
            <a:lstStyle/>
            <a:p>
              <a:pPr>
                <a:defRPr/>
              </a:pPr>
              <a:endParaRPr lang="fa-IR">
                <a:cs typeface="B Nazanin" pitchFamily="2" charset="-78"/>
              </a:endParaRPr>
            </a:p>
          </p:txBody>
        </p:sp>
        <p:sp>
          <p:nvSpPr>
            <p:cNvPr id="64" name="Line 64"/>
            <p:cNvSpPr>
              <a:spLocks noChangeShapeType="1"/>
            </p:cNvSpPr>
            <p:nvPr/>
          </p:nvSpPr>
          <p:spPr bwMode="auto">
            <a:xfrm>
              <a:off x="5220" y="3960"/>
              <a:ext cx="1080" cy="0"/>
            </a:xfrm>
            <a:prstGeom prst="line">
              <a:avLst/>
            </a:prstGeom>
            <a:noFill/>
            <a:ln w="9525">
              <a:solidFill>
                <a:srgbClr val="000000"/>
              </a:solidFill>
              <a:round/>
              <a:headEnd/>
              <a:tailEnd/>
            </a:ln>
          </p:spPr>
          <p:txBody>
            <a:bodyPr/>
            <a:lstStyle/>
            <a:p>
              <a:pPr>
                <a:defRPr/>
              </a:pPr>
              <a:endParaRPr lang="fa-IR">
                <a:cs typeface="B Nazanin" pitchFamily="2" charset="-78"/>
              </a:endParaRPr>
            </a:p>
          </p:txBody>
        </p:sp>
        <p:sp>
          <p:nvSpPr>
            <p:cNvPr id="65" name="Line 65"/>
            <p:cNvSpPr>
              <a:spLocks noChangeShapeType="1"/>
            </p:cNvSpPr>
            <p:nvPr/>
          </p:nvSpPr>
          <p:spPr bwMode="auto">
            <a:xfrm>
              <a:off x="5040" y="8641"/>
              <a:ext cx="0" cy="5040"/>
            </a:xfrm>
            <a:prstGeom prst="line">
              <a:avLst/>
            </a:prstGeom>
            <a:noFill/>
            <a:ln w="9525">
              <a:solidFill>
                <a:srgbClr val="000000"/>
              </a:solidFill>
              <a:round/>
              <a:headEnd/>
              <a:tailEnd/>
            </a:ln>
          </p:spPr>
          <p:txBody>
            <a:bodyPr/>
            <a:lstStyle/>
            <a:p>
              <a:pPr>
                <a:defRPr/>
              </a:pPr>
              <a:endParaRPr lang="fa-IR">
                <a:cs typeface="B Nazanin" pitchFamily="2" charset="-78"/>
              </a:endParaRPr>
            </a:p>
          </p:txBody>
        </p:sp>
        <p:sp>
          <p:nvSpPr>
            <p:cNvPr id="66" name="Line 66"/>
            <p:cNvSpPr>
              <a:spLocks noChangeShapeType="1"/>
            </p:cNvSpPr>
            <p:nvPr/>
          </p:nvSpPr>
          <p:spPr bwMode="auto">
            <a:xfrm>
              <a:off x="5040" y="13681"/>
              <a:ext cx="540" cy="0"/>
            </a:xfrm>
            <a:prstGeom prst="line">
              <a:avLst/>
            </a:prstGeom>
            <a:noFill/>
            <a:ln w="9525">
              <a:solidFill>
                <a:srgbClr val="000000"/>
              </a:solidFill>
              <a:round/>
              <a:headEnd/>
              <a:tailEnd/>
            </a:ln>
          </p:spPr>
          <p:txBody>
            <a:bodyPr/>
            <a:lstStyle/>
            <a:p>
              <a:pPr>
                <a:defRPr/>
              </a:pPr>
              <a:endParaRPr lang="fa-IR">
                <a:cs typeface="B Nazanin" pitchFamily="2" charset="-78"/>
              </a:endParaRPr>
            </a:p>
          </p:txBody>
        </p:sp>
        <p:sp>
          <p:nvSpPr>
            <p:cNvPr id="67" name="Line 67"/>
            <p:cNvSpPr>
              <a:spLocks noChangeShapeType="1"/>
            </p:cNvSpPr>
            <p:nvPr/>
          </p:nvSpPr>
          <p:spPr bwMode="auto">
            <a:xfrm>
              <a:off x="5040" y="11249"/>
              <a:ext cx="540" cy="3"/>
            </a:xfrm>
            <a:prstGeom prst="line">
              <a:avLst/>
            </a:prstGeom>
            <a:noFill/>
            <a:ln w="9525">
              <a:solidFill>
                <a:srgbClr val="000000"/>
              </a:solidFill>
              <a:round/>
              <a:headEnd/>
              <a:tailEnd/>
            </a:ln>
          </p:spPr>
          <p:txBody>
            <a:bodyPr/>
            <a:lstStyle/>
            <a:p>
              <a:pPr>
                <a:defRPr/>
              </a:pPr>
              <a:endParaRPr lang="fa-IR">
                <a:cs typeface="B Nazanin" pitchFamily="2" charset="-78"/>
              </a:endParaRPr>
            </a:p>
          </p:txBody>
        </p:sp>
        <p:sp>
          <p:nvSpPr>
            <p:cNvPr id="68" name="Line 68"/>
            <p:cNvSpPr>
              <a:spLocks noChangeShapeType="1"/>
            </p:cNvSpPr>
            <p:nvPr/>
          </p:nvSpPr>
          <p:spPr bwMode="auto">
            <a:xfrm>
              <a:off x="5040" y="9270"/>
              <a:ext cx="540" cy="0"/>
            </a:xfrm>
            <a:prstGeom prst="line">
              <a:avLst/>
            </a:prstGeom>
            <a:noFill/>
            <a:ln w="9525">
              <a:solidFill>
                <a:srgbClr val="000000"/>
              </a:solidFill>
              <a:round/>
              <a:headEnd/>
              <a:tailEnd/>
            </a:ln>
          </p:spPr>
          <p:txBody>
            <a:bodyPr/>
            <a:lstStyle/>
            <a:p>
              <a:pPr>
                <a:defRPr/>
              </a:pPr>
              <a:endParaRPr lang="fa-IR">
                <a:cs typeface="B Nazanin" pitchFamily="2" charset="-78"/>
              </a:endParaRPr>
            </a:p>
          </p:txBody>
        </p:sp>
        <p:sp>
          <p:nvSpPr>
            <p:cNvPr id="69" name="Line 69"/>
            <p:cNvSpPr>
              <a:spLocks noChangeShapeType="1"/>
            </p:cNvSpPr>
            <p:nvPr/>
          </p:nvSpPr>
          <p:spPr bwMode="auto">
            <a:xfrm flipV="1">
              <a:off x="6300" y="6841"/>
              <a:ext cx="1440" cy="720"/>
            </a:xfrm>
            <a:prstGeom prst="line">
              <a:avLst/>
            </a:prstGeom>
            <a:noFill/>
            <a:ln w="9525">
              <a:solidFill>
                <a:srgbClr val="000000"/>
              </a:solidFill>
              <a:round/>
              <a:headEnd/>
              <a:tailEnd type="triangle" w="med" len="med"/>
            </a:ln>
          </p:spPr>
          <p:txBody>
            <a:bodyPr/>
            <a:lstStyle/>
            <a:p>
              <a:pPr>
                <a:defRPr/>
              </a:pPr>
              <a:endParaRPr lang="fa-IR">
                <a:cs typeface="B Nazanin" pitchFamily="2" charset="-78"/>
              </a:endParaRPr>
            </a:p>
          </p:txBody>
        </p:sp>
        <p:sp>
          <p:nvSpPr>
            <p:cNvPr id="70" name="Line 70"/>
            <p:cNvSpPr>
              <a:spLocks noChangeShapeType="1"/>
            </p:cNvSpPr>
            <p:nvPr/>
          </p:nvSpPr>
          <p:spPr bwMode="auto">
            <a:xfrm>
              <a:off x="6300" y="7560"/>
              <a:ext cx="1440" cy="0"/>
            </a:xfrm>
            <a:prstGeom prst="line">
              <a:avLst/>
            </a:prstGeom>
            <a:noFill/>
            <a:ln w="9525">
              <a:solidFill>
                <a:srgbClr val="000000"/>
              </a:solidFill>
              <a:round/>
              <a:headEnd/>
              <a:tailEnd type="triangle" w="med" len="med"/>
            </a:ln>
          </p:spPr>
          <p:txBody>
            <a:bodyPr/>
            <a:lstStyle/>
            <a:p>
              <a:pPr>
                <a:defRPr/>
              </a:pPr>
              <a:endParaRPr lang="fa-IR">
                <a:cs typeface="B Nazanin" pitchFamily="2" charset="-78"/>
              </a:endParaRPr>
            </a:p>
          </p:txBody>
        </p:sp>
        <p:sp>
          <p:nvSpPr>
            <p:cNvPr id="71" name="Line 71"/>
            <p:cNvSpPr>
              <a:spLocks noChangeShapeType="1"/>
            </p:cNvSpPr>
            <p:nvPr/>
          </p:nvSpPr>
          <p:spPr bwMode="auto">
            <a:xfrm>
              <a:off x="6300" y="7560"/>
              <a:ext cx="1440" cy="540"/>
            </a:xfrm>
            <a:prstGeom prst="line">
              <a:avLst/>
            </a:prstGeom>
            <a:noFill/>
            <a:ln w="9525">
              <a:solidFill>
                <a:srgbClr val="000000"/>
              </a:solidFill>
              <a:round/>
              <a:headEnd/>
              <a:tailEnd type="triangle" w="med" len="med"/>
            </a:ln>
          </p:spPr>
          <p:txBody>
            <a:bodyPr/>
            <a:lstStyle/>
            <a:p>
              <a:pPr>
                <a:defRPr/>
              </a:pPr>
              <a:endParaRPr lang="fa-IR">
                <a:cs typeface="B Nazanin" pitchFamily="2" charset="-78"/>
              </a:endParaRPr>
            </a:p>
          </p:txBody>
        </p:sp>
        <p:sp>
          <p:nvSpPr>
            <p:cNvPr id="72" name="Line 72"/>
            <p:cNvSpPr>
              <a:spLocks noChangeShapeType="1"/>
            </p:cNvSpPr>
            <p:nvPr/>
          </p:nvSpPr>
          <p:spPr bwMode="auto">
            <a:xfrm flipV="1">
              <a:off x="7020" y="8641"/>
              <a:ext cx="720" cy="537"/>
            </a:xfrm>
            <a:prstGeom prst="line">
              <a:avLst/>
            </a:prstGeom>
            <a:noFill/>
            <a:ln w="9525">
              <a:solidFill>
                <a:srgbClr val="000000"/>
              </a:solidFill>
              <a:round/>
              <a:headEnd/>
              <a:tailEnd/>
            </a:ln>
          </p:spPr>
          <p:txBody>
            <a:bodyPr/>
            <a:lstStyle/>
            <a:p>
              <a:pPr>
                <a:defRPr/>
              </a:pPr>
              <a:endParaRPr lang="fa-IR">
                <a:cs typeface="B Nazanin" pitchFamily="2" charset="-78"/>
              </a:endParaRPr>
            </a:p>
          </p:txBody>
        </p:sp>
        <p:sp>
          <p:nvSpPr>
            <p:cNvPr id="73" name="Line 73"/>
            <p:cNvSpPr>
              <a:spLocks noChangeShapeType="1"/>
            </p:cNvSpPr>
            <p:nvPr/>
          </p:nvSpPr>
          <p:spPr bwMode="auto">
            <a:xfrm>
              <a:off x="7020" y="9179"/>
              <a:ext cx="720" cy="0"/>
            </a:xfrm>
            <a:prstGeom prst="line">
              <a:avLst/>
            </a:prstGeom>
            <a:noFill/>
            <a:ln w="9525">
              <a:solidFill>
                <a:srgbClr val="000000"/>
              </a:solidFill>
              <a:round/>
              <a:headEnd/>
              <a:tailEnd/>
            </a:ln>
          </p:spPr>
          <p:txBody>
            <a:bodyPr/>
            <a:lstStyle/>
            <a:p>
              <a:pPr>
                <a:defRPr/>
              </a:pPr>
              <a:endParaRPr lang="fa-IR">
                <a:cs typeface="B Nazanin" pitchFamily="2" charset="-78"/>
              </a:endParaRPr>
            </a:p>
          </p:txBody>
        </p:sp>
        <p:sp>
          <p:nvSpPr>
            <p:cNvPr id="74" name="Line 74"/>
            <p:cNvSpPr>
              <a:spLocks noChangeShapeType="1"/>
            </p:cNvSpPr>
            <p:nvPr/>
          </p:nvSpPr>
          <p:spPr bwMode="auto">
            <a:xfrm>
              <a:off x="7020" y="9179"/>
              <a:ext cx="720" cy="540"/>
            </a:xfrm>
            <a:prstGeom prst="line">
              <a:avLst/>
            </a:prstGeom>
            <a:noFill/>
            <a:ln w="9525">
              <a:solidFill>
                <a:srgbClr val="000000"/>
              </a:solidFill>
              <a:round/>
              <a:headEnd/>
              <a:tailEnd/>
            </a:ln>
          </p:spPr>
          <p:txBody>
            <a:bodyPr/>
            <a:lstStyle/>
            <a:p>
              <a:pPr>
                <a:defRPr/>
              </a:pPr>
              <a:endParaRPr lang="fa-IR">
                <a:cs typeface="B Nazanin" pitchFamily="2" charset="-78"/>
              </a:endParaRPr>
            </a:p>
          </p:txBody>
        </p:sp>
        <p:sp>
          <p:nvSpPr>
            <p:cNvPr id="75" name="Line 75"/>
            <p:cNvSpPr>
              <a:spLocks noChangeShapeType="1"/>
            </p:cNvSpPr>
            <p:nvPr/>
          </p:nvSpPr>
          <p:spPr bwMode="auto">
            <a:xfrm flipV="1">
              <a:off x="7020" y="10621"/>
              <a:ext cx="540" cy="540"/>
            </a:xfrm>
            <a:prstGeom prst="line">
              <a:avLst/>
            </a:prstGeom>
            <a:noFill/>
            <a:ln w="9525">
              <a:solidFill>
                <a:srgbClr val="000000"/>
              </a:solidFill>
              <a:round/>
              <a:headEnd/>
              <a:tailEnd/>
            </a:ln>
          </p:spPr>
          <p:txBody>
            <a:bodyPr/>
            <a:lstStyle/>
            <a:p>
              <a:pPr>
                <a:defRPr/>
              </a:pPr>
              <a:endParaRPr lang="fa-IR">
                <a:cs typeface="B Nazanin" pitchFamily="2" charset="-78"/>
              </a:endParaRPr>
            </a:p>
          </p:txBody>
        </p:sp>
        <p:sp>
          <p:nvSpPr>
            <p:cNvPr id="76" name="Line 76"/>
            <p:cNvSpPr>
              <a:spLocks noChangeShapeType="1"/>
            </p:cNvSpPr>
            <p:nvPr/>
          </p:nvSpPr>
          <p:spPr bwMode="auto">
            <a:xfrm>
              <a:off x="7020" y="11161"/>
              <a:ext cx="540" cy="0"/>
            </a:xfrm>
            <a:prstGeom prst="line">
              <a:avLst/>
            </a:prstGeom>
            <a:noFill/>
            <a:ln w="9525">
              <a:solidFill>
                <a:srgbClr val="000000"/>
              </a:solidFill>
              <a:round/>
              <a:headEnd/>
              <a:tailEnd/>
            </a:ln>
          </p:spPr>
          <p:txBody>
            <a:bodyPr/>
            <a:lstStyle/>
            <a:p>
              <a:pPr>
                <a:defRPr/>
              </a:pPr>
              <a:endParaRPr lang="fa-IR">
                <a:cs typeface="B Nazanin" pitchFamily="2" charset="-78"/>
              </a:endParaRPr>
            </a:p>
          </p:txBody>
        </p:sp>
        <p:sp>
          <p:nvSpPr>
            <p:cNvPr id="77" name="Line 77"/>
            <p:cNvSpPr>
              <a:spLocks noChangeShapeType="1"/>
            </p:cNvSpPr>
            <p:nvPr/>
          </p:nvSpPr>
          <p:spPr bwMode="auto">
            <a:xfrm>
              <a:off x="7020" y="11161"/>
              <a:ext cx="540" cy="540"/>
            </a:xfrm>
            <a:prstGeom prst="line">
              <a:avLst/>
            </a:prstGeom>
            <a:noFill/>
            <a:ln w="9525">
              <a:solidFill>
                <a:srgbClr val="000000"/>
              </a:solidFill>
              <a:round/>
              <a:headEnd/>
              <a:tailEnd/>
            </a:ln>
          </p:spPr>
          <p:txBody>
            <a:bodyPr/>
            <a:lstStyle/>
            <a:p>
              <a:pPr>
                <a:defRPr/>
              </a:pPr>
              <a:endParaRPr lang="fa-IR">
                <a:cs typeface="B Nazanin" pitchFamily="2" charset="-78"/>
              </a:endParaRPr>
            </a:p>
          </p:txBody>
        </p:sp>
        <p:sp>
          <p:nvSpPr>
            <p:cNvPr id="78" name="Line 78"/>
            <p:cNvSpPr>
              <a:spLocks noChangeShapeType="1"/>
            </p:cNvSpPr>
            <p:nvPr/>
          </p:nvSpPr>
          <p:spPr bwMode="auto">
            <a:xfrm flipV="1">
              <a:off x="7020" y="12600"/>
              <a:ext cx="540" cy="899"/>
            </a:xfrm>
            <a:prstGeom prst="line">
              <a:avLst/>
            </a:prstGeom>
            <a:noFill/>
            <a:ln w="9525">
              <a:solidFill>
                <a:srgbClr val="000000"/>
              </a:solidFill>
              <a:round/>
              <a:headEnd/>
              <a:tailEnd/>
            </a:ln>
          </p:spPr>
          <p:txBody>
            <a:bodyPr/>
            <a:lstStyle/>
            <a:p>
              <a:pPr>
                <a:defRPr/>
              </a:pPr>
              <a:endParaRPr lang="fa-IR">
                <a:cs typeface="B Nazanin" pitchFamily="2" charset="-78"/>
              </a:endParaRPr>
            </a:p>
          </p:txBody>
        </p:sp>
        <p:sp>
          <p:nvSpPr>
            <p:cNvPr id="79" name="Line 79"/>
            <p:cNvSpPr>
              <a:spLocks noChangeShapeType="1"/>
            </p:cNvSpPr>
            <p:nvPr/>
          </p:nvSpPr>
          <p:spPr bwMode="auto">
            <a:xfrm flipV="1">
              <a:off x="7020" y="13141"/>
              <a:ext cx="540" cy="358"/>
            </a:xfrm>
            <a:prstGeom prst="line">
              <a:avLst/>
            </a:prstGeom>
            <a:noFill/>
            <a:ln w="9525">
              <a:solidFill>
                <a:srgbClr val="000000"/>
              </a:solidFill>
              <a:round/>
              <a:headEnd/>
              <a:tailEnd/>
            </a:ln>
          </p:spPr>
          <p:txBody>
            <a:bodyPr/>
            <a:lstStyle/>
            <a:p>
              <a:pPr>
                <a:defRPr/>
              </a:pPr>
              <a:endParaRPr lang="fa-IR">
                <a:cs typeface="B Nazanin" pitchFamily="2" charset="-78"/>
              </a:endParaRPr>
            </a:p>
          </p:txBody>
        </p:sp>
        <p:sp>
          <p:nvSpPr>
            <p:cNvPr id="80" name="Line 80"/>
            <p:cNvSpPr>
              <a:spLocks noChangeShapeType="1"/>
            </p:cNvSpPr>
            <p:nvPr/>
          </p:nvSpPr>
          <p:spPr bwMode="auto">
            <a:xfrm>
              <a:off x="7020" y="13499"/>
              <a:ext cx="540" cy="361"/>
            </a:xfrm>
            <a:prstGeom prst="line">
              <a:avLst/>
            </a:prstGeom>
            <a:noFill/>
            <a:ln w="9525">
              <a:solidFill>
                <a:srgbClr val="000000"/>
              </a:solidFill>
              <a:round/>
              <a:headEnd/>
              <a:tailEnd/>
            </a:ln>
          </p:spPr>
          <p:txBody>
            <a:bodyPr/>
            <a:lstStyle/>
            <a:p>
              <a:pPr>
                <a:defRPr/>
              </a:pPr>
              <a:endParaRPr lang="fa-IR">
                <a:cs typeface="B Nazanin" pitchFamily="2" charset="-78"/>
              </a:endParaRPr>
            </a:p>
          </p:txBody>
        </p:sp>
        <p:sp>
          <p:nvSpPr>
            <p:cNvPr id="81" name="Line 81"/>
            <p:cNvSpPr>
              <a:spLocks noChangeShapeType="1"/>
            </p:cNvSpPr>
            <p:nvPr/>
          </p:nvSpPr>
          <p:spPr bwMode="auto">
            <a:xfrm>
              <a:off x="7020" y="13499"/>
              <a:ext cx="540" cy="902"/>
            </a:xfrm>
            <a:prstGeom prst="line">
              <a:avLst/>
            </a:prstGeom>
            <a:noFill/>
            <a:ln w="9525">
              <a:solidFill>
                <a:srgbClr val="000000"/>
              </a:solidFill>
              <a:round/>
              <a:headEnd/>
              <a:tailEnd/>
            </a:ln>
          </p:spPr>
          <p:txBody>
            <a:bodyPr/>
            <a:lstStyle/>
            <a:p>
              <a:pPr>
                <a:defRPr/>
              </a:pPr>
              <a:endParaRPr lang="fa-IR">
                <a:cs typeface="B Nazanin" pitchFamily="2" charset="-78"/>
              </a:endParaRPr>
            </a:p>
          </p:txBody>
        </p:sp>
        <p:sp>
          <p:nvSpPr>
            <p:cNvPr id="82" name="Text Box 82"/>
            <p:cNvSpPr txBox="1">
              <a:spLocks noChangeArrowheads="1"/>
            </p:cNvSpPr>
            <p:nvPr/>
          </p:nvSpPr>
          <p:spPr bwMode="auto">
            <a:xfrm>
              <a:off x="900" y="4500"/>
              <a:ext cx="1440" cy="540"/>
            </a:xfrm>
            <a:prstGeom prst="rect">
              <a:avLst/>
            </a:prstGeom>
            <a:noFill/>
            <a:ln w="9525">
              <a:solidFill>
                <a:srgbClr val="000000"/>
              </a:solidFill>
              <a:miter lim="800000"/>
              <a:headEnd/>
              <a:tailEnd/>
            </a:ln>
          </p:spPr>
          <p:txBody>
            <a:bodyPr/>
            <a:lstStyle/>
            <a:p>
              <a:pPr algn="r" rtl="1"/>
              <a:r>
                <a:rPr lang="fa-IR" sz="1200">
                  <a:effectLst/>
                  <a:latin typeface="Times New Roman" pitchFamily="18" charset="0"/>
                  <a:cs typeface="B Nazanin" pitchFamily="2" charset="-78"/>
                </a:rPr>
                <a:t>انواع مدیران</a:t>
              </a:r>
              <a:endParaRPr lang="en-US" sz="1800">
                <a:effectLst/>
                <a:latin typeface="Times New Roman" pitchFamily="18" charset="0"/>
                <a:cs typeface="B Nazanin" pitchFamily="2" charset="-78"/>
              </a:endParaRPr>
            </a:p>
          </p:txBody>
        </p:sp>
        <p:sp>
          <p:nvSpPr>
            <p:cNvPr id="83" name="Text Box 83"/>
            <p:cNvSpPr txBox="1">
              <a:spLocks noChangeArrowheads="1"/>
            </p:cNvSpPr>
            <p:nvPr/>
          </p:nvSpPr>
          <p:spPr bwMode="auto">
            <a:xfrm>
              <a:off x="1080" y="5580"/>
              <a:ext cx="1800" cy="720"/>
            </a:xfrm>
            <a:prstGeom prst="rect">
              <a:avLst/>
            </a:prstGeom>
            <a:noFill/>
            <a:ln w="9525">
              <a:solidFill>
                <a:srgbClr val="000000"/>
              </a:solidFill>
              <a:miter lim="800000"/>
              <a:headEnd/>
              <a:tailEnd/>
            </a:ln>
          </p:spPr>
          <p:txBody>
            <a:bodyPr/>
            <a:lstStyle/>
            <a:p>
              <a:pPr algn="r" rtl="1"/>
              <a:r>
                <a:rPr lang="fa-IR" sz="1000">
                  <a:effectLst/>
                  <a:latin typeface="Times New Roman" pitchFamily="18" charset="0"/>
                  <a:cs typeface="B Nazanin" pitchFamily="2" charset="-78"/>
                </a:rPr>
                <a:t>از نظر فعالیتهای سازمانی</a:t>
              </a:r>
              <a:endParaRPr lang="en-US" sz="1000">
                <a:effectLst/>
                <a:latin typeface="Times New Roman" pitchFamily="18" charset="0"/>
                <a:cs typeface="B Nazanin" pitchFamily="2" charset="-78"/>
              </a:endParaRPr>
            </a:p>
          </p:txBody>
        </p:sp>
        <p:sp>
          <p:nvSpPr>
            <p:cNvPr id="84" name="Text Box 84"/>
            <p:cNvSpPr txBox="1">
              <a:spLocks noChangeArrowheads="1"/>
            </p:cNvSpPr>
            <p:nvPr/>
          </p:nvSpPr>
          <p:spPr bwMode="auto">
            <a:xfrm>
              <a:off x="900" y="3240"/>
              <a:ext cx="1980" cy="720"/>
            </a:xfrm>
            <a:prstGeom prst="rect">
              <a:avLst/>
            </a:prstGeom>
            <a:noFill/>
            <a:ln w="9525">
              <a:solidFill>
                <a:srgbClr val="000000"/>
              </a:solidFill>
              <a:miter lim="800000"/>
              <a:headEnd/>
              <a:tailEnd/>
            </a:ln>
          </p:spPr>
          <p:txBody>
            <a:bodyPr/>
            <a:lstStyle/>
            <a:p>
              <a:pPr algn="r" rtl="1"/>
              <a:r>
                <a:rPr lang="fa-IR" sz="1000">
                  <a:effectLst/>
                  <a:latin typeface="Times New Roman" pitchFamily="18" charset="0"/>
                  <a:cs typeface="B Nazanin" pitchFamily="2" charset="-78"/>
                </a:rPr>
                <a:t>تعریف مدیریت سازمانی</a:t>
              </a:r>
              <a:endParaRPr lang="en-US" sz="1000">
                <a:effectLst/>
                <a:latin typeface="Times New Roman" pitchFamily="18" charset="0"/>
                <a:cs typeface="B Nazanin" pitchFamily="2" charset="-78"/>
              </a:endParaRPr>
            </a:p>
          </p:txBody>
        </p:sp>
        <p:sp>
          <p:nvSpPr>
            <p:cNvPr id="85" name="Text Box 85"/>
            <p:cNvSpPr txBox="1">
              <a:spLocks noChangeArrowheads="1"/>
            </p:cNvSpPr>
            <p:nvPr/>
          </p:nvSpPr>
          <p:spPr bwMode="auto">
            <a:xfrm>
              <a:off x="1080" y="8460"/>
              <a:ext cx="1440" cy="720"/>
            </a:xfrm>
            <a:prstGeom prst="rect">
              <a:avLst/>
            </a:prstGeom>
            <a:noFill/>
            <a:ln w="9525">
              <a:solidFill>
                <a:srgbClr val="000000"/>
              </a:solidFill>
              <a:miter lim="800000"/>
              <a:headEnd/>
              <a:tailEnd/>
            </a:ln>
          </p:spPr>
          <p:txBody>
            <a:bodyPr/>
            <a:lstStyle/>
            <a:p>
              <a:pPr algn="r" rtl="1"/>
              <a:r>
                <a:rPr lang="fa-IR" sz="1000">
                  <a:effectLst/>
                  <a:latin typeface="Times New Roman" pitchFamily="18" charset="0"/>
                  <a:cs typeface="B Nazanin" pitchFamily="2" charset="-78"/>
                </a:rPr>
                <a:t>از نظر سطح روشها</a:t>
              </a:r>
              <a:endParaRPr lang="en-US" sz="1000">
                <a:effectLst/>
                <a:latin typeface="Times New Roman" pitchFamily="18" charset="0"/>
                <a:cs typeface="B Nazanin" pitchFamily="2" charset="-78"/>
              </a:endParaRPr>
            </a:p>
          </p:txBody>
        </p:sp>
        <p:sp>
          <p:nvSpPr>
            <p:cNvPr id="86" name="Line 86"/>
            <p:cNvSpPr>
              <a:spLocks noChangeShapeType="1"/>
            </p:cNvSpPr>
            <p:nvPr/>
          </p:nvSpPr>
          <p:spPr bwMode="auto">
            <a:xfrm>
              <a:off x="540" y="3061"/>
              <a:ext cx="0" cy="1800"/>
            </a:xfrm>
            <a:prstGeom prst="line">
              <a:avLst/>
            </a:prstGeom>
            <a:noFill/>
            <a:ln w="9525">
              <a:solidFill>
                <a:srgbClr val="000000"/>
              </a:solidFill>
              <a:round/>
              <a:headEnd/>
              <a:tailEnd/>
            </a:ln>
          </p:spPr>
          <p:txBody>
            <a:bodyPr/>
            <a:lstStyle/>
            <a:p>
              <a:pPr>
                <a:defRPr/>
              </a:pPr>
              <a:endParaRPr lang="fa-IR">
                <a:cs typeface="B Nazanin" pitchFamily="2" charset="-78"/>
              </a:endParaRPr>
            </a:p>
          </p:txBody>
        </p:sp>
        <p:sp>
          <p:nvSpPr>
            <p:cNvPr id="87" name="Line 87"/>
            <p:cNvSpPr>
              <a:spLocks noChangeShapeType="1"/>
            </p:cNvSpPr>
            <p:nvPr/>
          </p:nvSpPr>
          <p:spPr bwMode="auto">
            <a:xfrm>
              <a:off x="540" y="4862"/>
              <a:ext cx="360" cy="0"/>
            </a:xfrm>
            <a:prstGeom prst="line">
              <a:avLst/>
            </a:prstGeom>
            <a:noFill/>
            <a:ln w="9525">
              <a:solidFill>
                <a:srgbClr val="000000"/>
              </a:solidFill>
              <a:round/>
              <a:headEnd/>
              <a:tailEnd/>
            </a:ln>
          </p:spPr>
          <p:txBody>
            <a:bodyPr/>
            <a:lstStyle/>
            <a:p>
              <a:pPr>
                <a:defRPr/>
              </a:pPr>
              <a:endParaRPr lang="fa-IR">
                <a:cs typeface="B Nazanin" pitchFamily="2" charset="-78"/>
              </a:endParaRPr>
            </a:p>
          </p:txBody>
        </p:sp>
        <p:sp>
          <p:nvSpPr>
            <p:cNvPr id="88" name="Line 88"/>
            <p:cNvSpPr>
              <a:spLocks noChangeShapeType="1"/>
            </p:cNvSpPr>
            <p:nvPr/>
          </p:nvSpPr>
          <p:spPr bwMode="auto">
            <a:xfrm>
              <a:off x="540" y="3599"/>
              <a:ext cx="360" cy="0"/>
            </a:xfrm>
            <a:prstGeom prst="line">
              <a:avLst/>
            </a:prstGeom>
            <a:noFill/>
            <a:ln w="9525">
              <a:solidFill>
                <a:srgbClr val="000000"/>
              </a:solidFill>
              <a:round/>
              <a:headEnd/>
              <a:tailEnd/>
            </a:ln>
          </p:spPr>
          <p:txBody>
            <a:bodyPr/>
            <a:lstStyle/>
            <a:p>
              <a:pPr>
                <a:defRPr/>
              </a:pPr>
              <a:endParaRPr lang="fa-IR">
                <a:cs typeface="B Nazanin" pitchFamily="2" charset="-78"/>
              </a:endParaRPr>
            </a:p>
          </p:txBody>
        </p:sp>
        <p:sp>
          <p:nvSpPr>
            <p:cNvPr id="89" name="Line 89"/>
            <p:cNvSpPr>
              <a:spLocks noChangeShapeType="1"/>
            </p:cNvSpPr>
            <p:nvPr/>
          </p:nvSpPr>
          <p:spPr bwMode="auto">
            <a:xfrm>
              <a:off x="900" y="5041"/>
              <a:ext cx="0" cy="3714"/>
            </a:xfrm>
            <a:prstGeom prst="line">
              <a:avLst/>
            </a:prstGeom>
            <a:noFill/>
            <a:ln w="9525">
              <a:solidFill>
                <a:srgbClr val="000000"/>
              </a:solidFill>
              <a:round/>
              <a:headEnd/>
              <a:tailEnd/>
            </a:ln>
          </p:spPr>
          <p:txBody>
            <a:bodyPr/>
            <a:lstStyle/>
            <a:p>
              <a:pPr>
                <a:defRPr/>
              </a:pPr>
              <a:endParaRPr lang="fa-IR">
                <a:cs typeface="B Nazanin" pitchFamily="2" charset="-78"/>
              </a:endParaRPr>
            </a:p>
          </p:txBody>
        </p:sp>
        <p:sp>
          <p:nvSpPr>
            <p:cNvPr id="90" name="Line 90"/>
            <p:cNvSpPr>
              <a:spLocks noChangeShapeType="1"/>
            </p:cNvSpPr>
            <p:nvPr/>
          </p:nvSpPr>
          <p:spPr bwMode="auto">
            <a:xfrm>
              <a:off x="900" y="5939"/>
              <a:ext cx="180" cy="0"/>
            </a:xfrm>
            <a:prstGeom prst="line">
              <a:avLst/>
            </a:prstGeom>
            <a:noFill/>
            <a:ln w="9525">
              <a:solidFill>
                <a:srgbClr val="000000"/>
              </a:solidFill>
              <a:round/>
              <a:headEnd/>
              <a:tailEnd/>
            </a:ln>
          </p:spPr>
          <p:txBody>
            <a:bodyPr/>
            <a:lstStyle/>
            <a:p>
              <a:pPr>
                <a:defRPr/>
              </a:pPr>
              <a:endParaRPr lang="fa-IR">
                <a:cs typeface="B Nazanin" pitchFamily="2" charset="-78"/>
              </a:endParaRPr>
            </a:p>
          </p:txBody>
        </p:sp>
        <p:sp>
          <p:nvSpPr>
            <p:cNvPr id="91" name="Text Box 91"/>
            <p:cNvSpPr txBox="1">
              <a:spLocks noChangeArrowheads="1"/>
            </p:cNvSpPr>
            <p:nvPr/>
          </p:nvSpPr>
          <p:spPr bwMode="auto">
            <a:xfrm>
              <a:off x="1440" y="6660"/>
              <a:ext cx="1620" cy="540"/>
            </a:xfrm>
            <a:prstGeom prst="rect">
              <a:avLst/>
            </a:prstGeom>
            <a:noFill/>
            <a:ln w="9525">
              <a:solidFill>
                <a:srgbClr val="000000"/>
              </a:solidFill>
              <a:miter lim="800000"/>
              <a:headEnd/>
              <a:tailEnd/>
            </a:ln>
          </p:spPr>
          <p:txBody>
            <a:bodyPr/>
            <a:lstStyle/>
            <a:p>
              <a:pPr algn="r" rtl="1"/>
              <a:r>
                <a:rPr lang="fa-IR" sz="1200">
                  <a:effectLst/>
                  <a:latin typeface="Times New Roman" pitchFamily="18" charset="0"/>
                  <a:cs typeface="B Nazanin" pitchFamily="2" charset="-78"/>
                </a:rPr>
                <a:t>مدیران وظیفه ای</a:t>
              </a:r>
              <a:endParaRPr lang="en-US" sz="1800">
                <a:effectLst/>
                <a:latin typeface="Times New Roman" pitchFamily="18" charset="0"/>
                <a:cs typeface="B Nazanin" pitchFamily="2" charset="-78"/>
              </a:endParaRPr>
            </a:p>
          </p:txBody>
        </p:sp>
        <p:sp>
          <p:nvSpPr>
            <p:cNvPr id="92" name="Text Box 92"/>
            <p:cNvSpPr txBox="1">
              <a:spLocks noChangeArrowheads="1"/>
            </p:cNvSpPr>
            <p:nvPr/>
          </p:nvSpPr>
          <p:spPr bwMode="auto">
            <a:xfrm>
              <a:off x="1440" y="7200"/>
              <a:ext cx="1620" cy="540"/>
            </a:xfrm>
            <a:prstGeom prst="rect">
              <a:avLst/>
            </a:prstGeom>
            <a:noFill/>
            <a:ln w="9525">
              <a:solidFill>
                <a:srgbClr val="000000"/>
              </a:solidFill>
              <a:miter lim="800000"/>
              <a:headEnd/>
              <a:tailEnd/>
            </a:ln>
          </p:spPr>
          <p:txBody>
            <a:bodyPr/>
            <a:lstStyle/>
            <a:p>
              <a:pPr algn="r" rtl="1"/>
              <a:r>
                <a:rPr lang="fa-IR" sz="1200">
                  <a:effectLst/>
                  <a:latin typeface="Times New Roman" pitchFamily="18" charset="0"/>
                  <a:cs typeface="B Nazanin" pitchFamily="2" charset="-78"/>
                </a:rPr>
                <a:t>مدیران عمومی</a:t>
              </a:r>
              <a:endParaRPr lang="en-US" sz="1800">
                <a:effectLst/>
                <a:latin typeface="Times New Roman" pitchFamily="18" charset="0"/>
                <a:cs typeface="B Nazanin" pitchFamily="2" charset="-78"/>
              </a:endParaRPr>
            </a:p>
          </p:txBody>
        </p:sp>
        <p:sp>
          <p:nvSpPr>
            <p:cNvPr id="93" name="Line 93"/>
            <p:cNvSpPr>
              <a:spLocks noChangeShapeType="1"/>
            </p:cNvSpPr>
            <p:nvPr/>
          </p:nvSpPr>
          <p:spPr bwMode="auto">
            <a:xfrm>
              <a:off x="3600" y="5939"/>
              <a:ext cx="0" cy="1621"/>
            </a:xfrm>
            <a:prstGeom prst="line">
              <a:avLst/>
            </a:prstGeom>
            <a:noFill/>
            <a:ln w="9525">
              <a:solidFill>
                <a:srgbClr val="000000"/>
              </a:solidFill>
              <a:round/>
              <a:headEnd/>
              <a:tailEnd/>
            </a:ln>
          </p:spPr>
          <p:txBody>
            <a:bodyPr/>
            <a:lstStyle/>
            <a:p>
              <a:pPr>
                <a:defRPr/>
              </a:pPr>
              <a:endParaRPr lang="fa-IR">
                <a:cs typeface="B Nazanin" pitchFamily="2" charset="-78"/>
              </a:endParaRPr>
            </a:p>
          </p:txBody>
        </p:sp>
        <p:sp>
          <p:nvSpPr>
            <p:cNvPr id="94" name="Line 94"/>
            <p:cNvSpPr>
              <a:spLocks noChangeShapeType="1"/>
            </p:cNvSpPr>
            <p:nvPr/>
          </p:nvSpPr>
          <p:spPr bwMode="auto">
            <a:xfrm flipH="1">
              <a:off x="2880" y="5939"/>
              <a:ext cx="720" cy="0"/>
            </a:xfrm>
            <a:prstGeom prst="line">
              <a:avLst/>
            </a:prstGeom>
            <a:noFill/>
            <a:ln w="9525">
              <a:solidFill>
                <a:srgbClr val="000000"/>
              </a:solidFill>
              <a:round/>
              <a:headEnd/>
              <a:tailEnd/>
            </a:ln>
          </p:spPr>
          <p:txBody>
            <a:bodyPr/>
            <a:lstStyle/>
            <a:p>
              <a:pPr>
                <a:defRPr/>
              </a:pPr>
              <a:endParaRPr lang="fa-IR">
                <a:cs typeface="B Nazanin" pitchFamily="2" charset="-78"/>
              </a:endParaRPr>
            </a:p>
          </p:txBody>
        </p:sp>
        <p:sp>
          <p:nvSpPr>
            <p:cNvPr id="95" name="Line 95"/>
            <p:cNvSpPr>
              <a:spLocks noChangeShapeType="1"/>
            </p:cNvSpPr>
            <p:nvPr/>
          </p:nvSpPr>
          <p:spPr bwMode="auto">
            <a:xfrm flipH="1">
              <a:off x="3060" y="7560"/>
              <a:ext cx="540" cy="0"/>
            </a:xfrm>
            <a:prstGeom prst="line">
              <a:avLst/>
            </a:prstGeom>
            <a:noFill/>
            <a:ln w="9525">
              <a:solidFill>
                <a:srgbClr val="000000"/>
              </a:solidFill>
              <a:round/>
              <a:headEnd/>
              <a:tailEnd/>
            </a:ln>
          </p:spPr>
          <p:txBody>
            <a:bodyPr/>
            <a:lstStyle/>
            <a:p>
              <a:pPr>
                <a:defRPr/>
              </a:pPr>
              <a:endParaRPr lang="fa-IR">
                <a:cs typeface="B Nazanin" pitchFamily="2" charset="-78"/>
              </a:endParaRPr>
            </a:p>
          </p:txBody>
        </p:sp>
        <p:sp>
          <p:nvSpPr>
            <p:cNvPr id="96" name="Line 96"/>
            <p:cNvSpPr>
              <a:spLocks noChangeShapeType="1"/>
            </p:cNvSpPr>
            <p:nvPr/>
          </p:nvSpPr>
          <p:spPr bwMode="auto">
            <a:xfrm flipH="1">
              <a:off x="3060" y="6929"/>
              <a:ext cx="540" cy="3"/>
            </a:xfrm>
            <a:prstGeom prst="line">
              <a:avLst/>
            </a:prstGeom>
            <a:noFill/>
            <a:ln w="9525">
              <a:solidFill>
                <a:srgbClr val="000000"/>
              </a:solidFill>
              <a:round/>
              <a:headEnd/>
              <a:tailEnd/>
            </a:ln>
          </p:spPr>
          <p:txBody>
            <a:bodyPr/>
            <a:lstStyle/>
            <a:p>
              <a:pPr>
                <a:defRPr/>
              </a:pPr>
              <a:endParaRPr lang="fa-IR">
                <a:cs typeface="B Nazanin" pitchFamily="2" charset="-78"/>
              </a:endParaRPr>
            </a:p>
          </p:txBody>
        </p:sp>
        <p:sp>
          <p:nvSpPr>
            <p:cNvPr id="97" name="Line 97"/>
            <p:cNvSpPr>
              <a:spLocks noChangeShapeType="1"/>
            </p:cNvSpPr>
            <p:nvPr/>
          </p:nvSpPr>
          <p:spPr bwMode="auto">
            <a:xfrm>
              <a:off x="900" y="8745"/>
              <a:ext cx="180" cy="0"/>
            </a:xfrm>
            <a:prstGeom prst="line">
              <a:avLst/>
            </a:prstGeom>
            <a:noFill/>
            <a:ln w="9525">
              <a:solidFill>
                <a:srgbClr val="000000"/>
              </a:solidFill>
              <a:round/>
              <a:headEnd/>
              <a:tailEnd/>
            </a:ln>
          </p:spPr>
          <p:txBody>
            <a:bodyPr/>
            <a:lstStyle/>
            <a:p>
              <a:pPr>
                <a:defRPr/>
              </a:pPr>
              <a:endParaRPr lang="fa-IR">
                <a:cs typeface="B Nazanin" pitchFamily="2" charset="-78"/>
              </a:endParaRPr>
            </a:p>
          </p:txBody>
        </p:sp>
        <p:sp>
          <p:nvSpPr>
            <p:cNvPr id="98" name="Text Box 98"/>
            <p:cNvSpPr txBox="1">
              <a:spLocks noChangeArrowheads="1"/>
            </p:cNvSpPr>
            <p:nvPr/>
          </p:nvSpPr>
          <p:spPr bwMode="auto">
            <a:xfrm>
              <a:off x="1440" y="9900"/>
              <a:ext cx="1440" cy="540"/>
            </a:xfrm>
            <a:prstGeom prst="rect">
              <a:avLst/>
            </a:prstGeom>
            <a:noFill/>
            <a:ln w="9525">
              <a:solidFill>
                <a:srgbClr val="000000"/>
              </a:solidFill>
              <a:miter lim="800000"/>
              <a:headEnd/>
              <a:tailEnd/>
            </a:ln>
          </p:spPr>
          <p:txBody>
            <a:bodyPr/>
            <a:lstStyle/>
            <a:p>
              <a:pPr algn="r" rtl="1"/>
              <a:r>
                <a:rPr lang="fa-IR" sz="1200">
                  <a:effectLst/>
                  <a:latin typeface="Times New Roman" pitchFamily="18" charset="0"/>
                  <a:cs typeface="B Nazanin" pitchFamily="2" charset="-78"/>
                </a:rPr>
                <a:t>مدیران عالی</a:t>
              </a:r>
              <a:endParaRPr lang="en-US" sz="1800">
                <a:effectLst/>
                <a:latin typeface="Times New Roman" pitchFamily="18" charset="0"/>
                <a:cs typeface="B Nazanin" pitchFamily="2" charset="-78"/>
              </a:endParaRPr>
            </a:p>
          </p:txBody>
        </p:sp>
        <p:sp>
          <p:nvSpPr>
            <p:cNvPr id="99" name="Text Box 99"/>
            <p:cNvSpPr txBox="1">
              <a:spLocks noChangeArrowheads="1"/>
            </p:cNvSpPr>
            <p:nvPr/>
          </p:nvSpPr>
          <p:spPr bwMode="auto">
            <a:xfrm>
              <a:off x="1440" y="10440"/>
              <a:ext cx="1440" cy="540"/>
            </a:xfrm>
            <a:prstGeom prst="rect">
              <a:avLst/>
            </a:prstGeom>
            <a:noFill/>
            <a:ln w="9525">
              <a:solidFill>
                <a:srgbClr val="000000"/>
              </a:solidFill>
              <a:miter lim="800000"/>
              <a:headEnd/>
              <a:tailEnd/>
            </a:ln>
          </p:spPr>
          <p:txBody>
            <a:bodyPr/>
            <a:lstStyle/>
            <a:p>
              <a:pPr algn="r" rtl="1"/>
              <a:r>
                <a:rPr lang="fa-IR" sz="1200">
                  <a:effectLst/>
                  <a:latin typeface="Times New Roman" pitchFamily="18" charset="0"/>
                  <a:cs typeface="B Nazanin" pitchFamily="2" charset="-78"/>
                </a:rPr>
                <a:t>مدیران میانی</a:t>
              </a:r>
              <a:endParaRPr lang="en-US" sz="1800">
                <a:effectLst/>
                <a:latin typeface="Times New Roman" pitchFamily="18" charset="0"/>
                <a:cs typeface="B Nazanin" pitchFamily="2" charset="-78"/>
              </a:endParaRPr>
            </a:p>
          </p:txBody>
        </p:sp>
        <p:sp>
          <p:nvSpPr>
            <p:cNvPr id="100" name="Text Box 100"/>
            <p:cNvSpPr txBox="1">
              <a:spLocks noChangeArrowheads="1"/>
            </p:cNvSpPr>
            <p:nvPr/>
          </p:nvSpPr>
          <p:spPr bwMode="auto">
            <a:xfrm>
              <a:off x="1260" y="10980"/>
              <a:ext cx="1620" cy="540"/>
            </a:xfrm>
            <a:prstGeom prst="rect">
              <a:avLst/>
            </a:prstGeom>
            <a:noFill/>
            <a:ln w="9525">
              <a:solidFill>
                <a:srgbClr val="000000"/>
              </a:solidFill>
              <a:miter lim="800000"/>
              <a:headEnd/>
              <a:tailEnd/>
            </a:ln>
          </p:spPr>
          <p:txBody>
            <a:bodyPr/>
            <a:lstStyle/>
            <a:p>
              <a:pPr algn="r" rtl="1"/>
              <a:r>
                <a:rPr lang="fa-IR" sz="1200">
                  <a:effectLst/>
                  <a:latin typeface="Times New Roman" pitchFamily="18" charset="0"/>
                  <a:cs typeface="B Nazanin" pitchFamily="2" charset="-78"/>
                </a:rPr>
                <a:t>مدیران عملیاتی</a:t>
              </a:r>
              <a:endParaRPr lang="en-US" sz="1800">
                <a:effectLst/>
                <a:latin typeface="Times New Roman" pitchFamily="18" charset="0"/>
                <a:cs typeface="B Nazanin" pitchFamily="2" charset="-78"/>
              </a:endParaRPr>
            </a:p>
          </p:txBody>
        </p:sp>
        <p:sp>
          <p:nvSpPr>
            <p:cNvPr id="101" name="Line 101"/>
            <p:cNvSpPr>
              <a:spLocks noChangeShapeType="1"/>
            </p:cNvSpPr>
            <p:nvPr/>
          </p:nvSpPr>
          <p:spPr bwMode="auto">
            <a:xfrm>
              <a:off x="3240" y="8820"/>
              <a:ext cx="0" cy="2520"/>
            </a:xfrm>
            <a:prstGeom prst="line">
              <a:avLst/>
            </a:prstGeom>
            <a:noFill/>
            <a:ln w="9525">
              <a:solidFill>
                <a:srgbClr val="000000"/>
              </a:solidFill>
              <a:round/>
              <a:headEnd/>
              <a:tailEnd/>
            </a:ln>
          </p:spPr>
          <p:txBody>
            <a:bodyPr/>
            <a:lstStyle/>
            <a:p>
              <a:pPr>
                <a:defRPr/>
              </a:pPr>
              <a:endParaRPr lang="fa-IR">
                <a:cs typeface="B Nazanin" pitchFamily="2" charset="-78"/>
              </a:endParaRPr>
            </a:p>
          </p:txBody>
        </p:sp>
        <p:sp>
          <p:nvSpPr>
            <p:cNvPr id="102" name="Line 102"/>
            <p:cNvSpPr>
              <a:spLocks noChangeShapeType="1"/>
            </p:cNvSpPr>
            <p:nvPr/>
          </p:nvSpPr>
          <p:spPr bwMode="auto">
            <a:xfrm flipH="1">
              <a:off x="2520" y="8820"/>
              <a:ext cx="720" cy="0"/>
            </a:xfrm>
            <a:prstGeom prst="line">
              <a:avLst/>
            </a:prstGeom>
            <a:noFill/>
            <a:ln w="9525">
              <a:solidFill>
                <a:srgbClr val="000000"/>
              </a:solidFill>
              <a:round/>
              <a:headEnd/>
              <a:tailEnd/>
            </a:ln>
          </p:spPr>
          <p:txBody>
            <a:bodyPr/>
            <a:lstStyle/>
            <a:p>
              <a:pPr>
                <a:defRPr/>
              </a:pPr>
              <a:endParaRPr lang="fa-IR">
                <a:cs typeface="B Nazanin" pitchFamily="2" charset="-78"/>
              </a:endParaRPr>
            </a:p>
          </p:txBody>
        </p:sp>
        <p:sp>
          <p:nvSpPr>
            <p:cNvPr id="103" name="Line 103"/>
            <p:cNvSpPr>
              <a:spLocks noChangeShapeType="1"/>
            </p:cNvSpPr>
            <p:nvPr/>
          </p:nvSpPr>
          <p:spPr bwMode="auto">
            <a:xfrm flipH="1">
              <a:off x="2880" y="11340"/>
              <a:ext cx="360" cy="0"/>
            </a:xfrm>
            <a:prstGeom prst="line">
              <a:avLst/>
            </a:prstGeom>
            <a:noFill/>
            <a:ln w="9525">
              <a:solidFill>
                <a:srgbClr val="000000"/>
              </a:solidFill>
              <a:round/>
              <a:headEnd/>
              <a:tailEnd/>
            </a:ln>
          </p:spPr>
          <p:txBody>
            <a:bodyPr/>
            <a:lstStyle/>
            <a:p>
              <a:pPr>
                <a:defRPr/>
              </a:pPr>
              <a:endParaRPr lang="fa-IR">
                <a:cs typeface="B Nazanin" pitchFamily="2" charset="-78"/>
              </a:endParaRPr>
            </a:p>
          </p:txBody>
        </p:sp>
        <p:sp>
          <p:nvSpPr>
            <p:cNvPr id="104" name="Line 104"/>
            <p:cNvSpPr>
              <a:spLocks noChangeShapeType="1"/>
            </p:cNvSpPr>
            <p:nvPr/>
          </p:nvSpPr>
          <p:spPr bwMode="auto">
            <a:xfrm flipH="1">
              <a:off x="2880" y="10724"/>
              <a:ext cx="360" cy="3"/>
            </a:xfrm>
            <a:prstGeom prst="line">
              <a:avLst/>
            </a:prstGeom>
            <a:noFill/>
            <a:ln w="9525">
              <a:solidFill>
                <a:srgbClr val="000000"/>
              </a:solidFill>
              <a:round/>
              <a:headEnd/>
              <a:tailEnd/>
            </a:ln>
          </p:spPr>
          <p:txBody>
            <a:bodyPr/>
            <a:lstStyle/>
            <a:p>
              <a:pPr>
                <a:defRPr/>
              </a:pPr>
              <a:endParaRPr lang="fa-IR">
                <a:cs typeface="B Nazanin" pitchFamily="2" charset="-78"/>
              </a:endParaRPr>
            </a:p>
          </p:txBody>
        </p:sp>
        <p:sp>
          <p:nvSpPr>
            <p:cNvPr id="105" name="Line 105"/>
            <p:cNvSpPr>
              <a:spLocks noChangeShapeType="1"/>
            </p:cNvSpPr>
            <p:nvPr/>
          </p:nvSpPr>
          <p:spPr bwMode="auto">
            <a:xfrm flipH="1">
              <a:off x="2880" y="10215"/>
              <a:ext cx="360" cy="0"/>
            </a:xfrm>
            <a:prstGeom prst="line">
              <a:avLst/>
            </a:prstGeom>
            <a:noFill/>
            <a:ln w="9525">
              <a:solidFill>
                <a:srgbClr val="000000"/>
              </a:solidFill>
              <a:round/>
              <a:headEnd/>
              <a:tailEnd/>
            </a:ln>
          </p:spPr>
          <p:txBody>
            <a:bodyPr/>
            <a:lstStyle/>
            <a:p>
              <a:pPr>
                <a:defRPr/>
              </a:pPr>
              <a:endParaRPr lang="fa-IR">
                <a:cs typeface="B Nazanin" pitchFamily="2" charset="-78"/>
              </a:endParaRPr>
            </a:p>
          </p:txBody>
        </p:sp>
      </p:gr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b="1" dirty="0" smtClean="0">
                <a:cs typeface="B Nazanin" pitchFamily="2" charset="-78"/>
              </a:rPr>
              <a:t>سطوح مدیران:</a:t>
            </a:r>
            <a:endParaRPr lang="en-US" dirty="0">
              <a:cs typeface="B Nazanin" pitchFamily="2" charset="-78"/>
            </a:endParaRPr>
          </a:p>
        </p:txBody>
      </p:sp>
      <p:sp>
        <p:nvSpPr>
          <p:cNvPr id="3" name="Content Placeholder 2"/>
          <p:cNvSpPr>
            <a:spLocks noGrp="1"/>
          </p:cNvSpPr>
          <p:nvPr>
            <p:ph sz="quarter" idx="1"/>
          </p:nvPr>
        </p:nvSpPr>
        <p:spPr/>
        <p:txBody>
          <a:bodyPr/>
          <a:lstStyle/>
          <a:p>
            <a:pPr lvl="0" algn="just" rtl="1">
              <a:buFont typeface="Wingdings" pitchFamily="2" charset="2"/>
              <a:buChar char="v"/>
            </a:pPr>
            <a:r>
              <a:rPr lang="fa-IR" b="1" dirty="0" smtClean="0">
                <a:cs typeface="B Nazanin" pitchFamily="2" charset="-78"/>
              </a:rPr>
              <a:t>مدیران ارشد</a:t>
            </a:r>
            <a:r>
              <a:rPr lang="fa-IR" dirty="0" smtClean="0">
                <a:cs typeface="B Nazanin" pitchFamily="2" charset="-78"/>
              </a:rPr>
              <a:t>: مدیر عامل، رئیس هیئت مدیره، رؤسای سازمان ها و معاونین آنها جزء این دسته از مدیران هستند. آنها مدیران استراتژیک می باشند و تصمیمات آنها تاثیر بسزایی در کل سازمان دارد.</a:t>
            </a:r>
          </a:p>
          <a:p>
            <a:pPr lvl="0" algn="just" rtl="1">
              <a:buFont typeface="Wingdings" pitchFamily="2" charset="2"/>
              <a:buChar char="v"/>
            </a:pPr>
            <a:endParaRPr lang="en-US" dirty="0" smtClean="0">
              <a:cs typeface="B Nazanin" pitchFamily="2" charset="-78"/>
            </a:endParaRPr>
          </a:p>
          <a:p>
            <a:pPr lvl="0" algn="just" rtl="1">
              <a:buFont typeface="Wingdings" pitchFamily="2" charset="2"/>
              <a:buChar char="v"/>
            </a:pPr>
            <a:r>
              <a:rPr lang="fa-IR" b="1" dirty="0" smtClean="0">
                <a:cs typeface="B Nazanin" pitchFamily="2" charset="-78"/>
              </a:rPr>
              <a:t>مدیران میانی</a:t>
            </a:r>
            <a:r>
              <a:rPr lang="fa-IR" dirty="0" smtClean="0">
                <a:cs typeface="B Nazanin" pitchFamily="2" charset="-78"/>
              </a:rPr>
              <a:t>: مدیران منطقه ای یا استانی، مدیران تولید و رؤسای بخش ها که به آنها مدیران سطح کنترلی یا سطح تاکتیکی گویند و وظیفه ی آنها تبدیل طرح ها به عملیات می باشد تا اطمینان پیدا کنند که اهداف سازمان تامین خواهد شد.</a:t>
            </a:r>
          </a:p>
          <a:p>
            <a:pPr lvl="0" algn="just" rtl="1">
              <a:buFont typeface="Wingdings" pitchFamily="2" charset="2"/>
              <a:buChar char="v"/>
            </a:pPr>
            <a:endParaRPr lang="en-US" dirty="0" smtClean="0">
              <a:cs typeface="B Nazanin" pitchFamily="2" charset="-78"/>
            </a:endParaRPr>
          </a:p>
          <a:p>
            <a:pPr lvl="0" algn="just" rtl="1">
              <a:buFont typeface="Wingdings" pitchFamily="2" charset="2"/>
              <a:buChar char="v"/>
            </a:pPr>
            <a:r>
              <a:rPr lang="fa-IR" b="1" dirty="0" smtClean="0">
                <a:cs typeface="B Nazanin" pitchFamily="2" charset="-78"/>
              </a:rPr>
              <a:t>مدیران اجرایی</a:t>
            </a:r>
            <a:r>
              <a:rPr lang="fa-IR" dirty="0" smtClean="0">
                <a:cs typeface="B Nazanin" pitchFamily="2" charset="-78"/>
              </a:rPr>
              <a:t>: رؤسای ادارات، سرپرستها و مدیران پروژه که مسئول اجرای طرح هایی می باشند که مدیران سطوح بالاتر تهیه کرده اند.</a:t>
            </a:r>
            <a:endParaRPr lang="en-US" dirty="0" smtClean="0">
              <a:cs typeface="B Nazanin" pitchFamily="2" charset="-78"/>
            </a:endParaRPr>
          </a:p>
          <a:p>
            <a:pPr algn="just">
              <a:buFont typeface="Wingdings" pitchFamily="2" charset="2"/>
              <a:buChar char="v"/>
            </a:pPr>
            <a:endParaRPr lang="en-US" dirty="0">
              <a:cs typeface="B Nazanin" pitchFamily="2" charset="-78"/>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500034" y="785794"/>
            <a:ext cx="7715304" cy="4873752"/>
          </a:xfrm>
        </p:spPr>
        <p:txBody>
          <a:bodyPr/>
          <a:lstStyle/>
          <a:p>
            <a:pPr algn="just" rtl="1">
              <a:buNone/>
            </a:pPr>
            <a:endParaRPr lang="fa-IR" dirty="0" smtClean="0">
              <a:cs typeface="B Nazanin" pitchFamily="2" charset="-78"/>
            </a:endParaRPr>
          </a:p>
          <a:p>
            <a:pPr algn="just" rtl="1">
              <a:buNone/>
            </a:pPr>
            <a:r>
              <a:rPr lang="fa-IR" dirty="0" smtClean="0">
                <a:cs typeface="B Nazanin" pitchFamily="2" charset="-78"/>
              </a:rPr>
              <a:t>نوع توزیع اطلاعات در سطوح مختلف مدیریت با یکدیگر متفاوت است.مثلاٌ مدیران عملیاتی بیشتر به اطلاعات داخلی نیاز دارند و مدیران سطوح بالاتر به اطلاعات خارجی.</a:t>
            </a:r>
            <a:endParaRPr lang="en-US" dirty="0" smtClean="0">
              <a:cs typeface="B Nazanin" pitchFamily="2" charset="-78"/>
            </a:endParaRPr>
          </a:p>
          <a:p>
            <a:pPr algn="just" rtl="1">
              <a:buNone/>
            </a:pPr>
            <a:endParaRPr lang="fa-IR" dirty="0" smtClean="0">
              <a:cs typeface="B Nazanin" pitchFamily="2" charset="-78"/>
            </a:endParaRPr>
          </a:p>
          <a:p>
            <a:pPr algn="just" rtl="1">
              <a:buNone/>
            </a:pPr>
            <a:r>
              <a:rPr lang="fa-IR" dirty="0" smtClean="0">
                <a:cs typeface="B Nazanin" pitchFamily="2" charset="-78"/>
              </a:rPr>
              <a:t>هنری فایول نظریه پرداز فرانسوی پنج وظیفه عمده ی</a:t>
            </a:r>
            <a:r>
              <a:rPr lang="fa-IR" b="1" dirty="0" smtClean="0">
                <a:cs typeface="B Nazanin" pitchFamily="2" charset="-78"/>
              </a:rPr>
              <a:t>برنامه ریزی</a:t>
            </a:r>
            <a:r>
              <a:rPr lang="fa-IR" dirty="0" smtClean="0">
                <a:cs typeface="B Nazanin" pitchFamily="2" charset="-78"/>
              </a:rPr>
              <a:t>، </a:t>
            </a:r>
            <a:r>
              <a:rPr lang="fa-IR" b="1" dirty="0" smtClean="0">
                <a:cs typeface="B Nazanin" pitchFamily="2" charset="-78"/>
              </a:rPr>
              <a:t>سازماندهی</a:t>
            </a:r>
            <a:r>
              <a:rPr lang="fa-IR" dirty="0" smtClean="0">
                <a:cs typeface="B Nazanin" pitchFamily="2" charset="-78"/>
              </a:rPr>
              <a:t>، </a:t>
            </a:r>
            <a:r>
              <a:rPr lang="fa-IR" b="1" dirty="0" smtClean="0">
                <a:cs typeface="B Nazanin" pitchFamily="2" charset="-78"/>
              </a:rPr>
              <a:t>تامین منابع</a:t>
            </a:r>
            <a:r>
              <a:rPr lang="fa-IR" dirty="0" smtClean="0">
                <a:cs typeface="B Nazanin" pitchFamily="2" charset="-78"/>
              </a:rPr>
              <a:t>، </a:t>
            </a:r>
            <a:r>
              <a:rPr lang="fa-IR" b="1" dirty="0" smtClean="0">
                <a:cs typeface="B Nazanin" pitchFamily="2" charset="-78"/>
              </a:rPr>
              <a:t>هدایت</a:t>
            </a:r>
            <a:r>
              <a:rPr lang="fa-IR" dirty="0" smtClean="0">
                <a:cs typeface="B Nazanin" pitchFamily="2" charset="-78"/>
              </a:rPr>
              <a:t> و </a:t>
            </a:r>
            <a:r>
              <a:rPr lang="fa-IR" b="1" dirty="0" smtClean="0">
                <a:cs typeface="B Nazanin" pitchFamily="2" charset="-78"/>
              </a:rPr>
              <a:t>کنترل</a:t>
            </a:r>
            <a:r>
              <a:rPr lang="fa-IR" dirty="0" smtClean="0">
                <a:cs typeface="B Nazanin" pitchFamily="2" charset="-78"/>
              </a:rPr>
              <a:t> را برای مدیران تعریف می کند.</a:t>
            </a:r>
            <a:endParaRPr lang="en-US" dirty="0" smtClean="0">
              <a:cs typeface="B Nazanin" pitchFamily="2" charset="-78"/>
            </a:endParaRPr>
          </a:p>
          <a:p>
            <a:pPr algn="just">
              <a:buNone/>
            </a:pPr>
            <a:endParaRPr lang="en-US" dirty="0">
              <a:cs typeface="B Nazanin" pitchFamily="2" charset="-78"/>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b="1" dirty="0" smtClean="0">
                <a:cs typeface="B Nazanin" pitchFamily="2" charset="-78"/>
              </a:rPr>
              <a:t>نقش مدیران</a:t>
            </a:r>
            <a:endParaRPr lang="en-US" b="1" dirty="0">
              <a:cs typeface="B Nazanin" pitchFamily="2" charset="-78"/>
            </a:endParaRPr>
          </a:p>
        </p:txBody>
      </p:sp>
      <p:sp>
        <p:nvSpPr>
          <p:cNvPr id="3" name="Content Placeholder 2"/>
          <p:cNvSpPr>
            <a:spLocks noGrp="1"/>
          </p:cNvSpPr>
          <p:nvPr>
            <p:ph sz="quarter" idx="1"/>
          </p:nvPr>
        </p:nvSpPr>
        <p:spPr/>
        <p:txBody>
          <a:bodyPr/>
          <a:lstStyle/>
          <a:p>
            <a:pPr algn="r">
              <a:buNone/>
            </a:pPr>
            <a:r>
              <a:rPr lang="fa-IR" dirty="0" smtClean="0">
                <a:cs typeface="B Nazanin" pitchFamily="2" charset="-78"/>
              </a:rPr>
              <a:t>هنری مینتزبرگ 10 نقش را برای مدیران در قالب 3 نقش زیر تعریف می کند:</a:t>
            </a:r>
          </a:p>
          <a:p>
            <a:pPr algn="just"/>
            <a:endParaRPr lang="fa-IR" dirty="0" smtClean="0">
              <a:cs typeface="B Nazanin" pitchFamily="2" charset="-78"/>
            </a:endParaRPr>
          </a:p>
          <a:p>
            <a:pPr algn="just"/>
            <a:endParaRPr lang="fa-IR" dirty="0" smtClean="0">
              <a:cs typeface="B Nazanin" pitchFamily="2" charset="-78"/>
            </a:endParaRPr>
          </a:p>
          <a:p>
            <a:pPr lvl="0" algn="just" rtl="1">
              <a:buFont typeface="Wingdings" pitchFamily="2" charset="2"/>
              <a:buChar char="v"/>
            </a:pPr>
            <a:r>
              <a:rPr lang="fa-IR" b="1" dirty="0" smtClean="0">
                <a:cs typeface="B Nazanin" pitchFamily="2" charset="-78"/>
              </a:rPr>
              <a:t>نقش ارتباطی(مراوده ای):</a:t>
            </a:r>
            <a:r>
              <a:rPr lang="fa-IR" dirty="0" smtClean="0">
                <a:cs typeface="B Nazanin" pitchFamily="2" charset="-78"/>
              </a:rPr>
              <a:t> این نقشها بر ارتباطات مدیران و رابطه  آنها با افراد و گروهها در داخل و خارج سازمان تاکید دارند.</a:t>
            </a:r>
          </a:p>
          <a:p>
            <a:pPr lvl="0" algn="just" rtl="1"/>
            <a:endParaRPr lang="en-US" sz="2000" dirty="0" smtClean="0">
              <a:cs typeface="B Nazanin" pitchFamily="2" charset="-78"/>
            </a:endParaRPr>
          </a:p>
          <a:p>
            <a:pPr lvl="1" algn="just" rtl="1">
              <a:buFont typeface="Wingdings" pitchFamily="2" charset="2"/>
              <a:buChar char="Ø"/>
            </a:pPr>
            <a:r>
              <a:rPr lang="fa-IR" sz="2400" dirty="0" smtClean="0">
                <a:cs typeface="B Nazanin" pitchFamily="2" charset="-78"/>
              </a:rPr>
              <a:t>1-1 نقش تشریفاتی</a:t>
            </a:r>
            <a:endParaRPr lang="en-US" sz="2000" dirty="0" smtClean="0">
              <a:cs typeface="B Nazanin" pitchFamily="2" charset="-78"/>
            </a:endParaRPr>
          </a:p>
          <a:p>
            <a:pPr lvl="1" algn="just" rtl="1">
              <a:buFont typeface="Wingdings" pitchFamily="2" charset="2"/>
              <a:buChar char="Ø"/>
            </a:pPr>
            <a:r>
              <a:rPr lang="fa-IR" sz="2400" dirty="0" smtClean="0">
                <a:cs typeface="B Nazanin" pitchFamily="2" charset="-78"/>
              </a:rPr>
              <a:t>1-2 نقش رهبر</a:t>
            </a:r>
            <a:endParaRPr lang="en-US" sz="2000" dirty="0" smtClean="0">
              <a:cs typeface="B Nazanin" pitchFamily="2" charset="-78"/>
            </a:endParaRPr>
          </a:p>
          <a:p>
            <a:pPr lvl="1" algn="just" rtl="1">
              <a:buFont typeface="Wingdings" pitchFamily="2" charset="2"/>
              <a:buChar char="Ø"/>
            </a:pPr>
            <a:r>
              <a:rPr lang="fa-IR" sz="2400" dirty="0" smtClean="0">
                <a:cs typeface="B Nazanin" pitchFamily="2" charset="-78"/>
              </a:rPr>
              <a:t>1-3 نقش رابط</a:t>
            </a:r>
            <a:endParaRPr lang="en-US" sz="2000" dirty="0" smtClean="0">
              <a:cs typeface="B Nazanin" pitchFamily="2" charset="-78"/>
            </a:endParaRPr>
          </a:p>
          <a:p>
            <a:pPr algn="just"/>
            <a:endParaRPr lang="en-US" dirty="0">
              <a:cs typeface="B Nazanin" pitchFamily="2" charset="-78"/>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57166"/>
            <a:ext cx="7467600" cy="6116786"/>
          </a:xfrm>
        </p:spPr>
        <p:txBody>
          <a:bodyPr/>
          <a:lstStyle/>
          <a:p>
            <a:pPr lvl="0" algn="just" rtl="1">
              <a:buFont typeface="Wingdings" pitchFamily="2" charset="2"/>
              <a:buChar char="v"/>
            </a:pPr>
            <a:r>
              <a:rPr lang="fa-IR" b="1" dirty="0" smtClean="0">
                <a:cs typeface="B Nazanin" pitchFamily="2" charset="-78"/>
              </a:rPr>
              <a:t>نقش اطلاعاتی</a:t>
            </a:r>
            <a:r>
              <a:rPr lang="fa-IR" dirty="0" smtClean="0">
                <a:cs typeface="B Nazanin" pitchFamily="2" charset="-78"/>
              </a:rPr>
              <a:t>: در این نقش مدیر به جمع آوری اطلاعات، پردازش و تبادل آنها می پردازد</a:t>
            </a:r>
            <a:endParaRPr lang="en-US" dirty="0" smtClean="0">
              <a:cs typeface="B Nazanin" pitchFamily="2" charset="-78"/>
            </a:endParaRPr>
          </a:p>
          <a:p>
            <a:pPr lvl="1" algn="just" rtl="1">
              <a:buFont typeface="Wingdings" pitchFamily="2" charset="2"/>
              <a:buChar char="Ø"/>
            </a:pPr>
            <a:r>
              <a:rPr lang="fa-IR" dirty="0" smtClean="0">
                <a:cs typeface="B Nazanin" pitchFamily="2" charset="-78"/>
              </a:rPr>
              <a:t>2-1 نقش گیرنده اطلاعات</a:t>
            </a:r>
            <a:endParaRPr lang="en-US" dirty="0" smtClean="0">
              <a:cs typeface="B Nazanin" pitchFamily="2" charset="-78"/>
            </a:endParaRPr>
          </a:p>
          <a:p>
            <a:pPr lvl="1" algn="just" rtl="1">
              <a:buFont typeface="Wingdings" pitchFamily="2" charset="2"/>
              <a:buChar char="Ø"/>
            </a:pPr>
            <a:r>
              <a:rPr lang="fa-IR" dirty="0" smtClean="0">
                <a:cs typeface="B Nazanin" pitchFamily="2" charset="-78"/>
              </a:rPr>
              <a:t>2-2 نقش توزیع کننده اطلاعات</a:t>
            </a:r>
            <a:endParaRPr lang="en-US" dirty="0" smtClean="0">
              <a:cs typeface="B Nazanin" pitchFamily="2" charset="-78"/>
            </a:endParaRPr>
          </a:p>
          <a:p>
            <a:pPr lvl="1" algn="just" rtl="1">
              <a:buFont typeface="Wingdings" pitchFamily="2" charset="2"/>
              <a:buChar char="Ø"/>
            </a:pPr>
            <a:r>
              <a:rPr lang="fa-IR" dirty="0" smtClean="0">
                <a:cs typeface="B Nazanin" pitchFamily="2" charset="-78"/>
              </a:rPr>
              <a:t>2-3 نقش سخنگو</a:t>
            </a:r>
          </a:p>
          <a:p>
            <a:pPr lvl="1" algn="just" rtl="1">
              <a:buFont typeface="Wingdings" pitchFamily="2" charset="2"/>
              <a:buChar char="Ø"/>
            </a:pPr>
            <a:endParaRPr lang="en-US" dirty="0" smtClean="0">
              <a:cs typeface="B Nazanin" pitchFamily="2" charset="-78"/>
            </a:endParaRPr>
          </a:p>
          <a:p>
            <a:pPr lvl="0" algn="just" rtl="1">
              <a:buFont typeface="Wingdings" pitchFamily="2" charset="2"/>
              <a:buChar char="v"/>
            </a:pPr>
            <a:r>
              <a:rPr lang="fa-IR" b="1" dirty="0" smtClean="0">
                <a:cs typeface="B Nazanin" pitchFamily="2" charset="-78"/>
              </a:rPr>
              <a:t>نقش تصمیم گیری</a:t>
            </a:r>
            <a:r>
              <a:rPr lang="fa-IR" dirty="0" smtClean="0">
                <a:cs typeface="B Nazanin" pitchFamily="2" charset="-78"/>
              </a:rPr>
              <a:t>: در این نقش مدیر به حل مسائل و مشکلات در تصمیم گیری در مورد آینده سازمان، اهداف و تخصیص منابع می پردازد.</a:t>
            </a:r>
            <a:endParaRPr lang="en-US" dirty="0" smtClean="0">
              <a:cs typeface="B Nazanin" pitchFamily="2" charset="-78"/>
            </a:endParaRPr>
          </a:p>
          <a:p>
            <a:pPr lvl="1" algn="just" rtl="1">
              <a:buFont typeface="Wingdings" pitchFamily="2" charset="2"/>
              <a:buChar char="Ø"/>
            </a:pPr>
            <a:r>
              <a:rPr lang="fa-IR" dirty="0" smtClean="0">
                <a:cs typeface="B Nazanin" pitchFamily="2" charset="-78"/>
              </a:rPr>
              <a:t>3-1 نقش کارآفرین</a:t>
            </a:r>
            <a:endParaRPr lang="en-US" dirty="0" smtClean="0">
              <a:cs typeface="B Nazanin" pitchFamily="2" charset="-78"/>
            </a:endParaRPr>
          </a:p>
          <a:p>
            <a:pPr lvl="1" algn="just" rtl="1">
              <a:buFont typeface="Wingdings" pitchFamily="2" charset="2"/>
              <a:buChar char="Ø"/>
            </a:pPr>
            <a:r>
              <a:rPr lang="fa-IR" dirty="0" smtClean="0">
                <a:cs typeface="B Nazanin" pitchFamily="2" charset="-78"/>
              </a:rPr>
              <a:t>3-2 نقش مشکل گشا</a:t>
            </a:r>
            <a:endParaRPr lang="en-US" dirty="0" smtClean="0">
              <a:cs typeface="B Nazanin" pitchFamily="2" charset="-78"/>
            </a:endParaRPr>
          </a:p>
          <a:p>
            <a:pPr lvl="1" algn="just" rtl="1">
              <a:buFont typeface="Wingdings" pitchFamily="2" charset="2"/>
              <a:buChar char="Ø"/>
            </a:pPr>
            <a:r>
              <a:rPr lang="fa-IR" dirty="0" smtClean="0">
                <a:cs typeface="B Nazanin" pitchFamily="2" charset="-78"/>
              </a:rPr>
              <a:t>3-3 نقش تخصیص دهنده منابع</a:t>
            </a:r>
            <a:endParaRPr lang="en-US" dirty="0" smtClean="0">
              <a:cs typeface="B Nazanin" pitchFamily="2" charset="-78"/>
            </a:endParaRPr>
          </a:p>
          <a:p>
            <a:pPr lvl="1" algn="just" rtl="1">
              <a:buFont typeface="Wingdings" pitchFamily="2" charset="2"/>
              <a:buChar char="Ø"/>
            </a:pPr>
            <a:r>
              <a:rPr lang="fa-IR" dirty="0" smtClean="0">
                <a:cs typeface="B Nazanin" pitchFamily="2" charset="-78"/>
              </a:rPr>
              <a:t>3-4 نقش مذاکره کننده</a:t>
            </a:r>
            <a:endParaRPr lang="en-US" dirty="0" smtClean="0">
              <a:cs typeface="B Nazanin" pitchFamily="2" charset="-78"/>
            </a:endParaRPr>
          </a:p>
          <a:p>
            <a:pPr algn="just"/>
            <a:endParaRPr lang="en-US" dirty="0">
              <a:cs typeface="B Nazanin" pitchFamily="2" charset="-7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285728"/>
            <a:ext cx="8358246" cy="838200"/>
          </a:xfrm>
        </p:spPr>
        <p:txBody>
          <a:bodyPr>
            <a:normAutofit/>
          </a:bodyPr>
          <a:lstStyle/>
          <a:p>
            <a:pPr algn="r"/>
            <a:r>
              <a:rPr lang="fa-IR" b="1" dirty="0" smtClean="0">
                <a:cs typeface="B Nazanin" pitchFamily="2" charset="-78"/>
              </a:rPr>
              <a:t>سازمان به عنوان یک سیستم</a:t>
            </a:r>
            <a:endParaRPr lang="en-US" dirty="0">
              <a:cs typeface="B Nazanin" pitchFamily="2" charset="-78"/>
            </a:endParaRPr>
          </a:p>
        </p:txBody>
      </p:sp>
      <p:graphicFrame>
        <p:nvGraphicFramePr>
          <p:cNvPr id="5" name="Content Placeholder 4"/>
          <p:cNvGraphicFramePr>
            <a:graphicFrameLocks noGrp="1"/>
          </p:cNvGraphicFramePr>
          <p:nvPr>
            <p:ph sz="quarter" idx="1"/>
          </p:nvPr>
        </p:nvGraphicFramePr>
        <p:xfrm>
          <a:off x="457200" y="1600200"/>
          <a:ext cx="7467600" cy="48736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10" name="Elbow Connector 9"/>
          <p:cNvCxnSpPr/>
          <p:nvPr/>
        </p:nvCxnSpPr>
        <p:spPr>
          <a:xfrm rot="10800000" flipV="1">
            <a:off x="1285852" y="5501496"/>
            <a:ext cx="5501520" cy="785024"/>
          </a:xfrm>
          <a:prstGeom prst="bentConnector3">
            <a:avLst>
              <a:gd name="adj1" fmla="val -417"/>
            </a:avLst>
          </a:prstGeom>
          <a:ln>
            <a:tailEnd type="arrow"/>
          </a:ln>
        </p:spPr>
        <p:style>
          <a:lnRef idx="3">
            <a:schemeClr val="accent1"/>
          </a:lnRef>
          <a:fillRef idx="0">
            <a:schemeClr val="accent1"/>
          </a:fillRef>
          <a:effectRef idx="2">
            <a:schemeClr val="accent1"/>
          </a:effectRef>
          <a:fontRef idx="minor">
            <a:schemeClr val="tx1"/>
          </a:fontRef>
        </p:style>
      </p:cxnSp>
      <p:cxnSp>
        <p:nvCxnSpPr>
          <p:cNvPr id="15" name="Straight Arrow Connector 14"/>
          <p:cNvCxnSpPr/>
          <p:nvPr/>
        </p:nvCxnSpPr>
        <p:spPr>
          <a:xfrm rot="5400000" flipH="1" flipV="1">
            <a:off x="892943" y="5893611"/>
            <a:ext cx="785818" cy="1588"/>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16" name="Straight Arrow Connector 15"/>
          <p:cNvCxnSpPr/>
          <p:nvPr/>
        </p:nvCxnSpPr>
        <p:spPr>
          <a:xfrm rot="5400000" flipH="1" flipV="1">
            <a:off x="3215472" y="5785660"/>
            <a:ext cx="571504" cy="1588"/>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
        <p:nvSpPr>
          <p:cNvPr id="18" name="Rounded Rectangle 17"/>
          <p:cNvSpPr/>
          <p:nvPr/>
        </p:nvSpPr>
        <p:spPr>
          <a:xfrm>
            <a:off x="3643306" y="5715016"/>
            <a:ext cx="1000132" cy="35719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smtClean="0">
                <a:ln>
                  <a:solidFill>
                    <a:schemeClr val="tx1"/>
                  </a:solidFill>
                </a:ln>
                <a:solidFill>
                  <a:schemeClr val="tx1"/>
                </a:solidFill>
                <a:cs typeface="B Nazanin" pitchFamily="2" charset="-78"/>
              </a:rPr>
              <a:t>بازخور</a:t>
            </a:r>
            <a:endParaRPr lang="en-US" dirty="0">
              <a:ln>
                <a:solidFill>
                  <a:schemeClr val="tx1"/>
                </a:solidFill>
              </a:ln>
              <a:solidFill>
                <a:schemeClr val="tx1"/>
              </a:solidFill>
              <a:cs typeface="B Nazanin" pitchFamily="2" charset="-78"/>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2"/>
          <p:cNvSpPr txBox="1">
            <a:spLocks noChangeArrowheads="1"/>
          </p:cNvSpPr>
          <p:nvPr/>
        </p:nvSpPr>
        <p:spPr>
          <a:xfrm>
            <a:off x="401649" y="479424"/>
            <a:ext cx="8229600" cy="877874"/>
          </a:xfrm>
          <a:prstGeom prst="rect">
            <a:avLst/>
          </a:prstGeom>
        </p:spPr>
        <p:txBody>
          <a:bodyPr vert="horz" anchor="b">
            <a:norm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fa-IR" sz="3600" i="0" strike="noStrike" kern="1200" cap="small" spc="0" normalizeH="0" baseline="0" noProof="0" dirty="0" smtClean="0">
                <a:ln>
                  <a:noFill/>
                </a:ln>
                <a:solidFill>
                  <a:schemeClr val="tx2"/>
                </a:solidFill>
                <a:uLnTx/>
                <a:uFillTx/>
                <a:latin typeface="+mj-lt"/>
                <a:ea typeface="+mj-ea"/>
                <a:cs typeface="B Nazanin" pitchFamily="2" charset="-78"/>
              </a:rPr>
              <a:t>نقش</a:t>
            </a:r>
            <a:r>
              <a:rPr kumimoji="0" lang="en-US" sz="3600" i="0" strike="noStrike" kern="1200" cap="small" spc="0" normalizeH="0" baseline="0" noProof="0" dirty="0" smtClean="0">
                <a:ln>
                  <a:noFill/>
                </a:ln>
                <a:solidFill>
                  <a:schemeClr val="tx2"/>
                </a:solidFill>
                <a:uLnTx/>
                <a:uFillTx/>
                <a:latin typeface="+mj-lt"/>
                <a:ea typeface="+mj-ea"/>
                <a:cs typeface="B Nazanin" pitchFamily="2" charset="-78"/>
              </a:rPr>
              <a:t>‏</a:t>
            </a:r>
            <a:r>
              <a:rPr kumimoji="0" lang="fa-IR" sz="3600" i="0" strike="noStrike" kern="1200" cap="small" spc="0" normalizeH="0" baseline="0" noProof="0" dirty="0" smtClean="0">
                <a:ln>
                  <a:noFill/>
                </a:ln>
                <a:solidFill>
                  <a:schemeClr val="tx2"/>
                </a:solidFill>
                <a:uLnTx/>
                <a:uFillTx/>
                <a:latin typeface="+mj-lt"/>
                <a:ea typeface="+mj-ea"/>
                <a:cs typeface="B Nazanin" pitchFamily="2" charset="-78"/>
              </a:rPr>
              <a:t>های مدیریتی</a:t>
            </a:r>
            <a:endParaRPr kumimoji="0" lang="en-US" sz="3600" i="0" strike="noStrike" kern="1200" cap="small" spc="0" normalizeH="0" baseline="0" noProof="0" dirty="0" smtClean="0">
              <a:ln>
                <a:noFill/>
              </a:ln>
              <a:solidFill>
                <a:schemeClr val="tx2"/>
              </a:solidFill>
              <a:uLnTx/>
              <a:uFillTx/>
              <a:latin typeface="+mj-lt"/>
              <a:ea typeface="+mj-ea"/>
              <a:cs typeface="B Nazanin" pitchFamily="2" charset="-78"/>
            </a:endParaRPr>
          </a:p>
        </p:txBody>
      </p:sp>
      <p:sp>
        <p:nvSpPr>
          <p:cNvPr id="13" name="Text Box 3"/>
          <p:cNvSpPr txBox="1">
            <a:spLocks noChangeArrowheads="1"/>
          </p:cNvSpPr>
          <p:nvPr/>
        </p:nvSpPr>
        <p:spPr bwMode="auto">
          <a:xfrm>
            <a:off x="6503999" y="2392362"/>
            <a:ext cx="1150937" cy="366712"/>
          </a:xfrm>
          <a:prstGeom prst="rect">
            <a:avLst/>
          </a:prstGeom>
          <a:noFill/>
          <a:ln w="9525">
            <a:solidFill>
              <a:schemeClr val="tx1"/>
            </a:solidFill>
            <a:miter lim="800000"/>
            <a:headEnd/>
            <a:tailEnd/>
          </a:ln>
        </p:spPr>
        <p:txBody>
          <a:bodyPr anchor="ctr"/>
          <a:lstStyle/>
          <a:p>
            <a:pPr algn="ctr">
              <a:spcBef>
                <a:spcPct val="50000"/>
              </a:spcBef>
            </a:pPr>
            <a:r>
              <a:rPr lang="fa-IR" dirty="0">
                <a:cs typeface="B Nazanin" pitchFamily="2" charset="-78"/>
              </a:rPr>
              <a:t>مدیر</a:t>
            </a:r>
            <a:endParaRPr lang="en-US" dirty="0">
              <a:cs typeface="B Nazanin" pitchFamily="2" charset="-78"/>
            </a:endParaRPr>
          </a:p>
        </p:txBody>
      </p:sp>
      <p:sp>
        <p:nvSpPr>
          <p:cNvPr id="14" name="AutoShape 4"/>
          <p:cNvSpPr>
            <a:spLocks noChangeArrowheads="1"/>
          </p:cNvSpPr>
          <p:nvPr/>
        </p:nvSpPr>
        <p:spPr bwMode="auto">
          <a:xfrm>
            <a:off x="6791336" y="2824162"/>
            <a:ext cx="576263" cy="433387"/>
          </a:xfrm>
          <a:prstGeom prst="downArrow">
            <a:avLst>
              <a:gd name="adj1" fmla="val 50000"/>
              <a:gd name="adj2" fmla="val 25000"/>
            </a:avLst>
          </a:prstGeom>
          <a:solidFill>
            <a:srgbClr val="000000"/>
          </a:solidFill>
          <a:ln w="9525">
            <a:solidFill>
              <a:schemeClr val="tx1"/>
            </a:solidFill>
            <a:miter lim="800000"/>
            <a:headEnd/>
            <a:tailEnd/>
          </a:ln>
          <a:effectLst/>
        </p:spPr>
        <p:txBody>
          <a:bodyPr vert="eaVert" wrap="none" anchor="ctr"/>
          <a:lstStyle/>
          <a:p>
            <a:pPr>
              <a:defRPr/>
            </a:pPr>
            <a:endParaRPr lang="fa-IR">
              <a:cs typeface="B Nazanin" pitchFamily="2" charset="-78"/>
            </a:endParaRPr>
          </a:p>
        </p:txBody>
      </p:sp>
      <p:sp>
        <p:nvSpPr>
          <p:cNvPr id="15" name="Text Box 5"/>
          <p:cNvSpPr txBox="1">
            <a:spLocks noChangeArrowheads="1"/>
          </p:cNvSpPr>
          <p:nvPr/>
        </p:nvSpPr>
        <p:spPr bwMode="auto">
          <a:xfrm>
            <a:off x="6143636" y="3357562"/>
            <a:ext cx="1944688" cy="1871662"/>
          </a:xfrm>
          <a:prstGeom prst="rect">
            <a:avLst/>
          </a:prstGeom>
          <a:noFill/>
          <a:ln w="9525">
            <a:solidFill>
              <a:schemeClr val="tx1"/>
            </a:solidFill>
            <a:miter lim="800000"/>
            <a:headEnd/>
            <a:tailEnd/>
          </a:ln>
          <a:effectLst/>
        </p:spPr>
        <p:txBody>
          <a:bodyPr/>
          <a:lstStyle/>
          <a:p>
            <a:pPr algn="r" rtl="1">
              <a:spcBef>
                <a:spcPct val="50000"/>
              </a:spcBef>
              <a:defRPr/>
            </a:pPr>
            <a:r>
              <a:rPr lang="fa-IR">
                <a:cs typeface="B Nazanin" pitchFamily="2" charset="-78"/>
              </a:rPr>
              <a:t>نقش‌های ارتباطی:</a:t>
            </a:r>
          </a:p>
          <a:p>
            <a:pPr algn="r" rtl="1">
              <a:spcBef>
                <a:spcPct val="50000"/>
              </a:spcBef>
              <a:buFontTx/>
              <a:buChar char="•"/>
              <a:defRPr/>
            </a:pPr>
            <a:r>
              <a:rPr lang="fa-IR">
                <a:cs typeface="B Nazanin" pitchFamily="2" charset="-78"/>
              </a:rPr>
              <a:t>تشریفاتی   </a:t>
            </a:r>
          </a:p>
          <a:p>
            <a:pPr algn="r" rtl="1">
              <a:buFontTx/>
              <a:buChar char="•"/>
              <a:defRPr/>
            </a:pPr>
            <a:r>
              <a:rPr lang="fa-IR">
                <a:cs typeface="B Nazanin" pitchFamily="2" charset="-78"/>
              </a:rPr>
              <a:t>رهبری</a:t>
            </a:r>
          </a:p>
          <a:p>
            <a:pPr algn="r" rtl="1">
              <a:buFontTx/>
              <a:buChar char="•"/>
              <a:defRPr/>
            </a:pPr>
            <a:r>
              <a:rPr lang="fa-IR">
                <a:cs typeface="B Nazanin" pitchFamily="2" charset="-78"/>
              </a:rPr>
              <a:t>رابط</a:t>
            </a:r>
          </a:p>
          <a:p>
            <a:pPr algn="r" rtl="1">
              <a:spcBef>
                <a:spcPct val="50000"/>
              </a:spcBef>
              <a:defRPr/>
            </a:pPr>
            <a:endParaRPr lang="en-US">
              <a:cs typeface="B Nazanin" pitchFamily="2" charset="-78"/>
            </a:endParaRPr>
          </a:p>
        </p:txBody>
      </p:sp>
      <p:sp>
        <p:nvSpPr>
          <p:cNvPr id="16" name="Text Box 6"/>
          <p:cNvSpPr txBox="1">
            <a:spLocks noChangeArrowheads="1"/>
          </p:cNvSpPr>
          <p:nvPr/>
        </p:nvSpPr>
        <p:spPr bwMode="auto">
          <a:xfrm>
            <a:off x="3544899" y="3344862"/>
            <a:ext cx="1958975" cy="1885950"/>
          </a:xfrm>
          <a:prstGeom prst="rect">
            <a:avLst/>
          </a:prstGeom>
          <a:noFill/>
          <a:ln w="9525">
            <a:solidFill>
              <a:schemeClr val="tx1"/>
            </a:solidFill>
            <a:miter lim="800000"/>
            <a:headEnd/>
            <a:tailEnd/>
          </a:ln>
          <a:effectLst/>
        </p:spPr>
        <p:txBody>
          <a:bodyPr/>
          <a:lstStyle/>
          <a:p>
            <a:pPr algn="r" rtl="1">
              <a:defRPr/>
            </a:pPr>
            <a:r>
              <a:rPr lang="fa-IR" dirty="0">
                <a:cs typeface="B Nazanin" pitchFamily="2" charset="-78"/>
              </a:rPr>
              <a:t>نقش اطلاعاتی:   </a:t>
            </a:r>
          </a:p>
          <a:p>
            <a:pPr algn="r" rtl="1">
              <a:defRPr/>
            </a:pPr>
            <a:endParaRPr lang="fa-IR" dirty="0">
              <a:cs typeface="B Nazanin" pitchFamily="2" charset="-78"/>
            </a:endParaRPr>
          </a:p>
          <a:p>
            <a:pPr algn="r" rtl="1">
              <a:buFontTx/>
              <a:buChar char="•"/>
              <a:defRPr/>
            </a:pPr>
            <a:r>
              <a:rPr lang="fa-IR" dirty="0">
                <a:cs typeface="B Nazanin" pitchFamily="2" charset="-78"/>
              </a:rPr>
              <a:t>ارزیاب </a:t>
            </a:r>
          </a:p>
          <a:p>
            <a:pPr algn="r" rtl="1">
              <a:buFontTx/>
              <a:buChar char="•"/>
              <a:defRPr/>
            </a:pPr>
            <a:r>
              <a:rPr lang="fa-IR" dirty="0">
                <a:cs typeface="B Nazanin" pitchFamily="2" charset="-78"/>
              </a:rPr>
              <a:t>توزیع‌کننده</a:t>
            </a:r>
          </a:p>
          <a:p>
            <a:pPr algn="r" rtl="1">
              <a:buFontTx/>
              <a:buChar char="•"/>
              <a:defRPr/>
            </a:pPr>
            <a:r>
              <a:rPr lang="fa-IR" dirty="0">
                <a:cs typeface="B Nazanin" pitchFamily="2" charset="-78"/>
              </a:rPr>
              <a:t>سخنگو </a:t>
            </a:r>
            <a:endParaRPr lang="en-US" dirty="0">
              <a:cs typeface="B Nazanin" pitchFamily="2" charset="-78"/>
            </a:endParaRPr>
          </a:p>
        </p:txBody>
      </p:sp>
      <p:sp>
        <p:nvSpPr>
          <p:cNvPr id="17" name="AutoShape 7"/>
          <p:cNvSpPr>
            <a:spLocks noChangeArrowheads="1"/>
          </p:cNvSpPr>
          <p:nvPr/>
        </p:nvSpPr>
        <p:spPr bwMode="auto">
          <a:xfrm>
            <a:off x="5573724" y="3992562"/>
            <a:ext cx="508000" cy="595312"/>
          </a:xfrm>
          <a:prstGeom prst="leftArrow">
            <a:avLst>
              <a:gd name="adj1" fmla="val 50000"/>
              <a:gd name="adj2" fmla="val 25000"/>
            </a:avLst>
          </a:prstGeom>
          <a:solidFill>
            <a:srgbClr val="000000"/>
          </a:solidFill>
          <a:ln w="9525">
            <a:solidFill>
              <a:schemeClr val="tx1"/>
            </a:solidFill>
            <a:miter lim="800000"/>
            <a:headEnd/>
            <a:tailEnd/>
          </a:ln>
          <a:effectLst/>
        </p:spPr>
        <p:txBody>
          <a:bodyPr wrap="none" anchor="ctr"/>
          <a:lstStyle/>
          <a:p>
            <a:pPr>
              <a:defRPr/>
            </a:pPr>
            <a:endParaRPr lang="fa-IR">
              <a:cs typeface="B Nazanin" pitchFamily="2" charset="-78"/>
            </a:endParaRPr>
          </a:p>
        </p:txBody>
      </p:sp>
      <p:sp>
        <p:nvSpPr>
          <p:cNvPr id="18" name="Text Box 8"/>
          <p:cNvSpPr txBox="1">
            <a:spLocks noChangeArrowheads="1"/>
          </p:cNvSpPr>
          <p:nvPr/>
        </p:nvSpPr>
        <p:spPr bwMode="auto">
          <a:xfrm>
            <a:off x="942986" y="3322637"/>
            <a:ext cx="1958975" cy="1895475"/>
          </a:xfrm>
          <a:prstGeom prst="rect">
            <a:avLst/>
          </a:prstGeom>
          <a:noFill/>
          <a:ln w="9525">
            <a:solidFill>
              <a:schemeClr val="tx1"/>
            </a:solidFill>
            <a:miter lim="800000"/>
            <a:headEnd/>
            <a:tailEnd/>
          </a:ln>
        </p:spPr>
        <p:txBody>
          <a:bodyPr/>
          <a:lstStyle/>
          <a:p>
            <a:pPr algn="r" rtl="1"/>
            <a:r>
              <a:rPr lang="fa-IR">
                <a:cs typeface="B Nazanin" pitchFamily="2" charset="-78"/>
              </a:rPr>
              <a:t> نقش تصمیم‌گیری:  </a:t>
            </a:r>
          </a:p>
          <a:p>
            <a:pPr algn="r" rtl="1">
              <a:buFontTx/>
              <a:buChar char="•"/>
            </a:pPr>
            <a:endParaRPr lang="fa-IR">
              <a:cs typeface="B Nazanin" pitchFamily="2" charset="-78"/>
            </a:endParaRPr>
          </a:p>
          <a:p>
            <a:pPr algn="r" rtl="1">
              <a:buFontTx/>
              <a:buChar char="•"/>
            </a:pPr>
            <a:r>
              <a:rPr lang="fa-IR">
                <a:cs typeface="B Nazanin" pitchFamily="2" charset="-78"/>
              </a:rPr>
              <a:t>نوآور</a:t>
            </a:r>
          </a:p>
          <a:p>
            <a:pPr algn="r" rtl="1">
              <a:buFontTx/>
              <a:buChar char="•"/>
            </a:pPr>
            <a:r>
              <a:rPr lang="fa-IR">
                <a:cs typeface="B Nazanin" pitchFamily="2" charset="-78"/>
              </a:rPr>
              <a:t>آشوب زدایی</a:t>
            </a:r>
          </a:p>
          <a:p>
            <a:pPr algn="r" rtl="1">
              <a:buFontTx/>
              <a:buChar char="•"/>
            </a:pPr>
            <a:r>
              <a:rPr lang="fa-IR">
                <a:cs typeface="B Nazanin" pitchFamily="2" charset="-78"/>
              </a:rPr>
              <a:t> تخصیص</a:t>
            </a:r>
            <a:r>
              <a:rPr lang="en-US">
                <a:cs typeface="B Nazanin" pitchFamily="2" charset="-78"/>
              </a:rPr>
              <a:t>‌</a:t>
            </a:r>
            <a:r>
              <a:rPr lang="fa-IR">
                <a:cs typeface="B Nazanin" pitchFamily="2" charset="-78"/>
              </a:rPr>
              <a:t>دهنده منابع</a:t>
            </a:r>
          </a:p>
          <a:p>
            <a:pPr algn="r" rtl="1">
              <a:buFontTx/>
              <a:buChar char="•"/>
            </a:pPr>
            <a:r>
              <a:rPr lang="fa-IR">
                <a:cs typeface="B Nazanin" pitchFamily="2" charset="-78"/>
              </a:rPr>
              <a:t>مذاکره کننده</a:t>
            </a:r>
            <a:endParaRPr lang="en-US">
              <a:cs typeface="B Nazanin" pitchFamily="2" charset="-78"/>
            </a:endParaRPr>
          </a:p>
        </p:txBody>
      </p:sp>
      <p:sp>
        <p:nvSpPr>
          <p:cNvPr id="19" name="AutoShape 9"/>
          <p:cNvSpPr>
            <a:spLocks noChangeArrowheads="1"/>
          </p:cNvSpPr>
          <p:nvPr/>
        </p:nvSpPr>
        <p:spPr bwMode="auto">
          <a:xfrm>
            <a:off x="2973399" y="3975099"/>
            <a:ext cx="508000" cy="595313"/>
          </a:xfrm>
          <a:prstGeom prst="leftArrow">
            <a:avLst>
              <a:gd name="adj1" fmla="val 50000"/>
              <a:gd name="adj2" fmla="val 25000"/>
            </a:avLst>
          </a:prstGeom>
          <a:solidFill>
            <a:srgbClr val="000000"/>
          </a:solidFill>
          <a:ln w="9525">
            <a:solidFill>
              <a:schemeClr val="tx1"/>
            </a:solidFill>
            <a:miter lim="800000"/>
            <a:headEnd/>
            <a:tailEnd/>
          </a:ln>
          <a:effectLst/>
        </p:spPr>
        <p:txBody>
          <a:bodyPr wrap="none" anchor="ctr"/>
          <a:lstStyle/>
          <a:p>
            <a:pPr>
              <a:defRPr/>
            </a:pPr>
            <a:endParaRPr lang="fa-IR">
              <a:cs typeface="B Nazanin"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ppt_x"/>
                                          </p:val>
                                        </p:tav>
                                        <p:tav tm="100000">
                                          <p:val>
                                            <p:strVal val="#ppt_x"/>
                                          </p:val>
                                        </p:tav>
                                      </p:tavLst>
                                    </p:anim>
                                    <p:anim calcmode="lin" valueType="num">
                                      <p:cBhvr additive="base">
                                        <p:cTn id="8" dur="500" fill="hold"/>
                                        <p:tgtEl>
                                          <p:spTgt spid="12"/>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13"/>
                                        </p:tgtEl>
                                        <p:attrNameLst>
                                          <p:attrName>style.visibility</p:attrName>
                                        </p:attrNameLst>
                                      </p:cBhvr>
                                      <p:to>
                                        <p:strVal val="visible"/>
                                      </p:to>
                                    </p:set>
                                    <p:anim calcmode="lin" valueType="num">
                                      <p:cBhvr>
                                        <p:cTn id="13" dur="500" fill="hold"/>
                                        <p:tgtEl>
                                          <p:spTgt spid="13"/>
                                        </p:tgtEl>
                                        <p:attrNameLst>
                                          <p:attrName>ppt_w</p:attrName>
                                        </p:attrNameLst>
                                      </p:cBhvr>
                                      <p:tavLst>
                                        <p:tav tm="0">
                                          <p:val>
                                            <p:fltVal val="0"/>
                                          </p:val>
                                        </p:tav>
                                        <p:tav tm="100000">
                                          <p:val>
                                            <p:strVal val="#ppt_w"/>
                                          </p:val>
                                        </p:tav>
                                      </p:tavLst>
                                    </p:anim>
                                    <p:anim calcmode="lin" valueType="num">
                                      <p:cBhvr>
                                        <p:cTn id="14" dur="500" fill="hold"/>
                                        <p:tgtEl>
                                          <p:spTgt spid="13"/>
                                        </p:tgtEl>
                                        <p:attrNameLst>
                                          <p:attrName>ppt_h</p:attrName>
                                        </p:attrNameLst>
                                      </p:cBhvr>
                                      <p:tavLst>
                                        <p:tav tm="0">
                                          <p:val>
                                            <p:strVal val="#ppt_h"/>
                                          </p:val>
                                        </p:tav>
                                        <p:tav tm="100000">
                                          <p:val>
                                            <p:strVal val="#ppt_h"/>
                                          </p:val>
                                        </p:tav>
                                      </p:tavLst>
                                    </p:anim>
                                  </p:childTnLst>
                                </p:cTn>
                              </p:par>
                            </p:childTnLst>
                          </p:cTn>
                        </p:par>
                        <p:par>
                          <p:cTn id="15" fill="hold">
                            <p:stCondLst>
                              <p:cond delay="500"/>
                            </p:stCondLst>
                            <p:childTnLst>
                              <p:par>
                                <p:cTn id="16" presetID="17" presetClass="entr" presetSubtype="10" fill="hold" grpId="0" nodeType="afterEffect">
                                  <p:stCondLst>
                                    <p:cond delay="0"/>
                                  </p:stCondLst>
                                  <p:childTnLst>
                                    <p:set>
                                      <p:cBhvr>
                                        <p:cTn id="17" dur="1" fill="hold">
                                          <p:stCondLst>
                                            <p:cond delay="0"/>
                                          </p:stCondLst>
                                        </p:cTn>
                                        <p:tgtEl>
                                          <p:spTgt spid="14"/>
                                        </p:tgtEl>
                                        <p:attrNameLst>
                                          <p:attrName>style.visibility</p:attrName>
                                        </p:attrNameLst>
                                      </p:cBhvr>
                                      <p:to>
                                        <p:strVal val="visible"/>
                                      </p:to>
                                    </p:set>
                                    <p:anim calcmode="lin" valueType="num">
                                      <p:cBhvr>
                                        <p:cTn id="18" dur="500" fill="hold"/>
                                        <p:tgtEl>
                                          <p:spTgt spid="14"/>
                                        </p:tgtEl>
                                        <p:attrNameLst>
                                          <p:attrName>ppt_w</p:attrName>
                                        </p:attrNameLst>
                                      </p:cBhvr>
                                      <p:tavLst>
                                        <p:tav tm="0">
                                          <p:val>
                                            <p:fltVal val="0"/>
                                          </p:val>
                                        </p:tav>
                                        <p:tav tm="100000">
                                          <p:val>
                                            <p:strVal val="#ppt_w"/>
                                          </p:val>
                                        </p:tav>
                                      </p:tavLst>
                                    </p:anim>
                                    <p:anim calcmode="lin" valueType="num">
                                      <p:cBhvr>
                                        <p:cTn id="19" dur="500" fill="hold"/>
                                        <p:tgtEl>
                                          <p:spTgt spid="14"/>
                                        </p:tgtEl>
                                        <p:attrNameLst>
                                          <p:attrName>ppt_h</p:attrName>
                                        </p:attrNameLst>
                                      </p:cBhvr>
                                      <p:tavLst>
                                        <p:tav tm="0">
                                          <p:val>
                                            <p:strVal val="#ppt_h"/>
                                          </p:val>
                                        </p:tav>
                                        <p:tav tm="100000">
                                          <p:val>
                                            <p:strVal val="#ppt_h"/>
                                          </p:val>
                                        </p:tav>
                                      </p:tavLst>
                                    </p:anim>
                                  </p:childTnLst>
                                </p:cTn>
                              </p:par>
                            </p:childTnLst>
                          </p:cTn>
                        </p:par>
                        <p:par>
                          <p:cTn id="20" fill="hold">
                            <p:stCondLst>
                              <p:cond delay="1000"/>
                            </p:stCondLst>
                            <p:childTnLst>
                              <p:par>
                                <p:cTn id="21" presetID="17" presetClass="entr" presetSubtype="10" fill="hold" grpId="0" nodeType="afterEffect">
                                  <p:stCondLst>
                                    <p:cond delay="0"/>
                                  </p:stCondLst>
                                  <p:childTnLst>
                                    <p:set>
                                      <p:cBhvr>
                                        <p:cTn id="22" dur="1" fill="hold">
                                          <p:stCondLst>
                                            <p:cond delay="0"/>
                                          </p:stCondLst>
                                        </p:cTn>
                                        <p:tgtEl>
                                          <p:spTgt spid="15"/>
                                        </p:tgtEl>
                                        <p:attrNameLst>
                                          <p:attrName>style.visibility</p:attrName>
                                        </p:attrNameLst>
                                      </p:cBhvr>
                                      <p:to>
                                        <p:strVal val="visible"/>
                                      </p:to>
                                    </p:set>
                                    <p:anim calcmode="lin" valueType="num">
                                      <p:cBhvr>
                                        <p:cTn id="23" dur="500" fill="hold"/>
                                        <p:tgtEl>
                                          <p:spTgt spid="15"/>
                                        </p:tgtEl>
                                        <p:attrNameLst>
                                          <p:attrName>ppt_w</p:attrName>
                                        </p:attrNameLst>
                                      </p:cBhvr>
                                      <p:tavLst>
                                        <p:tav tm="0">
                                          <p:val>
                                            <p:fltVal val="0"/>
                                          </p:val>
                                        </p:tav>
                                        <p:tav tm="100000">
                                          <p:val>
                                            <p:strVal val="#ppt_w"/>
                                          </p:val>
                                        </p:tav>
                                      </p:tavLst>
                                    </p:anim>
                                    <p:anim calcmode="lin" valueType="num">
                                      <p:cBhvr>
                                        <p:cTn id="24" dur="500" fill="hold"/>
                                        <p:tgtEl>
                                          <p:spTgt spid="15"/>
                                        </p:tgtEl>
                                        <p:attrNameLst>
                                          <p:attrName>ppt_h</p:attrName>
                                        </p:attrNameLst>
                                      </p:cBhvr>
                                      <p:tavLst>
                                        <p:tav tm="0">
                                          <p:val>
                                            <p:strVal val="#ppt_h"/>
                                          </p:val>
                                        </p:tav>
                                        <p:tav tm="100000">
                                          <p:val>
                                            <p:strVal val="#ppt_h"/>
                                          </p:val>
                                        </p:tav>
                                      </p:tavLst>
                                    </p:anim>
                                  </p:childTnLst>
                                </p:cTn>
                              </p:par>
                            </p:childTnLst>
                          </p:cTn>
                        </p:par>
                        <p:par>
                          <p:cTn id="25" fill="hold">
                            <p:stCondLst>
                              <p:cond delay="1500"/>
                            </p:stCondLst>
                            <p:childTnLst>
                              <p:par>
                                <p:cTn id="26" presetID="17" presetClass="entr" presetSubtype="10" fill="hold" grpId="0" nodeType="afterEffect">
                                  <p:stCondLst>
                                    <p:cond delay="0"/>
                                  </p:stCondLst>
                                  <p:childTnLst>
                                    <p:set>
                                      <p:cBhvr>
                                        <p:cTn id="27" dur="1" fill="hold">
                                          <p:stCondLst>
                                            <p:cond delay="0"/>
                                          </p:stCondLst>
                                        </p:cTn>
                                        <p:tgtEl>
                                          <p:spTgt spid="17"/>
                                        </p:tgtEl>
                                        <p:attrNameLst>
                                          <p:attrName>style.visibility</p:attrName>
                                        </p:attrNameLst>
                                      </p:cBhvr>
                                      <p:to>
                                        <p:strVal val="visible"/>
                                      </p:to>
                                    </p:set>
                                    <p:anim calcmode="lin" valueType="num">
                                      <p:cBhvr>
                                        <p:cTn id="28" dur="500" fill="hold"/>
                                        <p:tgtEl>
                                          <p:spTgt spid="17"/>
                                        </p:tgtEl>
                                        <p:attrNameLst>
                                          <p:attrName>ppt_w</p:attrName>
                                        </p:attrNameLst>
                                      </p:cBhvr>
                                      <p:tavLst>
                                        <p:tav tm="0">
                                          <p:val>
                                            <p:fltVal val="0"/>
                                          </p:val>
                                        </p:tav>
                                        <p:tav tm="100000">
                                          <p:val>
                                            <p:strVal val="#ppt_w"/>
                                          </p:val>
                                        </p:tav>
                                      </p:tavLst>
                                    </p:anim>
                                    <p:anim calcmode="lin" valueType="num">
                                      <p:cBhvr>
                                        <p:cTn id="29" dur="500" fill="hold"/>
                                        <p:tgtEl>
                                          <p:spTgt spid="17"/>
                                        </p:tgtEl>
                                        <p:attrNameLst>
                                          <p:attrName>ppt_h</p:attrName>
                                        </p:attrNameLst>
                                      </p:cBhvr>
                                      <p:tavLst>
                                        <p:tav tm="0">
                                          <p:val>
                                            <p:strVal val="#ppt_h"/>
                                          </p:val>
                                        </p:tav>
                                        <p:tav tm="100000">
                                          <p:val>
                                            <p:strVal val="#ppt_h"/>
                                          </p:val>
                                        </p:tav>
                                      </p:tavLst>
                                    </p:anim>
                                  </p:childTnLst>
                                </p:cTn>
                              </p:par>
                            </p:childTnLst>
                          </p:cTn>
                        </p:par>
                        <p:par>
                          <p:cTn id="30" fill="hold">
                            <p:stCondLst>
                              <p:cond delay="2000"/>
                            </p:stCondLst>
                            <p:childTnLst>
                              <p:par>
                                <p:cTn id="31" presetID="17" presetClass="entr" presetSubtype="10" fill="hold" grpId="0" nodeType="afterEffect">
                                  <p:stCondLst>
                                    <p:cond delay="0"/>
                                  </p:stCondLst>
                                  <p:childTnLst>
                                    <p:set>
                                      <p:cBhvr>
                                        <p:cTn id="32" dur="1" fill="hold">
                                          <p:stCondLst>
                                            <p:cond delay="0"/>
                                          </p:stCondLst>
                                        </p:cTn>
                                        <p:tgtEl>
                                          <p:spTgt spid="16"/>
                                        </p:tgtEl>
                                        <p:attrNameLst>
                                          <p:attrName>style.visibility</p:attrName>
                                        </p:attrNameLst>
                                      </p:cBhvr>
                                      <p:to>
                                        <p:strVal val="visible"/>
                                      </p:to>
                                    </p:set>
                                    <p:anim calcmode="lin" valueType="num">
                                      <p:cBhvr>
                                        <p:cTn id="33" dur="500" fill="hold"/>
                                        <p:tgtEl>
                                          <p:spTgt spid="16"/>
                                        </p:tgtEl>
                                        <p:attrNameLst>
                                          <p:attrName>ppt_w</p:attrName>
                                        </p:attrNameLst>
                                      </p:cBhvr>
                                      <p:tavLst>
                                        <p:tav tm="0">
                                          <p:val>
                                            <p:fltVal val="0"/>
                                          </p:val>
                                        </p:tav>
                                        <p:tav tm="100000">
                                          <p:val>
                                            <p:strVal val="#ppt_w"/>
                                          </p:val>
                                        </p:tav>
                                      </p:tavLst>
                                    </p:anim>
                                    <p:anim calcmode="lin" valueType="num">
                                      <p:cBhvr>
                                        <p:cTn id="34" dur="500" fill="hold"/>
                                        <p:tgtEl>
                                          <p:spTgt spid="16"/>
                                        </p:tgtEl>
                                        <p:attrNameLst>
                                          <p:attrName>ppt_h</p:attrName>
                                        </p:attrNameLst>
                                      </p:cBhvr>
                                      <p:tavLst>
                                        <p:tav tm="0">
                                          <p:val>
                                            <p:strVal val="#ppt_h"/>
                                          </p:val>
                                        </p:tav>
                                        <p:tav tm="100000">
                                          <p:val>
                                            <p:strVal val="#ppt_h"/>
                                          </p:val>
                                        </p:tav>
                                      </p:tavLst>
                                    </p:anim>
                                  </p:childTnLst>
                                </p:cTn>
                              </p:par>
                            </p:childTnLst>
                          </p:cTn>
                        </p:par>
                        <p:par>
                          <p:cTn id="35" fill="hold">
                            <p:stCondLst>
                              <p:cond delay="2500"/>
                            </p:stCondLst>
                            <p:childTnLst>
                              <p:par>
                                <p:cTn id="36" presetID="17" presetClass="entr" presetSubtype="10" fill="hold" grpId="0" nodeType="afterEffect">
                                  <p:stCondLst>
                                    <p:cond delay="0"/>
                                  </p:stCondLst>
                                  <p:childTnLst>
                                    <p:set>
                                      <p:cBhvr>
                                        <p:cTn id="37" dur="1" fill="hold">
                                          <p:stCondLst>
                                            <p:cond delay="0"/>
                                          </p:stCondLst>
                                        </p:cTn>
                                        <p:tgtEl>
                                          <p:spTgt spid="19"/>
                                        </p:tgtEl>
                                        <p:attrNameLst>
                                          <p:attrName>style.visibility</p:attrName>
                                        </p:attrNameLst>
                                      </p:cBhvr>
                                      <p:to>
                                        <p:strVal val="visible"/>
                                      </p:to>
                                    </p:set>
                                    <p:anim calcmode="lin" valueType="num">
                                      <p:cBhvr>
                                        <p:cTn id="38" dur="500" fill="hold"/>
                                        <p:tgtEl>
                                          <p:spTgt spid="19"/>
                                        </p:tgtEl>
                                        <p:attrNameLst>
                                          <p:attrName>ppt_w</p:attrName>
                                        </p:attrNameLst>
                                      </p:cBhvr>
                                      <p:tavLst>
                                        <p:tav tm="0">
                                          <p:val>
                                            <p:fltVal val="0"/>
                                          </p:val>
                                        </p:tav>
                                        <p:tav tm="100000">
                                          <p:val>
                                            <p:strVal val="#ppt_w"/>
                                          </p:val>
                                        </p:tav>
                                      </p:tavLst>
                                    </p:anim>
                                    <p:anim calcmode="lin" valueType="num">
                                      <p:cBhvr>
                                        <p:cTn id="39" dur="500" fill="hold"/>
                                        <p:tgtEl>
                                          <p:spTgt spid="19"/>
                                        </p:tgtEl>
                                        <p:attrNameLst>
                                          <p:attrName>ppt_h</p:attrName>
                                        </p:attrNameLst>
                                      </p:cBhvr>
                                      <p:tavLst>
                                        <p:tav tm="0">
                                          <p:val>
                                            <p:strVal val="#ppt_h"/>
                                          </p:val>
                                        </p:tav>
                                        <p:tav tm="100000">
                                          <p:val>
                                            <p:strVal val="#ppt_h"/>
                                          </p:val>
                                        </p:tav>
                                      </p:tavLst>
                                    </p:anim>
                                  </p:childTnLst>
                                </p:cTn>
                              </p:par>
                            </p:childTnLst>
                          </p:cTn>
                        </p:par>
                        <p:par>
                          <p:cTn id="40" fill="hold">
                            <p:stCondLst>
                              <p:cond delay="3000"/>
                            </p:stCondLst>
                            <p:childTnLst>
                              <p:par>
                                <p:cTn id="41" presetID="17" presetClass="entr" presetSubtype="10" fill="hold" grpId="0" nodeType="afterEffect">
                                  <p:stCondLst>
                                    <p:cond delay="0"/>
                                  </p:stCondLst>
                                  <p:childTnLst>
                                    <p:set>
                                      <p:cBhvr>
                                        <p:cTn id="42" dur="1" fill="hold">
                                          <p:stCondLst>
                                            <p:cond delay="0"/>
                                          </p:stCondLst>
                                        </p:cTn>
                                        <p:tgtEl>
                                          <p:spTgt spid="18"/>
                                        </p:tgtEl>
                                        <p:attrNameLst>
                                          <p:attrName>style.visibility</p:attrName>
                                        </p:attrNameLst>
                                      </p:cBhvr>
                                      <p:to>
                                        <p:strVal val="visible"/>
                                      </p:to>
                                    </p:set>
                                    <p:anim calcmode="lin" valueType="num">
                                      <p:cBhvr>
                                        <p:cTn id="43" dur="500" fill="hold"/>
                                        <p:tgtEl>
                                          <p:spTgt spid="18"/>
                                        </p:tgtEl>
                                        <p:attrNameLst>
                                          <p:attrName>ppt_w</p:attrName>
                                        </p:attrNameLst>
                                      </p:cBhvr>
                                      <p:tavLst>
                                        <p:tav tm="0">
                                          <p:val>
                                            <p:fltVal val="0"/>
                                          </p:val>
                                        </p:tav>
                                        <p:tav tm="100000">
                                          <p:val>
                                            <p:strVal val="#ppt_w"/>
                                          </p:val>
                                        </p:tav>
                                      </p:tavLst>
                                    </p:anim>
                                    <p:anim calcmode="lin" valueType="num">
                                      <p:cBhvr>
                                        <p:cTn id="44" dur="500" fill="hold"/>
                                        <p:tgtEl>
                                          <p:spTgt spid="18"/>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animBg="1"/>
      <p:bldP spid="14" grpId="0" animBg="1"/>
      <p:bldP spid="15" grpId="0" animBg="1"/>
      <p:bldP spid="16" grpId="0" animBg="1"/>
      <p:bldP spid="17" grpId="0" animBg="1"/>
      <p:bldP spid="18" grpId="0" animBg="1"/>
      <p:bldP spid="19"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b="1" dirty="0" smtClean="0">
                <a:cs typeface="B Nazanin" pitchFamily="2" charset="-78"/>
              </a:rPr>
              <a:t>مهارتهای مدیران: 	</a:t>
            </a:r>
            <a:endParaRPr lang="en-US" dirty="0">
              <a:cs typeface="B Nazanin" pitchFamily="2" charset="-78"/>
            </a:endParaRPr>
          </a:p>
        </p:txBody>
      </p:sp>
      <p:sp>
        <p:nvSpPr>
          <p:cNvPr id="3" name="Content Placeholder 2"/>
          <p:cNvSpPr>
            <a:spLocks noGrp="1"/>
          </p:cNvSpPr>
          <p:nvPr>
            <p:ph sz="quarter" idx="1"/>
          </p:nvPr>
        </p:nvSpPr>
        <p:spPr/>
        <p:txBody>
          <a:bodyPr>
            <a:noAutofit/>
          </a:bodyPr>
          <a:lstStyle/>
          <a:p>
            <a:pPr lvl="0" algn="just" rtl="1">
              <a:buFont typeface="Wingdings" pitchFamily="2" charset="2"/>
              <a:buChar char="v"/>
            </a:pPr>
            <a:r>
              <a:rPr lang="fa-IR" sz="2200" b="1" dirty="0" smtClean="0">
                <a:cs typeface="B Nazanin" pitchFamily="2" charset="-78"/>
              </a:rPr>
              <a:t>مهارتهای ارتباطی</a:t>
            </a:r>
            <a:r>
              <a:rPr lang="fa-IR" sz="2200" dirty="0" smtClean="0">
                <a:cs typeface="B Nazanin" pitchFamily="2" charset="-78"/>
              </a:rPr>
              <a:t>: مدیران اطلاعات را به دو صورت کتبی و شفاهی دریافت و به دیگران منتقل می کنند. مدیران از مجموعه ای از ابزارهای ارتباطی را برای کار خود استفاده می کنند.</a:t>
            </a:r>
          </a:p>
          <a:p>
            <a:pPr lvl="0" algn="just" rtl="1">
              <a:buFont typeface="Wingdings" pitchFamily="2" charset="2"/>
              <a:buChar char="v"/>
            </a:pPr>
            <a:endParaRPr lang="en-US" sz="2200" dirty="0" smtClean="0">
              <a:cs typeface="B Nazanin" pitchFamily="2" charset="-78"/>
            </a:endParaRPr>
          </a:p>
          <a:p>
            <a:pPr lvl="0" algn="just" rtl="1">
              <a:buFont typeface="Wingdings" pitchFamily="2" charset="2"/>
              <a:buChar char="v"/>
            </a:pPr>
            <a:r>
              <a:rPr lang="fa-IR" sz="2200" b="1" dirty="0" smtClean="0">
                <a:cs typeface="B Nazanin" pitchFamily="2" charset="-78"/>
              </a:rPr>
              <a:t>مهارتهای حل مسائل</a:t>
            </a:r>
            <a:r>
              <a:rPr lang="fa-IR" sz="2200" dirty="0" smtClean="0">
                <a:cs typeface="B Nazanin" pitchFamily="2" charset="-78"/>
              </a:rPr>
              <a:t>: منظور از حل مسائل تمام فعالیتهایی است که منجر به حل یک مسئله می شود و منظور از مسئله در اینجا بروز رخداد یا موقعیتهایی است که احتمالاً  بر سازمان تاثیر داشته است.</a:t>
            </a:r>
          </a:p>
          <a:p>
            <a:pPr lvl="0" algn="just" rtl="1">
              <a:buFont typeface="Wingdings" pitchFamily="2" charset="2"/>
              <a:buChar char="v"/>
            </a:pPr>
            <a:endParaRPr lang="en-US" sz="2200" dirty="0" smtClean="0">
              <a:cs typeface="B Nazanin" pitchFamily="2" charset="-78"/>
            </a:endParaRPr>
          </a:p>
          <a:p>
            <a:pPr lvl="0" algn="just" rtl="1">
              <a:buFont typeface="Wingdings" pitchFamily="2" charset="2"/>
              <a:buChar char="v"/>
            </a:pPr>
            <a:r>
              <a:rPr lang="fa-IR" sz="2200" b="1" dirty="0" smtClean="0">
                <a:cs typeface="B Nazanin" pitchFamily="2" charset="-78"/>
              </a:rPr>
              <a:t>دانش مدیریت: </a:t>
            </a:r>
            <a:endParaRPr lang="en-US" sz="2200" dirty="0" smtClean="0">
              <a:cs typeface="B Nazanin" pitchFamily="2" charset="-78"/>
            </a:endParaRPr>
          </a:p>
          <a:p>
            <a:pPr lvl="1" algn="just" rtl="1">
              <a:buFont typeface="Wingdings" pitchFamily="2" charset="2"/>
              <a:buChar char="Ø"/>
            </a:pPr>
            <a:r>
              <a:rPr lang="fa-IR" sz="2200" dirty="0" smtClean="0">
                <a:cs typeface="B Nazanin" pitchFamily="2" charset="-78"/>
              </a:rPr>
              <a:t>دانش کامپیوتری: آشنایی با کامپیوتر که لازمه ی آن آشنایی با اطلاعات آن، شناخت نقاط قوت و ضعف کامپیوتر و توانایی استفاده از آن می باشد.</a:t>
            </a:r>
            <a:endParaRPr lang="en-US" sz="2200" dirty="0" smtClean="0">
              <a:cs typeface="B Nazanin" pitchFamily="2" charset="-78"/>
            </a:endParaRPr>
          </a:p>
          <a:p>
            <a:pPr lvl="1" algn="just" rtl="1">
              <a:buFont typeface="Wingdings" pitchFamily="2" charset="2"/>
              <a:buChar char="Ø"/>
            </a:pPr>
            <a:r>
              <a:rPr lang="fa-IR" sz="2200" dirty="0" smtClean="0">
                <a:cs typeface="B Nazanin" pitchFamily="2" charset="-78"/>
              </a:rPr>
              <a:t>دانش اطلاعاتی: آشنایی با نحوه ی استفاده از اطلاعات در هر مرحله از فرآیند حل مسئله.</a:t>
            </a:r>
            <a:endParaRPr lang="en-US" sz="2200" dirty="0" smtClean="0">
              <a:cs typeface="B Nazanin" pitchFamily="2" charset="-78"/>
            </a:endParaRPr>
          </a:p>
          <a:p>
            <a:pPr algn="just">
              <a:buFont typeface="Wingdings" pitchFamily="2" charset="2"/>
              <a:buChar char="v"/>
            </a:pPr>
            <a:endParaRPr lang="en-US" sz="2200" dirty="0">
              <a:cs typeface="B Nazanin" pitchFamily="2" charset="-78"/>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
          <p:cNvGrpSpPr>
            <a:grpSpLocks noChangeAspect="1"/>
          </p:cNvGrpSpPr>
          <p:nvPr/>
        </p:nvGrpSpPr>
        <p:grpSpPr bwMode="auto">
          <a:xfrm>
            <a:off x="107950" y="1917700"/>
            <a:ext cx="8877300" cy="11233150"/>
            <a:chOff x="1800" y="1440"/>
            <a:chExt cx="10485" cy="14469"/>
          </a:xfrm>
        </p:grpSpPr>
        <p:sp>
          <p:nvSpPr>
            <p:cNvPr id="3" name="AutoShape 4"/>
            <p:cNvSpPr>
              <a:spLocks noChangeAspect="1" noChangeArrowheads="1"/>
            </p:cNvSpPr>
            <p:nvPr/>
          </p:nvSpPr>
          <p:spPr bwMode="auto">
            <a:xfrm>
              <a:off x="1800" y="1440"/>
              <a:ext cx="10485" cy="14469"/>
            </a:xfrm>
            <a:prstGeom prst="rect">
              <a:avLst/>
            </a:prstGeom>
            <a:noFill/>
            <a:ln w="9525">
              <a:noFill/>
              <a:miter lim="800000"/>
              <a:headEnd/>
              <a:tailEnd/>
            </a:ln>
          </p:spPr>
          <p:txBody>
            <a:bodyPr/>
            <a:lstStyle/>
            <a:p>
              <a:pPr algn="r"/>
              <a:endParaRPr lang="fa-IR" sz="1800">
                <a:effectLst/>
                <a:cs typeface="B Nazanin" pitchFamily="2" charset="-78"/>
              </a:endParaRPr>
            </a:p>
          </p:txBody>
        </p:sp>
        <p:sp>
          <p:nvSpPr>
            <p:cNvPr id="4" name="AutoShape 5"/>
            <p:cNvSpPr>
              <a:spLocks noChangeArrowheads="1"/>
            </p:cNvSpPr>
            <p:nvPr/>
          </p:nvSpPr>
          <p:spPr bwMode="auto">
            <a:xfrm>
              <a:off x="7208" y="2280"/>
              <a:ext cx="4821" cy="4169"/>
            </a:xfrm>
            <a:prstGeom prst="triangle">
              <a:avLst>
                <a:gd name="adj" fmla="val 50000"/>
              </a:avLst>
            </a:prstGeom>
            <a:noFill/>
            <a:ln w="31750">
              <a:solidFill>
                <a:srgbClr val="000000"/>
              </a:solidFill>
              <a:miter lim="800000"/>
              <a:headEnd/>
              <a:tailEnd/>
            </a:ln>
          </p:spPr>
          <p:txBody>
            <a:bodyPr/>
            <a:lstStyle/>
            <a:p>
              <a:pPr>
                <a:defRPr/>
              </a:pPr>
              <a:endParaRPr lang="fa-IR">
                <a:cs typeface="B Nazanin" pitchFamily="2" charset="-78"/>
              </a:endParaRPr>
            </a:p>
          </p:txBody>
        </p:sp>
        <p:sp>
          <p:nvSpPr>
            <p:cNvPr id="5" name="Rectangle 6"/>
            <p:cNvSpPr>
              <a:spLocks noChangeArrowheads="1"/>
            </p:cNvSpPr>
            <p:nvPr/>
          </p:nvSpPr>
          <p:spPr bwMode="auto">
            <a:xfrm>
              <a:off x="2101" y="2250"/>
              <a:ext cx="4214" cy="4215"/>
            </a:xfrm>
            <a:prstGeom prst="rect">
              <a:avLst/>
            </a:prstGeom>
            <a:noFill/>
            <a:ln w="31750">
              <a:solidFill>
                <a:srgbClr val="000000"/>
              </a:solidFill>
              <a:miter lim="800000"/>
              <a:headEnd/>
              <a:tailEnd/>
            </a:ln>
          </p:spPr>
          <p:txBody>
            <a:bodyPr/>
            <a:lstStyle/>
            <a:p>
              <a:pPr algn="r"/>
              <a:endParaRPr lang="fa-IR" sz="1800">
                <a:effectLst/>
                <a:cs typeface="B Nazanin" pitchFamily="2" charset="-78"/>
              </a:endParaRPr>
            </a:p>
          </p:txBody>
        </p:sp>
        <p:sp>
          <p:nvSpPr>
            <p:cNvPr id="6" name="Line 7"/>
            <p:cNvSpPr>
              <a:spLocks noChangeShapeType="1"/>
            </p:cNvSpPr>
            <p:nvPr/>
          </p:nvSpPr>
          <p:spPr bwMode="auto">
            <a:xfrm>
              <a:off x="2115" y="5190"/>
              <a:ext cx="9195" cy="0"/>
            </a:xfrm>
            <a:prstGeom prst="line">
              <a:avLst/>
            </a:prstGeom>
            <a:noFill/>
            <a:ln w="31750">
              <a:solidFill>
                <a:srgbClr val="000000"/>
              </a:solidFill>
              <a:round/>
              <a:headEnd/>
              <a:tailEnd/>
            </a:ln>
          </p:spPr>
          <p:txBody>
            <a:bodyPr/>
            <a:lstStyle/>
            <a:p>
              <a:pPr>
                <a:defRPr/>
              </a:pPr>
              <a:endParaRPr lang="fa-IR">
                <a:cs typeface="B Nazanin" pitchFamily="2" charset="-78"/>
              </a:endParaRPr>
            </a:p>
          </p:txBody>
        </p:sp>
        <p:sp>
          <p:nvSpPr>
            <p:cNvPr id="7" name="Line 8"/>
            <p:cNvSpPr>
              <a:spLocks noChangeShapeType="1"/>
            </p:cNvSpPr>
            <p:nvPr/>
          </p:nvSpPr>
          <p:spPr bwMode="auto">
            <a:xfrm>
              <a:off x="2100" y="3841"/>
              <a:ext cx="8430" cy="0"/>
            </a:xfrm>
            <a:prstGeom prst="line">
              <a:avLst/>
            </a:prstGeom>
            <a:noFill/>
            <a:ln w="31750">
              <a:solidFill>
                <a:srgbClr val="000000"/>
              </a:solidFill>
              <a:round/>
              <a:headEnd/>
              <a:tailEnd/>
            </a:ln>
          </p:spPr>
          <p:txBody>
            <a:bodyPr/>
            <a:lstStyle/>
            <a:p>
              <a:pPr>
                <a:defRPr/>
              </a:pPr>
              <a:endParaRPr lang="fa-IR">
                <a:cs typeface="B Nazanin" pitchFamily="2" charset="-78"/>
              </a:endParaRPr>
            </a:p>
          </p:txBody>
        </p:sp>
        <p:sp>
          <p:nvSpPr>
            <p:cNvPr id="8" name="Line 9"/>
            <p:cNvSpPr>
              <a:spLocks noChangeShapeType="1"/>
            </p:cNvSpPr>
            <p:nvPr/>
          </p:nvSpPr>
          <p:spPr bwMode="auto">
            <a:xfrm flipV="1">
              <a:off x="3015" y="3149"/>
              <a:ext cx="3300" cy="3315"/>
            </a:xfrm>
            <a:prstGeom prst="line">
              <a:avLst/>
            </a:prstGeom>
            <a:noFill/>
            <a:ln w="31750">
              <a:solidFill>
                <a:srgbClr val="000000"/>
              </a:solidFill>
              <a:round/>
              <a:headEnd/>
              <a:tailEnd/>
            </a:ln>
          </p:spPr>
          <p:txBody>
            <a:bodyPr/>
            <a:lstStyle/>
            <a:p>
              <a:pPr>
                <a:defRPr/>
              </a:pPr>
              <a:endParaRPr lang="fa-IR">
                <a:cs typeface="B Nazanin" pitchFamily="2" charset="-78"/>
              </a:endParaRPr>
            </a:p>
          </p:txBody>
        </p:sp>
        <p:sp>
          <p:nvSpPr>
            <p:cNvPr id="9" name="Line 10"/>
            <p:cNvSpPr>
              <a:spLocks noChangeShapeType="1"/>
            </p:cNvSpPr>
            <p:nvPr/>
          </p:nvSpPr>
          <p:spPr bwMode="auto">
            <a:xfrm flipH="1">
              <a:off x="2100" y="2250"/>
              <a:ext cx="3330" cy="3345"/>
            </a:xfrm>
            <a:prstGeom prst="line">
              <a:avLst/>
            </a:prstGeom>
            <a:noFill/>
            <a:ln w="31750">
              <a:solidFill>
                <a:srgbClr val="000000"/>
              </a:solidFill>
              <a:round/>
              <a:headEnd/>
              <a:tailEnd/>
            </a:ln>
          </p:spPr>
          <p:txBody>
            <a:bodyPr/>
            <a:lstStyle/>
            <a:p>
              <a:pPr>
                <a:defRPr/>
              </a:pPr>
              <a:endParaRPr lang="fa-IR">
                <a:cs typeface="B Nazanin" pitchFamily="2" charset="-78"/>
              </a:endParaRPr>
            </a:p>
          </p:txBody>
        </p:sp>
        <p:sp>
          <p:nvSpPr>
            <p:cNvPr id="10" name="Text Box 11"/>
            <p:cNvSpPr txBox="1">
              <a:spLocks noChangeArrowheads="1"/>
            </p:cNvSpPr>
            <p:nvPr/>
          </p:nvSpPr>
          <p:spPr bwMode="auto">
            <a:xfrm>
              <a:off x="8670" y="1440"/>
              <a:ext cx="1845" cy="476"/>
            </a:xfrm>
            <a:prstGeom prst="rect">
              <a:avLst/>
            </a:prstGeom>
            <a:noFill/>
            <a:ln w="9525">
              <a:noFill/>
              <a:miter lim="800000"/>
              <a:headEnd/>
              <a:tailEnd/>
            </a:ln>
          </p:spPr>
          <p:txBody>
            <a:bodyPr>
              <a:spAutoFit/>
            </a:bodyPr>
            <a:lstStyle/>
            <a:p>
              <a:r>
                <a:rPr lang="fa-IR">
                  <a:effectLst/>
                  <a:latin typeface="Times New Roman" pitchFamily="18" charset="0"/>
                  <a:cs typeface="B Nazanin" pitchFamily="2" charset="-78"/>
                </a:rPr>
                <a:t>سطوح مدیریت</a:t>
              </a:r>
              <a:endParaRPr lang="en-US">
                <a:effectLst/>
                <a:cs typeface="B Nazanin" pitchFamily="2" charset="-78"/>
              </a:endParaRPr>
            </a:p>
          </p:txBody>
        </p:sp>
        <p:sp>
          <p:nvSpPr>
            <p:cNvPr id="11" name="Text Box 12"/>
            <p:cNvSpPr txBox="1">
              <a:spLocks noChangeArrowheads="1"/>
            </p:cNvSpPr>
            <p:nvPr/>
          </p:nvSpPr>
          <p:spPr bwMode="auto">
            <a:xfrm>
              <a:off x="8970" y="2775"/>
              <a:ext cx="1320" cy="1050"/>
            </a:xfrm>
            <a:prstGeom prst="rect">
              <a:avLst/>
            </a:prstGeom>
            <a:noFill/>
            <a:ln w="9525">
              <a:noFill/>
              <a:miter lim="800000"/>
              <a:headEnd/>
              <a:tailEnd/>
            </a:ln>
          </p:spPr>
          <p:txBody>
            <a:bodyPr/>
            <a:lstStyle/>
            <a:p>
              <a:endParaRPr lang="fa-IR" sz="1500">
                <a:effectLst/>
                <a:latin typeface="Times New Roman" pitchFamily="18" charset="0"/>
                <a:cs typeface="B Nazanin" pitchFamily="2" charset="-78"/>
              </a:endParaRPr>
            </a:p>
            <a:p>
              <a:r>
                <a:rPr lang="fa-IR" sz="1500">
                  <a:effectLst/>
                  <a:latin typeface="Times New Roman" pitchFamily="18" charset="0"/>
                  <a:cs typeface="B Nazanin" pitchFamily="2" charset="-78"/>
                </a:rPr>
                <a:t>مدیریت عالی</a:t>
              </a:r>
              <a:endParaRPr lang="en-US" sz="1800">
                <a:effectLst/>
                <a:cs typeface="B Nazanin" pitchFamily="2" charset="-78"/>
              </a:endParaRPr>
            </a:p>
          </p:txBody>
        </p:sp>
        <p:sp>
          <p:nvSpPr>
            <p:cNvPr id="12" name="Text Box 13"/>
            <p:cNvSpPr txBox="1">
              <a:spLocks noChangeArrowheads="1"/>
            </p:cNvSpPr>
            <p:nvPr/>
          </p:nvSpPr>
          <p:spPr bwMode="auto">
            <a:xfrm>
              <a:off x="8805" y="4185"/>
              <a:ext cx="1770" cy="735"/>
            </a:xfrm>
            <a:prstGeom prst="rect">
              <a:avLst/>
            </a:prstGeom>
            <a:noFill/>
            <a:ln w="9525">
              <a:noFill/>
              <a:miter lim="800000"/>
              <a:headEnd/>
              <a:tailEnd/>
            </a:ln>
          </p:spPr>
          <p:txBody>
            <a:bodyPr/>
            <a:lstStyle/>
            <a:p>
              <a:r>
                <a:rPr lang="fa-IR" sz="1500">
                  <a:effectLst/>
                  <a:latin typeface="Times New Roman" pitchFamily="18" charset="0"/>
                  <a:cs typeface="B Nazanin" pitchFamily="2" charset="-78"/>
                </a:rPr>
                <a:t>    مدیریت میانی</a:t>
              </a:r>
              <a:endParaRPr lang="en-US" sz="1800">
                <a:effectLst/>
                <a:cs typeface="B Nazanin" pitchFamily="2" charset="-78"/>
              </a:endParaRPr>
            </a:p>
          </p:txBody>
        </p:sp>
        <p:sp>
          <p:nvSpPr>
            <p:cNvPr id="13" name="Text Box 14"/>
            <p:cNvSpPr txBox="1">
              <a:spLocks noChangeArrowheads="1"/>
            </p:cNvSpPr>
            <p:nvPr/>
          </p:nvSpPr>
          <p:spPr bwMode="auto">
            <a:xfrm>
              <a:off x="8235" y="5550"/>
              <a:ext cx="2610" cy="570"/>
            </a:xfrm>
            <a:prstGeom prst="rect">
              <a:avLst/>
            </a:prstGeom>
            <a:noFill/>
            <a:ln w="9525">
              <a:noFill/>
              <a:miter lim="800000"/>
              <a:headEnd/>
              <a:tailEnd/>
            </a:ln>
          </p:spPr>
          <p:txBody>
            <a:bodyPr/>
            <a:lstStyle/>
            <a:p>
              <a:r>
                <a:rPr lang="fa-IR" sz="1500">
                  <a:effectLst/>
                  <a:latin typeface="Times New Roman" pitchFamily="18" charset="0"/>
                  <a:cs typeface="B Nazanin" pitchFamily="2" charset="-78"/>
                </a:rPr>
                <a:t>مدیریت عملیاتی</a:t>
              </a:r>
              <a:endParaRPr lang="en-US" sz="1800">
                <a:effectLst/>
                <a:cs typeface="B Nazanin" pitchFamily="2" charset="-78"/>
              </a:endParaRPr>
            </a:p>
          </p:txBody>
        </p:sp>
        <p:sp>
          <p:nvSpPr>
            <p:cNvPr id="14" name="Text Box 15"/>
            <p:cNvSpPr txBox="1">
              <a:spLocks noChangeArrowheads="1"/>
            </p:cNvSpPr>
            <p:nvPr/>
          </p:nvSpPr>
          <p:spPr bwMode="auto">
            <a:xfrm>
              <a:off x="6362" y="5431"/>
              <a:ext cx="1093" cy="413"/>
            </a:xfrm>
            <a:prstGeom prst="rect">
              <a:avLst/>
            </a:prstGeom>
            <a:noFill/>
            <a:ln w="12700">
              <a:noFill/>
              <a:miter lim="800000"/>
              <a:headEnd/>
              <a:tailEnd/>
            </a:ln>
          </p:spPr>
          <p:txBody>
            <a:bodyPr>
              <a:spAutoFit/>
            </a:bodyPr>
            <a:lstStyle/>
            <a:p>
              <a:pPr rtl="1"/>
              <a:r>
                <a:rPr lang="fa-IR" sz="1500">
                  <a:effectLst/>
                  <a:latin typeface="Times New Roman" pitchFamily="18" charset="0"/>
                  <a:cs typeface="B Nazanin" pitchFamily="2" charset="-78"/>
                </a:rPr>
                <a:t>نیاز دارد</a:t>
              </a:r>
              <a:endParaRPr lang="en-US" sz="1800">
                <a:effectLst/>
                <a:cs typeface="B Nazanin" pitchFamily="2" charset="-78"/>
              </a:endParaRPr>
            </a:p>
          </p:txBody>
        </p:sp>
        <p:sp>
          <p:nvSpPr>
            <p:cNvPr id="15" name="Line 16"/>
            <p:cNvSpPr>
              <a:spLocks noChangeShapeType="1"/>
            </p:cNvSpPr>
            <p:nvPr/>
          </p:nvSpPr>
          <p:spPr bwMode="auto">
            <a:xfrm flipH="1">
              <a:off x="6390" y="6014"/>
              <a:ext cx="930" cy="16"/>
            </a:xfrm>
            <a:prstGeom prst="line">
              <a:avLst/>
            </a:prstGeom>
            <a:noFill/>
            <a:ln w="22225">
              <a:solidFill>
                <a:srgbClr val="000000"/>
              </a:solidFill>
              <a:round/>
              <a:headEnd/>
              <a:tailEnd type="triangle" w="med" len="lg"/>
            </a:ln>
          </p:spPr>
          <p:txBody>
            <a:bodyPr/>
            <a:lstStyle/>
            <a:p>
              <a:pPr>
                <a:defRPr/>
              </a:pPr>
              <a:endParaRPr lang="fa-IR">
                <a:cs typeface="B Nazanin" pitchFamily="2" charset="-78"/>
              </a:endParaRPr>
            </a:p>
          </p:txBody>
        </p:sp>
        <p:sp>
          <p:nvSpPr>
            <p:cNvPr id="18" name="Line 19"/>
            <p:cNvSpPr>
              <a:spLocks noChangeShapeType="1"/>
            </p:cNvSpPr>
            <p:nvPr/>
          </p:nvSpPr>
          <p:spPr bwMode="auto">
            <a:xfrm flipH="1">
              <a:off x="6405" y="3004"/>
              <a:ext cx="2417" cy="41"/>
            </a:xfrm>
            <a:prstGeom prst="line">
              <a:avLst/>
            </a:prstGeom>
            <a:noFill/>
            <a:ln w="22225">
              <a:solidFill>
                <a:srgbClr val="000000"/>
              </a:solidFill>
              <a:round/>
              <a:headEnd/>
              <a:tailEnd type="triangle" w="med" len="lg"/>
            </a:ln>
          </p:spPr>
          <p:txBody>
            <a:bodyPr/>
            <a:lstStyle/>
            <a:p>
              <a:pPr>
                <a:defRPr/>
              </a:pPr>
              <a:endParaRPr lang="fa-IR">
                <a:cs typeface="B Nazanin" pitchFamily="2" charset="-78"/>
              </a:endParaRPr>
            </a:p>
          </p:txBody>
        </p:sp>
        <p:sp>
          <p:nvSpPr>
            <p:cNvPr id="19" name="Line 20"/>
            <p:cNvSpPr>
              <a:spLocks noChangeShapeType="1"/>
            </p:cNvSpPr>
            <p:nvPr/>
          </p:nvSpPr>
          <p:spPr bwMode="auto">
            <a:xfrm flipH="1">
              <a:off x="6420" y="4470"/>
              <a:ext cx="1500" cy="31"/>
            </a:xfrm>
            <a:prstGeom prst="line">
              <a:avLst/>
            </a:prstGeom>
            <a:noFill/>
            <a:ln w="22225">
              <a:solidFill>
                <a:srgbClr val="000000"/>
              </a:solidFill>
              <a:round/>
              <a:headEnd/>
              <a:tailEnd type="triangle" w="med" len="lg"/>
            </a:ln>
          </p:spPr>
          <p:txBody>
            <a:bodyPr/>
            <a:lstStyle/>
            <a:p>
              <a:pPr>
                <a:defRPr/>
              </a:pPr>
              <a:endParaRPr lang="fa-IR">
                <a:cs typeface="B Nazanin" pitchFamily="2" charset="-78"/>
              </a:endParaRPr>
            </a:p>
          </p:txBody>
        </p:sp>
        <p:sp>
          <p:nvSpPr>
            <p:cNvPr id="20" name="Text Box 21"/>
            <p:cNvSpPr txBox="1">
              <a:spLocks noChangeArrowheads="1"/>
            </p:cNvSpPr>
            <p:nvPr/>
          </p:nvSpPr>
          <p:spPr bwMode="auto">
            <a:xfrm>
              <a:off x="6602" y="3990"/>
              <a:ext cx="1095" cy="413"/>
            </a:xfrm>
            <a:prstGeom prst="rect">
              <a:avLst/>
            </a:prstGeom>
            <a:noFill/>
            <a:ln w="12700">
              <a:noFill/>
              <a:miter lim="800000"/>
              <a:headEnd/>
              <a:tailEnd/>
            </a:ln>
          </p:spPr>
          <p:txBody>
            <a:bodyPr>
              <a:spAutoFit/>
            </a:bodyPr>
            <a:lstStyle/>
            <a:p>
              <a:pPr rtl="1"/>
              <a:r>
                <a:rPr lang="fa-IR" sz="1500">
                  <a:effectLst/>
                  <a:latin typeface="Times New Roman" pitchFamily="18" charset="0"/>
                  <a:cs typeface="B Nazanin" pitchFamily="2" charset="-78"/>
                </a:rPr>
                <a:t>نیاز دارد</a:t>
              </a:r>
              <a:endParaRPr lang="en-US" sz="1800">
                <a:effectLst/>
                <a:cs typeface="B Nazanin" pitchFamily="2" charset="-78"/>
              </a:endParaRPr>
            </a:p>
          </p:txBody>
        </p:sp>
        <p:sp>
          <p:nvSpPr>
            <p:cNvPr id="21" name="Text Box 22"/>
            <p:cNvSpPr txBox="1">
              <a:spLocks noChangeArrowheads="1"/>
            </p:cNvSpPr>
            <p:nvPr/>
          </p:nvSpPr>
          <p:spPr bwMode="auto">
            <a:xfrm>
              <a:off x="7048" y="2536"/>
              <a:ext cx="1099" cy="413"/>
            </a:xfrm>
            <a:prstGeom prst="rect">
              <a:avLst/>
            </a:prstGeom>
            <a:noFill/>
            <a:ln w="12700">
              <a:noFill/>
              <a:miter lim="800000"/>
              <a:headEnd/>
              <a:tailEnd/>
            </a:ln>
          </p:spPr>
          <p:txBody>
            <a:bodyPr>
              <a:spAutoFit/>
            </a:bodyPr>
            <a:lstStyle/>
            <a:p>
              <a:pPr rtl="1"/>
              <a:r>
                <a:rPr lang="fa-IR" sz="1500">
                  <a:effectLst/>
                  <a:latin typeface="Times New Roman" pitchFamily="18" charset="0"/>
                  <a:cs typeface="B Nazanin" pitchFamily="2" charset="-78"/>
                </a:rPr>
                <a:t>نیاز دارد</a:t>
              </a:r>
              <a:endParaRPr lang="en-US" sz="1800">
                <a:effectLst/>
                <a:cs typeface="B Nazanin" pitchFamily="2" charset="-78"/>
              </a:endParaRPr>
            </a:p>
          </p:txBody>
        </p:sp>
        <p:sp>
          <p:nvSpPr>
            <p:cNvPr id="22" name="Text Box 23"/>
            <p:cNvSpPr txBox="1">
              <a:spLocks noChangeArrowheads="1"/>
            </p:cNvSpPr>
            <p:nvPr/>
          </p:nvSpPr>
          <p:spPr bwMode="auto">
            <a:xfrm>
              <a:off x="2207" y="2655"/>
              <a:ext cx="2040" cy="472"/>
            </a:xfrm>
            <a:prstGeom prst="rect">
              <a:avLst/>
            </a:prstGeom>
            <a:noFill/>
            <a:ln w="9525">
              <a:noFill/>
              <a:miter lim="800000"/>
              <a:headEnd/>
              <a:tailEnd/>
            </a:ln>
          </p:spPr>
          <p:txBody>
            <a:bodyPr>
              <a:spAutoFit/>
            </a:bodyPr>
            <a:lstStyle/>
            <a:p>
              <a:r>
                <a:rPr lang="fa-IR" sz="1800">
                  <a:effectLst/>
                  <a:latin typeface="Times New Roman" pitchFamily="18" charset="0"/>
                  <a:cs typeface="B Nazanin" pitchFamily="2" charset="-78"/>
                </a:rPr>
                <a:t>مهارت‌های ادراکی</a:t>
              </a:r>
              <a:endParaRPr lang="en-US" sz="1800">
                <a:effectLst/>
                <a:cs typeface="B Nazanin" pitchFamily="2" charset="-78"/>
              </a:endParaRPr>
            </a:p>
          </p:txBody>
        </p:sp>
        <p:sp>
          <p:nvSpPr>
            <p:cNvPr id="23" name="Text Box 24"/>
            <p:cNvSpPr txBox="1">
              <a:spLocks noChangeArrowheads="1"/>
            </p:cNvSpPr>
            <p:nvPr/>
          </p:nvSpPr>
          <p:spPr bwMode="auto">
            <a:xfrm>
              <a:off x="3150" y="4125"/>
              <a:ext cx="2160" cy="472"/>
            </a:xfrm>
            <a:prstGeom prst="rect">
              <a:avLst/>
            </a:prstGeom>
            <a:noFill/>
            <a:ln w="9525">
              <a:noFill/>
              <a:miter lim="800000"/>
              <a:headEnd/>
              <a:tailEnd/>
            </a:ln>
          </p:spPr>
          <p:txBody>
            <a:bodyPr>
              <a:spAutoFit/>
            </a:bodyPr>
            <a:lstStyle/>
            <a:p>
              <a:r>
                <a:rPr lang="fa-IR" sz="1800">
                  <a:effectLst/>
                  <a:latin typeface="Times New Roman" pitchFamily="18" charset="0"/>
                  <a:cs typeface="B Nazanin" pitchFamily="2" charset="-78"/>
                </a:rPr>
                <a:t>مهارت‌های انسانی</a:t>
              </a:r>
              <a:endParaRPr lang="en-US" sz="1800">
                <a:effectLst/>
                <a:cs typeface="B Nazanin" pitchFamily="2" charset="-78"/>
              </a:endParaRPr>
            </a:p>
          </p:txBody>
        </p:sp>
        <p:sp>
          <p:nvSpPr>
            <p:cNvPr id="24" name="Text Box 25"/>
            <p:cNvSpPr txBox="1">
              <a:spLocks noChangeArrowheads="1"/>
            </p:cNvSpPr>
            <p:nvPr/>
          </p:nvSpPr>
          <p:spPr bwMode="auto">
            <a:xfrm>
              <a:off x="4217" y="5685"/>
              <a:ext cx="1826" cy="472"/>
            </a:xfrm>
            <a:prstGeom prst="rect">
              <a:avLst/>
            </a:prstGeom>
            <a:noFill/>
            <a:ln w="9525">
              <a:noFill/>
              <a:miter lim="800000"/>
              <a:headEnd/>
              <a:tailEnd/>
            </a:ln>
          </p:spPr>
          <p:txBody>
            <a:bodyPr>
              <a:spAutoFit/>
            </a:bodyPr>
            <a:lstStyle/>
            <a:p>
              <a:r>
                <a:rPr lang="fa-IR" sz="1800">
                  <a:effectLst/>
                  <a:latin typeface="Times New Roman" pitchFamily="18" charset="0"/>
                  <a:cs typeface="B Nazanin" pitchFamily="2" charset="-78"/>
                </a:rPr>
                <a:t>مهارت‌های فنی</a:t>
              </a:r>
              <a:endParaRPr lang="en-US" sz="1800">
                <a:effectLst/>
                <a:cs typeface="B Nazanin" pitchFamily="2" charset="-78"/>
              </a:endParaRPr>
            </a:p>
          </p:txBody>
        </p:sp>
      </p:grpSp>
      <p:sp>
        <p:nvSpPr>
          <p:cNvPr id="25" name="Rectangle 2"/>
          <p:cNvSpPr txBox="1">
            <a:spLocks noChangeArrowheads="1"/>
          </p:cNvSpPr>
          <p:nvPr/>
        </p:nvSpPr>
        <p:spPr>
          <a:xfrm>
            <a:off x="414338" y="517549"/>
            <a:ext cx="8207375" cy="553998"/>
          </a:xfrm>
          <a:prstGeom prst="rect">
            <a:avLst/>
          </a:prstGeom>
        </p:spPr>
        <p:txBody>
          <a:bodyPr vert="horz" wrap="square" anchor="b">
            <a:sp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fa-IR" sz="3000" b="0" i="0" u="none" strike="noStrike" kern="1200" cap="small" spc="0" normalizeH="0" baseline="0" noProof="0" dirty="0" smtClean="0">
                <a:ln>
                  <a:noFill/>
                </a:ln>
                <a:solidFill>
                  <a:schemeClr val="tx2"/>
                </a:solidFill>
                <a:effectLst/>
                <a:uLnTx/>
                <a:uFillTx/>
                <a:latin typeface="+mj-lt"/>
                <a:ea typeface="+mj-ea"/>
                <a:cs typeface="B Nazanin" pitchFamily="2" charset="-78"/>
              </a:rPr>
              <a:t>رابطه بین سطوح مدیریت و مهارت</a:t>
            </a:r>
            <a:r>
              <a:rPr kumimoji="0" lang="en-US" sz="3000" b="0" i="0" u="none" strike="noStrike" kern="1200" cap="small" spc="0" normalizeH="0" baseline="0" noProof="0" dirty="0" smtClean="0">
                <a:ln>
                  <a:noFill/>
                </a:ln>
                <a:solidFill>
                  <a:schemeClr val="tx2"/>
                </a:solidFill>
                <a:effectLst/>
                <a:uLnTx/>
                <a:uFillTx/>
                <a:latin typeface="+mj-lt"/>
                <a:ea typeface="+mj-ea"/>
                <a:cs typeface="+mj-cs"/>
              </a:rPr>
              <a:t>‌</a:t>
            </a:r>
            <a:r>
              <a:rPr kumimoji="0" lang="fa-IR" sz="3000" b="0" i="0" u="none" strike="noStrike" kern="1200" cap="small" spc="0" normalizeH="0" baseline="0" noProof="0" dirty="0" smtClean="0">
                <a:ln>
                  <a:noFill/>
                </a:ln>
                <a:solidFill>
                  <a:schemeClr val="tx2"/>
                </a:solidFill>
                <a:effectLst/>
                <a:uLnTx/>
                <a:uFillTx/>
                <a:latin typeface="+mj-lt"/>
                <a:ea typeface="+mj-ea"/>
                <a:cs typeface="B Nazanin" pitchFamily="2" charset="-78"/>
              </a:rPr>
              <a:t>های موردنیاز:</a:t>
            </a:r>
            <a:endParaRPr kumimoji="0" lang="en-US" sz="3000" b="0" i="0" u="none" strike="noStrike" kern="1200" cap="small" spc="0" normalizeH="0" baseline="0" noProof="0" dirty="0" smtClean="0">
              <a:ln>
                <a:noFill/>
              </a:ln>
              <a:solidFill>
                <a:schemeClr val="tx2"/>
              </a:solidFill>
              <a:effectLst/>
              <a:uLnTx/>
              <a:uFillTx/>
              <a:latin typeface="+mj-lt"/>
              <a:ea typeface="+mj-ea"/>
              <a:cs typeface="B Nazanin"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ppt_x"/>
                                          </p:val>
                                        </p:tav>
                                        <p:tav tm="100000">
                                          <p:val>
                                            <p:strVal val="#ppt_x"/>
                                          </p:val>
                                        </p:tav>
                                      </p:tavLst>
                                    </p:anim>
                                    <p:anim calcmode="lin" valueType="num">
                                      <p:cBhvr additive="base">
                                        <p:cTn id="8" dur="10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7" presetClass="entr" presetSubtype="0" fill="hold" grpId="0" nodeType="clickEffect">
                                  <p:stCondLst>
                                    <p:cond delay="0"/>
                                  </p:stCondLst>
                                  <p:iterate type="lt">
                                    <p:tmPct val="50000"/>
                                  </p:iterate>
                                  <p:childTnLst>
                                    <p:set>
                                      <p:cBhvr>
                                        <p:cTn id="12" dur="1" fill="hold">
                                          <p:stCondLst>
                                            <p:cond delay="0"/>
                                          </p:stCondLst>
                                        </p:cTn>
                                        <p:tgtEl>
                                          <p:spTgt spid="25"/>
                                        </p:tgtEl>
                                        <p:attrNameLst>
                                          <p:attrName>style.visibility</p:attrName>
                                        </p:attrNameLst>
                                      </p:cBhvr>
                                      <p:to>
                                        <p:strVal val="visible"/>
                                      </p:to>
                                    </p:set>
                                    <p:anim calcmode="discrete" valueType="clr">
                                      <p:cBhvr override="childStyle">
                                        <p:cTn id="13" dur="80"/>
                                        <p:tgtEl>
                                          <p:spTgt spid="25"/>
                                        </p:tgtEl>
                                        <p:attrNameLst>
                                          <p:attrName>style.color</p:attrName>
                                        </p:attrNameLst>
                                      </p:cBhvr>
                                      <p:tavLst>
                                        <p:tav tm="0">
                                          <p:val>
                                            <p:clrVal>
                                              <a:schemeClr val="accent2"/>
                                            </p:clrVal>
                                          </p:val>
                                        </p:tav>
                                        <p:tav tm="50000">
                                          <p:val>
                                            <p:clrVal>
                                              <a:schemeClr val="hlink"/>
                                            </p:clrVal>
                                          </p:val>
                                        </p:tav>
                                      </p:tavLst>
                                    </p:anim>
                                    <p:anim calcmode="discrete" valueType="clr">
                                      <p:cBhvr>
                                        <p:cTn id="14" dur="80"/>
                                        <p:tgtEl>
                                          <p:spTgt spid="25"/>
                                        </p:tgtEl>
                                        <p:attrNameLst>
                                          <p:attrName>fillcolor</p:attrName>
                                        </p:attrNameLst>
                                      </p:cBhvr>
                                      <p:tavLst>
                                        <p:tav tm="0">
                                          <p:val>
                                            <p:clrVal>
                                              <a:schemeClr val="accent2"/>
                                            </p:clrVal>
                                          </p:val>
                                        </p:tav>
                                        <p:tav tm="50000">
                                          <p:val>
                                            <p:clrVal>
                                              <a:schemeClr val="hlink"/>
                                            </p:clrVal>
                                          </p:val>
                                        </p:tav>
                                      </p:tavLst>
                                    </p:anim>
                                    <p:set>
                                      <p:cBhvr>
                                        <p:cTn id="15" dur="80"/>
                                        <p:tgtEl>
                                          <p:spTgt spid="25"/>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b="1" dirty="0" smtClean="0">
                <a:cs typeface="B Nazanin" pitchFamily="2" charset="-78"/>
              </a:rPr>
              <a:t>IT</a:t>
            </a:r>
            <a:r>
              <a:rPr lang="fa-IR" b="1" dirty="0" smtClean="0">
                <a:cs typeface="B Nazanin" pitchFamily="2" charset="-78"/>
              </a:rPr>
              <a:t>دلایل نیاز مدیران به پشتیبانی </a:t>
            </a:r>
            <a:r>
              <a:rPr lang="en-US" dirty="0" smtClean="0">
                <a:cs typeface="B Nazanin" pitchFamily="2" charset="-78"/>
              </a:rPr>
              <a:t/>
            </a:r>
            <a:br>
              <a:rPr lang="en-US" dirty="0" smtClean="0">
                <a:cs typeface="B Nazanin" pitchFamily="2" charset="-78"/>
              </a:rPr>
            </a:br>
            <a:endParaRPr lang="en-US" dirty="0">
              <a:cs typeface="B Nazanin" pitchFamily="2" charset="-78"/>
            </a:endParaRPr>
          </a:p>
        </p:txBody>
      </p:sp>
      <p:sp>
        <p:nvSpPr>
          <p:cNvPr id="3" name="Content Placeholder 2"/>
          <p:cNvSpPr>
            <a:spLocks noGrp="1"/>
          </p:cNvSpPr>
          <p:nvPr>
            <p:ph sz="quarter" idx="1"/>
          </p:nvPr>
        </p:nvSpPr>
        <p:spPr/>
        <p:txBody>
          <a:bodyPr>
            <a:normAutofit fontScale="92500" lnSpcReduction="10000"/>
          </a:bodyPr>
          <a:lstStyle/>
          <a:p>
            <a:pPr lvl="0" algn="just" rtl="1">
              <a:buFont typeface="Wingdings" pitchFamily="2" charset="2"/>
              <a:buChar char="v"/>
            </a:pPr>
            <a:r>
              <a:rPr lang="fa-IR" dirty="0" smtClean="0">
                <a:cs typeface="B Nazanin" pitchFamily="2" charset="-78"/>
              </a:rPr>
              <a:t>امروزه به دلایل مختلفی از جمله نوآوری در فناوری ها، توسعه ی ارتباطات، گسترش بازارهای جهانی و استفاده از اینترنت و تجارت الکترونیک با افزایش بدیل ها روبرو می باشیم. هر چه تعداد بدیل ها بیشتر باشد بهره گیری از رایانه در تحلیل آنها اهمیت بیشتری پیدا می کند.</a:t>
            </a:r>
            <a:endParaRPr lang="en-US" dirty="0" smtClean="0">
              <a:cs typeface="B Nazanin" pitchFamily="2" charset="-78"/>
            </a:endParaRPr>
          </a:p>
          <a:p>
            <a:pPr lvl="0" algn="just" rtl="1">
              <a:buFont typeface="Wingdings" pitchFamily="2" charset="2"/>
              <a:buChar char="v"/>
            </a:pPr>
            <a:endParaRPr lang="en-US" dirty="0" smtClean="0">
              <a:cs typeface="B Nazanin" pitchFamily="2" charset="-78"/>
            </a:endParaRPr>
          </a:p>
          <a:p>
            <a:pPr lvl="0" algn="just" rtl="1">
              <a:buFont typeface="Wingdings" pitchFamily="2" charset="2"/>
              <a:buChar char="v"/>
            </a:pPr>
            <a:r>
              <a:rPr lang="fa-IR" dirty="0" smtClean="0">
                <a:cs typeface="B Nazanin" pitchFamily="2" charset="-78"/>
              </a:rPr>
              <a:t>چون اغلب تصمیمات باید در شرایط زمانی فشرده صورت گیرد لذا سیستم های دستی کارایی چندانی نخواهند داشت.</a:t>
            </a:r>
            <a:endParaRPr lang="en-US" dirty="0" smtClean="0">
              <a:cs typeface="B Nazanin" pitchFamily="2" charset="-78"/>
            </a:endParaRPr>
          </a:p>
          <a:p>
            <a:pPr lvl="0" algn="just" rtl="1">
              <a:buFont typeface="Wingdings" pitchFamily="2" charset="2"/>
              <a:buChar char="v"/>
            </a:pPr>
            <a:endParaRPr lang="en-US" dirty="0" smtClean="0">
              <a:cs typeface="B Nazanin" pitchFamily="2" charset="-78"/>
            </a:endParaRPr>
          </a:p>
          <a:p>
            <a:pPr lvl="0" algn="just" rtl="1">
              <a:buFont typeface="Wingdings" pitchFamily="2" charset="2"/>
              <a:buChar char="v"/>
            </a:pPr>
            <a:r>
              <a:rPr lang="fa-IR" dirty="0" smtClean="0">
                <a:cs typeface="B Nazanin" pitchFamily="2" charset="-78"/>
              </a:rPr>
              <a:t>به دلیل پیچیدگی تصمیمات برای رسیدن به یک حل بهینه باید تجزیه و تحلیل صورت گیرد. چنین تحلیل هایی  نیاز به مدلسازی دارد.</a:t>
            </a:r>
            <a:endParaRPr lang="en-US" dirty="0" smtClean="0">
              <a:cs typeface="B Nazanin" pitchFamily="2" charset="-78"/>
            </a:endParaRPr>
          </a:p>
          <a:p>
            <a:pPr lvl="0" algn="just" rtl="1">
              <a:buFont typeface="Wingdings" pitchFamily="2" charset="2"/>
              <a:buChar char="v"/>
            </a:pPr>
            <a:endParaRPr lang="en-US" dirty="0" smtClean="0">
              <a:cs typeface="B Nazanin" pitchFamily="2" charset="-78"/>
            </a:endParaRPr>
          </a:p>
          <a:p>
            <a:pPr lvl="0" algn="just" rtl="1">
              <a:buFont typeface="Wingdings" pitchFamily="2" charset="2"/>
              <a:buChar char="v"/>
            </a:pPr>
            <a:r>
              <a:rPr lang="fa-IR" dirty="0" smtClean="0">
                <a:cs typeface="B Nazanin" pitchFamily="2" charset="-78"/>
              </a:rPr>
              <a:t>در مواردی نیاز به اطلاعات خاص، مشاوره با متخصصان و خبرگان و استفاده از گروههای تصمیم گیری ضرورت دارد که این تجمع افراد و گروههای درگیر و نیز دسترسی به اطلاعات می تواند علاوه بر هزینه با مشکلات متنابهی همراه باشد.</a:t>
            </a:r>
            <a:endParaRPr lang="en-US" dirty="0" smtClean="0">
              <a:cs typeface="B Nazanin" pitchFamily="2" charset="-78"/>
            </a:endParaRPr>
          </a:p>
          <a:p>
            <a:pPr algn="just">
              <a:buFont typeface="Wingdings" pitchFamily="2" charset="2"/>
              <a:buChar char="v"/>
            </a:pPr>
            <a:endParaRPr lang="en-US" dirty="0">
              <a:cs typeface="B Nazanin" pitchFamily="2" charset="-78"/>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5984" y="214290"/>
            <a:ext cx="6172200" cy="1894362"/>
          </a:xfrm>
        </p:spPr>
        <p:txBody>
          <a:bodyPr/>
          <a:lstStyle/>
          <a:p>
            <a:pPr algn="r"/>
            <a:r>
              <a:rPr lang="fa-IR" dirty="0" smtClean="0">
                <a:cs typeface="B Nazanin" pitchFamily="2" charset="-78"/>
              </a:rPr>
              <a:t>تصمیم گیری:	</a:t>
            </a:r>
            <a:r>
              <a:rPr lang="en-US" dirty="0" smtClean="0">
                <a:cs typeface="B Nazanin" pitchFamily="2" charset="-78"/>
              </a:rPr>
              <a:t/>
            </a:r>
            <a:br>
              <a:rPr lang="en-US" dirty="0" smtClean="0">
                <a:cs typeface="B Nazanin" pitchFamily="2" charset="-78"/>
              </a:rPr>
            </a:br>
            <a:endParaRPr lang="en-US" dirty="0">
              <a:cs typeface="B Nazanin" pitchFamily="2" charset="-78"/>
            </a:endParaRPr>
          </a:p>
        </p:txBody>
      </p:sp>
      <p:sp>
        <p:nvSpPr>
          <p:cNvPr id="3" name="Subtitle 2"/>
          <p:cNvSpPr>
            <a:spLocks noGrp="1"/>
          </p:cNvSpPr>
          <p:nvPr>
            <p:ph type="subTitle" idx="1"/>
          </p:nvPr>
        </p:nvSpPr>
        <p:spPr>
          <a:xfrm>
            <a:off x="2071670" y="2428868"/>
            <a:ext cx="6172200" cy="1371600"/>
          </a:xfrm>
        </p:spPr>
        <p:txBody>
          <a:bodyPr/>
          <a:lstStyle/>
          <a:p>
            <a:pPr algn="just" rtl="1"/>
            <a:r>
              <a:rPr lang="fa-IR" sz="2400" b="0" dirty="0" smtClean="0">
                <a:solidFill>
                  <a:schemeClr val="tx1"/>
                </a:solidFill>
                <a:cs typeface="B Nazanin" pitchFamily="2" charset="-78"/>
              </a:rPr>
              <a:t>تصمیم گیری یک فرآیند یا یک سلسله فعالیت است که توسط یک فرد یا یک گروه به منظور تعیین یک راه حل برای مسئله احتمالی اتخاذ و اجرا می گردد.</a:t>
            </a:r>
            <a:endParaRPr lang="en-US" sz="2400" b="0" dirty="0" smtClean="0">
              <a:solidFill>
                <a:schemeClr val="tx1"/>
              </a:solidFill>
              <a:cs typeface="B Nazanin" pitchFamily="2" charset="-78"/>
            </a:endParaRPr>
          </a:p>
          <a:p>
            <a:pPr algn="r"/>
            <a:endParaRPr lang="en-US" dirty="0">
              <a:cs typeface="B Nazanin" pitchFamily="2" charset="-78"/>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b="1" dirty="0" smtClean="0">
                <a:cs typeface="B Nazanin" pitchFamily="2" charset="-78"/>
              </a:rPr>
              <a:t>مراحل تصمیم گیری:</a:t>
            </a:r>
            <a:endParaRPr lang="en-US" dirty="0">
              <a:cs typeface="B Nazanin" pitchFamily="2" charset="-78"/>
            </a:endParaRPr>
          </a:p>
        </p:txBody>
      </p:sp>
      <p:sp>
        <p:nvSpPr>
          <p:cNvPr id="3" name="Content Placeholder 2"/>
          <p:cNvSpPr>
            <a:spLocks noGrp="1"/>
          </p:cNvSpPr>
          <p:nvPr>
            <p:ph sz="quarter" idx="1"/>
          </p:nvPr>
        </p:nvSpPr>
        <p:spPr>
          <a:xfrm>
            <a:off x="500034" y="1984248"/>
            <a:ext cx="7467600" cy="4873752"/>
          </a:xfrm>
        </p:spPr>
        <p:txBody>
          <a:bodyPr/>
          <a:lstStyle/>
          <a:p>
            <a:pPr algn="just" rtl="1">
              <a:buFont typeface="Wingdings" pitchFamily="2" charset="2"/>
              <a:buChar char="v"/>
            </a:pPr>
            <a:r>
              <a:rPr lang="fa-IR" dirty="0" smtClean="0">
                <a:cs typeface="B Nazanin" pitchFamily="2" charset="-78"/>
              </a:rPr>
              <a:t>الف) </a:t>
            </a:r>
            <a:r>
              <a:rPr lang="fa-IR" b="1" dirty="0" smtClean="0">
                <a:cs typeface="B Nazanin" pitchFamily="2" charset="-78"/>
              </a:rPr>
              <a:t>شروع تصمیم گیری</a:t>
            </a:r>
            <a:r>
              <a:rPr lang="fa-IR" dirty="0" smtClean="0">
                <a:cs typeface="B Nazanin" pitchFamily="2" charset="-78"/>
              </a:rPr>
              <a:t>: فرآیند تصمیم گیری نیاز به عاملی برای شروع کار دارد که داده یا اطلاعات محتمل ترین عامل است.</a:t>
            </a:r>
            <a:endParaRPr lang="en-US" dirty="0" smtClean="0">
              <a:cs typeface="B Nazanin" pitchFamily="2" charset="-78"/>
            </a:endParaRPr>
          </a:p>
          <a:p>
            <a:pPr algn="just" rtl="1">
              <a:buFont typeface="Wingdings" pitchFamily="2" charset="2"/>
              <a:buChar char="v"/>
            </a:pPr>
            <a:endParaRPr lang="en-US" sz="2000" dirty="0" smtClean="0">
              <a:cs typeface="B Nazanin" pitchFamily="2" charset="-78"/>
            </a:endParaRPr>
          </a:p>
          <a:p>
            <a:pPr algn="just" rtl="1">
              <a:buFont typeface="Wingdings" pitchFamily="2" charset="2"/>
              <a:buChar char="v"/>
            </a:pPr>
            <a:r>
              <a:rPr lang="fa-IR" dirty="0" smtClean="0">
                <a:cs typeface="B Nazanin" pitchFamily="2" charset="-78"/>
              </a:rPr>
              <a:t>ب) </a:t>
            </a:r>
            <a:r>
              <a:rPr lang="fa-IR" b="1" dirty="0" smtClean="0">
                <a:cs typeface="B Nazanin" pitchFamily="2" charset="-78"/>
              </a:rPr>
              <a:t>تعریف مسئله</a:t>
            </a:r>
            <a:r>
              <a:rPr lang="fa-IR" dirty="0" smtClean="0">
                <a:cs typeface="B Nazanin" pitchFamily="2" charset="-78"/>
              </a:rPr>
              <a:t>: در این  مرحله مهمترین کار تعیین علت و معلول است. اثربخشی راه حلی که تصمیم گیرنده پیشنهاد می کند بستگی به این دارد که وی تا چه میزان عوامل اصلی مسئله را تشخیص داده باشد.</a:t>
            </a:r>
            <a:endParaRPr lang="en-US" dirty="0" smtClean="0">
              <a:cs typeface="B Nazanin" pitchFamily="2" charset="-78"/>
            </a:endParaRPr>
          </a:p>
          <a:p>
            <a:pPr algn="just" rtl="1">
              <a:buFont typeface="Wingdings" pitchFamily="2" charset="2"/>
              <a:buChar char="v"/>
            </a:pPr>
            <a:endParaRPr lang="en-US" sz="2000" dirty="0" smtClean="0">
              <a:cs typeface="B Nazanin" pitchFamily="2" charset="-78"/>
            </a:endParaRPr>
          </a:p>
          <a:p>
            <a:pPr algn="just" rtl="1">
              <a:buFont typeface="Wingdings" pitchFamily="2" charset="2"/>
              <a:buChar char="v"/>
            </a:pPr>
            <a:r>
              <a:rPr lang="fa-IR" dirty="0" smtClean="0">
                <a:cs typeface="B Nazanin" pitchFamily="2" charset="-78"/>
              </a:rPr>
              <a:t>ج) </a:t>
            </a:r>
            <a:r>
              <a:rPr lang="fa-IR" b="1" dirty="0" smtClean="0">
                <a:cs typeface="B Nazanin" pitchFamily="2" charset="-78"/>
              </a:rPr>
              <a:t>مدلسازی</a:t>
            </a:r>
            <a:r>
              <a:rPr lang="fa-IR" dirty="0" smtClean="0">
                <a:cs typeface="B Nazanin" pitchFamily="2" charset="-78"/>
              </a:rPr>
              <a:t>: مدلسازی یعنی تهیه مدلی که ابعاد مهم مسئله را مشخص نموده، میزان تحلیل لازم و راههای احتمالی را نشان دهد.</a:t>
            </a:r>
            <a:endParaRPr lang="en-US" dirty="0">
              <a:cs typeface="B Nazanin" pitchFamily="2" charset="-78"/>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2"/>
          </p:nvPr>
        </p:nvSpPr>
        <p:spPr>
          <a:xfrm>
            <a:off x="6000760" y="285728"/>
            <a:ext cx="2695758" cy="1000132"/>
          </a:xfrm>
        </p:spPr>
        <p:txBody>
          <a:bodyPr>
            <a:normAutofit/>
          </a:bodyPr>
          <a:lstStyle/>
          <a:p>
            <a:pPr algn="r">
              <a:buFont typeface="Wingdings" pitchFamily="2" charset="2"/>
              <a:buChar char="v"/>
            </a:pPr>
            <a:r>
              <a:rPr lang="fa-IR" sz="2400" b="1" dirty="0" smtClean="0">
                <a:cs typeface="B Nazanin" pitchFamily="2" charset="-78"/>
              </a:rPr>
              <a:t>انواع مدلها عبارتند از:</a:t>
            </a:r>
            <a:endParaRPr lang="en-US" sz="2400" b="1" dirty="0">
              <a:cs typeface="B Nazanin" pitchFamily="2" charset="-78"/>
            </a:endParaRPr>
          </a:p>
        </p:txBody>
      </p:sp>
      <p:sp>
        <p:nvSpPr>
          <p:cNvPr id="4" name="Content Placeholder 3"/>
          <p:cNvSpPr>
            <a:spLocks noGrp="1"/>
          </p:cNvSpPr>
          <p:nvPr>
            <p:ph sz="quarter" idx="1"/>
          </p:nvPr>
        </p:nvSpPr>
        <p:spPr>
          <a:xfrm>
            <a:off x="571472" y="1214422"/>
            <a:ext cx="5638800" cy="4500594"/>
          </a:xfrm>
        </p:spPr>
        <p:txBody>
          <a:bodyPr>
            <a:normAutofit/>
          </a:bodyPr>
          <a:lstStyle/>
          <a:p>
            <a:pPr lvl="0" algn="just" rtl="1">
              <a:buFont typeface="Wingdings" pitchFamily="2" charset="2"/>
              <a:buChar char="v"/>
            </a:pPr>
            <a:r>
              <a:rPr lang="fa-IR" b="1" dirty="0" smtClean="0">
                <a:cs typeface="B Nazanin" pitchFamily="2" charset="-78"/>
              </a:rPr>
              <a:t>مدل فیزیکی</a:t>
            </a:r>
            <a:r>
              <a:rPr lang="fa-IR" dirty="0" smtClean="0">
                <a:cs typeface="B Nazanin" pitchFamily="2" charset="-78"/>
              </a:rPr>
              <a:t>: یک طرح  یا نمودار دوبعدی یا سه بعدی از مسئله می باشد.</a:t>
            </a:r>
            <a:endParaRPr lang="en-US" dirty="0" smtClean="0">
              <a:cs typeface="B Nazanin" pitchFamily="2" charset="-78"/>
            </a:endParaRPr>
          </a:p>
          <a:p>
            <a:pPr lvl="0" algn="just" rtl="1">
              <a:buFont typeface="Wingdings" pitchFamily="2" charset="2"/>
              <a:buChar char="v"/>
            </a:pPr>
            <a:endParaRPr lang="en-US" dirty="0" smtClean="0">
              <a:cs typeface="B Nazanin" pitchFamily="2" charset="-78"/>
            </a:endParaRPr>
          </a:p>
          <a:p>
            <a:pPr lvl="0" algn="just" rtl="1">
              <a:buFont typeface="Wingdings" pitchFamily="2" charset="2"/>
              <a:buChar char="v"/>
            </a:pPr>
            <a:r>
              <a:rPr lang="fa-IR" b="1" dirty="0" smtClean="0">
                <a:cs typeface="B Nazanin" pitchFamily="2" charset="-78"/>
              </a:rPr>
              <a:t>مدل سمبلیک</a:t>
            </a:r>
            <a:r>
              <a:rPr lang="fa-IR" dirty="0" smtClean="0">
                <a:cs typeface="B Nazanin" pitchFamily="2" charset="-78"/>
              </a:rPr>
              <a:t>:با استفاده از سمبل ها، معادلات یا فرمولهای محاسباتی تصویری از وضعیت مسئله ارائه می شود.</a:t>
            </a:r>
            <a:endParaRPr lang="en-US" dirty="0" smtClean="0">
              <a:cs typeface="B Nazanin" pitchFamily="2" charset="-78"/>
            </a:endParaRPr>
          </a:p>
          <a:p>
            <a:pPr lvl="0" algn="just" rtl="1">
              <a:buFont typeface="Wingdings" pitchFamily="2" charset="2"/>
              <a:buChar char="v"/>
            </a:pPr>
            <a:endParaRPr lang="en-US" dirty="0" smtClean="0">
              <a:cs typeface="B Nazanin" pitchFamily="2" charset="-78"/>
            </a:endParaRPr>
          </a:p>
          <a:p>
            <a:pPr lvl="0" algn="just" rtl="1">
              <a:buFont typeface="Wingdings" pitchFamily="2" charset="2"/>
              <a:buChar char="v"/>
            </a:pPr>
            <a:r>
              <a:rPr lang="fa-IR" b="1" dirty="0" smtClean="0">
                <a:cs typeface="B Nazanin" pitchFamily="2" charset="-78"/>
              </a:rPr>
              <a:t>مدل ادراکی</a:t>
            </a:r>
            <a:r>
              <a:rPr lang="fa-IR" dirty="0" smtClean="0">
                <a:cs typeface="B Nazanin" pitchFamily="2" charset="-78"/>
              </a:rPr>
              <a:t>: تصویری است کلی از مسئله که معمولاً در ذهن تصمیم گیرنده نقش می بندد و دانش و تجربه وی را از مسئله نشان می دهد.</a:t>
            </a:r>
            <a:endParaRPr lang="en-US" dirty="0" smtClean="0">
              <a:cs typeface="B Nazanin" pitchFamily="2" charset="-78"/>
            </a:endParaRPr>
          </a:p>
          <a:p>
            <a:pPr algn="just">
              <a:buFont typeface="Wingdings" pitchFamily="2" charset="2"/>
              <a:buChar char="v"/>
            </a:pPr>
            <a:endParaRPr lang="en-US" dirty="0">
              <a:cs typeface="B Nazanin" pitchFamily="2" charset="-78"/>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pPr algn="just" rtl="1">
              <a:buNone/>
            </a:pPr>
            <a:r>
              <a:rPr lang="fa-IR" dirty="0" smtClean="0">
                <a:cs typeface="B Nazanin" pitchFamily="2" charset="-78"/>
              </a:rPr>
              <a:t>اهداف: عنصر مهم در مدلسازی، شناخت دقیق و روشن اهداف تصمیم گیری است. این اهداف ممکن است برای یک تصمیم مشخص به طرق گوناگون بیان شود.</a:t>
            </a:r>
            <a:endParaRPr lang="en-US" dirty="0" smtClean="0">
              <a:cs typeface="B Nazanin" pitchFamily="2" charset="-78"/>
            </a:endParaRPr>
          </a:p>
          <a:p>
            <a:pPr algn="just" rtl="1">
              <a:buNone/>
            </a:pPr>
            <a:endParaRPr lang="en-US" dirty="0" smtClean="0">
              <a:cs typeface="B Nazanin" pitchFamily="2" charset="-78"/>
            </a:endParaRPr>
          </a:p>
          <a:p>
            <a:pPr algn="just" rtl="1">
              <a:buNone/>
            </a:pPr>
            <a:r>
              <a:rPr lang="fa-IR" dirty="0" smtClean="0">
                <a:cs typeface="B Nazanin" pitchFamily="2" charset="-78"/>
              </a:rPr>
              <a:t>نتایج عمده مدلسازی عبارت است از:</a:t>
            </a:r>
            <a:endParaRPr lang="en-US" dirty="0" smtClean="0">
              <a:cs typeface="B Nazanin" pitchFamily="2" charset="-78"/>
            </a:endParaRPr>
          </a:p>
          <a:p>
            <a:pPr lvl="0" algn="just" rtl="1">
              <a:buFont typeface="Wingdings" pitchFamily="2" charset="2"/>
              <a:buChar char="v"/>
            </a:pPr>
            <a:r>
              <a:rPr lang="fa-IR" dirty="0" smtClean="0">
                <a:cs typeface="B Nazanin" pitchFamily="2" charset="-78"/>
              </a:rPr>
              <a:t>تعیین اطلاعات مورد نیاز برای تحلیل جنبه ها و ابعاد مهم مسئله.</a:t>
            </a:r>
            <a:endParaRPr lang="en-US" dirty="0" smtClean="0">
              <a:cs typeface="B Nazanin" pitchFamily="2" charset="-78"/>
            </a:endParaRPr>
          </a:p>
          <a:p>
            <a:pPr lvl="0" algn="just" rtl="1">
              <a:buFont typeface="Wingdings" pitchFamily="2" charset="2"/>
              <a:buChar char="v"/>
            </a:pPr>
            <a:r>
              <a:rPr lang="fa-IR" dirty="0" smtClean="0">
                <a:cs typeface="B Nazanin" pitchFamily="2" charset="-78"/>
              </a:rPr>
              <a:t>تعیین اطلاعات مورد نیاز برای ارزیابی راه حلهای احتمالی</a:t>
            </a:r>
            <a:endParaRPr lang="en-US" dirty="0" smtClean="0">
              <a:cs typeface="B Nazanin" pitchFamily="2" charset="-78"/>
            </a:endParaRPr>
          </a:p>
          <a:p>
            <a:pPr algn="just">
              <a:buNone/>
            </a:pPr>
            <a:endParaRPr lang="en-US" dirty="0">
              <a:cs typeface="B Nazanin" pitchFamily="2" charset="-78"/>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428860" y="214290"/>
            <a:ext cx="6172200" cy="1894362"/>
          </a:xfrm>
        </p:spPr>
        <p:txBody>
          <a:bodyPr/>
          <a:lstStyle/>
          <a:p>
            <a:pPr algn="r"/>
            <a:r>
              <a:rPr lang="fa-IR" dirty="0" smtClean="0">
                <a:cs typeface="B Nazanin" pitchFamily="2" charset="-78"/>
              </a:rPr>
              <a:t>تحلیل اطلاعات: </a:t>
            </a:r>
            <a:r>
              <a:rPr lang="en-US" dirty="0" smtClean="0">
                <a:cs typeface="B Nazanin" pitchFamily="2" charset="-78"/>
              </a:rPr>
              <a:t/>
            </a:r>
            <a:br>
              <a:rPr lang="en-US" dirty="0" smtClean="0">
                <a:cs typeface="B Nazanin" pitchFamily="2" charset="-78"/>
              </a:rPr>
            </a:br>
            <a:endParaRPr lang="en-US" dirty="0">
              <a:cs typeface="B Nazanin" pitchFamily="2" charset="-78"/>
            </a:endParaRPr>
          </a:p>
        </p:txBody>
      </p:sp>
      <p:sp>
        <p:nvSpPr>
          <p:cNvPr id="3" name="Subtitle 2"/>
          <p:cNvSpPr>
            <a:spLocks noGrp="1"/>
          </p:cNvSpPr>
          <p:nvPr>
            <p:ph type="subTitle" idx="1"/>
          </p:nvPr>
        </p:nvSpPr>
        <p:spPr>
          <a:xfrm>
            <a:off x="2143108" y="1928802"/>
            <a:ext cx="6172200" cy="2357454"/>
          </a:xfrm>
        </p:spPr>
        <p:txBody>
          <a:bodyPr>
            <a:normAutofit/>
          </a:bodyPr>
          <a:lstStyle/>
          <a:p>
            <a:pPr algn="just" rtl="1"/>
            <a:r>
              <a:rPr lang="fa-IR" sz="2400" b="0" dirty="0" smtClean="0">
                <a:solidFill>
                  <a:schemeClr val="tx1"/>
                </a:solidFill>
                <a:cs typeface="B Nazanin" pitchFamily="2" charset="-78"/>
              </a:rPr>
              <a:t>تحلیل اطلاعات توسط تصمیم گیرنده انجام می شود که هم شامل روشهای کمی است و هم شامل روشهای کیفی. در روش کمی از روشهای آماری مانند رسم نمودار، تحلیل رگرسیون یا تحلیل همبستگی استفاده می شود.</a:t>
            </a:r>
            <a:endParaRPr lang="en-US" sz="2400" b="0" dirty="0" smtClean="0">
              <a:solidFill>
                <a:schemeClr val="tx1"/>
              </a:solidFill>
              <a:cs typeface="B Nazanin" pitchFamily="2" charset="-78"/>
            </a:endParaRPr>
          </a:p>
          <a:p>
            <a:pPr algn="just" rtl="1"/>
            <a:endParaRPr lang="en-US" sz="2400" b="0" dirty="0">
              <a:solidFill>
                <a:schemeClr val="tx1"/>
              </a:solidFill>
              <a:cs typeface="B Nazanin" pitchFamily="2" charset="-78"/>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b="1" dirty="0" smtClean="0">
                <a:cs typeface="B Nazanin" pitchFamily="2" charset="-78"/>
              </a:rPr>
              <a:t>کفایت اطلاعات:</a:t>
            </a:r>
            <a:r>
              <a:rPr lang="en-US" dirty="0" smtClean="0">
                <a:cs typeface="B Nazanin" pitchFamily="2" charset="-78"/>
              </a:rPr>
              <a:t/>
            </a:r>
            <a:br>
              <a:rPr lang="en-US" dirty="0" smtClean="0">
                <a:cs typeface="B Nazanin" pitchFamily="2" charset="-78"/>
              </a:rPr>
            </a:br>
            <a:endParaRPr lang="en-US" dirty="0">
              <a:cs typeface="B Nazanin" pitchFamily="2" charset="-78"/>
            </a:endParaRPr>
          </a:p>
        </p:txBody>
      </p:sp>
      <p:sp>
        <p:nvSpPr>
          <p:cNvPr id="3" name="Content Placeholder 2"/>
          <p:cNvSpPr>
            <a:spLocks noGrp="1"/>
          </p:cNvSpPr>
          <p:nvPr>
            <p:ph sz="quarter" idx="1"/>
          </p:nvPr>
        </p:nvSpPr>
        <p:spPr/>
        <p:txBody>
          <a:bodyPr/>
          <a:lstStyle/>
          <a:p>
            <a:pPr algn="just" rtl="1">
              <a:buNone/>
            </a:pPr>
            <a:r>
              <a:rPr lang="fa-IR" dirty="0" smtClean="0">
                <a:cs typeface="B Nazanin" pitchFamily="2" charset="-78"/>
              </a:rPr>
              <a:t>تصمیم گیرنده باید دقت کند که آیا اطلاعات موجود برای تصمیم گیری کافی است یا خیر. اگر کافی نیست باید میزان اطلاعات مورد نیاز را تعیین نموده و ترتیب جمع آوری و تحلیل آن را بدهد. درخواست برای اطلاعات می تواند به دلایل زیر باشد:</a:t>
            </a:r>
            <a:endParaRPr lang="en-US" dirty="0" smtClean="0">
              <a:cs typeface="B Nazanin" pitchFamily="2" charset="-78"/>
            </a:endParaRPr>
          </a:p>
          <a:p>
            <a:pPr lvl="0" algn="just" rtl="1">
              <a:buFont typeface="Wingdings" pitchFamily="2" charset="2"/>
              <a:buChar char="v"/>
            </a:pPr>
            <a:r>
              <a:rPr lang="fa-IR" dirty="0" smtClean="0">
                <a:cs typeface="B Nazanin" pitchFamily="2" charset="-78"/>
              </a:rPr>
              <a:t>تعیین داده های مربوط به ابعاد مشخصی از مسئله که ممکن است ناشی از ضعف در تعریف  مسئله یا نامناسب بودن نحوه ی جمع آوری اطلاعات و یا از ارزیابی بعدی از مسئله باشد.</a:t>
            </a:r>
            <a:endParaRPr lang="en-US" dirty="0" smtClean="0">
              <a:cs typeface="B Nazanin" pitchFamily="2" charset="-78"/>
            </a:endParaRPr>
          </a:p>
          <a:p>
            <a:pPr lvl="0" algn="just" rtl="1">
              <a:buFont typeface="Wingdings" pitchFamily="2" charset="2"/>
              <a:buChar char="v"/>
            </a:pPr>
            <a:r>
              <a:rPr lang="fa-IR" dirty="0" smtClean="0">
                <a:cs typeface="B Nazanin" pitchFamily="2" charset="-78"/>
              </a:rPr>
              <a:t>کیفیت ضعیف اطلاعات تهیه شده</a:t>
            </a:r>
            <a:endParaRPr lang="en-US" dirty="0" smtClean="0">
              <a:cs typeface="B Nazanin" pitchFamily="2" charset="-78"/>
            </a:endParaRPr>
          </a:p>
          <a:p>
            <a:pPr lvl="0" algn="just" rtl="1">
              <a:buFont typeface="Wingdings" pitchFamily="2" charset="2"/>
              <a:buChar char="v"/>
            </a:pPr>
            <a:r>
              <a:rPr lang="fa-IR" dirty="0" smtClean="0">
                <a:cs typeface="B Nazanin" pitchFamily="2" charset="-78"/>
              </a:rPr>
              <a:t>تشخیص ضرورت تحقیق برای اطلاعات بیشتر برای پشتیبانی و تایید تصمیم قبلی.</a:t>
            </a:r>
            <a:endParaRPr lang="en-US" dirty="0" smtClean="0">
              <a:cs typeface="B Nazanin" pitchFamily="2" charset="-78"/>
            </a:endParaRPr>
          </a:p>
          <a:p>
            <a:pPr lvl="0" algn="just" rtl="1">
              <a:buFont typeface="Wingdings" pitchFamily="2" charset="2"/>
              <a:buChar char="v"/>
            </a:pPr>
            <a:r>
              <a:rPr lang="fa-IR" dirty="0" smtClean="0">
                <a:cs typeface="B Nazanin" pitchFamily="2" charset="-78"/>
              </a:rPr>
              <a:t>به تاخیر انداختن عمدی تصمیم گیری، اجرای آن به منظور ارزیابی عکس العملهای داخلی و خارجی سازمان.</a:t>
            </a:r>
            <a:endParaRPr lang="en-US" dirty="0" smtClean="0">
              <a:cs typeface="B Nazanin" pitchFamily="2" charset="-78"/>
            </a:endParaRPr>
          </a:p>
          <a:p>
            <a:pPr algn="just">
              <a:buFont typeface="Wingdings" pitchFamily="2" charset="2"/>
              <a:buChar char="v"/>
            </a:pPr>
            <a:endParaRPr lang="en-US" dirty="0">
              <a:cs typeface="B Nazanin" pitchFamily="2" charset="-7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0034" y="285728"/>
            <a:ext cx="8062912" cy="1009638"/>
          </a:xfrm>
        </p:spPr>
        <p:txBody>
          <a:bodyPr>
            <a:normAutofit/>
          </a:bodyPr>
          <a:lstStyle/>
          <a:p>
            <a:pPr algn="r"/>
            <a:r>
              <a:rPr lang="fa-IR" b="1" dirty="0" smtClean="0">
                <a:cs typeface="B Nazanin" pitchFamily="2" charset="-78"/>
              </a:rPr>
              <a:t>اجزای سیستم سازمانی:</a:t>
            </a:r>
            <a:r>
              <a:rPr lang="en-US" dirty="0" smtClean="0">
                <a:cs typeface="B Nazanin" pitchFamily="2" charset="-78"/>
              </a:rPr>
              <a:t/>
            </a:r>
            <a:br>
              <a:rPr lang="en-US" dirty="0" smtClean="0">
                <a:cs typeface="B Nazanin" pitchFamily="2" charset="-78"/>
              </a:rPr>
            </a:br>
            <a:endParaRPr lang="en-US" dirty="0">
              <a:cs typeface="B Nazanin" pitchFamily="2" charset="-78"/>
            </a:endParaRPr>
          </a:p>
        </p:txBody>
      </p:sp>
      <p:sp>
        <p:nvSpPr>
          <p:cNvPr id="3" name="Subtitle 2"/>
          <p:cNvSpPr>
            <a:spLocks noGrp="1"/>
          </p:cNvSpPr>
          <p:nvPr>
            <p:ph type="subTitle" idx="1"/>
          </p:nvPr>
        </p:nvSpPr>
        <p:spPr>
          <a:xfrm>
            <a:off x="540544" y="1142984"/>
            <a:ext cx="8062912" cy="5357850"/>
          </a:xfrm>
        </p:spPr>
        <p:txBody>
          <a:bodyPr>
            <a:noAutofit/>
          </a:bodyPr>
          <a:lstStyle/>
          <a:p>
            <a:pPr lvl="0" algn="r" rtl="1"/>
            <a:r>
              <a:rPr lang="fa-IR" b="1" u="sng" dirty="0" smtClean="0">
                <a:solidFill>
                  <a:schemeClr val="tx1"/>
                </a:solidFill>
                <a:cs typeface="B Nazanin" pitchFamily="2" charset="-78"/>
              </a:rPr>
              <a:t>منابع ورودی</a:t>
            </a:r>
            <a:r>
              <a:rPr lang="fa-IR" dirty="0" smtClean="0">
                <a:solidFill>
                  <a:schemeClr val="tx1"/>
                </a:solidFill>
                <a:cs typeface="B Nazanin" pitchFamily="2" charset="-78"/>
              </a:rPr>
              <a:t>:</a:t>
            </a:r>
          </a:p>
          <a:p>
            <a:pPr algn="r" rtl="1"/>
            <a:r>
              <a:rPr lang="fa-IR" dirty="0" smtClean="0">
                <a:solidFill>
                  <a:schemeClr val="tx1"/>
                </a:solidFill>
                <a:cs typeface="B Nazanin" pitchFamily="2" charset="-78"/>
              </a:rPr>
              <a:t>الف) منابع مالی</a:t>
            </a:r>
            <a:endParaRPr lang="en-US" dirty="0" smtClean="0">
              <a:solidFill>
                <a:schemeClr val="tx1"/>
              </a:solidFill>
              <a:cs typeface="B Nazanin" pitchFamily="2" charset="-78"/>
            </a:endParaRPr>
          </a:p>
          <a:p>
            <a:pPr algn="r" rtl="1"/>
            <a:r>
              <a:rPr lang="fa-IR" dirty="0" smtClean="0">
                <a:solidFill>
                  <a:schemeClr val="tx1"/>
                </a:solidFill>
                <a:cs typeface="B Nazanin" pitchFamily="2" charset="-78"/>
              </a:rPr>
              <a:t>ب)منابع انسانی یا کارکنان</a:t>
            </a:r>
            <a:endParaRPr lang="en-US" dirty="0" smtClean="0">
              <a:solidFill>
                <a:schemeClr val="tx1"/>
              </a:solidFill>
              <a:cs typeface="B Nazanin" pitchFamily="2" charset="-78"/>
            </a:endParaRPr>
          </a:p>
          <a:p>
            <a:pPr algn="r" rtl="1"/>
            <a:r>
              <a:rPr lang="fa-IR" dirty="0" smtClean="0">
                <a:solidFill>
                  <a:schemeClr val="tx1"/>
                </a:solidFill>
                <a:cs typeface="B Nazanin" pitchFamily="2" charset="-78"/>
              </a:rPr>
              <a:t>ج) مواد خام و عملیاتی</a:t>
            </a:r>
            <a:endParaRPr lang="en-US" dirty="0" smtClean="0">
              <a:solidFill>
                <a:schemeClr val="tx1"/>
              </a:solidFill>
              <a:cs typeface="B Nazanin" pitchFamily="2" charset="-78"/>
            </a:endParaRPr>
          </a:p>
          <a:p>
            <a:pPr algn="r" rtl="1"/>
            <a:r>
              <a:rPr lang="fa-IR" dirty="0" smtClean="0">
                <a:solidFill>
                  <a:schemeClr val="tx1"/>
                </a:solidFill>
                <a:cs typeface="B Nazanin" pitchFamily="2" charset="-78"/>
              </a:rPr>
              <a:t>د) اطلاعات</a:t>
            </a:r>
          </a:p>
          <a:p>
            <a:pPr algn="r" rtl="1"/>
            <a:endParaRPr lang="en-US" dirty="0" smtClean="0">
              <a:solidFill>
                <a:schemeClr val="tx1"/>
              </a:solidFill>
              <a:cs typeface="B Nazanin" pitchFamily="2" charset="-78"/>
            </a:endParaRPr>
          </a:p>
          <a:p>
            <a:pPr lvl="0" algn="r" rtl="1"/>
            <a:r>
              <a:rPr lang="fa-IR" u="sng" dirty="0" smtClean="0">
                <a:solidFill>
                  <a:schemeClr val="tx1"/>
                </a:solidFill>
                <a:cs typeface="B Nazanin" pitchFamily="2" charset="-78"/>
              </a:rPr>
              <a:t>عملیات</a:t>
            </a:r>
            <a:r>
              <a:rPr lang="fa-IR" dirty="0" smtClean="0">
                <a:solidFill>
                  <a:schemeClr val="tx1"/>
                </a:solidFill>
                <a:cs typeface="B Nazanin" pitchFamily="2" charset="-78"/>
              </a:rPr>
              <a:t>:</a:t>
            </a:r>
            <a:endParaRPr lang="en-US" dirty="0" smtClean="0">
              <a:solidFill>
                <a:schemeClr val="tx1"/>
              </a:solidFill>
              <a:cs typeface="B Nazanin" pitchFamily="2" charset="-78"/>
            </a:endParaRPr>
          </a:p>
          <a:p>
            <a:pPr algn="r" rtl="1"/>
            <a:r>
              <a:rPr lang="fa-IR" dirty="0" smtClean="0">
                <a:solidFill>
                  <a:schemeClr val="tx1"/>
                </a:solidFill>
                <a:cs typeface="B Nazanin" pitchFamily="2" charset="-78"/>
              </a:rPr>
              <a:t>االف) وظایف اصلی که مستقیماً به تولید و عرضه کالا و خدمات به مشتری مربوط است.</a:t>
            </a:r>
            <a:endParaRPr lang="en-US" dirty="0" smtClean="0">
              <a:solidFill>
                <a:schemeClr val="tx1"/>
              </a:solidFill>
              <a:cs typeface="B Nazanin" pitchFamily="2" charset="-78"/>
            </a:endParaRPr>
          </a:p>
          <a:p>
            <a:pPr algn="r" rtl="1"/>
            <a:r>
              <a:rPr lang="fa-IR" dirty="0" smtClean="0">
                <a:solidFill>
                  <a:schemeClr val="tx1"/>
                </a:solidFill>
                <a:cs typeface="B Nazanin" pitchFamily="2" charset="-78"/>
              </a:rPr>
              <a:t>ب) وظایف پشتیبانی مانند تامین منابع، توسعه تکنولوژی و فناوری، مدیریت منابع انسانی و ...</a:t>
            </a:r>
            <a:endParaRPr lang="en-US" dirty="0" smtClean="0">
              <a:solidFill>
                <a:schemeClr val="tx1"/>
              </a:solidFill>
              <a:cs typeface="B Nazanin" pitchFamily="2" charset="-78"/>
            </a:endParaRPr>
          </a:p>
          <a:p>
            <a:pPr lvl="0" algn="r" rtl="1"/>
            <a:endParaRPr lang="fa-IR" u="sng" dirty="0" smtClean="0">
              <a:solidFill>
                <a:schemeClr val="tx1"/>
              </a:solidFill>
              <a:cs typeface="B Nazanin" pitchFamily="2" charset="-78"/>
            </a:endParaRPr>
          </a:p>
          <a:p>
            <a:pPr lvl="0" algn="r" rtl="1"/>
            <a:r>
              <a:rPr lang="fa-IR" u="sng" dirty="0" smtClean="0">
                <a:solidFill>
                  <a:schemeClr val="tx1"/>
                </a:solidFill>
                <a:cs typeface="B Nazanin" pitchFamily="2" charset="-78"/>
              </a:rPr>
              <a:t>خروجی</a:t>
            </a:r>
            <a:r>
              <a:rPr lang="fa-IR" dirty="0" smtClean="0">
                <a:solidFill>
                  <a:schemeClr val="tx1"/>
                </a:solidFill>
                <a:cs typeface="B Nazanin" pitchFamily="2" charset="-78"/>
              </a:rPr>
              <a:t>:</a:t>
            </a:r>
            <a:endParaRPr lang="en-US" dirty="0" smtClean="0">
              <a:solidFill>
                <a:schemeClr val="tx1"/>
              </a:solidFill>
              <a:cs typeface="B Nazanin" pitchFamily="2" charset="-78"/>
            </a:endParaRPr>
          </a:p>
          <a:p>
            <a:pPr algn="r" rtl="1"/>
            <a:r>
              <a:rPr lang="fa-IR" dirty="0" smtClean="0">
                <a:solidFill>
                  <a:schemeClr val="tx1"/>
                </a:solidFill>
                <a:cs typeface="B Nazanin" pitchFamily="2" charset="-78"/>
              </a:rPr>
              <a:t>الف) مشتریان  </a:t>
            </a:r>
            <a:endParaRPr lang="en-US" dirty="0" smtClean="0">
              <a:solidFill>
                <a:schemeClr val="tx1"/>
              </a:solidFill>
              <a:cs typeface="B Nazanin" pitchFamily="2" charset="-78"/>
            </a:endParaRPr>
          </a:p>
          <a:p>
            <a:pPr algn="r" rtl="1"/>
            <a:r>
              <a:rPr lang="fa-IR" dirty="0" smtClean="0">
                <a:solidFill>
                  <a:schemeClr val="tx1"/>
                </a:solidFill>
                <a:cs typeface="B Nazanin" pitchFamily="2" charset="-78"/>
              </a:rPr>
              <a:t>ب) مالکین یا سهامداران</a:t>
            </a:r>
            <a:endParaRPr lang="en-US" dirty="0" smtClean="0">
              <a:solidFill>
                <a:schemeClr val="tx1"/>
              </a:solidFill>
              <a:cs typeface="B Nazanin" pitchFamily="2" charset="-78"/>
            </a:endParaRPr>
          </a:p>
          <a:p>
            <a:pPr algn="r" rtl="1"/>
            <a:r>
              <a:rPr lang="fa-IR" dirty="0" smtClean="0">
                <a:solidFill>
                  <a:schemeClr val="tx1"/>
                </a:solidFill>
                <a:cs typeface="B Nazanin" pitchFamily="2" charset="-78"/>
              </a:rPr>
              <a:t>ج) کارکنان</a:t>
            </a:r>
            <a:endParaRPr lang="en-US" dirty="0" smtClean="0">
              <a:solidFill>
                <a:schemeClr val="tx1"/>
              </a:solidFill>
              <a:cs typeface="B Nazanin" pitchFamily="2" charset="-78"/>
            </a:endParaRPr>
          </a:p>
          <a:p>
            <a:pPr algn="r" rtl="1"/>
            <a:r>
              <a:rPr lang="fa-IR" dirty="0" smtClean="0">
                <a:solidFill>
                  <a:schemeClr val="tx1"/>
                </a:solidFill>
                <a:cs typeface="B Nazanin" pitchFamily="2" charset="-78"/>
              </a:rPr>
              <a:t>د) جامعه</a:t>
            </a:r>
            <a:endParaRPr lang="en-US" dirty="0" smtClean="0">
              <a:solidFill>
                <a:schemeClr val="tx1"/>
              </a:solidFill>
              <a:cs typeface="B Nazanin" pitchFamily="2" charset="-78"/>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b="1" dirty="0" smtClean="0">
                <a:cs typeface="B Nazanin" pitchFamily="2" charset="-78"/>
              </a:rPr>
              <a:t>دلایل شتاب زدگی در تصمیمات:</a:t>
            </a:r>
            <a:r>
              <a:rPr lang="en-US" dirty="0" smtClean="0">
                <a:cs typeface="B Nazanin" pitchFamily="2" charset="-78"/>
              </a:rPr>
              <a:t/>
            </a:r>
            <a:br>
              <a:rPr lang="en-US" dirty="0" smtClean="0">
                <a:cs typeface="B Nazanin" pitchFamily="2" charset="-78"/>
              </a:rPr>
            </a:br>
            <a:endParaRPr lang="en-US" dirty="0">
              <a:cs typeface="B Nazanin" pitchFamily="2" charset="-78"/>
            </a:endParaRPr>
          </a:p>
        </p:txBody>
      </p:sp>
      <p:sp>
        <p:nvSpPr>
          <p:cNvPr id="3" name="Content Placeholder 2"/>
          <p:cNvSpPr>
            <a:spLocks noGrp="1"/>
          </p:cNvSpPr>
          <p:nvPr>
            <p:ph sz="quarter" idx="1"/>
          </p:nvPr>
        </p:nvSpPr>
        <p:spPr/>
        <p:txBody>
          <a:bodyPr/>
          <a:lstStyle/>
          <a:p>
            <a:pPr lvl="0" algn="just" rtl="1">
              <a:buFont typeface="Wingdings" pitchFamily="2" charset="2"/>
              <a:buChar char="v"/>
            </a:pPr>
            <a:r>
              <a:rPr lang="fa-IR" dirty="0" smtClean="0">
                <a:cs typeface="B Nazanin" pitchFamily="2" charset="-78"/>
              </a:rPr>
              <a:t>ممکن است یک موعد زمانی تعیین شده باشد و یا تصمیم گیرنده تحت تاثیر محدودیتهای زمانی دیگر باشد.</a:t>
            </a:r>
          </a:p>
          <a:p>
            <a:pPr lvl="0" algn="just" rtl="1">
              <a:buFont typeface="Wingdings" pitchFamily="2" charset="2"/>
              <a:buChar char="v"/>
            </a:pPr>
            <a:endParaRPr lang="en-US" dirty="0" smtClean="0">
              <a:cs typeface="B Nazanin" pitchFamily="2" charset="-78"/>
            </a:endParaRPr>
          </a:p>
          <a:p>
            <a:pPr lvl="0" algn="just" rtl="1">
              <a:buFont typeface="Wingdings" pitchFamily="2" charset="2"/>
              <a:buChar char="v"/>
            </a:pPr>
            <a:r>
              <a:rPr lang="fa-IR" dirty="0" smtClean="0">
                <a:cs typeface="B Nazanin" pitchFamily="2" charset="-78"/>
              </a:rPr>
              <a:t>ممکن است اطلاعات بیشتر یا روشهای تحلیلی بیشتری موجود نباشد که به آسانی بتوان به آنها دسترسی پیدا کرد.</a:t>
            </a:r>
          </a:p>
          <a:p>
            <a:pPr lvl="0" algn="just" rtl="1">
              <a:buFont typeface="Wingdings" pitchFamily="2" charset="2"/>
              <a:buChar char="v"/>
            </a:pPr>
            <a:endParaRPr lang="en-US" dirty="0" smtClean="0">
              <a:cs typeface="B Nazanin" pitchFamily="2" charset="-78"/>
            </a:endParaRPr>
          </a:p>
          <a:p>
            <a:pPr lvl="0" algn="just" rtl="1">
              <a:buFont typeface="Wingdings" pitchFamily="2" charset="2"/>
              <a:buChar char="v"/>
            </a:pPr>
            <a:r>
              <a:rPr lang="fa-IR" dirty="0" smtClean="0">
                <a:cs typeface="B Nazanin" pitchFamily="2" charset="-78"/>
              </a:rPr>
              <a:t>ممکن است تصمیم گیرنده خسته شده باشد و نتواند به جمع آوری اطلاعات ادامه دهد.</a:t>
            </a:r>
          </a:p>
          <a:p>
            <a:pPr lvl="0" algn="just" rtl="1">
              <a:buFont typeface="Wingdings" pitchFamily="2" charset="2"/>
              <a:buChar char="v"/>
            </a:pPr>
            <a:endParaRPr lang="en-US" dirty="0" smtClean="0">
              <a:cs typeface="B Nazanin" pitchFamily="2" charset="-78"/>
            </a:endParaRPr>
          </a:p>
          <a:p>
            <a:pPr lvl="0" algn="just" rtl="1">
              <a:buFont typeface="Wingdings" pitchFamily="2" charset="2"/>
              <a:buChar char="v"/>
            </a:pPr>
            <a:r>
              <a:rPr lang="fa-IR" dirty="0" smtClean="0">
                <a:cs typeface="B Nazanin" pitchFamily="2" charset="-78"/>
              </a:rPr>
              <a:t>مسائل اضطراری می تواند عامل تصمیم گیری عجولانه باشد.</a:t>
            </a:r>
            <a:endParaRPr lang="en-US" dirty="0" smtClean="0">
              <a:cs typeface="B Nazanin" pitchFamily="2" charset="-78"/>
            </a:endParaRPr>
          </a:p>
          <a:p>
            <a:pPr algn="just">
              <a:buFont typeface="Wingdings" pitchFamily="2" charset="2"/>
              <a:buChar char="v"/>
            </a:pPr>
            <a:endParaRPr lang="en-US" dirty="0">
              <a:cs typeface="B Nazanin" pitchFamily="2" charset="-78"/>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b="1" dirty="0" smtClean="0">
                <a:cs typeface="B Nazanin" pitchFamily="2" charset="-78"/>
              </a:rPr>
              <a:t>نقش اطلاعات در مراحل مختلف تصمیم گیری:</a:t>
            </a:r>
            <a:r>
              <a:rPr lang="en-US" dirty="0" smtClean="0">
                <a:cs typeface="B Nazanin" pitchFamily="2" charset="-78"/>
              </a:rPr>
              <a:t/>
            </a:r>
            <a:br>
              <a:rPr lang="en-US" dirty="0" smtClean="0">
                <a:cs typeface="B Nazanin" pitchFamily="2" charset="-78"/>
              </a:rPr>
            </a:br>
            <a:endParaRPr lang="en-US" dirty="0">
              <a:cs typeface="B Nazanin" pitchFamily="2" charset="-78"/>
            </a:endParaRPr>
          </a:p>
        </p:txBody>
      </p:sp>
      <p:sp>
        <p:nvSpPr>
          <p:cNvPr id="3" name="Content Placeholder 2"/>
          <p:cNvSpPr>
            <a:spLocks noGrp="1"/>
          </p:cNvSpPr>
          <p:nvPr>
            <p:ph sz="quarter" idx="1"/>
          </p:nvPr>
        </p:nvSpPr>
        <p:spPr/>
        <p:txBody>
          <a:bodyPr/>
          <a:lstStyle/>
          <a:p>
            <a:pPr lvl="0" algn="r" rtl="1">
              <a:buFont typeface="Wingdings" pitchFamily="2" charset="2"/>
              <a:buChar char="v"/>
            </a:pPr>
            <a:r>
              <a:rPr lang="fa-IR" dirty="0" smtClean="0">
                <a:cs typeface="B Nazanin" pitchFamily="2" charset="-78"/>
              </a:rPr>
              <a:t>فرآیند تصمیم گیری</a:t>
            </a:r>
            <a:endParaRPr lang="en-US" dirty="0" smtClean="0">
              <a:cs typeface="B Nazanin" pitchFamily="2" charset="-78"/>
            </a:endParaRPr>
          </a:p>
          <a:p>
            <a:pPr lvl="0" algn="r" rtl="1">
              <a:buFont typeface="Wingdings" pitchFamily="2" charset="2"/>
              <a:buChar char="v"/>
            </a:pPr>
            <a:r>
              <a:rPr lang="fa-IR" dirty="0" smtClean="0">
                <a:cs typeface="B Nazanin" pitchFamily="2" charset="-78"/>
              </a:rPr>
              <a:t>تعیین اهداف و استانداردها</a:t>
            </a:r>
            <a:endParaRPr lang="en-US" dirty="0" smtClean="0">
              <a:cs typeface="B Nazanin" pitchFamily="2" charset="-78"/>
            </a:endParaRPr>
          </a:p>
          <a:p>
            <a:pPr lvl="0" algn="r" rtl="1">
              <a:buFont typeface="Wingdings" pitchFamily="2" charset="2"/>
              <a:buChar char="v"/>
            </a:pPr>
            <a:r>
              <a:rPr lang="fa-IR" dirty="0" smtClean="0">
                <a:cs typeface="B Nazanin" pitchFamily="2" charset="-78"/>
              </a:rPr>
              <a:t>تهیه برنامه های لازم برای اجرای تصمیم</a:t>
            </a:r>
            <a:endParaRPr lang="en-US" dirty="0" smtClean="0">
              <a:cs typeface="B Nazanin" pitchFamily="2" charset="-78"/>
            </a:endParaRPr>
          </a:p>
          <a:p>
            <a:pPr lvl="0" algn="r" rtl="1">
              <a:buFont typeface="Wingdings" pitchFamily="2" charset="2"/>
              <a:buChar char="v"/>
            </a:pPr>
            <a:r>
              <a:rPr lang="fa-IR" dirty="0" smtClean="0">
                <a:cs typeface="B Nazanin" pitchFamily="2" charset="-78"/>
              </a:rPr>
              <a:t>معیارهای مربوط به اهداف، برنامه ها و استانداردها</a:t>
            </a:r>
            <a:endParaRPr lang="en-US" dirty="0" smtClean="0">
              <a:cs typeface="B Nazanin" pitchFamily="2" charset="-78"/>
            </a:endParaRPr>
          </a:p>
          <a:p>
            <a:pPr lvl="0" algn="r" rtl="1">
              <a:buFont typeface="Wingdings" pitchFamily="2" charset="2"/>
              <a:buChar char="v"/>
            </a:pPr>
            <a:r>
              <a:rPr lang="fa-IR" dirty="0" smtClean="0">
                <a:cs typeface="B Nazanin" pitchFamily="2" charset="-78"/>
              </a:rPr>
              <a:t>تهیه سیستمهای نظارتی و نظارت بر عملکرد</a:t>
            </a:r>
            <a:endParaRPr lang="en-US" dirty="0" smtClean="0">
              <a:cs typeface="B Nazanin" pitchFamily="2" charset="-78"/>
            </a:endParaRPr>
          </a:p>
          <a:p>
            <a:pPr lvl="0" algn="r" rtl="1">
              <a:buFont typeface="Wingdings" pitchFamily="2" charset="2"/>
              <a:buChar char="v"/>
            </a:pPr>
            <a:r>
              <a:rPr lang="fa-IR" dirty="0" smtClean="0">
                <a:cs typeface="B Nazanin" pitchFamily="2" charset="-78"/>
              </a:rPr>
              <a:t>مقایسه عملکرد واقعی با عملکرد پیش بینی شده</a:t>
            </a:r>
            <a:endParaRPr lang="en-US" dirty="0" smtClean="0">
              <a:cs typeface="B Nazanin" pitchFamily="2" charset="-78"/>
            </a:endParaRPr>
          </a:p>
          <a:p>
            <a:pPr lvl="0" algn="r" rtl="1">
              <a:buFont typeface="Wingdings" pitchFamily="2" charset="2"/>
              <a:buChar char="v"/>
            </a:pPr>
            <a:r>
              <a:rPr lang="fa-IR" dirty="0" smtClean="0">
                <a:cs typeface="B Nazanin" pitchFamily="2" charset="-78"/>
              </a:rPr>
              <a:t>اقدامات کنترلی برای ارزیابی انحرافات احتمالی از عملکرد پیش بینی شده</a:t>
            </a:r>
            <a:endParaRPr lang="en-US" dirty="0">
              <a:cs typeface="B Nazanin" pitchFamily="2" charset="-78"/>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25470"/>
          </a:xfrm>
        </p:spPr>
        <p:txBody>
          <a:bodyPr>
            <a:normAutofit/>
          </a:bodyPr>
          <a:lstStyle/>
          <a:p>
            <a:pPr algn="r"/>
            <a:r>
              <a:rPr lang="fa-IR" b="1" dirty="0" smtClean="0">
                <a:cs typeface="B Nazanin" pitchFamily="2" charset="-78"/>
              </a:rPr>
              <a:t>برنامه ریزی:</a:t>
            </a:r>
            <a:endParaRPr lang="en-US" dirty="0">
              <a:cs typeface="B Nazanin" pitchFamily="2" charset="-78"/>
            </a:endParaRPr>
          </a:p>
        </p:txBody>
      </p:sp>
      <p:sp>
        <p:nvSpPr>
          <p:cNvPr id="3" name="Content Placeholder 2"/>
          <p:cNvSpPr>
            <a:spLocks noGrp="1"/>
          </p:cNvSpPr>
          <p:nvPr>
            <p:ph sz="quarter" idx="1"/>
          </p:nvPr>
        </p:nvSpPr>
        <p:spPr>
          <a:xfrm>
            <a:off x="457200" y="1071546"/>
            <a:ext cx="7686700" cy="1071570"/>
          </a:xfrm>
        </p:spPr>
        <p:txBody>
          <a:bodyPr>
            <a:normAutofit/>
          </a:bodyPr>
          <a:lstStyle/>
          <a:p>
            <a:pPr algn="r" rtl="1">
              <a:buFont typeface="Wingdings" pitchFamily="2" charset="2"/>
              <a:buChar char="v"/>
            </a:pPr>
            <a:r>
              <a:rPr lang="fa-IR" dirty="0" smtClean="0">
                <a:cs typeface="B Nazanin" pitchFamily="2" charset="-78"/>
              </a:rPr>
              <a:t>برنامه ریزی در تصمیم گیری شامل تعیین ترتیب اقدامات، تعیین تاریخ تکمیل هر مرحله، پیش بینی منابع و زمان بندی اقدامات می باشد.</a:t>
            </a:r>
            <a:endParaRPr lang="en-US" dirty="0" smtClean="0">
              <a:cs typeface="B Nazanin" pitchFamily="2" charset="-78"/>
            </a:endParaRPr>
          </a:p>
          <a:p>
            <a:pPr algn="r">
              <a:buFont typeface="Wingdings" pitchFamily="2" charset="2"/>
              <a:buChar char="v"/>
            </a:pPr>
            <a:endParaRPr lang="en-US" dirty="0">
              <a:cs typeface="B Nazanin" pitchFamily="2" charset="-78"/>
            </a:endParaRPr>
          </a:p>
        </p:txBody>
      </p:sp>
      <p:sp>
        <p:nvSpPr>
          <p:cNvPr id="5" name="Content Placeholder 2"/>
          <p:cNvSpPr txBox="1">
            <a:spLocks/>
          </p:cNvSpPr>
          <p:nvPr/>
        </p:nvSpPr>
        <p:spPr>
          <a:xfrm>
            <a:off x="714348" y="2571744"/>
            <a:ext cx="7429552" cy="1857388"/>
          </a:xfrm>
          <a:prstGeom prst="rect">
            <a:avLst/>
          </a:prstGeom>
        </p:spPr>
        <p:txBody>
          <a:bodyPr vert="horz">
            <a:normAutofit fontScale="92500"/>
          </a:bodyPr>
          <a:lstStyle/>
          <a:p>
            <a:pPr marL="274320" marR="0" lvl="0" indent="-274320" algn="justLow" defTabSz="914400" rtl="1" eaLnBrk="1" fontAlgn="auto" latinLnBrk="0" hangingPunct="1">
              <a:lnSpc>
                <a:spcPct val="100000"/>
              </a:lnSpc>
              <a:spcBef>
                <a:spcPts val="600"/>
              </a:spcBef>
              <a:spcAft>
                <a:spcPts val="0"/>
              </a:spcAft>
              <a:buClr>
                <a:schemeClr val="accent1"/>
              </a:buClr>
              <a:buSzPct val="70000"/>
              <a:buFont typeface="Wingdings" pitchFamily="2" charset="2"/>
              <a:buChar char="v"/>
              <a:tabLst/>
              <a:defRPr/>
            </a:pPr>
            <a:endParaRPr kumimoji="0" lang="en-US" sz="2400" b="0" i="0" u="none" strike="noStrike" kern="1200" cap="none" spc="0" normalizeH="0" baseline="0" noProof="0" dirty="0" smtClean="0">
              <a:ln>
                <a:noFill/>
              </a:ln>
              <a:solidFill>
                <a:schemeClr val="tx1"/>
              </a:solidFill>
              <a:effectLst/>
              <a:uLnTx/>
              <a:uFillTx/>
              <a:latin typeface="+mn-lt"/>
              <a:ea typeface="+mn-ea"/>
              <a:cs typeface="B Nazanin" pitchFamily="2" charset="-78"/>
            </a:endParaRPr>
          </a:p>
          <a:p>
            <a:pPr marL="274320" marR="0" lvl="0" indent="-274320" algn="justLow" defTabSz="914400" rtl="1" eaLnBrk="1" fontAlgn="auto" latinLnBrk="0" hangingPunct="1">
              <a:lnSpc>
                <a:spcPct val="100000"/>
              </a:lnSpc>
              <a:spcBef>
                <a:spcPts val="600"/>
              </a:spcBef>
              <a:spcAft>
                <a:spcPts val="0"/>
              </a:spcAft>
              <a:buClr>
                <a:schemeClr val="accent1"/>
              </a:buClr>
              <a:buSzPct val="70000"/>
              <a:buFont typeface="Wingdings" pitchFamily="2" charset="2"/>
              <a:buChar char="v"/>
              <a:tabLst/>
              <a:defRPr/>
            </a:pPr>
            <a:r>
              <a:rPr kumimoji="0" lang="fa-IR" sz="2400" b="0" i="0" u="none" strike="noStrike" kern="1200" cap="none" spc="0" normalizeH="0" baseline="0" noProof="0" dirty="0" smtClean="0">
                <a:ln>
                  <a:noFill/>
                </a:ln>
                <a:solidFill>
                  <a:schemeClr val="tx1"/>
                </a:solidFill>
                <a:effectLst/>
                <a:uLnTx/>
                <a:uFillTx/>
                <a:latin typeface="+mn-lt"/>
                <a:ea typeface="+mn-ea"/>
                <a:cs typeface="B Nazanin" pitchFamily="2" charset="-78"/>
              </a:rPr>
              <a:t>مرحله ی نهایی فرآیند تصمیم گیری، ارزیابی عملکرد واقعی می باشد. این ارزیابی در واقع مقایسه ان چیزی است که انجام شده با آن چیزی که در مراحل طرح ریزی و تصمیم گیری پیش بینی شده است. معیارهای عملکرد شامل جدول زمان بندی، زمان پیش بینی شده برای تکمیل کار، استفاده از منابع و ... باشد.</a:t>
            </a:r>
            <a:endParaRPr kumimoji="0" lang="en-US" sz="2400" b="0" i="0" u="none" strike="noStrike" kern="1200" cap="none" spc="0" normalizeH="0" baseline="0" noProof="0" dirty="0" smtClean="0">
              <a:ln>
                <a:noFill/>
              </a:ln>
              <a:solidFill>
                <a:schemeClr val="tx1"/>
              </a:solidFill>
              <a:effectLst/>
              <a:uLnTx/>
              <a:uFillTx/>
              <a:latin typeface="+mn-lt"/>
              <a:ea typeface="+mn-ea"/>
              <a:cs typeface="B Nazanin" pitchFamily="2" charset="-78"/>
            </a:endParaRPr>
          </a:p>
          <a:p>
            <a:pPr marL="274320" marR="0" lvl="0" indent="-274320" algn="justLow" defTabSz="914400" rtl="1" eaLnBrk="1" fontAlgn="auto" latinLnBrk="0" hangingPunct="1">
              <a:lnSpc>
                <a:spcPct val="100000"/>
              </a:lnSpc>
              <a:spcBef>
                <a:spcPts val="600"/>
              </a:spcBef>
              <a:spcAft>
                <a:spcPts val="0"/>
              </a:spcAft>
              <a:buClr>
                <a:schemeClr val="accent1"/>
              </a:buClr>
              <a:buSzPct val="70000"/>
              <a:buFont typeface="Wingdings" pitchFamily="2" charset="2"/>
              <a:buChar char="v"/>
              <a:tabLst/>
              <a:defRPr/>
            </a:pPr>
            <a:endParaRPr kumimoji="0" lang="en-US" sz="2400" b="0" i="0" u="none" strike="noStrike" kern="1200" cap="none" spc="0" normalizeH="0" baseline="0" noProof="0" dirty="0" smtClean="0">
              <a:ln>
                <a:noFill/>
              </a:ln>
              <a:solidFill>
                <a:schemeClr val="tx1"/>
              </a:solidFill>
              <a:effectLst/>
              <a:uLnTx/>
              <a:uFillTx/>
              <a:latin typeface="+mn-lt"/>
              <a:ea typeface="+mn-ea"/>
              <a:cs typeface="B Nazanin" pitchFamily="2" charset="-78"/>
            </a:endParaRPr>
          </a:p>
          <a:p>
            <a:pPr marL="274320" marR="0" lvl="0" indent="-274320" algn="justLow" defTabSz="914400" rtl="0" eaLnBrk="1" fontAlgn="auto" latinLnBrk="0" hangingPunct="1">
              <a:lnSpc>
                <a:spcPct val="100000"/>
              </a:lnSpc>
              <a:spcBef>
                <a:spcPts val="600"/>
              </a:spcBef>
              <a:spcAft>
                <a:spcPts val="0"/>
              </a:spcAft>
              <a:buClr>
                <a:schemeClr val="accent1"/>
              </a:buClr>
              <a:buSzPct val="70000"/>
              <a:buFont typeface="Wingdings" pitchFamily="2" charset="2"/>
              <a:buChar char="v"/>
              <a:tabLst/>
              <a:defRPr/>
            </a:pPr>
            <a:endParaRPr kumimoji="0" lang="en-US" sz="2400" b="0" i="0" u="none" strike="noStrike" kern="1200" cap="none" spc="0" normalizeH="0" baseline="0" noProof="0" dirty="0">
              <a:ln>
                <a:noFill/>
              </a:ln>
              <a:solidFill>
                <a:schemeClr val="tx1"/>
              </a:solidFill>
              <a:effectLst/>
              <a:uLnTx/>
              <a:uFillTx/>
              <a:latin typeface="+mn-lt"/>
              <a:ea typeface="+mn-ea"/>
              <a:cs typeface="B Nazanin" pitchFamily="2" charset="-78"/>
            </a:endParaRPr>
          </a:p>
        </p:txBody>
      </p:sp>
      <p:sp>
        <p:nvSpPr>
          <p:cNvPr id="6" name="Content Placeholder 2"/>
          <p:cNvSpPr txBox="1">
            <a:spLocks/>
          </p:cNvSpPr>
          <p:nvPr/>
        </p:nvSpPr>
        <p:spPr>
          <a:xfrm>
            <a:off x="500034" y="4857760"/>
            <a:ext cx="7467600" cy="1544754"/>
          </a:xfrm>
          <a:prstGeom prst="rect">
            <a:avLst/>
          </a:prstGeom>
        </p:spPr>
        <p:txBody>
          <a:bodyPr vert="horz">
            <a:normAutofit fontScale="92500"/>
          </a:bodyPr>
          <a:lstStyle/>
          <a:p>
            <a:pPr marL="274320" marR="0" lvl="0" indent="-274320" algn="r" defTabSz="914400" rtl="1" eaLnBrk="1" fontAlgn="auto" latinLnBrk="0" hangingPunct="1">
              <a:lnSpc>
                <a:spcPct val="100000"/>
              </a:lnSpc>
              <a:spcBef>
                <a:spcPts val="600"/>
              </a:spcBef>
              <a:spcAft>
                <a:spcPts val="0"/>
              </a:spcAft>
              <a:buClr>
                <a:schemeClr val="accent1"/>
              </a:buClr>
              <a:buSzPct val="70000"/>
              <a:buFont typeface="Wingdings" pitchFamily="2" charset="2"/>
              <a:buChar char="v"/>
              <a:tabLst/>
              <a:defRPr/>
            </a:pPr>
            <a:endParaRPr kumimoji="0" lang="en-US" sz="2400" b="0" i="0" u="none" strike="noStrike" kern="1200" cap="none" spc="0" normalizeH="0" baseline="0" noProof="0" dirty="0" smtClean="0">
              <a:ln>
                <a:noFill/>
              </a:ln>
              <a:solidFill>
                <a:schemeClr val="tx1"/>
              </a:solidFill>
              <a:effectLst/>
              <a:uLnTx/>
              <a:uFillTx/>
              <a:latin typeface="+mn-lt"/>
              <a:ea typeface="+mn-ea"/>
              <a:cs typeface="B Nazanin" pitchFamily="2" charset="-78"/>
            </a:endParaRPr>
          </a:p>
          <a:p>
            <a:pPr marL="274320" marR="0" lvl="0" indent="-274320" algn="just" defTabSz="914400" rtl="1" eaLnBrk="1" fontAlgn="auto" latinLnBrk="0" hangingPunct="1">
              <a:lnSpc>
                <a:spcPct val="100000"/>
              </a:lnSpc>
              <a:spcBef>
                <a:spcPts val="600"/>
              </a:spcBef>
              <a:spcAft>
                <a:spcPts val="0"/>
              </a:spcAft>
              <a:buClr>
                <a:schemeClr val="accent1"/>
              </a:buClr>
              <a:buSzPct val="70000"/>
              <a:buFont typeface="Wingdings" pitchFamily="2" charset="2"/>
              <a:buChar char="v"/>
              <a:tabLst/>
              <a:defRPr/>
            </a:pPr>
            <a:r>
              <a:rPr kumimoji="0" lang="fa-IR" sz="2400" b="0" i="0" u="none" strike="noStrike" kern="1200" cap="none" spc="0" normalizeH="0" baseline="0" noProof="0" dirty="0" smtClean="0">
                <a:ln>
                  <a:noFill/>
                </a:ln>
                <a:solidFill>
                  <a:schemeClr val="tx1"/>
                </a:solidFill>
                <a:effectLst/>
                <a:uLnTx/>
                <a:uFillTx/>
                <a:latin typeface="+mn-lt"/>
                <a:ea typeface="+mn-ea"/>
                <a:cs typeface="B Nazanin" pitchFamily="2" charset="-78"/>
              </a:rPr>
              <a:t>بعضی از سازمانها از یک فرآیند دائمی برای نظارت بر عملکرد استفاده می کنند. یکی از معیارهای ضروری عملکرد، تعیین دقیق اهداف و برنامه هایی است که می توانند به عنوان پارامترهایی مهم میزان عملکرد مورد نظر را نشان دهند.</a:t>
            </a:r>
            <a:endParaRPr kumimoji="0" lang="en-US" sz="2400" b="0" i="0" u="none" strike="noStrike" kern="1200" cap="none" spc="0" normalizeH="0" baseline="0" noProof="0" dirty="0" smtClean="0">
              <a:ln>
                <a:noFill/>
              </a:ln>
              <a:solidFill>
                <a:schemeClr val="tx1"/>
              </a:solidFill>
              <a:effectLst/>
              <a:uLnTx/>
              <a:uFillTx/>
              <a:latin typeface="+mn-lt"/>
              <a:ea typeface="+mn-ea"/>
              <a:cs typeface="B Nazanin" pitchFamily="2" charset="-78"/>
            </a:endParaRPr>
          </a:p>
          <a:p>
            <a:pPr marL="274320" marR="0" lvl="0" indent="-274320" algn="r" defTabSz="914400" rtl="0" eaLnBrk="1" fontAlgn="auto" latinLnBrk="0" hangingPunct="1">
              <a:lnSpc>
                <a:spcPct val="100000"/>
              </a:lnSpc>
              <a:spcBef>
                <a:spcPts val="600"/>
              </a:spcBef>
              <a:spcAft>
                <a:spcPts val="0"/>
              </a:spcAft>
              <a:buClr>
                <a:schemeClr val="accent1"/>
              </a:buClr>
              <a:buSzPct val="70000"/>
              <a:buFont typeface="Wingdings" pitchFamily="2" charset="2"/>
              <a:buChar char="v"/>
              <a:tabLst/>
              <a:defRPr/>
            </a:pPr>
            <a:endParaRPr kumimoji="0" lang="en-US" sz="2400" b="0" i="0" u="none" strike="noStrike" kern="1200" cap="none" spc="0" normalizeH="0" baseline="0" noProof="0" dirty="0">
              <a:ln>
                <a:noFill/>
              </a:ln>
              <a:solidFill>
                <a:schemeClr val="tx1"/>
              </a:solidFill>
              <a:effectLst/>
              <a:uLnTx/>
              <a:uFillTx/>
              <a:latin typeface="+mn-lt"/>
              <a:ea typeface="+mn-ea"/>
              <a:cs typeface="B Nazanin" pitchFamily="2" charset="-78"/>
            </a:endParaRPr>
          </a:p>
        </p:txBody>
      </p:sp>
      <p:sp>
        <p:nvSpPr>
          <p:cNvPr id="7" name="Title 1"/>
          <p:cNvSpPr txBox="1">
            <a:spLocks/>
          </p:cNvSpPr>
          <p:nvPr/>
        </p:nvSpPr>
        <p:spPr>
          <a:xfrm>
            <a:off x="428596" y="1928802"/>
            <a:ext cx="7467600" cy="725470"/>
          </a:xfrm>
          <a:prstGeom prst="rect">
            <a:avLst/>
          </a:prstGeom>
        </p:spPr>
        <p:txBody>
          <a:bodyPr vert="horz" anchor="b">
            <a:normAutofit/>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kumimoji="0" lang="fa-IR" sz="3000" b="1" i="0" u="none" strike="noStrike" kern="1200" cap="small" spc="0" normalizeH="0" baseline="0" noProof="0" dirty="0" smtClean="0">
                <a:ln>
                  <a:noFill/>
                </a:ln>
                <a:solidFill>
                  <a:schemeClr val="tx2"/>
                </a:solidFill>
                <a:effectLst/>
                <a:uLnTx/>
                <a:uFillTx/>
                <a:latin typeface="+mj-lt"/>
                <a:ea typeface="+mj-ea"/>
                <a:cs typeface="B Nazanin" pitchFamily="2" charset="-78"/>
              </a:rPr>
              <a:t>ارزیابی ، معیارهای عملکرد ، کنترل و</a:t>
            </a:r>
            <a:r>
              <a:rPr kumimoji="0" lang="fa-IR" sz="3000" b="1" i="0" u="none" strike="noStrike" kern="1200" cap="small" spc="0" normalizeH="0" noProof="0" dirty="0" smtClean="0">
                <a:ln>
                  <a:noFill/>
                </a:ln>
                <a:solidFill>
                  <a:schemeClr val="tx2"/>
                </a:solidFill>
                <a:effectLst/>
                <a:uLnTx/>
                <a:uFillTx/>
                <a:latin typeface="+mj-lt"/>
                <a:ea typeface="+mj-ea"/>
                <a:cs typeface="B Nazanin" pitchFamily="2" charset="-78"/>
              </a:rPr>
              <a:t> نظارت :</a:t>
            </a:r>
            <a:endParaRPr kumimoji="0" lang="en-US" sz="3000" b="0" i="0" u="none" strike="noStrike" kern="1200" cap="small" spc="0" normalizeH="0" baseline="0" noProof="0" dirty="0">
              <a:ln>
                <a:noFill/>
              </a:ln>
              <a:solidFill>
                <a:schemeClr val="tx2"/>
              </a:solidFill>
              <a:effectLst/>
              <a:uLnTx/>
              <a:uFillTx/>
              <a:latin typeface="+mj-lt"/>
              <a:ea typeface="+mj-ea"/>
              <a:cs typeface="B Nazanin" pitchFamily="2" charset="-78"/>
            </a:endParaRPr>
          </a:p>
        </p:txBody>
      </p:sp>
      <p:sp>
        <p:nvSpPr>
          <p:cNvPr id="8" name="Title 1"/>
          <p:cNvSpPr txBox="1">
            <a:spLocks/>
          </p:cNvSpPr>
          <p:nvPr/>
        </p:nvSpPr>
        <p:spPr>
          <a:xfrm>
            <a:off x="428596" y="4429132"/>
            <a:ext cx="7467600" cy="725470"/>
          </a:xfrm>
          <a:prstGeom prst="rect">
            <a:avLst/>
          </a:prstGeom>
        </p:spPr>
        <p:txBody>
          <a:bodyPr vert="horz" anchor="b">
            <a:normAutofit/>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kumimoji="0" lang="fa-IR" sz="3000" b="1" i="0" u="none" strike="noStrike" kern="1200" cap="small" spc="0" normalizeH="0" baseline="0" noProof="0" dirty="0" smtClean="0">
                <a:ln>
                  <a:noFill/>
                </a:ln>
                <a:solidFill>
                  <a:schemeClr val="tx2"/>
                </a:solidFill>
                <a:effectLst/>
                <a:uLnTx/>
                <a:uFillTx/>
                <a:latin typeface="+mj-lt"/>
                <a:ea typeface="+mj-ea"/>
                <a:cs typeface="B Nazanin" pitchFamily="2" charset="-78"/>
              </a:rPr>
              <a:t>نظارت بر عملکرد :</a:t>
            </a:r>
            <a:endParaRPr kumimoji="0" lang="en-US" sz="3000" b="0" i="0" u="none" strike="noStrike" kern="1200" cap="small" spc="0" normalizeH="0" baseline="0" noProof="0" dirty="0">
              <a:ln>
                <a:noFill/>
              </a:ln>
              <a:solidFill>
                <a:schemeClr val="tx2"/>
              </a:solidFill>
              <a:effectLst/>
              <a:uLnTx/>
              <a:uFillTx/>
              <a:latin typeface="+mj-lt"/>
              <a:ea typeface="+mj-ea"/>
              <a:cs typeface="B Nazanin" pitchFamily="2" charset="-78"/>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472" y="428604"/>
            <a:ext cx="7467600" cy="571520"/>
          </a:xfrm>
        </p:spPr>
        <p:txBody>
          <a:bodyPr/>
          <a:lstStyle/>
          <a:p>
            <a:pPr algn="r"/>
            <a:r>
              <a:rPr lang="fa-IR" b="1" dirty="0" smtClean="0">
                <a:cs typeface="B Nazanin" pitchFamily="2" charset="-78"/>
              </a:rPr>
              <a:t>کنترل</a:t>
            </a:r>
            <a:endParaRPr lang="en-US" dirty="0">
              <a:cs typeface="B Nazanin" pitchFamily="2" charset="-78"/>
            </a:endParaRPr>
          </a:p>
        </p:txBody>
      </p:sp>
      <p:sp>
        <p:nvSpPr>
          <p:cNvPr id="3" name="Content Placeholder 2"/>
          <p:cNvSpPr>
            <a:spLocks noGrp="1"/>
          </p:cNvSpPr>
          <p:nvPr>
            <p:ph sz="quarter" idx="1"/>
          </p:nvPr>
        </p:nvSpPr>
        <p:spPr/>
        <p:txBody>
          <a:bodyPr/>
          <a:lstStyle/>
          <a:p>
            <a:pPr algn="just" rtl="1">
              <a:buNone/>
            </a:pPr>
            <a:r>
              <a:rPr lang="fa-IR" dirty="0" smtClean="0">
                <a:cs typeface="B Nazanin" pitchFamily="2" charset="-78"/>
              </a:rPr>
              <a:t>این فرآیند پس از مرحله نظارت بر عملکرد صورت می گیرد. شامل عواملی است که در تصمیم گیری نقش دارد و شامل مراحل زیر است:</a:t>
            </a:r>
            <a:endParaRPr lang="en-US" dirty="0" smtClean="0">
              <a:cs typeface="B Nazanin" pitchFamily="2" charset="-78"/>
            </a:endParaRPr>
          </a:p>
          <a:p>
            <a:pPr algn="just" rtl="1">
              <a:buNone/>
            </a:pPr>
            <a:endParaRPr lang="en-US" dirty="0" smtClean="0">
              <a:cs typeface="B Nazanin" pitchFamily="2" charset="-78"/>
            </a:endParaRPr>
          </a:p>
          <a:p>
            <a:pPr lvl="0" algn="just" rtl="1">
              <a:buFont typeface="Wingdings" pitchFamily="2" charset="2"/>
              <a:buChar char="v"/>
            </a:pPr>
            <a:r>
              <a:rPr lang="fa-IR" dirty="0" smtClean="0">
                <a:cs typeface="B Nazanin" pitchFamily="2" charset="-78"/>
              </a:rPr>
              <a:t>اتخاذ اقدام اصلاحی نسبت به عملیات و فعالیتهای موجود و یا نسبت به مراحلی که در برنامه ریزی پیش بینی شده است.</a:t>
            </a:r>
            <a:endParaRPr lang="en-US" dirty="0" smtClean="0">
              <a:cs typeface="B Nazanin" pitchFamily="2" charset="-78"/>
            </a:endParaRPr>
          </a:p>
          <a:p>
            <a:pPr lvl="0" algn="just" rtl="1">
              <a:buFont typeface="Wingdings" pitchFamily="2" charset="2"/>
              <a:buChar char="v"/>
            </a:pPr>
            <a:r>
              <a:rPr lang="fa-IR" dirty="0" smtClean="0">
                <a:cs typeface="B Nazanin" pitchFamily="2" charset="-78"/>
              </a:rPr>
              <a:t>اصلاح طرحهای آتی، تا تغییرات لازم در شرایط فعلی یا سطوح فعلی منعکس شود.</a:t>
            </a:r>
            <a:endParaRPr lang="en-US" dirty="0" smtClean="0">
              <a:cs typeface="B Nazanin" pitchFamily="2" charset="-78"/>
            </a:endParaRPr>
          </a:p>
          <a:p>
            <a:pPr lvl="0" algn="just" rtl="1">
              <a:buFont typeface="Wingdings" pitchFamily="2" charset="2"/>
              <a:buChar char="v"/>
            </a:pPr>
            <a:r>
              <a:rPr lang="fa-IR" dirty="0" smtClean="0">
                <a:cs typeface="B Nazanin" pitchFamily="2" charset="-78"/>
              </a:rPr>
              <a:t>ارزیابی مجدد اهداف و عملکرد پیش بینی شده با توجه به عملکرد فعلی.</a:t>
            </a:r>
            <a:endParaRPr lang="en-US" dirty="0" smtClean="0">
              <a:cs typeface="B Nazanin" pitchFamily="2" charset="-78"/>
            </a:endParaRPr>
          </a:p>
          <a:p>
            <a:pPr algn="just">
              <a:buFont typeface="Wingdings" pitchFamily="2" charset="2"/>
              <a:buChar char="v"/>
            </a:pPr>
            <a:endParaRPr lang="en-US" dirty="0">
              <a:cs typeface="B Nazanin" pitchFamily="2" charset="-78"/>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2"/>
          </p:nvPr>
        </p:nvSpPr>
        <p:spPr>
          <a:xfrm>
            <a:off x="5929322" y="214290"/>
            <a:ext cx="2624320" cy="1082978"/>
          </a:xfrm>
        </p:spPr>
        <p:txBody>
          <a:bodyPr>
            <a:normAutofit/>
          </a:bodyPr>
          <a:lstStyle/>
          <a:p>
            <a:pPr algn="r"/>
            <a:r>
              <a:rPr lang="fa-IR" sz="2800" b="1" dirty="0" smtClean="0">
                <a:cs typeface="B Nazanin" pitchFamily="2" charset="-78"/>
              </a:rPr>
              <a:t>انواع تصمیمات</a:t>
            </a:r>
            <a:endParaRPr lang="en-US" sz="2800" dirty="0">
              <a:cs typeface="B Nazanin" pitchFamily="2" charset="-78"/>
            </a:endParaRPr>
          </a:p>
        </p:txBody>
      </p:sp>
      <p:sp>
        <p:nvSpPr>
          <p:cNvPr id="4" name="Content Placeholder 3"/>
          <p:cNvSpPr>
            <a:spLocks noGrp="1"/>
          </p:cNvSpPr>
          <p:nvPr>
            <p:ph sz="quarter" idx="1"/>
          </p:nvPr>
        </p:nvSpPr>
        <p:spPr>
          <a:xfrm>
            <a:off x="357158" y="1428736"/>
            <a:ext cx="5638800" cy="4429156"/>
          </a:xfrm>
        </p:spPr>
        <p:txBody>
          <a:bodyPr>
            <a:normAutofit/>
          </a:bodyPr>
          <a:lstStyle/>
          <a:p>
            <a:pPr algn="just" rtl="1">
              <a:buFont typeface="Wingdings" pitchFamily="2" charset="2"/>
              <a:buChar char="v"/>
            </a:pPr>
            <a:r>
              <a:rPr lang="fa-IR" dirty="0" smtClean="0">
                <a:cs typeface="B Nazanin" pitchFamily="2" charset="-78"/>
              </a:rPr>
              <a:t>تصمیمات ساخت یافته( ساختاری): تصمیمات عادی و روزمره سازمانی هستند و عمدتاً در سطوح عملیاتی سازمان اتخاذ می شوند.</a:t>
            </a:r>
            <a:endParaRPr lang="en-US" dirty="0" smtClean="0">
              <a:cs typeface="B Nazanin" pitchFamily="2" charset="-78"/>
            </a:endParaRPr>
          </a:p>
          <a:p>
            <a:pPr algn="just" rtl="1">
              <a:buFont typeface="Wingdings" pitchFamily="2" charset="2"/>
              <a:buChar char="v"/>
            </a:pPr>
            <a:endParaRPr lang="en-US" dirty="0" smtClean="0">
              <a:cs typeface="B Nazanin" pitchFamily="2" charset="-78"/>
            </a:endParaRPr>
          </a:p>
          <a:p>
            <a:pPr algn="just" rtl="1">
              <a:buFont typeface="Wingdings" pitchFamily="2" charset="2"/>
              <a:buChar char="v"/>
            </a:pPr>
            <a:r>
              <a:rPr lang="fa-IR" dirty="0" smtClean="0">
                <a:cs typeface="B Nazanin" pitchFamily="2" charset="-78"/>
              </a:rPr>
              <a:t>تصمیمات ساخت نایافته: این تصمیمات معمولاً کمتر قابل پیش بینی هستند.</a:t>
            </a:r>
            <a:endParaRPr lang="en-US" dirty="0" smtClean="0">
              <a:cs typeface="B Nazanin" pitchFamily="2" charset="-78"/>
            </a:endParaRPr>
          </a:p>
          <a:p>
            <a:pPr algn="just" rtl="1">
              <a:buFont typeface="Wingdings" pitchFamily="2" charset="2"/>
              <a:buChar char="v"/>
            </a:pPr>
            <a:endParaRPr lang="en-US" dirty="0" smtClean="0">
              <a:cs typeface="B Nazanin" pitchFamily="2" charset="-78"/>
            </a:endParaRPr>
          </a:p>
          <a:p>
            <a:pPr algn="just" rtl="1">
              <a:buFont typeface="Wingdings" pitchFamily="2" charset="2"/>
              <a:buChar char="v"/>
            </a:pPr>
            <a:r>
              <a:rPr lang="fa-IR" dirty="0" smtClean="0">
                <a:cs typeface="B Nazanin" pitchFamily="2" charset="-78"/>
              </a:rPr>
              <a:t>تصمیمات شبه ساختاری: در این تصمیمات فرآیند تصمیم گیری با نوعی ریسک یا عدم اطمینان همراه است.</a:t>
            </a:r>
            <a:endParaRPr lang="en-US" dirty="0" smtClean="0">
              <a:cs typeface="B Nazanin" pitchFamily="2" charset="-78"/>
            </a:endParaRPr>
          </a:p>
          <a:p>
            <a:pPr algn="just">
              <a:buFont typeface="Wingdings" pitchFamily="2" charset="2"/>
              <a:buChar char="v"/>
            </a:pPr>
            <a:endParaRPr lang="en-US" dirty="0">
              <a:cs typeface="B Nazanin" pitchFamily="2" charset="-78"/>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96908"/>
          </a:xfrm>
        </p:spPr>
        <p:txBody>
          <a:bodyPr/>
          <a:lstStyle/>
          <a:p>
            <a:pPr algn="r"/>
            <a:r>
              <a:rPr lang="fa-IR" b="1" dirty="0" smtClean="0">
                <a:cs typeface="B Nazanin" pitchFamily="2" charset="-78"/>
              </a:rPr>
              <a:t>سه سطح تصمیم گیری در سازمان عبارتند از:</a:t>
            </a:r>
            <a:endParaRPr lang="en-US" b="1" dirty="0">
              <a:cs typeface="B Nazanin" pitchFamily="2" charset="-78"/>
            </a:endParaRPr>
          </a:p>
        </p:txBody>
      </p:sp>
      <p:sp>
        <p:nvSpPr>
          <p:cNvPr id="3" name="Content Placeholder 2"/>
          <p:cNvSpPr>
            <a:spLocks noGrp="1"/>
          </p:cNvSpPr>
          <p:nvPr>
            <p:ph sz="quarter" idx="1"/>
          </p:nvPr>
        </p:nvSpPr>
        <p:spPr/>
        <p:txBody>
          <a:bodyPr>
            <a:normAutofit lnSpcReduction="10000"/>
          </a:bodyPr>
          <a:lstStyle/>
          <a:p>
            <a:pPr algn="just" rtl="1">
              <a:buFont typeface="Wingdings" pitchFamily="2" charset="2"/>
              <a:buChar char="v"/>
            </a:pPr>
            <a:r>
              <a:rPr lang="fa-IR" b="1" dirty="0" smtClean="0">
                <a:cs typeface="B Nazanin" pitchFamily="2" charset="-78"/>
              </a:rPr>
              <a:t>تصمیمات عملیاتی/ اجرایی</a:t>
            </a:r>
            <a:r>
              <a:rPr lang="fa-IR" dirty="0" smtClean="0">
                <a:cs typeface="B Nazanin" pitchFamily="2" charset="-78"/>
              </a:rPr>
              <a:t>: این تصمیمات در سطوح پایین سازمان اتخاذ می شوند و از اهمیت کمتری نسبت به تصمیمات تاکتیکی و استراتژیک برخوردارند.کوتاه مدت می باشند و روشهای تصمیم گیری قابل برنامه ریزی می باشند. عدم اطمینان و ریسک این تصمیمات کم می باشد.</a:t>
            </a:r>
            <a:endParaRPr lang="en-US" dirty="0" smtClean="0">
              <a:cs typeface="B Nazanin" pitchFamily="2" charset="-78"/>
            </a:endParaRPr>
          </a:p>
          <a:p>
            <a:pPr algn="just" rtl="1">
              <a:buFont typeface="Wingdings" pitchFamily="2" charset="2"/>
              <a:buChar char="v"/>
            </a:pPr>
            <a:endParaRPr lang="en-US" dirty="0" smtClean="0">
              <a:cs typeface="B Nazanin" pitchFamily="2" charset="-78"/>
            </a:endParaRPr>
          </a:p>
          <a:p>
            <a:pPr algn="just" rtl="1">
              <a:buFont typeface="Wingdings" pitchFamily="2" charset="2"/>
              <a:buChar char="v"/>
            </a:pPr>
            <a:r>
              <a:rPr lang="fa-IR" b="1" dirty="0" smtClean="0">
                <a:cs typeface="B Nazanin" pitchFamily="2" charset="-78"/>
              </a:rPr>
              <a:t>تصمیمات تاکتیکی</a:t>
            </a:r>
            <a:r>
              <a:rPr lang="fa-IR" dirty="0" smtClean="0">
                <a:cs typeface="B Nazanin" pitchFamily="2" charset="-78"/>
              </a:rPr>
              <a:t>: این تصمیمات بین تصمیمات استراتژیکی و اجرایی قرار دارند و دارای ویژگیهایی از هر یک از آنها می باشند. مدیران در این سطح علاوه بر تصمیم گیری، وظیفه هماهنگی وظایف و ارتباطات بین سطوح استراتژیک و عملیاتی را بر عهده دارند.</a:t>
            </a:r>
            <a:endParaRPr lang="en-US" dirty="0" smtClean="0">
              <a:cs typeface="B Nazanin" pitchFamily="2" charset="-78"/>
            </a:endParaRPr>
          </a:p>
          <a:p>
            <a:pPr algn="just" rtl="1">
              <a:buFont typeface="Wingdings" pitchFamily="2" charset="2"/>
              <a:buChar char="v"/>
            </a:pPr>
            <a:endParaRPr lang="en-US" dirty="0" smtClean="0">
              <a:cs typeface="B Nazanin" pitchFamily="2" charset="-78"/>
            </a:endParaRPr>
          </a:p>
          <a:p>
            <a:pPr algn="just" rtl="1">
              <a:buFont typeface="Wingdings" pitchFamily="2" charset="2"/>
              <a:buChar char="v"/>
            </a:pPr>
            <a:r>
              <a:rPr lang="fa-IR" b="1" dirty="0" smtClean="0">
                <a:cs typeface="B Nazanin" pitchFamily="2" charset="-78"/>
              </a:rPr>
              <a:t>تصمیمات استراتژیک</a:t>
            </a:r>
            <a:r>
              <a:rPr lang="fa-IR" dirty="0" smtClean="0">
                <a:cs typeface="B Nazanin" pitchFamily="2" charset="-78"/>
              </a:rPr>
              <a:t>: تصمیمات استراتژیک مربوط به برنامه های بلندمدت در کل سازمان می باشند. بدون ساختارند و قابل برنامه ریزی نمی باشند.</a:t>
            </a:r>
            <a:endParaRPr lang="en-US" dirty="0" smtClean="0">
              <a:cs typeface="B Nazanin" pitchFamily="2" charset="-78"/>
            </a:endParaRPr>
          </a:p>
          <a:p>
            <a:pPr algn="just">
              <a:buFont typeface="Wingdings" pitchFamily="2" charset="2"/>
              <a:buChar char="v"/>
            </a:pPr>
            <a:endParaRPr lang="en-US" dirty="0">
              <a:cs typeface="B Nazanin" pitchFamily="2" charset="-78"/>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785813" y="292100"/>
            <a:ext cx="8229600" cy="779446"/>
          </a:xfrm>
          <a:prstGeom prst="rect">
            <a:avLst/>
          </a:prstGeom>
        </p:spPr>
        <p:txBody>
          <a:bodyPr vert="horz" anchor="b">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a-IR" sz="3000" b="0" i="0" u="none" strike="noStrike" kern="1200" cap="small" spc="0" normalizeH="0" baseline="0" noProof="0" dirty="0" smtClean="0">
                <a:ln>
                  <a:noFill/>
                </a:ln>
                <a:solidFill>
                  <a:schemeClr val="tx2"/>
                </a:solidFill>
                <a:effectLst/>
                <a:uLnTx/>
                <a:uFillTx/>
                <a:latin typeface="+mj-lt"/>
                <a:ea typeface="+mj-ea"/>
                <a:cs typeface="B Nazanin" pitchFamily="2" charset="-78"/>
              </a:rPr>
              <a:t>رابطه انواع تصمیمها و مسائل و سطوح سازمانی</a:t>
            </a:r>
            <a:endParaRPr kumimoji="0" lang="en-US" sz="3000" b="0" i="0" u="none" strike="noStrike" kern="1200" cap="small" spc="0" normalizeH="0" baseline="0" noProof="0" dirty="0" smtClean="0">
              <a:ln>
                <a:noFill/>
              </a:ln>
              <a:solidFill>
                <a:schemeClr val="tx2"/>
              </a:solidFill>
              <a:effectLst/>
              <a:uLnTx/>
              <a:uFillTx/>
              <a:latin typeface="+mj-lt"/>
              <a:ea typeface="+mj-ea"/>
              <a:cs typeface="B Nazanin" pitchFamily="2" charset="-78"/>
            </a:endParaRPr>
          </a:p>
        </p:txBody>
      </p:sp>
      <p:sp>
        <p:nvSpPr>
          <p:cNvPr id="3" name="Rectangle 17"/>
          <p:cNvSpPr>
            <a:spLocks noChangeArrowheads="1"/>
          </p:cNvSpPr>
          <p:nvPr/>
        </p:nvSpPr>
        <p:spPr bwMode="auto">
          <a:xfrm>
            <a:off x="422275" y="1625600"/>
            <a:ext cx="8404225" cy="4427538"/>
          </a:xfrm>
          <a:prstGeom prst="rect">
            <a:avLst/>
          </a:prstGeom>
          <a:noFill/>
          <a:ln w="31750">
            <a:solidFill>
              <a:srgbClr val="000000"/>
            </a:solidFill>
            <a:miter lim="800000"/>
            <a:headEnd/>
            <a:tailEnd/>
          </a:ln>
          <a:effectLst/>
        </p:spPr>
        <p:txBody>
          <a:bodyPr wrap="none" anchor="ctr"/>
          <a:lstStyle/>
          <a:p>
            <a:pPr>
              <a:defRPr/>
            </a:pPr>
            <a:endParaRPr lang="fa-IR">
              <a:cs typeface="B Nazanin" pitchFamily="2" charset="-78"/>
            </a:endParaRPr>
          </a:p>
        </p:txBody>
      </p:sp>
      <p:sp>
        <p:nvSpPr>
          <p:cNvPr id="4" name="Text Box 3"/>
          <p:cNvSpPr txBox="1">
            <a:spLocks noChangeArrowheads="1"/>
          </p:cNvSpPr>
          <p:nvPr/>
        </p:nvSpPr>
        <p:spPr bwMode="auto">
          <a:xfrm>
            <a:off x="6854825" y="2451100"/>
            <a:ext cx="1495425" cy="2911475"/>
          </a:xfrm>
          <a:prstGeom prst="rect">
            <a:avLst/>
          </a:prstGeom>
          <a:noFill/>
          <a:ln w="31750">
            <a:solidFill>
              <a:srgbClr val="000000"/>
            </a:solidFill>
            <a:miter lim="800000"/>
            <a:headEnd/>
            <a:tailEnd/>
          </a:ln>
        </p:spPr>
        <p:txBody>
          <a:bodyPr/>
          <a:lstStyle/>
          <a:p>
            <a:pPr algn="r">
              <a:spcBef>
                <a:spcPct val="50000"/>
              </a:spcBef>
            </a:pPr>
            <a:r>
              <a:rPr lang="fa-IR" sz="1800">
                <a:effectLst/>
                <a:cs typeface="B Nazanin" pitchFamily="2" charset="-78"/>
              </a:rPr>
              <a:t>تصمیمهای </a:t>
            </a:r>
          </a:p>
          <a:p>
            <a:pPr algn="r">
              <a:spcBef>
                <a:spcPct val="50000"/>
              </a:spcBef>
            </a:pPr>
            <a:r>
              <a:rPr lang="fa-IR" sz="1800">
                <a:effectLst/>
                <a:cs typeface="B Nazanin" pitchFamily="2" charset="-78"/>
              </a:rPr>
              <a:t>برنامه‌ریزی</a:t>
            </a:r>
          </a:p>
          <a:p>
            <a:pPr algn="r">
              <a:spcBef>
                <a:spcPct val="50000"/>
              </a:spcBef>
            </a:pPr>
            <a:r>
              <a:rPr lang="fa-IR" sz="1800">
                <a:effectLst/>
                <a:cs typeface="B Nazanin" pitchFamily="2" charset="-78"/>
              </a:rPr>
              <a:t>    نشده</a:t>
            </a:r>
          </a:p>
          <a:p>
            <a:pPr algn="r" rtl="1">
              <a:spcBef>
                <a:spcPct val="50000"/>
              </a:spcBef>
            </a:pPr>
            <a:r>
              <a:rPr lang="fa-IR" sz="1800">
                <a:effectLst/>
                <a:cs typeface="B Nazanin" pitchFamily="2" charset="-78"/>
              </a:rPr>
              <a:t>             </a:t>
            </a:r>
          </a:p>
          <a:p>
            <a:pPr algn="r" rtl="1">
              <a:spcBef>
                <a:spcPct val="50000"/>
              </a:spcBef>
            </a:pPr>
            <a:r>
              <a:rPr lang="fa-IR" sz="1800">
                <a:effectLst/>
                <a:cs typeface="B Nazanin" pitchFamily="2" charset="-78"/>
              </a:rPr>
              <a:t>            </a:t>
            </a:r>
            <a:endParaRPr lang="en-US" sz="1800">
              <a:effectLst/>
              <a:cs typeface="B Nazanin" pitchFamily="2" charset="-78"/>
            </a:endParaRPr>
          </a:p>
        </p:txBody>
      </p:sp>
      <p:sp>
        <p:nvSpPr>
          <p:cNvPr id="5" name="Text Box 4"/>
          <p:cNvSpPr txBox="1">
            <a:spLocks noChangeArrowheads="1"/>
          </p:cNvSpPr>
          <p:nvPr/>
        </p:nvSpPr>
        <p:spPr bwMode="auto">
          <a:xfrm>
            <a:off x="4095750" y="2449513"/>
            <a:ext cx="1625600" cy="2921000"/>
          </a:xfrm>
          <a:prstGeom prst="rect">
            <a:avLst/>
          </a:prstGeom>
          <a:noFill/>
          <a:ln w="31750">
            <a:solidFill>
              <a:srgbClr val="000000"/>
            </a:solidFill>
            <a:miter lim="800000"/>
            <a:headEnd/>
            <a:tailEnd/>
          </a:ln>
        </p:spPr>
        <p:txBody>
          <a:bodyPr/>
          <a:lstStyle/>
          <a:p>
            <a:pPr algn="r" rtl="1">
              <a:spcBef>
                <a:spcPct val="50000"/>
              </a:spcBef>
            </a:pPr>
            <a:r>
              <a:rPr lang="fa-IR" sz="1800" dirty="0">
                <a:effectLst/>
                <a:cs typeface="B Nazanin" pitchFamily="2" charset="-78"/>
              </a:rPr>
              <a:t>بد ساختار</a:t>
            </a:r>
          </a:p>
          <a:p>
            <a:pPr algn="r" rtl="1">
              <a:spcBef>
                <a:spcPct val="50000"/>
              </a:spcBef>
            </a:pPr>
            <a:endParaRPr lang="fa-IR" sz="1800" dirty="0">
              <a:effectLst/>
              <a:cs typeface="B Nazanin" pitchFamily="2" charset="-78"/>
            </a:endParaRPr>
          </a:p>
          <a:p>
            <a:pPr algn="r" rtl="1">
              <a:spcBef>
                <a:spcPct val="50000"/>
              </a:spcBef>
            </a:pPr>
            <a:endParaRPr lang="fa-IR" sz="1800" dirty="0">
              <a:effectLst/>
              <a:cs typeface="B Nazanin" pitchFamily="2" charset="-78"/>
            </a:endParaRPr>
          </a:p>
          <a:p>
            <a:pPr algn="r" rtl="1">
              <a:spcBef>
                <a:spcPct val="50000"/>
              </a:spcBef>
            </a:pPr>
            <a:endParaRPr lang="fa-IR" sz="1800" dirty="0">
              <a:effectLst/>
              <a:cs typeface="B Nazanin" pitchFamily="2" charset="-78"/>
            </a:endParaRPr>
          </a:p>
          <a:p>
            <a:pPr algn="r" rtl="1">
              <a:spcBef>
                <a:spcPct val="50000"/>
              </a:spcBef>
            </a:pPr>
            <a:endParaRPr lang="fa-IR" sz="1800" dirty="0">
              <a:effectLst/>
              <a:cs typeface="B Nazanin" pitchFamily="2" charset="-78"/>
            </a:endParaRPr>
          </a:p>
          <a:p>
            <a:pPr algn="r" rtl="1">
              <a:spcBef>
                <a:spcPct val="50000"/>
              </a:spcBef>
            </a:pPr>
            <a:r>
              <a:rPr lang="fa-IR" sz="1800" dirty="0">
                <a:effectLst/>
                <a:cs typeface="B Nazanin" pitchFamily="2" charset="-78"/>
              </a:rPr>
              <a:t>               </a:t>
            </a:r>
          </a:p>
          <a:p>
            <a:pPr algn="r" rtl="1">
              <a:spcBef>
                <a:spcPct val="50000"/>
              </a:spcBef>
            </a:pPr>
            <a:r>
              <a:rPr lang="fa-IR" sz="1800" dirty="0">
                <a:effectLst/>
                <a:cs typeface="B Nazanin" pitchFamily="2" charset="-78"/>
              </a:rPr>
              <a:t>         </a:t>
            </a:r>
            <a:r>
              <a:rPr lang="fa-IR" sz="1800" dirty="0" smtClean="0">
                <a:effectLst/>
                <a:cs typeface="B Nazanin" pitchFamily="2" charset="-78"/>
              </a:rPr>
              <a:t>خوش ساختار        </a:t>
            </a:r>
            <a:endParaRPr lang="en-US" sz="1800" dirty="0">
              <a:effectLst/>
              <a:cs typeface="B Nazanin" pitchFamily="2" charset="-78"/>
            </a:endParaRPr>
          </a:p>
        </p:txBody>
      </p:sp>
      <p:sp>
        <p:nvSpPr>
          <p:cNvPr id="6" name="Line 5"/>
          <p:cNvSpPr>
            <a:spLocks noChangeShapeType="1"/>
          </p:cNvSpPr>
          <p:nvPr/>
        </p:nvSpPr>
        <p:spPr bwMode="auto">
          <a:xfrm>
            <a:off x="4071934" y="2428868"/>
            <a:ext cx="1643074" cy="2928958"/>
          </a:xfrm>
          <a:prstGeom prst="line">
            <a:avLst/>
          </a:prstGeom>
          <a:noFill/>
          <a:ln w="9525">
            <a:solidFill>
              <a:srgbClr val="000000"/>
            </a:solidFill>
            <a:round/>
            <a:headEnd/>
            <a:tailEnd/>
          </a:ln>
          <a:effectLst/>
        </p:spPr>
        <p:txBody>
          <a:bodyPr/>
          <a:lstStyle/>
          <a:p>
            <a:pPr>
              <a:defRPr/>
            </a:pPr>
            <a:endParaRPr lang="fa-IR">
              <a:cs typeface="B Nazanin" pitchFamily="2" charset="-78"/>
            </a:endParaRPr>
          </a:p>
        </p:txBody>
      </p:sp>
      <p:sp>
        <p:nvSpPr>
          <p:cNvPr id="7" name="Line 6"/>
          <p:cNvSpPr>
            <a:spLocks noChangeShapeType="1"/>
          </p:cNvSpPr>
          <p:nvPr/>
        </p:nvSpPr>
        <p:spPr bwMode="auto">
          <a:xfrm>
            <a:off x="6858016" y="2428868"/>
            <a:ext cx="1500198" cy="2928958"/>
          </a:xfrm>
          <a:prstGeom prst="line">
            <a:avLst/>
          </a:prstGeom>
          <a:noFill/>
          <a:ln w="9525">
            <a:solidFill>
              <a:srgbClr val="000000"/>
            </a:solidFill>
            <a:round/>
            <a:headEnd/>
            <a:tailEnd/>
          </a:ln>
          <a:effectLst/>
        </p:spPr>
        <p:txBody>
          <a:bodyPr/>
          <a:lstStyle/>
          <a:p>
            <a:pPr>
              <a:defRPr/>
            </a:pPr>
            <a:endParaRPr lang="fa-IR">
              <a:cs typeface="B Nazanin" pitchFamily="2" charset="-78"/>
            </a:endParaRPr>
          </a:p>
        </p:txBody>
      </p:sp>
      <p:sp>
        <p:nvSpPr>
          <p:cNvPr id="8" name="AutoShape 7"/>
          <p:cNvSpPr>
            <a:spLocks noChangeArrowheads="1"/>
          </p:cNvSpPr>
          <p:nvPr/>
        </p:nvSpPr>
        <p:spPr bwMode="auto">
          <a:xfrm>
            <a:off x="785813" y="2465388"/>
            <a:ext cx="2032000" cy="2916237"/>
          </a:xfrm>
          <a:prstGeom prst="triangle">
            <a:avLst>
              <a:gd name="adj" fmla="val 50000"/>
            </a:avLst>
          </a:prstGeom>
          <a:noFill/>
          <a:ln w="31750">
            <a:solidFill>
              <a:srgbClr val="000000"/>
            </a:solidFill>
            <a:miter lim="800000"/>
            <a:headEnd/>
            <a:tailEnd/>
          </a:ln>
          <a:effectLst/>
        </p:spPr>
        <p:txBody>
          <a:bodyPr wrap="none" anchor="ctr"/>
          <a:lstStyle/>
          <a:p>
            <a:pPr>
              <a:defRPr/>
            </a:pPr>
            <a:endParaRPr lang="fa-IR">
              <a:cs typeface="B Nazanin" pitchFamily="2" charset="-78"/>
            </a:endParaRPr>
          </a:p>
        </p:txBody>
      </p:sp>
      <p:sp>
        <p:nvSpPr>
          <p:cNvPr id="9" name="Text Box 8"/>
          <p:cNvSpPr txBox="1">
            <a:spLocks noChangeArrowheads="1"/>
          </p:cNvSpPr>
          <p:nvPr/>
        </p:nvSpPr>
        <p:spPr bwMode="auto">
          <a:xfrm>
            <a:off x="6913563" y="1808163"/>
            <a:ext cx="1408112" cy="369332"/>
          </a:xfrm>
          <a:prstGeom prst="rect">
            <a:avLst/>
          </a:prstGeom>
          <a:noFill/>
          <a:ln w="9525">
            <a:noFill/>
            <a:miter lim="800000"/>
            <a:headEnd/>
            <a:tailEnd/>
          </a:ln>
        </p:spPr>
        <p:txBody>
          <a:bodyPr>
            <a:spAutoFit/>
          </a:bodyPr>
          <a:lstStyle/>
          <a:p>
            <a:pPr algn="r">
              <a:spcBef>
                <a:spcPct val="50000"/>
              </a:spcBef>
            </a:pPr>
            <a:r>
              <a:rPr lang="fa-IR" sz="1800">
                <a:effectLst/>
                <a:cs typeface="B Nazanin" pitchFamily="2" charset="-78"/>
              </a:rPr>
              <a:t>نوع تصمیم‌گیری</a:t>
            </a:r>
            <a:endParaRPr lang="en-US" sz="1800">
              <a:effectLst/>
              <a:cs typeface="B Nazanin" pitchFamily="2" charset="-78"/>
            </a:endParaRPr>
          </a:p>
        </p:txBody>
      </p:sp>
      <p:sp>
        <p:nvSpPr>
          <p:cNvPr id="10" name="Text Box 9"/>
          <p:cNvSpPr txBox="1">
            <a:spLocks noChangeArrowheads="1"/>
          </p:cNvSpPr>
          <p:nvPr/>
        </p:nvSpPr>
        <p:spPr bwMode="auto">
          <a:xfrm>
            <a:off x="4087813" y="1984375"/>
            <a:ext cx="1450975" cy="366713"/>
          </a:xfrm>
          <a:prstGeom prst="rect">
            <a:avLst/>
          </a:prstGeom>
          <a:noFill/>
          <a:ln w="9525">
            <a:noFill/>
            <a:miter lim="800000"/>
            <a:headEnd/>
            <a:tailEnd/>
          </a:ln>
        </p:spPr>
        <p:txBody>
          <a:bodyPr>
            <a:spAutoFit/>
          </a:bodyPr>
          <a:lstStyle/>
          <a:p>
            <a:pPr>
              <a:spcBef>
                <a:spcPct val="50000"/>
              </a:spcBef>
            </a:pPr>
            <a:r>
              <a:rPr lang="fa-IR" sz="1800">
                <a:effectLst/>
                <a:cs typeface="B Nazanin" pitchFamily="2" charset="-78"/>
              </a:rPr>
              <a:t>نوع مسئله</a:t>
            </a:r>
            <a:endParaRPr lang="en-US" sz="1800">
              <a:effectLst/>
              <a:cs typeface="B Nazanin" pitchFamily="2" charset="-78"/>
            </a:endParaRPr>
          </a:p>
        </p:txBody>
      </p:sp>
      <p:sp>
        <p:nvSpPr>
          <p:cNvPr id="11" name="Text Box 10"/>
          <p:cNvSpPr txBox="1">
            <a:spLocks noChangeArrowheads="1"/>
          </p:cNvSpPr>
          <p:nvPr/>
        </p:nvSpPr>
        <p:spPr bwMode="auto">
          <a:xfrm>
            <a:off x="915988" y="1998663"/>
            <a:ext cx="1595437" cy="366712"/>
          </a:xfrm>
          <a:prstGeom prst="rect">
            <a:avLst/>
          </a:prstGeom>
          <a:noFill/>
          <a:ln w="9525">
            <a:noFill/>
            <a:miter lim="800000"/>
            <a:headEnd/>
            <a:tailEnd/>
          </a:ln>
        </p:spPr>
        <p:txBody>
          <a:bodyPr>
            <a:spAutoFit/>
          </a:bodyPr>
          <a:lstStyle/>
          <a:p>
            <a:pPr>
              <a:spcBef>
                <a:spcPct val="50000"/>
              </a:spcBef>
            </a:pPr>
            <a:r>
              <a:rPr lang="fa-IR" sz="1800">
                <a:effectLst/>
                <a:cs typeface="B Nazanin" pitchFamily="2" charset="-78"/>
              </a:rPr>
              <a:t>سطوح سازمانی</a:t>
            </a:r>
            <a:endParaRPr lang="en-US" sz="1800">
              <a:effectLst/>
              <a:cs typeface="B Nazanin" pitchFamily="2" charset="-78"/>
            </a:endParaRPr>
          </a:p>
        </p:txBody>
      </p:sp>
      <p:sp>
        <p:nvSpPr>
          <p:cNvPr id="12" name="Text Box 11"/>
          <p:cNvSpPr txBox="1">
            <a:spLocks noChangeArrowheads="1"/>
          </p:cNvSpPr>
          <p:nvPr/>
        </p:nvSpPr>
        <p:spPr bwMode="auto">
          <a:xfrm>
            <a:off x="1157288" y="3384550"/>
            <a:ext cx="1058862" cy="366713"/>
          </a:xfrm>
          <a:prstGeom prst="rect">
            <a:avLst/>
          </a:prstGeom>
          <a:noFill/>
          <a:ln w="9525">
            <a:noFill/>
            <a:miter lim="800000"/>
            <a:headEnd/>
            <a:tailEnd/>
          </a:ln>
        </p:spPr>
        <p:txBody>
          <a:bodyPr>
            <a:spAutoFit/>
          </a:bodyPr>
          <a:lstStyle/>
          <a:p>
            <a:pPr algn="r">
              <a:spcBef>
                <a:spcPct val="50000"/>
              </a:spcBef>
            </a:pPr>
            <a:r>
              <a:rPr lang="fa-IR" sz="1800">
                <a:effectLst/>
                <a:cs typeface="B Nazanin" pitchFamily="2" charset="-78"/>
              </a:rPr>
              <a:t>سطح بالا</a:t>
            </a:r>
            <a:endParaRPr lang="en-US" sz="1800">
              <a:effectLst/>
              <a:cs typeface="B Nazanin" pitchFamily="2" charset="-78"/>
            </a:endParaRPr>
          </a:p>
        </p:txBody>
      </p:sp>
      <p:sp>
        <p:nvSpPr>
          <p:cNvPr id="13" name="Text Box 12"/>
          <p:cNvSpPr txBox="1">
            <a:spLocks noChangeArrowheads="1"/>
          </p:cNvSpPr>
          <p:nvPr/>
        </p:nvSpPr>
        <p:spPr bwMode="auto">
          <a:xfrm>
            <a:off x="1257300" y="4872038"/>
            <a:ext cx="1058863" cy="366712"/>
          </a:xfrm>
          <a:prstGeom prst="rect">
            <a:avLst/>
          </a:prstGeom>
          <a:noFill/>
          <a:ln w="9525">
            <a:noFill/>
            <a:miter lim="800000"/>
            <a:headEnd/>
            <a:tailEnd/>
          </a:ln>
        </p:spPr>
        <p:txBody>
          <a:bodyPr>
            <a:spAutoFit/>
          </a:bodyPr>
          <a:lstStyle/>
          <a:p>
            <a:pPr algn="r">
              <a:spcBef>
                <a:spcPct val="50000"/>
              </a:spcBef>
            </a:pPr>
            <a:r>
              <a:rPr lang="fa-IR" sz="1800">
                <a:effectLst/>
                <a:cs typeface="B Nazanin" pitchFamily="2" charset="-78"/>
              </a:rPr>
              <a:t> سطح پایین</a:t>
            </a:r>
            <a:endParaRPr lang="en-US" sz="1800">
              <a:effectLst/>
              <a:cs typeface="B Nazanin" pitchFamily="2" charset="-78"/>
            </a:endParaRPr>
          </a:p>
        </p:txBody>
      </p:sp>
      <p:sp>
        <p:nvSpPr>
          <p:cNvPr id="14" name="Line 13"/>
          <p:cNvSpPr>
            <a:spLocks noChangeShapeType="1"/>
          </p:cNvSpPr>
          <p:nvPr/>
        </p:nvSpPr>
        <p:spPr bwMode="auto">
          <a:xfrm>
            <a:off x="5694363" y="5370513"/>
            <a:ext cx="1162050" cy="0"/>
          </a:xfrm>
          <a:prstGeom prst="line">
            <a:avLst/>
          </a:prstGeom>
          <a:noFill/>
          <a:ln w="31750">
            <a:solidFill>
              <a:srgbClr val="000000"/>
            </a:solidFill>
            <a:prstDash val="sysDot"/>
            <a:round/>
            <a:headEnd/>
            <a:tailEnd/>
          </a:ln>
          <a:effectLst/>
        </p:spPr>
        <p:txBody>
          <a:bodyPr/>
          <a:lstStyle/>
          <a:p>
            <a:pPr>
              <a:defRPr/>
            </a:pPr>
            <a:endParaRPr lang="fa-IR">
              <a:cs typeface="B Nazanin" pitchFamily="2" charset="-78"/>
            </a:endParaRPr>
          </a:p>
        </p:txBody>
      </p:sp>
      <p:sp>
        <p:nvSpPr>
          <p:cNvPr id="15" name="Line 14"/>
          <p:cNvSpPr>
            <a:spLocks noChangeShapeType="1"/>
          </p:cNvSpPr>
          <p:nvPr/>
        </p:nvSpPr>
        <p:spPr bwMode="auto">
          <a:xfrm>
            <a:off x="5664200" y="2451100"/>
            <a:ext cx="1219200" cy="0"/>
          </a:xfrm>
          <a:prstGeom prst="line">
            <a:avLst/>
          </a:prstGeom>
          <a:noFill/>
          <a:ln w="31750">
            <a:solidFill>
              <a:srgbClr val="000000"/>
            </a:solidFill>
            <a:prstDash val="sysDot"/>
            <a:round/>
            <a:headEnd/>
            <a:tailEnd/>
          </a:ln>
          <a:effectLst/>
        </p:spPr>
        <p:txBody>
          <a:bodyPr/>
          <a:lstStyle/>
          <a:p>
            <a:pPr>
              <a:defRPr/>
            </a:pPr>
            <a:endParaRPr lang="fa-IR">
              <a:cs typeface="B Nazanin" pitchFamily="2" charset="-78"/>
            </a:endParaRPr>
          </a:p>
        </p:txBody>
      </p:sp>
      <p:sp>
        <p:nvSpPr>
          <p:cNvPr id="16" name="Line 15"/>
          <p:cNvSpPr>
            <a:spLocks noChangeShapeType="1"/>
          </p:cNvSpPr>
          <p:nvPr/>
        </p:nvSpPr>
        <p:spPr bwMode="auto">
          <a:xfrm flipH="1">
            <a:off x="2860675" y="5370513"/>
            <a:ext cx="1233488" cy="0"/>
          </a:xfrm>
          <a:prstGeom prst="line">
            <a:avLst/>
          </a:prstGeom>
          <a:noFill/>
          <a:ln w="31750">
            <a:solidFill>
              <a:srgbClr val="000000"/>
            </a:solidFill>
            <a:prstDash val="sysDot"/>
            <a:round/>
            <a:headEnd/>
            <a:tailEnd/>
          </a:ln>
          <a:effectLst/>
        </p:spPr>
        <p:txBody>
          <a:bodyPr/>
          <a:lstStyle/>
          <a:p>
            <a:pPr>
              <a:defRPr/>
            </a:pPr>
            <a:endParaRPr lang="fa-IR">
              <a:cs typeface="B Nazanin" pitchFamily="2" charset="-78"/>
            </a:endParaRPr>
          </a:p>
        </p:txBody>
      </p:sp>
      <p:sp>
        <p:nvSpPr>
          <p:cNvPr id="17" name="Line 16"/>
          <p:cNvSpPr>
            <a:spLocks noChangeShapeType="1"/>
          </p:cNvSpPr>
          <p:nvPr/>
        </p:nvSpPr>
        <p:spPr bwMode="auto">
          <a:xfrm flipH="1">
            <a:off x="1816100" y="2438400"/>
            <a:ext cx="2279650" cy="0"/>
          </a:xfrm>
          <a:prstGeom prst="line">
            <a:avLst/>
          </a:prstGeom>
          <a:noFill/>
          <a:ln w="31750">
            <a:solidFill>
              <a:srgbClr val="000000"/>
            </a:solidFill>
            <a:prstDash val="sysDot"/>
            <a:round/>
            <a:headEnd/>
            <a:tailEnd/>
          </a:ln>
          <a:effectLst/>
        </p:spPr>
        <p:txBody>
          <a:bodyPr/>
          <a:lstStyle/>
          <a:p>
            <a:pPr>
              <a:defRPr/>
            </a:pPr>
            <a:endParaRPr lang="fa-IR">
              <a:cs typeface="B Nazanin" pitchFamily="2" charset="-78"/>
            </a:endParaRPr>
          </a:p>
        </p:txBody>
      </p:sp>
      <p:sp>
        <p:nvSpPr>
          <p:cNvPr id="18" name="Rectangle 18"/>
          <p:cNvSpPr>
            <a:spLocks noChangeArrowheads="1"/>
          </p:cNvSpPr>
          <p:nvPr/>
        </p:nvSpPr>
        <p:spPr bwMode="auto">
          <a:xfrm>
            <a:off x="6796088" y="4160838"/>
            <a:ext cx="857250" cy="1015663"/>
          </a:xfrm>
          <a:prstGeom prst="rect">
            <a:avLst/>
          </a:prstGeom>
          <a:noFill/>
          <a:ln w="9525">
            <a:noFill/>
            <a:miter lim="800000"/>
            <a:headEnd/>
            <a:tailEnd/>
          </a:ln>
        </p:spPr>
        <p:txBody>
          <a:bodyPr>
            <a:spAutoFit/>
          </a:bodyPr>
          <a:lstStyle/>
          <a:p>
            <a:r>
              <a:rPr lang="fa-IR" sz="1200" b="1" dirty="0">
                <a:effectLst/>
                <a:cs typeface="B Nazanin" pitchFamily="2" charset="-78"/>
              </a:rPr>
              <a:t>تصمیمهای  </a:t>
            </a:r>
          </a:p>
          <a:p>
            <a:r>
              <a:rPr lang="fa-IR" sz="1200" b="1" dirty="0">
                <a:effectLst/>
                <a:cs typeface="B Nazanin" pitchFamily="2" charset="-78"/>
              </a:rPr>
              <a:t>          برنامه‌ریزی</a:t>
            </a:r>
          </a:p>
          <a:p>
            <a:r>
              <a:rPr lang="fa-IR" sz="1200" b="1" dirty="0">
                <a:effectLst/>
                <a:cs typeface="B Nazanin" pitchFamily="2" charset="-78"/>
              </a:rPr>
              <a:t>                </a:t>
            </a:r>
            <a:r>
              <a:rPr lang="fa-IR" sz="1200" b="1" dirty="0" smtClean="0">
                <a:effectLst/>
                <a:cs typeface="B Nazanin" pitchFamily="2" charset="-78"/>
              </a:rPr>
              <a:t>شده</a:t>
            </a:r>
            <a:endParaRPr lang="en-US" sz="1200" b="1" dirty="0">
              <a:effectLst/>
              <a:cs typeface="B Nazanin"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3" presetClass="entr" presetSubtype="1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blinds(horizontal)">
                                      <p:cBhvr>
                                        <p:cTn id="14" dur="500"/>
                                        <p:tgtEl>
                                          <p:spTgt spid="3"/>
                                        </p:tgtEl>
                                      </p:cBhvr>
                                    </p:animEffect>
                                  </p:childTnLst>
                                </p:cTn>
                              </p:par>
                              <p:par>
                                <p:cTn id="15" presetID="37" presetClass="entr" presetSubtype="0" fill="hold" grpId="0" nodeType="with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1000"/>
                                        <p:tgtEl>
                                          <p:spTgt spid="4"/>
                                        </p:tgtEl>
                                      </p:cBhvr>
                                    </p:animEffect>
                                    <p:anim calcmode="lin" valueType="num">
                                      <p:cBhvr>
                                        <p:cTn id="18" dur="1000" fill="hold"/>
                                        <p:tgtEl>
                                          <p:spTgt spid="4"/>
                                        </p:tgtEl>
                                        <p:attrNameLst>
                                          <p:attrName>ppt_x</p:attrName>
                                        </p:attrNameLst>
                                      </p:cBhvr>
                                      <p:tavLst>
                                        <p:tav tm="0">
                                          <p:val>
                                            <p:strVal val="#ppt_x"/>
                                          </p:val>
                                        </p:tav>
                                        <p:tav tm="100000">
                                          <p:val>
                                            <p:strVal val="#ppt_x"/>
                                          </p:val>
                                        </p:tav>
                                      </p:tavLst>
                                    </p:anim>
                                    <p:anim calcmode="lin" valueType="num">
                                      <p:cBhvr>
                                        <p:cTn id="19" dur="900" decel="100000" fill="hold"/>
                                        <p:tgtEl>
                                          <p:spTgt spid="4"/>
                                        </p:tgtEl>
                                        <p:attrNameLst>
                                          <p:attrName>ppt_y</p:attrName>
                                        </p:attrNameLst>
                                      </p:cBhvr>
                                      <p:tavLst>
                                        <p:tav tm="0">
                                          <p:val>
                                            <p:strVal val="#ppt_y+1"/>
                                          </p:val>
                                        </p:tav>
                                        <p:tav tm="100000">
                                          <p:val>
                                            <p:strVal val="#ppt_y-.03"/>
                                          </p:val>
                                        </p:tav>
                                      </p:tavLst>
                                    </p:anim>
                                    <p:anim calcmode="lin" valueType="num">
                                      <p:cBhvr>
                                        <p:cTn id="20" dur="100" accel="100000" fill="hold">
                                          <p:stCondLst>
                                            <p:cond delay="900"/>
                                          </p:stCondLst>
                                        </p:cTn>
                                        <p:tgtEl>
                                          <p:spTgt spid="4"/>
                                        </p:tgtEl>
                                        <p:attrNameLst>
                                          <p:attrName>ppt_y</p:attrName>
                                        </p:attrNameLst>
                                      </p:cBhvr>
                                      <p:tavLst>
                                        <p:tav tm="0">
                                          <p:val>
                                            <p:strVal val="#ppt_y-.03"/>
                                          </p:val>
                                        </p:tav>
                                        <p:tav tm="100000">
                                          <p:val>
                                            <p:strVal val="#ppt_y"/>
                                          </p:val>
                                        </p:tav>
                                      </p:tavLst>
                                    </p:anim>
                                  </p:childTnLst>
                                </p:cTn>
                              </p:par>
                              <p:par>
                                <p:cTn id="21" presetID="37" presetClass="entr" presetSubtype="0" fill="hold" nodeType="with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fade">
                                      <p:cBhvr>
                                        <p:cTn id="23" dur="1000"/>
                                        <p:tgtEl>
                                          <p:spTgt spid="7"/>
                                        </p:tgtEl>
                                      </p:cBhvr>
                                    </p:animEffect>
                                    <p:anim calcmode="lin" valueType="num">
                                      <p:cBhvr>
                                        <p:cTn id="24" dur="1000" fill="hold"/>
                                        <p:tgtEl>
                                          <p:spTgt spid="7"/>
                                        </p:tgtEl>
                                        <p:attrNameLst>
                                          <p:attrName>ppt_x</p:attrName>
                                        </p:attrNameLst>
                                      </p:cBhvr>
                                      <p:tavLst>
                                        <p:tav tm="0">
                                          <p:val>
                                            <p:strVal val="#ppt_x"/>
                                          </p:val>
                                        </p:tav>
                                        <p:tav tm="100000">
                                          <p:val>
                                            <p:strVal val="#ppt_x"/>
                                          </p:val>
                                        </p:tav>
                                      </p:tavLst>
                                    </p:anim>
                                    <p:anim calcmode="lin" valueType="num">
                                      <p:cBhvr>
                                        <p:cTn id="25" dur="900" decel="100000" fill="hold"/>
                                        <p:tgtEl>
                                          <p:spTgt spid="7"/>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7"/>
                                        </p:tgtEl>
                                        <p:attrNameLst>
                                          <p:attrName>ppt_y</p:attrName>
                                        </p:attrNameLst>
                                      </p:cBhvr>
                                      <p:tavLst>
                                        <p:tav tm="0">
                                          <p:val>
                                            <p:strVal val="#ppt_y-.03"/>
                                          </p:val>
                                        </p:tav>
                                        <p:tav tm="100000">
                                          <p:val>
                                            <p:strVal val="#ppt_y"/>
                                          </p:val>
                                        </p:tav>
                                      </p:tavLst>
                                    </p:anim>
                                  </p:childTnLst>
                                </p:cTn>
                              </p:par>
                              <p:par>
                                <p:cTn id="27" presetID="37" presetClass="entr" presetSubtype="0" fill="hold" grpId="0" nodeType="withEffect">
                                  <p:stCondLst>
                                    <p:cond delay="0"/>
                                  </p:stCondLst>
                                  <p:childTnLst>
                                    <p:set>
                                      <p:cBhvr>
                                        <p:cTn id="28" dur="1" fill="hold">
                                          <p:stCondLst>
                                            <p:cond delay="0"/>
                                          </p:stCondLst>
                                        </p:cTn>
                                        <p:tgtEl>
                                          <p:spTgt spid="9"/>
                                        </p:tgtEl>
                                        <p:attrNameLst>
                                          <p:attrName>style.visibility</p:attrName>
                                        </p:attrNameLst>
                                      </p:cBhvr>
                                      <p:to>
                                        <p:strVal val="visible"/>
                                      </p:to>
                                    </p:set>
                                    <p:animEffect transition="in" filter="fade">
                                      <p:cBhvr>
                                        <p:cTn id="29" dur="1000"/>
                                        <p:tgtEl>
                                          <p:spTgt spid="9"/>
                                        </p:tgtEl>
                                      </p:cBhvr>
                                    </p:animEffect>
                                    <p:anim calcmode="lin" valueType="num">
                                      <p:cBhvr>
                                        <p:cTn id="30" dur="1000" fill="hold"/>
                                        <p:tgtEl>
                                          <p:spTgt spid="9"/>
                                        </p:tgtEl>
                                        <p:attrNameLst>
                                          <p:attrName>ppt_x</p:attrName>
                                        </p:attrNameLst>
                                      </p:cBhvr>
                                      <p:tavLst>
                                        <p:tav tm="0">
                                          <p:val>
                                            <p:strVal val="#ppt_x"/>
                                          </p:val>
                                        </p:tav>
                                        <p:tav tm="100000">
                                          <p:val>
                                            <p:strVal val="#ppt_x"/>
                                          </p:val>
                                        </p:tav>
                                      </p:tavLst>
                                    </p:anim>
                                    <p:anim calcmode="lin" valueType="num">
                                      <p:cBhvr>
                                        <p:cTn id="31" dur="900" decel="100000" fill="hold"/>
                                        <p:tgtEl>
                                          <p:spTgt spid="9"/>
                                        </p:tgtEl>
                                        <p:attrNameLst>
                                          <p:attrName>ppt_y</p:attrName>
                                        </p:attrNameLst>
                                      </p:cBhvr>
                                      <p:tavLst>
                                        <p:tav tm="0">
                                          <p:val>
                                            <p:strVal val="#ppt_y+1"/>
                                          </p:val>
                                        </p:tav>
                                        <p:tav tm="100000">
                                          <p:val>
                                            <p:strVal val="#ppt_y-.03"/>
                                          </p:val>
                                        </p:tav>
                                      </p:tavLst>
                                    </p:anim>
                                    <p:anim calcmode="lin" valueType="num">
                                      <p:cBhvr>
                                        <p:cTn id="32" dur="100" accel="100000" fill="hold">
                                          <p:stCondLst>
                                            <p:cond delay="900"/>
                                          </p:stCondLst>
                                        </p:cTn>
                                        <p:tgtEl>
                                          <p:spTgt spid="9"/>
                                        </p:tgtEl>
                                        <p:attrNameLst>
                                          <p:attrName>ppt_y</p:attrName>
                                        </p:attrNameLst>
                                      </p:cBhvr>
                                      <p:tavLst>
                                        <p:tav tm="0">
                                          <p:val>
                                            <p:strVal val="#ppt_y-.03"/>
                                          </p:val>
                                        </p:tav>
                                        <p:tav tm="100000">
                                          <p:val>
                                            <p:strVal val="#ppt_y"/>
                                          </p:val>
                                        </p:tav>
                                      </p:tavLst>
                                    </p:anim>
                                  </p:childTnLst>
                                </p:cTn>
                              </p:par>
                            </p:childTnLst>
                          </p:cTn>
                        </p:par>
                        <p:par>
                          <p:cTn id="33" fill="hold">
                            <p:stCondLst>
                              <p:cond delay="1000"/>
                            </p:stCondLst>
                            <p:childTnLst>
                              <p:par>
                                <p:cTn id="34" presetID="37" presetClass="entr" presetSubtype="0" fill="hold" grpId="0" nodeType="afterEffect">
                                  <p:stCondLst>
                                    <p:cond delay="0"/>
                                  </p:stCondLst>
                                  <p:childTnLst>
                                    <p:set>
                                      <p:cBhvr>
                                        <p:cTn id="35" dur="1" fill="hold">
                                          <p:stCondLst>
                                            <p:cond delay="0"/>
                                          </p:stCondLst>
                                        </p:cTn>
                                        <p:tgtEl>
                                          <p:spTgt spid="5"/>
                                        </p:tgtEl>
                                        <p:attrNameLst>
                                          <p:attrName>style.visibility</p:attrName>
                                        </p:attrNameLst>
                                      </p:cBhvr>
                                      <p:to>
                                        <p:strVal val="visible"/>
                                      </p:to>
                                    </p:set>
                                    <p:animEffect transition="in" filter="fade">
                                      <p:cBhvr>
                                        <p:cTn id="36" dur="1000"/>
                                        <p:tgtEl>
                                          <p:spTgt spid="5"/>
                                        </p:tgtEl>
                                      </p:cBhvr>
                                    </p:animEffect>
                                    <p:anim calcmode="lin" valueType="num">
                                      <p:cBhvr>
                                        <p:cTn id="37" dur="1000" fill="hold"/>
                                        <p:tgtEl>
                                          <p:spTgt spid="5"/>
                                        </p:tgtEl>
                                        <p:attrNameLst>
                                          <p:attrName>ppt_x</p:attrName>
                                        </p:attrNameLst>
                                      </p:cBhvr>
                                      <p:tavLst>
                                        <p:tav tm="0">
                                          <p:val>
                                            <p:strVal val="#ppt_x"/>
                                          </p:val>
                                        </p:tav>
                                        <p:tav tm="100000">
                                          <p:val>
                                            <p:strVal val="#ppt_x"/>
                                          </p:val>
                                        </p:tav>
                                      </p:tavLst>
                                    </p:anim>
                                    <p:anim calcmode="lin" valueType="num">
                                      <p:cBhvr>
                                        <p:cTn id="38" dur="900" decel="100000" fill="hold"/>
                                        <p:tgtEl>
                                          <p:spTgt spid="5"/>
                                        </p:tgtEl>
                                        <p:attrNameLst>
                                          <p:attrName>ppt_y</p:attrName>
                                        </p:attrNameLst>
                                      </p:cBhvr>
                                      <p:tavLst>
                                        <p:tav tm="0">
                                          <p:val>
                                            <p:strVal val="#ppt_y+1"/>
                                          </p:val>
                                        </p:tav>
                                        <p:tav tm="100000">
                                          <p:val>
                                            <p:strVal val="#ppt_y-.03"/>
                                          </p:val>
                                        </p:tav>
                                      </p:tavLst>
                                    </p:anim>
                                    <p:anim calcmode="lin" valueType="num">
                                      <p:cBhvr>
                                        <p:cTn id="39" dur="100" accel="100000" fill="hold">
                                          <p:stCondLst>
                                            <p:cond delay="900"/>
                                          </p:stCondLst>
                                        </p:cTn>
                                        <p:tgtEl>
                                          <p:spTgt spid="5"/>
                                        </p:tgtEl>
                                        <p:attrNameLst>
                                          <p:attrName>ppt_y</p:attrName>
                                        </p:attrNameLst>
                                      </p:cBhvr>
                                      <p:tavLst>
                                        <p:tav tm="0">
                                          <p:val>
                                            <p:strVal val="#ppt_y-.03"/>
                                          </p:val>
                                        </p:tav>
                                        <p:tav tm="100000">
                                          <p:val>
                                            <p:strVal val="#ppt_y"/>
                                          </p:val>
                                        </p:tav>
                                      </p:tavLst>
                                    </p:anim>
                                  </p:childTnLst>
                                </p:cTn>
                              </p:par>
                              <p:par>
                                <p:cTn id="40" presetID="37" presetClass="entr" presetSubtype="0" fill="hold" nodeType="withEffect">
                                  <p:stCondLst>
                                    <p:cond delay="0"/>
                                  </p:stCondLst>
                                  <p:childTnLst>
                                    <p:set>
                                      <p:cBhvr>
                                        <p:cTn id="41" dur="1" fill="hold">
                                          <p:stCondLst>
                                            <p:cond delay="0"/>
                                          </p:stCondLst>
                                        </p:cTn>
                                        <p:tgtEl>
                                          <p:spTgt spid="6"/>
                                        </p:tgtEl>
                                        <p:attrNameLst>
                                          <p:attrName>style.visibility</p:attrName>
                                        </p:attrNameLst>
                                      </p:cBhvr>
                                      <p:to>
                                        <p:strVal val="visible"/>
                                      </p:to>
                                    </p:set>
                                    <p:animEffect transition="in" filter="fade">
                                      <p:cBhvr>
                                        <p:cTn id="42" dur="1000"/>
                                        <p:tgtEl>
                                          <p:spTgt spid="6"/>
                                        </p:tgtEl>
                                      </p:cBhvr>
                                    </p:animEffect>
                                    <p:anim calcmode="lin" valueType="num">
                                      <p:cBhvr>
                                        <p:cTn id="43" dur="1000" fill="hold"/>
                                        <p:tgtEl>
                                          <p:spTgt spid="6"/>
                                        </p:tgtEl>
                                        <p:attrNameLst>
                                          <p:attrName>ppt_x</p:attrName>
                                        </p:attrNameLst>
                                      </p:cBhvr>
                                      <p:tavLst>
                                        <p:tav tm="0">
                                          <p:val>
                                            <p:strVal val="#ppt_x"/>
                                          </p:val>
                                        </p:tav>
                                        <p:tav tm="100000">
                                          <p:val>
                                            <p:strVal val="#ppt_x"/>
                                          </p:val>
                                        </p:tav>
                                      </p:tavLst>
                                    </p:anim>
                                    <p:anim calcmode="lin" valueType="num">
                                      <p:cBhvr>
                                        <p:cTn id="44" dur="900" decel="100000" fill="hold"/>
                                        <p:tgtEl>
                                          <p:spTgt spid="6"/>
                                        </p:tgtEl>
                                        <p:attrNameLst>
                                          <p:attrName>ppt_y</p:attrName>
                                        </p:attrNameLst>
                                      </p:cBhvr>
                                      <p:tavLst>
                                        <p:tav tm="0">
                                          <p:val>
                                            <p:strVal val="#ppt_y+1"/>
                                          </p:val>
                                        </p:tav>
                                        <p:tav tm="100000">
                                          <p:val>
                                            <p:strVal val="#ppt_y-.03"/>
                                          </p:val>
                                        </p:tav>
                                      </p:tavLst>
                                    </p:anim>
                                    <p:anim calcmode="lin" valueType="num">
                                      <p:cBhvr>
                                        <p:cTn id="45" dur="100" accel="100000" fill="hold">
                                          <p:stCondLst>
                                            <p:cond delay="900"/>
                                          </p:stCondLst>
                                        </p:cTn>
                                        <p:tgtEl>
                                          <p:spTgt spid="6"/>
                                        </p:tgtEl>
                                        <p:attrNameLst>
                                          <p:attrName>ppt_y</p:attrName>
                                        </p:attrNameLst>
                                      </p:cBhvr>
                                      <p:tavLst>
                                        <p:tav tm="0">
                                          <p:val>
                                            <p:strVal val="#ppt_y-.03"/>
                                          </p:val>
                                        </p:tav>
                                        <p:tav tm="100000">
                                          <p:val>
                                            <p:strVal val="#ppt_y"/>
                                          </p:val>
                                        </p:tav>
                                      </p:tavLst>
                                    </p:anim>
                                  </p:childTnLst>
                                </p:cTn>
                              </p:par>
                              <p:par>
                                <p:cTn id="46" presetID="37" presetClass="entr" presetSubtype="0" fill="hold" grpId="0" nodeType="withEffect">
                                  <p:stCondLst>
                                    <p:cond delay="0"/>
                                  </p:stCondLst>
                                  <p:childTnLst>
                                    <p:set>
                                      <p:cBhvr>
                                        <p:cTn id="47" dur="1" fill="hold">
                                          <p:stCondLst>
                                            <p:cond delay="0"/>
                                          </p:stCondLst>
                                        </p:cTn>
                                        <p:tgtEl>
                                          <p:spTgt spid="10"/>
                                        </p:tgtEl>
                                        <p:attrNameLst>
                                          <p:attrName>style.visibility</p:attrName>
                                        </p:attrNameLst>
                                      </p:cBhvr>
                                      <p:to>
                                        <p:strVal val="visible"/>
                                      </p:to>
                                    </p:set>
                                    <p:animEffect transition="in" filter="fade">
                                      <p:cBhvr>
                                        <p:cTn id="48" dur="1000"/>
                                        <p:tgtEl>
                                          <p:spTgt spid="10"/>
                                        </p:tgtEl>
                                      </p:cBhvr>
                                    </p:animEffect>
                                    <p:anim calcmode="lin" valueType="num">
                                      <p:cBhvr>
                                        <p:cTn id="49" dur="1000" fill="hold"/>
                                        <p:tgtEl>
                                          <p:spTgt spid="10"/>
                                        </p:tgtEl>
                                        <p:attrNameLst>
                                          <p:attrName>ppt_x</p:attrName>
                                        </p:attrNameLst>
                                      </p:cBhvr>
                                      <p:tavLst>
                                        <p:tav tm="0">
                                          <p:val>
                                            <p:strVal val="#ppt_x"/>
                                          </p:val>
                                        </p:tav>
                                        <p:tav tm="100000">
                                          <p:val>
                                            <p:strVal val="#ppt_x"/>
                                          </p:val>
                                        </p:tav>
                                      </p:tavLst>
                                    </p:anim>
                                    <p:anim calcmode="lin" valueType="num">
                                      <p:cBhvr>
                                        <p:cTn id="50" dur="900" decel="100000" fill="hold"/>
                                        <p:tgtEl>
                                          <p:spTgt spid="10"/>
                                        </p:tgtEl>
                                        <p:attrNameLst>
                                          <p:attrName>ppt_y</p:attrName>
                                        </p:attrNameLst>
                                      </p:cBhvr>
                                      <p:tavLst>
                                        <p:tav tm="0">
                                          <p:val>
                                            <p:strVal val="#ppt_y+1"/>
                                          </p:val>
                                        </p:tav>
                                        <p:tav tm="100000">
                                          <p:val>
                                            <p:strVal val="#ppt_y-.03"/>
                                          </p:val>
                                        </p:tav>
                                      </p:tavLst>
                                    </p:anim>
                                    <p:anim calcmode="lin" valueType="num">
                                      <p:cBhvr>
                                        <p:cTn id="51" dur="100" accel="100000" fill="hold">
                                          <p:stCondLst>
                                            <p:cond delay="900"/>
                                          </p:stCondLst>
                                        </p:cTn>
                                        <p:tgtEl>
                                          <p:spTgt spid="10"/>
                                        </p:tgtEl>
                                        <p:attrNameLst>
                                          <p:attrName>ppt_y</p:attrName>
                                        </p:attrNameLst>
                                      </p:cBhvr>
                                      <p:tavLst>
                                        <p:tav tm="0">
                                          <p:val>
                                            <p:strVal val="#ppt_y-.03"/>
                                          </p:val>
                                        </p:tav>
                                        <p:tav tm="100000">
                                          <p:val>
                                            <p:strVal val="#ppt_y"/>
                                          </p:val>
                                        </p:tav>
                                      </p:tavLst>
                                    </p:anim>
                                  </p:childTnLst>
                                </p:cTn>
                              </p:par>
                            </p:childTnLst>
                          </p:cTn>
                        </p:par>
                        <p:par>
                          <p:cTn id="52" fill="hold">
                            <p:stCondLst>
                              <p:cond delay="2000"/>
                            </p:stCondLst>
                            <p:childTnLst>
                              <p:par>
                                <p:cTn id="53" presetID="37" presetClass="entr" presetSubtype="0" fill="hold" grpId="0" nodeType="afterEffect">
                                  <p:stCondLst>
                                    <p:cond delay="0"/>
                                  </p:stCondLst>
                                  <p:childTnLst>
                                    <p:set>
                                      <p:cBhvr>
                                        <p:cTn id="54" dur="1" fill="hold">
                                          <p:stCondLst>
                                            <p:cond delay="0"/>
                                          </p:stCondLst>
                                        </p:cTn>
                                        <p:tgtEl>
                                          <p:spTgt spid="12"/>
                                        </p:tgtEl>
                                        <p:attrNameLst>
                                          <p:attrName>style.visibility</p:attrName>
                                        </p:attrNameLst>
                                      </p:cBhvr>
                                      <p:to>
                                        <p:strVal val="visible"/>
                                      </p:to>
                                    </p:set>
                                    <p:animEffect transition="in" filter="fade">
                                      <p:cBhvr>
                                        <p:cTn id="55" dur="1000"/>
                                        <p:tgtEl>
                                          <p:spTgt spid="12"/>
                                        </p:tgtEl>
                                      </p:cBhvr>
                                    </p:animEffect>
                                    <p:anim calcmode="lin" valueType="num">
                                      <p:cBhvr>
                                        <p:cTn id="56" dur="1000" fill="hold"/>
                                        <p:tgtEl>
                                          <p:spTgt spid="12"/>
                                        </p:tgtEl>
                                        <p:attrNameLst>
                                          <p:attrName>ppt_x</p:attrName>
                                        </p:attrNameLst>
                                      </p:cBhvr>
                                      <p:tavLst>
                                        <p:tav tm="0">
                                          <p:val>
                                            <p:strVal val="#ppt_x"/>
                                          </p:val>
                                        </p:tav>
                                        <p:tav tm="100000">
                                          <p:val>
                                            <p:strVal val="#ppt_x"/>
                                          </p:val>
                                        </p:tav>
                                      </p:tavLst>
                                    </p:anim>
                                    <p:anim calcmode="lin" valueType="num">
                                      <p:cBhvr>
                                        <p:cTn id="57" dur="900" decel="100000" fill="hold"/>
                                        <p:tgtEl>
                                          <p:spTgt spid="12"/>
                                        </p:tgtEl>
                                        <p:attrNameLst>
                                          <p:attrName>ppt_y</p:attrName>
                                        </p:attrNameLst>
                                      </p:cBhvr>
                                      <p:tavLst>
                                        <p:tav tm="0">
                                          <p:val>
                                            <p:strVal val="#ppt_y+1"/>
                                          </p:val>
                                        </p:tav>
                                        <p:tav tm="100000">
                                          <p:val>
                                            <p:strVal val="#ppt_y-.03"/>
                                          </p:val>
                                        </p:tav>
                                      </p:tavLst>
                                    </p:anim>
                                    <p:anim calcmode="lin" valueType="num">
                                      <p:cBhvr>
                                        <p:cTn id="58" dur="100" accel="100000" fill="hold">
                                          <p:stCondLst>
                                            <p:cond delay="900"/>
                                          </p:stCondLst>
                                        </p:cTn>
                                        <p:tgtEl>
                                          <p:spTgt spid="12"/>
                                        </p:tgtEl>
                                        <p:attrNameLst>
                                          <p:attrName>ppt_y</p:attrName>
                                        </p:attrNameLst>
                                      </p:cBhvr>
                                      <p:tavLst>
                                        <p:tav tm="0">
                                          <p:val>
                                            <p:strVal val="#ppt_y-.03"/>
                                          </p:val>
                                        </p:tav>
                                        <p:tav tm="100000">
                                          <p:val>
                                            <p:strVal val="#ppt_y"/>
                                          </p:val>
                                        </p:tav>
                                      </p:tavLst>
                                    </p:anim>
                                  </p:childTnLst>
                                </p:cTn>
                              </p:par>
                              <p:par>
                                <p:cTn id="59" presetID="37" presetClass="entr" presetSubtype="0" fill="hold" grpId="0" nodeType="withEffect">
                                  <p:stCondLst>
                                    <p:cond delay="0"/>
                                  </p:stCondLst>
                                  <p:childTnLst>
                                    <p:set>
                                      <p:cBhvr>
                                        <p:cTn id="60" dur="1" fill="hold">
                                          <p:stCondLst>
                                            <p:cond delay="0"/>
                                          </p:stCondLst>
                                        </p:cTn>
                                        <p:tgtEl>
                                          <p:spTgt spid="8"/>
                                        </p:tgtEl>
                                        <p:attrNameLst>
                                          <p:attrName>style.visibility</p:attrName>
                                        </p:attrNameLst>
                                      </p:cBhvr>
                                      <p:to>
                                        <p:strVal val="visible"/>
                                      </p:to>
                                    </p:set>
                                    <p:animEffect transition="in" filter="fade">
                                      <p:cBhvr>
                                        <p:cTn id="61" dur="1000"/>
                                        <p:tgtEl>
                                          <p:spTgt spid="8"/>
                                        </p:tgtEl>
                                      </p:cBhvr>
                                    </p:animEffect>
                                    <p:anim calcmode="lin" valueType="num">
                                      <p:cBhvr>
                                        <p:cTn id="62" dur="1000" fill="hold"/>
                                        <p:tgtEl>
                                          <p:spTgt spid="8"/>
                                        </p:tgtEl>
                                        <p:attrNameLst>
                                          <p:attrName>ppt_x</p:attrName>
                                        </p:attrNameLst>
                                      </p:cBhvr>
                                      <p:tavLst>
                                        <p:tav tm="0">
                                          <p:val>
                                            <p:strVal val="#ppt_x"/>
                                          </p:val>
                                        </p:tav>
                                        <p:tav tm="100000">
                                          <p:val>
                                            <p:strVal val="#ppt_x"/>
                                          </p:val>
                                        </p:tav>
                                      </p:tavLst>
                                    </p:anim>
                                    <p:anim calcmode="lin" valueType="num">
                                      <p:cBhvr>
                                        <p:cTn id="63" dur="900" decel="100000" fill="hold"/>
                                        <p:tgtEl>
                                          <p:spTgt spid="8"/>
                                        </p:tgtEl>
                                        <p:attrNameLst>
                                          <p:attrName>ppt_y</p:attrName>
                                        </p:attrNameLst>
                                      </p:cBhvr>
                                      <p:tavLst>
                                        <p:tav tm="0">
                                          <p:val>
                                            <p:strVal val="#ppt_y+1"/>
                                          </p:val>
                                        </p:tav>
                                        <p:tav tm="100000">
                                          <p:val>
                                            <p:strVal val="#ppt_y-.03"/>
                                          </p:val>
                                        </p:tav>
                                      </p:tavLst>
                                    </p:anim>
                                    <p:anim calcmode="lin" valueType="num">
                                      <p:cBhvr>
                                        <p:cTn id="64" dur="100" accel="100000" fill="hold">
                                          <p:stCondLst>
                                            <p:cond delay="900"/>
                                          </p:stCondLst>
                                        </p:cTn>
                                        <p:tgtEl>
                                          <p:spTgt spid="8"/>
                                        </p:tgtEl>
                                        <p:attrNameLst>
                                          <p:attrName>ppt_y</p:attrName>
                                        </p:attrNameLst>
                                      </p:cBhvr>
                                      <p:tavLst>
                                        <p:tav tm="0">
                                          <p:val>
                                            <p:strVal val="#ppt_y-.03"/>
                                          </p:val>
                                        </p:tav>
                                        <p:tav tm="100000">
                                          <p:val>
                                            <p:strVal val="#ppt_y"/>
                                          </p:val>
                                        </p:tav>
                                      </p:tavLst>
                                    </p:anim>
                                  </p:childTnLst>
                                </p:cTn>
                              </p:par>
                              <p:par>
                                <p:cTn id="65" presetID="37" presetClass="entr" presetSubtype="0" fill="hold" grpId="0" nodeType="withEffect">
                                  <p:stCondLst>
                                    <p:cond delay="0"/>
                                  </p:stCondLst>
                                  <p:childTnLst>
                                    <p:set>
                                      <p:cBhvr>
                                        <p:cTn id="66" dur="1" fill="hold">
                                          <p:stCondLst>
                                            <p:cond delay="0"/>
                                          </p:stCondLst>
                                        </p:cTn>
                                        <p:tgtEl>
                                          <p:spTgt spid="13"/>
                                        </p:tgtEl>
                                        <p:attrNameLst>
                                          <p:attrName>style.visibility</p:attrName>
                                        </p:attrNameLst>
                                      </p:cBhvr>
                                      <p:to>
                                        <p:strVal val="visible"/>
                                      </p:to>
                                    </p:set>
                                    <p:animEffect transition="in" filter="fade">
                                      <p:cBhvr>
                                        <p:cTn id="67" dur="1000"/>
                                        <p:tgtEl>
                                          <p:spTgt spid="13"/>
                                        </p:tgtEl>
                                      </p:cBhvr>
                                    </p:animEffect>
                                    <p:anim calcmode="lin" valueType="num">
                                      <p:cBhvr>
                                        <p:cTn id="68" dur="1000" fill="hold"/>
                                        <p:tgtEl>
                                          <p:spTgt spid="13"/>
                                        </p:tgtEl>
                                        <p:attrNameLst>
                                          <p:attrName>ppt_x</p:attrName>
                                        </p:attrNameLst>
                                      </p:cBhvr>
                                      <p:tavLst>
                                        <p:tav tm="0">
                                          <p:val>
                                            <p:strVal val="#ppt_x"/>
                                          </p:val>
                                        </p:tav>
                                        <p:tav tm="100000">
                                          <p:val>
                                            <p:strVal val="#ppt_x"/>
                                          </p:val>
                                        </p:tav>
                                      </p:tavLst>
                                    </p:anim>
                                    <p:anim calcmode="lin" valueType="num">
                                      <p:cBhvr>
                                        <p:cTn id="69" dur="900" decel="100000" fill="hold"/>
                                        <p:tgtEl>
                                          <p:spTgt spid="13"/>
                                        </p:tgtEl>
                                        <p:attrNameLst>
                                          <p:attrName>ppt_y</p:attrName>
                                        </p:attrNameLst>
                                      </p:cBhvr>
                                      <p:tavLst>
                                        <p:tav tm="0">
                                          <p:val>
                                            <p:strVal val="#ppt_y+1"/>
                                          </p:val>
                                        </p:tav>
                                        <p:tav tm="100000">
                                          <p:val>
                                            <p:strVal val="#ppt_y-.03"/>
                                          </p:val>
                                        </p:tav>
                                      </p:tavLst>
                                    </p:anim>
                                    <p:anim calcmode="lin" valueType="num">
                                      <p:cBhvr>
                                        <p:cTn id="70" dur="100" accel="100000" fill="hold">
                                          <p:stCondLst>
                                            <p:cond delay="900"/>
                                          </p:stCondLst>
                                        </p:cTn>
                                        <p:tgtEl>
                                          <p:spTgt spid="13"/>
                                        </p:tgtEl>
                                        <p:attrNameLst>
                                          <p:attrName>ppt_y</p:attrName>
                                        </p:attrNameLst>
                                      </p:cBhvr>
                                      <p:tavLst>
                                        <p:tav tm="0">
                                          <p:val>
                                            <p:strVal val="#ppt_y-.03"/>
                                          </p:val>
                                        </p:tav>
                                        <p:tav tm="100000">
                                          <p:val>
                                            <p:strVal val="#ppt_y"/>
                                          </p:val>
                                        </p:tav>
                                      </p:tavLst>
                                    </p:anim>
                                  </p:childTnLst>
                                </p:cTn>
                              </p:par>
                              <p:par>
                                <p:cTn id="71" presetID="37" presetClass="entr" presetSubtype="0" fill="hold" grpId="0" nodeType="withEffect">
                                  <p:stCondLst>
                                    <p:cond delay="0"/>
                                  </p:stCondLst>
                                  <p:childTnLst>
                                    <p:set>
                                      <p:cBhvr>
                                        <p:cTn id="72" dur="1" fill="hold">
                                          <p:stCondLst>
                                            <p:cond delay="0"/>
                                          </p:stCondLst>
                                        </p:cTn>
                                        <p:tgtEl>
                                          <p:spTgt spid="11"/>
                                        </p:tgtEl>
                                        <p:attrNameLst>
                                          <p:attrName>style.visibility</p:attrName>
                                        </p:attrNameLst>
                                      </p:cBhvr>
                                      <p:to>
                                        <p:strVal val="visible"/>
                                      </p:to>
                                    </p:set>
                                    <p:animEffect transition="in" filter="fade">
                                      <p:cBhvr>
                                        <p:cTn id="73" dur="1000"/>
                                        <p:tgtEl>
                                          <p:spTgt spid="11"/>
                                        </p:tgtEl>
                                      </p:cBhvr>
                                    </p:animEffect>
                                    <p:anim calcmode="lin" valueType="num">
                                      <p:cBhvr>
                                        <p:cTn id="74" dur="1000" fill="hold"/>
                                        <p:tgtEl>
                                          <p:spTgt spid="11"/>
                                        </p:tgtEl>
                                        <p:attrNameLst>
                                          <p:attrName>ppt_x</p:attrName>
                                        </p:attrNameLst>
                                      </p:cBhvr>
                                      <p:tavLst>
                                        <p:tav tm="0">
                                          <p:val>
                                            <p:strVal val="#ppt_x"/>
                                          </p:val>
                                        </p:tav>
                                        <p:tav tm="100000">
                                          <p:val>
                                            <p:strVal val="#ppt_x"/>
                                          </p:val>
                                        </p:tav>
                                      </p:tavLst>
                                    </p:anim>
                                    <p:anim calcmode="lin" valueType="num">
                                      <p:cBhvr>
                                        <p:cTn id="75" dur="900" decel="100000" fill="hold"/>
                                        <p:tgtEl>
                                          <p:spTgt spid="11"/>
                                        </p:tgtEl>
                                        <p:attrNameLst>
                                          <p:attrName>ppt_y</p:attrName>
                                        </p:attrNameLst>
                                      </p:cBhvr>
                                      <p:tavLst>
                                        <p:tav tm="0">
                                          <p:val>
                                            <p:strVal val="#ppt_y+1"/>
                                          </p:val>
                                        </p:tav>
                                        <p:tav tm="100000">
                                          <p:val>
                                            <p:strVal val="#ppt_y-.03"/>
                                          </p:val>
                                        </p:tav>
                                      </p:tavLst>
                                    </p:anim>
                                    <p:anim calcmode="lin" valueType="num">
                                      <p:cBhvr>
                                        <p:cTn id="76" dur="100" accel="100000" fill="hold">
                                          <p:stCondLst>
                                            <p:cond delay="900"/>
                                          </p:stCondLst>
                                        </p:cTn>
                                        <p:tgtEl>
                                          <p:spTgt spid="11"/>
                                        </p:tgtEl>
                                        <p:attrNameLst>
                                          <p:attrName>ppt_y</p:attrName>
                                        </p:attrNameLst>
                                      </p:cBhvr>
                                      <p:tavLst>
                                        <p:tav tm="0">
                                          <p:val>
                                            <p:strVal val="#ppt_y-.03"/>
                                          </p:val>
                                        </p:tav>
                                        <p:tav tm="100000">
                                          <p:val>
                                            <p:strVal val="#ppt_y"/>
                                          </p:val>
                                        </p:tav>
                                      </p:tavLst>
                                    </p:anim>
                                  </p:childTnLst>
                                </p:cTn>
                              </p:par>
                            </p:childTnLst>
                          </p:cTn>
                        </p:par>
                        <p:par>
                          <p:cTn id="77" fill="hold">
                            <p:stCondLst>
                              <p:cond delay="3000"/>
                            </p:stCondLst>
                            <p:childTnLst>
                              <p:par>
                                <p:cTn id="78" presetID="37" presetClass="entr" presetSubtype="0" fill="hold" nodeType="afterEffect">
                                  <p:stCondLst>
                                    <p:cond delay="0"/>
                                  </p:stCondLst>
                                  <p:childTnLst>
                                    <p:set>
                                      <p:cBhvr>
                                        <p:cTn id="79" dur="1" fill="hold">
                                          <p:stCondLst>
                                            <p:cond delay="0"/>
                                          </p:stCondLst>
                                        </p:cTn>
                                        <p:tgtEl>
                                          <p:spTgt spid="15"/>
                                        </p:tgtEl>
                                        <p:attrNameLst>
                                          <p:attrName>style.visibility</p:attrName>
                                        </p:attrNameLst>
                                      </p:cBhvr>
                                      <p:to>
                                        <p:strVal val="visible"/>
                                      </p:to>
                                    </p:set>
                                    <p:animEffect transition="in" filter="fade">
                                      <p:cBhvr>
                                        <p:cTn id="80" dur="1000"/>
                                        <p:tgtEl>
                                          <p:spTgt spid="15"/>
                                        </p:tgtEl>
                                      </p:cBhvr>
                                    </p:animEffect>
                                    <p:anim calcmode="lin" valueType="num">
                                      <p:cBhvr>
                                        <p:cTn id="81" dur="1000" fill="hold"/>
                                        <p:tgtEl>
                                          <p:spTgt spid="15"/>
                                        </p:tgtEl>
                                        <p:attrNameLst>
                                          <p:attrName>ppt_x</p:attrName>
                                        </p:attrNameLst>
                                      </p:cBhvr>
                                      <p:tavLst>
                                        <p:tav tm="0">
                                          <p:val>
                                            <p:strVal val="#ppt_x"/>
                                          </p:val>
                                        </p:tav>
                                        <p:tav tm="100000">
                                          <p:val>
                                            <p:strVal val="#ppt_x"/>
                                          </p:val>
                                        </p:tav>
                                      </p:tavLst>
                                    </p:anim>
                                    <p:anim calcmode="lin" valueType="num">
                                      <p:cBhvr>
                                        <p:cTn id="82" dur="900" decel="100000" fill="hold"/>
                                        <p:tgtEl>
                                          <p:spTgt spid="15"/>
                                        </p:tgtEl>
                                        <p:attrNameLst>
                                          <p:attrName>ppt_y</p:attrName>
                                        </p:attrNameLst>
                                      </p:cBhvr>
                                      <p:tavLst>
                                        <p:tav tm="0">
                                          <p:val>
                                            <p:strVal val="#ppt_y+1"/>
                                          </p:val>
                                        </p:tav>
                                        <p:tav tm="100000">
                                          <p:val>
                                            <p:strVal val="#ppt_y-.03"/>
                                          </p:val>
                                        </p:tav>
                                      </p:tavLst>
                                    </p:anim>
                                    <p:anim calcmode="lin" valueType="num">
                                      <p:cBhvr>
                                        <p:cTn id="83" dur="100" accel="100000" fill="hold">
                                          <p:stCondLst>
                                            <p:cond delay="900"/>
                                          </p:stCondLst>
                                        </p:cTn>
                                        <p:tgtEl>
                                          <p:spTgt spid="15"/>
                                        </p:tgtEl>
                                        <p:attrNameLst>
                                          <p:attrName>ppt_y</p:attrName>
                                        </p:attrNameLst>
                                      </p:cBhvr>
                                      <p:tavLst>
                                        <p:tav tm="0">
                                          <p:val>
                                            <p:strVal val="#ppt_y-.03"/>
                                          </p:val>
                                        </p:tav>
                                        <p:tav tm="100000">
                                          <p:val>
                                            <p:strVal val="#ppt_y"/>
                                          </p:val>
                                        </p:tav>
                                      </p:tavLst>
                                    </p:anim>
                                  </p:childTnLst>
                                </p:cTn>
                              </p:par>
                              <p:par>
                                <p:cTn id="84" presetID="37" presetClass="entr" presetSubtype="0" fill="hold" nodeType="withEffect">
                                  <p:stCondLst>
                                    <p:cond delay="0"/>
                                  </p:stCondLst>
                                  <p:childTnLst>
                                    <p:set>
                                      <p:cBhvr>
                                        <p:cTn id="85" dur="1" fill="hold">
                                          <p:stCondLst>
                                            <p:cond delay="0"/>
                                          </p:stCondLst>
                                        </p:cTn>
                                        <p:tgtEl>
                                          <p:spTgt spid="14"/>
                                        </p:tgtEl>
                                        <p:attrNameLst>
                                          <p:attrName>style.visibility</p:attrName>
                                        </p:attrNameLst>
                                      </p:cBhvr>
                                      <p:to>
                                        <p:strVal val="visible"/>
                                      </p:to>
                                    </p:set>
                                    <p:animEffect transition="in" filter="fade">
                                      <p:cBhvr>
                                        <p:cTn id="86" dur="1000"/>
                                        <p:tgtEl>
                                          <p:spTgt spid="14"/>
                                        </p:tgtEl>
                                      </p:cBhvr>
                                    </p:animEffect>
                                    <p:anim calcmode="lin" valueType="num">
                                      <p:cBhvr>
                                        <p:cTn id="87" dur="1000" fill="hold"/>
                                        <p:tgtEl>
                                          <p:spTgt spid="14"/>
                                        </p:tgtEl>
                                        <p:attrNameLst>
                                          <p:attrName>ppt_x</p:attrName>
                                        </p:attrNameLst>
                                      </p:cBhvr>
                                      <p:tavLst>
                                        <p:tav tm="0">
                                          <p:val>
                                            <p:strVal val="#ppt_x"/>
                                          </p:val>
                                        </p:tav>
                                        <p:tav tm="100000">
                                          <p:val>
                                            <p:strVal val="#ppt_x"/>
                                          </p:val>
                                        </p:tav>
                                      </p:tavLst>
                                    </p:anim>
                                    <p:anim calcmode="lin" valueType="num">
                                      <p:cBhvr>
                                        <p:cTn id="88" dur="900" decel="100000" fill="hold"/>
                                        <p:tgtEl>
                                          <p:spTgt spid="14"/>
                                        </p:tgtEl>
                                        <p:attrNameLst>
                                          <p:attrName>ppt_y</p:attrName>
                                        </p:attrNameLst>
                                      </p:cBhvr>
                                      <p:tavLst>
                                        <p:tav tm="0">
                                          <p:val>
                                            <p:strVal val="#ppt_y+1"/>
                                          </p:val>
                                        </p:tav>
                                        <p:tav tm="100000">
                                          <p:val>
                                            <p:strVal val="#ppt_y-.03"/>
                                          </p:val>
                                        </p:tav>
                                      </p:tavLst>
                                    </p:anim>
                                    <p:anim calcmode="lin" valueType="num">
                                      <p:cBhvr>
                                        <p:cTn id="89" dur="100" accel="100000" fill="hold">
                                          <p:stCondLst>
                                            <p:cond delay="900"/>
                                          </p:stCondLst>
                                        </p:cTn>
                                        <p:tgtEl>
                                          <p:spTgt spid="14"/>
                                        </p:tgtEl>
                                        <p:attrNameLst>
                                          <p:attrName>ppt_y</p:attrName>
                                        </p:attrNameLst>
                                      </p:cBhvr>
                                      <p:tavLst>
                                        <p:tav tm="0">
                                          <p:val>
                                            <p:strVal val="#ppt_y-.03"/>
                                          </p:val>
                                        </p:tav>
                                        <p:tav tm="100000">
                                          <p:val>
                                            <p:strVal val="#ppt_y"/>
                                          </p:val>
                                        </p:tav>
                                      </p:tavLst>
                                    </p:anim>
                                  </p:childTnLst>
                                </p:cTn>
                              </p:par>
                            </p:childTnLst>
                          </p:cTn>
                        </p:par>
                        <p:par>
                          <p:cTn id="90" fill="hold">
                            <p:stCondLst>
                              <p:cond delay="4000"/>
                            </p:stCondLst>
                            <p:childTnLst>
                              <p:par>
                                <p:cTn id="91" presetID="37" presetClass="entr" presetSubtype="0" fill="hold" nodeType="afterEffect">
                                  <p:stCondLst>
                                    <p:cond delay="0"/>
                                  </p:stCondLst>
                                  <p:childTnLst>
                                    <p:set>
                                      <p:cBhvr>
                                        <p:cTn id="92" dur="1" fill="hold">
                                          <p:stCondLst>
                                            <p:cond delay="0"/>
                                          </p:stCondLst>
                                        </p:cTn>
                                        <p:tgtEl>
                                          <p:spTgt spid="16"/>
                                        </p:tgtEl>
                                        <p:attrNameLst>
                                          <p:attrName>style.visibility</p:attrName>
                                        </p:attrNameLst>
                                      </p:cBhvr>
                                      <p:to>
                                        <p:strVal val="visible"/>
                                      </p:to>
                                    </p:set>
                                    <p:animEffect transition="in" filter="fade">
                                      <p:cBhvr>
                                        <p:cTn id="93" dur="1000"/>
                                        <p:tgtEl>
                                          <p:spTgt spid="16"/>
                                        </p:tgtEl>
                                      </p:cBhvr>
                                    </p:animEffect>
                                    <p:anim calcmode="lin" valueType="num">
                                      <p:cBhvr>
                                        <p:cTn id="94" dur="1000" fill="hold"/>
                                        <p:tgtEl>
                                          <p:spTgt spid="16"/>
                                        </p:tgtEl>
                                        <p:attrNameLst>
                                          <p:attrName>ppt_x</p:attrName>
                                        </p:attrNameLst>
                                      </p:cBhvr>
                                      <p:tavLst>
                                        <p:tav tm="0">
                                          <p:val>
                                            <p:strVal val="#ppt_x"/>
                                          </p:val>
                                        </p:tav>
                                        <p:tav tm="100000">
                                          <p:val>
                                            <p:strVal val="#ppt_x"/>
                                          </p:val>
                                        </p:tav>
                                      </p:tavLst>
                                    </p:anim>
                                    <p:anim calcmode="lin" valueType="num">
                                      <p:cBhvr>
                                        <p:cTn id="95" dur="900" decel="100000" fill="hold"/>
                                        <p:tgtEl>
                                          <p:spTgt spid="16"/>
                                        </p:tgtEl>
                                        <p:attrNameLst>
                                          <p:attrName>ppt_y</p:attrName>
                                        </p:attrNameLst>
                                      </p:cBhvr>
                                      <p:tavLst>
                                        <p:tav tm="0">
                                          <p:val>
                                            <p:strVal val="#ppt_y+1"/>
                                          </p:val>
                                        </p:tav>
                                        <p:tav tm="100000">
                                          <p:val>
                                            <p:strVal val="#ppt_y-.03"/>
                                          </p:val>
                                        </p:tav>
                                      </p:tavLst>
                                    </p:anim>
                                    <p:anim calcmode="lin" valueType="num">
                                      <p:cBhvr>
                                        <p:cTn id="96" dur="100" accel="100000" fill="hold">
                                          <p:stCondLst>
                                            <p:cond delay="900"/>
                                          </p:stCondLst>
                                        </p:cTn>
                                        <p:tgtEl>
                                          <p:spTgt spid="16"/>
                                        </p:tgtEl>
                                        <p:attrNameLst>
                                          <p:attrName>ppt_y</p:attrName>
                                        </p:attrNameLst>
                                      </p:cBhvr>
                                      <p:tavLst>
                                        <p:tav tm="0">
                                          <p:val>
                                            <p:strVal val="#ppt_y-.03"/>
                                          </p:val>
                                        </p:tav>
                                        <p:tav tm="100000">
                                          <p:val>
                                            <p:strVal val="#ppt_y"/>
                                          </p:val>
                                        </p:tav>
                                      </p:tavLst>
                                    </p:anim>
                                  </p:childTnLst>
                                </p:cTn>
                              </p:par>
                              <p:par>
                                <p:cTn id="97" presetID="37" presetClass="entr" presetSubtype="0" fill="hold" nodeType="withEffect">
                                  <p:stCondLst>
                                    <p:cond delay="0"/>
                                  </p:stCondLst>
                                  <p:childTnLst>
                                    <p:set>
                                      <p:cBhvr>
                                        <p:cTn id="98" dur="1" fill="hold">
                                          <p:stCondLst>
                                            <p:cond delay="0"/>
                                          </p:stCondLst>
                                        </p:cTn>
                                        <p:tgtEl>
                                          <p:spTgt spid="17"/>
                                        </p:tgtEl>
                                        <p:attrNameLst>
                                          <p:attrName>style.visibility</p:attrName>
                                        </p:attrNameLst>
                                      </p:cBhvr>
                                      <p:to>
                                        <p:strVal val="visible"/>
                                      </p:to>
                                    </p:set>
                                    <p:animEffect transition="in" filter="fade">
                                      <p:cBhvr>
                                        <p:cTn id="99" dur="1000"/>
                                        <p:tgtEl>
                                          <p:spTgt spid="17"/>
                                        </p:tgtEl>
                                      </p:cBhvr>
                                    </p:animEffect>
                                    <p:anim calcmode="lin" valueType="num">
                                      <p:cBhvr>
                                        <p:cTn id="100" dur="1000" fill="hold"/>
                                        <p:tgtEl>
                                          <p:spTgt spid="17"/>
                                        </p:tgtEl>
                                        <p:attrNameLst>
                                          <p:attrName>ppt_x</p:attrName>
                                        </p:attrNameLst>
                                      </p:cBhvr>
                                      <p:tavLst>
                                        <p:tav tm="0">
                                          <p:val>
                                            <p:strVal val="#ppt_x"/>
                                          </p:val>
                                        </p:tav>
                                        <p:tav tm="100000">
                                          <p:val>
                                            <p:strVal val="#ppt_x"/>
                                          </p:val>
                                        </p:tav>
                                      </p:tavLst>
                                    </p:anim>
                                    <p:anim calcmode="lin" valueType="num">
                                      <p:cBhvr>
                                        <p:cTn id="101" dur="900" decel="100000" fill="hold"/>
                                        <p:tgtEl>
                                          <p:spTgt spid="17"/>
                                        </p:tgtEl>
                                        <p:attrNameLst>
                                          <p:attrName>ppt_y</p:attrName>
                                        </p:attrNameLst>
                                      </p:cBhvr>
                                      <p:tavLst>
                                        <p:tav tm="0">
                                          <p:val>
                                            <p:strVal val="#ppt_y+1"/>
                                          </p:val>
                                        </p:tav>
                                        <p:tav tm="100000">
                                          <p:val>
                                            <p:strVal val="#ppt_y-.03"/>
                                          </p:val>
                                        </p:tav>
                                      </p:tavLst>
                                    </p:anim>
                                    <p:anim calcmode="lin" valueType="num">
                                      <p:cBhvr>
                                        <p:cTn id="102" dur="100" accel="100000" fill="hold">
                                          <p:stCondLst>
                                            <p:cond delay="900"/>
                                          </p:stCondLst>
                                        </p:cTn>
                                        <p:tgtEl>
                                          <p:spTgt spid="17"/>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4" grpId="0" animBg="1"/>
      <p:bldP spid="5" grpId="0" animBg="1"/>
      <p:bldP spid="8" grpId="0" animBg="1"/>
      <p:bldP spid="9" grpId="0"/>
      <p:bldP spid="10" grpId="0"/>
      <p:bldP spid="11" grpId="0"/>
      <p:bldP spid="12" grpId="0"/>
      <p:bldP spid="13"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b="1" dirty="0" smtClean="0">
                <a:cs typeface="B Nazanin" pitchFamily="2" charset="-78"/>
              </a:rPr>
              <a:t>سطوح تصمیم گیری و نیازهای اطلاعاتی</a:t>
            </a:r>
            <a:endParaRPr lang="en-US" dirty="0">
              <a:cs typeface="B Nazanin" pitchFamily="2" charset="-78"/>
            </a:endParaRPr>
          </a:p>
        </p:txBody>
      </p:sp>
      <p:sp>
        <p:nvSpPr>
          <p:cNvPr id="3" name="Content Placeholder 2"/>
          <p:cNvSpPr>
            <a:spLocks noGrp="1"/>
          </p:cNvSpPr>
          <p:nvPr>
            <p:ph sz="quarter" idx="1"/>
          </p:nvPr>
        </p:nvSpPr>
        <p:spPr/>
        <p:txBody>
          <a:bodyPr/>
          <a:lstStyle/>
          <a:p>
            <a:pPr algn="just" rtl="1">
              <a:buFont typeface="Wingdings" pitchFamily="2" charset="2"/>
              <a:buChar char="v"/>
            </a:pPr>
            <a:r>
              <a:rPr lang="fa-IR" b="1" dirty="0" smtClean="0">
                <a:cs typeface="B Nazanin" pitchFamily="2" charset="-78"/>
              </a:rPr>
              <a:t>تصمیمات استراتژیک:</a:t>
            </a:r>
            <a:r>
              <a:rPr lang="fa-IR" dirty="0" smtClean="0">
                <a:cs typeface="B Nazanin" pitchFamily="2" charset="-78"/>
              </a:rPr>
              <a:t>  تصمیمات استراتژیک مربوط به برنامه های بلندمدت در کل سازمان می باشند. بدون ساختارند و قابل برنامه ریزی نمی باشند و غالباً جدید هستند. ریسک زیادی دارند.</a:t>
            </a:r>
          </a:p>
          <a:p>
            <a:pPr algn="just" rtl="1">
              <a:buFont typeface="Wingdings" pitchFamily="2" charset="2"/>
              <a:buChar char="v"/>
            </a:pPr>
            <a:endParaRPr lang="fa-IR" b="1" dirty="0" smtClean="0">
              <a:cs typeface="B Nazanin" pitchFamily="2" charset="-78"/>
            </a:endParaRPr>
          </a:p>
          <a:p>
            <a:pPr algn="just" rtl="1">
              <a:buFont typeface="Wingdings" pitchFamily="2" charset="2"/>
              <a:buChar char="v"/>
            </a:pPr>
            <a:r>
              <a:rPr lang="fa-IR" b="1" dirty="0" smtClean="0">
                <a:cs typeface="B Nazanin" pitchFamily="2" charset="-78"/>
              </a:rPr>
              <a:t>تصمیمات تاکتیکی</a:t>
            </a:r>
            <a:r>
              <a:rPr lang="fa-IR" dirty="0" smtClean="0">
                <a:cs typeface="B Nazanin" pitchFamily="2" charset="-78"/>
              </a:rPr>
              <a:t> </a:t>
            </a:r>
            <a:r>
              <a:rPr lang="fa-IR" b="1" dirty="0" smtClean="0">
                <a:cs typeface="B Nazanin" pitchFamily="2" charset="-78"/>
              </a:rPr>
              <a:t>:</a:t>
            </a:r>
            <a:r>
              <a:rPr lang="fa-IR" dirty="0" smtClean="0">
                <a:cs typeface="B Nazanin" pitchFamily="2" charset="-78"/>
              </a:rPr>
              <a:t> بخش عمده ی اطلاعات مربوط به خلاصه عملکرد فعالیتهای اصلی سازمان است. اطلاعات کاملاً ساختاری بوده و از نظر محتوا قابل پیش بینی دقیق و صحیح می باشد.</a:t>
            </a:r>
          </a:p>
          <a:p>
            <a:pPr algn="just" rtl="1">
              <a:buFont typeface="Wingdings" pitchFamily="2" charset="2"/>
              <a:buChar char="v"/>
            </a:pPr>
            <a:endParaRPr lang="fa-IR" b="1" dirty="0" smtClean="0">
              <a:cs typeface="B Nazanin" pitchFamily="2" charset="-78"/>
            </a:endParaRPr>
          </a:p>
          <a:p>
            <a:pPr algn="just" rtl="1">
              <a:buFont typeface="Wingdings" pitchFamily="2" charset="2"/>
              <a:buChar char="v"/>
            </a:pPr>
            <a:r>
              <a:rPr lang="fa-IR" b="1" dirty="0" smtClean="0">
                <a:cs typeface="B Nazanin" pitchFamily="2" charset="-78"/>
              </a:rPr>
              <a:t>تصمیمات اجرایی:</a:t>
            </a:r>
            <a:r>
              <a:rPr lang="fa-IR" dirty="0" smtClean="0">
                <a:cs typeface="B Nazanin" pitchFamily="2" charset="-78"/>
              </a:rPr>
              <a:t> بیشتر اطلاعات مربوط به گذشته و حال می باشند. به اطلاعات صحیح و دقیق نیاز داریم. تصمیمات کاملاً ساختاری هستند.</a:t>
            </a:r>
            <a:endParaRPr lang="en-US" dirty="0" smtClean="0">
              <a:cs typeface="B Nazanin" pitchFamily="2" charset="-78"/>
            </a:endParaRPr>
          </a:p>
          <a:p>
            <a:pPr algn="just">
              <a:buNone/>
            </a:pPr>
            <a:endParaRPr lang="en-US" dirty="0">
              <a:cs typeface="B Nazanin" pitchFamily="2" charset="-7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b="1" dirty="0" smtClean="0">
                <a:cs typeface="B Nazanin" pitchFamily="2" charset="-78"/>
              </a:rPr>
              <a:t>وجود روابط میان پدیده ها در سازمان:</a:t>
            </a:r>
            <a:r>
              <a:rPr lang="en-US" dirty="0" smtClean="0">
                <a:cs typeface="B Nazanin" pitchFamily="2" charset="-78"/>
              </a:rPr>
              <a:t/>
            </a:r>
            <a:br>
              <a:rPr lang="en-US" dirty="0" smtClean="0">
                <a:cs typeface="B Nazanin" pitchFamily="2" charset="-78"/>
              </a:rPr>
            </a:br>
            <a:endParaRPr lang="en-US" dirty="0">
              <a:cs typeface="B Nazanin" pitchFamily="2" charset="-78"/>
            </a:endParaRPr>
          </a:p>
        </p:txBody>
      </p:sp>
      <p:sp>
        <p:nvSpPr>
          <p:cNvPr id="3" name="Content Placeholder 2"/>
          <p:cNvSpPr>
            <a:spLocks noGrp="1"/>
          </p:cNvSpPr>
          <p:nvPr>
            <p:ph sz="quarter" idx="1"/>
          </p:nvPr>
        </p:nvSpPr>
        <p:spPr>
          <a:xfrm>
            <a:off x="457200" y="1285860"/>
            <a:ext cx="7829576" cy="5188092"/>
          </a:xfrm>
        </p:spPr>
        <p:txBody>
          <a:bodyPr>
            <a:normAutofit fontScale="92500"/>
          </a:bodyPr>
          <a:lstStyle/>
          <a:p>
            <a:pPr algn="just" rtl="1">
              <a:buNone/>
            </a:pPr>
            <a:r>
              <a:rPr lang="fa-IR" dirty="0" smtClean="0">
                <a:cs typeface="B Nazanin" pitchFamily="2" charset="-78"/>
              </a:rPr>
              <a:t>یکی از ویژگی های اساسی و مهم در اجرای فعالیتهای اصلی و نیز پشتیبانی در سازمان وجود رابطه بین بخشهای مختلف سازمان و عملیات آنها است. اهمیت و تعداد رابطه بین فعالیتهای مختلف به ماهیت سازمان و عملیات آنها بستگی دارد. ترکیب دقیق اجزاء در یک سازمان خاص بستگی به عوامل مختلف از جمله موارد زیر دارد:</a:t>
            </a:r>
            <a:endParaRPr lang="en-US" dirty="0" smtClean="0">
              <a:cs typeface="B Nazanin" pitchFamily="2" charset="-78"/>
            </a:endParaRPr>
          </a:p>
          <a:p>
            <a:pPr lvl="0" algn="just" rtl="1">
              <a:buFont typeface="Wingdings" pitchFamily="2" charset="2"/>
              <a:buChar char="v"/>
            </a:pPr>
            <a:r>
              <a:rPr lang="fa-IR" dirty="0" smtClean="0">
                <a:cs typeface="B Nazanin" pitchFamily="2" charset="-78"/>
              </a:rPr>
              <a:t>حجم سازمان</a:t>
            </a:r>
            <a:endParaRPr lang="en-US" dirty="0" smtClean="0">
              <a:cs typeface="B Nazanin" pitchFamily="2" charset="-78"/>
            </a:endParaRPr>
          </a:p>
          <a:p>
            <a:pPr lvl="0" algn="just" rtl="1">
              <a:buFont typeface="Wingdings" pitchFamily="2" charset="2"/>
              <a:buChar char="v"/>
            </a:pPr>
            <a:r>
              <a:rPr lang="fa-IR" dirty="0" smtClean="0">
                <a:cs typeface="B Nazanin" pitchFamily="2" charset="-78"/>
              </a:rPr>
              <a:t>ماهیت محصول و مراحل مختلف تولید</a:t>
            </a:r>
            <a:endParaRPr lang="en-US" dirty="0" smtClean="0">
              <a:cs typeface="B Nazanin" pitchFamily="2" charset="-78"/>
            </a:endParaRPr>
          </a:p>
          <a:p>
            <a:pPr lvl="0" algn="just" rtl="1">
              <a:buFont typeface="Wingdings" pitchFamily="2" charset="2"/>
              <a:buChar char="v"/>
            </a:pPr>
            <a:r>
              <a:rPr lang="fa-IR" dirty="0" smtClean="0">
                <a:cs typeface="B Nazanin" pitchFamily="2" charset="-78"/>
              </a:rPr>
              <a:t>نوع تکنولوژی مورد استفاده</a:t>
            </a:r>
            <a:endParaRPr lang="en-US" dirty="0" smtClean="0">
              <a:cs typeface="B Nazanin" pitchFamily="2" charset="-78"/>
            </a:endParaRPr>
          </a:p>
          <a:p>
            <a:pPr lvl="0" algn="just" rtl="1">
              <a:buFont typeface="Wingdings" pitchFamily="2" charset="2"/>
              <a:buChar char="v"/>
            </a:pPr>
            <a:r>
              <a:rPr lang="fa-IR" dirty="0" smtClean="0">
                <a:cs typeface="B Nazanin" pitchFamily="2" charset="-78"/>
              </a:rPr>
              <a:t>ماهیت بازار و وضعیت رقابتی آن</a:t>
            </a:r>
            <a:endParaRPr lang="en-US" dirty="0" smtClean="0">
              <a:cs typeface="B Nazanin" pitchFamily="2" charset="-78"/>
            </a:endParaRPr>
          </a:p>
          <a:p>
            <a:pPr lvl="0" algn="just" rtl="1">
              <a:buFont typeface="Wingdings" pitchFamily="2" charset="2"/>
              <a:buChar char="v"/>
            </a:pPr>
            <a:r>
              <a:rPr lang="fa-IR" dirty="0" smtClean="0">
                <a:cs typeface="B Nazanin" pitchFamily="2" charset="-78"/>
              </a:rPr>
              <a:t>سوابق گذشته سازمان</a:t>
            </a:r>
            <a:endParaRPr lang="en-US" dirty="0" smtClean="0">
              <a:cs typeface="B Nazanin" pitchFamily="2" charset="-78"/>
            </a:endParaRPr>
          </a:p>
          <a:p>
            <a:pPr lvl="0" algn="just" rtl="1">
              <a:buFont typeface="Wingdings" pitchFamily="2" charset="2"/>
              <a:buChar char="v"/>
            </a:pPr>
            <a:r>
              <a:rPr lang="fa-IR" dirty="0" smtClean="0">
                <a:cs typeface="B Nazanin" pitchFamily="2" charset="-78"/>
              </a:rPr>
              <a:t>پرسنل مربوطه</a:t>
            </a:r>
            <a:endParaRPr lang="en-US" dirty="0" smtClean="0">
              <a:cs typeface="B Nazanin" pitchFamily="2" charset="-78"/>
            </a:endParaRPr>
          </a:p>
          <a:p>
            <a:pPr algn="just" rtl="1">
              <a:buNone/>
            </a:pPr>
            <a:r>
              <a:rPr lang="fa-IR" dirty="0" smtClean="0">
                <a:cs typeface="B Nazanin" pitchFamily="2" charset="-78"/>
              </a:rPr>
              <a:t>سیستم های اطلاعات برای سازمان باید به گونه ای باشند که نیازهای سازمان مربوطه را تامین کند و با ترکیب سازمان هماهنگ باشد، زیرا نمی توان یک سیستم اطلاعات استاندارد برای تمام سازمان ها در نظر گرفت.</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4"/>
          <p:cNvGrpSpPr>
            <a:grpSpLocks noChangeAspect="1"/>
          </p:cNvGrpSpPr>
          <p:nvPr/>
        </p:nvGrpSpPr>
        <p:grpSpPr bwMode="auto">
          <a:xfrm>
            <a:off x="642911" y="428604"/>
            <a:ext cx="7982474" cy="6420891"/>
            <a:chOff x="1800" y="1440"/>
            <a:chExt cx="8460" cy="6300"/>
          </a:xfrm>
        </p:grpSpPr>
        <p:sp>
          <p:nvSpPr>
            <p:cNvPr id="5" name="AutoShape 5"/>
            <p:cNvSpPr>
              <a:spLocks noChangeAspect="1" noChangeArrowheads="1"/>
            </p:cNvSpPr>
            <p:nvPr/>
          </p:nvSpPr>
          <p:spPr bwMode="auto">
            <a:xfrm>
              <a:off x="1800" y="1440"/>
              <a:ext cx="8460" cy="6300"/>
            </a:xfrm>
            <a:prstGeom prst="rect">
              <a:avLst/>
            </a:prstGeom>
            <a:noFill/>
            <a:ln w="9525">
              <a:noFill/>
              <a:miter lim="800000"/>
              <a:headEnd/>
              <a:tailEnd/>
            </a:ln>
          </p:spPr>
          <p:txBody>
            <a:bodyPr/>
            <a:lstStyle/>
            <a:p>
              <a:pPr algn="l"/>
              <a:endParaRPr lang="fa-IR" sz="2400" b="1">
                <a:effectLst/>
                <a:latin typeface="Times New Roman" pitchFamily="18" charset="0"/>
                <a:cs typeface="B Nazanin" pitchFamily="2" charset="-78"/>
              </a:endParaRPr>
            </a:p>
          </p:txBody>
        </p:sp>
        <p:sp>
          <p:nvSpPr>
            <p:cNvPr id="6" name="Line 6"/>
            <p:cNvSpPr>
              <a:spLocks noChangeShapeType="1"/>
            </p:cNvSpPr>
            <p:nvPr/>
          </p:nvSpPr>
          <p:spPr bwMode="auto">
            <a:xfrm flipH="1">
              <a:off x="1980" y="4680"/>
              <a:ext cx="1440" cy="0"/>
            </a:xfrm>
            <a:prstGeom prst="line">
              <a:avLst/>
            </a:prstGeom>
            <a:noFill/>
            <a:ln w="9525">
              <a:solidFill>
                <a:srgbClr val="000000"/>
              </a:solidFill>
              <a:round/>
              <a:headEnd/>
              <a:tailEnd/>
            </a:ln>
          </p:spPr>
          <p:txBody>
            <a:bodyPr/>
            <a:lstStyle/>
            <a:p>
              <a:pPr>
                <a:defRPr/>
              </a:pPr>
              <a:endParaRPr lang="fa-IR" b="1">
                <a:cs typeface="B Nazanin" pitchFamily="2" charset="-78"/>
              </a:endParaRPr>
            </a:p>
          </p:txBody>
        </p:sp>
        <p:sp>
          <p:nvSpPr>
            <p:cNvPr id="7" name="Line 7"/>
            <p:cNvSpPr>
              <a:spLocks noChangeShapeType="1"/>
            </p:cNvSpPr>
            <p:nvPr/>
          </p:nvSpPr>
          <p:spPr bwMode="auto">
            <a:xfrm flipH="1" flipV="1">
              <a:off x="3600" y="3419"/>
              <a:ext cx="540" cy="477"/>
            </a:xfrm>
            <a:prstGeom prst="line">
              <a:avLst/>
            </a:prstGeom>
            <a:noFill/>
            <a:ln w="9525">
              <a:solidFill>
                <a:srgbClr val="000000"/>
              </a:solidFill>
              <a:round/>
              <a:headEnd/>
              <a:tailEnd/>
            </a:ln>
          </p:spPr>
          <p:txBody>
            <a:bodyPr/>
            <a:lstStyle/>
            <a:p>
              <a:pPr>
                <a:defRPr/>
              </a:pPr>
              <a:endParaRPr lang="fa-IR" b="1">
                <a:cs typeface="B Nazanin" pitchFamily="2" charset="-78"/>
              </a:endParaRPr>
            </a:p>
          </p:txBody>
        </p:sp>
        <p:sp>
          <p:nvSpPr>
            <p:cNvPr id="8" name="Line 8"/>
            <p:cNvSpPr>
              <a:spLocks noChangeShapeType="1"/>
            </p:cNvSpPr>
            <p:nvPr/>
          </p:nvSpPr>
          <p:spPr bwMode="auto">
            <a:xfrm flipV="1">
              <a:off x="7200" y="3419"/>
              <a:ext cx="540" cy="477"/>
            </a:xfrm>
            <a:prstGeom prst="line">
              <a:avLst/>
            </a:prstGeom>
            <a:noFill/>
            <a:ln w="9525">
              <a:solidFill>
                <a:srgbClr val="000000"/>
              </a:solidFill>
              <a:round/>
              <a:headEnd/>
              <a:tailEnd/>
            </a:ln>
          </p:spPr>
          <p:txBody>
            <a:bodyPr/>
            <a:lstStyle/>
            <a:p>
              <a:pPr>
                <a:defRPr/>
              </a:pPr>
              <a:endParaRPr lang="fa-IR" b="1">
                <a:cs typeface="B Nazanin" pitchFamily="2" charset="-78"/>
              </a:endParaRPr>
            </a:p>
          </p:txBody>
        </p:sp>
        <p:sp>
          <p:nvSpPr>
            <p:cNvPr id="9" name="Line 9"/>
            <p:cNvSpPr>
              <a:spLocks noChangeShapeType="1"/>
            </p:cNvSpPr>
            <p:nvPr/>
          </p:nvSpPr>
          <p:spPr bwMode="auto">
            <a:xfrm>
              <a:off x="7020" y="5534"/>
              <a:ext cx="360" cy="595"/>
            </a:xfrm>
            <a:prstGeom prst="line">
              <a:avLst/>
            </a:prstGeom>
            <a:noFill/>
            <a:ln w="9525">
              <a:solidFill>
                <a:srgbClr val="000000"/>
              </a:solidFill>
              <a:round/>
              <a:headEnd/>
              <a:tailEnd/>
            </a:ln>
          </p:spPr>
          <p:txBody>
            <a:bodyPr/>
            <a:lstStyle/>
            <a:p>
              <a:pPr>
                <a:defRPr/>
              </a:pPr>
              <a:endParaRPr lang="fa-IR" b="1">
                <a:cs typeface="B Nazanin" pitchFamily="2" charset="-78"/>
              </a:endParaRPr>
            </a:p>
          </p:txBody>
        </p:sp>
        <p:sp>
          <p:nvSpPr>
            <p:cNvPr id="10" name="Line 10"/>
            <p:cNvSpPr>
              <a:spLocks noChangeShapeType="1"/>
            </p:cNvSpPr>
            <p:nvPr/>
          </p:nvSpPr>
          <p:spPr bwMode="auto">
            <a:xfrm flipH="1">
              <a:off x="3780" y="5534"/>
              <a:ext cx="540" cy="542"/>
            </a:xfrm>
            <a:prstGeom prst="line">
              <a:avLst/>
            </a:prstGeom>
            <a:noFill/>
            <a:ln w="9525">
              <a:solidFill>
                <a:srgbClr val="000000"/>
              </a:solidFill>
              <a:round/>
              <a:headEnd/>
              <a:tailEnd/>
            </a:ln>
          </p:spPr>
          <p:txBody>
            <a:bodyPr/>
            <a:lstStyle/>
            <a:p>
              <a:pPr>
                <a:defRPr/>
              </a:pPr>
              <a:endParaRPr lang="fa-IR" b="1">
                <a:cs typeface="B Nazanin" pitchFamily="2" charset="-78"/>
              </a:endParaRPr>
            </a:p>
          </p:txBody>
        </p:sp>
        <p:sp>
          <p:nvSpPr>
            <p:cNvPr id="11" name="Rectangle 11"/>
            <p:cNvSpPr>
              <a:spLocks noChangeArrowheads="1"/>
            </p:cNvSpPr>
            <p:nvPr/>
          </p:nvSpPr>
          <p:spPr bwMode="auto">
            <a:xfrm>
              <a:off x="1980" y="2340"/>
              <a:ext cx="7380" cy="4680"/>
            </a:xfrm>
            <a:prstGeom prst="rect">
              <a:avLst/>
            </a:prstGeom>
            <a:noFill/>
            <a:ln w="9525">
              <a:solidFill>
                <a:srgbClr val="FF0000"/>
              </a:solidFill>
              <a:miter lim="800000"/>
              <a:headEnd/>
              <a:tailEnd/>
            </a:ln>
          </p:spPr>
          <p:txBody>
            <a:bodyPr/>
            <a:lstStyle/>
            <a:p>
              <a:pPr>
                <a:defRPr/>
              </a:pPr>
              <a:endParaRPr lang="fa-IR" b="1">
                <a:cs typeface="B Nazanin" pitchFamily="2" charset="-78"/>
              </a:endParaRPr>
            </a:p>
          </p:txBody>
        </p:sp>
        <p:sp>
          <p:nvSpPr>
            <p:cNvPr id="12" name="Oval 12"/>
            <p:cNvSpPr>
              <a:spLocks noChangeArrowheads="1"/>
            </p:cNvSpPr>
            <p:nvPr/>
          </p:nvSpPr>
          <p:spPr bwMode="auto">
            <a:xfrm>
              <a:off x="2700" y="2880"/>
              <a:ext cx="5940" cy="3601"/>
            </a:xfrm>
            <a:prstGeom prst="ellipse">
              <a:avLst/>
            </a:prstGeom>
            <a:noFill/>
            <a:ln w="9525">
              <a:solidFill>
                <a:srgbClr val="FF00FF"/>
              </a:solidFill>
              <a:round/>
              <a:headEnd/>
              <a:tailEnd/>
            </a:ln>
          </p:spPr>
          <p:txBody>
            <a:bodyPr/>
            <a:lstStyle/>
            <a:p>
              <a:pPr>
                <a:defRPr/>
              </a:pPr>
              <a:endParaRPr lang="fa-IR" b="1">
                <a:cs typeface="B Nazanin" pitchFamily="2" charset="-78"/>
              </a:endParaRPr>
            </a:p>
          </p:txBody>
        </p:sp>
        <p:sp>
          <p:nvSpPr>
            <p:cNvPr id="13" name="Oval 13"/>
            <p:cNvSpPr>
              <a:spLocks noChangeArrowheads="1"/>
            </p:cNvSpPr>
            <p:nvPr/>
          </p:nvSpPr>
          <p:spPr bwMode="auto">
            <a:xfrm>
              <a:off x="3420" y="3602"/>
              <a:ext cx="4500" cy="2159"/>
            </a:xfrm>
            <a:prstGeom prst="ellipse">
              <a:avLst/>
            </a:prstGeom>
            <a:noFill/>
            <a:ln w="9525">
              <a:solidFill>
                <a:srgbClr val="00FF00"/>
              </a:solidFill>
              <a:round/>
              <a:headEnd/>
              <a:tailEnd/>
            </a:ln>
          </p:spPr>
          <p:txBody>
            <a:bodyPr/>
            <a:lstStyle/>
            <a:p>
              <a:pPr>
                <a:defRPr/>
              </a:pPr>
              <a:endParaRPr lang="fa-IR" b="1">
                <a:cs typeface="B Nazanin" pitchFamily="2" charset="-78"/>
              </a:endParaRPr>
            </a:p>
          </p:txBody>
        </p:sp>
        <p:sp>
          <p:nvSpPr>
            <p:cNvPr id="14" name="Oval 14"/>
            <p:cNvSpPr>
              <a:spLocks noChangeArrowheads="1"/>
            </p:cNvSpPr>
            <p:nvPr/>
          </p:nvSpPr>
          <p:spPr bwMode="auto">
            <a:xfrm>
              <a:off x="4320" y="4141"/>
              <a:ext cx="2520" cy="1079"/>
            </a:xfrm>
            <a:prstGeom prst="ellipse">
              <a:avLst/>
            </a:prstGeom>
            <a:noFill/>
            <a:ln w="9525">
              <a:solidFill>
                <a:srgbClr val="00CCFF"/>
              </a:solidFill>
              <a:round/>
              <a:headEnd/>
              <a:tailEnd/>
            </a:ln>
          </p:spPr>
          <p:txBody>
            <a:bodyPr/>
            <a:lstStyle/>
            <a:p>
              <a:pPr>
                <a:defRPr/>
              </a:pPr>
              <a:endParaRPr lang="fa-IR" b="1">
                <a:cs typeface="B Nazanin" pitchFamily="2" charset="-78"/>
              </a:endParaRPr>
            </a:p>
          </p:txBody>
        </p:sp>
        <p:sp>
          <p:nvSpPr>
            <p:cNvPr id="15" name="Line 15"/>
            <p:cNvSpPr>
              <a:spLocks noChangeShapeType="1"/>
            </p:cNvSpPr>
            <p:nvPr/>
          </p:nvSpPr>
          <p:spPr bwMode="auto">
            <a:xfrm>
              <a:off x="7920" y="4680"/>
              <a:ext cx="1440" cy="0"/>
            </a:xfrm>
            <a:prstGeom prst="line">
              <a:avLst/>
            </a:prstGeom>
            <a:noFill/>
            <a:ln w="9525">
              <a:solidFill>
                <a:srgbClr val="000000"/>
              </a:solidFill>
              <a:round/>
              <a:headEnd/>
              <a:tailEnd/>
            </a:ln>
          </p:spPr>
          <p:txBody>
            <a:bodyPr/>
            <a:lstStyle/>
            <a:p>
              <a:pPr>
                <a:defRPr/>
              </a:pPr>
              <a:endParaRPr lang="fa-IR" b="1">
                <a:cs typeface="B Nazanin" pitchFamily="2" charset="-78"/>
              </a:endParaRPr>
            </a:p>
          </p:txBody>
        </p:sp>
        <p:sp>
          <p:nvSpPr>
            <p:cNvPr id="16" name="Line 16"/>
            <p:cNvSpPr>
              <a:spLocks noChangeShapeType="1"/>
            </p:cNvSpPr>
            <p:nvPr/>
          </p:nvSpPr>
          <p:spPr bwMode="auto">
            <a:xfrm flipV="1">
              <a:off x="5580" y="2340"/>
              <a:ext cx="0" cy="1259"/>
            </a:xfrm>
            <a:prstGeom prst="line">
              <a:avLst/>
            </a:prstGeom>
            <a:noFill/>
            <a:ln w="9525">
              <a:solidFill>
                <a:srgbClr val="000000"/>
              </a:solidFill>
              <a:round/>
              <a:headEnd/>
              <a:tailEnd/>
            </a:ln>
          </p:spPr>
          <p:txBody>
            <a:bodyPr/>
            <a:lstStyle/>
            <a:p>
              <a:pPr>
                <a:defRPr/>
              </a:pPr>
              <a:endParaRPr lang="fa-IR" b="1">
                <a:cs typeface="B Nazanin" pitchFamily="2" charset="-78"/>
              </a:endParaRPr>
            </a:p>
          </p:txBody>
        </p:sp>
        <p:sp>
          <p:nvSpPr>
            <p:cNvPr id="17" name="Line 17"/>
            <p:cNvSpPr>
              <a:spLocks noChangeShapeType="1"/>
            </p:cNvSpPr>
            <p:nvPr/>
          </p:nvSpPr>
          <p:spPr bwMode="auto">
            <a:xfrm>
              <a:off x="5580" y="5761"/>
              <a:ext cx="0" cy="1259"/>
            </a:xfrm>
            <a:prstGeom prst="line">
              <a:avLst/>
            </a:prstGeom>
            <a:noFill/>
            <a:ln w="9525">
              <a:solidFill>
                <a:srgbClr val="000000"/>
              </a:solidFill>
              <a:round/>
              <a:headEnd/>
              <a:tailEnd/>
            </a:ln>
          </p:spPr>
          <p:txBody>
            <a:bodyPr/>
            <a:lstStyle/>
            <a:p>
              <a:pPr>
                <a:defRPr/>
              </a:pPr>
              <a:endParaRPr lang="fa-IR" b="1">
                <a:cs typeface="B Nazanin" pitchFamily="2" charset="-78"/>
              </a:endParaRPr>
            </a:p>
          </p:txBody>
        </p:sp>
        <p:sp>
          <p:nvSpPr>
            <p:cNvPr id="18" name="Text Box 18"/>
            <p:cNvSpPr txBox="1">
              <a:spLocks noChangeArrowheads="1"/>
            </p:cNvSpPr>
            <p:nvPr/>
          </p:nvSpPr>
          <p:spPr bwMode="auto">
            <a:xfrm>
              <a:off x="7740" y="2520"/>
              <a:ext cx="1440" cy="540"/>
            </a:xfrm>
            <a:prstGeom prst="rect">
              <a:avLst/>
            </a:prstGeom>
            <a:noFill/>
            <a:ln w="9525">
              <a:noFill/>
              <a:miter lim="800000"/>
              <a:headEnd/>
              <a:tailEnd/>
            </a:ln>
          </p:spPr>
          <p:txBody>
            <a:bodyPr/>
            <a:lstStyle/>
            <a:p>
              <a:pPr algn="r" rtl="1"/>
              <a:r>
                <a:rPr lang="fa-IR" sz="1200" b="1">
                  <a:effectLst/>
                  <a:latin typeface="Times New Roman" pitchFamily="18" charset="0"/>
                  <a:cs typeface="B Nazanin" pitchFamily="2" charset="-78"/>
                </a:rPr>
                <a:t>فناوری</a:t>
              </a:r>
              <a:endParaRPr lang="en-US" sz="1800" b="1">
                <a:effectLst/>
                <a:latin typeface="Times New Roman" pitchFamily="18" charset="0"/>
                <a:cs typeface="B Nazanin" pitchFamily="2" charset="-78"/>
              </a:endParaRPr>
            </a:p>
          </p:txBody>
        </p:sp>
        <p:sp>
          <p:nvSpPr>
            <p:cNvPr id="19" name="Text Box 19"/>
            <p:cNvSpPr txBox="1">
              <a:spLocks noChangeArrowheads="1"/>
            </p:cNvSpPr>
            <p:nvPr/>
          </p:nvSpPr>
          <p:spPr bwMode="auto">
            <a:xfrm>
              <a:off x="1980" y="2520"/>
              <a:ext cx="1800" cy="540"/>
            </a:xfrm>
            <a:prstGeom prst="rect">
              <a:avLst/>
            </a:prstGeom>
            <a:noFill/>
            <a:ln w="9525">
              <a:noFill/>
              <a:miter lim="800000"/>
              <a:headEnd/>
              <a:tailEnd/>
            </a:ln>
          </p:spPr>
          <p:txBody>
            <a:bodyPr/>
            <a:lstStyle/>
            <a:p>
              <a:pPr algn="r" rtl="1"/>
              <a:r>
                <a:rPr lang="fa-IR" sz="1200" b="1">
                  <a:effectLst/>
                  <a:latin typeface="Times New Roman" pitchFamily="18" charset="0"/>
                  <a:cs typeface="B Nazanin" pitchFamily="2" charset="-78"/>
                </a:rPr>
                <a:t>عوامل اجتماعی</a:t>
              </a:r>
              <a:endParaRPr lang="en-US" sz="1800" b="1">
                <a:effectLst/>
                <a:latin typeface="Times New Roman" pitchFamily="18" charset="0"/>
                <a:cs typeface="B Nazanin" pitchFamily="2" charset="-78"/>
              </a:endParaRPr>
            </a:p>
          </p:txBody>
        </p:sp>
        <p:sp>
          <p:nvSpPr>
            <p:cNvPr id="20" name="Text Box 20"/>
            <p:cNvSpPr txBox="1">
              <a:spLocks noChangeArrowheads="1"/>
            </p:cNvSpPr>
            <p:nvPr/>
          </p:nvSpPr>
          <p:spPr bwMode="auto">
            <a:xfrm>
              <a:off x="7740" y="6300"/>
              <a:ext cx="1440" cy="540"/>
            </a:xfrm>
            <a:prstGeom prst="rect">
              <a:avLst/>
            </a:prstGeom>
            <a:noFill/>
            <a:ln w="9525">
              <a:noFill/>
              <a:miter lim="800000"/>
              <a:headEnd/>
              <a:tailEnd/>
            </a:ln>
          </p:spPr>
          <p:txBody>
            <a:bodyPr/>
            <a:lstStyle/>
            <a:p>
              <a:pPr algn="r" rtl="1"/>
              <a:r>
                <a:rPr lang="fa-IR" sz="1200" b="1">
                  <a:effectLst/>
                  <a:latin typeface="Times New Roman" pitchFamily="18" charset="0"/>
                  <a:cs typeface="B Nazanin" pitchFamily="2" charset="-78"/>
                </a:rPr>
                <a:t>عوامل سیاسی</a:t>
              </a:r>
              <a:endParaRPr lang="en-US" sz="1800" b="1">
                <a:effectLst/>
                <a:latin typeface="Times New Roman" pitchFamily="18" charset="0"/>
                <a:cs typeface="B Nazanin" pitchFamily="2" charset="-78"/>
              </a:endParaRPr>
            </a:p>
          </p:txBody>
        </p:sp>
        <p:sp>
          <p:nvSpPr>
            <p:cNvPr id="21" name="Text Box 21"/>
            <p:cNvSpPr txBox="1">
              <a:spLocks noChangeArrowheads="1"/>
            </p:cNvSpPr>
            <p:nvPr/>
          </p:nvSpPr>
          <p:spPr bwMode="auto">
            <a:xfrm>
              <a:off x="2160" y="6300"/>
              <a:ext cx="1620" cy="540"/>
            </a:xfrm>
            <a:prstGeom prst="rect">
              <a:avLst/>
            </a:prstGeom>
            <a:noFill/>
            <a:ln w="9525">
              <a:noFill/>
              <a:miter lim="800000"/>
              <a:headEnd/>
              <a:tailEnd/>
            </a:ln>
          </p:spPr>
          <p:txBody>
            <a:bodyPr/>
            <a:lstStyle/>
            <a:p>
              <a:pPr algn="r" rtl="1"/>
              <a:r>
                <a:rPr lang="fa-IR" sz="1200" b="1">
                  <a:effectLst/>
                  <a:latin typeface="Times New Roman" pitchFamily="18" charset="0"/>
                  <a:cs typeface="B Nazanin" pitchFamily="2" charset="-78"/>
                </a:rPr>
                <a:t>عوامل اقتصادی</a:t>
              </a:r>
              <a:endParaRPr lang="en-US" sz="1800" b="1">
                <a:effectLst/>
                <a:latin typeface="Times New Roman" pitchFamily="18" charset="0"/>
                <a:cs typeface="B Nazanin" pitchFamily="2" charset="-78"/>
              </a:endParaRPr>
            </a:p>
          </p:txBody>
        </p:sp>
        <p:sp>
          <p:nvSpPr>
            <p:cNvPr id="22" name="Text Box 22"/>
            <p:cNvSpPr txBox="1">
              <a:spLocks noChangeArrowheads="1"/>
            </p:cNvSpPr>
            <p:nvPr/>
          </p:nvSpPr>
          <p:spPr bwMode="auto">
            <a:xfrm>
              <a:off x="5760" y="3060"/>
              <a:ext cx="1440" cy="540"/>
            </a:xfrm>
            <a:prstGeom prst="rect">
              <a:avLst/>
            </a:prstGeom>
            <a:noFill/>
            <a:ln w="9525">
              <a:noFill/>
              <a:miter lim="800000"/>
              <a:headEnd/>
              <a:tailEnd/>
            </a:ln>
          </p:spPr>
          <p:txBody>
            <a:bodyPr/>
            <a:lstStyle/>
            <a:p>
              <a:pPr algn="r" rtl="1"/>
              <a:r>
                <a:rPr lang="fa-IR" sz="1200" b="1">
                  <a:effectLst/>
                  <a:latin typeface="Times New Roman" pitchFamily="18" charset="0"/>
                  <a:cs typeface="B Nazanin" pitchFamily="2" charset="-78"/>
                </a:rPr>
                <a:t>مشتریان</a:t>
              </a:r>
              <a:endParaRPr lang="en-US" sz="1800" b="1">
                <a:effectLst/>
                <a:latin typeface="Times New Roman" pitchFamily="18" charset="0"/>
                <a:cs typeface="B Nazanin" pitchFamily="2" charset="-78"/>
              </a:endParaRPr>
            </a:p>
          </p:txBody>
        </p:sp>
        <p:sp>
          <p:nvSpPr>
            <p:cNvPr id="23" name="Text Box 23"/>
            <p:cNvSpPr txBox="1">
              <a:spLocks noChangeArrowheads="1"/>
            </p:cNvSpPr>
            <p:nvPr/>
          </p:nvSpPr>
          <p:spPr bwMode="auto">
            <a:xfrm>
              <a:off x="3960" y="3060"/>
              <a:ext cx="1440" cy="540"/>
            </a:xfrm>
            <a:prstGeom prst="rect">
              <a:avLst/>
            </a:prstGeom>
            <a:noFill/>
            <a:ln w="9525">
              <a:noFill/>
              <a:miter lim="800000"/>
              <a:headEnd/>
              <a:tailEnd/>
            </a:ln>
          </p:spPr>
          <p:txBody>
            <a:bodyPr/>
            <a:lstStyle/>
            <a:p>
              <a:pPr algn="r" rtl="1"/>
              <a:r>
                <a:rPr lang="fa-IR" sz="1200" b="1">
                  <a:effectLst/>
                  <a:latin typeface="Times New Roman" pitchFamily="18" charset="0"/>
                  <a:cs typeface="B Nazanin" pitchFamily="2" charset="-78"/>
                </a:rPr>
                <a:t>رقیبان</a:t>
              </a:r>
              <a:endParaRPr lang="en-US" sz="1800" b="1">
                <a:effectLst/>
                <a:latin typeface="Times New Roman" pitchFamily="18" charset="0"/>
                <a:cs typeface="B Nazanin" pitchFamily="2" charset="-78"/>
              </a:endParaRPr>
            </a:p>
          </p:txBody>
        </p:sp>
        <p:sp>
          <p:nvSpPr>
            <p:cNvPr id="24" name="Text Box 24"/>
            <p:cNvSpPr txBox="1">
              <a:spLocks noChangeArrowheads="1"/>
            </p:cNvSpPr>
            <p:nvPr/>
          </p:nvSpPr>
          <p:spPr bwMode="auto">
            <a:xfrm>
              <a:off x="2700" y="3600"/>
              <a:ext cx="1260" cy="720"/>
            </a:xfrm>
            <a:prstGeom prst="rect">
              <a:avLst/>
            </a:prstGeom>
            <a:noFill/>
            <a:ln w="9525">
              <a:noFill/>
              <a:miter lim="800000"/>
              <a:headEnd/>
              <a:tailEnd/>
            </a:ln>
          </p:spPr>
          <p:txBody>
            <a:bodyPr/>
            <a:lstStyle/>
            <a:p>
              <a:pPr algn="r" rtl="1"/>
              <a:r>
                <a:rPr lang="fa-IR" sz="1000" b="1">
                  <a:effectLst/>
                  <a:latin typeface="Times New Roman" pitchFamily="18" charset="0"/>
                  <a:cs typeface="B Nazanin" pitchFamily="2" charset="-78"/>
                </a:rPr>
                <a:t>مؤسسه های </a:t>
              </a:r>
            </a:p>
            <a:p>
              <a:pPr algn="r" rtl="1"/>
              <a:r>
                <a:rPr lang="fa-IR" sz="1000" b="1">
                  <a:effectLst/>
                  <a:latin typeface="Times New Roman" pitchFamily="18" charset="0"/>
                  <a:cs typeface="B Nazanin" pitchFamily="2" charset="-78"/>
                </a:rPr>
                <a:t>     مالی</a:t>
              </a:r>
              <a:endParaRPr lang="en-US" sz="1800" b="1">
                <a:effectLst/>
                <a:latin typeface="Times New Roman" pitchFamily="18" charset="0"/>
                <a:cs typeface="B Nazanin" pitchFamily="2" charset="-78"/>
              </a:endParaRPr>
            </a:p>
          </p:txBody>
        </p:sp>
        <p:sp>
          <p:nvSpPr>
            <p:cNvPr id="25" name="Text Box 25"/>
            <p:cNvSpPr txBox="1">
              <a:spLocks noChangeArrowheads="1"/>
            </p:cNvSpPr>
            <p:nvPr/>
          </p:nvSpPr>
          <p:spPr bwMode="auto">
            <a:xfrm>
              <a:off x="2160" y="4860"/>
              <a:ext cx="1440" cy="720"/>
            </a:xfrm>
            <a:prstGeom prst="rect">
              <a:avLst/>
            </a:prstGeom>
            <a:noFill/>
            <a:ln w="9525">
              <a:noFill/>
              <a:miter lim="800000"/>
              <a:headEnd/>
              <a:tailEnd/>
            </a:ln>
          </p:spPr>
          <p:txBody>
            <a:bodyPr/>
            <a:lstStyle/>
            <a:p>
              <a:pPr algn="r" rtl="1"/>
              <a:r>
                <a:rPr lang="fa-IR" sz="900" b="1">
                  <a:effectLst/>
                  <a:latin typeface="Times New Roman" pitchFamily="18" charset="0"/>
                  <a:cs typeface="B Nazanin" pitchFamily="2" charset="-78"/>
                </a:rPr>
                <a:t>اتحادیه های کارگری</a:t>
              </a:r>
              <a:endParaRPr lang="en-US" sz="1800" b="1">
                <a:effectLst/>
                <a:latin typeface="Times New Roman" pitchFamily="18" charset="0"/>
                <a:cs typeface="B Nazanin" pitchFamily="2" charset="-78"/>
              </a:endParaRPr>
            </a:p>
          </p:txBody>
        </p:sp>
        <p:sp>
          <p:nvSpPr>
            <p:cNvPr id="26" name="Text Box 26"/>
            <p:cNvSpPr txBox="1">
              <a:spLocks noChangeArrowheads="1"/>
            </p:cNvSpPr>
            <p:nvPr/>
          </p:nvSpPr>
          <p:spPr bwMode="auto">
            <a:xfrm>
              <a:off x="4320" y="5760"/>
              <a:ext cx="1080" cy="540"/>
            </a:xfrm>
            <a:prstGeom prst="rect">
              <a:avLst/>
            </a:prstGeom>
            <a:noFill/>
            <a:ln w="9525">
              <a:noFill/>
              <a:miter lim="800000"/>
              <a:headEnd/>
              <a:tailEnd/>
            </a:ln>
          </p:spPr>
          <p:txBody>
            <a:bodyPr/>
            <a:lstStyle/>
            <a:p>
              <a:pPr algn="r" rtl="1"/>
              <a:r>
                <a:rPr lang="fa-IR" sz="1200" b="1">
                  <a:effectLst/>
                  <a:latin typeface="Times New Roman" pitchFamily="18" charset="0"/>
                  <a:cs typeface="B Nazanin" pitchFamily="2" charset="-78"/>
                </a:rPr>
                <a:t>رسانه ها</a:t>
              </a:r>
              <a:endParaRPr lang="en-US" sz="1800" b="1">
                <a:effectLst/>
                <a:latin typeface="Times New Roman" pitchFamily="18" charset="0"/>
                <a:cs typeface="B Nazanin" pitchFamily="2" charset="-78"/>
              </a:endParaRPr>
            </a:p>
          </p:txBody>
        </p:sp>
        <p:sp>
          <p:nvSpPr>
            <p:cNvPr id="27" name="Text Box 27"/>
            <p:cNvSpPr txBox="1">
              <a:spLocks noChangeArrowheads="1"/>
            </p:cNvSpPr>
            <p:nvPr/>
          </p:nvSpPr>
          <p:spPr bwMode="auto">
            <a:xfrm>
              <a:off x="5220" y="5940"/>
              <a:ext cx="2160" cy="540"/>
            </a:xfrm>
            <a:prstGeom prst="rect">
              <a:avLst/>
            </a:prstGeom>
            <a:noFill/>
            <a:ln w="9525">
              <a:noFill/>
              <a:miter lim="800000"/>
              <a:headEnd/>
              <a:tailEnd/>
            </a:ln>
          </p:spPr>
          <p:txBody>
            <a:bodyPr/>
            <a:lstStyle/>
            <a:p>
              <a:pPr algn="r" rtl="1"/>
              <a:r>
                <a:rPr lang="fa-IR" sz="1000" b="1">
                  <a:effectLst/>
                  <a:latin typeface="Times New Roman" pitchFamily="18" charset="0"/>
                  <a:cs typeface="B Nazanin" pitchFamily="2" charset="-78"/>
                </a:rPr>
                <a:t>گروه های با منافع ویزه</a:t>
              </a:r>
              <a:endParaRPr lang="en-US" sz="1800" b="1">
                <a:effectLst/>
                <a:latin typeface="Times New Roman" pitchFamily="18" charset="0"/>
                <a:cs typeface="B Nazanin" pitchFamily="2" charset="-78"/>
              </a:endParaRPr>
            </a:p>
          </p:txBody>
        </p:sp>
        <p:sp>
          <p:nvSpPr>
            <p:cNvPr id="28" name="Text Box 28"/>
            <p:cNvSpPr txBox="1">
              <a:spLocks noChangeArrowheads="1"/>
            </p:cNvSpPr>
            <p:nvPr/>
          </p:nvSpPr>
          <p:spPr bwMode="auto">
            <a:xfrm>
              <a:off x="7380" y="5040"/>
              <a:ext cx="1080" cy="540"/>
            </a:xfrm>
            <a:prstGeom prst="rect">
              <a:avLst/>
            </a:prstGeom>
            <a:noFill/>
            <a:ln w="9525">
              <a:noFill/>
              <a:miter lim="800000"/>
              <a:headEnd/>
              <a:tailEnd/>
            </a:ln>
          </p:spPr>
          <p:txBody>
            <a:bodyPr/>
            <a:lstStyle/>
            <a:p>
              <a:pPr algn="r" rtl="1"/>
              <a:r>
                <a:rPr lang="fa-IR" sz="1200" b="1">
                  <a:effectLst/>
                  <a:latin typeface="Times New Roman" pitchFamily="18" charset="0"/>
                  <a:cs typeface="B Nazanin" pitchFamily="2" charset="-78"/>
                </a:rPr>
                <a:t>دولت</a:t>
              </a:r>
              <a:endParaRPr lang="en-US" sz="1800" b="1">
                <a:effectLst/>
                <a:latin typeface="Times New Roman" pitchFamily="18" charset="0"/>
                <a:cs typeface="B Nazanin" pitchFamily="2" charset="-78"/>
              </a:endParaRPr>
            </a:p>
          </p:txBody>
        </p:sp>
        <p:sp>
          <p:nvSpPr>
            <p:cNvPr id="29" name="Text Box 29"/>
            <p:cNvSpPr txBox="1">
              <a:spLocks noChangeArrowheads="1"/>
            </p:cNvSpPr>
            <p:nvPr/>
          </p:nvSpPr>
          <p:spPr bwMode="auto">
            <a:xfrm>
              <a:off x="7200" y="3600"/>
              <a:ext cx="1080" cy="720"/>
            </a:xfrm>
            <a:prstGeom prst="rect">
              <a:avLst/>
            </a:prstGeom>
            <a:noFill/>
            <a:ln w="9525">
              <a:noFill/>
              <a:miter lim="800000"/>
              <a:headEnd/>
              <a:tailEnd/>
            </a:ln>
          </p:spPr>
          <p:txBody>
            <a:bodyPr/>
            <a:lstStyle/>
            <a:p>
              <a:pPr algn="r" rtl="1"/>
              <a:r>
                <a:rPr lang="fa-IR" sz="1000" b="1">
                  <a:effectLst/>
                  <a:latin typeface="Times New Roman" pitchFamily="18" charset="0"/>
                  <a:cs typeface="B Nazanin" pitchFamily="2" charset="-78"/>
                </a:rPr>
                <a:t>عرضه</a:t>
              </a:r>
            </a:p>
            <a:p>
              <a:pPr algn="r" rtl="1"/>
              <a:r>
                <a:rPr lang="fa-IR" sz="1000" b="1">
                  <a:effectLst/>
                  <a:latin typeface="Times New Roman" pitchFamily="18" charset="0"/>
                  <a:cs typeface="B Nazanin" pitchFamily="2" charset="-78"/>
                </a:rPr>
                <a:t> کنندگان</a:t>
              </a:r>
              <a:endParaRPr lang="en-US" sz="1800" b="1">
                <a:effectLst/>
                <a:latin typeface="Times New Roman" pitchFamily="18" charset="0"/>
                <a:cs typeface="B Nazanin" pitchFamily="2" charset="-78"/>
              </a:endParaRPr>
            </a:p>
          </p:txBody>
        </p:sp>
        <p:sp>
          <p:nvSpPr>
            <p:cNvPr id="30" name="Text Box 30"/>
            <p:cNvSpPr txBox="1">
              <a:spLocks noChangeArrowheads="1"/>
            </p:cNvSpPr>
            <p:nvPr/>
          </p:nvSpPr>
          <p:spPr bwMode="auto">
            <a:xfrm>
              <a:off x="5040" y="3600"/>
              <a:ext cx="1080" cy="540"/>
            </a:xfrm>
            <a:prstGeom prst="rect">
              <a:avLst/>
            </a:prstGeom>
            <a:noFill/>
            <a:ln w="9525">
              <a:noFill/>
              <a:miter lim="800000"/>
              <a:headEnd/>
              <a:tailEnd/>
            </a:ln>
          </p:spPr>
          <p:txBody>
            <a:bodyPr/>
            <a:lstStyle/>
            <a:p>
              <a:pPr algn="r" rtl="1"/>
              <a:r>
                <a:rPr lang="fa-IR" sz="1200" b="1">
                  <a:effectLst/>
                  <a:latin typeface="Times New Roman" pitchFamily="18" charset="0"/>
                  <a:cs typeface="B Nazanin" pitchFamily="2" charset="-78"/>
                </a:rPr>
                <a:t>کارکنان</a:t>
              </a:r>
              <a:endParaRPr lang="en-US" sz="1800" b="1">
                <a:effectLst/>
                <a:latin typeface="Times New Roman" pitchFamily="18" charset="0"/>
                <a:cs typeface="B Nazanin" pitchFamily="2" charset="-78"/>
              </a:endParaRPr>
            </a:p>
          </p:txBody>
        </p:sp>
        <p:sp>
          <p:nvSpPr>
            <p:cNvPr id="31" name="Text Box 31"/>
            <p:cNvSpPr txBox="1">
              <a:spLocks noChangeArrowheads="1"/>
            </p:cNvSpPr>
            <p:nvPr/>
          </p:nvSpPr>
          <p:spPr bwMode="auto">
            <a:xfrm>
              <a:off x="4500" y="5220"/>
              <a:ext cx="2340" cy="540"/>
            </a:xfrm>
            <a:prstGeom prst="rect">
              <a:avLst/>
            </a:prstGeom>
            <a:noFill/>
            <a:ln w="9525">
              <a:noFill/>
              <a:miter lim="800000"/>
              <a:headEnd/>
              <a:tailEnd/>
            </a:ln>
          </p:spPr>
          <p:txBody>
            <a:bodyPr/>
            <a:lstStyle/>
            <a:p>
              <a:pPr algn="r" rtl="1"/>
              <a:r>
                <a:rPr lang="fa-IR" sz="1200" b="1">
                  <a:effectLst/>
                  <a:latin typeface="Times New Roman" pitchFamily="18" charset="0"/>
                  <a:cs typeface="B Nazanin" pitchFamily="2" charset="-78"/>
                </a:rPr>
                <a:t>صاحبان سهام،هیئت مدیره</a:t>
              </a:r>
              <a:endParaRPr lang="en-US" sz="1800" b="1">
                <a:effectLst/>
                <a:latin typeface="Times New Roman" pitchFamily="18" charset="0"/>
                <a:cs typeface="B Nazanin" pitchFamily="2" charset="-78"/>
              </a:endParaRPr>
            </a:p>
          </p:txBody>
        </p:sp>
        <p:sp>
          <p:nvSpPr>
            <p:cNvPr id="32" name="Text Box 32"/>
            <p:cNvSpPr txBox="1">
              <a:spLocks noChangeArrowheads="1"/>
            </p:cNvSpPr>
            <p:nvPr/>
          </p:nvSpPr>
          <p:spPr bwMode="auto">
            <a:xfrm>
              <a:off x="4680" y="4500"/>
              <a:ext cx="1440" cy="540"/>
            </a:xfrm>
            <a:prstGeom prst="rect">
              <a:avLst/>
            </a:prstGeom>
            <a:noFill/>
            <a:ln w="9525">
              <a:noFill/>
              <a:miter lim="800000"/>
              <a:headEnd/>
              <a:tailEnd/>
            </a:ln>
          </p:spPr>
          <p:txBody>
            <a:bodyPr/>
            <a:lstStyle/>
            <a:p>
              <a:pPr algn="r" rtl="1"/>
              <a:r>
                <a:rPr lang="fa-IR" sz="1400" b="1">
                  <a:effectLst/>
                  <a:latin typeface="Times New Roman" pitchFamily="18" charset="0"/>
                  <a:cs typeface="B Nazanin" pitchFamily="2" charset="-78"/>
                </a:rPr>
                <a:t>سازمان</a:t>
              </a:r>
              <a:endParaRPr lang="en-US" sz="1800" b="1">
                <a:effectLst/>
                <a:latin typeface="Times New Roman" pitchFamily="18" charset="0"/>
                <a:cs typeface="B Nazanin" pitchFamily="2" charset="-78"/>
              </a:endParaRPr>
            </a:p>
          </p:txBody>
        </p:sp>
      </p:gr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274638"/>
            <a:ext cx="7467600" cy="1143000"/>
          </a:xfrm>
          <a:prstGeom prst="rect">
            <a:avLst/>
          </a:prstGeom>
        </p:spPr>
        <p:txBody>
          <a:bodyPr vert="horz" anchor="b">
            <a:normAutofit/>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kumimoji="0" lang="fa-IR" sz="3000" b="1" i="0" u="none" strike="noStrike" kern="1200" cap="small" spc="0" normalizeH="0" baseline="0" noProof="0" smtClean="0">
                <a:ln>
                  <a:noFill/>
                </a:ln>
                <a:solidFill>
                  <a:schemeClr val="tx2"/>
                </a:solidFill>
                <a:effectLst/>
                <a:uLnTx/>
                <a:uFillTx/>
                <a:latin typeface="+mj-lt"/>
                <a:ea typeface="+mj-ea"/>
                <a:cs typeface="B Nazanin" pitchFamily="2" charset="-78"/>
              </a:rPr>
              <a:t>سازمان و محیط :</a:t>
            </a:r>
            <a:r>
              <a:rPr kumimoji="0" lang="en-US" sz="3000" b="1" i="0" u="none" strike="noStrike" kern="1200" cap="small" spc="0" normalizeH="0" baseline="0" noProof="0" smtClean="0">
                <a:ln>
                  <a:noFill/>
                </a:ln>
                <a:solidFill>
                  <a:schemeClr val="tx2"/>
                </a:solidFill>
                <a:effectLst/>
                <a:uLnTx/>
                <a:uFillTx/>
                <a:latin typeface="+mj-lt"/>
                <a:ea typeface="+mj-ea"/>
                <a:cs typeface="B Nazanin" pitchFamily="2" charset="-78"/>
              </a:rPr>
              <a:t/>
            </a:r>
            <a:br>
              <a:rPr kumimoji="0" lang="en-US" sz="3000" b="1" i="0" u="none" strike="noStrike" kern="1200" cap="small" spc="0" normalizeH="0" baseline="0" noProof="0" smtClean="0">
                <a:ln>
                  <a:noFill/>
                </a:ln>
                <a:solidFill>
                  <a:schemeClr val="tx2"/>
                </a:solidFill>
                <a:effectLst/>
                <a:uLnTx/>
                <a:uFillTx/>
                <a:latin typeface="+mj-lt"/>
                <a:ea typeface="+mj-ea"/>
                <a:cs typeface="B Nazanin" pitchFamily="2" charset="-78"/>
              </a:rPr>
            </a:br>
            <a:endParaRPr kumimoji="0" lang="en-US" sz="3000" b="1" i="0" u="none" strike="noStrike" kern="1200" cap="small" spc="0" normalizeH="0" baseline="0" noProof="0" dirty="0">
              <a:ln>
                <a:noFill/>
              </a:ln>
              <a:solidFill>
                <a:schemeClr val="tx2"/>
              </a:solidFill>
              <a:effectLst/>
              <a:uLnTx/>
              <a:uFillTx/>
              <a:latin typeface="+mj-lt"/>
              <a:ea typeface="+mj-ea"/>
              <a:cs typeface="B Nazanin" pitchFamily="2" charset="-78"/>
            </a:endParaRPr>
          </a:p>
        </p:txBody>
      </p:sp>
      <p:sp>
        <p:nvSpPr>
          <p:cNvPr id="5" name="Content Placeholder 2"/>
          <p:cNvSpPr txBox="1">
            <a:spLocks/>
          </p:cNvSpPr>
          <p:nvPr/>
        </p:nvSpPr>
        <p:spPr>
          <a:xfrm>
            <a:off x="457200" y="1600200"/>
            <a:ext cx="7972452" cy="2900370"/>
          </a:xfrm>
          <a:prstGeom prst="rect">
            <a:avLst/>
          </a:prstGeom>
        </p:spPr>
        <p:txBody>
          <a:bodyPr vert="horz">
            <a:normAutofit/>
          </a:bodyPr>
          <a:lstStyle/>
          <a:p>
            <a:pPr marL="0" marR="0" lvl="0" indent="0" algn="just" defTabSz="914400" rtl="1" eaLnBrk="1" fontAlgn="auto" latinLnBrk="0" hangingPunct="1">
              <a:lnSpc>
                <a:spcPct val="100000"/>
              </a:lnSpc>
              <a:spcBef>
                <a:spcPts val="600"/>
              </a:spcBef>
              <a:spcAft>
                <a:spcPts val="0"/>
              </a:spcAft>
              <a:buClr>
                <a:schemeClr val="accent1"/>
              </a:buClr>
              <a:buSzPct val="70000"/>
              <a:buFont typeface="Wingdings" pitchFamily="2" charset="2"/>
              <a:buChar char="v"/>
              <a:tabLst/>
              <a:defRPr/>
            </a:pPr>
            <a:r>
              <a:rPr kumimoji="0" lang="fa-IR" sz="2400" b="1" i="0" u="none" strike="noStrike" kern="1200" cap="none" spc="0" normalizeH="0" baseline="0" noProof="0" dirty="0" smtClean="0">
                <a:ln>
                  <a:noFill/>
                </a:ln>
                <a:effectLst/>
                <a:uLnTx/>
                <a:uFillTx/>
                <a:latin typeface="+mn-lt"/>
                <a:ea typeface="+mn-ea"/>
                <a:cs typeface="B Nazanin" pitchFamily="2" charset="-78"/>
              </a:rPr>
              <a:t>منظور از محیط سازمان، همه ی موسسات، ساختارها، سازمان ها، فرصتها و محدودیتهایی است که سازمان در آن عمل می کند. در حقیقت هر سیستمی در یک محیط عمل می کند و با محیط خود تعامل دارد از آن دریافتهایی دارد و به آن خروجی هایی می فرستد. محیطی که از آن منابع ورودی را دریافت می کند الزاماً همان محیطی نیست که منابع خروجی را تحویل می دهد.</a:t>
            </a:r>
            <a:endParaRPr kumimoji="0" lang="en-US" sz="2400" b="1" i="0" u="none" strike="noStrike" kern="1200" cap="none" spc="0" normalizeH="0" baseline="0" noProof="0" dirty="0" smtClean="0">
              <a:ln>
                <a:noFill/>
              </a:ln>
              <a:effectLst/>
              <a:uLnTx/>
              <a:uFillTx/>
              <a:latin typeface="+mn-lt"/>
              <a:ea typeface="+mn-ea"/>
              <a:cs typeface="B Nazanin" pitchFamily="2" charset="-78"/>
            </a:endParaRPr>
          </a:p>
          <a:p>
            <a:pPr marL="0" marR="0" lvl="0" indent="0" algn="just" defTabSz="914400" rtl="1" eaLnBrk="1" fontAlgn="auto" latinLnBrk="0" hangingPunct="1">
              <a:lnSpc>
                <a:spcPct val="100000"/>
              </a:lnSpc>
              <a:spcBef>
                <a:spcPts val="600"/>
              </a:spcBef>
              <a:spcAft>
                <a:spcPts val="0"/>
              </a:spcAft>
              <a:buClr>
                <a:schemeClr val="accent1"/>
              </a:buClr>
              <a:buSzPct val="70000"/>
              <a:buFont typeface="Wingdings"/>
              <a:buNone/>
              <a:tabLst/>
              <a:defRPr/>
            </a:pPr>
            <a:endParaRPr kumimoji="0" lang="en-US" sz="1800" b="1" i="0" u="none" strike="noStrike" kern="1200" cap="none" spc="0" normalizeH="0" baseline="0" noProof="0" dirty="0">
              <a:ln>
                <a:noFill/>
              </a:ln>
              <a:solidFill>
                <a:schemeClr val="tx2"/>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428604"/>
            <a:ext cx="7467600" cy="6045348"/>
          </a:xfrm>
        </p:spPr>
        <p:txBody>
          <a:bodyPr/>
          <a:lstStyle/>
          <a:p>
            <a:pPr algn="just" rtl="1">
              <a:buNone/>
            </a:pPr>
            <a:r>
              <a:rPr lang="fa-IR" dirty="0" smtClean="0">
                <a:cs typeface="B Nazanin" pitchFamily="2" charset="-78"/>
              </a:rPr>
              <a:t>محیط سازمان بر دو نوع است:</a:t>
            </a:r>
          </a:p>
          <a:p>
            <a:pPr algn="just" rtl="1">
              <a:buNone/>
            </a:pPr>
            <a:endParaRPr lang="en-US" dirty="0" smtClean="0">
              <a:cs typeface="B Nazanin" pitchFamily="2" charset="-78"/>
            </a:endParaRPr>
          </a:p>
          <a:p>
            <a:pPr lvl="0" algn="just" rtl="1">
              <a:buFont typeface="Wingdings" pitchFamily="2" charset="2"/>
              <a:buChar char="v"/>
            </a:pPr>
            <a:r>
              <a:rPr lang="fa-IR" b="1" dirty="0" smtClean="0">
                <a:cs typeface="B Nazanin" pitchFamily="2" charset="-78"/>
              </a:rPr>
              <a:t>محیط داخلی سازمان:</a:t>
            </a:r>
            <a:r>
              <a:rPr lang="fa-IR" dirty="0" smtClean="0">
                <a:cs typeface="B Nazanin" pitchFamily="2" charset="-78"/>
              </a:rPr>
              <a:t> همه ی عواملی است که نقاط قوت و ضعف احتمالی سازمان را می سازند و کنترل آنها تا حدودی در اختیار مدیران سازمان و یا صاحبان سهام است.</a:t>
            </a:r>
          </a:p>
          <a:p>
            <a:pPr lvl="0" algn="just" rtl="1">
              <a:buFont typeface="Wingdings" pitchFamily="2" charset="2"/>
              <a:buChar char="v"/>
            </a:pPr>
            <a:endParaRPr lang="en-US" dirty="0" smtClean="0">
              <a:cs typeface="B Nazanin" pitchFamily="2" charset="-78"/>
            </a:endParaRPr>
          </a:p>
          <a:p>
            <a:pPr lvl="0" algn="just" rtl="1">
              <a:buFont typeface="Wingdings" pitchFamily="2" charset="2"/>
              <a:buChar char="v"/>
            </a:pPr>
            <a:r>
              <a:rPr lang="fa-IR" b="1" dirty="0" smtClean="0">
                <a:cs typeface="B Nazanin" pitchFamily="2" charset="-78"/>
              </a:rPr>
              <a:t>محیط خارجی سازمان</a:t>
            </a:r>
            <a:r>
              <a:rPr lang="fa-IR" dirty="0" smtClean="0">
                <a:cs typeface="B Nazanin" pitchFamily="2" charset="-78"/>
              </a:rPr>
              <a:t>: ماهیتی منحصر بفرد دارد و لذا برای هر سازمان باید عوامل مرتبط با آن را شناسایی و تعریف کرد. محیط خارجی سازمان و تغییراتی که در آن رخ می دهد برای سازمان فرصتها و تهدیداتی را بوجود می آورد مانند نرخ بهره، عرضه پول، نرخ تورم، پیشرفت در فناوری، قوانین مالیاتی و... . لذا مدیریت باید بتواند به تهدیدات و فرصتهایی که در محیط خارجی سازمان بوجود می آید پاسخ مناسب دهد.</a:t>
            </a:r>
            <a:endParaRPr lang="en-US" dirty="0" smtClean="0">
              <a:cs typeface="B Nazanin" pitchFamily="2" charset="-78"/>
            </a:endParaRPr>
          </a:p>
          <a:p>
            <a:pPr algn="just" rtl="1"/>
            <a:endParaRPr lang="en-US" dirty="0">
              <a:cs typeface="B Nazanin" pitchFamily="2" charset="-78"/>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2"/>
          </p:nvPr>
        </p:nvSpPr>
        <p:spPr>
          <a:xfrm>
            <a:off x="500034" y="274320"/>
            <a:ext cx="7839294" cy="5940762"/>
          </a:xfrm>
        </p:spPr>
        <p:txBody>
          <a:bodyPr>
            <a:normAutofit/>
          </a:bodyPr>
          <a:lstStyle/>
          <a:p>
            <a:pPr algn="just" rtl="1"/>
            <a:endParaRPr lang="fa-IR" sz="2400" b="1" dirty="0" smtClean="0">
              <a:cs typeface="B Nazanin" pitchFamily="2" charset="-78"/>
            </a:endParaRPr>
          </a:p>
          <a:p>
            <a:pPr algn="just" rtl="1"/>
            <a:r>
              <a:rPr lang="fa-IR" sz="2400" b="1" dirty="0" smtClean="0">
                <a:cs typeface="B Nazanin" pitchFamily="2" charset="-78"/>
              </a:rPr>
              <a:t>داده و اطلاعات:	</a:t>
            </a:r>
            <a:endParaRPr lang="en-US" sz="2400" dirty="0" smtClean="0">
              <a:cs typeface="B Nazanin" pitchFamily="2" charset="-78"/>
            </a:endParaRPr>
          </a:p>
          <a:p>
            <a:pPr algn="just" rtl="1"/>
            <a:r>
              <a:rPr lang="fa-IR" sz="2400" dirty="0" smtClean="0">
                <a:cs typeface="B Nazanin" pitchFamily="2" charset="-78"/>
              </a:rPr>
              <a:t>داده حقایقی هستند که یک پدیده را تشریح و توصیف می کنند و ویژگی  یا ویژگی هایی از پدیده  را انتقال می دهند. داده به خودی خود مفهوم دارد ولی کاربردی برای آن متصور نیست. اطلاعات داده هایی هستند و بستگی به کاربرد و شرایط زمانی و مکانی می توانند تغییر ماهیت دهند. به این معنی که داده می تواند برای گروهی از کاربران نقش داده و برای گروه دیگر اطلاعات تلقی شود و بالعکس.</a:t>
            </a:r>
            <a:endParaRPr lang="en-US" sz="2400" dirty="0" smtClean="0">
              <a:cs typeface="B Nazanin" pitchFamily="2" charset="-78"/>
            </a:endParaRPr>
          </a:p>
          <a:p>
            <a:pPr algn="just" rtl="1"/>
            <a:r>
              <a:rPr lang="fa-IR" sz="2400" b="1" dirty="0" smtClean="0">
                <a:cs typeface="B Nazanin" pitchFamily="2" charset="-78"/>
              </a:rPr>
              <a:t>چند نکته:</a:t>
            </a:r>
            <a:r>
              <a:rPr lang="fa-IR" sz="2400" dirty="0" smtClean="0">
                <a:cs typeface="B Nazanin" pitchFamily="2" charset="-78"/>
              </a:rPr>
              <a:t>	</a:t>
            </a:r>
            <a:endParaRPr lang="en-US" sz="2400" dirty="0" smtClean="0">
              <a:cs typeface="B Nazanin" pitchFamily="2" charset="-78"/>
            </a:endParaRPr>
          </a:p>
          <a:p>
            <a:pPr lvl="0" algn="just" rtl="1"/>
            <a:r>
              <a:rPr lang="fa-IR" sz="2400" dirty="0" smtClean="0">
                <a:cs typeface="B Nazanin" pitchFamily="2" charset="-78"/>
              </a:rPr>
              <a:t>- نحوه ی ارائه داده ها به کاربران مختلف، بستگی مستقیم به نیازهای خاص آنان دارد.</a:t>
            </a:r>
            <a:endParaRPr lang="en-US" sz="2400" dirty="0" smtClean="0">
              <a:cs typeface="B Nazanin" pitchFamily="2" charset="-78"/>
            </a:endParaRPr>
          </a:p>
          <a:p>
            <a:pPr lvl="0" algn="just" rtl="1"/>
            <a:r>
              <a:rPr lang="fa-IR" sz="2400" dirty="0" smtClean="0">
                <a:cs typeface="B Nazanin" pitchFamily="2" charset="-78"/>
              </a:rPr>
              <a:t>- وجود حجم زیادی از داده های اضافی بیانگر ضعف سیستم می باشد که هم هزینه  پردازش داده ها را افزایش می دهد و هم بر کیفیت تصمیم گیری اثر می گذارد.</a:t>
            </a:r>
            <a:endParaRPr lang="en-US" sz="2400" dirty="0" smtClean="0">
              <a:cs typeface="B Nazanin" pitchFamily="2" charset="-78"/>
            </a:endParaRPr>
          </a:p>
          <a:p>
            <a:pPr algn="r"/>
            <a:endParaRPr lang="en-US" sz="2400" dirty="0">
              <a:cs typeface="B Nazanin" pitchFamily="2" charset="-78"/>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354</TotalTime>
  <Words>3746</Words>
  <Application>Microsoft Office PowerPoint</Application>
  <PresentationFormat>On-screen Show (4:3)</PresentationFormat>
  <Paragraphs>391</Paragraphs>
  <Slides>47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47</vt:i4>
      </vt:variant>
    </vt:vector>
  </HeadingPairs>
  <TitlesOfParts>
    <vt:vector size="54" baseType="lpstr">
      <vt:lpstr>B Nazanin</vt:lpstr>
      <vt:lpstr>Calibri</vt:lpstr>
      <vt:lpstr>Century Schoolbook</vt:lpstr>
      <vt:lpstr>Times New Roman</vt:lpstr>
      <vt:lpstr>Wingdings</vt:lpstr>
      <vt:lpstr>Wingdings 2</vt:lpstr>
      <vt:lpstr>Oriel</vt:lpstr>
      <vt:lpstr>PowerPoint Presentation</vt:lpstr>
      <vt:lpstr>سازمان به عنوان یک سیستم</vt:lpstr>
      <vt:lpstr>سازمان به عنوان یک سیستم</vt:lpstr>
      <vt:lpstr>اجزای سیستم سازمانی: </vt:lpstr>
      <vt:lpstr>وجود روابط میان پدیده ها در سازمان: </vt:lpstr>
      <vt:lpstr>PowerPoint Presentation</vt:lpstr>
      <vt:lpstr>PowerPoint Presentation</vt:lpstr>
      <vt:lpstr>PowerPoint Presentation</vt:lpstr>
      <vt:lpstr>PowerPoint Presentation</vt:lpstr>
      <vt:lpstr>PowerPoint Presentation</vt:lpstr>
      <vt:lpstr>ابعاد ساختاری اطلاعات: </vt:lpstr>
      <vt:lpstr>ابعاد کیفی اطلاعات: </vt:lpstr>
      <vt:lpstr>PowerPoint Presentation</vt:lpstr>
      <vt:lpstr>ارزش اطلاعات</vt:lpstr>
      <vt:lpstr>طبقه بندی اطلاعات: </vt:lpstr>
      <vt:lpstr>PowerPoint Presentation</vt:lpstr>
      <vt:lpstr>مدیریت منابع اطلاعاتی: </vt:lpstr>
      <vt:lpstr>نحوه ی مدیریت اطلاعات:</vt:lpstr>
      <vt:lpstr>PowerPoint Presentation</vt:lpstr>
      <vt:lpstr>PowerPoint Presentation</vt:lpstr>
      <vt:lpstr>PowerPoint Presentation</vt:lpstr>
      <vt:lpstr>جایگاه اطلاعات در سازمان: </vt:lpstr>
      <vt:lpstr>PowerPoint Presentation</vt:lpstr>
      <vt:lpstr>سیستم اطلاعات مدیریت   MIS</vt:lpstr>
      <vt:lpstr>PowerPoint Presentation</vt:lpstr>
      <vt:lpstr>سطوح مدیران:</vt:lpstr>
      <vt:lpstr>PowerPoint Presentation</vt:lpstr>
      <vt:lpstr>نقش مدیران</vt:lpstr>
      <vt:lpstr>PowerPoint Presentation</vt:lpstr>
      <vt:lpstr>PowerPoint Presentation</vt:lpstr>
      <vt:lpstr>مهارتهای مدیران:  </vt:lpstr>
      <vt:lpstr>PowerPoint Presentation</vt:lpstr>
      <vt:lpstr>ITدلایل نیاز مدیران به پشتیبانی  </vt:lpstr>
      <vt:lpstr>تصمیم گیری:  </vt:lpstr>
      <vt:lpstr>مراحل تصمیم گیری:</vt:lpstr>
      <vt:lpstr>PowerPoint Presentation</vt:lpstr>
      <vt:lpstr>PowerPoint Presentation</vt:lpstr>
      <vt:lpstr>تحلیل اطلاعات:  </vt:lpstr>
      <vt:lpstr>کفایت اطلاعات: </vt:lpstr>
      <vt:lpstr>دلایل شتاب زدگی در تصمیمات: </vt:lpstr>
      <vt:lpstr>نقش اطلاعات در مراحل مختلف تصمیم گیری: </vt:lpstr>
      <vt:lpstr>برنامه ریزی:</vt:lpstr>
      <vt:lpstr>کنترل</vt:lpstr>
      <vt:lpstr>PowerPoint Presentation</vt:lpstr>
      <vt:lpstr>سه سطح تصمیم گیری در سازمان عبارتند از:</vt:lpstr>
      <vt:lpstr>PowerPoint Presentation</vt:lpstr>
      <vt:lpstr>سطوح تصمیم گیری و نیازهای اطلاعاتی</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سیستم های اطلاعات مدیریت</dc:title>
  <dc:creator>fariba</dc:creator>
  <cp:lastModifiedBy>Windows User</cp:lastModifiedBy>
  <cp:revision>41</cp:revision>
  <dcterms:created xsi:type="dcterms:W3CDTF">2016-02-20T16:38:06Z</dcterms:created>
  <dcterms:modified xsi:type="dcterms:W3CDTF">2019-01-18T18:18:48Z</dcterms:modified>
</cp:coreProperties>
</file>