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DE98-81DF-4772-BA79-E4885454ACFE}"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CC687-D903-4539-B77C-7919FB26CBE2}" type="slidenum">
              <a:rPr lang="en-US" smtClean="0"/>
              <a:t>‹#›</a:t>
            </a:fld>
            <a:endParaRPr lang="en-US"/>
          </a:p>
        </p:txBody>
      </p:sp>
    </p:spTree>
    <p:extLst>
      <p:ext uri="{BB962C8B-B14F-4D97-AF65-F5344CB8AC3E}">
        <p14:creationId xmlns:p14="http://schemas.microsoft.com/office/powerpoint/2010/main" val="129919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31547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96201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55418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420639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427549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426797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736677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71785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03047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87110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19136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prstGeom prst="rect">
            <a:avLst/>
          </a:prstGeom>
          <a:noFill/>
          <a:ln>
            <a:solidFill>
              <a:srgbClr val="000000"/>
            </a:solidFill>
            <a:miter/>
          </a:ln>
        </p:spPr>
        <p:txBody>
          <a:bodyPr/>
          <a:lstStyle>
            <a:lvl1pPr lvl="0">
              <a:defRPr/>
            </a:lvl1pPr>
          </a:lstStyle>
          <a:p>
            <a:endParaRPr/>
          </a:p>
        </p:txBody>
      </p:sp>
      <p:sp>
        <p:nvSpPr>
          <p:cNvPr id="3" name="Notes Placeholder 2"/>
          <p:cNvSpPr txBox="1">
            <a:spLocks noGrp="1"/>
          </p:cNvSpPr>
          <p:nvPr>
            <p:ph type="body" idx="1"/>
          </p:nvPr>
        </p:nvSpPr>
        <p:spPr>
          <a:prstGeom prst="rect">
            <a:avLst/>
          </a:prstGeom>
          <a:noFill/>
        </p:spPr>
        <p:txBody>
          <a:bodyPr wrap="square" anchor="t"/>
          <a:lstStyle>
            <a:lvl1pPr lvl="0">
              <a:defRPr/>
            </a:lvl1pPr>
          </a:lstStyle>
          <a:p>
            <a:endParaRPr/>
          </a:p>
        </p:txBody>
      </p:sp>
      <p:sp>
        <p:nvSpPr>
          <p:cNvPr id="4" name="Slide Number Placeholder 3"/>
          <p:cNvSpPr txBox="1">
            <a:spLocks noGrp="1"/>
          </p:cNvSpPr>
          <p:nvPr>
            <p:ph type="sldNum" sz="quarter" idx="5"/>
          </p:nvPr>
        </p:nvSpPr>
        <p:spPr>
          <a:prstGeom prst="rect">
            <a:avLst/>
          </a:prstGeom>
          <a:noFill/>
          <a:ln>
            <a:noFill/>
          </a:ln>
        </p:spPr>
        <p:txBody>
          <a:bodyPr/>
          <a:lstStyle>
            <a:lvl1pPr lvl="0">
              <a:defRPr/>
            </a:lvl1pPr>
          </a:lstStyle>
          <a:p>
            <a:fld id="{8B38DBA3-52F9-4AF4-A6A4-FA4D7DB2F99C}" type="slidenum">
              <a:t>2</a:t>
            </a:fld>
            <a:endParaRPr/>
          </a:p>
        </p:txBody>
      </p:sp>
    </p:spTree>
    <p:extLst>
      <p:ext uri="{BB962C8B-B14F-4D97-AF65-F5344CB8AC3E}">
        <p14:creationId xmlns:p14="http://schemas.microsoft.com/office/powerpoint/2010/main" val="392075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936657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txBox="1">
            <a:spLocks noGrp="1" noRot="1" noChangeAspect="1"/>
          </p:cNvSpPr>
          <p:nvPr>
            <p:ph type="sldImg"/>
          </p:nvPr>
        </p:nvSpPr>
        <p:spPr>
          <a:prstGeom prst="rect">
            <a:avLst/>
          </a:prstGeom>
          <a:noFill/>
          <a:ln>
            <a:solidFill>
              <a:srgbClr val="000000"/>
            </a:solidFill>
            <a:miter/>
          </a:ln>
        </p:spPr>
        <p:txBody>
          <a:bodyPr/>
          <a:lstStyle>
            <a:lvl1pPr lvl="0">
              <a:defRPr/>
            </a:lvl1pPr>
          </a:lstStyle>
          <a:p>
            <a:endParaRPr/>
          </a:p>
        </p:txBody>
      </p:sp>
      <p:sp>
        <p:nvSpPr>
          <p:cNvPr id="3" name="Notes Placeholder 2"/>
          <p:cNvSpPr txBox="1">
            <a:spLocks noGrp="1"/>
          </p:cNvSpPr>
          <p:nvPr>
            <p:ph type="body" idx="1"/>
          </p:nvPr>
        </p:nvSpPr>
        <p:spPr>
          <a:prstGeom prst="rect">
            <a:avLst/>
          </a:prstGeom>
          <a:noFill/>
        </p:spPr>
        <p:txBody>
          <a:bodyPr wrap="square" anchor="t"/>
          <a:lstStyle>
            <a:lvl1pPr lvl="0">
              <a:defRPr/>
            </a:lvl1pPr>
          </a:lstStyle>
          <a:p>
            <a:endParaRPr/>
          </a:p>
        </p:txBody>
      </p:sp>
      <p:sp>
        <p:nvSpPr>
          <p:cNvPr id="4" name="Slide Number Placeholder 3"/>
          <p:cNvSpPr txBox="1">
            <a:spLocks noGrp="1"/>
          </p:cNvSpPr>
          <p:nvPr>
            <p:ph type="sldNum" sz="quarter" idx="5"/>
          </p:nvPr>
        </p:nvSpPr>
        <p:spPr>
          <a:prstGeom prst="rect">
            <a:avLst/>
          </a:prstGeom>
          <a:noFill/>
          <a:ln>
            <a:noFill/>
          </a:ln>
        </p:spPr>
        <p:txBody>
          <a:bodyPr/>
          <a:lstStyle>
            <a:lvl1pPr lvl="0">
              <a:defRPr/>
            </a:lvl1pPr>
          </a:lstStyle>
          <a:p>
            <a:fld id="{8B38DBA3-52F9-4AF4-A6A4-FA4D7DB2F99C}" type="slidenum">
              <a:t>21</a:t>
            </a:fld>
            <a:endParaRPr/>
          </a:p>
        </p:txBody>
      </p:sp>
    </p:spTree>
    <p:extLst>
      <p:ext uri="{BB962C8B-B14F-4D97-AF65-F5344CB8AC3E}">
        <p14:creationId xmlns:p14="http://schemas.microsoft.com/office/powerpoint/2010/main" val="1033242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273132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523127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087253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1553700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47987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123805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513906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24540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1462544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1645445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726308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518953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139470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175381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597026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1068059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903918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1686653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168479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140740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6376018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19261049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01605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81875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30912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25113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62333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extLst>
      <p:ext uri="{BB962C8B-B14F-4D97-AF65-F5344CB8AC3E}">
        <p14:creationId xmlns:p14="http://schemas.microsoft.com/office/powerpoint/2010/main" val="36202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AC52F-64CC-4388-A1AB-C97777D10351}"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189899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AC52F-64CC-4388-A1AB-C97777D10351}"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278280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AC52F-64CC-4388-A1AB-C97777D10351}"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318419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AC52F-64CC-4388-A1AB-C97777D10351}"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35516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9AC52F-64CC-4388-A1AB-C97777D10351}"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282261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AC52F-64CC-4388-A1AB-C97777D10351}"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90944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AC52F-64CC-4388-A1AB-C97777D10351}"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237218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AC52F-64CC-4388-A1AB-C97777D10351}"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141604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AC52F-64CC-4388-A1AB-C97777D10351}"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171142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9AC52F-64CC-4388-A1AB-C97777D10351}"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249259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9AC52F-64CC-4388-A1AB-C97777D10351}"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944C5-93D4-4F2D-9B10-FE79976683F6}" type="slidenum">
              <a:rPr lang="en-US" smtClean="0"/>
              <a:t>‹#›</a:t>
            </a:fld>
            <a:endParaRPr lang="en-US"/>
          </a:p>
        </p:txBody>
      </p:sp>
    </p:spTree>
    <p:extLst>
      <p:ext uri="{BB962C8B-B14F-4D97-AF65-F5344CB8AC3E}">
        <p14:creationId xmlns:p14="http://schemas.microsoft.com/office/powerpoint/2010/main" val="104520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AC52F-64CC-4388-A1AB-C97777D10351}" type="datetimeFigureOut">
              <a:rPr lang="en-US" smtClean="0"/>
              <a:t>10/12/2018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944C5-93D4-4F2D-9B10-FE79976683F6}" type="slidenum">
              <a:rPr lang="en-US" smtClean="0"/>
              <a:t>‹#›</a:t>
            </a:fld>
            <a:endParaRPr lang="en-US"/>
          </a:p>
        </p:txBody>
      </p:sp>
    </p:spTree>
    <p:extLst>
      <p:ext uri="{BB962C8B-B14F-4D97-AF65-F5344CB8AC3E}">
        <p14:creationId xmlns:p14="http://schemas.microsoft.com/office/powerpoint/2010/main" val="413474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rahnama@iau.i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p:cNvPicPr>
          <p:nvPr>
            <p:ph type="ctrTitle"/>
          </p:nvPr>
        </p:nvPicPr>
        <p:blipFill>
          <a:blip r:embed="rId3"/>
          <a:srcRect/>
          <a:stretch>
            <a:fillRect/>
          </a:stretch>
        </p:blipFill>
        <p:spPr>
          <a:xfrm>
            <a:off x="2212976" y="2651760"/>
            <a:ext cx="7785101" cy="1813015"/>
          </a:xfrm>
          <a:prstGeom prst="rect">
            <a:avLst/>
          </a:prstGeom>
        </p:spPr>
      </p:pic>
      <p:sp>
        <p:nvSpPr>
          <p:cNvPr id="3" name="Subtitle 2"/>
          <p:cNvSpPr txBox="1">
            <a:spLocks noGrp="1"/>
          </p:cNvSpPr>
          <p:nvPr>
            <p:ph type="subTitle" idx="1"/>
          </p:nvPr>
        </p:nvSpPr>
        <p:spPr>
          <a:xfrm>
            <a:off x="2773363" y="4140925"/>
            <a:ext cx="6480176" cy="1672045"/>
          </a:xfrm>
          <a:prstGeom prst="rect">
            <a:avLst/>
          </a:prstGeom>
        </p:spPr>
        <p:txBody>
          <a:bodyPr>
            <a:normAutofit lnSpcReduction="10000"/>
          </a:bodyPr>
          <a:lstStyle>
            <a:lvl1pPr lvl="0">
              <a:defRPr/>
            </a:lvl1pPr>
          </a:lstStyle>
          <a:p>
            <a:pPr lvl="0" algn="ctr">
              <a:lnSpc>
                <a:spcPct val="80000"/>
              </a:lnSpc>
            </a:pPr>
            <a:r>
              <a:rPr lang="fa-IR" sz="2000" b="1" dirty="0"/>
              <a:t>دکتر فریدون رهنمای رودپشتی</a:t>
            </a:r>
          </a:p>
          <a:p>
            <a:pPr lvl="0" algn="ctr">
              <a:lnSpc>
                <a:spcPct val="80000"/>
              </a:lnSpc>
            </a:pPr>
            <a:r>
              <a:rPr lang="fa-IR" sz="2000" b="1" dirty="0"/>
              <a:t>استاد و عضو هیأت علمی دانشگاه آزاد اسلامی واحد علوم و تحقیقات</a:t>
            </a:r>
          </a:p>
          <a:p>
            <a:pPr lvl="0" algn="ctr">
              <a:lnSpc>
                <a:spcPct val="80000"/>
              </a:lnSpc>
            </a:pPr>
            <a:r>
              <a:rPr lang="fa-IR" sz="2000" b="1" dirty="0"/>
              <a:t>عضو مؤسس انجمن مهندسی مالی ایران و انجمن حسابداری مدیریت ایران</a:t>
            </a:r>
          </a:p>
          <a:p>
            <a:pPr lvl="0" algn="ctr">
              <a:lnSpc>
                <a:spcPct val="80000"/>
              </a:lnSpc>
            </a:pPr>
            <a:endParaRPr sz="2000" b="1" dirty="0">
              <a:hlinkClick r:id="rId4"/>
            </a:endParaRPr>
          </a:p>
          <a:p>
            <a:pPr lvl="0" algn="ctr">
              <a:lnSpc>
                <a:spcPct val="80000"/>
              </a:lnSpc>
            </a:pPr>
            <a:r>
              <a:rPr lang="fa-IR" sz="1300" b="1" dirty="0"/>
              <a:t>   </a:t>
            </a:r>
            <a:endParaRPr lang="fa-IR" sz="2000" b="1" dirty="0"/>
          </a:p>
        </p:txBody>
      </p:sp>
      <p:pic>
        <p:nvPicPr>
          <p:cNvPr id="4" name="Picture 3"/>
          <p:cNvPicPr/>
          <p:nvPr/>
        </p:nvPicPr>
        <p:blipFill>
          <a:blip r:embed="rId5"/>
          <a:srcRect/>
          <a:stretch>
            <a:fillRect/>
          </a:stretch>
        </p:blipFill>
        <p:spPr>
          <a:xfrm>
            <a:off x="8478840" y="73026"/>
            <a:ext cx="2189161" cy="1401763"/>
          </a:xfrm>
          <a:prstGeom prst="rect">
            <a:avLst/>
          </a:prstGeom>
          <a:noFill/>
        </p:spPr>
      </p:pic>
      <p:pic>
        <p:nvPicPr>
          <p:cNvPr id="6" name="Picture 5"/>
          <p:cNvPicPr/>
          <p:nvPr/>
        </p:nvPicPr>
        <p:blipFill>
          <a:blip r:embed="rId6"/>
          <a:srcRect/>
          <a:stretch>
            <a:fillRect/>
          </a:stretch>
        </p:blipFill>
        <p:spPr>
          <a:xfrm>
            <a:off x="5459413" y="82550"/>
            <a:ext cx="800100" cy="838200"/>
          </a:xfrm>
          <a:prstGeom prst="rect">
            <a:avLst/>
          </a:prstGeom>
          <a:noFill/>
          <a:ln>
            <a:noFill/>
          </a:ln>
        </p:spPr>
      </p:pic>
      <p:grpSp>
        <p:nvGrpSpPr>
          <p:cNvPr id="7" name="Group 6"/>
          <p:cNvGrpSpPr/>
          <p:nvPr/>
        </p:nvGrpSpPr>
        <p:grpSpPr>
          <a:xfrm>
            <a:off x="4800600" y="914401"/>
            <a:ext cx="2074864" cy="1397725"/>
            <a:chOff x="4622" y="10160"/>
            <a:chExt cx="2547" cy="1095"/>
          </a:xfrm>
        </p:grpSpPr>
        <p:sp>
          <p:nvSpPr>
            <p:cNvPr id="8" name="TextBox 7"/>
            <p:cNvSpPr txBox="1"/>
            <p:nvPr/>
          </p:nvSpPr>
          <p:spPr>
            <a:xfrm>
              <a:off x="4622" y="10640"/>
              <a:ext cx="2533" cy="615"/>
            </a:xfrm>
            <a:prstGeom prst="rect">
              <a:avLst/>
            </a:prstGeom>
            <a:noFill/>
            <a:ln>
              <a:noFill/>
            </a:ln>
          </p:spPr>
          <p:txBody>
            <a:bodyPr/>
            <a:lstStyle>
              <a:lvl1pPr lvl="0">
                <a:defRPr/>
              </a:lvl1pPr>
            </a:lstStyle>
            <a:p>
              <a:pPr algn="ctr">
                <a:spcAft>
                  <a:spcPts val="1000"/>
                </a:spcAft>
              </a:pPr>
              <a:r>
                <a:rPr sz="1500" dirty="0">
                  <a:latin typeface="IranNastaliq"/>
                </a:rPr>
                <a:t>       </a:t>
              </a:r>
              <a:r>
                <a:rPr lang="ar-SA" sz="1500" dirty="0">
                  <a:latin typeface="B Nazanin"/>
                </a:rPr>
                <a:t>دانشگاه</a:t>
              </a:r>
              <a:r>
                <a:rPr lang="ar-SA" sz="1500" dirty="0">
                  <a:latin typeface="IranNastaliq"/>
                </a:rPr>
                <a:t> </a:t>
              </a:r>
              <a:r>
                <a:rPr lang="ar-SA" sz="1500" dirty="0">
                  <a:latin typeface="B Nazanin"/>
                </a:rPr>
                <a:t>علوم</a:t>
              </a:r>
              <a:r>
                <a:rPr lang="ar-SA" sz="1500" dirty="0">
                  <a:latin typeface="IranNastaliq"/>
                </a:rPr>
                <a:t> </a:t>
              </a:r>
              <a:r>
                <a:rPr lang="ar-SA" sz="1500" dirty="0">
                  <a:latin typeface="B Nazanin"/>
                </a:rPr>
                <a:t>اقتصادی</a:t>
              </a:r>
            </a:p>
          </p:txBody>
        </p:sp>
        <p:sp>
          <p:nvSpPr>
            <p:cNvPr id="9" name="TextBox 8"/>
            <p:cNvSpPr txBox="1"/>
            <p:nvPr/>
          </p:nvSpPr>
          <p:spPr>
            <a:xfrm>
              <a:off x="4622" y="10160"/>
              <a:ext cx="2547" cy="585"/>
            </a:xfrm>
            <a:prstGeom prst="rect">
              <a:avLst/>
            </a:prstGeom>
            <a:noFill/>
            <a:ln>
              <a:noFill/>
            </a:ln>
          </p:spPr>
          <p:txBody>
            <a:bodyPr/>
            <a:lstStyle>
              <a:lvl1pPr lvl="0">
                <a:defRPr/>
              </a:lvl1pPr>
            </a:lstStyle>
            <a:p>
              <a:pPr algn="ctr">
                <a:spcAft>
                  <a:spcPts val="1000"/>
                </a:spcAft>
              </a:pPr>
              <a:r>
                <a:rPr lang="ar-SA" sz="1500" dirty="0">
                  <a:latin typeface="B Nazanin"/>
                </a:rPr>
                <a:t>وزارت</a:t>
              </a:r>
              <a:r>
                <a:rPr lang="ar-SA" sz="1500" dirty="0">
                  <a:latin typeface="IranNastaliq"/>
                </a:rPr>
                <a:t> </a:t>
              </a:r>
              <a:r>
                <a:rPr lang="ar-SA" sz="1500" dirty="0">
                  <a:latin typeface="B Nazanin"/>
                </a:rPr>
                <a:t>علوم،</a:t>
              </a:r>
              <a:r>
                <a:rPr lang="ar-SA" sz="1500" dirty="0">
                  <a:latin typeface="IranNastaliq"/>
                </a:rPr>
                <a:t> </a:t>
              </a:r>
              <a:r>
                <a:rPr lang="ar-SA" sz="1500" dirty="0">
                  <a:latin typeface="B Nazanin"/>
                </a:rPr>
                <a:t>تحقیقات</a:t>
              </a:r>
              <a:r>
                <a:rPr lang="ar-SA" sz="1500" dirty="0">
                  <a:latin typeface="IranNastaliq"/>
                </a:rPr>
                <a:t> </a:t>
              </a:r>
              <a:r>
                <a:rPr lang="ar-SA" sz="1500" dirty="0">
                  <a:latin typeface="B Nazanin"/>
                </a:rPr>
                <a:t>و</a:t>
              </a:r>
              <a:r>
                <a:rPr lang="ar-SA" sz="1500" dirty="0">
                  <a:latin typeface="IranNastaliq"/>
                </a:rPr>
                <a:t> </a:t>
              </a:r>
              <a:r>
                <a:rPr lang="ar-SA" sz="1500" dirty="0">
                  <a:latin typeface="B Nazanin"/>
                </a:rPr>
                <a:t>فناوری</a:t>
              </a:r>
            </a:p>
          </p:txBody>
        </p:sp>
      </p:grpSp>
    </p:spTree>
    <p:extLst>
      <p:ext uri="{BB962C8B-B14F-4D97-AF65-F5344CB8AC3E}">
        <p14:creationId xmlns:p14="http://schemas.microsoft.com/office/powerpoint/2010/main" val="61494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19288" y="2636838"/>
            <a:ext cx="8229600" cy="2524126"/>
          </a:xfrm>
          <a:prstGeom prst="rect">
            <a:avLst/>
          </a:prstGeom>
        </p:spPr>
        <p:txBody>
          <a:bodyPr/>
          <a:lstStyle>
            <a:lvl1pPr lvl="0">
              <a:defRPr/>
            </a:lvl1pPr>
          </a:lstStyle>
          <a:p>
            <a:pPr lvl="0" algn="r">
              <a:buNone/>
            </a:pPr>
            <a:r>
              <a:rPr lang="fa-IR"/>
              <a:t>1- بهای تمام شده تدریجی</a:t>
            </a:r>
          </a:p>
          <a:p>
            <a:pPr lvl="0" algn="r">
              <a:buNone/>
            </a:pPr>
            <a:r>
              <a:rPr lang="fa-IR"/>
              <a:t>2- ارزش جایگزینی</a:t>
            </a:r>
          </a:p>
          <a:p>
            <a:pPr lvl="0" algn="r">
              <a:buNone/>
            </a:pPr>
            <a:r>
              <a:rPr lang="fa-IR"/>
              <a:t>3- ارزش بازار (معاملاتی)</a:t>
            </a:r>
          </a:p>
          <a:p>
            <a:pPr lvl="0" algn="r">
              <a:buNone/>
            </a:pPr>
            <a:r>
              <a:rPr lang="fa-IR"/>
              <a:t>4- ارزش جاری (فعلی) تنزیل شده</a:t>
            </a:r>
          </a:p>
          <a:p>
            <a:pPr lvl="0" algn="r">
              <a:buNone/>
            </a:pPr>
            <a:r>
              <a:rPr lang="fa-IR"/>
              <a:t>5- ارزش خالص بازیافتنی (تسویه)</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10</a:t>
            </a:fld>
            <a:endParaRPr/>
          </a:p>
        </p:txBody>
      </p:sp>
      <p:pic>
        <p:nvPicPr>
          <p:cNvPr id="6" name="Title 5"/>
          <p:cNvPicPr>
            <a:picLocks noGrp="1"/>
          </p:cNvPicPr>
          <p:nvPr>
            <p:ph type="title"/>
          </p:nvPr>
        </p:nvPicPr>
        <p:blipFill>
          <a:blip r:embed="rId3"/>
          <a:srcRect/>
          <a:stretch>
            <a:fillRect/>
          </a:stretch>
        </p:blipFill>
        <p:spPr>
          <a:xfrm>
            <a:off x="1579564" y="1427164"/>
            <a:ext cx="8240713" cy="127952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165417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2349500"/>
            <a:ext cx="8229601" cy="2667000"/>
          </a:xfrm>
          <a:prstGeom prst="rect">
            <a:avLst/>
          </a:prstGeom>
        </p:spPr>
        <p:txBody>
          <a:bodyPr/>
          <a:lstStyle>
            <a:lvl1pPr lvl="0">
              <a:defRPr/>
            </a:lvl1pPr>
          </a:lstStyle>
          <a:p>
            <a:pPr lvl="0" algn="r">
              <a:buNone/>
            </a:pPr>
            <a:r>
              <a:rPr lang="fa-IR"/>
              <a:t>1- عملیات اندازه‌گیری</a:t>
            </a:r>
          </a:p>
          <a:p>
            <a:pPr lvl="0" algn="r">
              <a:buNone/>
            </a:pPr>
            <a:r>
              <a:rPr lang="fa-IR"/>
              <a:t>2- اندازه پیما</a:t>
            </a:r>
          </a:p>
          <a:p>
            <a:pPr lvl="0" algn="r">
              <a:buNone/>
            </a:pPr>
            <a:r>
              <a:rPr lang="fa-IR"/>
              <a:t>3- ابزار اندازه‌گیری </a:t>
            </a:r>
          </a:p>
          <a:p>
            <a:pPr lvl="0" algn="r">
              <a:buNone/>
            </a:pPr>
            <a:r>
              <a:rPr lang="fa-IR"/>
              <a:t>4- محیط</a:t>
            </a:r>
          </a:p>
          <a:p>
            <a:pPr lvl="0" algn="r">
              <a:buNone/>
            </a:pPr>
            <a:r>
              <a:rPr lang="fa-IR"/>
              <a:t>5- نامشخص بودن ویژگی صفت</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11</a:t>
            </a:fld>
            <a:endParaRPr/>
          </a:p>
        </p:txBody>
      </p:sp>
      <p:pic>
        <p:nvPicPr>
          <p:cNvPr id="6" name="Title 5"/>
          <p:cNvPicPr>
            <a:picLocks noGrp="1"/>
          </p:cNvPicPr>
          <p:nvPr>
            <p:ph type="title"/>
          </p:nvPr>
        </p:nvPicPr>
        <p:blipFill>
          <a:blip r:embed="rId3"/>
          <a:srcRect/>
          <a:stretch>
            <a:fillRect/>
          </a:stretch>
        </p:blipFill>
        <p:spPr>
          <a:xfrm>
            <a:off x="1914526" y="884239"/>
            <a:ext cx="8240713" cy="127952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376449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19288" y="1778001"/>
            <a:ext cx="8229600" cy="4525963"/>
          </a:xfrm>
          <a:prstGeom prst="rect">
            <a:avLst/>
          </a:prstGeom>
        </p:spPr>
        <p:txBody>
          <a:bodyPr/>
          <a:lstStyle>
            <a:lvl1pPr lvl="0">
              <a:defRPr/>
            </a:lvl1pPr>
          </a:lstStyle>
          <a:p>
            <a:pPr lvl="0" algn="r">
              <a:buNone/>
            </a:pPr>
            <a:r>
              <a:rPr lang="fa-IR" b="1"/>
              <a:t>هدف بنگاهها: </a:t>
            </a:r>
          </a:p>
          <a:p>
            <a:pPr lvl="0" algn="r">
              <a:buNone/>
            </a:pPr>
            <a:r>
              <a:rPr lang="fa-IR"/>
              <a:t>کمک به حداکثر رساندن سود و ارزش شرکت در حال و آینده است. تحقق هدف مذکور به ایجاد نظام مدیریت هزینه‌ایی مرتبط است که به بقاء در رقابت جهانی و توسعه مستمر منجر گردد.</a:t>
            </a:r>
          </a:p>
          <a:p>
            <a:pPr lvl="0" algn="r">
              <a:buNone/>
            </a:pPr>
            <a:r>
              <a:rPr lang="fa-IR" b="1"/>
              <a:t>تعریف: </a:t>
            </a:r>
          </a:p>
          <a:p>
            <a:pPr lvl="0" algn="r">
              <a:buNone/>
            </a:pPr>
            <a:r>
              <a:rPr lang="fa-IR"/>
              <a:t>1- مجموعه‌ای از تکنیک‌ها و شیوه‌ها برای کنترل و توسعه فعالیت‌ها، فرایندها، تولیدات و خدمات آن (برنکه 1998)</a:t>
            </a:r>
          </a:p>
          <a:p>
            <a:pPr lvl="0" algn="r">
              <a:buNone/>
            </a:pPr>
            <a:r>
              <a:rPr lang="fa-IR"/>
              <a:t>2- مجموعه اقداماتی که مدیریت برای تامین رضایت مشتریان، همراه با کنترل و کاهش مستمر هزینه‌ها، با رعایت کیفیت مورد انتظار (رهنمای 1387)</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12</a:t>
            </a:fld>
            <a:endParaRPr/>
          </a:p>
        </p:txBody>
      </p:sp>
      <p:pic>
        <p:nvPicPr>
          <p:cNvPr id="6" name="Title 5"/>
          <p:cNvPicPr>
            <a:picLocks noGrp="1"/>
          </p:cNvPicPr>
          <p:nvPr>
            <p:ph type="title"/>
          </p:nvPr>
        </p:nvPicPr>
        <p:blipFill>
          <a:blip r:embed="rId3"/>
          <a:srcRect/>
          <a:stretch>
            <a:fillRect/>
          </a:stretch>
        </p:blipFill>
        <p:spPr>
          <a:xfrm>
            <a:off x="1987550" y="438151"/>
            <a:ext cx="8242300" cy="115887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145682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2708276"/>
            <a:ext cx="8229601" cy="1804989"/>
          </a:xfrm>
          <a:prstGeom prst="rect">
            <a:avLst/>
          </a:prstGeom>
        </p:spPr>
        <p:txBody>
          <a:bodyPr>
            <a:normAutofit lnSpcReduction="10000"/>
          </a:bodyPr>
          <a:lstStyle>
            <a:lvl1pPr lvl="0">
              <a:defRPr/>
            </a:lvl1pPr>
          </a:lstStyle>
          <a:p>
            <a:pPr lvl="0" algn="r"/>
            <a:r>
              <a:rPr lang="fa-IR"/>
              <a:t>ضمن بستگی مستقیم بر تعهد و اعتقاد تغییرناپذیر مدیریت عالی سازمان به بهبود مستمر، رضایت مشتری و برنامه‌ریزی راهبردی در بکارگیری کارکنان در همه سطوح و سازماندهی دارد که به بهبود و توسعه فعالیت‌های ارزش زا و حذف فعالیت‌های فاقد ارزش منتهی شود. </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13</a:t>
            </a:fld>
            <a:endParaRPr/>
          </a:p>
        </p:txBody>
      </p:sp>
      <p:pic>
        <p:nvPicPr>
          <p:cNvPr id="6" name="Title 5"/>
          <p:cNvPicPr>
            <a:picLocks noGrp="1"/>
          </p:cNvPicPr>
          <p:nvPr>
            <p:ph type="title"/>
          </p:nvPr>
        </p:nvPicPr>
        <p:blipFill>
          <a:blip r:embed="rId3"/>
          <a:srcRect/>
          <a:stretch>
            <a:fillRect/>
          </a:stretch>
        </p:blipFill>
        <p:spPr>
          <a:xfrm>
            <a:off x="1517650" y="1195389"/>
            <a:ext cx="8242300" cy="1157287"/>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151027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3" name="Footer Placeholder 2"/>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Slide Number Placeholder 3"/>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14</a:t>
            </a:fld>
            <a:endParaRPr/>
          </a:p>
        </p:txBody>
      </p:sp>
      <p:pic>
        <p:nvPicPr>
          <p:cNvPr id="5" name="Title 4"/>
          <p:cNvPicPr>
            <a:picLocks noGrp="1"/>
          </p:cNvPicPr>
          <p:nvPr>
            <p:ph type="title"/>
          </p:nvPr>
        </p:nvPicPr>
        <p:blipFill>
          <a:blip r:embed="rId3"/>
          <a:srcRect/>
          <a:stretch>
            <a:fillRect/>
          </a:stretch>
        </p:blipFill>
        <p:spPr>
          <a:xfrm>
            <a:off x="1974850" y="268289"/>
            <a:ext cx="8242300" cy="1158875"/>
          </a:xfrm>
          <a:prstGeom prst="rect">
            <a:avLst/>
          </a:prstGeom>
        </p:spPr>
      </p:pic>
      <p:sp>
        <p:nvSpPr>
          <p:cNvPr id="6" name="Rectangle 5"/>
          <p:cNvSpPr/>
          <p:nvPr/>
        </p:nvSpPr>
        <p:spPr>
          <a:xfrm>
            <a:off x="1524000" y="0"/>
            <a:ext cx="9144000" cy="457200"/>
          </a:xfrm>
          <a:prstGeom prst="rect">
            <a:avLst/>
          </a:prstGeom>
          <a:noFill/>
          <a:ln>
            <a:noFill/>
          </a:ln>
        </p:spPr>
        <p:txBody>
          <a:bodyPr wrap="none" anchor="ctr"/>
          <a:lstStyle>
            <a:lvl1pPr lvl="0">
              <a:defRPr/>
            </a:lvl1pPr>
          </a:lstStyle>
          <a:p>
            <a:endParaRPr/>
          </a:p>
        </p:txBody>
      </p:sp>
      <p:grpSp>
        <p:nvGrpSpPr>
          <p:cNvPr id="7" name="Group 6"/>
          <p:cNvGrpSpPr/>
          <p:nvPr/>
        </p:nvGrpSpPr>
        <p:grpSpPr>
          <a:xfrm>
            <a:off x="2297114" y="708026"/>
            <a:ext cx="6389687" cy="5953125"/>
            <a:chOff x="2362" y="2369"/>
            <a:chExt cx="7200" cy="6707"/>
          </a:xfrm>
        </p:grpSpPr>
        <p:sp>
          <p:nvSpPr>
            <p:cNvPr id="8" name="Rectangle 7"/>
            <p:cNvSpPr/>
            <p:nvPr/>
          </p:nvSpPr>
          <p:spPr>
            <a:xfrm>
              <a:off x="2362" y="2369"/>
              <a:ext cx="7200" cy="6707"/>
            </a:xfrm>
            <a:prstGeom prst="rect">
              <a:avLst/>
            </a:prstGeom>
            <a:noFill/>
            <a:ln>
              <a:noFill/>
            </a:ln>
          </p:spPr>
          <p:txBody>
            <a:bodyPr/>
            <a:lstStyle>
              <a:lvl1pPr lvl="0">
                <a:defRPr/>
              </a:lvl1pPr>
            </a:lstStyle>
            <a:p>
              <a:endParaRPr/>
            </a:p>
          </p:txBody>
        </p:sp>
        <p:grpSp>
          <p:nvGrpSpPr>
            <p:cNvPr id="9" name="Group 8"/>
            <p:cNvGrpSpPr/>
            <p:nvPr/>
          </p:nvGrpSpPr>
          <p:grpSpPr>
            <a:xfrm>
              <a:off x="2890" y="3221"/>
              <a:ext cx="6030" cy="5208"/>
              <a:chOff x="1827" y="1488"/>
              <a:chExt cx="8073" cy="6972"/>
            </a:xfrm>
          </p:grpSpPr>
          <p:sp>
            <p:nvSpPr>
              <p:cNvPr id="10" name="Rectangle 9"/>
              <p:cNvSpPr/>
              <p:nvPr/>
            </p:nvSpPr>
            <p:spPr>
              <a:xfrm>
                <a:off x="6120" y="1620"/>
                <a:ext cx="1260" cy="900"/>
              </a:xfrm>
              <a:prstGeom prst="rect">
                <a:avLst/>
              </a:prstGeom>
              <a:solidFill>
                <a:srgbClr val="FFFFFF"/>
              </a:solidFill>
              <a:ln w="9525">
                <a:solidFill>
                  <a:srgbClr val="000000"/>
                </a:solidFill>
                <a:miter/>
              </a:ln>
            </p:spPr>
            <p:txBody>
              <a:bodyPr/>
              <a:lstStyle>
                <a:lvl1pPr lvl="0">
                  <a:defRPr/>
                </a:lvl1pPr>
              </a:lstStyle>
              <a:p>
                <a:pPr algn="ctr">
                  <a:spcBef>
                    <a:spcPts val="600"/>
                  </a:spcBef>
                </a:pPr>
                <a:r>
                  <a:rPr lang="fa-IR" sz="1000" b="1">
                    <a:latin typeface="B Lotus"/>
                  </a:rPr>
                  <a:t>تعهدات</a:t>
                </a:r>
                <a:r>
                  <a:rPr lang="fa-IR" sz="1000" b="1">
                    <a:latin typeface="IranNastaliq"/>
                  </a:rPr>
                  <a:t> </a:t>
                </a:r>
                <a:r>
                  <a:rPr lang="fa-IR" sz="1000" b="1">
                    <a:latin typeface="B Lotus"/>
                  </a:rPr>
                  <a:t>مدیریت</a:t>
                </a:r>
                <a:r>
                  <a:rPr lang="fa-IR" sz="1000" b="1">
                    <a:latin typeface="IranNastaliq"/>
                  </a:rPr>
                  <a:t> </a:t>
                </a:r>
                <a:r>
                  <a:rPr lang="fa-IR" sz="1000" b="1">
                    <a:latin typeface="B Lotus"/>
                  </a:rPr>
                  <a:t>عالی</a:t>
                </a:r>
              </a:p>
            </p:txBody>
          </p:sp>
          <p:sp>
            <p:nvSpPr>
              <p:cNvPr id="11" name="Rectangle 10"/>
              <p:cNvSpPr/>
              <p:nvPr/>
            </p:nvSpPr>
            <p:spPr>
              <a:xfrm>
                <a:off x="4500" y="1620"/>
                <a:ext cx="1260" cy="900"/>
              </a:xfrm>
              <a:prstGeom prst="rect">
                <a:avLst/>
              </a:prstGeom>
              <a:solidFill>
                <a:srgbClr val="FFFFFF"/>
              </a:solidFill>
              <a:ln w="9525">
                <a:solidFill>
                  <a:srgbClr val="000000"/>
                </a:solidFill>
                <a:miter/>
              </a:ln>
            </p:spPr>
            <p:txBody>
              <a:bodyPr/>
              <a:lstStyle>
                <a:lvl1pPr lvl="0">
                  <a:defRPr/>
                </a:lvl1pPr>
              </a:lstStyle>
              <a:p>
                <a:pPr algn="ctr">
                  <a:spcBef>
                    <a:spcPts val="600"/>
                  </a:spcBef>
                </a:pPr>
                <a:r>
                  <a:rPr lang="fa-IR" sz="1000" b="1">
                    <a:latin typeface="B Lotus"/>
                  </a:rPr>
                  <a:t>مشارکت</a:t>
                </a:r>
                <a:r>
                  <a:rPr lang="fa-IR" sz="1000" b="1">
                    <a:latin typeface="IranNastaliq"/>
                  </a:rPr>
                  <a:t> </a:t>
                </a:r>
                <a:r>
                  <a:rPr lang="fa-IR" sz="1000" b="1">
                    <a:latin typeface="B Lotus"/>
                  </a:rPr>
                  <a:t>کارکنان</a:t>
                </a:r>
              </a:p>
            </p:txBody>
          </p:sp>
          <p:sp>
            <p:nvSpPr>
              <p:cNvPr id="12" name="Oval 11"/>
              <p:cNvSpPr/>
              <p:nvPr/>
            </p:nvSpPr>
            <p:spPr>
              <a:xfrm>
                <a:off x="4500" y="3600"/>
                <a:ext cx="3240" cy="900"/>
              </a:xfrm>
              <a:prstGeom prst="ellipse">
                <a:avLst/>
              </a:prstGeom>
              <a:solidFill>
                <a:srgbClr val="FFFFFF"/>
              </a:solidFill>
              <a:ln w="9525">
                <a:solidFill>
                  <a:srgbClr val="000000"/>
                </a:solidFill>
                <a:round/>
              </a:ln>
            </p:spPr>
            <p:txBody>
              <a:bodyPr/>
              <a:lstStyle>
                <a:lvl1pPr lvl="0">
                  <a:defRPr/>
                </a:lvl1pPr>
              </a:lstStyle>
              <a:p>
                <a:pPr lvl="0" algn="ctr"/>
                <a:r>
                  <a:rPr lang="fa-IR" sz="1200" b="1">
                    <a:latin typeface="B Lotus"/>
                  </a:rPr>
                  <a:t>رقابت</a:t>
                </a:r>
                <a:r>
                  <a:rPr lang="fa-IR" sz="1200" b="1">
                    <a:latin typeface="IranNastaliq"/>
                  </a:rPr>
                  <a:t> </a:t>
                </a:r>
                <a:r>
                  <a:rPr lang="fa-IR" sz="1200" b="1">
                    <a:latin typeface="B Lotus"/>
                  </a:rPr>
                  <a:t>جهانی</a:t>
                </a:r>
                <a:r>
                  <a:rPr lang="fa-IR" sz="1200" b="1">
                    <a:latin typeface="IranNastaliq"/>
                  </a:rPr>
                  <a:t> </a:t>
                </a:r>
                <a:r>
                  <a:rPr lang="fa-IR" sz="1200" b="1">
                    <a:latin typeface="B Lotus"/>
                  </a:rPr>
                  <a:t>و</a:t>
                </a:r>
                <a:r>
                  <a:rPr lang="fa-IR" sz="1200" b="1">
                    <a:latin typeface="IranNastaliq"/>
                  </a:rPr>
                  <a:t> </a:t>
                </a:r>
                <a:r>
                  <a:rPr lang="fa-IR" sz="1200" b="1">
                    <a:latin typeface="B Lotus"/>
                  </a:rPr>
                  <a:t>بهبود</a:t>
                </a:r>
                <a:r>
                  <a:rPr lang="fa-IR" sz="1200" b="1">
                    <a:latin typeface="IranNastaliq"/>
                  </a:rPr>
                  <a:t> </a:t>
                </a:r>
                <a:r>
                  <a:rPr lang="fa-IR" sz="1200" b="1">
                    <a:latin typeface="B Lotus"/>
                  </a:rPr>
                  <a:t>مستمر</a:t>
                </a:r>
              </a:p>
            </p:txBody>
          </p:sp>
          <p:sp>
            <p:nvSpPr>
              <p:cNvPr id="13" name="Rectangle 12"/>
              <p:cNvSpPr/>
              <p:nvPr/>
            </p:nvSpPr>
            <p:spPr>
              <a:xfrm>
                <a:off x="4680" y="5228"/>
                <a:ext cx="2880" cy="1080"/>
              </a:xfrm>
              <a:prstGeom prst="rect">
                <a:avLst/>
              </a:prstGeom>
              <a:solidFill>
                <a:srgbClr val="FFFFFF"/>
              </a:solidFill>
              <a:ln w="9525">
                <a:solidFill>
                  <a:srgbClr val="000000"/>
                </a:solidFill>
                <a:miter/>
              </a:ln>
            </p:spPr>
            <p:txBody>
              <a:bodyPr/>
              <a:lstStyle>
                <a:lvl1pPr lvl="0">
                  <a:defRPr/>
                </a:lvl1pPr>
              </a:lstStyle>
              <a:p>
                <a:pPr lvl="0" algn="ctr"/>
                <a:r>
                  <a:rPr lang="fa-IR" sz="1200" b="1">
                    <a:latin typeface="B Lotus"/>
                  </a:rPr>
                  <a:t>نظام</a:t>
                </a:r>
                <a:r>
                  <a:rPr lang="fa-IR" sz="1200" b="1">
                    <a:latin typeface="IranNastaliq"/>
                  </a:rPr>
                  <a:t> </a:t>
                </a:r>
                <a:r>
                  <a:rPr lang="fa-IR" sz="1200" b="1">
                    <a:latin typeface="B Lotus"/>
                  </a:rPr>
                  <a:t>خودارزیابی</a:t>
                </a:r>
                <a:r>
                  <a:rPr lang="fa-IR" sz="1200" b="1">
                    <a:latin typeface="IranNastaliq"/>
                  </a:rPr>
                  <a:t> </a:t>
                </a:r>
                <a:r>
                  <a:rPr lang="fa-IR" sz="1200" b="1">
                    <a:latin typeface="B Lotus"/>
                  </a:rPr>
                  <a:t>مستمر</a:t>
                </a:r>
                <a:r>
                  <a:rPr lang="fa-IR" sz="1200" b="1">
                    <a:latin typeface="IranNastaliq"/>
                  </a:rPr>
                  <a:t> </a:t>
                </a:r>
                <a:r>
                  <a:rPr lang="fa-IR" sz="1200" b="1">
                    <a:latin typeface="B Lotus"/>
                  </a:rPr>
                  <a:t>با</a:t>
                </a:r>
                <a:r>
                  <a:rPr lang="fa-IR" sz="1200" b="1">
                    <a:latin typeface="IranNastaliq"/>
                  </a:rPr>
                  <a:t> </a:t>
                </a:r>
                <a:r>
                  <a:rPr lang="fa-IR" sz="1200" b="1">
                    <a:latin typeface="B Lotus"/>
                  </a:rPr>
                  <a:t>تمرکز</a:t>
                </a:r>
                <a:r>
                  <a:rPr lang="fa-IR" sz="1200" b="1">
                    <a:latin typeface="IranNastaliq"/>
                  </a:rPr>
                  <a:t> </a:t>
                </a:r>
                <a:r>
                  <a:rPr lang="fa-IR" sz="1200" b="1">
                    <a:latin typeface="B Lotus"/>
                  </a:rPr>
                  <a:t>بر</a:t>
                </a:r>
                <a:r>
                  <a:rPr lang="fa-IR" sz="1200" b="1">
                    <a:latin typeface="IranNastaliq"/>
                  </a:rPr>
                  <a:t> </a:t>
                </a:r>
                <a:r>
                  <a:rPr lang="fa-IR" sz="1200" b="1">
                    <a:latin typeface="B Lotus"/>
                  </a:rPr>
                  <a:t>هزینه‌یابی</a:t>
                </a:r>
                <a:r>
                  <a:rPr lang="fa-IR" sz="1200" b="1">
                    <a:latin typeface="IranNastaliq"/>
                  </a:rPr>
                  <a:t> </a:t>
                </a:r>
                <a:r>
                  <a:rPr lang="fa-IR" sz="1200" b="1">
                    <a:latin typeface="B Lotus"/>
                  </a:rPr>
                  <a:t>بر</a:t>
                </a:r>
                <a:r>
                  <a:rPr lang="fa-IR" sz="1200" b="1">
                    <a:latin typeface="IranNastaliq"/>
                  </a:rPr>
                  <a:t> </a:t>
                </a:r>
                <a:r>
                  <a:rPr lang="fa-IR" sz="1200" b="1">
                    <a:latin typeface="B Lotus"/>
                  </a:rPr>
                  <a:t>مبنای</a:t>
                </a:r>
                <a:r>
                  <a:rPr lang="fa-IR" sz="1200" b="1">
                    <a:latin typeface="IranNastaliq"/>
                  </a:rPr>
                  <a:t> </a:t>
                </a:r>
                <a:r>
                  <a:rPr lang="fa-IR" sz="1200" b="1">
                    <a:latin typeface="B Lotus"/>
                  </a:rPr>
                  <a:t>فعالیت</a:t>
                </a:r>
              </a:p>
            </p:txBody>
          </p:sp>
          <p:grpSp>
            <p:nvGrpSpPr>
              <p:cNvPr id="14" name="Group 13"/>
              <p:cNvGrpSpPr/>
              <p:nvPr/>
            </p:nvGrpSpPr>
            <p:grpSpPr>
              <a:xfrm>
                <a:off x="1827" y="1488"/>
                <a:ext cx="2332" cy="1878"/>
                <a:chOff x="1827" y="1488"/>
                <a:chExt cx="2332" cy="1878"/>
              </a:xfrm>
            </p:grpSpPr>
            <p:sp>
              <p:nvSpPr>
                <p:cNvPr id="15" name="Rectangle 14"/>
                <p:cNvSpPr/>
                <p:nvPr/>
              </p:nvSpPr>
              <p:spPr>
                <a:xfrm>
                  <a:off x="1827" y="1524"/>
                  <a:ext cx="1980" cy="1842"/>
                </a:xfrm>
                <a:prstGeom prst="rect">
                  <a:avLst/>
                </a:prstGeom>
                <a:noFill/>
                <a:ln>
                  <a:noFill/>
                </a:ln>
              </p:spPr>
              <p:txBody>
                <a:bodyPr/>
                <a:lstStyle>
                  <a:lvl1pPr lvl="0">
                    <a:defRPr/>
                  </a:lvl1pPr>
                </a:lstStyle>
                <a:p>
                  <a:pPr algn="r">
                    <a:spcBef>
                      <a:spcPts val="600"/>
                    </a:spcBef>
                  </a:pPr>
                  <a:r>
                    <a:rPr lang="fa-IR" sz="1000" b="1">
                      <a:latin typeface="B Lotus"/>
                    </a:rPr>
                    <a:t>تقویت</a:t>
                  </a:r>
                  <a:r>
                    <a:rPr lang="fa-IR" sz="1000" b="1">
                      <a:latin typeface="IranNastaliq"/>
                    </a:rPr>
                    <a:t> </a:t>
                  </a:r>
                  <a:r>
                    <a:rPr lang="fa-IR" sz="1000" b="1">
                      <a:latin typeface="B Lotus"/>
                    </a:rPr>
                    <a:t>قدرت</a:t>
                  </a:r>
                  <a:r>
                    <a:rPr lang="fa-IR" sz="1000" b="1">
                      <a:latin typeface="IranNastaliq"/>
                    </a:rPr>
                    <a:t> </a:t>
                  </a:r>
                  <a:r>
                    <a:rPr lang="fa-IR" sz="1000" b="1">
                      <a:latin typeface="B Lotus"/>
                    </a:rPr>
                    <a:t>سازمانی</a:t>
                  </a:r>
                </a:p>
                <a:p>
                  <a:pPr algn="r">
                    <a:spcBef>
                      <a:spcPts val="600"/>
                    </a:spcBef>
                  </a:pPr>
                  <a:r>
                    <a:rPr lang="fa-IR" sz="1000" b="1">
                      <a:latin typeface="B Lotus"/>
                    </a:rPr>
                    <a:t>سنجش</a:t>
                  </a:r>
                  <a:r>
                    <a:rPr lang="fa-IR" sz="1000" b="1">
                      <a:latin typeface="IranNastaliq"/>
                    </a:rPr>
                    <a:t> </a:t>
                  </a:r>
                  <a:r>
                    <a:rPr lang="fa-IR" sz="1000" b="1">
                      <a:latin typeface="B Lotus"/>
                    </a:rPr>
                    <a:t>عملکرد</a:t>
                  </a:r>
                </a:p>
                <a:p>
                  <a:pPr algn="r">
                    <a:spcBef>
                      <a:spcPts val="600"/>
                    </a:spcBef>
                  </a:pPr>
                  <a:r>
                    <a:rPr lang="fa-IR" sz="1000" b="1">
                      <a:latin typeface="B Lotus"/>
                    </a:rPr>
                    <a:t>الگوبرداری</a:t>
                  </a:r>
                </a:p>
                <a:p>
                  <a:pPr algn="r">
                    <a:spcBef>
                      <a:spcPts val="600"/>
                    </a:spcBef>
                  </a:pPr>
                  <a:r>
                    <a:rPr lang="fa-IR" sz="1000" b="1">
                      <a:latin typeface="B Lotus"/>
                    </a:rPr>
                    <a:t>نظام</a:t>
                  </a:r>
                  <a:r>
                    <a:rPr lang="fa-IR" sz="1000" b="1">
                      <a:latin typeface="IranNastaliq"/>
                    </a:rPr>
                    <a:t> </a:t>
                  </a:r>
                  <a:r>
                    <a:rPr lang="fa-IR" sz="1000" b="1">
                      <a:latin typeface="B Lotus"/>
                    </a:rPr>
                    <a:t>پاداش</a:t>
                  </a:r>
                </a:p>
                <a:p>
                  <a:pPr algn="r">
                    <a:spcBef>
                      <a:spcPts val="600"/>
                    </a:spcBef>
                  </a:pPr>
                  <a:r>
                    <a:rPr lang="fa-IR" sz="1000" b="1">
                      <a:latin typeface="B Lotus"/>
                    </a:rPr>
                    <a:t>آموزش</a:t>
                  </a:r>
                  <a:r>
                    <a:rPr lang="fa-IR" sz="1000" b="1">
                      <a:latin typeface="IranNastaliq"/>
                    </a:rPr>
                    <a:t> </a:t>
                  </a:r>
                  <a:r>
                    <a:rPr lang="fa-IR" sz="1000" b="1">
                      <a:latin typeface="B Lotus"/>
                    </a:rPr>
                    <a:t>و</a:t>
                  </a:r>
                  <a:r>
                    <a:rPr lang="fa-IR" sz="1000" b="1">
                      <a:latin typeface="IranNastaliq"/>
                    </a:rPr>
                    <a:t> </a:t>
                  </a:r>
                  <a:r>
                    <a:rPr lang="fa-IR" sz="1000" b="1">
                      <a:latin typeface="B Lotus"/>
                    </a:rPr>
                    <a:t>یادگیری</a:t>
                  </a:r>
                </a:p>
              </p:txBody>
            </p:sp>
            <p:sp>
              <p:nvSpPr>
                <p:cNvPr id="16" name="Straight Connector 15"/>
                <p:cNvSpPr/>
                <p:nvPr/>
              </p:nvSpPr>
              <p:spPr>
                <a:xfrm>
                  <a:off x="4152" y="1488"/>
                  <a:ext cx="0" cy="1701"/>
                </a:xfrm>
                <a:prstGeom prst="line">
                  <a:avLst/>
                </a:prstGeom>
                <a:noFill/>
                <a:ln w="9525">
                  <a:solidFill>
                    <a:srgbClr val="000000"/>
                  </a:solidFill>
                  <a:round/>
                </a:ln>
              </p:spPr>
              <p:txBody>
                <a:bodyPr/>
                <a:lstStyle>
                  <a:lvl1pPr lvl="0">
                    <a:defRPr/>
                  </a:lvl1pPr>
                </a:lstStyle>
                <a:p>
                  <a:endParaRPr/>
                </a:p>
              </p:txBody>
            </p:sp>
            <p:sp>
              <p:nvSpPr>
                <p:cNvPr id="17" name="Straight Connector 16"/>
                <p:cNvSpPr/>
                <p:nvPr/>
              </p:nvSpPr>
              <p:spPr>
                <a:xfrm flipH="1">
                  <a:off x="3876" y="3192"/>
                  <a:ext cx="283" cy="0"/>
                </a:xfrm>
                <a:prstGeom prst="line">
                  <a:avLst/>
                </a:prstGeom>
                <a:noFill/>
                <a:ln w="9525">
                  <a:solidFill>
                    <a:srgbClr val="000000"/>
                  </a:solidFill>
                  <a:round/>
                </a:ln>
              </p:spPr>
              <p:txBody>
                <a:bodyPr/>
                <a:lstStyle>
                  <a:lvl1pPr lvl="0">
                    <a:defRPr/>
                  </a:lvl1pPr>
                </a:lstStyle>
                <a:p>
                  <a:endParaRPr/>
                </a:p>
              </p:txBody>
            </p:sp>
            <p:sp>
              <p:nvSpPr>
                <p:cNvPr id="18" name="Straight Connector 17"/>
                <p:cNvSpPr/>
                <p:nvPr/>
              </p:nvSpPr>
              <p:spPr>
                <a:xfrm flipH="1">
                  <a:off x="3857" y="2748"/>
                  <a:ext cx="283" cy="0"/>
                </a:xfrm>
                <a:prstGeom prst="line">
                  <a:avLst/>
                </a:prstGeom>
                <a:noFill/>
                <a:ln w="9525">
                  <a:solidFill>
                    <a:srgbClr val="000000"/>
                  </a:solidFill>
                  <a:round/>
                </a:ln>
              </p:spPr>
              <p:txBody>
                <a:bodyPr/>
                <a:lstStyle>
                  <a:lvl1pPr lvl="0">
                    <a:defRPr/>
                  </a:lvl1pPr>
                </a:lstStyle>
                <a:p>
                  <a:endParaRPr/>
                </a:p>
              </p:txBody>
            </p:sp>
            <p:sp>
              <p:nvSpPr>
                <p:cNvPr id="19" name="Straight Connector 18"/>
                <p:cNvSpPr/>
                <p:nvPr/>
              </p:nvSpPr>
              <p:spPr>
                <a:xfrm flipH="1">
                  <a:off x="3857" y="2340"/>
                  <a:ext cx="283" cy="0"/>
                </a:xfrm>
                <a:prstGeom prst="line">
                  <a:avLst/>
                </a:prstGeom>
                <a:noFill/>
                <a:ln w="9525">
                  <a:solidFill>
                    <a:srgbClr val="000000"/>
                  </a:solidFill>
                  <a:round/>
                </a:ln>
              </p:spPr>
              <p:txBody>
                <a:bodyPr/>
                <a:lstStyle>
                  <a:lvl1pPr lvl="0">
                    <a:defRPr/>
                  </a:lvl1pPr>
                </a:lstStyle>
                <a:p>
                  <a:endParaRPr/>
                </a:p>
              </p:txBody>
            </p:sp>
            <p:sp>
              <p:nvSpPr>
                <p:cNvPr id="20" name="Straight Connector 19"/>
                <p:cNvSpPr/>
                <p:nvPr/>
              </p:nvSpPr>
              <p:spPr>
                <a:xfrm flipH="1">
                  <a:off x="3857" y="1932"/>
                  <a:ext cx="283" cy="0"/>
                </a:xfrm>
                <a:prstGeom prst="line">
                  <a:avLst/>
                </a:prstGeom>
                <a:noFill/>
                <a:ln w="9525">
                  <a:solidFill>
                    <a:srgbClr val="000000"/>
                  </a:solidFill>
                  <a:round/>
                </a:ln>
              </p:spPr>
              <p:txBody>
                <a:bodyPr/>
                <a:lstStyle>
                  <a:lvl1pPr lvl="0">
                    <a:defRPr/>
                  </a:lvl1pPr>
                </a:lstStyle>
                <a:p>
                  <a:endParaRPr/>
                </a:p>
              </p:txBody>
            </p:sp>
            <p:sp>
              <p:nvSpPr>
                <p:cNvPr id="21" name="Straight Connector 20"/>
                <p:cNvSpPr/>
                <p:nvPr/>
              </p:nvSpPr>
              <p:spPr>
                <a:xfrm flipH="1">
                  <a:off x="3869" y="1488"/>
                  <a:ext cx="283" cy="0"/>
                </a:xfrm>
                <a:prstGeom prst="line">
                  <a:avLst/>
                </a:prstGeom>
                <a:noFill/>
                <a:ln w="9525">
                  <a:solidFill>
                    <a:srgbClr val="000000"/>
                  </a:solidFill>
                  <a:round/>
                </a:ln>
              </p:spPr>
              <p:txBody>
                <a:bodyPr/>
                <a:lstStyle>
                  <a:lvl1pPr lvl="0">
                    <a:defRPr/>
                  </a:lvl1pPr>
                </a:lstStyle>
                <a:p>
                  <a:endParaRPr/>
                </a:p>
              </p:txBody>
            </p:sp>
          </p:grpSp>
          <p:sp>
            <p:nvSpPr>
              <p:cNvPr id="22" name="Straight Connector 21"/>
              <p:cNvSpPr/>
              <p:nvPr/>
            </p:nvSpPr>
            <p:spPr>
              <a:xfrm>
                <a:off x="4152" y="2160"/>
                <a:ext cx="360" cy="0"/>
              </a:xfrm>
              <a:prstGeom prst="line">
                <a:avLst/>
              </a:prstGeom>
              <a:noFill/>
              <a:ln w="9525">
                <a:solidFill>
                  <a:srgbClr val="000000"/>
                </a:solidFill>
                <a:round/>
                <a:tailEnd type="triangle" w="med" len="med"/>
              </a:ln>
            </p:spPr>
            <p:txBody>
              <a:bodyPr/>
              <a:lstStyle>
                <a:lvl1pPr lvl="0">
                  <a:defRPr/>
                </a:lvl1pPr>
              </a:lstStyle>
              <a:p>
                <a:endParaRPr/>
              </a:p>
            </p:txBody>
          </p:sp>
          <p:sp>
            <p:nvSpPr>
              <p:cNvPr id="23" name="Straight Connector 22"/>
              <p:cNvSpPr/>
              <p:nvPr/>
            </p:nvSpPr>
            <p:spPr>
              <a:xfrm>
                <a:off x="5220" y="2520"/>
                <a:ext cx="540" cy="1080"/>
              </a:xfrm>
              <a:prstGeom prst="line">
                <a:avLst/>
              </a:prstGeom>
              <a:noFill/>
              <a:ln w="9525">
                <a:solidFill>
                  <a:srgbClr val="000000"/>
                </a:solidFill>
                <a:round/>
                <a:tailEnd type="triangle" w="med" len="med"/>
              </a:ln>
            </p:spPr>
            <p:txBody>
              <a:bodyPr/>
              <a:lstStyle>
                <a:lvl1pPr lvl="0">
                  <a:defRPr/>
                </a:lvl1pPr>
              </a:lstStyle>
              <a:p>
                <a:endParaRPr/>
              </a:p>
            </p:txBody>
          </p:sp>
          <p:sp>
            <p:nvSpPr>
              <p:cNvPr id="24" name="Straight Connector 23"/>
              <p:cNvSpPr/>
              <p:nvPr/>
            </p:nvSpPr>
            <p:spPr>
              <a:xfrm flipH="1">
                <a:off x="6300" y="2520"/>
                <a:ext cx="540" cy="1080"/>
              </a:xfrm>
              <a:prstGeom prst="line">
                <a:avLst/>
              </a:prstGeom>
              <a:noFill/>
              <a:ln w="9525">
                <a:solidFill>
                  <a:srgbClr val="000000"/>
                </a:solidFill>
                <a:round/>
                <a:tailEnd type="triangle" w="med" len="med"/>
              </a:ln>
            </p:spPr>
            <p:txBody>
              <a:bodyPr/>
              <a:lstStyle>
                <a:lvl1pPr lvl="0">
                  <a:defRPr/>
                </a:lvl1pPr>
              </a:lstStyle>
              <a:p>
                <a:endParaRPr/>
              </a:p>
            </p:txBody>
          </p:sp>
          <p:grpSp>
            <p:nvGrpSpPr>
              <p:cNvPr id="25" name="Group 24"/>
              <p:cNvGrpSpPr/>
              <p:nvPr/>
            </p:nvGrpSpPr>
            <p:grpSpPr>
              <a:xfrm>
                <a:off x="7392" y="1613"/>
                <a:ext cx="2377" cy="1440"/>
                <a:chOff x="7392" y="1613"/>
                <a:chExt cx="2377" cy="1440"/>
              </a:xfrm>
            </p:grpSpPr>
            <p:sp>
              <p:nvSpPr>
                <p:cNvPr id="26" name="Rectangle 25"/>
                <p:cNvSpPr/>
                <p:nvPr/>
              </p:nvSpPr>
              <p:spPr>
                <a:xfrm>
                  <a:off x="7789" y="1613"/>
                  <a:ext cx="1980" cy="1440"/>
                </a:xfrm>
                <a:prstGeom prst="rect">
                  <a:avLst/>
                </a:prstGeom>
                <a:solidFill>
                  <a:srgbClr val="FFFFFF"/>
                </a:solidFill>
                <a:ln>
                  <a:noFill/>
                </a:ln>
              </p:spPr>
              <p:txBody>
                <a:bodyPr/>
                <a:lstStyle>
                  <a:lvl1pPr lvl="0">
                    <a:defRPr/>
                  </a:lvl1pPr>
                </a:lstStyle>
                <a:p>
                  <a:pPr algn="r">
                    <a:spcBef>
                      <a:spcPts val="600"/>
                    </a:spcBef>
                  </a:pPr>
                  <a:r>
                    <a:rPr lang="fa-IR" sz="1000" b="1">
                      <a:latin typeface="B Lotus"/>
                    </a:rPr>
                    <a:t>برنامه‌ریزی</a:t>
                  </a:r>
                  <a:r>
                    <a:rPr lang="fa-IR" sz="1000" b="1">
                      <a:latin typeface="IranNastaliq"/>
                    </a:rPr>
                    <a:t> </a:t>
                  </a:r>
                  <a:r>
                    <a:rPr lang="fa-IR" sz="1000" b="1">
                      <a:latin typeface="B Lotus"/>
                    </a:rPr>
                    <a:t>راهبردی</a:t>
                  </a:r>
                </a:p>
                <a:p>
                  <a:pPr algn="r">
                    <a:spcBef>
                      <a:spcPts val="600"/>
                    </a:spcBef>
                  </a:pPr>
                  <a:r>
                    <a:rPr lang="fa-IR" sz="1000" b="1">
                      <a:latin typeface="B Lotus"/>
                    </a:rPr>
                    <a:t>رضایتمندی</a:t>
                  </a:r>
                  <a:r>
                    <a:rPr lang="fa-IR" sz="1000" b="1">
                      <a:latin typeface="IranNastaliq"/>
                    </a:rPr>
                    <a:t> </a:t>
                  </a:r>
                  <a:r>
                    <a:rPr lang="fa-IR" sz="1000" b="1">
                      <a:latin typeface="B Lotus"/>
                    </a:rPr>
                    <a:t>مشتریان</a:t>
                  </a:r>
                </a:p>
                <a:p>
                  <a:pPr algn="r">
                    <a:spcBef>
                      <a:spcPts val="600"/>
                    </a:spcBef>
                  </a:pPr>
                  <a:r>
                    <a:rPr lang="fa-IR" sz="1000" b="1">
                      <a:latin typeface="B Lotus"/>
                    </a:rPr>
                    <a:t>بهبود</a:t>
                  </a:r>
                  <a:r>
                    <a:rPr lang="fa-IR" sz="1000" b="1">
                      <a:latin typeface="IranNastaliq"/>
                    </a:rPr>
                    <a:t> </a:t>
                  </a:r>
                  <a:r>
                    <a:rPr lang="fa-IR" sz="1000" b="1">
                      <a:latin typeface="B Lotus"/>
                    </a:rPr>
                    <a:t>مستمر</a:t>
                  </a:r>
                </a:p>
              </p:txBody>
            </p:sp>
            <p:sp>
              <p:nvSpPr>
                <p:cNvPr id="27" name="Straight Connector 26"/>
                <p:cNvSpPr/>
                <p:nvPr/>
              </p:nvSpPr>
              <p:spPr>
                <a:xfrm>
                  <a:off x="7776" y="1644"/>
                  <a:ext cx="0" cy="964"/>
                </a:xfrm>
                <a:prstGeom prst="line">
                  <a:avLst/>
                </a:prstGeom>
                <a:noFill/>
                <a:ln w="9525">
                  <a:solidFill>
                    <a:srgbClr val="000000"/>
                  </a:solidFill>
                  <a:round/>
                </a:ln>
              </p:spPr>
              <p:txBody>
                <a:bodyPr/>
                <a:lstStyle>
                  <a:lvl1pPr lvl="0">
                    <a:defRPr/>
                  </a:lvl1pPr>
                </a:lstStyle>
                <a:p>
                  <a:endParaRPr/>
                </a:p>
              </p:txBody>
            </p:sp>
            <p:sp>
              <p:nvSpPr>
                <p:cNvPr id="28" name="Straight Connector 27"/>
                <p:cNvSpPr/>
                <p:nvPr/>
              </p:nvSpPr>
              <p:spPr>
                <a:xfrm>
                  <a:off x="7776" y="1644"/>
                  <a:ext cx="283" cy="0"/>
                </a:xfrm>
                <a:prstGeom prst="line">
                  <a:avLst/>
                </a:prstGeom>
                <a:noFill/>
                <a:ln w="9525">
                  <a:solidFill>
                    <a:srgbClr val="000000"/>
                  </a:solidFill>
                  <a:round/>
                </a:ln>
              </p:spPr>
              <p:txBody>
                <a:bodyPr/>
                <a:lstStyle>
                  <a:lvl1pPr lvl="0">
                    <a:defRPr/>
                  </a:lvl1pPr>
                </a:lstStyle>
                <a:p>
                  <a:endParaRPr/>
                </a:p>
              </p:txBody>
            </p:sp>
            <p:sp>
              <p:nvSpPr>
                <p:cNvPr id="29" name="Straight Connector 28"/>
                <p:cNvSpPr/>
                <p:nvPr/>
              </p:nvSpPr>
              <p:spPr>
                <a:xfrm>
                  <a:off x="7781" y="2112"/>
                  <a:ext cx="283" cy="0"/>
                </a:xfrm>
                <a:prstGeom prst="line">
                  <a:avLst/>
                </a:prstGeom>
                <a:noFill/>
                <a:ln w="9525">
                  <a:solidFill>
                    <a:srgbClr val="000000"/>
                  </a:solidFill>
                  <a:round/>
                </a:ln>
              </p:spPr>
              <p:txBody>
                <a:bodyPr/>
                <a:lstStyle>
                  <a:lvl1pPr lvl="0">
                    <a:defRPr/>
                  </a:lvl1pPr>
                </a:lstStyle>
                <a:p>
                  <a:endParaRPr/>
                </a:p>
              </p:txBody>
            </p:sp>
            <p:sp>
              <p:nvSpPr>
                <p:cNvPr id="30" name="Straight Connector 29"/>
                <p:cNvSpPr/>
                <p:nvPr/>
              </p:nvSpPr>
              <p:spPr>
                <a:xfrm>
                  <a:off x="7788" y="2604"/>
                  <a:ext cx="283" cy="0"/>
                </a:xfrm>
                <a:prstGeom prst="line">
                  <a:avLst/>
                </a:prstGeom>
                <a:noFill/>
                <a:ln w="9525">
                  <a:solidFill>
                    <a:srgbClr val="000000"/>
                  </a:solidFill>
                  <a:round/>
                </a:ln>
              </p:spPr>
              <p:txBody>
                <a:bodyPr/>
                <a:lstStyle>
                  <a:lvl1pPr lvl="0">
                    <a:defRPr/>
                  </a:lvl1pPr>
                </a:lstStyle>
                <a:p>
                  <a:endParaRPr/>
                </a:p>
              </p:txBody>
            </p:sp>
            <p:sp>
              <p:nvSpPr>
                <p:cNvPr id="31" name="Straight Connector 30"/>
                <p:cNvSpPr/>
                <p:nvPr/>
              </p:nvSpPr>
              <p:spPr>
                <a:xfrm>
                  <a:off x="7392" y="2124"/>
                  <a:ext cx="397" cy="0"/>
                </a:xfrm>
                <a:prstGeom prst="line">
                  <a:avLst/>
                </a:prstGeom>
                <a:noFill/>
                <a:ln w="9525">
                  <a:solidFill>
                    <a:srgbClr val="000000"/>
                  </a:solidFill>
                  <a:round/>
                  <a:headEnd type="triangle" w="med" len="med"/>
                </a:ln>
              </p:spPr>
              <p:txBody>
                <a:bodyPr/>
                <a:lstStyle>
                  <a:lvl1pPr lvl="0">
                    <a:defRPr/>
                  </a:lvl1pPr>
                </a:lstStyle>
                <a:p>
                  <a:endParaRPr/>
                </a:p>
              </p:txBody>
            </p:sp>
          </p:grpSp>
          <p:sp>
            <p:nvSpPr>
              <p:cNvPr id="32" name="Straight Connector 31"/>
              <p:cNvSpPr/>
              <p:nvPr/>
            </p:nvSpPr>
            <p:spPr>
              <a:xfrm>
                <a:off x="6120" y="4500"/>
                <a:ext cx="0" cy="720"/>
              </a:xfrm>
              <a:prstGeom prst="line">
                <a:avLst/>
              </a:prstGeom>
              <a:noFill/>
              <a:ln w="9525">
                <a:solidFill>
                  <a:srgbClr val="000000"/>
                </a:solidFill>
                <a:round/>
                <a:tailEnd type="triangle" w="med" len="med"/>
              </a:ln>
            </p:spPr>
            <p:txBody>
              <a:bodyPr/>
              <a:lstStyle>
                <a:lvl1pPr lvl="0">
                  <a:defRPr/>
                </a:lvl1pPr>
              </a:lstStyle>
              <a:p>
                <a:endParaRPr/>
              </a:p>
            </p:txBody>
          </p:sp>
          <p:grpSp>
            <p:nvGrpSpPr>
              <p:cNvPr id="33" name="Group 32"/>
              <p:cNvGrpSpPr/>
              <p:nvPr/>
            </p:nvGrpSpPr>
            <p:grpSpPr>
              <a:xfrm>
                <a:off x="2340" y="7020"/>
                <a:ext cx="7560" cy="1440"/>
                <a:chOff x="2340" y="7020"/>
                <a:chExt cx="7560" cy="1440"/>
              </a:xfrm>
            </p:grpSpPr>
            <p:sp>
              <p:nvSpPr>
                <p:cNvPr id="34" name="Straight Connector 33"/>
                <p:cNvSpPr/>
                <p:nvPr/>
              </p:nvSpPr>
              <p:spPr>
                <a:xfrm flipH="1">
                  <a:off x="3060" y="7020"/>
                  <a:ext cx="5940" cy="0"/>
                </a:xfrm>
                <a:prstGeom prst="line">
                  <a:avLst/>
                </a:prstGeom>
                <a:noFill/>
                <a:ln w="9525">
                  <a:solidFill>
                    <a:srgbClr val="000000"/>
                  </a:solidFill>
                  <a:round/>
                </a:ln>
              </p:spPr>
              <p:txBody>
                <a:bodyPr/>
                <a:lstStyle>
                  <a:lvl1pPr lvl="0">
                    <a:defRPr/>
                  </a:lvl1pPr>
                </a:lstStyle>
                <a:p>
                  <a:endParaRPr/>
                </a:p>
              </p:txBody>
            </p:sp>
            <p:sp>
              <p:nvSpPr>
                <p:cNvPr id="35" name="Rectangle 34"/>
                <p:cNvSpPr/>
                <p:nvPr/>
              </p:nvSpPr>
              <p:spPr>
                <a:xfrm>
                  <a:off x="8100" y="7560"/>
                  <a:ext cx="1800" cy="900"/>
                </a:xfrm>
                <a:prstGeom prst="rect">
                  <a:avLst/>
                </a:prstGeom>
                <a:solidFill>
                  <a:srgbClr val="FFFFFF"/>
                </a:solidFill>
                <a:ln>
                  <a:noFill/>
                </a:ln>
              </p:spPr>
              <p:txBody>
                <a:bodyPr/>
                <a:lstStyle>
                  <a:lvl1pPr lvl="0">
                    <a:defRPr/>
                  </a:lvl1pPr>
                </a:lstStyle>
                <a:p>
                  <a:pPr lvl="0" algn="ctr"/>
                  <a:r>
                    <a:rPr lang="fa-IR" sz="1200" b="1">
                      <a:latin typeface="B Lotus"/>
                    </a:rPr>
                    <a:t>مدیریت</a:t>
                  </a:r>
                  <a:r>
                    <a:rPr lang="fa-IR" sz="1200" b="1">
                      <a:latin typeface="IranNastaliq"/>
                    </a:rPr>
                    <a:t> </a:t>
                  </a:r>
                  <a:r>
                    <a:rPr lang="fa-IR" sz="1200" b="1">
                      <a:latin typeface="B Lotus"/>
                    </a:rPr>
                    <a:t>بر</a:t>
                  </a:r>
                  <a:r>
                    <a:rPr lang="fa-IR" sz="1200" b="1">
                      <a:latin typeface="IranNastaliq"/>
                    </a:rPr>
                    <a:t> </a:t>
                  </a:r>
                  <a:r>
                    <a:rPr lang="fa-IR" sz="1200" b="1">
                      <a:latin typeface="B Lotus"/>
                    </a:rPr>
                    <a:t>مبنای</a:t>
                  </a:r>
                  <a:r>
                    <a:rPr lang="fa-IR" sz="1200" b="1">
                      <a:latin typeface="IranNastaliq"/>
                    </a:rPr>
                    <a:t> </a:t>
                  </a:r>
                  <a:r>
                    <a:rPr lang="fa-IR" sz="1200" b="1">
                      <a:latin typeface="B Lotus"/>
                    </a:rPr>
                    <a:t>فعالیت</a:t>
                  </a:r>
                </a:p>
              </p:txBody>
            </p:sp>
            <p:sp>
              <p:nvSpPr>
                <p:cNvPr id="36" name="Rectangle 35"/>
                <p:cNvSpPr/>
                <p:nvPr/>
              </p:nvSpPr>
              <p:spPr>
                <a:xfrm>
                  <a:off x="6120" y="7560"/>
                  <a:ext cx="1620" cy="900"/>
                </a:xfrm>
                <a:prstGeom prst="rect">
                  <a:avLst/>
                </a:prstGeom>
                <a:solidFill>
                  <a:srgbClr val="FFFFFF"/>
                </a:solidFill>
                <a:ln>
                  <a:noFill/>
                </a:ln>
              </p:spPr>
              <p:txBody>
                <a:bodyPr/>
                <a:lstStyle>
                  <a:lvl1pPr lvl="0">
                    <a:defRPr/>
                  </a:lvl1pPr>
                </a:lstStyle>
                <a:p>
                  <a:pPr lvl="0" algn="ctr"/>
                  <a:r>
                    <a:rPr lang="fa-IR" sz="1200" b="1">
                      <a:latin typeface="B Lotus"/>
                    </a:rPr>
                    <a:t>مدیریت</a:t>
                  </a:r>
                  <a:r>
                    <a:rPr lang="fa-IR" sz="1200" b="1">
                      <a:latin typeface="IranNastaliq"/>
                    </a:rPr>
                    <a:t> </a:t>
                  </a:r>
                  <a:r>
                    <a:rPr lang="fa-IR" sz="1200" b="1">
                      <a:latin typeface="B Lotus"/>
                    </a:rPr>
                    <a:t>کیفیت</a:t>
                  </a:r>
                  <a:r>
                    <a:rPr lang="fa-IR" sz="1200" b="1">
                      <a:latin typeface="IranNastaliq"/>
                    </a:rPr>
                    <a:t> </a:t>
                  </a:r>
                  <a:r>
                    <a:rPr lang="fa-IR" sz="1200" b="1">
                      <a:latin typeface="B Lotus"/>
                    </a:rPr>
                    <a:t>جامع</a:t>
                  </a:r>
                </a:p>
              </p:txBody>
            </p:sp>
            <p:sp>
              <p:nvSpPr>
                <p:cNvPr id="37" name="Rectangle 36"/>
                <p:cNvSpPr/>
                <p:nvPr/>
              </p:nvSpPr>
              <p:spPr>
                <a:xfrm>
                  <a:off x="4500" y="7560"/>
                  <a:ext cx="1440" cy="900"/>
                </a:xfrm>
                <a:prstGeom prst="rect">
                  <a:avLst/>
                </a:prstGeom>
                <a:solidFill>
                  <a:srgbClr val="FFFFFF"/>
                </a:solidFill>
                <a:ln>
                  <a:noFill/>
                </a:ln>
              </p:spPr>
              <p:txBody>
                <a:bodyPr/>
                <a:lstStyle>
                  <a:lvl1pPr lvl="0">
                    <a:defRPr/>
                  </a:lvl1pPr>
                </a:lstStyle>
                <a:p>
                  <a:pPr lvl="0" algn="ctr"/>
                  <a:r>
                    <a:rPr lang="fa-IR" sz="1200" b="1">
                      <a:latin typeface="B Lotus"/>
                    </a:rPr>
                    <a:t>نظام</a:t>
                  </a:r>
                  <a:r>
                    <a:rPr lang="fa-IR" sz="1200" b="1">
                      <a:latin typeface="IranNastaliq"/>
                    </a:rPr>
                    <a:t> </a:t>
                  </a:r>
                  <a:r>
                    <a:rPr lang="fa-IR" sz="1200" b="1">
                      <a:latin typeface="B Lotus"/>
                    </a:rPr>
                    <a:t>تولید</a:t>
                  </a:r>
                  <a:r>
                    <a:rPr lang="fa-IR" sz="1200" b="1">
                      <a:latin typeface="IranNastaliq"/>
                    </a:rPr>
                    <a:t> </a:t>
                  </a:r>
                  <a:r>
                    <a:rPr lang="fa-IR" sz="1200" b="1">
                      <a:latin typeface="B Lotus"/>
                    </a:rPr>
                    <a:t>به</a:t>
                  </a:r>
                  <a:r>
                    <a:rPr lang="fa-IR" sz="1200" b="1">
                      <a:latin typeface="IranNastaliq"/>
                    </a:rPr>
                    <a:t> </a:t>
                  </a:r>
                  <a:r>
                    <a:rPr lang="fa-IR" sz="1200" b="1">
                      <a:latin typeface="B Lotus"/>
                    </a:rPr>
                    <a:t>موقع</a:t>
                  </a:r>
                </a:p>
              </p:txBody>
            </p:sp>
            <p:sp>
              <p:nvSpPr>
                <p:cNvPr id="38" name="Rectangle 37"/>
                <p:cNvSpPr/>
                <p:nvPr/>
              </p:nvSpPr>
              <p:spPr>
                <a:xfrm>
                  <a:off x="2340" y="7560"/>
                  <a:ext cx="1800" cy="900"/>
                </a:xfrm>
                <a:prstGeom prst="rect">
                  <a:avLst/>
                </a:prstGeom>
                <a:solidFill>
                  <a:srgbClr val="FFFFFF"/>
                </a:solidFill>
                <a:ln>
                  <a:noFill/>
                </a:ln>
              </p:spPr>
              <p:txBody>
                <a:bodyPr/>
                <a:lstStyle>
                  <a:lvl1pPr lvl="0">
                    <a:defRPr/>
                  </a:lvl1pPr>
                </a:lstStyle>
                <a:p>
                  <a:pPr lvl="0" algn="ctr"/>
                  <a:r>
                    <a:rPr lang="fa-IR" sz="1200" b="1">
                      <a:latin typeface="B Lotus"/>
                    </a:rPr>
                    <a:t>بهبود</a:t>
                  </a:r>
                  <a:r>
                    <a:rPr lang="fa-IR" sz="1200" b="1">
                      <a:latin typeface="IranNastaliq"/>
                    </a:rPr>
                    <a:t> </a:t>
                  </a:r>
                  <a:r>
                    <a:rPr lang="fa-IR" sz="1200" b="1">
                      <a:latin typeface="B Lotus"/>
                    </a:rPr>
                    <a:t>فرآیند</a:t>
                  </a:r>
                </a:p>
              </p:txBody>
            </p:sp>
            <p:sp>
              <p:nvSpPr>
                <p:cNvPr id="39" name="Straight Connector 38"/>
                <p:cNvSpPr/>
                <p:nvPr/>
              </p:nvSpPr>
              <p:spPr>
                <a:xfrm>
                  <a:off x="3048" y="7020"/>
                  <a:ext cx="0" cy="567"/>
                </a:xfrm>
                <a:prstGeom prst="line">
                  <a:avLst/>
                </a:prstGeom>
                <a:noFill/>
                <a:ln w="9525">
                  <a:solidFill>
                    <a:srgbClr val="000000"/>
                  </a:solidFill>
                  <a:round/>
                </a:ln>
              </p:spPr>
              <p:txBody>
                <a:bodyPr/>
                <a:lstStyle>
                  <a:lvl1pPr lvl="0">
                    <a:defRPr/>
                  </a:lvl1pPr>
                </a:lstStyle>
                <a:p>
                  <a:endParaRPr/>
                </a:p>
              </p:txBody>
            </p:sp>
            <p:sp>
              <p:nvSpPr>
                <p:cNvPr id="40" name="Straight Connector 39"/>
                <p:cNvSpPr/>
                <p:nvPr/>
              </p:nvSpPr>
              <p:spPr>
                <a:xfrm>
                  <a:off x="5220" y="7020"/>
                  <a:ext cx="0" cy="567"/>
                </a:xfrm>
                <a:prstGeom prst="line">
                  <a:avLst/>
                </a:prstGeom>
                <a:noFill/>
                <a:ln w="9525">
                  <a:solidFill>
                    <a:srgbClr val="000000"/>
                  </a:solidFill>
                  <a:round/>
                </a:ln>
              </p:spPr>
              <p:txBody>
                <a:bodyPr/>
                <a:lstStyle>
                  <a:lvl1pPr lvl="0">
                    <a:defRPr/>
                  </a:lvl1pPr>
                </a:lstStyle>
                <a:p>
                  <a:endParaRPr/>
                </a:p>
              </p:txBody>
            </p:sp>
            <p:sp>
              <p:nvSpPr>
                <p:cNvPr id="41" name="Straight Connector 40"/>
                <p:cNvSpPr/>
                <p:nvPr/>
              </p:nvSpPr>
              <p:spPr>
                <a:xfrm>
                  <a:off x="6768" y="7020"/>
                  <a:ext cx="0" cy="567"/>
                </a:xfrm>
                <a:prstGeom prst="line">
                  <a:avLst/>
                </a:prstGeom>
                <a:noFill/>
                <a:ln w="9525">
                  <a:solidFill>
                    <a:srgbClr val="000000"/>
                  </a:solidFill>
                  <a:round/>
                </a:ln>
              </p:spPr>
              <p:txBody>
                <a:bodyPr/>
                <a:lstStyle>
                  <a:lvl1pPr lvl="0">
                    <a:defRPr/>
                  </a:lvl1pPr>
                </a:lstStyle>
                <a:p>
                  <a:endParaRPr/>
                </a:p>
              </p:txBody>
            </p:sp>
            <p:sp>
              <p:nvSpPr>
                <p:cNvPr id="42" name="Straight Connector 41"/>
                <p:cNvSpPr/>
                <p:nvPr/>
              </p:nvSpPr>
              <p:spPr>
                <a:xfrm>
                  <a:off x="9000" y="7020"/>
                  <a:ext cx="0" cy="567"/>
                </a:xfrm>
                <a:prstGeom prst="line">
                  <a:avLst/>
                </a:prstGeom>
                <a:noFill/>
                <a:ln w="9525">
                  <a:solidFill>
                    <a:srgbClr val="000000"/>
                  </a:solidFill>
                  <a:round/>
                </a:ln>
              </p:spPr>
              <p:txBody>
                <a:bodyPr/>
                <a:lstStyle>
                  <a:lvl1pPr lvl="0">
                    <a:defRPr/>
                  </a:lvl1pPr>
                </a:lstStyle>
                <a:p>
                  <a:endParaRPr/>
                </a:p>
              </p:txBody>
            </p:sp>
          </p:grpSp>
          <p:sp>
            <p:nvSpPr>
              <p:cNvPr id="43" name="Straight Connector 42"/>
              <p:cNvSpPr/>
              <p:nvPr/>
            </p:nvSpPr>
            <p:spPr>
              <a:xfrm>
                <a:off x="6120" y="6300"/>
                <a:ext cx="0" cy="720"/>
              </a:xfrm>
              <a:prstGeom prst="line">
                <a:avLst/>
              </a:prstGeom>
              <a:noFill/>
              <a:ln w="9525">
                <a:solidFill>
                  <a:srgbClr val="000000"/>
                </a:solidFill>
                <a:round/>
              </a:ln>
            </p:spPr>
            <p:txBody>
              <a:bodyPr/>
              <a:lstStyle>
                <a:lvl1pPr lvl="0">
                  <a:defRPr/>
                </a:lvl1pPr>
              </a:lstStyle>
              <a:p>
                <a:endParaRPr/>
              </a:p>
            </p:txBody>
          </p:sp>
        </p:grpSp>
      </p:grpSp>
      <p:pic>
        <p:nvPicPr>
          <p:cNvPr id="44" name="Picture 43"/>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77817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2276476"/>
            <a:ext cx="8229601" cy="3819525"/>
          </a:xfrm>
          <a:prstGeom prst="rect">
            <a:avLst/>
          </a:prstGeom>
        </p:spPr>
        <p:txBody>
          <a:bodyPr/>
          <a:lstStyle>
            <a:lvl1pPr lvl="0">
              <a:defRPr/>
            </a:lvl1pPr>
          </a:lstStyle>
          <a:p>
            <a:pPr lvl="0" algn="r">
              <a:buNone/>
            </a:pPr>
            <a:r>
              <a:rPr lang="fa-IR"/>
              <a:t>1- شناسایی تاثیر بهای تمام شده بر تصمیمات مدیریت از طریق </a:t>
            </a:r>
          </a:p>
          <a:p>
            <a:pPr lvl="0" algn="r">
              <a:buNone/>
            </a:pPr>
            <a:r>
              <a:rPr lang="fa-IR"/>
              <a:t>الف: ارزیابی منابع مصرف شده در انجام فعالیت‌های سازمان</a:t>
            </a:r>
          </a:p>
          <a:p>
            <a:pPr lvl="0" algn="r">
              <a:buNone/>
            </a:pPr>
            <a:r>
              <a:rPr lang="fa-IR"/>
              <a:t>ب: ارزیابی تاثیر تغییر فعالیت‌ها بر بهای تمام شده</a:t>
            </a:r>
          </a:p>
          <a:p>
            <a:pPr lvl="0" algn="r">
              <a:buNone/>
            </a:pPr>
            <a:r>
              <a:rPr lang="fa-IR"/>
              <a:t>2- کمک به مدیران از طریق شناسایی فعالیت‌های ارزش‌زا و فعالیت‌های فاقد ارزش </a:t>
            </a:r>
          </a:p>
          <a:p>
            <a:pPr lvl="0" algn="r">
              <a:buNone/>
            </a:pPr>
            <a:r>
              <a:rPr lang="fa-IR"/>
              <a:t>3- مشارکت با مدیریت جهت تدوین استراتژی ارزش‌آفرین کسب و کار و نهادینه نمودن تفکر مدیریت استراتژیک ارزش‌آفرین از طریق پیاده‌سازی مدیریت هزینه استراتژیک ارزش‌آفرین</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15</a:t>
            </a:fld>
            <a:endParaRPr/>
          </a:p>
        </p:txBody>
      </p:sp>
      <p:pic>
        <p:nvPicPr>
          <p:cNvPr id="6" name="Title 5"/>
          <p:cNvPicPr>
            <a:picLocks noGrp="1"/>
          </p:cNvPicPr>
          <p:nvPr>
            <p:ph type="title"/>
          </p:nvPr>
        </p:nvPicPr>
        <p:blipFill>
          <a:blip r:embed="rId3"/>
          <a:srcRect/>
          <a:stretch>
            <a:fillRect/>
          </a:stretch>
        </p:blipFill>
        <p:spPr>
          <a:xfrm>
            <a:off x="1695450" y="1011239"/>
            <a:ext cx="8240714" cy="115252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73166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1927226"/>
            <a:ext cx="8229601" cy="4710113"/>
          </a:xfrm>
          <a:prstGeom prst="rect">
            <a:avLst/>
          </a:prstGeom>
        </p:spPr>
        <p:txBody>
          <a:bodyPr>
            <a:normAutofit fontScale="92000" lnSpcReduction="20000"/>
          </a:bodyPr>
          <a:lstStyle>
            <a:lvl1pPr lvl="0">
              <a:defRPr/>
            </a:lvl1pPr>
          </a:lstStyle>
          <a:p>
            <a:pPr marL="365125" indent="-255588" algn="r">
              <a:buNone/>
            </a:pPr>
            <a:r>
              <a:rPr lang="fa-IR"/>
              <a:t>ماورا و نایابوکا (2005)، استراتژی مدیریت هزینه را برای ایجاد مزیت رقابتی مورد مطالعه قرار دادند، آنها معتقدند:</a:t>
            </a:r>
          </a:p>
          <a:p>
            <a:pPr marL="365125" indent="-255588" algn="r">
              <a:buNone/>
            </a:pPr>
            <a:r>
              <a:rPr lang="fa-IR"/>
              <a:t>مدیریت هزینه به‌صورت دقیق مجموعه‌ایی از راهکارها و روش‌ها برای مدیریت کارآمد و اتخاذ تصمیمات اثربخش، در معنای گسترده به‌صورت یک حلقه و نگرش و مجموعه‌ایی از سازکارها جهت ایجاد ارزش بیشتر و هزینه کمتر.</a:t>
            </a:r>
          </a:p>
          <a:p>
            <a:pPr marL="365125" indent="-255588" algn="r">
              <a:buNone/>
            </a:pPr>
            <a:r>
              <a:rPr lang="fa-IR"/>
              <a:t>وایک راماسینگه و آلا واتیج (2007)، عوامل کلیدی روش‌های ژاپنی در تحقق استراتژی مدیریت هزینه را به شرح زیر ارائه داده است:</a:t>
            </a:r>
          </a:p>
          <a:p>
            <a:pPr marL="365125" indent="-255588" algn="r">
              <a:buNone/>
            </a:pPr>
            <a:r>
              <a:rPr lang="fa-IR"/>
              <a:t>1- نگاه به بازار</a:t>
            </a:r>
          </a:p>
          <a:p>
            <a:pPr marL="365125" indent="-255588" algn="r">
              <a:buNone/>
            </a:pPr>
            <a:r>
              <a:rPr lang="fa-IR"/>
              <a:t>2- تمرکز بر کیفیت</a:t>
            </a:r>
          </a:p>
          <a:p>
            <a:pPr marL="365125" indent="-255588" algn="r">
              <a:buNone/>
            </a:pPr>
            <a:r>
              <a:rPr lang="fa-IR"/>
              <a:t>3- ثبات و پایداری سهم ضایعات در افزایش بهای تمام شده</a:t>
            </a:r>
          </a:p>
          <a:p>
            <a:pPr marL="365125" indent="-255588" algn="r">
              <a:buNone/>
            </a:pPr>
            <a:r>
              <a:rPr lang="fa-IR"/>
              <a:t>4- بهبود مستمر</a:t>
            </a:r>
          </a:p>
          <a:p>
            <a:pPr marL="365125" indent="-255588" algn="r">
              <a:buNone/>
            </a:pPr>
            <a:r>
              <a:rPr lang="fa-IR"/>
              <a:t>5- یکپارچگی از طریق ارتباطات</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16</a:t>
            </a:fld>
            <a:endParaRPr/>
          </a:p>
        </p:txBody>
      </p:sp>
      <p:pic>
        <p:nvPicPr>
          <p:cNvPr id="6" name="Title 5"/>
          <p:cNvPicPr>
            <a:picLocks noGrp="1"/>
          </p:cNvPicPr>
          <p:nvPr>
            <p:ph type="title"/>
          </p:nvPr>
        </p:nvPicPr>
        <p:blipFill>
          <a:blip r:embed="rId3"/>
          <a:srcRect/>
          <a:stretch>
            <a:fillRect/>
          </a:stretch>
        </p:blipFill>
        <p:spPr>
          <a:xfrm>
            <a:off x="1543050" y="438151"/>
            <a:ext cx="8240714" cy="115887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4229917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232026" y="1951039"/>
            <a:ext cx="8218489" cy="935037"/>
          </a:xfrm>
          <a:prstGeom prst="rect">
            <a:avLst/>
          </a:prstGeom>
        </p:spPr>
        <p:txBody>
          <a:bodyPr/>
          <a:lstStyle>
            <a:lvl1pPr lvl="0">
              <a:defRPr/>
            </a:lvl1pPr>
          </a:lstStyle>
          <a:p>
            <a:pPr lvl="0" algn="r">
              <a:buNone/>
            </a:pPr>
            <a:r>
              <a:rPr lang="fa-IR" sz="1800"/>
              <a:t>مدیریت استراتژیک، عبارت از توسعه وضعیت رقابتی قابل دستیابی بنگاه اقتصادی است که وظایف اصلی آن و سودمندی اطلاعات مدیریت هزینه در جدول زیر براساس دیدگاه </a:t>
            </a:r>
            <a:r>
              <a:rPr sz="1800"/>
              <a:t>Blocher and et. al (2005) </a:t>
            </a:r>
            <a:r>
              <a:rPr lang="fa-IR" sz="1800"/>
              <a:t>ارائه شده است.</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17</a:t>
            </a:fld>
            <a:endParaRPr/>
          </a:p>
        </p:txBody>
      </p:sp>
      <p:pic>
        <p:nvPicPr>
          <p:cNvPr id="6" name="Title 5"/>
          <p:cNvPicPr>
            <a:picLocks noGrp="1"/>
          </p:cNvPicPr>
          <p:nvPr>
            <p:ph type="title"/>
          </p:nvPr>
        </p:nvPicPr>
        <p:blipFill>
          <a:blip r:embed="rId3"/>
          <a:srcRect/>
          <a:stretch>
            <a:fillRect/>
          </a:stretch>
        </p:blipFill>
        <p:spPr>
          <a:xfrm>
            <a:off x="1517650" y="55563"/>
            <a:ext cx="8242300" cy="1541462"/>
          </a:xfrm>
          <a:prstGeom prst="rect">
            <a:avLst/>
          </a:prstGeom>
        </p:spPr>
      </p:pic>
      <p:graphicFrame>
        <p:nvGraphicFramePr>
          <p:cNvPr id="7" name="Table 6"/>
          <p:cNvGraphicFramePr/>
          <p:nvPr>
            <p:extLst/>
          </p:nvPr>
        </p:nvGraphicFramePr>
        <p:xfrm>
          <a:off x="2773209" y="2996953"/>
          <a:ext cx="6169025" cy="3657600"/>
        </p:xfrm>
        <a:graphic>
          <a:graphicData uri="http://schemas.openxmlformats.org/drawingml/2006/table">
            <a:tbl>
              <a:tblPr>
                <a:tableStyleId>{08FB837D-C827-4EFA-A057-4D05807E0F7C}</a:tableStyleId>
              </a:tblPr>
              <a:tblGrid>
                <a:gridCol w="2390775">
                  <a:extLst>
                    <a:ext uri="{9D8B030D-6E8A-4147-A177-3AD203B41FA5}">
                      <a16:colId xmlns:a16="http://schemas.microsoft.com/office/drawing/2014/main" val="20000"/>
                    </a:ext>
                  </a:extLst>
                </a:gridCol>
                <a:gridCol w="3778250">
                  <a:extLst>
                    <a:ext uri="{9D8B030D-6E8A-4147-A177-3AD203B41FA5}">
                      <a16:colId xmlns:a16="http://schemas.microsoft.com/office/drawing/2014/main" val="20001"/>
                    </a:ext>
                  </a:extLst>
                </a:gridCol>
              </a:tblGrid>
              <a:tr h="207860">
                <a:tc>
                  <a:txBody>
                    <a:bodyPr/>
                    <a:lstStyle>
                      <a:lvl1pPr lvl="0">
                        <a:defRPr/>
                      </a:lvl1pPr>
                    </a:lstStyle>
                    <a:p>
                      <a:pPr marL="0" lvl="0" algn="just"/>
                      <a:r>
                        <a:rPr lang="fa-IR" sz="1600">
                          <a:latin typeface="B Nazanin"/>
                        </a:rPr>
                        <a:t>ساختار</a:t>
                      </a:r>
                      <a:r>
                        <a:rPr lang="fa-IR" sz="1600"/>
                        <a:t> </a:t>
                      </a:r>
                      <a:r>
                        <a:rPr lang="fa-IR" sz="1600">
                          <a:latin typeface="B Nazanin"/>
                        </a:rPr>
                        <a:t>و</a:t>
                      </a:r>
                      <a:r>
                        <a:rPr lang="fa-IR" sz="1600"/>
                        <a:t> </a:t>
                      </a:r>
                      <a:r>
                        <a:rPr lang="fa-IR" sz="1600">
                          <a:latin typeface="B Nazanin"/>
                        </a:rPr>
                        <a:t>وظایف</a:t>
                      </a:r>
                      <a:r>
                        <a:rPr lang="fa-IR" sz="1600"/>
                        <a:t> </a:t>
                      </a:r>
                      <a:r>
                        <a:rPr lang="fa-IR" sz="1600">
                          <a:latin typeface="B Nazanin"/>
                        </a:rPr>
                        <a:t>مدیریت</a:t>
                      </a:r>
                      <a:r>
                        <a:rPr lang="fa-IR" sz="1600"/>
                        <a:t> </a:t>
                      </a:r>
                      <a:r>
                        <a:rPr lang="fa-IR" sz="1600">
                          <a:latin typeface="B Nazanin"/>
                        </a:rPr>
                        <a:t>استراتژیک</a:t>
                      </a:r>
                    </a:p>
                  </a:txBody>
                  <a:tcPr marL="66812" marR="66812" marT="0" marB="0"/>
                </a:tc>
                <a:tc>
                  <a:txBody>
                    <a:bodyPr/>
                    <a:lstStyle>
                      <a:lvl1pPr lvl="0">
                        <a:defRPr/>
                      </a:lvl1pPr>
                    </a:lstStyle>
                    <a:p>
                      <a:pPr marL="0" lvl="0" algn="just"/>
                      <a:r>
                        <a:rPr lang="fa-IR" sz="1600">
                          <a:latin typeface="B Nazanin"/>
                        </a:rPr>
                        <a:t>کاربرد</a:t>
                      </a:r>
                      <a:r>
                        <a:rPr lang="fa-IR" sz="1600"/>
                        <a:t> </a:t>
                      </a:r>
                      <a:r>
                        <a:rPr lang="fa-IR" sz="1600">
                          <a:latin typeface="B Nazanin"/>
                        </a:rPr>
                        <a:t>اطلاعات</a:t>
                      </a:r>
                      <a:r>
                        <a:rPr lang="fa-IR" sz="1600"/>
                        <a:t> </a:t>
                      </a:r>
                      <a:r>
                        <a:rPr lang="fa-IR" sz="1600">
                          <a:latin typeface="B Nazanin"/>
                        </a:rPr>
                        <a:t>مدیریت</a:t>
                      </a:r>
                      <a:r>
                        <a:rPr lang="fa-IR" sz="1600"/>
                        <a:t> </a:t>
                      </a:r>
                      <a:r>
                        <a:rPr lang="fa-IR" sz="1600">
                          <a:latin typeface="B Nazanin"/>
                        </a:rPr>
                        <a:t>هزینه</a:t>
                      </a:r>
                    </a:p>
                  </a:txBody>
                  <a:tcPr marL="66812" marR="66812" marT="0" marB="0"/>
                </a:tc>
                <a:extLst>
                  <a:ext uri="{0D108BD9-81ED-4DB2-BD59-A6C34878D82A}">
                    <a16:rowId xmlns:a16="http://schemas.microsoft.com/office/drawing/2014/main" val="10000"/>
                  </a:ext>
                </a:extLst>
              </a:tr>
              <a:tr h="623581">
                <a:tc>
                  <a:txBody>
                    <a:bodyPr/>
                    <a:lstStyle>
                      <a:lvl1pPr lvl="0">
                        <a:defRPr/>
                      </a:lvl1pPr>
                    </a:lstStyle>
                    <a:p>
                      <a:pPr marL="0" lvl="0" algn="just"/>
                      <a:r>
                        <a:rPr lang="fa-IR" sz="1600">
                          <a:latin typeface="B Nazanin"/>
                        </a:rPr>
                        <a:t>مدیریت</a:t>
                      </a:r>
                      <a:r>
                        <a:rPr lang="fa-IR" sz="1600"/>
                        <a:t> </a:t>
                      </a:r>
                      <a:r>
                        <a:rPr lang="fa-IR" sz="1600">
                          <a:latin typeface="B Nazanin"/>
                        </a:rPr>
                        <a:t>استراتژیک</a:t>
                      </a:r>
                    </a:p>
                  </a:txBody>
                  <a:tcPr marL="66812" marR="66812" marT="0" marB="0"/>
                </a:tc>
                <a:tc>
                  <a:txBody>
                    <a:bodyPr/>
                    <a:lstStyle>
                      <a:lvl1pPr lvl="0">
                        <a:defRPr/>
                      </a:lvl1pPr>
                    </a:lstStyle>
                    <a:p>
                      <a:pPr marL="0" lvl="0" algn="just"/>
                      <a:r>
                        <a:rPr lang="fa-IR" sz="1600">
                          <a:latin typeface="B Nazanin"/>
                        </a:rPr>
                        <a:t>مورد</a:t>
                      </a:r>
                      <a:r>
                        <a:rPr lang="fa-IR" sz="1600"/>
                        <a:t> </a:t>
                      </a:r>
                      <a:r>
                        <a:rPr lang="fa-IR" sz="1600">
                          <a:latin typeface="B Nazanin"/>
                        </a:rPr>
                        <a:t>نیاز</a:t>
                      </a:r>
                      <a:r>
                        <a:rPr lang="fa-IR" sz="1600"/>
                        <a:t> </a:t>
                      </a:r>
                      <a:r>
                        <a:rPr lang="fa-IR" sz="1600">
                          <a:latin typeface="B Nazanin"/>
                        </a:rPr>
                        <a:t>اتخاذ</a:t>
                      </a:r>
                      <a:r>
                        <a:rPr lang="fa-IR" sz="1600"/>
                        <a:t> </a:t>
                      </a:r>
                      <a:r>
                        <a:rPr lang="fa-IR" sz="1600">
                          <a:latin typeface="B Nazanin"/>
                        </a:rPr>
                        <a:t>تصمیمات</a:t>
                      </a:r>
                      <a:r>
                        <a:rPr lang="fa-IR" sz="1600"/>
                        <a:t> </a:t>
                      </a:r>
                      <a:r>
                        <a:rPr lang="fa-IR" sz="1600">
                          <a:latin typeface="B Nazanin"/>
                        </a:rPr>
                        <a:t>استراتژیک</a:t>
                      </a:r>
                      <a:r>
                        <a:rPr lang="fa-IR" sz="1600"/>
                        <a:t> </a:t>
                      </a:r>
                      <a:r>
                        <a:rPr lang="fa-IR" sz="1600">
                          <a:latin typeface="B Nazanin"/>
                        </a:rPr>
                        <a:t>با</a:t>
                      </a:r>
                      <a:r>
                        <a:rPr lang="fa-IR" sz="1600"/>
                        <a:t> </a:t>
                      </a:r>
                      <a:r>
                        <a:rPr lang="fa-IR" sz="1600">
                          <a:latin typeface="B Nazanin"/>
                        </a:rPr>
                        <a:t>انتخاب</a:t>
                      </a:r>
                      <a:r>
                        <a:rPr lang="fa-IR" sz="1600"/>
                        <a:t> </a:t>
                      </a:r>
                      <a:r>
                        <a:rPr lang="fa-IR" sz="1600">
                          <a:latin typeface="B Nazanin"/>
                        </a:rPr>
                        <a:t>محصولات</a:t>
                      </a:r>
                      <a:r>
                        <a:rPr lang="fa-IR" sz="1600"/>
                        <a:t> </a:t>
                      </a:r>
                      <a:r>
                        <a:rPr lang="fa-IR" sz="1600">
                          <a:latin typeface="B Nazanin"/>
                        </a:rPr>
                        <a:t>روش‌های</a:t>
                      </a:r>
                      <a:r>
                        <a:rPr lang="fa-IR" sz="1600"/>
                        <a:t> </a:t>
                      </a:r>
                      <a:r>
                        <a:rPr lang="fa-IR" sz="1600">
                          <a:latin typeface="B Nazanin"/>
                        </a:rPr>
                        <a:t>تولید،</a:t>
                      </a:r>
                      <a:r>
                        <a:rPr lang="fa-IR" sz="1600"/>
                        <a:t> </a:t>
                      </a:r>
                      <a:r>
                        <a:rPr lang="fa-IR" sz="1600">
                          <a:latin typeface="B Nazanin"/>
                        </a:rPr>
                        <a:t>تکنیک‌ها</a:t>
                      </a:r>
                      <a:r>
                        <a:rPr lang="fa-IR" sz="1600"/>
                        <a:t> </a:t>
                      </a:r>
                      <a:r>
                        <a:rPr lang="fa-IR" sz="1600">
                          <a:latin typeface="B Nazanin"/>
                        </a:rPr>
                        <a:t>و</a:t>
                      </a:r>
                      <a:r>
                        <a:rPr lang="fa-IR" sz="1600"/>
                        <a:t> </a:t>
                      </a:r>
                      <a:r>
                        <a:rPr lang="fa-IR" sz="1600">
                          <a:latin typeface="B Nazanin"/>
                        </a:rPr>
                        <a:t>کانالهای</a:t>
                      </a:r>
                      <a:r>
                        <a:rPr lang="fa-IR" sz="1600"/>
                        <a:t> </a:t>
                      </a:r>
                      <a:r>
                        <a:rPr lang="fa-IR" sz="1600">
                          <a:latin typeface="B Nazanin"/>
                        </a:rPr>
                        <a:t>بازاریابی</a:t>
                      </a:r>
                      <a:r>
                        <a:rPr lang="fa-IR" sz="1600"/>
                        <a:t> </a:t>
                      </a:r>
                      <a:r>
                        <a:rPr lang="fa-IR" sz="1600">
                          <a:latin typeface="B Nazanin"/>
                        </a:rPr>
                        <a:t>و</a:t>
                      </a:r>
                      <a:r>
                        <a:rPr lang="fa-IR" sz="1600"/>
                        <a:t> </a:t>
                      </a:r>
                      <a:r>
                        <a:rPr lang="fa-IR" sz="1600">
                          <a:latin typeface="B Nazanin"/>
                        </a:rPr>
                        <a:t>دیگر</a:t>
                      </a:r>
                      <a:r>
                        <a:rPr lang="fa-IR" sz="1600"/>
                        <a:t> </a:t>
                      </a:r>
                      <a:r>
                        <a:rPr lang="fa-IR" sz="1600">
                          <a:latin typeface="B Nazanin"/>
                        </a:rPr>
                        <a:t>تصمیمات</a:t>
                      </a:r>
                      <a:r>
                        <a:rPr lang="fa-IR" sz="1600"/>
                        <a:t> </a:t>
                      </a:r>
                      <a:r>
                        <a:rPr lang="fa-IR" sz="1600">
                          <a:latin typeface="B Nazanin"/>
                        </a:rPr>
                        <a:t>بلندمدت</a:t>
                      </a:r>
                    </a:p>
                  </a:txBody>
                  <a:tcPr marL="66812" marR="66812" marT="0" marB="0"/>
                </a:tc>
                <a:extLst>
                  <a:ext uri="{0D108BD9-81ED-4DB2-BD59-A6C34878D82A}">
                    <a16:rowId xmlns:a16="http://schemas.microsoft.com/office/drawing/2014/main" val="10001"/>
                  </a:ext>
                </a:extLst>
              </a:tr>
              <a:tr h="623581">
                <a:tc>
                  <a:txBody>
                    <a:bodyPr/>
                    <a:lstStyle>
                      <a:lvl1pPr lvl="0">
                        <a:defRPr/>
                      </a:lvl1pPr>
                    </a:lstStyle>
                    <a:p>
                      <a:pPr marL="0" lvl="0" algn="just"/>
                      <a:r>
                        <a:rPr lang="fa-IR" sz="1600">
                          <a:latin typeface="B Nazanin"/>
                        </a:rPr>
                        <a:t>برنامه</a:t>
                      </a:r>
                      <a:r>
                        <a:rPr lang="fa-IR" sz="1600"/>
                        <a:t> </a:t>
                      </a:r>
                      <a:r>
                        <a:rPr lang="fa-IR" sz="1600">
                          <a:latin typeface="B Nazanin"/>
                        </a:rPr>
                        <a:t>ریزی</a:t>
                      </a:r>
                      <a:r>
                        <a:rPr lang="fa-IR" sz="1600"/>
                        <a:t> </a:t>
                      </a:r>
                      <a:r>
                        <a:rPr lang="fa-IR" sz="1600">
                          <a:latin typeface="B Nazanin"/>
                        </a:rPr>
                        <a:t>و</a:t>
                      </a:r>
                      <a:r>
                        <a:rPr lang="fa-IR" sz="1600"/>
                        <a:t> </a:t>
                      </a:r>
                      <a:r>
                        <a:rPr lang="fa-IR" sz="1600">
                          <a:latin typeface="B Nazanin"/>
                        </a:rPr>
                        <a:t>تصمیم‌گیری</a:t>
                      </a:r>
                    </a:p>
                  </a:txBody>
                  <a:tcPr marL="66812" marR="66812" marT="0" marB="0"/>
                </a:tc>
                <a:tc>
                  <a:txBody>
                    <a:bodyPr/>
                    <a:lstStyle>
                      <a:lvl1pPr lvl="0">
                        <a:defRPr/>
                      </a:lvl1pPr>
                    </a:lstStyle>
                    <a:p>
                      <a:pPr marL="0" lvl="0" algn="just"/>
                      <a:r>
                        <a:rPr lang="fa-IR" sz="1600">
                          <a:latin typeface="B Nazanin"/>
                        </a:rPr>
                        <a:t>مورد</a:t>
                      </a:r>
                      <a:r>
                        <a:rPr lang="fa-IR" sz="1600"/>
                        <a:t> </a:t>
                      </a:r>
                      <a:r>
                        <a:rPr lang="fa-IR" sz="1600">
                          <a:latin typeface="B Nazanin"/>
                        </a:rPr>
                        <a:t>نیاز</a:t>
                      </a:r>
                      <a:r>
                        <a:rPr lang="fa-IR" sz="1600"/>
                        <a:t> </a:t>
                      </a:r>
                      <a:r>
                        <a:rPr lang="fa-IR" sz="1600">
                          <a:latin typeface="B Nazanin"/>
                        </a:rPr>
                        <a:t>جهت</a:t>
                      </a:r>
                      <a:r>
                        <a:rPr lang="fa-IR" sz="1600"/>
                        <a:t> </a:t>
                      </a:r>
                      <a:r>
                        <a:rPr lang="fa-IR" sz="1600">
                          <a:latin typeface="B Nazanin"/>
                        </a:rPr>
                        <a:t>تصمیمات</a:t>
                      </a:r>
                      <a:r>
                        <a:rPr lang="fa-IR" sz="1600"/>
                        <a:t> </a:t>
                      </a:r>
                      <a:r>
                        <a:rPr lang="fa-IR" sz="1600">
                          <a:latin typeface="B Nazanin"/>
                        </a:rPr>
                        <a:t>پشتیبانی</a:t>
                      </a:r>
                      <a:r>
                        <a:rPr lang="fa-IR" sz="1600"/>
                        <a:t> </a:t>
                      </a:r>
                      <a:r>
                        <a:rPr lang="fa-IR" sz="1600">
                          <a:latin typeface="B Nazanin"/>
                        </a:rPr>
                        <a:t>نظیر</a:t>
                      </a:r>
                      <a:r>
                        <a:rPr lang="fa-IR" sz="1600"/>
                        <a:t> </a:t>
                      </a:r>
                      <a:r>
                        <a:rPr lang="fa-IR" sz="1600">
                          <a:latin typeface="B Nazanin"/>
                        </a:rPr>
                        <a:t>جایگزینی</a:t>
                      </a:r>
                      <a:r>
                        <a:rPr lang="fa-IR" sz="1600"/>
                        <a:t> </a:t>
                      </a:r>
                      <a:r>
                        <a:rPr lang="fa-IR" sz="1600">
                          <a:latin typeface="B Nazanin"/>
                        </a:rPr>
                        <a:t>تجهیزات،</a:t>
                      </a:r>
                      <a:r>
                        <a:rPr lang="fa-IR" sz="1600"/>
                        <a:t> </a:t>
                      </a:r>
                      <a:r>
                        <a:rPr lang="fa-IR" sz="1600">
                          <a:latin typeface="B Nazanin"/>
                        </a:rPr>
                        <a:t>مدیریت</a:t>
                      </a:r>
                      <a:r>
                        <a:rPr lang="fa-IR" sz="1600"/>
                        <a:t> </a:t>
                      </a:r>
                      <a:r>
                        <a:rPr lang="fa-IR" sz="1600">
                          <a:latin typeface="B Nazanin"/>
                        </a:rPr>
                        <a:t>جریان</a:t>
                      </a:r>
                      <a:r>
                        <a:rPr lang="fa-IR" sz="1600"/>
                        <a:t> </a:t>
                      </a:r>
                      <a:r>
                        <a:rPr lang="fa-IR" sz="1600">
                          <a:latin typeface="B Nazanin"/>
                        </a:rPr>
                        <a:t>نقد،</a:t>
                      </a:r>
                      <a:r>
                        <a:rPr lang="fa-IR" sz="1600"/>
                        <a:t> </a:t>
                      </a:r>
                      <a:r>
                        <a:rPr lang="fa-IR" sz="1600">
                          <a:latin typeface="B Nazanin"/>
                        </a:rPr>
                        <a:t>بودجه</a:t>
                      </a:r>
                      <a:r>
                        <a:rPr lang="fa-IR" sz="1600"/>
                        <a:t> </a:t>
                      </a:r>
                      <a:r>
                        <a:rPr lang="fa-IR" sz="1600">
                          <a:latin typeface="B Nazanin"/>
                        </a:rPr>
                        <a:t>بندی</a:t>
                      </a:r>
                      <a:r>
                        <a:rPr lang="fa-IR" sz="1600"/>
                        <a:t> </a:t>
                      </a:r>
                      <a:r>
                        <a:rPr lang="fa-IR" sz="1600">
                          <a:latin typeface="B Nazanin"/>
                        </a:rPr>
                        <a:t>خرید</a:t>
                      </a:r>
                      <a:r>
                        <a:rPr lang="fa-IR" sz="1600"/>
                        <a:t> </a:t>
                      </a:r>
                      <a:r>
                        <a:rPr lang="fa-IR" sz="1600">
                          <a:latin typeface="B Nazanin"/>
                        </a:rPr>
                        <a:t>مواد</a:t>
                      </a:r>
                      <a:r>
                        <a:rPr lang="fa-IR" sz="1600"/>
                        <a:t> </a:t>
                      </a:r>
                      <a:r>
                        <a:rPr lang="fa-IR" sz="1600">
                          <a:latin typeface="B Nazanin"/>
                        </a:rPr>
                        <a:t>و</a:t>
                      </a:r>
                      <a:r>
                        <a:rPr lang="fa-IR" sz="1600"/>
                        <a:t> </a:t>
                      </a:r>
                      <a:r>
                        <a:rPr lang="fa-IR" sz="1600">
                          <a:latin typeface="B Nazanin"/>
                        </a:rPr>
                        <a:t>خدمات،</a:t>
                      </a:r>
                      <a:r>
                        <a:rPr lang="fa-IR" sz="1600"/>
                        <a:t> </a:t>
                      </a:r>
                      <a:r>
                        <a:rPr lang="fa-IR" sz="1600">
                          <a:latin typeface="B Nazanin"/>
                        </a:rPr>
                        <a:t>برنامه‌ریزی</a:t>
                      </a:r>
                      <a:r>
                        <a:rPr lang="fa-IR" sz="1600"/>
                        <a:t> </a:t>
                      </a:r>
                      <a:r>
                        <a:rPr lang="fa-IR" sz="1600">
                          <a:latin typeface="B Nazanin"/>
                        </a:rPr>
                        <a:t>تولید</a:t>
                      </a:r>
                      <a:r>
                        <a:rPr lang="fa-IR" sz="1600"/>
                        <a:t> </a:t>
                      </a:r>
                      <a:r>
                        <a:rPr lang="fa-IR" sz="1600">
                          <a:latin typeface="B Nazanin"/>
                        </a:rPr>
                        <a:t>و</a:t>
                      </a:r>
                      <a:r>
                        <a:rPr lang="fa-IR" sz="1600"/>
                        <a:t> </a:t>
                      </a:r>
                      <a:r>
                        <a:rPr lang="fa-IR" sz="1600">
                          <a:latin typeface="B Nazanin"/>
                        </a:rPr>
                        <a:t>قیمت‌گذاری</a:t>
                      </a:r>
                    </a:p>
                  </a:txBody>
                  <a:tcPr marL="66812" marR="66812" marT="0" marB="0"/>
                </a:tc>
                <a:extLst>
                  <a:ext uri="{0D108BD9-81ED-4DB2-BD59-A6C34878D82A}">
                    <a16:rowId xmlns:a16="http://schemas.microsoft.com/office/drawing/2014/main" val="10002"/>
                  </a:ext>
                </a:extLst>
              </a:tr>
              <a:tr h="623581">
                <a:tc>
                  <a:txBody>
                    <a:bodyPr/>
                    <a:lstStyle>
                      <a:lvl1pPr lvl="0">
                        <a:defRPr/>
                      </a:lvl1pPr>
                    </a:lstStyle>
                    <a:p>
                      <a:pPr marL="0" lvl="0" algn="just"/>
                      <a:r>
                        <a:rPr lang="fa-IR" sz="1600">
                          <a:latin typeface="B Nazanin"/>
                        </a:rPr>
                        <a:t>کنترل</a:t>
                      </a:r>
                      <a:r>
                        <a:rPr lang="fa-IR" sz="1600"/>
                        <a:t> </a:t>
                      </a:r>
                      <a:r>
                        <a:rPr lang="fa-IR" sz="1600">
                          <a:latin typeface="B Nazanin"/>
                        </a:rPr>
                        <a:t>عملیاتی</a:t>
                      </a:r>
                      <a:r>
                        <a:rPr lang="fa-IR" sz="1600"/>
                        <a:t> </a:t>
                      </a:r>
                      <a:r>
                        <a:rPr lang="fa-IR" sz="1600">
                          <a:latin typeface="B Nazanin"/>
                        </a:rPr>
                        <a:t>و</a:t>
                      </a:r>
                      <a:r>
                        <a:rPr lang="fa-IR" sz="1600"/>
                        <a:t> </a:t>
                      </a:r>
                      <a:r>
                        <a:rPr lang="fa-IR" sz="1600">
                          <a:latin typeface="B Nazanin"/>
                        </a:rPr>
                        <a:t>مدیریتی</a:t>
                      </a:r>
                    </a:p>
                  </a:txBody>
                  <a:tcPr marL="66812" marR="66812" marT="0" marB="0"/>
                </a:tc>
                <a:tc>
                  <a:txBody>
                    <a:bodyPr/>
                    <a:lstStyle>
                      <a:lvl1pPr lvl="0">
                        <a:defRPr/>
                      </a:lvl1pPr>
                    </a:lstStyle>
                    <a:p>
                      <a:pPr marL="0" lvl="0" algn="just"/>
                      <a:r>
                        <a:rPr lang="fa-IR" sz="1600">
                          <a:latin typeface="B Nazanin"/>
                        </a:rPr>
                        <a:t>مورد</a:t>
                      </a:r>
                      <a:r>
                        <a:rPr lang="fa-IR" sz="1600"/>
                        <a:t> </a:t>
                      </a:r>
                      <a:r>
                        <a:rPr lang="fa-IR" sz="1600">
                          <a:latin typeface="B Nazanin"/>
                        </a:rPr>
                        <a:t>نیاز</a:t>
                      </a:r>
                      <a:r>
                        <a:rPr lang="fa-IR" sz="1600"/>
                        <a:t> </a:t>
                      </a:r>
                      <a:r>
                        <a:rPr lang="fa-IR" sz="1600">
                          <a:latin typeface="B Nazanin"/>
                        </a:rPr>
                        <a:t>جهت</a:t>
                      </a:r>
                      <a:r>
                        <a:rPr lang="fa-IR" sz="1600"/>
                        <a:t> </a:t>
                      </a:r>
                      <a:r>
                        <a:rPr lang="fa-IR" sz="1600">
                          <a:latin typeface="B Nazanin"/>
                        </a:rPr>
                        <a:t>تدارک</a:t>
                      </a:r>
                      <a:r>
                        <a:rPr lang="fa-IR" sz="1600"/>
                        <a:t> </a:t>
                      </a:r>
                      <a:r>
                        <a:rPr lang="fa-IR" sz="1600">
                          <a:latin typeface="B Nazanin"/>
                        </a:rPr>
                        <a:t>و</a:t>
                      </a:r>
                      <a:r>
                        <a:rPr lang="fa-IR" sz="1600"/>
                        <a:t> </a:t>
                      </a:r>
                      <a:r>
                        <a:rPr lang="fa-IR" sz="1600">
                          <a:latin typeface="B Nazanin"/>
                        </a:rPr>
                        <a:t>بکارگیری</a:t>
                      </a:r>
                      <a:r>
                        <a:rPr lang="fa-IR" sz="1600"/>
                        <a:t> </a:t>
                      </a:r>
                      <a:r>
                        <a:rPr lang="fa-IR" sz="1600">
                          <a:latin typeface="B Nazanin"/>
                        </a:rPr>
                        <a:t>مبنای</a:t>
                      </a:r>
                      <a:r>
                        <a:rPr lang="fa-IR" sz="1600"/>
                        <a:t> </a:t>
                      </a:r>
                      <a:r>
                        <a:rPr lang="fa-IR" sz="1600">
                          <a:latin typeface="B Nazanin"/>
                        </a:rPr>
                        <a:t>اثربخش</a:t>
                      </a:r>
                      <a:r>
                        <a:rPr lang="fa-IR" sz="1600"/>
                        <a:t> </a:t>
                      </a:r>
                      <a:r>
                        <a:rPr lang="fa-IR" sz="1600">
                          <a:latin typeface="B Nazanin"/>
                        </a:rPr>
                        <a:t>در</a:t>
                      </a:r>
                      <a:r>
                        <a:rPr lang="fa-IR" sz="1600"/>
                        <a:t> </a:t>
                      </a:r>
                      <a:r>
                        <a:rPr lang="fa-IR" sz="1600">
                          <a:latin typeface="B Nazanin"/>
                        </a:rPr>
                        <a:t>شناسایی</a:t>
                      </a:r>
                      <a:r>
                        <a:rPr lang="fa-IR" sz="1600"/>
                        <a:t> </a:t>
                      </a:r>
                      <a:r>
                        <a:rPr lang="fa-IR" sz="1600">
                          <a:latin typeface="B Nazanin"/>
                        </a:rPr>
                        <a:t>عملیات</a:t>
                      </a:r>
                      <a:r>
                        <a:rPr lang="fa-IR" sz="1600"/>
                        <a:t> </a:t>
                      </a:r>
                      <a:r>
                        <a:rPr lang="fa-IR" sz="1600">
                          <a:latin typeface="B Nazanin"/>
                        </a:rPr>
                        <a:t>غیرکارا</a:t>
                      </a:r>
                      <a:r>
                        <a:rPr lang="fa-IR" sz="1600"/>
                        <a:t> </a:t>
                      </a:r>
                      <a:r>
                        <a:rPr lang="fa-IR" sz="1600">
                          <a:latin typeface="B Nazanin"/>
                        </a:rPr>
                        <a:t>و</a:t>
                      </a:r>
                      <a:r>
                        <a:rPr lang="fa-IR" sz="1600"/>
                        <a:t> </a:t>
                      </a:r>
                      <a:r>
                        <a:rPr lang="fa-IR" sz="1600">
                          <a:latin typeface="B Nazanin"/>
                        </a:rPr>
                        <a:t>روش‌های</a:t>
                      </a:r>
                      <a:r>
                        <a:rPr lang="fa-IR" sz="1600"/>
                        <a:t> </a:t>
                      </a:r>
                      <a:r>
                        <a:rPr lang="fa-IR" sz="1600">
                          <a:latin typeface="B Nazanin"/>
                        </a:rPr>
                        <a:t>مناسب</a:t>
                      </a:r>
                      <a:r>
                        <a:rPr lang="fa-IR" sz="1600"/>
                        <a:t> </a:t>
                      </a:r>
                      <a:r>
                        <a:rPr lang="fa-IR" sz="1600">
                          <a:latin typeface="B Nazanin"/>
                        </a:rPr>
                        <a:t>اعطای</a:t>
                      </a:r>
                      <a:r>
                        <a:rPr lang="fa-IR" sz="1600"/>
                        <a:t> </a:t>
                      </a:r>
                      <a:r>
                        <a:rPr lang="fa-IR" sz="1600">
                          <a:latin typeface="B Nazanin"/>
                        </a:rPr>
                        <a:t>پاداش</a:t>
                      </a:r>
                      <a:r>
                        <a:rPr lang="fa-IR" sz="1600"/>
                        <a:t> </a:t>
                      </a:r>
                      <a:r>
                        <a:rPr lang="fa-IR" sz="1600">
                          <a:latin typeface="B Nazanin"/>
                        </a:rPr>
                        <a:t>و</a:t>
                      </a:r>
                      <a:r>
                        <a:rPr lang="fa-IR" sz="1600"/>
                        <a:t> </a:t>
                      </a:r>
                      <a:r>
                        <a:rPr lang="fa-IR" sz="1600">
                          <a:latin typeface="B Nazanin"/>
                        </a:rPr>
                        <a:t>ایجاد</a:t>
                      </a:r>
                      <a:r>
                        <a:rPr lang="fa-IR" sz="1600"/>
                        <a:t> </a:t>
                      </a:r>
                      <a:r>
                        <a:rPr lang="fa-IR" sz="1600">
                          <a:latin typeface="B Nazanin"/>
                        </a:rPr>
                        <a:t>انگیزه</a:t>
                      </a:r>
                      <a:r>
                        <a:rPr lang="fa-IR" sz="1600"/>
                        <a:t> </a:t>
                      </a:r>
                      <a:r>
                        <a:rPr lang="fa-IR" sz="1600">
                          <a:latin typeface="B Nazanin"/>
                        </a:rPr>
                        <a:t>برای</a:t>
                      </a:r>
                      <a:r>
                        <a:rPr lang="fa-IR" sz="1600"/>
                        <a:t> </a:t>
                      </a:r>
                      <a:r>
                        <a:rPr lang="fa-IR" sz="1600">
                          <a:latin typeface="B Nazanin"/>
                        </a:rPr>
                        <a:t>مدیران</a:t>
                      </a:r>
                      <a:r>
                        <a:rPr lang="fa-IR" sz="1600"/>
                        <a:t> </a:t>
                      </a:r>
                      <a:r>
                        <a:rPr lang="fa-IR" sz="1600">
                          <a:latin typeface="B Nazanin"/>
                        </a:rPr>
                        <a:t>مؤثر</a:t>
                      </a:r>
                    </a:p>
                  </a:txBody>
                  <a:tcPr marL="66812" marR="66812" marT="0" marB="0"/>
                </a:tc>
                <a:extLst>
                  <a:ext uri="{0D108BD9-81ED-4DB2-BD59-A6C34878D82A}">
                    <a16:rowId xmlns:a16="http://schemas.microsoft.com/office/drawing/2014/main" val="10003"/>
                  </a:ext>
                </a:extLst>
              </a:tr>
              <a:tr h="831441">
                <a:tc>
                  <a:txBody>
                    <a:bodyPr/>
                    <a:lstStyle>
                      <a:lvl1pPr lvl="0">
                        <a:defRPr/>
                      </a:lvl1pPr>
                    </a:lstStyle>
                    <a:p>
                      <a:pPr marL="0" lvl="0" algn="just"/>
                      <a:r>
                        <a:rPr lang="fa-IR" sz="1600">
                          <a:latin typeface="B Nazanin"/>
                        </a:rPr>
                        <a:t>تهیه</a:t>
                      </a:r>
                      <a:r>
                        <a:rPr lang="fa-IR" sz="1600"/>
                        <a:t> </a:t>
                      </a:r>
                      <a:r>
                        <a:rPr lang="fa-IR" sz="1600">
                          <a:latin typeface="B Nazanin"/>
                        </a:rPr>
                        <a:t>و</a:t>
                      </a:r>
                      <a:r>
                        <a:rPr lang="fa-IR" sz="1600"/>
                        <a:t> </a:t>
                      </a:r>
                      <a:r>
                        <a:rPr lang="fa-IR" sz="1600">
                          <a:latin typeface="B Nazanin"/>
                        </a:rPr>
                        <a:t>تدارک</a:t>
                      </a:r>
                      <a:r>
                        <a:rPr lang="fa-IR" sz="1600"/>
                        <a:t> </a:t>
                      </a:r>
                      <a:r>
                        <a:rPr lang="fa-IR" sz="1600">
                          <a:latin typeface="B Nazanin"/>
                        </a:rPr>
                        <a:t>گزارش‌های</a:t>
                      </a:r>
                      <a:r>
                        <a:rPr lang="fa-IR" sz="1600"/>
                        <a:t> </a:t>
                      </a:r>
                      <a:r>
                        <a:rPr lang="fa-IR" sz="1600">
                          <a:latin typeface="B Nazanin"/>
                        </a:rPr>
                        <a:t>مالی</a:t>
                      </a:r>
                    </a:p>
                  </a:txBody>
                  <a:tcPr marL="66812" marR="66812" marT="0" marB="0"/>
                </a:tc>
                <a:tc>
                  <a:txBody>
                    <a:bodyPr/>
                    <a:lstStyle>
                      <a:lvl1pPr lvl="0">
                        <a:defRPr/>
                      </a:lvl1pPr>
                    </a:lstStyle>
                    <a:p>
                      <a:pPr marL="0" lvl="0" algn="just"/>
                      <a:r>
                        <a:rPr lang="fa-IR" sz="1600">
                          <a:latin typeface="B Nazanin"/>
                        </a:rPr>
                        <a:t>مورد</a:t>
                      </a:r>
                      <a:r>
                        <a:rPr lang="fa-IR" sz="1600"/>
                        <a:t> </a:t>
                      </a:r>
                      <a:r>
                        <a:rPr lang="fa-IR" sz="1600">
                          <a:latin typeface="B Nazanin"/>
                        </a:rPr>
                        <a:t>نیاز</a:t>
                      </a:r>
                      <a:r>
                        <a:rPr lang="fa-IR" sz="1600"/>
                        <a:t> </a:t>
                      </a:r>
                      <a:r>
                        <a:rPr lang="fa-IR" sz="1600">
                          <a:latin typeface="B Nazanin"/>
                        </a:rPr>
                        <a:t>جهت</a:t>
                      </a:r>
                      <a:r>
                        <a:rPr lang="fa-IR" sz="1600"/>
                        <a:t> </a:t>
                      </a:r>
                      <a:r>
                        <a:rPr lang="fa-IR" sz="1600">
                          <a:latin typeface="B Nazanin"/>
                        </a:rPr>
                        <a:t>تدارک</a:t>
                      </a:r>
                      <a:r>
                        <a:rPr lang="fa-IR" sz="1600"/>
                        <a:t> </a:t>
                      </a:r>
                      <a:r>
                        <a:rPr lang="fa-IR" sz="1600">
                          <a:latin typeface="B Nazanin"/>
                        </a:rPr>
                        <a:t>اطلاعات</a:t>
                      </a:r>
                      <a:r>
                        <a:rPr lang="fa-IR" sz="1600"/>
                        <a:t> </a:t>
                      </a:r>
                      <a:r>
                        <a:rPr lang="fa-IR" sz="1600">
                          <a:latin typeface="B Nazanin"/>
                        </a:rPr>
                        <a:t>حسابداری</a:t>
                      </a:r>
                      <a:r>
                        <a:rPr lang="fa-IR" sz="1600"/>
                        <a:t> </a:t>
                      </a:r>
                      <a:r>
                        <a:rPr lang="fa-IR" sz="1600">
                          <a:latin typeface="B Nazanin"/>
                        </a:rPr>
                        <a:t>مرتبط</a:t>
                      </a:r>
                      <a:r>
                        <a:rPr lang="fa-IR" sz="1600"/>
                        <a:t> </a:t>
                      </a:r>
                      <a:r>
                        <a:rPr lang="fa-IR" sz="1600">
                          <a:latin typeface="B Nazanin"/>
                        </a:rPr>
                        <a:t>با</a:t>
                      </a:r>
                      <a:r>
                        <a:rPr lang="fa-IR" sz="1600"/>
                        <a:t> </a:t>
                      </a:r>
                      <a:r>
                        <a:rPr lang="fa-IR" sz="1600">
                          <a:latin typeface="B Nazanin"/>
                        </a:rPr>
                        <a:t>موجودیها</a:t>
                      </a:r>
                      <a:r>
                        <a:rPr lang="fa-IR" sz="1600"/>
                        <a:t> </a:t>
                      </a:r>
                      <a:r>
                        <a:rPr lang="fa-IR" sz="1600">
                          <a:latin typeface="B Nazanin"/>
                        </a:rPr>
                        <a:t>و</a:t>
                      </a:r>
                      <a:r>
                        <a:rPr lang="fa-IR" sz="1600"/>
                        <a:t> </a:t>
                      </a:r>
                      <a:r>
                        <a:rPr lang="fa-IR" sz="1600">
                          <a:latin typeface="B Nazanin"/>
                        </a:rPr>
                        <a:t>دیگر</a:t>
                      </a:r>
                      <a:r>
                        <a:rPr lang="fa-IR" sz="1600"/>
                        <a:t> </a:t>
                      </a:r>
                      <a:r>
                        <a:rPr lang="fa-IR" sz="1600">
                          <a:latin typeface="B Nazanin"/>
                        </a:rPr>
                        <a:t>داراییها</a:t>
                      </a:r>
                      <a:r>
                        <a:rPr lang="fa-IR" sz="1600"/>
                        <a:t> </a:t>
                      </a:r>
                      <a:r>
                        <a:rPr lang="fa-IR" sz="1600">
                          <a:latin typeface="B Nazanin"/>
                        </a:rPr>
                        <a:t>و</a:t>
                      </a:r>
                      <a:r>
                        <a:rPr lang="fa-IR" sz="1600"/>
                        <a:t> </a:t>
                      </a:r>
                      <a:r>
                        <a:rPr lang="fa-IR" sz="1600">
                          <a:latin typeface="B Nazanin"/>
                        </a:rPr>
                        <a:t>ارائه</a:t>
                      </a:r>
                      <a:r>
                        <a:rPr lang="fa-IR" sz="1600"/>
                        <a:t> </a:t>
                      </a:r>
                      <a:r>
                        <a:rPr lang="fa-IR" sz="1600">
                          <a:latin typeface="B Nazanin"/>
                        </a:rPr>
                        <a:t>گزارش‌های</a:t>
                      </a:r>
                      <a:r>
                        <a:rPr lang="fa-IR" sz="1600"/>
                        <a:t> </a:t>
                      </a:r>
                      <a:r>
                        <a:rPr lang="fa-IR" sz="1600">
                          <a:latin typeface="B Nazanin"/>
                        </a:rPr>
                        <a:t>مالی</a:t>
                      </a:r>
                      <a:r>
                        <a:rPr lang="fa-IR" sz="1600"/>
                        <a:t> </a:t>
                      </a:r>
                      <a:r>
                        <a:rPr lang="fa-IR" sz="1600">
                          <a:latin typeface="B Nazanin"/>
                        </a:rPr>
                        <a:t>موردنیاز</a:t>
                      </a:r>
                      <a:r>
                        <a:rPr lang="fa-IR" sz="1600"/>
                        <a:t> </a:t>
                      </a:r>
                      <a:r>
                        <a:rPr lang="fa-IR" sz="1600">
                          <a:latin typeface="B Nazanin"/>
                        </a:rPr>
                        <a:t>و</a:t>
                      </a:r>
                      <a:r>
                        <a:rPr lang="fa-IR" sz="1600"/>
                        <a:t> </a:t>
                      </a:r>
                      <a:r>
                        <a:rPr lang="fa-IR" sz="1600">
                          <a:latin typeface="B Nazanin"/>
                        </a:rPr>
                        <a:t>استفاده</a:t>
                      </a:r>
                      <a:r>
                        <a:rPr lang="fa-IR" sz="1600"/>
                        <a:t> </a:t>
                      </a:r>
                      <a:r>
                        <a:rPr lang="fa-IR" sz="1600">
                          <a:latin typeface="B Nazanin"/>
                        </a:rPr>
                        <a:t>از</a:t>
                      </a:r>
                      <a:r>
                        <a:rPr lang="fa-IR" sz="1600"/>
                        <a:t> </a:t>
                      </a:r>
                      <a:r>
                        <a:rPr lang="fa-IR" sz="1600">
                          <a:latin typeface="B Nazanin"/>
                        </a:rPr>
                        <a:t>آن</a:t>
                      </a:r>
                      <a:r>
                        <a:rPr lang="fa-IR" sz="1600"/>
                        <a:t> </a:t>
                      </a:r>
                      <a:r>
                        <a:rPr lang="fa-IR" sz="1600">
                          <a:latin typeface="B Nazanin"/>
                        </a:rPr>
                        <a:t>جهت</a:t>
                      </a:r>
                      <a:r>
                        <a:rPr lang="fa-IR" sz="1600"/>
                        <a:t> </a:t>
                      </a:r>
                      <a:r>
                        <a:rPr lang="fa-IR" sz="1600">
                          <a:latin typeface="B Nazanin"/>
                        </a:rPr>
                        <a:t>سه</a:t>
                      </a:r>
                      <a:r>
                        <a:rPr lang="fa-IR" sz="1600"/>
                        <a:t> </a:t>
                      </a:r>
                      <a:r>
                        <a:rPr lang="fa-IR" sz="1600">
                          <a:latin typeface="B Nazanin"/>
                        </a:rPr>
                        <a:t>وظیفه</a:t>
                      </a:r>
                      <a:r>
                        <a:rPr lang="fa-IR" sz="1600"/>
                        <a:t> </a:t>
                      </a:r>
                      <a:r>
                        <a:rPr lang="fa-IR" sz="1600">
                          <a:latin typeface="B Nazanin"/>
                        </a:rPr>
                        <a:t>دیگر</a:t>
                      </a:r>
                      <a:r>
                        <a:rPr lang="fa-IR" sz="1600"/>
                        <a:t> </a:t>
                      </a:r>
                      <a:r>
                        <a:rPr lang="fa-IR" sz="1600">
                          <a:latin typeface="B Nazanin"/>
                        </a:rPr>
                        <a:t>مدیریت</a:t>
                      </a:r>
                      <a:r>
                        <a:rPr lang="fa-IR" sz="1600"/>
                        <a:t> </a:t>
                      </a:r>
                      <a:r>
                        <a:rPr lang="fa-IR" sz="1600">
                          <a:latin typeface="B Nazanin"/>
                        </a:rPr>
                        <a:t>استراتژیک</a:t>
                      </a:r>
                      <a:r>
                        <a:rPr lang="fa-IR" sz="1600"/>
                        <a:t> </a:t>
                      </a:r>
                      <a:r>
                        <a:rPr lang="fa-IR" sz="1600">
                          <a:latin typeface="B Nazanin"/>
                        </a:rPr>
                        <a:t>است</a:t>
                      </a:r>
                      <a:r>
                        <a:rPr lang="fa-IR" sz="1600"/>
                        <a:t>.</a:t>
                      </a:r>
                    </a:p>
                  </a:txBody>
                  <a:tcPr marL="66812" marR="66812" marT="0" marB="0"/>
                </a:tc>
                <a:extLst>
                  <a:ext uri="{0D108BD9-81ED-4DB2-BD59-A6C34878D82A}">
                    <a16:rowId xmlns:a16="http://schemas.microsoft.com/office/drawing/2014/main" val="10004"/>
                  </a:ext>
                </a:extLst>
              </a:tr>
            </a:tbl>
          </a:graphicData>
        </a:graphic>
      </p:graphicFrame>
      <p:pic>
        <p:nvPicPr>
          <p:cNvPr id="8" name="Picture 7"/>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313748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19288" y="2565400"/>
            <a:ext cx="8229600" cy="2451100"/>
          </a:xfrm>
          <a:prstGeom prst="rect">
            <a:avLst/>
          </a:prstGeom>
        </p:spPr>
        <p:txBody>
          <a:bodyPr/>
          <a:lstStyle>
            <a:lvl1pPr lvl="0">
              <a:defRPr/>
            </a:lvl1pPr>
          </a:lstStyle>
          <a:p>
            <a:pPr lvl="0" algn="r">
              <a:buNone/>
            </a:pPr>
            <a:r>
              <a:rPr lang="fa-IR"/>
              <a:t>بنابراین نظام مدیریت هزینه استراتژیک، مسئولیت تهیه اطلاعات مدیریت هزینه که جهت انجام وظایف مدیریت استراتژیک اثربخش نیازمند است را برعهده گرفته و حسابداران مدیریت در توسعه و بهبود اطلاعات مدیریت هزینه نقش مؤثری ایفاء می‌نمایند.</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18</a:t>
            </a:fld>
            <a:endParaRPr/>
          </a:p>
        </p:txBody>
      </p:sp>
      <p:pic>
        <p:nvPicPr>
          <p:cNvPr id="6" name="Picture 5"/>
          <p:cNvPicPr/>
          <p:nvPr/>
        </p:nvPicPr>
        <p:blipFill>
          <a:blip r:embed="rId3"/>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48094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136776" y="2852739"/>
            <a:ext cx="8229601" cy="3384551"/>
          </a:xfrm>
          <a:prstGeom prst="rect">
            <a:avLst/>
          </a:prstGeom>
        </p:spPr>
        <p:txBody>
          <a:bodyPr/>
          <a:lstStyle>
            <a:lvl1pPr lvl="0">
              <a:defRPr/>
            </a:lvl1pPr>
          </a:lstStyle>
          <a:p>
            <a:pPr lvl="0" algn="r">
              <a:buNone/>
            </a:pPr>
            <a:r>
              <a:rPr lang="fa-IR"/>
              <a:t>استراتژی، مجموعه‌ایی از سیاست‌ها، رویه‌ها، روش‌های تجاری است که موفقیت بلندمدت تحقق می‌بخشد.</a:t>
            </a:r>
          </a:p>
          <a:p>
            <a:pPr lvl="0" algn="r">
              <a:buNone/>
            </a:pPr>
            <a:r>
              <a:rPr lang="fa-IR" b="1"/>
              <a:t>استراتژی‌ها</a:t>
            </a:r>
          </a:p>
          <a:p>
            <a:pPr lvl="0" algn="r">
              <a:buNone/>
            </a:pPr>
            <a:r>
              <a:rPr lang="fa-IR"/>
              <a:t>الف: کوتاه مدت و تاکتیکی مبتنی بر اهداف کوتاه مدت</a:t>
            </a:r>
          </a:p>
          <a:p>
            <a:pPr lvl="0" algn="r">
              <a:buNone/>
            </a:pPr>
            <a:r>
              <a:rPr lang="fa-IR"/>
              <a:t>ب: بلندمدت و استراتژیک مبتنی بر تغییر نگرش در فرهنگ سازمانی و کسب و کار از جمله فرهنگ ارتقاء کیفیت و کارایی عملیاتی و حضور در رقابت جهانی</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19</a:t>
            </a:fld>
            <a:endParaRPr/>
          </a:p>
        </p:txBody>
      </p:sp>
      <p:pic>
        <p:nvPicPr>
          <p:cNvPr id="6" name="Title 5"/>
          <p:cNvPicPr>
            <a:picLocks noGrp="1"/>
          </p:cNvPicPr>
          <p:nvPr>
            <p:ph type="title"/>
          </p:nvPr>
        </p:nvPicPr>
        <p:blipFill>
          <a:blip r:embed="rId3"/>
          <a:srcRect/>
          <a:stretch>
            <a:fillRect/>
          </a:stretch>
        </p:blipFill>
        <p:spPr>
          <a:xfrm>
            <a:off x="1408113" y="1371601"/>
            <a:ext cx="8242301" cy="115887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190535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3429000"/>
            <a:ext cx="8229601" cy="1803400"/>
          </a:xfrm>
          <a:prstGeom prst="rect">
            <a:avLst/>
          </a:prstGeom>
        </p:spPr>
        <p:txBody>
          <a:bodyPr/>
          <a:lstStyle>
            <a:lvl1pPr lvl="0">
              <a:defRPr/>
            </a:lvl1pPr>
          </a:lstStyle>
          <a:p>
            <a:pPr lvl="0" algn="r"/>
            <a:r>
              <a:rPr lang="fa-IR"/>
              <a:t>ارتقاء دانش حسابداری و توانمندی و هم افزایی کاربردی مخاطبان جهت فرآوری اطلاعات مربوط و قابل اعتماد برای تصمیم گیری مدیران با رویکرد مدیریت هزینه ارزش آفرین</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a:t>
            </a:fld>
            <a:endParaRPr/>
          </a:p>
        </p:txBody>
      </p:sp>
      <p:pic>
        <p:nvPicPr>
          <p:cNvPr id="6" name="Title 5"/>
          <p:cNvPicPr>
            <a:picLocks noGrp="1"/>
          </p:cNvPicPr>
          <p:nvPr>
            <p:ph type="title"/>
          </p:nvPr>
        </p:nvPicPr>
        <p:blipFill>
          <a:blip r:embed="rId3"/>
          <a:srcRect/>
          <a:stretch>
            <a:fillRect/>
          </a:stretch>
        </p:blipFill>
        <p:spPr>
          <a:xfrm>
            <a:off x="2249488" y="1474789"/>
            <a:ext cx="8242300" cy="2109787"/>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84088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503613" y="2003426"/>
            <a:ext cx="5915026" cy="4525963"/>
          </a:xfrm>
          <a:prstGeom prst="rect">
            <a:avLst/>
          </a:prstGeom>
        </p:spPr>
        <p:txBody>
          <a:bodyPr>
            <a:normAutofit fontScale="92500" lnSpcReduction="10000"/>
          </a:bodyPr>
          <a:lstStyle>
            <a:lvl1pPr lvl="0">
              <a:defRPr/>
            </a:lvl1pPr>
          </a:lstStyle>
          <a:p>
            <a:pPr marL="365125" indent="-255588" algn="r">
              <a:buNone/>
            </a:pPr>
            <a:r>
              <a:rPr lang="fa-IR"/>
              <a:t>1- کاهش ظرفیت</a:t>
            </a:r>
          </a:p>
          <a:p>
            <a:pPr marL="365125" indent="-255588" algn="r">
              <a:buNone/>
            </a:pPr>
            <a:r>
              <a:rPr lang="fa-IR"/>
              <a:t>2- تعلیق استخدام</a:t>
            </a:r>
          </a:p>
          <a:p>
            <a:pPr marL="365125" indent="-255588" algn="r">
              <a:buNone/>
            </a:pPr>
            <a:r>
              <a:rPr lang="fa-IR"/>
              <a:t>3- غیبت داوطلبانه</a:t>
            </a:r>
          </a:p>
          <a:p>
            <a:pPr marL="365125" indent="-255588" algn="r">
              <a:buNone/>
            </a:pPr>
            <a:r>
              <a:rPr lang="fa-IR"/>
              <a:t>4- کار مشترک</a:t>
            </a:r>
          </a:p>
          <a:p>
            <a:pPr marL="365125" indent="-255588" algn="r">
              <a:buNone/>
            </a:pPr>
            <a:r>
              <a:rPr lang="fa-IR"/>
              <a:t>5- انتقال</a:t>
            </a:r>
          </a:p>
          <a:p>
            <a:pPr marL="365125" indent="-255588" algn="r">
              <a:buNone/>
            </a:pPr>
            <a:r>
              <a:rPr lang="fa-IR"/>
              <a:t>6- بازخرید</a:t>
            </a:r>
          </a:p>
          <a:p>
            <a:pPr marL="365125" indent="-255588" algn="r">
              <a:buNone/>
            </a:pPr>
            <a:r>
              <a:rPr lang="fa-IR"/>
              <a:t>7- خرید سنوات</a:t>
            </a:r>
          </a:p>
          <a:p>
            <a:pPr marL="365125" indent="-255588" algn="r">
              <a:buNone/>
            </a:pPr>
            <a:r>
              <a:rPr lang="fa-IR"/>
              <a:t>8- برکناری و اخراج</a:t>
            </a:r>
          </a:p>
          <a:p>
            <a:pPr marL="365125" indent="-255588" algn="r">
              <a:buNone/>
            </a:pPr>
            <a:r>
              <a:rPr lang="fa-IR"/>
              <a:t>9- تعطیل کارخانه / شعب/ نمایندگی‌ها / تغییر مکان</a:t>
            </a:r>
          </a:p>
          <a:p>
            <a:pPr marL="365125" indent="-255588" algn="r">
              <a:buNone/>
            </a:pPr>
            <a:r>
              <a:rPr lang="fa-IR"/>
              <a:t>10- کاهش اندازه</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20</a:t>
            </a:fld>
            <a:endParaRPr/>
          </a:p>
        </p:txBody>
      </p:sp>
      <p:pic>
        <p:nvPicPr>
          <p:cNvPr id="6" name="Title 5"/>
          <p:cNvPicPr>
            <a:picLocks noGrp="1"/>
          </p:cNvPicPr>
          <p:nvPr>
            <p:ph type="title"/>
          </p:nvPr>
        </p:nvPicPr>
        <p:blipFill>
          <a:blip r:embed="rId3"/>
          <a:srcRect/>
          <a:stretch>
            <a:fillRect/>
          </a:stretch>
        </p:blipFill>
        <p:spPr>
          <a:xfrm>
            <a:off x="1268413" y="676276"/>
            <a:ext cx="8240713" cy="1281113"/>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59750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847850" y="2205038"/>
            <a:ext cx="8229600" cy="4392612"/>
          </a:xfrm>
          <a:prstGeom prst="rect">
            <a:avLst/>
          </a:prstGeom>
        </p:spPr>
        <p:txBody>
          <a:bodyPr>
            <a:normAutofit fontScale="92500" lnSpcReduction="10000"/>
          </a:bodyPr>
          <a:lstStyle>
            <a:lvl1pPr lvl="0">
              <a:defRPr/>
            </a:lvl1pPr>
          </a:lstStyle>
          <a:p>
            <a:pPr marL="365125" indent="-255588" algn="r">
              <a:buNone/>
            </a:pPr>
            <a:r>
              <a:rPr lang="fa-IR"/>
              <a:t>1- تولید به موقع یا دیگر سیستم‌های تولیدی مناسب نظیر تولید ناب، چابک، نابچابک </a:t>
            </a:r>
          </a:p>
          <a:p>
            <a:pPr marL="365125" indent="-255588" algn="r">
              <a:buNone/>
            </a:pPr>
            <a:r>
              <a:rPr lang="fa-IR"/>
              <a:t>2- تامین کالا و خدمات از خارج</a:t>
            </a:r>
          </a:p>
          <a:p>
            <a:pPr marL="365125" indent="-255588" algn="r">
              <a:buNone/>
            </a:pPr>
            <a:r>
              <a:rPr lang="fa-IR"/>
              <a:t>3- انتقال خدمات مستقیم</a:t>
            </a:r>
          </a:p>
          <a:p>
            <a:pPr marL="365125" indent="-255588" algn="r">
              <a:buNone/>
            </a:pPr>
            <a:r>
              <a:rPr lang="fa-IR"/>
              <a:t>4- انتقال خدمات تدارکاتی</a:t>
            </a:r>
          </a:p>
          <a:p>
            <a:pPr marL="365125" indent="-255588" algn="r">
              <a:buNone/>
            </a:pPr>
            <a:r>
              <a:rPr lang="fa-IR"/>
              <a:t>5- مدیریت زنجیره تولید و عرضه</a:t>
            </a:r>
          </a:p>
          <a:p>
            <a:pPr marL="365125" indent="-255588" algn="r">
              <a:buNone/>
            </a:pPr>
            <a:r>
              <a:rPr lang="fa-IR"/>
              <a:t>6- مدیریت هزینه‌های مربوط به خدمات مشتری و ارتباط با مشتریان </a:t>
            </a:r>
            <a:r>
              <a:rPr/>
              <a:t>(CRM)</a:t>
            </a:r>
          </a:p>
          <a:p>
            <a:pPr marL="365125" indent="-255588" algn="r">
              <a:buNone/>
            </a:pPr>
            <a:r>
              <a:rPr lang="fa-IR"/>
              <a:t>7- به روزرسانی فن آوری و بهره گیری از روش‌های نوین</a:t>
            </a:r>
          </a:p>
          <a:p>
            <a:pPr marL="365125" indent="-255588" algn="r">
              <a:buNone/>
            </a:pPr>
            <a:r>
              <a:rPr lang="fa-IR"/>
              <a:t>8- مدیریت برنامه ریزی منابع اقتصادی </a:t>
            </a:r>
            <a:r>
              <a:rPr/>
              <a:t>(ERP)</a:t>
            </a:r>
          </a:p>
          <a:p>
            <a:pPr marL="365125" indent="-255588" algn="r">
              <a:buNone/>
            </a:pPr>
            <a:endParaRP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21</a:t>
            </a:fld>
            <a:endParaRPr/>
          </a:p>
        </p:txBody>
      </p:sp>
      <p:pic>
        <p:nvPicPr>
          <p:cNvPr id="6" name="Title 5"/>
          <p:cNvPicPr>
            <a:picLocks noGrp="1"/>
          </p:cNvPicPr>
          <p:nvPr>
            <p:ph type="title"/>
          </p:nvPr>
        </p:nvPicPr>
        <p:blipFill>
          <a:blip r:embed="rId3"/>
          <a:srcRect/>
          <a:stretch>
            <a:fillRect/>
          </a:stretch>
        </p:blipFill>
        <p:spPr>
          <a:xfrm>
            <a:off x="1493838" y="500064"/>
            <a:ext cx="8240713" cy="127952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75172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19288" y="2060575"/>
            <a:ext cx="8229600" cy="4179888"/>
          </a:xfrm>
          <a:prstGeom prst="rect">
            <a:avLst/>
          </a:prstGeom>
        </p:spPr>
        <p:txBody>
          <a:bodyPr/>
          <a:lstStyle>
            <a:lvl1pPr lvl="0">
              <a:defRPr/>
            </a:lvl1pPr>
          </a:lstStyle>
          <a:p>
            <a:pPr lvl="0" algn="r">
              <a:buNone/>
            </a:pPr>
            <a:r>
              <a:rPr lang="fa-IR"/>
              <a:t>الف: مرحله شروع مبتنی بر طرح یا پروژه که هزینه‌بر است (مدل مبتنی بر طرح)</a:t>
            </a:r>
          </a:p>
          <a:p>
            <a:pPr lvl="0" algn="r">
              <a:buNone/>
            </a:pPr>
            <a:r>
              <a:rPr lang="fa-IR"/>
              <a:t>ب: مرحله رشد مبتنی بر تمایز محصول (مدل راه‌حل‌ها)</a:t>
            </a:r>
          </a:p>
          <a:p>
            <a:pPr lvl="0" algn="r">
              <a:buNone/>
            </a:pPr>
            <a:r>
              <a:rPr lang="fa-IR"/>
              <a:t>ج: مرحله رشد مبتنی بر ظهور بازاریابی توده‌ای و گسترش بازار با رقابت محصولات عمومی شده (مدل محصول)</a:t>
            </a:r>
          </a:p>
          <a:p>
            <a:pPr lvl="0" algn="r">
              <a:buNone/>
            </a:pPr>
            <a:r>
              <a:rPr lang="fa-IR"/>
              <a:t>د: مرحله رشد متمرکز بر توسعه بازار مشتریان (مدل خدمات مصرفی / پرداختی)</a:t>
            </a:r>
          </a:p>
          <a:p>
            <a:pPr lvl="0" algn="r">
              <a:buNone/>
            </a:pPr>
            <a:r>
              <a:rPr lang="fa-IR"/>
              <a:t>ﻫ: مرحله نگهداری یا ته انباشت هزینه‌ها (مدل حفظ مشتریان مبتنی بر کاهش، ثابت نگهداشتن و کنترل هزینه‌ها</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22</a:t>
            </a:fld>
            <a:endParaRPr/>
          </a:p>
        </p:txBody>
      </p:sp>
      <p:pic>
        <p:nvPicPr>
          <p:cNvPr id="6" name="Title 5"/>
          <p:cNvPicPr>
            <a:picLocks noGrp="1"/>
          </p:cNvPicPr>
          <p:nvPr>
            <p:ph type="title"/>
          </p:nvPr>
        </p:nvPicPr>
        <p:blipFill>
          <a:blip r:embed="rId3"/>
          <a:srcRect/>
          <a:stretch>
            <a:fillRect/>
          </a:stretch>
        </p:blipFill>
        <p:spPr>
          <a:xfrm>
            <a:off x="1543050" y="30163"/>
            <a:ext cx="8240714" cy="1566862"/>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48431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847850" y="1766889"/>
            <a:ext cx="8424864" cy="4895851"/>
          </a:xfrm>
          <a:prstGeom prst="rect">
            <a:avLst/>
          </a:prstGeom>
        </p:spPr>
        <p:txBody>
          <a:bodyPr>
            <a:normAutofit fontScale="47000" lnSpcReduction="20000"/>
          </a:bodyPr>
          <a:lstStyle>
            <a:lvl1pPr lvl="0">
              <a:defRPr/>
            </a:lvl1pPr>
          </a:lstStyle>
          <a:p>
            <a:pPr marL="365125" indent="-255588" algn="r">
              <a:buNone/>
            </a:pPr>
            <a:r>
              <a:rPr lang="fa-IR" sz="3200"/>
              <a:t>1- الگوبرداری (محک زدن رقبا)	</a:t>
            </a:r>
            <a:r>
              <a:rPr sz="3200"/>
              <a:t>Benchmarking</a:t>
            </a:r>
          </a:p>
          <a:p>
            <a:pPr marL="365125" indent="-255588" algn="r">
              <a:buNone/>
            </a:pPr>
            <a:r>
              <a:rPr lang="fa-IR" sz="3200"/>
              <a:t>2- مدیریت کیفیت جامع</a:t>
            </a:r>
            <a:r>
              <a:rPr sz="3200"/>
              <a:t> 	TQM</a:t>
            </a:r>
          </a:p>
          <a:p>
            <a:pPr marL="365125" indent="-255588" algn="r">
              <a:buNone/>
            </a:pPr>
            <a:r>
              <a:rPr lang="fa-IR" sz="3200"/>
              <a:t>3- بهبود مستمر و هزینه‌یابی کایزن</a:t>
            </a:r>
            <a:r>
              <a:rPr sz="3200"/>
              <a:t>	Kaizen</a:t>
            </a:r>
          </a:p>
          <a:p>
            <a:pPr marL="365125" indent="-255588" algn="r">
              <a:buNone/>
            </a:pPr>
            <a:r>
              <a:rPr lang="fa-IR" sz="3200"/>
              <a:t>4- مدیریت، هزینه‌یابی و بودجه‌ریزی بر مبنای فعالیت</a:t>
            </a:r>
            <a:r>
              <a:rPr sz="3200"/>
              <a:t>	ABM/ABC/ABB</a:t>
            </a:r>
          </a:p>
          <a:p>
            <a:pPr marL="365125" indent="-255588" algn="r">
              <a:buNone/>
            </a:pPr>
            <a:r>
              <a:rPr lang="fa-IR" sz="3200"/>
              <a:t>5- مهندسی مجدد</a:t>
            </a:r>
            <a:r>
              <a:rPr sz="3200"/>
              <a:t>	Reengineering</a:t>
            </a:r>
          </a:p>
          <a:p>
            <a:pPr marL="365125" indent="-255588" algn="r">
              <a:buNone/>
            </a:pPr>
            <a:r>
              <a:rPr lang="fa-IR" sz="3200"/>
              <a:t>6- تئوری محدودیت‌ها و عملکرد سیستم</a:t>
            </a:r>
            <a:r>
              <a:rPr sz="3200"/>
              <a:t>	TOC/Troughput</a:t>
            </a:r>
          </a:p>
          <a:p>
            <a:pPr marL="365125" indent="-255588" algn="r">
              <a:buNone/>
            </a:pPr>
            <a:r>
              <a:rPr lang="fa-IR" sz="3200"/>
              <a:t>7- تولید مشتری مداری انبوه</a:t>
            </a:r>
            <a:r>
              <a:rPr sz="3200"/>
              <a:t>	Mass Customization</a:t>
            </a:r>
          </a:p>
          <a:p>
            <a:pPr marL="365125" indent="-255588" algn="r">
              <a:buNone/>
            </a:pPr>
            <a:r>
              <a:rPr lang="fa-IR" sz="3200"/>
              <a:t>8- نظام تولید به موقع، نظام کانبان و نظام نابچابک</a:t>
            </a:r>
            <a:r>
              <a:rPr sz="3200"/>
              <a:t>	JIT, Kanban, LeAgile</a:t>
            </a:r>
          </a:p>
          <a:p>
            <a:pPr marL="365125" indent="-255588" algn="r">
              <a:buNone/>
            </a:pPr>
            <a:r>
              <a:rPr lang="fa-IR" sz="3200"/>
              <a:t>9- تولید و طراحی به کمک رایانه</a:t>
            </a:r>
            <a:r>
              <a:rPr sz="3200"/>
              <a:t>	CAD / CAM</a:t>
            </a:r>
          </a:p>
          <a:p>
            <a:pPr marL="365125" indent="-255588" algn="r">
              <a:buNone/>
            </a:pPr>
            <a:r>
              <a:rPr lang="fa-IR" sz="3200"/>
              <a:t>10- اتوماسیون، نظام تولید منعطف و نظام‌ تولید یکپارچه رایانه</a:t>
            </a:r>
            <a:r>
              <a:rPr sz="3200"/>
              <a:t>	Automation, FMS, CIM</a:t>
            </a:r>
          </a:p>
          <a:p>
            <a:pPr marL="365125" indent="-255588" algn="r">
              <a:buNone/>
            </a:pPr>
            <a:r>
              <a:rPr lang="fa-IR" sz="3200"/>
              <a:t>11- هزینه یابی هدف</a:t>
            </a:r>
            <a:r>
              <a:rPr sz="3200"/>
              <a:t>	Target Costing</a:t>
            </a:r>
          </a:p>
          <a:p>
            <a:pPr marL="365125" indent="-255588" algn="r">
              <a:buNone/>
            </a:pPr>
            <a:r>
              <a:rPr lang="fa-IR" sz="3200"/>
              <a:t>12- هزینه عمر کالا</a:t>
            </a:r>
            <a:r>
              <a:rPr sz="3200"/>
              <a:t>	Life-Cycle Costing</a:t>
            </a:r>
          </a:p>
          <a:p>
            <a:pPr marL="365125" indent="-255588" algn="r">
              <a:buNone/>
            </a:pPr>
            <a:r>
              <a:rPr lang="fa-IR" sz="3200"/>
              <a:t>13- هزینه کیفیت</a:t>
            </a:r>
            <a:r>
              <a:rPr sz="3200"/>
              <a:t>	Quality Costing</a:t>
            </a:r>
          </a:p>
          <a:p>
            <a:pPr marL="365125" indent="-255588" algn="r">
              <a:buNone/>
            </a:pPr>
            <a:r>
              <a:rPr lang="fa-IR" sz="3200"/>
              <a:t>14- زنجیره ارزش</a:t>
            </a:r>
            <a:r>
              <a:rPr sz="3200"/>
              <a:t>	Value Chain</a:t>
            </a:r>
          </a:p>
          <a:p>
            <a:pPr marL="365125" indent="-255588" algn="r">
              <a:buNone/>
            </a:pPr>
            <a:r>
              <a:rPr lang="fa-IR" sz="3200"/>
              <a:t>15- ارزیابی متوازن</a:t>
            </a:r>
            <a:r>
              <a:rPr sz="3200"/>
              <a:t>	BSC</a:t>
            </a:r>
          </a:p>
          <a:p>
            <a:pPr marL="365125" indent="-255588" algn="r">
              <a:buNone/>
            </a:pPr>
            <a:r>
              <a:rPr lang="fa-IR" sz="3200"/>
              <a:t>16- سایر روش‌های هزینه‌یابی</a:t>
            </a:r>
            <a:r>
              <a:rPr sz="3200"/>
              <a:t>	Lean, Value, Back flash, Process, and Product Costing</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23</a:t>
            </a:fld>
            <a:endParaRPr/>
          </a:p>
        </p:txBody>
      </p:sp>
      <p:pic>
        <p:nvPicPr>
          <p:cNvPr id="6" name="Title 5"/>
          <p:cNvPicPr>
            <a:picLocks noGrp="1"/>
          </p:cNvPicPr>
          <p:nvPr>
            <p:ph type="title"/>
          </p:nvPr>
        </p:nvPicPr>
        <p:blipFill>
          <a:blip r:embed="rId3"/>
          <a:srcRect/>
          <a:stretch>
            <a:fillRect/>
          </a:stretch>
        </p:blipFill>
        <p:spPr>
          <a:xfrm>
            <a:off x="1768476" y="311150"/>
            <a:ext cx="8240713" cy="1322388"/>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3424860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p:cNvPicPr>
          <p:nvPr>
            <p:ph type="title"/>
          </p:nvPr>
        </p:nvPicPr>
        <p:blipFill>
          <a:blip r:embed="rId3"/>
          <a:srcRect/>
          <a:stretch>
            <a:fillRect/>
          </a:stretch>
        </p:blipFill>
        <p:spPr>
          <a:xfrm>
            <a:off x="2243138" y="1054100"/>
            <a:ext cx="8083550" cy="1841500"/>
          </a:xfrm>
          <a:prstGeom prst="rect">
            <a:avLst/>
          </a:prstGeom>
        </p:spPr>
      </p:pic>
      <p:sp>
        <p:nvSpPr>
          <p:cNvPr id="3" name="Text Placeholder 2"/>
          <p:cNvSpPr txBox="1">
            <a:spLocks noGrp="1"/>
          </p:cNvSpPr>
          <p:nvPr>
            <p:ph type="body" idx="1"/>
          </p:nvPr>
        </p:nvSpPr>
        <p:spPr>
          <a:xfrm>
            <a:off x="5446714" y="2932114"/>
            <a:ext cx="4571999" cy="1454151"/>
          </a:xfrm>
          <a:prstGeom prst="rect">
            <a:avLst/>
          </a:prstGeom>
        </p:spPr>
        <p:txBody>
          <a:bodyPr/>
          <a:lstStyle>
            <a:lvl1pPr lvl="0">
              <a:defRPr/>
            </a:lvl1pPr>
          </a:lstStyle>
          <a:p>
            <a:pPr lvl="0"/>
            <a:r>
              <a:rPr lang="fa-IR"/>
              <a:t>12:15-10:45</a:t>
            </a:r>
          </a:p>
        </p:txBody>
      </p:sp>
      <p:sp>
        <p:nvSpPr>
          <p:cNvPr id="4" name="Date Placeholder 3"/>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Footer Placeholder 4"/>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6" name="Slide Number Placeholder 5"/>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24</a:t>
            </a:fld>
            <a:endParaRPr/>
          </a:p>
        </p:txBody>
      </p:sp>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827307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3863976" y="1951038"/>
            <a:ext cx="6140451" cy="4525962"/>
          </a:xfrm>
          <a:prstGeom prst="rect">
            <a:avLst/>
          </a:prstGeom>
        </p:spPr>
        <p:txBody>
          <a:bodyPr>
            <a:normAutofit fontScale="84500" lnSpcReduction="20000"/>
          </a:bodyPr>
          <a:lstStyle>
            <a:lvl1pPr lvl="0">
              <a:defRPr/>
            </a:lvl1pPr>
          </a:lstStyle>
          <a:p>
            <a:pPr marL="365125" indent="-255588" algn="r">
              <a:buNone/>
            </a:pPr>
            <a:r>
              <a:rPr lang="fa-IR" b="1"/>
              <a:t>ویژگیها</a:t>
            </a:r>
          </a:p>
          <a:p>
            <a:pPr marL="365125" indent="-255588" algn="r">
              <a:buNone/>
            </a:pPr>
            <a:r>
              <a:rPr lang="fa-IR"/>
              <a:t>بدیهی و توانمندی اندازه‌گیری</a:t>
            </a:r>
          </a:p>
          <a:p>
            <a:pPr marL="365125" indent="-255588" algn="r">
              <a:buNone/>
            </a:pPr>
            <a:r>
              <a:rPr lang="fa-IR"/>
              <a:t>چارچوب‌مند و قانون‌مداری</a:t>
            </a:r>
          </a:p>
          <a:p>
            <a:pPr marL="365125" indent="-255588" algn="r">
              <a:buNone/>
            </a:pPr>
            <a:r>
              <a:rPr lang="fa-IR"/>
              <a:t>اعتبار و روایی</a:t>
            </a:r>
          </a:p>
          <a:p>
            <a:pPr marL="365125" indent="-255588" algn="r">
              <a:buNone/>
            </a:pPr>
            <a:r>
              <a:rPr lang="fa-IR"/>
              <a:t>قابلیت اعتماد و اتکاء و رسیدگی</a:t>
            </a:r>
          </a:p>
          <a:p>
            <a:pPr marL="365125" indent="-255588" algn="r">
              <a:buNone/>
            </a:pPr>
            <a:r>
              <a:rPr lang="fa-IR"/>
              <a:t>قابلیت کنترل و مقایسه بالا</a:t>
            </a:r>
          </a:p>
          <a:p>
            <a:pPr marL="365125" indent="-255588" algn="r">
              <a:buNone/>
            </a:pPr>
            <a:r>
              <a:rPr lang="fa-IR"/>
              <a:t>مبتنی بر اندیشه مغزافزایی</a:t>
            </a:r>
          </a:p>
          <a:p>
            <a:pPr marL="365125" indent="-255588" algn="r">
              <a:buNone/>
            </a:pPr>
            <a:r>
              <a:rPr lang="fa-IR"/>
              <a:t>محصول آن سخت افزاری و نرم‌افزاری</a:t>
            </a:r>
          </a:p>
          <a:p>
            <a:pPr marL="365125" indent="-255588" algn="r">
              <a:buNone/>
            </a:pPr>
            <a:r>
              <a:rPr lang="fa-IR"/>
              <a:t>مبتنی بر تفکر پارادایمی (دیدگاه مشترک)</a:t>
            </a:r>
          </a:p>
          <a:p>
            <a:pPr marL="365125" indent="-255588" algn="r">
              <a:buNone/>
            </a:pPr>
            <a:r>
              <a:rPr lang="fa-IR"/>
              <a:t>ویژگی معیاری، شاخصی، ضابطه‌مندی</a:t>
            </a:r>
          </a:p>
          <a:p>
            <a:pPr marL="365125" indent="-255588" algn="r">
              <a:buNone/>
            </a:pPr>
            <a:r>
              <a:rPr lang="fa-IR"/>
              <a:t>کارکردی گسترده و بدون محدودیت با لحاظ نمودن اقتضائات</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25</a:t>
            </a:fld>
            <a:endParaRPr/>
          </a:p>
        </p:txBody>
      </p:sp>
      <p:pic>
        <p:nvPicPr>
          <p:cNvPr id="6" name="Title 5"/>
          <p:cNvPicPr>
            <a:picLocks noGrp="1"/>
          </p:cNvPicPr>
          <p:nvPr>
            <p:ph type="title"/>
          </p:nvPr>
        </p:nvPicPr>
        <p:blipFill>
          <a:blip r:embed="rId3"/>
          <a:srcRect/>
          <a:stretch>
            <a:fillRect/>
          </a:stretch>
        </p:blipFill>
        <p:spPr>
          <a:xfrm>
            <a:off x="1543050" y="676276"/>
            <a:ext cx="8240714" cy="132397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191281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19288" y="2708275"/>
            <a:ext cx="8229600" cy="1657350"/>
          </a:xfrm>
          <a:prstGeom prst="rect">
            <a:avLst/>
          </a:prstGeom>
        </p:spPr>
        <p:txBody>
          <a:bodyPr/>
          <a:lstStyle>
            <a:lvl1pPr lvl="0">
              <a:defRPr/>
            </a:lvl1pPr>
          </a:lstStyle>
          <a:p>
            <a:pPr lvl="0" algn="r"/>
            <a:r>
              <a:rPr lang="fa-IR"/>
              <a:t>بهره‌مندی از ویژگی‌های ذکر شده</a:t>
            </a:r>
          </a:p>
          <a:p>
            <a:pPr lvl="0" algn="r"/>
            <a:r>
              <a:rPr lang="fa-IR"/>
              <a:t>دارا بودن فلسفه و اصول، پیش‌فرض، فرضیات آزمون‌پذیر</a:t>
            </a:r>
          </a:p>
          <a:p>
            <a:pPr lvl="0" algn="r"/>
            <a:r>
              <a:rPr lang="fa-IR"/>
              <a:t>توان پاسخگویی به نیازها نسبتاً بدون محدودیت</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26</a:t>
            </a:fld>
            <a:endParaRPr/>
          </a:p>
        </p:txBody>
      </p:sp>
      <p:pic>
        <p:nvPicPr>
          <p:cNvPr id="6" name="Title 5"/>
          <p:cNvPicPr>
            <a:picLocks noGrp="1"/>
          </p:cNvPicPr>
          <p:nvPr>
            <p:ph type="title"/>
          </p:nvPr>
        </p:nvPicPr>
        <p:blipFill>
          <a:blip r:embed="rId3"/>
          <a:srcRect/>
          <a:stretch>
            <a:fillRect/>
          </a:stretch>
        </p:blipFill>
        <p:spPr>
          <a:xfrm>
            <a:off x="1768476" y="646114"/>
            <a:ext cx="8240713" cy="128587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14177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19288" y="2060575"/>
            <a:ext cx="8229600" cy="4395788"/>
          </a:xfrm>
          <a:prstGeom prst="rect">
            <a:avLst/>
          </a:prstGeom>
        </p:spPr>
        <p:txBody>
          <a:bodyPr>
            <a:normAutofit fontScale="92500" lnSpcReduction="10000"/>
          </a:bodyPr>
          <a:lstStyle>
            <a:lvl1pPr lvl="0">
              <a:defRPr/>
            </a:lvl1pPr>
          </a:lstStyle>
          <a:p>
            <a:pPr marL="365125" indent="-255588" algn="r">
              <a:buFont typeface="Wingdings 3"/>
              <a:buChar char=""/>
            </a:pPr>
            <a:r>
              <a:rPr lang="fa-IR"/>
              <a:t>اهمیت اندازه‌گیری در مدیریت پدیده‌ها، متغیرها، مولفه‌ها، اقلام مؤثر بر تصمیم‌گیری و برنامه‌ریزی</a:t>
            </a:r>
          </a:p>
          <a:p>
            <a:pPr marL="365125" indent="-255588" algn="r">
              <a:buFont typeface="Wingdings 3"/>
              <a:buChar char=""/>
            </a:pPr>
            <a:r>
              <a:rPr lang="fa-IR"/>
              <a:t>محیط و تغییرات اجتناب ناپذیر و انکاناپذیر علی‌الخصوص در حوزه‌های فناوری، رقابت و نیاز مشتریان</a:t>
            </a:r>
          </a:p>
          <a:p>
            <a:pPr marL="365125" indent="-255588" algn="r">
              <a:buFont typeface="Wingdings 3"/>
              <a:buChar char=""/>
            </a:pPr>
            <a:r>
              <a:rPr lang="fa-IR"/>
              <a:t>نیازهای اطلاعاتی مستمر، متنوع، منعطف و تقریباً پایدار</a:t>
            </a:r>
          </a:p>
          <a:p>
            <a:pPr marL="365125" indent="-255588" algn="r">
              <a:buFont typeface="Wingdings 3"/>
              <a:buChar char=""/>
            </a:pPr>
            <a:r>
              <a:rPr lang="fa-IR"/>
              <a:t>ضرورت تعامل با علوم دیگر جهت هم‌افزایی مبتنی بر پارادایم سیستمی </a:t>
            </a:r>
          </a:p>
          <a:p>
            <a:pPr marL="365125" indent="-255588" algn="r">
              <a:buFont typeface="Wingdings 3"/>
              <a:buChar char=""/>
            </a:pPr>
            <a:r>
              <a:rPr lang="fa-IR"/>
              <a:t>کیفیت</a:t>
            </a:r>
          </a:p>
          <a:p>
            <a:pPr marL="365125" indent="-255588" algn="r">
              <a:buFont typeface="Wingdings 3"/>
              <a:buChar char=""/>
            </a:pPr>
            <a:r>
              <a:rPr lang="fa-IR"/>
              <a:t>هزینه</a:t>
            </a:r>
          </a:p>
          <a:p>
            <a:pPr marL="365125" indent="-255588" algn="r">
              <a:buFont typeface="Wingdings 3"/>
              <a:buChar char=""/>
            </a:pPr>
            <a:r>
              <a:rPr lang="fa-IR"/>
              <a:t>کارایی</a:t>
            </a:r>
          </a:p>
          <a:p>
            <a:pPr marL="365125" indent="-255588" algn="r">
              <a:buFont typeface="Wingdings 3"/>
              <a:buChar char=""/>
            </a:pPr>
            <a:r>
              <a:rPr lang="fa-IR"/>
              <a:t>اهمیت بقاء و تداوم فعالیت و ارزش‌آفرینی</a:t>
            </a:r>
            <a:r>
              <a:rPr/>
              <a:t> </a:t>
            </a:r>
            <a:r>
              <a:rPr lang="fa-IR"/>
              <a:t> </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27</a:t>
            </a:fld>
            <a:endParaRPr/>
          </a:p>
        </p:txBody>
      </p:sp>
      <p:pic>
        <p:nvPicPr>
          <p:cNvPr id="6" name="Title 5"/>
          <p:cNvPicPr>
            <a:picLocks noGrp="1"/>
          </p:cNvPicPr>
          <p:nvPr>
            <p:ph type="title"/>
          </p:nvPr>
        </p:nvPicPr>
        <p:blipFill>
          <a:blip r:embed="rId3"/>
          <a:srcRect/>
          <a:stretch>
            <a:fillRect/>
          </a:stretch>
        </p:blipFill>
        <p:spPr>
          <a:xfrm>
            <a:off x="1543050" y="311151"/>
            <a:ext cx="8240714" cy="128587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99195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3" name="Footer Placeholder 2"/>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Slide Number Placeholder 3"/>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28</a:t>
            </a:fld>
            <a:endParaRPr/>
          </a:p>
        </p:txBody>
      </p:sp>
      <p:pic>
        <p:nvPicPr>
          <p:cNvPr id="5" name="Title 4"/>
          <p:cNvPicPr>
            <a:picLocks noGrp="1"/>
          </p:cNvPicPr>
          <p:nvPr>
            <p:ph type="title"/>
          </p:nvPr>
        </p:nvPicPr>
        <p:blipFill>
          <a:blip r:embed="rId3"/>
          <a:srcRect/>
          <a:stretch>
            <a:fillRect/>
          </a:stretch>
        </p:blipFill>
        <p:spPr>
          <a:xfrm>
            <a:off x="1914526" y="500064"/>
            <a:ext cx="8240713" cy="1279525"/>
          </a:xfrm>
          <a:prstGeom prst="rect">
            <a:avLst/>
          </a:prstGeom>
        </p:spPr>
      </p:pic>
      <p:grpSp>
        <p:nvGrpSpPr>
          <p:cNvPr id="6" name="Group 5"/>
          <p:cNvGrpSpPr/>
          <p:nvPr/>
        </p:nvGrpSpPr>
        <p:grpSpPr>
          <a:xfrm>
            <a:off x="4008439" y="2471739"/>
            <a:ext cx="3683001" cy="2554287"/>
            <a:chOff x="3378" y="13109"/>
            <a:chExt cx="3784" cy="2056"/>
          </a:xfrm>
        </p:grpSpPr>
        <p:sp>
          <p:nvSpPr>
            <p:cNvPr id="7" name="Isosceles Triangle 6"/>
            <p:cNvSpPr/>
            <p:nvPr/>
          </p:nvSpPr>
          <p:spPr>
            <a:xfrm>
              <a:off x="4194" y="13402"/>
              <a:ext cx="2161" cy="1439"/>
            </a:xfrm>
            <a:prstGeom prst="triangle">
              <a:avLst>
                <a:gd name="adj" fmla="val 50000"/>
              </a:avLst>
            </a:prstGeom>
            <a:solidFill>
              <a:schemeClr val="lt1"/>
            </a:solidFill>
            <a:ln w="55000" cap="flat">
              <a:solidFill>
                <a:schemeClr val="accent6"/>
              </a:solidFill>
            </a:ln>
          </p:spPr>
          <p:txBody>
            <a:bodyPr/>
            <a:lstStyle>
              <a:lvl1pPr lvl="0">
                <a:defRPr/>
              </a:lvl1pPr>
            </a:lstStyle>
            <a:p>
              <a:endParaRPr/>
            </a:p>
          </p:txBody>
        </p:sp>
        <p:sp>
          <p:nvSpPr>
            <p:cNvPr id="8" name="Rectangle 7"/>
            <p:cNvSpPr/>
            <p:nvPr/>
          </p:nvSpPr>
          <p:spPr>
            <a:xfrm>
              <a:off x="3378" y="14673"/>
              <a:ext cx="900" cy="492"/>
            </a:xfrm>
            <a:prstGeom prst="rect">
              <a:avLst/>
            </a:prstGeom>
            <a:noFill/>
            <a:ln>
              <a:noFill/>
            </a:ln>
          </p:spPr>
          <p:txBody>
            <a:bodyPr/>
            <a:lstStyle>
              <a:lvl1pPr lvl="0">
                <a:defRPr/>
              </a:lvl1pPr>
            </a:lstStyle>
            <a:p>
              <a:pPr algn="ctr">
                <a:spcAft>
                  <a:spcPts val="1000"/>
                </a:spcAft>
              </a:pPr>
              <a:r>
                <a:rPr lang="ar-SA" sz="1400" b="1"/>
                <a:t>کیفیت</a:t>
              </a:r>
            </a:p>
          </p:txBody>
        </p:sp>
        <p:sp>
          <p:nvSpPr>
            <p:cNvPr id="9" name="Rectangle 8"/>
            <p:cNvSpPr/>
            <p:nvPr/>
          </p:nvSpPr>
          <p:spPr>
            <a:xfrm>
              <a:off x="4783" y="13109"/>
              <a:ext cx="900" cy="492"/>
            </a:xfrm>
            <a:prstGeom prst="rect">
              <a:avLst/>
            </a:prstGeom>
            <a:noFill/>
            <a:ln>
              <a:noFill/>
            </a:ln>
          </p:spPr>
          <p:txBody>
            <a:bodyPr/>
            <a:lstStyle>
              <a:lvl1pPr lvl="0">
                <a:defRPr/>
              </a:lvl1pPr>
            </a:lstStyle>
            <a:p>
              <a:pPr algn="ctr">
                <a:spcAft>
                  <a:spcPts val="1000"/>
                </a:spcAft>
              </a:pPr>
              <a:r>
                <a:rPr lang="ar-SA" sz="1400" b="1"/>
                <a:t>هزینه</a:t>
              </a:r>
            </a:p>
          </p:txBody>
        </p:sp>
        <p:sp>
          <p:nvSpPr>
            <p:cNvPr id="10" name="Rectangle 9"/>
            <p:cNvSpPr/>
            <p:nvPr/>
          </p:nvSpPr>
          <p:spPr>
            <a:xfrm>
              <a:off x="6262" y="14673"/>
              <a:ext cx="900" cy="492"/>
            </a:xfrm>
            <a:prstGeom prst="rect">
              <a:avLst/>
            </a:prstGeom>
            <a:noFill/>
            <a:ln>
              <a:noFill/>
            </a:ln>
          </p:spPr>
          <p:txBody>
            <a:bodyPr/>
            <a:lstStyle>
              <a:lvl1pPr lvl="0">
                <a:defRPr/>
              </a:lvl1pPr>
            </a:lstStyle>
            <a:p>
              <a:pPr algn="ctr">
                <a:spcAft>
                  <a:spcPts val="1000"/>
                </a:spcAft>
              </a:pPr>
              <a:r>
                <a:rPr lang="ar-SA" sz="1400" b="1"/>
                <a:t>کارایی</a:t>
              </a:r>
            </a:p>
          </p:txBody>
        </p:sp>
      </p:grpSp>
      <p:pic>
        <p:nvPicPr>
          <p:cNvPr id="11" name="Picture 10"/>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4030845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19288" y="2349501"/>
            <a:ext cx="8229600" cy="3819525"/>
          </a:xfrm>
          <a:prstGeom prst="rect">
            <a:avLst/>
          </a:prstGeom>
        </p:spPr>
        <p:txBody>
          <a:bodyPr/>
          <a:lstStyle>
            <a:lvl1pPr lvl="0">
              <a:defRPr/>
            </a:lvl1pPr>
          </a:lstStyle>
          <a:p>
            <a:pPr lvl="0" algn="r"/>
            <a:r>
              <a:rPr lang="fa-IR"/>
              <a:t>پارادایم جدید است.</a:t>
            </a:r>
          </a:p>
          <a:p>
            <a:pPr lvl="0" algn="r"/>
            <a:r>
              <a:rPr lang="fa-IR"/>
              <a:t>مبتنی بر تفکر و کاربست مهندسی است.</a:t>
            </a:r>
          </a:p>
          <a:p>
            <a:pPr lvl="0" algn="r"/>
            <a:r>
              <a:rPr lang="fa-IR"/>
              <a:t>حاصل تعامل دانش حسابداری با علوم مهندسی است.</a:t>
            </a:r>
          </a:p>
          <a:p>
            <a:pPr lvl="0" algn="r"/>
            <a:r>
              <a:rPr lang="fa-IR"/>
              <a:t>کمترین محدودیت، در حوزه‌های مختلف حسابداری، اعم از مالی، صنعتی، مدیریت و حسابرسی کاربرد دارد.</a:t>
            </a:r>
          </a:p>
          <a:p>
            <a:pPr lvl="0" algn="r"/>
            <a:r>
              <a:rPr lang="fa-IR"/>
              <a:t>به حسابداری، مفهوم فناوری (تکنولوژی) و فنی می‌بخشد.</a:t>
            </a:r>
          </a:p>
          <a:p>
            <a:pPr lvl="0" algn="r"/>
            <a:r>
              <a:rPr lang="fa-IR"/>
              <a:t>به حسابداری به‌عنوان یک رشته علمی که مبتنی بر سنجش و اندازه‌گیری است بر پایه مفهوم ریاضی، معنی کمیت‌پذیری می‌بخشد.</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29</a:t>
            </a:fld>
            <a:endParaRPr/>
          </a:p>
        </p:txBody>
      </p:sp>
      <p:pic>
        <p:nvPicPr>
          <p:cNvPr id="6" name="Title 5"/>
          <p:cNvPicPr>
            <a:picLocks noGrp="1"/>
          </p:cNvPicPr>
          <p:nvPr>
            <p:ph type="title"/>
          </p:nvPr>
        </p:nvPicPr>
        <p:blipFill>
          <a:blip r:embed="rId3"/>
          <a:srcRect/>
          <a:stretch>
            <a:fillRect/>
          </a:stretch>
        </p:blipFill>
        <p:spPr>
          <a:xfrm>
            <a:off x="1841500" y="676276"/>
            <a:ext cx="8240714" cy="1281113"/>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95045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063750" y="2349500"/>
            <a:ext cx="8229600" cy="3297238"/>
          </a:xfrm>
          <a:prstGeom prst="rect">
            <a:avLst/>
          </a:prstGeom>
        </p:spPr>
        <p:txBody>
          <a:bodyPr>
            <a:normAutofit lnSpcReduction="10000"/>
          </a:bodyPr>
          <a:lstStyle>
            <a:lvl1pPr lvl="0">
              <a:defRPr/>
            </a:lvl1pPr>
          </a:lstStyle>
          <a:p>
            <a:pPr lvl="0" algn="r">
              <a:buNone/>
            </a:pPr>
            <a:r>
              <a:rPr lang="fa-IR"/>
              <a:t>1- تبیین اندازه‌گیری </a:t>
            </a:r>
          </a:p>
          <a:p>
            <a:pPr lvl="0" algn="r">
              <a:buNone/>
            </a:pPr>
            <a:r>
              <a:rPr lang="fa-IR"/>
              <a:t>2- مدیریت هزینه، رویکردها و کارکردها و تکنیک‌ها</a:t>
            </a:r>
          </a:p>
          <a:p>
            <a:pPr lvl="0" algn="r">
              <a:buNone/>
            </a:pPr>
            <a:r>
              <a:rPr lang="fa-IR"/>
              <a:t>3- توصیف، تبیین و تحلیل مهندسی مبتنی بر کاربردهای آن</a:t>
            </a:r>
          </a:p>
          <a:p>
            <a:pPr lvl="0" algn="r">
              <a:buNone/>
            </a:pPr>
            <a:r>
              <a:rPr lang="fa-IR"/>
              <a:t>4- مهندسی حسابداری، مفهوم، چارچوب و اصول آن</a:t>
            </a:r>
          </a:p>
          <a:p>
            <a:pPr lvl="0" algn="r">
              <a:buNone/>
            </a:pPr>
            <a:r>
              <a:rPr lang="fa-IR"/>
              <a:t>5- بیان مصادیق کارکردهای مهندسی حسابداری در حوزه‌های مختلف نظیر بهای تمام شده، حسابرسی، گزارشگری ...</a:t>
            </a:r>
          </a:p>
          <a:p>
            <a:pPr lvl="0" algn="r">
              <a:buNone/>
            </a:pPr>
            <a:r>
              <a:rPr lang="fa-IR"/>
              <a:t>6- جمع‌بندی و پرسش و پاسخ</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a:t>
            </a:fld>
            <a:endParaRPr/>
          </a:p>
        </p:txBody>
      </p:sp>
      <p:pic>
        <p:nvPicPr>
          <p:cNvPr id="6" name="Title 5"/>
          <p:cNvPicPr>
            <a:picLocks noGrp="1"/>
          </p:cNvPicPr>
          <p:nvPr>
            <p:ph type="title"/>
          </p:nvPr>
        </p:nvPicPr>
        <p:blipFill>
          <a:blip r:embed="rId3"/>
          <a:srcRect/>
          <a:stretch>
            <a:fillRect/>
          </a:stretch>
        </p:blipFill>
        <p:spPr>
          <a:xfrm>
            <a:off x="1914526" y="1073151"/>
            <a:ext cx="8240713" cy="127952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74939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2924176"/>
            <a:ext cx="8229601" cy="2955925"/>
          </a:xfrm>
          <a:prstGeom prst="rect">
            <a:avLst/>
          </a:prstGeom>
        </p:spPr>
        <p:txBody>
          <a:bodyPr/>
          <a:lstStyle>
            <a:lvl1pPr lvl="0">
              <a:defRPr/>
            </a:lvl1pPr>
          </a:lstStyle>
          <a:p>
            <a:pPr lvl="0" algn="r"/>
            <a:r>
              <a:rPr lang="fa-IR"/>
              <a:t>اهمیت اندازه‌گیری در حسابداری</a:t>
            </a:r>
          </a:p>
          <a:p>
            <a:pPr lvl="0" algn="r"/>
            <a:r>
              <a:rPr lang="fa-IR"/>
              <a:t>اهمیت اندازه‌گیری در مدیریت</a:t>
            </a:r>
          </a:p>
          <a:p>
            <a:pPr lvl="0" algn="r"/>
            <a:r>
              <a:rPr lang="fa-IR"/>
              <a:t>اهمیت محتوی و کیفیت حسابداری در مدیریت</a:t>
            </a:r>
          </a:p>
          <a:p>
            <a:pPr lvl="0" algn="r"/>
            <a:r>
              <a:rPr lang="fa-IR"/>
              <a:t>معادله حسابداری بر پایه منطق ریاضی است و توسط یک ریاضی‌دان (پاچیولی یا پاکرسی) معرفی شد.</a:t>
            </a:r>
          </a:p>
          <a:p>
            <a:pPr lvl="0" algn="r"/>
            <a:r>
              <a:rPr lang="fa-IR"/>
              <a:t>اهمیت دقت در اندازه‌گیری</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30</a:t>
            </a:fld>
            <a:endParaRPr/>
          </a:p>
        </p:txBody>
      </p:sp>
      <p:pic>
        <p:nvPicPr>
          <p:cNvPr id="6" name="Title 5"/>
          <p:cNvPicPr>
            <a:picLocks noGrp="1"/>
          </p:cNvPicPr>
          <p:nvPr>
            <p:ph type="title"/>
          </p:nvPr>
        </p:nvPicPr>
        <p:blipFill>
          <a:blip r:embed="rId3"/>
          <a:srcRect/>
          <a:stretch>
            <a:fillRect/>
          </a:stretch>
        </p:blipFill>
        <p:spPr>
          <a:xfrm>
            <a:off x="1768476" y="963613"/>
            <a:ext cx="8240713" cy="1566862"/>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311354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847850" y="2060576"/>
            <a:ext cx="8229600" cy="3744913"/>
          </a:xfrm>
          <a:prstGeom prst="rect">
            <a:avLst/>
          </a:prstGeom>
        </p:spPr>
        <p:txBody>
          <a:bodyPr>
            <a:normAutofit lnSpcReduction="10000"/>
          </a:bodyPr>
          <a:lstStyle>
            <a:lvl1pPr lvl="0">
              <a:defRPr/>
            </a:lvl1pPr>
          </a:lstStyle>
          <a:p>
            <a:pPr lvl="0" algn="r"/>
            <a:r>
              <a:rPr lang="fa-IR"/>
              <a:t>معادله پایه‌ایی حسابداری (1)</a:t>
            </a:r>
          </a:p>
          <a:p>
            <a:pPr lvl="0" algn="r">
              <a:buNone/>
            </a:pPr>
            <a:r>
              <a:rPr lang="fa-IR"/>
              <a:t>دارایی = بدهی + حقوق صاحبان سهام</a:t>
            </a:r>
          </a:p>
          <a:p>
            <a:pPr lvl="0" algn="r">
              <a:buNone/>
            </a:pPr>
            <a:endParaRPr lang="fa-IR"/>
          </a:p>
          <a:p>
            <a:pPr lvl="0" algn="r"/>
            <a:r>
              <a:rPr lang="fa-IR"/>
              <a:t>معادله بسط یافته (2)</a:t>
            </a:r>
          </a:p>
          <a:p>
            <a:pPr lvl="0" algn="r">
              <a:buNone/>
            </a:pPr>
            <a:r>
              <a:rPr lang="fa-IR"/>
              <a:t>دارایی = بدهی + حقوق صاحبان سهام + (درآمد- هزینه)</a:t>
            </a:r>
          </a:p>
          <a:p>
            <a:pPr lvl="0" algn="r">
              <a:buNone/>
            </a:pPr>
            <a:endParaRPr lang="fa-IR"/>
          </a:p>
          <a:p>
            <a:pPr lvl="0" algn="r"/>
            <a:r>
              <a:rPr lang="fa-IR"/>
              <a:t>معادله بسط یافته (3) با رویکرد منابع و مصارف</a:t>
            </a:r>
          </a:p>
          <a:p>
            <a:pPr lvl="0" algn="r">
              <a:buNone/>
            </a:pPr>
            <a:r>
              <a:rPr lang="fa-IR"/>
              <a:t>هزینه + دارایی = بدهی + حقوق صاحبان سهام + درآمد</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31</a:t>
            </a:fld>
            <a:endParaRPr/>
          </a:p>
        </p:txBody>
      </p:sp>
      <p:pic>
        <p:nvPicPr>
          <p:cNvPr id="6" name="Title 5"/>
          <p:cNvPicPr>
            <a:picLocks noGrp="1"/>
          </p:cNvPicPr>
          <p:nvPr>
            <p:ph type="title"/>
          </p:nvPr>
        </p:nvPicPr>
        <p:blipFill>
          <a:blip r:embed="rId3"/>
          <a:srcRect/>
          <a:stretch>
            <a:fillRect/>
          </a:stretch>
        </p:blipFill>
        <p:spPr>
          <a:xfrm>
            <a:off x="1517650" y="30163"/>
            <a:ext cx="8242300" cy="1566862"/>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18973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1774825"/>
            <a:ext cx="8229601" cy="4827588"/>
          </a:xfrm>
          <a:prstGeom prst="rect">
            <a:avLst/>
          </a:prstGeom>
        </p:spPr>
        <p:txBody>
          <a:bodyPr>
            <a:normAutofit fontScale="85000" lnSpcReduction="20000"/>
          </a:bodyPr>
          <a:lstStyle>
            <a:lvl1pPr lvl="0">
              <a:defRPr/>
            </a:lvl1pPr>
          </a:lstStyle>
          <a:p>
            <a:pPr marL="365125" indent="-255588" algn="r">
              <a:buFont typeface="Wingdings 3"/>
              <a:buChar char=""/>
            </a:pPr>
            <a:r>
              <a:rPr lang="fa-IR"/>
              <a:t>تسهیل درآموزش حسابداری بالاخص معادله 3. زیرا کاملاً مبتنی بر منطق ریاضیات است یعنی خاصیت جمع و تفریق در آن مستتر است.</a:t>
            </a:r>
          </a:p>
          <a:p>
            <a:pPr marL="365125" indent="-255588" algn="r">
              <a:buFont typeface="Wingdings 3"/>
              <a:buChar char=""/>
            </a:pPr>
            <a:r>
              <a:rPr lang="fa-IR"/>
              <a:t>قابلیت فهم آسانتر. برای مثال سمت راست معادله گویای تبعیت از قوانین یکسان یعنی بدهکار و بستانکار کردن است (دارایی و هزینه یعنی نشان دهنده مصرف وجه نقد)</a:t>
            </a:r>
          </a:p>
          <a:p>
            <a:pPr marL="365125" indent="-255588" algn="r">
              <a:buFont typeface="Wingdings 3"/>
              <a:buChar char=""/>
            </a:pPr>
            <a:r>
              <a:rPr lang="fa-IR"/>
              <a:t>ارائه بهتر مبادلات برای مثال در مبادله خدمات بین دو بنگاه خدماتی، نظیر افزایش در هزینه با افزایش درآمد همراه است.</a:t>
            </a:r>
          </a:p>
          <a:p>
            <a:pPr marL="365125" indent="-255588" algn="r">
              <a:buFont typeface="Wingdings 3"/>
              <a:buChar char=""/>
            </a:pPr>
            <a:r>
              <a:rPr lang="fa-IR"/>
              <a:t>درک و سهولت در انجام ثبت‌های اصلاحی، اختتامیه و افتتاحیه</a:t>
            </a:r>
          </a:p>
          <a:p>
            <a:pPr marL="365125" indent="-255588" algn="r">
              <a:buFont typeface="Wingdings 3"/>
              <a:buChar char=""/>
            </a:pPr>
            <a:r>
              <a:rPr lang="fa-IR"/>
              <a:t>بهره‌مندی استانداردهای حسابداری از ریاضیات در تعریف عناصر صورتهای مالی نظیر تعریف از درآمد در معادله حسابداری مبتنی بر منطق ریاضی است. زیرا افزایش در درآمدها در سمت چپ معادله یا باید با افزایش در داراییها در سمت راست معادله و یا کاهش بدهی‌ها در سمت چپ معادله یا ترکیبی از هر دو دنبال شود که منجر به توازن معادله و تزانامه می‌گردد که از اصول معادلات خطی تبعیت می‌کند و مفهومی ریاضی است.</a:t>
            </a:r>
          </a:p>
          <a:p>
            <a:pPr marL="365125" indent="-255588" algn="r">
              <a:buFont typeface="Wingdings 3"/>
              <a:buChar char=""/>
            </a:pPr>
            <a:r>
              <a:rPr lang="fa-IR"/>
              <a:t>پویا نمودن مطالعات حسابداری مبتنی بر بهره‌گیری از اصل جمع زدن در عناصر درآمد و هزینه با استفاده از دیدگاه ریاضی</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32</a:t>
            </a:fld>
            <a:endParaRPr/>
          </a:p>
        </p:txBody>
      </p:sp>
      <p:pic>
        <p:nvPicPr>
          <p:cNvPr id="6" name="Title 5"/>
          <p:cNvPicPr>
            <a:picLocks noGrp="1"/>
          </p:cNvPicPr>
          <p:nvPr>
            <p:ph type="title"/>
          </p:nvPr>
        </p:nvPicPr>
        <p:blipFill>
          <a:blip r:embed="rId3"/>
          <a:srcRect/>
          <a:stretch>
            <a:fillRect/>
          </a:stretch>
        </p:blipFill>
        <p:spPr>
          <a:xfrm>
            <a:off x="1974850" y="-139700"/>
            <a:ext cx="8242300" cy="1566863"/>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106702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157414" y="2349501"/>
            <a:ext cx="8229601" cy="3527425"/>
          </a:xfrm>
          <a:prstGeom prst="rect">
            <a:avLst/>
          </a:prstGeom>
        </p:spPr>
        <p:txBody>
          <a:bodyPr>
            <a:normAutofit fontScale="92500" lnSpcReduction="10000"/>
          </a:bodyPr>
          <a:lstStyle>
            <a:lvl1pPr lvl="0">
              <a:defRPr/>
            </a:lvl1pPr>
          </a:lstStyle>
          <a:p>
            <a:pPr marL="365125" indent="-255588" algn="r">
              <a:buFont typeface="Wingdings 3"/>
              <a:buChar char=""/>
            </a:pPr>
            <a:r>
              <a:rPr lang="fa-IR"/>
              <a:t> ریاضیات </a:t>
            </a:r>
          </a:p>
          <a:p>
            <a:pPr marL="365125" indent="-255588" algn="r">
              <a:buFont typeface="Wingdings 3"/>
              <a:buChar char=""/>
            </a:pPr>
            <a:endParaRPr lang="fa-IR"/>
          </a:p>
          <a:p>
            <a:pPr marL="365125" indent="-255588" algn="r">
              <a:buFont typeface="Wingdings 3"/>
              <a:buChar char=""/>
            </a:pPr>
            <a:r>
              <a:rPr lang="fa-IR"/>
              <a:t>اصول و فروض پذیرفته شده حسابداری </a:t>
            </a:r>
            <a:r>
              <a:rPr/>
              <a:t>GAAP</a:t>
            </a:r>
          </a:p>
          <a:p>
            <a:pPr marL="365125" indent="-255588" algn="r">
              <a:buFont typeface="Wingdings 3"/>
              <a:buChar char=""/>
            </a:pPr>
            <a:endParaRPr/>
          </a:p>
          <a:p>
            <a:pPr marL="365125" indent="-255588" algn="r">
              <a:buFont typeface="Wingdings 3"/>
              <a:buChar char=""/>
            </a:pPr>
            <a:r>
              <a:rPr lang="fa-IR"/>
              <a:t>مهارتهای کسب و کار : حسابداری فن است و قابلیت فراگیری دارد مشابه روشهای مهندسی</a:t>
            </a:r>
          </a:p>
          <a:p>
            <a:pPr marL="365125" indent="-255588" algn="r">
              <a:buFont typeface="Wingdings 3"/>
              <a:buChar char=""/>
            </a:pPr>
            <a:endParaRPr lang="fa-IR"/>
          </a:p>
          <a:p>
            <a:pPr marL="365125" indent="-255588" algn="r">
              <a:buFont typeface="Wingdings 3"/>
              <a:buChar char=""/>
            </a:pPr>
            <a:r>
              <a:rPr lang="fa-IR"/>
              <a:t>معیار اندازه‌گیری در قالب واحد اندازه گیری نظیر پول</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33</a:t>
            </a:fld>
            <a:endParaRPr/>
          </a:p>
        </p:txBody>
      </p:sp>
      <p:pic>
        <p:nvPicPr>
          <p:cNvPr id="6" name="Title 5"/>
          <p:cNvPicPr>
            <a:picLocks noGrp="1"/>
          </p:cNvPicPr>
          <p:nvPr>
            <p:ph type="title"/>
          </p:nvPr>
        </p:nvPicPr>
        <p:blipFill>
          <a:blip r:embed="rId3"/>
          <a:srcRect/>
          <a:stretch>
            <a:fillRect/>
          </a:stretch>
        </p:blipFill>
        <p:spPr>
          <a:xfrm>
            <a:off x="1609725" y="323851"/>
            <a:ext cx="8240714" cy="188912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74159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p:cNvPicPr>
          <p:nvPr>
            <p:ph type="title"/>
          </p:nvPr>
        </p:nvPicPr>
        <p:blipFill>
          <a:blip r:embed="rId3"/>
          <a:srcRect/>
          <a:stretch>
            <a:fillRect/>
          </a:stretch>
        </p:blipFill>
        <p:spPr>
          <a:xfrm>
            <a:off x="2243138" y="1054100"/>
            <a:ext cx="8083550" cy="1841500"/>
          </a:xfrm>
          <a:prstGeom prst="rect">
            <a:avLst/>
          </a:prstGeom>
        </p:spPr>
      </p:pic>
      <p:sp>
        <p:nvSpPr>
          <p:cNvPr id="3" name="Text Placeholder 2"/>
          <p:cNvSpPr txBox="1">
            <a:spLocks noGrp="1"/>
          </p:cNvSpPr>
          <p:nvPr>
            <p:ph type="body" idx="1"/>
          </p:nvPr>
        </p:nvSpPr>
        <p:spPr>
          <a:xfrm>
            <a:off x="5446714" y="2932114"/>
            <a:ext cx="4571999" cy="1454151"/>
          </a:xfrm>
          <a:prstGeom prst="rect">
            <a:avLst/>
          </a:prstGeom>
        </p:spPr>
        <p:txBody>
          <a:bodyPr/>
          <a:lstStyle>
            <a:lvl1pPr lvl="0">
              <a:defRPr/>
            </a:lvl1pPr>
          </a:lstStyle>
          <a:p>
            <a:pPr lvl="0"/>
            <a:r>
              <a:rPr lang="fa-IR"/>
              <a:t>15:30-14</a:t>
            </a:r>
          </a:p>
        </p:txBody>
      </p:sp>
      <p:sp>
        <p:nvSpPr>
          <p:cNvPr id="4" name="Date Placeholder 3"/>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Footer Placeholder 4"/>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6" name="Slide Number Placeholder 5"/>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34</a:t>
            </a:fld>
            <a:endParaRPr/>
          </a:p>
        </p:txBody>
      </p:sp>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305318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1951038"/>
            <a:ext cx="8229601" cy="4525962"/>
          </a:xfrm>
          <a:prstGeom prst="rect">
            <a:avLst/>
          </a:prstGeom>
        </p:spPr>
        <p:txBody>
          <a:bodyPr>
            <a:normAutofit lnSpcReduction="10000"/>
          </a:bodyPr>
          <a:lstStyle>
            <a:lvl1pPr lvl="0">
              <a:defRPr/>
            </a:lvl1pPr>
          </a:lstStyle>
          <a:p>
            <a:pPr lvl="0">
              <a:buNone/>
            </a:pPr>
            <a:r>
              <a:rPr lang="fa-IR"/>
              <a:t> </a:t>
            </a:r>
          </a:p>
          <a:p>
            <a:pPr lvl="0" algn="r">
              <a:buNone/>
            </a:pPr>
            <a:r>
              <a:rPr lang="fa-IR"/>
              <a:t>1- برنامه‌ریزی خطی </a:t>
            </a:r>
            <a:r>
              <a:rPr/>
              <a:t>(LP)</a:t>
            </a:r>
          </a:p>
          <a:p>
            <a:pPr lvl="0" algn="r">
              <a:buNone/>
            </a:pPr>
            <a:r>
              <a:rPr lang="fa-IR"/>
              <a:t>واژه‌ایی است که محدوده وسیعی از تکنیک‌های ریاضی نظیر دیاگرام دو بعدی و روش سیمپلکس را در بر می‌گیرد که هدفشان بهینه نمودن عملکرد (کارایی) برحسب ترکیب منابع اعم از سود یا هزینه است.</a:t>
            </a:r>
          </a:p>
          <a:p>
            <a:pPr lvl="0" algn="r">
              <a:buNone/>
            </a:pPr>
            <a:r>
              <a:rPr lang="fa-IR"/>
              <a:t>کاربردها:</a:t>
            </a:r>
          </a:p>
          <a:p>
            <a:pPr lvl="0" algn="r">
              <a:buNone/>
            </a:pPr>
            <a:r>
              <a:rPr lang="fa-IR"/>
              <a:t>تخصیص منابع مانند مواد، دستمزد، سرمایه و غیره برای بهینه نمودن هزینه و حداکثر نمودن سود.</a:t>
            </a:r>
          </a:p>
          <a:p>
            <a:pPr lvl="0" algn="r">
              <a:buNone/>
            </a:pPr>
            <a:r>
              <a:rPr lang="fa-IR"/>
              <a:t>تخصیص منابع در فرایند بودجه ریزی عملیاتی در محاسبه ترکیب تولید و مصرف مواد.</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35</a:t>
            </a:fld>
            <a:endParaRPr/>
          </a:p>
        </p:txBody>
      </p:sp>
      <p:pic>
        <p:nvPicPr>
          <p:cNvPr id="6" name="Title 5"/>
          <p:cNvPicPr>
            <a:picLocks noGrp="1"/>
          </p:cNvPicPr>
          <p:nvPr>
            <p:ph type="title"/>
          </p:nvPr>
        </p:nvPicPr>
        <p:blipFill>
          <a:blip r:embed="rId3"/>
          <a:srcRect/>
          <a:stretch>
            <a:fillRect/>
          </a:stretch>
        </p:blipFill>
        <p:spPr>
          <a:xfrm>
            <a:off x="1335088" y="523876"/>
            <a:ext cx="8242301" cy="1433513"/>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197729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1628776"/>
            <a:ext cx="8229601" cy="4525963"/>
          </a:xfrm>
          <a:prstGeom prst="rect">
            <a:avLst/>
          </a:prstGeom>
        </p:spPr>
        <p:txBody>
          <a:bodyPr>
            <a:normAutofit fontScale="92000" lnSpcReduction="20000"/>
          </a:bodyPr>
          <a:lstStyle>
            <a:lvl1pPr lvl="0">
              <a:defRPr/>
            </a:lvl1pPr>
          </a:lstStyle>
          <a:p>
            <a:pPr marL="365125" indent="-255588" algn="r">
              <a:buNone/>
            </a:pPr>
            <a:r>
              <a:rPr lang="fa-IR"/>
              <a:t> </a:t>
            </a:r>
          </a:p>
          <a:p>
            <a:pPr marL="365125" indent="-255588" algn="r">
              <a:buNone/>
            </a:pPr>
            <a:r>
              <a:rPr lang="fa-IR"/>
              <a:t>2- تحلیل پوششی داده‌ها </a:t>
            </a:r>
            <a:r>
              <a:rPr/>
              <a:t>(DEA)</a:t>
            </a:r>
          </a:p>
          <a:p>
            <a:pPr marL="365125" indent="-255588" algn="r">
              <a:buNone/>
            </a:pPr>
            <a:r>
              <a:rPr lang="fa-IR"/>
              <a:t>این روش مبتنی بر الگوی ریاضی در چارچوب ریاضیات کاربردی ارائه گردید که مدل‌های مختلف آن نظیر </a:t>
            </a:r>
            <a:r>
              <a:rPr/>
              <a:t>CCR</a:t>
            </a:r>
            <a:r>
              <a:rPr lang="fa-IR"/>
              <a:t>، </a:t>
            </a:r>
            <a:r>
              <a:rPr/>
              <a:t>BCC </a:t>
            </a:r>
            <a:r>
              <a:rPr lang="fa-IR"/>
              <a:t>و ... جهت ارزیابی کارایی با استفاده از چندین ورودی و چندین خروجی بکار می‌رود.</a:t>
            </a:r>
          </a:p>
          <a:p>
            <a:pPr marL="365125" indent="-255588" algn="r">
              <a:buNone/>
            </a:pPr>
            <a:r>
              <a:rPr lang="fa-IR"/>
              <a:t>کاربردها:</a:t>
            </a:r>
          </a:p>
          <a:p>
            <a:pPr marL="365125" indent="-255588" algn="r">
              <a:buNone/>
            </a:pPr>
            <a:r>
              <a:rPr lang="fa-IR"/>
              <a:t>حسابرسی برای سنجش واحدها و بخش‌های تصمیم‌گیری </a:t>
            </a:r>
            <a:r>
              <a:rPr/>
              <a:t>(DMU) </a:t>
            </a:r>
            <a:r>
              <a:rPr lang="fa-IR"/>
              <a:t>کارا از غیرکارا </a:t>
            </a:r>
          </a:p>
          <a:p>
            <a:pPr marL="365125" indent="-255588" algn="r">
              <a:buNone/>
            </a:pPr>
            <a:r>
              <a:rPr lang="fa-IR"/>
              <a:t>حسابداری جهت سنجش مسئولیت مراکز مسئولیت در نظام حسابداری سنجش مسئولیت و شناسایی واحدهای اقتصادی کارا ضمن بهره‌گیری از اطلاعات</a:t>
            </a:r>
          </a:p>
          <a:p>
            <a:pPr marL="365125" indent="-255588" algn="r">
              <a:buNone/>
            </a:pPr>
            <a:r>
              <a:rPr lang="fa-IR"/>
              <a:t>حسابداری به‌عنوان ورودی و خروجی‌های مدل </a:t>
            </a:r>
            <a:r>
              <a:rPr/>
              <a:t>DEA</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36</a:t>
            </a:fld>
            <a:endParaRPr/>
          </a:p>
        </p:txBody>
      </p:sp>
      <p:pic>
        <p:nvPicPr>
          <p:cNvPr id="6" name="Title 5"/>
          <p:cNvPicPr>
            <a:picLocks noGrp="1"/>
          </p:cNvPicPr>
          <p:nvPr>
            <p:ph type="title"/>
          </p:nvPr>
        </p:nvPicPr>
        <p:blipFill>
          <a:blip r:embed="rId3"/>
          <a:srcRect/>
          <a:stretch>
            <a:fillRect/>
          </a:stretch>
        </p:blipFill>
        <p:spPr>
          <a:xfrm>
            <a:off x="1566864" y="523876"/>
            <a:ext cx="8242301" cy="1433513"/>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391997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81200" y="1481138"/>
            <a:ext cx="8362950" cy="4900612"/>
          </a:xfrm>
          <a:prstGeom prst="rect">
            <a:avLst/>
          </a:prstGeom>
        </p:spPr>
        <p:txBody>
          <a:bodyPr>
            <a:normAutofit fontScale="77000" lnSpcReduction="20000"/>
          </a:bodyPr>
          <a:lstStyle>
            <a:lvl1pPr lvl="0">
              <a:defRPr/>
            </a:lvl1pPr>
          </a:lstStyle>
          <a:p>
            <a:pPr marL="365125" indent="-255588" algn="r">
              <a:buNone/>
            </a:pPr>
            <a:r>
              <a:rPr/>
              <a:t> </a:t>
            </a:r>
          </a:p>
          <a:p>
            <a:pPr marL="365125" indent="-255588" algn="r">
              <a:buNone/>
            </a:pPr>
            <a:r>
              <a:rPr lang="fa-IR"/>
              <a:t>3- سیستم‌های هوش مصنوعی </a:t>
            </a:r>
            <a:r>
              <a:rPr/>
              <a:t>(AI)</a:t>
            </a:r>
          </a:p>
          <a:p>
            <a:pPr marL="365125" indent="-255588" algn="r">
              <a:buNone/>
            </a:pPr>
            <a:r>
              <a:rPr lang="fa-IR"/>
              <a:t>مجموعه‌ایی از روش‌های مهندسی مبتنی بر منطق ریاضی جهت اندازه‌گیری مسائل مبتلا به بنگاه‌ها در محیط‌های کسب و کار نظیر شبکه عصبی مصنوعی </a:t>
            </a:r>
            <a:r>
              <a:rPr/>
              <a:t>(ANN)</a:t>
            </a:r>
            <a:r>
              <a:rPr lang="fa-IR"/>
              <a:t>، منطق فازی </a:t>
            </a:r>
            <a:r>
              <a:rPr/>
              <a:t>(Fuzzy)</a:t>
            </a:r>
            <a:r>
              <a:rPr lang="fa-IR"/>
              <a:t> و ژنتیک الگوریتم </a:t>
            </a:r>
            <a:r>
              <a:rPr/>
              <a:t>(AG)</a:t>
            </a:r>
            <a:r>
              <a:rPr lang="fa-IR"/>
              <a:t>.</a:t>
            </a:r>
          </a:p>
          <a:p>
            <a:pPr marL="365125" indent="-255588" algn="r">
              <a:buNone/>
            </a:pPr>
            <a:r>
              <a:rPr lang="fa-IR"/>
              <a:t>کاربردها:</a:t>
            </a:r>
          </a:p>
          <a:p>
            <a:pPr marL="365125" indent="-255588" algn="r">
              <a:buNone/>
            </a:pPr>
            <a:r>
              <a:rPr lang="fa-IR"/>
              <a:t>1-3- شبکه عصبی مصنوعی با قابلیت کاربرد در پیش بینی هزینه‌ها و درآمد، منابع و مصارف در حسابداری، برنامه‌ریزی مالی در مدیریت مالی و پیش‌بینی ورشکستگی و تقلب مالی مبتنی بر داده‌های حسابداری در فرایند حسابرسی</a:t>
            </a:r>
          </a:p>
          <a:p>
            <a:pPr marL="365125" indent="-255588" algn="r">
              <a:buNone/>
            </a:pPr>
            <a:r>
              <a:rPr lang="fa-IR"/>
              <a:t>2-3- منطق فازی با قابلیت کاربرد جهت ارزیابی ریسک حسابرسی و همچنین کشف تقلب با بهره‌گیری از قاعده فازی- آرمانی توسط حسابرسان و دستیابی به پورتفوی بهینه مبتنی بر داده‌های حسابداری در مدیریت سرمایه‌گذاری و کاربست این منطق در ارزیابی سهام و بازار در مدیریت سهام.</a:t>
            </a:r>
          </a:p>
          <a:p>
            <a:pPr marL="365125" indent="-255588" algn="r">
              <a:buNone/>
            </a:pPr>
            <a:r>
              <a:rPr lang="fa-IR"/>
              <a:t>3-3- الگوریتم ژنتیک با قابلیت کاربرد در حسابداری جهت ارزیابی راه‌حل‌های مختلف در انواع تصمیمات مدیریت مبتنی بر داده‌های حسابداری نظیر تصمیمات ساخت، خرید، استراتژی مختلف فروش، تحلیل نقاط بی‌تفاوتی و محصولات مشترک، تحلیل سفارش خاص، ....</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37</a:t>
            </a:fld>
            <a:endParaRPr/>
          </a:p>
        </p:txBody>
      </p:sp>
      <p:pic>
        <p:nvPicPr>
          <p:cNvPr id="6" name="Title 5"/>
          <p:cNvPicPr>
            <a:picLocks noGrp="1"/>
          </p:cNvPicPr>
          <p:nvPr>
            <p:ph type="title"/>
          </p:nvPr>
        </p:nvPicPr>
        <p:blipFill>
          <a:blip r:embed="rId3"/>
          <a:srcRect/>
          <a:stretch>
            <a:fillRect/>
          </a:stretch>
        </p:blipFill>
        <p:spPr>
          <a:xfrm>
            <a:off x="1573214" y="487363"/>
            <a:ext cx="8240713" cy="1427162"/>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04950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81200" y="1481139"/>
            <a:ext cx="8362950" cy="4827587"/>
          </a:xfrm>
          <a:prstGeom prst="rect">
            <a:avLst/>
          </a:prstGeom>
        </p:spPr>
        <p:txBody>
          <a:bodyPr>
            <a:normAutofit fontScale="85000" lnSpcReduction="20000"/>
          </a:bodyPr>
          <a:lstStyle>
            <a:lvl1pPr lvl="0">
              <a:defRPr/>
            </a:lvl1pPr>
          </a:lstStyle>
          <a:p>
            <a:pPr marL="365125" indent="-255588" algn="r">
              <a:buNone/>
            </a:pPr>
            <a:r>
              <a:rPr lang="fa-IR"/>
              <a:t> </a:t>
            </a:r>
          </a:p>
          <a:p>
            <a:pPr marL="365125" indent="-255588" algn="r">
              <a:buNone/>
            </a:pPr>
            <a:r>
              <a:rPr lang="fa-IR"/>
              <a:t>4- سیستم‌های خبره </a:t>
            </a:r>
            <a:r>
              <a:rPr/>
              <a:t>(ES)</a:t>
            </a:r>
            <a:r>
              <a:rPr lang="fa-IR"/>
              <a:t>:</a:t>
            </a:r>
          </a:p>
          <a:p>
            <a:pPr marL="365125" indent="-255588" algn="r">
              <a:buNone/>
            </a:pPr>
            <a:r>
              <a:rPr lang="fa-IR"/>
              <a:t>مجموعه ایی از روش‌ها و قواعد مبتنی بر نظر خبرگان نظیر سیستم خبره فازی و غیرفازی است.</a:t>
            </a:r>
          </a:p>
          <a:p>
            <a:pPr marL="365125" indent="-255588" algn="r">
              <a:buNone/>
            </a:pPr>
            <a:r>
              <a:rPr lang="fa-IR"/>
              <a:t>کاربردها:</a:t>
            </a:r>
          </a:p>
          <a:p>
            <a:pPr marL="365125" indent="-255588" algn="r">
              <a:buNone/>
            </a:pPr>
            <a:r>
              <a:rPr lang="fa-IR"/>
              <a:t>1-4- سیستم خبره فازی با قابلیت کاربرد در حسابداری نظیر مدیریت هزینه و پیاده‌سازی </a:t>
            </a:r>
            <a:r>
              <a:rPr/>
              <a:t>ABC </a:t>
            </a:r>
            <a:r>
              <a:rPr lang="fa-IR"/>
              <a:t>از طریق تجزیه و تحلیل کیفی و کمی مبتنی بر استدلال (ابتکار و کشف و قانون) برای انتخاب محرک‌های هزینه </a:t>
            </a:r>
            <a:r>
              <a:rPr/>
              <a:t>(Cost Driver)</a:t>
            </a:r>
            <a:r>
              <a:rPr lang="fa-IR"/>
              <a:t>. به منظور ساده‌سازی و تسهیل در اجرای </a:t>
            </a:r>
            <a:r>
              <a:rPr/>
              <a:t>ABC</a:t>
            </a:r>
            <a:r>
              <a:rPr lang="fa-IR"/>
              <a:t>.</a:t>
            </a:r>
          </a:p>
          <a:p>
            <a:pPr marL="365125" indent="-255588" algn="r">
              <a:buNone/>
            </a:pPr>
            <a:r>
              <a:rPr lang="fa-IR"/>
              <a:t>2-4- سیستم خبره غیرفازی با قابلیت کاربرد: </a:t>
            </a:r>
          </a:p>
          <a:p>
            <a:pPr marL="365125" indent="-255588" algn="r">
              <a:buNone/>
            </a:pPr>
            <a:r>
              <a:rPr lang="fa-IR"/>
              <a:t>الف: در حسابداری نظیر بودجه‌بندی سرمایه‌ایی، ارزیابی کنترل‌های داخلی، تصمیمات تداوم فعالیت، پیش‌بینی ورشکستگی، برنامه‌ریزی مالیات، ...</a:t>
            </a:r>
          </a:p>
          <a:p>
            <a:pPr marL="365125" indent="-255588" algn="r">
              <a:buNone/>
            </a:pPr>
            <a:r>
              <a:rPr lang="fa-IR"/>
              <a:t>ب: حسابرسی شامل افزایش کارایی زمان حسابرسی، کاهش هزینه‌های دعاوی قضایی و توافق بیشتر، افزایش قابلیت اطمینان با بهره‌گیری از نظام خبره.</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38</a:t>
            </a:fld>
            <a:endParaRPr/>
          </a:p>
        </p:txBody>
      </p:sp>
      <p:pic>
        <p:nvPicPr>
          <p:cNvPr id="6" name="Title 5"/>
          <p:cNvPicPr>
            <a:picLocks noGrp="1"/>
          </p:cNvPicPr>
          <p:nvPr>
            <p:ph type="title"/>
          </p:nvPr>
        </p:nvPicPr>
        <p:blipFill>
          <a:blip r:embed="rId3"/>
          <a:srcRect/>
          <a:stretch>
            <a:fillRect/>
          </a:stretch>
        </p:blipFill>
        <p:spPr>
          <a:xfrm>
            <a:off x="1408113" y="609600"/>
            <a:ext cx="8242301" cy="1189038"/>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353266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prstGeom prst="rect">
            <a:avLst/>
          </a:prstGeom>
        </p:spPr>
        <p:txBody>
          <a:bodyPr>
            <a:normAutofit fontScale="92000"/>
          </a:bodyPr>
          <a:lstStyle>
            <a:lvl1pPr lvl="0">
              <a:defRPr/>
            </a:lvl1pPr>
          </a:lstStyle>
          <a:p>
            <a:pPr marL="365125" indent="-255588" algn="r">
              <a:buNone/>
            </a:pPr>
            <a:r>
              <a:rPr lang="fa-IR"/>
              <a:t> </a:t>
            </a:r>
          </a:p>
          <a:p>
            <a:pPr marL="365125" indent="-255588" algn="r">
              <a:buNone/>
            </a:pPr>
            <a:r>
              <a:rPr lang="fa-IR"/>
              <a:t>5- داده‌کاوی </a:t>
            </a:r>
            <a:r>
              <a:rPr/>
              <a:t>(DM)</a:t>
            </a:r>
          </a:p>
          <a:p>
            <a:pPr marL="365125" indent="-255588" algn="r">
              <a:buNone/>
            </a:pPr>
            <a:r>
              <a:rPr lang="fa-IR"/>
              <a:t>این روش، پل ارتباطی میان علم آمار، کامپیوتر، هوش مصنوعی، الگوشناسی، فراگیری ماشین و بازنمایی بصری داده‌ها نظیر درخت تصمیم‌گیری، شبکه عصبی و شبکه گمانه‌زنی بیزی، رگرسیون لجستیک است. </a:t>
            </a:r>
          </a:p>
          <a:p>
            <a:pPr marL="365125" indent="-255588" algn="r">
              <a:buNone/>
            </a:pPr>
            <a:r>
              <a:rPr lang="fa-IR"/>
              <a:t>کاربردها:</a:t>
            </a:r>
          </a:p>
          <a:p>
            <a:pPr marL="365125" indent="-255588" algn="r">
              <a:buNone/>
            </a:pPr>
            <a:r>
              <a:rPr lang="fa-IR"/>
              <a:t>1-5- قابلیت کاربرد در حسابداری نظیر کشف تقلب مالی مبتنی بر نسبت‌های مالی و ارزیابی مالیاتی مبتنی بر گزارش‌های مالی و مدیریت هزینه از طریق طراحی تابع رگرسیون هزینه‌ها برای پیش‌بینی هزینه‌ها و ورشکستگی و ارزیابی سلامت مالی</a:t>
            </a:r>
          </a:p>
          <a:p>
            <a:pPr marL="365125" indent="-255588" algn="r">
              <a:buNone/>
            </a:pPr>
            <a:r>
              <a:rPr lang="fa-IR"/>
              <a:t>2-5- قابلیت کاربرد در حسابرسی نظیر رسیدگی به ریسک تقلب و ارزیابی کنترل‌های داخلی </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39</a:t>
            </a:fld>
            <a:endParaRPr/>
          </a:p>
        </p:txBody>
      </p:sp>
      <p:pic>
        <p:nvPicPr>
          <p:cNvPr id="6" name="Title 5"/>
          <p:cNvPicPr>
            <a:picLocks noGrp="1"/>
          </p:cNvPicPr>
          <p:nvPr>
            <p:ph type="title"/>
          </p:nvPr>
        </p:nvPicPr>
        <p:blipFill>
          <a:blip r:embed="rId3"/>
          <a:srcRect/>
          <a:stretch>
            <a:fillRect/>
          </a:stretch>
        </p:blipFill>
        <p:spPr>
          <a:xfrm>
            <a:off x="1481138" y="407989"/>
            <a:ext cx="8242301" cy="1189037"/>
          </a:xfrm>
          <a:prstGeom prst="rect">
            <a:avLst/>
          </a:prstGeom>
        </p:spPr>
      </p:pic>
      <p:pic>
        <p:nvPicPr>
          <p:cNvPr id="7" name="Picture 6"/>
          <p:cNvPicPr/>
          <p:nvPr/>
        </p:nvPicPr>
        <p:blipFill>
          <a:blip r:embed="rId4"/>
          <a:srcRect/>
          <a:stretch>
            <a:fillRect/>
          </a:stretch>
        </p:blipFill>
        <p:spPr>
          <a:xfrm>
            <a:off x="8169374" y="260649"/>
            <a:ext cx="2370014" cy="1514539"/>
          </a:xfrm>
          <a:prstGeom prst="rect">
            <a:avLst/>
          </a:prstGeom>
          <a:noFill/>
        </p:spPr>
      </p:pic>
    </p:spTree>
    <p:extLst>
      <p:ext uri="{BB962C8B-B14F-4D97-AF65-F5344CB8AC3E}">
        <p14:creationId xmlns:p14="http://schemas.microsoft.com/office/powerpoint/2010/main" val="258968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p:cNvPicPr>
          <p:nvPr>
            <p:ph type="title"/>
          </p:nvPr>
        </p:nvPicPr>
        <p:blipFill>
          <a:blip r:embed="rId3"/>
          <a:srcRect/>
          <a:stretch>
            <a:fillRect/>
          </a:stretch>
        </p:blipFill>
        <p:spPr>
          <a:xfrm>
            <a:off x="2243138" y="1054100"/>
            <a:ext cx="8083550" cy="1841500"/>
          </a:xfrm>
          <a:prstGeom prst="rect">
            <a:avLst/>
          </a:prstGeom>
        </p:spPr>
      </p:pic>
      <p:sp>
        <p:nvSpPr>
          <p:cNvPr id="3" name="Text Placeholder 2"/>
          <p:cNvSpPr txBox="1">
            <a:spLocks noGrp="1"/>
          </p:cNvSpPr>
          <p:nvPr>
            <p:ph type="body" idx="1"/>
          </p:nvPr>
        </p:nvSpPr>
        <p:spPr>
          <a:xfrm>
            <a:off x="5446714" y="2932114"/>
            <a:ext cx="4571999" cy="1454151"/>
          </a:xfrm>
          <a:prstGeom prst="rect">
            <a:avLst/>
          </a:prstGeom>
        </p:spPr>
        <p:txBody>
          <a:bodyPr/>
          <a:lstStyle>
            <a:lvl1pPr lvl="0">
              <a:defRPr/>
            </a:lvl1pPr>
          </a:lstStyle>
          <a:p>
            <a:pPr lvl="0"/>
            <a:r>
              <a:rPr lang="fa-IR"/>
              <a:t>10:30-8:30</a:t>
            </a:r>
          </a:p>
        </p:txBody>
      </p:sp>
      <p:sp>
        <p:nvSpPr>
          <p:cNvPr id="4" name="Date Placeholder 3"/>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Footer Placeholder 4"/>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6" name="Slide Number Placeholder 5"/>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4</a:t>
            </a:fld>
            <a:endParaRPr/>
          </a:p>
        </p:txBody>
      </p:sp>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74219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prstGeom prst="rect">
            <a:avLst/>
          </a:prstGeom>
        </p:spPr>
        <p:txBody>
          <a:bodyPr/>
          <a:lstStyle>
            <a:lvl1pPr lvl="0">
              <a:defRPr/>
            </a:lvl1pPr>
          </a:lstStyle>
          <a:p>
            <a:pPr lvl="0" algn="r">
              <a:buNone/>
            </a:pPr>
            <a:r>
              <a:rPr lang="fa-IR"/>
              <a:t> </a:t>
            </a:r>
          </a:p>
          <a:p>
            <a:pPr lvl="0" algn="r">
              <a:buNone/>
            </a:pPr>
            <a:r>
              <a:rPr lang="fa-IR"/>
              <a:t>6- سیستم‌های دینامیکی </a:t>
            </a:r>
            <a:r>
              <a:rPr/>
              <a:t>(DS)</a:t>
            </a:r>
          </a:p>
          <a:p>
            <a:pPr lvl="0" algn="r">
              <a:buNone/>
            </a:pPr>
            <a:r>
              <a:rPr lang="fa-IR"/>
              <a:t>یک روش مبتنی بر رایانه است و به‌عنوان روش حل مسائل پیچیده از طریق شبیه‌سازی رایانه‌ای تلقی می‌شود که از منطق ریاضی و مهندسی بصورت نرم‌افزاری و سخت‌افزاری بهره می‌گیرد. از کاربردهای با اهمیت آن در مدیریت هزینه با هدف کنترل آن و سنجش مسئولیت از طریق ارزیابی جریان خرید مواد و خدمات از زمان خرید، حمل و تحویل آن، و ارسال صورتحساب‌ها است.</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40</a:t>
            </a:fld>
            <a:endParaRPr/>
          </a:p>
        </p:txBody>
      </p:sp>
      <p:pic>
        <p:nvPicPr>
          <p:cNvPr id="6" name="Title 5"/>
          <p:cNvPicPr>
            <a:picLocks noGrp="1"/>
          </p:cNvPicPr>
          <p:nvPr>
            <p:ph type="title"/>
          </p:nvPr>
        </p:nvPicPr>
        <p:blipFill>
          <a:blip r:embed="rId3"/>
          <a:srcRect/>
          <a:stretch>
            <a:fillRect/>
          </a:stretch>
        </p:blipFill>
        <p:spPr>
          <a:xfrm>
            <a:off x="1450975" y="407989"/>
            <a:ext cx="8242300" cy="1189037"/>
          </a:xfrm>
          <a:prstGeom prst="rect">
            <a:avLst/>
          </a:prstGeom>
        </p:spPr>
      </p:pic>
      <p:pic>
        <p:nvPicPr>
          <p:cNvPr id="7" name="Picture 6"/>
          <p:cNvPicPr/>
          <p:nvPr/>
        </p:nvPicPr>
        <p:blipFill>
          <a:blip r:embed="rId4"/>
          <a:srcRect/>
          <a:stretch>
            <a:fillRect/>
          </a:stretch>
        </p:blipFill>
        <p:spPr>
          <a:xfrm>
            <a:off x="8132764" y="255588"/>
            <a:ext cx="2376486" cy="1524000"/>
          </a:xfrm>
          <a:prstGeom prst="rect">
            <a:avLst/>
          </a:prstGeom>
          <a:noFill/>
        </p:spPr>
      </p:pic>
    </p:spTree>
    <p:extLst>
      <p:ext uri="{BB962C8B-B14F-4D97-AF65-F5344CB8AC3E}">
        <p14:creationId xmlns:p14="http://schemas.microsoft.com/office/powerpoint/2010/main" val="168169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nvPr>
        </p:nvGraphicFramePr>
        <p:xfrm>
          <a:off x="2640014" y="476251"/>
          <a:ext cx="6935787" cy="6155699"/>
        </p:xfrm>
        <a:graphic>
          <a:graphicData uri="http://schemas.openxmlformats.org/drawingml/2006/table">
            <a:tbl>
              <a:tblPr/>
              <a:tblGrid>
                <a:gridCol w="1498600">
                  <a:extLst>
                    <a:ext uri="{9D8B030D-6E8A-4147-A177-3AD203B41FA5}">
                      <a16:colId xmlns:a16="http://schemas.microsoft.com/office/drawing/2014/main" val="20000"/>
                    </a:ext>
                  </a:extLst>
                </a:gridCol>
                <a:gridCol w="2490787">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176213">
                <a:tc>
                  <a:txBody>
                    <a:bodyPr/>
                    <a:lstStyle>
                      <a:lvl1pPr lvl="0">
                        <a:defRPr/>
                      </a:lvl1pPr>
                    </a:lstStyle>
                    <a:p>
                      <a:pPr marL="0" lvl="0" indent="0" algn="ctr">
                        <a:lnSpc>
                          <a:spcPct val="100000"/>
                        </a:lnSpc>
                        <a:buNone/>
                      </a:pPr>
                      <a:r>
                        <a:rPr lang="fa-IR" sz="1200" b="1" i="0" u="none" strike="noStrike" baseline="0">
                          <a:solidFill>
                            <a:srgbClr val="000000"/>
                          </a:solidFill>
                          <a:latin typeface="B Nazanin"/>
                        </a:rPr>
                        <a:t>محقق</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B0DFA1"/>
                    </a:solidFill>
                  </a:tcPr>
                </a:tc>
                <a:tc>
                  <a:txBody>
                    <a:bodyPr/>
                    <a:lstStyle>
                      <a:lvl1pPr lvl="0">
                        <a:defRPr/>
                      </a:lvl1pPr>
                    </a:lstStyle>
                    <a:p>
                      <a:pPr marL="0" lvl="0" indent="0" algn="ctr">
                        <a:lnSpc>
                          <a:spcPct val="100000"/>
                        </a:lnSpc>
                        <a:buNone/>
                      </a:pPr>
                      <a:r>
                        <a:rPr lang="fa-IR" sz="1200" b="1" i="0" u="none" strike="noStrike" baseline="0">
                          <a:solidFill>
                            <a:srgbClr val="000000"/>
                          </a:solidFill>
                          <a:latin typeface="B Nazanin"/>
                        </a:rPr>
                        <a:t>روش</a:t>
                      </a:r>
                      <a:r>
                        <a:rPr lang="fa-IR" sz="1200" b="1" i="0" u="none" strike="noStrike" baseline="0">
                          <a:solidFill>
                            <a:srgbClr val="000000"/>
                          </a:solidFill>
                          <a:latin typeface="Calibri"/>
                        </a:rPr>
                        <a:t> </a:t>
                      </a:r>
                      <a:r>
                        <a:rPr lang="fa-IR" sz="1200" b="1" i="0" u="none" strike="noStrike" baseline="0">
                          <a:solidFill>
                            <a:srgbClr val="000000"/>
                          </a:solidFill>
                          <a:latin typeface="B Nazanin"/>
                        </a:rPr>
                        <a:t>مهندسی</a:t>
                      </a:r>
                      <a:r>
                        <a:rPr lang="fa-IR" sz="1200" b="1" i="0" u="none" strike="noStrike" baseline="0">
                          <a:solidFill>
                            <a:srgbClr val="000000"/>
                          </a:solidFill>
                          <a:latin typeface="Calibri"/>
                        </a:rPr>
                        <a:t> </a:t>
                      </a:r>
                      <a:r>
                        <a:rPr lang="fa-IR" sz="1200" b="1" i="0" u="none" strike="noStrike" baseline="0">
                          <a:solidFill>
                            <a:srgbClr val="000000"/>
                          </a:solidFill>
                          <a:latin typeface="B Nazanin"/>
                        </a:rPr>
                        <a:t>و</a:t>
                      </a:r>
                      <a:r>
                        <a:rPr lang="fa-IR" sz="1200" b="1" i="0" u="none" strike="noStrike" baseline="0">
                          <a:solidFill>
                            <a:srgbClr val="000000"/>
                          </a:solidFill>
                          <a:latin typeface="Calibri"/>
                        </a:rPr>
                        <a:t> </a:t>
                      </a:r>
                      <a:r>
                        <a:rPr lang="fa-IR" sz="1200" b="1" i="0" u="none" strike="noStrike" baseline="0">
                          <a:solidFill>
                            <a:srgbClr val="000000"/>
                          </a:solidFill>
                          <a:latin typeface="B Nazanin"/>
                        </a:rPr>
                        <a:t>ریاضی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B0DFA1"/>
                    </a:solidFill>
                  </a:tcPr>
                </a:tc>
                <a:tc>
                  <a:txBody>
                    <a:bodyPr/>
                    <a:lstStyle>
                      <a:lvl1pPr lvl="0">
                        <a:defRPr/>
                      </a:lvl1pPr>
                    </a:lstStyle>
                    <a:p>
                      <a:pPr marL="0" lvl="0" indent="0" algn="ctr">
                        <a:lnSpc>
                          <a:spcPct val="100000"/>
                        </a:lnSpc>
                        <a:buNone/>
                      </a:pPr>
                      <a:r>
                        <a:rPr lang="fa-IR" sz="1200" b="1" i="0" u="none" strike="noStrike" baseline="0">
                          <a:solidFill>
                            <a:srgbClr val="000000"/>
                          </a:solidFill>
                          <a:latin typeface="B Nazanin"/>
                        </a:rPr>
                        <a:t>موضوع</a:t>
                      </a:r>
                      <a:r>
                        <a:rPr lang="fa-IR" sz="1200" b="1" i="0" u="none" strike="noStrike" baseline="0">
                          <a:solidFill>
                            <a:srgbClr val="000000"/>
                          </a:solidFill>
                          <a:latin typeface="Calibri"/>
                        </a:rPr>
                        <a:t> </a:t>
                      </a:r>
                      <a:r>
                        <a:rPr lang="fa-IR" sz="1200" b="1" i="0" u="none" strike="noStrike" baseline="0">
                          <a:solidFill>
                            <a:srgbClr val="000000"/>
                          </a:solidFill>
                          <a:latin typeface="B Nazanin"/>
                        </a:rPr>
                        <a:t>و</a:t>
                      </a:r>
                      <a:r>
                        <a:rPr lang="fa-IR" sz="1200" b="1" i="0" u="none" strike="noStrike" baseline="0">
                          <a:solidFill>
                            <a:srgbClr val="000000"/>
                          </a:solidFill>
                          <a:latin typeface="Calibri"/>
                        </a:rPr>
                        <a:t> </a:t>
                      </a:r>
                      <a:r>
                        <a:rPr lang="fa-IR" sz="1200" b="1" i="0" u="none" strike="noStrike" baseline="0">
                          <a:solidFill>
                            <a:srgbClr val="000000"/>
                          </a:solidFill>
                          <a:latin typeface="B Nazanin"/>
                        </a:rPr>
                        <a:t>خلاصه</a:t>
                      </a:r>
                      <a:r>
                        <a:rPr lang="fa-IR" sz="1200" b="1" i="0" u="none" strike="noStrike" baseline="0">
                          <a:solidFill>
                            <a:srgbClr val="000000"/>
                          </a:solidFill>
                          <a:latin typeface="Calibri"/>
                        </a:rPr>
                        <a:t> </a:t>
                      </a:r>
                      <a:r>
                        <a:rPr lang="fa-IR" sz="1200" b="1" i="0" u="none" strike="noStrike" baseline="0">
                          <a:solidFill>
                            <a:srgbClr val="000000"/>
                          </a:solidFill>
                          <a:latin typeface="B Nazanin"/>
                        </a:rPr>
                        <a:t>یافته‌ها</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B0DFA1"/>
                    </a:solidFill>
                  </a:tcPr>
                </a:tc>
                <a:extLst>
                  <a:ext uri="{0D108BD9-81ED-4DB2-BD59-A6C34878D82A}">
                    <a16:rowId xmlns:a16="http://schemas.microsoft.com/office/drawing/2014/main" val="10000"/>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مویز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افتخارحسن</a:t>
                      </a:r>
                      <a:r>
                        <a:rPr lang="fa-IR" sz="1100" b="1" i="0" u="none" strike="noStrike" baseline="0">
                          <a:solidFill>
                            <a:srgbClr val="000000"/>
                          </a:solidFill>
                          <a:latin typeface="Calibri"/>
                        </a:rPr>
                        <a:t> (1996)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رگرسیون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لاجیت</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حسابرسی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نقش</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تجربه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مدرک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شناخت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حسابرسی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1"/>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سرولو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سرولو</a:t>
                      </a:r>
                      <a:r>
                        <a:rPr lang="fa-IR" sz="1100" b="1" i="0" u="none" strike="noStrike" baseline="0">
                          <a:solidFill>
                            <a:srgbClr val="000000"/>
                          </a:solidFill>
                          <a:latin typeface="Calibri"/>
                        </a:rPr>
                        <a:t> (1999)</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گزارشگری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2"/>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اسپاتیس</a:t>
                      </a:r>
                      <a:r>
                        <a:rPr lang="fa-IR" sz="1100" b="1" i="0" u="none" strike="noStrike" baseline="0">
                          <a:solidFill>
                            <a:srgbClr val="000000"/>
                          </a:solidFill>
                          <a:latin typeface="Calibri"/>
                        </a:rPr>
                        <a:t> (2002)</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رگرسیون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چند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متغیره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لجستیک</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صورتهای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با</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استفاده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نسبت‌ها</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3"/>
                  </a:ext>
                </a:extLst>
              </a:tr>
              <a:tr h="530225">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لو</a:t>
                      </a:r>
                      <a:r>
                        <a:rPr lang="fa-IR" sz="1100" b="1" i="0" u="none" strike="noStrike" baseline="0">
                          <a:solidFill>
                            <a:srgbClr val="000000"/>
                          </a:solidFill>
                          <a:latin typeface="Calibri"/>
                        </a:rPr>
                        <a:t> (2004)</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درخت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تصمیم‌گیری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مشکلات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مخفی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موجود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صورتهای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با</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استفاده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نسبت‌های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4"/>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وونگ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همکاران</a:t>
                      </a:r>
                      <a:r>
                        <a:rPr lang="fa-IR" sz="1100" b="1" i="0" u="none" strike="noStrike" baseline="0">
                          <a:solidFill>
                            <a:srgbClr val="000000"/>
                          </a:solidFill>
                          <a:latin typeface="Calibri"/>
                        </a:rPr>
                        <a:t> (2005)</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مصنوعی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حل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معمای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صرف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حقوق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صاحبان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سهام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5"/>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فرناندو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دالری</a:t>
                      </a:r>
                      <a:r>
                        <a:rPr lang="fa-IR" sz="1100" b="1" i="0" u="none" strike="noStrike" baseline="0">
                          <a:solidFill>
                            <a:srgbClr val="000000"/>
                          </a:solidFill>
                          <a:latin typeface="Calibri"/>
                        </a:rPr>
                        <a:t> (2005)</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مدل‌سازی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قضاوتهای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فردی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مبتنی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هزینه‌یابی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هدف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روابط</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بین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اجزاء</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هزینه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محصولات</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6"/>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ریکاردو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جیمنو</a:t>
                      </a:r>
                      <a:r>
                        <a:rPr lang="fa-IR" sz="1100" b="1" i="0" u="none" strike="noStrike" baseline="0">
                          <a:solidFill>
                            <a:srgbClr val="000000"/>
                          </a:solidFill>
                          <a:latin typeface="Calibri"/>
                        </a:rPr>
                        <a:t> (2006)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ژنتیک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الگوریتم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ساختار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نرخ</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بهره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7"/>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مگنی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همکاران</a:t>
                      </a:r>
                      <a:r>
                        <a:rPr lang="fa-IR" sz="1100" b="1" i="0" u="none" strike="noStrike" baseline="0">
                          <a:solidFill>
                            <a:srgbClr val="000000"/>
                          </a:solidFill>
                          <a:latin typeface="Calibri"/>
                        </a:rPr>
                        <a:t> (2006)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سیستم‌های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خبره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رتبه‌بندی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ارزیابی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بنگاه‌های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تجاری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8"/>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مگنی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همکارن</a:t>
                      </a:r>
                      <a:r>
                        <a:rPr lang="fa-IR" sz="1100" b="1" i="0" u="none" strike="noStrike" baseline="0">
                          <a:solidFill>
                            <a:srgbClr val="000000"/>
                          </a:solidFill>
                          <a:latin typeface="Calibri"/>
                        </a:rPr>
                        <a:t> (2006)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سیستم‌های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خبره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تجزیه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سوددهی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09"/>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لین،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هوانگو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بکر</a:t>
                      </a:r>
                      <a:r>
                        <a:rPr lang="fa-IR" sz="1100" b="1" i="0" u="none" strike="noStrike" baseline="0">
                          <a:solidFill>
                            <a:srgbClr val="000000"/>
                          </a:solidFill>
                          <a:latin typeface="Calibri"/>
                        </a:rPr>
                        <a:t> (2008)</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ارزیابی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ریسک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گزارشگری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مالی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متقلبانه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0"/>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لیو</a:t>
                      </a:r>
                      <a:r>
                        <a:rPr lang="fa-IR" sz="1100" b="1" i="0" u="none" strike="noStrike" baseline="0">
                          <a:solidFill>
                            <a:srgbClr val="000000"/>
                          </a:solidFill>
                          <a:latin typeface="Calibri"/>
                        </a:rPr>
                        <a:t> (2008)</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رگرسیون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لجستیک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درخت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تصمیم‌گیری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گزارشگری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متقلبانه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پیش‌بینی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شکست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تجاری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1"/>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رویز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همکاران</a:t>
                      </a:r>
                      <a:r>
                        <a:rPr lang="fa-IR" sz="1100" b="1" i="0" u="none" strike="noStrike" baseline="0">
                          <a:solidFill>
                            <a:srgbClr val="000000"/>
                          </a:solidFill>
                          <a:latin typeface="Calibri"/>
                        </a:rPr>
                        <a:t> (2009)</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سیستم</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استنتاجی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مدیریت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ریسک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عملیاتی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حوزه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حسابداری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مدیریت</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2"/>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زو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کاپور</a:t>
                      </a:r>
                      <a:r>
                        <a:rPr lang="fa-IR" sz="1100" b="1" i="0" u="none" strike="noStrike" baseline="0">
                          <a:solidFill>
                            <a:srgbClr val="000000"/>
                          </a:solidFill>
                          <a:latin typeface="Calibri"/>
                        </a:rPr>
                        <a:t> (2010)</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رگرسیون،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درخت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تصمیم‌گیری،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عصبی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بنیزین</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خودکار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مبتنی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کامپیوتر</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3"/>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گلنسی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یاداو</a:t>
                      </a:r>
                      <a:r>
                        <a:rPr lang="fa-IR" sz="1100" b="1" i="0" u="none" strike="noStrike" baseline="0">
                          <a:solidFill>
                            <a:srgbClr val="000000"/>
                          </a:solidFill>
                          <a:latin typeface="Calibri"/>
                        </a:rPr>
                        <a:t> (2010)</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محاسبه‌ای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کشف</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تقلب</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براساس</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داده‌های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متنی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4"/>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حاجیها</a:t>
                      </a:r>
                      <a:r>
                        <a:rPr lang="fa-IR" sz="1100" b="1" i="0" u="none" strike="noStrike" baseline="0">
                          <a:solidFill>
                            <a:srgbClr val="000000"/>
                          </a:solidFill>
                          <a:latin typeface="Calibri"/>
                        </a:rPr>
                        <a:t> (1389)</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خبرگان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مبتنی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منطق</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فازی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آرمانی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سنجش</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ریسک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حسابرسی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5"/>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غلامی</a:t>
                      </a:r>
                      <a:r>
                        <a:rPr lang="fa-IR" sz="1100" b="1" i="0" u="none" strike="noStrike" baseline="0">
                          <a:solidFill>
                            <a:srgbClr val="000000"/>
                          </a:solidFill>
                          <a:latin typeface="Calibri"/>
                        </a:rPr>
                        <a:t> (1386)</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برنامه‌ریزی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آرمانی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پورتفوی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بهینه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سهام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6"/>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چنگیزی</a:t>
                      </a:r>
                      <a:r>
                        <a:rPr lang="fa-IR" sz="1100" b="1" i="0" u="none" strike="noStrike" baseline="0">
                          <a:solidFill>
                            <a:srgbClr val="000000"/>
                          </a:solidFill>
                          <a:latin typeface="Calibri"/>
                        </a:rPr>
                        <a:t> (1387)</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ژنتیک</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الگوریتم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پورتفوی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بهینه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سهام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7"/>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موسوی</a:t>
                      </a:r>
                      <a:r>
                        <a:rPr lang="fa-IR" sz="1100" b="1" i="0" u="none" strike="noStrike" baseline="0">
                          <a:solidFill>
                            <a:srgbClr val="000000"/>
                          </a:solidFill>
                          <a:latin typeface="Calibri"/>
                        </a:rPr>
                        <a:t> (1390)</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ماتریس</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شبکه</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پورتفوی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بهینه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سهام</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8"/>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حسین‌زاده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واعظ</a:t>
                      </a:r>
                      <a:r>
                        <a:rPr lang="fa-IR" sz="1100" b="1" i="0" u="none" strike="noStrike" baseline="0">
                          <a:solidFill>
                            <a:srgbClr val="000000"/>
                          </a:solidFill>
                          <a:latin typeface="Calibri"/>
                        </a:rPr>
                        <a:t> (1389)</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پوششی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داده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ارزیابی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متوازن</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ارزیابی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سند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چشم</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انداز</a:t>
                      </a:r>
                      <a:r>
                        <a:rPr lang="fa-IR" sz="1100" b="1" i="0" u="none" strike="noStrike" baseline="0">
                          <a:solidFill>
                            <a:srgbClr val="000000"/>
                          </a:solidFill>
                          <a:latin typeface="Calibri"/>
                        </a:rPr>
                        <a:t> </a:t>
                      </a:r>
                      <a:r>
                        <a:rPr lang="fa-IR" sz="1100" b="1" i="0" u="none" strike="noStrike" baseline="0">
                          <a:solidFill>
                            <a:srgbClr val="000000"/>
                          </a:solidFill>
                          <a:latin typeface="B Nazanin"/>
                        </a:rPr>
                        <a:t>کشور</a:t>
                      </a:r>
                      <a:r>
                        <a:rPr sz="1100" b="1" i="0" u="none" strike="noStrike" baseline="0">
                          <a:solidFill>
                            <a:srgbClr val="000000"/>
                          </a:solidFill>
                          <a:latin typeface="Calibri"/>
                        </a:rPr>
                        <a:t> </a:t>
                      </a:r>
                      <a:r>
                        <a:rPr lang="fa-IR" sz="1100" b="1" i="0" u="none" strike="noStrike" baseline="0">
                          <a:solidFill>
                            <a:srgbClr val="000000"/>
                          </a:solidFill>
                          <a:latin typeface="Calibri"/>
                        </a:rPr>
                        <a:t>(</a:t>
                      </a:r>
                      <a:r>
                        <a:rPr lang="fa-IR" sz="1100" b="1" i="0" u="none" strike="noStrike" baseline="0">
                          <a:solidFill>
                            <a:srgbClr val="000000"/>
                          </a:solidFill>
                          <a:latin typeface="B Nazanin"/>
                        </a:rPr>
                        <a:t>اسناد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برنامه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ای</a:t>
                      </a:r>
                      <a:r>
                        <a:rPr lang="fa-IR" sz="1100" b="1" i="0" u="none" strike="noStrike" baseline="0">
                          <a:solidFill>
                            <a:srgbClr val="000000"/>
                          </a:solidFill>
                          <a:latin typeface="Calibri"/>
                        </a:rPr>
                        <a:t>)</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19"/>
                  </a:ext>
                </a:extLst>
              </a:tr>
              <a:tr h="3540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عباسیان</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فریدونی</a:t>
                      </a:r>
                      <a:r>
                        <a:rPr lang="fa-IR" sz="1100" b="1" i="0" u="none" strike="noStrike" baseline="0">
                          <a:solidFill>
                            <a:srgbClr val="000000"/>
                          </a:solidFill>
                          <a:latin typeface="Calibri"/>
                        </a:rPr>
                        <a:t> (1385)</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تحلیل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پوششی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داده‌ها</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رتبه‌بندی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واحدهای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اقتصادی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مبتنی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بر</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داده‌های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حسابداری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20"/>
                  </a:ext>
                </a:extLst>
              </a:tr>
              <a:tr h="176213">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رهنمای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طاهرآبادی</a:t>
                      </a:r>
                      <a:r>
                        <a:rPr lang="fa-IR" sz="1100" b="1" i="0" u="none" strike="noStrike" baseline="0">
                          <a:solidFill>
                            <a:srgbClr val="000000"/>
                          </a:solidFill>
                          <a:latin typeface="Calibri"/>
                        </a:rPr>
                        <a:t> (1388)</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مدل</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سیستم‌های</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دینامیکی</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tc>
                  <a:txBody>
                    <a:bodyPr/>
                    <a:lstStyle>
                      <a:lvl1pPr lvl="0">
                        <a:defRPr/>
                      </a:lvl1pPr>
                    </a:lstStyle>
                    <a:p>
                      <a:pPr marL="0" lvl="0" indent="0" algn="just">
                        <a:lnSpc>
                          <a:spcPct val="100000"/>
                        </a:lnSpc>
                        <a:buNone/>
                      </a:pPr>
                      <a:r>
                        <a:rPr lang="fa-IR" sz="1100" b="1" i="0" u="none" strike="noStrike" baseline="0">
                          <a:solidFill>
                            <a:srgbClr val="000000"/>
                          </a:solidFill>
                          <a:latin typeface="B Nazanin"/>
                        </a:rPr>
                        <a:t>مدیریت</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هزینه</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خرید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مواد</a:t>
                      </a:r>
                      <a:r>
                        <a:rPr lang="fa-IR" sz="1100" b="1" i="0" u="none" strike="noStrike" baseline="0">
                          <a:solidFill>
                            <a:srgbClr val="000000"/>
                          </a:solidFill>
                          <a:latin typeface="Calibri"/>
                        </a:rPr>
                        <a:t> </a:t>
                      </a:r>
                      <a:r>
                        <a:rPr lang="fa-IR" sz="1100" b="1" i="0" u="none" strike="noStrike" baseline="0">
                          <a:solidFill>
                            <a:srgbClr val="000000"/>
                          </a:solidFill>
                          <a:latin typeface="B Nazanin"/>
                        </a:rPr>
                        <a:t>و</a:t>
                      </a:r>
                      <a:r>
                        <a:rPr lang="fa-IR" sz="1100" b="1" i="0" u="none" strike="noStrike" baseline="0">
                          <a:solidFill>
                            <a:srgbClr val="000000"/>
                          </a:solidFill>
                          <a:latin typeface="Calibri"/>
                        </a:rPr>
                        <a:t> </a:t>
                      </a:r>
                      <a:r>
                        <a:rPr lang="fa-IR" sz="1100" b="1" i="0" u="none" strike="noStrike" baseline="0">
                          <a:solidFill>
                            <a:srgbClr val="000000"/>
                          </a:solidFill>
                          <a:latin typeface="B Nazanin"/>
                        </a:rPr>
                        <a:t>خدمات</a:t>
                      </a:r>
                      <a:r>
                        <a:rPr lang="fa-IR" sz="1100" b="1" i="0" u="none" strike="noStrike" baseline="0">
                          <a:solidFill>
                            <a:srgbClr val="000000"/>
                          </a:solidFill>
                          <a:latin typeface="Calibri"/>
                        </a:rPr>
                        <a:t>)</a:t>
                      </a:r>
                    </a:p>
                  </a:txBody>
                  <a:tcPr marL="51431" marR="51431" marT="0" marB="0">
                    <a:lnL w="12700" cap="flat">
                      <a:solidFill>
                        <a:srgbClr val="7CCA62"/>
                      </a:solidFill>
                      <a:round/>
                      <a:headEnd type="none" w="med" len="med"/>
                      <a:tailEnd type="none" w="med" len="med"/>
                    </a:lnL>
                    <a:lnR w="12700" cap="flat">
                      <a:solidFill>
                        <a:srgbClr val="7CCA62"/>
                      </a:solidFill>
                      <a:round/>
                      <a:headEnd type="none" w="med" len="med"/>
                      <a:tailEnd type="none" w="med" len="med"/>
                    </a:lnR>
                    <a:lnT w="12700" cap="flat">
                      <a:solidFill>
                        <a:srgbClr val="7CCA62"/>
                      </a:solidFill>
                      <a:round/>
                      <a:headEnd type="none" w="med" len="med"/>
                      <a:tailEnd type="none" w="med" len="med"/>
                    </a:lnT>
                    <a:lnB w="12700" cap="flat">
                      <a:solidFill>
                        <a:srgbClr val="7CCA62"/>
                      </a:solidFill>
                      <a:round/>
                      <a:headEnd type="none" w="med" len="med"/>
                      <a:tailEnd type="none" w="med" len="med"/>
                    </a:lnB>
                    <a:lnTlToBr>
                      <a:noFill/>
                    </a:lnTlToBr>
                    <a:lnBlToTr>
                      <a:noFill/>
                    </a:lnBlToTr>
                    <a:solidFill>
                      <a:srgbClr val="ECF6EA"/>
                    </a:solidFill>
                  </a:tcPr>
                </a:tc>
                <a:extLst>
                  <a:ext uri="{0D108BD9-81ED-4DB2-BD59-A6C34878D82A}">
                    <a16:rowId xmlns:a16="http://schemas.microsoft.com/office/drawing/2014/main" val="10021"/>
                  </a:ext>
                </a:extLst>
              </a:tr>
            </a:tbl>
          </a:graphicData>
        </a:graphic>
      </p:graphicFrame>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xfrm>
            <a:off x="5951539" y="6492876"/>
            <a:ext cx="2351087" cy="365125"/>
          </a:xfrm>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41</a:t>
            </a:fld>
            <a:endParaRPr/>
          </a:p>
        </p:txBody>
      </p:sp>
      <p:pic>
        <p:nvPicPr>
          <p:cNvPr id="6" name="Title 5"/>
          <p:cNvPicPr>
            <a:picLocks noGrp="1"/>
          </p:cNvPicPr>
          <p:nvPr>
            <p:ph type="title"/>
          </p:nvPr>
        </p:nvPicPr>
        <p:blipFill>
          <a:blip r:embed="rId3"/>
          <a:srcRect/>
          <a:stretch>
            <a:fillRect/>
          </a:stretch>
        </p:blipFill>
        <p:spPr>
          <a:xfrm>
            <a:off x="1987550" y="-12700"/>
            <a:ext cx="8345488" cy="506413"/>
          </a:xfrm>
          <a:prstGeom prst="rect">
            <a:avLst/>
          </a:prstGeom>
        </p:spPr>
      </p:pic>
    </p:spTree>
    <p:extLst>
      <p:ext uri="{BB962C8B-B14F-4D97-AF65-F5344CB8AC3E}">
        <p14:creationId xmlns:p14="http://schemas.microsoft.com/office/powerpoint/2010/main" val="37434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774826" y="2852738"/>
            <a:ext cx="8229601" cy="2320926"/>
          </a:xfrm>
          <a:prstGeom prst="rect">
            <a:avLst/>
          </a:prstGeom>
        </p:spPr>
        <p:txBody>
          <a:bodyPr/>
          <a:lstStyle>
            <a:lvl1pPr lvl="0">
              <a:defRPr/>
            </a:lvl1pPr>
          </a:lstStyle>
          <a:p>
            <a:pPr lvl="0" algn="r">
              <a:buNone/>
            </a:pPr>
            <a:r>
              <a:rPr/>
              <a:t> </a:t>
            </a:r>
          </a:p>
          <a:p>
            <a:pPr lvl="0" algn="r">
              <a:buNone/>
            </a:pPr>
            <a:r>
              <a:rPr lang="fa-IR"/>
              <a:t> </a:t>
            </a:r>
          </a:p>
          <a:p>
            <a:pPr lvl="0" algn="r">
              <a:buNone/>
            </a:pPr>
            <a:r>
              <a:rPr lang="fa-IR"/>
              <a:t>با تشکر از توجه حضار به امید دیدارهای بعد در کارگاه‌ها و همایش‌های تخصصی در حوزه علم و عمل مهندسی مالی و حسابداری مدیریت</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42</a:t>
            </a:fld>
            <a:endParaRPr/>
          </a:p>
        </p:txBody>
      </p:sp>
      <p:pic>
        <p:nvPicPr>
          <p:cNvPr id="6" name="Title 5"/>
          <p:cNvPicPr>
            <a:picLocks noGrp="1"/>
          </p:cNvPicPr>
          <p:nvPr>
            <p:ph type="title"/>
          </p:nvPr>
        </p:nvPicPr>
        <p:blipFill>
          <a:blip r:embed="rId3"/>
          <a:srcRect/>
          <a:stretch>
            <a:fillRect/>
          </a:stretch>
        </p:blipFill>
        <p:spPr>
          <a:xfrm>
            <a:off x="1695450" y="2189164"/>
            <a:ext cx="8240714" cy="1279525"/>
          </a:xfrm>
          <a:prstGeom prst="rect">
            <a:avLst/>
          </a:prstGeom>
        </p:spPr>
      </p:pic>
      <p:pic>
        <p:nvPicPr>
          <p:cNvPr id="7" name="Picture 6"/>
          <p:cNvPicPr/>
          <p:nvPr/>
        </p:nvPicPr>
        <p:blipFill>
          <a:blip r:embed="rId4"/>
          <a:srcRect/>
          <a:stretch>
            <a:fillRect/>
          </a:stretch>
        </p:blipFill>
        <p:spPr>
          <a:xfrm>
            <a:off x="7205664" y="255589"/>
            <a:ext cx="3286124" cy="2097087"/>
          </a:xfrm>
          <a:prstGeom prst="rect">
            <a:avLst/>
          </a:prstGeom>
          <a:noFill/>
        </p:spPr>
      </p:pic>
    </p:spTree>
    <p:extLst>
      <p:ext uri="{BB962C8B-B14F-4D97-AF65-F5344CB8AC3E}">
        <p14:creationId xmlns:p14="http://schemas.microsoft.com/office/powerpoint/2010/main" val="312460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19288" y="2708276"/>
            <a:ext cx="8229600" cy="2524125"/>
          </a:xfrm>
          <a:prstGeom prst="rect">
            <a:avLst/>
          </a:prstGeom>
        </p:spPr>
        <p:txBody>
          <a:bodyPr/>
          <a:lstStyle>
            <a:lvl1pPr lvl="0">
              <a:defRPr/>
            </a:lvl1pPr>
          </a:lstStyle>
          <a:p>
            <a:pPr lvl="0" algn="r"/>
            <a:r>
              <a:rPr lang="fa-IR"/>
              <a:t>در این خصوص اندیشمندان زیر اظهار نظر نمودند:</a:t>
            </a:r>
          </a:p>
          <a:p>
            <a:pPr lvl="0" algn="r"/>
            <a:r>
              <a:rPr lang="fa-IR"/>
              <a:t>کمپ بل(1938): انتساب شماره‌ها در بیان ویژگی‌های سیستم‌های مادی (اقلام) باستثناء اعداد، براساس قوانین کنترلی این ویژگی‌ها</a:t>
            </a:r>
          </a:p>
          <a:p>
            <a:pPr lvl="0" algn="r"/>
            <a:r>
              <a:rPr lang="fa-IR"/>
              <a:t>استیونس (1951): انتساب اعداد به اهداف یا رویدادها طبق قواعد</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5</a:t>
            </a:fld>
            <a:endParaRPr/>
          </a:p>
        </p:txBody>
      </p:sp>
      <p:pic>
        <p:nvPicPr>
          <p:cNvPr id="6" name="Title 5"/>
          <p:cNvPicPr>
            <a:picLocks noGrp="1"/>
          </p:cNvPicPr>
          <p:nvPr>
            <p:ph type="title"/>
          </p:nvPr>
        </p:nvPicPr>
        <p:blipFill>
          <a:blip r:embed="rId3"/>
          <a:srcRect/>
          <a:stretch>
            <a:fillRect/>
          </a:stretch>
        </p:blipFill>
        <p:spPr>
          <a:xfrm>
            <a:off x="2120900" y="1371601"/>
            <a:ext cx="8242300" cy="115887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52907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2063750" y="1951038"/>
            <a:ext cx="8229600" cy="4525962"/>
          </a:xfrm>
          <a:prstGeom prst="rect">
            <a:avLst/>
          </a:prstGeom>
        </p:spPr>
        <p:txBody>
          <a:bodyPr>
            <a:normAutofit fontScale="92500" lnSpcReduction="10000"/>
          </a:bodyPr>
          <a:lstStyle>
            <a:lvl1pPr lvl="0">
              <a:defRPr/>
            </a:lvl1pPr>
          </a:lstStyle>
          <a:p>
            <a:pPr marL="365125" indent="-255588" algn="r">
              <a:buFont typeface="Wingdings 3"/>
              <a:buChar char=""/>
            </a:pPr>
            <a:r>
              <a:rPr lang="fa-IR"/>
              <a:t>معیارهای بنیادی</a:t>
            </a:r>
          </a:p>
          <a:p>
            <a:pPr marL="365125" indent="-255588" algn="r">
              <a:buFont typeface="Wingdings 3"/>
              <a:buChar char=""/>
            </a:pPr>
            <a:r>
              <a:rPr lang="fa-IR"/>
              <a:t>با مراجعه به قوانین طبیعی، یکی از اعداد را بدون این که به اندازه‌گیری متغیر دیگری بستگی داشته باشد، به ویژگی مورد اندازه‌گیری نسبت داد.</a:t>
            </a:r>
          </a:p>
          <a:p>
            <a:pPr marL="365125" indent="-255588" algn="r">
              <a:buFont typeface="Wingdings 3"/>
              <a:buChar char=""/>
            </a:pPr>
            <a:r>
              <a:rPr lang="fa-IR"/>
              <a:t>معیارهای استنتاجی</a:t>
            </a:r>
          </a:p>
          <a:p>
            <a:pPr marL="365125" indent="-255588" algn="r">
              <a:buFont typeface="Wingdings 3"/>
              <a:buChar char=""/>
            </a:pPr>
            <a:r>
              <a:rPr lang="fa-IR"/>
              <a:t>به دو یا تعداد بیشتری معیار سنجش بستگی دارد.</a:t>
            </a:r>
          </a:p>
          <a:p>
            <a:pPr marL="365125" indent="-255588" algn="r">
              <a:buFont typeface="Wingdings 3"/>
              <a:buChar char=""/>
            </a:pPr>
            <a:r>
              <a:rPr lang="fa-IR"/>
              <a:t>مثال در حسابداری: سود، که از جمع و تفریق هزینه‌ها و درآمدها منتج می‌شود.</a:t>
            </a:r>
          </a:p>
          <a:p>
            <a:pPr marL="365125" indent="-255588" algn="r">
              <a:buFont typeface="Wingdings 3"/>
              <a:buChar char=""/>
            </a:pPr>
            <a:r>
              <a:rPr lang="fa-IR"/>
              <a:t>معیارهای حکمی</a:t>
            </a:r>
          </a:p>
          <a:p>
            <a:pPr marL="365125" indent="-255588" algn="r">
              <a:buFont typeface="Wingdings 3"/>
              <a:buChar char=""/>
            </a:pPr>
            <a:r>
              <a:rPr lang="fa-IR"/>
              <a:t>نوعی اندازه‌گیری در علوم اجتماعی و حسابداری است که برای تعریف قراردادی مربوط به صفات قابل مشاهده متغیرهای یک مفهوم مشخص بکار می‌رود.</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6</a:t>
            </a:fld>
            <a:endParaRPr/>
          </a:p>
        </p:txBody>
      </p:sp>
      <p:pic>
        <p:nvPicPr>
          <p:cNvPr id="6" name="Title 5"/>
          <p:cNvPicPr>
            <a:picLocks noGrp="1"/>
          </p:cNvPicPr>
          <p:nvPr>
            <p:ph type="title"/>
          </p:nvPr>
        </p:nvPicPr>
        <p:blipFill>
          <a:blip r:embed="rId3"/>
          <a:srcRect/>
          <a:stretch>
            <a:fillRect/>
          </a:stretch>
        </p:blipFill>
        <p:spPr>
          <a:xfrm>
            <a:off x="1987550" y="798514"/>
            <a:ext cx="8242300" cy="115887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87264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19288" y="2420938"/>
            <a:ext cx="8229600" cy="3675062"/>
          </a:xfrm>
          <a:prstGeom prst="rect">
            <a:avLst/>
          </a:prstGeom>
        </p:spPr>
        <p:txBody>
          <a:bodyPr>
            <a:normAutofit lnSpcReduction="10000"/>
          </a:bodyPr>
          <a:lstStyle>
            <a:lvl1pPr lvl="0">
              <a:defRPr/>
            </a:lvl1pPr>
          </a:lstStyle>
          <a:p>
            <a:pPr lvl="0" algn="r"/>
            <a:r>
              <a:rPr lang="fa-IR"/>
              <a:t>انتساب مبالغ به صفات یا ویژگی‌های اقلامی است که اندازه‌گیری می‌شوند.</a:t>
            </a:r>
          </a:p>
          <a:p>
            <a:pPr lvl="0" algn="r"/>
            <a:r>
              <a:rPr lang="fa-IR"/>
              <a:t>در حسابداری مقصود از فرآیند سنجش، یا اندازه‌گیری اقلام این است که برای موضوع هزینه یا رویداد متعلق به یک واحد تجاری مبلغ پولی تعیین کرد که از نظر کمی معقول باشد و پایان کار باید به گونه‌ای انجام شود که بتوان جمع اقلام را تعیین کرد و هنگام نیاز یا در صورت لزوم بتوان آنها را تفکیک نمود.</a:t>
            </a:r>
          </a:p>
          <a:p>
            <a:pPr lvl="0" algn="r"/>
            <a:r>
              <a:rPr lang="fa-IR"/>
              <a:t>ابزار اندازه‌گیری در حسابداری پول است که فرض می‌شود در طول دوره مالی ثابت است.</a:t>
            </a:r>
          </a:p>
          <a:p>
            <a:pPr lvl="0" algn="r"/>
            <a:endParaRPr lang="fa-I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7</a:t>
            </a:fld>
            <a:endParaRPr/>
          </a:p>
        </p:txBody>
      </p:sp>
      <p:pic>
        <p:nvPicPr>
          <p:cNvPr id="6" name="Title 5"/>
          <p:cNvPicPr>
            <a:picLocks noGrp="1"/>
          </p:cNvPicPr>
          <p:nvPr>
            <p:ph type="title"/>
          </p:nvPr>
        </p:nvPicPr>
        <p:blipFill>
          <a:blip r:embed="rId3"/>
          <a:srcRect/>
          <a:stretch>
            <a:fillRect/>
          </a:stretch>
        </p:blipFill>
        <p:spPr>
          <a:xfrm>
            <a:off x="1627189" y="1017589"/>
            <a:ext cx="8242301" cy="115887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286963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2781300"/>
            <a:ext cx="8229601" cy="2235200"/>
          </a:xfrm>
          <a:prstGeom prst="rect">
            <a:avLst/>
          </a:prstGeom>
        </p:spPr>
        <p:txBody>
          <a:bodyPr/>
          <a:lstStyle>
            <a:lvl1pPr lvl="0">
              <a:defRPr/>
            </a:lvl1pPr>
          </a:lstStyle>
          <a:p>
            <a:pPr lvl="0" algn="r"/>
            <a:r>
              <a:rPr lang="fa-IR"/>
              <a:t>1- نشانگر یک واحد ارزش است.</a:t>
            </a:r>
          </a:p>
          <a:p>
            <a:pPr lvl="0" algn="r"/>
            <a:r>
              <a:rPr lang="fa-IR"/>
              <a:t>2- واحد اندازه‌گیری مشترکی برای رویدادها و واقعیت‌های نامتنجانس فراهم می‌کند.</a:t>
            </a:r>
          </a:p>
          <a:p>
            <a:pPr lvl="0" algn="r"/>
            <a:r>
              <a:rPr lang="fa-IR"/>
              <a:t>3- امکان جمع و تفریق رویدادهای مختلف را فراهم می‌نماید.</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8</a:t>
            </a:fld>
            <a:endParaRPr/>
          </a:p>
        </p:txBody>
      </p:sp>
      <p:pic>
        <p:nvPicPr>
          <p:cNvPr id="6" name="Title 5"/>
          <p:cNvPicPr>
            <a:picLocks noGrp="1"/>
          </p:cNvPicPr>
          <p:nvPr>
            <p:ph type="title"/>
          </p:nvPr>
        </p:nvPicPr>
        <p:blipFill>
          <a:blip r:embed="rId3"/>
          <a:srcRect/>
          <a:stretch>
            <a:fillRect/>
          </a:stretch>
        </p:blipFill>
        <p:spPr>
          <a:xfrm>
            <a:off x="2157414" y="1427164"/>
            <a:ext cx="8242301" cy="1279525"/>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339031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92314" y="2492376"/>
            <a:ext cx="8229601" cy="2884489"/>
          </a:xfrm>
          <a:prstGeom prst="rect">
            <a:avLst/>
          </a:prstGeom>
        </p:spPr>
        <p:txBody>
          <a:bodyPr/>
          <a:lstStyle>
            <a:lvl1pPr lvl="0">
              <a:defRPr/>
            </a:lvl1pPr>
          </a:lstStyle>
          <a:p>
            <a:pPr lvl="0" algn="r">
              <a:buNone/>
            </a:pPr>
            <a:r>
              <a:rPr lang="fa-IR"/>
              <a:t>1- عدم امکان تصویر جامع و مانع از رویدادها و وضعیت تجاری توسط گزارش‌های حسابداری.</a:t>
            </a:r>
          </a:p>
          <a:p>
            <a:pPr lvl="0" algn="r">
              <a:buNone/>
            </a:pPr>
            <a:r>
              <a:rPr lang="fa-IR"/>
              <a:t>2- تغییرات بعدی در قدرت خرید آن، اثر بر مبالغ ثبت شده نمی‌گذارد.</a:t>
            </a:r>
          </a:p>
          <a:p>
            <a:pPr lvl="0" algn="r">
              <a:buNone/>
            </a:pPr>
            <a:r>
              <a:rPr lang="fa-IR"/>
              <a:t>3- عدم امکان انعکاس تجربه و مهارت مدیریت، اختلاف نظر مدیران فروش و تولید، سایر رویدادهای غیرمترقبه و یا ارائه محصولات مرغوب‌تر توسط رقبا در گزارش‌ها.</a:t>
            </a:r>
          </a:p>
        </p:txBody>
      </p:sp>
      <p:sp>
        <p:nvSpPr>
          <p:cNvPr id="3" name="Date Placeholder 2"/>
          <p:cNvSpPr txBox="1">
            <a:spLocks noGrp="1"/>
          </p:cNvSpPr>
          <p:nvPr>
            <p:ph type="dt" sz="quarter" idx="10"/>
          </p:nvPr>
        </p:nvSpPr>
        <p:spPr>
          <a:prstGeom prst="rect">
            <a:avLst/>
          </a:prstGeom>
          <a:ln>
            <a:noFill/>
          </a:ln>
        </p:spPr>
        <p:txBody>
          <a:bodyPr vert="horz" wrap="square" lIns="91440" tIns="45720" rIns="91440" bIns="45720" rtlCol="0" anchor="ctr"/>
          <a:lstStyle>
            <a:lvl1pPr lvl="0">
              <a:defRPr/>
            </a:lvl1pPr>
          </a:lstStyle>
          <a:p>
            <a:endParaRPr/>
          </a:p>
        </p:txBody>
      </p:sp>
      <p:sp>
        <p:nvSpPr>
          <p:cNvPr id="4" name="Footer Placeholder 3"/>
          <p:cNvSpPr txBox="1">
            <a:spLocks noGrp="1"/>
          </p:cNvSpPr>
          <p:nvPr>
            <p:ph type="ftr" sz="quarter" idx="11"/>
          </p:nvPr>
        </p:nvSpPr>
        <p:spPr>
          <a:prstGeom prst="rect">
            <a:avLst/>
          </a:prstGeom>
          <a:ln>
            <a:noFill/>
          </a:ln>
        </p:spPr>
        <p:txBody>
          <a:bodyPr vert="horz" wrap="square" lIns="91440" tIns="45720" rIns="91440" bIns="45720" rtlCol="0" anchor="ctr"/>
          <a:lstStyle>
            <a:lvl1pPr lvl="0">
              <a:defRPr/>
            </a:lvl1pPr>
          </a:lstStyle>
          <a:p>
            <a:endParaRPr/>
          </a:p>
        </p:txBody>
      </p:sp>
      <p:sp>
        <p:nvSpPr>
          <p:cNvPr id="5" name="Slide Number Placeholder 4"/>
          <p:cNvSpPr txBox="1">
            <a:spLocks noGrp="1"/>
          </p:cNvSpPr>
          <p:nvPr>
            <p:ph type="sldNum" sz="quarter" idx="12"/>
          </p:nvPr>
        </p:nvSpPr>
        <p:spPr>
          <a:prstGeom prst="rect">
            <a:avLst/>
          </a:prstGeom>
          <a:noFill/>
          <a:ln>
            <a:noFill/>
          </a:ln>
        </p:spPr>
        <p:txBody>
          <a:bodyPr/>
          <a:lstStyle>
            <a:lvl1pPr lvl="0">
              <a:defRPr/>
            </a:lvl1pPr>
          </a:lstStyle>
          <a:p>
            <a:fld id="{8B38DBA3-52F9-4AF4-A6A4-FA4D7DB2F99C}" type="slidenum">
              <a:t>9</a:t>
            </a:fld>
            <a:endParaRPr/>
          </a:p>
        </p:txBody>
      </p:sp>
      <p:pic>
        <p:nvPicPr>
          <p:cNvPr id="6" name="Title 5"/>
          <p:cNvPicPr>
            <a:picLocks noGrp="1"/>
          </p:cNvPicPr>
          <p:nvPr>
            <p:ph type="title"/>
          </p:nvPr>
        </p:nvPicPr>
        <p:blipFill>
          <a:blip r:embed="rId3"/>
          <a:srcRect/>
          <a:stretch>
            <a:fillRect/>
          </a:stretch>
        </p:blipFill>
        <p:spPr>
          <a:xfrm>
            <a:off x="1914526" y="895351"/>
            <a:ext cx="8240713" cy="1281113"/>
          </a:xfrm>
          <a:prstGeom prst="rect">
            <a:avLst/>
          </a:prstGeom>
        </p:spPr>
      </p:pic>
      <p:pic>
        <p:nvPicPr>
          <p:cNvPr id="7" name="Picture 6"/>
          <p:cNvPicPr/>
          <p:nvPr/>
        </p:nvPicPr>
        <p:blipFill>
          <a:blip r:embed="rId4"/>
          <a:srcRect/>
          <a:stretch>
            <a:fillRect/>
          </a:stretch>
        </p:blipFill>
        <p:spPr>
          <a:xfrm>
            <a:off x="8112224" y="260649"/>
            <a:ext cx="2370014" cy="1514539"/>
          </a:xfrm>
          <a:prstGeom prst="rect">
            <a:avLst/>
          </a:prstGeom>
          <a:noFill/>
        </p:spPr>
      </p:pic>
    </p:spTree>
    <p:extLst>
      <p:ext uri="{BB962C8B-B14F-4D97-AF65-F5344CB8AC3E}">
        <p14:creationId xmlns:p14="http://schemas.microsoft.com/office/powerpoint/2010/main" val="121003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2225</Words>
  <Application>Microsoft Office PowerPoint</Application>
  <PresentationFormat>Widescreen</PresentationFormat>
  <Paragraphs>342</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B Lotus</vt:lpstr>
      <vt:lpstr>B Nazanin</vt:lpstr>
      <vt:lpstr>Calibri</vt:lpstr>
      <vt:lpstr>Calibri Light</vt:lpstr>
      <vt:lpstr>IranNastaliq</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cp:revision>
  <dcterms:created xsi:type="dcterms:W3CDTF">2018-10-12T12:17:11Z</dcterms:created>
  <dcterms:modified xsi:type="dcterms:W3CDTF">2018-10-12T18:24:27Z</dcterms:modified>
</cp:coreProperties>
</file>