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328" r:id="rId70"/>
    <p:sldId id="329" r:id="rId71"/>
    <p:sldId id="330" r:id="rId72"/>
    <p:sldId id="331" r:id="rId73"/>
    <p:sldId id="332" r:id="rId74"/>
    <p:sldId id="333" r:id="rId75"/>
    <p:sldId id="334" r:id="rId76"/>
    <p:sldId id="335" r:id="rId77"/>
    <p:sldId id="336" r:id="rId78"/>
    <p:sldId id="337" r:id="rId79"/>
    <p:sldId id="338" r:id="rId80"/>
    <p:sldId id="339" r:id="rId81"/>
    <p:sldId id="340" r:id="rId82"/>
    <p:sldId id="341" r:id="rId83"/>
    <p:sldId id="342" r:id="rId84"/>
    <p:sldId id="343" r:id="rId85"/>
    <p:sldId id="344" r:id="rId86"/>
    <p:sldId id="345" r:id="rId87"/>
    <p:sldId id="346" r:id="rId88"/>
    <p:sldId id="347" r:id="rId89"/>
    <p:sldId id="348" r:id="rId90"/>
    <p:sldId id="349" r:id="rId91"/>
    <p:sldId id="350" r:id="rId92"/>
    <p:sldId id="351" r:id="rId93"/>
    <p:sldId id="352" r:id="rId94"/>
    <p:sldId id="353" r:id="rId95"/>
    <p:sldId id="354" r:id="rId96"/>
    <p:sldId id="355" r:id="rId97"/>
    <p:sldId id="356" r:id="rId98"/>
    <p:sldId id="357" r:id="rId99"/>
    <p:sldId id="358" r:id="rId100"/>
    <p:sldId id="359" r:id="rId101"/>
    <p:sldId id="360" r:id="rId102"/>
    <p:sldId id="361" r:id="rId103"/>
    <p:sldId id="362" r:id="rId104"/>
    <p:sldId id="363" r:id="rId105"/>
    <p:sldId id="364" r:id="rId106"/>
    <p:sldId id="365" r:id="rId107"/>
    <p:sldId id="366" r:id="rId108"/>
    <p:sldId id="367" r:id="rId109"/>
    <p:sldId id="368" r:id="rId110"/>
    <p:sldId id="369" r:id="rId111"/>
    <p:sldId id="370" r:id="rId112"/>
    <p:sldId id="371" r:id="rId113"/>
    <p:sldId id="372" r:id="rId114"/>
    <p:sldId id="373" r:id="rId115"/>
    <p:sldId id="374" r:id="rId116"/>
    <p:sldId id="375" r:id="rId117"/>
    <p:sldId id="376" r:id="rId1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presProps" Target="pres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593244-4286-463E-8271-B364DD9A262E}"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A28B0-7CA1-40F4-A6E4-3F3737016D0E}" type="slidenum">
              <a:rPr lang="en-US" smtClean="0"/>
              <a:t>‹#›</a:t>
            </a:fld>
            <a:endParaRPr lang="en-US"/>
          </a:p>
        </p:txBody>
      </p:sp>
    </p:spTree>
    <p:extLst>
      <p:ext uri="{BB962C8B-B14F-4D97-AF65-F5344CB8AC3E}">
        <p14:creationId xmlns:p14="http://schemas.microsoft.com/office/powerpoint/2010/main" val="3461356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593244-4286-463E-8271-B364DD9A262E}"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A28B0-7CA1-40F4-A6E4-3F3737016D0E}" type="slidenum">
              <a:rPr lang="en-US" smtClean="0"/>
              <a:t>‹#›</a:t>
            </a:fld>
            <a:endParaRPr lang="en-US"/>
          </a:p>
        </p:txBody>
      </p:sp>
    </p:spTree>
    <p:extLst>
      <p:ext uri="{BB962C8B-B14F-4D97-AF65-F5344CB8AC3E}">
        <p14:creationId xmlns:p14="http://schemas.microsoft.com/office/powerpoint/2010/main" val="355788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593244-4286-463E-8271-B364DD9A262E}"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A28B0-7CA1-40F4-A6E4-3F3737016D0E}" type="slidenum">
              <a:rPr lang="en-US" smtClean="0"/>
              <a:t>‹#›</a:t>
            </a:fld>
            <a:endParaRPr lang="en-US"/>
          </a:p>
        </p:txBody>
      </p:sp>
    </p:spTree>
    <p:extLst>
      <p:ext uri="{BB962C8B-B14F-4D97-AF65-F5344CB8AC3E}">
        <p14:creationId xmlns:p14="http://schemas.microsoft.com/office/powerpoint/2010/main" val="51040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92100"/>
            <a:ext cx="10972800" cy="57277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Date Placeholder 2"/>
          <p:cNvSpPr>
            <a:spLocks noGrp="1"/>
          </p:cNvSpPr>
          <p:nvPr>
            <p:ph type="dt" sz="half" idx="10"/>
          </p:nvPr>
        </p:nvSpPr>
        <p:spPr>
          <a:xfrm>
            <a:off x="609600" y="6245225"/>
            <a:ext cx="2844800" cy="476250"/>
          </a:xfrm>
        </p:spPr>
        <p:txBody>
          <a:bodyPr/>
          <a:lstStyle>
            <a:lvl1pPr>
              <a:defRPr/>
            </a:lvl1pPr>
          </a:lstStyle>
          <a:p>
            <a:endParaRPr lang="en-US" altLang="fa-IR"/>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endParaRPr lang="en-US" altLang="fa-IR"/>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62F359F2-E073-4527-81EA-40D892BC0F86}" type="slidenum">
              <a:rPr lang="ar-SA" altLang="fa-IR"/>
              <a:pPr/>
              <a:t>‹#›</a:t>
            </a:fld>
            <a:endParaRPr lang="en-US" altLang="fa-IR"/>
          </a:p>
        </p:txBody>
      </p:sp>
    </p:spTree>
    <p:extLst>
      <p:ext uri="{BB962C8B-B14F-4D97-AF65-F5344CB8AC3E}">
        <p14:creationId xmlns:p14="http://schemas.microsoft.com/office/powerpoint/2010/main" val="1481128539"/>
      </p:ext>
    </p:extLst>
  </p:cSld>
  <p:clrMapOvr>
    <a:masterClrMapping/>
  </p:clrMapOvr>
  <p:transition spd="med">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593244-4286-463E-8271-B364DD9A262E}"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A28B0-7CA1-40F4-A6E4-3F3737016D0E}" type="slidenum">
              <a:rPr lang="en-US" smtClean="0"/>
              <a:t>‹#›</a:t>
            </a:fld>
            <a:endParaRPr lang="en-US"/>
          </a:p>
        </p:txBody>
      </p:sp>
    </p:spTree>
    <p:extLst>
      <p:ext uri="{BB962C8B-B14F-4D97-AF65-F5344CB8AC3E}">
        <p14:creationId xmlns:p14="http://schemas.microsoft.com/office/powerpoint/2010/main" val="683053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3593244-4286-463E-8271-B364DD9A262E}"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A28B0-7CA1-40F4-A6E4-3F3737016D0E}" type="slidenum">
              <a:rPr lang="en-US" smtClean="0"/>
              <a:t>‹#›</a:t>
            </a:fld>
            <a:endParaRPr lang="en-US"/>
          </a:p>
        </p:txBody>
      </p:sp>
    </p:spTree>
    <p:extLst>
      <p:ext uri="{BB962C8B-B14F-4D97-AF65-F5344CB8AC3E}">
        <p14:creationId xmlns:p14="http://schemas.microsoft.com/office/powerpoint/2010/main" val="1621644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593244-4286-463E-8271-B364DD9A262E}" type="datetimeFigureOut">
              <a:rPr lang="en-US" smtClean="0"/>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CA28B0-7CA1-40F4-A6E4-3F3737016D0E}" type="slidenum">
              <a:rPr lang="en-US" smtClean="0"/>
              <a:t>‹#›</a:t>
            </a:fld>
            <a:endParaRPr lang="en-US"/>
          </a:p>
        </p:txBody>
      </p:sp>
    </p:spTree>
    <p:extLst>
      <p:ext uri="{BB962C8B-B14F-4D97-AF65-F5344CB8AC3E}">
        <p14:creationId xmlns:p14="http://schemas.microsoft.com/office/powerpoint/2010/main" val="2308881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593244-4286-463E-8271-B364DD9A262E}" type="datetimeFigureOut">
              <a:rPr lang="en-US" smtClean="0"/>
              <a:t>10/7/2018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CA28B0-7CA1-40F4-A6E4-3F3737016D0E}" type="slidenum">
              <a:rPr lang="en-US" smtClean="0"/>
              <a:t>‹#›</a:t>
            </a:fld>
            <a:endParaRPr lang="en-US"/>
          </a:p>
        </p:txBody>
      </p:sp>
    </p:spTree>
    <p:extLst>
      <p:ext uri="{BB962C8B-B14F-4D97-AF65-F5344CB8AC3E}">
        <p14:creationId xmlns:p14="http://schemas.microsoft.com/office/powerpoint/2010/main" val="393344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593244-4286-463E-8271-B364DD9A262E}" type="datetimeFigureOut">
              <a:rPr lang="en-US" smtClean="0"/>
              <a:t>10/7/2018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CA28B0-7CA1-40F4-A6E4-3F3737016D0E}" type="slidenum">
              <a:rPr lang="en-US" smtClean="0"/>
              <a:t>‹#›</a:t>
            </a:fld>
            <a:endParaRPr lang="en-US"/>
          </a:p>
        </p:txBody>
      </p:sp>
    </p:spTree>
    <p:extLst>
      <p:ext uri="{BB962C8B-B14F-4D97-AF65-F5344CB8AC3E}">
        <p14:creationId xmlns:p14="http://schemas.microsoft.com/office/powerpoint/2010/main" val="413554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593244-4286-463E-8271-B364DD9A262E}" type="datetimeFigureOut">
              <a:rPr lang="en-US" smtClean="0"/>
              <a:t>10/7/2018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CA28B0-7CA1-40F4-A6E4-3F3737016D0E}" type="slidenum">
              <a:rPr lang="en-US" smtClean="0"/>
              <a:t>‹#›</a:t>
            </a:fld>
            <a:endParaRPr lang="en-US"/>
          </a:p>
        </p:txBody>
      </p:sp>
    </p:spTree>
    <p:extLst>
      <p:ext uri="{BB962C8B-B14F-4D97-AF65-F5344CB8AC3E}">
        <p14:creationId xmlns:p14="http://schemas.microsoft.com/office/powerpoint/2010/main" val="417627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3593244-4286-463E-8271-B364DD9A262E}" type="datetimeFigureOut">
              <a:rPr lang="en-US" smtClean="0"/>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CA28B0-7CA1-40F4-A6E4-3F3737016D0E}" type="slidenum">
              <a:rPr lang="en-US" smtClean="0"/>
              <a:t>‹#›</a:t>
            </a:fld>
            <a:endParaRPr lang="en-US"/>
          </a:p>
        </p:txBody>
      </p:sp>
    </p:spTree>
    <p:extLst>
      <p:ext uri="{BB962C8B-B14F-4D97-AF65-F5344CB8AC3E}">
        <p14:creationId xmlns:p14="http://schemas.microsoft.com/office/powerpoint/2010/main" val="2891435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3593244-4286-463E-8271-B364DD9A262E}" type="datetimeFigureOut">
              <a:rPr lang="en-US" smtClean="0"/>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CA28B0-7CA1-40F4-A6E4-3F3737016D0E}" type="slidenum">
              <a:rPr lang="en-US" smtClean="0"/>
              <a:t>‹#›</a:t>
            </a:fld>
            <a:endParaRPr lang="en-US"/>
          </a:p>
        </p:txBody>
      </p:sp>
    </p:spTree>
    <p:extLst>
      <p:ext uri="{BB962C8B-B14F-4D97-AF65-F5344CB8AC3E}">
        <p14:creationId xmlns:p14="http://schemas.microsoft.com/office/powerpoint/2010/main" val="906604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593244-4286-463E-8271-B364DD9A262E}" type="datetimeFigureOut">
              <a:rPr lang="en-US" smtClean="0"/>
              <a:t>10/7/2018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CA28B0-7CA1-40F4-A6E4-3F3737016D0E}" type="slidenum">
              <a:rPr lang="en-US" smtClean="0"/>
              <a:t>‹#›</a:t>
            </a:fld>
            <a:endParaRPr lang="en-US"/>
          </a:p>
        </p:txBody>
      </p:sp>
    </p:spTree>
    <p:extLst>
      <p:ext uri="{BB962C8B-B14F-4D97-AF65-F5344CB8AC3E}">
        <p14:creationId xmlns:p14="http://schemas.microsoft.com/office/powerpoint/2010/main" val="2110022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sina\Desktop\37351081517069117923.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567608" y="411510"/>
            <a:ext cx="7200800" cy="4169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7600164"/>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6370" name="Rectangle 2"/>
          <p:cNvSpPr>
            <a:spLocks noGrp="1" noChangeArrowheads="1"/>
          </p:cNvSpPr>
          <p:nvPr>
            <p:ph type="title" idx="4294967295"/>
          </p:nvPr>
        </p:nvSpPr>
        <p:spPr/>
        <p:txBody>
          <a:bodyPr anchor="b"/>
          <a:lstStyle/>
          <a:p>
            <a:pPr eaLnBrk="1" hangingPunct="1">
              <a:defRPr/>
            </a:pPr>
            <a:r>
              <a:rPr lang="fa-IR" sz="3600">
                <a:effectLst>
                  <a:outerShdw blurRad="38100" dist="38100" dir="2700000" algn="tl">
                    <a:srgbClr val="C0C0C0"/>
                  </a:outerShdw>
                </a:effectLst>
                <a:cs typeface="B Farnaz" pitchFamily="2" charset="-78"/>
              </a:rPr>
              <a:t>مرحله _ تهيه ليست وظايف کارکنان </a:t>
            </a:r>
            <a:endParaRPr lang="en-US" sz="3600">
              <a:effectLst>
                <a:outerShdw blurRad="38100" dist="38100" dir="2700000" algn="tl">
                  <a:srgbClr val="C0C0C0"/>
                </a:outerShdw>
              </a:effectLst>
              <a:cs typeface="B Farnaz" pitchFamily="2" charset="-78"/>
            </a:endParaRPr>
          </a:p>
        </p:txBody>
      </p:sp>
      <p:sp>
        <p:nvSpPr>
          <p:cNvPr id="186371" name="Rectangle 3"/>
          <p:cNvSpPr>
            <a:spLocks noGrp="1" noChangeArrowheads="1"/>
          </p:cNvSpPr>
          <p:nvPr>
            <p:ph type="body" idx="4294967295"/>
          </p:nvPr>
        </p:nvSpPr>
        <p:spPr>
          <a:xfrm>
            <a:off x="2063750" y="2276475"/>
            <a:ext cx="6324600" cy="2133600"/>
          </a:xfrm>
        </p:spPr>
        <p:txBody>
          <a:bodyPr/>
          <a:lstStyle/>
          <a:p>
            <a:pPr algn="r" rtl="1" eaLnBrk="1" hangingPunct="1">
              <a:buFontTx/>
              <a:buNone/>
            </a:pPr>
            <a:r>
              <a:rPr lang="fa-IR">
                <a:cs typeface=" Mitra" pitchFamily="2" charset="-78"/>
              </a:rPr>
              <a:t>    ليست وظايف کارکنان عبارت است از ليستي که نشان ميدهد هر يک از کارکنان يک واحد سازماني در يک مدت معين چه وظايف و عملياتي را انجام مي دهد و چه مقدار وقت صرف انجام آنها مي کند .</a:t>
            </a:r>
            <a:endParaRPr lang="en-US">
              <a:cs typeface=" Mitra" pitchFamily="2" charset="-78"/>
            </a:endParaRPr>
          </a:p>
        </p:txBody>
      </p:sp>
      <p:grpSp>
        <p:nvGrpSpPr>
          <p:cNvPr id="11268" name="Group 4"/>
          <p:cNvGrpSpPr>
            <a:grpSpLocks/>
          </p:cNvGrpSpPr>
          <p:nvPr/>
        </p:nvGrpSpPr>
        <p:grpSpPr bwMode="auto">
          <a:xfrm>
            <a:off x="9409114" y="6381750"/>
            <a:ext cx="1258887" cy="476250"/>
            <a:chOff x="4967" y="4020"/>
            <a:chExt cx="793" cy="300"/>
          </a:xfrm>
        </p:grpSpPr>
        <p:sp>
          <p:nvSpPr>
            <p:cNvPr id="11269"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1270"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3259894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186370"/>
                                        </p:tgtEl>
                                        <p:attrNameLst>
                                          <p:attrName>style.visibility</p:attrName>
                                        </p:attrNameLst>
                                      </p:cBhvr>
                                      <p:to>
                                        <p:strVal val="visible"/>
                                      </p:to>
                                    </p:set>
                                    <p:animEffect transition="in" filter="fade">
                                      <p:cBhvr>
                                        <p:cTn id="7" dur="768" decel="100000"/>
                                        <p:tgtEl>
                                          <p:spTgt spid="186370"/>
                                        </p:tgtEl>
                                      </p:cBhvr>
                                    </p:animEffect>
                                    <p:animScale>
                                      <p:cBhvr>
                                        <p:cTn id="8" dur="768" decel="100000"/>
                                        <p:tgtEl>
                                          <p:spTgt spid="186370"/>
                                        </p:tgtEl>
                                      </p:cBhvr>
                                      <p:from x="10000" y="10000"/>
                                      <p:to x="200000" y="450000"/>
                                    </p:animScale>
                                    <p:animScale>
                                      <p:cBhvr>
                                        <p:cTn id="9" dur="1230" accel="100000" fill="hold">
                                          <p:stCondLst>
                                            <p:cond delay="768"/>
                                          </p:stCondLst>
                                        </p:cTn>
                                        <p:tgtEl>
                                          <p:spTgt spid="186370"/>
                                        </p:tgtEl>
                                      </p:cBhvr>
                                      <p:from x="200000" y="450000"/>
                                      <p:to x="100000" y="100000"/>
                                    </p:animScale>
                                    <p:set>
                                      <p:cBhvr>
                                        <p:cTn id="10" dur="768" fill="hold"/>
                                        <p:tgtEl>
                                          <p:spTgt spid="186370"/>
                                        </p:tgtEl>
                                        <p:attrNameLst>
                                          <p:attrName>ppt_x</p:attrName>
                                        </p:attrNameLst>
                                      </p:cBhvr>
                                      <p:to>
                                        <p:strVal val="(0.5)"/>
                                      </p:to>
                                    </p:set>
                                    <p:anim from="(0.5)" to="(#ppt_x)" calcmode="lin" valueType="num">
                                      <p:cBhvr>
                                        <p:cTn id="11" dur="1230" accel="100000" fill="hold">
                                          <p:stCondLst>
                                            <p:cond delay="768"/>
                                          </p:stCondLst>
                                        </p:cTn>
                                        <p:tgtEl>
                                          <p:spTgt spid="186370"/>
                                        </p:tgtEl>
                                        <p:attrNameLst>
                                          <p:attrName>ppt_x</p:attrName>
                                        </p:attrNameLst>
                                      </p:cBhvr>
                                    </p:anim>
                                    <p:set>
                                      <p:cBhvr>
                                        <p:cTn id="12" dur="768" fill="hold"/>
                                        <p:tgtEl>
                                          <p:spTgt spid="186370"/>
                                        </p:tgtEl>
                                        <p:attrNameLst>
                                          <p:attrName>ppt_y</p:attrName>
                                        </p:attrNameLst>
                                      </p:cBhvr>
                                      <p:to>
                                        <p:strVal val="(#ppt_y+0.4)"/>
                                      </p:to>
                                    </p:set>
                                    <p:anim from="(#ppt_y+0.4)" to="(#ppt_y)" calcmode="lin" valueType="num">
                                      <p:cBhvr>
                                        <p:cTn id="13" dur="1230" accel="100000" fill="hold">
                                          <p:stCondLst>
                                            <p:cond delay="768"/>
                                          </p:stCondLst>
                                        </p:cTn>
                                        <p:tgtEl>
                                          <p:spTgt spid="186370"/>
                                        </p:tgtEl>
                                        <p:attrNameLst>
                                          <p:attrName>ppt_y</p:attrName>
                                        </p:attrNameLst>
                                      </p:cBhvr>
                                    </p:anim>
                                  </p:childTnLst>
                                </p:cTn>
                              </p:par>
                            </p:childTnLst>
                          </p:cTn>
                        </p:par>
                        <p:par>
                          <p:cTn id="14" fill="hold" nodeType="afterGroup">
                            <p:stCondLst>
                              <p:cond delay="1998"/>
                            </p:stCondLst>
                            <p:childTnLst>
                              <p:par>
                                <p:cTn id="15" presetID="53" presetClass="entr" presetSubtype="0" fill="hold" grpId="0" nodeType="afterEffect">
                                  <p:stCondLst>
                                    <p:cond delay="0"/>
                                  </p:stCondLst>
                                  <p:childTnLst>
                                    <p:set>
                                      <p:cBhvr>
                                        <p:cTn id="16" dur="1" fill="hold">
                                          <p:stCondLst>
                                            <p:cond delay="0"/>
                                          </p:stCondLst>
                                        </p:cTn>
                                        <p:tgtEl>
                                          <p:spTgt spid="186371">
                                            <p:txEl>
                                              <p:pRg st="0" end="0"/>
                                            </p:txEl>
                                          </p:spTgt>
                                        </p:tgtEl>
                                        <p:attrNameLst>
                                          <p:attrName>style.visibility</p:attrName>
                                        </p:attrNameLst>
                                      </p:cBhvr>
                                      <p:to>
                                        <p:strVal val="visible"/>
                                      </p:to>
                                    </p:set>
                                    <p:anim calcmode="lin" valueType="num">
                                      <p:cBhvr>
                                        <p:cTn id="17" dur="500" fill="hold"/>
                                        <p:tgtEl>
                                          <p:spTgt spid="186371">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86371">
                                            <p:txEl>
                                              <p:pRg st="0" end="0"/>
                                            </p:txEl>
                                          </p:spTgt>
                                        </p:tgtEl>
                                        <p:attrNameLst>
                                          <p:attrName>ppt_h</p:attrName>
                                        </p:attrNameLst>
                                      </p:cBhvr>
                                      <p:tavLst>
                                        <p:tav tm="0">
                                          <p:val>
                                            <p:fltVal val="0"/>
                                          </p:val>
                                        </p:tav>
                                        <p:tav tm="100000">
                                          <p:val>
                                            <p:strVal val="#ppt_h"/>
                                          </p:val>
                                        </p:tav>
                                      </p:tavLst>
                                    </p:anim>
                                    <p:animEffect transition="in" filter="fade">
                                      <p:cBhvr>
                                        <p:cTn id="19" dur="500"/>
                                        <p:tgtEl>
                                          <p:spTgt spid="1863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0" grpId="0"/>
      <p:bldP spid="186371" grpId="0" build="p"/>
    </p:bldLst>
  </p:timing>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0579" name="Rectangle 3"/>
          <p:cNvSpPr>
            <a:spLocks noGrp="1" noChangeArrowheads="1"/>
          </p:cNvSpPr>
          <p:nvPr>
            <p:ph type="body" idx="4294967295"/>
          </p:nvPr>
        </p:nvSpPr>
        <p:spPr>
          <a:xfrm>
            <a:off x="1774825" y="2205038"/>
            <a:ext cx="6324600" cy="2133600"/>
          </a:xfrm>
        </p:spPr>
        <p:txBody>
          <a:bodyPr/>
          <a:lstStyle/>
          <a:p>
            <a:pPr algn="r" rtl="1" eaLnBrk="1" hangingPunct="1">
              <a:buFontTx/>
              <a:buNone/>
            </a:pPr>
            <a:r>
              <a:rPr lang="fa-IR" sz="3000">
                <a:cs typeface=" Mitra" pitchFamily="2" charset="-78"/>
              </a:rPr>
              <a:t>    فرمول واريانس بر اين فرض مبتني است که زمانهاي حداکثر و حداقل , حدودا شش انحراف استاندارد را در منحني توزيع بتا در بر مي گيرند .</a:t>
            </a:r>
            <a:endParaRPr lang="en-US" sz="3000">
              <a:cs typeface=" Mitra" pitchFamily="2" charset="-78"/>
            </a:endParaRPr>
          </a:p>
        </p:txBody>
      </p:sp>
      <p:grpSp>
        <p:nvGrpSpPr>
          <p:cNvPr id="103427" name="Group 3"/>
          <p:cNvGrpSpPr>
            <a:grpSpLocks/>
          </p:cNvGrpSpPr>
          <p:nvPr/>
        </p:nvGrpSpPr>
        <p:grpSpPr bwMode="auto">
          <a:xfrm>
            <a:off x="9409114" y="6381750"/>
            <a:ext cx="1258887" cy="476250"/>
            <a:chOff x="4967" y="4020"/>
            <a:chExt cx="793" cy="300"/>
          </a:xfrm>
        </p:grpSpPr>
        <p:sp>
          <p:nvSpPr>
            <p:cNvPr id="103428" name="AutoShape 4">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03429" name="AutoShape 5">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5504107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iterate type="lt">
                                    <p:tmPct val="10000"/>
                                  </p:iterate>
                                  <p:childTnLst>
                                    <p:set>
                                      <p:cBhvr>
                                        <p:cTn id="6" dur="1" fill="hold">
                                          <p:stCondLst>
                                            <p:cond delay="0"/>
                                          </p:stCondLst>
                                        </p:cTn>
                                        <p:tgtEl>
                                          <p:spTgt spid="280579">
                                            <p:txEl>
                                              <p:pRg st="0" end="0"/>
                                            </p:txEl>
                                          </p:spTgt>
                                        </p:tgtEl>
                                        <p:attrNameLst>
                                          <p:attrName>style.visibility</p:attrName>
                                        </p:attrNameLst>
                                      </p:cBhvr>
                                      <p:to>
                                        <p:strVal val="visible"/>
                                      </p:to>
                                    </p:set>
                                    <p:anim calcmode="lin" valueType="num">
                                      <p:cBhvr>
                                        <p:cTn id="7" dur="500" fill="hold"/>
                                        <p:tgtEl>
                                          <p:spTgt spid="28057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80579">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80579">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280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9" grpId="0" build="p"/>
    </p:bldLst>
  </p:timing>
</p:sld>
</file>

<file path=ppt/slides/slide10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1603" name="Rectangle 3"/>
          <p:cNvSpPr>
            <a:spLocks noGrp="1" noChangeArrowheads="1"/>
          </p:cNvSpPr>
          <p:nvPr>
            <p:ph type="body" idx="4294967295"/>
          </p:nvPr>
        </p:nvSpPr>
        <p:spPr>
          <a:xfrm>
            <a:off x="1774825" y="1484313"/>
            <a:ext cx="6324600" cy="2133600"/>
          </a:xfrm>
        </p:spPr>
        <p:txBody>
          <a:bodyPr/>
          <a:lstStyle/>
          <a:p>
            <a:pPr algn="r" rtl="1" eaLnBrk="1" hangingPunct="1">
              <a:buFontTx/>
              <a:buNone/>
            </a:pPr>
            <a:r>
              <a:rPr lang="fa-IR" sz="3000">
                <a:cs typeface=" Mitra" pitchFamily="2" charset="-78"/>
              </a:rPr>
              <a:t>    به طوري که در فرمول واريانس ملاحظه مي شود , براي محاسبه واريانس تنها به ارقام حداقل و حداکثر توجه مي شود , زيرا اين دو , نهايت راست و چپ فواصل ارقام را نشان ميدهند و بر واريانس تاثير مي گذارند و زمان محتمل (</a:t>
            </a:r>
            <a:r>
              <a:rPr lang="en-US" sz="3000">
                <a:cs typeface=" Mitra" pitchFamily="2" charset="-78"/>
              </a:rPr>
              <a:t>m</a:t>
            </a:r>
            <a:r>
              <a:rPr lang="fa-IR" sz="3000">
                <a:cs typeface=" Mitra" pitchFamily="2" charset="-78"/>
              </a:rPr>
              <a:t>) در محاسبه وارد نمي شود .</a:t>
            </a:r>
            <a:endParaRPr lang="en-US" sz="3000">
              <a:cs typeface=" Mitra" pitchFamily="2" charset="-78"/>
            </a:endParaRPr>
          </a:p>
        </p:txBody>
      </p:sp>
      <p:grpSp>
        <p:nvGrpSpPr>
          <p:cNvPr id="104451" name="Group 3"/>
          <p:cNvGrpSpPr>
            <a:grpSpLocks/>
          </p:cNvGrpSpPr>
          <p:nvPr/>
        </p:nvGrpSpPr>
        <p:grpSpPr bwMode="auto">
          <a:xfrm>
            <a:off x="9409114" y="6381750"/>
            <a:ext cx="1258887" cy="476250"/>
            <a:chOff x="4967" y="4020"/>
            <a:chExt cx="793" cy="300"/>
          </a:xfrm>
        </p:grpSpPr>
        <p:sp>
          <p:nvSpPr>
            <p:cNvPr id="104452" name="AutoShape 4">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04453" name="AutoShape 5">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9751402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81603">
                                            <p:txEl>
                                              <p:pRg st="0" end="0"/>
                                            </p:txEl>
                                          </p:spTgt>
                                        </p:tgtEl>
                                        <p:attrNameLst>
                                          <p:attrName>style.visibility</p:attrName>
                                        </p:attrNameLst>
                                      </p:cBhvr>
                                      <p:to>
                                        <p:strVal val="visible"/>
                                      </p:to>
                                    </p:set>
                                    <p:animEffect transition="in" filter="fade">
                                      <p:cBhvr>
                                        <p:cTn id="7" dur="1000"/>
                                        <p:tgtEl>
                                          <p:spTgt spid="281603">
                                            <p:txEl>
                                              <p:pRg st="0" end="0"/>
                                            </p:txEl>
                                          </p:spTgt>
                                        </p:tgtEl>
                                      </p:cBhvr>
                                    </p:animEffect>
                                    <p:anim calcmode="lin" valueType="num">
                                      <p:cBhvr>
                                        <p:cTn id="8" dur="1000" fill="hold"/>
                                        <p:tgtEl>
                                          <p:spTgt spid="281603">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28160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8160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3" grpId="0" build="p"/>
    </p:bldLst>
  </p:timing>
</p:sld>
</file>

<file path=ppt/slides/slide10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2626" name="Rectangle 2"/>
          <p:cNvSpPr>
            <a:spLocks noGrp="1" noChangeArrowheads="1"/>
          </p:cNvSpPr>
          <p:nvPr>
            <p:ph type="title" idx="4294967295"/>
          </p:nvPr>
        </p:nvSpPr>
        <p:spPr>
          <a:xfrm>
            <a:off x="2279651" y="301625"/>
            <a:ext cx="7927975" cy="1143000"/>
          </a:xfrm>
        </p:spPr>
        <p:txBody>
          <a:bodyPr anchor="b"/>
          <a:lstStyle/>
          <a:p>
            <a:pPr rtl="1" eaLnBrk="1" hangingPunct="1">
              <a:defRPr/>
            </a:pPr>
            <a:r>
              <a:rPr lang="fa-IR" sz="3600" b="1">
                <a:effectLst>
                  <a:outerShdw blurRad="38100" dist="38100" dir="2700000" algn="tl">
                    <a:srgbClr val="C0C0C0"/>
                  </a:outerShdw>
                </a:effectLst>
                <a:cs typeface="B Farnaz" pitchFamily="2" charset="-78"/>
              </a:rPr>
              <a:t>روش مسير بحراني (</a:t>
            </a:r>
            <a:r>
              <a:rPr lang="en-US" sz="3600" b="1">
                <a:effectLst>
                  <a:outerShdw blurRad="38100" dist="38100" dir="2700000" algn="tl">
                    <a:srgbClr val="C0C0C0"/>
                  </a:outerShdw>
                </a:effectLst>
                <a:cs typeface="B Farnaz" pitchFamily="2" charset="-78"/>
              </a:rPr>
              <a:t>C.P.M</a:t>
            </a:r>
            <a:r>
              <a:rPr lang="fa-IR" sz="3600" b="1">
                <a:effectLst>
                  <a:outerShdw blurRad="38100" dist="38100" dir="2700000" algn="tl">
                    <a:srgbClr val="C0C0C0"/>
                  </a:outerShdw>
                </a:effectLst>
                <a:cs typeface="B Farnaz" pitchFamily="2" charset="-78"/>
              </a:rPr>
              <a:t>)</a:t>
            </a:r>
            <a:br>
              <a:rPr lang="fa-IR" sz="3600" b="1">
                <a:effectLst>
                  <a:outerShdw blurRad="38100" dist="38100" dir="2700000" algn="tl">
                    <a:srgbClr val="C0C0C0"/>
                  </a:outerShdw>
                </a:effectLst>
                <a:cs typeface="B Farnaz" pitchFamily="2" charset="-78"/>
              </a:rPr>
            </a:br>
            <a:r>
              <a:rPr lang="en-US" sz="3600" b="1">
                <a:effectLst>
                  <a:outerShdw blurRad="38100" dist="38100" dir="2700000" algn="tl">
                    <a:srgbClr val="C0C0C0"/>
                  </a:outerShdw>
                </a:effectLst>
                <a:cs typeface="B Farnaz" pitchFamily="2" charset="-78"/>
              </a:rPr>
              <a:t>   CRITICAL  PATH  METOD </a:t>
            </a:r>
          </a:p>
        </p:txBody>
      </p:sp>
      <p:sp>
        <p:nvSpPr>
          <p:cNvPr id="282627" name="Rectangle 3"/>
          <p:cNvSpPr>
            <a:spLocks noGrp="1" noChangeArrowheads="1"/>
          </p:cNvSpPr>
          <p:nvPr>
            <p:ph type="body" idx="4294967295"/>
          </p:nvPr>
        </p:nvSpPr>
        <p:spPr>
          <a:xfrm>
            <a:off x="1703388" y="1989138"/>
            <a:ext cx="6540500" cy="2133600"/>
          </a:xfrm>
        </p:spPr>
        <p:txBody>
          <a:bodyPr>
            <a:normAutofit lnSpcReduction="10000"/>
          </a:bodyPr>
          <a:lstStyle/>
          <a:p>
            <a:pPr algn="r" rtl="1" eaLnBrk="1" hangingPunct="1">
              <a:buFontTx/>
              <a:buNone/>
            </a:pPr>
            <a:r>
              <a:rPr lang="fa-IR" sz="3000">
                <a:cs typeface=" Mitra" pitchFamily="2" charset="-78"/>
              </a:rPr>
              <a:t>    روش مسير بحراني يکي ديگر از روشهاي برنامه ريزي است که مبنياي پيش بيني را با برآورد هزينه فعاليتهاي مربوط به انجام يک پروژه مرتبط مي سازد. روش مسير بحراني از بسياري از جهات با روش پرت مشابهت دارد, لکن وجوه افتراقي نيز بين اين دو روش موجود است که در اين  جا به آنها اشاره مي شود:</a:t>
            </a:r>
            <a:endParaRPr lang="en-US" sz="3000">
              <a:cs typeface=" Mitra" pitchFamily="2" charset="-78"/>
            </a:endParaRPr>
          </a:p>
        </p:txBody>
      </p:sp>
      <p:grpSp>
        <p:nvGrpSpPr>
          <p:cNvPr id="105476" name="Group 4"/>
          <p:cNvGrpSpPr>
            <a:grpSpLocks/>
          </p:cNvGrpSpPr>
          <p:nvPr/>
        </p:nvGrpSpPr>
        <p:grpSpPr bwMode="auto">
          <a:xfrm>
            <a:off x="9409114" y="6381750"/>
            <a:ext cx="1258887" cy="476250"/>
            <a:chOff x="4967" y="4020"/>
            <a:chExt cx="793" cy="300"/>
          </a:xfrm>
        </p:grpSpPr>
        <p:sp>
          <p:nvSpPr>
            <p:cNvPr id="105477"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05478"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41475654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82626"/>
                                        </p:tgtEl>
                                        <p:attrNameLst>
                                          <p:attrName>style.visibility</p:attrName>
                                        </p:attrNameLst>
                                      </p:cBhvr>
                                      <p:to>
                                        <p:strVal val="visible"/>
                                      </p:to>
                                    </p:set>
                                    <p:animEffect transition="in" filter="blinds(horizontal)">
                                      <p:cBhvr>
                                        <p:cTn id="7" dur="500"/>
                                        <p:tgtEl>
                                          <p:spTgt spid="282626"/>
                                        </p:tgtEl>
                                      </p:cBhvr>
                                    </p:animEffect>
                                  </p:childTnLst>
                                </p:cTn>
                              </p:par>
                            </p:childTnLst>
                          </p:cTn>
                        </p:par>
                        <p:par>
                          <p:cTn id="8" fill="hold" nodeType="afterGroup">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282627">
                                            <p:txEl>
                                              <p:pRg st="0" end="0"/>
                                            </p:txEl>
                                          </p:spTgt>
                                        </p:tgtEl>
                                        <p:attrNameLst>
                                          <p:attrName>style.visibility</p:attrName>
                                        </p:attrNameLst>
                                      </p:cBhvr>
                                      <p:to>
                                        <p:strVal val="visible"/>
                                      </p:to>
                                    </p:set>
                                    <p:animEffect transition="in" filter="fade">
                                      <p:cBhvr>
                                        <p:cTn id="11" dur="1000"/>
                                        <p:tgtEl>
                                          <p:spTgt spid="282627">
                                            <p:txEl>
                                              <p:pRg st="0" end="0"/>
                                            </p:txEl>
                                          </p:spTgt>
                                        </p:tgtEl>
                                      </p:cBhvr>
                                    </p:animEffect>
                                    <p:anim calcmode="lin" valueType="num">
                                      <p:cBhvr>
                                        <p:cTn id="12" dur="1000" fill="hold"/>
                                        <p:tgtEl>
                                          <p:spTgt spid="282627">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282627">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282627">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6" grpId="0"/>
      <p:bldP spid="282627" grpId="0" build="p"/>
    </p:bldLst>
  </p:timing>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3651" name="Rectangle 3"/>
          <p:cNvSpPr>
            <a:spLocks noGrp="1" noChangeArrowheads="1"/>
          </p:cNvSpPr>
          <p:nvPr>
            <p:ph type="body" idx="4294967295"/>
          </p:nvPr>
        </p:nvSpPr>
        <p:spPr>
          <a:xfrm>
            <a:off x="1847850" y="2349500"/>
            <a:ext cx="6324600" cy="2133600"/>
          </a:xfrm>
        </p:spPr>
        <p:txBody>
          <a:bodyPr/>
          <a:lstStyle/>
          <a:p>
            <a:pPr marL="609600" indent="-609600" algn="r" rtl="1">
              <a:buNone/>
            </a:pPr>
            <a:r>
              <a:rPr lang="fa-IR" sz="3000">
                <a:cs typeface=" Mitra" pitchFamily="2" charset="-78"/>
              </a:rPr>
              <a:t>       در روش بحراني, به جاي برآورد سه زمان در مورد هر فعاليت, فقط يک زمان, برآورد ميشود .</a:t>
            </a:r>
            <a:endParaRPr lang="en-US" sz="3000">
              <a:cs typeface=" Mitra" pitchFamily="2" charset="-78"/>
            </a:endParaRPr>
          </a:p>
        </p:txBody>
      </p:sp>
      <p:grpSp>
        <p:nvGrpSpPr>
          <p:cNvPr id="106499" name="Group 3"/>
          <p:cNvGrpSpPr>
            <a:grpSpLocks/>
          </p:cNvGrpSpPr>
          <p:nvPr/>
        </p:nvGrpSpPr>
        <p:grpSpPr bwMode="auto">
          <a:xfrm>
            <a:off x="9409114" y="6381750"/>
            <a:ext cx="1258887" cy="476250"/>
            <a:chOff x="4967" y="4020"/>
            <a:chExt cx="793" cy="300"/>
          </a:xfrm>
        </p:grpSpPr>
        <p:sp>
          <p:nvSpPr>
            <p:cNvPr id="106500" name="AutoShape 4">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06501" name="AutoShape 5">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3667522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iterate type="lt">
                                    <p:tmPct val="10000"/>
                                  </p:iterate>
                                  <p:childTnLst>
                                    <p:set>
                                      <p:cBhvr>
                                        <p:cTn id="6" dur="1" fill="hold">
                                          <p:stCondLst>
                                            <p:cond delay="0"/>
                                          </p:stCondLst>
                                        </p:cTn>
                                        <p:tgtEl>
                                          <p:spTgt spid="283651">
                                            <p:txEl>
                                              <p:pRg st="0" end="0"/>
                                            </p:txEl>
                                          </p:spTgt>
                                        </p:tgtEl>
                                        <p:attrNameLst>
                                          <p:attrName>style.visibility</p:attrName>
                                        </p:attrNameLst>
                                      </p:cBhvr>
                                      <p:to>
                                        <p:strVal val="visible"/>
                                      </p:to>
                                    </p:set>
                                    <p:anim calcmode="lin" valueType="num">
                                      <p:cBhvr>
                                        <p:cTn id="7" dur="500" fill="hold"/>
                                        <p:tgtEl>
                                          <p:spTgt spid="2836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83651">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83651">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2836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build="p"/>
    </p:bldLst>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4675" name="Rectangle 3"/>
          <p:cNvSpPr>
            <a:spLocks noGrp="1" noChangeArrowheads="1"/>
          </p:cNvSpPr>
          <p:nvPr>
            <p:ph type="body" idx="4294967295"/>
          </p:nvPr>
        </p:nvSpPr>
        <p:spPr>
          <a:xfrm>
            <a:off x="1919288" y="1196975"/>
            <a:ext cx="6324600" cy="2133600"/>
          </a:xfrm>
        </p:spPr>
        <p:txBody>
          <a:bodyPr>
            <a:normAutofit fontScale="92500" lnSpcReduction="20000"/>
          </a:bodyPr>
          <a:lstStyle/>
          <a:p>
            <a:pPr marL="609600" indent="-609600" algn="r" rtl="1">
              <a:lnSpc>
                <a:spcPct val="80000"/>
              </a:lnSpc>
              <a:buNone/>
            </a:pPr>
            <a:r>
              <a:rPr lang="fa-IR" sz="2600">
                <a:cs typeface=" Mitra" pitchFamily="2" charset="-78"/>
              </a:rPr>
              <a:t>        مفروضات اوليه روش پرت, چنين است که هزينه انجام هر فعاليت با زمان لازم جهت انجام آن فعاليت, ارتباط مستقيم دارد, بنابراين پيش بيني هزينه ضروري ندارد هر چه زمان يک فعاليت طولاني تر شود چون تغييرات هزينه مستقيما با زمان مربوط مي شود هزينه هاي آن فعاليت نيز افزايش مي يابد و هرگاه در زمان اجراي فعاليت, کاهش ايجاد شود در     هزينه هاي مربوط نيز صرفه جويي به عمل خواهد آمد. لذا روش پرت صرفا بر مبناي پيش بيني زمان فعاليت, شکل ميگيرد. در روش مسير بحراني (</a:t>
            </a:r>
            <a:r>
              <a:rPr lang="en-US" sz="2600">
                <a:latin typeface="Times New Roman" panose="02020603050405020304" pitchFamily="18" charset="0"/>
                <a:cs typeface=" Mitra" pitchFamily="2" charset="-78"/>
              </a:rPr>
              <a:t>CPM</a:t>
            </a:r>
            <a:r>
              <a:rPr lang="fa-IR" sz="2600">
                <a:cs typeface=" Mitra" pitchFamily="2" charset="-78"/>
              </a:rPr>
              <a:t>), علاوه بر زمان فعاليت, نسبت به هزينه هاي انجام هر فعاليت نيز تاکيد و توجه ميشود.</a:t>
            </a:r>
            <a:endParaRPr lang="en-US" sz="2600">
              <a:cs typeface=" Mitra" pitchFamily="2" charset="-78"/>
            </a:endParaRPr>
          </a:p>
        </p:txBody>
      </p:sp>
      <p:grpSp>
        <p:nvGrpSpPr>
          <p:cNvPr id="107523" name="Group 3"/>
          <p:cNvGrpSpPr>
            <a:grpSpLocks/>
          </p:cNvGrpSpPr>
          <p:nvPr/>
        </p:nvGrpSpPr>
        <p:grpSpPr bwMode="auto">
          <a:xfrm>
            <a:off x="9409114" y="6381750"/>
            <a:ext cx="1258887" cy="476250"/>
            <a:chOff x="4967" y="4020"/>
            <a:chExt cx="793" cy="300"/>
          </a:xfrm>
        </p:grpSpPr>
        <p:sp>
          <p:nvSpPr>
            <p:cNvPr id="107524" name="AutoShape 4">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07525" name="AutoShape 5">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4061907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84675">
                                            <p:txEl>
                                              <p:pRg st="0" end="0"/>
                                            </p:txEl>
                                          </p:spTgt>
                                        </p:tgtEl>
                                        <p:attrNameLst>
                                          <p:attrName>style.visibility</p:attrName>
                                        </p:attrNameLst>
                                      </p:cBhvr>
                                      <p:to>
                                        <p:strVal val="visible"/>
                                      </p:to>
                                    </p:set>
                                    <p:animEffect transition="in" filter="diamond(in)">
                                      <p:cBhvr>
                                        <p:cTn id="7" dur="2000"/>
                                        <p:tgtEl>
                                          <p:spTgt spid="284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5" grpId="0" build="p"/>
    </p:bldLst>
  </p:timing>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5699" name="Rectangle 3"/>
          <p:cNvSpPr>
            <a:spLocks noGrp="1" noChangeArrowheads="1"/>
          </p:cNvSpPr>
          <p:nvPr>
            <p:ph type="body" idx="4294967295"/>
          </p:nvPr>
        </p:nvSpPr>
        <p:spPr>
          <a:xfrm>
            <a:off x="1919288" y="1700213"/>
            <a:ext cx="6481762" cy="2133600"/>
          </a:xfrm>
        </p:spPr>
        <p:txBody>
          <a:bodyPr/>
          <a:lstStyle/>
          <a:p>
            <a:pPr algn="r" rtl="1" eaLnBrk="1" hangingPunct="1">
              <a:buFontTx/>
              <a:buNone/>
            </a:pPr>
            <a:r>
              <a:rPr lang="fa-IR" sz="2600">
                <a:cs typeface=" Mitra" pitchFamily="2" charset="-78"/>
              </a:rPr>
              <a:t>     با توجه به وجوه افتراق دو روش, هرگاه در پروژه اي, عامل زمان و سرعت انجام کار, در اوليت باشد و همچنين موردي باشد که براي اولين بار انجام مي شود, استفاده از روش پرت توصيه ميگردد و هرگاه براي پروژه اي بتوان علاوه بر زمان, هزينه را نيز بر آورد کرد, روش (</a:t>
            </a:r>
            <a:r>
              <a:rPr lang="en-US" sz="2600">
                <a:cs typeface=" Mitra" pitchFamily="2" charset="-78"/>
              </a:rPr>
              <a:t>CPM</a:t>
            </a:r>
            <a:r>
              <a:rPr lang="fa-IR" sz="2600">
                <a:cs typeface=" Mitra" pitchFamily="2" charset="-78"/>
              </a:rPr>
              <a:t>) روش مناسب تري خواهد بود</a:t>
            </a:r>
            <a:endParaRPr lang="en-US" sz="2600">
              <a:cs typeface=" Mitra" pitchFamily="2" charset="-78"/>
            </a:endParaRPr>
          </a:p>
        </p:txBody>
      </p:sp>
      <p:grpSp>
        <p:nvGrpSpPr>
          <p:cNvPr id="108547" name="Group 3"/>
          <p:cNvGrpSpPr>
            <a:grpSpLocks/>
          </p:cNvGrpSpPr>
          <p:nvPr/>
        </p:nvGrpSpPr>
        <p:grpSpPr bwMode="auto">
          <a:xfrm>
            <a:off x="9409114" y="6381750"/>
            <a:ext cx="1258887" cy="476250"/>
            <a:chOff x="4967" y="4020"/>
            <a:chExt cx="793" cy="300"/>
          </a:xfrm>
        </p:grpSpPr>
        <p:sp>
          <p:nvSpPr>
            <p:cNvPr id="108548" name="AutoShape 4">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08549" name="AutoShape 5">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6594695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4" presetClass="entr" presetSubtype="0" fill="hold" grpId="0" nodeType="afterEffect">
                                  <p:stCondLst>
                                    <p:cond delay="0"/>
                                  </p:stCondLst>
                                  <p:childTnLst>
                                    <p:set>
                                      <p:cBhvr>
                                        <p:cTn id="6" dur="1" fill="hold">
                                          <p:stCondLst>
                                            <p:cond delay="0"/>
                                          </p:stCondLst>
                                        </p:cTn>
                                        <p:tgtEl>
                                          <p:spTgt spid="285699">
                                            <p:txEl>
                                              <p:pRg st="0" end="0"/>
                                            </p:txEl>
                                          </p:spTgt>
                                        </p:tgtEl>
                                        <p:attrNameLst>
                                          <p:attrName>style.visibility</p:attrName>
                                        </p:attrNameLst>
                                      </p:cBhvr>
                                      <p:to>
                                        <p:strVal val="visible"/>
                                      </p:to>
                                    </p:set>
                                    <p:animEffect transition="in" filter="fade">
                                      <p:cBhvr>
                                        <p:cTn id="7" dur="500"/>
                                        <p:tgtEl>
                                          <p:spTgt spid="285699">
                                            <p:txEl>
                                              <p:pRg st="0" end="0"/>
                                            </p:txEl>
                                          </p:spTgt>
                                        </p:tgtEl>
                                      </p:cBhvr>
                                    </p:animEffect>
                                    <p:anim calcmode="lin" valueType="num">
                                      <p:cBhvr>
                                        <p:cTn id="8" dur="500" fill="hold"/>
                                        <p:tgtEl>
                                          <p:spTgt spid="28569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85699">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9" grpId="0" build="p"/>
    </p:bldLst>
  </p:timing>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22" name="Rectangle 2"/>
          <p:cNvSpPr>
            <a:spLocks noGrp="1" noChangeArrowheads="1"/>
          </p:cNvSpPr>
          <p:nvPr>
            <p:ph type="title" idx="4294967295"/>
          </p:nvPr>
        </p:nvSpPr>
        <p:spPr/>
        <p:txBody>
          <a:bodyPr anchor="b"/>
          <a:lstStyle/>
          <a:p>
            <a:pPr rtl="1" eaLnBrk="1" hangingPunct="1">
              <a:defRPr/>
            </a:pPr>
            <a:r>
              <a:rPr lang="fa-IR" sz="4800">
                <a:effectLst>
                  <a:outerShdw blurRad="38100" dist="38100" dir="2700000" algn="tl">
                    <a:srgbClr val="C0C0C0"/>
                  </a:outerShdw>
                </a:effectLst>
                <a:cs typeface="B Farnaz" pitchFamily="2" charset="-78"/>
              </a:rPr>
              <a:t>مراحل روش </a:t>
            </a:r>
            <a:r>
              <a:rPr lang="en-US" sz="4800">
                <a:effectLst>
                  <a:outerShdw blurRad="38100" dist="38100" dir="2700000" algn="tl">
                    <a:srgbClr val="C0C0C0"/>
                  </a:outerShdw>
                </a:effectLst>
                <a:cs typeface="B Farnaz" pitchFamily="2" charset="-78"/>
              </a:rPr>
              <a:t>CPM</a:t>
            </a:r>
          </a:p>
        </p:txBody>
      </p:sp>
      <p:sp>
        <p:nvSpPr>
          <p:cNvPr id="286723" name="Rectangle 3"/>
          <p:cNvSpPr>
            <a:spLocks noGrp="1" noChangeArrowheads="1"/>
          </p:cNvSpPr>
          <p:nvPr>
            <p:ph type="body" idx="4294967295"/>
          </p:nvPr>
        </p:nvSpPr>
        <p:spPr>
          <a:xfrm>
            <a:off x="1524000" y="1700214"/>
            <a:ext cx="6808788" cy="1939925"/>
          </a:xfrm>
        </p:spPr>
        <p:txBody>
          <a:bodyPr>
            <a:normAutofit fontScale="47500" lnSpcReduction="20000"/>
          </a:bodyPr>
          <a:lstStyle/>
          <a:p>
            <a:pPr algn="r" rtl="1" eaLnBrk="1" hangingPunct="1">
              <a:lnSpc>
                <a:spcPct val="90000"/>
              </a:lnSpc>
              <a:buFontTx/>
              <a:buNone/>
            </a:pPr>
            <a:r>
              <a:rPr lang="fa-IR" smtClean="0">
                <a:solidFill>
                  <a:srgbClr val="CC3300"/>
                </a:solidFill>
                <a:cs typeface=" Mitra" pitchFamily="2" charset="-78"/>
              </a:rPr>
              <a:t>براي برنامه ريزي بر مبناي روش مسير بحراني, طي مراحل زير ضرورت دارد : </a:t>
            </a:r>
          </a:p>
          <a:p>
            <a:pPr lvl="1" algn="r" rtl="1" eaLnBrk="1" hangingPunct="1">
              <a:lnSpc>
                <a:spcPct val="90000"/>
              </a:lnSpc>
              <a:buFont typeface="Wingdings" panose="05000000000000000000" pitchFamily="2" charset="2"/>
              <a:buChar char="l"/>
            </a:pPr>
            <a:r>
              <a:rPr lang="fa-IR">
                <a:cs typeface=" Mitra" pitchFamily="2" charset="-78"/>
              </a:rPr>
              <a:t>تعيين هدف مورد نظر </a:t>
            </a:r>
          </a:p>
          <a:p>
            <a:pPr lvl="1" algn="r" rtl="1" eaLnBrk="1" hangingPunct="1">
              <a:lnSpc>
                <a:spcPct val="90000"/>
              </a:lnSpc>
              <a:buFont typeface="Wingdings" panose="05000000000000000000" pitchFamily="2" charset="2"/>
              <a:buChar char="l"/>
            </a:pPr>
            <a:r>
              <a:rPr lang="fa-IR">
                <a:cs typeface=" Mitra" pitchFamily="2" charset="-78"/>
              </a:rPr>
              <a:t>تهيه ليست فعاليت ها </a:t>
            </a:r>
          </a:p>
          <a:p>
            <a:pPr lvl="1" algn="r" rtl="1" eaLnBrk="1" hangingPunct="1">
              <a:lnSpc>
                <a:spcPct val="90000"/>
              </a:lnSpc>
              <a:buFont typeface="Wingdings" panose="05000000000000000000" pitchFamily="2" charset="2"/>
              <a:buChar char="l"/>
            </a:pPr>
            <a:r>
              <a:rPr lang="fa-IR">
                <a:cs typeface=" Mitra" pitchFamily="2" charset="-78"/>
              </a:rPr>
              <a:t>تعيين رويدادهاي قبل , بعد و همزمان با هر فعاليت </a:t>
            </a:r>
          </a:p>
          <a:p>
            <a:pPr lvl="1" algn="r" rtl="1" eaLnBrk="1" hangingPunct="1">
              <a:lnSpc>
                <a:spcPct val="90000"/>
              </a:lnSpc>
              <a:buFont typeface="Wingdings" panose="05000000000000000000" pitchFamily="2" charset="2"/>
              <a:buChar char="l"/>
            </a:pPr>
            <a:r>
              <a:rPr lang="fa-IR">
                <a:cs typeface=" Mitra" pitchFamily="2" charset="-78"/>
              </a:rPr>
              <a:t>برآورد زمان انجام هر فعاليت </a:t>
            </a:r>
          </a:p>
          <a:p>
            <a:pPr lvl="1" algn="r" rtl="1" eaLnBrk="1" hangingPunct="1">
              <a:lnSpc>
                <a:spcPct val="90000"/>
              </a:lnSpc>
              <a:buFont typeface="Wingdings" panose="05000000000000000000" pitchFamily="2" charset="2"/>
              <a:buChar char="l"/>
            </a:pPr>
            <a:r>
              <a:rPr lang="fa-IR">
                <a:cs typeface=" Mitra" pitchFamily="2" charset="-78"/>
              </a:rPr>
              <a:t>برآورد هزينه عادي و طبيعي براي هر فعاليت </a:t>
            </a:r>
          </a:p>
          <a:p>
            <a:pPr lvl="1" algn="r" rtl="1" eaLnBrk="1" hangingPunct="1">
              <a:lnSpc>
                <a:spcPct val="90000"/>
              </a:lnSpc>
              <a:buFont typeface="Wingdings" panose="05000000000000000000" pitchFamily="2" charset="2"/>
              <a:buChar char="l"/>
            </a:pPr>
            <a:r>
              <a:rPr lang="fa-IR">
                <a:cs typeface=" Mitra" pitchFamily="2" charset="-78"/>
              </a:rPr>
              <a:t>برآورد زمان فشرده براي هر فعاليت </a:t>
            </a:r>
          </a:p>
          <a:p>
            <a:pPr lvl="1" algn="r" rtl="1" eaLnBrk="1" hangingPunct="1">
              <a:lnSpc>
                <a:spcPct val="90000"/>
              </a:lnSpc>
              <a:buFont typeface="Wingdings" panose="05000000000000000000" pitchFamily="2" charset="2"/>
              <a:buChar char="l"/>
            </a:pPr>
            <a:r>
              <a:rPr lang="fa-IR">
                <a:cs typeface=" Mitra" pitchFamily="2" charset="-78"/>
              </a:rPr>
              <a:t>برآورد هزينه فشرده براي هر فعاليت </a:t>
            </a:r>
          </a:p>
          <a:p>
            <a:pPr lvl="1" algn="r" rtl="1" eaLnBrk="1" hangingPunct="1">
              <a:lnSpc>
                <a:spcPct val="90000"/>
              </a:lnSpc>
              <a:buFont typeface="Wingdings" panose="05000000000000000000" pitchFamily="2" charset="2"/>
              <a:buChar char="l"/>
            </a:pPr>
            <a:r>
              <a:rPr lang="fa-IR">
                <a:cs typeface=" Mitra" pitchFamily="2" charset="-78"/>
              </a:rPr>
              <a:t>ترسيم شبکه </a:t>
            </a:r>
          </a:p>
          <a:p>
            <a:pPr lvl="1" algn="r" rtl="1" eaLnBrk="1" hangingPunct="1">
              <a:lnSpc>
                <a:spcPct val="90000"/>
              </a:lnSpc>
              <a:buFont typeface="Wingdings" panose="05000000000000000000" pitchFamily="2" charset="2"/>
              <a:buChar char="l"/>
            </a:pPr>
            <a:r>
              <a:rPr lang="fa-IR">
                <a:cs typeface=" Mitra" pitchFamily="2" charset="-78"/>
              </a:rPr>
              <a:t>تعيين مسير بحراني </a:t>
            </a:r>
            <a:endParaRPr lang="en-US">
              <a:cs typeface=" Mitra" pitchFamily="2" charset="-78"/>
            </a:endParaRPr>
          </a:p>
        </p:txBody>
      </p:sp>
      <p:grpSp>
        <p:nvGrpSpPr>
          <p:cNvPr id="109572" name="Group 4"/>
          <p:cNvGrpSpPr>
            <a:grpSpLocks/>
          </p:cNvGrpSpPr>
          <p:nvPr/>
        </p:nvGrpSpPr>
        <p:grpSpPr bwMode="auto">
          <a:xfrm>
            <a:off x="9409114" y="6381750"/>
            <a:ext cx="1258887" cy="476250"/>
            <a:chOff x="4967" y="4020"/>
            <a:chExt cx="793" cy="300"/>
          </a:xfrm>
        </p:grpSpPr>
        <p:sp>
          <p:nvSpPr>
            <p:cNvPr id="109573"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09574"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0451906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86722"/>
                                        </p:tgtEl>
                                        <p:attrNameLst>
                                          <p:attrName>style.visibility</p:attrName>
                                        </p:attrNameLst>
                                      </p:cBhvr>
                                      <p:to>
                                        <p:strVal val="visible"/>
                                      </p:to>
                                    </p:set>
                                    <p:animEffect transition="in" filter="blinds(horizontal)">
                                      <p:cBhvr>
                                        <p:cTn id="7" dur="500"/>
                                        <p:tgtEl>
                                          <p:spTgt spid="286722"/>
                                        </p:tgtEl>
                                      </p:cBhvr>
                                    </p:animEffect>
                                  </p:childTnLst>
                                </p:cTn>
                              </p:par>
                            </p:childTnLst>
                          </p:cTn>
                        </p:par>
                        <p:par>
                          <p:cTn id="8" fill="hold" nodeType="afterGroup">
                            <p:stCondLst>
                              <p:cond delay="500"/>
                            </p:stCondLst>
                            <p:childTnLst>
                              <p:par>
                                <p:cTn id="9" presetID="16" presetClass="entr" presetSubtype="26" fill="hold" nodeType="afterEffect">
                                  <p:stCondLst>
                                    <p:cond delay="0"/>
                                  </p:stCondLst>
                                  <p:childTnLst>
                                    <p:set>
                                      <p:cBhvr>
                                        <p:cTn id="10" dur="1" fill="hold">
                                          <p:stCondLst>
                                            <p:cond delay="0"/>
                                          </p:stCondLst>
                                        </p:cTn>
                                        <p:tgtEl>
                                          <p:spTgt spid="286723">
                                            <p:txEl>
                                              <p:pRg st="0" end="0"/>
                                            </p:txEl>
                                          </p:spTgt>
                                        </p:tgtEl>
                                        <p:attrNameLst>
                                          <p:attrName>style.visibility</p:attrName>
                                        </p:attrNameLst>
                                      </p:cBhvr>
                                      <p:to>
                                        <p:strVal val="visible"/>
                                      </p:to>
                                    </p:set>
                                    <p:animEffect transition="in" filter="barn(inHorizontal)">
                                      <p:cBhvr>
                                        <p:cTn id="11" dur="500"/>
                                        <p:tgtEl>
                                          <p:spTgt spid="286723">
                                            <p:txEl>
                                              <p:pRg st="0" end="0"/>
                                            </p:txEl>
                                          </p:spTgt>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286723">
                                            <p:txEl>
                                              <p:pRg st="1" end="1"/>
                                            </p:txEl>
                                          </p:spTgt>
                                        </p:tgtEl>
                                        <p:attrNameLst>
                                          <p:attrName>style.visibility</p:attrName>
                                        </p:attrNameLst>
                                      </p:cBhvr>
                                      <p:to>
                                        <p:strVal val="visible"/>
                                      </p:to>
                                    </p:set>
                                    <p:animEffect transition="in" filter="dissolve">
                                      <p:cBhvr>
                                        <p:cTn id="15" dur="500"/>
                                        <p:tgtEl>
                                          <p:spTgt spid="286723">
                                            <p:txEl>
                                              <p:pRg st="1" end="1"/>
                                            </p:txEl>
                                          </p:spTgt>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286723">
                                            <p:txEl>
                                              <p:pRg st="2" end="2"/>
                                            </p:txEl>
                                          </p:spTgt>
                                        </p:tgtEl>
                                        <p:attrNameLst>
                                          <p:attrName>style.visibility</p:attrName>
                                        </p:attrNameLst>
                                      </p:cBhvr>
                                      <p:to>
                                        <p:strVal val="visible"/>
                                      </p:to>
                                    </p:set>
                                    <p:animEffect transition="in" filter="dissolve">
                                      <p:cBhvr>
                                        <p:cTn id="19" dur="500"/>
                                        <p:tgtEl>
                                          <p:spTgt spid="286723">
                                            <p:txEl>
                                              <p:pRg st="2" end="2"/>
                                            </p:txEl>
                                          </p:spTgt>
                                        </p:tgtEl>
                                      </p:cBhvr>
                                    </p:animEffect>
                                  </p:childTnLst>
                                </p:cTn>
                              </p:par>
                            </p:childTnLst>
                          </p:cTn>
                        </p:par>
                        <p:par>
                          <p:cTn id="20" fill="hold" nodeType="afterGroup">
                            <p:stCondLst>
                              <p:cond delay="2000"/>
                            </p:stCondLst>
                            <p:childTnLst>
                              <p:par>
                                <p:cTn id="21" presetID="9" presetClass="entr" presetSubtype="0" fill="hold" nodeType="afterEffect">
                                  <p:stCondLst>
                                    <p:cond delay="0"/>
                                  </p:stCondLst>
                                  <p:childTnLst>
                                    <p:set>
                                      <p:cBhvr>
                                        <p:cTn id="22" dur="1" fill="hold">
                                          <p:stCondLst>
                                            <p:cond delay="0"/>
                                          </p:stCondLst>
                                        </p:cTn>
                                        <p:tgtEl>
                                          <p:spTgt spid="286723">
                                            <p:txEl>
                                              <p:pRg st="3" end="3"/>
                                            </p:txEl>
                                          </p:spTgt>
                                        </p:tgtEl>
                                        <p:attrNameLst>
                                          <p:attrName>style.visibility</p:attrName>
                                        </p:attrNameLst>
                                      </p:cBhvr>
                                      <p:to>
                                        <p:strVal val="visible"/>
                                      </p:to>
                                    </p:set>
                                    <p:animEffect transition="in" filter="dissolve">
                                      <p:cBhvr>
                                        <p:cTn id="23" dur="500"/>
                                        <p:tgtEl>
                                          <p:spTgt spid="286723">
                                            <p:txEl>
                                              <p:pRg st="3" end="3"/>
                                            </p:txEl>
                                          </p:spTgt>
                                        </p:tgtEl>
                                      </p:cBhvr>
                                    </p:animEffect>
                                  </p:childTnLst>
                                </p:cTn>
                              </p:par>
                            </p:childTnLst>
                          </p:cTn>
                        </p:par>
                        <p:par>
                          <p:cTn id="24" fill="hold" nodeType="afterGroup">
                            <p:stCondLst>
                              <p:cond delay="2500"/>
                            </p:stCondLst>
                            <p:childTnLst>
                              <p:par>
                                <p:cTn id="25" presetID="9" presetClass="entr" presetSubtype="0" fill="hold" nodeType="afterEffect">
                                  <p:stCondLst>
                                    <p:cond delay="0"/>
                                  </p:stCondLst>
                                  <p:childTnLst>
                                    <p:set>
                                      <p:cBhvr>
                                        <p:cTn id="26" dur="1" fill="hold">
                                          <p:stCondLst>
                                            <p:cond delay="0"/>
                                          </p:stCondLst>
                                        </p:cTn>
                                        <p:tgtEl>
                                          <p:spTgt spid="286723">
                                            <p:txEl>
                                              <p:pRg st="4" end="4"/>
                                            </p:txEl>
                                          </p:spTgt>
                                        </p:tgtEl>
                                        <p:attrNameLst>
                                          <p:attrName>style.visibility</p:attrName>
                                        </p:attrNameLst>
                                      </p:cBhvr>
                                      <p:to>
                                        <p:strVal val="visible"/>
                                      </p:to>
                                    </p:set>
                                    <p:animEffect transition="in" filter="dissolve">
                                      <p:cBhvr>
                                        <p:cTn id="27" dur="500"/>
                                        <p:tgtEl>
                                          <p:spTgt spid="286723">
                                            <p:txEl>
                                              <p:pRg st="4" end="4"/>
                                            </p:txEl>
                                          </p:spTgt>
                                        </p:tgtEl>
                                      </p:cBhvr>
                                    </p:animEffect>
                                  </p:childTnLst>
                                </p:cTn>
                              </p:par>
                            </p:childTnLst>
                          </p:cTn>
                        </p:par>
                        <p:par>
                          <p:cTn id="28" fill="hold" nodeType="afterGroup">
                            <p:stCondLst>
                              <p:cond delay="3000"/>
                            </p:stCondLst>
                            <p:childTnLst>
                              <p:par>
                                <p:cTn id="29" presetID="9" presetClass="entr" presetSubtype="0" fill="hold" nodeType="afterEffect">
                                  <p:stCondLst>
                                    <p:cond delay="0"/>
                                  </p:stCondLst>
                                  <p:childTnLst>
                                    <p:set>
                                      <p:cBhvr>
                                        <p:cTn id="30" dur="1" fill="hold">
                                          <p:stCondLst>
                                            <p:cond delay="0"/>
                                          </p:stCondLst>
                                        </p:cTn>
                                        <p:tgtEl>
                                          <p:spTgt spid="286723">
                                            <p:txEl>
                                              <p:pRg st="5" end="5"/>
                                            </p:txEl>
                                          </p:spTgt>
                                        </p:tgtEl>
                                        <p:attrNameLst>
                                          <p:attrName>style.visibility</p:attrName>
                                        </p:attrNameLst>
                                      </p:cBhvr>
                                      <p:to>
                                        <p:strVal val="visible"/>
                                      </p:to>
                                    </p:set>
                                    <p:animEffect transition="in" filter="dissolve">
                                      <p:cBhvr>
                                        <p:cTn id="31" dur="500"/>
                                        <p:tgtEl>
                                          <p:spTgt spid="286723">
                                            <p:txEl>
                                              <p:pRg st="5" end="5"/>
                                            </p:txEl>
                                          </p:spTgt>
                                        </p:tgtEl>
                                      </p:cBhvr>
                                    </p:animEffect>
                                  </p:childTnLst>
                                </p:cTn>
                              </p:par>
                            </p:childTnLst>
                          </p:cTn>
                        </p:par>
                        <p:par>
                          <p:cTn id="32" fill="hold" nodeType="afterGroup">
                            <p:stCondLst>
                              <p:cond delay="3500"/>
                            </p:stCondLst>
                            <p:childTnLst>
                              <p:par>
                                <p:cTn id="33" presetID="9" presetClass="entr" presetSubtype="0" fill="hold" nodeType="afterEffect">
                                  <p:stCondLst>
                                    <p:cond delay="0"/>
                                  </p:stCondLst>
                                  <p:childTnLst>
                                    <p:set>
                                      <p:cBhvr>
                                        <p:cTn id="34" dur="1" fill="hold">
                                          <p:stCondLst>
                                            <p:cond delay="0"/>
                                          </p:stCondLst>
                                        </p:cTn>
                                        <p:tgtEl>
                                          <p:spTgt spid="286723">
                                            <p:txEl>
                                              <p:pRg st="6" end="6"/>
                                            </p:txEl>
                                          </p:spTgt>
                                        </p:tgtEl>
                                        <p:attrNameLst>
                                          <p:attrName>style.visibility</p:attrName>
                                        </p:attrNameLst>
                                      </p:cBhvr>
                                      <p:to>
                                        <p:strVal val="visible"/>
                                      </p:to>
                                    </p:set>
                                    <p:animEffect transition="in" filter="dissolve">
                                      <p:cBhvr>
                                        <p:cTn id="35" dur="500"/>
                                        <p:tgtEl>
                                          <p:spTgt spid="286723">
                                            <p:txEl>
                                              <p:pRg st="6" end="6"/>
                                            </p:txEl>
                                          </p:spTgt>
                                        </p:tgtEl>
                                      </p:cBhvr>
                                    </p:animEffect>
                                  </p:childTnLst>
                                </p:cTn>
                              </p:par>
                            </p:childTnLst>
                          </p:cTn>
                        </p:par>
                        <p:par>
                          <p:cTn id="36" fill="hold" nodeType="afterGroup">
                            <p:stCondLst>
                              <p:cond delay="4000"/>
                            </p:stCondLst>
                            <p:childTnLst>
                              <p:par>
                                <p:cTn id="37" presetID="9" presetClass="entr" presetSubtype="0" fill="hold" nodeType="afterEffect">
                                  <p:stCondLst>
                                    <p:cond delay="0"/>
                                  </p:stCondLst>
                                  <p:childTnLst>
                                    <p:set>
                                      <p:cBhvr>
                                        <p:cTn id="38" dur="1" fill="hold">
                                          <p:stCondLst>
                                            <p:cond delay="0"/>
                                          </p:stCondLst>
                                        </p:cTn>
                                        <p:tgtEl>
                                          <p:spTgt spid="286723">
                                            <p:txEl>
                                              <p:pRg st="7" end="7"/>
                                            </p:txEl>
                                          </p:spTgt>
                                        </p:tgtEl>
                                        <p:attrNameLst>
                                          <p:attrName>style.visibility</p:attrName>
                                        </p:attrNameLst>
                                      </p:cBhvr>
                                      <p:to>
                                        <p:strVal val="visible"/>
                                      </p:to>
                                    </p:set>
                                    <p:animEffect transition="in" filter="dissolve">
                                      <p:cBhvr>
                                        <p:cTn id="39" dur="500"/>
                                        <p:tgtEl>
                                          <p:spTgt spid="286723">
                                            <p:txEl>
                                              <p:pRg st="7" end="7"/>
                                            </p:txEl>
                                          </p:spTgt>
                                        </p:tgtEl>
                                      </p:cBhvr>
                                    </p:animEffect>
                                  </p:childTnLst>
                                </p:cTn>
                              </p:par>
                            </p:childTnLst>
                          </p:cTn>
                        </p:par>
                        <p:par>
                          <p:cTn id="40" fill="hold" nodeType="afterGroup">
                            <p:stCondLst>
                              <p:cond delay="4500"/>
                            </p:stCondLst>
                            <p:childTnLst>
                              <p:par>
                                <p:cTn id="41" presetID="9" presetClass="entr" presetSubtype="0" fill="hold" nodeType="afterEffect">
                                  <p:stCondLst>
                                    <p:cond delay="0"/>
                                  </p:stCondLst>
                                  <p:childTnLst>
                                    <p:set>
                                      <p:cBhvr>
                                        <p:cTn id="42" dur="1" fill="hold">
                                          <p:stCondLst>
                                            <p:cond delay="0"/>
                                          </p:stCondLst>
                                        </p:cTn>
                                        <p:tgtEl>
                                          <p:spTgt spid="286723">
                                            <p:txEl>
                                              <p:pRg st="8" end="8"/>
                                            </p:txEl>
                                          </p:spTgt>
                                        </p:tgtEl>
                                        <p:attrNameLst>
                                          <p:attrName>style.visibility</p:attrName>
                                        </p:attrNameLst>
                                      </p:cBhvr>
                                      <p:to>
                                        <p:strVal val="visible"/>
                                      </p:to>
                                    </p:set>
                                    <p:animEffect transition="in" filter="dissolve">
                                      <p:cBhvr>
                                        <p:cTn id="43" dur="500"/>
                                        <p:tgtEl>
                                          <p:spTgt spid="286723">
                                            <p:txEl>
                                              <p:pRg st="8" end="8"/>
                                            </p:txEl>
                                          </p:spTgt>
                                        </p:tgtEl>
                                      </p:cBhvr>
                                    </p:animEffect>
                                  </p:childTnLst>
                                </p:cTn>
                              </p:par>
                            </p:childTnLst>
                          </p:cTn>
                        </p:par>
                        <p:par>
                          <p:cTn id="44" fill="hold" nodeType="afterGroup">
                            <p:stCondLst>
                              <p:cond delay="5000"/>
                            </p:stCondLst>
                            <p:childTnLst>
                              <p:par>
                                <p:cTn id="45" presetID="9" presetClass="entr" presetSubtype="0" fill="hold" nodeType="afterEffect">
                                  <p:stCondLst>
                                    <p:cond delay="0"/>
                                  </p:stCondLst>
                                  <p:childTnLst>
                                    <p:set>
                                      <p:cBhvr>
                                        <p:cTn id="46" dur="1" fill="hold">
                                          <p:stCondLst>
                                            <p:cond delay="0"/>
                                          </p:stCondLst>
                                        </p:cTn>
                                        <p:tgtEl>
                                          <p:spTgt spid="286723">
                                            <p:txEl>
                                              <p:pRg st="9" end="9"/>
                                            </p:txEl>
                                          </p:spTgt>
                                        </p:tgtEl>
                                        <p:attrNameLst>
                                          <p:attrName>style.visibility</p:attrName>
                                        </p:attrNameLst>
                                      </p:cBhvr>
                                      <p:to>
                                        <p:strVal val="visible"/>
                                      </p:to>
                                    </p:set>
                                    <p:animEffect transition="in" filter="dissolve">
                                      <p:cBhvr>
                                        <p:cTn id="47" dur="500"/>
                                        <p:tgtEl>
                                          <p:spTgt spid="28672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2" grpId="0"/>
    </p:bldLst>
  </p:timing>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7747" name="Rectangle 3"/>
          <p:cNvSpPr>
            <a:spLocks noGrp="1" noChangeArrowheads="1"/>
          </p:cNvSpPr>
          <p:nvPr>
            <p:ph type="body" idx="4294967295"/>
          </p:nvPr>
        </p:nvSpPr>
        <p:spPr>
          <a:xfrm>
            <a:off x="2279650" y="2924175"/>
            <a:ext cx="5976938" cy="3657600"/>
          </a:xfrm>
        </p:spPr>
        <p:txBody>
          <a:bodyPr/>
          <a:lstStyle/>
          <a:p>
            <a:pPr algn="r" rtl="1" eaLnBrk="1" hangingPunct="1">
              <a:buFontTx/>
              <a:buNone/>
            </a:pPr>
            <a:r>
              <a:rPr lang="fa-IR" sz="2600">
                <a:cs typeface=" Mitra" pitchFamily="2" charset="-78"/>
              </a:rPr>
              <a:t>     شبکه فوق , دو مسير وجود دارد که در هر مسير , زمانهاي طبيعي مربوط به هر فعاليت , نشان داده شده است . با توجه به زمانهاي طبيعي , مسير 5-3-1 , مسير بحراني است , زيرا به طي مدت زمان بيشتري نيازمند است و نزديکترين زمان مورد انتظار براي آخرين رويداد شبکه , بار در نظر گرفتن زمان طبيعي و نرمال 12 هفته است .</a:t>
            </a:r>
            <a:endParaRPr lang="en-US" sz="2600">
              <a:cs typeface=" Mitra" pitchFamily="2" charset="-78"/>
            </a:endParaRPr>
          </a:p>
        </p:txBody>
      </p:sp>
      <p:grpSp>
        <p:nvGrpSpPr>
          <p:cNvPr id="106499" name="Group 24"/>
          <p:cNvGrpSpPr>
            <a:grpSpLocks/>
          </p:cNvGrpSpPr>
          <p:nvPr/>
        </p:nvGrpSpPr>
        <p:grpSpPr bwMode="auto">
          <a:xfrm>
            <a:off x="1774826" y="476251"/>
            <a:ext cx="6264275" cy="2085975"/>
            <a:chOff x="975" y="210"/>
            <a:chExt cx="3946" cy="1314"/>
          </a:xfrm>
        </p:grpSpPr>
        <p:sp>
          <p:nvSpPr>
            <p:cNvPr id="110599" name="Line 16"/>
            <p:cNvSpPr>
              <a:spLocks noChangeShapeType="1"/>
            </p:cNvSpPr>
            <p:nvPr/>
          </p:nvSpPr>
          <p:spPr bwMode="auto">
            <a:xfrm flipV="1">
              <a:off x="2426" y="1071"/>
              <a:ext cx="2132" cy="31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grpSp>
          <p:nvGrpSpPr>
            <p:cNvPr id="110600" name="Group 23"/>
            <p:cNvGrpSpPr>
              <a:grpSpLocks/>
            </p:cNvGrpSpPr>
            <p:nvPr/>
          </p:nvGrpSpPr>
          <p:grpSpPr bwMode="auto">
            <a:xfrm>
              <a:off x="975" y="210"/>
              <a:ext cx="3946" cy="1314"/>
              <a:chOff x="975" y="210"/>
              <a:chExt cx="3946" cy="1314"/>
            </a:xfrm>
          </p:grpSpPr>
          <p:sp>
            <p:nvSpPr>
              <p:cNvPr id="110601" name="Oval 4"/>
              <p:cNvSpPr>
                <a:spLocks noChangeArrowheads="1"/>
              </p:cNvSpPr>
              <p:nvPr/>
            </p:nvSpPr>
            <p:spPr bwMode="auto">
              <a:xfrm>
                <a:off x="975" y="709"/>
                <a:ext cx="363" cy="362"/>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a:latin typeface="Lotus" panose="00000400000000000000" pitchFamily="2" charset="-78"/>
                    <a:cs typeface="Lotus" panose="00000400000000000000" pitchFamily="2" charset="-78"/>
                  </a:rPr>
                  <a:t>1</a:t>
                </a:r>
                <a:endParaRPr lang="en-US">
                  <a:latin typeface="Lotus" panose="00000400000000000000" pitchFamily="2" charset="-78"/>
                  <a:cs typeface="Lotus" panose="00000400000000000000" pitchFamily="2" charset="-78"/>
                </a:endParaRPr>
              </a:p>
            </p:txBody>
          </p:sp>
          <p:sp>
            <p:nvSpPr>
              <p:cNvPr id="110602" name="Oval 8"/>
              <p:cNvSpPr>
                <a:spLocks noChangeArrowheads="1"/>
              </p:cNvSpPr>
              <p:nvPr/>
            </p:nvSpPr>
            <p:spPr bwMode="auto">
              <a:xfrm>
                <a:off x="4558" y="799"/>
                <a:ext cx="363" cy="362"/>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a:latin typeface="Lotus" panose="00000400000000000000" pitchFamily="2" charset="-78"/>
                    <a:cs typeface="Lotus" panose="00000400000000000000" pitchFamily="2" charset="-78"/>
                  </a:rPr>
                  <a:t>5</a:t>
                </a:r>
                <a:endParaRPr lang="en-US">
                  <a:latin typeface="Lotus" panose="00000400000000000000" pitchFamily="2" charset="-78"/>
                  <a:cs typeface="Lotus" panose="00000400000000000000" pitchFamily="2" charset="-78"/>
                </a:endParaRPr>
              </a:p>
            </p:txBody>
          </p:sp>
          <p:sp>
            <p:nvSpPr>
              <p:cNvPr id="110603" name="Oval 9"/>
              <p:cNvSpPr>
                <a:spLocks noChangeArrowheads="1"/>
              </p:cNvSpPr>
              <p:nvPr/>
            </p:nvSpPr>
            <p:spPr bwMode="auto">
              <a:xfrm>
                <a:off x="3288" y="482"/>
                <a:ext cx="363" cy="362"/>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a:latin typeface="Lotus" panose="00000400000000000000" pitchFamily="2" charset="-78"/>
                    <a:cs typeface="Lotus" panose="00000400000000000000" pitchFamily="2" charset="-78"/>
                  </a:rPr>
                  <a:t>4</a:t>
                </a:r>
                <a:endParaRPr lang="en-US">
                  <a:latin typeface="Lotus" panose="00000400000000000000" pitchFamily="2" charset="-78"/>
                  <a:cs typeface="Lotus" panose="00000400000000000000" pitchFamily="2" charset="-78"/>
                </a:endParaRPr>
              </a:p>
            </p:txBody>
          </p:sp>
          <p:sp>
            <p:nvSpPr>
              <p:cNvPr id="110604" name="Oval 10"/>
              <p:cNvSpPr>
                <a:spLocks noChangeArrowheads="1"/>
              </p:cNvSpPr>
              <p:nvPr/>
            </p:nvSpPr>
            <p:spPr bwMode="auto">
              <a:xfrm>
                <a:off x="2064" y="1162"/>
                <a:ext cx="363" cy="362"/>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a:latin typeface="Lotus" panose="00000400000000000000" pitchFamily="2" charset="-78"/>
                    <a:cs typeface="Lotus" panose="00000400000000000000" pitchFamily="2" charset="-78"/>
                  </a:rPr>
                  <a:t>3</a:t>
                </a:r>
                <a:endParaRPr lang="en-US">
                  <a:latin typeface="Lotus" panose="00000400000000000000" pitchFamily="2" charset="-78"/>
                  <a:cs typeface="Lotus" panose="00000400000000000000" pitchFamily="2" charset="-78"/>
                </a:endParaRPr>
              </a:p>
            </p:txBody>
          </p:sp>
          <p:sp>
            <p:nvSpPr>
              <p:cNvPr id="110605" name="Oval 11"/>
              <p:cNvSpPr>
                <a:spLocks noChangeArrowheads="1"/>
              </p:cNvSpPr>
              <p:nvPr/>
            </p:nvSpPr>
            <p:spPr bwMode="auto">
              <a:xfrm>
                <a:off x="1973" y="210"/>
                <a:ext cx="363" cy="362"/>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a:latin typeface="Lotus" panose="00000400000000000000" pitchFamily="2" charset="-78"/>
                    <a:cs typeface="Lotus" panose="00000400000000000000" pitchFamily="2" charset="-78"/>
                  </a:rPr>
                  <a:t>2</a:t>
                </a:r>
                <a:endParaRPr lang="en-US">
                  <a:latin typeface="Lotus" panose="00000400000000000000" pitchFamily="2" charset="-78"/>
                  <a:cs typeface="Lotus" panose="00000400000000000000" pitchFamily="2" charset="-78"/>
                </a:endParaRPr>
              </a:p>
            </p:txBody>
          </p:sp>
          <p:sp>
            <p:nvSpPr>
              <p:cNvPr id="110606" name="Line 12"/>
              <p:cNvSpPr>
                <a:spLocks noChangeShapeType="1"/>
              </p:cNvSpPr>
              <p:nvPr/>
            </p:nvSpPr>
            <p:spPr bwMode="auto">
              <a:xfrm flipV="1">
                <a:off x="1292" y="391"/>
                <a:ext cx="681" cy="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0607" name="Line 13"/>
              <p:cNvSpPr>
                <a:spLocks noChangeShapeType="1"/>
              </p:cNvSpPr>
              <p:nvPr/>
            </p:nvSpPr>
            <p:spPr bwMode="auto">
              <a:xfrm>
                <a:off x="1292" y="1026"/>
                <a:ext cx="772" cy="31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0608" name="Line 14"/>
              <p:cNvSpPr>
                <a:spLocks noChangeShapeType="1"/>
              </p:cNvSpPr>
              <p:nvPr/>
            </p:nvSpPr>
            <p:spPr bwMode="auto">
              <a:xfrm>
                <a:off x="2336" y="346"/>
                <a:ext cx="952" cy="2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0609" name="Line 15"/>
              <p:cNvSpPr>
                <a:spLocks noChangeShapeType="1"/>
              </p:cNvSpPr>
              <p:nvPr/>
            </p:nvSpPr>
            <p:spPr bwMode="auto">
              <a:xfrm>
                <a:off x="3651" y="709"/>
                <a:ext cx="953" cy="2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0610" name="Rectangle 17"/>
              <p:cNvSpPr>
                <a:spLocks noChangeArrowheads="1"/>
              </p:cNvSpPr>
              <p:nvPr/>
            </p:nvSpPr>
            <p:spPr bwMode="auto">
              <a:xfrm rot="575703">
                <a:off x="4014" y="663"/>
                <a:ext cx="317"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a:latin typeface="Lotus" panose="00000400000000000000" pitchFamily="2" charset="-78"/>
                    <a:cs typeface="Lotus" panose="00000400000000000000" pitchFamily="2" charset="-78"/>
                  </a:rPr>
                  <a:t>5</a:t>
                </a:r>
                <a:endParaRPr lang="en-US">
                  <a:latin typeface="Lotus" panose="00000400000000000000" pitchFamily="2" charset="-78"/>
                  <a:cs typeface="Lotus" panose="00000400000000000000" pitchFamily="2" charset="-78"/>
                </a:endParaRPr>
              </a:p>
            </p:txBody>
          </p:sp>
          <p:sp>
            <p:nvSpPr>
              <p:cNvPr id="110611" name="Rectangle 19"/>
              <p:cNvSpPr>
                <a:spLocks noChangeArrowheads="1"/>
              </p:cNvSpPr>
              <p:nvPr/>
            </p:nvSpPr>
            <p:spPr bwMode="auto">
              <a:xfrm rot="1708881">
                <a:off x="1474" y="1162"/>
                <a:ext cx="317"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a:latin typeface="Lotus" panose="00000400000000000000" pitchFamily="2" charset="-78"/>
                    <a:cs typeface="Lotus" panose="00000400000000000000" pitchFamily="2" charset="-78"/>
                  </a:rPr>
                  <a:t>4</a:t>
                </a:r>
                <a:endParaRPr lang="en-US">
                  <a:latin typeface="Lotus" panose="00000400000000000000" pitchFamily="2" charset="-78"/>
                  <a:cs typeface="Lotus" panose="00000400000000000000" pitchFamily="2" charset="-78"/>
                </a:endParaRPr>
              </a:p>
            </p:txBody>
          </p:sp>
          <p:sp>
            <p:nvSpPr>
              <p:cNvPr id="110612" name="Rectangle 20"/>
              <p:cNvSpPr>
                <a:spLocks noChangeArrowheads="1"/>
              </p:cNvSpPr>
              <p:nvPr/>
            </p:nvSpPr>
            <p:spPr bwMode="auto">
              <a:xfrm rot="1218401">
                <a:off x="2653" y="300"/>
                <a:ext cx="317"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a:latin typeface="Lotus" panose="00000400000000000000" pitchFamily="2" charset="-78"/>
                    <a:cs typeface="Lotus" panose="00000400000000000000" pitchFamily="2" charset="-78"/>
                  </a:rPr>
                  <a:t>2</a:t>
                </a:r>
                <a:endParaRPr lang="en-US">
                  <a:latin typeface="Lotus" panose="00000400000000000000" pitchFamily="2" charset="-78"/>
                  <a:cs typeface="Lotus" panose="00000400000000000000" pitchFamily="2" charset="-78"/>
                </a:endParaRPr>
              </a:p>
            </p:txBody>
          </p:sp>
          <p:sp>
            <p:nvSpPr>
              <p:cNvPr id="110613" name="Rectangle 21"/>
              <p:cNvSpPr>
                <a:spLocks noChangeArrowheads="1"/>
              </p:cNvSpPr>
              <p:nvPr/>
            </p:nvSpPr>
            <p:spPr bwMode="auto">
              <a:xfrm rot="-936306">
                <a:off x="3198" y="1071"/>
                <a:ext cx="317"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a:latin typeface="Lotus" panose="00000400000000000000" pitchFamily="2" charset="-78"/>
                    <a:cs typeface="Lotus" panose="00000400000000000000" pitchFamily="2" charset="-78"/>
                  </a:rPr>
                  <a:t>8</a:t>
                </a:r>
                <a:endParaRPr lang="en-US">
                  <a:latin typeface="Lotus" panose="00000400000000000000" pitchFamily="2" charset="-78"/>
                  <a:cs typeface="Lotus" panose="00000400000000000000" pitchFamily="2" charset="-78"/>
                </a:endParaRPr>
              </a:p>
            </p:txBody>
          </p:sp>
          <p:sp>
            <p:nvSpPr>
              <p:cNvPr id="110614" name="Rectangle 22"/>
              <p:cNvSpPr>
                <a:spLocks noChangeArrowheads="1"/>
              </p:cNvSpPr>
              <p:nvPr/>
            </p:nvSpPr>
            <p:spPr bwMode="auto">
              <a:xfrm rot="-1828225">
                <a:off x="1429" y="391"/>
                <a:ext cx="317"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a:latin typeface="Lotus" panose="00000400000000000000" pitchFamily="2" charset="-78"/>
                    <a:cs typeface="Lotus" panose="00000400000000000000" pitchFamily="2" charset="-78"/>
                  </a:rPr>
                  <a:t>3</a:t>
                </a:r>
                <a:endParaRPr lang="en-US">
                  <a:latin typeface="Lotus" panose="00000400000000000000" pitchFamily="2" charset="-78"/>
                  <a:cs typeface="Lotus" panose="00000400000000000000" pitchFamily="2" charset="-78"/>
                </a:endParaRPr>
              </a:p>
            </p:txBody>
          </p:sp>
        </p:grpSp>
      </p:grpSp>
      <p:grpSp>
        <p:nvGrpSpPr>
          <p:cNvPr id="110596" name="Group 20"/>
          <p:cNvGrpSpPr>
            <a:grpSpLocks/>
          </p:cNvGrpSpPr>
          <p:nvPr/>
        </p:nvGrpSpPr>
        <p:grpSpPr bwMode="auto">
          <a:xfrm>
            <a:off x="9409114" y="6381750"/>
            <a:ext cx="1258887" cy="476250"/>
            <a:chOff x="4967" y="4020"/>
            <a:chExt cx="793" cy="300"/>
          </a:xfrm>
        </p:grpSpPr>
        <p:sp>
          <p:nvSpPr>
            <p:cNvPr id="110597" name="AutoShape 21">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10598" name="AutoShape 22">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466100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106499"/>
                                        </p:tgtEl>
                                        <p:attrNameLst>
                                          <p:attrName>style.visibility</p:attrName>
                                        </p:attrNameLst>
                                      </p:cBhvr>
                                      <p:to>
                                        <p:strVal val="visible"/>
                                      </p:to>
                                    </p:set>
                                    <p:animEffect transition="in" filter="dissolve">
                                      <p:cBhvr>
                                        <p:cTn id="7" dur="500"/>
                                        <p:tgtEl>
                                          <p:spTgt spid="106499"/>
                                        </p:tgtEl>
                                      </p:cBhvr>
                                    </p:animEffect>
                                  </p:childTnLst>
                                </p:cTn>
                              </p:par>
                            </p:childTnLst>
                          </p:cTn>
                        </p:par>
                        <p:par>
                          <p:cTn id="8" fill="hold" nodeType="afterGroup">
                            <p:stCondLst>
                              <p:cond delay="500"/>
                            </p:stCondLst>
                            <p:childTnLst>
                              <p:par>
                                <p:cTn id="9" presetID="50" presetClass="entr" presetSubtype="0" decel="100000" fill="hold" grpId="0" nodeType="afterEffect">
                                  <p:stCondLst>
                                    <p:cond delay="0"/>
                                  </p:stCondLst>
                                  <p:childTnLst>
                                    <p:set>
                                      <p:cBhvr>
                                        <p:cTn id="10" dur="1" fill="hold">
                                          <p:stCondLst>
                                            <p:cond delay="0"/>
                                          </p:stCondLst>
                                        </p:cTn>
                                        <p:tgtEl>
                                          <p:spTgt spid="287747">
                                            <p:txEl>
                                              <p:pRg st="0" end="0"/>
                                            </p:txEl>
                                          </p:spTgt>
                                        </p:tgtEl>
                                        <p:attrNameLst>
                                          <p:attrName>style.visibility</p:attrName>
                                        </p:attrNameLst>
                                      </p:cBhvr>
                                      <p:to>
                                        <p:strVal val="visible"/>
                                      </p:to>
                                    </p:set>
                                    <p:anim calcmode="lin" valueType="num">
                                      <p:cBhvr>
                                        <p:cTn id="11" dur="1000" fill="hold"/>
                                        <p:tgtEl>
                                          <p:spTgt spid="287747">
                                            <p:txEl>
                                              <p:pRg st="0" end="0"/>
                                            </p:txEl>
                                          </p:spTgt>
                                        </p:tgtEl>
                                        <p:attrNameLst>
                                          <p:attrName>ppt_w</p:attrName>
                                        </p:attrNameLst>
                                      </p:cBhvr>
                                      <p:tavLst>
                                        <p:tav tm="0">
                                          <p:val>
                                            <p:strVal val="#ppt_w+.3"/>
                                          </p:val>
                                        </p:tav>
                                        <p:tav tm="100000">
                                          <p:val>
                                            <p:strVal val="#ppt_w"/>
                                          </p:val>
                                        </p:tav>
                                      </p:tavLst>
                                    </p:anim>
                                    <p:anim calcmode="lin" valueType="num">
                                      <p:cBhvr>
                                        <p:cTn id="12" dur="1000" fill="hold"/>
                                        <p:tgtEl>
                                          <p:spTgt spid="287747">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287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7" grpId="0" build="p"/>
    </p:bldLst>
  </p:timing>
</p:sld>
</file>

<file path=ppt/slides/slide10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8770" name="Rectangle 2"/>
          <p:cNvSpPr>
            <a:spLocks noGrp="1" noChangeArrowheads="1"/>
          </p:cNvSpPr>
          <p:nvPr>
            <p:ph type="title" idx="4294967295"/>
          </p:nvPr>
        </p:nvSpPr>
        <p:spPr/>
        <p:txBody>
          <a:bodyPr anchor="b"/>
          <a:lstStyle/>
          <a:p>
            <a:pPr rtl="1" eaLnBrk="1" hangingPunct="1">
              <a:defRPr/>
            </a:pPr>
            <a:r>
              <a:rPr lang="fa-IR" sz="3600">
                <a:effectLst>
                  <a:outerShdw blurRad="38100" dist="38100" dir="2700000" algn="tl">
                    <a:srgbClr val="C0C0C0"/>
                  </a:outerShdw>
                </a:effectLst>
                <a:cs typeface="B Farnaz" pitchFamily="2" charset="-78"/>
              </a:rPr>
              <a:t>روش ترسيم پيش نيازها (</a:t>
            </a:r>
            <a:r>
              <a:rPr lang="en-US" sz="3600">
                <a:effectLst>
                  <a:outerShdw blurRad="38100" dist="38100" dir="2700000" algn="tl">
                    <a:srgbClr val="C0C0C0"/>
                  </a:outerShdw>
                </a:effectLst>
                <a:cs typeface="B Farnaz" pitchFamily="2" charset="-78"/>
              </a:rPr>
              <a:t>PDM</a:t>
            </a:r>
            <a:r>
              <a:rPr lang="fa-IR" sz="3600">
                <a:effectLst>
                  <a:outerShdw blurRad="38100" dist="38100" dir="2700000" algn="tl">
                    <a:srgbClr val="C0C0C0"/>
                  </a:outerShdw>
                </a:effectLst>
                <a:cs typeface="B Farnaz" pitchFamily="2" charset="-78"/>
              </a:rPr>
              <a:t>) </a:t>
            </a:r>
            <a:endParaRPr lang="en-US" sz="3600">
              <a:effectLst>
                <a:outerShdw blurRad="38100" dist="38100" dir="2700000" algn="tl">
                  <a:srgbClr val="C0C0C0"/>
                </a:outerShdw>
              </a:effectLst>
              <a:cs typeface="B Farnaz" pitchFamily="2" charset="-78"/>
            </a:endParaRPr>
          </a:p>
        </p:txBody>
      </p:sp>
      <p:sp>
        <p:nvSpPr>
          <p:cNvPr id="288771" name="Rectangle 3"/>
          <p:cNvSpPr>
            <a:spLocks noGrp="1" noChangeArrowheads="1"/>
          </p:cNvSpPr>
          <p:nvPr>
            <p:ph type="body" idx="4294967295"/>
          </p:nvPr>
        </p:nvSpPr>
        <p:spPr>
          <a:xfrm>
            <a:off x="1847850" y="1628775"/>
            <a:ext cx="6324600" cy="2133600"/>
          </a:xfrm>
        </p:spPr>
        <p:txBody>
          <a:bodyPr>
            <a:normAutofit fontScale="92500"/>
          </a:bodyPr>
          <a:lstStyle/>
          <a:p>
            <a:pPr algn="r" rtl="1" eaLnBrk="1" hangingPunct="1">
              <a:lnSpc>
                <a:spcPct val="90000"/>
              </a:lnSpc>
              <a:buFontTx/>
              <a:buNone/>
            </a:pPr>
            <a:r>
              <a:rPr lang="fa-IR" sz="2500">
                <a:cs typeface=" Mitra" pitchFamily="2" charset="-78"/>
              </a:rPr>
              <a:t>    از روشهاي برنامه ريزي شبکه اي که اخيرا مورد توجه زيادي قرار گرفته است , روش ترسيم شبکه  بر مبناي فعاليت هاي مورد نياز قبلي يا ترسيم پيش نيازها است . در اين روش , فعاليت ها به صورت مستطيل يا دايره نشان داده مي شوند و روابط بين فعاليتها به وسيله فلش يا پيکان منعکس ميگردد . ويژگي خاص روش ترسيم پيش نيازها , تنظيم جدول زمان بندي فعاليتهاست  با اين جدول مي توان تعيين کرد که هر فعاليتي در چه زماني اتفاق خواهد افتاد, چه مدتي طول خواهد کشيد و چه ارتباطهايي بين آن فعاليت  با فعاليتهاي قبل از آن وجود دارد .</a:t>
            </a:r>
            <a:endParaRPr lang="en-US" sz="2500">
              <a:cs typeface=" Mitra" pitchFamily="2" charset="-78"/>
            </a:endParaRPr>
          </a:p>
        </p:txBody>
      </p:sp>
      <p:grpSp>
        <p:nvGrpSpPr>
          <p:cNvPr id="111620" name="Group 4"/>
          <p:cNvGrpSpPr>
            <a:grpSpLocks/>
          </p:cNvGrpSpPr>
          <p:nvPr/>
        </p:nvGrpSpPr>
        <p:grpSpPr bwMode="auto">
          <a:xfrm>
            <a:off x="9409114" y="6381750"/>
            <a:ext cx="1258887" cy="476250"/>
            <a:chOff x="4967" y="4020"/>
            <a:chExt cx="793" cy="300"/>
          </a:xfrm>
        </p:grpSpPr>
        <p:sp>
          <p:nvSpPr>
            <p:cNvPr id="111621"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11622"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573990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iterate type="lt">
                                    <p:tmPct val="10000"/>
                                  </p:iterate>
                                  <p:childTnLst>
                                    <p:set>
                                      <p:cBhvr>
                                        <p:cTn id="6" dur="1" fill="hold">
                                          <p:stCondLst>
                                            <p:cond delay="0"/>
                                          </p:stCondLst>
                                        </p:cTn>
                                        <p:tgtEl>
                                          <p:spTgt spid="288770"/>
                                        </p:tgtEl>
                                        <p:attrNameLst>
                                          <p:attrName>style.visibility</p:attrName>
                                        </p:attrNameLst>
                                      </p:cBhvr>
                                      <p:to>
                                        <p:strVal val="visible"/>
                                      </p:to>
                                    </p:set>
                                    <p:animEffect transition="in" filter="fade">
                                      <p:cBhvr>
                                        <p:cTn id="7" dur="1000">
                                          <p:stCondLst>
                                            <p:cond delay="0"/>
                                          </p:stCondLst>
                                        </p:cTn>
                                        <p:tgtEl>
                                          <p:spTgt spid="288770"/>
                                        </p:tgtEl>
                                      </p:cBhvr>
                                    </p:animEffect>
                                  </p:childTnLst>
                                </p:cTn>
                              </p:par>
                            </p:childTnLst>
                          </p:cTn>
                        </p:par>
                        <p:par>
                          <p:cTn id="8" fill="hold" nodeType="afterGroup">
                            <p:stCondLst>
                              <p:cond delay="3100"/>
                            </p:stCondLst>
                            <p:childTnLst>
                              <p:par>
                                <p:cTn id="9" presetID="10" presetClass="entr" presetSubtype="0" fill="hold" grpId="0" nodeType="afterEffect">
                                  <p:stCondLst>
                                    <p:cond delay="0"/>
                                  </p:stCondLst>
                                  <p:iterate type="lt">
                                    <p:tmPct val="10000"/>
                                  </p:iterate>
                                  <p:childTnLst>
                                    <p:set>
                                      <p:cBhvr>
                                        <p:cTn id="10" dur="1" fill="hold">
                                          <p:stCondLst>
                                            <p:cond delay="0"/>
                                          </p:stCondLst>
                                        </p:cTn>
                                        <p:tgtEl>
                                          <p:spTgt spid="288771">
                                            <p:txEl>
                                              <p:pRg st="0" end="0"/>
                                            </p:txEl>
                                          </p:spTgt>
                                        </p:tgtEl>
                                        <p:attrNameLst>
                                          <p:attrName>style.visibility</p:attrName>
                                        </p:attrNameLst>
                                      </p:cBhvr>
                                      <p:to>
                                        <p:strVal val="visible"/>
                                      </p:to>
                                    </p:set>
                                    <p:animEffect transition="in" filter="fade">
                                      <p:cBhvr>
                                        <p:cTn id="11" dur="500">
                                          <p:stCondLst>
                                            <p:cond delay="0"/>
                                          </p:stCondLst>
                                        </p:cTn>
                                        <p:tgtEl>
                                          <p:spTgt spid="2887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0" grpId="0"/>
      <p:bldP spid="288771" grpId="0" build="p"/>
    </p:bldLst>
  </p:timing>
</p:sld>
</file>

<file path=ppt/slides/slide10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08546" name="Group 19"/>
          <p:cNvGrpSpPr>
            <a:grpSpLocks/>
          </p:cNvGrpSpPr>
          <p:nvPr/>
        </p:nvGrpSpPr>
        <p:grpSpPr bwMode="auto">
          <a:xfrm>
            <a:off x="1992313" y="2060576"/>
            <a:ext cx="5759450" cy="3382963"/>
            <a:chOff x="930" y="845"/>
            <a:chExt cx="3628" cy="2131"/>
          </a:xfrm>
        </p:grpSpPr>
        <p:grpSp>
          <p:nvGrpSpPr>
            <p:cNvPr id="112646" name="Group 20"/>
            <p:cNvGrpSpPr>
              <a:grpSpLocks/>
            </p:cNvGrpSpPr>
            <p:nvPr/>
          </p:nvGrpSpPr>
          <p:grpSpPr bwMode="auto">
            <a:xfrm>
              <a:off x="930" y="845"/>
              <a:ext cx="3628" cy="2131"/>
              <a:chOff x="930" y="845"/>
              <a:chExt cx="3628" cy="2131"/>
            </a:xfrm>
          </p:grpSpPr>
          <p:grpSp>
            <p:nvGrpSpPr>
              <p:cNvPr id="112648" name="Group 21"/>
              <p:cNvGrpSpPr>
                <a:grpSpLocks/>
              </p:cNvGrpSpPr>
              <p:nvPr/>
            </p:nvGrpSpPr>
            <p:grpSpPr bwMode="auto">
              <a:xfrm>
                <a:off x="930" y="845"/>
                <a:ext cx="3628" cy="2131"/>
                <a:chOff x="930" y="845"/>
                <a:chExt cx="3628" cy="2131"/>
              </a:xfrm>
            </p:grpSpPr>
            <p:sp>
              <p:nvSpPr>
                <p:cNvPr id="112650" name="AutoShape 22"/>
                <p:cNvSpPr>
                  <a:spLocks noChangeArrowheads="1"/>
                </p:cNvSpPr>
                <p:nvPr/>
              </p:nvSpPr>
              <p:spPr bwMode="auto">
                <a:xfrm>
                  <a:off x="930" y="845"/>
                  <a:ext cx="907" cy="589"/>
                </a:xfrm>
                <a:prstGeom prst="roundRect">
                  <a:avLst>
                    <a:gd name="adj" fmla="val 8829"/>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sz="2400">
                      <a:latin typeface="Lotus" panose="00000400000000000000" pitchFamily="2" charset="-78"/>
                      <a:cs typeface="Zar" panose="00000400000000000000" pitchFamily="2" charset="-78"/>
                    </a:rPr>
                    <a:t>فعاليت 2-1</a:t>
                  </a:r>
                  <a:endParaRPr lang="en-US" sz="2400">
                    <a:latin typeface="Lotus" panose="00000400000000000000" pitchFamily="2" charset="-78"/>
                    <a:cs typeface="Zar" panose="00000400000000000000" pitchFamily="2" charset="-78"/>
                  </a:endParaRPr>
                </a:p>
                <a:p>
                  <a:pPr algn="ctr"/>
                  <a:endParaRPr lang="en-US" sz="2400">
                    <a:latin typeface="Lotus" panose="00000400000000000000" pitchFamily="2" charset="-78"/>
                    <a:cs typeface="Zar" panose="00000400000000000000" pitchFamily="2" charset="-78"/>
                  </a:endParaRPr>
                </a:p>
              </p:txBody>
            </p:sp>
            <p:sp>
              <p:nvSpPr>
                <p:cNvPr id="112651" name="AutoShape 23"/>
                <p:cNvSpPr>
                  <a:spLocks noChangeArrowheads="1"/>
                </p:cNvSpPr>
                <p:nvPr/>
              </p:nvSpPr>
              <p:spPr bwMode="auto">
                <a:xfrm>
                  <a:off x="2290" y="1570"/>
                  <a:ext cx="907" cy="589"/>
                </a:xfrm>
                <a:prstGeom prst="roundRect">
                  <a:avLst>
                    <a:gd name="adj" fmla="val 8829"/>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sz="2400">
                      <a:latin typeface="Lotus" panose="00000400000000000000" pitchFamily="2" charset="-78"/>
                      <a:cs typeface="Zar" panose="00000400000000000000" pitchFamily="2" charset="-78"/>
                    </a:rPr>
                    <a:t>فعاليت 3-2</a:t>
                  </a:r>
                  <a:endParaRPr lang="en-US" sz="2400">
                    <a:latin typeface="Lotus" panose="00000400000000000000" pitchFamily="2" charset="-78"/>
                    <a:cs typeface="Zar" panose="00000400000000000000" pitchFamily="2" charset="-78"/>
                  </a:endParaRPr>
                </a:p>
                <a:p>
                  <a:pPr algn="ctr"/>
                  <a:endParaRPr lang="en-US" sz="2400">
                    <a:latin typeface="Lotus" panose="00000400000000000000" pitchFamily="2" charset="-78"/>
                    <a:cs typeface="Zar" panose="00000400000000000000" pitchFamily="2" charset="-78"/>
                  </a:endParaRPr>
                </a:p>
              </p:txBody>
            </p:sp>
            <p:sp>
              <p:nvSpPr>
                <p:cNvPr id="112652" name="AutoShape 24"/>
                <p:cNvSpPr>
                  <a:spLocks noChangeArrowheads="1"/>
                </p:cNvSpPr>
                <p:nvPr/>
              </p:nvSpPr>
              <p:spPr bwMode="auto">
                <a:xfrm>
                  <a:off x="3651" y="2387"/>
                  <a:ext cx="907" cy="589"/>
                </a:xfrm>
                <a:prstGeom prst="roundRect">
                  <a:avLst>
                    <a:gd name="adj" fmla="val 8829"/>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sz="2400">
                      <a:latin typeface="Lotus" panose="00000400000000000000" pitchFamily="2" charset="-78"/>
                      <a:cs typeface="Zar" panose="00000400000000000000" pitchFamily="2" charset="-78"/>
                    </a:rPr>
                    <a:t>فعاليت 4-3</a:t>
                  </a:r>
                  <a:endParaRPr lang="en-US" sz="2400">
                    <a:latin typeface="Lotus" panose="00000400000000000000" pitchFamily="2" charset="-78"/>
                    <a:cs typeface="Zar" panose="00000400000000000000" pitchFamily="2" charset="-78"/>
                  </a:endParaRPr>
                </a:p>
              </p:txBody>
            </p:sp>
            <p:sp>
              <p:nvSpPr>
                <p:cNvPr id="112653" name="AutoShape 25"/>
                <p:cNvSpPr>
                  <a:spLocks noChangeArrowheads="1"/>
                </p:cNvSpPr>
                <p:nvPr/>
              </p:nvSpPr>
              <p:spPr bwMode="auto">
                <a:xfrm>
                  <a:off x="930" y="2341"/>
                  <a:ext cx="907" cy="589"/>
                </a:xfrm>
                <a:prstGeom prst="roundRect">
                  <a:avLst>
                    <a:gd name="adj" fmla="val 8829"/>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sz="2400">
                      <a:latin typeface="Lotus" panose="00000400000000000000" pitchFamily="2" charset="-78"/>
                      <a:cs typeface="Zar" panose="00000400000000000000" pitchFamily="2" charset="-78"/>
                    </a:rPr>
                    <a:t>فعاليت 3-1</a:t>
                  </a:r>
                  <a:endParaRPr lang="en-US" sz="2400">
                    <a:latin typeface="Lotus" panose="00000400000000000000" pitchFamily="2" charset="-78"/>
                    <a:cs typeface="Zar" panose="00000400000000000000" pitchFamily="2" charset="-78"/>
                  </a:endParaRPr>
                </a:p>
                <a:p>
                  <a:pPr algn="ctr"/>
                  <a:endParaRPr lang="en-US" sz="2400">
                    <a:latin typeface="Lotus" panose="00000400000000000000" pitchFamily="2" charset="-78"/>
                    <a:cs typeface="Zar" panose="00000400000000000000" pitchFamily="2" charset="-78"/>
                  </a:endParaRPr>
                </a:p>
              </p:txBody>
            </p:sp>
            <p:sp>
              <p:nvSpPr>
                <p:cNvPr id="112654" name="AutoShape 26"/>
                <p:cNvSpPr>
                  <a:spLocks noChangeArrowheads="1"/>
                </p:cNvSpPr>
                <p:nvPr/>
              </p:nvSpPr>
              <p:spPr bwMode="auto">
                <a:xfrm>
                  <a:off x="3606" y="845"/>
                  <a:ext cx="907" cy="589"/>
                </a:xfrm>
                <a:prstGeom prst="roundRect">
                  <a:avLst>
                    <a:gd name="adj" fmla="val 8829"/>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sz="2400">
                      <a:latin typeface="Lotus" panose="00000400000000000000" pitchFamily="2" charset="-78"/>
                      <a:cs typeface="Zar" panose="00000400000000000000" pitchFamily="2" charset="-78"/>
                    </a:rPr>
                    <a:t>فعاليت 2-3</a:t>
                  </a:r>
                  <a:endParaRPr lang="en-US" sz="2400">
                    <a:latin typeface="Lotus" panose="00000400000000000000" pitchFamily="2" charset="-78"/>
                    <a:cs typeface="Zar" panose="00000400000000000000" pitchFamily="2" charset="-78"/>
                  </a:endParaRPr>
                </a:p>
                <a:p>
                  <a:pPr algn="ctr"/>
                  <a:endParaRPr lang="en-US" sz="2400">
                    <a:latin typeface="Lotus" panose="00000400000000000000" pitchFamily="2" charset="-78"/>
                    <a:cs typeface="Zar" panose="00000400000000000000" pitchFamily="2" charset="-78"/>
                  </a:endParaRPr>
                </a:p>
              </p:txBody>
            </p:sp>
            <p:sp>
              <p:nvSpPr>
                <p:cNvPr id="112655" name="Line 27"/>
                <p:cNvSpPr>
                  <a:spLocks noChangeShapeType="1"/>
                </p:cNvSpPr>
                <p:nvPr/>
              </p:nvSpPr>
              <p:spPr bwMode="auto">
                <a:xfrm>
                  <a:off x="1837" y="1026"/>
                  <a:ext cx="1769"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cxnSp>
              <p:nvCxnSpPr>
                <p:cNvPr id="112656" name="AutoShape 28"/>
                <p:cNvCxnSpPr>
                  <a:cxnSpLocks noChangeShapeType="1"/>
                  <a:stCxn id="112650" idx="3"/>
                  <a:endCxn id="112651" idx="1"/>
                </p:cNvCxnSpPr>
                <p:nvPr/>
              </p:nvCxnSpPr>
              <p:spPr bwMode="auto">
                <a:xfrm>
                  <a:off x="1837" y="1140"/>
                  <a:ext cx="453" cy="725"/>
                </a:xfrm>
                <a:prstGeom prst="bentConnector3">
                  <a:avLst>
                    <a:gd name="adj1" fmla="val 49889"/>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grpSp>
          <p:cxnSp>
            <p:nvCxnSpPr>
              <p:cNvPr id="112649" name="AutoShape 29"/>
              <p:cNvCxnSpPr>
                <a:cxnSpLocks noChangeShapeType="1"/>
              </p:cNvCxnSpPr>
              <p:nvPr/>
            </p:nvCxnSpPr>
            <p:spPr bwMode="auto">
              <a:xfrm>
                <a:off x="3198" y="1842"/>
                <a:ext cx="453" cy="725"/>
              </a:xfrm>
              <a:prstGeom prst="bentConnector3">
                <a:avLst>
                  <a:gd name="adj1" fmla="val 49889"/>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grpSp>
        <p:sp>
          <p:nvSpPr>
            <p:cNvPr id="112647" name="Line 30"/>
            <p:cNvSpPr>
              <a:spLocks noChangeShapeType="1"/>
            </p:cNvSpPr>
            <p:nvPr/>
          </p:nvSpPr>
          <p:spPr bwMode="auto">
            <a:xfrm>
              <a:off x="1837" y="2795"/>
              <a:ext cx="181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grpSp>
      <p:grpSp>
        <p:nvGrpSpPr>
          <p:cNvPr id="112643" name="Group 14"/>
          <p:cNvGrpSpPr>
            <a:grpSpLocks/>
          </p:cNvGrpSpPr>
          <p:nvPr/>
        </p:nvGrpSpPr>
        <p:grpSpPr bwMode="auto">
          <a:xfrm>
            <a:off x="9409114" y="6381750"/>
            <a:ext cx="1258887" cy="476250"/>
            <a:chOff x="4967" y="4020"/>
            <a:chExt cx="793" cy="300"/>
          </a:xfrm>
        </p:grpSpPr>
        <p:sp>
          <p:nvSpPr>
            <p:cNvPr id="112644" name="AutoShape 1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12645" name="AutoShape 1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31735740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108546"/>
                                        </p:tgtEl>
                                        <p:attrNameLst>
                                          <p:attrName>style.visibility</p:attrName>
                                        </p:attrNameLst>
                                      </p:cBhvr>
                                      <p:to>
                                        <p:strVal val="visible"/>
                                      </p:to>
                                    </p:set>
                                    <p:animEffect transition="in" filter="dissolve">
                                      <p:cBhvr>
                                        <p:cTn id="7" dur="500"/>
                                        <p:tgtEl>
                                          <p:spTgt spid="1085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7394" name="Rectangle 2"/>
          <p:cNvSpPr>
            <a:spLocks noGrp="1" noChangeArrowheads="1"/>
          </p:cNvSpPr>
          <p:nvPr>
            <p:ph type="title" idx="4294967295"/>
          </p:nvPr>
        </p:nvSpPr>
        <p:spPr/>
        <p:txBody>
          <a:bodyPr anchor="b"/>
          <a:lstStyle/>
          <a:p>
            <a:pPr rtl="1" eaLnBrk="1" hangingPunct="1">
              <a:defRPr/>
            </a:pPr>
            <a:r>
              <a:rPr lang="fa-IR" sz="3200">
                <a:effectLst>
                  <a:outerShdw blurRad="38100" dist="38100" dir="2700000" algn="tl">
                    <a:srgbClr val="C0C0C0"/>
                  </a:outerShdw>
                </a:effectLst>
                <a:cs typeface="B Farnaz" pitchFamily="2" charset="-78"/>
              </a:rPr>
              <a:t>مرحله سوم _ تهيه ليست فعاليت هاي واحد </a:t>
            </a:r>
            <a:endParaRPr lang="en-US" sz="3200">
              <a:effectLst>
                <a:outerShdw blurRad="38100" dist="38100" dir="2700000" algn="tl">
                  <a:srgbClr val="C0C0C0"/>
                </a:outerShdw>
              </a:effectLst>
              <a:cs typeface="B Farnaz" pitchFamily="2" charset="-78"/>
            </a:endParaRPr>
          </a:p>
        </p:txBody>
      </p:sp>
      <p:sp>
        <p:nvSpPr>
          <p:cNvPr id="187395" name="Rectangle 3"/>
          <p:cNvSpPr>
            <a:spLocks noGrp="1" noChangeArrowheads="1"/>
          </p:cNvSpPr>
          <p:nvPr>
            <p:ph type="body" idx="4294967295"/>
          </p:nvPr>
        </p:nvSpPr>
        <p:spPr>
          <a:xfrm>
            <a:off x="1919288" y="2205038"/>
            <a:ext cx="6324600" cy="2133600"/>
          </a:xfrm>
        </p:spPr>
        <p:txBody>
          <a:bodyPr/>
          <a:lstStyle/>
          <a:p>
            <a:pPr algn="r" rtl="1" eaLnBrk="1" hangingPunct="1">
              <a:buFontTx/>
              <a:buNone/>
            </a:pPr>
            <a:r>
              <a:rPr lang="fa-IR" sz="3200">
                <a:cs typeface=" Mitra" pitchFamily="2" charset="-78"/>
              </a:rPr>
              <a:t>    ليست فعاليت ها عبارت است از: صورتي از کليه فعاليتهايي که در يک واحد سازماني انجام مي شود. اين ليست مجوعه فعاليتهايي اساسي و عمده اي که کارکنان آن واحد سازمان انجام مي دهند , درج مي گردد.</a:t>
            </a:r>
            <a:endParaRPr lang="en-US" sz="3200">
              <a:cs typeface=" Mitra" pitchFamily="2" charset="-78"/>
            </a:endParaRPr>
          </a:p>
        </p:txBody>
      </p:sp>
      <p:grpSp>
        <p:nvGrpSpPr>
          <p:cNvPr id="12292" name="Group 4"/>
          <p:cNvGrpSpPr>
            <a:grpSpLocks/>
          </p:cNvGrpSpPr>
          <p:nvPr/>
        </p:nvGrpSpPr>
        <p:grpSpPr bwMode="auto">
          <a:xfrm>
            <a:off x="9409114" y="6381750"/>
            <a:ext cx="1258887" cy="476250"/>
            <a:chOff x="4967" y="4020"/>
            <a:chExt cx="793" cy="300"/>
          </a:xfrm>
        </p:grpSpPr>
        <p:sp>
          <p:nvSpPr>
            <p:cNvPr id="12293"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2294"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39185421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87394"/>
                                        </p:tgtEl>
                                        <p:attrNameLst>
                                          <p:attrName>style.visibility</p:attrName>
                                        </p:attrNameLst>
                                      </p:cBhvr>
                                      <p:to>
                                        <p:strVal val="visible"/>
                                      </p:to>
                                    </p:set>
                                    <p:animEffect transition="in" filter="blinds(horizontal)">
                                      <p:cBhvr>
                                        <p:cTn id="7" dur="500"/>
                                        <p:tgtEl>
                                          <p:spTgt spid="187394"/>
                                        </p:tgtEl>
                                      </p:cBhvr>
                                    </p:animEffect>
                                  </p:childTnLst>
                                </p:cTn>
                              </p:par>
                            </p:childTnLst>
                          </p:cTn>
                        </p:par>
                        <p:par>
                          <p:cTn id="8" fill="hold" nodeType="afterGroup">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187395">
                                            <p:txEl>
                                              <p:pRg st="0" end="0"/>
                                            </p:txEl>
                                          </p:spTgt>
                                        </p:tgtEl>
                                        <p:attrNameLst>
                                          <p:attrName>style.visibility</p:attrName>
                                        </p:attrNameLst>
                                      </p:cBhvr>
                                      <p:to>
                                        <p:strVal val="visible"/>
                                      </p:to>
                                    </p:set>
                                    <p:animEffect transition="in" filter="fade">
                                      <p:cBhvr>
                                        <p:cTn id="11" dur="1000"/>
                                        <p:tgtEl>
                                          <p:spTgt spid="187395">
                                            <p:txEl>
                                              <p:pRg st="0" end="0"/>
                                            </p:txEl>
                                          </p:spTgt>
                                        </p:tgtEl>
                                      </p:cBhvr>
                                    </p:animEffect>
                                    <p:anim calcmode="lin" valueType="num">
                                      <p:cBhvr>
                                        <p:cTn id="12" dur="1000" fill="hold"/>
                                        <p:tgtEl>
                                          <p:spTgt spid="187395">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187395">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18739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4" grpId="0"/>
      <p:bldP spid="187395" grpId="0" build="p"/>
    </p:bldLst>
  </p:timing>
</p:sld>
</file>

<file path=ppt/slides/slide1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09570" name="Group 19"/>
          <p:cNvGrpSpPr>
            <a:grpSpLocks/>
          </p:cNvGrpSpPr>
          <p:nvPr/>
        </p:nvGrpSpPr>
        <p:grpSpPr bwMode="auto">
          <a:xfrm>
            <a:off x="1992314" y="1268414"/>
            <a:ext cx="5400675" cy="4535487"/>
            <a:chOff x="1247" y="754"/>
            <a:chExt cx="3402" cy="2857"/>
          </a:xfrm>
        </p:grpSpPr>
        <p:sp>
          <p:nvSpPr>
            <p:cNvPr id="113670" name="Rectangle 20"/>
            <p:cNvSpPr>
              <a:spLocks noChangeArrowheads="1"/>
            </p:cNvSpPr>
            <p:nvPr/>
          </p:nvSpPr>
          <p:spPr bwMode="auto">
            <a:xfrm>
              <a:off x="1247" y="754"/>
              <a:ext cx="3402" cy="2631"/>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endParaRPr lang="en-US">
                <a:latin typeface="Verdana" panose="020B0604030504040204" pitchFamily="34" charset="0"/>
                <a:cs typeface="Lotus" panose="00000400000000000000" pitchFamily="2" charset="-78"/>
              </a:endParaRPr>
            </a:p>
          </p:txBody>
        </p:sp>
        <p:sp>
          <p:nvSpPr>
            <p:cNvPr id="113671" name="Rectangle 21"/>
            <p:cNvSpPr>
              <a:spLocks noChangeArrowheads="1"/>
            </p:cNvSpPr>
            <p:nvPr/>
          </p:nvSpPr>
          <p:spPr bwMode="auto">
            <a:xfrm>
              <a:off x="1359" y="3339"/>
              <a:ext cx="3085"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atin typeface="Lotus" panose="00000400000000000000" pitchFamily="2" charset="-78"/>
                  <a:cs typeface="Lotus" panose="00000400000000000000" pitchFamily="2" charset="-78"/>
                </a:rPr>
                <a:t>0      1       2       3       4       5        6       7      8</a:t>
              </a:r>
            </a:p>
          </p:txBody>
        </p:sp>
        <p:sp>
          <p:nvSpPr>
            <p:cNvPr id="113672" name="Rectangle 22"/>
            <p:cNvSpPr>
              <a:spLocks noChangeArrowheads="1"/>
            </p:cNvSpPr>
            <p:nvPr/>
          </p:nvSpPr>
          <p:spPr bwMode="auto">
            <a:xfrm>
              <a:off x="1474" y="2704"/>
              <a:ext cx="1406" cy="318"/>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endParaRPr lang="en-US">
                <a:latin typeface="Verdana" panose="020B0604030504040204" pitchFamily="34" charset="0"/>
                <a:cs typeface="Lotus" panose="00000400000000000000" pitchFamily="2" charset="-78"/>
              </a:endParaRPr>
            </a:p>
          </p:txBody>
        </p:sp>
        <p:sp>
          <p:nvSpPr>
            <p:cNvPr id="113673" name="Rectangle 23"/>
            <p:cNvSpPr>
              <a:spLocks noChangeArrowheads="1"/>
            </p:cNvSpPr>
            <p:nvPr/>
          </p:nvSpPr>
          <p:spPr bwMode="auto">
            <a:xfrm>
              <a:off x="3222" y="2704"/>
              <a:ext cx="816" cy="318"/>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endParaRPr lang="en-US">
                <a:latin typeface="Verdana" panose="020B0604030504040204" pitchFamily="34" charset="0"/>
                <a:cs typeface="Lotus" panose="00000400000000000000" pitchFamily="2" charset="-78"/>
              </a:endParaRPr>
            </a:p>
          </p:txBody>
        </p:sp>
        <p:sp>
          <p:nvSpPr>
            <p:cNvPr id="113674" name="Rectangle 24"/>
            <p:cNvSpPr>
              <a:spLocks noChangeArrowheads="1"/>
            </p:cNvSpPr>
            <p:nvPr/>
          </p:nvSpPr>
          <p:spPr bwMode="auto">
            <a:xfrm>
              <a:off x="2488" y="2069"/>
              <a:ext cx="723" cy="318"/>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endParaRPr lang="en-US">
                <a:latin typeface="Verdana" panose="020B0604030504040204" pitchFamily="34" charset="0"/>
                <a:cs typeface="Lotus" panose="00000400000000000000" pitchFamily="2" charset="-78"/>
              </a:endParaRPr>
            </a:p>
          </p:txBody>
        </p:sp>
        <p:sp>
          <p:nvSpPr>
            <p:cNvPr id="113675" name="Rectangle 25"/>
            <p:cNvSpPr>
              <a:spLocks noChangeArrowheads="1"/>
            </p:cNvSpPr>
            <p:nvPr/>
          </p:nvSpPr>
          <p:spPr bwMode="auto">
            <a:xfrm>
              <a:off x="1477" y="1480"/>
              <a:ext cx="997" cy="317"/>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endParaRPr lang="en-US">
                <a:latin typeface="Verdana" panose="020B0604030504040204" pitchFamily="34" charset="0"/>
                <a:cs typeface="Lotus" panose="00000400000000000000" pitchFamily="2" charset="-78"/>
              </a:endParaRPr>
            </a:p>
          </p:txBody>
        </p:sp>
        <p:sp>
          <p:nvSpPr>
            <p:cNvPr id="113676" name="Rectangle 26"/>
            <p:cNvSpPr>
              <a:spLocks noChangeArrowheads="1"/>
            </p:cNvSpPr>
            <p:nvPr/>
          </p:nvSpPr>
          <p:spPr bwMode="auto">
            <a:xfrm>
              <a:off x="2477" y="887"/>
              <a:ext cx="1860" cy="318"/>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endParaRPr lang="en-US">
                <a:latin typeface="Verdana" panose="020B0604030504040204" pitchFamily="34" charset="0"/>
                <a:cs typeface="Lotus" panose="00000400000000000000" pitchFamily="2" charset="-78"/>
              </a:endParaRPr>
            </a:p>
          </p:txBody>
        </p:sp>
        <p:sp>
          <p:nvSpPr>
            <p:cNvPr id="113677" name="Line 27"/>
            <p:cNvSpPr>
              <a:spLocks noChangeShapeType="1"/>
            </p:cNvSpPr>
            <p:nvPr/>
          </p:nvSpPr>
          <p:spPr bwMode="auto">
            <a:xfrm flipV="1">
              <a:off x="2480" y="1207"/>
              <a:ext cx="0" cy="27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3678" name="Line 28"/>
            <p:cNvSpPr>
              <a:spLocks noChangeShapeType="1"/>
            </p:cNvSpPr>
            <p:nvPr/>
          </p:nvSpPr>
          <p:spPr bwMode="auto">
            <a:xfrm>
              <a:off x="2480" y="1797"/>
              <a:ext cx="0" cy="2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3679" name="Line 29"/>
            <p:cNvSpPr>
              <a:spLocks noChangeShapeType="1"/>
            </p:cNvSpPr>
            <p:nvPr/>
          </p:nvSpPr>
          <p:spPr bwMode="auto">
            <a:xfrm>
              <a:off x="3214" y="2387"/>
              <a:ext cx="0" cy="31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3680" name="Line 30"/>
            <p:cNvSpPr>
              <a:spLocks noChangeShapeType="1"/>
            </p:cNvSpPr>
            <p:nvPr/>
          </p:nvSpPr>
          <p:spPr bwMode="auto">
            <a:xfrm>
              <a:off x="2880" y="2886"/>
              <a:ext cx="3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3681" name="Line 31"/>
            <p:cNvSpPr>
              <a:spLocks noChangeShapeType="1"/>
            </p:cNvSpPr>
            <p:nvPr/>
          </p:nvSpPr>
          <p:spPr bwMode="auto">
            <a:xfrm>
              <a:off x="2896" y="3008"/>
              <a:ext cx="31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13682" name="Line 32"/>
            <p:cNvSpPr>
              <a:spLocks noChangeShapeType="1"/>
            </p:cNvSpPr>
            <p:nvPr/>
          </p:nvSpPr>
          <p:spPr bwMode="auto">
            <a:xfrm>
              <a:off x="4332" y="1207"/>
              <a:ext cx="0" cy="2178"/>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fa-IR"/>
            </a:p>
          </p:txBody>
        </p:sp>
        <p:sp>
          <p:nvSpPr>
            <p:cNvPr id="113683" name="Line 33"/>
            <p:cNvSpPr>
              <a:spLocks noChangeShapeType="1"/>
            </p:cNvSpPr>
            <p:nvPr/>
          </p:nvSpPr>
          <p:spPr bwMode="auto">
            <a:xfrm>
              <a:off x="1474" y="1797"/>
              <a:ext cx="0" cy="1588"/>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fa-IR"/>
            </a:p>
          </p:txBody>
        </p:sp>
      </p:grpSp>
      <p:grpSp>
        <p:nvGrpSpPr>
          <p:cNvPr id="113667" name="Group 17"/>
          <p:cNvGrpSpPr>
            <a:grpSpLocks/>
          </p:cNvGrpSpPr>
          <p:nvPr/>
        </p:nvGrpSpPr>
        <p:grpSpPr bwMode="auto">
          <a:xfrm>
            <a:off x="9409114" y="6381750"/>
            <a:ext cx="1258887" cy="476250"/>
            <a:chOff x="4967" y="4020"/>
            <a:chExt cx="793" cy="300"/>
          </a:xfrm>
        </p:grpSpPr>
        <p:sp>
          <p:nvSpPr>
            <p:cNvPr id="113668" name="AutoShape 18">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13669" name="AutoShape 19">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2950681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109570"/>
                                        </p:tgtEl>
                                        <p:attrNameLst>
                                          <p:attrName>style.visibility</p:attrName>
                                        </p:attrNameLst>
                                      </p:cBhvr>
                                      <p:to>
                                        <p:strVal val="visible"/>
                                      </p:to>
                                    </p:set>
                                    <p:animEffect transition="in" filter="dissolve">
                                      <p:cBhvr>
                                        <p:cTn id="7" dur="500"/>
                                        <p:tgtEl>
                                          <p:spTgt spid="1095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1843" name="Rectangle 3"/>
          <p:cNvSpPr>
            <a:spLocks noGrp="1" noChangeArrowheads="1"/>
          </p:cNvSpPr>
          <p:nvPr>
            <p:ph type="body" idx="4294967295"/>
          </p:nvPr>
        </p:nvSpPr>
        <p:spPr>
          <a:xfrm>
            <a:off x="1992313" y="1557338"/>
            <a:ext cx="5986462" cy="1827212"/>
          </a:xfrm>
        </p:spPr>
        <p:txBody>
          <a:bodyPr>
            <a:normAutofit fontScale="92500" lnSpcReduction="10000"/>
          </a:bodyPr>
          <a:lstStyle/>
          <a:p>
            <a:pPr algn="r" rtl="1" eaLnBrk="1" hangingPunct="1">
              <a:lnSpc>
                <a:spcPct val="80000"/>
              </a:lnSpc>
              <a:buFontTx/>
              <a:buNone/>
            </a:pPr>
            <a:r>
              <a:rPr lang="fa-IR" sz="2600">
                <a:cs typeface=" Mitra" pitchFamily="2" charset="-78"/>
              </a:rPr>
              <a:t>    به طوري که در جدول زمان بندي </a:t>
            </a:r>
            <a:r>
              <a:rPr lang="en-US" sz="2600">
                <a:latin typeface="Times New Roman" panose="02020603050405020304" pitchFamily="18" charset="0"/>
                <a:cs typeface=" Mitra" pitchFamily="2" charset="-78"/>
              </a:rPr>
              <a:t>PDM</a:t>
            </a:r>
            <a:r>
              <a:rPr lang="fa-IR" sz="2600">
                <a:cs typeface=" Mitra" pitchFamily="2" charset="-78"/>
              </a:rPr>
              <a:t>  ملاحظه ميشود, مسير فعاليتها 2- 1- 4-2 مسير بحراني شبکه را تشکيل مي دهد , زيرا هيچ زمان را کد يا آزادي در اين مسير به چشم نمي خورد . به عبارت ديگر از کل 8 هفته اي که براي تکميل پروژه لازم است, فعاليت 2-1, سه هفته و فعاليت 4-2 نيز 5 هفته زمان مي برند . لذا در اين مسير, زمان فرجه موجود نيست فعاليت 3-1 داراي دو هفته فرجه است (يکي بين هفته هاي 4 و 5 ديگري بين 7 و 8 ) ولي اين فعاليت را فقط مي توان يک هفته پنجم آغاز شود . </a:t>
            </a:r>
            <a:endParaRPr lang="en-US" sz="2600">
              <a:cs typeface=" Mitra" pitchFamily="2" charset="-78"/>
            </a:endParaRPr>
          </a:p>
        </p:txBody>
      </p:sp>
      <p:grpSp>
        <p:nvGrpSpPr>
          <p:cNvPr id="114691" name="Group 3"/>
          <p:cNvGrpSpPr>
            <a:grpSpLocks/>
          </p:cNvGrpSpPr>
          <p:nvPr/>
        </p:nvGrpSpPr>
        <p:grpSpPr bwMode="auto">
          <a:xfrm>
            <a:off x="9409114" y="6381750"/>
            <a:ext cx="1258887" cy="476250"/>
            <a:chOff x="4967" y="4020"/>
            <a:chExt cx="793" cy="300"/>
          </a:xfrm>
        </p:grpSpPr>
        <p:sp>
          <p:nvSpPr>
            <p:cNvPr id="114692" name="AutoShape 4">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14693" name="AutoShape 5">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9904024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91843">
                                            <p:txEl>
                                              <p:pRg st="0" end="0"/>
                                            </p:txEl>
                                          </p:spTgt>
                                        </p:tgtEl>
                                        <p:attrNameLst>
                                          <p:attrName>style.visibility</p:attrName>
                                        </p:attrNameLst>
                                      </p:cBhvr>
                                      <p:to>
                                        <p:strVal val="visible"/>
                                      </p:to>
                                    </p:set>
                                    <p:animEffect transition="in" filter="fade">
                                      <p:cBhvr>
                                        <p:cTn id="7" dur="1000"/>
                                        <p:tgtEl>
                                          <p:spTgt spid="291843">
                                            <p:txEl>
                                              <p:pRg st="0" end="0"/>
                                            </p:txEl>
                                          </p:spTgt>
                                        </p:tgtEl>
                                      </p:cBhvr>
                                    </p:animEffect>
                                    <p:anim calcmode="lin" valueType="num">
                                      <p:cBhvr>
                                        <p:cTn id="8" dur="1000" fill="hold"/>
                                        <p:tgtEl>
                                          <p:spTgt spid="291843">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29184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9184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3" grpId="0" build="p"/>
    </p:bldLst>
  </p:timing>
</p:sld>
</file>

<file path=ppt/slides/slide1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2866" name="Rectangle 2"/>
          <p:cNvSpPr>
            <a:spLocks noGrp="1" noChangeArrowheads="1"/>
          </p:cNvSpPr>
          <p:nvPr>
            <p:ph type="title" idx="4294967295"/>
          </p:nvPr>
        </p:nvSpPr>
        <p:spPr/>
        <p:txBody>
          <a:bodyPr anchor="b"/>
          <a:lstStyle/>
          <a:p>
            <a:pPr eaLnBrk="1" hangingPunct="1">
              <a:defRPr/>
            </a:pPr>
            <a:r>
              <a:rPr lang="fa-IR" sz="4800">
                <a:effectLst>
                  <a:outerShdw blurRad="38100" dist="38100" dir="2700000" algn="tl">
                    <a:srgbClr val="C0C0C0"/>
                  </a:outerShdw>
                </a:effectLst>
                <a:cs typeface="B Farnaz" pitchFamily="2" charset="-78"/>
              </a:rPr>
              <a:t>ارتباط بين فعاليتها </a:t>
            </a:r>
            <a:endParaRPr lang="en-US" sz="4800">
              <a:effectLst>
                <a:outerShdw blurRad="38100" dist="38100" dir="2700000" algn="tl">
                  <a:srgbClr val="C0C0C0"/>
                </a:outerShdw>
              </a:effectLst>
              <a:cs typeface="B Farnaz" pitchFamily="2" charset="-78"/>
            </a:endParaRPr>
          </a:p>
        </p:txBody>
      </p:sp>
      <p:sp>
        <p:nvSpPr>
          <p:cNvPr id="292867" name="Rectangle 3"/>
          <p:cNvSpPr>
            <a:spLocks noGrp="1" noChangeArrowheads="1"/>
          </p:cNvSpPr>
          <p:nvPr>
            <p:ph type="body" idx="4294967295"/>
          </p:nvPr>
        </p:nvSpPr>
        <p:spPr>
          <a:xfrm>
            <a:off x="1919288" y="2133600"/>
            <a:ext cx="6324600" cy="2133600"/>
          </a:xfrm>
        </p:spPr>
        <p:txBody>
          <a:bodyPr>
            <a:normAutofit lnSpcReduction="10000"/>
          </a:bodyPr>
          <a:lstStyle/>
          <a:p>
            <a:pPr algn="r" rtl="1" eaLnBrk="1" hangingPunct="1">
              <a:buFontTx/>
              <a:buNone/>
            </a:pPr>
            <a:r>
              <a:rPr lang="fa-IR" sz="2600">
                <a:cs typeface=" Mitra" pitchFamily="2" charset="-78"/>
              </a:rPr>
              <a:t>    براي نشان دادن ارتباط بين فعاليت ها از دو کلمه شروع (</a:t>
            </a:r>
            <a:r>
              <a:rPr lang="en-US" sz="2600">
                <a:cs typeface=" Mitra" pitchFamily="2" charset="-78"/>
              </a:rPr>
              <a:t>start</a:t>
            </a:r>
            <a:r>
              <a:rPr lang="fa-IR" sz="2600">
                <a:cs typeface=" Mitra" pitchFamily="2" charset="-78"/>
              </a:rPr>
              <a:t>) و پايان (</a:t>
            </a:r>
            <a:r>
              <a:rPr lang="en-US" sz="2600">
                <a:cs typeface=" Mitra" pitchFamily="2" charset="-78"/>
              </a:rPr>
              <a:t>finish</a:t>
            </a:r>
            <a:r>
              <a:rPr lang="fa-IR" sz="2600">
                <a:cs typeface=" Mitra" pitchFamily="2" charset="-78"/>
              </a:rPr>
              <a:t>)  استفاده مي شود.</a:t>
            </a:r>
          </a:p>
          <a:p>
            <a:pPr algn="r" rtl="1" eaLnBrk="1" hangingPunct="1">
              <a:buFontTx/>
              <a:buNone/>
            </a:pPr>
            <a:r>
              <a:rPr lang="en-US" sz="2600">
                <a:cs typeface=" Mitra" pitchFamily="2" charset="-78"/>
              </a:rPr>
              <a:t>S= start</a:t>
            </a:r>
          </a:p>
          <a:p>
            <a:pPr algn="r" rtl="1" eaLnBrk="1" hangingPunct="1">
              <a:buFontTx/>
              <a:buNone/>
            </a:pPr>
            <a:endParaRPr lang="en-US" sz="2600">
              <a:cs typeface=" Mitra" pitchFamily="2" charset="-78"/>
            </a:endParaRPr>
          </a:p>
          <a:p>
            <a:pPr algn="r" rtl="1" eaLnBrk="1" hangingPunct="1">
              <a:buFontTx/>
              <a:buNone/>
            </a:pPr>
            <a:r>
              <a:rPr lang="en-US" sz="2600">
                <a:cs typeface=" Mitra" pitchFamily="2" charset="-78"/>
              </a:rPr>
              <a:t>F= finish</a:t>
            </a:r>
          </a:p>
        </p:txBody>
      </p:sp>
      <p:grpSp>
        <p:nvGrpSpPr>
          <p:cNvPr id="115716" name="Group 4"/>
          <p:cNvGrpSpPr>
            <a:grpSpLocks/>
          </p:cNvGrpSpPr>
          <p:nvPr/>
        </p:nvGrpSpPr>
        <p:grpSpPr bwMode="auto">
          <a:xfrm>
            <a:off x="9409114" y="6381750"/>
            <a:ext cx="1258887" cy="476250"/>
            <a:chOff x="4967" y="4020"/>
            <a:chExt cx="793" cy="300"/>
          </a:xfrm>
        </p:grpSpPr>
        <p:sp>
          <p:nvSpPr>
            <p:cNvPr id="115717"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15718"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1626148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92866"/>
                                        </p:tgtEl>
                                        <p:attrNameLst>
                                          <p:attrName>style.visibility</p:attrName>
                                        </p:attrNameLst>
                                      </p:cBhvr>
                                      <p:to>
                                        <p:strVal val="visible"/>
                                      </p:to>
                                    </p:set>
                                    <p:animEffect transition="in" filter="blinds(horizontal)">
                                      <p:cBhvr>
                                        <p:cTn id="7" dur="500"/>
                                        <p:tgtEl>
                                          <p:spTgt spid="292866"/>
                                        </p:tgtEl>
                                      </p:cBhvr>
                                    </p:animEffect>
                                  </p:childTnLst>
                                </p:cTn>
                              </p:par>
                            </p:childTnLst>
                          </p:cTn>
                        </p:par>
                        <p:par>
                          <p:cTn id="8" fill="hold" nodeType="afterGroup">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292867">
                                            <p:txEl>
                                              <p:pRg st="0" end="0"/>
                                            </p:txEl>
                                          </p:spTgt>
                                        </p:tgtEl>
                                        <p:attrNameLst>
                                          <p:attrName>style.visibility</p:attrName>
                                        </p:attrNameLst>
                                      </p:cBhvr>
                                      <p:to>
                                        <p:strVal val="visible"/>
                                      </p:to>
                                    </p:set>
                                    <p:anim calcmode="lin" valueType="num">
                                      <p:cBhvr>
                                        <p:cTn id="11" dur="500" fill="hold"/>
                                        <p:tgtEl>
                                          <p:spTgt spid="292867">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292867">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292867">
                                            <p:txEl>
                                              <p:pRg st="0" end="0"/>
                                            </p:txEl>
                                          </p:spTgt>
                                        </p:tgtEl>
                                      </p:cBhvr>
                                    </p:animEffect>
                                  </p:childTnLst>
                                </p:cTn>
                              </p:par>
                            </p:childTnLst>
                          </p:cTn>
                        </p:par>
                        <p:par>
                          <p:cTn id="14" fill="hold" nodeType="afterGroup">
                            <p:stCondLst>
                              <p:cond delay="1000"/>
                            </p:stCondLst>
                            <p:childTnLst>
                              <p:par>
                                <p:cTn id="15" presetID="53" presetClass="entr" presetSubtype="0" fill="hold" grpId="0" nodeType="afterEffect">
                                  <p:stCondLst>
                                    <p:cond delay="0"/>
                                  </p:stCondLst>
                                  <p:childTnLst>
                                    <p:set>
                                      <p:cBhvr>
                                        <p:cTn id="16" dur="1" fill="hold">
                                          <p:stCondLst>
                                            <p:cond delay="0"/>
                                          </p:stCondLst>
                                        </p:cTn>
                                        <p:tgtEl>
                                          <p:spTgt spid="292867">
                                            <p:txEl>
                                              <p:pRg st="1" end="1"/>
                                            </p:txEl>
                                          </p:spTgt>
                                        </p:tgtEl>
                                        <p:attrNameLst>
                                          <p:attrName>style.visibility</p:attrName>
                                        </p:attrNameLst>
                                      </p:cBhvr>
                                      <p:to>
                                        <p:strVal val="visible"/>
                                      </p:to>
                                    </p:set>
                                    <p:anim calcmode="lin" valueType="num">
                                      <p:cBhvr>
                                        <p:cTn id="17" dur="500" fill="hold"/>
                                        <p:tgtEl>
                                          <p:spTgt spid="292867">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92867">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292867">
                                            <p:txEl>
                                              <p:pRg st="1" end="1"/>
                                            </p:txEl>
                                          </p:spTgt>
                                        </p:tgtEl>
                                      </p:cBhvr>
                                    </p:animEffect>
                                  </p:childTnLst>
                                </p:cTn>
                              </p:par>
                            </p:childTnLst>
                          </p:cTn>
                        </p:par>
                        <p:par>
                          <p:cTn id="20" fill="hold" nodeType="afterGroup">
                            <p:stCondLst>
                              <p:cond delay="1500"/>
                            </p:stCondLst>
                            <p:childTnLst>
                              <p:par>
                                <p:cTn id="21" presetID="53" presetClass="entr" presetSubtype="0" fill="hold" grpId="0" nodeType="afterEffect">
                                  <p:stCondLst>
                                    <p:cond delay="0"/>
                                  </p:stCondLst>
                                  <p:childTnLst>
                                    <p:set>
                                      <p:cBhvr>
                                        <p:cTn id="22" dur="1" fill="hold">
                                          <p:stCondLst>
                                            <p:cond delay="0"/>
                                          </p:stCondLst>
                                        </p:cTn>
                                        <p:tgtEl>
                                          <p:spTgt spid="292867">
                                            <p:txEl>
                                              <p:pRg st="3" end="3"/>
                                            </p:txEl>
                                          </p:spTgt>
                                        </p:tgtEl>
                                        <p:attrNameLst>
                                          <p:attrName>style.visibility</p:attrName>
                                        </p:attrNameLst>
                                      </p:cBhvr>
                                      <p:to>
                                        <p:strVal val="visible"/>
                                      </p:to>
                                    </p:set>
                                    <p:anim calcmode="lin" valueType="num">
                                      <p:cBhvr>
                                        <p:cTn id="23" dur="500" fill="hold"/>
                                        <p:tgtEl>
                                          <p:spTgt spid="292867">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292867">
                                            <p:txEl>
                                              <p:pRg st="3" end="3"/>
                                            </p:txEl>
                                          </p:spTgt>
                                        </p:tgtEl>
                                        <p:attrNameLst>
                                          <p:attrName>ppt_h</p:attrName>
                                        </p:attrNameLst>
                                      </p:cBhvr>
                                      <p:tavLst>
                                        <p:tav tm="0">
                                          <p:val>
                                            <p:fltVal val="0"/>
                                          </p:val>
                                        </p:tav>
                                        <p:tav tm="100000">
                                          <p:val>
                                            <p:strVal val="#ppt_h"/>
                                          </p:val>
                                        </p:tav>
                                      </p:tavLst>
                                    </p:anim>
                                    <p:animEffect transition="in" filter="fade">
                                      <p:cBhvr>
                                        <p:cTn id="25" dur="500"/>
                                        <p:tgtEl>
                                          <p:spTgt spid="292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6" grpId="0"/>
      <p:bldP spid="292867" grpId="0" build="p"/>
    </p:bldLst>
  </p:timing>
</p:sld>
</file>

<file path=ppt/slides/slide1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3890" name="Rectangle 2"/>
          <p:cNvSpPr>
            <a:spLocks noGrp="1" noChangeArrowheads="1"/>
          </p:cNvSpPr>
          <p:nvPr>
            <p:ph type="title" idx="4294967295"/>
          </p:nvPr>
        </p:nvSpPr>
        <p:spPr>
          <a:xfrm>
            <a:off x="2782888" y="1268413"/>
            <a:ext cx="5486400" cy="360362"/>
          </a:xfrm>
        </p:spPr>
        <p:txBody>
          <a:bodyPr anchor="b">
            <a:normAutofit fontScale="90000"/>
          </a:bodyPr>
          <a:lstStyle/>
          <a:p>
            <a:pPr rtl="1" eaLnBrk="1" hangingPunct="1">
              <a:defRPr/>
            </a:pPr>
            <a:r>
              <a:rPr lang="fa-IR" sz="3600">
                <a:effectLst>
                  <a:outerShdw blurRad="38100" dist="38100" dir="2700000" algn="tl">
                    <a:srgbClr val="C0C0C0"/>
                  </a:outerShdw>
                </a:effectLst>
                <a:cs typeface="B Farnaz" pitchFamily="2" charset="-78"/>
              </a:rPr>
              <a:t>ارتباط بين فعاليتها به صورت زير است: </a:t>
            </a:r>
            <a:endParaRPr lang="en-US" sz="3600">
              <a:effectLst>
                <a:outerShdw blurRad="38100" dist="38100" dir="2700000" algn="tl">
                  <a:srgbClr val="C0C0C0"/>
                </a:outerShdw>
              </a:effectLst>
              <a:cs typeface="B Farnaz" pitchFamily="2" charset="-78"/>
            </a:endParaRPr>
          </a:p>
        </p:txBody>
      </p:sp>
      <p:sp>
        <p:nvSpPr>
          <p:cNvPr id="293891" name="Rectangle 3"/>
          <p:cNvSpPr>
            <a:spLocks noGrp="1" noChangeArrowheads="1"/>
          </p:cNvSpPr>
          <p:nvPr>
            <p:ph type="body" idx="4294967295"/>
          </p:nvPr>
        </p:nvSpPr>
        <p:spPr>
          <a:xfrm>
            <a:off x="2135188" y="1341439"/>
            <a:ext cx="5916612" cy="1927225"/>
          </a:xfrm>
        </p:spPr>
        <p:txBody>
          <a:bodyPr>
            <a:normAutofit lnSpcReduction="10000"/>
          </a:bodyPr>
          <a:lstStyle/>
          <a:p>
            <a:pPr algn="r" rtl="1" eaLnBrk="1" hangingPunct="1">
              <a:lnSpc>
                <a:spcPct val="90000"/>
              </a:lnSpc>
              <a:buFontTx/>
              <a:buNone/>
            </a:pPr>
            <a:r>
              <a:rPr lang="fa-IR" sz="2500">
                <a:latin typeface="Arial Unicode MS" panose="020B0604020202020204" pitchFamily="34" charset="-128"/>
                <a:cs typeface=" Mitra" pitchFamily="2" charset="-78"/>
              </a:rPr>
              <a:t>1- پايان    </a:t>
            </a:r>
            <a:r>
              <a:rPr lang="en-US" sz="2500">
                <a:latin typeface="Arial Unicode MS" panose="020B0604020202020204" pitchFamily="34" charset="-128"/>
                <a:cs typeface=" Mitra" pitchFamily="2" charset="-78"/>
              </a:rPr>
              <a:t>     </a:t>
            </a:r>
            <a:r>
              <a:rPr lang="fa-IR" sz="2500">
                <a:latin typeface="Arial Unicode MS" panose="020B0604020202020204" pitchFamily="34" charset="-128"/>
                <a:cs typeface=" Mitra" pitchFamily="2" charset="-78"/>
              </a:rPr>
              <a:t> شروع</a:t>
            </a:r>
          </a:p>
          <a:p>
            <a:pPr algn="r" rtl="1" eaLnBrk="1" hangingPunct="1">
              <a:lnSpc>
                <a:spcPct val="90000"/>
              </a:lnSpc>
              <a:buFontTx/>
              <a:buNone/>
            </a:pPr>
            <a:r>
              <a:rPr lang="fa-IR" sz="2500">
                <a:latin typeface="Arial Unicode MS" panose="020B0604020202020204" pitchFamily="34" charset="-128"/>
                <a:cs typeface=" Mitra" pitchFamily="2" charset="-78"/>
              </a:rPr>
              <a:t>در اين مورد فعاليت ( ب ) را نمي توان آغاز کرد , مگر اين که مدتي از تکميل فعاليت (الف ) گذشته باشد</a:t>
            </a:r>
            <a:r>
              <a:rPr lang="en-US" sz="2500">
                <a:latin typeface="Arial Unicode MS" panose="020B0604020202020204" pitchFamily="34" charset="-128"/>
                <a:cs typeface=" Mitra" pitchFamily="2" charset="-78"/>
              </a:rPr>
              <a:t>.</a:t>
            </a:r>
          </a:p>
          <a:p>
            <a:pPr algn="r" rtl="1" eaLnBrk="1" hangingPunct="1">
              <a:lnSpc>
                <a:spcPct val="90000"/>
              </a:lnSpc>
              <a:buFontTx/>
              <a:buNone/>
            </a:pPr>
            <a:r>
              <a:rPr lang="fa-IR" sz="2500">
                <a:latin typeface="Arial Unicode MS" panose="020B0604020202020204" pitchFamily="34" charset="-128"/>
                <a:cs typeface=" Mitra" pitchFamily="2" charset="-78"/>
              </a:rPr>
              <a:t>در اين مورد براي شروع فعاليت  ب  بايد سه روز از پايان فعاليت الف گذشته باشد </a:t>
            </a:r>
            <a:endParaRPr lang="en-US" sz="2500">
              <a:latin typeface="Arial Unicode MS" panose="020B0604020202020204" pitchFamily="34" charset="-128"/>
              <a:cs typeface=" Mitra" pitchFamily="2" charset="-78"/>
            </a:endParaRPr>
          </a:p>
          <a:p>
            <a:pPr algn="r" rtl="1" eaLnBrk="1" hangingPunct="1">
              <a:lnSpc>
                <a:spcPct val="90000"/>
              </a:lnSpc>
              <a:buFontTx/>
              <a:buNone/>
            </a:pPr>
            <a:endParaRPr lang="en-US" sz="2500">
              <a:latin typeface="Arial Unicode MS" panose="020B0604020202020204" pitchFamily="34" charset="-128"/>
              <a:cs typeface=" Mitra" pitchFamily="2" charset="-78"/>
            </a:endParaRPr>
          </a:p>
        </p:txBody>
      </p:sp>
      <p:sp>
        <p:nvSpPr>
          <p:cNvPr id="116740" name="Line 4"/>
          <p:cNvSpPr>
            <a:spLocks noChangeShapeType="1"/>
          </p:cNvSpPr>
          <p:nvPr/>
        </p:nvSpPr>
        <p:spPr bwMode="auto">
          <a:xfrm>
            <a:off x="7032625" y="3933825"/>
            <a:ext cx="647700"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a-IR"/>
          </a:p>
        </p:txBody>
      </p:sp>
      <p:grpSp>
        <p:nvGrpSpPr>
          <p:cNvPr id="116741" name="Group 12"/>
          <p:cNvGrpSpPr>
            <a:grpSpLocks/>
          </p:cNvGrpSpPr>
          <p:nvPr/>
        </p:nvGrpSpPr>
        <p:grpSpPr bwMode="auto">
          <a:xfrm>
            <a:off x="1766888" y="4437063"/>
            <a:ext cx="6697662" cy="1223962"/>
            <a:chOff x="884" y="1616"/>
            <a:chExt cx="4219" cy="771"/>
          </a:xfrm>
        </p:grpSpPr>
        <p:grpSp>
          <p:nvGrpSpPr>
            <p:cNvPr id="116745" name="Group 11"/>
            <p:cNvGrpSpPr>
              <a:grpSpLocks/>
            </p:cNvGrpSpPr>
            <p:nvPr/>
          </p:nvGrpSpPr>
          <p:grpSpPr bwMode="auto">
            <a:xfrm>
              <a:off x="884" y="1751"/>
              <a:ext cx="2041" cy="590"/>
              <a:chOff x="884" y="1751"/>
              <a:chExt cx="2041" cy="681"/>
            </a:xfrm>
          </p:grpSpPr>
          <p:grpSp>
            <p:nvGrpSpPr>
              <p:cNvPr id="116747" name="Group 5"/>
              <p:cNvGrpSpPr>
                <a:grpSpLocks/>
              </p:cNvGrpSpPr>
              <p:nvPr/>
            </p:nvGrpSpPr>
            <p:grpSpPr bwMode="auto">
              <a:xfrm>
                <a:off x="884" y="1842"/>
                <a:ext cx="2041" cy="590"/>
                <a:chOff x="2007" y="8460"/>
                <a:chExt cx="3033" cy="720"/>
              </a:xfrm>
            </p:grpSpPr>
            <p:sp>
              <p:nvSpPr>
                <p:cNvPr id="116749" name="Text Box 6"/>
                <p:cNvSpPr txBox="1">
                  <a:spLocks noChangeArrowheads="1"/>
                </p:cNvSpPr>
                <p:nvPr/>
              </p:nvSpPr>
              <p:spPr bwMode="auto">
                <a:xfrm>
                  <a:off x="2007" y="8460"/>
                  <a:ext cx="899" cy="720"/>
                </a:xfrm>
                <a:prstGeom prst="rect">
                  <a:avLst/>
                </a:prstGeom>
                <a:solidFill>
                  <a:srgbClr val="CCFFCC"/>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r>
                    <a:rPr lang="ar-SA" sz="3600">
                      <a:latin typeface="Times New Roman" panose="02020603050405020304" pitchFamily="18" charset="0"/>
                      <a:cs typeface="Zar" panose="00000400000000000000" pitchFamily="2" charset="-78"/>
                    </a:rPr>
                    <a:t>الف</a:t>
                  </a:r>
                  <a:endParaRPr lang="en-US" sz="3600">
                    <a:latin typeface="Lotus" panose="00000400000000000000" pitchFamily="2" charset="-78"/>
                    <a:cs typeface="Zar" panose="00000400000000000000" pitchFamily="2" charset="-78"/>
                  </a:endParaRPr>
                </a:p>
              </p:txBody>
            </p:sp>
            <p:sp>
              <p:nvSpPr>
                <p:cNvPr id="116750" name="Text Box 7"/>
                <p:cNvSpPr txBox="1">
                  <a:spLocks noChangeArrowheads="1"/>
                </p:cNvSpPr>
                <p:nvPr/>
              </p:nvSpPr>
              <p:spPr bwMode="auto">
                <a:xfrm>
                  <a:off x="4140" y="8460"/>
                  <a:ext cx="900" cy="720"/>
                </a:xfrm>
                <a:prstGeom prst="rect">
                  <a:avLst/>
                </a:prstGeom>
                <a:solidFill>
                  <a:srgbClr val="CCFFCC"/>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r>
                    <a:rPr lang="ar-SA" sz="3600">
                      <a:latin typeface="Times New Roman" panose="02020603050405020304" pitchFamily="18" charset="0"/>
                      <a:cs typeface="Zar" panose="00000400000000000000" pitchFamily="2" charset="-78"/>
                    </a:rPr>
                    <a:t>ب</a:t>
                  </a:r>
                  <a:endParaRPr lang="en-US" sz="3600">
                    <a:latin typeface="Lotus" panose="00000400000000000000" pitchFamily="2" charset="-78"/>
                    <a:cs typeface="Zar" panose="00000400000000000000" pitchFamily="2" charset="-78"/>
                  </a:endParaRPr>
                </a:p>
              </p:txBody>
            </p:sp>
            <p:sp>
              <p:nvSpPr>
                <p:cNvPr id="116751" name="Line 8"/>
                <p:cNvSpPr>
                  <a:spLocks noChangeShapeType="1"/>
                </p:cNvSpPr>
                <p:nvPr/>
              </p:nvSpPr>
              <p:spPr bwMode="auto">
                <a:xfrm>
                  <a:off x="2906" y="8820"/>
                  <a:ext cx="1234"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grpSp>
          <p:sp>
            <p:nvSpPr>
              <p:cNvPr id="116748" name="Rectangle 9"/>
              <p:cNvSpPr>
                <a:spLocks noChangeArrowheads="1"/>
              </p:cNvSpPr>
              <p:nvPr/>
            </p:nvSpPr>
            <p:spPr bwMode="auto">
              <a:xfrm>
                <a:off x="1647" y="1751"/>
                <a:ext cx="499"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atin typeface="Lotus" panose="00000400000000000000" pitchFamily="2" charset="-78"/>
                    <a:cs typeface="Lotus" panose="00000400000000000000" pitchFamily="2" charset="-78"/>
                  </a:rPr>
                  <a:t>FS=3</a:t>
                </a:r>
              </a:p>
            </p:txBody>
          </p:sp>
        </p:grpSp>
        <p:sp>
          <p:nvSpPr>
            <p:cNvPr id="116746" name="Rectangle 10"/>
            <p:cNvSpPr>
              <a:spLocks noChangeArrowheads="1"/>
            </p:cNvSpPr>
            <p:nvPr/>
          </p:nvSpPr>
          <p:spPr bwMode="auto">
            <a:xfrm>
              <a:off x="3288" y="1616"/>
              <a:ext cx="1815" cy="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atin typeface="Lotus" panose="00000400000000000000" pitchFamily="2" charset="-78"/>
                  <a:cs typeface="Lotus" panose="00000400000000000000" pitchFamily="2" charset="-78"/>
                </a:rPr>
                <a:t>FS.3</a:t>
              </a:r>
            </a:p>
            <a:p>
              <a:r>
                <a:rPr lang="en-US">
                  <a:latin typeface="Lotus" panose="00000400000000000000" pitchFamily="2" charset="-78"/>
                  <a:cs typeface="Lotus" panose="00000400000000000000" pitchFamily="2" charset="-78"/>
                </a:rPr>
                <a:t>FS. FINISH TO START</a:t>
              </a:r>
            </a:p>
          </p:txBody>
        </p:sp>
      </p:grpSp>
      <p:grpSp>
        <p:nvGrpSpPr>
          <p:cNvPr id="116742" name="Group 13"/>
          <p:cNvGrpSpPr>
            <a:grpSpLocks/>
          </p:cNvGrpSpPr>
          <p:nvPr/>
        </p:nvGrpSpPr>
        <p:grpSpPr bwMode="auto">
          <a:xfrm>
            <a:off x="9409114" y="6381750"/>
            <a:ext cx="1258887" cy="476250"/>
            <a:chOff x="4967" y="4020"/>
            <a:chExt cx="793" cy="300"/>
          </a:xfrm>
        </p:grpSpPr>
        <p:sp>
          <p:nvSpPr>
            <p:cNvPr id="116743" name="AutoShape 14">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16744" name="AutoShape 15">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5698212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93890"/>
                                        </p:tgtEl>
                                        <p:attrNameLst>
                                          <p:attrName>style.visibility</p:attrName>
                                        </p:attrNameLst>
                                      </p:cBhvr>
                                      <p:to>
                                        <p:strVal val="visible"/>
                                      </p:to>
                                    </p:set>
                                    <p:animEffect transition="in" filter="blinds(horizontal)">
                                      <p:cBhvr>
                                        <p:cTn id="7" dur="500"/>
                                        <p:tgtEl>
                                          <p:spTgt spid="293890"/>
                                        </p:tgtEl>
                                      </p:cBhvr>
                                    </p:animEffect>
                                  </p:childTnLst>
                                </p:cTn>
                              </p:par>
                            </p:childTnLst>
                          </p:cTn>
                        </p:par>
                        <p:par>
                          <p:cTn id="8" fill="hold" nodeType="afterGroup">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293891">
                                            <p:txEl>
                                              <p:pRg st="0" end="0"/>
                                            </p:txEl>
                                          </p:spTgt>
                                        </p:tgtEl>
                                        <p:attrNameLst>
                                          <p:attrName>style.visibility</p:attrName>
                                        </p:attrNameLst>
                                      </p:cBhvr>
                                      <p:to>
                                        <p:strVal val="visible"/>
                                      </p:to>
                                    </p:set>
                                    <p:animEffect transition="in" filter="diamond(in)">
                                      <p:cBhvr>
                                        <p:cTn id="11" dur="2000"/>
                                        <p:tgtEl>
                                          <p:spTgt spid="293891">
                                            <p:txEl>
                                              <p:pRg st="0" end="0"/>
                                            </p:txEl>
                                          </p:spTgt>
                                        </p:tgtEl>
                                      </p:cBhvr>
                                    </p:animEffect>
                                  </p:childTnLst>
                                </p:cTn>
                              </p:par>
                            </p:childTnLst>
                          </p:cTn>
                        </p:par>
                        <p:par>
                          <p:cTn id="12" fill="hold" nodeType="afterGroup">
                            <p:stCondLst>
                              <p:cond delay="2500"/>
                            </p:stCondLst>
                            <p:childTnLst>
                              <p:par>
                                <p:cTn id="13" presetID="8" presetClass="entr" presetSubtype="16" fill="hold" grpId="0" nodeType="afterEffect">
                                  <p:stCondLst>
                                    <p:cond delay="0"/>
                                  </p:stCondLst>
                                  <p:childTnLst>
                                    <p:set>
                                      <p:cBhvr>
                                        <p:cTn id="14" dur="1" fill="hold">
                                          <p:stCondLst>
                                            <p:cond delay="0"/>
                                          </p:stCondLst>
                                        </p:cTn>
                                        <p:tgtEl>
                                          <p:spTgt spid="293891">
                                            <p:txEl>
                                              <p:pRg st="1" end="1"/>
                                            </p:txEl>
                                          </p:spTgt>
                                        </p:tgtEl>
                                        <p:attrNameLst>
                                          <p:attrName>style.visibility</p:attrName>
                                        </p:attrNameLst>
                                      </p:cBhvr>
                                      <p:to>
                                        <p:strVal val="visible"/>
                                      </p:to>
                                    </p:set>
                                    <p:animEffect transition="in" filter="diamond(in)">
                                      <p:cBhvr>
                                        <p:cTn id="15" dur="2000"/>
                                        <p:tgtEl>
                                          <p:spTgt spid="293891">
                                            <p:txEl>
                                              <p:pRg st="1" end="1"/>
                                            </p:txEl>
                                          </p:spTgt>
                                        </p:tgtEl>
                                      </p:cBhvr>
                                    </p:animEffect>
                                  </p:childTnLst>
                                </p:cTn>
                              </p:par>
                            </p:childTnLst>
                          </p:cTn>
                        </p:par>
                        <p:par>
                          <p:cTn id="16" fill="hold" nodeType="afterGroup">
                            <p:stCondLst>
                              <p:cond delay="4500"/>
                            </p:stCondLst>
                            <p:childTnLst>
                              <p:par>
                                <p:cTn id="17" presetID="8" presetClass="entr" presetSubtype="16" fill="hold" grpId="0" nodeType="afterEffect">
                                  <p:stCondLst>
                                    <p:cond delay="0"/>
                                  </p:stCondLst>
                                  <p:childTnLst>
                                    <p:set>
                                      <p:cBhvr>
                                        <p:cTn id="18" dur="1" fill="hold">
                                          <p:stCondLst>
                                            <p:cond delay="0"/>
                                          </p:stCondLst>
                                        </p:cTn>
                                        <p:tgtEl>
                                          <p:spTgt spid="293891">
                                            <p:txEl>
                                              <p:pRg st="2" end="2"/>
                                            </p:txEl>
                                          </p:spTgt>
                                        </p:tgtEl>
                                        <p:attrNameLst>
                                          <p:attrName>style.visibility</p:attrName>
                                        </p:attrNameLst>
                                      </p:cBhvr>
                                      <p:to>
                                        <p:strVal val="visible"/>
                                      </p:to>
                                    </p:set>
                                    <p:animEffect transition="in" filter="diamond(in)">
                                      <p:cBhvr>
                                        <p:cTn id="19" dur="2000"/>
                                        <p:tgtEl>
                                          <p:spTgt spid="293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0" grpId="0"/>
      <p:bldP spid="293891" grpId="0" build="p"/>
    </p:bldLst>
  </p:timing>
</p:sld>
</file>

<file path=ppt/slides/slide1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4915" name="Rectangle 3"/>
          <p:cNvSpPr>
            <a:spLocks noGrp="1" noChangeArrowheads="1"/>
          </p:cNvSpPr>
          <p:nvPr>
            <p:ph type="body" idx="4294967295"/>
          </p:nvPr>
        </p:nvSpPr>
        <p:spPr>
          <a:xfrm>
            <a:off x="2063751" y="1052514"/>
            <a:ext cx="5902325" cy="1912937"/>
          </a:xfrm>
        </p:spPr>
        <p:txBody>
          <a:bodyPr/>
          <a:lstStyle/>
          <a:p>
            <a:pPr algn="r" rtl="1" eaLnBrk="1" hangingPunct="1">
              <a:buFontTx/>
              <a:buNone/>
            </a:pPr>
            <a:r>
              <a:rPr lang="fa-IR" sz="2600">
                <a:cs typeface=" Mitra" pitchFamily="2" charset="-78"/>
              </a:rPr>
              <a:t>2- شروع       شروع </a:t>
            </a:r>
          </a:p>
          <a:p>
            <a:pPr algn="r" rtl="1" eaLnBrk="1" hangingPunct="1">
              <a:buFontTx/>
              <a:buNone/>
            </a:pPr>
            <a:r>
              <a:rPr lang="fa-IR" sz="2600">
                <a:cs typeface=" Mitra" pitchFamily="2" charset="-78"/>
              </a:rPr>
              <a:t>     در اين مورد , فعاليت  ب  را وقتي که مدتي از آغاز فعاليت   الف بگذرد , مي توان آغاز کرد در اين جا فاصله دو روز در نظر گرفته شده است . </a:t>
            </a:r>
          </a:p>
          <a:p>
            <a:pPr algn="r" rtl="1" eaLnBrk="1" hangingPunct="1">
              <a:buFontTx/>
              <a:buNone/>
            </a:pPr>
            <a:endParaRPr lang="en-US" sz="2600">
              <a:cs typeface=" Mitra" pitchFamily="2" charset="-78"/>
            </a:endParaRPr>
          </a:p>
        </p:txBody>
      </p:sp>
      <p:sp>
        <p:nvSpPr>
          <p:cNvPr id="117763" name="Line 4"/>
          <p:cNvSpPr>
            <a:spLocks noChangeShapeType="1"/>
          </p:cNvSpPr>
          <p:nvPr/>
        </p:nvSpPr>
        <p:spPr bwMode="auto">
          <a:xfrm flipH="1">
            <a:off x="6816725" y="3500438"/>
            <a:ext cx="431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grpSp>
        <p:nvGrpSpPr>
          <p:cNvPr id="117764" name="Group 15"/>
          <p:cNvGrpSpPr>
            <a:grpSpLocks/>
          </p:cNvGrpSpPr>
          <p:nvPr/>
        </p:nvGrpSpPr>
        <p:grpSpPr bwMode="auto">
          <a:xfrm>
            <a:off x="2063751" y="4221163"/>
            <a:ext cx="6697663" cy="1223962"/>
            <a:chOff x="884" y="1616"/>
            <a:chExt cx="4219" cy="771"/>
          </a:xfrm>
        </p:grpSpPr>
        <p:sp>
          <p:nvSpPr>
            <p:cNvPr id="117768" name="Text Box 9"/>
            <p:cNvSpPr txBox="1">
              <a:spLocks noChangeArrowheads="1"/>
            </p:cNvSpPr>
            <p:nvPr/>
          </p:nvSpPr>
          <p:spPr bwMode="auto">
            <a:xfrm>
              <a:off x="884" y="1830"/>
              <a:ext cx="605" cy="511"/>
            </a:xfrm>
            <a:prstGeom prst="rect">
              <a:avLst/>
            </a:prstGeom>
            <a:solidFill>
              <a:srgbClr val="FFFF99"/>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r>
                <a:rPr lang="ar-SA" sz="3600">
                  <a:latin typeface="Times New Roman" panose="02020603050405020304" pitchFamily="18" charset="0"/>
                  <a:cs typeface="Zar" panose="00000400000000000000" pitchFamily="2" charset="-78"/>
                </a:rPr>
                <a:t>الف</a:t>
              </a:r>
              <a:endParaRPr lang="en-US" sz="3600">
                <a:latin typeface="Lotus" panose="00000400000000000000" pitchFamily="2" charset="-78"/>
                <a:cs typeface="Zar" panose="00000400000000000000" pitchFamily="2" charset="-78"/>
              </a:endParaRPr>
            </a:p>
          </p:txBody>
        </p:sp>
        <p:sp>
          <p:nvSpPr>
            <p:cNvPr id="117769" name="Text Box 10"/>
            <p:cNvSpPr txBox="1">
              <a:spLocks noChangeArrowheads="1"/>
            </p:cNvSpPr>
            <p:nvPr/>
          </p:nvSpPr>
          <p:spPr bwMode="auto">
            <a:xfrm>
              <a:off x="2319" y="1830"/>
              <a:ext cx="606" cy="511"/>
            </a:xfrm>
            <a:prstGeom prst="rect">
              <a:avLst/>
            </a:prstGeom>
            <a:solidFill>
              <a:srgbClr val="FFFF99"/>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r>
                <a:rPr lang="ar-SA" sz="3600">
                  <a:latin typeface="Times New Roman" panose="02020603050405020304" pitchFamily="18" charset="0"/>
                  <a:cs typeface="Zar" panose="00000400000000000000" pitchFamily="2" charset="-78"/>
                </a:rPr>
                <a:t>ب</a:t>
              </a:r>
              <a:endParaRPr lang="en-US" sz="3600">
                <a:latin typeface="Lotus" panose="00000400000000000000" pitchFamily="2" charset="-78"/>
                <a:cs typeface="Zar" panose="00000400000000000000" pitchFamily="2" charset="-78"/>
              </a:endParaRPr>
            </a:p>
          </p:txBody>
        </p:sp>
        <p:sp>
          <p:nvSpPr>
            <p:cNvPr id="117770" name="Rectangle 12"/>
            <p:cNvSpPr>
              <a:spLocks noChangeArrowheads="1"/>
            </p:cNvSpPr>
            <p:nvPr/>
          </p:nvSpPr>
          <p:spPr bwMode="auto">
            <a:xfrm>
              <a:off x="1647" y="1751"/>
              <a:ext cx="499"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atin typeface="Lotus" panose="00000400000000000000" pitchFamily="2" charset="-78"/>
                  <a:cs typeface="Lotus" panose="00000400000000000000" pitchFamily="2" charset="-78"/>
                </a:rPr>
                <a:t>SS=2</a:t>
              </a:r>
            </a:p>
          </p:txBody>
        </p:sp>
        <p:sp>
          <p:nvSpPr>
            <p:cNvPr id="117771" name="Rectangle 13"/>
            <p:cNvSpPr>
              <a:spLocks noChangeArrowheads="1"/>
            </p:cNvSpPr>
            <p:nvPr/>
          </p:nvSpPr>
          <p:spPr bwMode="auto">
            <a:xfrm>
              <a:off x="3288" y="1616"/>
              <a:ext cx="1815" cy="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atin typeface="Lotus" panose="00000400000000000000" pitchFamily="2" charset="-78"/>
                  <a:cs typeface="Lotus" panose="00000400000000000000" pitchFamily="2" charset="-78"/>
                </a:rPr>
                <a:t>SS.2</a:t>
              </a:r>
            </a:p>
            <a:p>
              <a:r>
                <a:rPr lang="en-US">
                  <a:latin typeface="Lotus" panose="00000400000000000000" pitchFamily="2" charset="-78"/>
                  <a:cs typeface="Lotus" panose="00000400000000000000" pitchFamily="2" charset="-78"/>
                </a:rPr>
                <a:t>SS. START TO START</a:t>
              </a:r>
            </a:p>
          </p:txBody>
        </p:sp>
        <p:cxnSp>
          <p:nvCxnSpPr>
            <p:cNvPr id="117772" name="AutoShape 14"/>
            <p:cNvCxnSpPr>
              <a:cxnSpLocks noChangeShapeType="1"/>
              <a:stCxn id="117768" idx="1"/>
              <a:endCxn id="117769" idx="1"/>
            </p:cNvCxnSpPr>
            <p:nvPr/>
          </p:nvCxnSpPr>
          <p:spPr bwMode="auto">
            <a:xfrm rot="10800000" flipH="1" flipV="1">
              <a:off x="884" y="2086"/>
              <a:ext cx="1435" cy="1"/>
            </a:xfrm>
            <a:prstGeom prst="bentConnector5">
              <a:avLst>
                <a:gd name="adj1" fmla="val -10037"/>
                <a:gd name="adj2" fmla="val 40000014"/>
                <a:gd name="adj3" fmla="val 71009"/>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grpSp>
      <p:grpSp>
        <p:nvGrpSpPr>
          <p:cNvPr id="117765" name="Group 10"/>
          <p:cNvGrpSpPr>
            <a:grpSpLocks/>
          </p:cNvGrpSpPr>
          <p:nvPr/>
        </p:nvGrpSpPr>
        <p:grpSpPr bwMode="auto">
          <a:xfrm>
            <a:off x="9409114" y="6381750"/>
            <a:ext cx="1258887" cy="476250"/>
            <a:chOff x="4967" y="4020"/>
            <a:chExt cx="793" cy="300"/>
          </a:xfrm>
        </p:grpSpPr>
        <p:sp>
          <p:nvSpPr>
            <p:cNvPr id="117766" name="AutoShape 11">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17767" name="AutoShape 12">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5551005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94915">
                                            <p:txEl>
                                              <p:pRg st="0" end="0"/>
                                            </p:txEl>
                                          </p:spTgt>
                                        </p:tgtEl>
                                        <p:attrNameLst>
                                          <p:attrName>style.visibility</p:attrName>
                                        </p:attrNameLst>
                                      </p:cBhvr>
                                      <p:to>
                                        <p:strVal val="visible"/>
                                      </p:to>
                                    </p:set>
                                    <p:animEffect transition="in" filter="diamond(in)">
                                      <p:cBhvr>
                                        <p:cTn id="7" dur="2000"/>
                                        <p:tgtEl>
                                          <p:spTgt spid="294915">
                                            <p:txEl>
                                              <p:pRg st="0" end="0"/>
                                            </p:txEl>
                                          </p:spTgt>
                                        </p:tgtEl>
                                      </p:cBhvr>
                                    </p:animEffect>
                                  </p:childTnLst>
                                </p:cTn>
                              </p:par>
                            </p:childTnLst>
                          </p:cTn>
                        </p:par>
                        <p:par>
                          <p:cTn id="8" fill="hold" nodeType="afterGroup">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294915">
                                            <p:txEl>
                                              <p:pRg st="1" end="1"/>
                                            </p:txEl>
                                          </p:spTgt>
                                        </p:tgtEl>
                                        <p:attrNameLst>
                                          <p:attrName>style.visibility</p:attrName>
                                        </p:attrNameLst>
                                      </p:cBhvr>
                                      <p:to>
                                        <p:strVal val="visible"/>
                                      </p:to>
                                    </p:set>
                                    <p:animEffect transition="in" filter="diamond(in)">
                                      <p:cBhvr>
                                        <p:cTn id="11" dur="2000"/>
                                        <p:tgtEl>
                                          <p:spTgt spid="294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5" grpId="0" build="p"/>
    </p:bldLst>
  </p:timing>
</p:sld>
</file>

<file path=ppt/slides/slide1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5939" name="Rectangle 3"/>
          <p:cNvSpPr>
            <a:spLocks noGrp="1" noChangeArrowheads="1"/>
          </p:cNvSpPr>
          <p:nvPr>
            <p:ph type="body" idx="4294967295"/>
          </p:nvPr>
        </p:nvSpPr>
        <p:spPr>
          <a:xfrm>
            <a:off x="2063751" y="836614"/>
            <a:ext cx="6048375" cy="2232025"/>
          </a:xfrm>
        </p:spPr>
        <p:txBody>
          <a:bodyPr/>
          <a:lstStyle/>
          <a:p>
            <a:pPr algn="r" rtl="1" eaLnBrk="1" hangingPunct="1">
              <a:buFontTx/>
              <a:buNone/>
            </a:pPr>
            <a:r>
              <a:rPr lang="fa-IR" sz="2600">
                <a:cs typeface=" Mitra" pitchFamily="2" charset="-78"/>
              </a:rPr>
              <a:t>3- پايان        پايان</a:t>
            </a:r>
          </a:p>
          <a:p>
            <a:pPr algn="r" rtl="1" eaLnBrk="1" hangingPunct="1">
              <a:buFontTx/>
              <a:buNone/>
            </a:pPr>
            <a:r>
              <a:rPr lang="fa-IR" sz="2600">
                <a:cs typeface=" Mitra" pitchFamily="2" charset="-78"/>
              </a:rPr>
              <a:t>    در اين مورد , فعاليت ب را نمي توان قبل از اين که مدتي از تکميل فعاليت   الف  سپري شده باشد , پايان داد . در اين جا فاصله چها روز در نظر گرفته شده است . </a:t>
            </a:r>
            <a:endParaRPr lang="en-US" sz="2600">
              <a:cs typeface=" Mitra" pitchFamily="2" charset="-78"/>
            </a:endParaRPr>
          </a:p>
        </p:txBody>
      </p:sp>
      <p:sp>
        <p:nvSpPr>
          <p:cNvPr id="118787" name="Line 4"/>
          <p:cNvSpPr>
            <a:spLocks noChangeShapeType="1"/>
          </p:cNvSpPr>
          <p:nvPr/>
        </p:nvSpPr>
        <p:spPr bwMode="auto">
          <a:xfrm flipH="1">
            <a:off x="7248526" y="3429000"/>
            <a:ext cx="5762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grpSp>
        <p:nvGrpSpPr>
          <p:cNvPr id="118788" name="Group 11"/>
          <p:cNvGrpSpPr>
            <a:grpSpLocks/>
          </p:cNvGrpSpPr>
          <p:nvPr/>
        </p:nvGrpSpPr>
        <p:grpSpPr bwMode="auto">
          <a:xfrm>
            <a:off x="1847851" y="4221163"/>
            <a:ext cx="6697663" cy="1223962"/>
            <a:chOff x="884" y="1933"/>
            <a:chExt cx="4219" cy="771"/>
          </a:xfrm>
        </p:grpSpPr>
        <p:sp>
          <p:nvSpPr>
            <p:cNvPr id="118792" name="Text Box 6"/>
            <p:cNvSpPr txBox="1">
              <a:spLocks noChangeArrowheads="1"/>
            </p:cNvSpPr>
            <p:nvPr/>
          </p:nvSpPr>
          <p:spPr bwMode="auto">
            <a:xfrm>
              <a:off x="884" y="2147"/>
              <a:ext cx="605" cy="511"/>
            </a:xfrm>
            <a:prstGeom prst="rect">
              <a:avLst/>
            </a:prstGeom>
            <a:solidFill>
              <a:srgbClr val="FF99CC"/>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r>
                <a:rPr lang="ar-SA" sz="3600">
                  <a:latin typeface="Times New Roman" panose="02020603050405020304" pitchFamily="18" charset="0"/>
                  <a:cs typeface="Zar" panose="00000400000000000000" pitchFamily="2" charset="-78"/>
                </a:rPr>
                <a:t>الف</a:t>
              </a:r>
              <a:endParaRPr lang="en-US" sz="3600">
                <a:latin typeface="Lotus" panose="00000400000000000000" pitchFamily="2" charset="-78"/>
                <a:cs typeface="Zar" panose="00000400000000000000" pitchFamily="2" charset="-78"/>
              </a:endParaRPr>
            </a:p>
          </p:txBody>
        </p:sp>
        <p:sp>
          <p:nvSpPr>
            <p:cNvPr id="118793" name="Text Box 7"/>
            <p:cNvSpPr txBox="1">
              <a:spLocks noChangeArrowheads="1"/>
            </p:cNvSpPr>
            <p:nvPr/>
          </p:nvSpPr>
          <p:spPr bwMode="auto">
            <a:xfrm>
              <a:off x="2319" y="2147"/>
              <a:ext cx="606" cy="511"/>
            </a:xfrm>
            <a:prstGeom prst="rect">
              <a:avLst/>
            </a:prstGeom>
            <a:solidFill>
              <a:srgbClr val="FF99CC"/>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r>
                <a:rPr lang="ar-SA" sz="3600">
                  <a:latin typeface="Times New Roman" panose="02020603050405020304" pitchFamily="18" charset="0"/>
                  <a:cs typeface="Zar" panose="00000400000000000000" pitchFamily="2" charset="-78"/>
                </a:rPr>
                <a:t>ب</a:t>
              </a:r>
              <a:endParaRPr lang="en-US" sz="3600">
                <a:latin typeface="Lotus" panose="00000400000000000000" pitchFamily="2" charset="-78"/>
                <a:cs typeface="Zar" panose="00000400000000000000" pitchFamily="2" charset="-78"/>
              </a:endParaRPr>
            </a:p>
          </p:txBody>
        </p:sp>
        <p:sp>
          <p:nvSpPr>
            <p:cNvPr id="118794" name="Rectangle 8"/>
            <p:cNvSpPr>
              <a:spLocks noChangeArrowheads="1"/>
            </p:cNvSpPr>
            <p:nvPr/>
          </p:nvSpPr>
          <p:spPr bwMode="auto">
            <a:xfrm>
              <a:off x="1647" y="2068"/>
              <a:ext cx="499"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atin typeface="Lotus" panose="00000400000000000000" pitchFamily="2" charset="-78"/>
                  <a:cs typeface="Lotus" panose="00000400000000000000" pitchFamily="2" charset="-78"/>
                </a:rPr>
                <a:t>FF=4</a:t>
              </a:r>
            </a:p>
          </p:txBody>
        </p:sp>
        <p:sp>
          <p:nvSpPr>
            <p:cNvPr id="118795" name="Rectangle 9"/>
            <p:cNvSpPr>
              <a:spLocks noChangeArrowheads="1"/>
            </p:cNvSpPr>
            <p:nvPr/>
          </p:nvSpPr>
          <p:spPr bwMode="auto">
            <a:xfrm>
              <a:off x="3288" y="1933"/>
              <a:ext cx="1815" cy="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atin typeface="Lotus" panose="00000400000000000000" pitchFamily="2" charset="-78"/>
                  <a:cs typeface="Lotus" panose="00000400000000000000" pitchFamily="2" charset="-78"/>
                </a:rPr>
                <a:t>FF.2</a:t>
              </a:r>
            </a:p>
            <a:p>
              <a:r>
                <a:rPr lang="en-US">
                  <a:latin typeface="Lotus" panose="00000400000000000000" pitchFamily="2" charset="-78"/>
                  <a:cs typeface="Lotus" panose="00000400000000000000" pitchFamily="2" charset="-78"/>
                </a:rPr>
                <a:t>FF. FINISH TO FINISH</a:t>
              </a:r>
            </a:p>
          </p:txBody>
        </p:sp>
        <p:cxnSp>
          <p:nvCxnSpPr>
            <p:cNvPr id="118796" name="AutoShape 10"/>
            <p:cNvCxnSpPr>
              <a:cxnSpLocks noChangeShapeType="1"/>
              <a:stCxn id="118792" idx="3"/>
              <a:endCxn id="118793" idx="3"/>
            </p:cNvCxnSpPr>
            <p:nvPr/>
          </p:nvCxnSpPr>
          <p:spPr bwMode="auto">
            <a:xfrm>
              <a:off x="1489" y="2403"/>
              <a:ext cx="1436" cy="1"/>
            </a:xfrm>
            <a:prstGeom prst="bentConnector5">
              <a:avLst>
                <a:gd name="adj1" fmla="val 49792"/>
                <a:gd name="adj2" fmla="val -44400014"/>
                <a:gd name="adj3" fmla="val 110028"/>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grpSp>
      <p:grpSp>
        <p:nvGrpSpPr>
          <p:cNvPr id="118789" name="Group 10"/>
          <p:cNvGrpSpPr>
            <a:grpSpLocks/>
          </p:cNvGrpSpPr>
          <p:nvPr/>
        </p:nvGrpSpPr>
        <p:grpSpPr bwMode="auto">
          <a:xfrm>
            <a:off x="9409114" y="6381750"/>
            <a:ext cx="1258887" cy="476250"/>
            <a:chOff x="4967" y="4020"/>
            <a:chExt cx="793" cy="300"/>
          </a:xfrm>
        </p:grpSpPr>
        <p:sp>
          <p:nvSpPr>
            <p:cNvPr id="118790" name="AutoShape 11">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18791" name="AutoShape 12">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8751570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95939"/>
                                        </p:tgtEl>
                                        <p:attrNameLst>
                                          <p:attrName>style.visibility</p:attrName>
                                        </p:attrNameLst>
                                      </p:cBhvr>
                                      <p:to>
                                        <p:strVal val="visible"/>
                                      </p:to>
                                    </p:set>
                                    <p:animEffect transition="in" filter="checkerboard(across)">
                                      <p:cBhvr>
                                        <p:cTn id="7" dur="500"/>
                                        <p:tgtEl>
                                          <p:spTgt spid="295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p:bldLst>
  </p:timing>
</p:sld>
</file>

<file path=ppt/slides/slide1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63" name="Rectangle 3"/>
          <p:cNvSpPr>
            <a:spLocks noGrp="1" noChangeArrowheads="1"/>
          </p:cNvSpPr>
          <p:nvPr>
            <p:ph type="body" idx="4294967295"/>
          </p:nvPr>
        </p:nvSpPr>
        <p:spPr>
          <a:xfrm>
            <a:off x="2063750" y="981076"/>
            <a:ext cx="6191250" cy="2201863"/>
          </a:xfrm>
        </p:spPr>
        <p:txBody>
          <a:bodyPr/>
          <a:lstStyle/>
          <a:p>
            <a:pPr algn="r" rtl="1" eaLnBrk="1" hangingPunct="1">
              <a:buFontTx/>
              <a:buNone/>
            </a:pPr>
            <a:r>
              <a:rPr lang="fa-IR" sz="2600">
                <a:cs typeface=" Mitra" pitchFamily="2" charset="-78"/>
              </a:rPr>
              <a:t>4- شروع         پايان </a:t>
            </a:r>
          </a:p>
          <a:p>
            <a:pPr algn="r" rtl="1" eaLnBrk="1" hangingPunct="1">
              <a:buFontTx/>
              <a:buNone/>
            </a:pPr>
            <a:r>
              <a:rPr lang="fa-IR" sz="2600">
                <a:cs typeface=" Mitra" pitchFamily="2" charset="-78"/>
              </a:rPr>
              <a:t>    در اين مورد فعاليت ب را نمي توان به پايان رساند , مگر اين که مدتي از آغاز کار  الف گذشته باشد . </a:t>
            </a:r>
          </a:p>
          <a:p>
            <a:pPr algn="r" rtl="1" eaLnBrk="1" hangingPunct="1">
              <a:buFontTx/>
              <a:buNone/>
            </a:pPr>
            <a:r>
              <a:rPr lang="fa-IR" sz="2600">
                <a:cs typeface=" Mitra" pitchFamily="2" charset="-78"/>
              </a:rPr>
              <a:t>    در اينجا فاصله , شش روز است.</a:t>
            </a:r>
          </a:p>
          <a:p>
            <a:pPr algn="r" rtl="1" eaLnBrk="1" hangingPunct="1">
              <a:buFontTx/>
              <a:buNone/>
            </a:pPr>
            <a:endParaRPr lang="fa-IR" sz="2600">
              <a:cs typeface=" Mitra" pitchFamily="2" charset="-78"/>
            </a:endParaRPr>
          </a:p>
          <a:p>
            <a:pPr algn="r" rtl="1" eaLnBrk="1" hangingPunct="1">
              <a:buFontTx/>
              <a:buNone/>
            </a:pPr>
            <a:endParaRPr lang="fa-IR" sz="2600">
              <a:cs typeface=" Mitra" pitchFamily="2" charset="-78"/>
            </a:endParaRPr>
          </a:p>
          <a:p>
            <a:pPr algn="r" rtl="1" eaLnBrk="1" hangingPunct="1">
              <a:buFontTx/>
              <a:buNone/>
            </a:pPr>
            <a:endParaRPr lang="en-US" sz="2600">
              <a:cs typeface=" Mitra" pitchFamily="2" charset="-78"/>
            </a:endParaRPr>
          </a:p>
        </p:txBody>
      </p:sp>
      <p:sp>
        <p:nvSpPr>
          <p:cNvPr id="119811" name="Line 4"/>
          <p:cNvSpPr>
            <a:spLocks noChangeShapeType="1"/>
          </p:cNvSpPr>
          <p:nvPr/>
        </p:nvSpPr>
        <p:spPr bwMode="auto">
          <a:xfrm flipH="1">
            <a:off x="6888164" y="3500438"/>
            <a:ext cx="5048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grpSp>
        <p:nvGrpSpPr>
          <p:cNvPr id="119812" name="Group 11"/>
          <p:cNvGrpSpPr>
            <a:grpSpLocks/>
          </p:cNvGrpSpPr>
          <p:nvPr/>
        </p:nvGrpSpPr>
        <p:grpSpPr bwMode="auto">
          <a:xfrm>
            <a:off x="2208213" y="4437063"/>
            <a:ext cx="6697662" cy="1223962"/>
            <a:chOff x="884" y="1933"/>
            <a:chExt cx="4219" cy="771"/>
          </a:xfrm>
        </p:grpSpPr>
        <p:sp>
          <p:nvSpPr>
            <p:cNvPr id="119816" name="Text Box 6"/>
            <p:cNvSpPr txBox="1">
              <a:spLocks noChangeArrowheads="1"/>
            </p:cNvSpPr>
            <p:nvPr/>
          </p:nvSpPr>
          <p:spPr bwMode="auto">
            <a:xfrm>
              <a:off x="884" y="2147"/>
              <a:ext cx="605" cy="511"/>
            </a:xfrm>
            <a:prstGeom prst="rect">
              <a:avLst/>
            </a:prstGeom>
            <a:solidFill>
              <a:srgbClr val="CC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r>
                <a:rPr lang="ar-SA" sz="3600">
                  <a:latin typeface="Times New Roman" panose="02020603050405020304" pitchFamily="18" charset="0"/>
                  <a:cs typeface="Zar" panose="00000400000000000000" pitchFamily="2" charset="-78"/>
                </a:rPr>
                <a:t>الف</a:t>
              </a:r>
              <a:endParaRPr lang="en-US" sz="3600">
                <a:latin typeface="Lotus" panose="00000400000000000000" pitchFamily="2" charset="-78"/>
                <a:cs typeface="Zar" panose="00000400000000000000" pitchFamily="2" charset="-78"/>
              </a:endParaRPr>
            </a:p>
          </p:txBody>
        </p:sp>
        <p:sp>
          <p:nvSpPr>
            <p:cNvPr id="119817" name="Text Box 7"/>
            <p:cNvSpPr txBox="1">
              <a:spLocks noChangeArrowheads="1"/>
            </p:cNvSpPr>
            <p:nvPr/>
          </p:nvSpPr>
          <p:spPr bwMode="auto">
            <a:xfrm>
              <a:off x="2319" y="2147"/>
              <a:ext cx="606" cy="511"/>
            </a:xfrm>
            <a:prstGeom prst="rect">
              <a:avLst/>
            </a:prstGeom>
            <a:solidFill>
              <a:srgbClr val="CC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r>
                <a:rPr lang="ar-SA" sz="3600">
                  <a:latin typeface="Times New Roman" panose="02020603050405020304" pitchFamily="18" charset="0"/>
                  <a:cs typeface="Zar" panose="00000400000000000000" pitchFamily="2" charset="-78"/>
                </a:rPr>
                <a:t>ب</a:t>
              </a:r>
              <a:endParaRPr lang="en-US" sz="3600">
                <a:latin typeface="Lotus" panose="00000400000000000000" pitchFamily="2" charset="-78"/>
                <a:cs typeface="Zar" panose="00000400000000000000" pitchFamily="2" charset="-78"/>
              </a:endParaRPr>
            </a:p>
          </p:txBody>
        </p:sp>
        <p:sp>
          <p:nvSpPr>
            <p:cNvPr id="119818" name="Rectangle 8"/>
            <p:cNvSpPr>
              <a:spLocks noChangeArrowheads="1"/>
            </p:cNvSpPr>
            <p:nvPr/>
          </p:nvSpPr>
          <p:spPr bwMode="auto">
            <a:xfrm>
              <a:off x="1647" y="2068"/>
              <a:ext cx="499"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atin typeface="Lotus" panose="00000400000000000000" pitchFamily="2" charset="-78"/>
                  <a:cs typeface="Lotus" panose="00000400000000000000" pitchFamily="2" charset="-78"/>
                </a:rPr>
                <a:t>SF=6</a:t>
              </a:r>
            </a:p>
          </p:txBody>
        </p:sp>
        <p:sp>
          <p:nvSpPr>
            <p:cNvPr id="119819" name="Rectangle 9"/>
            <p:cNvSpPr>
              <a:spLocks noChangeArrowheads="1"/>
            </p:cNvSpPr>
            <p:nvPr/>
          </p:nvSpPr>
          <p:spPr bwMode="auto">
            <a:xfrm>
              <a:off x="3288" y="1933"/>
              <a:ext cx="1815" cy="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atin typeface="Lotus" panose="00000400000000000000" pitchFamily="2" charset="-78"/>
                  <a:cs typeface="Lotus" panose="00000400000000000000" pitchFamily="2" charset="-78"/>
                </a:rPr>
                <a:t>SF.2</a:t>
              </a:r>
            </a:p>
            <a:p>
              <a:r>
                <a:rPr lang="en-US">
                  <a:latin typeface="Lotus" panose="00000400000000000000" pitchFamily="2" charset="-78"/>
                  <a:cs typeface="Lotus" panose="00000400000000000000" pitchFamily="2" charset="-78"/>
                </a:rPr>
                <a:t>SF. FINISH TO FINISH</a:t>
              </a:r>
            </a:p>
          </p:txBody>
        </p:sp>
        <p:cxnSp>
          <p:nvCxnSpPr>
            <p:cNvPr id="119820" name="AutoShape 10"/>
            <p:cNvCxnSpPr>
              <a:cxnSpLocks noChangeShapeType="1"/>
              <a:stCxn id="119816" idx="1"/>
              <a:endCxn id="119817" idx="3"/>
            </p:cNvCxnSpPr>
            <p:nvPr/>
          </p:nvCxnSpPr>
          <p:spPr bwMode="auto">
            <a:xfrm rot="10800000" flipH="1" flipV="1">
              <a:off x="884" y="2403"/>
              <a:ext cx="2041" cy="1"/>
            </a:xfrm>
            <a:prstGeom prst="bentConnector5">
              <a:avLst>
                <a:gd name="adj1" fmla="val -7056"/>
                <a:gd name="adj2" fmla="val -47800014"/>
                <a:gd name="adj3" fmla="val 107056"/>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grpSp>
      <p:grpSp>
        <p:nvGrpSpPr>
          <p:cNvPr id="119813" name="Group 10"/>
          <p:cNvGrpSpPr>
            <a:grpSpLocks/>
          </p:cNvGrpSpPr>
          <p:nvPr/>
        </p:nvGrpSpPr>
        <p:grpSpPr bwMode="auto">
          <a:xfrm>
            <a:off x="9409114" y="6381750"/>
            <a:ext cx="1258887" cy="476250"/>
            <a:chOff x="4967" y="4020"/>
            <a:chExt cx="793" cy="300"/>
          </a:xfrm>
        </p:grpSpPr>
        <p:sp>
          <p:nvSpPr>
            <p:cNvPr id="119814" name="AutoShape 11">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19815" name="AutoShape 12">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6164061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96963">
                                            <p:txEl>
                                              <p:pRg st="0" end="0"/>
                                            </p:txEl>
                                          </p:spTgt>
                                        </p:tgtEl>
                                        <p:attrNameLst>
                                          <p:attrName>style.visibility</p:attrName>
                                        </p:attrNameLst>
                                      </p:cBhvr>
                                      <p:to>
                                        <p:strVal val="visible"/>
                                      </p:to>
                                    </p:set>
                                    <p:animEffect transition="in" filter="dissolve">
                                      <p:cBhvr>
                                        <p:cTn id="7" dur="500"/>
                                        <p:tgtEl>
                                          <p:spTgt spid="296963">
                                            <p:txEl>
                                              <p:pRg st="0" end="0"/>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96963">
                                            <p:txEl>
                                              <p:pRg st="1" end="1"/>
                                            </p:txEl>
                                          </p:spTgt>
                                        </p:tgtEl>
                                        <p:attrNameLst>
                                          <p:attrName>style.visibility</p:attrName>
                                        </p:attrNameLst>
                                      </p:cBhvr>
                                      <p:to>
                                        <p:strVal val="visible"/>
                                      </p:to>
                                    </p:set>
                                    <p:animEffect transition="in" filter="dissolve">
                                      <p:cBhvr>
                                        <p:cTn id="11" dur="500"/>
                                        <p:tgtEl>
                                          <p:spTgt spid="296963">
                                            <p:txEl>
                                              <p:pRg st="1" end="1"/>
                                            </p:txEl>
                                          </p:spTgt>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96963">
                                            <p:txEl>
                                              <p:pRg st="2" end="2"/>
                                            </p:txEl>
                                          </p:spTgt>
                                        </p:tgtEl>
                                        <p:attrNameLst>
                                          <p:attrName>style.visibility</p:attrName>
                                        </p:attrNameLst>
                                      </p:cBhvr>
                                      <p:to>
                                        <p:strVal val="visible"/>
                                      </p:to>
                                    </p:set>
                                    <p:animEffect transition="in" filter="dissolve">
                                      <p:cBhvr>
                                        <p:cTn id="15" dur="500"/>
                                        <p:tgtEl>
                                          <p:spTgt spid="2969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3" grpId="0" build="p"/>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2566989" y="2349500"/>
            <a:ext cx="5761037"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fa-IR" sz="9600" b="1">
                <a:cs typeface="B Farnaz" panose="00000400000000000000" pitchFamily="2" charset="-78"/>
              </a:rPr>
              <a:t>پايان</a:t>
            </a:r>
            <a:r>
              <a:rPr lang="fa-IR" sz="400">
                <a:cs typeface="B Farnaz" panose="00000400000000000000" pitchFamily="2" charset="-78"/>
              </a:rPr>
              <a:t> </a:t>
            </a:r>
            <a:endParaRPr lang="en-US" sz="400">
              <a:cs typeface="B Farnaz" panose="00000400000000000000" pitchFamily="2" charset="-78"/>
            </a:endParaRPr>
          </a:p>
        </p:txBody>
      </p:sp>
      <p:sp>
        <p:nvSpPr>
          <p:cNvPr id="120835" name="AutoShape 3">
            <a:hlinkClick r:id="" action="ppaction://hlinkshowjump?jump=previousslide" highlightClick="1"/>
          </p:cNvPr>
          <p:cNvSpPr>
            <a:spLocks noChangeArrowheads="1"/>
          </p:cNvSpPr>
          <p:nvPr/>
        </p:nvSpPr>
        <p:spPr bwMode="auto">
          <a:xfrm>
            <a:off x="9409113" y="6381750"/>
            <a:ext cx="538162" cy="47625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Tree>
    <p:extLst>
      <p:ext uri="{BB962C8B-B14F-4D97-AF65-F5344CB8AC3E}">
        <p14:creationId xmlns:p14="http://schemas.microsoft.com/office/powerpoint/2010/main" val="688731626"/>
      </p:ext>
    </p:extLst>
  </p:cSld>
  <p:clrMapOvr>
    <a:masterClrMapping/>
  </p:clrMapOvr>
  <p:transition spd="slow" advClick="0">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131074"/>
                                        </p:tgtEl>
                                        <p:attrNameLst>
                                          <p:attrName>style.visibility</p:attrName>
                                        </p:attrNameLst>
                                      </p:cBhvr>
                                      <p:to>
                                        <p:strVal val="visible"/>
                                      </p:to>
                                    </p:set>
                                    <p:animScale>
                                      <p:cBhvr>
                                        <p:cTn id="7" dur="2000" decel="50000" fill="hold">
                                          <p:stCondLst>
                                            <p:cond delay="0"/>
                                          </p:stCondLst>
                                        </p:cTn>
                                        <p:tgtEl>
                                          <p:spTgt spid="13107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131074"/>
                                        </p:tgtEl>
                                        <p:attrNameLst>
                                          <p:attrName>ppt_x</p:attrName>
                                          <p:attrName>ppt_y</p:attrName>
                                        </p:attrNameLst>
                                      </p:cBhvr>
                                    </p:animMotion>
                                    <p:animEffect transition="in" filter="fade">
                                      <p:cBhvr>
                                        <p:cTn id="9" dur="2000"/>
                                        <p:tgtEl>
                                          <p:spTgt spid="131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title" idx="4294967295"/>
          </p:nvPr>
        </p:nvSpPr>
        <p:spPr/>
        <p:txBody>
          <a:bodyPr anchor="b"/>
          <a:lstStyle/>
          <a:p>
            <a:pPr rtl="1" eaLnBrk="1" hangingPunct="1">
              <a:defRPr/>
            </a:pPr>
            <a:r>
              <a:rPr lang="fa-IR" sz="3600">
                <a:effectLst>
                  <a:outerShdw blurRad="38100" dist="38100" dir="2700000" algn="tl">
                    <a:srgbClr val="C0C0C0"/>
                  </a:outerShdw>
                </a:effectLst>
                <a:cs typeface="B Farnaz" pitchFamily="2" charset="-78"/>
              </a:rPr>
              <a:t>مرحله چهارم _ تهيه جدول تقسيم کار براي وضع موجود </a:t>
            </a:r>
            <a:endParaRPr lang="en-US" sz="3600">
              <a:effectLst>
                <a:outerShdw blurRad="38100" dist="38100" dir="2700000" algn="tl">
                  <a:srgbClr val="C0C0C0"/>
                </a:outerShdw>
              </a:effectLst>
              <a:cs typeface="B Farnaz" pitchFamily="2" charset="-78"/>
            </a:endParaRPr>
          </a:p>
        </p:txBody>
      </p:sp>
      <p:sp>
        <p:nvSpPr>
          <p:cNvPr id="188419" name="Rectangle 3"/>
          <p:cNvSpPr>
            <a:spLocks noGrp="1" noChangeArrowheads="1"/>
          </p:cNvSpPr>
          <p:nvPr>
            <p:ph type="body" idx="4294967295"/>
          </p:nvPr>
        </p:nvSpPr>
        <p:spPr>
          <a:xfrm>
            <a:off x="1847850" y="2565400"/>
            <a:ext cx="6324600" cy="2133600"/>
          </a:xfrm>
        </p:spPr>
        <p:txBody>
          <a:bodyPr/>
          <a:lstStyle/>
          <a:p>
            <a:pPr algn="r" rtl="1" eaLnBrk="1" hangingPunct="1">
              <a:buFontTx/>
              <a:buNone/>
            </a:pPr>
            <a:r>
              <a:rPr lang="fa-IR" sz="3200">
                <a:cs typeface=" Mitra" pitchFamily="2" charset="-78"/>
              </a:rPr>
              <a:t>    در اين مرحله , آناليست با استفاده از اطلاعاتي که در دو مرحله قبلي فراهم آورده است , به تهيه و تنظيم جدول تقسيم کار مي پردازد . </a:t>
            </a:r>
            <a:endParaRPr lang="en-US" sz="3200">
              <a:cs typeface=" Mitra" pitchFamily="2" charset="-78"/>
            </a:endParaRPr>
          </a:p>
        </p:txBody>
      </p:sp>
      <p:grpSp>
        <p:nvGrpSpPr>
          <p:cNvPr id="13316" name="Group 4"/>
          <p:cNvGrpSpPr>
            <a:grpSpLocks/>
          </p:cNvGrpSpPr>
          <p:nvPr/>
        </p:nvGrpSpPr>
        <p:grpSpPr bwMode="auto">
          <a:xfrm>
            <a:off x="9409114" y="6381750"/>
            <a:ext cx="1258887" cy="476250"/>
            <a:chOff x="4967" y="4020"/>
            <a:chExt cx="793" cy="300"/>
          </a:xfrm>
        </p:grpSpPr>
        <p:sp>
          <p:nvSpPr>
            <p:cNvPr id="13317"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3318"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8873660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fade">
                                      <p:cBhvr>
                                        <p:cTn id="7" dur="768" decel="100000"/>
                                        <p:tgtEl>
                                          <p:spTgt spid="188418"/>
                                        </p:tgtEl>
                                      </p:cBhvr>
                                    </p:animEffect>
                                    <p:animScale>
                                      <p:cBhvr>
                                        <p:cTn id="8" dur="768" decel="100000"/>
                                        <p:tgtEl>
                                          <p:spTgt spid="188418"/>
                                        </p:tgtEl>
                                      </p:cBhvr>
                                      <p:from x="10000" y="10000"/>
                                      <p:to x="200000" y="450000"/>
                                    </p:animScale>
                                    <p:animScale>
                                      <p:cBhvr>
                                        <p:cTn id="9" dur="1230" accel="100000" fill="hold">
                                          <p:stCondLst>
                                            <p:cond delay="768"/>
                                          </p:stCondLst>
                                        </p:cTn>
                                        <p:tgtEl>
                                          <p:spTgt spid="188418"/>
                                        </p:tgtEl>
                                      </p:cBhvr>
                                      <p:from x="200000" y="450000"/>
                                      <p:to x="100000" y="100000"/>
                                    </p:animScale>
                                    <p:set>
                                      <p:cBhvr>
                                        <p:cTn id="10" dur="768" fill="hold"/>
                                        <p:tgtEl>
                                          <p:spTgt spid="188418"/>
                                        </p:tgtEl>
                                        <p:attrNameLst>
                                          <p:attrName>ppt_x</p:attrName>
                                        </p:attrNameLst>
                                      </p:cBhvr>
                                      <p:to>
                                        <p:strVal val="(0.5)"/>
                                      </p:to>
                                    </p:set>
                                    <p:anim from="(0.5)" to="(#ppt_x)" calcmode="lin" valueType="num">
                                      <p:cBhvr>
                                        <p:cTn id="11" dur="1230" accel="100000" fill="hold">
                                          <p:stCondLst>
                                            <p:cond delay="768"/>
                                          </p:stCondLst>
                                        </p:cTn>
                                        <p:tgtEl>
                                          <p:spTgt spid="188418"/>
                                        </p:tgtEl>
                                        <p:attrNameLst>
                                          <p:attrName>ppt_x</p:attrName>
                                        </p:attrNameLst>
                                      </p:cBhvr>
                                    </p:anim>
                                    <p:set>
                                      <p:cBhvr>
                                        <p:cTn id="12" dur="768" fill="hold"/>
                                        <p:tgtEl>
                                          <p:spTgt spid="188418"/>
                                        </p:tgtEl>
                                        <p:attrNameLst>
                                          <p:attrName>ppt_y</p:attrName>
                                        </p:attrNameLst>
                                      </p:cBhvr>
                                      <p:to>
                                        <p:strVal val="(#ppt_y+0.4)"/>
                                      </p:to>
                                    </p:set>
                                    <p:anim from="(#ppt_y+0.4)" to="(#ppt_y)" calcmode="lin" valueType="num">
                                      <p:cBhvr>
                                        <p:cTn id="13" dur="1230" accel="100000" fill="hold">
                                          <p:stCondLst>
                                            <p:cond delay="768"/>
                                          </p:stCondLst>
                                        </p:cTn>
                                        <p:tgtEl>
                                          <p:spTgt spid="188418"/>
                                        </p:tgtEl>
                                        <p:attrNameLst>
                                          <p:attrName>ppt_y</p:attrName>
                                        </p:attrNameLst>
                                      </p:cBhvr>
                                    </p:anim>
                                  </p:childTnLst>
                                </p:cTn>
                              </p:par>
                            </p:childTnLst>
                          </p:cTn>
                        </p:par>
                        <p:par>
                          <p:cTn id="14" fill="hold" nodeType="afterGroup">
                            <p:stCondLst>
                              <p:cond delay="1998"/>
                            </p:stCondLst>
                            <p:childTnLst>
                              <p:par>
                                <p:cTn id="15" presetID="53" presetClass="entr" presetSubtype="0" fill="hold" grpId="0" nodeType="afterEffect">
                                  <p:stCondLst>
                                    <p:cond delay="0"/>
                                  </p:stCondLst>
                                  <p:childTnLst>
                                    <p:set>
                                      <p:cBhvr>
                                        <p:cTn id="16" dur="1" fill="hold">
                                          <p:stCondLst>
                                            <p:cond delay="0"/>
                                          </p:stCondLst>
                                        </p:cTn>
                                        <p:tgtEl>
                                          <p:spTgt spid="188419">
                                            <p:txEl>
                                              <p:pRg st="0" end="0"/>
                                            </p:txEl>
                                          </p:spTgt>
                                        </p:tgtEl>
                                        <p:attrNameLst>
                                          <p:attrName>style.visibility</p:attrName>
                                        </p:attrNameLst>
                                      </p:cBhvr>
                                      <p:to>
                                        <p:strVal val="visible"/>
                                      </p:to>
                                    </p:set>
                                    <p:anim calcmode="lin" valueType="num">
                                      <p:cBhvr>
                                        <p:cTn id="17" dur="500" fill="hold"/>
                                        <p:tgtEl>
                                          <p:spTgt spid="188419">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88419">
                                            <p:txEl>
                                              <p:pRg st="0" end="0"/>
                                            </p:txEl>
                                          </p:spTgt>
                                        </p:tgtEl>
                                        <p:attrNameLst>
                                          <p:attrName>ppt_h</p:attrName>
                                        </p:attrNameLst>
                                      </p:cBhvr>
                                      <p:tavLst>
                                        <p:tav tm="0">
                                          <p:val>
                                            <p:fltVal val="0"/>
                                          </p:val>
                                        </p:tav>
                                        <p:tav tm="100000">
                                          <p:val>
                                            <p:strVal val="#ppt_h"/>
                                          </p:val>
                                        </p:tav>
                                      </p:tavLst>
                                    </p:anim>
                                    <p:animEffect transition="in" filter="fade">
                                      <p:cBhvr>
                                        <p:cTn id="19" dur="500"/>
                                        <p:tgtEl>
                                          <p:spTgt spid="1884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Rectangle 2"/>
          <p:cNvSpPr>
            <a:spLocks noGrp="1" noChangeArrowheads="1"/>
          </p:cNvSpPr>
          <p:nvPr>
            <p:ph type="title" idx="4294967295"/>
          </p:nvPr>
        </p:nvSpPr>
        <p:spPr>
          <a:xfrm>
            <a:off x="2078039" y="809625"/>
            <a:ext cx="7026275" cy="541338"/>
          </a:xfrm>
        </p:spPr>
        <p:txBody>
          <a:bodyPr anchor="b"/>
          <a:lstStyle/>
          <a:p>
            <a:pPr rtl="1" eaLnBrk="1" hangingPunct="1">
              <a:defRPr/>
            </a:pPr>
            <a:r>
              <a:rPr lang="fa-IR" sz="3200">
                <a:effectLst>
                  <a:outerShdw blurRad="38100" dist="38100" dir="2700000" algn="tl">
                    <a:srgbClr val="C0C0C0"/>
                  </a:outerShdw>
                </a:effectLst>
                <a:cs typeface="B Farnaz" pitchFamily="2" charset="-78"/>
              </a:rPr>
              <a:t>مرحله پنجم _ تجزيه و تحليل جدول تقسيم کار </a:t>
            </a:r>
            <a:endParaRPr lang="en-US" sz="3200">
              <a:effectLst>
                <a:outerShdw blurRad="38100" dist="38100" dir="2700000" algn="tl">
                  <a:srgbClr val="C0C0C0"/>
                </a:outerShdw>
              </a:effectLst>
              <a:cs typeface="B Farnaz" pitchFamily="2" charset="-78"/>
            </a:endParaRPr>
          </a:p>
        </p:txBody>
      </p:sp>
      <p:sp>
        <p:nvSpPr>
          <p:cNvPr id="189443" name="Rectangle 3"/>
          <p:cNvSpPr>
            <a:spLocks noGrp="1" noChangeArrowheads="1"/>
          </p:cNvSpPr>
          <p:nvPr>
            <p:ph type="body" idx="4294967295"/>
          </p:nvPr>
        </p:nvSpPr>
        <p:spPr>
          <a:xfrm>
            <a:off x="1919289" y="1700213"/>
            <a:ext cx="6624637" cy="3168650"/>
          </a:xfrm>
        </p:spPr>
        <p:txBody>
          <a:bodyPr/>
          <a:lstStyle/>
          <a:p>
            <a:pPr algn="r" rtl="1" eaLnBrk="1" hangingPunct="1">
              <a:lnSpc>
                <a:spcPct val="80000"/>
              </a:lnSpc>
              <a:buFontTx/>
              <a:buNone/>
            </a:pPr>
            <a:r>
              <a:rPr lang="fa-IR" sz="2600" b="1">
                <a:cs typeface=" Mitra" pitchFamily="2" charset="-78"/>
              </a:rPr>
              <a:t>     نمونه اي از سولات قابل طرح در مرحله تجزيه و تحليل جدول تقسيم کار از اين قرارند:</a:t>
            </a:r>
            <a:endParaRPr lang="fa-IR" sz="2600">
              <a:cs typeface=" Mitra" pitchFamily="2" charset="-78"/>
            </a:endParaRPr>
          </a:p>
          <a:p>
            <a:pPr algn="r" rtl="1" eaLnBrk="1" hangingPunct="1">
              <a:lnSpc>
                <a:spcPct val="80000"/>
              </a:lnSpc>
              <a:buFont typeface="Wingdings" panose="05000000000000000000" pitchFamily="2" charset="2"/>
              <a:buChar char="¡"/>
            </a:pPr>
            <a:r>
              <a:rPr lang="fa-IR" sz="2600">
                <a:cs typeface=" Mitra" pitchFamily="2" charset="-78"/>
              </a:rPr>
              <a:t>آيا کليه فعاليت هايي که در اين واحد انجام مي شود, به اين واحد تعلق دارد؟</a:t>
            </a:r>
          </a:p>
          <a:p>
            <a:pPr algn="r" rtl="1" eaLnBrk="1" hangingPunct="1">
              <a:lnSpc>
                <a:spcPct val="80000"/>
              </a:lnSpc>
              <a:buFont typeface="Wingdings" panose="05000000000000000000" pitchFamily="2" charset="2"/>
              <a:buChar char="¡"/>
            </a:pPr>
            <a:r>
              <a:rPr lang="fa-IR" sz="2600">
                <a:cs typeface=" Mitra" pitchFamily="2" charset="-78"/>
              </a:rPr>
              <a:t>کدام يک از فعاليتها, بيشترين وقت واحد را ميگيرند و آيا لازم است که اين مقدار وقت, صرف انجام آنها شود؟</a:t>
            </a:r>
          </a:p>
          <a:p>
            <a:pPr algn="r" rtl="1" eaLnBrk="1" hangingPunct="1">
              <a:lnSpc>
                <a:spcPct val="80000"/>
              </a:lnSpc>
              <a:buFont typeface="Wingdings" panose="05000000000000000000" pitchFamily="2" charset="2"/>
              <a:buChar char="¡"/>
            </a:pPr>
            <a:r>
              <a:rPr lang="fa-IR" sz="2600">
                <a:cs typeface=" Mitra" pitchFamily="2" charset="-78"/>
              </a:rPr>
              <a:t>چه مقدار از وقت , صرف انجام کارهاي غير ضروري مي شود؟ منظور از کار غير ضروري, کاري است که انجام آن در تامين هدف سازمان اثري ندارد.</a:t>
            </a:r>
          </a:p>
        </p:txBody>
      </p:sp>
      <p:grpSp>
        <p:nvGrpSpPr>
          <p:cNvPr id="14340" name="Group 4"/>
          <p:cNvGrpSpPr>
            <a:grpSpLocks/>
          </p:cNvGrpSpPr>
          <p:nvPr/>
        </p:nvGrpSpPr>
        <p:grpSpPr bwMode="auto">
          <a:xfrm>
            <a:off x="9409114" y="6381750"/>
            <a:ext cx="1258887" cy="476250"/>
            <a:chOff x="4967" y="4020"/>
            <a:chExt cx="793" cy="300"/>
          </a:xfrm>
        </p:grpSpPr>
        <p:sp>
          <p:nvSpPr>
            <p:cNvPr id="14341"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4342"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9021660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189442"/>
                                        </p:tgtEl>
                                        <p:attrNameLst>
                                          <p:attrName>style.visibility</p:attrName>
                                        </p:attrNameLst>
                                      </p:cBhvr>
                                      <p:to>
                                        <p:strVal val="visible"/>
                                      </p:to>
                                    </p:set>
                                    <p:anim calcmode="lin" valueType="num">
                                      <p:cBhvr>
                                        <p:cTn id="7" dur="2000" fill="hold"/>
                                        <p:tgtEl>
                                          <p:spTgt spid="189442"/>
                                        </p:tgtEl>
                                        <p:attrNameLst>
                                          <p:attrName>ppt_w</p:attrName>
                                        </p:attrNameLst>
                                      </p:cBhvr>
                                      <p:tavLst>
                                        <p:tav tm="0">
                                          <p:val>
                                            <p:strVal val="#ppt_w*2.5"/>
                                          </p:val>
                                        </p:tav>
                                        <p:tav tm="100000">
                                          <p:val>
                                            <p:strVal val="#ppt_w"/>
                                          </p:val>
                                        </p:tav>
                                      </p:tavLst>
                                    </p:anim>
                                    <p:anim calcmode="lin" valueType="num">
                                      <p:cBhvr>
                                        <p:cTn id="8" dur="2000" fill="hold"/>
                                        <p:tgtEl>
                                          <p:spTgt spid="189442"/>
                                        </p:tgtEl>
                                        <p:attrNameLst>
                                          <p:attrName>ppt_h</p:attrName>
                                        </p:attrNameLst>
                                      </p:cBhvr>
                                      <p:tavLst>
                                        <p:tav tm="0">
                                          <p:val>
                                            <p:strVal val="#ppt_h"/>
                                          </p:val>
                                        </p:tav>
                                        <p:tav tm="100000">
                                          <p:val>
                                            <p:strVal val="#ppt_h"/>
                                          </p:val>
                                        </p:tav>
                                      </p:tavLst>
                                    </p:anim>
                                    <p:anim calcmode="lin" valueType="num">
                                      <p:cBhvr>
                                        <p:cTn id="9" dur="2000" fill="hold"/>
                                        <p:tgtEl>
                                          <p:spTgt spid="18944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8944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89442"/>
                                        </p:tgtEl>
                                      </p:cBhvr>
                                    </p:animEffect>
                                  </p:childTnLst>
                                </p:cTn>
                              </p:par>
                            </p:childTnLst>
                          </p:cTn>
                        </p:par>
                        <p:par>
                          <p:cTn id="12" fill="hold" nodeType="afterGroup">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89443">
                                            <p:txEl>
                                              <p:pRg st="0" end="0"/>
                                            </p:txEl>
                                          </p:spTgt>
                                        </p:tgtEl>
                                        <p:attrNameLst>
                                          <p:attrName>style.visibility</p:attrName>
                                        </p:attrNameLst>
                                      </p:cBhvr>
                                      <p:to>
                                        <p:strVal val="visible"/>
                                      </p:to>
                                    </p:set>
                                    <p:animEffect transition="in" filter="wipe(left)">
                                      <p:cBhvr>
                                        <p:cTn id="15" dur="500"/>
                                        <p:tgtEl>
                                          <p:spTgt spid="189443">
                                            <p:txEl>
                                              <p:pRg st="0" end="0"/>
                                            </p:txEl>
                                          </p:spTgt>
                                        </p:tgtEl>
                                      </p:cBhvr>
                                    </p:animEffect>
                                  </p:childTnLst>
                                </p:cTn>
                              </p:par>
                            </p:childTnLst>
                          </p:cTn>
                        </p:par>
                        <p:par>
                          <p:cTn id="16" fill="hold" nodeType="afterGroup">
                            <p:stCondLst>
                              <p:cond delay="2500"/>
                            </p:stCondLst>
                            <p:childTnLst>
                              <p:par>
                                <p:cTn id="17" presetID="22" presetClass="entr" presetSubtype="8" fill="hold" grpId="0" nodeType="afterEffect">
                                  <p:stCondLst>
                                    <p:cond delay="0"/>
                                  </p:stCondLst>
                                  <p:childTnLst>
                                    <p:set>
                                      <p:cBhvr>
                                        <p:cTn id="18" dur="1" fill="hold">
                                          <p:stCondLst>
                                            <p:cond delay="0"/>
                                          </p:stCondLst>
                                        </p:cTn>
                                        <p:tgtEl>
                                          <p:spTgt spid="189443">
                                            <p:txEl>
                                              <p:pRg st="1" end="1"/>
                                            </p:txEl>
                                          </p:spTgt>
                                        </p:tgtEl>
                                        <p:attrNameLst>
                                          <p:attrName>style.visibility</p:attrName>
                                        </p:attrNameLst>
                                      </p:cBhvr>
                                      <p:to>
                                        <p:strVal val="visible"/>
                                      </p:to>
                                    </p:set>
                                    <p:animEffect transition="in" filter="wipe(left)">
                                      <p:cBhvr>
                                        <p:cTn id="19" dur="500"/>
                                        <p:tgtEl>
                                          <p:spTgt spid="189443">
                                            <p:txEl>
                                              <p:pRg st="1" end="1"/>
                                            </p:txEl>
                                          </p:spTgt>
                                        </p:tgtEl>
                                      </p:cBhvr>
                                    </p:animEffect>
                                  </p:childTnLst>
                                </p:cTn>
                              </p:par>
                            </p:childTnLst>
                          </p:cTn>
                        </p:par>
                        <p:par>
                          <p:cTn id="20" fill="hold" nodeType="afterGroup">
                            <p:stCondLst>
                              <p:cond delay="3000"/>
                            </p:stCondLst>
                            <p:childTnLst>
                              <p:par>
                                <p:cTn id="21" presetID="22" presetClass="entr" presetSubtype="8" fill="hold" grpId="0" nodeType="afterEffect">
                                  <p:stCondLst>
                                    <p:cond delay="0"/>
                                  </p:stCondLst>
                                  <p:childTnLst>
                                    <p:set>
                                      <p:cBhvr>
                                        <p:cTn id="22" dur="1" fill="hold">
                                          <p:stCondLst>
                                            <p:cond delay="0"/>
                                          </p:stCondLst>
                                        </p:cTn>
                                        <p:tgtEl>
                                          <p:spTgt spid="189443">
                                            <p:txEl>
                                              <p:pRg st="2" end="2"/>
                                            </p:txEl>
                                          </p:spTgt>
                                        </p:tgtEl>
                                        <p:attrNameLst>
                                          <p:attrName>style.visibility</p:attrName>
                                        </p:attrNameLst>
                                      </p:cBhvr>
                                      <p:to>
                                        <p:strVal val="visible"/>
                                      </p:to>
                                    </p:set>
                                    <p:animEffect transition="in" filter="wipe(left)">
                                      <p:cBhvr>
                                        <p:cTn id="23" dur="500"/>
                                        <p:tgtEl>
                                          <p:spTgt spid="189443">
                                            <p:txEl>
                                              <p:pRg st="2" end="2"/>
                                            </p:txEl>
                                          </p:spTgt>
                                        </p:tgtEl>
                                      </p:cBhvr>
                                    </p:animEffect>
                                  </p:childTnLst>
                                </p:cTn>
                              </p:par>
                            </p:childTnLst>
                          </p:cTn>
                        </p:par>
                        <p:par>
                          <p:cTn id="24" fill="hold" nodeType="afterGroup">
                            <p:stCondLst>
                              <p:cond delay="3500"/>
                            </p:stCondLst>
                            <p:childTnLst>
                              <p:par>
                                <p:cTn id="25" presetID="22" presetClass="entr" presetSubtype="8" fill="hold" grpId="0" nodeType="afterEffect">
                                  <p:stCondLst>
                                    <p:cond delay="0"/>
                                  </p:stCondLst>
                                  <p:childTnLst>
                                    <p:set>
                                      <p:cBhvr>
                                        <p:cTn id="26" dur="1" fill="hold">
                                          <p:stCondLst>
                                            <p:cond delay="0"/>
                                          </p:stCondLst>
                                        </p:cTn>
                                        <p:tgtEl>
                                          <p:spTgt spid="189443">
                                            <p:txEl>
                                              <p:pRg st="3" end="3"/>
                                            </p:txEl>
                                          </p:spTgt>
                                        </p:tgtEl>
                                        <p:attrNameLst>
                                          <p:attrName>style.visibility</p:attrName>
                                        </p:attrNameLst>
                                      </p:cBhvr>
                                      <p:to>
                                        <p:strVal val="visible"/>
                                      </p:to>
                                    </p:set>
                                    <p:animEffect transition="in" filter="wipe(left)">
                                      <p:cBhvr>
                                        <p:cTn id="27" dur="500"/>
                                        <p:tgtEl>
                                          <p:spTgt spid="1894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2" grpId="0"/>
      <p:bldP spid="18944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Rectangle 4"/>
          <p:cNvSpPr>
            <a:spLocks noChangeArrowheads="1"/>
          </p:cNvSpPr>
          <p:nvPr/>
        </p:nvSpPr>
        <p:spPr bwMode="auto">
          <a:xfrm>
            <a:off x="1760538" y="1052513"/>
            <a:ext cx="669766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sz="2400">
                <a:cs typeface=" Mitra" pitchFamily="2" charset="-78"/>
              </a:rPr>
              <a:t>آيا  از تخصص و مهارت افراد, استفاده مناسب به عمل مي آيد ؟</a:t>
            </a:r>
          </a:p>
          <a:p>
            <a:pPr algn="r" rtl="1" eaLnBrk="1" hangingPunct="1"/>
            <a:r>
              <a:rPr lang="fa-IR" sz="2400">
                <a:cs typeface=" Mitra" pitchFamily="2" charset="-78"/>
              </a:rPr>
              <a:t>آيا کار به طور مساوي بين افراد تقسيم شده است ؟</a:t>
            </a:r>
          </a:p>
          <a:p>
            <a:pPr algn="r" rtl="1" eaLnBrk="1" hangingPunct="1"/>
            <a:r>
              <a:rPr lang="fa-IR" sz="2400">
                <a:cs typeface=" Mitra" pitchFamily="2" charset="-78"/>
              </a:rPr>
              <a:t>آيا وظايفي که به کارکنان ارجاع مي شود , تا حدود زيادي با يکديگر بي ارتباط هستند ؟</a:t>
            </a:r>
          </a:p>
          <a:p>
            <a:pPr algn="r" rtl="1" eaLnBrk="1" hangingPunct="1"/>
            <a:r>
              <a:rPr lang="fa-IR" sz="2400">
                <a:cs typeface=" Mitra" pitchFamily="2" charset="-78"/>
              </a:rPr>
              <a:t>آيا تخصصها خيلي محدود و وظايف , بيش از اندازه به اجزا تقسيم شده اند .</a:t>
            </a:r>
          </a:p>
          <a:p>
            <a:pPr algn="r" rtl="1" eaLnBrk="1" hangingPunct="1"/>
            <a:r>
              <a:rPr lang="fa-IR" sz="2400">
                <a:cs typeface=" Mitra" pitchFamily="2" charset="-78"/>
              </a:rPr>
              <a:t>آيا در تقسيم وظايف, به روحيه, علاقه, نگرش و ويژگيهاي شخصي شاغلين توجه شده است؟</a:t>
            </a:r>
          </a:p>
          <a:p>
            <a:pPr algn="r" rtl="1" eaLnBrk="1" hangingPunct="1"/>
            <a:r>
              <a:rPr lang="fa-IR" sz="2400">
                <a:cs typeface=" Mitra" pitchFamily="2" charset="-78"/>
              </a:rPr>
              <a:t>آيا در تعيين افرادي که با يکديگر در ارتباط مستقيم کاري هستند , به وجود علايق مشترک و تشابه شخصيتي ميان آنها توجه شده است ؟</a:t>
            </a:r>
          </a:p>
          <a:p>
            <a:pPr algn="r" rtl="1" eaLnBrk="1" hangingPunct="1"/>
            <a:r>
              <a:rPr lang="fa-IR" sz="2400">
                <a:cs typeface=" Mitra" pitchFamily="2" charset="-78"/>
              </a:rPr>
              <a:t>آيا در انجام وظايف تکرار و تداخل وجود دارد ؟</a:t>
            </a:r>
            <a:endParaRPr lang="en-US" sz="2400">
              <a:cs typeface=" Mitra" pitchFamily="2" charset="-78"/>
            </a:endParaRPr>
          </a:p>
          <a:p>
            <a:pPr algn="r" rtl="1" eaLnBrk="1" hangingPunct="1"/>
            <a:endParaRPr lang="en-US" sz="2400">
              <a:cs typeface=" Mitra" pitchFamily="2" charset="-78"/>
            </a:endParaRPr>
          </a:p>
          <a:p>
            <a:pPr algn="r" rtl="1" eaLnBrk="1" hangingPunct="1"/>
            <a:endParaRPr lang="fa-IR" sz="2400">
              <a:cs typeface=" Mitra" pitchFamily="2" charset="-78"/>
            </a:endParaRPr>
          </a:p>
        </p:txBody>
      </p:sp>
      <p:grpSp>
        <p:nvGrpSpPr>
          <p:cNvPr id="15363" name="Group 5"/>
          <p:cNvGrpSpPr>
            <a:grpSpLocks/>
          </p:cNvGrpSpPr>
          <p:nvPr/>
        </p:nvGrpSpPr>
        <p:grpSpPr bwMode="auto">
          <a:xfrm>
            <a:off x="9409114" y="6381750"/>
            <a:ext cx="1258887" cy="476250"/>
            <a:chOff x="4967" y="4020"/>
            <a:chExt cx="793" cy="300"/>
          </a:xfrm>
        </p:grpSpPr>
        <p:sp>
          <p:nvSpPr>
            <p:cNvPr id="15364" name="AutoShape 6">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5365" name="AutoShape 7">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8167445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117764"/>
                                        </p:tgtEl>
                                        <p:attrNameLst>
                                          <p:attrName>style.visibility</p:attrName>
                                        </p:attrNameLst>
                                      </p:cBhvr>
                                      <p:to>
                                        <p:strVal val="visible"/>
                                      </p:to>
                                    </p:set>
                                    <p:animEffect transition="in" filter="diamond(in)">
                                      <p:cBhvr>
                                        <p:cTn id="7" dur="2000"/>
                                        <p:tgtEl>
                                          <p:spTgt spid="1177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0466" name="Rectangle 2"/>
          <p:cNvSpPr>
            <a:spLocks noGrp="1" noChangeArrowheads="1"/>
          </p:cNvSpPr>
          <p:nvPr>
            <p:ph type="title" idx="4294967295"/>
          </p:nvPr>
        </p:nvSpPr>
        <p:spPr/>
        <p:txBody>
          <a:bodyPr anchor="b"/>
          <a:lstStyle/>
          <a:p>
            <a:pPr rtl="1" eaLnBrk="1" hangingPunct="1">
              <a:defRPr/>
            </a:pPr>
            <a:r>
              <a:rPr lang="fa-IR" sz="3200">
                <a:effectLst>
                  <a:outerShdw blurRad="38100" dist="38100" dir="2700000" algn="tl">
                    <a:srgbClr val="C0C0C0"/>
                  </a:outerShdw>
                </a:effectLst>
                <a:cs typeface="B Farnaz" pitchFamily="2" charset="-78"/>
              </a:rPr>
              <a:t>مرحله ششم _ تهيه جدول تقسيم کار پيشنهادي </a:t>
            </a:r>
            <a:endParaRPr lang="en-US" sz="3200">
              <a:effectLst>
                <a:outerShdw blurRad="38100" dist="38100" dir="2700000" algn="tl">
                  <a:srgbClr val="C0C0C0"/>
                </a:outerShdw>
              </a:effectLst>
              <a:cs typeface="B Farnaz" pitchFamily="2" charset="-78"/>
            </a:endParaRPr>
          </a:p>
        </p:txBody>
      </p:sp>
      <p:sp>
        <p:nvSpPr>
          <p:cNvPr id="190467" name="Rectangle 3"/>
          <p:cNvSpPr>
            <a:spLocks noGrp="1" noChangeArrowheads="1"/>
          </p:cNvSpPr>
          <p:nvPr>
            <p:ph type="body" idx="4294967295"/>
          </p:nvPr>
        </p:nvSpPr>
        <p:spPr>
          <a:xfrm>
            <a:off x="1919288" y="2349500"/>
            <a:ext cx="6324600" cy="2133600"/>
          </a:xfrm>
        </p:spPr>
        <p:txBody>
          <a:bodyPr/>
          <a:lstStyle/>
          <a:p>
            <a:pPr algn="r" rtl="1" eaLnBrk="1" hangingPunct="1">
              <a:lnSpc>
                <a:spcPct val="90000"/>
              </a:lnSpc>
              <a:buFontTx/>
              <a:buNone/>
            </a:pPr>
            <a:r>
              <a:rPr lang="fa-IR">
                <a:cs typeface=" Mitra" pitchFamily="2" charset="-78"/>
              </a:rPr>
              <a:t>    وقتي آناليست سوالات مربوط به جدول تقسيم کار در وضع موجود را مطرح کرد و پاسخهاي مناسب را در يافت, متوجه ميشود که در مورد وظايف بعضي از افراد, ايجاد تغييراتي, ضرورت دارد .</a:t>
            </a:r>
            <a:endParaRPr lang="en-US">
              <a:cs typeface=" Mitra" pitchFamily="2" charset="-78"/>
            </a:endParaRPr>
          </a:p>
        </p:txBody>
      </p:sp>
      <p:grpSp>
        <p:nvGrpSpPr>
          <p:cNvPr id="16388" name="Group 4"/>
          <p:cNvGrpSpPr>
            <a:grpSpLocks/>
          </p:cNvGrpSpPr>
          <p:nvPr/>
        </p:nvGrpSpPr>
        <p:grpSpPr bwMode="auto">
          <a:xfrm>
            <a:off x="9409114" y="6381750"/>
            <a:ext cx="1258887" cy="476250"/>
            <a:chOff x="4967" y="4020"/>
            <a:chExt cx="793" cy="300"/>
          </a:xfrm>
        </p:grpSpPr>
        <p:sp>
          <p:nvSpPr>
            <p:cNvPr id="16389"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6390"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3763872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90466"/>
                                        </p:tgtEl>
                                        <p:attrNameLst>
                                          <p:attrName>style.visibility</p:attrName>
                                        </p:attrNameLst>
                                      </p:cBhvr>
                                      <p:to>
                                        <p:strVal val="visible"/>
                                      </p:to>
                                    </p:set>
                                    <p:animEffect transition="in" filter="fade">
                                      <p:cBhvr>
                                        <p:cTn id="7" dur="800" decel="100000"/>
                                        <p:tgtEl>
                                          <p:spTgt spid="190466"/>
                                        </p:tgtEl>
                                      </p:cBhvr>
                                    </p:animEffect>
                                    <p:anim calcmode="lin" valueType="num">
                                      <p:cBhvr>
                                        <p:cTn id="8" dur="800" decel="100000" fill="hold"/>
                                        <p:tgtEl>
                                          <p:spTgt spid="190466"/>
                                        </p:tgtEl>
                                        <p:attrNameLst>
                                          <p:attrName>style.rotation</p:attrName>
                                        </p:attrNameLst>
                                      </p:cBhvr>
                                      <p:tavLst>
                                        <p:tav tm="0">
                                          <p:val>
                                            <p:fltVal val="-90"/>
                                          </p:val>
                                        </p:tav>
                                        <p:tav tm="100000">
                                          <p:val>
                                            <p:fltVal val="0"/>
                                          </p:val>
                                        </p:tav>
                                      </p:tavLst>
                                    </p:anim>
                                    <p:anim calcmode="lin" valueType="num">
                                      <p:cBhvr>
                                        <p:cTn id="9" dur="800" decel="100000" fill="hold"/>
                                        <p:tgtEl>
                                          <p:spTgt spid="190466"/>
                                        </p:tgtEl>
                                        <p:attrNameLst>
                                          <p:attrName>ppt_x</p:attrName>
                                        </p:attrNameLst>
                                      </p:cBhvr>
                                      <p:tavLst>
                                        <p:tav tm="0">
                                          <p:val>
                                            <p:strVal val="#ppt_x+0.4"/>
                                          </p:val>
                                        </p:tav>
                                        <p:tav tm="100000">
                                          <p:val>
                                            <p:strVal val="#ppt_x-0.05"/>
                                          </p:val>
                                        </p:tav>
                                      </p:tavLst>
                                    </p:anim>
                                    <p:anim calcmode="lin" valueType="num">
                                      <p:cBhvr>
                                        <p:cTn id="10" dur="800" decel="100000" fill="hold"/>
                                        <p:tgtEl>
                                          <p:spTgt spid="19046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9046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9046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190467">
                                            <p:txEl>
                                              <p:pRg st="0" end="0"/>
                                            </p:txEl>
                                          </p:spTgt>
                                        </p:tgtEl>
                                        <p:attrNameLst>
                                          <p:attrName>style.visibility</p:attrName>
                                        </p:attrNameLst>
                                      </p:cBhvr>
                                      <p:to>
                                        <p:strVal val="visible"/>
                                      </p:to>
                                    </p:set>
                                    <p:animEffect transition="in" filter="fade">
                                      <p:cBhvr>
                                        <p:cTn id="16" dur="1000"/>
                                        <p:tgtEl>
                                          <p:spTgt spid="190467">
                                            <p:txEl>
                                              <p:pRg st="0" end="0"/>
                                            </p:txEl>
                                          </p:spTgt>
                                        </p:tgtEl>
                                      </p:cBhvr>
                                    </p:animEffect>
                                    <p:anim calcmode="lin" valueType="num">
                                      <p:cBhvr>
                                        <p:cTn id="17" dur="1000" fill="hold"/>
                                        <p:tgtEl>
                                          <p:spTgt spid="190467">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19046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6" grpId="0"/>
      <p:bldP spid="190467"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493" name="Rectangle 5"/>
          <p:cNvSpPr>
            <a:spLocks noGrp="1" noChangeArrowheads="1"/>
          </p:cNvSpPr>
          <p:nvPr>
            <p:ph type="subTitle" idx="4294967295"/>
          </p:nvPr>
        </p:nvSpPr>
        <p:spPr>
          <a:xfrm>
            <a:off x="1919288" y="3284539"/>
            <a:ext cx="6259512" cy="909637"/>
          </a:xfrm>
        </p:spPr>
        <p:txBody>
          <a:bodyPr>
            <a:normAutofit fontScale="92500" lnSpcReduction="20000"/>
          </a:bodyPr>
          <a:lstStyle/>
          <a:p>
            <a:pPr marL="0" indent="0" algn="ctr" rtl="1">
              <a:buNone/>
            </a:pPr>
            <a:r>
              <a:rPr lang="fa-IR" sz="8000">
                <a:solidFill>
                  <a:srgbClr val="CC3300"/>
                </a:solidFill>
                <a:cs typeface="B Farnaz" panose="00000400000000000000" pitchFamily="2" charset="-78"/>
              </a:rPr>
              <a:t>نمودارجريان کار </a:t>
            </a:r>
            <a:endParaRPr lang="en-US" sz="8000">
              <a:solidFill>
                <a:srgbClr val="CC3300"/>
              </a:solidFill>
              <a:cs typeface="B Farnaz" panose="00000400000000000000" pitchFamily="2" charset="-78"/>
            </a:endParaRPr>
          </a:p>
        </p:txBody>
      </p:sp>
      <p:grpSp>
        <p:nvGrpSpPr>
          <p:cNvPr id="17411" name="Group 4"/>
          <p:cNvGrpSpPr>
            <a:grpSpLocks/>
          </p:cNvGrpSpPr>
          <p:nvPr/>
        </p:nvGrpSpPr>
        <p:grpSpPr bwMode="auto">
          <a:xfrm>
            <a:off x="9409114" y="6381750"/>
            <a:ext cx="1258887" cy="476250"/>
            <a:chOff x="4967" y="4020"/>
            <a:chExt cx="793" cy="300"/>
          </a:xfrm>
        </p:grpSpPr>
        <p:sp>
          <p:nvSpPr>
            <p:cNvPr id="17412"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7413"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32964283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91493">
                                            <p:txEl>
                                              <p:pRg st="0" end="0"/>
                                            </p:txEl>
                                          </p:spTgt>
                                        </p:tgtEl>
                                        <p:attrNameLst>
                                          <p:attrName>style.visibility</p:attrName>
                                        </p:attrNameLst>
                                      </p:cBhvr>
                                      <p:to>
                                        <p:strVal val="visible"/>
                                      </p:to>
                                    </p:set>
                                    <p:anim calcmode="lin" valueType="num">
                                      <p:cBhvr>
                                        <p:cTn id="7" dur="500" fill="hold"/>
                                        <p:tgtEl>
                                          <p:spTgt spid="19149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149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9149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3538" name="Rectangle 2"/>
          <p:cNvSpPr>
            <a:spLocks noGrp="1" noChangeArrowheads="1"/>
          </p:cNvSpPr>
          <p:nvPr>
            <p:ph type="title" idx="4294967295"/>
          </p:nvPr>
        </p:nvSpPr>
        <p:spPr/>
        <p:txBody>
          <a:bodyPr anchor="b"/>
          <a:lstStyle/>
          <a:p>
            <a:pPr rtl="1" eaLnBrk="1" hangingPunct="1">
              <a:defRPr/>
            </a:pPr>
            <a:r>
              <a:rPr lang="fa-IR" sz="3600">
                <a:effectLst>
                  <a:outerShdw blurRad="38100" dist="38100" dir="2700000" algn="tl">
                    <a:srgbClr val="C0C0C0"/>
                  </a:outerShdw>
                </a:effectLst>
                <a:cs typeface="B Farnaz" pitchFamily="2" charset="-78"/>
              </a:rPr>
              <a:t>تعريف نمودار جريان کار </a:t>
            </a:r>
            <a:endParaRPr lang="en-US" sz="3600">
              <a:effectLst>
                <a:outerShdw blurRad="38100" dist="38100" dir="2700000" algn="tl">
                  <a:srgbClr val="C0C0C0"/>
                </a:outerShdw>
              </a:effectLst>
              <a:cs typeface="B Farnaz" pitchFamily="2" charset="-78"/>
            </a:endParaRPr>
          </a:p>
        </p:txBody>
      </p:sp>
      <p:sp>
        <p:nvSpPr>
          <p:cNvPr id="193539" name="Rectangle 3"/>
          <p:cNvSpPr>
            <a:spLocks noGrp="1" noChangeArrowheads="1"/>
          </p:cNvSpPr>
          <p:nvPr>
            <p:ph type="body" idx="4294967295"/>
          </p:nvPr>
        </p:nvSpPr>
        <p:spPr>
          <a:xfrm>
            <a:off x="1847850" y="2420938"/>
            <a:ext cx="6324600" cy="2133600"/>
          </a:xfrm>
        </p:spPr>
        <p:txBody>
          <a:bodyPr/>
          <a:lstStyle/>
          <a:p>
            <a:pPr algn="r" rtl="1" eaLnBrk="1" hangingPunct="1">
              <a:buFontTx/>
              <a:buNone/>
            </a:pPr>
            <a:r>
              <a:rPr lang="fa-IR" sz="3200">
                <a:cs typeface=" Mitra" pitchFamily="2" charset="-78"/>
              </a:rPr>
              <a:t>    نمودار جريان کار عبارت است از تصويري از مراحل مختلفي که براي انجام يک کار , از ابتدا تا انتها , طي ميشود .</a:t>
            </a:r>
            <a:endParaRPr lang="en-US" sz="3200">
              <a:cs typeface=" Mitra" pitchFamily="2" charset="-78"/>
            </a:endParaRPr>
          </a:p>
        </p:txBody>
      </p:sp>
      <p:grpSp>
        <p:nvGrpSpPr>
          <p:cNvPr id="18436" name="Group 4"/>
          <p:cNvGrpSpPr>
            <a:grpSpLocks/>
          </p:cNvGrpSpPr>
          <p:nvPr/>
        </p:nvGrpSpPr>
        <p:grpSpPr bwMode="auto">
          <a:xfrm>
            <a:off x="9409114" y="6381750"/>
            <a:ext cx="1258887" cy="476250"/>
            <a:chOff x="4967" y="4020"/>
            <a:chExt cx="793" cy="300"/>
          </a:xfrm>
        </p:grpSpPr>
        <p:sp>
          <p:nvSpPr>
            <p:cNvPr id="18437"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8438"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7018460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3538"/>
                                        </p:tgtEl>
                                        <p:attrNameLst>
                                          <p:attrName>style.visibility</p:attrName>
                                        </p:attrNameLst>
                                      </p:cBhvr>
                                      <p:to>
                                        <p:strVal val="visible"/>
                                      </p:to>
                                    </p:set>
                                    <p:animEffect transition="in" filter="fade">
                                      <p:cBhvr>
                                        <p:cTn id="7" dur="2000"/>
                                        <p:tgtEl>
                                          <p:spTgt spid="193538"/>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93539">
                                            <p:txEl>
                                              <p:pRg st="0" end="0"/>
                                            </p:txEl>
                                          </p:spTgt>
                                        </p:tgtEl>
                                        <p:attrNameLst>
                                          <p:attrName>style.visibility</p:attrName>
                                        </p:attrNameLst>
                                      </p:cBhvr>
                                      <p:to>
                                        <p:strVal val="visible"/>
                                      </p:to>
                                    </p:set>
                                    <p:animEffect transition="in" filter="fade">
                                      <p:cBhvr>
                                        <p:cTn id="11" dur="2000"/>
                                        <p:tgtEl>
                                          <p:spTgt spid="193539">
                                            <p:txEl>
                                              <p:pRg st="0" end="0"/>
                                            </p:txEl>
                                          </p:spTgt>
                                        </p:tgtEl>
                                      </p:cBhvr>
                                    </p:animEffect>
                                  </p:childTnLst>
                                  <p:subTnLst>
                                    <p:animClr clrSpc="rgb" dir="cw">
                                      <p:cBhvr override="childStyle">
                                        <p:cTn dur="1" fill="hold" display="0" masterRel="nextClick" afterEffect="1"/>
                                        <p:tgtEl>
                                          <p:spTgt spid="193539">
                                            <p:txEl>
                                              <p:pRg st="0" end="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8" grpId="0"/>
      <p:bldP spid="19353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62" name="Rectangle 2"/>
          <p:cNvSpPr>
            <a:spLocks noGrp="1" noChangeArrowheads="1"/>
          </p:cNvSpPr>
          <p:nvPr>
            <p:ph type="title" idx="4294967295"/>
          </p:nvPr>
        </p:nvSpPr>
        <p:spPr>
          <a:xfrm>
            <a:off x="2209800" y="2405063"/>
            <a:ext cx="6870700" cy="1600200"/>
          </a:xfrm>
        </p:spPr>
        <p:txBody>
          <a:bodyPr anchor="b">
            <a:normAutofit fontScale="90000"/>
          </a:bodyPr>
          <a:lstStyle/>
          <a:p>
            <a:pPr eaLnBrk="1" hangingPunct="1">
              <a:defRPr/>
            </a:pPr>
            <a:r>
              <a:rPr lang="fa-IR" sz="6000">
                <a:effectLst>
                  <a:outerShdw blurRad="38100" dist="38100" dir="2700000" algn="tl">
                    <a:srgbClr val="C0C0C0"/>
                  </a:outerShdw>
                </a:effectLst>
                <a:cs typeface="B Farnaz" pitchFamily="2" charset="-78"/>
              </a:rPr>
              <a:t>استفاده از علايم در نمودارهاي جريان کار :</a:t>
            </a:r>
            <a:endParaRPr lang="en-US" sz="6000">
              <a:effectLst>
                <a:outerShdw blurRad="38100" dist="38100" dir="2700000" algn="tl">
                  <a:srgbClr val="C0C0C0"/>
                </a:outerShdw>
              </a:effectLst>
              <a:cs typeface="B Farnaz" pitchFamily="2" charset="-78"/>
            </a:endParaRPr>
          </a:p>
        </p:txBody>
      </p:sp>
      <p:grpSp>
        <p:nvGrpSpPr>
          <p:cNvPr id="19459" name="Group 3"/>
          <p:cNvGrpSpPr>
            <a:grpSpLocks/>
          </p:cNvGrpSpPr>
          <p:nvPr/>
        </p:nvGrpSpPr>
        <p:grpSpPr bwMode="auto">
          <a:xfrm>
            <a:off x="9409114" y="6381750"/>
            <a:ext cx="1258887" cy="476250"/>
            <a:chOff x="4967" y="4020"/>
            <a:chExt cx="793" cy="300"/>
          </a:xfrm>
        </p:grpSpPr>
        <p:sp>
          <p:nvSpPr>
            <p:cNvPr id="19460" name="AutoShape 4">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9461" name="AutoShape 5">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8424403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194562"/>
                                        </p:tgtEl>
                                        <p:attrNameLst>
                                          <p:attrName>style.visibility</p:attrName>
                                        </p:attrNameLst>
                                      </p:cBhvr>
                                      <p:to>
                                        <p:strVal val="visible"/>
                                      </p:to>
                                    </p:set>
                                    <p:anim calcmode="lin" valueType="num">
                                      <p:cBhvr>
                                        <p:cTn id="7" dur="2000" fill="hold"/>
                                        <p:tgtEl>
                                          <p:spTgt spid="194562"/>
                                        </p:tgtEl>
                                        <p:attrNameLst>
                                          <p:attrName>ppt_w</p:attrName>
                                        </p:attrNameLst>
                                      </p:cBhvr>
                                      <p:tavLst>
                                        <p:tav tm="0">
                                          <p:val>
                                            <p:strVal val="#ppt_w*2.5"/>
                                          </p:val>
                                        </p:tav>
                                        <p:tav tm="100000">
                                          <p:val>
                                            <p:strVal val="#ppt_w"/>
                                          </p:val>
                                        </p:tav>
                                      </p:tavLst>
                                    </p:anim>
                                    <p:anim calcmode="lin" valueType="num">
                                      <p:cBhvr>
                                        <p:cTn id="8" dur="2000" fill="hold"/>
                                        <p:tgtEl>
                                          <p:spTgt spid="194562"/>
                                        </p:tgtEl>
                                        <p:attrNameLst>
                                          <p:attrName>ppt_h</p:attrName>
                                        </p:attrNameLst>
                                      </p:cBhvr>
                                      <p:tavLst>
                                        <p:tav tm="0">
                                          <p:val>
                                            <p:strVal val="#ppt_h"/>
                                          </p:val>
                                        </p:tav>
                                        <p:tav tm="100000">
                                          <p:val>
                                            <p:strVal val="#ppt_h"/>
                                          </p:val>
                                        </p:tav>
                                      </p:tavLst>
                                    </p:anim>
                                    <p:anim calcmode="lin" valueType="num">
                                      <p:cBhvr>
                                        <p:cTn id="9" dur="2000" fill="hold"/>
                                        <p:tgtEl>
                                          <p:spTgt spid="19456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9456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94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2"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5586" name="Rectangle 2"/>
          <p:cNvSpPr>
            <a:spLocks noGrp="1" noChangeArrowheads="1"/>
          </p:cNvSpPr>
          <p:nvPr>
            <p:ph type="title" idx="4294967295"/>
          </p:nvPr>
        </p:nvSpPr>
        <p:spPr>
          <a:xfrm>
            <a:off x="2279650" y="1125538"/>
            <a:ext cx="6870700" cy="1600200"/>
          </a:xfrm>
        </p:spPr>
        <p:txBody>
          <a:bodyPr anchor="b"/>
          <a:lstStyle/>
          <a:p>
            <a:pPr eaLnBrk="1" hangingPunct="1">
              <a:defRPr/>
            </a:pPr>
            <a:r>
              <a:rPr lang="fa-IR" sz="5400">
                <a:effectLst>
                  <a:outerShdw blurRad="38100" dist="38100" dir="2700000" algn="tl">
                    <a:srgbClr val="C0C0C0"/>
                  </a:outerShdw>
                </a:effectLst>
                <a:cs typeface="B Farnaz" pitchFamily="2" charset="-78"/>
              </a:rPr>
              <a:t>عمل يا اقدام </a:t>
            </a:r>
            <a:r>
              <a:rPr lang="en-US" sz="5400">
                <a:effectLst>
                  <a:outerShdw blurRad="38100" dist="38100" dir="2700000" algn="tl">
                    <a:srgbClr val="C0C0C0"/>
                  </a:outerShdw>
                </a:effectLst>
                <a:cs typeface="B Farnaz" pitchFamily="2" charset="-78"/>
              </a:rPr>
              <a:t/>
            </a:r>
            <a:br>
              <a:rPr lang="en-US" sz="5400">
                <a:effectLst>
                  <a:outerShdw blurRad="38100" dist="38100" dir="2700000" algn="tl">
                    <a:srgbClr val="C0C0C0"/>
                  </a:outerShdw>
                </a:effectLst>
                <a:cs typeface="B Farnaz" pitchFamily="2" charset="-78"/>
              </a:rPr>
            </a:br>
            <a:endParaRPr lang="en-US" sz="5400">
              <a:effectLst>
                <a:outerShdw blurRad="38100" dist="38100" dir="2700000" algn="tl">
                  <a:srgbClr val="C0C0C0"/>
                </a:outerShdw>
              </a:effectLst>
              <a:cs typeface="B Farnaz" pitchFamily="2" charset="-78"/>
            </a:endParaRPr>
          </a:p>
        </p:txBody>
      </p:sp>
      <p:sp>
        <p:nvSpPr>
          <p:cNvPr id="17411" name="AutoShape 4"/>
          <p:cNvSpPr>
            <a:spLocks noChangeArrowheads="1"/>
          </p:cNvSpPr>
          <p:nvPr/>
        </p:nvSpPr>
        <p:spPr bwMode="auto">
          <a:xfrm>
            <a:off x="4848226" y="2608263"/>
            <a:ext cx="1535113" cy="1541462"/>
          </a:xfrm>
          <a:prstGeom prst="flowChartConnector">
            <a:avLst/>
          </a:prstGeom>
          <a:solidFill>
            <a:srgbClr val="FFFF99"/>
          </a:soli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endParaRPr lang="en-US">
              <a:latin typeface="Verdana" panose="020B0604030504040204" pitchFamily="34" charset="0"/>
              <a:cs typeface="Lotus" panose="00000400000000000000" pitchFamily="2" charset="-78"/>
            </a:endParaRPr>
          </a:p>
        </p:txBody>
      </p:sp>
      <p:grpSp>
        <p:nvGrpSpPr>
          <p:cNvPr id="20484" name="Group 4"/>
          <p:cNvGrpSpPr>
            <a:grpSpLocks/>
          </p:cNvGrpSpPr>
          <p:nvPr/>
        </p:nvGrpSpPr>
        <p:grpSpPr bwMode="auto">
          <a:xfrm>
            <a:off x="9409114" y="6381750"/>
            <a:ext cx="1258887" cy="476250"/>
            <a:chOff x="4967" y="4020"/>
            <a:chExt cx="793" cy="300"/>
          </a:xfrm>
        </p:grpSpPr>
        <p:sp>
          <p:nvSpPr>
            <p:cNvPr id="20485"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0486"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589382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95586"/>
                                        </p:tgtEl>
                                        <p:attrNameLst>
                                          <p:attrName>style.visibility</p:attrName>
                                        </p:attrNameLst>
                                      </p:cBhvr>
                                      <p:to>
                                        <p:strVal val="visible"/>
                                      </p:to>
                                    </p:set>
                                    <p:animEffect transition="in" filter="fade">
                                      <p:cBhvr>
                                        <p:cTn id="7" dur="800" decel="100000"/>
                                        <p:tgtEl>
                                          <p:spTgt spid="195586"/>
                                        </p:tgtEl>
                                      </p:cBhvr>
                                    </p:animEffect>
                                    <p:anim calcmode="lin" valueType="num">
                                      <p:cBhvr>
                                        <p:cTn id="8" dur="800" decel="100000" fill="hold"/>
                                        <p:tgtEl>
                                          <p:spTgt spid="195586"/>
                                        </p:tgtEl>
                                        <p:attrNameLst>
                                          <p:attrName>style.rotation</p:attrName>
                                        </p:attrNameLst>
                                      </p:cBhvr>
                                      <p:tavLst>
                                        <p:tav tm="0">
                                          <p:val>
                                            <p:fltVal val="-90"/>
                                          </p:val>
                                        </p:tav>
                                        <p:tav tm="100000">
                                          <p:val>
                                            <p:fltVal val="0"/>
                                          </p:val>
                                        </p:tav>
                                      </p:tavLst>
                                    </p:anim>
                                    <p:anim calcmode="lin" valueType="num">
                                      <p:cBhvr>
                                        <p:cTn id="9" dur="800" decel="100000" fill="hold"/>
                                        <p:tgtEl>
                                          <p:spTgt spid="195586"/>
                                        </p:tgtEl>
                                        <p:attrNameLst>
                                          <p:attrName>ppt_x</p:attrName>
                                        </p:attrNameLst>
                                      </p:cBhvr>
                                      <p:tavLst>
                                        <p:tav tm="0">
                                          <p:val>
                                            <p:strVal val="#ppt_x+0.4"/>
                                          </p:val>
                                        </p:tav>
                                        <p:tav tm="100000">
                                          <p:val>
                                            <p:strVal val="#ppt_x-0.05"/>
                                          </p:val>
                                        </p:tav>
                                      </p:tavLst>
                                    </p:anim>
                                    <p:anim calcmode="lin" valueType="num">
                                      <p:cBhvr>
                                        <p:cTn id="10" dur="800" decel="100000" fill="hold"/>
                                        <p:tgtEl>
                                          <p:spTgt spid="19558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9558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9558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8" presetClass="entr" presetSubtype="16" fill="hold" grpId="0" nodeType="afterEffect">
                                  <p:stCondLst>
                                    <p:cond delay="0"/>
                                  </p:stCondLst>
                                  <p:childTnLst>
                                    <p:set>
                                      <p:cBhvr>
                                        <p:cTn id="15" dur="1" fill="hold">
                                          <p:stCondLst>
                                            <p:cond delay="0"/>
                                          </p:stCondLst>
                                        </p:cTn>
                                        <p:tgtEl>
                                          <p:spTgt spid="17411"/>
                                        </p:tgtEl>
                                        <p:attrNameLst>
                                          <p:attrName>style.visibility</p:attrName>
                                        </p:attrNameLst>
                                      </p:cBhvr>
                                      <p:to>
                                        <p:strVal val="visible"/>
                                      </p:to>
                                    </p:set>
                                    <p:animEffect transition="in" filter="diamond(in)">
                                      <p:cBhvr>
                                        <p:cTn id="16" dur="20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6" grpId="0"/>
      <p:bldP spid="174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ext Box 2"/>
          <p:cNvSpPr txBox="1">
            <a:spLocks noChangeArrowheads="1"/>
          </p:cNvSpPr>
          <p:nvPr/>
        </p:nvSpPr>
        <p:spPr bwMode="auto">
          <a:xfrm>
            <a:off x="6600826" y="1"/>
            <a:ext cx="1653017"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4400" dirty="0">
                <a:cs typeface=" Mitra" pitchFamily="2" charset="-78"/>
              </a:rPr>
              <a:t>عنوان ارائه :</a:t>
            </a:r>
            <a:endParaRPr lang="en-US" sz="4400" dirty="0">
              <a:cs typeface=" Mitra" pitchFamily="2" charset="-78"/>
            </a:endParaRPr>
          </a:p>
        </p:txBody>
      </p:sp>
      <p:sp>
        <p:nvSpPr>
          <p:cNvPr id="130051" name="Text Box 3"/>
          <p:cNvSpPr txBox="1">
            <a:spLocks noChangeArrowheads="1"/>
          </p:cNvSpPr>
          <p:nvPr/>
        </p:nvSpPr>
        <p:spPr bwMode="auto">
          <a:xfrm>
            <a:off x="1919288" y="1052513"/>
            <a:ext cx="7416800" cy="2105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spcBef>
                <a:spcPct val="20000"/>
              </a:spcBef>
            </a:pPr>
            <a:r>
              <a:rPr lang="fa-IR" sz="5400">
                <a:solidFill>
                  <a:schemeClr val="tx2"/>
                </a:solidFill>
                <a:cs typeface="B Farnaz" panose="00000400000000000000" pitchFamily="2" charset="-78"/>
              </a:rPr>
              <a:t>فنون تجزيه و تحليل سیستمها</a:t>
            </a:r>
          </a:p>
          <a:p>
            <a:pPr algn="ctr" rtl="1" eaLnBrk="1" hangingPunct="1">
              <a:spcBef>
                <a:spcPct val="20000"/>
              </a:spcBef>
            </a:pPr>
            <a:r>
              <a:rPr lang="fa-IR" sz="3200">
                <a:solidFill>
                  <a:schemeClr val="tx2"/>
                </a:solidFill>
                <a:cs typeface=" Mitra" pitchFamily="2" charset="-78"/>
              </a:rPr>
              <a:t>جدول تقسیم کار – نمودار جریان کار </a:t>
            </a:r>
          </a:p>
          <a:p>
            <a:pPr algn="ctr" rtl="1" eaLnBrk="1" hangingPunct="1">
              <a:spcBef>
                <a:spcPct val="20000"/>
              </a:spcBef>
            </a:pPr>
            <a:r>
              <a:rPr lang="fa-IR" sz="3200">
                <a:solidFill>
                  <a:schemeClr val="tx2"/>
                </a:solidFill>
                <a:cs typeface=" Mitra" pitchFamily="2" charset="-78"/>
              </a:rPr>
              <a:t>طرح جا و مکان</a:t>
            </a:r>
            <a:endParaRPr lang="en-US" sz="4400">
              <a:solidFill>
                <a:schemeClr val="tx2"/>
              </a:solidFill>
              <a:cs typeface="B Farnaz" panose="00000400000000000000" pitchFamily="2" charset="-78"/>
            </a:endParaRPr>
          </a:p>
        </p:txBody>
      </p:sp>
      <p:sp>
        <p:nvSpPr>
          <p:cNvPr id="3076" name="AutoShape 8">
            <a:hlinkClick r:id="" action="ppaction://hlinkshowjump?jump=nextslide" highlightClick="1"/>
          </p:cNvPr>
          <p:cNvSpPr>
            <a:spLocks noChangeArrowheads="1"/>
          </p:cNvSpPr>
          <p:nvPr/>
        </p:nvSpPr>
        <p:spPr bwMode="auto">
          <a:xfrm>
            <a:off x="10128250" y="6381750"/>
            <a:ext cx="539750" cy="47625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Tree>
    <p:extLst>
      <p:ext uri="{BB962C8B-B14F-4D97-AF65-F5344CB8AC3E}">
        <p14:creationId xmlns:p14="http://schemas.microsoft.com/office/powerpoint/2010/main" val="281256049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30050"/>
                                        </p:tgtEl>
                                        <p:attrNameLst>
                                          <p:attrName>style.visibility</p:attrName>
                                        </p:attrNameLst>
                                      </p:cBhvr>
                                      <p:to>
                                        <p:strVal val="visible"/>
                                      </p:to>
                                    </p:set>
                                    <p:anim calcmode="lin" valueType="num">
                                      <p:cBhvr additive="base">
                                        <p:cTn id="7" dur="2000" fill="hold"/>
                                        <p:tgtEl>
                                          <p:spTgt spid="130050"/>
                                        </p:tgtEl>
                                        <p:attrNameLst>
                                          <p:attrName>ppt_x</p:attrName>
                                        </p:attrNameLst>
                                      </p:cBhvr>
                                      <p:tavLst>
                                        <p:tav tm="0">
                                          <p:val>
                                            <p:strVal val="#ppt_x"/>
                                          </p:val>
                                        </p:tav>
                                        <p:tav tm="100000">
                                          <p:val>
                                            <p:strVal val="#ppt_x"/>
                                          </p:val>
                                        </p:tav>
                                      </p:tavLst>
                                    </p:anim>
                                    <p:anim calcmode="lin" valueType="num">
                                      <p:cBhvr additive="base">
                                        <p:cTn id="8" dur="2000" fill="hold"/>
                                        <p:tgtEl>
                                          <p:spTgt spid="13005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2000"/>
                            </p:stCondLst>
                            <p:childTnLst>
                              <p:par>
                                <p:cTn id="10" presetID="31" presetClass="entr" presetSubtype="0" fill="hold" grpId="0" nodeType="afterEffect">
                                  <p:stCondLst>
                                    <p:cond delay="0"/>
                                  </p:stCondLst>
                                  <p:iterate type="lt">
                                    <p:tmPct val="5000"/>
                                  </p:iterate>
                                  <p:childTnLst>
                                    <p:set>
                                      <p:cBhvr>
                                        <p:cTn id="11" dur="1" fill="hold">
                                          <p:stCondLst>
                                            <p:cond delay="0"/>
                                          </p:stCondLst>
                                        </p:cTn>
                                        <p:tgtEl>
                                          <p:spTgt spid="130051"/>
                                        </p:tgtEl>
                                        <p:attrNameLst>
                                          <p:attrName>style.visibility</p:attrName>
                                        </p:attrNameLst>
                                      </p:cBhvr>
                                      <p:to>
                                        <p:strVal val="visible"/>
                                      </p:to>
                                    </p:set>
                                    <p:anim calcmode="lin" valueType="num">
                                      <p:cBhvr>
                                        <p:cTn id="12" dur="1000" fill="hold"/>
                                        <p:tgtEl>
                                          <p:spTgt spid="130051"/>
                                        </p:tgtEl>
                                        <p:attrNameLst>
                                          <p:attrName>ppt_w</p:attrName>
                                        </p:attrNameLst>
                                      </p:cBhvr>
                                      <p:tavLst>
                                        <p:tav tm="0">
                                          <p:val>
                                            <p:fltVal val="0"/>
                                          </p:val>
                                        </p:tav>
                                        <p:tav tm="100000">
                                          <p:val>
                                            <p:strVal val="#ppt_w"/>
                                          </p:val>
                                        </p:tav>
                                      </p:tavLst>
                                    </p:anim>
                                    <p:anim calcmode="lin" valueType="num">
                                      <p:cBhvr>
                                        <p:cTn id="13" dur="1000" fill="hold"/>
                                        <p:tgtEl>
                                          <p:spTgt spid="130051"/>
                                        </p:tgtEl>
                                        <p:attrNameLst>
                                          <p:attrName>ppt_h</p:attrName>
                                        </p:attrNameLst>
                                      </p:cBhvr>
                                      <p:tavLst>
                                        <p:tav tm="0">
                                          <p:val>
                                            <p:fltVal val="0"/>
                                          </p:val>
                                        </p:tav>
                                        <p:tav tm="100000">
                                          <p:val>
                                            <p:strVal val="#ppt_h"/>
                                          </p:val>
                                        </p:tav>
                                      </p:tavLst>
                                    </p:anim>
                                    <p:anim calcmode="lin" valueType="num">
                                      <p:cBhvr>
                                        <p:cTn id="14" dur="1000" fill="hold"/>
                                        <p:tgtEl>
                                          <p:spTgt spid="130051"/>
                                        </p:tgtEl>
                                        <p:attrNameLst>
                                          <p:attrName>style.rotation</p:attrName>
                                        </p:attrNameLst>
                                      </p:cBhvr>
                                      <p:tavLst>
                                        <p:tav tm="0">
                                          <p:val>
                                            <p:fltVal val="90"/>
                                          </p:val>
                                        </p:tav>
                                        <p:tav tm="100000">
                                          <p:val>
                                            <p:fltVal val="0"/>
                                          </p:val>
                                        </p:tav>
                                      </p:tavLst>
                                    </p:anim>
                                    <p:animEffect transition="in" filter="fade">
                                      <p:cBhvr>
                                        <p:cTn id="15" dur="1000"/>
                                        <p:tgtEl>
                                          <p:spTgt spid="130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p:bldP spid="130051"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6610" name="Rectangle 2"/>
          <p:cNvSpPr>
            <a:spLocks noGrp="1" noChangeArrowheads="1"/>
          </p:cNvSpPr>
          <p:nvPr>
            <p:ph type="title" idx="4294967295"/>
          </p:nvPr>
        </p:nvSpPr>
        <p:spPr/>
        <p:txBody>
          <a:bodyPr anchor="b"/>
          <a:lstStyle/>
          <a:p>
            <a:pPr marL="914400" indent="-914400">
              <a:defRPr/>
            </a:pPr>
            <a:r>
              <a:rPr lang="fa-IR" sz="6000">
                <a:effectLst>
                  <a:outerShdw blurRad="38100" dist="38100" dir="2700000" algn="tl">
                    <a:srgbClr val="C0C0C0"/>
                  </a:outerShdw>
                </a:effectLst>
                <a:cs typeface="B Farnaz" pitchFamily="2" charset="-78"/>
              </a:rPr>
              <a:t>بازرسي و کنترل</a:t>
            </a:r>
            <a:endParaRPr lang="en-US" sz="6000">
              <a:effectLst>
                <a:outerShdw blurRad="38100" dist="38100" dir="2700000" algn="tl">
                  <a:srgbClr val="C0C0C0"/>
                </a:outerShdw>
              </a:effectLst>
              <a:cs typeface="B Farnaz" pitchFamily="2" charset="-78"/>
            </a:endParaRPr>
          </a:p>
        </p:txBody>
      </p:sp>
      <p:grpSp>
        <p:nvGrpSpPr>
          <p:cNvPr id="18435" name="Group 7"/>
          <p:cNvGrpSpPr>
            <a:grpSpLocks/>
          </p:cNvGrpSpPr>
          <p:nvPr/>
        </p:nvGrpSpPr>
        <p:grpSpPr bwMode="auto">
          <a:xfrm>
            <a:off x="3935414" y="3314701"/>
            <a:ext cx="3889375" cy="1122363"/>
            <a:chOff x="1843" y="2088"/>
            <a:chExt cx="2026" cy="526"/>
          </a:xfrm>
        </p:grpSpPr>
        <p:sp>
          <p:nvSpPr>
            <p:cNvPr id="21511" name="Rectangle 4"/>
            <p:cNvSpPr>
              <a:spLocks noChangeArrowheads="1"/>
            </p:cNvSpPr>
            <p:nvPr/>
          </p:nvSpPr>
          <p:spPr bwMode="auto">
            <a:xfrm>
              <a:off x="3379" y="2088"/>
              <a:ext cx="490" cy="513"/>
            </a:xfrm>
            <a:prstGeom prst="rect">
              <a:avLst/>
            </a:prstGeom>
            <a:solidFill>
              <a:srgbClr val="FFCC99"/>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b="1">
                <a:latin typeface="Lotus" panose="00000400000000000000" pitchFamily="2" charset="-78"/>
                <a:cs typeface="Lotus" panose="00000400000000000000" pitchFamily="2" charset="-78"/>
              </a:endParaRPr>
            </a:p>
          </p:txBody>
        </p:sp>
        <p:sp>
          <p:nvSpPr>
            <p:cNvPr id="21512" name="Rectangle 5"/>
            <p:cNvSpPr>
              <a:spLocks noChangeArrowheads="1"/>
            </p:cNvSpPr>
            <p:nvPr/>
          </p:nvSpPr>
          <p:spPr bwMode="auto">
            <a:xfrm>
              <a:off x="1843" y="2115"/>
              <a:ext cx="1082" cy="499"/>
            </a:xfrm>
            <a:prstGeom prst="rect">
              <a:avLst/>
            </a:prstGeom>
            <a:solidFill>
              <a:srgbClr val="FFCC99"/>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endParaRPr lang="en-US">
                <a:latin typeface="Verdana" panose="020B0604030504040204" pitchFamily="34" charset="0"/>
                <a:cs typeface="Lotus" panose="00000400000000000000" pitchFamily="2" charset="-78"/>
              </a:endParaRPr>
            </a:p>
          </p:txBody>
        </p:sp>
        <p:sp>
          <p:nvSpPr>
            <p:cNvPr id="21513" name="Rectangle 6"/>
            <p:cNvSpPr>
              <a:spLocks noChangeArrowheads="1"/>
            </p:cNvSpPr>
            <p:nvPr/>
          </p:nvSpPr>
          <p:spPr bwMode="auto">
            <a:xfrm>
              <a:off x="3070" y="2237"/>
              <a:ext cx="264"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fa-IR" sz="2800" b="1">
                  <a:latin typeface="Lotus" panose="00000400000000000000" pitchFamily="2" charset="-78"/>
                  <a:cs typeface="B Farnaz" panose="00000400000000000000" pitchFamily="2" charset="-78"/>
                </a:rPr>
                <a:t>يا</a:t>
              </a:r>
              <a:endParaRPr lang="en-US" sz="2800" b="1">
                <a:latin typeface="Lotus" panose="00000400000000000000" pitchFamily="2" charset="-78"/>
                <a:cs typeface="B Farnaz" panose="00000400000000000000" pitchFamily="2" charset="-78"/>
              </a:endParaRPr>
            </a:p>
          </p:txBody>
        </p:sp>
      </p:grpSp>
      <p:grpSp>
        <p:nvGrpSpPr>
          <p:cNvPr id="21508" name="Group 7"/>
          <p:cNvGrpSpPr>
            <a:grpSpLocks/>
          </p:cNvGrpSpPr>
          <p:nvPr/>
        </p:nvGrpSpPr>
        <p:grpSpPr bwMode="auto">
          <a:xfrm>
            <a:off x="9409114" y="6381750"/>
            <a:ext cx="1258887" cy="476250"/>
            <a:chOff x="4967" y="4020"/>
            <a:chExt cx="793" cy="300"/>
          </a:xfrm>
        </p:grpSpPr>
        <p:sp>
          <p:nvSpPr>
            <p:cNvPr id="21509" name="AutoShape 8">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1510" name="AutoShape 9">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4074923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96610"/>
                                        </p:tgtEl>
                                        <p:attrNameLst>
                                          <p:attrName>style.visibility</p:attrName>
                                        </p:attrNameLst>
                                      </p:cBhvr>
                                      <p:to>
                                        <p:strVal val="visible"/>
                                      </p:to>
                                    </p:set>
                                    <p:animEffect transition="in" filter="blinds(horizontal)">
                                      <p:cBhvr>
                                        <p:cTn id="7" dur="500"/>
                                        <p:tgtEl>
                                          <p:spTgt spid="196610"/>
                                        </p:tgtEl>
                                      </p:cBhvr>
                                    </p:animEffect>
                                  </p:childTnLst>
                                </p:cTn>
                              </p:par>
                            </p:childTnLst>
                          </p:cTn>
                        </p:par>
                        <p:par>
                          <p:cTn id="8" fill="hold" nodeType="afterGroup">
                            <p:stCondLst>
                              <p:cond delay="500"/>
                            </p:stCondLst>
                            <p:childTnLst>
                              <p:par>
                                <p:cTn id="9" presetID="8" presetClass="entr" presetSubtype="16" fill="hold" nodeType="afterEffect">
                                  <p:stCondLst>
                                    <p:cond delay="0"/>
                                  </p:stCondLst>
                                  <p:childTnLst>
                                    <p:set>
                                      <p:cBhvr>
                                        <p:cTn id="10" dur="1" fill="hold">
                                          <p:stCondLst>
                                            <p:cond delay="0"/>
                                          </p:stCondLst>
                                        </p:cTn>
                                        <p:tgtEl>
                                          <p:spTgt spid="18435"/>
                                        </p:tgtEl>
                                        <p:attrNameLst>
                                          <p:attrName>style.visibility</p:attrName>
                                        </p:attrNameLst>
                                      </p:cBhvr>
                                      <p:to>
                                        <p:strVal val="visible"/>
                                      </p:to>
                                    </p:set>
                                    <p:animEffect transition="in" filter="diamond(in)">
                                      <p:cBhvr>
                                        <p:cTn id="11" dur="2000"/>
                                        <p:tgtEl>
                                          <p:spTgt spid="18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634" name="Rectangle 2"/>
          <p:cNvSpPr>
            <a:spLocks noGrp="1" noChangeArrowheads="1"/>
          </p:cNvSpPr>
          <p:nvPr>
            <p:ph type="title" idx="4294967295"/>
          </p:nvPr>
        </p:nvSpPr>
        <p:spPr/>
        <p:txBody>
          <a:bodyPr anchor="b"/>
          <a:lstStyle/>
          <a:p>
            <a:pPr marL="914400" indent="-914400">
              <a:defRPr/>
            </a:pPr>
            <a:r>
              <a:rPr lang="fa-IR" sz="6000">
                <a:effectLst>
                  <a:outerShdw blurRad="38100" dist="38100" dir="2700000" algn="tl">
                    <a:srgbClr val="C0C0C0"/>
                  </a:outerShdw>
                </a:effectLst>
                <a:cs typeface="B Farnaz" pitchFamily="2" charset="-78"/>
              </a:rPr>
              <a:t>تصميم گيري </a:t>
            </a:r>
            <a:endParaRPr lang="en-US" sz="6000">
              <a:effectLst>
                <a:outerShdw blurRad="38100" dist="38100" dir="2700000" algn="tl">
                  <a:srgbClr val="C0C0C0"/>
                </a:outerShdw>
              </a:effectLst>
              <a:cs typeface="B Farnaz" pitchFamily="2" charset="-78"/>
            </a:endParaRPr>
          </a:p>
        </p:txBody>
      </p:sp>
      <p:sp>
        <p:nvSpPr>
          <p:cNvPr id="19459" name="AutoShape 4"/>
          <p:cNvSpPr>
            <a:spLocks noChangeArrowheads="1"/>
          </p:cNvSpPr>
          <p:nvPr/>
        </p:nvSpPr>
        <p:spPr bwMode="auto">
          <a:xfrm>
            <a:off x="4943475" y="3429000"/>
            <a:ext cx="2736850" cy="1322388"/>
          </a:xfrm>
          <a:prstGeom prst="diamond">
            <a:avLst/>
          </a:prstGeom>
          <a:solidFill>
            <a:srgbClr val="FF99CC"/>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endParaRPr lang="en-US">
              <a:latin typeface="Verdana" panose="020B0604030504040204" pitchFamily="34" charset="0"/>
              <a:cs typeface="Lotus" panose="00000400000000000000" pitchFamily="2" charset="-78"/>
            </a:endParaRPr>
          </a:p>
        </p:txBody>
      </p:sp>
      <p:grpSp>
        <p:nvGrpSpPr>
          <p:cNvPr id="22532" name="Group 4"/>
          <p:cNvGrpSpPr>
            <a:grpSpLocks/>
          </p:cNvGrpSpPr>
          <p:nvPr/>
        </p:nvGrpSpPr>
        <p:grpSpPr bwMode="auto">
          <a:xfrm>
            <a:off x="9409114" y="6381750"/>
            <a:ext cx="1258887" cy="476250"/>
            <a:chOff x="4967" y="4020"/>
            <a:chExt cx="793" cy="300"/>
          </a:xfrm>
        </p:grpSpPr>
        <p:sp>
          <p:nvSpPr>
            <p:cNvPr id="22533"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534"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33357946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97634"/>
                                        </p:tgtEl>
                                        <p:attrNameLst>
                                          <p:attrName>style.visibility</p:attrName>
                                        </p:attrNameLst>
                                      </p:cBhvr>
                                      <p:to>
                                        <p:strVal val="visible"/>
                                      </p:to>
                                    </p:set>
                                    <p:anim calcmode="lin" valueType="num">
                                      <p:cBhvr>
                                        <p:cTn id="7" dur="500" fill="hold"/>
                                        <p:tgtEl>
                                          <p:spTgt spid="197634"/>
                                        </p:tgtEl>
                                        <p:attrNameLst>
                                          <p:attrName>ppt_w</p:attrName>
                                        </p:attrNameLst>
                                      </p:cBhvr>
                                      <p:tavLst>
                                        <p:tav tm="0">
                                          <p:val>
                                            <p:fltVal val="0"/>
                                          </p:val>
                                        </p:tav>
                                        <p:tav tm="100000">
                                          <p:val>
                                            <p:strVal val="#ppt_w"/>
                                          </p:val>
                                        </p:tav>
                                      </p:tavLst>
                                    </p:anim>
                                    <p:anim calcmode="lin" valueType="num">
                                      <p:cBhvr>
                                        <p:cTn id="8" dur="500" fill="hold"/>
                                        <p:tgtEl>
                                          <p:spTgt spid="197634"/>
                                        </p:tgtEl>
                                        <p:attrNameLst>
                                          <p:attrName>ppt_h</p:attrName>
                                        </p:attrNameLst>
                                      </p:cBhvr>
                                      <p:tavLst>
                                        <p:tav tm="0">
                                          <p:val>
                                            <p:fltVal val="0"/>
                                          </p:val>
                                        </p:tav>
                                        <p:tav tm="100000">
                                          <p:val>
                                            <p:strVal val="#ppt_h"/>
                                          </p:val>
                                        </p:tav>
                                      </p:tavLst>
                                    </p:anim>
                                    <p:animEffect transition="in" filter="fade">
                                      <p:cBhvr>
                                        <p:cTn id="9" dur="500"/>
                                        <p:tgtEl>
                                          <p:spTgt spid="197634"/>
                                        </p:tgtEl>
                                      </p:cBhvr>
                                    </p:animEffect>
                                  </p:childTnLst>
                                </p:cTn>
                              </p:par>
                            </p:childTnLst>
                          </p:cTn>
                        </p:par>
                        <p:par>
                          <p:cTn id="10" fill="hold" nodeType="afterGroup">
                            <p:stCondLst>
                              <p:cond delay="500"/>
                            </p:stCondLst>
                            <p:childTnLst>
                              <p:par>
                                <p:cTn id="11" presetID="8" presetClass="entr" presetSubtype="16" fill="hold" grpId="0" nodeType="afterEffect">
                                  <p:stCondLst>
                                    <p:cond delay="0"/>
                                  </p:stCondLst>
                                  <p:childTnLst>
                                    <p:set>
                                      <p:cBhvr>
                                        <p:cTn id="12" dur="1" fill="hold">
                                          <p:stCondLst>
                                            <p:cond delay="0"/>
                                          </p:stCondLst>
                                        </p:cTn>
                                        <p:tgtEl>
                                          <p:spTgt spid="19459"/>
                                        </p:tgtEl>
                                        <p:attrNameLst>
                                          <p:attrName>style.visibility</p:attrName>
                                        </p:attrNameLst>
                                      </p:cBhvr>
                                      <p:to>
                                        <p:strVal val="visible"/>
                                      </p:to>
                                    </p:set>
                                    <p:animEffect transition="in" filter="diamond(in)">
                                      <p:cBhvr>
                                        <p:cTn id="13" dur="20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4" grpId="0"/>
      <p:bldP spid="19459"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8" name="Rectangle 2"/>
          <p:cNvSpPr>
            <a:spLocks noGrp="1" noChangeArrowheads="1"/>
          </p:cNvSpPr>
          <p:nvPr>
            <p:ph type="title" idx="4294967295"/>
          </p:nvPr>
        </p:nvSpPr>
        <p:spPr/>
        <p:txBody>
          <a:bodyPr anchor="b"/>
          <a:lstStyle/>
          <a:p>
            <a:pPr marL="914400" indent="-914400">
              <a:defRPr/>
            </a:pPr>
            <a:r>
              <a:rPr lang="fa-IR" sz="5400">
                <a:effectLst>
                  <a:outerShdw blurRad="38100" dist="38100" dir="2700000" algn="tl">
                    <a:srgbClr val="C0C0C0"/>
                  </a:outerShdw>
                </a:effectLst>
                <a:cs typeface="B Farnaz" pitchFamily="2" charset="-78"/>
              </a:rPr>
              <a:t>بايگاني , انبار و نگهداري </a:t>
            </a:r>
            <a:endParaRPr lang="en-US" sz="5400">
              <a:effectLst>
                <a:outerShdw blurRad="38100" dist="38100" dir="2700000" algn="tl">
                  <a:srgbClr val="C0C0C0"/>
                </a:outerShdw>
              </a:effectLst>
              <a:cs typeface="B Farnaz" pitchFamily="2" charset="-78"/>
            </a:endParaRPr>
          </a:p>
        </p:txBody>
      </p:sp>
      <p:grpSp>
        <p:nvGrpSpPr>
          <p:cNvPr id="20486" name="Group 6"/>
          <p:cNvGrpSpPr>
            <a:grpSpLocks/>
          </p:cNvGrpSpPr>
          <p:nvPr/>
        </p:nvGrpSpPr>
        <p:grpSpPr bwMode="auto">
          <a:xfrm>
            <a:off x="3432175" y="3213101"/>
            <a:ext cx="4535488" cy="1152525"/>
            <a:chOff x="1202" y="2024"/>
            <a:chExt cx="2857" cy="726"/>
          </a:xfrm>
        </p:grpSpPr>
        <p:sp>
          <p:nvSpPr>
            <p:cNvPr id="23559" name="AutoShape 5"/>
            <p:cNvSpPr>
              <a:spLocks noChangeArrowheads="1"/>
            </p:cNvSpPr>
            <p:nvPr/>
          </p:nvSpPr>
          <p:spPr bwMode="auto">
            <a:xfrm rot="10800000">
              <a:off x="1202" y="2024"/>
              <a:ext cx="754" cy="711"/>
            </a:xfrm>
            <a:prstGeom prst="triangle">
              <a:avLst>
                <a:gd name="adj" fmla="val 46667"/>
              </a:avLst>
            </a:prstGeom>
            <a:solidFill>
              <a:srgbClr val="99CC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endParaRPr lang="en-US">
                <a:latin typeface="Verdana" panose="020B0604030504040204" pitchFamily="34" charset="0"/>
                <a:cs typeface="Lotus" panose="00000400000000000000" pitchFamily="2" charset="-78"/>
              </a:endParaRPr>
            </a:p>
          </p:txBody>
        </p:sp>
        <p:sp>
          <p:nvSpPr>
            <p:cNvPr id="23560" name="AutoShape 4"/>
            <p:cNvSpPr>
              <a:spLocks noChangeArrowheads="1"/>
            </p:cNvSpPr>
            <p:nvPr/>
          </p:nvSpPr>
          <p:spPr bwMode="auto">
            <a:xfrm>
              <a:off x="2290" y="2024"/>
              <a:ext cx="1769" cy="726"/>
            </a:xfrm>
            <a:prstGeom prst="flowChartOnlineStorage">
              <a:avLst/>
            </a:prstGeom>
            <a:solidFill>
              <a:srgbClr val="99CC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endParaRPr lang="en-US">
                <a:latin typeface="Verdana" panose="020B0604030504040204" pitchFamily="34" charset="0"/>
                <a:cs typeface="Lotus" panose="00000400000000000000" pitchFamily="2" charset="-78"/>
              </a:endParaRPr>
            </a:p>
          </p:txBody>
        </p:sp>
        <p:sp>
          <p:nvSpPr>
            <p:cNvPr id="23561" name="Rectangle 9"/>
            <p:cNvSpPr>
              <a:spLocks noChangeArrowheads="1"/>
            </p:cNvSpPr>
            <p:nvPr/>
          </p:nvSpPr>
          <p:spPr bwMode="auto">
            <a:xfrm>
              <a:off x="2018" y="2251"/>
              <a:ext cx="264"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fa-IR" sz="2400" b="1">
                  <a:latin typeface="Lotus" panose="00000400000000000000" pitchFamily="2" charset="-78"/>
                  <a:cs typeface="B Farnaz" panose="00000400000000000000" pitchFamily="2" charset="-78"/>
                </a:rPr>
                <a:t>يا</a:t>
              </a:r>
              <a:endParaRPr lang="en-US" sz="2400" b="1">
                <a:latin typeface="Lotus" panose="00000400000000000000" pitchFamily="2" charset="-78"/>
                <a:cs typeface="B Farnaz" panose="00000400000000000000" pitchFamily="2" charset="-78"/>
              </a:endParaRPr>
            </a:p>
          </p:txBody>
        </p:sp>
      </p:grpSp>
      <p:grpSp>
        <p:nvGrpSpPr>
          <p:cNvPr id="23556" name="Group 7"/>
          <p:cNvGrpSpPr>
            <a:grpSpLocks/>
          </p:cNvGrpSpPr>
          <p:nvPr/>
        </p:nvGrpSpPr>
        <p:grpSpPr bwMode="auto">
          <a:xfrm>
            <a:off x="9409114" y="6381750"/>
            <a:ext cx="1258887" cy="476250"/>
            <a:chOff x="4967" y="4020"/>
            <a:chExt cx="793" cy="300"/>
          </a:xfrm>
        </p:grpSpPr>
        <p:sp>
          <p:nvSpPr>
            <p:cNvPr id="23557" name="AutoShape 8">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3558" name="AutoShape 9">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874111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8658"/>
                                        </p:tgtEl>
                                        <p:attrNameLst>
                                          <p:attrName>style.visibility</p:attrName>
                                        </p:attrNameLst>
                                      </p:cBhvr>
                                      <p:to>
                                        <p:strVal val="visible"/>
                                      </p:to>
                                    </p:set>
                                    <p:animEffect transition="in" filter="fade">
                                      <p:cBhvr>
                                        <p:cTn id="7" dur="2000"/>
                                        <p:tgtEl>
                                          <p:spTgt spid="198658"/>
                                        </p:tgtEl>
                                      </p:cBhvr>
                                    </p:animEffect>
                                  </p:childTnLst>
                                </p:cTn>
                              </p:par>
                            </p:childTnLst>
                          </p:cTn>
                        </p:par>
                        <p:par>
                          <p:cTn id="8" fill="hold" nodeType="afterGroup">
                            <p:stCondLst>
                              <p:cond delay="2000"/>
                            </p:stCondLst>
                            <p:childTnLst>
                              <p:par>
                                <p:cTn id="9" presetID="8" presetClass="entr" presetSubtype="16" fill="hold" nodeType="afterEffect">
                                  <p:stCondLst>
                                    <p:cond delay="0"/>
                                  </p:stCondLst>
                                  <p:childTnLst>
                                    <p:set>
                                      <p:cBhvr>
                                        <p:cTn id="10" dur="1" fill="hold">
                                          <p:stCondLst>
                                            <p:cond delay="0"/>
                                          </p:stCondLst>
                                        </p:cTn>
                                        <p:tgtEl>
                                          <p:spTgt spid="20486"/>
                                        </p:tgtEl>
                                        <p:attrNameLst>
                                          <p:attrName>style.visibility</p:attrName>
                                        </p:attrNameLst>
                                      </p:cBhvr>
                                      <p:to>
                                        <p:strVal val="visible"/>
                                      </p:to>
                                    </p:set>
                                    <p:animEffect transition="in" filter="diamond(in)">
                                      <p:cBhvr>
                                        <p:cTn id="11" dur="2000"/>
                                        <p:tgtEl>
                                          <p:spTgt spid="20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8"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9682" name="Rectangle 2"/>
          <p:cNvSpPr>
            <a:spLocks noGrp="1" noChangeArrowheads="1"/>
          </p:cNvSpPr>
          <p:nvPr>
            <p:ph type="title" idx="4294967295"/>
          </p:nvPr>
        </p:nvSpPr>
        <p:spPr/>
        <p:txBody>
          <a:bodyPr anchor="b"/>
          <a:lstStyle/>
          <a:p>
            <a:pPr marL="914400" indent="-914400">
              <a:defRPr/>
            </a:pPr>
            <a:r>
              <a:rPr lang="fa-IR" sz="4800">
                <a:effectLst>
                  <a:outerShdw blurRad="38100" dist="38100" dir="2700000" algn="tl">
                    <a:srgbClr val="C0C0C0"/>
                  </a:outerShdw>
                </a:effectLst>
                <a:cs typeface="B Farnaz" pitchFamily="2" charset="-78"/>
              </a:rPr>
              <a:t> تاخير يا انتظار غير موجه </a:t>
            </a:r>
            <a:endParaRPr lang="en-US" sz="4800">
              <a:effectLst>
                <a:outerShdw blurRad="38100" dist="38100" dir="2700000" algn="tl">
                  <a:srgbClr val="C0C0C0"/>
                </a:outerShdw>
              </a:effectLst>
              <a:cs typeface="B Farnaz" pitchFamily="2" charset="-78"/>
            </a:endParaRPr>
          </a:p>
        </p:txBody>
      </p:sp>
      <p:sp>
        <p:nvSpPr>
          <p:cNvPr id="21507" name="AutoShape 4"/>
          <p:cNvSpPr>
            <a:spLocks noChangeArrowheads="1"/>
          </p:cNvSpPr>
          <p:nvPr/>
        </p:nvSpPr>
        <p:spPr bwMode="auto">
          <a:xfrm>
            <a:off x="5016500" y="3213101"/>
            <a:ext cx="1511300" cy="1655763"/>
          </a:xfrm>
          <a:prstGeom prst="flowChartDelay">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endParaRPr lang="en-US">
              <a:latin typeface="Verdana" panose="020B0604030504040204" pitchFamily="34" charset="0"/>
              <a:cs typeface="Lotus" panose="00000400000000000000" pitchFamily="2" charset="-78"/>
            </a:endParaRPr>
          </a:p>
        </p:txBody>
      </p:sp>
      <p:grpSp>
        <p:nvGrpSpPr>
          <p:cNvPr id="24580" name="Group 4"/>
          <p:cNvGrpSpPr>
            <a:grpSpLocks/>
          </p:cNvGrpSpPr>
          <p:nvPr/>
        </p:nvGrpSpPr>
        <p:grpSpPr bwMode="auto">
          <a:xfrm>
            <a:off x="9409114" y="6381750"/>
            <a:ext cx="1258887" cy="476250"/>
            <a:chOff x="4967" y="4020"/>
            <a:chExt cx="793" cy="300"/>
          </a:xfrm>
        </p:grpSpPr>
        <p:sp>
          <p:nvSpPr>
            <p:cNvPr id="24581"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4582"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8414684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99682"/>
                                        </p:tgtEl>
                                        <p:attrNameLst>
                                          <p:attrName>style.visibility</p:attrName>
                                        </p:attrNameLst>
                                      </p:cBhvr>
                                      <p:to>
                                        <p:strVal val="visible"/>
                                      </p:to>
                                    </p:set>
                                    <p:animEffect transition="in" filter="dissolve">
                                      <p:cBhvr>
                                        <p:cTn id="7" dur="500"/>
                                        <p:tgtEl>
                                          <p:spTgt spid="199682"/>
                                        </p:tgtEl>
                                      </p:cBhvr>
                                    </p:animEffect>
                                  </p:childTnLst>
                                </p:cTn>
                              </p:par>
                            </p:childTnLst>
                          </p:cTn>
                        </p:par>
                        <p:par>
                          <p:cTn id="8" fill="hold" nodeType="afterGroup">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21507"/>
                                        </p:tgtEl>
                                        <p:attrNameLst>
                                          <p:attrName>style.visibility</p:attrName>
                                        </p:attrNameLst>
                                      </p:cBhvr>
                                      <p:to>
                                        <p:strVal val="visible"/>
                                      </p:to>
                                    </p:set>
                                    <p:animEffect transition="in" filter="diamond(in)">
                                      <p:cBhvr>
                                        <p:cTn id="11" dur="20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2" grpId="0"/>
      <p:bldP spid="21507"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0706" name="Rectangle 2"/>
          <p:cNvSpPr>
            <a:spLocks noGrp="1" noChangeArrowheads="1"/>
          </p:cNvSpPr>
          <p:nvPr>
            <p:ph type="title" idx="4294967295"/>
          </p:nvPr>
        </p:nvSpPr>
        <p:spPr/>
        <p:txBody>
          <a:bodyPr anchor="b"/>
          <a:lstStyle/>
          <a:p>
            <a:pPr marL="914400" indent="-914400">
              <a:defRPr/>
            </a:pPr>
            <a:r>
              <a:rPr lang="fa-IR">
                <a:effectLst>
                  <a:outerShdw blurRad="38100" dist="38100" dir="2700000" algn="tl">
                    <a:srgbClr val="C0C0C0"/>
                  </a:outerShdw>
                </a:effectLst>
                <a:cs typeface="B Farnaz" pitchFamily="2" charset="-78"/>
              </a:rPr>
              <a:t>حرکت يا ارسال (جابجايي)</a:t>
            </a:r>
            <a:endParaRPr lang="en-US">
              <a:effectLst>
                <a:outerShdw blurRad="38100" dist="38100" dir="2700000" algn="tl">
                  <a:srgbClr val="C0C0C0"/>
                </a:outerShdw>
              </a:effectLst>
              <a:cs typeface="B Farnaz" pitchFamily="2" charset="-78"/>
            </a:endParaRPr>
          </a:p>
        </p:txBody>
      </p:sp>
      <p:grpSp>
        <p:nvGrpSpPr>
          <p:cNvPr id="22534" name="Group 6"/>
          <p:cNvGrpSpPr>
            <a:grpSpLocks/>
          </p:cNvGrpSpPr>
          <p:nvPr/>
        </p:nvGrpSpPr>
        <p:grpSpPr bwMode="auto">
          <a:xfrm>
            <a:off x="4079876" y="3213101"/>
            <a:ext cx="3744913" cy="1008063"/>
            <a:chOff x="1610" y="2024"/>
            <a:chExt cx="2359" cy="635"/>
          </a:xfrm>
        </p:grpSpPr>
        <p:sp>
          <p:nvSpPr>
            <p:cNvPr id="25607" name="AutoShape 4"/>
            <p:cNvSpPr>
              <a:spLocks noChangeArrowheads="1"/>
            </p:cNvSpPr>
            <p:nvPr/>
          </p:nvSpPr>
          <p:spPr bwMode="auto">
            <a:xfrm>
              <a:off x="2835" y="2205"/>
              <a:ext cx="1134" cy="318"/>
            </a:xfrm>
            <a:prstGeom prst="rightArrow">
              <a:avLst>
                <a:gd name="adj1" fmla="val 50000"/>
                <a:gd name="adj2" fmla="val 89151"/>
              </a:avLst>
            </a:prstGeom>
            <a:solidFill>
              <a:srgbClr val="CCFFCC"/>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endParaRPr lang="en-US">
                <a:latin typeface="Verdana" panose="020B0604030504040204" pitchFamily="34" charset="0"/>
                <a:cs typeface="Lotus" panose="00000400000000000000" pitchFamily="2" charset="-78"/>
              </a:endParaRPr>
            </a:p>
          </p:txBody>
        </p:sp>
        <p:sp>
          <p:nvSpPr>
            <p:cNvPr id="25608" name="Oval 5"/>
            <p:cNvSpPr>
              <a:spLocks noChangeArrowheads="1"/>
            </p:cNvSpPr>
            <p:nvPr/>
          </p:nvSpPr>
          <p:spPr bwMode="auto">
            <a:xfrm>
              <a:off x="1610" y="2024"/>
              <a:ext cx="680" cy="635"/>
            </a:xfrm>
            <a:prstGeom prst="ellipse">
              <a:avLst/>
            </a:prstGeom>
            <a:solidFill>
              <a:srgbClr val="CCFFCC"/>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endParaRPr lang="en-US">
                <a:latin typeface="Verdana" panose="020B0604030504040204" pitchFamily="34" charset="0"/>
                <a:cs typeface="Lotus" panose="00000400000000000000" pitchFamily="2" charset="-78"/>
              </a:endParaRPr>
            </a:p>
          </p:txBody>
        </p:sp>
        <p:sp>
          <p:nvSpPr>
            <p:cNvPr id="25609" name="Rectangle 6"/>
            <p:cNvSpPr>
              <a:spLocks noChangeArrowheads="1"/>
            </p:cNvSpPr>
            <p:nvPr/>
          </p:nvSpPr>
          <p:spPr bwMode="auto">
            <a:xfrm>
              <a:off x="2435" y="2251"/>
              <a:ext cx="264"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fa-IR" sz="2400" b="1">
                  <a:latin typeface="Lotus" panose="00000400000000000000" pitchFamily="2" charset="-78"/>
                  <a:cs typeface="B Farnaz" panose="00000400000000000000" pitchFamily="2" charset="-78"/>
                </a:rPr>
                <a:t>يا</a:t>
              </a:r>
              <a:endParaRPr lang="en-US" sz="2400" b="1">
                <a:latin typeface="Lotus" panose="00000400000000000000" pitchFamily="2" charset="-78"/>
                <a:cs typeface="B Farnaz" panose="00000400000000000000" pitchFamily="2" charset="-78"/>
              </a:endParaRPr>
            </a:p>
          </p:txBody>
        </p:sp>
      </p:grpSp>
      <p:grpSp>
        <p:nvGrpSpPr>
          <p:cNvPr id="25604" name="Group 7"/>
          <p:cNvGrpSpPr>
            <a:grpSpLocks/>
          </p:cNvGrpSpPr>
          <p:nvPr/>
        </p:nvGrpSpPr>
        <p:grpSpPr bwMode="auto">
          <a:xfrm>
            <a:off x="9409114" y="6381750"/>
            <a:ext cx="1258887" cy="476250"/>
            <a:chOff x="4967" y="4020"/>
            <a:chExt cx="793" cy="300"/>
          </a:xfrm>
        </p:grpSpPr>
        <p:sp>
          <p:nvSpPr>
            <p:cNvPr id="25605" name="AutoShape 8">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5606" name="AutoShape 9">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968202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0706"/>
                                        </p:tgtEl>
                                        <p:attrNameLst>
                                          <p:attrName>style.visibility</p:attrName>
                                        </p:attrNameLst>
                                      </p:cBhvr>
                                      <p:to>
                                        <p:strVal val="visible"/>
                                      </p:to>
                                    </p:set>
                                    <p:animEffect transition="in" filter="fade">
                                      <p:cBhvr>
                                        <p:cTn id="7" dur="2000"/>
                                        <p:tgtEl>
                                          <p:spTgt spid="200706"/>
                                        </p:tgtEl>
                                      </p:cBhvr>
                                    </p:animEffect>
                                  </p:childTnLst>
                                </p:cTn>
                              </p:par>
                            </p:childTnLst>
                          </p:cTn>
                        </p:par>
                        <p:par>
                          <p:cTn id="8" fill="hold" nodeType="afterGroup">
                            <p:stCondLst>
                              <p:cond delay="2000"/>
                            </p:stCondLst>
                            <p:childTnLst>
                              <p:par>
                                <p:cTn id="9" presetID="8" presetClass="entr" presetSubtype="16" fill="hold" nodeType="afterEffect">
                                  <p:stCondLst>
                                    <p:cond delay="0"/>
                                  </p:stCondLst>
                                  <p:childTnLst>
                                    <p:set>
                                      <p:cBhvr>
                                        <p:cTn id="10" dur="1" fill="hold">
                                          <p:stCondLst>
                                            <p:cond delay="0"/>
                                          </p:stCondLst>
                                        </p:cTn>
                                        <p:tgtEl>
                                          <p:spTgt spid="22534"/>
                                        </p:tgtEl>
                                        <p:attrNameLst>
                                          <p:attrName>style.visibility</p:attrName>
                                        </p:attrNameLst>
                                      </p:cBhvr>
                                      <p:to>
                                        <p:strVal val="visible"/>
                                      </p:to>
                                    </p:set>
                                    <p:animEffect transition="in" filter="diamond(in)">
                                      <p:cBhvr>
                                        <p:cTn id="11" dur="2000"/>
                                        <p:tgtEl>
                                          <p:spTgt spid="22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6"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1730" name="Rectangle 2"/>
          <p:cNvSpPr>
            <a:spLocks noGrp="1" noChangeArrowheads="1"/>
          </p:cNvSpPr>
          <p:nvPr>
            <p:ph type="title" idx="4294967295"/>
          </p:nvPr>
        </p:nvSpPr>
        <p:spPr>
          <a:xfrm>
            <a:off x="1847851" y="1196975"/>
            <a:ext cx="8569325" cy="1143000"/>
          </a:xfrm>
        </p:spPr>
        <p:txBody>
          <a:bodyPr anchor="b">
            <a:normAutofit fontScale="90000"/>
          </a:bodyPr>
          <a:lstStyle/>
          <a:p>
            <a:pPr marL="914400" indent="-914400">
              <a:defRPr/>
            </a:pPr>
            <a:r>
              <a:rPr lang="fa-IR" sz="3200">
                <a:effectLst>
                  <a:outerShdw blurRad="38100" dist="38100" dir="2700000" algn="tl">
                    <a:srgbClr val="C0C0C0"/>
                  </a:outerShdw>
                </a:effectLst>
                <a:cs typeface="B Farnaz" pitchFamily="2" charset="-78"/>
              </a:rPr>
              <a:t>هر گاه دو کار به طور همزمان انجام شوند , از علايم ترکيبي استفاده ميشود . اين علايم عبارتند از :</a:t>
            </a:r>
            <a:r>
              <a:rPr lang="fa-IR" sz="2000">
                <a:effectLst>
                  <a:outerShdw blurRad="38100" dist="38100" dir="2700000" algn="tl">
                    <a:srgbClr val="C0C0C0"/>
                  </a:outerShdw>
                </a:effectLst>
              </a:rPr>
              <a:t/>
            </a:r>
            <a:br>
              <a:rPr lang="fa-IR" sz="2000">
                <a:effectLst>
                  <a:outerShdw blurRad="38100" dist="38100" dir="2700000" algn="tl">
                    <a:srgbClr val="C0C0C0"/>
                  </a:outerShdw>
                </a:effectLst>
              </a:rPr>
            </a:br>
            <a:r>
              <a:rPr lang="fa-IR" sz="3200">
                <a:effectLst>
                  <a:outerShdw blurRad="38100" dist="38100" dir="2700000" algn="tl">
                    <a:srgbClr val="C0C0C0"/>
                  </a:outerShdw>
                </a:effectLst>
                <a:cs typeface=" Mitra" pitchFamily="2" charset="-78"/>
              </a:rPr>
              <a:t/>
            </a:r>
            <a:br>
              <a:rPr lang="fa-IR" sz="3200">
                <a:effectLst>
                  <a:outerShdw blurRad="38100" dist="38100" dir="2700000" algn="tl">
                    <a:srgbClr val="C0C0C0"/>
                  </a:outerShdw>
                </a:effectLst>
                <a:cs typeface=" Mitra" pitchFamily="2" charset="-78"/>
              </a:rPr>
            </a:br>
            <a:endParaRPr lang="en-US" sz="2000">
              <a:effectLst>
                <a:outerShdw blurRad="38100" dist="38100" dir="2700000" algn="tl">
                  <a:srgbClr val="C0C0C0"/>
                </a:outerShdw>
              </a:effectLst>
            </a:endParaRPr>
          </a:p>
        </p:txBody>
      </p:sp>
      <p:grpSp>
        <p:nvGrpSpPr>
          <p:cNvPr id="23562" name="Group 10"/>
          <p:cNvGrpSpPr>
            <a:grpSpLocks/>
          </p:cNvGrpSpPr>
          <p:nvPr/>
        </p:nvGrpSpPr>
        <p:grpSpPr bwMode="auto">
          <a:xfrm>
            <a:off x="4079875" y="2781300"/>
            <a:ext cx="3887788" cy="1512888"/>
            <a:chOff x="1610" y="1752"/>
            <a:chExt cx="2449" cy="953"/>
          </a:xfrm>
        </p:grpSpPr>
        <p:grpSp>
          <p:nvGrpSpPr>
            <p:cNvPr id="26632" name="Group 9"/>
            <p:cNvGrpSpPr>
              <a:grpSpLocks/>
            </p:cNvGrpSpPr>
            <p:nvPr/>
          </p:nvGrpSpPr>
          <p:grpSpPr bwMode="auto">
            <a:xfrm>
              <a:off x="1610" y="1752"/>
              <a:ext cx="862" cy="907"/>
              <a:chOff x="1610" y="2024"/>
              <a:chExt cx="862" cy="907"/>
            </a:xfrm>
          </p:grpSpPr>
          <p:sp>
            <p:nvSpPr>
              <p:cNvPr id="26636" name="Oval 4"/>
              <p:cNvSpPr>
                <a:spLocks noChangeArrowheads="1"/>
              </p:cNvSpPr>
              <p:nvPr/>
            </p:nvSpPr>
            <p:spPr bwMode="auto">
              <a:xfrm>
                <a:off x="1610" y="2024"/>
                <a:ext cx="862" cy="907"/>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endParaRPr lang="en-US">
                  <a:latin typeface="Verdana" panose="020B0604030504040204" pitchFamily="34" charset="0"/>
                  <a:cs typeface="Lotus" panose="00000400000000000000" pitchFamily="2" charset="-78"/>
                </a:endParaRPr>
              </a:p>
            </p:txBody>
          </p:sp>
          <p:sp>
            <p:nvSpPr>
              <p:cNvPr id="26637" name="Oval 5"/>
              <p:cNvSpPr>
                <a:spLocks noChangeArrowheads="1"/>
              </p:cNvSpPr>
              <p:nvPr/>
            </p:nvSpPr>
            <p:spPr bwMode="auto">
              <a:xfrm>
                <a:off x="1800" y="2233"/>
                <a:ext cx="453" cy="499"/>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endParaRPr lang="en-US">
                  <a:latin typeface="Verdana" panose="020B0604030504040204" pitchFamily="34" charset="0"/>
                  <a:cs typeface="Lotus" panose="00000400000000000000" pitchFamily="2" charset="-78"/>
                </a:endParaRPr>
              </a:p>
            </p:txBody>
          </p:sp>
        </p:grpSp>
        <p:grpSp>
          <p:nvGrpSpPr>
            <p:cNvPr id="26633" name="Group 8"/>
            <p:cNvGrpSpPr>
              <a:grpSpLocks/>
            </p:cNvGrpSpPr>
            <p:nvPr/>
          </p:nvGrpSpPr>
          <p:grpSpPr bwMode="auto">
            <a:xfrm>
              <a:off x="3106" y="1752"/>
              <a:ext cx="953" cy="953"/>
              <a:chOff x="2925" y="2160"/>
              <a:chExt cx="953" cy="953"/>
            </a:xfrm>
          </p:grpSpPr>
          <p:sp>
            <p:nvSpPr>
              <p:cNvPr id="26634" name="Oval 6"/>
              <p:cNvSpPr>
                <a:spLocks noChangeArrowheads="1"/>
              </p:cNvSpPr>
              <p:nvPr/>
            </p:nvSpPr>
            <p:spPr bwMode="auto">
              <a:xfrm>
                <a:off x="2925" y="2160"/>
                <a:ext cx="953" cy="953"/>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endParaRPr lang="en-US">
                  <a:latin typeface="Verdana" panose="020B0604030504040204" pitchFamily="34" charset="0"/>
                  <a:cs typeface="Lotus" panose="00000400000000000000" pitchFamily="2" charset="-78"/>
                </a:endParaRPr>
              </a:p>
            </p:txBody>
          </p:sp>
          <p:sp>
            <p:nvSpPr>
              <p:cNvPr id="26635" name="AutoShape 7"/>
              <p:cNvSpPr>
                <a:spLocks noChangeArrowheads="1"/>
              </p:cNvSpPr>
              <p:nvPr/>
            </p:nvSpPr>
            <p:spPr bwMode="auto">
              <a:xfrm>
                <a:off x="3061" y="2568"/>
                <a:ext cx="726" cy="182"/>
              </a:xfrm>
              <a:prstGeom prst="rightArrow">
                <a:avLst>
                  <a:gd name="adj1" fmla="val 50000"/>
                  <a:gd name="adj2" fmla="val 99725"/>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endParaRPr lang="en-US">
                  <a:latin typeface="Verdana" panose="020B0604030504040204" pitchFamily="34" charset="0"/>
                  <a:cs typeface="Lotus" panose="00000400000000000000" pitchFamily="2" charset="-78"/>
                </a:endParaRPr>
              </a:p>
            </p:txBody>
          </p:sp>
        </p:grpSp>
      </p:grpSp>
      <p:sp>
        <p:nvSpPr>
          <p:cNvPr id="23561" name="Rectangle 9"/>
          <p:cNvSpPr>
            <a:spLocks noChangeArrowheads="1"/>
          </p:cNvSpPr>
          <p:nvPr/>
        </p:nvSpPr>
        <p:spPr bwMode="auto">
          <a:xfrm>
            <a:off x="4583113" y="2060576"/>
            <a:ext cx="257153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fa-IR" sz="3600">
                <a:effectLst>
                  <a:outerShdw blurRad="38100" dist="38100" dir="2700000" algn="tl">
                    <a:srgbClr val="C0C0C0"/>
                  </a:outerShdw>
                </a:effectLst>
                <a:latin typeface="Arial" charset="0"/>
                <a:cs typeface=" Mitra" pitchFamily="2" charset="-78"/>
              </a:rPr>
              <a:t>الف – عمل و حرکت</a:t>
            </a:r>
            <a:endParaRPr lang="en-US" sz="3600">
              <a:effectLst>
                <a:outerShdw blurRad="38100" dist="38100" dir="2700000" algn="tl">
                  <a:srgbClr val="C0C0C0"/>
                </a:outerShdw>
              </a:effectLst>
              <a:latin typeface="Arial" charset="0"/>
              <a:cs typeface=" Mitra" pitchFamily="2" charset="-78"/>
            </a:endParaRPr>
          </a:p>
        </p:txBody>
      </p:sp>
      <p:grpSp>
        <p:nvGrpSpPr>
          <p:cNvPr id="26629" name="Group 11"/>
          <p:cNvGrpSpPr>
            <a:grpSpLocks/>
          </p:cNvGrpSpPr>
          <p:nvPr/>
        </p:nvGrpSpPr>
        <p:grpSpPr bwMode="auto">
          <a:xfrm>
            <a:off x="9409114" y="6381750"/>
            <a:ext cx="1258887" cy="476250"/>
            <a:chOff x="4967" y="4020"/>
            <a:chExt cx="793" cy="300"/>
          </a:xfrm>
        </p:grpSpPr>
        <p:sp>
          <p:nvSpPr>
            <p:cNvPr id="26630" name="AutoShape 12">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6631" name="AutoShape 13">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630898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01730"/>
                                        </p:tgtEl>
                                        <p:attrNameLst>
                                          <p:attrName>style.visibility</p:attrName>
                                        </p:attrNameLst>
                                      </p:cBhvr>
                                      <p:to>
                                        <p:strVal val="visible"/>
                                      </p:to>
                                    </p:set>
                                    <p:anim calcmode="lin" valueType="num">
                                      <p:cBhvr>
                                        <p:cTn id="7" dur="500" fill="hold"/>
                                        <p:tgtEl>
                                          <p:spTgt spid="201730"/>
                                        </p:tgtEl>
                                        <p:attrNameLst>
                                          <p:attrName>ppt_w</p:attrName>
                                        </p:attrNameLst>
                                      </p:cBhvr>
                                      <p:tavLst>
                                        <p:tav tm="0">
                                          <p:val>
                                            <p:fltVal val="0"/>
                                          </p:val>
                                        </p:tav>
                                        <p:tav tm="100000">
                                          <p:val>
                                            <p:strVal val="#ppt_w"/>
                                          </p:val>
                                        </p:tav>
                                      </p:tavLst>
                                    </p:anim>
                                    <p:anim calcmode="lin" valueType="num">
                                      <p:cBhvr>
                                        <p:cTn id="8" dur="500" fill="hold"/>
                                        <p:tgtEl>
                                          <p:spTgt spid="201730"/>
                                        </p:tgtEl>
                                        <p:attrNameLst>
                                          <p:attrName>ppt_h</p:attrName>
                                        </p:attrNameLst>
                                      </p:cBhvr>
                                      <p:tavLst>
                                        <p:tav tm="0">
                                          <p:val>
                                            <p:fltVal val="0"/>
                                          </p:val>
                                        </p:tav>
                                        <p:tav tm="100000">
                                          <p:val>
                                            <p:strVal val="#ppt_h"/>
                                          </p:val>
                                        </p:tav>
                                      </p:tavLst>
                                    </p:anim>
                                    <p:animEffect transition="in" filter="fade">
                                      <p:cBhvr>
                                        <p:cTn id="9" dur="500"/>
                                        <p:tgtEl>
                                          <p:spTgt spid="201730"/>
                                        </p:tgtEl>
                                      </p:cBhvr>
                                    </p:animEffect>
                                  </p:childTnLst>
                                </p:cTn>
                              </p:par>
                            </p:childTnLst>
                          </p:cTn>
                        </p:par>
                        <p:par>
                          <p:cTn id="10" fill="hold" nodeType="afterGroup">
                            <p:stCondLst>
                              <p:cond delay="500"/>
                            </p:stCondLst>
                            <p:childTnLst>
                              <p:par>
                                <p:cTn id="11" presetID="3" presetClass="entr" presetSubtype="10" fill="hold" grpId="0" nodeType="afterEffect">
                                  <p:stCondLst>
                                    <p:cond delay="0"/>
                                  </p:stCondLst>
                                  <p:childTnLst>
                                    <p:set>
                                      <p:cBhvr>
                                        <p:cTn id="12" dur="1" fill="hold">
                                          <p:stCondLst>
                                            <p:cond delay="0"/>
                                          </p:stCondLst>
                                        </p:cTn>
                                        <p:tgtEl>
                                          <p:spTgt spid="23561"/>
                                        </p:tgtEl>
                                        <p:attrNameLst>
                                          <p:attrName>style.visibility</p:attrName>
                                        </p:attrNameLst>
                                      </p:cBhvr>
                                      <p:to>
                                        <p:strVal val="visible"/>
                                      </p:to>
                                    </p:set>
                                    <p:animEffect transition="in" filter="blinds(horizontal)">
                                      <p:cBhvr>
                                        <p:cTn id="13" dur="500"/>
                                        <p:tgtEl>
                                          <p:spTgt spid="23561"/>
                                        </p:tgtEl>
                                      </p:cBhvr>
                                    </p:animEffect>
                                  </p:childTnLst>
                                </p:cTn>
                              </p:par>
                            </p:childTnLst>
                          </p:cTn>
                        </p:par>
                        <p:par>
                          <p:cTn id="14" fill="hold" nodeType="afterGroup">
                            <p:stCondLst>
                              <p:cond delay="1000"/>
                            </p:stCondLst>
                            <p:childTnLst>
                              <p:par>
                                <p:cTn id="15" presetID="8" presetClass="entr" presetSubtype="16" fill="hold" nodeType="afterEffect">
                                  <p:stCondLst>
                                    <p:cond delay="0"/>
                                  </p:stCondLst>
                                  <p:childTnLst>
                                    <p:set>
                                      <p:cBhvr>
                                        <p:cTn id="16" dur="1" fill="hold">
                                          <p:stCondLst>
                                            <p:cond delay="0"/>
                                          </p:stCondLst>
                                        </p:cTn>
                                        <p:tgtEl>
                                          <p:spTgt spid="23562"/>
                                        </p:tgtEl>
                                        <p:attrNameLst>
                                          <p:attrName>style.visibility</p:attrName>
                                        </p:attrNameLst>
                                      </p:cBhvr>
                                      <p:to>
                                        <p:strVal val="visible"/>
                                      </p:to>
                                    </p:set>
                                    <p:animEffect transition="in" filter="diamond(in)">
                                      <p:cBhvr>
                                        <p:cTn id="17" dur="2000"/>
                                        <p:tgtEl>
                                          <p:spTgt spid="23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0" grpId="0"/>
      <p:bldP spid="23561"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2754" name="Rectangle 2"/>
          <p:cNvSpPr>
            <a:spLocks noGrp="1" noChangeArrowheads="1"/>
          </p:cNvSpPr>
          <p:nvPr>
            <p:ph type="title" idx="4294967295"/>
          </p:nvPr>
        </p:nvSpPr>
        <p:spPr>
          <a:xfrm>
            <a:off x="2279651" y="692150"/>
            <a:ext cx="7313613" cy="1143000"/>
          </a:xfrm>
        </p:spPr>
        <p:txBody>
          <a:bodyPr anchor="b">
            <a:normAutofit fontScale="90000"/>
          </a:bodyPr>
          <a:lstStyle/>
          <a:p>
            <a:pPr eaLnBrk="1" hangingPunct="1">
              <a:defRPr/>
            </a:pPr>
            <a:r>
              <a:rPr lang="fa-IR" smtClean="0">
                <a:effectLst>
                  <a:outerShdw blurRad="38100" dist="38100" dir="2700000" algn="tl">
                    <a:srgbClr val="C0C0C0"/>
                  </a:outerShdw>
                </a:effectLst>
                <a:cs typeface="B Farnaz" pitchFamily="2" charset="-78"/>
              </a:rPr>
              <a:t>اين علامت انجام معرف انجام عملي در حين حرکت است , مثل رنگ آميري جسمي در حين جابجايي</a:t>
            </a:r>
            <a:br>
              <a:rPr lang="fa-IR" smtClean="0">
                <a:effectLst>
                  <a:outerShdw blurRad="38100" dist="38100" dir="2700000" algn="tl">
                    <a:srgbClr val="C0C0C0"/>
                  </a:outerShdw>
                </a:effectLst>
                <a:cs typeface="B Farnaz" pitchFamily="2" charset="-78"/>
              </a:rPr>
            </a:br>
            <a:endParaRPr lang="en-US" sz="2400">
              <a:effectLst>
                <a:outerShdw blurRad="38100" dist="38100" dir="2700000" algn="tl">
                  <a:srgbClr val="C0C0C0"/>
                </a:outerShdw>
              </a:effectLst>
            </a:endParaRPr>
          </a:p>
        </p:txBody>
      </p:sp>
      <p:sp>
        <p:nvSpPr>
          <p:cNvPr id="27651" name="Rectangle 4"/>
          <p:cNvSpPr>
            <a:spLocks noChangeArrowheads="1"/>
          </p:cNvSpPr>
          <p:nvPr/>
        </p:nvSpPr>
        <p:spPr bwMode="auto">
          <a:xfrm>
            <a:off x="5951538" y="2997201"/>
            <a:ext cx="1873250" cy="1800225"/>
          </a:xfrm>
          <a:prstGeom prst="rect">
            <a:avLst/>
          </a:prstGeom>
          <a:solidFill>
            <a:srgbClr val="CC99FF"/>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endParaRPr lang="en-US">
              <a:latin typeface="Verdana" panose="020B0604030504040204" pitchFamily="34" charset="0"/>
              <a:cs typeface="Lotus" panose="00000400000000000000" pitchFamily="2" charset="-78"/>
            </a:endParaRPr>
          </a:p>
        </p:txBody>
      </p:sp>
      <p:grpSp>
        <p:nvGrpSpPr>
          <p:cNvPr id="24586" name="Group 10"/>
          <p:cNvGrpSpPr>
            <a:grpSpLocks/>
          </p:cNvGrpSpPr>
          <p:nvPr/>
        </p:nvGrpSpPr>
        <p:grpSpPr bwMode="auto">
          <a:xfrm>
            <a:off x="3359150" y="2997201"/>
            <a:ext cx="4465638" cy="1800225"/>
            <a:chOff x="1156" y="1888"/>
            <a:chExt cx="2813" cy="1134"/>
          </a:xfrm>
        </p:grpSpPr>
        <p:sp>
          <p:nvSpPr>
            <p:cNvPr id="27657" name="Oval 5"/>
            <p:cNvSpPr>
              <a:spLocks noChangeArrowheads="1"/>
            </p:cNvSpPr>
            <p:nvPr/>
          </p:nvSpPr>
          <p:spPr bwMode="auto">
            <a:xfrm>
              <a:off x="2789" y="1888"/>
              <a:ext cx="1180" cy="1134"/>
            </a:xfrm>
            <a:prstGeom prst="ellipse">
              <a:avLst/>
            </a:prstGeom>
            <a:solidFill>
              <a:srgbClr val="CC99FF"/>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endParaRPr lang="en-US">
                <a:latin typeface="Verdana" panose="020B0604030504040204" pitchFamily="34" charset="0"/>
                <a:cs typeface="Lotus" panose="00000400000000000000" pitchFamily="2" charset="-78"/>
              </a:endParaRPr>
            </a:p>
          </p:txBody>
        </p:sp>
        <p:grpSp>
          <p:nvGrpSpPr>
            <p:cNvPr id="27658" name="Group 9"/>
            <p:cNvGrpSpPr>
              <a:grpSpLocks/>
            </p:cNvGrpSpPr>
            <p:nvPr/>
          </p:nvGrpSpPr>
          <p:grpSpPr bwMode="auto">
            <a:xfrm>
              <a:off x="1156" y="1888"/>
              <a:ext cx="1180" cy="1134"/>
              <a:chOff x="1156" y="1888"/>
              <a:chExt cx="1180" cy="1134"/>
            </a:xfrm>
          </p:grpSpPr>
          <p:sp>
            <p:nvSpPr>
              <p:cNvPr id="27659" name="Oval 7"/>
              <p:cNvSpPr>
                <a:spLocks noChangeArrowheads="1"/>
              </p:cNvSpPr>
              <p:nvPr/>
            </p:nvSpPr>
            <p:spPr bwMode="auto">
              <a:xfrm>
                <a:off x="1156" y="1888"/>
                <a:ext cx="1180" cy="1134"/>
              </a:xfrm>
              <a:prstGeom prst="ellipse">
                <a:avLst/>
              </a:prstGeom>
              <a:solidFill>
                <a:srgbClr val="CC99FF"/>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endParaRPr lang="en-US">
                  <a:latin typeface="Verdana" panose="020B0604030504040204" pitchFamily="34" charset="0"/>
                  <a:cs typeface="Lotus" panose="00000400000000000000" pitchFamily="2" charset="-78"/>
                </a:endParaRPr>
              </a:p>
            </p:txBody>
          </p:sp>
          <p:sp>
            <p:nvSpPr>
              <p:cNvPr id="27660" name="Rectangle 8"/>
              <p:cNvSpPr>
                <a:spLocks noChangeArrowheads="1"/>
              </p:cNvSpPr>
              <p:nvPr/>
            </p:nvSpPr>
            <p:spPr bwMode="auto">
              <a:xfrm>
                <a:off x="1364" y="2051"/>
                <a:ext cx="772" cy="817"/>
              </a:xfrm>
              <a:prstGeom prst="rect">
                <a:avLst/>
              </a:prstGeom>
              <a:solidFill>
                <a:srgbClr val="CC99FF"/>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endParaRPr lang="en-US">
                  <a:latin typeface="Verdana" panose="020B0604030504040204" pitchFamily="34" charset="0"/>
                  <a:cs typeface="Lotus" panose="00000400000000000000" pitchFamily="2" charset="-78"/>
                </a:endParaRPr>
              </a:p>
            </p:txBody>
          </p:sp>
        </p:grpSp>
      </p:grpSp>
      <p:sp>
        <p:nvSpPr>
          <p:cNvPr id="24584" name="Rectangle 8"/>
          <p:cNvSpPr>
            <a:spLocks noChangeArrowheads="1"/>
          </p:cNvSpPr>
          <p:nvPr/>
        </p:nvSpPr>
        <p:spPr bwMode="auto">
          <a:xfrm>
            <a:off x="3792539" y="1628776"/>
            <a:ext cx="343217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a-IR" sz="4000">
                <a:effectLst>
                  <a:outerShdw blurRad="38100" dist="38100" dir="2700000" algn="tl">
                    <a:srgbClr val="C0C0C0"/>
                  </a:outerShdw>
                </a:effectLst>
                <a:latin typeface="Arial" charset="0"/>
                <a:cs typeface=" Mitra" pitchFamily="2" charset="-78"/>
              </a:rPr>
              <a:t/>
            </a:r>
            <a:br>
              <a:rPr lang="fa-IR" sz="4000">
                <a:effectLst>
                  <a:outerShdw blurRad="38100" dist="38100" dir="2700000" algn="tl">
                    <a:srgbClr val="C0C0C0"/>
                  </a:outerShdw>
                </a:effectLst>
                <a:latin typeface="Arial" charset="0"/>
                <a:cs typeface=" Mitra" pitchFamily="2" charset="-78"/>
              </a:rPr>
            </a:br>
            <a:r>
              <a:rPr lang="fa-IR" sz="4000">
                <a:effectLst>
                  <a:outerShdw blurRad="38100" dist="38100" dir="2700000" algn="tl">
                    <a:srgbClr val="C0C0C0"/>
                  </a:outerShdw>
                </a:effectLst>
                <a:latin typeface="Arial" charset="0"/>
                <a:cs typeface=" Mitra" pitchFamily="2" charset="-78"/>
              </a:rPr>
              <a:t>  ب- عمل و کنترل</a:t>
            </a:r>
            <a:r>
              <a:rPr lang="fa-IR" sz="4000">
                <a:latin typeface="Arial" charset="0"/>
                <a:cs typeface=" Mitra" pitchFamily="2" charset="-78"/>
              </a:rPr>
              <a:t> </a:t>
            </a:r>
            <a:endParaRPr lang="en-US" sz="4000">
              <a:latin typeface="Arial" charset="0"/>
              <a:cs typeface=" Mitra" pitchFamily="2" charset="-78"/>
            </a:endParaRPr>
          </a:p>
        </p:txBody>
      </p:sp>
      <p:grpSp>
        <p:nvGrpSpPr>
          <p:cNvPr id="27654" name="Group 11"/>
          <p:cNvGrpSpPr>
            <a:grpSpLocks/>
          </p:cNvGrpSpPr>
          <p:nvPr/>
        </p:nvGrpSpPr>
        <p:grpSpPr bwMode="auto">
          <a:xfrm>
            <a:off x="9409114" y="6381750"/>
            <a:ext cx="1258887" cy="476250"/>
            <a:chOff x="4967" y="4020"/>
            <a:chExt cx="793" cy="300"/>
          </a:xfrm>
        </p:grpSpPr>
        <p:sp>
          <p:nvSpPr>
            <p:cNvPr id="27655" name="AutoShape 12">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7656" name="AutoShape 13">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5269660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202754"/>
                                        </p:tgtEl>
                                        <p:attrNameLst>
                                          <p:attrName>style.visibility</p:attrName>
                                        </p:attrNameLst>
                                      </p:cBhvr>
                                      <p:to>
                                        <p:strVal val="visible"/>
                                      </p:to>
                                    </p:set>
                                    <p:anim calcmode="lin" valueType="num">
                                      <p:cBhvr>
                                        <p:cTn id="7" dur="2000" fill="hold"/>
                                        <p:tgtEl>
                                          <p:spTgt spid="202754"/>
                                        </p:tgtEl>
                                        <p:attrNameLst>
                                          <p:attrName>ppt_w</p:attrName>
                                        </p:attrNameLst>
                                      </p:cBhvr>
                                      <p:tavLst>
                                        <p:tav tm="0">
                                          <p:val>
                                            <p:strVal val="#ppt_w*2.5"/>
                                          </p:val>
                                        </p:tav>
                                        <p:tav tm="100000">
                                          <p:val>
                                            <p:strVal val="#ppt_w"/>
                                          </p:val>
                                        </p:tav>
                                      </p:tavLst>
                                    </p:anim>
                                    <p:anim calcmode="lin" valueType="num">
                                      <p:cBhvr>
                                        <p:cTn id="8" dur="2000" fill="hold"/>
                                        <p:tgtEl>
                                          <p:spTgt spid="202754"/>
                                        </p:tgtEl>
                                        <p:attrNameLst>
                                          <p:attrName>ppt_h</p:attrName>
                                        </p:attrNameLst>
                                      </p:cBhvr>
                                      <p:tavLst>
                                        <p:tav tm="0">
                                          <p:val>
                                            <p:strVal val="#ppt_h"/>
                                          </p:val>
                                        </p:tav>
                                        <p:tav tm="100000">
                                          <p:val>
                                            <p:strVal val="#ppt_h"/>
                                          </p:val>
                                        </p:tav>
                                      </p:tavLst>
                                    </p:anim>
                                    <p:anim calcmode="lin" valueType="num">
                                      <p:cBhvr>
                                        <p:cTn id="9" dur="2000" fill="hold"/>
                                        <p:tgtEl>
                                          <p:spTgt spid="202754"/>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02754"/>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02754"/>
                                        </p:tgtEl>
                                      </p:cBhvr>
                                    </p:animEffect>
                                  </p:childTnLst>
                                </p:cTn>
                              </p:par>
                            </p:childTnLst>
                          </p:cTn>
                        </p:par>
                        <p:par>
                          <p:cTn id="12" fill="hold" nodeType="afterGroup">
                            <p:stCondLst>
                              <p:cond delay="2000"/>
                            </p:stCondLst>
                            <p:childTnLst>
                              <p:par>
                                <p:cTn id="13" presetID="3" presetClass="entr" presetSubtype="10" fill="hold" grpId="0" nodeType="afterEffect">
                                  <p:stCondLst>
                                    <p:cond delay="0"/>
                                  </p:stCondLst>
                                  <p:childTnLst>
                                    <p:set>
                                      <p:cBhvr>
                                        <p:cTn id="14" dur="1" fill="hold">
                                          <p:stCondLst>
                                            <p:cond delay="0"/>
                                          </p:stCondLst>
                                        </p:cTn>
                                        <p:tgtEl>
                                          <p:spTgt spid="24584"/>
                                        </p:tgtEl>
                                        <p:attrNameLst>
                                          <p:attrName>style.visibility</p:attrName>
                                        </p:attrNameLst>
                                      </p:cBhvr>
                                      <p:to>
                                        <p:strVal val="visible"/>
                                      </p:to>
                                    </p:set>
                                    <p:animEffect transition="in" filter="blinds(horizontal)">
                                      <p:cBhvr>
                                        <p:cTn id="15" dur="500"/>
                                        <p:tgtEl>
                                          <p:spTgt spid="24584"/>
                                        </p:tgtEl>
                                      </p:cBhvr>
                                    </p:animEffect>
                                  </p:childTnLst>
                                </p:cTn>
                              </p:par>
                            </p:childTnLst>
                          </p:cTn>
                        </p:par>
                        <p:par>
                          <p:cTn id="16" fill="hold" nodeType="afterGroup">
                            <p:stCondLst>
                              <p:cond delay="2500"/>
                            </p:stCondLst>
                            <p:childTnLst>
                              <p:par>
                                <p:cTn id="17" presetID="8" presetClass="entr" presetSubtype="16" fill="hold" nodeType="afterEffect">
                                  <p:stCondLst>
                                    <p:cond delay="0"/>
                                  </p:stCondLst>
                                  <p:childTnLst>
                                    <p:set>
                                      <p:cBhvr>
                                        <p:cTn id="18" dur="1" fill="hold">
                                          <p:stCondLst>
                                            <p:cond delay="0"/>
                                          </p:stCondLst>
                                        </p:cTn>
                                        <p:tgtEl>
                                          <p:spTgt spid="24586"/>
                                        </p:tgtEl>
                                        <p:attrNameLst>
                                          <p:attrName>style.visibility</p:attrName>
                                        </p:attrNameLst>
                                      </p:cBhvr>
                                      <p:to>
                                        <p:strVal val="visible"/>
                                      </p:to>
                                    </p:set>
                                    <p:animEffect transition="in" filter="diamond(in)">
                                      <p:cBhvr>
                                        <p:cTn id="19" dur="2000"/>
                                        <p:tgtEl>
                                          <p:spTgt spid="245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4" grpId="0"/>
      <p:bldP spid="24584"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3778" name="Rectangle 2"/>
          <p:cNvSpPr>
            <a:spLocks noGrp="1" noChangeArrowheads="1"/>
          </p:cNvSpPr>
          <p:nvPr>
            <p:ph type="title" idx="4294967295"/>
          </p:nvPr>
        </p:nvSpPr>
        <p:spPr/>
        <p:txBody>
          <a:bodyPr anchor="b"/>
          <a:lstStyle/>
          <a:p>
            <a:pPr eaLnBrk="1" hangingPunct="1">
              <a:defRPr/>
            </a:pPr>
            <a:r>
              <a:rPr lang="fa-IR" sz="4800">
                <a:effectLst>
                  <a:outerShdw blurRad="38100" dist="38100" dir="2700000" algn="tl">
                    <a:srgbClr val="C0C0C0"/>
                  </a:outerShdw>
                </a:effectLst>
                <a:cs typeface="B Farnaz" pitchFamily="2" charset="-78"/>
              </a:rPr>
              <a:t>انواع نمودار جريان کار </a:t>
            </a:r>
            <a:endParaRPr lang="en-US" sz="4800">
              <a:effectLst>
                <a:outerShdw blurRad="38100" dist="38100" dir="2700000" algn="tl">
                  <a:srgbClr val="C0C0C0"/>
                </a:outerShdw>
              </a:effectLst>
              <a:cs typeface="B Farnaz" pitchFamily="2" charset="-78"/>
            </a:endParaRPr>
          </a:p>
        </p:txBody>
      </p:sp>
      <p:sp>
        <p:nvSpPr>
          <p:cNvPr id="203779" name="Rectangle 3"/>
          <p:cNvSpPr>
            <a:spLocks noGrp="1" noChangeArrowheads="1"/>
          </p:cNvSpPr>
          <p:nvPr>
            <p:ph type="body" idx="4294967295"/>
          </p:nvPr>
        </p:nvSpPr>
        <p:spPr>
          <a:xfrm>
            <a:off x="1919288" y="2349500"/>
            <a:ext cx="6324600" cy="2133600"/>
          </a:xfrm>
        </p:spPr>
        <p:txBody>
          <a:bodyPr/>
          <a:lstStyle/>
          <a:p>
            <a:pPr algn="r" rtl="1" eaLnBrk="1" hangingPunct="1">
              <a:buFontTx/>
              <a:buNone/>
            </a:pPr>
            <a:r>
              <a:rPr lang="fa-IR" sz="3200">
                <a:solidFill>
                  <a:srgbClr val="CC3300"/>
                </a:solidFill>
                <a:cs typeface=" Mitra" pitchFamily="2" charset="-78"/>
              </a:rPr>
              <a:t>نموار جريان کار دو نوع است : </a:t>
            </a:r>
          </a:p>
          <a:p>
            <a:pPr algn="r" rtl="1" eaLnBrk="1" hangingPunct="1">
              <a:buFontTx/>
              <a:buNone/>
            </a:pPr>
            <a:r>
              <a:rPr lang="fa-IR" sz="3200">
                <a:cs typeface=" Mitra" pitchFamily="2" charset="-78"/>
              </a:rPr>
              <a:t>الف – نمودار عمودي يا يک ستونه </a:t>
            </a:r>
          </a:p>
          <a:p>
            <a:pPr algn="r" rtl="1" eaLnBrk="1" hangingPunct="1">
              <a:buFontTx/>
              <a:buNone/>
            </a:pPr>
            <a:r>
              <a:rPr lang="fa-IR" sz="3200">
                <a:cs typeface=" Mitra" pitchFamily="2" charset="-78"/>
              </a:rPr>
              <a:t>ب- نمودار افقي يا چند ستونه </a:t>
            </a:r>
            <a:endParaRPr lang="en-US" sz="3200">
              <a:cs typeface=" Mitra" pitchFamily="2" charset="-78"/>
            </a:endParaRPr>
          </a:p>
        </p:txBody>
      </p:sp>
      <p:grpSp>
        <p:nvGrpSpPr>
          <p:cNvPr id="28676" name="Group 4"/>
          <p:cNvGrpSpPr>
            <a:grpSpLocks/>
          </p:cNvGrpSpPr>
          <p:nvPr/>
        </p:nvGrpSpPr>
        <p:grpSpPr bwMode="auto">
          <a:xfrm>
            <a:off x="9409114" y="6381750"/>
            <a:ext cx="1258887" cy="476250"/>
            <a:chOff x="4967" y="4020"/>
            <a:chExt cx="793" cy="300"/>
          </a:xfrm>
        </p:grpSpPr>
        <p:sp>
          <p:nvSpPr>
            <p:cNvPr id="28677"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8678"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4951849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203778"/>
                                        </p:tgtEl>
                                        <p:attrNameLst>
                                          <p:attrName>style.visibility</p:attrName>
                                        </p:attrNameLst>
                                      </p:cBhvr>
                                      <p:to>
                                        <p:strVal val="visible"/>
                                      </p:to>
                                    </p:set>
                                    <p:anim calcmode="lin" valueType="num">
                                      <p:cBhvr>
                                        <p:cTn id="7" dur="1000" fill="hold"/>
                                        <p:tgtEl>
                                          <p:spTgt spid="203778"/>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203778"/>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203778"/>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203778"/>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203779">
                                            <p:txEl>
                                              <p:pRg st="0" end="0"/>
                                            </p:txEl>
                                          </p:spTgt>
                                        </p:tgtEl>
                                        <p:attrNameLst>
                                          <p:attrName>style.visibility</p:attrName>
                                        </p:attrNameLst>
                                      </p:cBhvr>
                                      <p:to>
                                        <p:strVal val="visible"/>
                                      </p:to>
                                    </p:set>
                                    <p:anim calcmode="lin" valueType="num">
                                      <p:cBhvr>
                                        <p:cTn id="15" dur="1000" fill="hold"/>
                                        <p:tgtEl>
                                          <p:spTgt spid="203779">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1000" fill="hold"/>
                                        <p:tgtEl>
                                          <p:spTgt spid="203779">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1000" fill="hold"/>
                                        <p:tgtEl>
                                          <p:spTgt spid="203779">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1000" fill="hold"/>
                                        <p:tgtEl>
                                          <p:spTgt spid="2037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203779">
                                            <p:txEl>
                                              <p:pRg st="1" end="1"/>
                                            </p:txEl>
                                          </p:spTgt>
                                        </p:tgtEl>
                                        <p:attrNameLst>
                                          <p:attrName>style.visibility</p:attrName>
                                        </p:attrNameLst>
                                      </p:cBhvr>
                                      <p:to>
                                        <p:strVal val="visible"/>
                                      </p:to>
                                    </p:set>
                                    <p:anim calcmode="lin" valueType="num">
                                      <p:cBhvr>
                                        <p:cTn id="23" dur="1000" fill="hold"/>
                                        <p:tgtEl>
                                          <p:spTgt spid="203779">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1000" fill="hold"/>
                                        <p:tgtEl>
                                          <p:spTgt spid="203779">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1000" fill="hold"/>
                                        <p:tgtEl>
                                          <p:spTgt spid="203779">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1000" fill="hold"/>
                                        <p:tgtEl>
                                          <p:spTgt spid="2037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203779">
                                            <p:txEl>
                                              <p:pRg st="2" end="2"/>
                                            </p:txEl>
                                          </p:spTgt>
                                        </p:tgtEl>
                                        <p:attrNameLst>
                                          <p:attrName>style.visibility</p:attrName>
                                        </p:attrNameLst>
                                      </p:cBhvr>
                                      <p:to>
                                        <p:strVal val="visible"/>
                                      </p:to>
                                    </p:set>
                                    <p:anim calcmode="lin" valueType="num">
                                      <p:cBhvr>
                                        <p:cTn id="31" dur="1000" fill="hold"/>
                                        <p:tgtEl>
                                          <p:spTgt spid="203779">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1000" fill="hold"/>
                                        <p:tgtEl>
                                          <p:spTgt spid="203779">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1000" fill="hold"/>
                                        <p:tgtEl>
                                          <p:spTgt spid="203779">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1000" fill="hold"/>
                                        <p:tgtEl>
                                          <p:spTgt spid="2037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9" presetClass="exit" presetSubtype="0" decel="100000" fill="hold" grpId="1" nodeType="clickEffect">
                                  <p:stCondLst>
                                    <p:cond delay="0"/>
                                  </p:stCondLst>
                                  <p:childTnLst>
                                    <p:anim calcmode="lin" valueType="num">
                                      <p:cBhvr>
                                        <p:cTn id="38" dur="1000" fill="hold"/>
                                        <p:tgtEl>
                                          <p:spTgt spid="203778"/>
                                        </p:tgtEl>
                                        <p:attrNameLst>
                                          <p:attrName>ppt_h</p:attrName>
                                        </p:attrNameLst>
                                      </p:cBhvr>
                                      <p:tavLst>
                                        <p:tav tm="0">
                                          <p:val>
                                            <p:strVal val="ppt_h"/>
                                          </p:val>
                                        </p:tav>
                                        <p:tav tm="50000">
                                          <p:val>
                                            <p:strVal val="ppt_h/20"/>
                                          </p:val>
                                        </p:tav>
                                        <p:tav tm="100000">
                                          <p:val>
                                            <p:strVal val="ppt_h/20"/>
                                          </p:val>
                                        </p:tav>
                                      </p:tavLst>
                                    </p:anim>
                                    <p:anim calcmode="lin" valueType="num">
                                      <p:cBhvr>
                                        <p:cTn id="39" dur="1000" fill="hold"/>
                                        <p:tgtEl>
                                          <p:spTgt spid="203778"/>
                                        </p:tgtEl>
                                        <p:attrNameLst>
                                          <p:attrName>ppt_w</p:attrName>
                                        </p:attrNameLst>
                                      </p:cBhvr>
                                      <p:tavLst>
                                        <p:tav tm="0">
                                          <p:val>
                                            <p:strVal val="ppt_w"/>
                                          </p:val>
                                        </p:tav>
                                        <p:tav tm="50000">
                                          <p:val>
                                            <p:strVal val="ppt_w+.3"/>
                                          </p:val>
                                        </p:tav>
                                        <p:tav tm="100000">
                                          <p:val>
                                            <p:strVal val="ppt_w+.3"/>
                                          </p:val>
                                        </p:tav>
                                      </p:tavLst>
                                    </p:anim>
                                    <p:anim calcmode="lin" valueType="num">
                                      <p:cBhvr>
                                        <p:cTn id="40" dur="1000" fill="hold"/>
                                        <p:tgtEl>
                                          <p:spTgt spid="203778"/>
                                        </p:tgtEl>
                                        <p:attrNameLst>
                                          <p:attrName>ppt_x</p:attrName>
                                        </p:attrNameLst>
                                      </p:cBhvr>
                                      <p:tavLst>
                                        <p:tav tm="0">
                                          <p:val>
                                            <p:strVal val="ppt_x"/>
                                          </p:val>
                                        </p:tav>
                                        <p:tav tm="50000">
                                          <p:val>
                                            <p:strVal val="ppt_x"/>
                                          </p:val>
                                        </p:tav>
                                        <p:tav tm="100000">
                                          <p:val>
                                            <p:strVal val="ppt_x-.3"/>
                                          </p:val>
                                        </p:tav>
                                      </p:tavLst>
                                    </p:anim>
                                    <p:anim calcmode="lin" valueType="num">
                                      <p:cBhvr>
                                        <p:cTn id="41" dur="1000" fill="hold"/>
                                        <p:tgtEl>
                                          <p:spTgt spid="203778"/>
                                        </p:tgtEl>
                                        <p:attrNameLst>
                                          <p:attrName>ppt_y</p:attrName>
                                        </p:attrNameLst>
                                      </p:cBhvr>
                                      <p:tavLst>
                                        <p:tav tm="0">
                                          <p:val>
                                            <p:strVal val="ppt_y"/>
                                          </p:val>
                                        </p:tav>
                                        <p:tav tm="100000">
                                          <p:val>
                                            <p:strVal val="ppt_y"/>
                                          </p:val>
                                        </p:tav>
                                      </p:tavLst>
                                    </p:anim>
                                    <p:set>
                                      <p:cBhvr>
                                        <p:cTn id="42" dur="1" fill="hold">
                                          <p:stCondLst>
                                            <p:cond delay="999"/>
                                          </p:stCondLst>
                                        </p:cTn>
                                        <p:tgtEl>
                                          <p:spTgt spid="203778"/>
                                        </p:tgtEl>
                                        <p:attrNameLst>
                                          <p:attrName>style.visibility</p:attrName>
                                        </p:attrNameLst>
                                      </p:cBhvr>
                                      <p:to>
                                        <p:strVal val="hidden"/>
                                      </p:to>
                                    </p:set>
                                  </p:childTnLst>
                                </p:cTn>
                              </p:par>
                              <p:par>
                                <p:cTn id="43" presetID="39" presetClass="exit" presetSubtype="0" decel="100000" fill="hold" grpId="1" nodeType="withEffect">
                                  <p:stCondLst>
                                    <p:cond delay="0"/>
                                  </p:stCondLst>
                                  <p:childTnLst>
                                    <p:anim calcmode="lin" valueType="num">
                                      <p:cBhvr>
                                        <p:cTn id="44" dur="1000" fill="hold"/>
                                        <p:tgtEl>
                                          <p:spTgt spid="203779">
                                            <p:txEl>
                                              <p:pRg st="0" end="0"/>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45" dur="1000" fill="hold"/>
                                        <p:tgtEl>
                                          <p:spTgt spid="203779">
                                            <p:txEl>
                                              <p:pRg st="0" end="0"/>
                                            </p:txEl>
                                          </p:spTgt>
                                        </p:tgtEl>
                                        <p:attrNameLst>
                                          <p:attrName>ppt_w</p:attrName>
                                        </p:attrNameLst>
                                      </p:cBhvr>
                                      <p:tavLst>
                                        <p:tav tm="0">
                                          <p:val>
                                            <p:strVal val="ppt_w"/>
                                          </p:val>
                                        </p:tav>
                                        <p:tav tm="50000">
                                          <p:val>
                                            <p:strVal val="ppt_w+.3"/>
                                          </p:val>
                                        </p:tav>
                                        <p:tav tm="100000">
                                          <p:val>
                                            <p:strVal val="ppt_w+.3"/>
                                          </p:val>
                                        </p:tav>
                                      </p:tavLst>
                                    </p:anim>
                                    <p:anim calcmode="lin" valueType="num">
                                      <p:cBhvr>
                                        <p:cTn id="46" dur="1000" fill="hold"/>
                                        <p:tgtEl>
                                          <p:spTgt spid="203779">
                                            <p:txEl>
                                              <p:pRg st="0" end="0"/>
                                            </p:txEl>
                                          </p:spTgt>
                                        </p:tgtEl>
                                        <p:attrNameLst>
                                          <p:attrName>ppt_x</p:attrName>
                                        </p:attrNameLst>
                                      </p:cBhvr>
                                      <p:tavLst>
                                        <p:tav tm="0">
                                          <p:val>
                                            <p:strVal val="ppt_x"/>
                                          </p:val>
                                        </p:tav>
                                        <p:tav tm="50000">
                                          <p:val>
                                            <p:strVal val="ppt_x"/>
                                          </p:val>
                                        </p:tav>
                                        <p:tav tm="100000">
                                          <p:val>
                                            <p:strVal val="ppt_x-.3"/>
                                          </p:val>
                                        </p:tav>
                                      </p:tavLst>
                                    </p:anim>
                                    <p:anim calcmode="lin" valueType="num">
                                      <p:cBhvr>
                                        <p:cTn id="47" dur="1000" fill="hold"/>
                                        <p:tgtEl>
                                          <p:spTgt spid="203779">
                                            <p:txEl>
                                              <p:pRg st="0" end="0"/>
                                            </p:txEl>
                                          </p:spTgt>
                                        </p:tgtEl>
                                        <p:attrNameLst>
                                          <p:attrName>ppt_y</p:attrName>
                                        </p:attrNameLst>
                                      </p:cBhvr>
                                      <p:tavLst>
                                        <p:tav tm="0">
                                          <p:val>
                                            <p:strVal val="ppt_y"/>
                                          </p:val>
                                        </p:tav>
                                        <p:tav tm="100000">
                                          <p:val>
                                            <p:strVal val="ppt_y"/>
                                          </p:val>
                                        </p:tav>
                                      </p:tavLst>
                                    </p:anim>
                                    <p:set>
                                      <p:cBhvr>
                                        <p:cTn id="48" dur="1" fill="hold">
                                          <p:stCondLst>
                                            <p:cond delay="999"/>
                                          </p:stCondLst>
                                        </p:cTn>
                                        <p:tgtEl>
                                          <p:spTgt spid="203779">
                                            <p:txEl>
                                              <p:pRg st="0" end="0"/>
                                            </p:txEl>
                                          </p:spTgt>
                                        </p:tgtEl>
                                        <p:attrNameLst>
                                          <p:attrName>style.visibility</p:attrName>
                                        </p:attrNameLst>
                                      </p:cBhvr>
                                      <p:to>
                                        <p:strVal val="hidden"/>
                                      </p:to>
                                    </p:set>
                                  </p:childTnLst>
                                </p:cTn>
                              </p:par>
                              <p:par>
                                <p:cTn id="49" presetID="39" presetClass="exit" presetSubtype="0" decel="100000" fill="hold" grpId="1" nodeType="withEffect">
                                  <p:stCondLst>
                                    <p:cond delay="0"/>
                                  </p:stCondLst>
                                  <p:childTnLst>
                                    <p:anim calcmode="lin" valueType="num">
                                      <p:cBhvr>
                                        <p:cTn id="50" dur="1000" fill="hold"/>
                                        <p:tgtEl>
                                          <p:spTgt spid="203779">
                                            <p:txEl>
                                              <p:pRg st="1" end="1"/>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51" dur="1000" fill="hold"/>
                                        <p:tgtEl>
                                          <p:spTgt spid="203779">
                                            <p:txEl>
                                              <p:pRg st="1" end="1"/>
                                            </p:txEl>
                                          </p:spTgt>
                                        </p:tgtEl>
                                        <p:attrNameLst>
                                          <p:attrName>ppt_w</p:attrName>
                                        </p:attrNameLst>
                                      </p:cBhvr>
                                      <p:tavLst>
                                        <p:tav tm="0">
                                          <p:val>
                                            <p:strVal val="ppt_w"/>
                                          </p:val>
                                        </p:tav>
                                        <p:tav tm="50000">
                                          <p:val>
                                            <p:strVal val="ppt_w+.3"/>
                                          </p:val>
                                        </p:tav>
                                        <p:tav tm="100000">
                                          <p:val>
                                            <p:strVal val="ppt_w+.3"/>
                                          </p:val>
                                        </p:tav>
                                      </p:tavLst>
                                    </p:anim>
                                    <p:anim calcmode="lin" valueType="num">
                                      <p:cBhvr>
                                        <p:cTn id="52" dur="1000" fill="hold"/>
                                        <p:tgtEl>
                                          <p:spTgt spid="203779">
                                            <p:txEl>
                                              <p:pRg st="1" end="1"/>
                                            </p:txEl>
                                          </p:spTgt>
                                        </p:tgtEl>
                                        <p:attrNameLst>
                                          <p:attrName>ppt_x</p:attrName>
                                        </p:attrNameLst>
                                      </p:cBhvr>
                                      <p:tavLst>
                                        <p:tav tm="0">
                                          <p:val>
                                            <p:strVal val="ppt_x"/>
                                          </p:val>
                                        </p:tav>
                                        <p:tav tm="50000">
                                          <p:val>
                                            <p:strVal val="ppt_x"/>
                                          </p:val>
                                        </p:tav>
                                        <p:tav tm="100000">
                                          <p:val>
                                            <p:strVal val="ppt_x-.3"/>
                                          </p:val>
                                        </p:tav>
                                      </p:tavLst>
                                    </p:anim>
                                    <p:anim calcmode="lin" valueType="num">
                                      <p:cBhvr>
                                        <p:cTn id="53" dur="1000" fill="hold"/>
                                        <p:tgtEl>
                                          <p:spTgt spid="203779">
                                            <p:txEl>
                                              <p:pRg st="1" end="1"/>
                                            </p:txEl>
                                          </p:spTgt>
                                        </p:tgtEl>
                                        <p:attrNameLst>
                                          <p:attrName>ppt_y</p:attrName>
                                        </p:attrNameLst>
                                      </p:cBhvr>
                                      <p:tavLst>
                                        <p:tav tm="0">
                                          <p:val>
                                            <p:strVal val="ppt_y"/>
                                          </p:val>
                                        </p:tav>
                                        <p:tav tm="100000">
                                          <p:val>
                                            <p:strVal val="ppt_y"/>
                                          </p:val>
                                        </p:tav>
                                      </p:tavLst>
                                    </p:anim>
                                    <p:set>
                                      <p:cBhvr>
                                        <p:cTn id="54" dur="1" fill="hold">
                                          <p:stCondLst>
                                            <p:cond delay="999"/>
                                          </p:stCondLst>
                                        </p:cTn>
                                        <p:tgtEl>
                                          <p:spTgt spid="203779">
                                            <p:txEl>
                                              <p:pRg st="1" end="1"/>
                                            </p:txEl>
                                          </p:spTgt>
                                        </p:tgtEl>
                                        <p:attrNameLst>
                                          <p:attrName>style.visibility</p:attrName>
                                        </p:attrNameLst>
                                      </p:cBhvr>
                                      <p:to>
                                        <p:strVal val="hidden"/>
                                      </p:to>
                                    </p:set>
                                  </p:childTnLst>
                                </p:cTn>
                              </p:par>
                              <p:par>
                                <p:cTn id="55" presetID="39" presetClass="exit" presetSubtype="0" decel="100000" fill="hold" grpId="1" nodeType="withEffect">
                                  <p:stCondLst>
                                    <p:cond delay="0"/>
                                  </p:stCondLst>
                                  <p:childTnLst>
                                    <p:anim calcmode="lin" valueType="num">
                                      <p:cBhvr>
                                        <p:cTn id="56" dur="1000" fill="hold"/>
                                        <p:tgtEl>
                                          <p:spTgt spid="203779">
                                            <p:txEl>
                                              <p:pRg st="2" end="2"/>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57" dur="1000" fill="hold"/>
                                        <p:tgtEl>
                                          <p:spTgt spid="203779">
                                            <p:txEl>
                                              <p:pRg st="2" end="2"/>
                                            </p:txEl>
                                          </p:spTgt>
                                        </p:tgtEl>
                                        <p:attrNameLst>
                                          <p:attrName>ppt_w</p:attrName>
                                        </p:attrNameLst>
                                      </p:cBhvr>
                                      <p:tavLst>
                                        <p:tav tm="0">
                                          <p:val>
                                            <p:strVal val="ppt_w"/>
                                          </p:val>
                                        </p:tav>
                                        <p:tav tm="50000">
                                          <p:val>
                                            <p:strVal val="ppt_w+.3"/>
                                          </p:val>
                                        </p:tav>
                                        <p:tav tm="100000">
                                          <p:val>
                                            <p:strVal val="ppt_w+.3"/>
                                          </p:val>
                                        </p:tav>
                                      </p:tavLst>
                                    </p:anim>
                                    <p:anim calcmode="lin" valueType="num">
                                      <p:cBhvr>
                                        <p:cTn id="58" dur="1000" fill="hold"/>
                                        <p:tgtEl>
                                          <p:spTgt spid="203779">
                                            <p:txEl>
                                              <p:pRg st="2" end="2"/>
                                            </p:txEl>
                                          </p:spTgt>
                                        </p:tgtEl>
                                        <p:attrNameLst>
                                          <p:attrName>ppt_x</p:attrName>
                                        </p:attrNameLst>
                                      </p:cBhvr>
                                      <p:tavLst>
                                        <p:tav tm="0">
                                          <p:val>
                                            <p:strVal val="ppt_x"/>
                                          </p:val>
                                        </p:tav>
                                        <p:tav tm="50000">
                                          <p:val>
                                            <p:strVal val="ppt_x"/>
                                          </p:val>
                                        </p:tav>
                                        <p:tav tm="100000">
                                          <p:val>
                                            <p:strVal val="ppt_x-.3"/>
                                          </p:val>
                                        </p:tav>
                                      </p:tavLst>
                                    </p:anim>
                                    <p:anim calcmode="lin" valueType="num">
                                      <p:cBhvr>
                                        <p:cTn id="59" dur="1000" fill="hold"/>
                                        <p:tgtEl>
                                          <p:spTgt spid="203779">
                                            <p:txEl>
                                              <p:pRg st="2" end="2"/>
                                            </p:txEl>
                                          </p:spTgt>
                                        </p:tgtEl>
                                        <p:attrNameLst>
                                          <p:attrName>ppt_y</p:attrName>
                                        </p:attrNameLst>
                                      </p:cBhvr>
                                      <p:tavLst>
                                        <p:tav tm="0">
                                          <p:val>
                                            <p:strVal val="ppt_y"/>
                                          </p:val>
                                        </p:tav>
                                        <p:tav tm="100000">
                                          <p:val>
                                            <p:strVal val="ppt_y"/>
                                          </p:val>
                                        </p:tav>
                                      </p:tavLst>
                                    </p:anim>
                                    <p:set>
                                      <p:cBhvr>
                                        <p:cTn id="60" dur="1" fill="hold">
                                          <p:stCondLst>
                                            <p:cond delay="999"/>
                                          </p:stCondLst>
                                        </p:cTn>
                                        <p:tgtEl>
                                          <p:spTgt spid="203779">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p:bldP spid="203778" grpId="1"/>
      <p:bldP spid="203779" grpId="0" build="p"/>
      <p:bldP spid="203779" grpId="1" build="allAtOnce"/>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02" name="Rectangle 2"/>
          <p:cNvSpPr>
            <a:spLocks noGrp="1" noChangeArrowheads="1"/>
          </p:cNvSpPr>
          <p:nvPr>
            <p:ph type="title" idx="4294967295"/>
          </p:nvPr>
        </p:nvSpPr>
        <p:spPr/>
        <p:txBody>
          <a:bodyPr anchor="b"/>
          <a:lstStyle/>
          <a:p>
            <a:pPr rtl="1" eaLnBrk="1" hangingPunct="1">
              <a:defRPr/>
            </a:pPr>
            <a:r>
              <a:rPr lang="fa-IR">
                <a:effectLst>
                  <a:outerShdw blurRad="38100" dist="38100" dir="2700000" algn="tl">
                    <a:srgbClr val="C0C0C0"/>
                  </a:outerShdw>
                </a:effectLst>
                <a:cs typeface="B Farnaz" pitchFamily="2" charset="-78"/>
              </a:rPr>
              <a:t>الف – نمودار عمودي يا يک ستونه </a:t>
            </a:r>
            <a:endParaRPr lang="en-US">
              <a:effectLst>
                <a:outerShdw blurRad="38100" dist="38100" dir="2700000" algn="tl">
                  <a:srgbClr val="C0C0C0"/>
                </a:outerShdw>
              </a:effectLst>
              <a:cs typeface="B Farnaz" pitchFamily="2" charset="-78"/>
            </a:endParaRPr>
          </a:p>
        </p:txBody>
      </p:sp>
      <p:sp>
        <p:nvSpPr>
          <p:cNvPr id="204803" name="Rectangle 3"/>
          <p:cNvSpPr>
            <a:spLocks noGrp="1" noChangeArrowheads="1"/>
          </p:cNvSpPr>
          <p:nvPr>
            <p:ph type="body" idx="4294967295"/>
          </p:nvPr>
        </p:nvSpPr>
        <p:spPr>
          <a:xfrm>
            <a:off x="1919288" y="2133600"/>
            <a:ext cx="6324600" cy="2133600"/>
          </a:xfrm>
        </p:spPr>
        <p:txBody>
          <a:bodyPr/>
          <a:lstStyle/>
          <a:p>
            <a:pPr algn="r" rtl="1" eaLnBrk="1" hangingPunct="1">
              <a:buFontTx/>
              <a:buNone/>
            </a:pPr>
            <a:r>
              <a:rPr lang="fa-IR" sz="3200">
                <a:cs typeface=" Mitra" pitchFamily="2" charset="-78"/>
              </a:rPr>
              <a:t>    نمودار عمودي در مواردي به کار مي آيد که کليه مراحل يک کار در يک قسمت يا يک واحد انجام شود, با کمک اين نمودار آناليست مي تواند به ارتباطهاي کاري موجود در يک واحد پي ببرد و از تکرار ها و تداخلهاي وظيفه اي و عملياتي آگاه شود. </a:t>
            </a:r>
            <a:endParaRPr lang="en-US" sz="3200">
              <a:cs typeface=" Mitra" pitchFamily="2" charset="-78"/>
            </a:endParaRPr>
          </a:p>
        </p:txBody>
      </p:sp>
      <p:grpSp>
        <p:nvGrpSpPr>
          <p:cNvPr id="29700" name="Group 4"/>
          <p:cNvGrpSpPr>
            <a:grpSpLocks/>
          </p:cNvGrpSpPr>
          <p:nvPr/>
        </p:nvGrpSpPr>
        <p:grpSpPr bwMode="auto">
          <a:xfrm>
            <a:off x="9409114" y="6381750"/>
            <a:ext cx="1258887" cy="476250"/>
            <a:chOff x="4967" y="4020"/>
            <a:chExt cx="793" cy="300"/>
          </a:xfrm>
        </p:grpSpPr>
        <p:sp>
          <p:nvSpPr>
            <p:cNvPr id="29701"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9702"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8780259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04802"/>
                                        </p:tgtEl>
                                        <p:attrNameLst>
                                          <p:attrName>style.visibility</p:attrName>
                                        </p:attrNameLst>
                                      </p:cBhvr>
                                      <p:to>
                                        <p:strVal val="visible"/>
                                      </p:to>
                                    </p:set>
                                    <p:animEffect transition="in" filter="dissolve">
                                      <p:cBhvr>
                                        <p:cTn id="7" dur="500"/>
                                        <p:tgtEl>
                                          <p:spTgt spid="204802"/>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04803">
                                            <p:txEl>
                                              <p:pRg st="0" end="0"/>
                                            </p:txEl>
                                          </p:spTgt>
                                        </p:tgtEl>
                                        <p:attrNameLst>
                                          <p:attrName>style.visibility</p:attrName>
                                        </p:attrNameLst>
                                      </p:cBhvr>
                                      <p:to>
                                        <p:strVal val="visible"/>
                                      </p:to>
                                    </p:set>
                                    <p:animEffect transition="in" filter="dissolve">
                                      <p:cBhvr>
                                        <p:cTn id="11" dur="500"/>
                                        <p:tgtEl>
                                          <p:spTgt spid="2048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2" grpId="0"/>
      <p:bldP spid="204803"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826" name="Rectangle 2"/>
          <p:cNvSpPr>
            <a:spLocks noGrp="1" noChangeArrowheads="1"/>
          </p:cNvSpPr>
          <p:nvPr>
            <p:ph type="title" idx="4294967295"/>
          </p:nvPr>
        </p:nvSpPr>
        <p:spPr/>
        <p:txBody>
          <a:bodyPr anchor="b"/>
          <a:lstStyle/>
          <a:p>
            <a:pPr marL="914400" indent="-914400">
              <a:defRPr/>
            </a:pPr>
            <a:r>
              <a:rPr lang="fa-IR">
                <a:effectLst>
                  <a:outerShdw blurRad="38100" dist="38100" dir="2700000" algn="tl">
                    <a:srgbClr val="C0C0C0"/>
                  </a:outerShdw>
                </a:effectLst>
                <a:cs typeface="B Farnaz" pitchFamily="2" charset="-78"/>
              </a:rPr>
              <a:t>نمودار افقي يا چند ستونه </a:t>
            </a:r>
            <a:endParaRPr lang="en-US">
              <a:effectLst>
                <a:outerShdw blurRad="38100" dist="38100" dir="2700000" algn="tl">
                  <a:srgbClr val="C0C0C0"/>
                </a:outerShdw>
              </a:effectLst>
              <a:cs typeface="B Farnaz" pitchFamily="2" charset="-78"/>
            </a:endParaRPr>
          </a:p>
        </p:txBody>
      </p:sp>
      <p:sp>
        <p:nvSpPr>
          <p:cNvPr id="205827" name="Rectangle 3"/>
          <p:cNvSpPr>
            <a:spLocks noGrp="1" noChangeArrowheads="1"/>
          </p:cNvSpPr>
          <p:nvPr>
            <p:ph type="body" idx="4294967295"/>
          </p:nvPr>
        </p:nvSpPr>
        <p:spPr>
          <a:xfrm>
            <a:off x="1847850" y="2133600"/>
            <a:ext cx="6324600" cy="2133600"/>
          </a:xfrm>
        </p:spPr>
        <p:txBody>
          <a:bodyPr/>
          <a:lstStyle/>
          <a:p>
            <a:pPr algn="r" rtl="1" eaLnBrk="1" hangingPunct="1">
              <a:buFontTx/>
              <a:buNone/>
            </a:pPr>
            <a:r>
              <a:rPr lang="fa-IR">
                <a:cs typeface=" Mitra" pitchFamily="2" charset="-78"/>
              </a:rPr>
              <a:t>    نمودار افقي در مواردي به کار مي آيد که مراحل يک کار در چند قسمت يا چند واحد انجام شود . اين نمودار به آناليست کمک مي کند که به نحوه ارتباطهاي بين واحدهاي مختلف پي ببرد و از تکرار ها و تداخلهايي که در آن واحدها رخ مي دهد , آگاهي پيدا کند </a:t>
            </a:r>
            <a:endParaRPr lang="en-US">
              <a:cs typeface=" Mitra" pitchFamily="2" charset="-78"/>
            </a:endParaRPr>
          </a:p>
        </p:txBody>
      </p:sp>
      <p:grpSp>
        <p:nvGrpSpPr>
          <p:cNvPr id="30724" name="Group 4"/>
          <p:cNvGrpSpPr>
            <a:grpSpLocks/>
          </p:cNvGrpSpPr>
          <p:nvPr/>
        </p:nvGrpSpPr>
        <p:grpSpPr bwMode="auto">
          <a:xfrm>
            <a:off x="9409114" y="6381750"/>
            <a:ext cx="1258887" cy="476250"/>
            <a:chOff x="4967" y="4020"/>
            <a:chExt cx="793" cy="300"/>
          </a:xfrm>
        </p:grpSpPr>
        <p:sp>
          <p:nvSpPr>
            <p:cNvPr id="30725"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0726"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1928714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05826"/>
                                        </p:tgtEl>
                                        <p:attrNameLst>
                                          <p:attrName>style.visibility</p:attrName>
                                        </p:attrNameLst>
                                      </p:cBhvr>
                                      <p:to>
                                        <p:strVal val="visible"/>
                                      </p:to>
                                    </p:set>
                                    <p:animEffect transition="in" filter="blinds(horizontal)">
                                      <p:cBhvr>
                                        <p:cTn id="7" dur="500"/>
                                        <p:tgtEl>
                                          <p:spTgt spid="205826"/>
                                        </p:tgtEl>
                                      </p:cBhvr>
                                    </p:animEffect>
                                  </p:childTnLst>
                                </p:cTn>
                              </p:par>
                            </p:childTnLst>
                          </p:cTn>
                        </p:par>
                        <p:par>
                          <p:cTn id="8" fill="hold" nodeType="afterGroup">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205827">
                                            <p:txEl>
                                              <p:pRg st="0" end="0"/>
                                            </p:txEl>
                                          </p:spTgt>
                                        </p:tgtEl>
                                        <p:attrNameLst>
                                          <p:attrName>style.visibility</p:attrName>
                                        </p:attrNameLst>
                                      </p:cBhvr>
                                      <p:to>
                                        <p:strVal val="visible"/>
                                      </p:to>
                                    </p:set>
                                    <p:animEffect transition="in" filter="fade">
                                      <p:cBhvr>
                                        <p:cTn id="11" dur="1000"/>
                                        <p:tgtEl>
                                          <p:spTgt spid="205827">
                                            <p:txEl>
                                              <p:pRg st="0" end="0"/>
                                            </p:txEl>
                                          </p:spTgt>
                                        </p:tgtEl>
                                      </p:cBhvr>
                                    </p:animEffect>
                                    <p:anim calcmode="lin" valueType="num">
                                      <p:cBhvr>
                                        <p:cTn id="12" dur="1000" fill="hold"/>
                                        <p:tgtEl>
                                          <p:spTgt spid="205827">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205827">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205827">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6" grpId="0"/>
      <p:bldP spid="20582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5" name="Rectangle 5"/>
          <p:cNvSpPr>
            <a:spLocks noGrp="1" noChangeArrowheads="1"/>
          </p:cNvSpPr>
          <p:nvPr>
            <p:ph type="subTitle" idx="4294967295"/>
          </p:nvPr>
        </p:nvSpPr>
        <p:spPr>
          <a:xfrm>
            <a:off x="1920875" y="3429000"/>
            <a:ext cx="6553200" cy="909638"/>
          </a:xfrm>
        </p:spPr>
        <p:txBody>
          <a:bodyPr/>
          <a:lstStyle/>
          <a:p>
            <a:pPr marL="0" indent="0" algn="ctr" rtl="1">
              <a:buNone/>
            </a:pPr>
            <a:r>
              <a:rPr lang="fa-IR" sz="4800">
                <a:solidFill>
                  <a:schemeClr val="tx2"/>
                </a:solidFill>
                <a:cs typeface=" Mitra" pitchFamily="2" charset="-78"/>
              </a:rPr>
              <a:t>فنون تجزيه و تحليل سيستمها</a:t>
            </a:r>
            <a:endParaRPr lang="en-US" sz="4800">
              <a:solidFill>
                <a:schemeClr val="tx2"/>
              </a:solidFill>
              <a:cs typeface=" Mitra" pitchFamily="2" charset="-78"/>
            </a:endParaRPr>
          </a:p>
        </p:txBody>
      </p:sp>
      <p:grpSp>
        <p:nvGrpSpPr>
          <p:cNvPr id="4099" name="Group 4"/>
          <p:cNvGrpSpPr>
            <a:grpSpLocks/>
          </p:cNvGrpSpPr>
          <p:nvPr/>
        </p:nvGrpSpPr>
        <p:grpSpPr bwMode="auto">
          <a:xfrm>
            <a:off x="9409114" y="6381750"/>
            <a:ext cx="1258887" cy="476250"/>
            <a:chOff x="4967" y="4020"/>
            <a:chExt cx="793" cy="300"/>
          </a:xfrm>
        </p:grpSpPr>
        <p:sp>
          <p:nvSpPr>
            <p:cNvPr id="4100"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4101"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8768848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79205">
                                            <p:txEl>
                                              <p:pRg st="0" end="0"/>
                                            </p:txEl>
                                          </p:spTgt>
                                        </p:tgtEl>
                                        <p:attrNameLst>
                                          <p:attrName>style.visibility</p:attrName>
                                        </p:attrNameLst>
                                      </p:cBhvr>
                                      <p:to>
                                        <p:strVal val="visible"/>
                                      </p:to>
                                    </p:set>
                                    <p:animEffect transition="in" filter="fade">
                                      <p:cBhvr>
                                        <p:cTn id="7" dur="1000"/>
                                        <p:tgtEl>
                                          <p:spTgt spid="179205">
                                            <p:txEl>
                                              <p:pRg st="0" end="0"/>
                                            </p:txEl>
                                          </p:spTgt>
                                        </p:tgtEl>
                                      </p:cBhvr>
                                    </p:animEffect>
                                    <p:anim calcmode="lin" valueType="num">
                                      <p:cBhvr>
                                        <p:cTn id="8" dur="1000" fill="hold"/>
                                        <p:tgtEl>
                                          <p:spTgt spid="17920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920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5"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6850" name="Rectangle 2"/>
          <p:cNvSpPr>
            <a:spLocks noGrp="1" noChangeArrowheads="1"/>
          </p:cNvSpPr>
          <p:nvPr>
            <p:ph type="title" idx="4294967295"/>
          </p:nvPr>
        </p:nvSpPr>
        <p:spPr>
          <a:xfrm>
            <a:off x="2495550" y="2205039"/>
            <a:ext cx="6870700" cy="2535237"/>
          </a:xfrm>
        </p:spPr>
        <p:txBody>
          <a:bodyPr anchor="b">
            <a:normAutofit fontScale="90000"/>
          </a:bodyPr>
          <a:lstStyle/>
          <a:p>
            <a:pPr eaLnBrk="1" hangingPunct="1">
              <a:defRPr/>
            </a:pPr>
            <a:r>
              <a:rPr lang="fa-IR" sz="6000">
                <a:effectLst>
                  <a:outerShdw blurRad="38100" dist="38100" dir="2700000" algn="tl">
                    <a:srgbClr val="C0C0C0"/>
                  </a:outerShdw>
                </a:effectLst>
                <a:cs typeface="B Farnaz" pitchFamily="2" charset="-78"/>
              </a:rPr>
              <a:t>مراحل بررسي نمودار جريان کار</a:t>
            </a:r>
            <a:r>
              <a:rPr lang="fa-IR" sz="2400">
                <a:effectLst>
                  <a:outerShdw blurRad="38100" dist="38100" dir="2700000" algn="tl">
                    <a:srgbClr val="C0C0C0"/>
                  </a:outerShdw>
                </a:effectLst>
              </a:rPr>
              <a:t> </a:t>
            </a:r>
            <a:br>
              <a:rPr lang="fa-IR" sz="2400">
                <a:effectLst>
                  <a:outerShdw blurRad="38100" dist="38100" dir="2700000" algn="tl">
                    <a:srgbClr val="C0C0C0"/>
                  </a:outerShdw>
                </a:effectLst>
              </a:rPr>
            </a:br>
            <a:r>
              <a:rPr lang="fa-IR" sz="2400">
                <a:effectLst>
                  <a:outerShdw blurRad="38100" dist="38100" dir="2700000" algn="tl">
                    <a:srgbClr val="C0C0C0"/>
                  </a:outerShdw>
                </a:effectLst>
              </a:rPr>
              <a:t/>
            </a:r>
            <a:br>
              <a:rPr lang="fa-IR" sz="2400">
                <a:effectLst>
                  <a:outerShdw blurRad="38100" dist="38100" dir="2700000" algn="tl">
                    <a:srgbClr val="C0C0C0"/>
                  </a:outerShdw>
                </a:effectLst>
              </a:rPr>
            </a:br>
            <a:r>
              <a:rPr lang="fa-IR" sz="3200">
                <a:effectLst>
                  <a:outerShdw blurRad="38100" dist="38100" dir="2700000" algn="tl">
                    <a:srgbClr val="C0C0C0"/>
                  </a:outerShdw>
                </a:effectLst>
                <a:cs typeface=" Mitra" pitchFamily="2" charset="-78"/>
              </a:rPr>
              <a:t/>
            </a:r>
            <a:br>
              <a:rPr lang="fa-IR" sz="3200">
                <a:effectLst>
                  <a:outerShdw blurRad="38100" dist="38100" dir="2700000" algn="tl">
                    <a:srgbClr val="C0C0C0"/>
                  </a:outerShdw>
                </a:effectLst>
                <a:cs typeface=" Mitra" pitchFamily="2" charset="-78"/>
              </a:rPr>
            </a:br>
            <a:r>
              <a:rPr lang="fa-IR" sz="3200">
                <a:effectLst>
                  <a:outerShdw blurRad="38100" dist="38100" dir="2700000" algn="tl">
                    <a:srgbClr val="C0C0C0"/>
                  </a:outerShdw>
                </a:effectLst>
                <a:cs typeface=" Mitra" pitchFamily="2" charset="-78"/>
              </a:rPr>
              <a:t> </a:t>
            </a:r>
            <a:r>
              <a:rPr lang="fa-IR" sz="3200" b="1">
                <a:effectLst>
                  <a:outerShdw blurRad="38100" dist="38100" dir="2700000" algn="tl">
                    <a:srgbClr val="C0C0C0"/>
                  </a:outerShdw>
                </a:effectLst>
                <a:cs typeface=" Mitra" pitchFamily="2" charset="-78"/>
              </a:rPr>
              <a:t>براي بررسي نمودار جريان کار لازم است مراحل زير طي شود</a:t>
            </a:r>
            <a:r>
              <a:rPr lang="fa-IR" sz="2400">
                <a:effectLst>
                  <a:outerShdw blurRad="38100" dist="38100" dir="2700000" algn="tl">
                    <a:srgbClr val="C0C0C0"/>
                  </a:outerShdw>
                </a:effectLst>
              </a:rPr>
              <a:t> </a:t>
            </a:r>
            <a:endParaRPr lang="en-US" sz="2400">
              <a:effectLst>
                <a:outerShdw blurRad="38100" dist="38100" dir="2700000" algn="tl">
                  <a:srgbClr val="C0C0C0"/>
                </a:outerShdw>
              </a:effectLst>
            </a:endParaRPr>
          </a:p>
        </p:txBody>
      </p:sp>
      <p:grpSp>
        <p:nvGrpSpPr>
          <p:cNvPr id="31747" name="Group 3"/>
          <p:cNvGrpSpPr>
            <a:grpSpLocks/>
          </p:cNvGrpSpPr>
          <p:nvPr/>
        </p:nvGrpSpPr>
        <p:grpSpPr bwMode="auto">
          <a:xfrm>
            <a:off x="9409114" y="6381750"/>
            <a:ext cx="1258887" cy="476250"/>
            <a:chOff x="4967" y="4020"/>
            <a:chExt cx="793" cy="300"/>
          </a:xfrm>
        </p:grpSpPr>
        <p:sp>
          <p:nvSpPr>
            <p:cNvPr id="31748" name="AutoShape 4">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1749" name="AutoShape 5">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1655052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6850"/>
                                        </p:tgtEl>
                                        <p:attrNameLst>
                                          <p:attrName>style.visibility</p:attrName>
                                        </p:attrNameLst>
                                      </p:cBhvr>
                                      <p:to>
                                        <p:strVal val="visible"/>
                                      </p:to>
                                    </p:set>
                                    <p:animEffect transition="in" filter="blinds(horizontal)">
                                      <p:cBhvr>
                                        <p:cTn id="7" dur="500"/>
                                        <p:tgtEl>
                                          <p:spTgt spid="206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0" grpId="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7874" name="Rectangle 2"/>
          <p:cNvSpPr>
            <a:spLocks noGrp="1" noChangeArrowheads="1"/>
          </p:cNvSpPr>
          <p:nvPr>
            <p:ph type="title" idx="4294967295"/>
          </p:nvPr>
        </p:nvSpPr>
        <p:spPr/>
        <p:txBody>
          <a:bodyPr anchor="b"/>
          <a:lstStyle/>
          <a:p>
            <a:pPr eaLnBrk="1" hangingPunct="1">
              <a:defRPr/>
            </a:pPr>
            <a:r>
              <a:rPr lang="fa-IR" sz="4000">
                <a:effectLst>
                  <a:outerShdw blurRad="38100" dist="38100" dir="2700000" algn="tl">
                    <a:srgbClr val="C0C0C0"/>
                  </a:outerShdw>
                </a:effectLst>
                <a:cs typeface="B Farnaz" pitchFamily="2" charset="-78"/>
              </a:rPr>
              <a:t>مرحله اول : تعيين کار مورد نظر </a:t>
            </a:r>
            <a:endParaRPr lang="en-US" sz="4000">
              <a:effectLst>
                <a:outerShdw blurRad="38100" dist="38100" dir="2700000" algn="tl">
                  <a:srgbClr val="C0C0C0"/>
                </a:outerShdw>
              </a:effectLst>
              <a:cs typeface="B Farnaz" pitchFamily="2" charset="-78"/>
            </a:endParaRPr>
          </a:p>
        </p:txBody>
      </p:sp>
      <p:sp>
        <p:nvSpPr>
          <p:cNvPr id="207875" name="Rectangle 3"/>
          <p:cNvSpPr>
            <a:spLocks noGrp="1" noChangeArrowheads="1"/>
          </p:cNvSpPr>
          <p:nvPr>
            <p:ph type="body" idx="4294967295"/>
          </p:nvPr>
        </p:nvSpPr>
        <p:spPr>
          <a:xfrm>
            <a:off x="1919288" y="2205038"/>
            <a:ext cx="6324600" cy="2133600"/>
          </a:xfrm>
        </p:spPr>
        <p:txBody>
          <a:bodyPr/>
          <a:lstStyle/>
          <a:p>
            <a:pPr algn="r" rtl="1" eaLnBrk="1" hangingPunct="1">
              <a:buFontTx/>
              <a:buNone/>
            </a:pPr>
            <a:r>
              <a:rPr lang="fa-IR" sz="3200">
                <a:cs typeface=" Mitra" pitchFamily="2" charset="-78"/>
              </a:rPr>
              <a:t>     در آغاز کار , آناليست بايستي کاري را که ميخواهد مورد بررسي قرار دهد , تعيين کند و نقطه آغاز و پايان آن را دقيقا مشخص سازد . </a:t>
            </a:r>
            <a:endParaRPr lang="en-US" sz="3200">
              <a:cs typeface=" Mitra" pitchFamily="2" charset="-78"/>
            </a:endParaRPr>
          </a:p>
        </p:txBody>
      </p:sp>
      <p:grpSp>
        <p:nvGrpSpPr>
          <p:cNvPr id="32772" name="Group 4"/>
          <p:cNvGrpSpPr>
            <a:grpSpLocks/>
          </p:cNvGrpSpPr>
          <p:nvPr/>
        </p:nvGrpSpPr>
        <p:grpSpPr bwMode="auto">
          <a:xfrm>
            <a:off x="9409114" y="6381750"/>
            <a:ext cx="1258887" cy="476250"/>
            <a:chOff x="4967" y="4020"/>
            <a:chExt cx="793" cy="300"/>
          </a:xfrm>
        </p:grpSpPr>
        <p:sp>
          <p:nvSpPr>
            <p:cNvPr id="32773"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2774"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892116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07874"/>
                                        </p:tgtEl>
                                        <p:attrNameLst>
                                          <p:attrName>style.visibility</p:attrName>
                                        </p:attrNameLst>
                                      </p:cBhvr>
                                      <p:to>
                                        <p:strVal val="visible"/>
                                      </p:to>
                                    </p:set>
                                    <p:animEffect transition="in" filter="blinds(horizontal)">
                                      <p:cBhvr>
                                        <p:cTn id="7" dur="500"/>
                                        <p:tgtEl>
                                          <p:spTgt spid="207874"/>
                                        </p:tgtEl>
                                      </p:cBhvr>
                                    </p:animEffect>
                                  </p:childTnLst>
                                </p:cTn>
                              </p:par>
                            </p:childTnLst>
                          </p:cTn>
                        </p:par>
                        <p:par>
                          <p:cTn id="8" fill="hold" nodeType="afterGroup">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207875">
                                            <p:txEl>
                                              <p:pRg st="0" end="0"/>
                                            </p:txEl>
                                          </p:spTgt>
                                        </p:tgtEl>
                                        <p:attrNameLst>
                                          <p:attrName>style.visibility</p:attrName>
                                        </p:attrNameLst>
                                      </p:cBhvr>
                                      <p:to>
                                        <p:strVal val="visible"/>
                                      </p:to>
                                    </p:set>
                                    <p:animEffect transition="in" filter="fade">
                                      <p:cBhvr>
                                        <p:cTn id="11" dur="1000"/>
                                        <p:tgtEl>
                                          <p:spTgt spid="207875">
                                            <p:txEl>
                                              <p:pRg st="0" end="0"/>
                                            </p:txEl>
                                          </p:spTgt>
                                        </p:tgtEl>
                                      </p:cBhvr>
                                    </p:animEffect>
                                    <p:anim calcmode="lin" valueType="num">
                                      <p:cBhvr>
                                        <p:cTn id="12" dur="1000" fill="hold"/>
                                        <p:tgtEl>
                                          <p:spTgt spid="207875">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207875">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20787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4" grpId="0"/>
      <p:bldP spid="207875"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8898" name="Rectangle 2"/>
          <p:cNvSpPr>
            <a:spLocks noGrp="1" noChangeArrowheads="1"/>
          </p:cNvSpPr>
          <p:nvPr>
            <p:ph type="title" idx="4294967295"/>
          </p:nvPr>
        </p:nvSpPr>
        <p:spPr/>
        <p:txBody>
          <a:bodyPr anchor="b"/>
          <a:lstStyle/>
          <a:p>
            <a:pPr eaLnBrk="1" hangingPunct="1">
              <a:defRPr/>
            </a:pPr>
            <a:r>
              <a:rPr lang="fa-IR" sz="4000">
                <a:effectLst>
                  <a:outerShdw blurRad="38100" dist="38100" dir="2700000" algn="tl">
                    <a:srgbClr val="C0C0C0"/>
                  </a:outerShdw>
                </a:effectLst>
                <a:cs typeface="B Farnaz" pitchFamily="2" charset="-78"/>
              </a:rPr>
              <a:t>مرحله دوم: تعيين مراحل کار</a:t>
            </a:r>
            <a:endParaRPr lang="en-US" sz="4000">
              <a:effectLst>
                <a:outerShdw blurRad="38100" dist="38100" dir="2700000" algn="tl">
                  <a:srgbClr val="C0C0C0"/>
                </a:outerShdw>
              </a:effectLst>
              <a:cs typeface="B Farnaz" pitchFamily="2" charset="-78"/>
            </a:endParaRPr>
          </a:p>
        </p:txBody>
      </p:sp>
      <p:sp>
        <p:nvSpPr>
          <p:cNvPr id="208899" name="Rectangle 3"/>
          <p:cNvSpPr>
            <a:spLocks noGrp="1" noChangeArrowheads="1"/>
          </p:cNvSpPr>
          <p:nvPr>
            <p:ph type="body" idx="4294967295"/>
          </p:nvPr>
        </p:nvSpPr>
        <p:spPr>
          <a:xfrm>
            <a:off x="1847850" y="2205038"/>
            <a:ext cx="6324600" cy="2133600"/>
          </a:xfrm>
        </p:spPr>
        <p:txBody>
          <a:bodyPr/>
          <a:lstStyle/>
          <a:p>
            <a:pPr algn="r" rtl="1" eaLnBrk="1" hangingPunct="1">
              <a:buFontTx/>
              <a:buNone/>
            </a:pPr>
            <a:r>
              <a:rPr lang="fa-IR">
                <a:cs typeface=" Mitra" pitchFamily="2" charset="-78"/>
              </a:rPr>
              <a:t>   وقتي عنوان کار مشخص شد بايستي از کلي مراحل انجام کار ليستي تهيه شود. در اين مرحله آناليست بايد دقت کند که صرفا جريان کار مورد نظر را تعقيب کند و از آن منحرف نشود</a:t>
            </a:r>
            <a:endParaRPr lang="en-US">
              <a:cs typeface=" Mitra" pitchFamily="2" charset="-78"/>
            </a:endParaRPr>
          </a:p>
        </p:txBody>
      </p:sp>
      <p:grpSp>
        <p:nvGrpSpPr>
          <p:cNvPr id="33796" name="Group 4"/>
          <p:cNvGrpSpPr>
            <a:grpSpLocks/>
          </p:cNvGrpSpPr>
          <p:nvPr/>
        </p:nvGrpSpPr>
        <p:grpSpPr bwMode="auto">
          <a:xfrm>
            <a:off x="9409114" y="6381750"/>
            <a:ext cx="1258887" cy="476250"/>
            <a:chOff x="4967" y="4020"/>
            <a:chExt cx="793" cy="300"/>
          </a:xfrm>
        </p:grpSpPr>
        <p:sp>
          <p:nvSpPr>
            <p:cNvPr id="33797"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3798"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4473309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08898"/>
                                        </p:tgtEl>
                                        <p:attrNameLst>
                                          <p:attrName>style.visibility</p:attrName>
                                        </p:attrNameLst>
                                      </p:cBhvr>
                                      <p:to>
                                        <p:strVal val="visible"/>
                                      </p:to>
                                    </p:set>
                                    <p:animEffect transition="in" filter="fade">
                                      <p:cBhvr>
                                        <p:cTn id="7" dur="800" decel="100000"/>
                                        <p:tgtEl>
                                          <p:spTgt spid="208898"/>
                                        </p:tgtEl>
                                      </p:cBhvr>
                                    </p:animEffect>
                                    <p:anim calcmode="lin" valueType="num">
                                      <p:cBhvr>
                                        <p:cTn id="8" dur="800" decel="100000" fill="hold"/>
                                        <p:tgtEl>
                                          <p:spTgt spid="208898"/>
                                        </p:tgtEl>
                                        <p:attrNameLst>
                                          <p:attrName>style.rotation</p:attrName>
                                        </p:attrNameLst>
                                      </p:cBhvr>
                                      <p:tavLst>
                                        <p:tav tm="0">
                                          <p:val>
                                            <p:fltVal val="-90"/>
                                          </p:val>
                                        </p:tav>
                                        <p:tav tm="100000">
                                          <p:val>
                                            <p:fltVal val="0"/>
                                          </p:val>
                                        </p:tav>
                                      </p:tavLst>
                                    </p:anim>
                                    <p:anim calcmode="lin" valueType="num">
                                      <p:cBhvr>
                                        <p:cTn id="9" dur="800" decel="100000" fill="hold"/>
                                        <p:tgtEl>
                                          <p:spTgt spid="208898"/>
                                        </p:tgtEl>
                                        <p:attrNameLst>
                                          <p:attrName>ppt_x</p:attrName>
                                        </p:attrNameLst>
                                      </p:cBhvr>
                                      <p:tavLst>
                                        <p:tav tm="0">
                                          <p:val>
                                            <p:strVal val="#ppt_x+0.4"/>
                                          </p:val>
                                        </p:tav>
                                        <p:tav tm="100000">
                                          <p:val>
                                            <p:strVal val="#ppt_x-0.05"/>
                                          </p:val>
                                        </p:tav>
                                      </p:tavLst>
                                    </p:anim>
                                    <p:anim calcmode="lin" valueType="num">
                                      <p:cBhvr>
                                        <p:cTn id="10" dur="800" decel="100000" fill="hold"/>
                                        <p:tgtEl>
                                          <p:spTgt spid="2088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88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8898"/>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208899">
                                            <p:txEl>
                                              <p:pRg st="0" end="0"/>
                                            </p:txEl>
                                          </p:spTgt>
                                        </p:tgtEl>
                                        <p:attrNameLst>
                                          <p:attrName>style.visibility</p:attrName>
                                        </p:attrNameLst>
                                      </p:cBhvr>
                                      <p:to>
                                        <p:strVal val="visible"/>
                                      </p:to>
                                    </p:set>
                                    <p:animEffect transition="in" filter="fade">
                                      <p:cBhvr>
                                        <p:cTn id="16" dur="1000"/>
                                        <p:tgtEl>
                                          <p:spTgt spid="208899">
                                            <p:txEl>
                                              <p:pRg st="0" end="0"/>
                                            </p:txEl>
                                          </p:spTgt>
                                        </p:tgtEl>
                                      </p:cBhvr>
                                    </p:animEffect>
                                    <p:anim calcmode="lin" valueType="num">
                                      <p:cBhvr>
                                        <p:cTn id="17" dur="1000" fill="hold"/>
                                        <p:tgtEl>
                                          <p:spTgt spid="2088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2088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8" grpId="0"/>
      <p:bldP spid="208899"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9922" name="Rectangle 2"/>
          <p:cNvSpPr>
            <a:spLocks noGrp="1" noChangeArrowheads="1"/>
          </p:cNvSpPr>
          <p:nvPr>
            <p:ph type="title" idx="4294967295"/>
          </p:nvPr>
        </p:nvSpPr>
        <p:spPr/>
        <p:txBody>
          <a:bodyPr anchor="b"/>
          <a:lstStyle/>
          <a:p>
            <a:pPr rtl="1" eaLnBrk="1" hangingPunct="1">
              <a:defRPr/>
            </a:pPr>
            <a:r>
              <a:rPr lang="fa-IR" sz="3600">
                <a:effectLst>
                  <a:outerShdw blurRad="38100" dist="38100" dir="2700000" algn="tl">
                    <a:srgbClr val="C0C0C0"/>
                  </a:outerShdw>
                </a:effectLst>
                <a:cs typeface="B Farnaz" pitchFamily="2" charset="-78"/>
              </a:rPr>
              <a:t>مرحله سوم : ترسيم نمودارجريان کار در وضع موجود </a:t>
            </a:r>
            <a:endParaRPr lang="en-US" sz="3600">
              <a:effectLst>
                <a:outerShdw blurRad="38100" dist="38100" dir="2700000" algn="tl">
                  <a:srgbClr val="C0C0C0"/>
                </a:outerShdw>
              </a:effectLst>
              <a:cs typeface="B Farnaz" pitchFamily="2" charset="-78"/>
            </a:endParaRPr>
          </a:p>
        </p:txBody>
      </p:sp>
      <p:sp>
        <p:nvSpPr>
          <p:cNvPr id="209923" name="Rectangle 3"/>
          <p:cNvSpPr>
            <a:spLocks noGrp="1" noChangeArrowheads="1"/>
          </p:cNvSpPr>
          <p:nvPr>
            <p:ph type="body" idx="4294967295"/>
          </p:nvPr>
        </p:nvSpPr>
        <p:spPr>
          <a:xfrm>
            <a:off x="1774825" y="2420938"/>
            <a:ext cx="6324600" cy="2133600"/>
          </a:xfrm>
        </p:spPr>
        <p:txBody>
          <a:bodyPr/>
          <a:lstStyle/>
          <a:p>
            <a:pPr algn="r" rtl="1" eaLnBrk="1" hangingPunct="1">
              <a:buFontTx/>
              <a:buNone/>
            </a:pPr>
            <a:r>
              <a:rPr lang="fa-IR" sz="3200">
                <a:cs typeface=" Mitra" pitchFamily="2" charset="-78"/>
              </a:rPr>
              <a:t>    با استفاده از اطلاعاتي که در مرحله دوم کسب شده است, نمودار جريان کار براي وضع موجود, ترسيم مي شود. </a:t>
            </a:r>
            <a:endParaRPr lang="en-US" sz="3200">
              <a:cs typeface=" Mitra" pitchFamily="2" charset="-78"/>
            </a:endParaRPr>
          </a:p>
        </p:txBody>
      </p:sp>
      <p:grpSp>
        <p:nvGrpSpPr>
          <p:cNvPr id="34820" name="Group 4"/>
          <p:cNvGrpSpPr>
            <a:grpSpLocks/>
          </p:cNvGrpSpPr>
          <p:nvPr/>
        </p:nvGrpSpPr>
        <p:grpSpPr bwMode="auto">
          <a:xfrm>
            <a:off x="9409114" y="6381750"/>
            <a:ext cx="1258887" cy="476250"/>
            <a:chOff x="4967" y="4020"/>
            <a:chExt cx="793" cy="300"/>
          </a:xfrm>
        </p:grpSpPr>
        <p:sp>
          <p:nvSpPr>
            <p:cNvPr id="34821"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4822"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0942630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209922"/>
                                        </p:tgtEl>
                                        <p:attrNameLst>
                                          <p:attrName>style.visibility</p:attrName>
                                        </p:attrNameLst>
                                      </p:cBhvr>
                                      <p:to>
                                        <p:strVal val="visible"/>
                                      </p:to>
                                    </p:set>
                                    <p:anim calcmode="lin" valueType="num">
                                      <p:cBhvr>
                                        <p:cTn id="7" dur="2000" fill="hold"/>
                                        <p:tgtEl>
                                          <p:spTgt spid="209922"/>
                                        </p:tgtEl>
                                        <p:attrNameLst>
                                          <p:attrName>ppt_w</p:attrName>
                                        </p:attrNameLst>
                                      </p:cBhvr>
                                      <p:tavLst>
                                        <p:tav tm="0">
                                          <p:val>
                                            <p:strVal val="#ppt_w*2.5"/>
                                          </p:val>
                                        </p:tav>
                                        <p:tav tm="100000">
                                          <p:val>
                                            <p:strVal val="#ppt_w"/>
                                          </p:val>
                                        </p:tav>
                                      </p:tavLst>
                                    </p:anim>
                                    <p:anim calcmode="lin" valueType="num">
                                      <p:cBhvr>
                                        <p:cTn id="8" dur="2000" fill="hold"/>
                                        <p:tgtEl>
                                          <p:spTgt spid="209922"/>
                                        </p:tgtEl>
                                        <p:attrNameLst>
                                          <p:attrName>ppt_h</p:attrName>
                                        </p:attrNameLst>
                                      </p:cBhvr>
                                      <p:tavLst>
                                        <p:tav tm="0">
                                          <p:val>
                                            <p:strVal val="#ppt_h"/>
                                          </p:val>
                                        </p:tav>
                                        <p:tav tm="100000">
                                          <p:val>
                                            <p:strVal val="#ppt_h"/>
                                          </p:val>
                                        </p:tav>
                                      </p:tavLst>
                                    </p:anim>
                                    <p:anim calcmode="lin" valueType="num">
                                      <p:cBhvr>
                                        <p:cTn id="9" dur="2000" fill="hold"/>
                                        <p:tgtEl>
                                          <p:spTgt spid="20992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0992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09922"/>
                                        </p:tgtEl>
                                      </p:cBhvr>
                                    </p:animEffect>
                                  </p:childTnLst>
                                </p:cTn>
                              </p:par>
                            </p:childTnLst>
                          </p:cTn>
                        </p:par>
                        <p:par>
                          <p:cTn id="12" fill="hold" nodeType="afterGroup">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209923">
                                            <p:txEl>
                                              <p:pRg st="0" end="0"/>
                                            </p:txEl>
                                          </p:spTgt>
                                        </p:tgtEl>
                                        <p:attrNameLst>
                                          <p:attrName>style.visibility</p:attrName>
                                        </p:attrNameLst>
                                      </p:cBhvr>
                                      <p:to>
                                        <p:strVal val="visible"/>
                                      </p:to>
                                    </p:set>
                                    <p:animEffect transition="in" filter="wipe(left)">
                                      <p:cBhvr>
                                        <p:cTn id="15" dur="500"/>
                                        <p:tgtEl>
                                          <p:spTgt spid="2099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2" grpId="0"/>
      <p:bldP spid="209923"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0946" name="Rectangle 2"/>
          <p:cNvSpPr>
            <a:spLocks noGrp="1" noChangeArrowheads="1"/>
          </p:cNvSpPr>
          <p:nvPr>
            <p:ph type="title" idx="4294967295"/>
          </p:nvPr>
        </p:nvSpPr>
        <p:spPr/>
        <p:txBody>
          <a:bodyPr anchor="b"/>
          <a:lstStyle/>
          <a:p>
            <a:pPr eaLnBrk="1" hangingPunct="1">
              <a:defRPr/>
            </a:pPr>
            <a:r>
              <a:rPr lang="fa-IR" sz="4000">
                <a:effectLst>
                  <a:outerShdw blurRad="38100" dist="38100" dir="2700000" algn="tl">
                    <a:srgbClr val="C0C0C0"/>
                  </a:outerShdw>
                </a:effectLst>
                <a:cs typeface="B Farnaz" pitchFamily="2" charset="-78"/>
              </a:rPr>
              <a:t>مرحله چهارم : تجزيه و تحليل نمودار </a:t>
            </a:r>
            <a:endParaRPr lang="en-US" sz="4000">
              <a:effectLst>
                <a:outerShdw blurRad="38100" dist="38100" dir="2700000" algn="tl">
                  <a:srgbClr val="C0C0C0"/>
                </a:outerShdw>
              </a:effectLst>
              <a:cs typeface="B Farnaz" pitchFamily="2" charset="-78"/>
            </a:endParaRPr>
          </a:p>
        </p:txBody>
      </p:sp>
      <p:sp>
        <p:nvSpPr>
          <p:cNvPr id="210947" name="Rectangle 3"/>
          <p:cNvSpPr>
            <a:spLocks noGrp="1" noChangeArrowheads="1"/>
          </p:cNvSpPr>
          <p:nvPr>
            <p:ph type="body" idx="4294967295"/>
          </p:nvPr>
        </p:nvSpPr>
        <p:spPr>
          <a:xfrm>
            <a:off x="1992313" y="2060575"/>
            <a:ext cx="6324600" cy="2133600"/>
          </a:xfrm>
        </p:spPr>
        <p:txBody>
          <a:bodyPr/>
          <a:lstStyle/>
          <a:p>
            <a:pPr algn="r" rtl="1" eaLnBrk="1" hangingPunct="1">
              <a:buFontTx/>
              <a:buNone/>
            </a:pPr>
            <a:r>
              <a:rPr lang="fa-IR" sz="3200">
                <a:cs typeface=" Mitra" pitchFamily="2" charset="-78"/>
              </a:rPr>
              <a:t>   وقتي نمودار جريان کار در وضع موجود آماده شد, آنالسيت بايستي با ديد انتقادي به آن بنگرد و سوالات ششگانه اساسي تجزيه و تحليل را درباره هر يک از مراحل مطرح کند و با يافتن پاسخ مناسب براي آنها به تغيير و اصلاح وضع موجود بپردازد .</a:t>
            </a:r>
            <a:endParaRPr lang="en-US" sz="3200">
              <a:cs typeface=" Mitra" pitchFamily="2" charset="-78"/>
            </a:endParaRPr>
          </a:p>
        </p:txBody>
      </p:sp>
      <p:grpSp>
        <p:nvGrpSpPr>
          <p:cNvPr id="35844" name="Group 4"/>
          <p:cNvGrpSpPr>
            <a:grpSpLocks/>
          </p:cNvGrpSpPr>
          <p:nvPr/>
        </p:nvGrpSpPr>
        <p:grpSpPr bwMode="auto">
          <a:xfrm>
            <a:off x="9409114" y="6381750"/>
            <a:ext cx="1258887" cy="476250"/>
            <a:chOff x="4967" y="4020"/>
            <a:chExt cx="793" cy="300"/>
          </a:xfrm>
        </p:grpSpPr>
        <p:sp>
          <p:nvSpPr>
            <p:cNvPr id="35845"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5846"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37946729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10946"/>
                                        </p:tgtEl>
                                        <p:attrNameLst>
                                          <p:attrName>style.visibility</p:attrName>
                                        </p:attrNameLst>
                                      </p:cBhvr>
                                      <p:to>
                                        <p:strVal val="visible"/>
                                      </p:to>
                                    </p:set>
                                    <p:anim calcmode="lin" valueType="num">
                                      <p:cBhvr>
                                        <p:cTn id="7" dur="500" fill="hold"/>
                                        <p:tgtEl>
                                          <p:spTgt spid="210946"/>
                                        </p:tgtEl>
                                        <p:attrNameLst>
                                          <p:attrName>ppt_w</p:attrName>
                                        </p:attrNameLst>
                                      </p:cBhvr>
                                      <p:tavLst>
                                        <p:tav tm="0">
                                          <p:val>
                                            <p:fltVal val="0"/>
                                          </p:val>
                                        </p:tav>
                                        <p:tav tm="100000">
                                          <p:val>
                                            <p:strVal val="#ppt_w"/>
                                          </p:val>
                                        </p:tav>
                                      </p:tavLst>
                                    </p:anim>
                                    <p:anim calcmode="lin" valueType="num">
                                      <p:cBhvr>
                                        <p:cTn id="8" dur="500" fill="hold"/>
                                        <p:tgtEl>
                                          <p:spTgt spid="210946"/>
                                        </p:tgtEl>
                                        <p:attrNameLst>
                                          <p:attrName>ppt_h</p:attrName>
                                        </p:attrNameLst>
                                      </p:cBhvr>
                                      <p:tavLst>
                                        <p:tav tm="0">
                                          <p:val>
                                            <p:fltVal val="0"/>
                                          </p:val>
                                        </p:tav>
                                        <p:tav tm="100000">
                                          <p:val>
                                            <p:strVal val="#ppt_h"/>
                                          </p:val>
                                        </p:tav>
                                      </p:tavLst>
                                    </p:anim>
                                    <p:anim calcmode="lin" valueType="num">
                                      <p:cBhvr>
                                        <p:cTn id="9" dur="500" fill="hold"/>
                                        <p:tgtEl>
                                          <p:spTgt spid="210946"/>
                                        </p:tgtEl>
                                        <p:attrNameLst>
                                          <p:attrName>style.rotation</p:attrName>
                                        </p:attrNameLst>
                                      </p:cBhvr>
                                      <p:tavLst>
                                        <p:tav tm="0">
                                          <p:val>
                                            <p:fltVal val="360"/>
                                          </p:val>
                                        </p:tav>
                                        <p:tav tm="100000">
                                          <p:val>
                                            <p:fltVal val="0"/>
                                          </p:val>
                                        </p:tav>
                                      </p:tavLst>
                                    </p:anim>
                                    <p:animEffect transition="in" filter="fade">
                                      <p:cBhvr>
                                        <p:cTn id="10" dur="500"/>
                                        <p:tgtEl>
                                          <p:spTgt spid="210946"/>
                                        </p:tgtEl>
                                      </p:cBhvr>
                                    </p:animEffect>
                                  </p:childTnLst>
                                </p:cTn>
                              </p:par>
                            </p:childTnLst>
                          </p:cTn>
                        </p:par>
                        <p:par>
                          <p:cTn id="11" fill="hold" nodeType="afterGroup">
                            <p:stCondLst>
                              <p:cond delay="500"/>
                            </p:stCondLst>
                            <p:childTnLst>
                              <p:par>
                                <p:cTn id="12" presetID="49" presetClass="entr" presetSubtype="0" decel="100000" fill="hold" grpId="0" nodeType="afterEffect">
                                  <p:stCondLst>
                                    <p:cond delay="0"/>
                                  </p:stCondLst>
                                  <p:iterate type="lt">
                                    <p:tmPct val="10000"/>
                                  </p:iterate>
                                  <p:childTnLst>
                                    <p:set>
                                      <p:cBhvr>
                                        <p:cTn id="13" dur="1" fill="hold">
                                          <p:stCondLst>
                                            <p:cond delay="0"/>
                                          </p:stCondLst>
                                        </p:cTn>
                                        <p:tgtEl>
                                          <p:spTgt spid="210947">
                                            <p:txEl>
                                              <p:pRg st="0" end="0"/>
                                            </p:txEl>
                                          </p:spTgt>
                                        </p:tgtEl>
                                        <p:attrNameLst>
                                          <p:attrName>style.visibility</p:attrName>
                                        </p:attrNameLst>
                                      </p:cBhvr>
                                      <p:to>
                                        <p:strVal val="visible"/>
                                      </p:to>
                                    </p:set>
                                    <p:anim calcmode="lin" valueType="num">
                                      <p:cBhvr>
                                        <p:cTn id="14" dur="500" fill="hold"/>
                                        <p:tgtEl>
                                          <p:spTgt spid="21094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10947">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210947">
                                            <p:txEl>
                                              <p:pRg st="0" end="0"/>
                                            </p:txEl>
                                          </p:spTgt>
                                        </p:tgtEl>
                                        <p:attrNameLst>
                                          <p:attrName>style.rotation</p:attrName>
                                        </p:attrNameLst>
                                      </p:cBhvr>
                                      <p:tavLst>
                                        <p:tav tm="0">
                                          <p:val>
                                            <p:fltVal val="360"/>
                                          </p:val>
                                        </p:tav>
                                        <p:tav tm="100000">
                                          <p:val>
                                            <p:fltVal val="0"/>
                                          </p:val>
                                        </p:tav>
                                      </p:tavLst>
                                    </p:anim>
                                    <p:animEffect transition="in" filter="fade">
                                      <p:cBhvr>
                                        <p:cTn id="17" dur="500"/>
                                        <p:tgtEl>
                                          <p:spTgt spid="2109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6" grpId="0"/>
      <p:bldP spid="210947"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0" name="Rectangle 2"/>
          <p:cNvSpPr>
            <a:spLocks noGrp="1" noChangeArrowheads="1"/>
          </p:cNvSpPr>
          <p:nvPr>
            <p:ph type="title" idx="4294967295"/>
          </p:nvPr>
        </p:nvSpPr>
        <p:spPr/>
        <p:txBody>
          <a:bodyPr anchor="b"/>
          <a:lstStyle/>
          <a:p>
            <a:pPr rtl="1" eaLnBrk="1" hangingPunct="1">
              <a:defRPr/>
            </a:pPr>
            <a:r>
              <a:rPr lang="fa-IR" sz="4000">
                <a:effectLst>
                  <a:outerShdw blurRad="38100" dist="38100" dir="2700000" algn="tl">
                    <a:srgbClr val="C0C0C0"/>
                  </a:outerShdw>
                </a:effectLst>
                <a:cs typeface="B Farnaz" pitchFamily="2" charset="-78"/>
              </a:rPr>
              <a:t>مرحله پنجم _ تنظيم نمودار پيشنهادي </a:t>
            </a:r>
            <a:endParaRPr lang="en-US" sz="4000">
              <a:effectLst>
                <a:outerShdw blurRad="38100" dist="38100" dir="2700000" algn="tl">
                  <a:srgbClr val="C0C0C0"/>
                </a:outerShdw>
              </a:effectLst>
              <a:cs typeface="B Farnaz" pitchFamily="2" charset="-78"/>
            </a:endParaRPr>
          </a:p>
        </p:txBody>
      </p:sp>
      <p:sp>
        <p:nvSpPr>
          <p:cNvPr id="211971" name="Rectangle 3"/>
          <p:cNvSpPr>
            <a:spLocks noGrp="1" noChangeArrowheads="1"/>
          </p:cNvSpPr>
          <p:nvPr>
            <p:ph type="body" idx="4294967295"/>
          </p:nvPr>
        </p:nvSpPr>
        <p:spPr>
          <a:xfrm>
            <a:off x="1919288" y="1916113"/>
            <a:ext cx="6324600" cy="2133600"/>
          </a:xfrm>
        </p:spPr>
        <p:txBody>
          <a:bodyPr/>
          <a:lstStyle/>
          <a:p>
            <a:pPr algn="r" rtl="1" eaLnBrk="1" hangingPunct="1">
              <a:buFontTx/>
              <a:buNone/>
            </a:pPr>
            <a:r>
              <a:rPr lang="fa-IR" sz="3200">
                <a:cs typeface=" Mitra" pitchFamily="2" charset="-78"/>
              </a:rPr>
              <a:t>    در اين مرحله آناليست با توجه به اطلاعاتي که به دست آورده است , تغييرات و اصلاحاتي را که لازم مي داند در نمودار وضع موجود ايجاد مي کند و نمودار وضع پيشنهادي را تنظيم مي نمايد  . </a:t>
            </a:r>
            <a:endParaRPr lang="en-US" sz="3200">
              <a:cs typeface=" Mitra" pitchFamily="2" charset="-78"/>
            </a:endParaRPr>
          </a:p>
        </p:txBody>
      </p:sp>
      <p:grpSp>
        <p:nvGrpSpPr>
          <p:cNvPr id="36868" name="Group 4"/>
          <p:cNvGrpSpPr>
            <a:grpSpLocks/>
          </p:cNvGrpSpPr>
          <p:nvPr/>
        </p:nvGrpSpPr>
        <p:grpSpPr bwMode="auto">
          <a:xfrm>
            <a:off x="9409114" y="6381750"/>
            <a:ext cx="1258887" cy="476250"/>
            <a:chOff x="4967" y="4020"/>
            <a:chExt cx="793" cy="300"/>
          </a:xfrm>
        </p:grpSpPr>
        <p:sp>
          <p:nvSpPr>
            <p:cNvPr id="36869"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6870"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8570666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11970"/>
                                        </p:tgtEl>
                                        <p:attrNameLst>
                                          <p:attrName>style.visibility</p:attrName>
                                        </p:attrNameLst>
                                      </p:cBhvr>
                                      <p:to>
                                        <p:strVal val="visible"/>
                                      </p:to>
                                    </p:set>
                                    <p:animEffect transition="in" filter="fade">
                                      <p:cBhvr>
                                        <p:cTn id="7" dur="800" decel="100000"/>
                                        <p:tgtEl>
                                          <p:spTgt spid="211970"/>
                                        </p:tgtEl>
                                      </p:cBhvr>
                                    </p:animEffect>
                                    <p:anim calcmode="lin" valueType="num">
                                      <p:cBhvr>
                                        <p:cTn id="8" dur="800" decel="100000" fill="hold"/>
                                        <p:tgtEl>
                                          <p:spTgt spid="211970"/>
                                        </p:tgtEl>
                                        <p:attrNameLst>
                                          <p:attrName>style.rotation</p:attrName>
                                        </p:attrNameLst>
                                      </p:cBhvr>
                                      <p:tavLst>
                                        <p:tav tm="0">
                                          <p:val>
                                            <p:fltVal val="-90"/>
                                          </p:val>
                                        </p:tav>
                                        <p:tav tm="100000">
                                          <p:val>
                                            <p:fltVal val="0"/>
                                          </p:val>
                                        </p:tav>
                                      </p:tavLst>
                                    </p:anim>
                                    <p:anim calcmode="lin" valueType="num">
                                      <p:cBhvr>
                                        <p:cTn id="9" dur="800" decel="100000" fill="hold"/>
                                        <p:tgtEl>
                                          <p:spTgt spid="211970"/>
                                        </p:tgtEl>
                                        <p:attrNameLst>
                                          <p:attrName>ppt_x</p:attrName>
                                        </p:attrNameLst>
                                      </p:cBhvr>
                                      <p:tavLst>
                                        <p:tav tm="0">
                                          <p:val>
                                            <p:strVal val="#ppt_x+0.4"/>
                                          </p:val>
                                        </p:tav>
                                        <p:tav tm="100000">
                                          <p:val>
                                            <p:strVal val="#ppt_x-0.05"/>
                                          </p:val>
                                        </p:tav>
                                      </p:tavLst>
                                    </p:anim>
                                    <p:anim calcmode="lin" valueType="num">
                                      <p:cBhvr>
                                        <p:cTn id="10" dur="800" decel="100000" fill="hold"/>
                                        <p:tgtEl>
                                          <p:spTgt spid="21197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1197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1197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211971">
                                            <p:txEl>
                                              <p:pRg st="0" end="0"/>
                                            </p:txEl>
                                          </p:spTgt>
                                        </p:tgtEl>
                                        <p:attrNameLst>
                                          <p:attrName>style.visibility</p:attrName>
                                        </p:attrNameLst>
                                      </p:cBhvr>
                                      <p:to>
                                        <p:strVal val="visible"/>
                                      </p:to>
                                    </p:set>
                                    <p:animEffect transition="in" filter="fade">
                                      <p:cBhvr>
                                        <p:cTn id="16" dur="1000"/>
                                        <p:tgtEl>
                                          <p:spTgt spid="211971">
                                            <p:txEl>
                                              <p:pRg st="0" end="0"/>
                                            </p:txEl>
                                          </p:spTgt>
                                        </p:tgtEl>
                                      </p:cBhvr>
                                    </p:animEffect>
                                    <p:anim calcmode="lin" valueType="num">
                                      <p:cBhvr>
                                        <p:cTn id="17" dur="1000" fill="hold"/>
                                        <p:tgtEl>
                                          <p:spTgt spid="211971">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2119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0" grpId="0"/>
      <p:bldP spid="211971"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2997" name="Rectangle 5"/>
          <p:cNvSpPr>
            <a:spLocks noGrp="1" noChangeArrowheads="1"/>
          </p:cNvSpPr>
          <p:nvPr>
            <p:ph type="subTitle" idx="4294967295"/>
          </p:nvPr>
        </p:nvSpPr>
        <p:spPr>
          <a:xfrm>
            <a:off x="1587501" y="3571875"/>
            <a:ext cx="6259513" cy="909638"/>
          </a:xfrm>
        </p:spPr>
        <p:txBody>
          <a:bodyPr>
            <a:normAutofit lnSpcReduction="10000"/>
          </a:bodyPr>
          <a:lstStyle/>
          <a:p>
            <a:pPr marL="0" indent="0" algn="ctr" rtl="1">
              <a:buNone/>
            </a:pPr>
            <a:r>
              <a:rPr lang="fa-IR" sz="6000">
                <a:solidFill>
                  <a:schemeClr val="tx2"/>
                </a:solidFill>
                <a:cs typeface="B Farnaz" panose="00000400000000000000" pitchFamily="2" charset="-78"/>
              </a:rPr>
              <a:t>بررسي و کنترل فرمها </a:t>
            </a:r>
            <a:endParaRPr lang="en-US" sz="6000">
              <a:solidFill>
                <a:schemeClr val="tx2"/>
              </a:solidFill>
              <a:cs typeface="B Farnaz" panose="00000400000000000000" pitchFamily="2" charset="-78"/>
            </a:endParaRPr>
          </a:p>
        </p:txBody>
      </p:sp>
      <p:grpSp>
        <p:nvGrpSpPr>
          <p:cNvPr id="37891" name="Group 4"/>
          <p:cNvGrpSpPr>
            <a:grpSpLocks/>
          </p:cNvGrpSpPr>
          <p:nvPr/>
        </p:nvGrpSpPr>
        <p:grpSpPr bwMode="auto">
          <a:xfrm>
            <a:off x="9409114" y="6381750"/>
            <a:ext cx="1258887" cy="476250"/>
            <a:chOff x="4967" y="4020"/>
            <a:chExt cx="793" cy="300"/>
          </a:xfrm>
        </p:grpSpPr>
        <p:sp>
          <p:nvSpPr>
            <p:cNvPr id="37892"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7893"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2944489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12997">
                                            <p:txEl>
                                              <p:pRg st="0" end="0"/>
                                            </p:txEl>
                                          </p:spTgt>
                                        </p:tgtEl>
                                        <p:attrNameLst>
                                          <p:attrName>style.visibility</p:attrName>
                                        </p:attrNameLst>
                                      </p:cBhvr>
                                      <p:to>
                                        <p:strVal val="visible"/>
                                      </p:to>
                                    </p:set>
                                    <p:anim calcmode="lin" valueType="num">
                                      <p:cBhvr>
                                        <p:cTn id="7" dur="500" fill="hold"/>
                                        <p:tgtEl>
                                          <p:spTgt spid="21299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1299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1299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7"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42" name="Rectangle 2"/>
          <p:cNvSpPr>
            <a:spLocks noGrp="1" noChangeArrowheads="1"/>
          </p:cNvSpPr>
          <p:nvPr>
            <p:ph type="title" idx="4294967295"/>
          </p:nvPr>
        </p:nvSpPr>
        <p:spPr/>
        <p:txBody>
          <a:bodyPr anchor="b"/>
          <a:lstStyle/>
          <a:p>
            <a:pPr eaLnBrk="1" hangingPunct="1">
              <a:defRPr/>
            </a:pPr>
            <a:r>
              <a:rPr lang="fa-IR">
                <a:effectLst>
                  <a:outerShdw blurRad="38100" dist="38100" dir="2700000" algn="tl">
                    <a:srgbClr val="C0C0C0"/>
                  </a:outerShdw>
                </a:effectLst>
                <a:cs typeface="B Farnaz" pitchFamily="2" charset="-78"/>
              </a:rPr>
              <a:t>تعريف فرم </a:t>
            </a:r>
            <a:endParaRPr lang="en-US">
              <a:effectLst>
                <a:outerShdw blurRad="38100" dist="38100" dir="2700000" algn="tl">
                  <a:srgbClr val="C0C0C0"/>
                </a:outerShdw>
              </a:effectLst>
              <a:cs typeface="B Farnaz" pitchFamily="2" charset="-78"/>
            </a:endParaRPr>
          </a:p>
        </p:txBody>
      </p:sp>
      <p:sp>
        <p:nvSpPr>
          <p:cNvPr id="215043" name="Rectangle 3"/>
          <p:cNvSpPr>
            <a:spLocks noGrp="1" noChangeArrowheads="1"/>
          </p:cNvSpPr>
          <p:nvPr>
            <p:ph type="body" idx="4294967295"/>
          </p:nvPr>
        </p:nvSpPr>
        <p:spPr/>
        <p:txBody>
          <a:bodyPr/>
          <a:lstStyle/>
          <a:p>
            <a:pPr algn="r" rtl="1" eaLnBrk="1" hangingPunct="1">
              <a:buFontTx/>
              <a:buNone/>
            </a:pPr>
            <a:r>
              <a:rPr lang="fa-IR" sz="3200">
                <a:cs typeface=" Mitra" pitchFamily="2" charset="-78"/>
              </a:rPr>
              <a:t>    فرم يکي از ابزار برقراري ارتباط است که براي دريافت اطلاعات خاصي به صورت مکتوب تهيه و تنظيم ميشود . </a:t>
            </a:r>
            <a:endParaRPr lang="en-US" sz="3200">
              <a:cs typeface=" Mitra" pitchFamily="2" charset="-78"/>
            </a:endParaRPr>
          </a:p>
        </p:txBody>
      </p:sp>
      <p:grpSp>
        <p:nvGrpSpPr>
          <p:cNvPr id="38916" name="Group 4"/>
          <p:cNvGrpSpPr>
            <a:grpSpLocks/>
          </p:cNvGrpSpPr>
          <p:nvPr/>
        </p:nvGrpSpPr>
        <p:grpSpPr bwMode="auto">
          <a:xfrm>
            <a:off x="9409114" y="6381750"/>
            <a:ext cx="1258887" cy="476250"/>
            <a:chOff x="4967" y="4020"/>
            <a:chExt cx="793" cy="300"/>
          </a:xfrm>
        </p:grpSpPr>
        <p:sp>
          <p:nvSpPr>
            <p:cNvPr id="38917"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8918"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4214904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15042"/>
                                        </p:tgtEl>
                                        <p:attrNameLst>
                                          <p:attrName>style.visibility</p:attrName>
                                        </p:attrNameLst>
                                      </p:cBhvr>
                                      <p:to>
                                        <p:strVal val="visible"/>
                                      </p:to>
                                    </p:set>
                                    <p:animEffect transition="in" filter="fade">
                                      <p:cBhvr>
                                        <p:cTn id="7" dur="1000"/>
                                        <p:tgtEl>
                                          <p:spTgt spid="215042"/>
                                        </p:tgtEl>
                                      </p:cBhvr>
                                    </p:animEffect>
                                    <p:anim calcmode="lin" valueType="num">
                                      <p:cBhvr>
                                        <p:cTn id="8" dur="1000" fill="hold"/>
                                        <p:tgtEl>
                                          <p:spTgt spid="215042"/>
                                        </p:tgtEl>
                                        <p:attrNameLst>
                                          <p:attrName>ppt_x</p:attrName>
                                        </p:attrNameLst>
                                      </p:cBhvr>
                                      <p:tavLst>
                                        <p:tav tm="0">
                                          <p:val>
                                            <p:strVal val="#ppt_x"/>
                                          </p:val>
                                        </p:tav>
                                        <p:tav tm="100000">
                                          <p:val>
                                            <p:strVal val="#ppt_x"/>
                                          </p:val>
                                        </p:tav>
                                      </p:tavLst>
                                    </p:anim>
                                    <p:anim calcmode="lin" valueType="num">
                                      <p:cBhvr>
                                        <p:cTn id="9" dur="898" decel="100000" fill="hold"/>
                                        <p:tgtEl>
                                          <p:spTgt spid="21504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15042"/>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215043">
                                            <p:txEl>
                                              <p:pRg st="0" end="0"/>
                                            </p:txEl>
                                          </p:spTgt>
                                        </p:tgtEl>
                                        <p:attrNameLst>
                                          <p:attrName>style.visibility</p:attrName>
                                        </p:attrNameLst>
                                      </p:cBhvr>
                                      <p:to>
                                        <p:strVal val="visible"/>
                                      </p:to>
                                    </p:set>
                                    <p:animEffect transition="in" filter="fade">
                                      <p:cBhvr>
                                        <p:cTn id="14" dur="1000"/>
                                        <p:tgtEl>
                                          <p:spTgt spid="215043">
                                            <p:txEl>
                                              <p:pRg st="0" end="0"/>
                                            </p:txEl>
                                          </p:spTgt>
                                        </p:tgtEl>
                                      </p:cBhvr>
                                    </p:animEffect>
                                    <p:anim calcmode="lin" valueType="num">
                                      <p:cBhvr>
                                        <p:cTn id="15" dur="1000" fill="hold"/>
                                        <p:tgtEl>
                                          <p:spTgt spid="215043">
                                            <p:txEl>
                                              <p:pRg st="0" end="0"/>
                                            </p:txEl>
                                          </p:spTgt>
                                        </p:tgtEl>
                                        <p:attrNameLst>
                                          <p:attrName>ppt_x</p:attrName>
                                        </p:attrNameLst>
                                      </p:cBhvr>
                                      <p:tavLst>
                                        <p:tav tm="0">
                                          <p:val>
                                            <p:strVal val="#ppt_x"/>
                                          </p:val>
                                        </p:tav>
                                        <p:tav tm="100000">
                                          <p:val>
                                            <p:strVal val="#ppt_x"/>
                                          </p:val>
                                        </p:tav>
                                      </p:tavLst>
                                    </p:anim>
                                    <p:anim calcmode="lin" valueType="num">
                                      <p:cBhvr>
                                        <p:cTn id="16" dur="898" decel="100000" fill="hold"/>
                                        <p:tgtEl>
                                          <p:spTgt spid="215043">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898"/>
                                          </p:stCondLst>
                                        </p:cTn>
                                        <p:tgtEl>
                                          <p:spTgt spid="21504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2" grpId="0"/>
      <p:bldP spid="215043"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6066" name="Rectangle 2"/>
          <p:cNvSpPr>
            <a:spLocks noGrp="1" noChangeArrowheads="1"/>
          </p:cNvSpPr>
          <p:nvPr>
            <p:ph type="title" idx="4294967295"/>
          </p:nvPr>
        </p:nvSpPr>
        <p:spPr/>
        <p:txBody>
          <a:bodyPr anchor="b"/>
          <a:lstStyle/>
          <a:p>
            <a:pPr eaLnBrk="1" hangingPunct="1">
              <a:defRPr/>
            </a:pPr>
            <a:r>
              <a:rPr lang="fa-IR" sz="4800">
                <a:effectLst>
                  <a:outerShdw blurRad="38100" dist="38100" dir="2700000" algn="tl">
                    <a:srgbClr val="C0C0C0"/>
                  </a:outerShdw>
                </a:effectLst>
                <a:cs typeface="B Farnaz" pitchFamily="2" charset="-78"/>
              </a:rPr>
              <a:t>انواع فرم </a:t>
            </a:r>
            <a:endParaRPr lang="en-US" sz="4800">
              <a:effectLst>
                <a:outerShdw blurRad="38100" dist="38100" dir="2700000" algn="tl">
                  <a:srgbClr val="C0C0C0"/>
                </a:outerShdw>
              </a:effectLst>
              <a:cs typeface="B Farnaz" pitchFamily="2" charset="-78"/>
            </a:endParaRPr>
          </a:p>
        </p:txBody>
      </p:sp>
      <p:sp>
        <p:nvSpPr>
          <p:cNvPr id="216067" name="Rectangle 3"/>
          <p:cNvSpPr>
            <a:spLocks noGrp="1" noChangeArrowheads="1"/>
          </p:cNvSpPr>
          <p:nvPr>
            <p:ph type="body" idx="4294967295"/>
          </p:nvPr>
        </p:nvSpPr>
        <p:spPr>
          <a:xfrm>
            <a:off x="1666875" y="1557338"/>
            <a:ext cx="6877050" cy="2133600"/>
          </a:xfrm>
        </p:spPr>
        <p:txBody>
          <a:bodyPr>
            <a:normAutofit fontScale="77500" lnSpcReduction="20000"/>
          </a:bodyPr>
          <a:lstStyle/>
          <a:p>
            <a:pPr algn="r" rtl="1" eaLnBrk="1" hangingPunct="1">
              <a:buFontTx/>
              <a:buNone/>
            </a:pPr>
            <a:r>
              <a:rPr lang="fa-IR">
                <a:cs typeface=" Mitra" pitchFamily="2" charset="-78"/>
              </a:rPr>
              <a:t>   فرمها را مي توان بر حسب قلمرو استفاده از آنها و همچنين بر مبناي کار و وظيفه اي که انجام مي دهند طبقه بندي کرد : </a:t>
            </a:r>
          </a:p>
          <a:p>
            <a:pPr algn="r" rtl="1" eaLnBrk="1" hangingPunct="1">
              <a:buFontTx/>
              <a:buNone/>
            </a:pPr>
            <a:r>
              <a:rPr lang="fa-IR" b="1">
                <a:solidFill>
                  <a:srgbClr val="CC3300"/>
                </a:solidFill>
                <a:cs typeface=" Mitra" pitchFamily="2" charset="-78"/>
              </a:rPr>
              <a:t>الف – طبقه بندي بر حسب قلمرو استفاده </a:t>
            </a:r>
          </a:p>
          <a:p>
            <a:pPr algn="r" rtl="1" eaLnBrk="1" hangingPunct="1">
              <a:buFontTx/>
              <a:buNone/>
            </a:pPr>
            <a:r>
              <a:rPr lang="fa-IR">
                <a:cs typeface=" Mitra" pitchFamily="2" charset="-78"/>
              </a:rPr>
              <a:t>   فرمهاي داخلي که در بخش کوچکي از سازمان مورد استفاده قرار مي گيرند , مثل فرم کار آموزي که در واحد آموزش , به کار مي رود . </a:t>
            </a:r>
          </a:p>
          <a:p>
            <a:pPr algn="r" rtl="1" eaLnBrk="1" hangingPunct="1">
              <a:buFontTx/>
              <a:buNone/>
            </a:pPr>
            <a:r>
              <a:rPr lang="fa-IR">
                <a:cs typeface=" Mitra" pitchFamily="2" charset="-78"/>
              </a:rPr>
              <a:t>    فرمهاي استاندارد که در کليه بخشهاي سازماني مورد استفاده اند  , مثل برگ مرخصي و يا ليست حقوق . </a:t>
            </a:r>
            <a:endParaRPr lang="en-US">
              <a:cs typeface=" Mitra" pitchFamily="2" charset="-78"/>
            </a:endParaRPr>
          </a:p>
        </p:txBody>
      </p:sp>
      <p:grpSp>
        <p:nvGrpSpPr>
          <p:cNvPr id="39940" name="Group 4"/>
          <p:cNvGrpSpPr>
            <a:grpSpLocks/>
          </p:cNvGrpSpPr>
          <p:nvPr/>
        </p:nvGrpSpPr>
        <p:grpSpPr bwMode="auto">
          <a:xfrm>
            <a:off x="9409114" y="6381750"/>
            <a:ext cx="1258887" cy="476250"/>
            <a:chOff x="4967" y="4020"/>
            <a:chExt cx="793" cy="300"/>
          </a:xfrm>
        </p:grpSpPr>
        <p:sp>
          <p:nvSpPr>
            <p:cNvPr id="39941"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9942"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30125223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16066"/>
                                        </p:tgtEl>
                                        <p:attrNameLst>
                                          <p:attrName>style.visibility</p:attrName>
                                        </p:attrNameLst>
                                      </p:cBhvr>
                                      <p:to>
                                        <p:strVal val="visible"/>
                                      </p:to>
                                    </p:set>
                                    <p:animEffect transition="in" filter="fade">
                                      <p:cBhvr>
                                        <p:cTn id="7" dur="800" decel="100000"/>
                                        <p:tgtEl>
                                          <p:spTgt spid="216066"/>
                                        </p:tgtEl>
                                      </p:cBhvr>
                                    </p:animEffect>
                                    <p:anim calcmode="lin" valueType="num">
                                      <p:cBhvr>
                                        <p:cTn id="8" dur="800" decel="100000" fill="hold"/>
                                        <p:tgtEl>
                                          <p:spTgt spid="216066"/>
                                        </p:tgtEl>
                                        <p:attrNameLst>
                                          <p:attrName>style.rotation</p:attrName>
                                        </p:attrNameLst>
                                      </p:cBhvr>
                                      <p:tavLst>
                                        <p:tav tm="0">
                                          <p:val>
                                            <p:fltVal val="-90"/>
                                          </p:val>
                                        </p:tav>
                                        <p:tav tm="100000">
                                          <p:val>
                                            <p:fltVal val="0"/>
                                          </p:val>
                                        </p:tav>
                                      </p:tavLst>
                                    </p:anim>
                                    <p:anim calcmode="lin" valueType="num">
                                      <p:cBhvr>
                                        <p:cTn id="9" dur="800" decel="100000" fill="hold"/>
                                        <p:tgtEl>
                                          <p:spTgt spid="216066"/>
                                        </p:tgtEl>
                                        <p:attrNameLst>
                                          <p:attrName>ppt_x</p:attrName>
                                        </p:attrNameLst>
                                      </p:cBhvr>
                                      <p:tavLst>
                                        <p:tav tm="0">
                                          <p:val>
                                            <p:strVal val="#ppt_x+0.4"/>
                                          </p:val>
                                        </p:tav>
                                        <p:tav tm="100000">
                                          <p:val>
                                            <p:strVal val="#ppt_x-0.05"/>
                                          </p:val>
                                        </p:tav>
                                      </p:tavLst>
                                    </p:anim>
                                    <p:anim calcmode="lin" valueType="num">
                                      <p:cBhvr>
                                        <p:cTn id="10" dur="800" decel="100000" fill="hold"/>
                                        <p:tgtEl>
                                          <p:spTgt spid="21606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1606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1606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216067">
                                            <p:txEl>
                                              <p:pRg st="0" end="0"/>
                                            </p:txEl>
                                          </p:spTgt>
                                        </p:tgtEl>
                                        <p:attrNameLst>
                                          <p:attrName>style.visibility</p:attrName>
                                        </p:attrNameLst>
                                      </p:cBhvr>
                                      <p:to>
                                        <p:strVal val="visible"/>
                                      </p:to>
                                    </p:set>
                                    <p:animEffect transition="in" filter="fade">
                                      <p:cBhvr>
                                        <p:cTn id="16" dur="1000"/>
                                        <p:tgtEl>
                                          <p:spTgt spid="216067">
                                            <p:txEl>
                                              <p:pRg st="0" end="0"/>
                                            </p:txEl>
                                          </p:spTgt>
                                        </p:tgtEl>
                                      </p:cBhvr>
                                    </p:animEffect>
                                    <p:anim calcmode="lin" valueType="num">
                                      <p:cBhvr>
                                        <p:cTn id="17" dur="1000" fill="hold"/>
                                        <p:tgtEl>
                                          <p:spTgt spid="216067">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216067">
                                            <p:txEl>
                                              <p:pRg st="0" end="0"/>
                                            </p:txEl>
                                          </p:spTgt>
                                        </p:tgtEl>
                                        <p:attrNameLst>
                                          <p:attrName>ppt_y</p:attrName>
                                        </p:attrNameLst>
                                      </p:cBhvr>
                                      <p:tavLst>
                                        <p:tav tm="0">
                                          <p:val>
                                            <p:strVal val="#ppt_y-.1"/>
                                          </p:val>
                                        </p:tav>
                                        <p:tav tm="100000">
                                          <p:val>
                                            <p:strVal val="#ppt_y"/>
                                          </p:val>
                                        </p:tav>
                                      </p:tavLst>
                                    </p:anim>
                                  </p:childTnLst>
                                </p:cTn>
                              </p:par>
                            </p:childTnLst>
                          </p:cTn>
                        </p:par>
                        <p:par>
                          <p:cTn id="19" fill="hold" nodeType="afterGroup">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216067">
                                            <p:txEl>
                                              <p:pRg st="1" end="1"/>
                                            </p:txEl>
                                          </p:spTgt>
                                        </p:tgtEl>
                                        <p:attrNameLst>
                                          <p:attrName>style.visibility</p:attrName>
                                        </p:attrNameLst>
                                      </p:cBhvr>
                                      <p:to>
                                        <p:strVal val="visible"/>
                                      </p:to>
                                    </p:set>
                                    <p:animEffect transition="in" filter="fade">
                                      <p:cBhvr>
                                        <p:cTn id="22" dur="1000"/>
                                        <p:tgtEl>
                                          <p:spTgt spid="216067">
                                            <p:txEl>
                                              <p:pRg st="1" end="1"/>
                                            </p:txEl>
                                          </p:spTgt>
                                        </p:tgtEl>
                                      </p:cBhvr>
                                    </p:animEffect>
                                    <p:anim calcmode="lin" valueType="num">
                                      <p:cBhvr>
                                        <p:cTn id="23" dur="1000" fill="hold"/>
                                        <p:tgtEl>
                                          <p:spTgt spid="216067">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216067">
                                            <p:txEl>
                                              <p:pRg st="1" end="1"/>
                                            </p:txEl>
                                          </p:spTgt>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216067">
                                            <p:txEl>
                                              <p:pRg st="2" end="2"/>
                                            </p:txEl>
                                          </p:spTgt>
                                        </p:tgtEl>
                                        <p:attrNameLst>
                                          <p:attrName>style.visibility</p:attrName>
                                        </p:attrNameLst>
                                      </p:cBhvr>
                                      <p:to>
                                        <p:strVal val="visible"/>
                                      </p:to>
                                    </p:set>
                                    <p:animEffect transition="in" filter="fade">
                                      <p:cBhvr>
                                        <p:cTn id="28" dur="1000"/>
                                        <p:tgtEl>
                                          <p:spTgt spid="216067">
                                            <p:txEl>
                                              <p:pRg st="2" end="2"/>
                                            </p:txEl>
                                          </p:spTgt>
                                        </p:tgtEl>
                                      </p:cBhvr>
                                    </p:animEffect>
                                    <p:anim calcmode="lin" valueType="num">
                                      <p:cBhvr>
                                        <p:cTn id="29" dur="1000" fill="hold"/>
                                        <p:tgtEl>
                                          <p:spTgt spid="21606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16067">
                                            <p:txEl>
                                              <p:pRg st="2" end="2"/>
                                            </p:txEl>
                                          </p:spTgt>
                                        </p:tgtEl>
                                        <p:attrNameLst>
                                          <p:attrName>ppt_y</p:attrName>
                                        </p:attrNameLst>
                                      </p:cBhvr>
                                      <p:tavLst>
                                        <p:tav tm="0">
                                          <p:val>
                                            <p:strVal val="#ppt_y-.1"/>
                                          </p:val>
                                        </p:tav>
                                        <p:tav tm="100000">
                                          <p:val>
                                            <p:strVal val="#ppt_y"/>
                                          </p:val>
                                        </p:tav>
                                      </p:tavLst>
                                    </p:anim>
                                  </p:childTnLst>
                                </p:cTn>
                              </p:par>
                            </p:childTnLst>
                          </p:cTn>
                        </p:par>
                        <p:par>
                          <p:cTn id="31" fill="hold" nodeType="afterGroup">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216067">
                                            <p:txEl>
                                              <p:pRg st="3" end="3"/>
                                            </p:txEl>
                                          </p:spTgt>
                                        </p:tgtEl>
                                        <p:attrNameLst>
                                          <p:attrName>style.visibility</p:attrName>
                                        </p:attrNameLst>
                                      </p:cBhvr>
                                      <p:to>
                                        <p:strVal val="visible"/>
                                      </p:to>
                                    </p:set>
                                    <p:animEffect transition="in" filter="fade">
                                      <p:cBhvr>
                                        <p:cTn id="34" dur="1000"/>
                                        <p:tgtEl>
                                          <p:spTgt spid="216067">
                                            <p:txEl>
                                              <p:pRg st="3" end="3"/>
                                            </p:txEl>
                                          </p:spTgt>
                                        </p:tgtEl>
                                      </p:cBhvr>
                                    </p:animEffect>
                                    <p:anim calcmode="lin" valueType="num">
                                      <p:cBhvr>
                                        <p:cTn id="35" dur="1000" fill="hold"/>
                                        <p:tgtEl>
                                          <p:spTgt spid="216067">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2160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6" grpId="0"/>
      <p:bldP spid="216067"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7091" name="Rectangle 3"/>
          <p:cNvSpPr>
            <a:spLocks noGrp="1" noChangeArrowheads="1"/>
          </p:cNvSpPr>
          <p:nvPr>
            <p:ph type="body" idx="4294967295"/>
          </p:nvPr>
        </p:nvSpPr>
        <p:spPr>
          <a:xfrm>
            <a:off x="1524001" y="1773238"/>
            <a:ext cx="6697663" cy="2133600"/>
          </a:xfrm>
        </p:spPr>
        <p:txBody>
          <a:bodyPr>
            <a:normAutofit fontScale="70000" lnSpcReduction="20000"/>
          </a:bodyPr>
          <a:lstStyle/>
          <a:p>
            <a:pPr algn="r" rtl="1" eaLnBrk="1" hangingPunct="1">
              <a:lnSpc>
                <a:spcPct val="80000"/>
              </a:lnSpc>
              <a:buFontTx/>
              <a:buNone/>
            </a:pPr>
            <a:r>
              <a:rPr lang="fa-IR" b="1">
                <a:solidFill>
                  <a:srgbClr val="CC3300"/>
                </a:solidFill>
                <a:cs typeface=" Mitra" pitchFamily="2" charset="-78"/>
              </a:rPr>
              <a:t>ب- طبقه بندي بر حسب کار و وظيفه فرم</a:t>
            </a:r>
            <a:r>
              <a:rPr lang="fa-IR">
                <a:solidFill>
                  <a:srgbClr val="CC3300"/>
                </a:solidFill>
                <a:cs typeface=" Mitra" pitchFamily="2" charset="-78"/>
              </a:rPr>
              <a:t> </a:t>
            </a:r>
          </a:p>
          <a:p>
            <a:pPr algn="r" rtl="1" eaLnBrk="1" hangingPunct="1">
              <a:lnSpc>
                <a:spcPct val="80000"/>
              </a:lnSpc>
              <a:buFontTx/>
              <a:buNone/>
            </a:pPr>
            <a:r>
              <a:rPr lang="fa-IR">
                <a:cs typeface=" Mitra" pitchFamily="2" charset="-78"/>
              </a:rPr>
              <a:t>1-فرمهاي پرسنلي , مثل حکم استخدام </a:t>
            </a:r>
          </a:p>
          <a:p>
            <a:pPr algn="r" rtl="1" eaLnBrk="1" hangingPunct="1">
              <a:lnSpc>
                <a:spcPct val="80000"/>
              </a:lnSpc>
              <a:buFontTx/>
              <a:buNone/>
            </a:pPr>
            <a:r>
              <a:rPr lang="fa-IR">
                <a:cs typeface=" Mitra" pitchFamily="2" charset="-78"/>
              </a:rPr>
              <a:t>2- فرمهاي مالي , مثل دفتر روزنامه </a:t>
            </a:r>
          </a:p>
          <a:p>
            <a:pPr algn="r" rtl="1" eaLnBrk="1" hangingPunct="1">
              <a:lnSpc>
                <a:spcPct val="80000"/>
              </a:lnSpc>
              <a:buFontTx/>
              <a:buNone/>
            </a:pPr>
            <a:r>
              <a:rPr lang="fa-IR">
                <a:cs typeface=" Mitra" pitchFamily="2" charset="-78"/>
              </a:rPr>
              <a:t>3- فرمهاي آموزشي , مثل کارنامه دانشجو </a:t>
            </a:r>
          </a:p>
          <a:p>
            <a:pPr algn="r" rtl="1" eaLnBrk="1" hangingPunct="1">
              <a:lnSpc>
                <a:spcPct val="80000"/>
              </a:lnSpc>
              <a:buFontTx/>
              <a:buNone/>
            </a:pPr>
            <a:r>
              <a:rPr lang="fa-IR">
                <a:cs typeface=" Mitra" pitchFamily="2" charset="-78"/>
              </a:rPr>
              <a:t>4- فرمهاي تدارکي , مثل فرم خريد </a:t>
            </a:r>
          </a:p>
          <a:p>
            <a:pPr algn="r" rtl="1" eaLnBrk="1" hangingPunct="1">
              <a:lnSpc>
                <a:spcPct val="80000"/>
              </a:lnSpc>
              <a:buFontTx/>
              <a:buNone/>
            </a:pPr>
            <a:r>
              <a:rPr lang="fa-IR">
                <a:cs typeface=" Mitra" pitchFamily="2" charset="-78"/>
              </a:rPr>
              <a:t>5- فرمهاي تعميراتي و نگهداري وسايل ساختمان , مثل برگ بازديد از وسايل موتوري و شناسنامه وسايل ساختمان . </a:t>
            </a:r>
          </a:p>
          <a:p>
            <a:pPr algn="r" rtl="1" eaLnBrk="1" hangingPunct="1">
              <a:lnSpc>
                <a:spcPct val="80000"/>
              </a:lnSpc>
              <a:buFontTx/>
              <a:buNone/>
            </a:pPr>
            <a:r>
              <a:rPr lang="fa-IR">
                <a:cs typeface=" Mitra" pitchFamily="2" charset="-78"/>
              </a:rPr>
              <a:t>6- فرمهاي متفرقه .</a:t>
            </a:r>
            <a:endParaRPr lang="en-US">
              <a:cs typeface=" Mitra" pitchFamily="2" charset="-78"/>
            </a:endParaRPr>
          </a:p>
        </p:txBody>
      </p:sp>
      <p:grpSp>
        <p:nvGrpSpPr>
          <p:cNvPr id="40963" name="Group 3"/>
          <p:cNvGrpSpPr>
            <a:grpSpLocks/>
          </p:cNvGrpSpPr>
          <p:nvPr/>
        </p:nvGrpSpPr>
        <p:grpSpPr bwMode="auto">
          <a:xfrm>
            <a:off x="9409114" y="6381750"/>
            <a:ext cx="1258887" cy="476250"/>
            <a:chOff x="4967" y="4020"/>
            <a:chExt cx="793" cy="300"/>
          </a:xfrm>
        </p:grpSpPr>
        <p:sp>
          <p:nvSpPr>
            <p:cNvPr id="40964" name="AutoShape 4">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40965" name="AutoShape 5">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9437402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17091">
                                            <p:txEl>
                                              <p:pRg st="0" end="0"/>
                                            </p:txEl>
                                          </p:spTgt>
                                        </p:tgtEl>
                                        <p:attrNameLst>
                                          <p:attrName>style.visibility</p:attrName>
                                        </p:attrNameLst>
                                      </p:cBhvr>
                                      <p:to>
                                        <p:strVal val="visible"/>
                                      </p:to>
                                    </p:set>
                                    <p:animEffect transition="in" filter="dissolve">
                                      <p:cBhvr>
                                        <p:cTn id="7" dur="500"/>
                                        <p:tgtEl>
                                          <p:spTgt spid="217091">
                                            <p:txEl>
                                              <p:pRg st="0" end="0"/>
                                            </p:txEl>
                                          </p:spTgt>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217091">
                                            <p:txEl>
                                              <p:pRg st="1" end="1"/>
                                            </p:txEl>
                                          </p:spTgt>
                                        </p:tgtEl>
                                        <p:attrNameLst>
                                          <p:attrName>style.visibility</p:attrName>
                                        </p:attrNameLst>
                                      </p:cBhvr>
                                      <p:to>
                                        <p:strVal val="visible"/>
                                      </p:to>
                                    </p:set>
                                    <p:animEffect transition="in" filter="dissolve">
                                      <p:cBhvr>
                                        <p:cTn id="11" dur="500"/>
                                        <p:tgtEl>
                                          <p:spTgt spid="217091">
                                            <p:txEl>
                                              <p:pRg st="1" end="1"/>
                                            </p:txEl>
                                          </p:spTgt>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217091">
                                            <p:txEl>
                                              <p:pRg st="2" end="2"/>
                                            </p:txEl>
                                          </p:spTgt>
                                        </p:tgtEl>
                                        <p:attrNameLst>
                                          <p:attrName>style.visibility</p:attrName>
                                        </p:attrNameLst>
                                      </p:cBhvr>
                                      <p:to>
                                        <p:strVal val="visible"/>
                                      </p:to>
                                    </p:set>
                                    <p:animEffect transition="in" filter="dissolve">
                                      <p:cBhvr>
                                        <p:cTn id="15" dur="500"/>
                                        <p:tgtEl>
                                          <p:spTgt spid="217091">
                                            <p:txEl>
                                              <p:pRg st="2" end="2"/>
                                            </p:txEl>
                                          </p:spTgt>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217091">
                                            <p:txEl>
                                              <p:pRg st="3" end="3"/>
                                            </p:txEl>
                                          </p:spTgt>
                                        </p:tgtEl>
                                        <p:attrNameLst>
                                          <p:attrName>style.visibility</p:attrName>
                                        </p:attrNameLst>
                                      </p:cBhvr>
                                      <p:to>
                                        <p:strVal val="visible"/>
                                      </p:to>
                                    </p:set>
                                    <p:animEffect transition="in" filter="dissolve">
                                      <p:cBhvr>
                                        <p:cTn id="19" dur="500"/>
                                        <p:tgtEl>
                                          <p:spTgt spid="217091">
                                            <p:txEl>
                                              <p:pRg st="3" end="3"/>
                                            </p:txEl>
                                          </p:spTgt>
                                        </p:tgtEl>
                                      </p:cBhvr>
                                    </p:animEffect>
                                  </p:childTnLst>
                                </p:cTn>
                              </p:par>
                            </p:childTnLst>
                          </p:cTn>
                        </p:par>
                        <p:par>
                          <p:cTn id="20" fill="hold" nodeType="afterGroup">
                            <p:stCondLst>
                              <p:cond delay="2000"/>
                            </p:stCondLst>
                            <p:childTnLst>
                              <p:par>
                                <p:cTn id="21" presetID="9" presetClass="entr" presetSubtype="0" fill="hold" nodeType="afterEffect">
                                  <p:stCondLst>
                                    <p:cond delay="0"/>
                                  </p:stCondLst>
                                  <p:childTnLst>
                                    <p:set>
                                      <p:cBhvr>
                                        <p:cTn id="22" dur="1" fill="hold">
                                          <p:stCondLst>
                                            <p:cond delay="0"/>
                                          </p:stCondLst>
                                        </p:cTn>
                                        <p:tgtEl>
                                          <p:spTgt spid="217091">
                                            <p:txEl>
                                              <p:pRg st="4" end="4"/>
                                            </p:txEl>
                                          </p:spTgt>
                                        </p:tgtEl>
                                        <p:attrNameLst>
                                          <p:attrName>style.visibility</p:attrName>
                                        </p:attrNameLst>
                                      </p:cBhvr>
                                      <p:to>
                                        <p:strVal val="visible"/>
                                      </p:to>
                                    </p:set>
                                    <p:animEffect transition="in" filter="dissolve">
                                      <p:cBhvr>
                                        <p:cTn id="23" dur="500"/>
                                        <p:tgtEl>
                                          <p:spTgt spid="217091">
                                            <p:txEl>
                                              <p:pRg st="4" end="4"/>
                                            </p:txEl>
                                          </p:spTgt>
                                        </p:tgtEl>
                                      </p:cBhvr>
                                    </p:animEffect>
                                  </p:childTnLst>
                                </p:cTn>
                              </p:par>
                            </p:childTnLst>
                          </p:cTn>
                        </p:par>
                        <p:par>
                          <p:cTn id="24" fill="hold" nodeType="afterGroup">
                            <p:stCondLst>
                              <p:cond delay="2500"/>
                            </p:stCondLst>
                            <p:childTnLst>
                              <p:par>
                                <p:cTn id="25" presetID="9" presetClass="entr" presetSubtype="0" fill="hold" nodeType="afterEffect">
                                  <p:stCondLst>
                                    <p:cond delay="0"/>
                                  </p:stCondLst>
                                  <p:childTnLst>
                                    <p:set>
                                      <p:cBhvr>
                                        <p:cTn id="26" dur="1" fill="hold">
                                          <p:stCondLst>
                                            <p:cond delay="0"/>
                                          </p:stCondLst>
                                        </p:cTn>
                                        <p:tgtEl>
                                          <p:spTgt spid="217091">
                                            <p:txEl>
                                              <p:pRg st="5" end="5"/>
                                            </p:txEl>
                                          </p:spTgt>
                                        </p:tgtEl>
                                        <p:attrNameLst>
                                          <p:attrName>style.visibility</p:attrName>
                                        </p:attrNameLst>
                                      </p:cBhvr>
                                      <p:to>
                                        <p:strVal val="visible"/>
                                      </p:to>
                                    </p:set>
                                    <p:animEffect transition="in" filter="dissolve">
                                      <p:cBhvr>
                                        <p:cTn id="27" dur="500"/>
                                        <p:tgtEl>
                                          <p:spTgt spid="217091">
                                            <p:txEl>
                                              <p:pRg st="5" end="5"/>
                                            </p:txEl>
                                          </p:spTgt>
                                        </p:tgtEl>
                                      </p:cBhvr>
                                    </p:animEffect>
                                  </p:childTnLst>
                                </p:cTn>
                              </p:par>
                            </p:childTnLst>
                          </p:cTn>
                        </p:par>
                        <p:par>
                          <p:cTn id="28" fill="hold" nodeType="afterGroup">
                            <p:stCondLst>
                              <p:cond delay="3000"/>
                            </p:stCondLst>
                            <p:childTnLst>
                              <p:par>
                                <p:cTn id="29" presetID="9" presetClass="entr" presetSubtype="0" fill="hold" nodeType="afterEffect">
                                  <p:stCondLst>
                                    <p:cond delay="0"/>
                                  </p:stCondLst>
                                  <p:childTnLst>
                                    <p:set>
                                      <p:cBhvr>
                                        <p:cTn id="30" dur="1" fill="hold">
                                          <p:stCondLst>
                                            <p:cond delay="0"/>
                                          </p:stCondLst>
                                        </p:cTn>
                                        <p:tgtEl>
                                          <p:spTgt spid="217091">
                                            <p:txEl>
                                              <p:pRg st="6" end="6"/>
                                            </p:txEl>
                                          </p:spTgt>
                                        </p:tgtEl>
                                        <p:attrNameLst>
                                          <p:attrName>style.visibility</p:attrName>
                                        </p:attrNameLst>
                                      </p:cBhvr>
                                      <p:to>
                                        <p:strVal val="visible"/>
                                      </p:to>
                                    </p:set>
                                    <p:animEffect transition="in" filter="dissolve">
                                      <p:cBhvr>
                                        <p:cTn id="31" dur="500"/>
                                        <p:tgtEl>
                                          <p:spTgt spid="2170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1250" name="Rectangle 2"/>
          <p:cNvSpPr>
            <a:spLocks noGrp="1" noChangeArrowheads="1"/>
          </p:cNvSpPr>
          <p:nvPr>
            <p:ph type="title" idx="4294967295"/>
          </p:nvPr>
        </p:nvSpPr>
        <p:spPr>
          <a:xfrm>
            <a:off x="1631951" y="404813"/>
            <a:ext cx="8893175" cy="1143000"/>
          </a:xfrm>
        </p:spPr>
        <p:txBody>
          <a:bodyPr anchor="b"/>
          <a:lstStyle/>
          <a:p>
            <a:pPr rtl="1" eaLnBrk="1" hangingPunct="1">
              <a:defRPr/>
            </a:pPr>
            <a:r>
              <a:rPr lang="fa-IR" sz="3200">
                <a:effectLst>
                  <a:outerShdw blurRad="38100" dist="38100" dir="2700000" algn="tl">
                    <a:srgbClr val="C0C0C0"/>
                  </a:outerShdw>
                </a:effectLst>
                <a:cs typeface="B Farnaz" pitchFamily="2" charset="-78"/>
              </a:rPr>
              <a:t>متداولترين فنون و تکنيکهايي که آناليست را در زمينه بهبود وضع فعلي و پيشنهاد وضع آتي ياري مي دهند عبارتند از: </a:t>
            </a:r>
            <a:endParaRPr lang="en-US" sz="3200">
              <a:effectLst>
                <a:outerShdw blurRad="38100" dist="38100" dir="2700000" algn="tl">
                  <a:srgbClr val="C0C0C0"/>
                </a:outerShdw>
              </a:effectLst>
              <a:cs typeface="B Farnaz" pitchFamily="2" charset="-78"/>
            </a:endParaRPr>
          </a:p>
        </p:txBody>
      </p:sp>
      <p:sp>
        <p:nvSpPr>
          <p:cNvPr id="181251" name="Rectangle 3"/>
          <p:cNvSpPr>
            <a:spLocks noGrp="1" noChangeArrowheads="1"/>
          </p:cNvSpPr>
          <p:nvPr>
            <p:ph type="body" idx="4294967295"/>
          </p:nvPr>
        </p:nvSpPr>
        <p:spPr>
          <a:xfrm>
            <a:off x="1919288" y="2133600"/>
            <a:ext cx="6502400" cy="3384550"/>
          </a:xfrm>
        </p:spPr>
        <p:txBody>
          <a:bodyPr/>
          <a:lstStyle/>
          <a:p>
            <a:pPr marL="609600" indent="-609600" algn="r" rtl="1">
              <a:buFont typeface="Wingdings" panose="05000000000000000000" pitchFamily="2" charset="2"/>
              <a:buChar char="¡"/>
            </a:pPr>
            <a:r>
              <a:rPr lang="fa-IR">
                <a:cs typeface=" Mitra" pitchFamily="2" charset="-78"/>
              </a:rPr>
              <a:t>بررسي تقسيم کار </a:t>
            </a:r>
          </a:p>
          <a:p>
            <a:pPr marL="609600" indent="-609600" algn="r" rtl="1">
              <a:buFont typeface="Wingdings" panose="05000000000000000000" pitchFamily="2" charset="2"/>
              <a:buChar char="¡"/>
            </a:pPr>
            <a:r>
              <a:rPr lang="fa-IR">
                <a:cs typeface=" Mitra" pitchFamily="2" charset="-78"/>
              </a:rPr>
              <a:t>بررسي جريان کار </a:t>
            </a:r>
          </a:p>
          <a:p>
            <a:pPr marL="609600" indent="-609600" algn="r" rtl="1">
              <a:buFont typeface="Wingdings" panose="05000000000000000000" pitchFamily="2" charset="2"/>
              <a:buChar char="¡"/>
            </a:pPr>
            <a:r>
              <a:rPr lang="fa-IR">
                <a:cs typeface=" Mitra" pitchFamily="2" charset="-78"/>
              </a:rPr>
              <a:t>بررسي جا و مکان </a:t>
            </a:r>
          </a:p>
          <a:p>
            <a:pPr marL="609600" indent="-609600" algn="r" rtl="1">
              <a:buFont typeface="Wingdings" panose="05000000000000000000" pitchFamily="2" charset="2"/>
              <a:buChar char="¡"/>
            </a:pPr>
            <a:r>
              <a:rPr lang="fa-IR">
                <a:cs typeface=" Mitra" pitchFamily="2" charset="-78"/>
              </a:rPr>
              <a:t>کنترل فرمها </a:t>
            </a:r>
          </a:p>
          <a:p>
            <a:pPr marL="609600" indent="-609600" algn="r" rtl="1">
              <a:buFont typeface="Wingdings" panose="05000000000000000000" pitchFamily="2" charset="2"/>
              <a:buChar char="¡"/>
            </a:pPr>
            <a:r>
              <a:rPr lang="fa-IR">
                <a:cs typeface=" Mitra" pitchFamily="2" charset="-78"/>
              </a:rPr>
              <a:t>کنترل اسناد و سيستمهاي بايگاني </a:t>
            </a:r>
          </a:p>
          <a:p>
            <a:pPr marL="609600" indent="-609600" algn="r" rtl="1">
              <a:buFont typeface="Wingdings" panose="05000000000000000000" pitchFamily="2" charset="2"/>
              <a:buChar char="¡"/>
            </a:pPr>
            <a:r>
              <a:rPr lang="fa-IR">
                <a:cs typeface=" Mitra" pitchFamily="2" charset="-78"/>
              </a:rPr>
              <a:t>اندازه گيري کار </a:t>
            </a:r>
          </a:p>
        </p:txBody>
      </p:sp>
      <p:grpSp>
        <p:nvGrpSpPr>
          <p:cNvPr id="5124" name="Group 4"/>
          <p:cNvGrpSpPr>
            <a:grpSpLocks/>
          </p:cNvGrpSpPr>
          <p:nvPr/>
        </p:nvGrpSpPr>
        <p:grpSpPr bwMode="auto">
          <a:xfrm>
            <a:off x="9409114" y="6381750"/>
            <a:ext cx="1258887" cy="476250"/>
            <a:chOff x="4967" y="4020"/>
            <a:chExt cx="793" cy="300"/>
          </a:xfrm>
        </p:grpSpPr>
        <p:sp>
          <p:nvSpPr>
            <p:cNvPr id="5125"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5126"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0990805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81250"/>
                                        </p:tgtEl>
                                        <p:attrNameLst>
                                          <p:attrName>style.visibility</p:attrName>
                                        </p:attrNameLst>
                                      </p:cBhvr>
                                      <p:to>
                                        <p:strVal val="visible"/>
                                      </p:to>
                                    </p:set>
                                    <p:anim calcmode="lin" valueType="num">
                                      <p:cBhvr>
                                        <p:cTn id="7" dur="500" fill="hold"/>
                                        <p:tgtEl>
                                          <p:spTgt spid="181250"/>
                                        </p:tgtEl>
                                        <p:attrNameLst>
                                          <p:attrName>ppt_w</p:attrName>
                                        </p:attrNameLst>
                                      </p:cBhvr>
                                      <p:tavLst>
                                        <p:tav tm="0">
                                          <p:val>
                                            <p:fltVal val="0"/>
                                          </p:val>
                                        </p:tav>
                                        <p:tav tm="100000">
                                          <p:val>
                                            <p:strVal val="#ppt_w"/>
                                          </p:val>
                                        </p:tav>
                                      </p:tavLst>
                                    </p:anim>
                                    <p:anim calcmode="lin" valueType="num">
                                      <p:cBhvr>
                                        <p:cTn id="8" dur="500" fill="hold"/>
                                        <p:tgtEl>
                                          <p:spTgt spid="181250"/>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81251">
                                            <p:txEl>
                                              <p:pRg st="0" end="0"/>
                                            </p:txEl>
                                          </p:spTgt>
                                        </p:tgtEl>
                                        <p:attrNameLst>
                                          <p:attrName>style.visibility</p:attrName>
                                        </p:attrNameLst>
                                      </p:cBhvr>
                                      <p:to>
                                        <p:strVal val="visible"/>
                                      </p:to>
                                    </p:set>
                                    <p:anim calcmode="lin" valueType="num">
                                      <p:cBhvr>
                                        <p:cTn id="12" dur="1000" fill="hold"/>
                                        <p:tgtEl>
                                          <p:spTgt spid="181251">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181251">
                                            <p:txEl>
                                              <p:pRg st="0" end="0"/>
                                            </p:txEl>
                                          </p:spTgt>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500"/>
                            </p:stCondLst>
                            <p:childTnLst>
                              <p:par>
                                <p:cTn id="15" presetID="23" presetClass="entr" presetSubtype="16" fill="hold" grpId="0" nodeType="afterEffect">
                                  <p:stCondLst>
                                    <p:cond delay="0"/>
                                  </p:stCondLst>
                                  <p:childTnLst>
                                    <p:set>
                                      <p:cBhvr>
                                        <p:cTn id="16" dur="1" fill="hold">
                                          <p:stCondLst>
                                            <p:cond delay="0"/>
                                          </p:stCondLst>
                                        </p:cTn>
                                        <p:tgtEl>
                                          <p:spTgt spid="181251">
                                            <p:txEl>
                                              <p:pRg st="1" end="1"/>
                                            </p:txEl>
                                          </p:spTgt>
                                        </p:tgtEl>
                                        <p:attrNameLst>
                                          <p:attrName>style.visibility</p:attrName>
                                        </p:attrNameLst>
                                      </p:cBhvr>
                                      <p:to>
                                        <p:strVal val="visible"/>
                                      </p:to>
                                    </p:set>
                                    <p:anim calcmode="lin" valueType="num">
                                      <p:cBhvr>
                                        <p:cTn id="17" dur="1000" fill="hold"/>
                                        <p:tgtEl>
                                          <p:spTgt spid="181251">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181251">
                                            <p:txEl>
                                              <p:pRg st="1" end="1"/>
                                            </p:txEl>
                                          </p:spTgt>
                                        </p:tgtEl>
                                        <p:attrNameLst>
                                          <p:attrName>ppt_h</p:attrName>
                                        </p:attrNameLst>
                                      </p:cBhvr>
                                      <p:tavLst>
                                        <p:tav tm="0">
                                          <p:val>
                                            <p:fltVal val="0"/>
                                          </p:val>
                                        </p:tav>
                                        <p:tav tm="100000">
                                          <p:val>
                                            <p:strVal val="#ppt_h"/>
                                          </p:val>
                                        </p:tav>
                                      </p:tavLst>
                                    </p:anim>
                                  </p:childTnLst>
                                </p:cTn>
                              </p:par>
                            </p:childTnLst>
                          </p:cTn>
                        </p:par>
                        <p:par>
                          <p:cTn id="19" fill="hold" nodeType="afterGroup">
                            <p:stCondLst>
                              <p:cond delay="2500"/>
                            </p:stCondLst>
                            <p:childTnLst>
                              <p:par>
                                <p:cTn id="20" presetID="23" presetClass="entr" presetSubtype="16" fill="hold" grpId="0" nodeType="afterEffect">
                                  <p:stCondLst>
                                    <p:cond delay="0"/>
                                  </p:stCondLst>
                                  <p:childTnLst>
                                    <p:set>
                                      <p:cBhvr>
                                        <p:cTn id="21" dur="1" fill="hold">
                                          <p:stCondLst>
                                            <p:cond delay="0"/>
                                          </p:stCondLst>
                                        </p:cTn>
                                        <p:tgtEl>
                                          <p:spTgt spid="181251">
                                            <p:txEl>
                                              <p:pRg st="2" end="2"/>
                                            </p:txEl>
                                          </p:spTgt>
                                        </p:tgtEl>
                                        <p:attrNameLst>
                                          <p:attrName>style.visibility</p:attrName>
                                        </p:attrNameLst>
                                      </p:cBhvr>
                                      <p:to>
                                        <p:strVal val="visible"/>
                                      </p:to>
                                    </p:set>
                                    <p:anim calcmode="lin" valueType="num">
                                      <p:cBhvr>
                                        <p:cTn id="22" dur="1000" fill="hold"/>
                                        <p:tgtEl>
                                          <p:spTgt spid="181251">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181251">
                                            <p:txEl>
                                              <p:pRg st="2" end="2"/>
                                            </p:txEl>
                                          </p:spTgt>
                                        </p:tgtEl>
                                        <p:attrNameLst>
                                          <p:attrName>ppt_h</p:attrName>
                                        </p:attrNameLst>
                                      </p:cBhvr>
                                      <p:tavLst>
                                        <p:tav tm="0">
                                          <p:val>
                                            <p:fltVal val="0"/>
                                          </p:val>
                                        </p:tav>
                                        <p:tav tm="100000">
                                          <p:val>
                                            <p:strVal val="#ppt_h"/>
                                          </p:val>
                                        </p:tav>
                                      </p:tavLst>
                                    </p:anim>
                                  </p:childTnLst>
                                </p:cTn>
                              </p:par>
                            </p:childTnLst>
                          </p:cTn>
                        </p:par>
                        <p:par>
                          <p:cTn id="24" fill="hold" nodeType="afterGroup">
                            <p:stCondLst>
                              <p:cond delay="3500"/>
                            </p:stCondLst>
                            <p:childTnLst>
                              <p:par>
                                <p:cTn id="25" presetID="23" presetClass="entr" presetSubtype="16" fill="hold" grpId="0" nodeType="afterEffect">
                                  <p:stCondLst>
                                    <p:cond delay="0"/>
                                  </p:stCondLst>
                                  <p:childTnLst>
                                    <p:set>
                                      <p:cBhvr>
                                        <p:cTn id="26" dur="1" fill="hold">
                                          <p:stCondLst>
                                            <p:cond delay="0"/>
                                          </p:stCondLst>
                                        </p:cTn>
                                        <p:tgtEl>
                                          <p:spTgt spid="181251">
                                            <p:txEl>
                                              <p:pRg st="3" end="3"/>
                                            </p:txEl>
                                          </p:spTgt>
                                        </p:tgtEl>
                                        <p:attrNameLst>
                                          <p:attrName>style.visibility</p:attrName>
                                        </p:attrNameLst>
                                      </p:cBhvr>
                                      <p:to>
                                        <p:strVal val="visible"/>
                                      </p:to>
                                    </p:set>
                                    <p:anim calcmode="lin" valueType="num">
                                      <p:cBhvr>
                                        <p:cTn id="27" dur="1000" fill="hold"/>
                                        <p:tgtEl>
                                          <p:spTgt spid="181251">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181251">
                                            <p:txEl>
                                              <p:pRg st="3" end="3"/>
                                            </p:txEl>
                                          </p:spTgt>
                                        </p:tgtEl>
                                        <p:attrNameLst>
                                          <p:attrName>ppt_h</p:attrName>
                                        </p:attrNameLst>
                                      </p:cBhvr>
                                      <p:tavLst>
                                        <p:tav tm="0">
                                          <p:val>
                                            <p:fltVal val="0"/>
                                          </p:val>
                                        </p:tav>
                                        <p:tav tm="100000">
                                          <p:val>
                                            <p:strVal val="#ppt_h"/>
                                          </p:val>
                                        </p:tav>
                                      </p:tavLst>
                                    </p:anim>
                                  </p:childTnLst>
                                </p:cTn>
                              </p:par>
                            </p:childTnLst>
                          </p:cTn>
                        </p:par>
                        <p:par>
                          <p:cTn id="29" fill="hold" nodeType="afterGroup">
                            <p:stCondLst>
                              <p:cond delay="4500"/>
                            </p:stCondLst>
                            <p:childTnLst>
                              <p:par>
                                <p:cTn id="30" presetID="23" presetClass="entr" presetSubtype="16" fill="hold" grpId="0" nodeType="afterEffect">
                                  <p:stCondLst>
                                    <p:cond delay="0"/>
                                  </p:stCondLst>
                                  <p:childTnLst>
                                    <p:set>
                                      <p:cBhvr>
                                        <p:cTn id="31" dur="1" fill="hold">
                                          <p:stCondLst>
                                            <p:cond delay="0"/>
                                          </p:stCondLst>
                                        </p:cTn>
                                        <p:tgtEl>
                                          <p:spTgt spid="181251">
                                            <p:txEl>
                                              <p:pRg st="4" end="4"/>
                                            </p:txEl>
                                          </p:spTgt>
                                        </p:tgtEl>
                                        <p:attrNameLst>
                                          <p:attrName>style.visibility</p:attrName>
                                        </p:attrNameLst>
                                      </p:cBhvr>
                                      <p:to>
                                        <p:strVal val="visible"/>
                                      </p:to>
                                    </p:set>
                                    <p:anim calcmode="lin" valueType="num">
                                      <p:cBhvr>
                                        <p:cTn id="32" dur="1000" fill="hold"/>
                                        <p:tgtEl>
                                          <p:spTgt spid="181251">
                                            <p:txEl>
                                              <p:pRg st="4" end="4"/>
                                            </p:txEl>
                                          </p:spTgt>
                                        </p:tgtEl>
                                        <p:attrNameLst>
                                          <p:attrName>ppt_w</p:attrName>
                                        </p:attrNameLst>
                                      </p:cBhvr>
                                      <p:tavLst>
                                        <p:tav tm="0">
                                          <p:val>
                                            <p:fltVal val="0"/>
                                          </p:val>
                                        </p:tav>
                                        <p:tav tm="100000">
                                          <p:val>
                                            <p:strVal val="#ppt_w"/>
                                          </p:val>
                                        </p:tav>
                                      </p:tavLst>
                                    </p:anim>
                                    <p:anim calcmode="lin" valueType="num">
                                      <p:cBhvr>
                                        <p:cTn id="33" dur="1000" fill="hold"/>
                                        <p:tgtEl>
                                          <p:spTgt spid="181251">
                                            <p:txEl>
                                              <p:pRg st="4" end="4"/>
                                            </p:txEl>
                                          </p:spTgt>
                                        </p:tgtEl>
                                        <p:attrNameLst>
                                          <p:attrName>ppt_h</p:attrName>
                                        </p:attrNameLst>
                                      </p:cBhvr>
                                      <p:tavLst>
                                        <p:tav tm="0">
                                          <p:val>
                                            <p:fltVal val="0"/>
                                          </p:val>
                                        </p:tav>
                                        <p:tav tm="100000">
                                          <p:val>
                                            <p:strVal val="#ppt_h"/>
                                          </p:val>
                                        </p:tav>
                                      </p:tavLst>
                                    </p:anim>
                                  </p:childTnLst>
                                </p:cTn>
                              </p:par>
                            </p:childTnLst>
                          </p:cTn>
                        </p:par>
                        <p:par>
                          <p:cTn id="34" fill="hold" nodeType="afterGroup">
                            <p:stCondLst>
                              <p:cond delay="5500"/>
                            </p:stCondLst>
                            <p:childTnLst>
                              <p:par>
                                <p:cTn id="35" presetID="23" presetClass="entr" presetSubtype="16" fill="hold" grpId="0" nodeType="afterEffect">
                                  <p:stCondLst>
                                    <p:cond delay="0"/>
                                  </p:stCondLst>
                                  <p:childTnLst>
                                    <p:set>
                                      <p:cBhvr>
                                        <p:cTn id="36" dur="1" fill="hold">
                                          <p:stCondLst>
                                            <p:cond delay="0"/>
                                          </p:stCondLst>
                                        </p:cTn>
                                        <p:tgtEl>
                                          <p:spTgt spid="181251">
                                            <p:txEl>
                                              <p:pRg st="5" end="5"/>
                                            </p:txEl>
                                          </p:spTgt>
                                        </p:tgtEl>
                                        <p:attrNameLst>
                                          <p:attrName>style.visibility</p:attrName>
                                        </p:attrNameLst>
                                      </p:cBhvr>
                                      <p:to>
                                        <p:strVal val="visible"/>
                                      </p:to>
                                    </p:set>
                                    <p:anim calcmode="lin" valueType="num">
                                      <p:cBhvr>
                                        <p:cTn id="37" dur="1000" fill="hold"/>
                                        <p:tgtEl>
                                          <p:spTgt spid="181251">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181251">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0" grpId="0"/>
      <p:bldP spid="181251"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8114" name="Rectangle 2"/>
          <p:cNvSpPr>
            <a:spLocks noGrp="1" noChangeArrowheads="1"/>
          </p:cNvSpPr>
          <p:nvPr>
            <p:ph type="title" idx="4294967295"/>
          </p:nvPr>
        </p:nvSpPr>
        <p:spPr>
          <a:xfrm>
            <a:off x="2208213" y="1830389"/>
            <a:ext cx="6870700" cy="2751137"/>
          </a:xfrm>
        </p:spPr>
        <p:txBody>
          <a:bodyPr anchor="b"/>
          <a:lstStyle/>
          <a:p>
            <a:pPr eaLnBrk="1" hangingPunct="1">
              <a:defRPr/>
            </a:pPr>
            <a:r>
              <a:rPr lang="fa-IR" sz="5400">
                <a:effectLst>
                  <a:outerShdw blurRad="38100" dist="38100" dir="2700000" algn="tl">
                    <a:srgbClr val="C0C0C0"/>
                  </a:outerShdw>
                </a:effectLst>
                <a:cs typeface="B Farnaz" pitchFamily="2" charset="-78"/>
              </a:rPr>
              <a:t>مراحل بررسي و کنترل فرم</a:t>
            </a:r>
            <a:r>
              <a:rPr lang="fa-IR" sz="3200">
                <a:effectLst>
                  <a:outerShdw blurRad="38100" dist="38100" dir="2700000" algn="tl">
                    <a:srgbClr val="C0C0C0"/>
                  </a:outerShdw>
                </a:effectLst>
              </a:rPr>
              <a:t> </a:t>
            </a:r>
            <a:br>
              <a:rPr lang="fa-IR" sz="3200">
                <a:effectLst>
                  <a:outerShdw blurRad="38100" dist="38100" dir="2700000" algn="tl">
                    <a:srgbClr val="C0C0C0"/>
                  </a:outerShdw>
                </a:effectLst>
              </a:rPr>
            </a:br>
            <a:r>
              <a:rPr lang="fa-IR" sz="2400">
                <a:effectLst>
                  <a:outerShdw blurRad="38100" dist="38100" dir="2700000" algn="tl">
                    <a:srgbClr val="C0C0C0"/>
                  </a:outerShdw>
                </a:effectLst>
              </a:rPr>
              <a:t/>
            </a:r>
            <a:br>
              <a:rPr lang="fa-IR" sz="2400">
                <a:effectLst>
                  <a:outerShdw blurRad="38100" dist="38100" dir="2700000" algn="tl">
                    <a:srgbClr val="C0C0C0"/>
                  </a:outerShdw>
                </a:effectLst>
              </a:rPr>
            </a:br>
            <a:r>
              <a:rPr lang="fa-IR" sz="2400">
                <a:effectLst>
                  <a:outerShdw blurRad="38100" dist="38100" dir="2700000" algn="tl">
                    <a:srgbClr val="C0C0C0"/>
                  </a:outerShdw>
                </a:effectLst>
              </a:rPr>
              <a:t/>
            </a:r>
            <a:br>
              <a:rPr lang="fa-IR" sz="2400">
                <a:effectLst>
                  <a:outerShdw blurRad="38100" dist="38100" dir="2700000" algn="tl">
                    <a:srgbClr val="C0C0C0"/>
                  </a:outerShdw>
                </a:effectLst>
              </a:rPr>
            </a:br>
            <a:r>
              <a:rPr lang="fa-IR" sz="3200" b="1">
                <a:effectLst>
                  <a:outerShdw blurRad="38100" dist="38100" dir="2700000" algn="tl">
                    <a:srgbClr val="C0C0C0"/>
                  </a:outerShdw>
                </a:effectLst>
                <a:cs typeface=" Mitra" pitchFamily="2" charset="-78"/>
              </a:rPr>
              <a:t>براي بررسي فرمهاي سازماني و ايجاد بهبودي در آنها , طي مراحل زير ضروري است</a:t>
            </a:r>
            <a:r>
              <a:rPr lang="fa-IR" sz="3200">
                <a:effectLst>
                  <a:outerShdw blurRad="38100" dist="38100" dir="2700000" algn="tl">
                    <a:srgbClr val="C0C0C0"/>
                  </a:outerShdw>
                </a:effectLst>
                <a:cs typeface=" Mitra" pitchFamily="2" charset="-78"/>
              </a:rPr>
              <a:t>:</a:t>
            </a:r>
            <a:endParaRPr lang="en-US" sz="3200">
              <a:effectLst>
                <a:outerShdw blurRad="38100" dist="38100" dir="2700000" algn="tl">
                  <a:srgbClr val="C0C0C0"/>
                </a:outerShdw>
              </a:effectLst>
              <a:cs typeface=" Mitra" pitchFamily="2" charset="-78"/>
            </a:endParaRPr>
          </a:p>
        </p:txBody>
      </p:sp>
      <p:grpSp>
        <p:nvGrpSpPr>
          <p:cNvPr id="41987" name="Group 3"/>
          <p:cNvGrpSpPr>
            <a:grpSpLocks/>
          </p:cNvGrpSpPr>
          <p:nvPr/>
        </p:nvGrpSpPr>
        <p:grpSpPr bwMode="auto">
          <a:xfrm>
            <a:off x="9409114" y="6381750"/>
            <a:ext cx="1258887" cy="476250"/>
            <a:chOff x="4967" y="4020"/>
            <a:chExt cx="793" cy="300"/>
          </a:xfrm>
        </p:grpSpPr>
        <p:sp>
          <p:nvSpPr>
            <p:cNvPr id="41988" name="AutoShape 4">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41989" name="AutoShape 5">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675271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218114"/>
                                        </p:tgtEl>
                                        <p:attrNameLst>
                                          <p:attrName>style.visibility</p:attrName>
                                        </p:attrNameLst>
                                      </p:cBhvr>
                                      <p:to>
                                        <p:strVal val="visible"/>
                                      </p:to>
                                    </p:set>
                                    <p:anim calcmode="lin" valueType="num">
                                      <p:cBhvr>
                                        <p:cTn id="7" dur="2000" fill="hold"/>
                                        <p:tgtEl>
                                          <p:spTgt spid="218114"/>
                                        </p:tgtEl>
                                        <p:attrNameLst>
                                          <p:attrName>ppt_w</p:attrName>
                                        </p:attrNameLst>
                                      </p:cBhvr>
                                      <p:tavLst>
                                        <p:tav tm="0">
                                          <p:val>
                                            <p:strVal val="#ppt_w*2.5"/>
                                          </p:val>
                                        </p:tav>
                                        <p:tav tm="100000">
                                          <p:val>
                                            <p:strVal val="#ppt_w"/>
                                          </p:val>
                                        </p:tav>
                                      </p:tavLst>
                                    </p:anim>
                                    <p:anim calcmode="lin" valueType="num">
                                      <p:cBhvr>
                                        <p:cTn id="8" dur="2000" fill="hold"/>
                                        <p:tgtEl>
                                          <p:spTgt spid="218114"/>
                                        </p:tgtEl>
                                        <p:attrNameLst>
                                          <p:attrName>ppt_h</p:attrName>
                                        </p:attrNameLst>
                                      </p:cBhvr>
                                      <p:tavLst>
                                        <p:tav tm="0">
                                          <p:val>
                                            <p:strVal val="#ppt_h"/>
                                          </p:val>
                                        </p:tav>
                                        <p:tav tm="100000">
                                          <p:val>
                                            <p:strVal val="#ppt_h"/>
                                          </p:val>
                                        </p:tav>
                                      </p:tavLst>
                                    </p:anim>
                                    <p:anim calcmode="lin" valueType="num">
                                      <p:cBhvr>
                                        <p:cTn id="9" dur="2000" fill="hold"/>
                                        <p:tgtEl>
                                          <p:spTgt spid="218114"/>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18114"/>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1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4" grpId="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9138" name="Rectangle 2"/>
          <p:cNvSpPr>
            <a:spLocks noGrp="1" noChangeArrowheads="1"/>
          </p:cNvSpPr>
          <p:nvPr>
            <p:ph type="title" idx="4294967295"/>
          </p:nvPr>
        </p:nvSpPr>
        <p:spPr/>
        <p:txBody>
          <a:bodyPr anchor="b"/>
          <a:lstStyle/>
          <a:p>
            <a:pPr eaLnBrk="1" hangingPunct="1">
              <a:defRPr/>
            </a:pPr>
            <a:r>
              <a:rPr lang="fa-IR" sz="3600">
                <a:effectLst>
                  <a:outerShdw blurRad="38100" dist="38100" dir="2700000" algn="tl">
                    <a:srgbClr val="C0C0C0"/>
                  </a:outerShdw>
                </a:effectLst>
                <a:cs typeface="B Farnaz" pitchFamily="2" charset="-78"/>
              </a:rPr>
              <a:t>مرحله اول _ بررسي فرمهاي موجود </a:t>
            </a:r>
            <a:endParaRPr lang="en-US" sz="3600">
              <a:effectLst>
                <a:outerShdw blurRad="38100" dist="38100" dir="2700000" algn="tl">
                  <a:srgbClr val="C0C0C0"/>
                </a:outerShdw>
              </a:effectLst>
              <a:cs typeface="B Farnaz" pitchFamily="2" charset="-78"/>
            </a:endParaRPr>
          </a:p>
        </p:txBody>
      </p:sp>
      <p:sp>
        <p:nvSpPr>
          <p:cNvPr id="219139" name="Rectangle 3"/>
          <p:cNvSpPr>
            <a:spLocks noGrp="1" noChangeArrowheads="1"/>
          </p:cNvSpPr>
          <p:nvPr>
            <p:ph type="body" idx="4294967295"/>
          </p:nvPr>
        </p:nvSpPr>
        <p:spPr>
          <a:xfrm>
            <a:off x="1919288" y="2133600"/>
            <a:ext cx="6324600" cy="2133600"/>
          </a:xfrm>
        </p:spPr>
        <p:txBody>
          <a:bodyPr/>
          <a:lstStyle/>
          <a:p>
            <a:pPr algn="r" rtl="1" eaLnBrk="1" hangingPunct="1">
              <a:buFontTx/>
              <a:buNone/>
            </a:pPr>
            <a:r>
              <a:rPr lang="fa-IR" sz="3200">
                <a:cs typeface=" Mitra" pitchFamily="2" charset="-78"/>
              </a:rPr>
              <a:t>   در اين مرحله آناليست , نمونه اي از فرمهاي موجود سازماني را جمع آوري مي کند . </a:t>
            </a:r>
            <a:endParaRPr lang="en-US" sz="3200">
              <a:cs typeface=" Mitra" pitchFamily="2" charset="-78"/>
            </a:endParaRPr>
          </a:p>
        </p:txBody>
      </p:sp>
      <p:grpSp>
        <p:nvGrpSpPr>
          <p:cNvPr id="43012" name="Group 4"/>
          <p:cNvGrpSpPr>
            <a:grpSpLocks/>
          </p:cNvGrpSpPr>
          <p:nvPr/>
        </p:nvGrpSpPr>
        <p:grpSpPr bwMode="auto">
          <a:xfrm>
            <a:off x="9409114" y="6381750"/>
            <a:ext cx="1258887" cy="476250"/>
            <a:chOff x="4967" y="4020"/>
            <a:chExt cx="793" cy="300"/>
          </a:xfrm>
        </p:grpSpPr>
        <p:sp>
          <p:nvSpPr>
            <p:cNvPr id="43013"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43014"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32057829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219138"/>
                                        </p:tgtEl>
                                        <p:attrNameLst>
                                          <p:attrName>style.visibility</p:attrName>
                                        </p:attrNameLst>
                                      </p:cBhvr>
                                      <p:to>
                                        <p:strVal val="visible"/>
                                      </p:to>
                                    </p:set>
                                    <p:anim calcmode="lin" valueType="num">
                                      <p:cBhvr>
                                        <p:cTn id="7" dur="2000" fill="hold"/>
                                        <p:tgtEl>
                                          <p:spTgt spid="219138"/>
                                        </p:tgtEl>
                                        <p:attrNameLst>
                                          <p:attrName>ppt_w</p:attrName>
                                        </p:attrNameLst>
                                      </p:cBhvr>
                                      <p:tavLst>
                                        <p:tav tm="0">
                                          <p:val>
                                            <p:strVal val="#ppt_w*2.5"/>
                                          </p:val>
                                        </p:tav>
                                        <p:tav tm="100000">
                                          <p:val>
                                            <p:strVal val="#ppt_w"/>
                                          </p:val>
                                        </p:tav>
                                      </p:tavLst>
                                    </p:anim>
                                    <p:anim calcmode="lin" valueType="num">
                                      <p:cBhvr>
                                        <p:cTn id="8" dur="2000" fill="hold"/>
                                        <p:tgtEl>
                                          <p:spTgt spid="219138"/>
                                        </p:tgtEl>
                                        <p:attrNameLst>
                                          <p:attrName>ppt_h</p:attrName>
                                        </p:attrNameLst>
                                      </p:cBhvr>
                                      <p:tavLst>
                                        <p:tav tm="0">
                                          <p:val>
                                            <p:strVal val="#ppt_h"/>
                                          </p:val>
                                        </p:tav>
                                        <p:tav tm="100000">
                                          <p:val>
                                            <p:strVal val="#ppt_h"/>
                                          </p:val>
                                        </p:tav>
                                      </p:tavLst>
                                    </p:anim>
                                    <p:anim calcmode="lin" valueType="num">
                                      <p:cBhvr>
                                        <p:cTn id="9" dur="2000" fill="hold"/>
                                        <p:tgtEl>
                                          <p:spTgt spid="219138"/>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19138"/>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19138"/>
                                        </p:tgtEl>
                                      </p:cBhvr>
                                    </p:animEffect>
                                  </p:childTnLst>
                                </p:cTn>
                              </p:par>
                            </p:childTnLst>
                          </p:cTn>
                        </p:par>
                        <p:par>
                          <p:cTn id="12" fill="hold" nodeType="afterGroup">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219139">
                                            <p:txEl>
                                              <p:pRg st="0" end="0"/>
                                            </p:txEl>
                                          </p:spTgt>
                                        </p:tgtEl>
                                        <p:attrNameLst>
                                          <p:attrName>style.visibility</p:attrName>
                                        </p:attrNameLst>
                                      </p:cBhvr>
                                      <p:to>
                                        <p:strVal val="visible"/>
                                      </p:to>
                                    </p:set>
                                    <p:animEffect transition="in" filter="wipe(left)">
                                      <p:cBhvr>
                                        <p:cTn id="15" dur="500"/>
                                        <p:tgtEl>
                                          <p:spTgt spid="2191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8" grpId="0"/>
      <p:bldP spid="219139"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0162" name="Rectangle 2"/>
          <p:cNvSpPr>
            <a:spLocks noGrp="1" noChangeArrowheads="1"/>
          </p:cNvSpPr>
          <p:nvPr>
            <p:ph type="title" idx="4294967295"/>
          </p:nvPr>
        </p:nvSpPr>
        <p:spPr/>
        <p:txBody>
          <a:bodyPr anchor="b"/>
          <a:lstStyle/>
          <a:p>
            <a:pPr eaLnBrk="1" hangingPunct="1">
              <a:defRPr/>
            </a:pPr>
            <a:r>
              <a:rPr lang="fa-IR" sz="3600">
                <a:effectLst>
                  <a:outerShdw blurRad="38100" dist="38100" dir="2700000" algn="tl">
                    <a:srgbClr val="C0C0C0"/>
                  </a:outerShdw>
                </a:effectLst>
                <a:cs typeface="B Farnaz" pitchFamily="2" charset="-78"/>
              </a:rPr>
              <a:t>مرحله دوم _ تجزيه و تحليل فرمهاي موجود </a:t>
            </a:r>
            <a:endParaRPr lang="en-US" sz="3600">
              <a:effectLst>
                <a:outerShdw blurRad="38100" dist="38100" dir="2700000" algn="tl">
                  <a:srgbClr val="C0C0C0"/>
                </a:outerShdw>
              </a:effectLst>
              <a:cs typeface="B Farnaz" pitchFamily="2" charset="-78"/>
            </a:endParaRPr>
          </a:p>
        </p:txBody>
      </p:sp>
      <p:sp>
        <p:nvSpPr>
          <p:cNvPr id="220163" name="Rectangle 3"/>
          <p:cNvSpPr>
            <a:spLocks noGrp="1" noChangeArrowheads="1"/>
          </p:cNvSpPr>
          <p:nvPr>
            <p:ph type="body" idx="4294967295"/>
          </p:nvPr>
        </p:nvSpPr>
        <p:spPr>
          <a:xfrm>
            <a:off x="1919288" y="2349500"/>
            <a:ext cx="6324600" cy="2133600"/>
          </a:xfrm>
        </p:spPr>
        <p:txBody>
          <a:bodyPr/>
          <a:lstStyle/>
          <a:p>
            <a:pPr algn="r" rtl="1" eaLnBrk="1" hangingPunct="1">
              <a:buFontTx/>
              <a:buNone/>
            </a:pPr>
            <a:r>
              <a:rPr lang="fa-IR" sz="3200">
                <a:cs typeface=" Mitra" pitchFamily="2" charset="-78"/>
              </a:rPr>
              <a:t>    در اين مرحله , آناليست , با تجزيه و تحليل اطلاعات موجود به بررسي نقايص , کاستيها , و ايرادات و نارسيهاي فرمهاي موجود مي پردازد . </a:t>
            </a:r>
            <a:endParaRPr lang="en-US" sz="3200">
              <a:cs typeface=" Mitra" pitchFamily="2" charset="-78"/>
            </a:endParaRPr>
          </a:p>
        </p:txBody>
      </p:sp>
      <p:grpSp>
        <p:nvGrpSpPr>
          <p:cNvPr id="44036" name="Group 4"/>
          <p:cNvGrpSpPr>
            <a:grpSpLocks/>
          </p:cNvGrpSpPr>
          <p:nvPr/>
        </p:nvGrpSpPr>
        <p:grpSpPr bwMode="auto">
          <a:xfrm>
            <a:off x="9409114" y="6381750"/>
            <a:ext cx="1258887" cy="476250"/>
            <a:chOff x="4967" y="4020"/>
            <a:chExt cx="793" cy="300"/>
          </a:xfrm>
        </p:grpSpPr>
        <p:sp>
          <p:nvSpPr>
            <p:cNvPr id="44037"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44038"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34127151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20162"/>
                                        </p:tgtEl>
                                        <p:attrNameLst>
                                          <p:attrName>style.visibility</p:attrName>
                                        </p:attrNameLst>
                                      </p:cBhvr>
                                      <p:to>
                                        <p:strVal val="visible"/>
                                      </p:to>
                                    </p:set>
                                    <p:anim calcmode="lin" valueType="num">
                                      <p:cBhvr>
                                        <p:cTn id="7" dur="500" fill="hold"/>
                                        <p:tgtEl>
                                          <p:spTgt spid="220162"/>
                                        </p:tgtEl>
                                        <p:attrNameLst>
                                          <p:attrName>ppt_w</p:attrName>
                                        </p:attrNameLst>
                                      </p:cBhvr>
                                      <p:tavLst>
                                        <p:tav tm="0">
                                          <p:val>
                                            <p:fltVal val="0"/>
                                          </p:val>
                                        </p:tav>
                                        <p:tav tm="100000">
                                          <p:val>
                                            <p:strVal val="#ppt_w"/>
                                          </p:val>
                                        </p:tav>
                                      </p:tavLst>
                                    </p:anim>
                                    <p:anim calcmode="lin" valueType="num">
                                      <p:cBhvr>
                                        <p:cTn id="8" dur="500" fill="hold"/>
                                        <p:tgtEl>
                                          <p:spTgt spid="220162"/>
                                        </p:tgtEl>
                                        <p:attrNameLst>
                                          <p:attrName>ppt_h</p:attrName>
                                        </p:attrNameLst>
                                      </p:cBhvr>
                                      <p:tavLst>
                                        <p:tav tm="0">
                                          <p:val>
                                            <p:fltVal val="0"/>
                                          </p:val>
                                        </p:tav>
                                        <p:tav tm="100000">
                                          <p:val>
                                            <p:strVal val="#ppt_h"/>
                                          </p:val>
                                        </p:tav>
                                      </p:tavLst>
                                    </p:anim>
                                    <p:anim calcmode="lin" valueType="num">
                                      <p:cBhvr>
                                        <p:cTn id="9" dur="500" fill="hold"/>
                                        <p:tgtEl>
                                          <p:spTgt spid="220162"/>
                                        </p:tgtEl>
                                        <p:attrNameLst>
                                          <p:attrName>style.rotation</p:attrName>
                                        </p:attrNameLst>
                                      </p:cBhvr>
                                      <p:tavLst>
                                        <p:tav tm="0">
                                          <p:val>
                                            <p:fltVal val="360"/>
                                          </p:val>
                                        </p:tav>
                                        <p:tav tm="100000">
                                          <p:val>
                                            <p:fltVal val="0"/>
                                          </p:val>
                                        </p:tav>
                                      </p:tavLst>
                                    </p:anim>
                                    <p:animEffect transition="in" filter="fade">
                                      <p:cBhvr>
                                        <p:cTn id="10" dur="500"/>
                                        <p:tgtEl>
                                          <p:spTgt spid="220162"/>
                                        </p:tgtEl>
                                      </p:cBhvr>
                                    </p:animEffect>
                                  </p:childTnLst>
                                </p:cTn>
                              </p:par>
                            </p:childTnLst>
                          </p:cTn>
                        </p:par>
                        <p:par>
                          <p:cTn id="11" fill="hold" nodeType="afterGroup">
                            <p:stCondLst>
                              <p:cond delay="500"/>
                            </p:stCondLst>
                            <p:childTnLst>
                              <p:par>
                                <p:cTn id="12" presetID="49" presetClass="entr" presetSubtype="0" decel="100000" fill="hold" grpId="0" nodeType="afterEffect">
                                  <p:stCondLst>
                                    <p:cond delay="0"/>
                                  </p:stCondLst>
                                  <p:iterate type="lt">
                                    <p:tmPct val="10000"/>
                                  </p:iterate>
                                  <p:childTnLst>
                                    <p:set>
                                      <p:cBhvr>
                                        <p:cTn id="13" dur="1" fill="hold">
                                          <p:stCondLst>
                                            <p:cond delay="0"/>
                                          </p:stCondLst>
                                        </p:cTn>
                                        <p:tgtEl>
                                          <p:spTgt spid="220163">
                                            <p:txEl>
                                              <p:pRg st="0" end="0"/>
                                            </p:txEl>
                                          </p:spTgt>
                                        </p:tgtEl>
                                        <p:attrNameLst>
                                          <p:attrName>style.visibility</p:attrName>
                                        </p:attrNameLst>
                                      </p:cBhvr>
                                      <p:to>
                                        <p:strVal val="visible"/>
                                      </p:to>
                                    </p:set>
                                    <p:anim calcmode="lin" valueType="num">
                                      <p:cBhvr>
                                        <p:cTn id="14" dur="500" fill="hold"/>
                                        <p:tgtEl>
                                          <p:spTgt spid="22016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20163">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220163">
                                            <p:txEl>
                                              <p:pRg st="0" end="0"/>
                                            </p:txEl>
                                          </p:spTgt>
                                        </p:tgtEl>
                                        <p:attrNameLst>
                                          <p:attrName>style.rotation</p:attrName>
                                        </p:attrNameLst>
                                      </p:cBhvr>
                                      <p:tavLst>
                                        <p:tav tm="0">
                                          <p:val>
                                            <p:fltVal val="360"/>
                                          </p:val>
                                        </p:tav>
                                        <p:tav tm="100000">
                                          <p:val>
                                            <p:fltVal val="0"/>
                                          </p:val>
                                        </p:tav>
                                      </p:tavLst>
                                    </p:anim>
                                    <p:animEffect transition="in" filter="fade">
                                      <p:cBhvr>
                                        <p:cTn id="17" dur="500"/>
                                        <p:tgtEl>
                                          <p:spTgt spid="2201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2" grpId="0"/>
      <p:bldP spid="220163"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1186" name="Rectangle 2"/>
          <p:cNvSpPr>
            <a:spLocks noGrp="1" noChangeArrowheads="1"/>
          </p:cNvSpPr>
          <p:nvPr>
            <p:ph type="title" idx="4294967295"/>
          </p:nvPr>
        </p:nvSpPr>
        <p:spPr/>
        <p:txBody>
          <a:bodyPr anchor="b"/>
          <a:lstStyle/>
          <a:p>
            <a:pPr rtl="1" eaLnBrk="1" hangingPunct="1">
              <a:defRPr/>
            </a:pPr>
            <a:r>
              <a:rPr lang="fa-IR" sz="3200">
                <a:effectLst>
                  <a:outerShdw blurRad="38100" dist="38100" dir="2700000" algn="tl">
                    <a:srgbClr val="C0C0C0"/>
                  </a:outerShdw>
                </a:effectLst>
                <a:cs typeface="B Farnaz" pitchFamily="2" charset="-78"/>
              </a:rPr>
              <a:t>مرحله سوم _ تهيه طرح پيشنهادي براي فرمهاي مورد نياز </a:t>
            </a:r>
            <a:endParaRPr lang="en-US" sz="3200">
              <a:effectLst>
                <a:outerShdw blurRad="38100" dist="38100" dir="2700000" algn="tl">
                  <a:srgbClr val="C0C0C0"/>
                </a:outerShdw>
              </a:effectLst>
              <a:cs typeface="B Farnaz" pitchFamily="2" charset="-78"/>
            </a:endParaRPr>
          </a:p>
        </p:txBody>
      </p:sp>
      <p:sp>
        <p:nvSpPr>
          <p:cNvPr id="221187" name="Rectangle 3"/>
          <p:cNvSpPr>
            <a:spLocks noGrp="1" noChangeArrowheads="1"/>
          </p:cNvSpPr>
          <p:nvPr>
            <p:ph type="body" idx="4294967295"/>
          </p:nvPr>
        </p:nvSpPr>
        <p:spPr>
          <a:xfrm>
            <a:off x="1992313" y="2349500"/>
            <a:ext cx="6324600" cy="2133600"/>
          </a:xfrm>
        </p:spPr>
        <p:txBody>
          <a:bodyPr/>
          <a:lstStyle/>
          <a:p>
            <a:pPr algn="r" rtl="1" eaLnBrk="1" hangingPunct="1">
              <a:buFontTx/>
              <a:buNone/>
            </a:pPr>
            <a:r>
              <a:rPr lang="fa-IR">
                <a:cs typeface=" Mitra" pitchFamily="2" charset="-78"/>
              </a:rPr>
              <a:t>    در اين مرحله آناليست با استفاده از اطلاعاتي که از مراحل پيشين به دست آورده است , براي تهيه هر يک از فرمهايي که وجودشان را براي سازمان ضروري تشخيص دهد , قدمهاي زير را بر مي دارد : </a:t>
            </a:r>
            <a:endParaRPr lang="en-US">
              <a:cs typeface=" Mitra" pitchFamily="2" charset="-78"/>
            </a:endParaRPr>
          </a:p>
        </p:txBody>
      </p:sp>
      <p:grpSp>
        <p:nvGrpSpPr>
          <p:cNvPr id="45060" name="Group 4"/>
          <p:cNvGrpSpPr>
            <a:grpSpLocks/>
          </p:cNvGrpSpPr>
          <p:nvPr/>
        </p:nvGrpSpPr>
        <p:grpSpPr bwMode="auto">
          <a:xfrm>
            <a:off x="9409114" y="6381750"/>
            <a:ext cx="1258887" cy="476250"/>
            <a:chOff x="4967" y="4020"/>
            <a:chExt cx="793" cy="300"/>
          </a:xfrm>
        </p:grpSpPr>
        <p:sp>
          <p:nvSpPr>
            <p:cNvPr id="45061"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45062"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386598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21186"/>
                                        </p:tgtEl>
                                        <p:attrNameLst>
                                          <p:attrName>style.visibility</p:attrName>
                                        </p:attrNameLst>
                                      </p:cBhvr>
                                      <p:to>
                                        <p:strVal val="visible"/>
                                      </p:to>
                                    </p:set>
                                    <p:animEffect transition="in" filter="blinds(horizontal)">
                                      <p:cBhvr>
                                        <p:cTn id="7" dur="500"/>
                                        <p:tgtEl>
                                          <p:spTgt spid="221186"/>
                                        </p:tgtEl>
                                      </p:cBhvr>
                                    </p:animEffect>
                                  </p:childTnLst>
                                </p:cTn>
                              </p:par>
                            </p:childTnLst>
                          </p:cTn>
                        </p:par>
                        <p:par>
                          <p:cTn id="8" fill="hold" nodeType="afterGroup">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21187">
                                            <p:txEl>
                                              <p:pRg st="0" end="0"/>
                                            </p:txEl>
                                          </p:spTgt>
                                        </p:tgtEl>
                                        <p:attrNameLst>
                                          <p:attrName>style.visibility</p:attrName>
                                        </p:attrNameLst>
                                      </p:cBhvr>
                                      <p:to>
                                        <p:strVal val="visible"/>
                                      </p:to>
                                    </p:set>
                                    <p:animEffect transition="in" filter="fade">
                                      <p:cBhvr>
                                        <p:cTn id="11" dur="1000"/>
                                        <p:tgtEl>
                                          <p:spTgt spid="221187">
                                            <p:txEl>
                                              <p:pRg st="0" end="0"/>
                                            </p:txEl>
                                          </p:spTgt>
                                        </p:tgtEl>
                                      </p:cBhvr>
                                    </p:animEffect>
                                    <p:anim calcmode="lin" valueType="num">
                                      <p:cBhvr>
                                        <p:cTn id="12" dur="1000" fill="hold"/>
                                        <p:tgtEl>
                                          <p:spTgt spid="22118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22118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6" grpId="0"/>
      <p:bldP spid="221187"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2210" name="Rectangle 2"/>
          <p:cNvSpPr>
            <a:spLocks noGrp="1" noChangeArrowheads="1"/>
          </p:cNvSpPr>
          <p:nvPr>
            <p:ph type="title" idx="4294967295"/>
          </p:nvPr>
        </p:nvSpPr>
        <p:spPr/>
        <p:txBody>
          <a:bodyPr anchor="b"/>
          <a:lstStyle/>
          <a:p>
            <a:pPr marL="914400" indent="-914400" rtl="1">
              <a:defRPr/>
            </a:pPr>
            <a:r>
              <a:rPr lang="fa-IR" sz="3600">
                <a:effectLst>
                  <a:outerShdw blurRad="38100" dist="38100" dir="2700000" algn="tl">
                    <a:srgbClr val="C0C0C0"/>
                  </a:outerShdw>
                </a:effectLst>
                <a:cs typeface="B Farnaz" pitchFamily="2" charset="-78"/>
              </a:rPr>
              <a:t>1-تعيين هدف فرم </a:t>
            </a:r>
            <a:endParaRPr lang="en-US" sz="3600">
              <a:effectLst>
                <a:outerShdw blurRad="38100" dist="38100" dir="2700000" algn="tl">
                  <a:srgbClr val="C0C0C0"/>
                </a:outerShdw>
              </a:effectLst>
              <a:cs typeface="B Farnaz" pitchFamily="2" charset="-78"/>
            </a:endParaRPr>
          </a:p>
        </p:txBody>
      </p:sp>
      <p:sp>
        <p:nvSpPr>
          <p:cNvPr id="222211" name="Rectangle 3"/>
          <p:cNvSpPr>
            <a:spLocks noGrp="1" noChangeArrowheads="1"/>
          </p:cNvSpPr>
          <p:nvPr>
            <p:ph type="body" idx="4294967295"/>
          </p:nvPr>
        </p:nvSpPr>
        <p:spPr>
          <a:xfrm>
            <a:off x="1919288" y="2492375"/>
            <a:ext cx="6324600" cy="2133600"/>
          </a:xfrm>
        </p:spPr>
        <p:txBody>
          <a:bodyPr/>
          <a:lstStyle/>
          <a:p>
            <a:pPr algn="r" rtl="1" eaLnBrk="1" hangingPunct="1">
              <a:buFontTx/>
              <a:buNone/>
            </a:pPr>
            <a:r>
              <a:rPr lang="fa-IR" sz="3200">
                <a:cs typeface=" Mitra" pitchFamily="2" charset="-78"/>
              </a:rPr>
              <a:t>    آناليست در ابتدا , بايستي به روشني مشخص کند که منظور از تهيه فرم چيست و مديريت با استفاده از فرم, قصد دارد به چه نتايجي دست يابد . </a:t>
            </a:r>
            <a:endParaRPr lang="en-US" sz="3200">
              <a:cs typeface=" Mitra" pitchFamily="2" charset="-78"/>
            </a:endParaRPr>
          </a:p>
        </p:txBody>
      </p:sp>
      <p:grpSp>
        <p:nvGrpSpPr>
          <p:cNvPr id="46084" name="Group 4"/>
          <p:cNvGrpSpPr>
            <a:grpSpLocks/>
          </p:cNvGrpSpPr>
          <p:nvPr/>
        </p:nvGrpSpPr>
        <p:grpSpPr bwMode="auto">
          <a:xfrm>
            <a:off x="9409114" y="6381750"/>
            <a:ext cx="1258887" cy="476250"/>
            <a:chOff x="4967" y="4020"/>
            <a:chExt cx="793" cy="300"/>
          </a:xfrm>
        </p:grpSpPr>
        <p:sp>
          <p:nvSpPr>
            <p:cNvPr id="46085"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46086"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8684095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22210"/>
                                        </p:tgtEl>
                                        <p:attrNameLst>
                                          <p:attrName>style.visibility</p:attrName>
                                        </p:attrNameLst>
                                      </p:cBhvr>
                                      <p:to>
                                        <p:strVal val="visible"/>
                                      </p:to>
                                    </p:set>
                                    <p:animEffect transition="in" filter="blinds(horizontal)">
                                      <p:cBhvr>
                                        <p:cTn id="7" dur="500"/>
                                        <p:tgtEl>
                                          <p:spTgt spid="222210"/>
                                        </p:tgtEl>
                                      </p:cBhvr>
                                    </p:animEffect>
                                  </p:childTnLst>
                                </p:cTn>
                              </p:par>
                            </p:childTnLst>
                          </p:cTn>
                        </p:par>
                        <p:par>
                          <p:cTn id="8" fill="hold" nodeType="afterGroup">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222211">
                                            <p:txEl>
                                              <p:pRg st="0" end="0"/>
                                            </p:txEl>
                                          </p:spTgt>
                                        </p:tgtEl>
                                        <p:attrNameLst>
                                          <p:attrName>style.visibility</p:attrName>
                                        </p:attrNameLst>
                                      </p:cBhvr>
                                      <p:to>
                                        <p:strVal val="visible"/>
                                      </p:to>
                                    </p:set>
                                    <p:animEffect transition="in" filter="diamond(in)">
                                      <p:cBhvr>
                                        <p:cTn id="11" dur="2000"/>
                                        <p:tgtEl>
                                          <p:spTgt spid="2222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0" grpId="0"/>
      <p:bldP spid="222211"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3234" name="Rectangle 2"/>
          <p:cNvSpPr>
            <a:spLocks noGrp="1" noChangeArrowheads="1"/>
          </p:cNvSpPr>
          <p:nvPr>
            <p:ph type="title" idx="4294967295"/>
          </p:nvPr>
        </p:nvSpPr>
        <p:spPr/>
        <p:txBody>
          <a:bodyPr anchor="b"/>
          <a:lstStyle/>
          <a:p>
            <a:pPr marL="914400" indent="-914400" rtl="1">
              <a:defRPr/>
            </a:pPr>
            <a:r>
              <a:rPr lang="fa-IR">
                <a:effectLst>
                  <a:outerShdw blurRad="38100" dist="38100" dir="2700000" algn="tl">
                    <a:srgbClr val="C0C0C0"/>
                  </a:outerShdw>
                </a:effectLst>
                <a:cs typeface="B Farnaz" pitchFamily="2" charset="-78"/>
              </a:rPr>
              <a:t>2- تعيين عنوان فرم </a:t>
            </a:r>
            <a:endParaRPr lang="en-US">
              <a:effectLst>
                <a:outerShdw blurRad="38100" dist="38100" dir="2700000" algn="tl">
                  <a:srgbClr val="C0C0C0"/>
                </a:outerShdw>
              </a:effectLst>
              <a:cs typeface="B Farnaz" pitchFamily="2" charset="-78"/>
            </a:endParaRPr>
          </a:p>
        </p:txBody>
      </p:sp>
      <p:sp>
        <p:nvSpPr>
          <p:cNvPr id="223235" name="Rectangle 3"/>
          <p:cNvSpPr>
            <a:spLocks noGrp="1" noChangeArrowheads="1"/>
          </p:cNvSpPr>
          <p:nvPr>
            <p:ph type="body" idx="4294967295"/>
          </p:nvPr>
        </p:nvSpPr>
        <p:spPr>
          <a:xfrm>
            <a:off x="1919288" y="2133600"/>
            <a:ext cx="6324600" cy="2133600"/>
          </a:xfrm>
        </p:spPr>
        <p:txBody>
          <a:bodyPr/>
          <a:lstStyle/>
          <a:p>
            <a:pPr algn="r" rtl="1" eaLnBrk="1" hangingPunct="1">
              <a:buFontTx/>
              <a:buNone/>
            </a:pPr>
            <a:r>
              <a:rPr lang="fa-IR" sz="3200">
                <a:cs typeface=" Mitra" pitchFamily="2" charset="-78"/>
              </a:rPr>
              <a:t>    فرم به وسيله </a:t>
            </a:r>
            <a:r>
              <a:rPr lang="fa-IR" sz="3200" b="1" i="1">
                <a:cs typeface=" Mitra" pitchFamily="2" charset="-78"/>
              </a:rPr>
              <a:t>عنوان</a:t>
            </a:r>
            <a:r>
              <a:rPr lang="fa-IR" sz="3200">
                <a:cs typeface=" Mitra" pitchFamily="2" charset="-78"/>
              </a:rPr>
              <a:t> شناخته مي شود , بنابراين آناليست بايد در تعيين عنوان فرم , دقت کافي کند , به نحوي که در عين سادگي گوياي محتواي فرم باشد </a:t>
            </a:r>
            <a:endParaRPr lang="en-US" sz="3200">
              <a:cs typeface=" Mitra" pitchFamily="2" charset="-78"/>
            </a:endParaRPr>
          </a:p>
        </p:txBody>
      </p:sp>
      <p:grpSp>
        <p:nvGrpSpPr>
          <p:cNvPr id="47108" name="Group 4"/>
          <p:cNvGrpSpPr>
            <a:grpSpLocks/>
          </p:cNvGrpSpPr>
          <p:nvPr/>
        </p:nvGrpSpPr>
        <p:grpSpPr bwMode="auto">
          <a:xfrm>
            <a:off x="9409114" y="6381750"/>
            <a:ext cx="1258887" cy="476250"/>
            <a:chOff x="4967" y="4020"/>
            <a:chExt cx="793" cy="300"/>
          </a:xfrm>
        </p:grpSpPr>
        <p:sp>
          <p:nvSpPr>
            <p:cNvPr id="47109"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47110"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3205652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23234"/>
                                        </p:tgtEl>
                                        <p:attrNameLst>
                                          <p:attrName>style.visibility</p:attrName>
                                        </p:attrNameLst>
                                      </p:cBhvr>
                                      <p:to>
                                        <p:strVal val="visible"/>
                                      </p:to>
                                    </p:set>
                                    <p:anim calcmode="lin" valueType="num">
                                      <p:cBhvr>
                                        <p:cTn id="7" dur="1000" fill="hold"/>
                                        <p:tgtEl>
                                          <p:spTgt spid="223234"/>
                                        </p:tgtEl>
                                        <p:attrNameLst>
                                          <p:attrName>ppt_w</p:attrName>
                                        </p:attrNameLst>
                                      </p:cBhvr>
                                      <p:tavLst>
                                        <p:tav tm="0">
                                          <p:val>
                                            <p:strVal val="#ppt_w+.3"/>
                                          </p:val>
                                        </p:tav>
                                        <p:tav tm="100000">
                                          <p:val>
                                            <p:strVal val="#ppt_w"/>
                                          </p:val>
                                        </p:tav>
                                      </p:tavLst>
                                    </p:anim>
                                    <p:anim calcmode="lin" valueType="num">
                                      <p:cBhvr>
                                        <p:cTn id="8" dur="1000" fill="hold"/>
                                        <p:tgtEl>
                                          <p:spTgt spid="223234"/>
                                        </p:tgtEl>
                                        <p:attrNameLst>
                                          <p:attrName>ppt_h</p:attrName>
                                        </p:attrNameLst>
                                      </p:cBhvr>
                                      <p:tavLst>
                                        <p:tav tm="0">
                                          <p:val>
                                            <p:strVal val="#ppt_h"/>
                                          </p:val>
                                        </p:tav>
                                        <p:tav tm="100000">
                                          <p:val>
                                            <p:strVal val="#ppt_h"/>
                                          </p:val>
                                        </p:tav>
                                      </p:tavLst>
                                    </p:anim>
                                    <p:animEffect transition="in" filter="fade">
                                      <p:cBhvr>
                                        <p:cTn id="9" dur="1000"/>
                                        <p:tgtEl>
                                          <p:spTgt spid="223234"/>
                                        </p:tgtEl>
                                      </p:cBhvr>
                                    </p:animEffect>
                                  </p:childTnLst>
                                </p:cTn>
                              </p:par>
                            </p:childTnLst>
                          </p:cTn>
                        </p:par>
                        <p:par>
                          <p:cTn id="10" fill="hold" nodeType="afterGroup">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223235">
                                            <p:txEl>
                                              <p:pRg st="0" end="0"/>
                                            </p:txEl>
                                          </p:spTgt>
                                        </p:tgtEl>
                                        <p:attrNameLst>
                                          <p:attrName>style.visibility</p:attrName>
                                        </p:attrNameLst>
                                      </p:cBhvr>
                                      <p:to>
                                        <p:strVal val="visible"/>
                                      </p:to>
                                    </p:set>
                                    <p:anim calcmode="lin" valueType="num">
                                      <p:cBhvr>
                                        <p:cTn id="13" dur="1000" fill="hold"/>
                                        <p:tgtEl>
                                          <p:spTgt spid="223235">
                                            <p:txEl>
                                              <p:pRg st="0" end="0"/>
                                            </p:txEl>
                                          </p:spTgt>
                                        </p:tgtEl>
                                        <p:attrNameLst>
                                          <p:attrName>ppt_w</p:attrName>
                                        </p:attrNameLst>
                                      </p:cBhvr>
                                      <p:tavLst>
                                        <p:tav tm="0">
                                          <p:val>
                                            <p:strVal val="#ppt_w+.3"/>
                                          </p:val>
                                        </p:tav>
                                        <p:tav tm="100000">
                                          <p:val>
                                            <p:strVal val="#ppt_w"/>
                                          </p:val>
                                        </p:tav>
                                      </p:tavLst>
                                    </p:anim>
                                    <p:anim calcmode="lin" valueType="num">
                                      <p:cBhvr>
                                        <p:cTn id="14" dur="1000" fill="hold"/>
                                        <p:tgtEl>
                                          <p:spTgt spid="223235">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2232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4" grpId="0"/>
      <p:bldP spid="223235"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idx="4294967295"/>
          </p:nvPr>
        </p:nvSpPr>
        <p:spPr/>
        <p:txBody>
          <a:bodyPr anchor="b"/>
          <a:lstStyle/>
          <a:p>
            <a:pPr marL="914400" indent="-914400" rtl="1">
              <a:defRPr/>
            </a:pPr>
            <a:r>
              <a:rPr lang="fa-IR" sz="4000">
                <a:effectLst>
                  <a:outerShdw blurRad="38100" dist="38100" dir="2700000" algn="tl">
                    <a:srgbClr val="C0C0C0"/>
                  </a:outerShdw>
                </a:effectLst>
                <a:cs typeface="B Farnaz" pitchFamily="2" charset="-78"/>
              </a:rPr>
              <a:t>3- تعيين شماره يا کد فرم </a:t>
            </a:r>
            <a:endParaRPr lang="en-US" sz="4000">
              <a:effectLst>
                <a:outerShdw blurRad="38100" dist="38100" dir="2700000" algn="tl">
                  <a:srgbClr val="C0C0C0"/>
                </a:outerShdw>
              </a:effectLst>
              <a:cs typeface="B Farnaz" pitchFamily="2" charset="-78"/>
            </a:endParaRPr>
          </a:p>
        </p:txBody>
      </p:sp>
      <p:sp>
        <p:nvSpPr>
          <p:cNvPr id="45059" name="Rectangle 3"/>
          <p:cNvSpPr>
            <a:spLocks noGrp="1" noChangeArrowheads="1"/>
          </p:cNvSpPr>
          <p:nvPr>
            <p:ph type="body" idx="4294967295"/>
          </p:nvPr>
        </p:nvSpPr>
        <p:spPr>
          <a:xfrm>
            <a:off x="1919288" y="2060575"/>
            <a:ext cx="6324600" cy="2133600"/>
          </a:xfrm>
        </p:spPr>
        <p:txBody>
          <a:bodyPr/>
          <a:lstStyle/>
          <a:p>
            <a:pPr algn="r" rtl="1" eaLnBrk="1" hangingPunct="1">
              <a:buFontTx/>
              <a:buNone/>
            </a:pPr>
            <a:r>
              <a:rPr lang="fa-IR" sz="3200">
                <a:cs typeface=" Mitra" pitchFamily="2" charset="-78"/>
              </a:rPr>
              <a:t>   معمولا براي فرمها , شماره اي در نظر گرفته مي شود که اين شماره , يکي از مشخصه هاي فرم است براي شماره گذاري فرمها مي توان از اعداد , حروف و يا از ترکيبي از آنها استقاده کرد .</a:t>
            </a:r>
            <a:endParaRPr lang="en-US" sz="3200">
              <a:cs typeface=" Mitra" pitchFamily="2" charset="-78"/>
            </a:endParaRPr>
          </a:p>
        </p:txBody>
      </p:sp>
      <p:grpSp>
        <p:nvGrpSpPr>
          <p:cNvPr id="48132" name="Group 4"/>
          <p:cNvGrpSpPr>
            <a:grpSpLocks/>
          </p:cNvGrpSpPr>
          <p:nvPr/>
        </p:nvGrpSpPr>
        <p:grpSpPr bwMode="auto">
          <a:xfrm>
            <a:off x="9409114" y="6381750"/>
            <a:ext cx="1258887" cy="476250"/>
            <a:chOff x="4967" y="4020"/>
            <a:chExt cx="793" cy="300"/>
          </a:xfrm>
        </p:grpSpPr>
        <p:sp>
          <p:nvSpPr>
            <p:cNvPr id="48133"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48134"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5280985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24258"/>
                                        </p:tgtEl>
                                        <p:attrNameLst>
                                          <p:attrName>style.visibility</p:attrName>
                                        </p:attrNameLst>
                                      </p:cBhvr>
                                      <p:to>
                                        <p:strVal val="visible"/>
                                      </p:to>
                                    </p:set>
                                    <p:animEffect transition="in" filter="blinds(horizontal)">
                                      <p:cBhvr>
                                        <p:cTn id="7" dur="500"/>
                                        <p:tgtEl>
                                          <p:spTgt spid="224258"/>
                                        </p:tgtEl>
                                      </p:cBhvr>
                                    </p:animEffect>
                                  </p:childTnLst>
                                </p:cTn>
                              </p:par>
                            </p:childTnLst>
                          </p:cTn>
                        </p:par>
                        <p:par>
                          <p:cTn id="8" fill="hold" nodeType="afterGroup">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diamond(in)">
                                      <p:cBhvr>
                                        <p:cTn id="11" dur="2000"/>
                                        <p:tgtEl>
                                          <p:spTgt spid="45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8" grpId="0"/>
      <p:bldP spid="45059"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82" name="Rectangle 2"/>
          <p:cNvSpPr>
            <a:spLocks noGrp="1" noChangeArrowheads="1"/>
          </p:cNvSpPr>
          <p:nvPr>
            <p:ph type="title" idx="4294967295"/>
          </p:nvPr>
        </p:nvSpPr>
        <p:spPr>
          <a:xfrm>
            <a:off x="1524000" y="981075"/>
            <a:ext cx="7918450" cy="808038"/>
          </a:xfrm>
        </p:spPr>
        <p:txBody>
          <a:bodyPr anchor="b">
            <a:normAutofit fontScale="90000"/>
          </a:bodyPr>
          <a:lstStyle/>
          <a:p>
            <a:pPr marL="914400" indent="-914400" rtl="1">
              <a:defRPr/>
            </a:pPr>
            <a:r>
              <a:rPr lang="fa-IR" sz="4000">
                <a:effectLst>
                  <a:outerShdw blurRad="38100" dist="38100" dir="2700000" algn="tl">
                    <a:srgbClr val="C0C0C0"/>
                  </a:outerShdw>
                </a:effectLst>
                <a:cs typeface="B Farnaz" pitchFamily="2" charset="-78"/>
              </a:rPr>
              <a:t>4- نظر خواهي از تکميل کنندگان و استفاده کنندگان فرم </a:t>
            </a:r>
            <a:endParaRPr lang="en-US" sz="4000">
              <a:effectLst>
                <a:outerShdw blurRad="38100" dist="38100" dir="2700000" algn="tl">
                  <a:srgbClr val="C0C0C0"/>
                </a:outerShdw>
              </a:effectLst>
              <a:cs typeface="B Farnaz" pitchFamily="2" charset="-78"/>
            </a:endParaRPr>
          </a:p>
        </p:txBody>
      </p:sp>
      <p:sp>
        <p:nvSpPr>
          <p:cNvPr id="225283" name="Rectangle 3"/>
          <p:cNvSpPr>
            <a:spLocks noGrp="1" noChangeArrowheads="1"/>
          </p:cNvSpPr>
          <p:nvPr>
            <p:ph type="body" idx="4294967295"/>
          </p:nvPr>
        </p:nvSpPr>
        <p:spPr>
          <a:xfrm>
            <a:off x="1919288" y="2349500"/>
            <a:ext cx="6324600" cy="2133600"/>
          </a:xfrm>
        </p:spPr>
        <p:txBody>
          <a:bodyPr/>
          <a:lstStyle/>
          <a:p>
            <a:pPr algn="r" rtl="1" eaLnBrk="1" hangingPunct="1">
              <a:buFontTx/>
              <a:buNone/>
            </a:pPr>
            <a:r>
              <a:rPr lang="fa-IR" sz="3200">
                <a:cs typeface=" Mitra" pitchFamily="2" charset="-78"/>
              </a:rPr>
              <a:t>    آناليست بايستي اطلاعات کافي را درباره واحدهايي که از فرم استفاده مي کنند , کسب کند و فرم را با توجه به نياز واحدها و توان تکميل کنندگان تنظيم نمايد . </a:t>
            </a:r>
            <a:endParaRPr lang="en-US" sz="3200">
              <a:cs typeface=" Mitra" pitchFamily="2" charset="-78"/>
            </a:endParaRPr>
          </a:p>
        </p:txBody>
      </p:sp>
      <p:grpSp>
        <p:nvGrpSpPr>
          <p:cNvPr id="49156" name="Group 4"/>
          <p:cNvGrpSpPr>
            <a:grpSpLocks/>
          </p:cNvGrpSpPr>
          <p:nvPr/>
        </p:nvGrpSpPr>
        <p:grpSpPr bwMode="auto">
          <a:xfrm>
            <a:off x="9409114" y="6381750"/>
            <a:ext cx="1258887" cy="476250"/>
            <a:chOff x="4967" y="4020"/>
            <a:chExt cx="793" cy="300"/>
          </a:xfrm>
        </p:grpSpPr>
        <p:sp>
          <p:nvSpPr>
            <p:cNvPr id="49157"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49158"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6192191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25282"/>
                                        </p:tgtEl>
                                        <p:attrNameLst>
                                          <p:attrName>style.visibility</p:attrName>
                                        </p:attrNameLst>
                                      </p:cBhvr>
                                      <p:to>
                                        <p:strVal val="visible"/>
                                      </p:to>
                                    </p:set>
                                    <p:anim calcmode="lin" valueType="num">
                                      <p:cBhvr>
                                        <p:cTn id="7" dur="1000" fill="hold"/>
                                        <p:tgtEl>
                                          <p:spTgt spid="225282"/>
                                        </p:tgtEl>
                                        <p:attrNameLst>
                                          <p:attrName>ppt_x</p:attrName>
                                        </p:attrNameLst>
                                      </p:cBhvr>
                                      <p:tavLst>
                                        <p:tav tm="0">
                                          <p:val>
                                            <p:strVal val="#ppt_x-.2"/>
                                          </p:val>
                                        </p:tav>
                                        <p:tav tm="100000">
                                          <p:val>
                                            <p:strVal val="#ppt_x"/>
                                          </p:val>
                                        </p:tav>
                                      </p:tavLst>
                                    </p:anim>
                                    <p:anim calcmode="lin" valueType="num">
                                      <p:cBhvr>
                                        <p:cTn id="8" dur="1000" fill="hold"/>
                                        <p:tgtEl>
                                          <p:spTgt spid="22528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25282"/>
                                        </p:tgtEl>
                                      </p:cBhvr>
                                    </p:animEffect>
                                  </p:childTnLst>
                                </p:cTn>
                              </p:par>
                            </p:childTnLst>
                          </p:cTn>
                        </p:par>
                        <p:par>
                          <p:cTn id="10" fill="hold" nodeType="afterGroup">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225283">
                                            <p:txEl>
                                              <p:pRg st="0" end="0"/>
                                            </p:txEl>
                                          </p:spTgt>
                                        </p:tgtEl>
                                        <p:attrNameLst>
                                          <p:attrName>style.visibility</p:attrName>
                                        </p:attrNameLst>
                                      </p:cBhvr>
                                      <p:to>
                                        <p:strVal val="visible"/>
                                      </p:to>
                                    </p:set>
                                    <p:animEffect transition="in" filter="fade">
                                      <p:cBhvr>
                                        <p:cTn id="13" dur="500"/>
                                        <p:tgtEl>
                                          <p:spTgt spid="225283">
                                            <p:txEl>
                                              <p:pRg st="0" end="0"/>
                                            </p:txEl>
                                          </p:spTgt>
                                        </p:tgtEl>
                                      </p:cBhvr>
                                    </p:animEffect>
                                    <p:anim calcmode="lin" valueType="num">
                                      <p:cBhvr>
                                        <p:cTn id="14" dur="500" fill="hold"/>
                                        <p:tgtEl>
                                          <p:spTgt spid="225283">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225283">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2" grpId="0"/>
      <p:bldP spid="225283"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6306" name="Rectangle 2"/>
          <p:cNvSpPr>
            <a:spLocks noGrp="1" noChangeArrowheads="1"/>
          </p:cNvSpPr>
          <p:nvPr>
            <p:ph type="title" idx="4294967295"/>
          </p:nvPr>
        </p:nvSpPr>
        <p:spPr/>
        <p:txBody>
          <a:bodyPr anchor="b"/>
          <a:lstStyle/>
          <a:p>
            <a:pPr rtl="1" eaLnBrk="1" hangingPunct="1">
              <a:defRPr/>
            </a:pPr>
            <a:r>
              <a:rPr lang="fa-IR" sz="3600">
                <a:effectLst>
                  <a:outerShdw blurRad="38100" dist="38100" dir="2700000" algn="tl">
                    <a:srgbClr val="C0C0C0"/>
                  </a:outerShdw>
                </a:effectLst>
                <a:cs typeface="B Farnaz" pitchFamily="2" charset="-78"/>
              </a:rPr>
              <a:t>5- تعيين اطلاعاتي که بايد در فرم درج شوند </a:t>
            </a:r>
            <a:endParaRPr lang="en-US" sz="3600">
              <a:effectLst>
                <a:outerShdw blurRad="38100" dist="38100" dir="2700000" algn="tl">
                  <a:srgbClr val="C0C0C0"/>
                </a:outerShdw>
              </a:effectLst>
              <a:cs typeface="B Farnaz" pitchFamily="2" charset="-78"/>
            </a:endParaRPr>
          </a:p>
        </p:txBody>
      </p:sp>
      <p:sp>
        <p:nvSpPr>
          <p:cNvPr id="226307" name="Rectangle 3"/>
          <p:cNvSpPr>
            <a:spLocks noGrp="1" noChangeArrowheads="1"/>
          </p:cNvSpPr>
          <p:nvPr>
            <p:ph type="body" idx="4294967295"/>
          </p:nvPr>
        </p:nvSpPr>
        <p:spPr>
          <a:xfrm>
            <a:off x="1992313" y="1916113"/>
            <a:ext cx="6324600" cy="2133600"/>
          </a:xfrm>
        </p:spPr>
        <p:txBody>
          <a:bodyPr/>
          <a:lstStyle/>
          <a:p>
            <a:pPr algn="r" rtl="1" eaLnBrk="1" hangingPunct="1">
              <a:buFontTx/>
              <a:buNone/>
            </a:pPr>
            <a:r>
              <a:rPr lang="fa-IR" sz="3200">
                <a:cs typeface=" Mitra" pitchFamily="2" charset="-78"/>
              </a:rPr>
              <a:t>   لازم است که فرم فقط مشتمل بر اطلاعاتي باشد که به آنها احتياج است . هر موردي که در فرم گنجانده ميشود, بايستي حتما مورد استفاده قرار گيرد . در غير اين صورت , موجب پيچيدگي فرم و اتلاف وقت و هزينه خواهد شد . </a:t>
            </a:r>
            <a:endParaRPr lang="en-US" sz="3200">
              <a:cs typeface=" Mitra" pitchFamily="2" charset="-78"/>
            </a:endParaRPr>
          </a:p>
        </p:txBody>
      </p:sp>
      <p:grpSp>
        <p:nvGrpSpPr>
          <p:cNvPr id="50180" name="Group 4"/>
          <p:cNvGrpSpPr>
            <a:grpSpLocks/>
          </p:cNvGrpSpPr>
          <p:nvPr/>
        </p:nvGrpSpPr>
        <p:grpSpPr bwMode="auto">
          <a:xfrm>
            <a:off x="9409114" y="6381750"/>
            <a:ext cx="1258887" cy="476250"/>
            <a:chOff x="4967" y="4020"/>
            <a:chExt cx="793" cy="300"/>
          </a:xfrm>
        </p:grpSpPr>
        <p:sp>
          <p:nvSpPr>
            <p:cNvPr id="50181"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50182"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5398236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26306"/>
                                        </p:tgtEl>
                                        <p:attrNameLst>
                                          <p:attrName>style.visibility</p:attrName>
                                        </p:attrNameLst>
                                      </p:cBhvr>
                                      <p:to>
                                        <p:strVal val="visible"/>
                                      </p:to>
                                    </p:set>
                                    <p:animEffect transition="in" filter="fade">
                                      <p:cBhvr>
                                        <p:cTn id="7" dur="1000"/>
                                        <p:tgtEl>
                                          <p:spTgt spid="226306"/>
                                        </p:tgtEl>
                                      </p:cBhvr>
                                    </p:animEffect>
                                    <p:anim calcmode="lin" valueType="num">
                                      <p:cBhvr>
                                        <p:cTn id="8" dur="1000" fill="hold"/>
                                        <p:tgtEl>
                                          <p:spTgt spid="226306"/>
                                        </p:tgtEl>
                                        <p:attrNameLst>
                                          <p:attrName>ppt_x</p:attrName>
                                        </p:attrNameLst>
                                      </p:cBhvr>
                                      <p:tavLst>
                                        <p:tav tm="0">
                                          <p:val>
                                            <p:strVal val="#ppt_x"/>
                                          </p:val>
                                        </p:tav>
                                        <p:tav tm="100000">
                                          <p:val>
                                            <p:strVal val="#ppt_x"/>
                                          </p:val>
                                        </p:tav>
                                      </p:tavLst>
                                    </p:anim>
                                    <p:anim calcmode="lin" valueType="num">
                                      <p:cBhvr>
                                        <p:cTn id="9" dur="898" decel="100000" fill="hold"/>
                                        <p:tgtEl>
                                          <p:spTgt spid="22630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26306"/>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226307">
                                            <p:txEl>
                                              <p:pRg st="0" end="0"/>
                                            </p:txEl>
                                          </p:spTgt>
                                        </p:tgtEl>
                                        <p:attrNameLst>
                                          <p:attrName>style.visibility</p:attrName>
                                        </p:attrNameLst>
                                      </p:cBhvr>
                                      <p:to>
                                        <p:strVal val="visible"/>
                                      </p:to>
                                    </p:set>
                                    <p:animEffect transition="in" filter="fade">
                                      <p:cBhvr>
                                        <p:cTn id="14" dur="1000"/>
                                        <p:tgtEl>
                                          <p:spTgt spid="226307">
                                            <p:txEl>
                                              <p:pRg st="0" end="0"/>
                                            </p:txEl>
                                          </p:spTgt>
                                        </p:tgtEl>
                                      </p:cBhvr>
                                    </p:animEffect>
                                    <p:anim calcmode="lin" valueType="num">
                                      <p:cBhvr>
                                        <p:cTn id="15" dur="1000" fill="hold"/>
                                        <p:tgtEl>
                                          <p:spTgt spid="226307">
                                            <p:txEl>
                                              <p:pRg st="0" end="0"/>
                                            </p:txEl>
                                          </p:spTgt>
                                        </p:tgtEl>
                                        <p:attrNameLst>
                                          <p:attrName>ppt_x</p:attrName>
                                        </p:attrNameLst>
                                      </p:cBhvr>
                                      <p:tavLst>
                                        <p:tav tm="0">
                                          <p:val>
                                            <p:strVal val="#ppt_x"/>
                                          </p:val>
                                        </p:tav>
                                        <p:tav tm="100000">
                                          <p:val>
                                            <p:strVal val="#ppt_x"/>
                                          </p:val>
                                        </p:tav>
                                      </p:tavLst>
                                    </p:anim>
                                    <p:anim calcmode="lin" valueType="num">
                                      <p:cBhvr>
                                        <p:cTn id="16" dur="898" decel="100000" fill="hold"/>
                                        <p:tgtEl>
                                          <p:spTgt spid="226307">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898"/>
                                          </p:stCondLst>
                                        </p:cTn>
                                        <p:tgtEl>
                                          <p:spTgt spid="226307">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6" grpId="0"/>
      <p:bldP spid="226307"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7330" name="Rectangle 2"/>
          <p:cNvSpPr>
            <a:spLocks noGrp="1" noChangeArrowheads="1"/>
          </p:cNvSpPr>
          <p:nvPr>
            <p:ph type="title" idx="4294967295"/>
          </p:nvPr>
        </p:nvSpPr>
        <p:spPr/>
        <p:txBody>
          <a:bodyPr anchor="b"/>
          <a:lstStyle/>
          <a:p>
            <a:pPr marL="914400" indent="-914400" rtl="1">
              <a:defRPr/>
            </a:pPr>
            <a:r>
              <a:rPr lang="fa-IR">
                <a:effectLst>
                  <a:outerShdw blurRad="38100" dist="38100" dir="2700000" algn="tl">
                    <a:srgbClr val="C0C0C0"/>
                  </a:outerShdw>
                </a:effectLst>
                <a:cs typeface="B Farnaz" pitchFamily="2" charset="-78"/>
              </a:rPr>
              <a:t>6- تهيه طرح فرم </a:t>
            </a:r>
            <a:endParaRPr lang="en-US">
              <a:effectLst>
                <a:outerShdw blurRad="38100" dist="38100" dir="2700000" algn="tl">
                  <a:srgbClr val="C0C0C0"/>
                </a:outerShdw>
              </a:effectLst>
              <a:cs typeface="B Farnaz" pitchFamily="2" charset="-78"/>
            </a:endParaRPr>
          </a:p>
        </p:txBody>
      </p:sp>
      <p:sp>
        <p:nvSpPr>
          <p:cNvPr id="227331" name="Rectangle 3"/>
          <p:cNvSpPr>
            <a:spLocks noGrp="1" noChangeArrowheads="1"/>
          </p:cNvSpPr>
          <p:nvPr>
            <p:ph type="body" idx="4294967295"/>
          </p:nvPr>
        </p:nvSpPr>
        <p:spPr>
          <a:xfrm>
            <a:off x="1919288" y="1844675"/>
            <a:ext cx="6324600" cy="2133600"/>
          </a:xfrm>
        </p:spPr>
        <p:txBody>
          <a:bodyPr/>
          <a:lstStyle/>
          <a:p>
            <a:pPr algn="r" rtl="1" eaLnBrk="1" hangingPunct="1">
              <a:buFontTx/>
              <a:buNone/>
            </a:pPr>
            <a:r>
              <a:rPr lang="fa-IR" sz="3200">
                <a:cs typeface=" Mitra" pitchFamily="2" charset="-78"/>
              </a:rPr>
              <a:t>   حال آناليست , مي تواند به طرح ريزي فرم بپردازد و از ابتکار و خلاقيت خود و همچنين از شناختي که به دست آورده است , مدد بگيرد و براي فرم مورد نظر, طرحي در اندازد که در عين شکيل بودن , پاسخگوي نياز واحد نيز باشد . </a:t>
            </a:r>
            <a:endParaRPr lang="en-US" sz="3200">
              <a:cs typeface=" Mitra" pitchFamily="2" charset="-78"/>
            </a:endParaRPr>
          </a:p>
        </p:txBody>
      </p:sp>
      <p:grpSp>
        <p:nvGrpSpPr>
          <p:cNvPr id="51204" name="Group 4"/>
          <p:cNvGrpSpPr>
            <a:grpSpLocks/>
          </p:cNvGrpSpPr>
          <p:nvPr/>
        </p:nvGrpSpPr>
        <p:grpSpPr bwMode="auto">
          <a:xfrm>
            <a:off x="9409114" y="6381750"/>
            <a:ext cx="1258887" cy="476250"/>
            <a:chOff x="4967" y="4020"/>
            <a:chExt cx="793" cy="300"/>
          </a:xfrm>
        </p:grpSpPr>
        <p:sp>
          <p:nvSpPr>
            <p:cNvPr id="51205"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51206"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39652423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27330"/>
                                        </p:tgtEl>
                                        <p:attrNameLst>
                                          <p:attrName>style.visibility</p:attrName>
                                        </p:attrNameLst>
                                      </p:cBhvr>
                                      <p:to>
                                        <p:strVal val="visible"/>
                                      </p:to>
                                    </p:set>
                                    <p:animEffect transition="in" filter="fade">
                                      <p:cBhvr>
                                        <p:cTn id="7" dur="1000"/>
                                        <p:tgtEl>
                                          <p:spTgt spid="227330"/>
                                        </p:tgtEl>
                                      </p:cBhvr>
                                    </p:animEffect>
                                    <p:anim calcmode="lin" valueType="num">
                                      <p:cBhvr>
                                        <p:cTn id="8" dur="1000" fill="hold"/>
                                        <p:tgtEl>
                                          <p:spTgt spid="227330"/>
                                        </p:tgtEl>
                                        <p:attrNameLst>
                                          <p:attrName>ppt_x</p:attrName>
                                        </p:attrNameLst>
                                      </p:cBhvr>
                                      <p:tavLst>
                                        <p:tav tm="0">
                                          <p:val>
                                            <p:strVal val="#ppt_x"/>
                                          </p:val>
                                        </p:tav>
                                        <p:tav tm="100000">
                                          <p:val>
                                            <p:strVal val="#ppt_x"/>
                                          </p:val>
                                        </p:tav>
                                      </p:tavLst>
                                    </p:anim>
                                    <p:anim calcmode="lin" valueType="num">
                                      <p:cBhvr>
                                        <p:cTn id="9" dur="1000" fill="hold"/>
                                        <p:tgtEl>
                                          <p:spTgt spid="22733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1" fill="hold" grpId="0" nodeType="afterEffect">
                                  <p:stCondLst>
                                    <p:cond delay="0"/>
                                  </p:stCondLst>
                                  <p:childTnLst>
                                    <p:set>
                                      <p:cBhvr>
                                        <p:cTn id="12" dur="1" fill="hold">
                                          <p:stCondLst>
                                            <p:cond delay="0"/>
                                          </p:stCondLst>
                                        </p:cTn>
                                        <p:tgtEl>
                                          <p:spTgt spid="227331">
                                            <p:txEl>
                                              <p:pRg st="0" end="0"/>
                                            </p:txEl>
                                          </p:spTgt>
                                        </p:tgtEl>
                                        <p:attrNameLst>
                                          <p:attrName>style.visibility</p:attrName>
                                        </p:attrNameLst>
                                      </p:cBhvr>
                                      <p:to>
                                        <p:strVal val="visible"/>
                                      </p:to>
                                    </p:set>
                                    <p:anim calcmode="lin" valueType="num">
                                      <p:cBhvr additive="base">
                                        <p:cTn id="13" dur="1000" fill="hold">
                                          <p:stCondLst>
                                            <p:cond delay="0"/>
                                          </p:stCondLst>
                                        </p:cTn>
                                        <p:tgtEl>
                                          <p:spTgt spid="227331">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stCondLst>
                                            <p:cond delay="0"/>
                                          </p:stCondLst>
                                        </p:cTn>
                                        <p:tgtEl>
                                          <p:spTgt spid="227331">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0" grpId="0"/>
      <p:bldP spid="227331" grpId="0" build="p" rev="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ChangeArrowheads="1"/>
          </p:cNvSpPr>
          <p:nvPr>
            <p:ph type="body" idx="1"/>
          </p:nvPr>
        </p:nvSpPr>
        <p:spPr>
          <a:xfrm>
            <a:off x="1524001" y="2743200"/>
            <a:ext cx="7235825" cy="2133600"/>
          </a:xfrm>
        </p:spPr>
        <p:txBody>
          <a:bodyPr/>
          <a:lstStyle/>
          <a:p>
            <a:pPr algn="ctr" rtl="1" eaLnBrk="1" hangingPunct="1">
              <a:buFontTx/>
              <a:buNone/>
              <a:defRPr/>
            </a:pPr>
            <a:r>
              <a:rPr lang="fa-IR" sz="8000">
                <a:solidFill>
                  <a:srgbClr val="CC3300"/>
                </a:solidFill>
                <a:effectLst>
                  <a:outerShdw blurRad="38100" dist="38100" dir="2700000" algn="tl">
                    <a:srgbClr val="C0C0C0"/>
                  </a:outerShdw>
                </a:effectLst>
                <a:cs typeface="B Farnaz" pitchFamily="2" charset="-78"/>
              </a:rPr>
              <a:t>جدول تقسيم کار</a:t>
            </a:r>
            <a:endParaRPr lang="en-US" sz="8000">
              <a:solidFill>
                <a:srgbClr val="CC3300"/>
              </a:solidFill>
              <a:effectLst>
                <a:outerShdw blurRad="38100" dist="38100" dir="2700000" algn="tl">
                  <a:srgbClr val="C0C0C0"/>
                </a:outerShdw>
              </a:effectLst>
              <a:cs typeface="B Farnaz" pitchFamily="2" charset="-78"/>
            </a:endParaRPr>
          </a:p>
        </p:txBody>
      </p:sp>
    </p:spTree>
    <p:extLst>
      <p:ext uri="{BB962C8B-B14F-4D97-AF65-F5344CB8AC3E}">
        <p14:creationId xmlns:p14="http://schemas.microsoft.com/office/powerpoint/2010/main" val="40596660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4" name="Rectangle 2"/>
          <p:cNvSpPr>
            <a:spLocks noGrp="1" noChangeArrowheads="1"/>
          </p:cNvSpPr>
          <p:nvPr>
            <p:ph type="title" idx="4294967295"/>
          </p:nvPr>
        </p:nvSpPr>
        <p:spPr/>
        <p:txBody>
          <a:bodyPr anchor="b"/>
          <a:lstStyle/>
          <a:p>
            <a:pPr marL="914400" indent="-914400" rtl="1">
              <a:defRPr/>
            </a:pPr>
            <a:r>
              <a:rPr lang="fa-IR" sz="4000">
                <a:effectLst>
                  <a:outerShdw blurRad="38100" dist="38100" dir="2700000" algn="tl">
                    <a:srgbClr val="C0C0C0"/>
                  </a:outerShdw>
                </a:effectLst>
                <a:cs typeface="B Farnaz" pitchFamily="2" charset="-78"/>
              </a:rPr>
              <a:t>7- استفاده آزمايشي از فرم در يک واحد نمونه </a:t>
            </a:r>
            <a:endParaRPr lang="en-US" sz="4000">
              <a:effectLst>
                <a:outerShdw blurRad="38100" dist="38100" dir="2700000" algn="tl">
                  <a:srgbClr val="C0C0C0"/>
                </a:outerShdw>
              </a:effectLst>
              <a:cs typeface="B Farnaz" pitchFamily="2" charset="-78"/>
            </a:endParaRPr>
          </a:p>
        </p:txBody>
      </p:sp>
      <p:sp>
        <p:nvSpPr>
          <p:cNvPr id="228355" name="Rectangle 3"/>
          <p:cNvSpPr>
            <a:spLocks noGrp="1" noChangeArrowheads="1"/>
          </p:cNvSpPr>
          <p:nvPr>
            <p:ph type="body" idx="4294967295"/>
          </p:nvPr>
        </p:nvSpPr>
        <p:spPr>
          <a:xfrm>
            <a:off x="2063750" y="2060575"/>
            <a:ext cx="6324600" cy="2133600"/>
          </a:xfrm>
        </p:spPr>
        <p:txBody>
          <a:bodyPr>
            <a:normAutofit lnSpcReduction="10000"/>
          </a:bodyPr>
          <a:lstStyle/>
          <a:p>
            <a:pPr algn="r" rtl="1" eaLnBrk="1" hangingPunct="1">
              <a:buFontTx/>
              <a:buNone/>
            </a:pPr>
            <a:r>
              <a:rPr lang="fa-IR" sz="3200">
                <a:cs typeface=" Mitra" pitchFamily="2" charset="-78"/>
              </a:rPr>
              <a:t>    با توزيع فرم در يک واحد کوچک , قبل از اينکه فرم در سطح گسترده اي توزيع شود و صرف هزينه زيادي را سبب گردد , مي توان به اشکالات و نقايص احتمالي فرم پي برد و به اين ترتيب  از عکس العمل ها و بازخوري که تکميل کنندگان فرم و استفاده کنندگان آن, نشان مي دهند , استفاده کرد . </a:t>
            </a:r>
            <a:endParaRPr lang="en-US" sz="3200">
              <a:cs typeface=" Mitra" pitchFamily="2" charset="-78"/>
            </a:endParaRPr>
          </a:p>
        </p:txBody>
      </p:sp>
      <p:grpSp>
        <p:nvGrpSpPr>
          <p:cNvPr id="52228" name="Group 4"/>
          <p:cNvGrpSpPr>
            <a:grpSpLocks/>
          </p:cNvGrpSpPr>
          <p:nvPr/>
        </p:nvGrpSpPr>
        <p:grpSpPr bwMode="auto">
          <a:xfrm>
            <a:off x="9409114" y="6381750"/>
            <a:ext cx="1258887" cy="476250"/>
            <a:chOff x="4967" y="4020"/>
            <a:chExt cx="793" cy="300"/>
          </a:xfrm>
        </p:grpSpPr>
        <p:sp>
          <p:nvSpPr>
            <p:cNvPr id="52229"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52230"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3383278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28354"/>
                                        </p:tgtEl>
                                        <p:attrNameLst>
                                          <p:attrName>style.visibility</p:attrName>
                                        </p:attrNameLst>
                                      </p:cBhvr>
                                      <p:to>
                                        <p:strVal val="visible"/>
                                      </p:to>
                                    </p:set>
                                    <p:anim calcmode="lin" valueType="num">
                                      <p:cBhvr>
                                        <p:cTn id="7" dur="500" fill="hold"/>
                                        <p:tgtEl>
                                          <p:spTgt spid="228354"/>
                                        </p:tgtEl>
                                        <p:attrNameLst>
                                          <p:attrName>ppt_w</p:attrName>
                                        </p:attrNameLst>
                                      </p:cBhvr>
                                      <p:tavLst>
                                        <p:tav tm="0">
                                          <p:val>
                                            <p:fltVal val="0"/>
                                          </p:val>
                                        </p:tav>
                                        <p:tav tm="100000">
                                          <p:val>
                                            <p:strVal val="#ppt_w"/>
                                          </p:val>
                                        </p:tav>
                                      </p:tavLst>
                                    </p:anim>
                                    <p:anim calcmode="lin" valueType="num">
                                      <p:cBhvr>
                                        <p:cTn id="8" dur="500" fill="hold"/>
                                        <p:tgtEl>
                                          <p:spTgt spid="228354"/>
                                        </p:tgtEl>
                                        <p:attrNameLst>
                                          <p:attrName>ppt_h</p:attrName>
                                        </p:attrNameLst>
                                      </p:cBhvr>
                                      <p:tavLst>
                                        <p:tav tm="0">
                                          <p:val>
                                            <p:fltVal val="0"/>
                                          </p:val>
                                        </p:tav>
                                        <p:tav tm="100000">
                                          <p:val>
                                            <p:strVal val="#ppt_h"/>
                                          </p:val>
                                        </p:tav>
                                      </p:tavLst>
                                    </p:anim>
                                    <p:anim calcmode="lin" valueType="num">
                                      <p:cBhvr>
                                        <p:cTn id="9" dur="500" fill="hold"/>
                                        <p:tgtEl>
                                          <p:spTgt spid="228354"/>
                                        </p:tgtEl>
                                        <p:attrNameLst>
                                          <p:attrName>style.rotation</p:attrName>
                                        </p:attrNameLst>
                                      </p:cBhvr>
                                      <p:tavLst>
                                        <p:tav tm="0">
                                          <p:val>
                                            <p:fltVal val="360"/>
                                          </p:val>
                                        </p:tav>
                                        <p:tav tm="100000">
                                          <p:val>
                                            <p:fltVal val="0"/>
                                          </p:val>
                                        </p:tav>
                                      </p:tavLst>
                                    </p:anim>
                                    <p:animEffect transition="in" filter="fade">
                                      <p:cBhvr>
                                        <p:cTn id="10" dur="500"/>
                                        <p:tgtEl>
                                          <p:spTgt spid="228354"/>
                                        </p:tgtEl>
                                      </p:cBhvr>
                                    </p:animEffect>
                                  </p:childTnLst>
                                </p:cTn>
                              </p:par>
                            </p:childTnLst>
                          </p:cTn>
                        </p:par>
                        <p:par>
                          <p:cTn id="11" fill="hold" nodeType="afterGroup">
                            <p:stCondLst>
                              <p:cond delay="500"/>
                            </p:stCondLst>
                            <p:childTnLst>
                              <p:par>
                                <p:cTn id="12" presetID="49" presetClass="entr" presetSubtype="0" decel="100000" fill="hold" grpId="0" nodeType="afterEffect">
                                  <p:stCondLst>
                                    <p:cond delay="0"/>
                                  </p:stCondLst>
                                  <p:iterate type="lt">
                                    <p:tmPct val="10000"/>
                                  </p:iterate>
                                  <p:childTnLst>
                                    <p:set>
                                      <p:cBhvr>
                                        <p:cTn id="13" dur="1" fill="hold">
                                          <p:stCondLst>
                                            <p:cond delay="0"/>
                                          </p:stCondLst>
                                        </p:cTn>
                                        <p:tgtEl>
                                          <p:spTgt spid="228355">
                                            <p:txEl>
                                              <p:pRg st="0" end="0"/>
                                            </p:txEl>
                                          </p:spTgt>
                                        </p:tgtEl>
                                        <p:attrNameLst>
                                          <p:attrName>style.visibility</p:attrName>
                                        </p:attrNameLst>
                                      </p:cBhvr>
                                      <p:to>
                                        <p:strVal val="visible"/>
                                      </p:to>
                                    </p:set>
                                    <p:anim calcmode="lin" valueType="num">
                                      <p:cBhvr>
                                        <p:cTn id="14" dur="500" fill="hold"/>
                                        <p:tgtEl>
                                          <p:spTgt spid="22835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28355">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228355">
                                            <p:txEl>
                                              <p:pRg st="0" end="0"/>
                                            </p:txEl>
                                          </p:spTgt>
                                        </p:tgtEl>
                                        <p:attrNameLst>
                                          <p:attrName>style.rotation</p:attrName>
                                        </p:attrNameLst>
                                      </p:cBhvr>
                                      <p:tavLst>
                                        <p:tav tm="0">
                                          <p:val>
                                            <p:fltVal val="360"/>
                                          </p:val>
                                        </p:tav>
                                        <p:tav tm="100000">
                                          <p:val>
                                            <p:fltVal val="0"/>
                                          </p:val>
                                        </p:tav>
                                      </p:tavLst>
                                    </p:anim>
                                    <p:animEffect transition="in" filter="fade">
                                      <p:cBhvr>
                                        <p:cTn id="17" dur="500"/>
                                        <p:tgtEl>
                                          <p:spTgt spid="2283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4" grpId="0"/>
      <p:bldP spid="228355"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9378" name="Rectangle 2"/>
          <p:cNvSpPr>
            <a:spLocks noGrp="1" noChangeArrowheads="1"/>
          </p:cNvSpPr>
          <p:nvPr>
            <p:ph type="title" idx="4294967295"/>
          </p:nvPr>
        </p:nvSpPr>
        <p:spPr>
          <a:xfrm>
            <a:off x="1774825" y="765175"/>
            <a:ext cx="8072438" cy="1143000"/>
          </a:xfrm>
        </p:spPr>
        <p:txBody>
          <a:bodyPr anchor="b">
            <a:normAutofit fontScale="90000"/>
          </a:bodyPr>
          <a:lstStyle/>
          <a:p>
            <a:pPr marL="914400" indent="-914400" rtl="1">
              <a:defRPr/>
            </a:pPr>
            <a:r>
              <a:rPr lang="fa-IR">
                <a:effectLst>
                  <a:outerShdw blurRad="38100" dist="38100" dir="2700000" algn="tl">
                    <a:srgbClr val="C0C0C0"/>
                  </a:outerShdw>
                </a:effectLst>
                <a:cs typeface="B Farnaz" pitchFamily="2" charset="-78"/>
              </a:rPr>
              <a:t>8- جرح و تعديل فرم , با استفاده موثر از باز خور </a:t>
            </a:r>
            <a:endParaRPr lang="en-US">
              <a:effectLst>
                <a:outerShdw blurRad="38100" dist="38100" dir="2700000" algn="tl">
                  <a:srgbClr val="C0C0C0"/>
                </a:outerShdw>
              </a:effectLst>
              <a:cs typeface="B Farnaz" pitchFamily="2" charset="-78"/>
            </a:endParaRPr>
          </a:p>
        </p:txBody>
      </p:sp>
      <p:sp>
        <p:nvSpPr>
          <p:cNvPr id="229379" name="Rectangle 3"/>
          <p:cNvSpPr>
            <a:spLocks noGrp="1" noChangeArrowheads="1"/>
          </p:cNvSpPr>
          <p:nvPr>
            <p:ph type="body" idx="4294967295"/>
          </p:nvPr>
        </p:nvSpPr>
        <p:spPr>
          <a:xfrm>
            <a:off x="1992313" y="2349500"/>
            <a:ext cx="6324600" cy="2133600"/>
          </a:xfrm>
        </p:spPr>
        <p:txBody>
          <a:bodyPr/>
          <a:lstStyle/>
          <a:p>
            <a:pPr algn="r" rtl="1" eaLnBrk="1" hangingPunct="1">
              <a:buFontTx/>
              <a:buNone/>
            </a:pPr>
            <a:r>
              <a:rPr lang="fa-IR" sz="3200">
                <a:cs typeface=" Mitra" pitchFamily="2" charset="-78"/>
              </a:rPr>
              <a:t>   در اين مرحله آناليست با استفاده از نقطه نظرات افراد ذينفع و اشکالات واقعي, تغييرات و اصلاحات مورد نياز را در فرم ايجاد مي کند .</a:t>
            </a:r>
            <a:endParaRPr lang="en-US" sz="3200">
              <a:cs typeface=" Mitra" pitchFamily="2" charset="-78"/>
            </a:endParaRPr>
          </a:p>
        </p:txBody>
      </p:sp>
      <p:grpSp>
        <p:nvGrpSpPr>
          <p:cNvPr id="53252" name="Group 4"/>
          <p:cNvGrpSpPr>
            <a:grpSpLocks/>
          </p:cNvGrpSpPr>
          <p:nvPr/>
        </p:nvGrpSpPr>
        <p:grpSpPr bwMode="auto">
          <a:xfrm>
            <a:off x="9409114" y="6381750"/>
            <a:ext cx="1258887" cy="476250"/>
            <a:chOff x="4967" y="4020"/>
            <a:chExt cx="793" cy="300"/>
          </a:xfrm>
        </p:grpSpPr>
        <p:sp>
          <p:nvSpPr>
            <p:cNvPr id="53253"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53254"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9687780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29378"/>
                                        </p:tgtEl>
                                        <p:attrNameLst>
                                          <p:attrName>style.visibility</p:attrName>
                                        </p:attrNameLst>
                                      </p:cBhvr>
                                      <p:to>
                                        <p:strVal val="visible"/>
                                      </p:to>
                                    </p:set>
                                    <p:animEffect transition="in" filter="blinds(horizontal)">
                                      <p:cBhvr>
                                        <p:cTn id="7" dur="500"/>
                                        <p:tgtEl>
                                          <p:spTgt spid="229378"/>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29379">
                                            <p:txEl>
                                              <p:pRg st="0" end="0"/>
                                            </p:txEl>
                                          </p:spTgt>
                                        </p:tgtEl>
                                        <p:attrNameLst>
                                          <p:attrName>style.visibility</p:attrName>
                                        </p:attrNameLst>
                                      </p:cBhvr>
                                      <p:to>
                                        <p:strVal val="visible"/>
                                      </p:to>
                                    </p:set>
                                    <p:animEffect transition="in" filter="dissolve">
                                      <p:cBhvr>
                                        <p:cTn id="11" dur="500"/>
                                        <p:tgtEl>
                                          <p:spTgt spid="2293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8" grpId="0"/>
      <p:bldP spid="229379" grpId="0" build="p"/>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0402" name="Rectangle 2"/>
          <p:cNvSpPr>
            <a:spLocks noGrp="1" noChangeArrowheads="1"/>
          </p:cNvSpPr>
          <p:nvPr>
            <p:ph type="title" idx="4294967295"/>
          </p:nvPr>
        </p:nvSpPr>
        <p:spPr/>
        <p:txBody>
          <a:bodyPr anchor="b"/>
          <a:lstStyle/>
          <a:p>
            <a:pPr marL="914400" indent="-914400" rtl="1">
              <a:defRPr/>
            </a:pPr>
            <a:r>
              <a:rPr lang="fa-IR">
                <a:effectLst>
                  <a:outerShdw blurRad="38100" dist="38100" dir="2700000" algn="tl">
                    <a:srgbClr val="C0C0C0"/>
                  </a:outerShdw>
                </a:effectLst>
                <a:cs typeface="B Farnaz" pitchFamily="2" charset="-78"/>
              </a:rPr>
              <a:t>9- تهيه فرم نهايي </a:t>
            </a:r>
            <a:endParaRPr lang="en-US">
              <a:effectLst>
                <a:outerShdw blurRad="38100" dist="38100" dir="2700000" algn="tl">
                  <a:srgbClr val="C0C0C0"/>
                </a:outerShdw>
              </a:effectLst>
              <a:cs typeface="B Farnaz" pitchFamily="2" charset="-78"/>
            </a:endParaRPr>
          </a:p>
        </p:txBody>
      </p:sp>
      <p:sp>
        <p:nvSpPr>
          <p:cNvPr id="230403" name="Rectangle 3"/>
          <p:cNvSpPr>
            <a:spLocks noGrp="1" noChangeArrowheads="1"/>
          </p:cNvSpPr>
          <p:nvPr>
            <p:ph type="body" idx="4294967295"/>
          </p:nvPr>
        </p:nvSpPr>
        <p:spPr>
          <a:xfrm>
            <a:off x="1847850" y="2205038"/>
            <a:ext cx="6324600" cy="2133600"/>
          </a:xfrm>
        </p:spPr>
        <p:txBody>
          <a:bodyPr/>
          <a:lstStyle/>
          <a:p>
            <a:pPr algn="r" rtl="1" eaLnBrk="1" hangingPunct="1">
              <a:buFontTx/>
              <a:buNone/>
            </a:pPr>
            <a:r>
              <a:rPr lang="fa-IR" sz="3200">
                <a:cs typeface=" Mitra" pitchFamily="2" charset="-78"/>
              </a:rPr>
              <a:t>    پس از انجام تغييرات لازم, فرم نهايي تنظيم مي شود و به ضميمه برگ دستور چاپ فرم, براي مديريت ارسال ميگردد تا در صورت تاييد, براي چاپ آن اقدام شود.</a:t>
            </a:r>
            <a:endParaRPr lang="en-US" sz="3200">
              <a:cs typeface=" Mitra" pitchFamily="2" charset="-78"/>
            </a:endParaRPr>
          </a:p>
        </p:txBody>
      </p:sp>
      <p:grpSp>
        <p:nvGrpSpPr>
          <p:cNvPr id="54276" name="Group 4"/>
          <p:cNvGrpSpPr>
            <a:grpSpLocks/>
          </p:cNvGrpSpPr>
          <p:nvPr/>
        </p:nvGrpSpPr>
        <p:grpSpPr bwMode="auto">
          <a:xfrm>
            <a:off x="9409114" y="6381750"/>
            <a:ext cx="1258887" cy="476250"/>
            <a:chOff x="4967" y="4020"/>
            <a:chExt cx="793" cy="300"/>
          </a:xfrm>
        </p:grpSpPr>
        <p:sp>
          <p:nvSpPr>
            <p:cNvPr id="54277"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54278"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6875170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30402"/>
                                        </p:tgtEl>
                                        <p:attrNameLst>
                                          <p:attrName>style.visibility</p:attrName>
                                        </p:attrNameLst>
                                      </p:cBhvr>
                                      <p:to>
                                        <p:strVal val="visible"/>
                                      </p:to>
                                    </p:set>
                                    <p:animEffect transition="in" filter="blinds(horizontal)">
                                      <p:cBhvr>
                                        <p:cTn id="7" dur="500"/>
                                        <p:tgtEl>
                                          <p:spTgt spid="230402"/>
                                        </p:tgtEl>
                                      </p:cBhvr>
                                    </p:animEffect>
                                  </p:childTnLst>
                                </p:cTn>
                              </p:par>
                            </p:childTnLst>
                          </p:cTn>
                        </p:par>
                        <p:par>
                          <p:cTn id="8" fill="hold" nodeType="afterGroup">
                            <p:stCondLst>
                              <p:cond delay="500"/>
                            </p:stCondLst>
                            <p:childTnLst>
                              <p:par>
                                <p:cTn id="9" presetID="40" presetClass="entr" presetSubtype="0" fill="hold" grpId="0" nodeType="afterEffect">
                                  <p:stCondLst>
                                    <p:cond delay="0"/>
                                  </p:stCondLst>
                                  <p:iterate type="lt">
                                    <p:tmPct val="10000"/>
                                  </p:iterate>
                                  <p:childTnLst>
                                    <p:set>
                                      <p:cBhvr>
                                        <p:cTn id="10" dur="1" fill="hold">
                                          <p:stCondLst>
                                            <p:cond delay="0"/>
                                          </p:stCondLst>
                                        </p:cTn>
                                        <p:tgtEl>
                                          <p:spTgt spid="230403">
                                            <p:txEl>
                                              <p:pRg st="0" end="0"/>
                                            </p:txEl>
                                          </p:spTgt>
                                        </p:tgtEl>
                                        <p:attrNameLst>
                                          <p:attrName>style.visibility</p:attrName>
                                        </p:attrNameLst>
                                      </p:cBhvr>
                                      <p:to>
                                        <p:strVal val="visible"/>
                                      </p:to>
                                    </p:set>
                                    <p:animEffect transition="in" filter="fade">
                                      <p:cBhvr>
                                        <p:cTn id="11" dur="500">
                                          <p:stCondLst>
                                            <p:cond delay="0"/>
                                          </p:stCondLst>
                                        </p:cTn>
                                        <p:tgtEl>
                                          <p:spTgt spid="230403">
                                            <p:txEl>
                                              <p:pRg st="0" end="0"/>
                                            </p:txEl>
                                          </p:spTgt>
                                        </p:tgtEl>
                                      </p:cBhvr>
                                    </p:animEffect>
                                    <p:anim calcmode="lin" valueType="num">
                                      <p:cBhvr>
                                        <p:cTn id="12" dur="500" fill="hold">
                                          <p:stCondLst>
                                            <p:cond delay="0"/>
                                          </p:stCondLst>
                                        </p:cTn>
                                        <p:tgtEl>
                                          <p:spTgt spid="230403">
                                            <p:txEl>
                                              <p:pRg st="0" end="0"/>
                                            </p:txEl>
                                          </p:spTgt>
                                        </p:tgtEl>
                                        <p:attrNameLst>
                                          <p:attrName>ppt_x</p:attrName>
                                        </p:attrNameLst>
                                      </p:cBhvr>
                                      <p:tavLst>
                                        <p:tav tm="0">
                                          <p:val>
                                            <p:strVal val="#ppt_x-.1"/>
                                          </p:val>
                                        </p:tav>
                                        <p:tav tm="100000">
                                          <p:val>
                                            <p:strVal val="#ppt_x"/>
                                          </p:val>
                                        </p:tav>
                                      </p:tavLst>
                                    </p:anim>
                                    <p:anim calcmode="lin" valueType="num">
                                      <p:cBhvr>
                                        <p:cTn id="13" dur="500" fill="hold">
                                          <p:stCondLst>
                                            <p:cond delay="0"/>
                                          </p:stCondLst>
                                        </p:cTn>
                                        <p:tgtEl>
                                          <p:spTgt spid="23040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2" grpId="0"/>
      <p:bldP spid="230403" grpId="0" build="p"/>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1429" name="Rectangle 5"/>
          <p:cNvSpPr>
            <a:spLocks noGrp="1" noChangeArrowheads="1"/>
          </p:cNvSpPr>
          <p:nvPr>
            <p:ph type="subTitle" idx="4294967295"/>
          </p:nvPr>
        </p:nvSpPr>
        <p:spPr>
          <a:xfrm>
            <a:off x="1587501" y="3571875"/>
            <a:ext cx="6259513" cy="909638"/>
          </a:xfrm>
        </p:spPr>
        <p:txBody>
          <a:bodyPr/>
          <a:lstStyle/>
          <a:p>
            <a:pPr marL="0" indent="0" algn="ctr" rtl="1">
              <a:buNone/>
            </a:pPr>
            <a:r>
              <a:rPr lang="fa-IR" sz="5400">
                <a:solidFill>
                  <a:schemeClr val="tx2"/>
                </a:solidFill>
                <a:cs typeface="B Farnaz" panose="00000400000000000000" pitchFamily="2" charset="-78"/>
              </a:rPr>
              <a:t>بررسي جا و مکان کار </a:t>
            </a:r>
            <a:endParaRPr lang="en-US" sz="5400">
              <a:solidFill>
                <a:schemeClr val="tx2"/>
              </a:solidFill>
              <a:cs typeface="B Farnaz" panose="00000400000000000000" pitchFamily="2" charset="-78"/>
            </a:endParaRPr>
          </a:p>
        </p:txBody>
      </p:sp>
      <p:grpSp>
        <p:nvGrpSpPr>
          <p:cNvPr id="55299" name="Group 4"/>
          <p:cNvGrpSpPr>
            <a:grpSpLocks/>
          </p:cNvGrpSpPr>
          <p:nvPr/>
        </p:nvGrpSpPr>
        <p:grpSpPr bwMode="auto">
          <a:xfrm>
            <a:off x="9409114" y="6381750"/>
            <a:ext cx="1258887" cy="476250"/>
            <a:chOff x="4967" y="4020"/>
            <a:chExt cx="793" cy="300"/>
          </a:xfrm>
        </p:grpSpPr>
        <p:sp>
          <p:nvSpPr>
            <p:cNvPr id="55300"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55301"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457751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31429">
                                            <p:txEl>
                                              <p:pRg st="0" end="0"/>
                                            </p:txEl>
                                          </p:spTgt>
                                        </p:tgtEl>
                                        <p:attrNameLst>
                                          <p:attrName>style.visibility</p:attrName>
                                        </p:attrNameLst>
                                      </p:cBhvr>
                                      <p:to>
                                        <p:strVal val="visible"/>
                                      </p:to>
                                    </p:set>
                                    <p:anim calcmode="lin" valueType="num">
                                      <p:cBhvr>
                                        <p:cTn id="7" dur="500" fill="hold"/>
                                        <p:tgtEl>
                                          <p:spTgt spid="23142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3142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314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9"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3474" name="Rectangle 2"/>
          <p:cNvSpPr>
            <a:spLocks noGrp="1" noChangeArrowheads="1"/>
          </p:cNvSpPr>
          <p:nvPr>
            <p:ph type="title" idx="4294967295"/>
          </p:nvPr>
        </p:nvSpPr>
        <p:spPr/>
        <p:txBody>
          <a:bodyPr anchor="b"/>
          <a:lstStyle/>
          <a:p>
            <a:pPr eaLnBrk="1" hangingPunct="1">
              <a:defRPr/>
            </a:pPr>
            <a:r>
              <a:rPr lang="fa-IR">
                <a:effectLst>
                  <a:outerShdw blurRad="38100" dist="38100" dir="2700000" algn="tl">
                    <a:srgbClr val="C0C0C0"/>
                  </a:outerShdw>
                </a:effectLst>
                <a:cs typeface="B Farnaz" pitchFamily="2" charset="-78"/>
              </a:rPr>
              <a:t>تعريف بررسي جا و مکان </a:t>
            </a:r>
            <a:endParaRPr lang="en-US">
              <a:effectLst>
                <a:outerShdw blurRad="38100" dist="38100" dir="2700000" algn="tl">
                  <a:srgbClr val="C0C0C0"/>
                </a:outerShdw>
              </a:effectLst>
              <a:cs typeface="B Farnaz" pitchFamily="2" charset="-78"/>
            </a:endParaRPr>
          </a:p>
        </p:txBody>
      </p:sp>
      <p:sp>
        <p:nvSpPr>
          <p:cNvPr id="233475" name="Rectangle 3"/>
          <p:cNvSpPr>
            <a:spLocks noGrp="1" noChangeArrowheads="1"/>
          </p:cNvSpPr>
          <p:nvPr>
            <p:ph type="body" idx="4294967295"/>
          </p:nvPr>
        </p:nvSpPr>
        <p:spPr>
          <a:xfrm>
            <a:off x="1919288" y="1916113"/>
            <a:ext cx="6324600" cy="2133600"/>
          </a:xfrm>
        </p:spPr>
        <p:txBody>
          <a:bodyPr/>
          <a:lstStyle/>
          <a:p>
            <a:pPr algn="r" rtl="1" eaLnBrk="1" hangingPunct="1">
              <a:buFontTx/>
              <a:buNone/>
            </a:pPr>
            <a:r>
              <a:rPr lang="fa-IR" sz="3200">
                <a:cs typeface=" Mitra" pitchFamily="2" charset="-78"/>
              </a:rPr>
              <a:t>    بررسي جا و مکان عبارت است از : مطالعه چگونگي تخصيص مکان و فضاي در دسترس , به نيروي انساني از يک طرف و وسايل و تجهيزات کاري از طرف ديگر. </a:t>
            </a:r>
            <a:endParaRPr lang="en-US" sz="3200">
              <a:cs typeface=" Mitra" pitchFamily="2" charset="-78"/>
            </a:endParaRPr>
          </a:p>
        </p:txBody>
      </p:sp>
      <p:grpSp>
        <p:nvGrpSpPr>
          <p:cNvPr id="56324" name="Group 4"/>
          <p:cNvGrpSpPr>
            <a:grpSpLocks/>
          </p:cNvGrpSpPr>
          <p:nvPr/>
        </p:nvGrpSpPr>
        <p:grpSpPr bwMode="auto">
          <a:xfrm>
            <a:off x="9409114" y="6381750"/>
            <a:ext cx="1258887" cy="476250"/>
            <a:chOff x="4967" y="4020"/>
            <a:chExt cx="793" cy="300"/>
          </a:xfrm>
        </p:grpSpPr>
        <p:sp>
          <p:nvSpPr>
            <p:cNvPr id="56325"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56326"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236043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33474"/>
                                        </p:tgtEl>
                                        <p:attrNameLst>
                                          <p:attrName>style.visibility</p:attrName>
                                        </p:attrNameLst>
                                      </p:cBhvr>
                                      <p:to>
                                        <p:strVal val="visible"/>
                                      </p:to>
                                    </p:set>
                                    <p:animEffect transition="in" filter="blinds(horizontal)">
                                      <p:cBhvr>
                                        <p:cTn id="7" dur="500"/>
                                        <p:tgtEl>
                                          <p:spTgt spid="233474"/>
                                        </p:tgtEl>
                                      </p:cBhvr>
                                    </p:animEffect>
                                  </p:childTnLst>
                                </p:cTn>
                              </p:par>
                            </p:childTnLst>
                          </p:cTn>
                        </p:par>
                        <p:par>
                          <p:cTn id="8" fill="hold" nodeType="afterGroup">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233475">
                                            <p:txEl>
                                              <p:pRg st="0" end="0"/>
                                            </p:txEl>
                                          </p:spTgt>
                                        </p:tgtEl>
                                        <p:attrNameLst>
                                          <p:attrName>style.visibility</p:attrName>
                                        </p:attrNameLst>
                                      </p:cBhvr>
                                      <p:to>
                                        <p:strVal val="visible"/>
                                      </p:to>
                                    </p:set>
                                    <p:animEffect transition="in" filter="diamond(in)">
                                      <p:cBhvr>
                                        <p:cTn id="11" dur="2000"/>
                                        <p:tgtEl>
                                          <p:spTgt spid="2334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4" grpId="0"/>
      <p:bldP spid="233475"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4498" name="Rectangle 2"/>
          <p:cNvSpPr>
            <a:spLocks noGrp="1" noChangeArrowheads="1"/>
          </p:cNvSpPr>
          <p:nvPr>
            <p:ph type="title" idx="4294967295"/>
          </p:nvPr>
        </p:nvSpPr>
        <p:spPr/>
        <p:txBody>
          <a:bodyPr anchor="b"/>
          <a:lstStyle/>
          <a:p>
            <a:pPr eaLnBrk="1" hangingPunct="1">
              <a:defRPr/>
            </a:pPr>
            <a:r>
              <a:rPr lang="fa-IR" sz="5400">
                <a:effectLst>
                  <a:outerShdw blurRad="38100" dist="38100" dir="2700000" algn="tl">
                    <a:srgbClr val="C0C0C0"/>
                  </a:outerShdw>
                </a:effectLst>
                <a:cs typeface="B Farnaz" pitchFamily="2" charset="-78"/>
              </a:rPr>
              <a:t>هدف از بررسي </a:t>
            </a:r>
            <a:endParaRPr lang="en-US" sz="5400">
              <a:effectLst>
                <a:outerShdw blurRad="38100" dist="38100" dir="2700000" algn="tl">
                  <a:srgbClr val="C0C0C0"/>
                </a:outerShdw>
              </a:effectLst>
              <a:cs typeface="B Farnaz" pitchFamily="2" charset="-78"/>
            </a:endParaRPr>
          </a:p>
        </p:txBody>
      </p:sp>
      <p:sp>
        <p:nvSpPr>
          <p:cNvPr id="234499" name="Rectangle 3"/>
          <p:cNvSpPr>
            <a:spLocks noGrp="1" noChangeArrowheads="1"/>
          </p:cNvSpPr>
          <p:nvPr>
            <p:ph type="body" idx="4294967295"/>
          </p:nvPr>
        </p:nvSpPr>
        <p:spPr>
          <a:xfrm>
            <a:off x="1703388" y="1628775"/>
            <a:ext cx="6769100" cy="2133600"/>
          </a:xfrm>
        </p:spPr>
        <p:txBody>
          <a:bodyPr>
            <a:normAutofit fontScale="55000" lnSpcReduction="20000"/>
          </a:bodyPr>
          <a:lstStyle/>
          <a:p>
            <a:pPr algn="r" rtl="1" eaLnBrk="1" hangingPunct="1">
              <a:lnSpc>
                <a:spcPct val="90000"/>
              </a:lnSpc>
              <a:buFontTx/>
              <a:buNone/>
            </a:pPr>
            <a:r>
              <a:rPr lang="fa-IR" b="1" smtClean="0">
                <a:solidFill>
                  <a:srgbClr val="CC3300"/>
                </a:solidFill>
                <a:cs typeface=" Mitra" pitchFamily="2" charset="-78"/>
              </a:rPr>
              <a:t>هدف از بررسي جا و مکان کار , استفاده موثر از امکانات فيزيکي موجود به نحوي است که مقاصد زير را تامين کند :</a:t>
            </a:r>
            <a:r>
              <a:rPr lang="fa-IR" b="1" smtClean="0">
                <a:cs typeface=" Mitra" pitchFamily="2" charset="-78"/>
              </a:rPr>
              <a:t> </a:t>
            </a:r>
          </a:p>
          <a:p>
            <a:pPr algn="r" rtl="1" eaLnBrk="1" hangingPunct="1">
              <a:lnSpc>
                <a:spcPct val="90000"/>
              </a:lnSpc>
              <a:buFont typeface="Wingdings" panose="05000000000000000000" pitchFamily="2" charset="2"/>
              <a:buChar char="¡"/>
            </a:pPr>
            <a:r>
              <a:rPr lang="fa-IR" smtClean="0">
                <a:cs typeface=" Mitra" pitchFamily="2" charset="-78"/>
              </a:rPr>
              <a:t>تامين رضايت نيروي انساني و توجه به رفاه و راحتي افراد در محيط کار </a:t>
            </a:r>
          </a:p>
          <a:p>
            <a:pPr algn="r" rtl="1" eaLnBrk="1" hangingPunct="1">
              <a:lnSpc>
                <a:spcPct val="90000"/>
              </a:lnSpc>
              <a:buFont typeface="Wingdings" panose="05000000000000000000" pitchFamily="2" charset="2"/>
              <a:buChar char="¡"/>
            </a:pPr>
            <a:r>
              <a:rPr lang="fa-IR" smtClean="0">
                <a:cs typeface=" Mitra" pitchFamily="2" charset="-78"/>
              </a:rPr>
              <a:t>تسهيل سر پرستي و نظارت بر کار کارکنان .</a:t>
            </a:r>
          </a:p>
          <a:p>
            <a:pPr algn="r" rtl="1" eaLnBrk="1" hangingPunct="1">
              <a:lnSpc>
                <a:spcPct val="90000"/>
              </a:lnSpc>
              <a:buFont typeface="Wingdings" panose="05000000000000000000" pitchFamily="2" charset="2"/>
              <a:buChar char="¡"/>
            </a:pPr>
            <a:r>
              <a:rPr lang="fa-IR" smtClean="0">
                <a:cs typeface=" Mitra" pitchFamily="2" charset="-78"/>
              </a:rPr>
              <a:t>برقراري جريان و گردش کار به طور موثر و کار آمد .</a:t>
            </a:r>
          </a:p>
          <a:p>
            <a:pPr algn="r" rtl="1" eaLnBrk="1" hangingPunct="1">
              <a:lnSpc>
                <a:spcPct val="90000"/>
              </a:lnSpc>
              <a:buFont typeface="Wingdings" panose="05000000000000000000" pitchFamily="2" charset="2"/>
              <a:buChar char="¡"/>
            </a:pPr>
            <a:r>
              <a:rPr lang="fa-IR" smtClean="0">
                <a:cs typeface=" Mitra" pitchFamily="2" charset="-78"/>
              </a:rPr>
              <a:t>ايجاد تسريع در ارائه خدمات و کالاها به ارباب رجوع و گذراندن تاثير رواني مساعد بر آنان .</a:t>
            </a:r>
          </a:p>
          <a:p>
            <a:pPr algn="r" rtl="1" eaLnBrk="1" hangingPunct="1">
              <a:lnSpc>
                <a:spcPct val="90000"/>
              </a:lnSpc>
              <a:buFont typeface="Wingdings" panose="05000000000000000000" pitchFamily="2" charset="2"/>
              <a:buChar char="¡"/>
            </a:pPr>
            <a:r>
              <a:rPr lang="fa-IR" smtClean="0">
                <a:cs typeface=" Mitra" pitchFamily="2" charset="-78"/>
              </a:rPr>
              <a:t>ايجاد قابليت انعطاف در مورد تغييرات و تحولات آينده سازمان .</a:t>
            </a:r>
          </a:p>
          <a:p>
            <a:pPr algn="r" rtl="1" eaLnBrk="1" hangingPunct="1">
              <a:lnSpc>
                <a:spcPct val="90000"/>
              </a:lnSpc>
              <a:buFont typeface="Wingdings" panose="05000000000000000000" pitchFamily="2" charset="2"/>
              <a:buChar char="¡"/>
            </a:pPr>
            <a:r>
              <a:rPr lang="fa-IR" smtClean="0">
                <a:cs typeface=" Mitra" pitchFamily="2" charset="-78"/>
              </a:rPr>
              <a:t>صرفه جويي .</a:t>
            </a:r>
            <a:endParaRPr lang="en-US" smtClean="0">
              <a:cs typeface=" Mitra" pitchFamily="2" charset="-78"/>
            </a:endParaRPr>
          </a:p>
        </p:txBody>
      </p:sp>
      <p:grpSp>
        <p:nvGrpSpPr>
          <p:cNvPr id="57348" name="Group 4"/>
          <p:cNvGrpSpPr>
            <a:grpSpLocks/>
          </p:cNvGrpSpPr>
          <p:nvPr/>
        </p:nvGrpSpPr>
        <p:grpSpPr bwMode="auto">
          <a:xfrm>
            <a:off x="9409114" y="6381750"/>
            <a:ext cx="1258887" cy="476250"/>
            <a:chOff x="4967" y="4020"/>
            <a:chExt cx="793" cy="300"/>
          </a:xfrm>
        </p:grpSpPr>
        <p:sp>
          <p:nvSpPr>
            <p:cNvPr id="57349"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57350"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36654503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0"/>
                                  </p:stCondLst>
                                  <p:iterate type="lt">
                                    <p:tmPct val="10000"/>
                                  </p:iterate>
                                  <p:childTnLst>
                                    <p:set>
                                      <p:cBhvr>
                                        <p:cTn id="6" dur="1" fill="hold">
                                          <p:stCondLst>
                                            <p:cond delay="0"/>
                                          </p:stCondLst>
                                        </p:cTn>
                                        <p:tgtEl>
                                          <p:spTgt spid="234498"/>
                                        </p:tgtEl>
                                        <p:attrNameLst>
                                          <p:attrName>style.visibility</p:attrName>
                                        </p:attrNameLst>
                                      </p:cBhvr>
                                      <p:to>
                                        <p:strVal val="visible"/>
                                      </p:to>
                                    </p:set>
                                    <p:anim calcmode="lin" valueType="num">
                                      <p:cBhvr additive="base">
                                        <p:cTn id="7" dur="800" fill="hold">
                                          <p:stCondLst>
                                            <p:cond delay="0"/>
                                          </p:stCondLst>
                                        </p:cTn>
                                        <p:tgtEl>
                                          <p:spTgt spid="234498"/>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234498"/>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520"/>
                            </p:stCondLst>
                            <p:childTnLst>
                              <p:par>
                                <p:cTn id="10" presetID="8" presetClass="entr" presetSubtype="16" fill="hold" grpId="0" nodeType="afterEffect">
                                  <p:stCondLst>
                                    <p:cond delay="0"/>
                                  </p:stCondLst>
                                  <p:childTnLst>
                                    <p:set>
                                      <p:cBhvr>
                                        <p:cTn id="11" dur="1" fill="hold">
                                          <p:stCondLst>
                                            <p:cond delay="0"/>
                                          </p:stCondLst>
                                        </p:cTn>
                                        <p:tgtEl>
                                          <p:spTgt spid="234499">
                                            <p:txEl>
                                              <p:pRg st="0" end="0"/>
                                            </p:txEl>
                                          </p:spTgt>
                                        </p:tgtEl>
                                        <p:attrNameLst>
                                          <p:attrName>style.visibility</p:attrName>
                                        </p:attrNameLst>
                                      </p:cBhvr>
                                      <p:to>
                                        <p:strVal val="visible"/>
                                      </p:to>
                                    </p:set>
                                    <p:animEffect transition="in" filter="diamond(in)">
                                      <p:cBhvr>
                                        <p:cTn id="12" dur="2000"/>
                                        <p:tgtEl>
                                          <p:spTgt spid="234499">
                                            <p:txEl>
                                              <p:pRg st="0" end="0"/>
                                            </p:txEl>
                                          </p:spTgt>
                                        </p:tgtEl>
                                      </p:cBhvr>
                                    </p:animEffect>
                                  </p:childTnLst>
                                </p:cTn>
                              </p:par>
                            </p:childTnLst>
                          </p:cTn>
                        </p:par>
                        <p:par>
                          <p:cTn id="13" fill="hold" nodeType="afterGroup">
                            <p:stCondLst>
                              <p:cond delay="3520"/>
                            </p:stCondLst>
                            <p:childTnLst>
                              <p:par>
                                <p:cTn id="14" presetID="8" presetClass="entr" presetSubtype="16" fill="hold" grpId="0" nodeType="afterEffect">
                                  <p:stCondLst>
                                    <p:cond delay="0"/>
                                  </p:stCondLst>
                                  <p:childTnLst>
                                    <p:set>
                                      <p:cBhvr>
                                        <p:cTn id="15" dur="1" fill="hold">
                                          <p:stCondLst>
                                            <p:cond delay="0"/>
                                          </p:stCondLst>
                                        </p:cTn>
                                        <p:tgtEl>
                                          <p:spTgt spid="234499">
                                            <p:txEl>
                                              <p:pRg st="1" end="1"/>
                                            </p:txEl>
                                          </p:spTgt>
                                        </p:tgtEl>
                                        <p:attrNameLst>
                                          <p:attrName>style.visibility</p:attrName>
                                        </p:attrNameLst>
                                      </p:cBhvr>
                                      <p:to>
                                        <p:strVal val="visible"/>
                                      </p:to>
                                    </p:set>
                                    <p:animEffect transition="in" filter="diamond(in)">
                                      <p:cBhvr>
                                        <p:cTn id="16" dur="2000"/>
                                        <p:tgtEl>
                                          <p:spTgt spid="234499">
                                            <p:txEl>
                                              <p:pRg st="1" end="1"/>
                                            </p:txEl>
                                          </p:spTgt>
                                        </p:tgtEl>
                                      </p:cBhvr>
                                    </p:animEffect>
                                  </p:childTnLst>
                                </p:cTn>
                              </p:par>
                            </p:childTnLst>
                          </p:cTn>
                        </p:par>
                        <p:par>
                          <p:cTn id="17" fill="hold" nodeType="afterGroup">
                            <p:stCondLst>
                              <p:cond delay="5520"/>
                            </p:stCondLst>
                            <p:childTnLst>
                              <p:par>
                                <p:cTn id="18" presetID="8" presetClass="entr" presetSubtype="16" fill="hold" grpId="0" nodeType="afterEffect">
                                  <p:stCondLst>
                                    <p:cond delay="0"/>
                                  </p:stCondLst>
                                  <p:childTnLst>
                                    <p:set>
                                      <p:cBhvr>
                                        <p:cTn id="19" dur="1" fill="hold">
                                          <p:stCondLst>
                                            <p:cond delay="0"/>
                                          </p:stCondLst>
                                        </p:cTn>
                                        <p:tgtEl>
                                          <p:spTgt spid="234499">
                                            <p:txEl>
                                              <p:pRg st="2" end="2"/>
                                            </p:txEl>
                                          </p:spTgt>
                                        </p:tgtEl>
                                        <p:attrNameLst>
                                          <p:attrName>style.visibility</p:attrName>
                                        </p:attrNameLst>
                                      </p:cBhvr>
                                      <p:to>
                                        <p:strVal val="visible"/>
                                      </p:to>
                                    </p:set>
                                    <p:animEffect transition="in" filter="diamond(in)">
                                      <p:cBhvr>
                                        <p:cTn id="20" dur="2000"/>
                                        <p:tgtEl>
                                          <p:spTgt spid="234499">
                                            <p:txEl>
                                              <p:pRg st="2" end="2"/>
                                            </p:txEl>
                                          </p:spTgt>
                                        </p:tgtEl>
                                      </p:cBhvr>
                                    </p:animEffect>
                                  </p:childTnLst>
                                </p:cTn>
                              </p:par>
                            </p:childTnLst>
                          </p:cTn>
                        </p:par>
                        <p:par>
                          <p:cTn id="21" fill="hold" nodeType="afterGroup">
                            <p:stCondLst>
                              <p:cond delay="7520"/>
                            </p:stCondLst>
                            <p:childTnLst>
                              <p:par>
                                <p:cTn id="22" presetID="8" presetClass="entr" presetSubtype="16" fill="hold" grpId="0" nodeType="afterEffect">
                                  <p:stCondLst>
                                    <p:cond delay="0"/>
                                  </p:stCondLst>
                                  <p:childTnLst>
                                    <p:set>
                                      <p:cBhvr>
                                        <p:cTn id="23" dur="1" fill="hold">
                                          <p:stCondLst>
                                            <p:cond delay="0"/>
                                          </p:stCondLst>
                                        </p:cTn>
                                        <p:tgtEl>
                                          <p:spTgt spid="234499">
                                            <p:txEl>
                                              <p:pRg st="3" end="3"/>
                                            </p:txEl>
                                          </p:spTgt>
                                        </p:tgtEl>
                                        <p:attrNameLst>
                                          <p:attrName>style.visibility</p:attrName>
                                        </p:attrNameLst>
                                      </p:cBhvr>
                                      <p:to>
                                        <p:strVal val="visible"/>
                                      </p:to>
                                    </p:set>
                                    <p:animEffect transition="in" filter="diamond(in)">
                                      <p:cBhvr>
                                        <p:cTn id="24" dur="2000"/>
                                        <p:tgtEl>
                                          <p:spTgt spid="234499">
                                            <p:txEl>
                                              <p:pRg st="3" end="3"/>
                                            </p:txEl>
                                          </p:spTgt>
                                        </p:tgtEl>
                                      </p:cBhvr>
                                    </p:animEffect>
                                  </p:childTnLst>
                                </p:cTn>
                              </p:par>
                            </p:childTnLst>
                          </p:cTn>
                        </p:par>
                        <p:par>
                          <p:cTn id="25" fill="hold" nodeType="afterGroup">
                            <p:stCondLst>
                              <p:cond delay="9520"/>
                            </p:stCondLst>
                            <p:childTnLst>
                              <p:par>
                                <p:cTn id="26" presetID="8" presetClass="entr" presetSubtype="16" fill="hold" grpId="0" nodeType="afterEffect">
                                  <p:stCondLst>
                                    <p:cond delay="0"/>
                                  </p:stCondLst>
                                  <p:childTnLst>
                                    <p:set>
                                      <p:cBhvr>
                                        <p:cTn id="27" dur="1" fill="hold">
                                          <p:stCondLst>
                                            <p:cond delay="0"/>
                                          </p:stCondLst>
                                        </p:cTn>
                                        <p:tgtEl>
                                          <p:spTgt spid="234499">
                                            <p:txEl>
                                              <p:pRg st="4" end="4"/>
                                            </p:txEl>
                                          </p:spTgt>
                                        </p:tgtEl>
                                        <p:attrNameLst>
                                          <p:attrName>style.visibility</p:attrName>
                                        </p:attrNameLst>
                                      </p:cBhvr>
                                      <p:to>
                                        <p:strVal val="visible"/>
                                      </p:to>
                                    </p:set>
                                    <p:animEffect transition="in" filter="diamond(in)">
                                      <p:cBhvr>
                                        <p:cTn id="28" dur="2000"/>
                                        <p:tgtEl>
                                          <p:spTgt spid="234499">
                                            <p:txEl>
                                              <p:pRg st="4" end="4"/>
                                            </p:txEl>
                                          </p:spTgt>
                                        </p:tgtEl>
                                      </p:cBhvr>
                                    </p:animEffect>
                                  </p:childTnLst>
                                </p:cTn>
                              </p:par>
                            </p:childTnLst>
                          </p:cTn>
                        </p:par>
                        <p:par>
                          <p:cTn id="29" fill="hold" nodeType="afterGroup">
                            <p:stCondLst>
                              <p:cond delay="11520"/>
                            </p:stCondLst>
                            <p:childTnLst>
                              <p:par>
                                <p:cTn id="30" presetID="8" presetClass="entr" presetSubtype="16" fill="hold" grpId="0" nodeType="afterEffect">
                                  <p:stCondLst>
                                    <p:cond delay="0"/>
                                  </p:stCondLst>
                                  <p:childTnLst>
                                    <p:set>
                                      <p:cBhvr>
                                        <p:cTn id="31" dur="1" fill="hold">
                                          <p:stCondLst>
                                            <p:cond delay="0"/>
                                          </p:stCondLst>
                                        </p:cTn>
                                        <p:tgtEl>
                                          <p:spTgt spid="234499">
                                            <p:txEl>
                                              <p:pRg st="5" end="5"/>
                                            </p:txEl>
                                          </p:spTgt>
                                        </p:tgtEl>
                                        <p:attrNameLst>
                                          <p:attrName>style.visibility</p:attrName>
                                        </p:attrNameLst>
                                      </p:cBhvr>
                                      <p:to>
                                        <p:strVal val="visible"/>
                                      </p:to>
                                    </p:set>
                                    <p:animEffect transition="in" filter="diamond(in)">
                                      <p:cBhvr>
                                        <p:cTn id="32" dur="2000"/>
                                        <p:tgtEl>
                                          <p:spTgt spid="234499">
                                            <p:txEl>
                                              <p:pRg st="5" end="5"/>
                                            </p:txEl>
                                          </p:spTgt>
                                        </p:tgtEl>
                                      </p:cBhvr>
                                    </p:animEffect>
                                  </p:childTnLst>
                                </p:cTn>
                              </p:par>
                            </p:childTnLst>
                          </p:cTn>
                        </p:par>
                        <p:par>
                          <p:cTn id="33" fill="hold" nodeType="afterGroup">
                            <p:stCondLst>
                              <p:cond delay="13520"/>
                            </p:stCondLst>
                            <p:childTnLst>
                              <p:par>
                                <p:cTn id="34" presetID="8" presetClass="entr" presetSubtype="16" fill="hold" grpId="0" nodeType="afterEffect">
                                  <p:stCondLst>
                                    <p:cond delay="0"/>
                                  </p:stCondLst>
                                  <p:childTnLst>
                                    <p:set>
                                      <p:cBhvr>
                                        <p:cTn id="35" dur="1" fill="hold">
                                          <p:stCondLst>
                                            <p:cond delay="0"/>
                                          </p:stCondLst>
                                        </p:cTn>
                                        <p:tgtEl>
                                          <p:spTgt spid="234499">
                                            <p:txEl>
                                              <p:pRg st="6" end="6"/>
                                            </p:txEl>
                                          </p:spTgt>
                                        </p:tgtEl>
                                        <p:attrNameLst>
                                          <p:attrName>style.visibility</p:attrName>
                                        </p:attrNameLst>
                                      </p:cBhvr>
                                      <p:to>
                                        <p:strVal val="visible"/>
                                      </p:to>
                                    </p:set>
                                    <p:animEffect transition="in" filter="diamond(in)">
                                      <p:cBhvr>
                                        <p:cTn id="36" dur="2000"/>
                                        <p:tgtEl>
                                          <p:spTgt spid="2344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8" grpId="0"/>
      <p:bldP spid="234499" grpId="0" build="p"/>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22" name="Rectangle 2"/>
          <p:cNvSpPr>
            <a:spLocks noGrp="1" noChangeArrowheads="1"/>
          </p:cNvSpPr>
          <p:nvPr>
            <p:ph type="title" idx="4294967295"/>
          </p:nvPr>
        </p:nvSpPr>
        <p:spPr>
          <a:xfrm>
            <a:off x="2279651" y="301625"/>
            <a:ext cx="7927975" cy="1143000"/>
          </a:xfrm>
        </p:spPr>
        <p:txBody>
          <a:bodyPr anchor="b">
            <a:normAutofit fontScale="90000"/>
          </a:bodyPr>
          <a:lstStyle/>
          <a:p>
            <a:pPr rtl="1" eaLnBrk="1" hangingPunct="1">
              <a:defRPr/>
            </a:pPr>
            <a:r>
              <a:rPr lang="fa-IR" sz="4000">
                <a:effectLst>
                  <a:outerShdw blurRad="38100" dist="38100" dir="2700000" algn="tl">
                    <a:srgbClr val="C0C0C0"/>
                  </a:outerShdw>
                </a:effectLst>
                <a:cs typeface="B Farnaz" pitchFamily="2" charset="-78"/>
              </a:rPr>
              <a:t>اصول و معيارهاي بررسي و تخصيص جا و مکان: </a:t>
            </a:r>
            <a:endParaRPr lang="en-US" sz="4000">
              <a:effectLst>
                <a:outerShdw blurRad="38100" dist="38100" dir="2700000" algn="tl">
                  <a:srgbClr val="C0C0C0"/>
                </a:outerShdw>
              </a:effectLst>
              <a:cs typeface="B Farnaz" pitchFamily="2" charset="-78"/>
            </a:endParaRPr>
          </a:p>
        </p:txBody>
      </p:sp>
      <p:sp>
        <p:nvSpPr>
          <p:cNvPr id="235523" name="Rectangle 3"/>
          <p:cNvSpPr>
            <a:spLocks noGrp="1" noChangeArrowheads="1"/>
          </p:cNvSpPr>
          <p:nvPr>
            <p:ph type="body" idx="4294967295"/>
          </p:nvPr>
        </p:nvSpPr>
        <p:spPr>
          <a:xfrm>
            <a:off x="1703388" y="1484314"/>
            <a:ext cx="6769100" cy="4479925"/>
          </a:xfrm>
        </p:spPr>
        <p:txBody>
          <a:bodyPr/>
          <a:lstStyle/>
          <a:p>
            <a:pPr marL="609600" indent="-609600" algn="r" rtl="1">
              <a:lnSpc>
                <a:spcPct val="80000"/>
              </a:lnSpc>
              <a:buFont typeface="Wingdings" panose="05000000000000000000" pitchFamily="2" charset="2"/>
              <a:buChar char="¡"/>
            </a:pPr>
            <a:r>
              <a:rPr lang="fa-IR" sz="2200">
                <a:cs typeface=" Mitra" pitchFamily="2" charset="-78"/>
              </a:rPr>
              <a:t>در طرح ريزي جا و مکان بايستي مراقب شود که هيچ بخشي از مکان و فضاي در دسترس , هدر نرود و مناسبترين استفاده از آن به عمل آيد . </a:t>
            </a:r>
          </a:p>
          <a:p>
            <a:pPr marL="609600" indent="-609600" algn="r" rtl="1">
              <a:lnSpc>
                <a:spcPct val="80000"/>
              </a:lnSpc>
              <a:buFont typeface="Wingdings" panose="05000000000000000000" pitchFamily="2" charset="2"/>
              <a:buChar char="¡"/>
            </a:pPr>
            <a:r>
              <a:rPr lang="fa-IR" sz="2200">
                <a:cs typeface=" Mitra" pitchFamily="2" charset="-78"/>
              </a:rPr>
              <a:t>واحدها و افرادي که وظايفشان از نظر ماهيت , با يکديگر مرتبط و مشابه است و بنا به اقتضاي شغل با يکديگر در تماس مکرر و مدارم هستند , بايستي نزديک هم قرار داده شوند .</a:t>
            </a:r>
          </a:p>
          <a:p>
            <a:pPr marL="609600" indent="-609600" algn="r" rtl="1">
              <a:lnSpc>
                <a:spcPct val="80000"/>
              </a:lnSpc>
              <a:buFont typeface="Wingdings" panose="05000000000000000000" pitchFamily="2" charset="2"/>
              <a:buChar char="¡"/>
            </a:pPr>
            <a:r>
              <a:rPr lang="fa-IR" sz="2200">
                <a:cs typeface=" Mitra" pitchFamily="2" charset="-78"/>
              </a:rPr>
              <a:t>گردش کار تا آنجا که ممکن است , از يک محل شروع و به محل ديگر ختم شود.</a:t>
            </a:r>
          </a:p>
          <a:p>
            <a:pPr marL="609600" indent="-609600" algn="r" rtl="1">
              <a:lnSpc>
                <a:spcPct val="80000"/>
              </a:lnSpc>
              <a:buFont typeface="Wingdings" panose="05000000000000000000" pitchFamily="2" charset="2"/>
              <a:buChar char="¡"/>
            </a:pPr>
            <a:r>
              <a:rPr lang="fa-IR" sz="2200">
                <a:cs typeface=" Mitra" pitchFamily="2" charset="-78"/>
              </a:rPr>
              <a:t>در تخصيص جا و مکان کار , براي هر يک از کارکنان بايستي تا حد امکان, ماهيت و مقتضاي شغل نوع وظايف و عمليات و نيز ويژگيهاي شخصيتي شاغل , در نظر گرفته شود .</a:t>
            </a:r>
          </a:p>
          <a:p>
            <a:pPr marL="609600" indent="-609600" algn="r" rtl="1">
              <a:lnSpc>
                <a:spcPct val="80000"/>
              </a:lnSpc>
              <a:buFont typeface="Wingdings" panose="05000000000000000000" pitchFamily="2" charset="2"/>
              <a:buChar char="¡"/>
            </a:pPr>
            <a:r>
              <a:rPr lang="fa-IR" sz="2200">
                <a:cs typeface=" Mitra" pitchFamily="2" charset="-78"/>
              </a:rPr>
              <a:t>وسايل و تجهيزات کاري , بايستي در دسترس استفاده کنندگان آنها قرار بگيرد و انبار ابزارها و وسايل در محلي باشد که هنگام تحويل و تحول مواد, وقت کارکنان هدر نرود . </a:t>
            </a:r>
            <a:endParaRPr lang="en-US" sz="2200">
              <a:cs typeface=" Mitra" pitchFamily="2" charset="-78"/>
            </a:endParaRPr>
          </a:p>
        </p:txBody>
      </p:sp>
      <p:grpSp>
        <p:nvGrpSpPr>
          <p:cNvPr id="58372" name="Group 4"/>
          <p:cNvGrpSpPr>
            <a:grpSpLocks/>
          </p:cNvGrpSpPr>
          <p:nvPr/>
        </p:nvGrpSpPr>
        <p:grpSpPr bwMode="auto">
          <a:xfrm>
            <a:off x="9409114" y="6381750"/>
            <a:ext cx="1258887" cy="476250"/>
            <a:chOff x="4967" y="4020"/>
            <a:chExt cx="793" cy="300"/>
          </a:xfrm>
        </p:grpSpPr>
        <p:sp>
          <p:nvSpPr>
            <p:cNvPr id="58373"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58374"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400933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35522"/>
                                        </p:tgtEl>
                                        <p:attrNameLst>
                                          <p:attrName>style.visibility</p:attrName>
                                        </p:attrNameLst>
                                      </p:cBhvr>
                                      <p:to>
                                        <p:strVal val="visible"/>
                                      </p:to>
                                    </p:set>
                                    <p:animEffect transition="in" filter="blinds(horizontal)">
                                      <p:cBhvr>
                                        <p:cTn id="7" dur="500"/>
                                        <p:tgtEl>
                                          <p:spTgt spid="235522"/>
                                        </p:tgtEl>
                                      </p:cBhvr>
                                    </p:animEffect>
                                  </p:childTnLst>
                                </p:cTn>
                              </p:par>
                            </p:childTnLst>
                          </p:cTn>
                        </p:par>
                        <p:par>
                          <p:cTn id="8" fill="hold" nodeType="afterGroup">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235523">
                                            <p:txEl>
                                              <p:pRg st="0" end="0"/>
                                            </p:txEl>
                                          </p:spTgt>
                                        </p:tgtEl>
                                        <p:attrNameLst>
                                          <p:attrName>style.visibility</p:attrName>
                                        </p:attrNameLst>
                                      </p:cBhvr>
                                      <p:to>
                                        <p:strVal val="visible"/>
                                      </p:to>
                                    </p:set>
                                    <p:animEffect transition="in" filter="diamond(in)">
                                      <p:cBhvr>
                                        <p:cTn id="11" dur="2000"/>
                                        <p:tgtEl>
                                          <p:spTgt spid="235523">
                                            <p:txEl>
                                              <p:pRg st="0" end="0"/>
                                            </p:txEl>
                                          </p:spTgt>
                                        </p:tgtEl>
                                      </p:cBhvr>
                                    </p:animEffect>
                                  </p:childTnLst>
                                </p:cTn>
                              </p:par>
                            </p:childTnLst>
                          </p:cTn>
                        </p:par>
                        <p:par>
                          <p:cTn id="12" fill="hold" nodeType="afterGroup">
                            <p:stCondLst>
                              <p:cond delay="2500"/>
                            </p:stCondLst>
                            <p:childTnLst>
                              <p:par>
                                <p:cTn id="13" presetID="8" presetClass="entr" presetSubtype="16" fill="hold" grpId="0" nodeType="afterEffect">
                                  <p:stCondLst>
                                    <p:cond delay="0"/>
                                  </p:stCondLst>
                                  <p:childTnLst>
                                    <p:set>
                                      <p:cBhvr>
                                        <p:cTn id="14" dur="1" fill="hold">
                                          <p:stCondLst>
                                            <p:cond delay="0"/>
                                          </p:stCondLst>
                                        </p:cTn>
                                        <p:tgtEl>
                                          <p:spTgt spid="235523">
                                            <p:txEl>
                                              <p:pRg st="1" end="1"/>
                                            </p:txEl>
                                          </p:spTgt>
                                        </p:tgtEl>
                                        <p:attrNameLst>
                                          <p:attrName>style.visibility</p:attrName>
                                        </p:attrNameLst>
                                      </p:cBhvr>
                                      <p:to>
                                        <p:strVal val="visible"/>
                                      </p:to>
                                    </p:set>
                                    <p:animEffect transition="in" filter="diamond(in)">
                                      <p:cBhvr>
                                        <p:cTn id="15" dur="2000"/>
                                        <p:tgtEl>
                                          <p:spTgt spid="235523">
                                            <p:txEl>
                                              <p:pRg st="1" end="1"/>
                                            </p:txEl>
                                          </p:spTgt>
                                        </p:tgtEl>
                                      </p:cBhvr>
                                    </p:animEffect>
                                  </p:childTnLst>
                                </p:cTn>
                              </p:par>
                            </p:childTnLst>
                          </p:cTn>
                        </p:par>
                        <p:par>
                          <p:cTn id="16" fill="hold" nodeType="afterGroup">
                            <p:stCondLst>
                              <p:cond delay="4500"/>
                            </p:stCondLst>
                            <p:childTnLst>
                              <p:par>
                                <p:cTn id="17" presetID="8" presetClass="entr" presetSubtype="16" fill="hold" grpId="0" nodeType="afterEffect">
                                  <p:stCondLst>
                                    <p:cond delay="0"/>
                                  </p:stCondLst>
                                  <p:childTnLst>
                                    <p:set>
                                      <p:cBhvr>
                                        <p:cTn id="18" dur="1" fill="hold">
                                          <p:stCondLst>
                                            <p:cond delay="0"/>
                                          </p:stCondLst>
                                        </p:cTn>
                                        <p:tgtEl>
                                          <p:spTgt spid="235523">
                                            <p:txEl>
                                              <p:pRg st="2" end="2"/>
                                            </p:txEl>
                                          </p:spTgt>
                                        </p:tgtEl>
                                        <p:attrNameLst>
                                          <p:attrName>style.visibility</p:attrName>
                                        </p:attrNameLst>
                                      </p:cBhvr>
                                      <p:to>
                                        <p:strVal val="visible"/>
                                      </p:to>
                                    </p:set>
                                    <p:animEffect transition="in" filter="diamond(in)">
                                      <p:cBhvr>
                                        <p:cTn id="19" dur="2000"/>
                                        <p:tgtEl>
                                          <p:spTgt spid="235523">
                                            <p:txEl>
                                              <p:pRg st="2" end="2"/>
                                            </p:txEl>
                                          </p:spTgt>
                                        </p:tgtEl>
                                      </p:cBhvr>
                                    </p:animEffect>
                                  </p:childTnLst>
                                </p:cTn>
                              </p:par>
                            </p:childTnLst>
                          </p:cTn>
                        </p:par>
                        <p:par>
                          <p:cTn id="20" fill="hold" nodeType="afterGroup">
                            <p:stCondLst>
                              <p:cond delay="6500"/>
                            </p:stCondLst>
                            <p:childTnLst>
                              <p:par>
                                <p:cTn id="21" presetID="8" presetClass="entr" presetSubtype="16" fill="hold" grpId="0" nodeType="afterEffect">
                                  <p:stCondLst>
                                    <p:cond delay="0"/>
                                  </p:stCondLst>
                                  <p:childTnLst>
                                    <p:set>
                                      <p:cBhvr>
                                        <p:cTn id="22" dur="1" fill="hold">
                                          <p:stCondLst>
                                            <p:cond delay="0"/>
                                          </p:stCondLst>
                                        </p:cTn>
                                        <p:tgtEl>
                                          <p:spTgt spid="235523">
                                            <p:txEl>
                                              <p:pRg st="3" end="3"/>
                                            </p:txEl>
                                          </p:spTgt>
                                        </p:tgtEl>
                                        <p:attrNameLst>
                                          <p:attrName>style.visibility</p:attrName>
                                        </p:attrNameLst>
                                      </p:cBhvr>
                                      <p:to>
                                        <p:strVal val="visible"/>
                                      </p:to>
                                    </p:set>
                                    <p:animEffect transition="in" filter="diamond(in)">
                                      <p:cBhvr>
                                        <p:cTn id="23" dur="2000"/>
                                        <p:tgtEl>
                                          <p:spTgt spid="235523">
                                            <p:txEl>
                                              <p:pRg st="3" end="3"/>
                                            </p:txEl>
                                          </p:spTgt>
                                        </p:tgtEl>
                                      </p:cBhvr>
                                    </p:animEffect>
                                  </p:childTnLst>
                                </p:cTn>
                              </p:par>
                            </p:childTnLst>
                          </p:cTn>
                        </p:par>
                        <p:par>
                          <p:cTn id="24" fill="hold" nodeType="afterGroup">
                            <p:stCondLst>
                              <p:cond delay="8500"/>
                            </p:stCondLst>
                            <p:childTnLst>
                              <p:par>
                                <p:cTn id="25" presetID="8" presetClass="entr" presetSubtype="16" fill="hold" grpId="0" nodeType="afterEffect">
                                  <p:stCondLst>
                                    <p:cond delay="0"/>
                                  </p:stCondLst>
                                  <p:childTnLst>
                                    <p:set>
                                      <p:cBhvr>
                                        <p:cTn id="26" dur="1" fill="hold">
                                          <p:stCondLst>
                                            <p:cond delay="0"/>
                                          </p:stCondLst>
                                        </p:cTn>
                                        <p:tgtEl>
                                          <p:spTgt spid="235523">
                                            <p:txEl>
                                              <p:pRg st="4" end="4"/>
                                            </p:txEl>
                                          </p:spTgt>
                                        </p:tgtEl>
                                        <p:attrNameLst>
                                          <p:attrName>style.visibility</p:attrName>
                                        </p:attrNameLst>
                                      </p:cBhvr>
                                      <p:to>
                                        <p:strVal val="visible"/>
                                      </p:to>
                                    </p:set>
                                    <p:animEffect transition="in" filter="diamond(in)">
                                      <p:cBhvr>
                                        <p:cTn id="27" dur="2000"/>
                                        <p:tgtEl>
                                          <p:spTgt spid="2355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2" grpId="0"/>
      <p:bldP spid="235523" grpId="0" build="p"/>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6547" name="Rectangle 3"/>
          <p:cNvSpPr>
            <a:spLocks noGrp="1" noChangeArrowheads="1"/>
          </p:cNvSpPr>
          <p:nvPr>
            <p:ph type="body" idx="4294967295"/>
          </p:nvPr>
        </p:nvSpPr>
        <p:spPr>
          <a:xfrm>
            <a:off x="1847850" y="692150"/>
            <a:ext cx="6553200" cy="4319588"/>
          </a:xfrm>
        </p:spPr>
        <p:txBody>
          <a:bodyPr/>
          <a:lstStyle/>
          <a:p>
            <a:pPr algn="r" rtl="1" eaLnBrk="1" hangingPunct="1">
              <a:buFont typeface="Wingdings" panose="05000000000000000000" pitchFamily="2" charset="2"/>
              <a:buChar char="¡"/>
            </a:pPr>
            <a:r>
              <a:rPr lang="fa-IR" sz="2500">
                <a:cs typeface=" Mitra" pitchFamily="2" charset="-78"/>
              </a:rPr>
              <a:t>محل استقرار واحدها و افرادي که بيشتر با ارباب رجوع سرو کار دارند , بايد نزديک در ورودي باشد تا اولا مراجعه به آنها راحت باشد و ثانيا از مزاحمت براي ساير واحدها کاسته شود .</a:t>
            </a:r>
          </a:p>
          <a:p>
            <a:pPr algn="r" rtl="1" eaLnBrk="1" hangingPunct="1">
              <a:buFont typeface="Wingdings" panose="05000000000000000000" pitchFamily="2" charset="2"/>
              <a:buNone/>
            </a:pPr>
            <a:endParaRPr lang="fa-IR" sz="2500">
              <a:cs typeface=" Mitra" pitchFamily="2" charset="-78"/>
            </a:endParaRPr>
          </a:p>
          <a:p>
            <a:pPr algn="r" rtl="1" eaLnBrk="1" hangingPunct="1">
              <a:buFont typeface="Wingdings" panose="05000000000000000000" pitchFamily="2" charset="2"/>
              <a:buChar char="¡"/>
            </a:pPr>
            <a:r>
              <a:rPr lang="fa-IR" sz="2500">
                <a:cs typeface=" Mitra" pitchFamily="2" charset="-78"/>
              </a:rPr>
              <a:t>نحوه قرار گرفتن ميز کار و وسايل بايد به گونه اي باشد که تسهيل کننده سرپرستي و نظارت بر کارکنان باشد .</a:t>
            </a:r>
          </a:p>
          <a:p>
            <a:pPr algn="r" rtl="1" eaLnBrk="1" hangingPunct="1">
              <a:buFont typeface="Wingdings" panose="05000000000000000000" pitchFamily="2" charset="2"/>
              <a:buNone/>
            </a:pPr>
            <a:endParaRPr lang="fa-IR" sz="2500">
              <a:cs typeface=" Mitra" pitchFamily="2" charset="-78"/>
            </a:endParaRPr>
          </a:p>
          <a:p>
            <a:pPr algn="r" rtl="1" eaLnBrk="1" hangingPunct="1">
              <a:buFont typeface="Wingdings" panose="05000000000000000000" pitchFamily="2" charset="2"/>
              <a:buChar char="¡"/>
            </a:pPr>
            <a:r>
              <a:rPr lang="fa-IR" sz="2500">
                <a:cs typeface=" Mitra" pitchFamily="2" charset="-78"/>
              </a:rPr>
              <a:t>واحدهاي پر سرو صدا بايستي دورتر از ساير واحدها قرار داده شوند و در صورت کمي جا , با استفاده تمهيدات خاص , از نفوذ سروصدا به خارج از اين واحدها , جلوگيري به عمل آيد . </a:t>
            </a:r>
          </a:p>
        </p:txBody>
      </p:sp>
      <p:grpSp>
        <p:nvGrpSpPr>
          <p:cNvPr id="59395" name="Group 3"/>
          <p:cNvGrpSpPr>
            <a:grpSpLocks/>
          </p:cNvGrpSpPr>
          <p:nvPr/>
        </p:nvGrpSpPr>
        <p:grpSpPr bwMode="auto">
          <a:xfrm>
            <a:off x="9409114" y="6381750"/>
            <a:ext cx="1258887" cy="476250"/>
            <a:chOff x="4967" y="4020"/>
            <a:chExt cx="793" cy="300"/>
          </a:xfrm>
        </p:grpSpPr>
        <p:sp>
          <p:nvSpPr>
            <p:cNvPr id="59396" name="AutoShape 4">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59397" name="AutoShape 5">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7072809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36547">
                                            <p:txEl>
                                              <p:pRg st="0" end="0"/>
                                            </p:txEl>
                                          </p:spTgt>
                                        </p:tgtEl>
                                        <p:attrNameLst>
                                          <p:attrName>style.visibility</p:attrName>
                                        </p:attrNameLst>
                                      </p:cBhvr>
                                      <p:to>
                                        <p:strVal val="visible"/>
                                      </p:to>
                                    </p:set>
                                    <p:animEffect transition="in" filter="diamond(in)">
                                      <p:cBhvr>
                                        <p:cTn id="7" dur="2000"/>
                                        <p:tgtEl>
                                          <p:spTgt spid="2365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36547">
                                            <p:txEl>
                                              <p:pRg st="2" end="2"/>
                                            </p:txEl>
                                          </p:spTgt>
                                        </p:tgtEl>
                                        <p:attrNameLst>
                                          <p:attrName>style.visibility</p:attrName>
                                        </p:attrNameLst>
                                      </p:cBhvr>
                                      <p:to>
                                        <p:strVal val="visible"/>
                                      </p:to>
                                    </p:set>
                                    <p:animEffect transition="in" filter="diamond(in)">
                                      <p:cBhvr>
                                        <p:cTn id="12" dur="2000"/>
                                        <p:tgtEl>
                                          <p:spTgt spid="23654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36547">
                                            <p:txEl>
                                              <p:pRg st="4" end="4"/>
                                            </p:txEl>
                                          </p:spTgt>
                                        </p:tgtEl>
                                        <p:attrNameLst>
                                          <p:attrName>style.visibility</p:attrName>
                                        </p:attrNameLst>
                                      </p:cBhvr>
                                      <p:to>
                                        <p:strVal val="visible"/>
                                      </p:to>
                                    </p:set>
                                    <p:animEffect transition="in" filter="diamond(in)">
                                      <p:cBhvr>
                                        <p:cTn id="17" dur="2000"/>
                                        <p:tgtEl>
                                          <p:spTgt spid="2365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7"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type="body" idx="1"/>
          </p:nvPr>
        </p:nvSpPr>
        <p:spPr>
          <a:xfrm>
            <a:off x="1847850" y="2060575"/>
            <a:ext cx="6324600" cy="2133600"/>
          </a:xfrm>
        </p:spPr>
        <p:txBody>
          <a:bodyPr>
            <a:normAutofit lnSpcReduction="10000"/>
          </a:bodyPr>
          <a:lstStyle/>
          <a:p>
            <a:pPr algn="r" rtl="1" eaLnBrk="1" hangingPunct="1">
              <a:lnSpc>
                <a:spcPct val="80000"/>
              </a:lnSpc>
              <a:buFont typeface="Wingdings" panose="05000000000000000000" pitchFamily="2" charset="2"/>
              <a:buChar char="¡"/>
            </a:pPr>
            <a:r>
              <a:rPr lang="fa-IR" sz="2500">
                <a:cs typeface=" Mitra" pitchFamily="2" charset="-78"/>
              </a:rPr>
              <a:t>کليه افرادي که از نظر رتبه و مقام در يک سطح قرار دارند و شغلشان نيز مشابه است , تا جايي که امکان دارد , از وسايل يکسان استفاده کنند .</a:t>
            </a:r>
          </a:p>
          <a:p>
            <a:pPr algn="r" rtl="1" eaLnBrk="1" hangingPunct="1">
              <a:lnSpc>
                <a:spcPct val="80000"/>
              </a:lnSpc>
              <a:buFont typeface="Wingdings" panose="05000000000000000000" pitchFamily="2" charset="2"/>
              <a:buNone/>
            </a:pPr>
            <a:endParaRPr lang="fa-IR" sz="2500">
              <a:cs typeface=" Mitra" pitchFamily="2" charset="-78"/>
            </a:endParaRPr>
          </a:p>
          <a:p>
            <a:pPr algn="r" rtl="1" eaLnBrk="1" hangingPunct="1">
              <a:lnSpc>
                <a:spcPct val="80000"/>
              </a:lnSpc>
              <a:buFont typeface="Wingdings" panose="05000000000000000000" pitchFamily="2" charset="2"/>
              <a:buChar char="¡"/>
            </a:pPr>
            <a:r>
              <a:rPr lang="fa-IR" sz="2500">
                <a:cs typeface=" Mitra" pitchFamily="2" charset="-78"/>
              </a:rPr>
              <a:t>براي استقرار وسايل سنگين  , از قبيل صندوقهاي رمز , ترمينالهاي کامپيوتري, قفسه هاي بايگاني, ماشين آلات و تجهيزات ثقيل, از نظر تحمل ميزان فشار ناشي از سنگيني و نيز سهولت استفاده , بايد بررسيهاي کافي به عمل آيد .</a:t>
            </a:r>
            <a:endParaRPr lang="en-US" sz="2500">
              <a:cs typeface=" Mitra" pitchFamily="2" charset="-78"/>
            </a:endParaRPr>
          </a:p>
          <a:p>
            <a:pPr algn="r" rtl="1" eaLnBrk="1" hangingPunct="1">
              <a:lnSpc>
                <a:spcPct val="80000"/>
              </a:lnSpc>
            </a:pPr>
            <a:endParaRPr lang="en-US" sz="2500">
              <a:cs typeface=" Mitra" pitchFamily="2" charset="-78"/>
            </a:endParaRPr>
          </a:p>
        </p:txBody>
      </p:sp>
      <p:grpSp>
        <p:nvGrpSpPr>
          <p:cNvPr id="60419" name="Group 4"/>
          <p:cNvGrpSpPr>
            <a:grpSpLocks/>
          </p:cNvGrpSpPr>
          <p:nvPr/>
        </p:nvGrpSpPr>
        <p:grpSpPr bwMode="auto">
          <a:xfrm>
            <a:off x="9409114" y="6381750"/>
            <a:ext cx="1258887" cy="476250"/>
            <a:chOff x="4967" y="4020"/>
            <a:chExt cx="793" cy="300"/>
          </a:xfrm>
        </p:grpSpPr>
        <p:sp>
          <p:nvSpPr>
            <p:cNvPr id="60420"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60421"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40912359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Effect transition="in" filter="diamond(in)">
                                      <p:cBhvr>
                                        <p:cTn id="7" dur="2000"/>
                                        <p:tgtEl>
                                          <p:spTgt spid="129027">
                                            <p:txEl>
                                              <p:pRg st="0" end="0"/>
                                            </p:txEl>
                                          </p:spTgt>
                                        </p:tgtEl>
                                      </p:cBhvr>
                                    </p:animEffect>
                                  </p:childTnLst>
                                </p:cTn>
                              </p:par>
                            </p:childTnLst>
                          </p:cTn>
                        </p:par>
                        <p:par>
                          <p:cTn id="8" fill="hold" nodeType="afterGroup">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129027">
                                            <p:txEl>
                                              <p:pRg st="2" end="2"/>
                                            </p:txEl>
                                          </p:spTgt>
                                        </p:tgtEl>
                                        <p:attrNameLst>
                                          <p:attrName>style.visibility</p:attrName>
                                        </p:attrNameLst>
                                      </p:cBhvr>
                                      <p:to>
                                        <p:strVal val="visible"/>
                                      </p:to>
                                    </p:set>
                                    <p:animEffect transition="in" filter="diamond(in)">
                                      <p:cBhvr>
                                        <p:cTn id="11" dur="2000"/>
                                        <p:tgtEl>
                                          <p:spTgt spid="1290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7570" name="Rectangle 2"/>
          <p:cNvSpPr>
            <a:spLocks noGrp="1" noChangeArrowheads="1"/>
          </p:cNvSpPr>
          <p:nvPr>
            <p:ph type="title" idx="4294967295"/>
          </p:nvPr>
        </p:nvSpPr>
        <p:spPr>
          <a:xfrm>
            <a:off x="2640013" y="2349500"/>
            <a:ext cx="6870700" cy="1600200"/>
          </a:xfrm>
        </p:spPr>
        <p:txBody>
          <a:bodyPr anchor="b">
            <a:normAutofit fontScale="90000"/>
          </a:bodyPr>
          <a:lstStyle/>
          <a:p>
            <a:pPr eaLnBrk="1" hangingPunct="1">
              <a:defRPr/>
            </a:pPr>
            <a:r>
              <a:rPr lang="fa-IR" sz="6600">
                <a:effectLst>
                  <a:outerShdw blurRad="38100" dist="38100" dir="2700000" algn="tl">
                    <a:srgbClr val="C0C0C0"/>
                  </a:outerShdw>
                </a:effectLst>
                <a:cs typeface="B Farnaz" pitchFamily="2" charset="-78"/>
              </a:rPr>
              <a:t>مراحل بررسي جا و مکان کار :</a:t>
            </a:r>
            <a:endParaRPr lang="en-US" sz="6600">
              <a:effectLst>
                <a:outerShdw blurRad="38100" dist="38100" dir="2700000" algn="tl">
                  <a:srgbClr val="C0C0C0"/>
                </a:outerShdw>
              </a:effectLst>
              <a:cs typeface="B Farnaz" pitchFamily="2" charset="-78"/>
            </a:endParaRPr>
          </a:p>
        </p:txBody>
      </p:sp>
      <p:grpSp>
        <p:nvGrpSpPr>
          <p:cNvPr id="61443" name="Group 3"/>
          <p:cNvGrpSpPr>
            <a:grpSpLocks/>
          </p:cNvGrpSpPr>
          <p:nvPr/>
        </p:nvGrpSpPr>
        <p:grpSpPr bwMode="auto">
          <a:xfrm>
            <a:off x="9409114" y="6381750"/>
            <a:ext cx="1258887" cy="476250"/>
            <a:chOff x="4967" y="4020"/>
            <a:chExt cx="793" cy="300"/>
          </a:xfrm>
        </p:grpSpPr>
        <p:sp>
          <p:nvSpPr>
            <p:cNvPr id="61444" name="AutoShape 4">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61445" name="AutoShape 5">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1680879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37570"/>
                                        </p:tgtEl>
                                        <p:attrNameLst>
                                          <p:attrName>style.visibility</p:attrName>
                                        </p:attrNameLst>
                                      </p:cBhvr>
                                      <p:to>
                                        <p:strVal val="visible"/>
                                      </p:to>
                                    </p:set>
                                    <p:animEffect transition="in" filter="dissolve">
                                      <p:cBhvr>
                                        <p:cTn id="7" dur="500"/>
                                        <p:tgtEl>
                                          <p:spTgt spid="2375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0"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2274" name="Rectangle 2"/>
          <p:cNvSpPr>
            <a:spLocks noGrp="1" noChangeArrowheads="1"/>
          </p:cNvSpPr>
          <p:nvPr>
            <p:ph type="title" idx="4294967295"/>
          </p:nvPr>
        </p:nvSpPr>
        <p:spPr/>
        <p:txBody>
          <a:bodyPr anchor="b"/>
          <a:lstStyle/>
          <a:p>
            <a:pPr rtl="1" eaLnBrk="1" hangingPunct="1">
              <a:defRPr/>
            </a:pPr>
            <a:r>
              <a:rPr lang="fa-IR">
                <a:effectLst>
                  <a:outerShdw blurRad="38100" dist="38100" dir="2700000" algn="tl">
                    <a:srgbClr val="C0C0C0"/>
                  </a:outerShdw>
                </a:effectLst>
                <a:cs typeface="B Farnaz" pitchFamily="2" charset="-78"/>
              </a:rPr>
              <a:t>تعريف جدول تقسيم کار </a:t>
            </a:r>
            <a:endParaRPr lang="en-US">
              <a:effectLst>
                <a:outerShdw blurRad="38100" dist="38100" dir="2700000" algn="tl">
                  <a:srgbClr val="C0C0C0"/>
                </a:outerShdw>
              </a:effectLst>
              <a:cs typeface="B Farnaz" pitchFamily="2" charset="-78"/>
            </a:endParaRPr>
          </a:p>
        </p:txBody>
      </p:sp>
      <p:sp>
        <p:nvSpPr>
          <p:cNvPr id="182275" name="Rectangle 3"/>
          <p:cNvSpPr>
            <a:spLocks noGrp="1" noChangeArrowheads="1"/>
          </p:cNvSpPr>
          <p:nvPr>
            <p:ph type="body" idx="4294967295"/>
          </p:nvPr>
        </p:nvSpPr>
        <p:spPr>
          <a:xfrm>
            <a:off x="1919288" y="2349500"/>
            <a:ext cx="6324600" cy="2133600"/>
          </a:xfrm>
        </p:spPr>
        <p:txBody>
          <a:bodyPr/>
          <a:lstStyle/>
          <a:p>
            <a:pPr algn="r" rtl="1" eaLnBrk="1" hangingPunct="1">
              <a:buFontTx/>
              <a:buNone/>
            </a:pPr>
            <a:r>
              <a:rPr lang="fa-IR">
                <a:cs typeface=" Mitra" pitchFamily="2" charset="-78"/>
              </a:rPr>
              <a:t>    تعريف : جدول تقسيم کار جدولي است که نشان مي دهد کارکنان سازمان در يک مدت معين, چه کارهايي را انجام مي دهند و چه مقدار وقت صرف انجام دادن اين کارها مي کنند .</a:t>
            </a:r>
            <a:endParaRPr lang="en-US">
              <a:cs typeface=" Mitra" pitchFamily="2" charset="-78"/>
            </a:endParaRPr>
          </a:p>
        </p:txBody>
      </p:sp>
      <p:grpSp>
        <p:nvGrpSpPr>
          <p:cNvPr id="7172" name="Group 4"/>
          <p:cNvGrpSpPr>
            <a:grpSpLocks/>
          </p:cNvGrpSpPr>
          <p:nvPr/>
        </p:nvGrpSpPr>
        <p:grpSpPr bwMode="auto">
          <a:xfrm>
            <a:off x="9409114" y="6381750"/>
            <a:ext cx="1258887" cy="476250"/>
            <a:chOff x="4967" y="4020"/>
            <a:chExt cx="793" cy="300"/>
          </a:xfrm>
        </p:grpSpPr>
        <p:sp>
          <p:nvSpPr>
            <p:cNvPr id="7173"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174"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3389738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182274"/>
                                        </p:tgtEl>
                                        <p:attrNameLst>
                                          <p:attrName>style.visibility</p:attrName>
                                        </p:attrNameLst>
                                      </p:cBhvr>
                                      <p:to>
                                        <p:strVal val="visible"/>
                                      </p:to>
                                    </p:set>
                                    <p:animEffect transition="in" filter="fade">
                                      <p:cBhvr>
                                        <p:cTn id="7" dur="768" decel="100000"/>
                                        <p:tgtEl>
                                          <p:spTgt spid="182274"/>
                                        </p:tgtEl>
                                      </p:cBhvr>
                                    </p:animEffect>
                                    <p:animScale>
                                      <p:cBhvr>
                                        <p:cTn id="8" dur="768" decel="100000"/>
                                        <p:tgtEl>
                                          <p:spTgt spid="182274"/>
                                        </p:tgtEl>
                                      </p:cBhvr>
                                      <p:from x="10000" y="10000"/>
                                      <p:to x="200000" y="450000"/>
                                    </p:animScale>
                                    <p:animScale>
                                      <p:cBhvr>
                                        <p:cTn id="9" dur="1230" accel="100000" fill="hold">
                                          <p:stCondLst>
                                            <p:cond delay="768"/>
                                          </p:stCondLst>
                                        </p:cTn>
                                        <p:tgtEl>
                                          <p:spTgt spid="182274"/>
                                        </p:tgtEl>
                                      </p:cBhvr>
                                      <p:from x="200000" y="450000"/>
                                      <p:to x="100000" y="100000"/>
                                    </p:animScale>
                                    <p:set>
                                      <p:cBhvr>
                                        <p:cTn id="10" dur="768" fill="hold"/>
                                        <p:tgtEl>
                                          <p:spTgt spid="182274"/>
                                        </p:tgtEl>
                                        <p:attrNameLst>
                                          <p:attrName>ppt_x</p:attrName>
                                        </p:attrNameLst>
                                      </p:cBhvr>
                                      <p:to>
                                        <p:strVal val="(0.5)"/>
                                      </p:to>
                                    </p:set>
                                    <p:anim from="(0.5)" to="(#ppt_x)" calcmode="lin" valueType="num">
                                      <p:cBhvr>
                                        <p:cTn id="11" dur="1230" accel="100000" fill="hold">
                                          <p:stCondLst>
                                            <p:cond delay="768"/>
                                          </p:stCondLst>
                                        </p:cTn>
                                        <p:tgtEl>
                                          <p:spTgt spid="182274"/>
                                        </p:tgtEl>
                                        <p:attrNameLst>
                                          <p:attrName>ppt_x</p:attrName>
                                        </p:attrNameLst>
                                      </p:cBhvr>
                                    </p:anim>
                                    <p:set>
                                      <p:cBhvr>
                                        <p:cTn id="12" dur="768" fill="hold"/>
                                        <p:tgtEl>
                                          <p:spTgt spid="182274"/>
                                        </p:tgtEl>
                                        <p:attrNameLst>
                                          <p:attrName>ppt_y</p:attrName>
                                        </p:attrNameLst>
                                      </p:cBhvr>
                                      <p:to>
                                        <p:strVal val="(#ppt_y+0.4)"/>
                                      </p:to>
                                    </p:set>
                                    <p:anim from="(#ppt_y+0.4)" to="(#ppt_y)" calcmode="lin" valueType="num">
                                      <p:cBhvr>
                                        <p:cTn id="13" dur="1230" accel="100000" fill="hold">
                                          <p:stCondLst>
                                            <p:cond delay="768"/>
                                          </p:stCondLst>
                                        </p:cTn>
                                        <p:tgtEl>
                                          <p:spTgt spid="182274"/>
                                        </p:tgtEl>
                                        <p:attrNameLst>
                                          <p:attrName>ppt_y</p:attrName>
                                        </p:attrNameLst>
                                      </p:cBhvr>
                                    </p:anim>
                                  </p:childTnLst>
                                </p:cTn>
                              </p:par>
                            </p:childTnLst>
                          </p:cTn>
                        </p:par>
                        <p:par>
                          <p:cTn id="14" fill="hold" nodeType="afterGroup">
                            <p:stCondLst>
                              <p:cond delay="1998"/>
                            </p:stCondLst>
                            <p:childTnLst>
                              <p:par>
                                <p:cTn id="15" presetID="53" presetClass="entr" presetSubtype="0" fill="hold" grpId="0" nodeType="afterEffect">
                                  <p:stCondLst>
                                    <p:cond delay="0"/>
                                  </p:stCondLst>
                                  <p:childTnLst>
                                    <p:set>
                                      <p:cBhvr>
                                        <p:cTn id="16" dur="1" fill="hold">
                                          <p:stCondLst>
                                            <p:cond delay="0"/>
                                          </p:stCondLst>
                                        </p:cTn>
                                        <p:tgtEl>
                                          <p:spTgt spid="182275">
                                            <p:txEl>
                                              <p:pRg st="0" end="0"/>
                                            </p:txEl>
                                          </p:spTgt>
                                        </p:tgtEl>
                                        <p:attrNameLst>
                                          <p:attrName>style.visibility</p:attrName>
                                        </p:attrNameLst>
                                      </p:cBhvr>
                                      <p:to>
                                        <p:strVal val="visible"/>
                                      </p:to>
                                    </p:set>
                                    <p:anim calcmode="lin" valueType="num">
                                      <p:cBhvr>
                                        <p:cTn id="17" dur="1000" fill="hold"/>
                                        <p:tgtEl>
                                          <p:spTgt spid="182275">
                                            <p:txEl>
                                              <p:pRg st="0" end="0"/>
                                            </p:txEl>
                                          </p:spTgt>
                                        </p:tgtEl>
                                        <p:attrNameLst>
                                          <p:attrName>ppt_w</p:attrName>
                                        </p:attrNameLst>
                                      </p:cBhvr>
                                      <p:tavLst>
                                        <p:tav tm="0">
                                          <p:val>
                                            <p:fltVal val="0"/>
                                          </p:val>
                                        </p:tav>
                                        <p:tav tm="100000">
                                          <p:val>
                                            <p:strVal val="#ppt_w"/>
                                          </p:val>
                                        </p:tav>
                                      </p:tavLst>
                                    </p:anim>
                                    <p:anim calcmode="lin" valueType="num">
                                      <p:cBhvr>
                                        <p:cTn id="18" dur="1000" fill="hold"/>
                                        <p:tgtEl>
                                          <p:spTgt spid="182275">
                                            <p:txEl>
                                              <p:pRg st="0" end="0"/>
                                            </p:txEl>
                                          </p:spTgt>
                                        </p:tgtEl>
                                        <p:attrNameLst>
                                          <p:attrName>ppt_h</p:attrName>
                                        </p:attrNameLst>
                                      </p:cBhvr>
                                      <p:tavLst>
                                        <p:tav tm="0">
                                          <p:val>
                                            <p:fltVal val="0"/>
                                          </p:val>
                                        </p:tav>
                                        <p:tav tm="100000">
                                          <p:val>
                                            <p:strVal val="#ppt_h"/>
                                          </p:val>
                                        </p:tav>
                                      </p:tavLst>
                                    </p:anim>
                                    <p:animEffect transition="in" filter="fade">
                                      <p:cBhvr>
                                        <p:cTn id="19" dur="1000"/>
                                        <p:tgtEl>
                                          <p:spTgt spid="182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4" grpId="0"/>
      <p:bldP spid="182275" grpId="0" build="p"/>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8594" name="Rectangle 2"/>
          <p:cNvSpPr>
            <a:spLocks noGrp="1" noChangeArrowheads="1"/>
          </p:cNvSpPr>
          <p:nvPr>
            <p:ph type="title" idx="4294967295"/>
          </p:nvPr>
        </p:nvSpPr>
        <p:spPr>
          <a:xfrm>
            <a:off x="1992313" y="301625"/>
            <a:ext cx="8215312" cy="1143000"/>
          </a:xfrm>
        </p:spPr>
        <p:txBody>
          <a:bodyPr anchor="b">
            <a:normAutofit fontScale="90000"/>
          </a:bodyPr>
          <a:lstStyle/>
          <a:p>
            <a:pPr eaLnBrk="1" hangingPunct="1">
              <a:defRPr/>
            </a:pPr>
            <a:r>
              <a:rPr lang="fa-IR" sz="4000">
                <a:effectLst>
                  <a:outerShdw blurRad="38100" dist="38100" dir="2700000" algn="tl">
                    <a:srgbClr val="C0C0C0"/>
                  </a:outerShdw>
                </a:effectLst>
                <a:cs typeface="B Farnaz" pitchFamily="2" charset="-78"/>
              </a:rPr>
              <a:t> مرحله اول : بررسي جا و مکان کار در وضع موجود </a:t>
            </a:r>
            <a:endParaRPr lang="en-US" sz="4000">
              <a:effectLst>
                <a:outerShdw blurRad="38100" dist="38100" dir="2700000" algn="tl">
                  <a:srgbClr val="C0C0C0"/>
                </a:outerShdw>
              </a:effectLst>
              <a:cs typeface="B Farnaz" pitchFamily="2" charset="-78"/>
            </a:endParaRPr>
          </a:p>
        </p:txBody>
      </p:sp>
      <p:sp>
        <p:nvSpPr>
          <p:cNvPr id="238595" name="Rectangle 3"/>
          <p:cNvSpPr>
            <a:spLocks noGrp="1" noChangeArrowheads="1"/>
          </p:cNvSpPr>
          <p:nvPr>
            <p:ph type="body" idx="4294967295"/>
          </p:nvPr>
        </p:nvSpPr>
        <p:spPr>
          <a:xfrm>
            <a:off x="1847850" y="2133600"/>
            <a:ext cx="6324600" cy="2133600"/>
          </a:xfrm>
        </p:spPr>
        <p:txBody>
          <a:bodyPr/>
          <a:lstStyle/>
          <a:p>
            <a:pPr algn="r" rtl="1" eaLnBrk="1" hangingPunct="1">
              <a:buFontTx/>
              <a:buNone/>
            </a:pPr>
            <a:r>
              <a:rPr lang="fa-IR" sz="3200">
                <a:cs typeface=" Mitra" pitchFamily="2" charset="-78"/>
              </a:rPr>
              <a:t>   در اين مرحله , آناليست به بررسي نحوه تخصيص مکان و فضاي موجود سازماني مي پردازد و اطلاعات جامعي را از وضع موجود کسب ميکند و در نهايت , تصويري از آنچه که هست تهيه مي کند و براي نقد آماده مي سازد.</a:t>
            </a:r>
            <a:endParaRPr lang="en-US" sz="3200">
              <a:cs typeface=" Mitra" pitchFamily="2" charset="-78"/>
            </a:endParaRPr>
          </a:p>
        </p:txBody>
      </p:sp>
      <p:grpSp>
        <p:nvGrpSpPr>
          <p:cNvPr id="62468" name="Group 4"/>
          <p:cNvGrpSpPr>
            <a:grpSpLocks/>
          </p:cNvGrpSpPr>
          <p:nvPr/>
        </p:nvGrpSpPr>
        <p:grpSpPr bwMode="auto">
          <a:xfrm>
            <a:off x="9409114" y="6381750"/>
            <a:ext cx="1258887" cy="476250"/>
            <a:chOff x="4967" y="4020"/>
            <a:chExt cx="793" cy="300"/>
          </a:xfrm>
        </p:grpSpPr>
        <p:sp>
          <p:nvSpPr>
            <p:cNvPr id="62469"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62470"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41377129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38594"/>
                                        </p:tgtEl>
                                        <p:attrNameLst>
                                          <p:attrName>style.visibility</p:attrName>
                                        </p:attrNameLst>
                                      </p:cBhvr>
                                      <p:to>
                                        <p:strVal val="visible"/>
                                      </p:to>
                                    </p:set>
                                    <p:animEffect transition="in" filter="blinds(horizontal)">
                                      <p:cBhvr>
                                        <p:cTn id="7" dur="500"/>
                                        <p:tgtEl>
                                          <p:spTgt spid="238594"/>
                                        </p:tgtEl>
                                      </p:cBhvr>
                                    </p:animEffect>
                                  </p:childTnLst>
                                </p:cTn>
                              </p:par>
                            </p:childTnLst>
                          </p:cTn>
                        </p:par>
                        <p:par>
                          <p:cTn id="8" fill="hold" nodeType="afterGroup">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238595">
                                            <p:txEl>
                                              <p:pRg st="0" end="0"/>
                                            </p:txEl>
                                          </p:spTgt>
                                        </p:tgtEl>
                                        <p:attrNameLst>
                                          <p:attrName>style.visibility</p:attrName>
                                        </p:attrNameLst>
                                      </p:cBhvr>
                                      <p:to>
                                        <p:strVal val="visible"/>
                                      </p:to>
                                    </p:set>
                                    <p:animEffect transition="in" filter="diamond(in)">
                                      <p:cBhvr>
                                        <p:cTn id="11" dur="2000"/>
                                        <p:tgtEl>
                                          <p:spTgt spid="2385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4" grpId="0"/>
      <p:bldP spid="238595" grpId="0" build="p"/>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9618" name="Rectangle 2"/>
          <p:cNvSpPr>
            <a:spLocks noGrp="1" noChangeArrowheads="1"/>
          </p:cNvSpPr>
          <p:nvPr>
            <p:ph type="title" idx="4294967295"/>
          </p:nvPr>
        </p:nvSpPr>
        <p:spPr/>
        <p:txBody>
          <a:bodyPr anchor="b"/>
          <a:lstStyle/>
          <a:p>
            <a:pPr eaLnBrk="1" hangingPunct="1">
              <a:defRPr/>
            </a:pPr>
            <a:r>
              <a:rPr lang="fa-IR" sz="3600">
                <a:effectLst>
                  <a:outerShdw blurRad="38100" dist="38100" dir="2700000" algn="tl">
                    <a:srgbClr val="C0C0C0"/>
                  </a:outerShdw>
                </a:effectLst>
                <a:cs typeface="B Farnaz" pitchFamily="2" charset="-78"/>
              </a:rPr>
              <a:t>مرحله دوم : تجزيه و تحليل طرح جا و مکان کار </a:t>
            </a:r>
            <a:endParaRPr lang="en-US" sz="3600">
              <a:effectLst>
                <a:outerShdw blurRad="38100" dist="38100" dir="2700000" algn="tl">
                  <a:srgbClr val="C0C0C0"/>
                </a:outerShdw>
              </a:effectLst>
              <a:cs typeface="B Farnaz" pitchFamily="2" charset="-78"/>
            </a:endParaRPr>
          </a:p>
        </p:txBody>
      </p:sp>
      <p:sp>
        <p:nvSpPr>
          <p:cNvPr id="239619" name="Rectangle 3"/>
          <p:cNvSpPr>
            <a:spLocks noGrp="1" noChangeArrowheads="1"/>
          </p:cNvSpPr>
          <p:nvPr>
            <p:ph type="body" idx="4294967295"/>
          </p:nvPr>
        </p:nvSpPr>
        <p:spPr>
          <a:xfrm>
            <a:off x="1919288" y="1989138"/>
            <a:ext cx="6324600" cy="2133600"/>
          </a:xfrm>
        </p:spPr>
        <p:txBody>
          <a:bodyPr>
            <a:normAutofit lnSpcReduction="10000"/>
          </a:bodyPr>
          <a:lstStyle/>
          <a:p>
            <a:pPr algn="r" rtl="1" eaLnBrk="1" hangingPunct="1">
              <a:buFontTx/>
              <a:buNone/>
            </a:pPr>
            <a:r>
              <a:rPr lang="fa-IR" sz="2500">
                <a:cs typeface=" Mitra" pitchFamily="2" charset="-78"/>
              </a:rPr>
              <a:t>    در مرحله تجزيه و تحليل , آناليست با کمک اطلاعاتي که درباره پستها و تشکيلات سازماني, اختيارات و مسئوليت ها و ارتباطات بين مشاغل, تعداد نيروي انساني موجود, خصوصيات وسايل و تجهيزات و ماشين آلات و طرز کار آنها, مسير کارها و فعاليتهاي عمده سازماني, نقشه فيزيکي سازمان, و بالاخره برنامه توسعه سازمان در آينده به دست آورده است و همچنين با در نظر داشتن اصول و نکاتي که بايد در طرح ريزي جا و مکان, رعايت شوند, به تجزيه و تحليل وضع موجود ميپردازد.</a:t>
            </a:r>
            <a:endParaRPr lang="en-US" sz="2500">
              <a:cs typeface=" Mitra" pitchFamily="2" charset="-78"/>
            </a:endParaRPr>
          </a:p>
        </p:txBody>
      </p:sp>
      <p:grpSp>
        <p:nvGrpSpPr>
          <p:cNvPr id="63492" name="Group 4"/>
          <p:cNvGrpSpPr>
            <a:grpSpLocks/>
          </p:cNvGrpSpPr>
          <p:nvPr/>
        </p:nvGrpSpPr>
        <p:grpSpPr bwMode="auto">
          <a:xfrm>
            <a:off x="9409114" y="6381750"/>
            <a:ext cx="1258887" cy="476250"/>
            <a:chOff x="4967" y="4020"/>
            <a:chExt cx="793" cy="300"/>
          </a:xfrm>
        </p:grpSpPr>
        <p:sp>
          <p:nvSpPr>
            <p:cNvPr id="63493"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63494"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32257118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39618"/>
                                        </p:tgtEl>
                                        <p:attrNameLst>
                                          <p:attrName>style.visibility</p:attrName>
                                        </p:attrNameLst>
                                      </p:cBhvr>
                                      <p:to>
                                        <p:strVal val="visible"/>
                                      </p:to>
                                    </p:set>
                                    <p:anim calcmode="lin" valueType="num">
                                      <p:cBhvr>
                                        <p:cTn id="7" dur="1000" fill="hold">
                                          <p:stCondLst>
                                            <p:cond delay="0"/>
                                          </p:stCondLst>
                                        </p:cTn>
                                        <p:tgtEl>
                                          <p:spTgt spid="23961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23961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23961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23961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239618"/>
                                        </p:tgtEl>
                                        <p:attrNameLst>
                                          <p:attrName>ppt_y</p:attrName>
                                        </p:attrNameLst>
                                      </p:cBhvr>
                                      <p:tavLst>
                                        <p:tav tm="0">
                                          <p:val>
                                            <p:strVal val="#ppt_y-.2"/>
                                          </p:val>
                                        </p:tav>
                                        <p:tav tm="50000">
                                          <p:val>
                                            <p:strVal val="#ppt_y+.1"/>
                                          </p:val>
                                        </p:tav>
                                        <p:tav tm="100000">
                                          <p:val>
                                            <p:strVal val="#ppt_y"/>
                                          </p:val>
                                        </p:tav>
                                      </p:tavLst>
                                    </p:anim>
                                  </p:childTnLst>
                                </p:cTn>
                              </p:par>
                            </p:childTnLst>
                          </p:cTn>
                        </p:par>
                        <p:par>
                          <p:cTn id="12" fill="hold" nodeType="afterGroup">
                            <p:stCondLst>
                              <p:cond delay="1000"/>
                            </p:stCondLst>
                            <p:childTnLst>
                              <p:par>
                                <p:cTn id="13" presetID="54" presetClass="entr" presetSubtype="0" accel="100000" fill="hold" grpId="0" nodeType="afterEffect">
                                  <p:stCondLst>
                                    <p:cond delay="0"/>
                                  </p:stCondLst>
                                  <p:childTnLst>
                                    <p:set>
                                      <p:cBhvr>
                                        <p:cTn id="14" dur="1" fill="hold">
                                          <p:stCondLst>
                                            <p:cond delay="0"/>
                                          </p:stCondLst>
                                        </p:cTn>
                                        <p:tgtEl>
                                          <p:spTgt spid="239619">
                                            <p:txEl>
                                              <p:pRg st="0" end="0"/>
                                            </p:txEl>
                                          </p:spTgt>
                                        </p:tgtEl>
                                        <p:attrNameLst>
                                          <p:attrName>style.visibility</p:attrName>
                                        </p:attrNameLst>
                                      </p:cBhvr>
                                      <p:to>
                                        <p:strVal val="visible"/>
                                      </p:to>
                                    </p:set>
                                    <p:anim calcmode="lin" valueType="num">
                                      <p:cBhvr>
                                        <p:cTn id="15" dur="500" fill="hold"/>
                                        <p:tgtEl>
                                          <p:spTgt spid="239619">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239619">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239619">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239619">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239619">
                                            <p:txEl>
                                              <p:pRg st="0" end="0"/>
                                            </p:txEl>
                                          </p:spTgt>
                                        </p:tgtEl>
                                      </p:cBhvr>
                                    </p:animEffect>
                                  </p:childTnLst>
                                </p:cTn>
                              </p:par>
                            </p:childTnLst>
                          </p:cTn>
                        </p:par>
                        <p:par>
                          <p:cTn id="20" fill="hold" nodeType="afterGroup">
                            <p:stCondLst>
                              <p:cond delay="1500"/>
                            </p:stCondLst>
                            <p:childTnLst>
                              <p:par>
                                <p:cTn id="21" presetID="25" presetClass="exit" presetSubtype="0" fill="hold" grpId="1" nodeType="afterEffect">
                                  <p:stCondLst>
                                    <p:cond delay="0"/>
                                  </p:stCondLst>
                                  <p:childTnLst>
                                    <p:anim calcmode="lin" valueType="num">
                                      <p:cBhvr>
                                        <p:cTn id="22" dur="2000" fill="hold"/>
                                        <p:tgtEl>
                                          <p:spTgt spid="239618"/>
                                        </p:tgtEl>
                                        <p:attrNameLst>
                                          <p:attrName>style.rotation</p:attrName>
                                        </p:attrNameLst>
                                      </p:cBhvr>
                                      <p:tavLst>
                                        <p:tav tm="0">
                                          <p:val>
                                            <p:fltVal val="0"/>
                                          </p:val>
                                        </p:tav>
                                        <p:tav tm="100000">
                                          <p:val>
                                            <p:fltVal val="-90"/>
                                          </p:val>
                                        </p:tav>
                                      </p:tavLst>
                                    </p:anim>
                                    <p:anim calcmode="lin" valueType="num">
                                      <p:cBhvr>
                                        <p:cTn id="23" dur="2000" fill="hold"/>
                                        <p:tgtEl>
                                          <p:spTgt spid="239618"/>
                                        </p:tgtEl>
                                        <p:attrNameLst>
                                          <p:attrName>ppt_w</p:attrName>
                                        </p:attrNameLst>
                                      </p:cBhvr>
                                      <p:tavLst>
                                        <p:tav tm="0">
                                          <p:val>
                                            <p:strVal val="ppt_w"/>
                                          </p:val>
                                        </p:tav>
                                        <p:tav tm="50000">
                                          <p:val>
                                            <p:strVal val="ppt_w-.5"/>
                                          </p:val>
                                        </p:tav>
                                        <p:tav tm="100000">
                                          <p:val>
                                            <p:strVal val="ppt_w-.5"/>
                                          </p:val>
                                        </p:tav>
                                      </p:tavLst>
                                    </p:anim>
                                    <p:anim calcmode="lin" valueType="num">
                                      <p:cBhvr>
                                        <p:cTn id="24" dur="2000" fill="hold"/>
                                        <p:tgtEl>
                                          <p:spTgt spid="239618"/>
                                        </p:tgtEl>
                                        <p:attrNameLst>
                                          <p:attrName>ppt_h</p:attrName>
                                        </p:attrNameLst>
                                      </p:cBhvr>
                                      <p:tavLst>
                                        <p:tav tm="0">
                                          <p:val>
                                            <p:strVal val="ppt_h"/>
                                          </p:val>
                                        </p:tav>
                                        <p:tav tm="100000">
                                          <p:val>
                                            <p:strVal val="ppt_h"/>
                                          </p:val>
                                        </p:tav>
                                      </p:tavLst>
                                    </p:anim>
                                    <p:anim calcmode="lin" valueType="num">
                                      <p:cBhvr>
                                        <p:cTn id="25" dur="2000" fill="hold"/>
                                        <p:tgtEl>
                                          <p:spTgt spid="239618"/>
                                        </p:tgtEl>
                                        <p:attrNameLst>
                                          <p:attrName>ppt_x</p:attrName>
                                        </p:attrNameLst>
                                      </p:cBhvr>
                                      <p:tavLst>
                                        <p:tav tm="0">
                                          <p:val>
                                            <p:strVal val="ppt_x"/>
                                          </p:val>
                                        </p:tav>
                                        <p:tav tm="100000">
                                          <p:val>
                                            <p:strVal val="ppt_x+.4"/>
                                          </p:val>
                                        </p:tav>
                                      </p:tavLst>
                                    </p:anim>
                                    <p:anim calcmode="lin" valueType="num">
                                      <p:cBhvr>
                                        <p:cTn id="26" dur="2000" fill="hold"/>
                                        <p:tgtEl>
                                          <p:spTgt spid="239618"/>
                                        </p:tgtEl>
                                        <p:attrNameLst>
                                          <p:attrName>ppt_y</p:attrName>
                                        </p:attrNameLst>
                                      </p:cBhvr>
                                      <p:tavLst>
                                        <p:tav tm="0">
                                          <p:val>
                                            <p:strVal val="ppt_y"/>
                                          </p:val>
                                        </p:tav>
                                        <p:tav tm="50000">
                                          <p:val>
                                            <p:strVal val="ppt_y+.1"/>
                                          </p:val>
                                        </p:tav>
                                        <p:tav tm="100000">
                                          <p:val>
                                            <p:strVal val="ppt_y-.2"/>
                                          </p:val>
                                        </p:tav>
                                      </p:tavLst>
                                    </p:anim>
                                    <p:set>
                                      <p:cBhvr>
                                        <p:cTn id="27" dur="1" fill="hold">
                                          <p:stCondLst>
                                            <p:cond delay="1998"/>
                                          </p:stCondLst>
                                        </p:cTn>
                                        <p:tgtEl>
                                          <p:spTgt spid="239618"/>
                                        </p:tgtEl>
                                        <p:attrNameLst>
                                          <p:attrName>style.visibility</p:attrName>
                                        </p:attrNameLst>
                                      </p:cBhvr>
                                      <p:to>
                                        <p:strVal val="hidden"/>
                                      </p:to>
                                    </p:set>
                                  </p:childTnLst>
                                </p:cTn>
                              </p:par>
                            </p:childTnLst>
                          </p:cTn>
                        </p:par>
                        <p:par>
                          <p:cTn id="28" fill="hold" nodeType="afterGroup">
                            <p:stCondLst>
                              <p:cond delay="3500"/>
                            </p:stCondLst>
                            <p:childTnLst>
                              <p:par>
                                <p:cTn id="29" presetID="22" presetClass="exit" presetSubtype="8" fill="hold" grpId="1" nodeType="afterEffect">
                                  <p:stCondLst>
                                    <p:cond delay="0"/>
                                  </p:stCondLst>
                                  <p:childTnLst>
                                    <p:animEffect transition="out" filter="wipe(left)">
                                      <p:cBhvr>
                                        <p:cTn id="30" dur="500"/>
                                        <p:tgtEl>
                                          <p:spTgt spid="239619">
                                            <p:txEl>
                                              <p:pRg st="0" end="0"/>
                                            </p:txEl>
                                          </p:spTgt>
                                        </p:tgtEl>
                                      </p:cBhvr>
                                    </p:animEffect>
                                    <p:set>
                                      <p:cBhvr>
                                        <p:cTn id="31" dur="1" fill="hold">
                                          <p:stCondLst>
                                            <p:cond delay="499"/>
                                          </p:stCondLst>
                                        </p:cTn>
                                        <p:tgtEl>
                                          <p:spTgt spid="239619">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8" grpId="0"/>
      <p:bldP spid="239618" grpId="1"/>
      <p:bldP spid="239619" grpId="0" build="p"/>
      <p:bldP spid="239619" grpId="1" build="allAtOnce"/>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2" name="Rectangle 2"/>
          <p:cNvSpPr>
            <a:spLocks noGrp="1" noChangeArrowheads="1"/>
          </p:cNvSpPr>
          <p:nvPr>
            <p:ph type="title" idx="4294967295"/>
          </p:nvPr>
        </p:nvSpPr>
        <p:spPr/>
        <p:txBody>
          <a:bodyPr anchor="b"/>
          <a:lstStyle/>
          <a:p>
            <a:pPr eaLnBrk="1" hangingPunct="1">
              <a:defRPr/>
            </a:pPr>
            <a:r>
              <a:rPr lang="fa-IR" sz="3600">
                <a:effectLst>
                  <a:outerShdw blurRad="38100" dist="38100" dir="2700000" algn="tl">
                    <a:srgbClr val="C0C0C0"/>
                  </a:outerShdw>
                </a:effectLst>
                <a:cs typeface="B Farnaz" pitchFamily="2" charset="-78"/>
              </a:rPr>
              <a:t>مرحله سوم : تهيه طرح پيشنهادي جا و مکان کار </a:t>
            </a:r>
            <a:endParaRPr lang="en-US" sz="3600">
              <a:effectLst>
                <a:outerShdw blurRad="38100" dist="38100" dir="2700000" algn="tl">
                  <a:srgbClr val="C0C0C0"/>
                </a:outerShdw>
              </a:effectLst>
              <a:cs typeface="B Farnaz" pitchFamily="2" charset="-78"/>
            </a:endParaRPr>
          </a:p>
        </p:txBody>
      </p:sp>
      <p:sp>
        <p:nvSpPr>
          <p:cNvPr id="240643" name="Rectangle 3"/>
          <p:cNvSpPr>
            <a:spLocks noGrp="1" noChangeArrowheads="1"/>
          </p:cNvSpPr>
          <p:nvPr>
            <p:ph type="body" idx="4294967295"/>
          </p:nvPr>
        </p:nvSpPr>
        <p:spPr>
          <a:xfrm>
            <a:off x="1847850" y="2205038"/>
            <a:ext cx="6324600" cy="2133600"/>
          </a:xfrm>
        </p:spPr>
        <p:txBody>
          <a:bodyPr/>
          <a:lstStyle/>
          <a:p>
            <a:pPr algn="r" rtl="1" eaLnBrk="1" hangingPunct="1">
              <a:buFontTx/>
              <a:buNone/>
            </a:pPr>
            <a:r>
              <a:rPr lang="fa-IR" sz="3200">
                <a:cs typeface=" Mitra" pitchFamily="2" charset="-78"/>
              </a:rPr>
              <a:t>   در اين مرحله , آناليست با توجه به يافته هاي مراحل قبلي و در نظر داشتن ملاحظات انساني, ارزشي و فرهنگي , اقدام به تهيه طرح پيشنهادي براي تخصيص امکانات فيزيکي و مکاني سازمان ميکند . </a:t>
            </a:r>
            <a:endParaRPr lang="en-US" sz="3200">
              <a:cs typeface=" Mitra" pitchFamily="2" charset="-78"/>
            </a:endParaRPr>
          </a:p>
        </p:txBody>
      </p:sp>
      <p:grpSp>
        <p:nvGrpSpPr>
          <p:cNvPr id="64516" name="Group 4"/>
          <p:cNvGrpSpPr>
            <a:grpSpLocks/>
          </p:cNvGrpSpPr>
          <p:nvPr/>
        </p:nvGrpSpPr>
        <p:grpSpPr bwMode="auto">
          <a:xfrm>
            <a:off x="9409114" y="6381750"/>
            <a:ext cx="1258887" cy="476250"/>
            <a:chOff x="4967" y="4020"/>
            <a:chExt cx="793" cy="300"/>
          </a:xfrm>
        </p:grpSpPr>
        <p:sp>
          <p:nvSpPr>
            <p:cNvPr id="64517"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64518"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9293001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40642"/>
                                        </p:tgtEl>
                                        <p:attrNameLst>
                                          <p:attrName>style.visibility</p:attrName>
                                        </p:attrNameLst>
                                      </p:cBhvr>
                                      <p:to>
                                        <p:strVal val="visible"/>
                                      </p:to>
                                    </p:set>
                                    <p:animEffect transition="in" filter="blinds(horizontal)">
                                      <p:cBhvr>
                                        <p:cTn id="7" dur="500"/>
                                        <p:tgtEl>
                                          <p:spTgt spid="240642"/>
                                        </p:tgtEl>
                                      </p:cBhvr>
                                    </p:animEffect>
                                  </p:childTnLst>
                                </p:cTn>
                              </p:par>
                            </p:childTnLst>
                          </p:cTn>
                        </p:par>
                        <p:par>
                          <p:cTn id="8" fill="hold" nodeType="afterGroup">
                            <p:stCondLst>
                              <p:cond delay="500"/>
                            </p:stCondLst>
                            <p:childTnLst>
                              <p:par>
                                <p:cTn id="9" presetID="40" presetClass="entr" presetSubtype="0" fill="hold" grpId="0" nodeType="afterEffect">
                                  <p:stCondLst>
                                    <p:cond delay="0"/>
                                  </p:stCondLst>
                                  <p:iterate type="lt">
                                    <p:tmPct val="10000"/>
                                  </p:iterate>
                                  <p:childTnLst>
                                    <p:set>
                                      <p:cBhvr>
                                        <p:cTn id="10" dur="1" fill="hold">
                                          <p:stCondLst>
                                            <p:cond delay="0"/>
                                          </p:stCondLst>
                                        </p:cTn>
                                        <p:tgtEl>
                                          <p:spTgt spid="240643">
                                            <p:txEl>
                                              <p:pRg st="0" end="0"/>
                                            </p:txEl>
                                          </p:spTgt>
                                        </p:tgtEl>
                                        <p:attrNameLst>
                                          <p:attrName>style.visibility</p:attrName>
                                        </p:attrNameLst>
                                      </p:cBhvr>
                                      <p:to>
                                        <p:strVal val="visible"/>
                                      </p:to>
                                    </p:set>
                                    <p:animEffect transition="in" filter="fade">
                                      <p:cBhvr>
                                        <p:cTn id="11" dur="500">
                                          <p:stCondLst>
                                            <p:cond delay="0"/>
                                          </p:stCondLst>
                                        </p:cTn>
                                        <p:tgtEl>
                                          <p:spTgt spid="240643">
                                            <p:txEl>
                                              <p:pRg st="0" end="0"/>
                                            </p:txEl>
                                          </p:spTgt>
                                        </p:tgtEl>
                                      </p:cBhvr>
                                    </p:animEffect>
                                    <p:anim calcmode="lin" valueType="num">
                                      <p:cBhvr>
                                        <p:cTn id="12" dur="500" fill="hold">
                                          <p:stCondLst>
                                            <p:cond delay="0"/>
                                          </p:stCondLst>
                                        </p:cTn>
                                        <p:tgtEl>
                                          <p:spTgt spid="240643">
                                            <p:txEl>
                                              <p:pRg st="0" end="0"/>
                                            </p:txEl>
                                          </p:spTgt>
                                        </p:tgtEl>
                                        <p:attrNameLst>
                                          <p:attrName>ppt_x</p:attrName>
                                        </p:attrNameLst>
                                      </p:cBhvr>
                                      <p:tavLst>
                                        <p:tav tm="0">
                                          <p:val>
                                            <p:strVal val="#ppt_x-.1"/>
                                          </p:val>
                                        </p:tav>
                                        <p:tav tm="100000">
                                          <p:val>
                                            <p:strVal val="#ppt_x"/>
                                          </p:val>
                                        </p:tav>
                                      </p:tavLst>
                                    </p:anim>
                                    <p:anim calcmode="lin" valueType="num">
                                      <p:cBhvr>
                                        <p:cTn id="13" dur="500" fill="hold">
                                          <p:stCondLst>
                                            <p:cond delay="0"/>
                                          </p:stCondLst>
                                        </p:cTn>
                                        <p:tgtEl>
                                          <p:spTgt spid="24064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2" grpId="0"/>
      <p:bldP spid="240643" grpId="0" build="p"/>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9" name="Rectangle 5"/>
          <p:cNvSpPr>
            <a:spLocks noGrp="1" noChangeArrowheads="1"/>
          </p:cNvSpPr>
          <p:nvPr>
            <p:ph type="subTitle" idx="4294967295"/>
          </p:nvPr>
        </p:nvSpPr>
        <p:spPr>
          <a:xfrm>
            <a:off x="2063751" y="3068639"/>
            <a:ext cx="6259513" cy="909637"/>
          </a:xfrm>
        </p:spPr>
        <p:txBody>
          <a:bodyPr/>
          <a:lstStyle/>
          <a:p>
            <a:pPr marL="0" indent="0" algn="ctr" rtl="1">
              <a:buNone/>
            </a:pPr>
            <a:r>
              <a:rPr lang="fa-IR" sz="4400">
                <a:solidFill>
                  <a:schemeClr val="tx2"/>
                </a:solidFill>
                <a:cs typeface=" Mitra" pitchFamily="2" charset="-78"/>
              </a:rPr>
              <a:t>سيستمها و روشهاي بايگاني </a:t>
            </a:r>
            <a:endParaRPr lang="en-US" sz="4400">
              <a:solidFill>
                <a:schemeClr val="tx2"/>
              </a:solidFill>
              <a:cs typeface=" Mitra" pitchFamily="2" charset="-78"/>
            </a:endParaRPr>
          </a:p>
        </p:txBody>
      </p:sp>
      <p:grpSp>
        <p:nvGrpSpPr>
          <p:cNvPr id="65539" name="Group 4"/>
          <p:cNvGrpSpPr>
            <a:grpSpLocks/>
          </p:cNvGrpSpPr>
          <p:nvPr/>
        </p:nvGrpSpPr>
        <p:grpSpPr bwMode="auto">
          <a:xfrm>
            <a:off x="9409114" y="6381750"/>
            <a:ext cx="1258887" cy="476250"/>
            <a:chOff x="4967" y="4020"/>
            <a:chExt cx="793" cy="300"/>
          </a:xfrm>
        </p:grpSpPr>
        <p:sp>
          <p:nvSpPr>
            <p:cNvPr id="65540"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65541"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30370209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41669">
                                            <p:txEl>
                                              <p:pRg st="0" end="0"/>
                                            </p:txEl>
                                          </p:spTgt>
                                        </p:tgtEl>
                                        <p:attrNameLst>
                                          <p:attrName>style.visibility</p:attrName>
                                        </p:attrNameLst>
                                      </p:cBhvr>
                                      <p:to>
                                        <p:strVal val="visible"/>
                                      </p:to>
                                    </p:set>
                                    <p:anim calcmode="lin" valueType="num">
                                      <p:cBhvr>
                                        <p:cTn id="7" dur="500" fill="hold"/>
                                        <p:tgtEl>
                                          <p:spTgt spid="24166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4166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416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9" grpId="0" build="p"/>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3714" name="Rectangle 2"/>
          <p:cNvSpPr>
            <a:spLocks noGrp="1" noChangeArrowheads="1"/>
          </p:cNvSpPr>
          <p:nvPr>
            <p:ph type="title" idx="4294967295"/>
          </p:nvPr>
        </p:nvSpPr>
        <p:spPr/>
        <p:txBody>
          <a:bodyPr anchor="b"/>
          <a:lstStyle/>
          <a:p>
            <a:pPr eaLnBrk="1" hangingPunct="1">
              <a:defRPr/>
            </a:pPr>
            <a:r>
              <a:rPr lang="fa-IR">
                <a:effectLst>
                  <a:outerShdw blurRad="38100" dist="38100" dir="2700000" algn="tl">
                    <a:srgbClr val="C0C0C0"/>
                  </a:outerShdw>
                </a:effectLst>
                <a:cs typeface="B Farnaz" pitchFamily="2" charset="-78"/>
              </a:rPr>
              <a:t>اهميت بايگاني </a:t>
            </a:r>
            <a:endParaRPr lang="en-US">
              <a:effectLst>
                <a:outerShdw blurRad="38100" dist="38100" dir="2700000" algn="tl">
                  <a:srgbClr val="C0C0C0"/>
                </a:outerShdw>
              </a:effectLst>
              <a:cs typeface="B Farnaz" pitchFamily="2" charset="-78"/>
            </a:endParaRPr>
          </a:p>
        </p:txBody>
      </p:sp>
      <p:sp>
        <p:nvSpPr>
          <p:cNvPr id="243715" name="Rectangle 3"/>
          <p:cNvSpPr>
            <a:spLocks noGrp="1" noChangeArrowheads="1"/>
          </p:cNvSpPr>
          <p:nvPr>
            <p:ph type="body" idx="4294967295"/>
          </p:nvPr>
        </p:nvSpPr>
        <p:spPr>
          <a:xfrm>
            <a:off x="1919288" y="2060575"/>
            <a:ext cx="6324600" cy="2133600"/>
          </a:xfrm>
        </p:spPr>
        <p:txBody>
          <a:bodyPr/>
          <a:lstStyle/>
          <a:p>
            <a:pPr algn="r" rtl="1" eaLnBrk="1" hangingPunct="1">
              <a:buFontTx/>
              <a:buNone/>
            </a:pPr>
            <a:r>
              <a:rPr lang="fa-IR">
                <a:cs typeface=" Mitra" pitchFamily="2" charset="-78"/>
              </a:rPr>
              <a:t>   کليه سياستها , خط مشيها , روشها و رويه ها , به طريقي در بايگاني انعکاس مي يابند و به عنوان منابع اطلاعاتي در آن جا حفظ مي شوند تا در مواقع نياز , مورد استفاده قرار گيرند . در واقع بايگاني عبارت است از : ثبت و حفظ اطلاعات و عملکردهاي مربوط به گذشته, به منظور استفاده در حال و آينده .</a:t>
            </a:r>
            <a:endParaRPr lang="en-US">
              <a:cs typeface=" Mitra" pitchFamily="2" charset="-78"/>
            </a:endParaRPr>
          </a:p>
        </p:txBody>
      </p:sp>
      <p:grpSp>
        <p:nvGrpSpPr>
          <p:cNvPr id="66564" name="Group 4"/>
          <p:cNvGrpSpPr>
            <a:grpSpLocks/>
          </p:cNvGrpSpPr>
          <p:nvPr/>
        </p:nvGrpSpPr>
        <p:grpSpPr bwMode="auto">
          <a:xfrm>
            <a:off x="9409114" y="6381750"/>
            <a:ext cx="1258887" cy="476250"/>
            <a:chOff x="4967" y="4020"/>
            <a:chExt cx="793" cy="300"/>
          </a:xfrm>
        </p:grpSpPr>
        <p:sp>
          <p:nvSpPr>
            <p:cNvPr id="66565"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66566"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30439435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43714"/>
                                        </p:tgtEl>
                                        <p:attrNameLst>
                                          <p:attrName>style.visibility</p:attrName>
                                        </p:attrNameLst>
                                      </p:cBhvr>
                                      <p:to>
                                        <p:strVal val="visible"/>
                                      </p:to>
                                    </p:set>
                                    <p:animEffect transition="in" filter="blinds(horizontal)">
                                      <p:cBhvr>
                                        <p:cTn id="7" dur="500"/>
                                        <p:tgtEl>
                                          <p:spTgt spid="243714"/>
                                        </p:tgtEl>
                                      </p:cBhvr>
                                    </p:animEffect>
                                  </p:childTnLst>
                                </p:cTn>
                              </p:par>
                            </p:childTnLst>
                          </p:cTn>
                        </p:par>
                        <p:par>
                          <p:cTn id="8" fill="hold" nodeType="afterGroup">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243715">
                                            <p:txEl>
                                              <p:pRg st="0" end="0"/>
                                            </p:txEl>
                                          </p:spTgt>
                                        </p:tgtEl>
                                        <p:attrNameLst>
                                          <p:attrName>style.visibility</p:attrName>
                                        </p:attrNameLst>
                                      </p:cBhvr>
                                      <p:to>
                                        <p:strVal val="visible"/>
                                      </p:to>
                                    </p:set>
                                    <p:animEffect transition="in" filter="diamond(in)">
                                      <p:cBhvr>
                                        <p:cTn id="11" dur="2000"/>
                                        <p:tgtEl>
                                          <p:spTgt spid="2437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4" grpId="0"/>
      <p:bldP spid="243715" grpId="0" build="p"/>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4738" name="Rectangle 2"/>
          <p:cNvSpPr>
            <a:spLocks noGrp="1" noChangeArrowheads="1"/>
          </p:cNvSpPr>
          <p:nvPr>
            <p:ph type="title" idx="4294967295"/>
          </p:nvPr>
        </p:nvSpPr>
        <p:spPr/>
        <p:txBody>
          <a:bodyPr anchor="b"/>
          <a:lstStyle/>
          <a:p>
            <a:pPr eaLnBrk="1" hangingPunct="1">
              <a:defRPr/>
            </a:pPr>
            <a:r>
              <a:rPr lang="fa-IR" sz="4000">
                <a:effectLst>
                  <a:outerShdw blurRad="38100" dist="38100" dir="2700000" algn="tl">
                    <a:srgbClr val="C0C0C0"/>
                  </a:outerShdw>
                </a:effectLst>
                <a:cs typeface="B Farnaz" pitchFamily="2" charset="-78"/>
              </a:rPr>
              <a:t>بايگاني چيست ؟</a:t>
            </a:r>
            <a:endParaRPr lang="en-US" sz="4000">
              <a:effectLst>
                <a:outerShdw blurRad="38100" dist="38100" dir="2700000" algn="tl">
                  <a:srgbClr val="C0C0C0"/>
                </a:outerShdw>
              </a:effectLst>
              <a:cs typeface="B Farnaz" pitchFamily="2" charset="-78"/>
            </a:endParaRPr>
          </a:p>
        </p:txBody>
      </p:sp>
      <p:sp>
        <p:nvSpPr>
          <p:cNvPr id="244739" name="Rectangle 3"/>
          <p:cNvSpPr>
            <a:spLocks noGrp="1" noChangeArrowheads="1"/>
          </p:cNvSpPr>
          <p:nvPr>
            <p:ph type="body" idx="4294967295"/>
          </p:nvPr>
        </p:nvSpPr>
        <p:spPr>
          <a:xfrm>
            <a:off x="1919288" y="2133600"/>
            <a:ext cx="6324600" cy="2133600"/>
          </a:xfrm>
        </p:spPr>
        <p:txBody>
          <a:bodyPr/>
          <a:lstStyle/>
          <a:p>
            <a:pPr algn="r" rtl="1" eaLnBrk="1" hangingPunct="1">
              <a:buFontTx/>
              <a:buNone/>
            </a:pPr>
            <a:r>
              <a:rPr lang="fa-IR" sz="3200">
                <a:cs typeface=" Mitra" pitchFamily="2" charset="-78"/>
              </a:rPr>
              <a:t>    بايگاني عبارت است از فن اداره , نظارت و حفاظت اسناد و مدارک سازمان به منظور نگهداري و مراجعه .</a:t>
            </a:r>
            <a:endParaRPr lang="en-US" sz="3200">
              <a:cs typeface=" Mitra" pitchFamily="2" charset="-78"/>
            </a:endParaRPr>
          </a:p>
        </p:txBody>
      </p:sp>
      <p:grpSp>
        <p:nvGrpSpPr>
          <p:cNvPr id="67588" name="Group 4"/>
          <p:cNvGrpSpPr>
            <a:grpSpLocks/>
          </p:cNvGrpSpPr>
          <p:nvPr/>
        </p:nvGrpSpPr>
        <p:grpSpPr bwMode="auto">
          <a:xfrm>
            <a:off x="9409114" y="6381750"/>
            <a:ext cx="1258887" cy="476250"/>
            <a:chOff x="4967" y="4020"/>
            <a:chExt cx="793" cy="300"/>
          </a:xfrm>
        </p:grpSpPr>
        <p:sp>
          <p:nvSpPr>
            <p:cNvPr id="67589"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67590"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711086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44738"/>
                                        </p:tgtEl>
                                        <p:attrNameLst>
                                          <p:attrName>style.visibility</p:attrName>
                                        </p:attrNameLst>
                                      </p:cBhvr>
                                      <p:to>
                                        <p:strVal val="visible"/>
                                      </p:to>
                                    </p:set>
                                    <p:animEffect transition="in" filter="blinds(horizontal)">
                                      <p:cBhvr>
                                        <p:cTn id="7" dur="500"/>
                                        <p:tgtEl>
                                          <p:spTgt spid="244738"/>
                                        </p:tgtEl>
                                      </p:cBhvr>
                                    </p:animEffect>
                                  </p:childTnLst>
                                </p:cTn>
                              </p:par>
                            </p:childTnLst>
                          </p:cTn>
                        </p:par>
                        <p:par>
                          <p:cTn id="8" fill="hold" nodeType="afterGroup">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244739">
                                            <p:txEl>
                                              <p:pRg st="0" end="0"/>
                                            </p:txEl>
                                          </p:spTgt>
                                        </p:tgtEl>
                                        <p:attrNameLst>
                                          <p:attrName>style.visibility</p:attrName>
                                        </p:attrNameLst>
                                      </p:cBhvr>
                                      <p:to>
                                        <p:strVal val="visible"/>
                                      </p:to>
                                    </p:set>
                                    <p:animEffect transition="in" filter="fade">
                                      <p:cBhvr>
                                        <p:cTn id="11" dur="1000"/>
                                        <p:tgtEl>
                                          <p:spTgt spid="244739">
                                            <p:txEl>
                                              <p:pRg st="0" end="0"/>
                                            </p:txEl>
                                          </p:spTgt>
                                        </p:tgtEl>
                                      </p:cBhvr>
                                    </p:animEffect>
                                    <p:anim calcmode="lin" valueType="num">
                                      <p:cBhvr>
                                        <p:cTn id="12" dur="1000" fill="hold"/>
                                        <p:tgtEl>
                                          <p:spTgt spid="244739">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244739">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244739">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8" grpId="0"/>
      <p:bldP spid="244739" grpId="0" build="p"/>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62" name="Rectangle 2"/>
          <p:cNvSpPr>
            <a:spLocks noGrp="1" noChangeArrowheads="1"/>
          </p:cNvSpPr>
          <p:nvPr>
            <p:ph type="title" idx="4294967295"/>
          </p:nvPr>
        </p:nvSpPr>
        <p:spPr/>
        <p:txBody>
          <a:bodyPr anchor="b"/>
          <a:lstStyle/>
          <a:p>
            <a:pPr eaLnBrk="1" hangingPunct="1">
              <a:defRPr/>
            </a:pPr>
            <a:r>
              <a:rPr lang="fa-IR">
                <a:effectLst>
                  <a:outerShdw blurRad="38100" dist="38100" dir="2700000" algn="tl">
                    <a:srgbClr val="C0C0C0"/>
                  </a:outerShdw>
                </a:effectLst>
                <a:cs typeface="B Farnaz" pitchFamily="2" charset="-78"/>
              </a:rPr>
              <a:t>سند چيست ؟</a:t>
            </a:r>
            <a:endParaRPr lang="en-US">
              <a:effectLst>
                <a:outerShdw blurRad="38100" dist="38100" dir="2700000" algn="tl">
                  <a:srgbClr val="C0C0C0"/>
                </a:outerShdw>
              </a:effectLst>
              <a:cs typeface="B Farnaz" pitchFamily="2" charset="-78"/>
            </a:endParaRPr>
          </a:p>
        </p:txBody>
      </p:sp>
      <p:sp>
        <p:nvSpPr>
          <p:cNvPr id="245763" name="Rectangle 3"/>
          <p:cNvSpPr>
            <a:spLocks noGrp="1" noChangeArrowheads="1"/>
          </p:cNvSpPr>
          <p:nvPr>
            <p:ph type="body" idx="4294967295"/>
          </p:nvPr>
        </p:nvSpPr>
        <p:spPr>
          <a:xfrm>
            <a:off x="1919288" y="2133600"/>
            <a:ext cx="6324600" cy="2133600"/>
          </a:xfrm>
        </p:spPr>
        <p:txBody>
          <a:bodyPr/>
          <a:lstStyle/>
          <a:p>
            <a:pPr algn="r" rtl="1" eaLnBrk="1" hangingPunct="1">
              <a:buFontTx/>
              <a:buNone/>
            </a:pPr>
            <a:r>
              <a:rPr lang="fa-IR" sz="3200">
                <a:cs typeface=" Mitra" pitchFamily="2" charset="-78"/>
              </a:rPr>
              <a:t>    بر اساس ماده 1284 قانون مدني ايران , سند عبارت است از هر نوشته اي که در مقام دعوي يا دفاع , قابل استناد باشد .</a:t>
            </a:r>
            <a:endParaRPr lang="en-US" sz="3200">
              <a:cs typeface=" Mitra" pitchFamily="2" charset="-78"/>
            </a:endParaRPr>
          </a:p>
        </p:txBody>
      </p:sp>
      <p:grpSp>
        <p:nvGrpSpPr>
          <p:cNvPr id="68612" name="Group 4"/>
          <p:cNvGrpSpPr>
            <a:grpSpLocks/>
          </p:cNvGrpSpPr>
          <p:nvPr/>
        </p:nvGrpSpPr>
        <p:grpSpPr bwMode="auto">
          <a:xfrm>
            <a:off x="9409114" y="6381750"/>
            <a:ext cx="1258887" cy="476250"/>
            <a:chOff x="4967" y="4020"/>
            <a:chExt cx="793" cy="300"/>
          </a:xfrm>
        </p:grpSpPr>
        <p:sp>
          <p:nvSpPr>
            <p:cNvPr id="68613"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68614"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6329031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5762"/>
                                        </p:tgtEl>
                                        <p:attrNameLst>
                                          <p:attrName>style.visibility</p:attrName>
                                        </p:attrNameLst>
                                      </p:cBhvr>
                                      <p:to>
                                        <p:strVal val="visible"/>
                                      </p:to>
                                    </p:set>
                                    <p:anim calcmode="lin" valueType="num">
                                      <p:cBhvr>
                                        <p:cTn id="7" dur="500" fill="hold"/>
                                        <p:tgtEl>
                                          <p:spTgt spid="245762"/>
                                        </p:tgtEl>
                                        <p:attrNameLst>
                                          <p:attrName>ppt_w</p:attrName>
                                        </p:attrNameLst>
                                      </p:cBhvr>
                                      <p:tavLst>
                                        <p:tav tm="0">
                                          <p:val>
                                            <p:fltVal val="0"/>
                                          </p:val>
                                        </p:tav>
                                        <p:tav tm="100000">
                                          <p:val>
                                            <p:strVal val="#ppt_w"/>
                                          </p:val>
                                        </p:tav>
                                      </p:tavLst>
                                    </p:anim>
                                    <p:anim calcmode="lin" valueType="num">
                                      <p:cBhvr>
                                        <p:cTn id="8" dur="500" fill="hold"/>
                                        <p:tgtEl>
                                          <p:spTgt spid="245762"/>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245763">
                                            <p:txEl>
                                              <p:pRg st="0" end="0"/>
                                            </p:txEl>
                                          </p:spTgt>
                                        </p:tgtEl>
                                        <p:attrNameLst>
                                          <p:attrName>style.visibility</p:attrName>
                                        </p:attrNameLst>
                                      </p:cBhvr>
                                      <p:to>
                                        <p:strVal val="visible"/>
                                      </p:to>
                                    </p:set>
                                    <p:anim calcmode="lin" valueType="num">
                                      <p:cBhvr>
                                        <p:cTn id="12" dur="500" fill="hold"/>
                                        <p:tgtEl>
                                          <p:spTgt spid="24576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24576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2" grpId="0"/>
      <p:bldP spid="245763" grpId="0" build="p"/>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6786" name="Rectangle 2"/>
          <p:cNvSpPr>
            <a:spLocks noGrp="1" noChangeArrowheads="1"/>
          </p:cNvSpPr>
          <p:nvPr>
            <p:ph type="title" idx="4294967295"/>
          </p:nvPr>
        </p:nvSpPr>
        <p:spPr/>
        <p:txBody>
          <a:bodyPr anchor="b"/>
          <a:lstStyle/>
          <a:p>
            <a:pPr eaLnBrk="1" hangingPunct="1">
              <a:defRPr/>
            </a:pPr>
            <a:r>
              <a:rPr lang="fa-IR" sz="4000">
                <a:effectLst>
                  <a:outerShdw blurRad="38100" dist="38100" dir="2700000" algn="tl">
                    <a:srgbClr val="C0C0C0"/>
                  </a:outerShdw>
                </a:effectLst>
                <a:cs typeface="B Farnaz" pitchFamily="2" charset="-78"/>
              </a:rPr>
              <a:t>پرونده چيست ؟</a:t>
            </a:r>
            <a:endParaRPr lang="en-US" sz="4000">
              <a:effectLst>
                <a:outerShdw blurRad="38100" dist="38100" dir="2700000" algn="tl">
                  <a:srgbClr val="C0C0C0"/>
                </a:outerShdw>
              </a:effectLst>
              <a:cs typeface="B Farnaz" pitchFamily="2" charset="-78"/>
            </a:endParaRPr>
          </a:p>
        </p:txBody>
      </p:sp>
      <p:sp>
        <p:nvSpPr>
          <p:cNvPr id="246787" name="Rectangle 3"/>
          <p:cNvSpPr>
            <a:spLocks noGrp="1" noChangeArrowheads="1"/>
          </p:cNvSpPr>
          <p:nvPr>
            <p:ph type="body" idx="4294967295"/>
          </p:nvPr>
        </p:nvSpPr>
        <p:spPr>
          <a:xfrm>
            <a:off x="1919288" y="2133600"/>
            <a:ext cx="6324600" cy="2133600"/>
          </a:xfrm>
        </p:spPr>
        <p:txBody>
          <a:bodyPr/>
          <a:lstStyle/>
          <a:p>
            <a:pPr algn="r" rtl="1" eaLnBrk="1" hangingPunct="1">
              <a:buFontTx/>
              <a:buNone/>
            </a:pPr>
            <a:r>
              <a:rPr lang="fa-IR" sz="3200">
                <a:cs typeface=" Mitra" pitchFamily="2" charset="-78"/>
              </a:rPr>
              <a:t>    پرونده عبارت است از مجموعه اي از اسناد و مدارک مربوط به يک موضوع , شخص يا سازمان که به ترتيب خاصي در يک پوشه يا کلاسور نگهداري شده است .</a:t>
            </a:r>
            <a:endParaRPr lang="en-US" sz="3200">
              <a:cs typeface=" Mitra" pitchFamily="2" charset="-78"/>
            </a:endParaRPr>
          </a:p>
        </p:txBody>
      </p:sp>
      <p:grpSp>
        <p:nvGrpSpPr>
          <p:cNvPr id="69636" name="Group 4"/>
          <p:cNvGrpSpPr>
            <a:grpSpLocks/>
          </p:cNvGrpSpPr>
          <p:nvPr/>
        </p:nvGrpSpPr>
        <p:grpSpPr bwMode="auto">
          <a:xfrm>
            <a:off x="9409114" y="6381750"/>
            <a:ext cx="1258887" cy="476250"/>
            <a:chOff x="4967" y="4020"/>
            <a:chExt cx="793" cy="300"/>
          </a:xfrm>
        </p:grpSpPr>
        <p:sp>
          <p:nvSpPr>
            <p:cNvPr id="69637"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69638"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435254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46786"/>
                                        </p:tgtEl>
                                        <p:attrNameLst>
                                          <p:attrName>style.visibility</p:attrName>
                                        </p:attrNameLst>
                                      </p:cBhvr>
                                      <p:to>
                                        <p:strVal val="visible"/>
                                      </p:to>
                                    </p:set>
                                    <p:animEffect transition="in" filter="blinds(horizontal)">
                                      <p:cBhvr>
                                        <p:cTn id="7" dur="500"/>
                                        <p:tgtEl>
                                          <p:spTgt spid="246786"/>
                                        </p:tgtEl>
                                      </p:cBhvr>
                                    </p:animEffect>
                                  </p:childTnLst>
                                </p:cTn>
                              </p:par>
                            </p:childTnLst>
                          </p:cTn>
                        </p:par>
                        <p:par>
                          <p:cTn id="8" fill="hold" nodeType="afterGroup">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246787">
                                            <p:txEl>
                                              <p:pRg st="0" end="0"/>
                                            </p:txEl>
                                          </p:spTgt>
                                        </p:tgtEl>
                                        <p:attrNameLst>
                                          <p:attrName>style.visibility</p:attrName>
                                        </p:attrNameLst>
                                      </p:cBhvr>
                                      <p:to>
                                        <p:strVal val="visible"/>
                                      </p:to>
                                    </p:set>
                                    <p:animEffect transition="in" filter="diamond(in)">
                                      <p:cBhvr>
                                        <p:cTn id="11" dur="2000"/>
                                        <p:tgtEl>
                                          <p:spTgt spid="2467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6" grpId="0"/>
      <p:bldP spid="246787" grpId="0" build="p"/>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7810" name="Rectangle 2"/>
          <p:cNvSpPr>
            <a:spLocks noGrp="1" noChangeArrowheads="1"/>
          </p:cNvSpPr>
          <p:nvPr>
            <p:ph type="title" idx="4294967295"/>
          </p:nvPr>
        </p:nvSpPr>
        <p:spPr/>
        <p:txBody>
          <a:bodyPr anchor="b"/>
          <a:lstStyle/>
          <a:p>
            <a:pPr eaLnBrk="1" hangingPunct="1">
              <a:defRPr/>
            </a:pPr>
            <a:r>
              <a:rPr lang="fa-IR">
                <a:effectLst>
                  <a:outerShdw blurRad="38100" dist="38100" dir="2700000" algn="tl">
                    <a:srgbClr val="C0C0C0"/>
                  </a:outerShdw>
                </a:effectLst>
                <a:cs typeface="B Farnaz" pitchFamily="2" charset="-78"/>
              </a:rPr>
              <a:t>آرشيو چيست ؟</a:t>
            </a:r>
            <a:endParaRPr lang="en-US">
              <a:effectLst>
                <a:outerShdw blurRad="38100" dist="38100" dir="2700000" algn="tl">
                  <a:srgbClr val="C0C0C0"/>
                </a:outerShdw>
              </a:effectLst>
              <a:cs typeface="B Farnaz" pitchFamily="2" charset="-78"/>
            </a:endParaRPr>
          </a:p>
        </p:txBody>
      </p:sp>
      <p:sp>
        <p:nvSpPr>
          <p:cNvPr id="247811" name="Rectangle 3"/>
          <p:cNvSpPr>
            <a:spLocks noGrp="1" noChangeArrowheads="1"/>
          </p:cNvSpPr>
          <p:nvPr>
            <p:ph type="body" idx="4294967295"/>
          </p:nvPr>
        </p:nvSpPr>
        <p:spPr>
          <a:xfrm>
            <a:off x="1847850" y="2060575"/>
            <a:ext cx="6324600" cy="2133600"/>
          </a:xfrm>
        </p:spPr>
        <p:txBody>
          <a:bodyPr/>
          <a:lstStyle/>
          <a:p>
            <a:pPr algn="r" rtl="1" eaLnBrk="1" hangingPunct="1">
              <a:buFontTx/>
              <a:buNone/>
            </a:pPr>
            <a:r>
              <a:rPr lang="fa-IR" sz="3200">
                <a:cs typeface=" Mitra" pitchFamily="2" charset="-78"/>
              </a:rPr>
              <a:t>    آرشيو عبارت است از محل نگهداري دائمي اسناد و مدارک گرانبهاي که از نظر اداري , حقوقي , مالي, علمي , تاريخي , و فرهنگي ارزش نگهداري دائمي را دارند . </a:t>
            </a:r>
            <a:endParaRPr lang="en-US" sz="3200">
              <a:cs typeface=" Mitra" pitchFamily="2" charset="-78"/>
            </a:endParaRPr>
          </a:p>
        </p:txBody>
      </p:sp>
      <p:grpSp>
        <p:nvGrpSpPr>
          <p:cNvPr id="70660" name="Group 4"/>
          <p:cNvGrpSpPr>
            <a:grpSpLocks/>
          </p:cNvGrpSpPr>
          <p:nvPr/>
        </p:nvGrpSpPr>
        <p:grpSpPr bwMode="auto">
          <a:xfrm>
            <a:off x="9409114" y="6381750"/>
            <a:ext cx="1258887" cy="476250"/>
            <a:chOff x="4967" y="4020"/>
            <a:chExt cx="793" cy="300"/>
          </a:xfrm>
        </p:grpSpPr>
        <p:sp>
          <p:nvSpPr>
            <p:cNvPr id="70661"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0662"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41036996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47810"/>
                                        </p:tgtEl>
                                        <p:attrNameLst>
                                          <p:attrName>style.visibility</p:attrName>
                                        </p:attrNameLst>
                                      </p:cBhvr>
                                      <p:to>
                                        <p:strVal val="visible"/>
                                      </p:to>
                                    </p:set>
                                    <p:animEffect transition="in" filter="fade">
                                      <p:cBhvr>
                                        <p:cTn id="7" dur="1000"/>
                                        <p:tgtEl>
                                          <p:spTgt spid="247810"/>
                                        </p:tgtEl>
                                      </p:cBhvr>
                                    </p:animEffect>
                                    <p:anim calcmode="lin" valueType="num">
                                      <p:cBhvr>
                                        <p:cTn id="8" dur="1000" fill="hold"/>
                                        <p:tgtEl>
                                          <p:spTgt spid="247810"/>
                                        </p:tgtEl>
                                        <p:attrNameLst>
                                          <p:attrName>ppt_x</p:attrName>
                                        </p:attrNameLst>
                                      </p:cBhvr>
                                      <p:tavLst>
                                        <p:tav tm="0">
                                          <p:val>
                                            <p:strVal val="#ppt_x"/>
                                          </p:val>
                                        </p:tav>
                                        <p:tav tm="100000">
                                          <p:val>
                                            <p:strVal val="#ppt_x"/>
                                          </p:val>
                                        </p:tav>
                                      </p:tavLst>
                                    </p:anim>
                                    <p:anim calcmode="lin" valueType="num">
                                      <p:cBhvr>
                                        <p:cTn id="9" dur="1000" fill="hold"/>
                                        <p:tgtEl>
                                          <p:spTgt spid="24781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1" fill="hold" grpId="0" nodeType="afterEffect">
                                  <p:stCondLst>
                                    <p:cond delay="0"/>
                                  </p:stCondLst>
                                  <p:childTnLst>
                                    <p:set>
                                      <p:cBhvr>
                                        <p:cTn id="12" dur="1" fill="hold">
                                          <p:stCondLst>
                                            <p:cond delay="0"/>
                                          </p:stCondLst>
                                        </p:cTn>
                                        <p:tgtEl>
                                          <p:spTgt spid="247811">
                                            <p:txEl>
                                              <p:pRg st="0" end="0"/>
                                            </p:txEl>
                                          </p:spTgt>
                                        </p:tgtEl>
                                        <p:attrNameLst>
                                          <p:attrName>style.visibility</p:attrName>
                                        </p:attrNameLst>
                                      </p:cBhvr>
                                      <p:to>
                                        <p:strVal val="visible"/>
                                      </p:to>
                                    </p:set>
                                    <p:anim calcmode="lin" valueType="num">
                                      <p:cBhvr additive="base">
                                        <p:cTn id="13" dur="1000" fill="hold">
                                          <p:stCondLst>
                                            <p:cond delay="0"/>
                                          </p:stCondLst>
                                        </p:cTn>
                                        <p:tgtEl>
                                          <p:spTgt spid="247811">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stCondLst>
                                            <p:cond delay="0"/>
                                          </p:stCondLst>
                                        </p:cTn>
                                        <p:tgtEl>
                                          <p:spTgt spid="247811">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0" grpId="0"/>
      <p:bldP spid="247811" grpId="0" build="p" rev="1"/>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8834" name="Rectangle 2"/>
          <p:cNvSpPr>
            <a:spLocks noGrp="1" noChangeArrowheads="1"/>
          </p:cNvSpPr>
          <p:nvPr>
            <p:ph type="title" idx="4294967295"/>
          </p:nvPr>
        </p:nvSpPr>
        <p:spPr/>
        <p:txBody>
          <a:bodyPr anchor="b"/>
          <a:lstStyle/>
          <a:p>
            <a:pPr eaLnBrk="1" hangingPunct="1">
              <a:defRPr/>
            </a:pPr>
            <a:r>
              <a:rPr lang="fa-IR" sz="4000">
                <a:effectLst>
                  <a:outerShdw blurRad="38100" dist="38100" dir="2700000" algn="tl">
                    <a:srgbClr val="C0C0C0"/>
                  </a:outerShdw>
                </a:effectLst>
                <a:cs typeface="B Farnaz" pitchFamily="2" charset="-78"/>
              </a:rPr>
              <a:t>انواع سيستمهاي بايگاني :</a:t>
            </a:r>
            <a:endParaRPr lang="en-US" sz="4000">
              <a:effectLst>
                <a:outerShdw blurRad="38100" dist="38100" dir="2700000" algn="tl">
                  <a:srgbClr val="C0C0C0"/>
                </a:outerShdw>
              </a:effectLst>
              <a:cs typeface="B Farnaz" pitchFamily="2" charset="-78"/>
            </a:endParaRPr>
          </a:p>
        </p:txBody>
      </p:sp>
      <p:sp>
        <p:nvSpPr>
          <p:cNvPr id="248835" name="Rectangle 3"/>
          <p:cNvSpPr>
            <a:spLocks noGrp="1" noChangeArrowheads="1"/>
          </p:cNvSpPr>
          <p:nvPr>
            <p:ph type="body" idx="4294967295"/>
          </p:nvPr>
        </p:nvSpPr>
        <p:spPr>
          <a:xfrm>
            <a:off x="1919288" y="1916113"/>
            <a:ext cx="6324600" cy="2133600"/>
          </a:xfrm>
        </p:spPr>
        <p:txBody>
          <a:bodyPr>
            <a:normAutofit fontScale="92500" lnSpcReduction="20000"/>
          </a:bodyPr>
          <a:lstStyle/>
          <a:p>
            <a:pPr algn="r" rtl="1" eaLnBrk="1" hangingPunct="1">
              <a:buFontTx/>
              <a:buNone/>
            </a:pPr>
            <a:r>
              <a:rPr lang="fa-IR" sz="3200">
                <a:cs typeface=" Mitra" pitchFamily="2" charset="-78"/>
              </a:rPr>
              <a:t>    بايگاني را با توجه به نوع و ماهيت کار و نحوه ارتباط بين واحدهاي مختلف سازمان , ميتوان به يکي از طرق زير تشکيل داد :</a:t>
            </a:r>
          </a:p>
          <a:p>
            <a:pPr algn="r" rtl="1" eaLnBrk="1" hangingPunct="1">
              <a:buFont typeface="Wingdings" panose="05000000000000000000" pitchFamily="2" charset="2"/>
              <a:buChar char="¡"/>
            </a:pPr>
            <a:r>
              <a:rPr lang="fa-IR" sz="3200">
                <a:cs typeface=" Mitra" pitchFamily="2" charset="-78"/>
              </a:rPr>
              <a:t>سيستم متمرکز </a:t>
            </a:r>
          </a:p>
          <a:p>
            <a:pPr algn="r" rtl="1" eaLnBrk="1" hangingPunct="1">
              <a:buFont typeface="Wingdings" panose="05000000000000000000" pitchFamily="2" charset="2"/>
              <a:buChar char="¡"/>
            </a:pPr>
            <a:r>
              <a:rPr lang="fa-IR" sz="3200">
                <a:cs typeface=" Mitra" pitchFamily="2" charset="-78"/>
              </a:rPr>
              <a:t>سيستم غير متمرکز </a:t>
            </a:r>
          </a:p>
          <a:p>
            <a:pPr algn="r" rtl="1" eaLnBrk="1" hangingPunct="1">
              <a:buFont typeface="Wingdings" panose="05000000000000000000" pitchFamily="2" charset="2"/>
              <a:buChar char="¡"/>
            </a:pPr>
            <a:r>
              <a:rPr lang="fa-IR" sz="3200">
                <a:cs typeface=" Mitra" pitchFamily="2" charset="-78"/>
              </a:rPr>
              <a:t>سيستم نيمه متمرکز ( کنترل مرکزي )</a:t>
            </a:r>
            <a:endParaRPr lang="en-US" sz="3200">
              <a:cs typeface=" Mitra" pitchFamily="2" charset="-78"/>
            </a:endParaRPr>
          </a:p>
        </p:txBody>
      </p:sp>
      <p:grpSp>
        <p:nvGrpSpPr>
          <p:cNvPr id="71684" name="Group 4"/>
          <p:cNvGrpSpPr>
            <a:grpSpLocks/>
          </p:cNvGrpSpPr>
          <p:nvPr/>
        </p:nvGrpSpPr>
        <p:grpSpPr bwMode="auto">
          <a:xfrm>
            <a:off x="9409114" y="6381750"/>
            <a:ext cx="1258887" cy="476250"/>
            <a:chOff x="4967" y="4020"/>
            <a:chExt cx="793" cy="300"/>
          </a:xfrm>
        </p:grpSpPr>
        <p:sp>
          <p:nvSpPr>
            <p:cNvPr id="71685"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1686"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38906631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48834"/>
                                        </p:tgtEl>
                                        <p:attrNameLst>
                                          <p:attrName>style.visibility</p:attrName>
                                        </p:attrNameLst>
                                      </p:cBhvr>
                                      <p:to>
                                        <p:strVal val="visible"/>
                                      </p:to>
                                    </p:set>
                                    <p:animEffect transition="in" filter="blinds(horizontal)">
                                      <p:cBhvr>
                                        <p:cTn id="7" dur="500"/>
                                        <p:tgtEl>
                                          <p:spTgt spid="248834"/>
                                        </p:tgtEl>
                                      </p:cBhvr>
                                    </p:animEffect>
                                  </p:childTnLst>
                                </p:cTn>
                              </p:par>
                            </p:childTnLst>
                          </p:cTn>
                        </p:par>
                        <p:par>
                          <p:cTn id="8" fill="hold" nodeType="afterGroup">
                            <p:stCondLst>
                              <p:cond delay="500"/>
                            </p:stCondLst>
                            <p:childTnLst>
                              <p:par>
                                <p:cTn id="9" presetID="8" presetClass="entr" presetSubtype="16" fill="hold" nodeType="afterEffect">
                                  <p:stCondLst>
                                    <p:cond delay="0"/>
                                  </p:stCondLst>
                                  <p:childTnLst>
                                    <p:set>
                                      <p:cBhvr>
                                        <p:cTn id="10" dur="1" fill="hold">
                                          <p:stCondLst>
                                            <p:cond delay="0"/>
                                          </p:stCondLst>
                                        </p:cTn>
                                        <p:tgtEl>
                                          <p:spTgt spid="248835">
                                            <p:txEl>
                                              <p:pRg st="0" end="0"/>
                                            </p:txEl>
                                          </p:spTgt>
                                        </p:tgtEl>
                                        <p:attrNameLst>
                                          <p:attrName>style.visibility</p:attrName>
                                        </p:attrNameLst>
                                      </p:cBhvr>
                                      <p:to>
                                        <p:strVal val="visible"/>
                                      </p:to>
                                    </p:set>
                                    <p:animEffect transition="in" filter="diamond(in)">
                                      <p:cBhvr>
                                        <p:cTn id="11" dur="2000"/>
                                        <p:tgtEl>
                                          <p:spTgt spid="248835">
                                            <p:txEl>
                                              <p:pRg st="0" end="0"/>
                                            </p:txEl>
                                          </p:spTgt>
                                        </p:tgtEl>
                                      </p:cBhvr>
                                    </p:animEffect>
                                  </p:childTnLst>
                                </p:cTn>
                              </p:par>
                            </p:childTnLst>
                          </p:cTn>
                        </p:par>
                        <p:par>
                          <p:cTn id="12" fill="hold" nodeType="afterGroup">
                            <p:stCondLst>
                              <p:cond delay="2500"/>
                            </p:stCondLst>
                            <p:childTnLst>
                              <p:par>
                                <p:cTn id="13" presetID="9" presetClass="entr" presetSubtype="0" fill="hold" nodeType="afterEffect">
                                  <p:stCondLst>
                                    <p:cond delay="0"/>
                                  </p:stCondLst>
                                  <p:childTnLst>
                                    <p:set>
                                      <p:cBhvr>
                                        <p:cTn id="14" dur="1" fill="hold">
                                          <p:stCondLst>
                                            <p:cond delay="0"/>
                                          </p:stCondLst>
                                        </p:cTn>
                                        <p:tgtEl>
                                          <p:spTgt spid="248835">
                                            <p:txEl>
                                              <p:pRg st="1" end="1"/>
                                            </p:txEl>
                                          </p:spTgt>
                                        </p:tgtEl>
                                        <p:attrNameLst>
                                          <p:attrName>style.visibility</p:attrName>
                                        </p:attrNameLst>
                                      </p:cBhvr>
                                      <p:to>
                                        <p:strVal val="visible"/>
                                      </p:to>
                                    </p:set>
                                    <p:animEffect transition="in" filter="dissolve">
                                      <p:cBhvr>
                                        <p:cTn id="15" dur="500"/>
                                        <p:tgtEl>
                                          <p:spTgt spid="248835">
                                            <p:txEl>
                                              <p:pRg st="1" end="1"/>
                                            </p:txEl>
                                          </p:spTgt>
                                        </p:tgtEl>
                                      </p:cBhvr>
                                    </p:animEffect>
                                  </p:childTnLst>
                                </p:cTn>
                              </p:par>
                            </p:childTnLst>
                          </p:cTn>
                        </p:par>
                        <p:par>
                          <p:cTn id="16" fill="hold" nodeType="afterGroup">
                            <p:stCondLst>
                              <p:cond delay="3000"/>
                            </p:stCondLst>
                            <p:childTnLst>
                              <p:par>
                                <p:cTn id="17" presetID="9" presetClass="entr" presetSubtype="0" fill="hold" nodeType="afterEffect">
                                  <p:stCondLst>
                                    <p:cond delay="0"/>
                                  </p:stCondLst>
                                  <p:childTnLst>
                                    <p:set>
                                      <p:cBhvr>
                                        <p:cTn id="18" dur="1" fill="hold">
                                          <p:stCondLst>
                                            <p:cond delay="0"/>
                                          </p:stCondLst>
                                        </p:cTn>
                                        <p:tgtEl>
                                          <p:spTgt spid="248835">
                                            <p:txEl>
                                              <p:pRg st="2" end="2"/>
                                            </p:txEl>
                                          </p:spTgt>
                                        </p:tgtEl>
                                        <p:attrNameLst>
                                          <p:attrName>style.visibility</p:attrName>
                                        </p:attrNameLst>
                                      </p:cBhvr>
                                      <p:to>
                                        <p:strVal val="visible"/>
                                      </p:to>
                                    </p:set>
                                    <p:animEffect transition="in" filter="dissolve">
                                      <p:cBhvr>
                                        <p:cTn id="19" dur="500"/>
                                        <p:tgtEl>
                                          <p:spTgt spid="248835">
                                            <p:txEl>
                                              <p:pRg st="2" end="2"/>
                                            </p:txEl>
                                          </p:spTgt>
                                        </p:tgtEl>
                                      </p:cBhvr>
                                    </p:animEffect>
                                  </p:childTnLst>
                                </p:cTn>
                              </p:par>
                            </p:childTnLst>
                          </p:cTn>
                        </p:par>
                        <p:par>
                          <p:cTn id="20" fill="hold" nodeType="afterGroup">
                            <p:stCondLst>
                              <p:cond delay="3500"/>
                            </p:stCondLst>
                            <p:childTnLst>
                              <p:par>
                                <p:cTn id="21" presetID="9" presetClass="entr" presetSubtype="0" fill="hold" nodeType="afterEffect">
                                  <p:stCondLst>
                                    <p:cond delay="0"/>
                                  </p:stCondLst>
                                  <p:childTnLst>
                                    <p:set>
                                      <p:cBhvr>
                                        <p:cTn id="22" dur="1" fill="hold">
                                          <p:stCondLst>
                                            <p:cond delay="0"/>
                                          </p:stCondLst>
                                        </p:cTn>
                                        <p:tgtEl>
                                          <p:spTgt spid="248835">
                                            <p:txEl>
                                              <p:pRg st="3" end="3"/>
                                            </p:txEl>
                                          </p:spTgt>
                                        </p:tgtEl>
                                        <p:attrNameLst>
                                          <p:attrName>style.visibility</p:attrName>
                                        </p:attrNameLst>
                                      </p:cBhvr>
                                      <p:to>
                                        <p:strVal val="visible"/>
                                      </p:to>
                                    </p:set>
                                    <p:animEffect transition="in" filter="dissolve">
                                      <p:cBhvr>
                                        <p:cTn id="23" dur="500"/>
                                        <p:tgtEl>
                                          <p:spTgt spid="2488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4"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8" name="Rectangle 2"/>
          <p:cNvSpPr>
            <a:spLocks noGrp="1" noChangeArrowheads="1"/>
          </p:cNvSpPr>
          <p:nvPr>
            <p:ph type="title" idx="4294967295"/>
          </p:nvPr>
        </p:nvSpPr>
        <p:spPr/>
        <p:txBody>
          <a:bodyPr anchor="b"/>
          <a:lstStyle/>
          <a:p>
            <a:pPr rtl="1" eaLnBrk="1" hangingPunct="1">
              <a:defRPr/>
            </a:pPr>
            <a:r>
              <a:rPr lang="fa-IR" sz="4000">
                <a:effectLst>
                  <a:outerShdw blurRad="38100" dist="38100" dir="2700000" algn="tl">
                    <a:srgbClr val="C0C0C0"/>
                  </a:outerShdw>
                </a:effectLst>
                <a:cs typeface="B Farnaz" pitchFamily="2" charset="-78"/>
              </a:rPr>
              <a:t>مزاياي تهيه جدول تقسيم کار </a:t>
            </a:r>
            <a:endParaRPr lang="en-US" sz="4000">
              <a:effectLst>
                <a:outerShdw blurRad="38100" dist="38100" dir="2700000" algn="tl">
                  <a:srgbClr val="C0C0C0"/>
                </a:outerShdw>
              </a:effectLst>
              <a:cs typeface="B Farnaz" pitchFamily="2" charset="-78"/>
            </a:endParaRPr>
          </a:p>
        </p:txBody>
      </p:sp>
      <p:sp>
        <p:nvSpPr>
          <p:cNvPr id="183299" name="Rectangle 3"/>
          <p:cNvSpPr>
            <a:spLocks noGrp="1" noChangeArrowheads="1"/>
          </p:cNvSpPr>
          <p:nvPr>
            <p:ph type="body" idx="4294967295"/>
          </p:nvPr>
        </p:nvSpPr>
        <p:spPr>
          <a:xfrm>
            <a:off x="1847850" y="1916113"/>
            <a:ext cx="6769100" cy="2133600"/>
          </a:xfrm>
        </p:spPr>
        <p:txBody>
          <a:bodyPr>
            <a:normAutofit fontScale="40000" lnSpcReduction="20000"/>
          </a:bodyPr>
          <a:lstStyle/>
          <a:p>
            <a:pPr marL="609600" indent="-609600" algn="r" rtl="1">
              <a:lnSpc>
                <a:spcPct val="80000"/>
              </a:lnSpc>
              <a:buFont typeface="Wingdings" panose="05000000000000000000" pitchFamily="2" charset="2"/>
              <a:buChar char="¡"/>
            </a:pPr>
            <a:r>
              <a:rPr lang="fa-IR" smtClean="0">
                <a:cs typeface=" Mitra" pitchFamily="2" charset="-78"/>
              </a:rPr>
              <a:t>کسب آگاهي از بار واقعي کار و نحوه توزيع آن در عمل </a:t>
            </a:r>
          </a:p>
          <a:p>
            <a:pPr marL="609600" indent="-609600" algn="r" rtl="1">
              <a:lnSpc>
                <a:spcPct val="80000"/>
              </a:lnSpc>
              <a:buFont typeface="Wingdings" panose="05000000000000000000" pitchFamily="2" charset="2"/>
              <a:buChar char="¡"/>
            </a:pPr>
            <a:r>
              <a:rPr lang="fa-IR" smtClean="0">
                <a:cs typeface=" Mitra" pitchFamily="2" charset="-78"/>
              </a:rPr>
              <a:t>شناخت محلهاي تراکم کار از يک طرف و تراکم نيروي انساني از طرف ديگر </a:t>
            </a:r>
          </a:p>
          <a:p>
            <a:pPr marL="609600" indent="-609600" algn="r" rtl="1">
              <a:lnSpc>
                <a:spcPct val="80000"/>
              </a:lnSpc>
              <a:buFont typeface="Wingdings" panose="05000000000000000000" pitchFamily="2" charset="2"/>
              <a:buChar char="¡"/>
            </a:pPr>
            <a:r>
              <a:rPr lang="fa-IR" smtClean="0">
                <a:cs typeface=" Mitra" pitchFamily="2" charset="-78"/>
              </a:rPr>
              <a:t>آگاهي از تکرارها و تداخلهاي وظيفه اي </a:t>
            </a:r>
          </a:p>
          <a:p>
            <a:pPr marL="609600" indent="-609600" algn="r" rtl="1">
              <a:lnSpc>
                <a:spcPct val="80000"/>
              </a:lnSpc>
              <a:buFont typeface="Wingdings" panose="05000000000000000000" pitchFamily="2" charset="2"/>
              <a:buChar char="¡"/>
            </a:pPr>
            <a:r>
              <a:rPr lang="fa-IR" smtClean="0">
                <a:cs typeface=" Mitra" pitchFamily="2" charset="-78"/>
              </a:rPr>
              <a:t>آگاهي از نحوه اختصاص وقت به هر يک از وظايف و فعاليتها </a:t>
            </a:r>
          </a:p>
          <a:p>
            <a:pPr marL="609600" indent="-609600" algn="r" rtl="1">
              <a:lnSpc>
                <a:spcPct val="80000"/>
              </a:lnSpc>
              <a:buFont typeface="Wingdings" panose="05000000000000000000" pitchFamily="2" charset="2"/>
              <a:buChar char="¡"/>
            </a:pPr>
            <a:r>
              <a:rPr lang="fa-IR" smtClean="0">
                <a:cs typeface=" Mitra" pitchFamily="2" charset="-78"/>
              </a:rPr>
              <a:t>آگاهي از نحوه تطبيق نوع و ماهيت وظيفه با تخصص کارکنان </a:t>
            </a:r>
          </a:p>
          <a:p>
            <a:pPr marL="609600" indent="-609600" algn="r" rtl="1">
              <a:lnSpc>
                <a:spcPct val="80000"/>
              </a:lnSpc>
              <a:buFont typeface="Wingdings" panose="05000000000000000000" pitchFamily="2" charset="2"/>
              <a:buChar char="¡"/>
            </a:pPr>
            <a:r>
              <a:rPr lang="fa-IR" smtClean="0">
                <a:cs typeface=" Mitra" pitchFamily="2" charset="-78"/>
              </a:rPr>
              <a:t>کسب اطلاع از اوقات اضافي کارکنان</a:t>
            </a:r>
          </a:p>
          <a:p>
            <a:pPr marL="609600" indent="-609600" algn="r" rtl="1">
              <a:lnSpc>
                <a:spcPct val="80000"/>
              </a:lnSpc>
              <a:buFont typeface="Wingdings" panose="05000000000000000000" pitchFamily="2" charset="2"/>
              <a:buChar char="¡"/>
            </a:pPr>
            <a:r>
              <a:rPr lang="fa-IR" smtClean="0">
                <a:cs typeface=" Mitra" pitchFamily="2" charset="-78"/>
              </a:rPr>
              <a:t>آگاهي از تعداد واقعي نيروي انساني مورد نياز </a:t>
            </a:r>
          </a:p>
          <a:p>
            <a:pPr marL="609600" indent="-609600" algn="r" rtl="1">
              <a:lnSpc>
                <a:spcPct val="80000"/>
              </a:lnSpc>
              <a:buFont typeface="Wingdings" panose="05000000000000000000" pitchFamily="2" charset="2"/>
              <a:buChar char="¡"/>
            </a:pPr>
            <a:r>
              <a:rPr lang="fa-IR" smtClean="0">
                <a:cs typeface=" Mitra" pitchFamily="2" charset="-78"/>
              </a:rPr>
              <a:t>ارزشيابي کار کارکنان </a:t>
            </a:r>
          </a:p>
          <a:p>
            <a:pPr marL="609600" indent="-609600" algn="r" rtl="1">
              <a:lnSpc>
                <a:spcPct val="80000"/>
              </a:lnSpc>
              <a:buFont typeface="Wingdings" panose="05000000000000000000" pitchFamily="2" charset="2"/>
              <a:buChar char="¡"/>
            </a:pPr>
            <a:r>
              <a:rPr lang="fa-IR" smtClean="0">
                <a:cs typeface=" Mitra" pitchFamily="2" charset="-78"/>
              </a:rPr>
              <a:t>به دست آوردن مبنايي جهت تعيين حقوق و دستمزد کارکنان </a:t>
            </a:r>
            <a:endParaRPr lang="en-US" smtClean="0">
              <a:cs typeface=" Mitra" pitchFamily="2" charset="-78"/>
            </a:endParaRPr>
          </a:p>
        </p:txBody>
      </p:sp>
      <p:grpSp>
        <p:nvGrpSpPr>
          <p:cNvPr id="8196" name="Group 4"/>
          <p:cNvGrpSpPr>
            <a:grpSpLocks/>
          </p:cNvGrpSpPr>
          <p:nvPr/>
        </p:nvGrpSpPr>
        <p:grpSpPr bwMode="auto">
          <a:xfrm>
            <a:off x="9409114" y="6381750"/>
            <a:ext cx="1258887" cy="476250"/>
            <a:chOff x="4967" y="4020"/>
            <a:chExt cx="793" cy="300"/>
          </a:xfrm>
        </p:grpSpPr>
        <p:sp>
          <p:nvSpPr>
            <p:cNvPr id="8197"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8198"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1463940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83298"/>
                                        </p:tgtEl>
                                        <p:attrNameLst>
                                          <p:attrName>style.visibility</p:attrName>
                                        </p:attrNameLst>
                                      </p:cBhvr>
                                      <p:to>
                                        <p:strVal val="visible"/>
                                      </p:to>
                                    </p:set>
                                    <p:anim calcmode="lin" valueType="num">
                                      <p:cBhvr>
                                        <p:cTn id="7" dur="500" fill="hold"/>
                                        <p:tgtEl>
                                          <p:spTgt spid="183298"/>
                                        </p:tgtEl>
                                        <p:attrNameLst>
                                          <p:attrName>ppt_w</p:attrName>
                                        </p:attrNameLst>
                                      </p:cBhvr>
                                      <p:tavLst>
                                        <p:tav tm="0">
                                          <p:val>
                                            <p:fltVal val="0"/>
                                          </p:val>
                                        </p:tav>
                                        <p:tav tm="100000">
                                          <p:val>
                                            <p:strVal val="#ppt_w"/>
                                          </p:val>
                                        </p:tav>
                                      </p:tavLst>
                                    </p:anim>
                                    <p:anim calcmode="lin" valueType="num">
                                      <p:cBhvr>
                                        <p:cTn id="8" dur="500" fill="hold"/>
                                        <p:tgtEl>
                                          <p:spTgt spid="183298"/>
                                        </p:tgtEl>
                                        <p:attrNameLst>
                                          <p:attrName>ppt_h</p:attrName>
                                        </p:attrNameLst>
                                      </p:cBhvr>
                                      <p:tavLst>
                                        <p:tav tm="0">
                                          <p:val>
                                            <p:fltVal val="0"/>
                                          </p:val>
                                        </p:tav>
                                        <p:tav tm="100000">
                                          <p:val>
                                            <p:strVal val="#ppt_h"/>
                                          </p:val>
                                        </p:tav>
                                      </p:tavLst>
                                    </p:anim>
                                    <p:animEffect transition="in" filter="fade">
                                      <p:cBhvr>
                                        <p:cTn id="9" dur="500"/>
                                        <p:tgtEl>
                                          <p:spTgt spid="183298"/>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83299">
                                            <p:txEl>
                                              <p:pRg st="0" end="0"/>
                                            </p:txEl>
                                          </p:spTgt>
                                        </p:tgtEl>
                                        <p:attrNameLst>
                                          <p:attrName>style.visibility</p:attrName>
                                        </p:attrNameLst>
                                      </p:cBhvr>
                                      <p:to>
                                        <p:strVal val="visible"/>
                                      </p:to>
                                    </p:set>
                                    <p:animEffect transition="in" filter="fade">
                                      <p:cBhvr>
                                        <p:cTn id="13" dur="1000">
                                          <p:stCondLst>
                                            <p:cond delay="0"/>
                                          </p:stCondLst>
                                        </p:cTn>
                                        <p:tgtEl>
                                          <p:spTgt spid="183299">
                                            <p:txEl>
                                              <p:pRg st="0" end="0"/>
                                            </p:txEl>
                                          </p:spTgt>
                                        </p:tgtEl>
                                      </p:cBhvr>
                                    </p:animEffect>
                                  </p:childTnLst>
                                </p:cTn>
                              </p:par>
                            </p:childTnLst>
                          </p:cTn>
                        </p:par>
                        <p:par>
                          <p:cTn id="14" fill="hold" nodeType="afterGroup">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183299">
                                            <p:txEl>
                                              <p:pRg st="1" end="1"/>
                                            </p:txEl>
                                          </p:spTgt>
                                        </p:tgtEl>
                                        <p:attrNameLst>
                                          <p:attrName>style.visibility</p:attrName>
                                        </p:attrNameLst>
                                      </p:cBhvr>
                                      <p:to>
                                        <p:strVal val="visible"/>
                                      </p:to>
                                    </p:set>
                                    <p:animEffect transition="in" filter="fade">
                                      <p:cBhvr>
                                        <p:cTn id="17" dur="1000">
                                          <p:stCondLst>
                                            <p:cond delay="0"/>
                                          </p:stCondLst>
                                        </p:cTn>
                                        <p:tgtEl>
                                          <p:spTgt spid="183299">
                                            <p:txEl>
                                              <p:pRg st="1" end="1"/>
                                            </p:txEl>
                                          </p:spTgt>
                                        </p:tgtEl>
                                      </p:cBhvr>
                                    </p:animEffect>
                                  </p:childTnLst>
                                </p:cTn>
                              </p:par>
                            </p:childTnLst>
                          </p:cTn>
                        </p:par>
                        <p:par>
                          <p:cTn id="18" fill="hold" nodeType="afterGroup">
                            <p:stCondLst>
                              <p:cond delay="2500"/>
                            </p:stCondLst>
                            <p:childTnLst>
                              <p:par>
                                <p:cTn id="19" presetID="10" presetClass="entr" presetSubtype="0" fill="hold" grpId="0" nodeType="afterEffect">
                                  <p:stCondLst>
                                    <p:cond delay="0"/>
                                  </p:stCondLst>
                                  <p:childTnLst>
                                    <p:set>
                                      <p:cBhvr>
                                        <p:cTn id="20" dur="1" fill="hold">
                                          <p:stCondLst>
                                            <p:cond delay="0"/>
                                          </p:stCondLst>
                                        </p:cTn>
                                        <p:tgtEl>
                                          <p:spTgt spid="183299">
                                            <p:txEl>
                                              <p:pRg st="2" end="2"/>
                                            </p:txEl>
                                          </p:spTgt>
                                        </p:tgtEl>
                                        <p:attrNameLst>
                                          <p:attrName>style.visibility</p:attrName>
                                        </p:attrNameLst>
                                      </p:cBhvr>
                                      <p:to>
                                        <p:strVal val="visible"/>
                                      </p:to>
                                    </p:set>
                                    <p:animEffect transition="in" filter="fade">
                                      <p:cBhvr>
                                        <p:cTn id="21" dur="1000">
                                          <p:stCondLst>
                                            <p:cond delay="0"/>
                                          </p:stCondLst>
                                        </p:cTn>
                                        <p:tgtEl>
                                          <p:spTgt spid="183299">
                                            <p:txEl>
                                              <p:pRg st="2" end="2"/>
                                            </p:txEl>
                                          </p:spTgt>
                                        </p:tgtEl>
                                      </p:cBhvr>
                                    </p:animEffect>
                                  </p:childTnLst>
                                </p:cTn>
                              </p:par>
                            </p:childTnLst>
                          </p:cTn>
                        </p:par>
                        <p:par>
                          <p:cTn id="22" fill="hold" nodeType="afterGroup">
                            <p:stCondLst>
                              <p:cond delay="3500"/>
                            </p:stCondLst>
                            <p:childTnLst>
                              <p:par>
                                <p:cTn id="23" presetID="10" presetClass="entr" presetSubtype="0" fill="hold" grpId="0" nodeType="afterEffect">
                                  <p:stCondLst>
                                    <p:cond delay="0"/>
                                  </p:stCondLst>
                                  <p:childTnLst>
                                    <p:set>
                                      <p:cBhvr>
                                        <p:cTn id="24" dur="1" fill="hold">
                                          <p:stCondLst>
                                            <p:cond delay="0"/>
                                          </p:stCondLst>
                                        </p:cTn>
                                        <p:tgtEl>
                                          <p:spTgt spid="183299">
                                            <p:txEl>
                                              <p:pRg st="3" end="3"/>
                                            </p:txEl>
                                          </p:spTgt>
                                        </p:tgtEl>
                                        <p:attrNameLst>
                                          <p:attrName>style.visibility</p:attrName>
                                        </p:attrNameLst>
                                      </p:cBhvr>
                                      <p:to>
                                        <p:strVal val="visible"/>
                                      </p:to>
                                    </p:set>
                                    <p:animEffect transition="in" filter="fade">
                                      <p:cBhvr>
                                        <p:cTn id="25" dur="1000">
                                          <p:stCondLst>
                                            <p:cond delay="0"/>
                                          </p:stCondLst>
                                        </p:cTn>
                                        <p:tgtEl>
                                          <p:spTgt spid="183299">
                                            <p:txEl>
                                              <p:pRg st="3" end="3"/>
                                            </p:txEl>
                                          </p:spTgt>
                                        </p:tgtEl>
                                      </p:cBhvr>
                                    </p:animEffect>
                                  </p:childTnLst>
                                </p:cTn>
                              </p:par>
                            </p:childTnLst>
                          </p:cTn>
                        </p:par>
                        <p:par>
                          <p:cTn id="26" fill="hold" nodeType="afterGroup">
                            <p:stCondLst>
                              <p:cond delay="4500"/>
                            </p:stCondLst>
                            <p:childTnLst>
                              <p:par>
                                <p:cTn id="27" presetID="10" presetClass="entr" presetSubtype="0" fill="hold" grpId="0" nodeType="afterEffect">
                                  <p:stCondLst>
                                    <p:cond delay="0"/>
                                  </p:stCondLst>
                                  <p:childTnLst>
                                    <p:set>
                                      <p:cBhvr>
                                        <p:cTn id="28" dur="1" fill="hold">
                                          <p:stCondLst>
                                            <p:cond delay="0"/>
                                          </p:stCondLst>
                                        </p:cTn>
                                        <p:tgtEl>
                                          <p:spTgt spid="183299">
                                            <p:txEl>
                                              <p:pRg st="4" end="4"/>
                                            </p:txEl>
                                          </p:spTgt>
                                        </p:tgtEl>
                                        <p:attrNameLst>
                                          <p:attrName>style.visibility</p:attrName>
                                        </p:attrNameLst>
                                      </p:cBhvr>
                                      <p:to>
                                        <p:strVal val="visible"/>
                                      </p:to>
                                    </p:set>
                                    <p:animEffect transition="in" filter="fade">
                                      <p:cBhvr>
                                        <p:cTn id="29" dur="1000">
                                          <p:stCondLst>
                                            <p:cond delay="0"/>
                                          </p:stCondLst>
                                        </p:cTn>
                                        <p:tgtEl>
                                          <p:spTgt spid="183299">
                                            <p:txEl>
                                              <p:pRg st="4" end="4"/>
                                            </p:txEl>
                                          </p:spTgt>
                                        </p:tgtEl>
                                      </p:cBhvr>
                                    </p:animEffect>
                                  </p:childTnLst>
                                </p:cTn>
                              </p:par>
                            </p:childTnLst>
                          </p:cTn>
                        </p:par>
                        <p:par>
                          <p:cTn id="30" fill="hold" nodeType="afterGroup">
                            <p:stCondLst>
                              <p:cond delay="5500"/>
                            </p:stCondLst>
                            <p:childTnLst>
                              <p:par>
                                <p:cTn id="31" presetID="10" presetClass="entr" presetSubtype="0" fill="hold" grpId="0" nodeType="afterEffect">
                                  <p:stCondLst>
                                    <p:cond delay="0"/>
                                  </p:stCondLst>
                                  <p:childTnLst>
                                    <p:set>
                                      <p:cBhvr>
                                        <p:cTn id="32" dur="1" fill="hold">
                                          <p:stCondLst>
                                            <p:cond delay="0"/>
                                          </p:stCondLst>
                                        </p:cTn>
                                        <p:tgtEl>
                                          <p:spTgt spid="183299">
                                            <p:txEl>
                                              <p:pRg st="5" end="5"/>
                                            </p:txEl>
                                          </p:spTgt>
                                        </p:tgtEl>
                                        <p:attrNameLst>
                                          <p:attrName>style.visibility</p:attrName>
                                        </p:attrNameLst>
                                      </p:cBhvr>
                                      <p:to>
                                        <p:strVal val="visible"/>
                                      </p:to>
                                    </p:set>
                                    <p:animEffect transition="in" filter="fade">
                                      <p:cBhvr>
                                        <p:cTn id="33" dur="1000">
                                          <p:stCondLst>
                                            <p:cond delay="0"/>
                                          </p:stCondLst>
                                        </p:cTn>
                                        <p:tgtEl>
                                          <p:spTgt spid="183299">
                                            <p:txEl>
                                              <p:pRg st="5" end="5"/>
                                            </p:txEl>
                                          </p:spTgt>
                                        </p:tgtEl>
                                      </p:cBhvr>
                                    </p:animEffect>
                                  </p:childTnLst>
                                </p:cTn>
                              </p:par>
                            </p:childTnLst>
                          </p:cTn>
                        </p:par>
                        <p:par>
                          <p:cTn id="34" fill="hold" nodeType="afterGroup">
                            <p:stCondLst>
                              <p:cond delay="6500"/>
                            </p:stCondLst>
                            <p:childTnLst>
                              <p:par>
                                <p:cTn id="35" presetID="10" presetClass="entr" presetSubtype="0" fill="hold" grpId="0" nodeType="afterEffect">
                                  <p:stCondLst>
                                    <p:cond delay="0"/>
                                  </p:stCondLst>
                                  <p:childTnLst>
                                    <p:set>
                                      <p:cBhvr>
                                        <p:cTn id="36" dur="1" fill="hold">
                                          <p:stCondLst>
                                            <p:cond delay="0"/>
                                          </p:stCondLst>
                                        </p:cTn>
                                        <p:tgtEl>
                                          <p:spTgt spid="183299">
                                            <p:txEl>
                                              <p:pRg st="6" end="6"/>
                                            </p:txEl>
                                          </p:spTgt>
                                        </p:tgtEl>
                                        <p:attrNameLst>
                                          <p:attrName>style.visibility</p:attrName>
                                        </p:attrNameLst>
                                      </p:cBhvr>
                                      <p:to>
                                        <p:strVal val="visible"/>
                                      </p:to>
                                    </p:set>
                                    <p:animEffect transition="in" filter="fade">
                                      <p:cBhvr>
                                        <p:cTn id="37" dur="1000">
                                          <p:stCondLst>
                                            <p:cond delay="0"/>
                                          </p:stCondLst>
                                        </p:cTn>
                                        <p:tgtEl>
                                          <p:spTgt spid="183299">
                                            <p:txEl>
                                              <p:pRg st="6" end="6"/>
                                            </p:txEl>
                                          </p:spTgt>
                                        </p:tgtEl>
                                      </p:cBhvr>
                                    </p:animEffect>
                                  </p:childTnLst>
                                </p:cTn>
                              </p:par>
                            </p:childTnLst>
                          </p:cTn>
                        </p:par>
                        <p:par>
                          <p:cTn id="38" fill="hold" nodeType="afterGroup">
                            <p:stCondLst>
                              <p:cond delay="7500"/>
                            </p:stCondLst>
                            <p:childTnLst>
                              <p:par>
                                <p:cTn id="39" presetID="10" presetClass="entr" presetSubtype="0" fill="hold" grpId="0" nodeType="afterEffect">
                                  <p:stCondLst>
                                    <p:cond delay="0"/>
                                  </p:stCondLst>
                                  <p:childTnLst>
                                    <p:set>
                                      <p:cBhvr>
                                        <p:cTn id="40" dur="1" fill="hold">
                                          <p:stCondLst>
                                            <p:cond delay="0"/>
                                          </p:stCondLst>
                                        </p:cTn>
                                        <p:tgtEl>
                                          <p:spTgt spid="183299">
                                            <p:txEl>
                                              <p:pRg st="7" end="7"/>
                                            </p:txEl>
                                          </p:spTgt>
                                        </p:tgtEl>
                                        <p:attrNameLst>
                                          <p:attrName>style.visibility</p:attrName>
                                        </p:attrNameLst>
                                      </p:cBhvr>
                                      <p:to>
                                        <p:strVal val="visible"/>
                                      </p:to>
                                    </p:set>
                                    <p:animEffect transition="in" filter="fade">
                                      <p:cBhvr>
                                        <p:cTn id="41" dur="1000">
                                          <p:stCondLst>
                                            <p:cond delay="0"/>
                                          </p:stCondLst>
                                        </p:cTn>
                                        <p:tgtEl>
                                          <p:spTgt spid="183299">
                                            <p:txEl>
                                              <p:pRg st="7" end="7"/>
                                            </p:txEl>
                                          </p:spTgt>
                                        </p:tgtEl>
                                      </p:cBhvr>
                                    </p:animEffect>
                                  </p:childTnLst>
                                </p:cTn>
                              </p:par>
                            </p:childTnLst>
                          </p:cTn>
                        </p:par>
                        <p:par>
                          <p:cTn id="42" fill="hold" nodeType="afterGroup">
                            <p:stCondLst>
                              <p:cond delay="8500"/>
                            </p:stCondLst>
                            <p:childTnLst>
                              <p:par>
                                <p:cTn id="43" presetID="10" presetClass="entr" presetSubtype="0" fill="hold" grpId="0" nodeType="afterEffect">
                                  <p:stCondLst>
                                    <p:cond delay="0"/>
                                  </p:stCondLst>
                                  <p:childTnLst>
                                    <p:set>
                                      <p:cBhvr>
                                        <p:cTn id="44" dur="1" fill="hold">
                                          <p:stCondLst>
                                            <p:cond delay="0"/>
                                          </p:stCondLst>
                                        </p:cTn>
                                        <p:tgtEl>
                                          <p:spTgt spid="183299">
                                            <p:txEl>
                                              <p:pRg st="8" end="8"/>
                                            </p:txEl>
                                          </p:spTgt>
                                        </p:tgtEl>
                                        <p:attrNameLst>
                                          <p:attrName>style.visibility</p:attrName>
                                        </p:attrNameLst>
                                      </p:cBhvr>
                                      <p:to>
                                        <p:strVal val="visible"/>
                                      </p:to>
                                    </p:set>
                                    <p:animEffect transition="in" filter="fade">
                                      <p:cBhvr>
                                        <p:cTn id="45" dur="1000">
                                          <p:stCondLst>
                                            <p:cond delay="0"/>
                                          </p:stCondLst>
                                        </p:cTn>
                                        <p:tgtEl>
                                          <p:spTgt spid="1832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8" grpId="0"/>
      <p:bldP spid="183299" grpId="0" build="p"/>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9858" name="Rectangle 2"/>
          <p:cNvSpPr>
            <a:spLocks noGrp="1" noChangeArrowheads="1"/>
          </p:cNvSpPr>
          <p:nvPr>
            <p:ph type="title" idx="4294967295"/>
          </p:nvPr>
        </p:nvSpPr>
        <p:spPr/>
        <p:txBody>
          <a:bodyPr anchor="b"/>
          <a:lstStyle/>
          <a:p>
            <a:pPr eaLnBrk="1" hangingPunct="1">
              <a:defRPr/>
            </a:pPr>
            <a:r>
              <a:rPr lang="fa-IR">
                <a:effectLst>
                  <a:outerShdw blurRad="38100" dist="38100" dir="2700000" algn="tl">
                    <a:srgbClr val="C0C0C0"/>
                  </a:outerShdw>
                </a:effectLst>
                <a:cs typeface="B Farnaz" pitchFamily="2" charset="-78"/>
              </a:rPr>
              <a:t>اصول بايگاني : </a:t>
            </a:r>
            <a:endParaRPr lang="en-US">
              <a:effectLst>
                <a:outerShdw blurRad="38100" dist="38100" dir="2700000" algn="tl">
                  <a:srgbClr val="C0C0C0"/>
                </a:outerShdw>
              </a:effectLst>
              <a:cs typeface="B Farnaz" pitchFamily="2" charset="-78"/>
            </a:endParaRPr>
          </a:p>
        </p:txBody>
      </p:sp>
      <p:sp>
        <p:nvSpPr>
          <p:cNvPr id="249859" name="Rectangle 3"/>
          <p:cNvSpPr>
            <a:spLocks noGrp="1" noChangeArrowheads="1"/>
          </p:cNvSpPr>
          <p:nvPr>
            <p:ph type="body" idx="4294967295"/>
          </p:nvPr>
        </p:nvSpPr>
        <p:spPr>
          <a:xfrm>
            <a:off x="1919288" y="1700213"/>
            <a:ext cx="6324600" cy="2133600"/>
          </a:xfrm>
        </p:spPr>
        <p:txBody>
          <a:bodyPr>
            <a:normAutofit fontScale="62500" lnSpcReduction="20000"/>
          </a:bodyPr>
          <a:lstStyle/>
          <a:p>
            <a:pPr marL="609600" indent="-609600" algn="r" rtl="1">
              <a:buFont typeface="Wingdings" panose="05000000000000000000" pitchFamily="2" charset="2"/>
              <a:buChar char="¡"/>
            </a:pPr>
            <a:r>
              <a:rPr lang="fa-IR" sz="3200">
                <a:cs typeface=" Mitra" pitchFamily="2" charset="-78"/>
              </a:rPr>
              <a:t>آسان بودن </a:t>
            </a:r>
          </a:p>
          <a:p>
            <a:pPr marL="609600" indent="-609600" algn="r" rtl="1">
              <a:buFont typeface="Wingdings" panose="05000000000000000000" pitchFamily="2" charset="2"/>
              <a:buChar char="¡"/>
            </a:pPr>
            <a:r>
              <a:rPr lang="fa-IR" sz="3200">
                <a:cs typeface=" Mitra" pitchFamily="2" charset="-78"/>
              </a:rPr>
              <a:t>قابليت اجرا </a:t>
            </a:r>
          </a:p>
          <a:p>
            <a:pPr marL="609600" indent="-609600" algn="r" rtl="1">
              <a:buFont typeface="Wingdings" panose="05000000000000000000" pitchFamily="2" charset="2"/>
              <a:buChar char="¡"/>
            </a:pPr>
            <a:r>
              <a:rPr lang="fa-IR" sz="3200">
                <a:cs typeface=" Mitra" pitchFamily="2" charset="-78"/>
              </a:rPr>
              <a:t>قابليت انعطاف </a:t>
            </a:r>
          </a:p>
          <a:p>
            <a:pPr marL="609600" indent="-609600" algn="r" rtl="1">
              <a:buFont typeface="Wingdings" panose="05000000000000000000" pitchFamily="2" charset="2"/>
              <a:buChar char="¡"/>
            </a:pPr>
            <a:r>
              <a:rPr lang="fa-IR" sz="3200">
                <a:cs typeface=" Mitra" pitchFamily="2" charset="-78"/>
              </a:rPr>
              <a:t>دقت و سرعت </a:t>
            </a:r>
          </a:p>
          <a:p>
            <a:pPr marL="609600" indent="-609600" algn="r" rtl="1">
              <a:buFont typeface="Wingdings" panose="05000000000000000000" pitchFamily="2" charset="2"/>
              <a:buChar char="¡"/>
            </a:pPr>
            <a:r>
              <a:rPr lang="fa-IR" sz="3200">
                <a:cs typeface=" Mitra" pitchFamily="2" charset="-78"/>
              </a:rPr>
              <a:t>افراد با صلاحيت </a:t>
            </a:r>
          </a:p>
          <a:p>
            <a:pPr marL="609600" indent="-609600" algn="r" rtl="1">
              <a:buFont typeface="Wingdings" panose="05000000000000000000" pitchFamily="2" charset="2"/>
              <a:buChar char="¡"/>
            </a:pPr>
            <a:r>
              <a:rPr lang="fa-IR" sz="3200">
                <a:cs typeface=" Mitra" pitchFamily="2" charset="-78"/>
              </a:rPr>
              <a:t>نظم اصولي و منطقي </a:t>
            </a:r>
            <a:endParaRPr lang="en-US" sz="3200">
              <a:cs typeface=" Mitra" pitchFamily="2" charset="-78"/>
            </a:endParaRPr>
          </a:p>
        </p:txBody>
      </p:sp>
      <p:grpSp>
        <p:nvGrpSpPr>
          <p:cNvPr id="72708" name="Group 4"/>
          <p:cNvGrpSpPr>
            <a:grpSpLocks/>
          </p:cNvGrpSpPr>
          <p:nvPr/>
        </p:nvGrpSpPr>
        <p:grpSpPr bwMode="auto">
          <a:xfrm>
            <a:off x="9409114" y="6381750"/>
            <a:ext cx="1258887" cy="476250"/>
            <a:chOff x="4967" y="4020"/>
            <a:chExt cx="793" cy="300"/>
          </a:xfrm>
        </p:grpSpPr>
        <p:sp>
          <p:nvSpPr>
            <p:cNvPr id="72709"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710"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30152465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49858"/>
                                        </p:tgtEl>
                                        <p:attrNameLst>
                                          <p:attrName>style.visibility</p:attrName>
                                        </p:attrNameLst>
                                      </p:cBhvr>
                                      <p:to>
                                        <p:strVal val="visible"/>
                                      </p:to>
                                    </p:set>
                                    <p:animEffect transition="in" filter="fade">
                                      <p:cBhvr>
                                        <p:cTn id="7" dur="800" decel="100000"/>
                                        <p:tgtEl>
                                          <p:spTgt spid="249858"/>
                                        </p:tgtEl>
                                      </p:cBhvr>
                                    </p:animEffect>
                                    <p:anim calcmode="lin" valueType="num">
                                      <p:cBhvr>
                                        <p:cTn id="8" dur="800" decel="100000" fill="hold"/>
                                        <p:tgtEl>
                                          <p:spTgt spid="249858"/>
                                        </p:tgtEl>
                                        <p:attrNameLst>
                                          <p:attrName>style.rotation</p:attrName>
                                        </p:attrNameLst>
                                      </p:cBhvr>
                                      <p:tavLst>
                                        <p:tav tm="0">
                                          <p:val>
                                            <p:fltVal val="-90"/>
                                          </p:val>
                                        </p:tav>
                                        <p:tav tm="100000">
                                          <p:val>
                                            <p:fltVal val="0"/>
                                          </p:val>
                                        </p:tav>
                                      </p:tavLst>
                                    </p:anim>
                                    <p:anim calcmode="lin" valueType="num">
                                      <p:cBhvr>
                                        <p:cTn id="9" dur="800" decel="100000" fill="hold"/>
                                        <p:tgtEl>
                                          <p:spTgt spid="249858"/>
                                        </p:tgtEl>
                                        <p:attrNameLst>
                                          <p:attrName>ppt_x</p:attrName>
                                        </p:attrNameLst>
                                      </p:cBhvr>
                                      <p:tavLst>
                                        <p:tav tm="0">
                                          <p:val>
                                            <p:strVal val="#ppt_x+0.4"/>
                                          </p:val>
                                        </p:tav>
                                        <p:tav tm="100000">
                                          <p:val>
                                            <p:strVal val="#ppt_x-0.05"/>
                                          </p:val>
                                        </p:tav>
                                      </p:tavLst>
                                    </p:anim>
                                    <p:anim calcmode="lin" valueType="num">
                                      <p:cBhvr>
                                        <p:cTn id="10" dur="800" decel="100000" fill="hold"/>
                                        <p:tgtEl>
                                          <p:spTgt spid="24985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4985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49858"/>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249859">
                                            <p:txEl>
                                              <p:pRg st="0" end="0"/>
                                            </p:txEl>
                                          </p:spTgt>
                                        </p:tgtEl>
                                        <p:attrNameLst>
                                          <p:attrName>style.visibility</p:attrName>
                                        </p:attrNameLst>
                                      </p:cBhvr>
                                      <p:to>
                                        <p:strVal val="visible"/>
                                      </p:to>
                                    </p:set>
                                    <p:animEffect transition="in" filter="fade">
                                      <p:cBhvr>
                                        <p:cTn id="16" dur="1000"/>
                                        <p:tgtEl>
                                          <p:spTgt spid="249859">
                                            <p:txEl>
                                              <p:pRg st="0" end="0"/>
                                            </p:txEl>
                                          </p:spTgt>
                                        </p:tgtEl>
                                      </p:cBhvr>
                                    </p:animEffect>
                                    <p:anim calcmode="lin" valueType="num">
                                      <p:cBhvr>
                                        <p:cTn id="17" dur="1000" fill="hold"/>
                                        <p:tgtEl>
                                          <p:spTgt spid="24985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249859">
                                            <p:txEl>
                                              <p:pRg st="0" end="0"/>
                                            </p:txEl>
                                          </p:spTgt>
                                        </p:tgtEl>
                                        <p:attrNameLst>
                                          <p:attrName>ppt_y</p:attrName>
                                        </p:attrNameLst>
                                      </p:cBhvr>
                                      <p:tavLst>
                                        <p:tav tm="0">
                                          <p:val>
                                            <p:strVal val="#ppt_y-.1"/>
                                          </p:val>
                                        </p:tav>
                                        <p:tav tm="100000">
                                          <p:val>
                                            <p:strVal val="#ppt_y"/>
                                          </p:val>
                                        </p:tav>
                                      </p:tavLst>
                                    </p:anim>
                                  </p:childTnLst>
                                </p:cTn>
                              </p:par>
                            </p:childTnLst>
                          </p:cTn>
                        </p:par>
                        <p:par>
                          <p:cTn id="19" fill="hold" nodeType="afterGroup">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249859">
                                            <p:txEl>
                                              <p:pRg st="1" end="1"/>
                                            </p:txEl>
                                          </p:spTgt>
                                        </p:tgtEl>
                                        <p:attrNameLst>
                                          <p:attrName>style.visibility</p:attrName>
                                        </p:attrNameLst>
                                      </p:cBhvr>
                                      <p:to>
                                        <p:strVal val="visible"/>
                                      </p:to>
                                    </p:set>
                                    <p:animEffect transition="in" filter="fade">
                                      <p:cBhvr>
                                        <p:cTn id="22" dur="1000"/>
                                        <p:tgtEl>
                                          <p:spTgt spid="249859">
                                            <p:txEl>
                                              <p:pRg st="1" end="1"/>
                                            </p:txEl>
                                          </p:spTgt>
                                        </p:tgtEl>
                                      </p:cBhvr>
                                    </p:animEffect>
                                    <p:anim calcmode="lin" valueType="num">
                                      <p:cBhvr>
                                        <p:cTn id="23" dur="1000" fill="hold"/>
                                        <p:tgtEl>
                                          <p:spTgt spid="24985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249859">
                                            <p:txEl>
                                              <p:pRg st="1" end="1"/>
                                            </p:txEl>
                                          </p:spTgt>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249859">
                                            <p:txEl>
                                              <p:pRg st="2" end="2"/>
                                            </p:txEl>
                                          </p:spTgt>
                                        </p:tgtEl>
                                        <p:attrNameLst>
                                          <p:attrName>style.visibility</p:attrName>
                                        </p:attrNameLst>
                                      </p:cBhvr>
                                      <p:to>
                                        <p:strVal val="visible"/>
                                      </p:to>
                                    </p:set>
                                    <p:animEffect transition="in" filter="fade">
                                      <p:cBhvr>
                                        <p:cTn id="28" dur="1000"/>
                                        <p:tgtEl>
                                          <p:spTgt spid="249859">
                                            <p:txEl>
                                              <p:pRg st="2" end="2"/>
                                            </p:txEl>
                                          </p:spTgt>
                                        </p:tgtEl>
                                      </p:cBhvr>
                                    </p:animEffect>
                                    <p:anim calcmode="lin" valueType="num">
                                      <p:cBhvr>
                                        <p:cTn id="29" dur="1000" fill="hold"/>
                                        <p:tgtEl>
                                          <p:spTgt spid="24985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49859">
                                            <p:txEl>
                                              <p:pRg st="2" end="2"/>
                                            </p:txEl>
                                          </p:spTgt>
                                        </p:tgtEl>
                                        <p:attrNameLst>
                                          <p:attrName>ppt_y</p:attrName>
                                        </p:attrNameLst>
                                      </p:cBhvr>
                                      <p:tavLst>
                                        <p:tav tm="0">
                                          <p:val>
                                            <p:strVal val="#ppt_y-.1"/>
                                          </p:val>
                                        </p:tav>
                                        <p:tav tm="100000">
                                          <p:val>
                                            <p:strVal val="#ppt_y"/>
                                          </p:val>
                                        </p:tav>
                                      </p:tavLst>
                                    </p:anim>
                                  </p:childTnLst>
                                </p:cTn>
                              </p:par>
                            </p:childTnLst>
                          </p:cTn>
                        </p:par>
                        <p:par>
                          <p:cTn id="31" fill="hold" nodeType="afterGroup">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249859">
                                            <p:txEl>
                                              <p:pRg st="3" end="3"/>
                                            </p:txEl>
                                          </p:spTgt>
                                        </p:tgtEl>
                                        <p:attrNameLst>
                                          <p:attrName>style.visibility</p:attrName>
                                        </p:attrNameLst>
                                      </p:cBhvr>
                                      <p:to>
                                        <p:strVal val="visible"/>
                                      </p:to>
                                    </p:set>
                                    <p:animEffect transition="in" filter="fade">
                                      <p:cBhvr>
                                        <p:cTn id="34" dur="1000"/>
                                        <p:tgtEl>
                                          <p:spTgt spid="249859">
                                            <p:txEl>
                                              <p:pRg st="3" end="3"/>
                                            </p:txEl>
                                          </p:spTgt>
                                        </p:tgtEl>
                                      </p:cBhvr>
                                    </p:animEffect>
                                    <p:anim calcmode="lin" valueType="num">
                                      <p:cBhvr>
                                        <p:cTn id="35" dur="1000" fill="hold"/>
                                        <p:tgtEl>
                                          <p:spTgt spid="249859">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249859">
                                            <p:txEl>
                                              <p:pRg st="3" end="3"/>
                                            </p:txEl>
                                          </p:spTgt>
                                        </p:tgtEl>
                                        <p:attrNameLst>
                                          <p:attrName>ppt_y</p:attrName>
                                        </p:attrNameLst>
                                      </p:cBhvr>
                                      <p:tavLst>
                                        <p:tav tm="0">
                                          <p:val>
                                            <p:strVal val="#ppt_y-.1"/>
                                          </p:val>
                                        </p:tav>
                                        <p:tav tm="100000">
                                          <p:val>
                                            <p:strVal val="#ppt_y"/>
                                          </p:val>
                                        </p:tav>
                                      </p:tavLst>
                                    </p:anim>
                                  </p:childTnLst>
                                </p:cTn>
                              </p:par>
                            </p:childTnLst>
                          </p:cTn>
                        </p:par>
                        <p:par>
                          <p:cTn id="37" fill="hold" nodeType="afterGroup">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249859">
                                            <p:txEl>
                                              <p:pRg st="4" end="4"/>
                                            </p:txEl>
                                          </p:spTgt>
                                        </p:tgtEl>
                                        <p:attrNameLst>
                                          <p:attrName>style.visibility</p:attrName>
                                        </p:attrNameLst>
                                      </p:cBhvr>
                                      <p:to>
                                        <p:strVal val="visible"/>
                                      </p:to>
                                    </p:set>
                                    <p:animEffect transition="in" filter="fade">
                                      <p:cBhvr>
                                        <p:cTn id="40" dur="1000"/>
                                        <p:tgtEl>
                                          <p:spTgt spid="249859">
                                            <p:txEl>
                                              <p:pRg st="4" end="4"/>
                                            </p:txEl>
                                          </p:spTgt>
                                        </p:tgtEl>
                                      </p:cBhvr>
                                    </p:animEffect>
                                    <p:anim calcmode="lin" valueType="num">
                                      <p:cBhvr>
                                        <p:cTn id="41" dur="1000" fill="hold"/>
                                        <p:tgtEl>
                                          <p:spTgt spid="249859">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249859">
                                            <p:txEl>
                                              <p:pRg st="4" end="4"/>
                                            </p:txEl>
                                          </p:spTgt>
                                        </p:tgtEl>
                                        <p:attrNameLst>
                                          <p:attrName>ppt_y</p:attrName>
                                        </p:attrNameLst>
                                      </p:cBhvr>
                                      <p:tavLst>
                                        <p:tav tm="0">
                                          <p:val>
                                            <p:strVal val="#ppt_y-.1"/>
                                          </p:val>
                                        </p:tav>
                                        <p:tav tm="100000">
                                          <p:val>
                                            <p:strVal val="#ppt_y"/>
                                          </p:val>
                                        </p:tav>
                                      </p:tavLst>
                                    </p:anim>
                                  </p:childTnLst>
                                </p:cTn>
                              </p:par>
                            </p:childTnLst>
                          </p:cTn>
                        </p:par>
                        <p:par>
                          <p:cTn id="43" fill="hold" nodeType="afterGroup">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249859">
                                            <p:txEl>
                                              <p:pRg st="5" end="5"/>
                                            </p:txEl>
                                          </p:spTgt>
                                        </p:tgtEl>
                                        <p:attrNameLst>
                                          <p:attrName>style.visibility</p:attrName>
                                        </p:attrNameLst>
                                      </p:cBhvr>
                                      <p:to>
                                        <p:strVal val="visible"/>
                                      </p:to>
                                    </p:set>
                                    <p:animEffect transition="in" filter="fade">
                                      <p:cBhvr>
                                        <p:cTn id="46" dur="1000"/>
                                        <p:tgtEl>
                                          <p:spTgt spid="249859">
                                            <p:txEl>
                                              <p:pRg st="5" end="5"/>
                                            </p:txEl>
                                          </p:spTgt>
                                        </p:tgtEl>
                                      </p:cBhvr>
                                    </p:animEffect>
                                    <p:anim calcmode="lin" valueType="num">
                                      <p:cBhvr>
                                        <p:cTn id="47" dur="1000" fill="hold"/>
                                        <p:tgtEl>
                                          <p:spTgt spid="249859">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24985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8" grpId="0"/>
      <p:bldP spid="249859" grpId="0" build="p"/>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0882" name="Rectangle 2"/>
          <p:cNvSpPr>
            <a:spLocks noGrp="1" noChangeArrowheads="1"/>
          </p:cNvSpPr>
          <p:nvPr>
            <p:ph type="title" idx="4294967295"/>
          </p:nvPr>
        </p:nvSpPr>
        <p:spPr/>
        <p:txBody>
          <a:bodyPr anchor="b"/>
          <a:lstStyle/>
          <a:p>
            <a:pPr eaLnBrk="1" hangingPunct="1">
              <a:defRPr/>
            </a:pPr>
            <a:r>
              <a:rPr lang="fa-IR" sz="4000">
                <a:effectLst>
                  <a:outerShdw blurRad="38100" dist="38100" dir="2700000" algn="tl">
                    <a:srgbClr val="C0C0C0"/>
                  </a:outerShdw>
                </a:effectLst>
                <a:cs typeface="B Farnaz" pitchFamily="2" charset="-78"/>
              </a:rPr>
              <a:t>روشهاي تنظيم اسناد :</a:t>
            </a:r>
            <a:endParaRPr lang="en-US" sz="4000">
              <a:effectLst>
                <a:outerShdw blurRad="38100" dist="38100" dir="2700000" algn="tl">
                  <a:srgbClr val="C0C0C0"/>
                </a:outerShdw>
              </a:effectLst>
              <a:cs typeface="B Farnaz" pitchFamily="2" charset="-78"/>
            </a:endParaRPr>
          </a:p>
        </p:txBody>
      </p:sp>
      <p:sp>
        <p:nvSpPr>
          <p:cNvPr id="250883" name="Rectangle 3"/>
          <p:cNvSpPr>
            <a:spLocks noGrp="1" noChangeArrowheads="1"/>
          </p:cNvSpPr>
          <p:nvPr>
            <p:ph type="body" idx="4294967295"/>
          </p:nvPr>
        </p:nvSpPr>
        <p:spPr>
          <a:xfrm>
            <a:off x="1919288" y="1989138"/>
            <a:ext cx="6324600" cy="2133600"/>
          </a:xfrm>
        </p:spPr>
        <p:txBody>
          <a:bodyPr>
            <a:normAutofit fontScale="62500" lnSpcReduction="20000"/>
          </a:bodyPr>
          <a:lstStyle/>
          <a:p>
            <a:pPr marL="609600" indent="-609600" algn="r" rtl="1">
              <a:buFont typeface="Wingdings" panose="05000000000000000000" pitchFamily="2" charset="2"/>
              <a:buChar char="¡"/>
            </a:pPr>
            <a:r>
              <a:rPr lang="fa-IR" sz="3200">
                <a:cs typeface=" Mitra" pitchFamily="2" charset="-78"/>
              </a:rPr>
              <a:t>روش الفبايي </a:t>
            </a:r>
          </a:p>
          <a:p>
            <a:pPr marL="609600" indent="-609600" algn="r" rtl="1">
              <a:buFont typeface="Wingdings" panose="05000000000000000000" pitchFamily="2" charset="2"/>
              <a:buChar char="¡"/>
            </a:pPr>
            <a:r>
              <a:rPr lang="fa-IR" sz="3200">
                <a:cs typeface=" Mitra" pitchFamily="2" charset="-78"/>
              </a:rPr>
              <a:t>روش موضوعي </a:t>
            </a:r>
          </a:p>
          <a:p>
            <a:pPr marL="609600" indent="-609600" algn="r" rtl="1">
              <a:buFont typeface="Wingdings" panose="05000000000000000000" pitchFamily="2" charset="2"/>
              <a:buChar char="¡"/>
            </a:pPr>
            <a:r>
              <a:rPr lang="fa-IR" sz="3200">
                <a:cs typeface=" Mitra" pitchFamily="2" charset="-78"/>
              </a:rPr>
              <a:t>روش شماره اي </a:t>
            </a:r>
          </a:p>
          <a:p>
            <a:pPr marL="609600" indent="-609600" algn="r" rtl="1">
              <a:buFont typeface="Wingdings" panose="05000000000000000000" pitchFamily="2" charset="2"/>
              <a:buChar char="¡"/>
            </a:pPr>
            <a:r>
              <a:rPr lang="fa-IR" sz="3200">
                <a:cs typeface=" Mitra" pitchFamily="2" charset="-78"/>
              </a:rPr>
              <a:t>روش جغرافيايي </a:t>
            </a:r>
          </a:p>
          <a:p>
            <a:pPr marL="609600" indent="-609600" algn="r" rtl="1">
              <a:buFont typeface="Wingdings" panose="05000000000000000000" pitchFamily="2" charset="2"/>
              <a:buChar char="¡"/>
            </a:pPr>
            <a:r>
              <a:rPr lang="fa-IR" sz="3200">
                <a:cs typeface=" Mitra" pitchFamily="2" charset="-78"/>
              </a:rPr>
              <a:t>روش تاريخي </a:t>
            </a:r>
          </a:p>
          <a:p>
            <a:pPr marL="609600" indent="-609600" algn="r" rtl="1">
              <a:buFont typeface="Wingdings" panose="05000000000000000000" pitchFamily="2" charset="2"/>
              <a:buChar char="¡"/>
            </a:pPr>
            <a:r>
              <a:rPr lang="fa-IR" sz="3200">
                <a:cs typeface=" Mitra" pitchFamily="2" charset="-78"/>
              </a:rPr>
              <a:t>روش تلفيقي </a:t>
            </a:r>
            <a:endParaRPr lang="en-US" sz="3200">
              <a:cs typeface=" Mitra" pitchFamily="2" charset="-78"/>
            </a:endParaRPr>
          </a:p>
        </p:txBody>
      </p:sp>
      <p:grpSp>
        <p:nvGrpSpPr>
          <p:cNvPr id="73732" name="Group 4"/>
          <p:cNvGrpSpPr>
            <a:grpSpLocks/>
          </p:cNvGrpSpPr>
          <p:nvPr/>
        </p:nvGrpSpPr>
        <p:grpSpPr bwMode="auto">
          <a:xfrm>
            <a:off x="9409114" y="6381750"/>
            <a:ext cx="1258887" cy="476250"/>
            <a:chOff x="4967" y="4020"/>
            <a:chExt cx="793" cy="300"/>
          </a:xfrm>
        </p:grpSpPr>
        <p:sp>
          <p:nvSpPr>
            <p:cNvPr id="73733"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3734"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42663918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50882"/>
                                        </p:tgtEl>
                                        <p:attrNameLst>
                                          <p:attrName>style.visibility</p:attrName>
                                        </p:attrNameLst>
                                      </p:cBhvr>
                                      <p:to>
                                        <p:strVal val="visible"/>
                                      </p:to>
                                    </p:set>
                                    <p:anim calcmode="lin" valueType="num">
                                      <p:cBhvr>
                                        <p:cTn id="7" dur="2000" fill="hold"/>
                                        <p:tgtEl>
                                          <p:spTgt spid="250882"/>
                                        </p:tgtEl>
                                        <p:attrNameLst>
                                          <p:attrName>ppt_w</p:attrName>
                                        </p:attrNameLst>
                                      </p:cBhvr>
                                      <p:tavLst>
                                        <p:tav tm="0">
                                          <p:val>
                                            <p:strVal val="#ppt_w"/>
                                          </p:val>
                                        </p:tav>
                                        <p:tav tm="100000">
                                          <p:val>
                                            <p:strVal val="#ppt_w"/>
                                          </p:val>
                                        </p:tav>
                                      </p:tavLst>
                                    </p:anim>
                                    <p:anim calcmode="lin" valueType="num">
                                      <p:cBhvr>
                                        <p:cTn id="8" dur="2000" fill="hold"/>
                                        <p:tgtEl>
                                          <p:spTgt spid="25088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250882"/>
                                        </p:tgtEl>
                                        <p:attrNameLst>
                                          <p:attrName>ppt_x</p:attrName>
                                        </p:attrNameLst>
                                      </p:cBhvr>
                                      <p:tavLst>
                                        <p:tav tm="0">
                                          <p:val>
                                            <p:strVal val="#ppt_x-.4"/>
                                          </p:val>
                                        </p:tav>
                                        <p:tav tm="100000">
                                          <p:val>
                                            <p:strVal val="#ppt_x"/>
                                          </p:val>
                                        </p:tav>
                                      </p:tavLst>
                                    </p:anim>
                                    <p:anim calcmode="lin" valueType="num">
                                      <p:cBhvr>
                                        <p:cTn id="10" dur="2000" fill="hold"/>
                                        <p:tgtEl>
                                          <p:spTgt spid="25088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par>
                          <p:cTn id="11" fill="hold" nodeType="afterGroup">
                            <p:stCondLst>
                              <p:cond delay="2000"/>
                            </p:stCondLst>
                            <p:childTnLst>
                              <p:par>
                                <p:cTn id="12" presetID="40" presetClass="entr" presetSubtype="0" fill="hold" grpId="0" nodeType="afterEffect">
                                  <p:stCondLst>
                                    <p:cond delay="0"/>
                                  </p:stCondLst>
                                  <p:iterate type="lt">
                                    <p:tmPct val="10000"/>
                                  </p:iterate>
                                  <p:childTnLst>
                                    <p:set>
                                      <p:cBhvr>
                                        <p:cTn id="13" dur="1" fill="hold">
                                          <p:stCondLst>
                                            <p:cond delay="0"/>
                                          </p:stCondLst>
                                        </p:cTn>
                                        <p:tgtEl>
                                          <p:spTgt spid="250883">
                                            <p:txEl>
                                              <p:pRg st="0" end="0"/>
                                            </p:txEl>
                                          </p:spTgt>
                                        </p:tgtEl>
                                        <p:attrNameLst>
                                          <p:attrName>style.visibility</p:attrName>
                                        </p:attrNameLst>
                                      </p:cBhvr>
                                      <p:to>
                                        <p:strVal val="visible"/>
                                      </p:to>
                                    </p:set>
                                    <p:animEffect transition="in" filter="fade">
                                      <p:cBhvr>
                                        <p:cTn id="14" dur="500">
                                          <p:stCondLst>
                                            <p:cond delay="0"/>
                                          </p:stCondLst>
                                        </p:cTn>
                                        <p:tgtEl>
                                          <p:spTgt spid="250883">
                                            <p:txEl>
                                              <p:pRg st="0" end="0"/>
                                            </p:txEl>
                                          </p:spTgt>
                                        </p:tgtEl>
                                      </p:cBhvr>
                                    </p:animEffect>
                                    <p:anim calcmode="lin" valueType="num">
                                      <p:cBhvr>
                                        <p:cTn id="15" dur="500" fill="hold">
                                          <p:stCondLst>
                                            <p:cond delay="0"/>
                                          </p:stCondLst>
                                        </p:cTn>
                                        <p:tgtEl>
                                          <p:spTgt spid="250883">
                                            <p:txEl>
                                              <p:pRg st="0" end="0"/>
                                            </p:txEl>
                                          </p:spTgt>
                                        </p:tgtEl>
                                        <p:attrNameLst>
                                          <p:attrName>ppt_x</p:attrName>
                                        </p:attrNameLst>
                                      </p:cBhvr>
                                      <p:tavLst>
                                        <p:tav tm="0">
                                          <p:val>
                                            <p:strVal val="#ppt_x-.1"/>
                                          </p:val>
                                        </p:tav>
                                        <p:tav tm="100000">
                                          <p:val>
                                            <p:strVal val="#ppt_x"/>
                                          </p:val>
                                        </p:tav>
                                      </p:tavLst>
                                    </p:anim>
                                    <p:anim calcmode="lin" valueType="num">
                                      <p:cBhvr>
                                        <p:cTn id="16" dur="500" fill="hold">
                                          <p:stCondLst>
                                            <p:cond delay="0"/>
                                          </p:stCondLst>
                                        </p:cTn>
                                        <p:tgtEl>
                                          <p:spTgt spid="250883">
                                            <p:txEl>
                                              <p:pRg st="0" end="0"/>
                                            </p:txEl>
                                          </p:spTgt>
                                        </p:tgtEl>
                                        <p:attrNameLst>
                                          <p:attrName>ppt_y</p:attrName>
                                        </p:attrNameLst>
                                      </p:cBhvr>
                                      <p:tavLst>
                                        <p:tav tm="0">
                                          <p:val>
                                            <p:strVal val="#ppt_y"/>
                                          </p:val>
                                        </p:tav>
                                        <p:tav tm="100000">
                                          <p:val>
                                            <p:strVal val="#ppt_y"/>
                                          </p:val>
                                        </p:tav>
                                      </p:tavLst>
                                    </p:anim>
                                  </p:childTnLst>
                                </p:cTn>
                              </p:par>
                            </p:childTnLst>
                          </p:cTn>
                        </p:par>
                        <p:par>
                          <p:cTn id="17" fill="hold" nodeType="afterGroup">
                            <p:stCondLst>
                              <p:cond delay="2950"/>
                            </p:stCondLst>
                            <p:childTnLst>
                              <p:par>
                                <p:cTn id="18" presetID="40" presetClass="entr" presetSubtype="0" fill="hold" grpId="0" nodeType="afterEffect">
                                  <p:stCondLst>
                                    <p:cond delay="0"/>
                                  </p:stCondLst>
                                  <p:iterate type="lt">
                                    <p:tmPct val="10000"/>
                                  </p:iterate>
                                  <p:childTnLst>
                                    <p:set>
                                      <p:cBhvr>
                                        <p:cTn id="19" dur="1" fill="hold">
                                          <p:stCondLst>
                                            <p:cond delay="0"/>
                                          </p:stCondLst>
                                        </p:cTn>
                                        <p:tgtEl>
                                          <p:spTgt spid="250883">
                                            <p:txEl>
                                              <p:pRg st="1" end="1"/>
                                            </p:txEl>
                                          </p:spTgt>
                                        </p:tgtEl>
                                        <p:attrNameLst>
                                          <p:attrName>style.visibility</p:attrName>
                                        </p:attrNameLst>
                                      </p:cBhvr>
                                      <p:to>
                                        <p:strVal val="visible"/>
                                      </p:to>
                                    </p:set>
                                    <p:animEffect transition="in" filter="fade">
                                      <p:cBhvr>
                                        <p:cTn id="20" dur="500">
                                          <p:stCondLst>
                                            <p:cond delay="0"/>
                                          </p:stCondLst>
                                        </p:cTn>
                                        <p:tgtEl>
                                          <p:spTgt spid="250883">
                                            <p:txEl>
                                              <p:pRg st="1" end="1"/>
                                            </p:txEl>
                                          </p:spTgt>
                                        </p:tgtEl>
                                      </p:cBhvr>
                                    </p:animEffect>
                                    <p:anim calcmode="lin" valueType="num">
                                      <p:cBhvr>
                                        <p:cTn id="21" dur="500" fill="hold">
                                          <p:stCondLst>
                                            <p:cond delay="0"/>
                                          </p:stCondLst>
                                        </p:cTn>
                                        <p:tgtEl>
                                          <p:spTgt spid="250883">
                                            <p:txEl>
                                              <p:pRg st="1" end="1"/>
                                            </p:txEl>
                                          </p:spTgt>
                                        </p:tgtEl>
                                        <p:attrNameLst>
                                          <p:attrName>ppt_x</p:attrName>
                                        </p:attrNameLst>
                                      </p:cBhvr>
                                      <p:tavLst>
                                        <p:tav tm="0">
                                          <p:val>
                                            <p:strVal val="#ppt_x-.1"/>
                                          </p:val>
                                        </p:tav>
                                        <p:tav tm="100000">
                                          <p:val>
                                            <p:strVal val="#ppt_x"/>
                                          </p:val>
                                        </p:tav>
                                      </p:tavLst>
                                    </p:anim>
                                    <p:anim calcmode="lin" valueType="num">
                                      <p:cBhvr>
                                        <p:cTn id="22" dur="500" fill="hold">
                                          <p:stCondLst>
                                            <p:cond delay="0"/>
                                          </p:stCondLst>
                                        </p:cTn>
                                        <p:tgtEl>
                                          <p:spTgt spid="250883">
                                            <p:txEl>
                                              <p:pRg st="1" end="1"/>
                                            </p:txEl>
                                          </p:spTgt>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3850"/>
                            </p:stCondLst>
                            <p:childTnLst>
                              <p:par>
                                <p:cTn id="24" presetID="40" presetClass="entr" presetSubtype="0" fill="hold" grpId="0" nodeType="afterEffect">
                                  <p:stCondLst>
                                    <p:cond delay="0"/>
                                  </p:stCondLst>
                                  <p:iterate type="lt">
                                    <p:tmPct val="10000"/>
                                  </p:iterate>
                                  <p:childTnLst>
                                    <p:set>
                                      <p:cBhvr>
                                        <p:cTn id="25" dur="1" fill="hold">
                                          <p:stCondLst>
                                            <p:cond delay="0"/>
                                          </p:stCondLst>
                                        </p:cTn>
                                        <p:tgtEl>
                                          <p:spTgt spid="250883">
                                            <p:txEl>
                                              <p:pRg st="2" end="2"/>
                                            </p:txEl>
                                          </p:spTgt>
                                        </p:tgtEl>
                                        <p:attrNameLst>
                                          <p:attrName>style.visibility</p:attrName>
                                        </p:attrNameLst>
                                      </p:cBhvr>
                                      <p:to>
                                        <p:strVal val="visible"/>
                                      </p:to>
                                    </p:set>
                                    <p:animEffect transition="in" filter="fade">
                                      <p:cBhvr>
                                        <p:cTn id="26" dur="500">
                                          <p:stCondLst>
                                            <p:cond delay="0"/>
                                          </p:stCondLst>
                                        </p:cTn>
                                        <p:tgtEl>
                                          <p:spTgt spid="250883">
                                            <p:txEl>
                                              <p:pRg st="2" end="2"/>
                                            </p:txEl>
                                          </p:spTgt>
                                        </p:tgtEl>
                                      </p:cBhvr>
                                    </p:animEffect>
                                    <p:anim calcmode="lin" valueType="num">
                                      <p:cBhvr>
                                        <p:cTn id="27" dur="500" fill="hold">
                                          <p:stCondLst>
                                            <p:cond delay="0"/>
                                          </p:stCondLst>
                                        </p:cTn>
                                        <p:tgtEl>
                                          <p:spTgt spid="250883">
                                            <p:txEl>
                                              <p:pRg st="2" end="2"/>
                                            </p:txEl>
                                          </p:spTgt>
                                        </p:tgtEl>
                                        <p:attrNameLst>
                                          <p:attrName>ppt_x</p:attrName>
                                        </p:attrNameLst>
                                      </p:cBhvr>
                                      <p:tavLst>
                                        <p:tav tm="0">
                                          <p:val>
                                            <p:strVal val="#ppt_x-.1"/>
                                          </p:val>
                                        </p:tav>
                                        <p:tav tm="100000">
                                          <p:val>
                                            <p:strVal val="#ppt_x"/>
                                          </p:val>
                                        </p:tav>
                                      </p:tavLst>
                                    </p:anim>
                                    <p:anim calcmode="lin" valueType="num">
                                      <p:cBhvr>
                                        <p:cTn id="28" dur="500" fill="hold">
                                          <p:stCondLst>
                                            <p:cond delay="0"/>
                                          </p:stCondLst>
                                        </p:cTn>
                                        <p:tgtEl>
                                          <p:spTgt spid="250883">
                                            <p:txEl>
                                              <p:pRg st="2" end="2"/>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4800"/>
                            </p:stCondLst>
                            <p:childTnLst>
                              <p:par>
                                <p:cTn id="30" presetID="40" presetClass="entr" presetSubtype="0" fill="hold" grpId="0" nodeType="afterEffect">
                                  <p:stCondLst>
                                    <p:cond delay="0"/>
                                  </p:stCondLst>
                                  <p:iterate type="lt">
                                    <p:tmPct val="10000"/>
                                  </p:iterate>
                                  <p:childTnLst>
                                    <p:set>
                                      <p:cBhvr>
                                        <p:cTn id="31" dur="1" fill="hold">
                                          <p:stCondLst>
                                            <p:cond delay="0"/>
                                          </p:stCondLst>
                                        </p:cTn>
                                        <p:tgtEl>
                                          <p:spTgt spid="250883">
                                            <p:txEl>
                                              <p:pRg st="3" end="3"/>
                                            </p:txEl>
                                          </p:spTgt>
                                        </p:tgtEl>
                                        <p:attrNameLst>
                                          <p:attrName>style.visibility</p:attrName>
                                        </p:attrNameLst>
                                      </p:cBhvr>
                                      <p:to>
                                        <p:strVal val="visible"/>
                                      </p:to>
                                    </p:set>
                                    <p:animEffect transition="in" filter="fade">
                                      <p:cBhvr>
                                        <p:cTn id="32" dur="500">
                                          <p:stCondLst>
                                            <p:cond delay="0"/>
                                          </p:stCondLst>
                                        </p:cTn>
                                        <p:tgtEl>
                                          <p:spTgt spid="250883">
                                            <p:txEl>
                                              <p:pRg st="3" end="3"/>
                                            </p:txEl>
                                          </p:spTgt>
                                        </p:tgtEl>
                                      </p:cBhvr>
                                    </p:animEffect>
                                    <p:anim calcmode="lin" valueType="num">
                                      <p:cBhvr>
                                        <p:cTn id="33" dur="500" fill="hold">
                                          <p:stCondLst>
                                            <p:cond delay="0"/>
                                          </p:stCondLst>
                                        </p:cTn>
                                        <p:tgtEl>
                                          <p:spTgt spid="250883">
                                            <p:txEl>
                                              <p:pRg st="3" end="3"/>
                                            </p:txEl>
                                          </p:spTgt>
                                        </p:tgtEl>
                                        <p:attrNameLst>
                                          <p:attrName>ppt_x</p:attrName>
                                        </p:attrNameLst>
                                      </p:cBhvr>
                                      <p:tavLst>
                                        <p:tav tm="0">
                                          <p:val>
                                            <p:strVal val="#ppt_x-.1"/>
                                          </p:val>
                                        </p:tav>
                                        <p:tav tm="100000">
                                          <p:val>
                                            <p:strVal val="#ppt_x"/>
                                          </p:val>
                                        </p:tav>
                                      </p:tavLst>
                                    </p:anim>
                                    <p:anim calcmode="lin" valueType="num">
                                      <p:cBhvr>
                                        <p:cTn id="34" dur="500" fill="hold">
                                          <p:stCondLst>
                                            <p:cond delay="0"/>
                                          </p:stCondLst>
                                        </p:cTn>
                                        <p:tgtEl>
                                          <p:spTgt spid="250883">
                                            <p:txEl>
                                              <p:pRg st="3" end="3"/>
                                            </p:txEl>
                                          </p:spTgt>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5850"/>
                            </p:stCondLst>
                            <p:childTnLst>
                              <p:par>
                                <p:cTn id="36" presetID="40" presetClass="entr" presetSubtype="0" fill="hold" grpId="0" nodeType="afterEffect">
                                  <p:stCondLst>
                                    <p:cond delay="0"/>
                                  </p:stCondLst>
                                  <p:iterate type="lt">
                                    <p:tmPct val="10000"/>
                                  </p:iterate>
                                  <p:childTnLst>
                                    <p:set>
                                      <p:cBhvr>
                                        <p:cTn id="37" dur="1" fill="hold">
                                          <p:stCondLst>
                                            <p:cond delay="0"/>
                                          </p:stCondLst>
                                        </p:cTn>
                                        <p:tgtEl>
                                          <p:spTgt spid="250883">
                                            <p:txEl>
                                              <p:pRg st="4" end="4"/>
                                            </p:txEl>
                                          </p:spTgt>
                                        </p:tgtEl>
                                        <p:attrNameLst>
                                          <p:attrName>style.visibility</p:attrName>
                                        </p:attrNameLst>
                                      </p:cBhvr>
                                      <p:to>
                                        <p:strVal val="visible"/>
                                      </p:to>
                                    </p:set>
                                    <p:animEffect transition="in" filter="fade">
                                      <p:cBhvr>
                                        <p:cTn id="38" dur="500">
                                          <p:stCondLst>
                                            <p:cond delay="0"/>
                                          </p:stCondLst>
                                        </p:cTn>
                                        <p:tgtEl>
                                          <p:spTgt spid="250883">
                                            <p:txEl>
                                              <p:pRg st="4" end="4"/>
                                            </p:txEl>
                                          </p:spTgt>
                                        </p:tgtEl>
                                      </p:cBhvr>
                                    </p:animEffect>
                                    <p:anim calcmode="lin" valueType="num">
                                      <p:cBhvr>
                                        <p:cTn id="39" dur="500" fill="hold">
                                          <p:stCondLst>
                                            <p:cond delay="0"/>
                                          </p:stCondLst>
                                        </p:cTn>
                                        <p:tgtEl>
                                          <p:spTgt spid="250883">
                                            <p:txEl>
                                              <p:pRg st="4" end="4"/>
                                            </p:txEl>
                                          </p:spTgt>
                                        </p:tgtEl>
                                        <p:attrNameLst>
                                          <p:attrName>ppt_x</p:attrName>
                                        </p:attrNameLst>
                                      </p:cBhvr>
                                      <p:tavLst>
                                        <p:tav tm="0">
                                          <p:val>
                                            <p:strVal val="#ppt_x-.1"/>
                                          </p:val>
                                        </p:tav>
                                        <p:tav tm="100000">
                                          <p:val>
                                            <p:strVal val="#ppt_x"/>
                                          </p:val>
                                        </p:tav>
                                      </p:tavLst>
                                    </p:anim>
                                    <p:anim calcmode="lin" valueType="num">
                                      <p:cBhvr>
                                        <p:cTn id="40" dur="500" fill="hold">
                                          <p:stCondLst>
                                            <p:cond delay="0"/>
                                          </p:stCondLst>
                                        </p:cTn>
                                        <p:tgtEl>
                                          <p:spTgt spid="250883">
                                            <p:txEl>
                                              <p:pRg st="4" end="4"/>
                                            </p:txEl>
                                          </p:spTgt>
                                        </p:tgtEl>
                                        <p:attrNameLst>
                                          <p:attrName>ppt_y</p:attrName>
                                        </p:attrNameLst>
                                      </p:cBhvr>
                                      <p:tavLst>
                                        <p:tav tm="0">
                                          <p:val>
                                            <p:strVal val="#ppt_y"/>
                                          </p:val>
                                        </p:tav>
                                        <p:tav tm="100000">
                                          <p:val>
                                            <p:strVal val="#ppt_y"/>
                                          </p:val>
                                        </p:tav>
                                      </p:tavLst>
                                    </p:anim>
                                  </p:childTnLst>
                                </p:cTn>
                              </p:par>
                            </p:childTnLst>
                          </p:cTn>
                        </p:par>
                        <p:par>
                          <p:cTn id="41" fill="hold" nodeType="afterGroup">
                            <p:stCondLst>
                              <p:cond delay="6750"/>
                            </p:stCondLst>
                            <p:childTnLst>
                              <p:par>
                                <p:cTn id="42" presetID="40" presetClass="entr" presetSubtype="0" fill="hold" grpId="0" nodeType="afterEffect">
                                  <p:stCondLst>
                                    <p:cond delay="0"/>
                                  </p:stCondLst>
                                  <p:iterate type="lt">
                                    <p:tmPct val="10000"/>
                                  </p:iterate>
                                  <p:childTnLst>
                                    <p:set>
                                      <p:cBhvr>
                                        <p:cTn id="43" dur="1" fill="hold">
                                          <p:stCondLst>
                                            <p:cond delay="0"/>
                                          </p:stCondLst>
                                        </p:cTn>
                                        <p:tgtEl>
                                          <p:spTgt spid="250883">
                                            <p:txEl>
                                              <p:pRg st="5" end="5"/>
                                            </p:txEl>
                                          </p:spTgt>
                                        </p:tgtEl>
                                        <p:attrNameLst>
                                          <p:attrName>style.visibility</p:attrName>
                                        </p:attrNameLst>
                                      </p:cBhvr>
                                      <p:to>
                                        <p:strVal val="visible"/>
                                      </p:to>
                                    </p:set>
                                    <p:animEffect transition="in" filter="fade">
                                      <p:cBhvr>
                                        <p:cTn id="44" dur="500">
                                          <p:stCondLst>
                                            <p:cond delay="0"/>
                                          </p:stCondLst>
                                        </p:cTn>
                                        <p:tgtEl>
                                          <p:spTgt spid="250883">
                                            <p:txEl>
                                              <p:pRg st="5" end="5"/>
                                            </p:txEl>
                                          </p:spTgt>
                                        </p:tgtEl>
                                      </p:cBhvr>
                                    </p:animEffect>
                                    <p:anim calcmode="lin" valueType="num">
                                      <p:cBhvr>
                                        <p:cTn id="45" dur="500" fill="hold">
                                          <p:stCondLst>
                                            <p:cond delay="0"/>
                                          </p:stCondLst>
                                        </p:cTn>
                                        <p:tgtEl>
                                          <p:spTgt spid="250883">
                                            <p:txEl>
                                              <p:pRg st="5" end="5"/>
                                            </p:txEl>
                                          </p:spTgt>
                                        </p:tgtEl>
                                        <p:attrNameLst>
                                          <p:attrName>ppt_x</p:attrName>
                                        </p:attrNameLst>
                                      </p:cBhvr>
                                      <p:tavLst>
                                        <p:tav tm="0">
                                          <p:val>
                                            <p:strVal val="#ppt_x-.1"/>
                                          </p:val>
                                        </p:tav>
                                        <p:tav tm="100000">
                                          <p:val>
                                            <p:strVal val="#ppt_x"/>
                                          </p:val>
                                        </p:tav>
                                      </p:tavLst>
                                    </p:anim>
                                    <p:anim calcmode="lin" valueType="num">
                                      <p:cBhvr>
                                        <p:cTn id="46" dur="500" fill="hold">
                                          <p:stCondLst>
                                            <p:cond delay="0"/>
                                          </p:stCondLst>
                                        </p:cTn>
                                        <p:tgtEl>
                                          <p:spTgt spid="25088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2" grpId="0"/>
      <p:bldP spid="250883" grpId="0" build="p"/>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1906" name="Rectangle 2"/>
          <p:cNvSpPr>
            <a:spLocks noGrp="1" noChangeArrowheads="1"/>
          </p:cNvSpPr>
          <p:nvPr>
            <p:ph type="title" idx="4294967295"/>
          </p:nvPr>
        </p:nvSpPr>
        <p:spPr/>
        <p:txBody>
          <a:bodyPr anchor="b"/>
          <a:lstStyle/>
          <a:p>
            <a:pPr eaLnBrk="1" hangingPunct="1">
              <a:defRPr/>
            </a:pPr>
            <a:r>
              <a:rPr lang="fa-IR" sz="4000">
                <a:effectLst>
                  <a:outerShdw blurRad="38100" dist="38100" dir="2700000" algn="tl">
                    <a:srgbClr val="C0C0C0"/>
                  </a:outerShdw>
                </a:effectLst>
                <a:cs typeface="B Farnaz" pitchFamily="2" charset="-78"/>
              </a:rPr>
              <a:t>بررسي سيستم بايگاني </a:t>
            </a:r>
            <a:endParaRPr lang="en-US" sz="4000">
              <a:effectLst>
                <a:outerShdw blurRad="38100" dist="38100" dir="2700000" algn="tl">
                  <a:srgbClr val="C0C0C0"/>
                </a:outerShdw>
              </a:effectLst>
              <a:cs typeface="B Farnaz" pitchFamily="2" charset="-78"/>
            </a:endParaRPr>
          </a:p>
        </p:txBody>
      </p:sp>
      <p:sp>
        <p:nvSpPr>
          <p:cNvPr id="251907" name="Rectangle 3"/>
          <p:cNvSpPr>
            <a:spLocks noGrp="1" noChangeArrowheads="1"/>
          </p:cNvSpPr>
          <p:nvPr>
            <p:ph type="body" idx="4294967295"/>
          </p:nvPr>
        </p:nvSpPr>
        <p:spPr>
          <a:xfrm>
            <a:off x="1919288" y="1844675"/>
            <a:ext cx="6324600" cy="2133600"/>
          </a:xfrm>
        </p:spPr>
        <p:txBody>
          <a:bodyPr>
            <a:normAutofit lnSpcReduction="10000"/>
          </a:bodyPr>
          <a:lstStyle/>
          <a:p>
            <a:pPr algn="r" rtl="1" eaLnBrk="1" hangingPunct="1">
              <a:buFontTx/>
              <a:buNone/>
            </a:pPr>
            <a:r>
              <a:rPr lang="fa-IR" sz="3200">
                <a:cs typeface=" Mitra" pitchFamily="2" charset="-78"/>
              </a:rPr>
              <a:t>    براي بررسي سيستم بايگاني طي مراحل زير, ضروري است: </a:t>
            </a:r>
          </a:p>
          <a:p>
            <a:pPr algn="r" rtl="1" eaLnBrk="1" hangingPunct="1">
              <a:buFont typeface="Wingdings" panose="05000000000000000000" pitchFamily="2" charset="2"/>
              <a:buChar char="¡"/>
            </a:pPr>
            <a:r>
              <a:rPr lang="fa-IR" sz="3000">
                <a:cs typeface=" Mitra" pitchFamily="2" charset="-78"/>
              </a:rPr>
              <a:t>مرحله اول : بررسي بايگاني در وضع موجود </a:t>
            </a:r>
          </a:p>
          <a:p>
            <a:pPr algn="r" rtl="1" eaLnBrk="1" hangingPunct="1">
              <a:buFont typeface="Wingdings" panose="05000000000000000000" pitchFamily="2" charset="2"/>
              <a:buChar char="¡"/>
            </a:pPr>
            <a:r>
              <a:rPr lang="fa-IR" sz="3000">
                <a:cs typeface=" Mitra" pitchFamily="2" charset="-78"/>
              </a:rPr>
              <a:t>مرحله دوم : تجزيه و تحليل وضع موجود و تعيين نارسائيها و نقايص </a:t>
            </a:r>
          </a:p>
          <a:p>
            <a:pPr algn="r" rtl="1" eaLnBrk="1" hangingPunct="1">
              <a:buFont typeface="Wingdings" panose="05000000000000000000" pitchFamily="2" charset="2"/>
              <a:buChar char="¡"/>
            </a:pPr>
            <a:r>
              <a:rPr lang="fa-IR" sz="3000">
                <a:cs typeface=" Mitra" pitchFamily="2" charset="-78"/>
              </a:rPr>
              <a:t>مرحله سوم  :اصلاح سيستم و ارائه وضع پيشنهادي </a:t>
            </a:r>
            <a:endParaRPr lang="en-US" sz="3000">
              <a:cs typeface=" Mitra" pitchFamily="2" charset="-78"/>
            </a:endParaRPr>
          </a:p>
        </p:txBody>
      </p:sp>
      <p:grpSp>
        <p:nvGrpSpPr>
          <p:cNvPr id="74756" name="Group 4"/>
          <p:cNvGrpSpPr>
            <a:grpSpLocks/>
          </p:cNvGrpSpPr>
          <p:nvPr/>
        </p:nvGrpSpPr>
        <p:grpSpPr bwMode="auto">
          <a:xfrm>
            <a:off x="9409114" y="6381750"/>
            <a:ext cx="1258887" cy="476250"/>
            <a:chOff x="4967" y="4020"/>
            <a:chExt cx="793" cy="300"/>
          </a:xfrm>
        </p:grpSpPr>
        <p:sp>
          <p:nvSpPr>
            <p:cNvPr id="74757"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4758"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6242948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51906"/>
                                        </p:tgtEl>
                                        <p:attrNameLst>
                                          <p:attrName>style.visibility</p:attrName>
                                        </p:attrNameLst>
                                      </p:cBhvr>
                                      <p:to>
                                        <p:strVal val="visible"/>
                                      </p:to>
                                    </p:set>
                                    <p:animEffect transition="in" filter="blinds(horizontal)">
                                      <p:cBhvr>
                                        <p:cTn id="7" dur="500"/>
                                        <p:tgtEl>
                                          <p:spTgt spid="251906"/>
                                        </p:tgtEl>
                                      </p:cBhvr>
                                    </p:animEffect>
                                  </p:childTnLst>
                                </p:cTn>
                              </p:par>
                            </p:childTnLst>
                          </p:cTn>
                        </p:par>
                        <p:par>
                          <p:cTn id="8" fill="hold" nodeType="afterGroup">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51907">
                                            <p:txEl>
                                              <p:pRg st="0" end="0"/>
                                            </p:txEl>
                                          </p:spTgt>
                                        </p:tgtEl>
                                        <p:attrNameLst>
                                          <p:attrName>style.visibility</p:attrName>
                                        </p:attrNameLst>
                                      </p:cBhvr>
                                      <p:to>
                                        <p:strVal val="visible"/>
                                      </p:to>
                                    </p:set>
                                    <p:animEffect transition="in" filter="fade">
                                      <p:cBhvr>
                                        <p:cTn id="11" dur="1000"/>
                                        <p:tgtEl>
                                          <p:spTgt spid="251907">
                                            <p:txEl>
                                              <p:pRg st="0" end="0"/>
                                            </p:txEl>
                                          </p:spTgt>
                                        </p:tgtEl>
                                      </p:cBhvr>
                                    </p:animEffect>
                                    <p:anim calcmode="lin" valueType="num">
                                      <p:cBhvr>
                                        <p:cTn id="12" dur="1000" fill="hold"/>
                                        <p:tgtEl>
                                          <p:spTgt spid="25190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251907">
                                            <p:txEl>
                                              <p:pRg st="0" end="0"/>
                                            </p:txEl>
                                          </p:spTgt>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251907">
                                            <p:txEl>
                                              <p:pRg st="1" end="1"/>
                                            </p:txEl>
                                          </p:spTgt>
                                        </p:tgtEl>
                                        <p:attrNameLst>
                                          <p:attrName>style.visibility</p:attrName>
                                        </p:attrNameLst>
                                      </p:cBhvr>
                                      <p:to>
                                        <p:strVal val="visible"/>
                                      </p:to>
                                    </p:set>
                                    <p:animEffect transition="in" filter="fade">
                                      <p:cBhvr>
                                        <p:cTn id="17" dur="1000"/>
                                        <p:tgtEl>
                                          <p:spTgt spid="251907">
                                            <p:txEl>
                                              <p:pRg st="1" end="1"/>
                                            </p:txEl>
                                          </p:spTgt>
                                        </p:tgtEl>
                                      </p:cBhvr>
                                    </p:animEffect>
                                    <p:anim calcmode="lin" valueType="num">
                                      <p:cBhvr>
                                        <p:cTn id="18" dur="1000" fill="hold"/>
                                        <p:tgtEl>
                                          <p:spTgt spid="25190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51907">
                                            <p:txEl>
                                              <p:pRg st="1" end="1"/>
                                            </p:txEl>
                                          </p:spTgt>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251907">
                                            <p:txEl>
                                              <p:pRg st="2" end="2"/>
                                            </p:txEl>
                                          </p:spTgt>
                                        </p:tgtEl>
                                        <p:attrNameLst>
                                          <p:attrName>style.visibility</p:attrName>
                                        </p:attrNameLst>
                                      </p:cBhvr>
                                      <p:to>
                                        <p:strVal val="visible"/>
                                      </p:to>
                                    </p:set>
                                    <p:animEffect transition="in" filter="fade">
                                      <p:cBhvr>
                                        <p:cTn id="23" dur="1000"/>
                                        <p:tgtEl>
                                          <p:spTgt spid="251907">
                                            <p:txEl>
                                              <p:pRg st="2" end="2"/>
                                            </p:txEl>
                                          </p:spTgt>
                                        </p:tgtEl>
                                      </p:cBhvr>
                                    </p:animEffect>
                                    <p:anim calcmode="lin" valueType="num">
                                      <p:cBhvr>
                                        <p:cTn id="24" dur="1000" fill="hold"/>
                                        <p:tgtEl>
                                          <p:spTgt spid="251907">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251907">
                                            <p:txEl>
                                              <p:pRg st="2" end="2"/>
                                            </p:txEl>
                                          </p:spTgt>
                                        </p:tgtEl>
                                        <p:attrNameLst>
                                          <p:attrName>ppt_y</p:attrName>
                                        </p:attrNameLst>
                                      </p:cBhvr>
                                      <p:tavLst>
                                        <p:tav tm="0">
                                          <p:val>
                                            <p:strVal val="#ppt_y+.1"/>
                                          </p:val>
                                        </p:tav>
                                        <p:tav tm="100000">
                                          <p:val>
                                            <p:strVal val="#ppt_y"/>
                                          </p:val>
                                        </p:tav>
                                      </p:tavLst>
                                    </p:anim>
                                  </p:childTnLst>
                                </p:cTn>
                              </p:par>
                            </p:childTnLst>
                          </p:cTn>
                        </p:par>
                        <p:par>
                          <p:cTn id="26" fill="hold" nodeType="afterGroup">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251907">
                                            <p:txEl>
                                              <p:pRg st="3" end="3"/>
                                            </p:txEl>
                                          </p:spTgt>
                                        </p:tgtEl>
                                        <p:attrNameLst>
                                          <p:attrName>style.visibility</p:attrName>
                                        </p:attrNameLst>
                                      </p:cBhvr>
                                      <p:to>
                                        <p:strVal val="visible"/>
                                      </p:to>
                                    </p:set>
                                    <p:animEffect transition="in" filter="fade">
                                      <p:cBhvr>
                                        <p:cTn id="29" dur="1000"/>
                                        <p:tgtEl>
                                          <p:spTgt spid="251907">
                                            <p:txEl>
                                              <p:pRg st="3" end="3"/>
                                            </p:txEl>
                                          </p:spTgt>
                                        </p:tgtEl>
                                      </p:cBhvr>
                                    </p:animEffect>
                                    <p:anim calcmode="lin" valueType="num">
                                      <p:cBhvr>
                                        <p:cTn id="30" dur="1000" fill="hold"/>
                                        <p:tgtEl>
                                          <p:spTgt spid="251907">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25190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6" grpId="0"/>
      <p:bldP spid="251907" grpId="0" build="p"/>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2933" name="Rectangle 5"/>
          <p:cNvSpPr>
            <a:spLocks noGrp="1" noChangeArrowheads="1"/>
          </p:cNvSpPr>
          <p:nvPr>
            <p:ph type="subTitle" idx="4294967295"/>
          </p:nvPr>
        </p:nvSpPr>
        <p:spPr>
          <a:xfrm>
            <a:off x="1587501" y="3571875"/>
            <a:ext cx="6259513" cy="909638"/>
          </a:xfrm>
        </p:spPr>
        <p:txBody>
          <a:bodyPr/>
          <a:lstStyle/>
          <a:p>
            <a:pPr marL="0" indent="0" algn="ctr" rtl="1">
              <a:buNone/>
            </a:pPr>
            <a:r>
              <a:rPr lang="fa-IR" sz="4800">
                <a:solidFill>
                  <a:schemeClr val="tx2"/>
                </a:solidFill>
                <a:cs typeface=" Mitra" pitchFamily="2" charset="-78"/>
              </a:rPr>
              <a:t>بررسي تکنيکهاي کمي </a:t>
            </a:r>
            <a:endParaRPr lang="en-US" sz="4800">
              <a:solidFill>
                <a:schemeClr val="tx2"/>
              </a:solidFill>
              <a:cs typeface=" Mitra" pitchFamily="2" charset="-78"/>
            </a:endParaRPr>
          </a:p>
        </p:txBody>
      </p:sp>
      <p:grpSp>
        <p:nvGrpSpPr>
          <p:cNvPr id="75779" name="Group 4"/>
          <p:cNvGrpSpPr>
            <a:grpSpLocks/>
          </p:cNvGrpSpPr>
          <p:nvPr/>
        </p:nvGrpSpPr>
        <p:grpSpPr bwMode="auto">
          <a:xfrm>
            <a:off x="9409114" y="6381750"/>
            <a:ext cx="1258887" cy="476250"/>
            <a:chOff x="4967" y="4020"/>
            <a:chExt cx="793" cy="300"/>
          </a:xfrm>
        </p:grpSpPr>
        <p:sp>
          <p:nvSpPr>
            <p:cNvPr id="75780"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5781"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3681712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4" presetClass="entr" presetSubtype="0" fill="hold" grpId="0" nodeType="afterEffect">
                                  <p:stCondLst>
                                    <p:cond delay="0"/>
                                  </p:stCondLst>
                                  <p:childTnLst>
                                    <p:set>
                                      <p:cBhvr>
                                        <p:cTn id="6" dur="1" fill="hold">
                                          <p:stCondLst>
                                            <p:cond delay="0"/>
                                          </p:stCondLst>
                                        </p:cTn>
                                        <p:tgtEl>
                                          <p:spTgt spid="252933">
                                            <p:txEl>
                                              <p:pRg st="0" end="0"/>
                                            </p:txEl>
                                          </p:spTgt>
                                        </p:tgtEl>
                                        <p:attrNameLst>
                                          <p:attrName>style.visibility</p:attrName>
                                        </p:attrNameLst>
                                      </p:cBhvr>
                                      <p:to>
                                        <p:strVal val="visible"/>
                                      </p:to>
                                    </p:set>
                                    <p:animEffect transition="in" filter="fade">
                                      <p:cBhvr>
                                        <p:cTn id="7" dur="500"/>
                                        <p:tgtEl>
                                          <p:spTgt spid="252933">
                                            <p:txEl>
                                              <p:pRg st="0" end="0"/>
                                            </p:txEl>
                                          </p:spTgt>
                                        </p:tgtEl>
                                      </p:cBhvr>
                                    </p:animEffect>
                                    <p:anim calcmode="lin" valueType="num">
                                      <p:cBhvr>
                                        <p:cTn id="8" dur="500" fill="hold"/>
                                        <p:tgtEl>
                                          <p:spTgt spid="25293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52933">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3" grpId="0" build="p"/>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4978" name="Rectangle 2"/>
          <p:cNvSpPr>
            <a:spLocks noGrp="1" noChangeArrowheads="1"/>
          </p:cNvSpPr>
          <p:nvPr>
            <p:ph type="title" idx="4294967295"/>
          </p:nvPr>
        </p:nvSpPr>
        <p:spPr/>
        <p:txBody>
          <a:bodyPr anchor="b"/>
          <a:lstStyle/>
          <a:p>
            <a:pPr eaLnBrk="1" hangingPunct="1">
              <a:defRPr/>
            </a:pPr>
            <a:r>
              <a:rPr lang="fa-IR" sz="3600">
                <a:effectLst>
                  <a:outerShdw blurRad="38100" dist="38100" dir="2700000" algn="tl">
                    <a:srgbClr val="C0C0C0"/>
                  </a:outerShdw>
                </a:effectLst>
                <a:cs typeface="B Farnaz" pitchFamily="2" charset="-78"/>
              </a:rPr>
              <a:t>روشهاي برنامه ريزي شبکه اي : </a:t>
            </a:r>
            <a:endParaRPr lang="en-US" sz="3600">
              <a:effectLst>
                <a:outerShdw blurRad="38100" dist="38100" dir="2700000" algn="tl">
                  <a:srgbClr val="C0C0C0"/>
                </a:outerShdw>
              </a:effectLst>
              <a:cs typeface="B Farnaz" pitchFamily="2" charset="-78"/>
            </a:endParaRPr>
          </a:p>
        </p:txBody>
      </p:sp>
      <p:sp>
        <p:nvSpPr>
          <p:cNvPr id="254979" name="Rectangle 3"/>
          <p:cNvSpPr>
            <a:spLocks noGrp="1" noChangeArrowheads="1"/>
          </p:cNvSpPr>
          <p:nvPr>
            <p:ph type="body" idx="4294967295"/>
          </p:nvPr>
        </p:nvSpPr>
        <p:spPr>
          <a:xfrm>
            <a:off x="1774825" y="2492375"/>
            <a:ext cx="6732588" cy="2133600"/>
          </a:xfrm>
        </p:spPr>
        <p:txBody>
          <a:bodyPr/>
          <a:lstStyle/>
          <a:p>
            <a:pPr marL="609600" indent="-609600" algn="r" rtl="1">
              <a:buFont typeface="Wingdings" panose="05000000000000000000" pitchFamily="2" charset="2"/>
              <a:buChar char="¡"/>
            </a:pPr>
            <a:r>
              <a:rPr lang="fa-IR" sz="3000">
                <a:cs typeface=" Mitra" pitchFamily="2" charset="-78"/>
              </a:rPr>
              <a:t>روش ارزيابي و بازنگري برنامه ( پرت ) </a:t>
            </a:r>
          </a:p>
          <a:p>
            <a:pPr marL="609600" indent="-609600" algn="r" rtl="1">
              <a:buFont typeface="Wingdings" panose="05000000000000000000" pitchFamily="2" charset="2"/>
              <a:buChar char="¡"/>
            </a:pPr>
            <a:r>
              <a:rPr lang="fa-IR" sz="3000">
                <a:cs typeface=" Mitra" pitchFamily="2" charset="-78"/>
              </a:rPr>
              <a:t>روش مسير بحراني ( سي پي ام ) </a:t>
            </a:r>
          </a:p>
          <a:p>
            <a:pPr marL="609600" indent="-609600" algn="r" rtl="1">
              <a:buFont typeface="Wingdings" panose="05000000000000000000" pitchFamily="2" charset="2"/>
              <a:buChar char="¡"/>
            </a:pPr>
            <a:r>
              <a:rPr lang="fa-IR" sz="3000">
                <a:cs typeface=" Mitra" pitchFamily="2" charset="-78"/>
              </a:rPr>
              <a:t>روش ترسيم شبکه بر مبيناي فعاليت هاي مورد </a:t>
            </a:r>
            <a:r>
              <a:rPr lang="fa-IR" sz="2700">
                <a:cs typeface=" Mitra" pitchFamily="2" charset="-78"/>
              </a:rPr>
              <a:t>نياز قبلي يا روش ترسيمي پيش نيازها ( پي دي ام )</a:t>
            </a:r>
            <a:endParaRPr lang="en-US" sz="2700">
              <a:cs typeface=" Mitra" pitchFamily="2" charset="-78"/>
            </a:endParaRPr>
          </a:p>
        </p:txBody>
      </p:sp>
      <p:grpSp>
        <p:nvGrpSpPr>
          <p:cNvPr id="76804" name="Group 4"/>
          <p:cNvGrpSpPr>
            <a:grpSpLocks/>
          </p:cNvGrpSpPr>
          <p:nvPr/>
        </p:nvGrpSpPr>
        <p:grpSpPr bwMode="auto">
          <a:xfrm>
            <a:off x="9409114" y="6381750"/>
            <a:ext cx="1258887" cy="476250"/>
            <a:chOff x="4967" y="4020"/>
            <a:chExt cx="793" cy="300"/>
          </a:xfrm>
        </p:grpSpPr>
        <p:sp>
          <p:nvSpPr>
            <p:cNvPr id="76805"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6806"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36656250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54978"/>
                                        </p:tgtEl>
                                        <p:attrNameLst>
                                          <p:attrName>style.visibility</p:attrName>
                                        </p:attrNameLst>
                                      </p:cBhvr>
                                      <p:to>
                                        <p:strVal val="visible"/>
                                      </p:to>
                                    </p:set>
                                    <p:animEffect transition="in" filter="blinds(horizontal)">
                                      <p:cBhvr>
                                        <p:cTn id="7" dur="500"/>
                                        <p:tgtEl>
                                          <p:spTgt spid="254978"/>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54979">
                                            <p:txEl>
                                              <p:pRg st="0" end="0"/>
                                            </p:txEl>
                                          </p:spTgt>
                                        </p:tgtEl>
                                        <p:attrNameLst>
                                          <p:attrName>style.visibility</p:attrName>
                                        </p:attrNameLst>
                                      </p:cBhvr>
                                      <p:to>
                                        <p:strVal val="visible"/>
                                      </p:to>
                                    </p:set>
                                    <p:animEffect transition="in" filter="dissolve">
                                      <p:cBhvr>
                                        <p:cTn id="11" dur="500"/>
                                        <p:tgtEl>
                                          <p:spTgt spid="254979">
                                            <p:txEl>
                                              <p:pRg st="0" end="0"/>
                                            </p:txEl>
                                          </p:spTgt>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54979">
                                            <p:txEl>
                                              <p:pRg st="1" end="1"/>
                                            </p:txEl>
                                          </p:spTgt>
                                        </p:tgtEl>
                                        <p:attrNameLst>
                                          <p:attrName>style.visibility</p:attrName>
                                        </p:attrNameLst>
                                      </p:cBhvr>
                                      <p:to>
                                        <p:strVal val="visible"/>
                                      </p:to>
                                    </p:set>
                                    <p:animEffect transition="in" filter="dissolve">
                                      <p:cBhvr>
                                        <p:cTn id="15" dur="500"/>
                                        <p:tgtEl>
                                          <p:spTgt spid="254979">
                                            <p:txEl>
                                              <p:pRg st="1" end="1"/>
                                            </p:txEl>
                                          </p:spTgt>
                                        </p:tgtEl>
                                      </p:cBhvr>
                                    </p:animEffect>
                                  </p:childTnLst>
                                </p:cTn>
                              </p:par>
                            </p:childTnLst>
                          </p:cTn>
                        </p:par>
                        <p:par>
                          <p:cTn id="16" fill="hold" nodeType="afterGroup">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254979">
                                            <p:txEl>
                                              <p:pRg st="2" end="2"/>
                                            </p:txEl>
                                          </p:spTgt>
                                        </p:tgtEl>
                                        <p:attrNameLst>
                                          <p:attrName>style.visibility</p:attrName>
                                        </p:attrNameLst>
                                      </p:cBhvr>
                                      <p:to>
                                        <p:strVal val="visible"/>
                                      </p:to>
                                    </p:set>
                                    <p:animEffect transition="in" filter="dissolve">
                                      <p:cBhvr>
                                        <p:cTn id="19" dur="500"/>
                                        <p:tgtEl>
                                          <p:spTgt spid="2549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8" grpId="0"/>
      <p:bldP spid="254979" grpId="0" build="p"/>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02" name="Rectangle 2"/>
          <p:cNvSpPr>
            <a:spLocks noGrp="1" noChangeArrowheads="1"/>
          </p:cNvSpPr>
          <p:nvPr>
            <p:ph type="title" idx="4294967295"/>
          </p:nvPr>
        </p:nvSpPr>
        <p:spPr>
          <a:xfrm>
            <a:off x="2063750" y="620714"/>
            <a:ext cx="8280400" cy="700087"/>
          </a:xfrm>
        </p:spPr>
        <p:txBody>
          <a:bodyPr anchor="b">
            <a:normAutofit fontScale="90000"/>
          </a:bodyPr>
          <a:lstStyle/>
          <a:p>
            <a:pPr rtl="1" eaLnBrk="1" hangingPunct="1">
              <a:defRPr/>
            </a:pPr>
            <a:r>
              <a:rPr lang="fa-IR" sz="3600">
                <a:effectLst>
                  <a:outerShdw blurRad="38100" dist="38100" dir="2700000" algn="tl">
                    <a:srgbClr val="C0C0C0"/>
                  </a:outerShdw>
                </a:effectLst>
                <a:cs typeface="B Farnaz" pitchFamily="2" charset="-78"/>
              </a:rPr>
              <a:t>روش ارزيابي و بازنگري برنامه ( پرت)</a:t>
            </a:r>
            <a:br>
              <a:rPr lang="fa-IR" sz="3600">
                <a:effectLst>
                  <a:outerShdw blurRad="38100" dist="38100" dir="2700000" algn="tl">
                    <a:srgbClr val="C0C0C0"/>
                  </a:outerShdw>
                </a:effectLst>
                <a:cs typeface="B Farnaz" pitchFamily="2" charset="-78"/>
              </a:rPr>
            </a:br>
            <a:r>
              <a:rPr lang="fa-IR" smtClean="0">
                <a:effectLst>
                  <a:outerShdw blurRad="38100" dist="38100" dir="2700000" algn="tl">
                    <a:srgbClr val="C0C0C0"/>
                  </a:outerShdw>
                </a:effectLst>
                <a:cs typeface="B Farnaz" pitchFamily="2" charset="-78"/>
              </a:rPr>
              <a:t> </a:t>
            </a:r>
            <a:r>
              <a:rPr lang="en-US" smtClean="0">
                <a:effectLst>
                  <a:outerShdw blurRad="38100" dist="38100" dir="2700000" algn="tl">
                    <a:srgbClr val="C0C0C0"/>
                  </a:outerShdw>
                </a:effectLst>
                <a:cs typeface="B Farnaz" pitchFamily="2" charset="-78"/>
              </a:rPr>
              <a:t>Program evaluation and review technique </a:t>
            </a:r>
          </a:p>
        </p:txBody>
      </p:sp>
      <p:sp>
        <p:nvSpPr>
          <p:cNvPr id="256003" name="Rectangle 3"/>
          <p:cNvSpPr>
            <a:spLocks noGrp="1" noChangeArrowheads="1"/>
          </p:cNvSpPr>
          <p:nvPr>
            <p:ph type="body" idx="4294967295"/>
          </p:nvPr>
        </p:nvSpPr>
        <p:spPr>
          <a:xfrm>
            <a:off x="1919289" y="1773238"/>
            <a:ext cx="6408737" cy="4525962"/>
          </a:xfrm>
        </p:spPr>
        <p:txBody>
          <a:bodyPr/>
          <a:lstStyle/>
          <a:p>
            <a:pPr algn="r" rtl="1" eaLnBrk="1" hangingPunct="1">
              <a:buFontTx/>
              <a:buNone/>
            </a:pPr>
            <a:r>
              <a:rPr lang="fa-IR" sz="3200">
                <a:cs typeface=" Mitra" pitchFamily="2" charset="-78"/>
              </a:rPr>
              <a:t>    روش ارزيابي و بازنگري برنامه (پرت), يکي از روشهاي برنامه ريزي و کنترل است که به مديران در امر تصميم گيري کمک مي کند. بر مبناي اين روش, ميزان تاخير و وقفه در کار به حد اقل مي رسد و با ايجاد هماهنگي در امور و کنترل دائمي کار, طبق برنامه زمانبندي شده, از امکانات در دسترس به منظور نيل به هدف, استفاده لازم به عمل مي آيد.</a:t>
            </a:r>
            <a:endParaRPr lang="en-US" sz="3200">
              <a:cs typeface=" Mitra" pitchFamily="2" charset="-78"/>
            </a:endParaRPr>
          </a:p>
        </p:txBody>
      </p:sp>
      <p:grpSp>
        <p:nvGrpSpPr>
          <p:cNvPr id="77828" name="Group 4"/>
          <p:cNvGrpSpPr>
            <a:grpSpLocks/>
          </p:cNvGrpSpPr>
          <p:nvPr/>
        </p:nvGrpSpPr>
        <p:grpSpPr bwMode="auto">
          <a:xfrm>
            <a:off x="9409114" y="6381750"/>
            <a:ext cx="1258887" cy="476250"/>
            <a:chOff x="4967" y="4020"/>
            <a:chExt cx="793" cy="300"/>
          </a:xfrm>
        </p:grpSpPr>
        <p:sp>
          <p:nvSpPr>
            <p:cNvPr id="77829"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7830"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0373830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56002"/>
                                        </p:tgtEl>
                                        <p:attrNameLst>
                                          <p:attrName>style.visibility</p:attrName>
                                        </p:attrNameLst>
                                      </p:cBhvr>
                                      <p:to>
                                        <p:strVal val="visible"/>
                                      </p:to>
                                    </p:set>
                                    <p:animEffect transition="in" filter="blinds(horizontal)">
                                      <p:cBhvr>
                                        <p:cTn id="7" dur="500"/>
                                        <p:tgtEl>
                                          <p:spTgt spid="256002"/>
                                        </p:tgtEl>
                                      </p:cBhvr>
                                    </p:animEffect>
                                  </p:childTnLst>
                                </p:cTn>
                              </p:par>
                            </p:childTnLst>
                          </p:cTn>
                        </p:par>
                        <p:par>
                          <p:cTn id="8" fill="hold" nodeType="afterGroup">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256003">
                                            <p:txEl>
                                              <p:pRg st="0" end="0"/>
                                            </p:txEl>
                                          </p:spTgt>
                                        </p:tgtEl>
                                        <p:attrNameLst>
                                          <p:attrName>style.visibility</p:attrName>
                                        </p:attrNameLst>
                                      </p:cBhvr>
                                      <p:to>
                                        <p:strVal val="visible"/>
                                      </p:to>
                                    </p:set>
                                    <p:animEffect transition="in" filter="diamond(in)">
                                      <p:cBhvr>
                                        <p:cTn id="11" dur="2000"/>
                                        <p:tgtEl>
                                          <p:spTgt spid="2560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2" grpId="0"/>
      <p:bldP spid="256003" grpId="0" build="p"/>
    </p:bld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7026" name="Rectangle 2"/>
          <p:cNvSpPr>
            <a:spLocks noGrp="1" noChangeArrowheads="1"/>
          </p:cNvSpPr>
          <p:nvPr>
            <p:ph type="title" idx="4294967295"/>
          </p:nvPr>
        </p:nvSpPr>
        <p:spPr/>
        <p:txBody>
          <a:bodyPr anchor="b"/>
          <a:lstStyle/>
          <a:p>
            <a:pPr eaLnBrk="1" hangingPunct="1">
              <a:defRPr/>
            </a:pPr>
            <a:r>
              <a:rPr lang="fa-IR" sz="5400">
                <a:effectLst>
                  <a:outerShdw blurRad="38100" dist="38100" dir="2700000" algn="tl">
                    <a:srgbClr val="C0C0C0"/>
                  </a:outerShdw>
                </a:effectLst>
                <a:cs typeface="B Farnaz" pitchFamily="2" charset="-78"/>
              </a:rPr>
              <a:t>علائم مورد استفاده </a:t>
            </a:r>
            <a:endParaRPr lang="en-US" sz="5400">
              <a:effectLst>
                <a:outerShdw blurRad="38100" dist="38100" dir="2700000" algn="tl">
                  <a:srgbClr val="C0C0C0"/>
                </a:outerShdw>
              </a:effectLst>
              <a:cs typeface="B Farnaz" pitchFamily="2" charset="-78"/>
            </a:endParaRPr>
          </a:p>
        </p:txBody>
      </p:sp>
      <p:sp>
        <p:nvSpPr>
          <p:cNvPr id="257027" name="Rectangle 3"/>
          <p:cNvSpPr>
            <a:spLocks noGrp="1" noChangeArrowheads="1"/>
          </p:cNvSpPr>
          <p:nvPr>
            <p:ph type="body" idx="4294967295"/>
          </p:nvPr>
        </p:nvSpPr>
        <p:spPr/>
        <p:txBody>
          <a:bodyPr/>
          <a:lstStyle/>
          <a:p>
            <a:pPr algn="ctr" rtl="1" eaLnBrk="1" hangingPunct="1">
              <a:buFontTx/>
              <a:buNone/>
            </a:pPr>
            <a:r>
              <a:rPr lang="fa-IR" sz="4400">
                <a:cs typeface=" Mitra" pitchFamily="2" charset="-78"/>
              </a:rPr>
              <a:t>در روش پرت از علائم زير استفاده ميشود:</a:t>
            </a:r>
            <a:endParaRPr lang="en-US" sz="4400">
              <a:cs typeface=" Mitra" pitchFamily="2" charset="-78"/>
            </a:endParaRPr>
          </a:p>
        </p:txBody>
      </p:sp>
      <p:grpSp>
        <p:nvGrpSpPr>
          <p:cNvPr id="78852" name="Group 4"/>
          <p:cNvGrpSpPr>
            <a:grpSpLocks/>
          </p:cNvGrpSpPr>
          <p:nvPr/>
        </p:nvGrpSpPr>
        <p:grpSpPr bwMode="auto">
          <a:xfrm>
            <a:off x="9409114" y="6381750"/>
            <a:ext cx="1258887" cy="476250"/>
            <a:chOff x="4967" y="4020"/>
            <a:chExt cx="793" cy="300"/>
          </a:xfrm>
        </p:grpSpPr>
        <p:sp>
          <p:nvSpPr>
            <p:cNvPr id="78853"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8854"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9791096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57026"/>
                                        </p:tgtEl>
                                        <p:attrNameLst>
                                          <p:attrName>style.visibility</p:attrName>
                                        </p:attrNameLst>
                                      </p:cBhvr>
                                      <p:to>
                                        <p:strVal val="visible"/>
                                      </p:to>
                                    </p:set>
                                    <p:animEffect transition="in" filter="dissolve">
                                      <p:cBhvr>
                                        <p:cTn id="7" dur="500"/>
                                        <p:tgtEl>
                                          <p:spTgt spid="257026"/>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57027">
                                            <p:txEl>
                                              <p:pRg st="0" end="0"/>
                                            </p:txEl>
                                          </p:spTgt>
                                        </p:tgtEl>
                                        <p:attrNameLst>
                                          <p:attrName>style.visibility</p:attrName>
                                        </p:attrNameLst>
                                      </p:cBhvr>
                                      <p:to>
                                        <p:strVal val="visible"/>
                                      </p:to>
                                    </p:set>
                                    <p:animEffect transition="in" filter="dissolve">
                                      <p:cBhvr>
                                        <p:cTn id="11" dur="500"/>
                                        <p:tgtEl>
                                          <p:spTgt spid="2570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6" grpId="0"/>
      <p:bldP spid="257027" grpId="0" build="p"/>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8050" name="Rectangle 2"/>
          <p:cNvSpPr>
            <a:spLocks noGrp="1" noChangeArrowheads="1"/>
          </p:cNvSpPr>
          <p:nvPr>
            <p:ph type="title" idx="4294967295"/>
          </p:nvPr>
        </p:nvSpPr>
        <p:spPr/>
        <p:txBody>
          <a:bodyPr anchor="b"/>
          <a:lstStyle/>
          <a:p>
            <a:pPr eaLnBrk="1" hangingPunct="1">
              <a:defRPr/>
            </a:pPr>
            <a:r>
              <a:rPr lang="fa-IR" sz="5400">
                <a:effectLst>
                  <a:outerShdw blurRad="38100" dist="38100" dir="2700000" algn="tl">
                    <a:srgbClr val="C0C0C0"/>
                  </a:outerShdw>
                </a:effectLst>
                <a:cs typeface="B Farnaz" pitchFamily="2" charset="-78"/>
              </a:rPr>
              <a:t>رويداد يا واقعه </a:t>
            </a:r>
            <a:endParaRPr lang="en-US" sz="5400">
              <a:effectLst>
                <a:outerShdw blurRad="38100" dist="38100" dir="2700000" algn="tl">
                  <a:srgbClr val="C0C0C0"/>
                </a:outerShdw>
              </a:effectLst>
              <a:cs typeface="B Farnaz" pitchFamily="2" charset="-78"/>
            </a:endParaRPr>
          </a:p>
        </p:txBody>
      </p:sp>
      <p:sp>
        <p:nvSpPr>
          <p:cNvPr id="258051" name="Rectangle 3"/>
          <p:cNvSpPr>
            <a:spLocks noGrp="1" noChangeArrowheads="1"/>
          </p:cNvSpPr>
          <p:nvPr>
            <p:ph type="body" idx="4294967295"/>
          </p:nvPr>
        </p:nvSpPr>
        <p:spPr>
          <a:xfrm>
            <a:off x="1847850" y="2133600"/>
            <a:ext cx="6324600" cy="2133600"/>
          </a:xfrm>
        </p:spPr>
        <p:txBody>
          <a:bodyPr/>
          <a:lstStyle/>
          <a:p>
            <a:pPr algn="r" rtl="1" eaLnBrk="1" hangingPunct="1">
              <a:buFontTx/>
              <a:buNone/>
            </a:pPr>
            <a:r>
              <a:rPr lang="fa-IR" sz="3200">
                <a:cs typeface=" Mitra" pitchFamily="2" charset="-78"/>
              </a:rPr>
              <a:t>    رويداد عبارت است از لحظه مشخصي از زمان که در آن عمل خاص انجام ميگيرد. بنابراين رويداد مستلزم طي زمان نيست و مي تواند شروع يا پايان يک کار فکري يا جسمي باشد .</a:t>
            </a:r>
            <a:endParaRPr lang="en-US" sz="3200">
              <a:cs typeface=" Mitra" pitchFamily="2" charset="-78"/>
            </a:endParaRPr>
          </a:p>
        </p:txBody>
      </p:sp>
      <p:grpSp>
        <p:nvGrpSpPr>
          <p:cNvPr id="79876" name="Group 4"/>
          <p:cNvGrpSpPr>
            <a:grpSpLocks/>
          </p:cNvGrpSpPr>
          <p:nvPr/>
        </p:nvGrpSpPr>
        <p:grpSpPr bwMode="auto">
          <a:xfrm>
            <a:off x="9409114" y="6381750"/>
            <a:ext cx="1258887" cy="476250"/>
            <a:chOff x="4967" y="4020"/>
            <a:chExt cx="793" cy="300"/>
          </a:xfrm>
        </p:grpSpPr>
        <p:sp>
          <p:nvSpPr>
            <p:cNvPr id="79877"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9878"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5877608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58050"/>
                                        </p:tgtEl>
                                        <p:attrNameLst>
                                          <p:attrName>style.visibility</p:attrName>
                                        </p:attrNameLst>
                                      </p:cBhvr>
                                      <p:to>
                                        <p:strVal val="visible"/>
                                      </p:to>
                                    </p:set>
                                    <p:animEffect transition="in" filter="blinds(horizontal)">
                                      <p:cBhvr>
                                        <p:cTn id="7" dur="500"/>
                                        <p:tgtEl>
                                          <p:spTgt spid="258050"/>
                                        </p:tgtEl>
                                      </p:cBhvr>
                                    </p:animEffect>
                                  </p:childTnLst>
                                </p:cTn>
                              </p:par>
                            </p:childTnLst>
                          </p:cTn>
                        </p:par>
                        <p:par>
                          <p:cTn id="8" fill="hold" nodeType="afterGroup">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258051">
                                            <p:txEl>
                                              <p:pRg st="0" end="0"/>
                                            </p:txEl>
                                          </p:spTgt>
                                        </p:tgtEl>
                                        <p:attrNameLst>
                                          <p:attrName>style.visibility</p:attrName>
                                        </p:attrNameLst>
                                      </p:cBhvr>
                                      <p:to>
                                        <p:strVal val="visible"/>
                                      </p:to>
                                    </p:set>
                                    <p:animEffect transition="in" filter="diamond(in)">
                                      <p:cBhvr>
                                        <p:cTn id="11" dur="2000"/>
                                        <p:tgtEl>
                                          <p:spTgt spid="258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0" grpId="0"/>
      <p:bldP spid="258051" grpId="0" build="p"/>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4723" name="Rectangle 3"/>
          <p:cNvSpPr>
            <a:spLocks noGrp="1" noChangeArrowheads="1"/>
          </p:cNvSpPr>
          <p:nvPr>
            <p:ph type="body" idx="4294967295"/>
          </p:nvPr>
        </p:nvSpPr>
        <p:spPr>
          <a:xfrm>
            <a:off x="1524000" y="2420938"/>
            <a:ext cx="6732588" cy="2133600"/>
          </a:xfrm>
        </p:spPr>
        <p:txBody>
          <a:bodyPr/>
          <a:lstStyle/>
          <a:p>
            <a:pPr algn="r" rtl="1" eaLnBrk="1" hangingPunct="1">
              <a:buFontTx/>
              <a:buNone/>
            </a:pPr>
            <a:r>
              <a:rPr lang="fa-IR" sz="3200">
                <a:cs typeface=" Mitra" pitchFamily="2" charset="-78"/>
              </a:rPr>
              <a:t>    براي نشان دادن رويداد از علامت دايره استفاده مي شود و براي هر رويدادي شماره اي نيز در نظر گرفته مي شود. شماره گذاري رويدادها از چپ به راست و از بالا به پايين صورت مي گيرد. </a:t>
            </a:r>
            <a:endParaRPr lang="en-US" sz="3200">
              <a:cs typeface=" Mitra" pitchFamily="2" charset="-78"/>
            </a:endParaRPr>
          </a:p>
        </p:txBody>
      </p:sp>
      <p:grpSp>
        <p:nvGrpSpPr>
          <p:cNvPr id="80899" name="Group 3"/>
          <p:cNvGrpSpPr>
            <a:grpSpLocks/>
          </p:cNvGrpSpPr>
          <p:nvPr/>
        </p:nvGrpSpPr>
        <p:grpSpPr bwMode="auto">
          <a:xfrm>
            <a:off x="9409114" y="6381750"/>
            <a:ext cx="1258887" cy="476250"/>
            <a:chOff x="4967" y="4020"/>
            <a:chExt cx="793" cy="300"/>
          </a:xfrm>
        </p:grpSpPr>
        <p:sp>
          <p:nvSpPr>
            <p:cNvPr id="80900" name="AutoShape 4">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80901" name="AutoShape 5">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35496649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414723">
                                            <p:txEl>
                                              <p:pRg st="0" end="0"/>
                                            </p:txEl>
                                          </p:spTgt>
                                        </p:tgtEl>
                                        <p:attrNameLst>
                                          <p:attrName>style.visibility</p:attrName>
                                        </p:attrNameLst>
                                      </p:cBhvr>
                                      <p:to>
                                        <p:strVal val="visible"/>
                                      </p:to>
                                    </p:set>
                                    <p:animEffect transition="in" filter="diamond(in)">
                                      <p:cBhvr>
                                        <p:cTn id="7" dur="2000"/>
                                        <p:tgtEl>
                                          <p:spTgt spid="4147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723" grpId="0" build="p"/>
    </p:bld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9074" name="Rectangle 2"/>
          <p:cNvSpPr>
            <a:spLocks noGrp="1" noChangeArrowheads="1"/>
          </p:cNvSpPr>
          <p:nvPr>
            <p:ph type="title" idx="4294967295"/>
          </p:nvPr>
        </p:nvSpPr>
        <p:spPr/>
        <p:txBody>
          <a:bodyPr anchor="b"/>
          <a:lstStyle/>
          <a:p>
            <a:pPr eaLnBrk="1" hangingPunct="1">
              <a:defRPr/>
            </a:pPr>
            <a:r>
              <a:rPr lang="fa-IR">
                <a:effectLst>
                  <a:outerShdw blurRad="38100" dist="38100" dir="2700000" algn="tl">
                    <a:srgbClr val="C0C0C0"/>
                  </a:outerShdw>
                </a:effectLst>
                <a:cs typeface="B Farnaz" pitchFamily="2" charset="-78"/>
              </a:rPr>
              <a:t>فعاليت </a:t>
            </a:r>
            <a:endParaRPr lang="en-US">
              <a:effectLst>
                <a:outerShdw blurRad="38100" dist="38100" dir="2700000" algn="tl">
                  <a:srgbClr val="C0C0C0"/>
                </a:outerShdw>
              </a:effectLst>
              <a:cs typeface="B Farnaz" pitchFamily="2" charset="-78"/>
            </a:endParaRPr>
          </a:p>
        </p:txBody>
      </p:sp>
      <p:sp>
        <p:nvSpPr>
          <p:cNvPr id="259075" name="Rectangle 3"/>
          <p:cNvSpPr>
            <a:spLocks noGrp="1" noChangeArrowheads="1"/>
          </p:cNvSpPr>
          <p:nvPr>
            <p:ph type="body" idx="4294967295"/>
          </p:nvPr>
        </p:nvSpPr>
        <p:spPr>
          <a:xfrm>
            <a:off x="1919288" y="1773238"/>
            <a:ext cx="6324600" cy="2133600"/>
          </a:xfrm>
        </p:spPr>
        <p:txBody>
          <a:bodyPr/>
          <a:lstStyle/>
          <a:p>
            <a:pPr algn="r" rtl="1" eaLnBrk="1" hangingPunct="1">
              <a:buFontTx/>
              <a:buNone/>
            </a:pPr>
            <a:r>
              <a:rPr lang="fa-IR" sz="3200">
                <a:cs typeface=" Mitra" pitchFamily="2" charset="-78"/>
              </a:rPr>
              <a:t>   فعاليت کار و عمل خاصي است که براي انجام شدن هر قسمت از برنامه ضرورت دارد . </a:t>
            </a:r>
          </a:p>
          <a:p>
            <a:pPr algn="r" rtl="1" eaLnBrk="1" hangingPunct="1">
              <a:buFontTx/>
              <a:buNone/>
            </a:pPr>
            <a:r>
              <a:rPr lang="fa-IR" sz="3200">
                <a:cs typeface=" Mitra" pitchFamily="2" charset="-78"/>
              </a:rPr>
              <a:t>   انجام فعاليت , مستلزم طي زمان است . بديهي است با طي زمان , بخشي از منابع سازمان  نيز مصرف مي شود .</a:t>
            </a:r>
            <a:endParaRPr lang="en-US" sz="3200">
              <a:cs typeface=" Mitra" pitchFamily="2" charset="-78"/>
            </a:endParaRPr>
          </a:p>
        </p:txBody>
      </p:sp>
      <p:grpSp>
        <p:nvGrpSpPr>
          <p:cNvPr id="81924" name="Group 4"/>
          <p:cNvGrpSpPr>
            <a:grpSpLocks/>
          </p:cNvGrpSpPr>
          <p:nvPr/>
        </p:nvGrpSpPr>
        <p:grpSpPr bwMode="auto">
          <a:xfrm>
            <a:off x="9409114" y="6381750"/>
            <a:ext cx="1258887" cy="476250"/>
            <a:chOff x="4967" y="4020"/>
            <a:chExt cx="793" cy="300"/>
          </a:xfrm>
        </p:grpSpPr>
        <p:sp>
          <p:nvSpPr>
            <p:cNvPr id="81925"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81926"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7805455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59074"/>
                                        </p:tgtEl>
                                        <p:attrNameLst>
                                          <p:attrName>style.visibility</p:attrName>
                                        </p:attrNameLst>
                                      </p:cBhvr>
                                      <p:to>
                                        <p:strVal val="visible"/>
                                      </p:to>
                                    </p:set>
                                    <p:anim calcmode="lin" valueType="num">
                                      <p:cBhvr>
                                        <p:cTn id="7" dur="1000" fill="hold"/>
                                        <p:tgtEl>
                                          <p:spTgt spid="259074"/>
                                        </p:tgtEl>
                                        <p:attrNameLst>
                                          <p:attrName>ppt_w</p:attrName>
                                        </p:attrNameLst>
                                      </p:cBhvr>
                                      <p:tavLst>
                                        <p:tav tm="0">
                                          <p:val>
                                            <p:strVal val="#ppt_w+.3"/>
                                          </p:val>
                                        </p:tav>
                                        <p:tav tm="100000">
                                          <p:val>
                                            <p:strVal val="#ppt_w"/>
                                          </p:val>
                                        </p:tav>
                                      </p:tavLst>
                                    </p:anim>
                                    <p:anim calcmode="lin" valueType="num">
                                      <p:cBhvr>
                                        <p:cTn id="8" dur="1000" fill="hold"/>
                                        <p:tgtEl>
                                          <p:spTgt spid="259074"/>
                                        </p:tgtEl>
                                        <p:attrNameLst>
                                          <p:attrName>ppt_h</p:attrName>
                                        </p:attrNameLst>
                                      </p:cBhvr>
                                      <p:tavLst>
                                        <p:tav tm="0">
                                          <p:val>
                                            <p:strVal val="#ppt_h"/>
                                          </p:val>
                                        </p:tav>
                                        <p:tav tm="100000">
                                          <p:val>
                                            <p:strVal val="#ppt_h"/>
                                          </p:val>
                                        </p:tav>
                                      </p:tavLst>
                                    </p:anim>
                                    <p:animEffect transition="in" filter="fade">
                                      <p:cBhvr>
                                        <p:cTn id="9" dur="1000"/>
                                        <p:tgtEl>
                                          <p:spTgt spid="259074"/>
                                        </p:tgtEl>
                                      </p:cBhvr>
                                    </p:animEffect>
                                  </p:childTnLst>
                                </p:cTn>
                              </p:par>
                            </p:childTnLst>
                          </p:cTn>
                        </p:par>
                        <p:par>
                          <p:cTn id="10" fill="hold" nodeType="afterGroup">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259075">
                                            <p:txEl>
                                              <p:pRg st="0" end="0"/>
                                            </p:txEl>
                                          </p:spTgt>
                                        </p:tgtEl>
                                        <p:attrNameLst>
                                          <p:attrName>style.visibility</p:attrName>
                                        </p:attrNameLst>
                                      </p:cBhvr>
                                      <p:to>
                                        <p:strVal val="visible"/>
                                      </p:to>
                                    </p:set>
                                    <p:anim calcmode="lin" valueType="num">
                                      <p:cBhvr>
                                        <p:cTn id="13" dur="1000" fill="hold"/>
                                        <p:tgtEl>
                                          <p:spTgt spid="259075">
                                            <p:txEl>
                                              <p:pRg st="0" end="0"/>
                                            </p:txEl>
                                          </p:spTgt>
                                        </p:tgtEl>
                                        <p:attrNameLst>
                                          <p:attrName>ppt_w</p:attrName>
                                        </p:attrNameLst>
                                      </p:cBhvr>
                                      <p:tavLst>
                                        <p:tav tm="0">
                                          <p:val>
                                            <p:strVal val="#ppt_w+.3"/>
                                          </p:val>
                                        </p:tav>
                                        <p:tav tm="100000">
                                          <p:val>
                                            <p:strVal val="#ppt_w"/>
                                          </p:val>
                                        </p:tav>
                                      </p:tavLst>
                                    </p:anim>
                                    <p:anim calcmode="lin" valueType="num">
                                      <p:cBhvr>
                                        <p:cTn id="14" dur="1000" fill="hold"/>
                                        <p:tgtEl>
                                          <p:spTgt spid="259075">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259075">
                                            <p:txEl>
                                              <p:pRg st="0" end="0"/>
                                            </p:txEl>
                                          </p:spTgt>
                                        </p:tgtEl>
                                      </p:cBhvr>
                                    </p:animEffect>
                                  </p:childTnLst>
                                </p:cTn>
                              </p:par>
                            </p:childTnLst>
                          </p:cTn>
                        </p:par>
                        <p:par>
                          <p:cTn id="16" fill="hold" nodeType="afterGroup">
                            <p:stCondLst>
                              <p:cond delay="2000"/>
                            </p:stCondLst>
                            <p:childTnLst>
                              <p:par>
                                <p:cTn id="17" presetID="50" presetClass="entr" presetSubtype="0" decel="100000" fill="hold" grpId="0" nodeType="afterEffect">
                                  <p:stCondLst>
                                    <p:cond delay="0"/>
                                  </p:stCondLst>
                                  <p:childTnLst>
                                    <p:set>
                                      <p:cBhvr>
                                        <p:cTn id="18" dur="1" fill="hold">
                                          <p:stCondLst>
                                            <p:cond delay="0"/>
                                          </p:stCondLst>
                                        </p:cTn>
                                        <p:tgtEl>
                                          <p:spTgt spid="259075">
                                            <p:txEl>
                                              <p:pRg st="1" end="1"/>
                                            </p:txEl>
                                          </p:spTgt>
                                        </p:tgtEl>
                                        <p:attrNameLst>
                                          <p:attrName>style.visibility</p:attrName>
                                        </p:attrNameLst>
                                      </p:cBhvr>
                                      <p:to>
                                        <p:strVal val="visible"/>
                                      </p:to>
                                    </p:set>
                                    <p:anim calcmode="lin" valueType="num">
                                      <p:cBhvr>
                                        <p:cTn id="19" dur="1000" fill="hold"/>
                                        <p:tgtEl>
                                          <p:spTgt spid="259075">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259075">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259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4" grpId="0"/>
      <p:bldP spid="25907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2" name="Rectangle 2"/>
          <p:cNvSpPr>
            <a:spLocks noGrp="1" noChangeArrowheads="1"/>
          </p:cNvSpPr>
          <p:nvPr>
            <p:ph type="title" idx="4294967295"/>
          </p:nvPr>
        </p:nvSpPr>
        <p:spPr/>
        <p:txBody>
          <a:bodyPr anchor="b"/>
          <a:lstStyle/>
          <a:p>
            <a:pPr rtl="1" eaLnBrk="1" hangingPunct="1">
              <a:defRPr/>
            </a:pPr>
            <a:r>
              <a:rPr lang="fa-IR" sz="3600">
                <a:effectLst>
                  <a:outerShdw blurRad="38100" dist="38100" dir="2700000" algn="tl">
                    <a:srgbClr val="C0C0C0"/>
                  </a:outerShdw>
                </a:effectLst>
                <a:cs typeface="B Farnaz" pitchFamily="2" charset="-78"/>
              </a:rPr>
              <a:t>مراحل تهيه و تنظيم جدول تقسيم کار </a:t>
            </a:r>
            <a:endParaRPr lang="en-US" sz="3600">
              <a:effectLst>
                <a:outerShdw blurRad="38100" dist="38100" dir="2700000" algn="tl">
                  <a:srgbClr val="C0C0C0"/>
                </a:outerShdw>
              </a:effectLst>
              <a:cs typeface="B Farnaz" pitchFamily="2" charset="-78"/>
            </a:endParaRPr>
          </a:p>
        </p:txBody>
      </p:sp>
      <p:sp>
        <p:nvSpPr>
          <p:cNvPr id="184323" name="Rectangle 3"/>
          <p:cNvSpPr>
            <a:spLocks noGrp="1" noChangeArrowheads="1"/>
          </p:cNvSpPr>
          <p:nvPr>
            <p:ph type="body" idx="4294967295"/>
          </p:nvPr>
        </p:nvSpPr>
        <p:spPr>
          <a:xfrm>
            <a:off x="1992313" y="2133600"/>
            <a:ext cx="6324600" cy="2133600"/>
          </a:xfrm>
        </p:spPr>
        <p:txBody>
          <a:bodyPr>
            <a:normAutofit fontScale="70000" lnSpcReduction="20000"/>
          </a:bodyPr>
          <a:lstStyle/>
          <a:p>
            <a:pPr marL="609600" indent="-609600" algn="r" rtl="1">
              <a:buFont typeface="Wingdings" panose="05000000000000000000" pitchFamily="2" charset="2"/>
              <a:buAutoNum type="arabicPeriod"/>
            </a:pPr>
            <a:r>
              <a:rPr lang="fa-IR">
                <a:cs typeface=" Mitra" pitchFamily="2" charset="-78"/>
              </a:rPr>
              <a:t>انتخاب واحد بررسي </a:t>
            </a:r>
          </a:p>
          <a:p>
            <a:pPr marL="609600" indent="-609600" algn="r" rtl="1">
              <a:buFont typeface="Wingdings" panose="05000000000000000000" pitchFamily="2" charset="2"/>
              <a:buAutoNum type="arabicPeriod"/>
            </a:pPr>
            <a:r>
              <a:rPr lang="fa-IR">
                <a:cs typeface=" Mitra" pitchFamily="2" charset="-78"/>
              </a:rPr>
              <a:t>تهيه ليست وظايف کارکنان </a:t>
            </a:r>
          </a:p>
          <a:p>
            <a:pPr marL="609600" indent="-609600" algn="r" rtl="1">
              <a:buFont typeface="Wingdings" panose="05000000000000000000" pitchFamily="2" charset="2"/>
              <a:buAutoNum type="arabicPeriod"/>
            </a:pPr>
            <a:r>
              <a:rPr lang="fa-IR">
                <a:cs typeface=" Mitra" pitchFamily="2" charset="-78"/>
              </a:rPr>
              <a:t>تهيه ليست فعاليت هاي واحد </a:t>
            </a:r>
          </a:p>
          <a:p>
            <a:pPr marL="609600" indent="-609600" algn="r" rtl="1">
              <a:buFont typeface="Wingdings" panose="05000000000000000000" pitchFamily="2" charset="2"/>
              <a:buAutoNum type="arabicPeriod"/>
            </a:pPr>
            <a:r>
              <a:rPr lang="fa-IR">
                <a:cs typeface=" Mitra" pitchFamily="2" charset="-78"/>
              </a:rPr>
              <a:t>تهيه جدول تقسيم کار براي وضع موجود </a:t>
            </a:r>
          </a:p>
          <a:p>
            <a:pPr marL="609600" indent="-609600" algn="r" rtl="1">
              <a:buFont typeface="Wingdings" panose="05000000000000000000" pitchFamily="2" charset="2"/>
              <a:buAutoNum type="arabicPeriod"/>
            </a:pPr>
            <a:r>
              <a:rPr lang="fa-IR">
                <a:cs typeface=" Mitra" pitchFamily="2" charset="-78"/>
              </a:rPr>
              <a:t>تجزيه و تحليل جدول تقسيم کار در وضع موجود و کشف نقايص وايرادات آن </a:t>
            </a:r>
          </a:p>
          <a:p>
            <a:pPr marL="609600" indent="-609600" algn="r" rtl="1">
              <a:buFont typeface="Wingdings" panose="05000000000000000000" pitchFamily="2" charset="2"/>
              <a:buAutoNum type="arabicPeriod"/>
            </a:pPr>
            <a:r>
              <a:rPr lang="fa-IR">
                <a:cs typeface=" Mitra" pitchFamily="2" charset="-78"/>
              </a:rPr>
              <a:t>تهيه جدول تقسيم کار پيشنهادي </a:t>
            </a:r>
            <a:endParaRPr lang="en-US">
              <a:cs typeface=" Mitra" pitchFamily="2" charset="-78"/>
            </a:endParaRPr>
          </a:p>
        </p:txBody>
      </p:sp>
      <p:grpSp>
        <p:nvGrpSpPr>
          <p:cNvPr id="9220" name="Group 4"/>
          <p:cNvGrpSpPr>
            <a:grpSpLocks/>
          </p:cNvGrpSpPr>
          <p:nvPr/>
        </p:nvGrpSpPr>
        <p:grpSpPr bwMode="auto">
          <a:xfrm>
            <a:off x="9409114" y="6381750"/>
            <a:ext cx="1258887" cy="476250"/>
            <a:chOff x="4967" y="4020"/>
            <a:chExt cx="793" cy="300"/>
          </a:xfrm>
        </p:grpSpPr>
        <p:sp>
          <p:nvSpPr>
            <p:cNvPr id="9221"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9222"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2537568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84322"/>
                                        </p:tgtEl>
                                        <p:attrNameLst>
                                          <p:attrName>style.visibility</p:attrName>
                                        </p:attrNameLst>
                                      </p:cBhvr>
                                      <p:to>
                                        <p:strVal val="visible"/>
                                      </p:to>
                                    </p:set>
                                    <p:animEffect transition="in" filter="fade">
                                      <p:cBhvr>
                                        <p:cTn id="7" dur="800" decel="100000"/>
                                        <p:tgtEl>
                                          <p:spTgt spid="184322"/>
                                        </p:tgtEl>
                                      </p:cBhvr>
                                    </p:animEffect>
                                    <p:anim calcmode="lin" valueType="num">
                                      <p:cBhvr>
                                        <p:cTn id="8" dur="800" decel="100000" fill="hold"/>
                                        <p:tgtEl>
                                          <p:spTgt spid="184322"/>
                                        </p:tgtEl>
                                        <p:attrNameLst>
                                          <p:attrName>style.rotation</p:attrName>
                                        </p:attrNameLst>
                                      </p:cBhvr>
                                      <p:tavLst>
                                        <p:tav tm="0">
                                          <p:val>
                                            <p:fltVal val="-90"/>
                                          </p:val>
                                        </p:tav>
                                        <p:tav tm="100000">
                                          <p:val>
                                            <p:fltVal val="0"/>
                                          </p:val>
                                        </p:tav>
                                      </p:tavLst>
                                    </p:anim>
                                    <p:anim calcmode="lin" valueType="num">
                                      <p:cBhvr>
                                        <p:cTn id="9" dur="800" decel="100000" fill="hold"/>
                                        <p:tgtEl>
                                          <p:spTgt spid="184322"/>
                                        </p:tgtEl>
                                        <p:attrNameLst>
                                          <p:attrName>ppt_x</p:attrName>
                                        </p:attrNameLst>
                                      </p:cBhvr>
                                      <p:tavLst>
                                        <p:tav tm="0">
                                          <p:val>
                                            <p:strVal val="#ppt_x+0.4"/>
                                          </p:val>
                                        </p:tav>
                                        <p:tav tm="100000">
                                          <p:val>
                                            <p:strVal val="#ppt_x-0.05"/>
                                          </p:val>
                                        </p:tav>
                                      </p:tavLst>
                                    </p:anim>
                                    <p:anim calcmode="lin" valueType="num">
                                      <p:cBhvr>
                                        <p:cTn id="10" dur="800" decel="100000" fill="hold"/>
                                        <p:tgtEl>
                                          <p:spTgt spid="1843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843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8432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184323">
                                            <p:txEl>
                                              <p:pRg st="0" end="0"/>
                                            </p:txEl>
                                          </p:spTgt>
                                        </p:tgtEl>
                                        <p:attrNameLst>
                                          <p:attrName>style.visibility</p:attrName>
                                        </p:attrNameLst>
                                      </p:cBhvr>
                                      <p:to>
                                        <p:strVal val="visible"/>
                                      </p:to>
                                    </p:set>
                                    <p:animEffect transition="in" filter="fade">
                                      <p:cBhvr>
                                        <p:cTn id="16" dur="1000"/>
                                        <p:tgtEl>
                                          <p:spTgt spid="184323">
                                            <p:txEl>
                                              <p:pRg st="0" end="0"/>
                                            </p:txEl>
                                          </p:spTgt>
                                        </p:tgtEl>
                                      </p:cBhvr>
                                    </p:animEffect>
                                    <p:anim calcmode="lin" valueType="num">
                                      <p:cBhvr>
                                        <p:cTn id="17" dur="1000" fill="hold"/>
                                        <p:tgtEl>
                                          <p:spTgt spid="18432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184323">
                                            <p:txEl>
                                              <p:pRg st="0" end="0"/>
                                            </p:txEl>
                                          </p:spTgt>
                                        </p:tgtEl>
                                        <p:attrNameLst>
                                          <p:attrName>ppt_y</p:attrName>
                                        </p:attrNameLst>
                                      </p:cBhvr>
                                      <p:tavLst>
                                        <p:tav tm="0">
                                          <p:val>
                                            <p:strVal val="#ppt_y-.1"/>
                                          </p:val>
                                        </p:tav>
                                        <p:tav tm="100000">
                                          <p:val>
                                            <p:strVal val="#ppt_y"/>
                                          </p:val>
                                        </p:tav>
                                      </p:tavLst>
                                    </p:anim>
                                  </p:childTnLst>
                                </p:cTn>
                              </p:par>
                            </p:childTnLst>
                          </p:cTn>
                        </p:par>
                        <p:par>
                          <p:cTn id="19" fill="hold" nodeType="afterGroup">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184323">
                                            <p:txEl>
                                              <p:pRg st="1" end="1"/>
                                            </p:txEl>
                                          </p:spTgt>
                                        </p:tgtEl>
                                        <p:attrNameLst>
                                          <p:attrName>style.visibility</p:attrName>
                                        </p:attrNameLst>
                                      </p:cBhvr>
                                      <p:to>
                                        <p:strVal val="visible"/>
                                      </p:to>
                                    </p:set>
                                    <p:animEffect transition="in" filter="fade">
                                      <p:cBhvr>
                                        <p:cTn id="22" dur="1000"/>
                                        <p:tgtEl>
                                          <p:spTgt spid="184323">
                                            <p:txEl>
                                              <p:pRg st="1" end="1"/>
                                            </p:txEl>
                                          </p:spTgt>
                                        </p:tgtEl>
                                      </p:cBhvr>
                                    </p:animEffect>
                                    <p:anim calcmode="lin" valueType="num">
                                      <p:cBhvr>
                                        <p:cTn id="23" dur="1000" fill="hold"/>
                                        <p:tgtEl>
                                          <p:spTgt spid="18432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184323">
                                            <p:txEl>
                                              <p:pRg st="1" end="1"/>
                                            </p:txEl>
                                          </p:spTgt>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184323">
                                            <p:txEl>
                                              <p:pRg st="2" end="2"/>
                                            </p:txEl>
                                          </p:spTgt>
                                        </p:tgtEl>
                                        <p:attrNameLst>
                                          <p:attrName>style.visibility</p:attrName>
                                        </p:attrNameLst>
                                      </p:cBhvr>
                                      <p:to>
                                        <p:strVal val="visible"/>
                                      </p:to>
                                    </p:set>
                                    <p:animEffect transition="in" filter="fade">
                                      <p:cBhvr>
                                        <p:cTn id="28" dur="1000"/>
                                        <p:tgtEl>
                                          <p:spTgt spid="184323">
                                            <p:txEl>
                                              <p:pRg st="2" end="2"/>
                                            </p:txEl>
                                          </p:spTgt>
                                        </p:tgtEl>
                                      </p:cBhvr>
                                    </p:animEffect>
                                    <p:anim calcmode="lin" valueType="num">
                                      <p:cBhvr>
                                        <p:cTn id="29" dur="1000" fill="hold"/>
                                        <p:tgtEl>
                                          <p:spTgt spid="18432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84323">
                                            <p:txEl>
                                              <p:pRg st="2" end="2"/>
                                            </p:txEl>
                                          </p:spTgt>
                                        </p:tgtEl>
                                        <p:attrNameLst>
                                          <p:attrName>ppt_y</p:attrName>
                                        </p:attrNameLst>
                                      </p:cBhvr>
                                      <p:tavLst>
                                        <p:tav tm="0">
                                          <p:val>
                                            <p:strVal val="#ppt_y-.1"/>
                                          </p:val>
                                        </p:tav>
                                        <p:tav tm="100000">
                                          <p:val>
                                            <p:strVal val="#ppt_y"/>
                                          </p:val>
                                        </p:tav>
                                      </p:tavLst>
                                    </p:anim>
                                  </p:childTnLst>
                                </p:cTn>
                              </p:par>
                            </p:childTnLst>
                          </p:cTn>
                        </p:par>
                        <p:par>
                          <p:cTn id="31" fill="hold" nodeType="afterGroup">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184323">
                                            <p:txEl>
                                              <p:pRg st="3" end="3"/>
                                            </p:txEl>
                                          </p:spTgt>
                                        </p:tgtEl>
                                        <p:attrNameLst>
                                          <p:attrName>style.visibility</p:attrName>
                                        </p:attrNameLst>
                                      </p:cBhvr>
                                      <p:to>
                                        <p:strVal val="visible"/>
                                      </p:to>
                                    </p:set>
                                    <p:animEffect transition="in" filter="fade">
                                      <p:cBhvr>
                                        <p:cTn id="34" dur="1000"/>
                                        <p:tgtEl>
                                          <p:spTgt spid="184323">
                                            <p:txEl>
                                              <p:pRg st="3" end="3"/>
                                            </p:txEl>
                                          </p:spTgt>
                                        </p:tgtEl>
                                      </p:cBhvr>
                                    </p:animEffect>
                                    <p:anim calcmode="lin" valueType="num">
                                      <p:cBhvr>
                                        <p:cTn id="35" dur="1000" fill="hold"/>
                                        <p:tgtEl>
                                          <p:spTgt spid="18432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184323">
                                            <p:txEl>
                                              <p:pRg st="3" end="3"/>
                                            </p:txEl>
                                          </p:spTgt>
                                        </p:tgtEl>
                                        <p:attrNameLst>
                                          <p:attrName>ppt_y</p:attrName>
                                        </p:attrNameLst>
                                      </p:cBhvr>
                                      <p:tavLst>
                                        <p:tav tm="0">
                                          <p:val>
                                            <p:strVal val="#ppt_y-.1"/>
                                          </p:val>
                                        </p:tav>
                                        <p:tav tm="100000">
                                          <p:val>
                                            <p:strVal val="#ppt_y"/>
                                          </p:val>
                                        </p:tav>
                                      </p:tavLst>
                                    </p:anim>
                                  </p:childTnLst>
                                </p:cTn>
                              </p:par>
                            </p:childTnLst>
                          </p:cTn>
                        </p:par>
                        <p:par>
                          <p:cTn id="37" fill="hold" nodeType="afterGroup">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184323">
                                            <p:txEl>
                                              <p:pRg st="4" end="4"/>
                                            </p:txEl>
                                          </p:spTgt>
                                        </p:tgtEl>
                                        <p:attrNameLst>
                                          <p:attrName>style.visibility</p:attrName>
                                        </p:attrNameLst>
                                      </p:cBhvr>
                                      <p:to>
                                        <p:strVal val="visible"/>
                                      </p:to>
                                    </p:set>
                                    <p:animEffect transition="in" filter="fade">
                                      <p:cBhvr>
                                        <p:cTn id="40" dur="1000"/>
                                        <p:tgtEl>
                                          <p:spTgt spid="184323">
                                            <p:txEl>
                                              <p:pRg st="4" end="4"/>
                                            </p:txEl>
                                          </p:spTgt>
                                        </p:tgtEl>
                                      </p:cBhvr>
                                    </p:animEffect>
                                    <p:anim calcmode="lin" valueType="num">
                                      <p:cBhvr>
                                        <p:cTn id="41" dur="1000" fill="hold"/>
                                        <p:tgtEl>
                                          <p:spTgt spid="18432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84323">
                                            <p:txEl>
                                              <p:pRg st="4" end="4"/>
                                            </p:txEl>
                                          </p:spTgt>
                                        </p:tgtEl>
                                        <p:attrNameLst>
                                          <p:attrName>ppt_y</p:attrName>
                                        </p:attrNameLst>
                                      </p:cBhvr>
                                      <p:tavLst>
                                        <p:tav tm="0">
                                          <p:val>
                                            <p:strVal val="#ppt_y-.1"/>
                                          </p:val>
                                        </p:tav>
                                        <p:tav tm="100000">
                                          <p:val>
                                            <p:strVal val="#ppt_y"/>
                                          </p:val>
                                        </p:tav>
                                      </p:tavLst>
                                    </p:anim>
                                  </p:childTnLst>
                                </p:cTn>
                              </p:par>
                            </p:childTnLst>
                          </p:cTn>
                        </p:par>
                        <p:par>
                          <p:cTn id="43" fill="hold" nodeType="afterGroup">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184323">
                                            <p:txEl>
                                              <p:pRg st="5" end="5"/>
                                            </p:txEl>
                                          </p:spTgt>
                                        </p:tgtEl>
                                        <p:attrNameLst>
                                          <p:attrName>style.visibility</p:attrName>
                                        </p:attrNameLst>
                                      </p:cBhvr>
                                      <p:to>
                                        <p:strVal val="visible"/>
                                      </p:to>
                                    </p:set>
                                    <p:animEffect transition="in" filter="fade">
                                      <p:cBhvr>
                                        <p:cTn id="46" dur="1000"/>
                                        <p:tgtEl>
                                          <p:spTgt spid="184323">
                                            <p:txEl>
                                              <p:pRg st="5" end="5"/>
                                            </p:txEl>
                                          </p:spTgt>
                                        </p:tgtEl>
                                      </p:cBhvr>
                                    </p:animEffect>
                                    <p:anim calcmode="lin" valueType="num">
                                      <p:cBhvr>
                                        <p:cTn id="47" dur="1000" fill="hold"/>
                                        <p:tgtEl>
                                          <p:spTgt spid="18432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18432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2" grpId="0"/>
      <p:bldP spid="184323" grpId="0" build="p"/>
    </p:bld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3699" name="Rectangle 3"/>
          <p:cNvSpPr>
            <a:spLocks noGrp="1" noChangeArrowheads="1"/>
          </p:cNvSpPr>
          <p:nvPr>
            <p:ph type="body" idx="4294967295"/>
          </p:nvPr>
        </p:nvSpPr>
        <p:spPr>
          <a:xfrm>
            <a:off x="1919288" y="1484313"/>
            <a:ext cx="6324600" cy="2133600"/>
          </a:xfrm>
        </p:spPr>
        <p:txBody>
          <a:bodyPr/>
          <a:lstStyle/>
          <a:p>
            <a:pPr algn="r" rtl="1" eaLnBrk="1" hangingPunct="1">
              <a:buFontTx/>
              <a:buNone/>
            </a:pPr>
            <a:r>
              <a:rPr lang="fa-IR" sz="3200">
                <a:cs typeface=" Mitra" pitchFamily="2" charset="-78"/>
              </a:rPr>
              <a:t>    براي نشان دادن فعاليت از علامت فلش يا پيكان استفاده مي شود.</a:t>
            </a:r>
            <a:endParaRPr lang="en-US" sz="3200">
              <a:cs typeface=" Mitra" pitchFamily="2" charset="-78"/>
            </a:endParaRPr>
          </a:p>
        </p:txBody>
      </p:sp>
      <p:sp>
        <p:nvSpPr>
          <p:cNvPr id="78851" name="Line 4"/>
          <p:cNvSpPr>
            <a:spLocks noChangeShapeType="1"/>
          </p:cNvSpPr>
          <p:nvPr/>
        </p:nvSpPr>
        <p:spPr bwMode="auto">
          <a:xfrm>
            <a:off x="3359151" y="3860800"/>
            <a:ext cx="352742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grpSp>
        <p:nvGrpSpPr>
          <p:cNvPr id="82948" name="Group 4"/>
          <p:cNvGrpSpPr>
            <a:grpSpLocks/>
          </p:cNvGrpSpPr>
          <p:nvPr/>
        </p:nvGrpSpPr>
        <p:grpSpPr bwMode="auto">
          <a:xfrm>
            <a:off x="9409114" y="6381750"/>
            <a:ext cx="1258887" cy="476250"/>
            <a:chOff x="4967" y="4020"/>
            <a:chExt cx="793" cy="300"/>
          </a:xfrm>
        </p:grpSpPr>
        <p:sp>
          <p:nvSpPr>
            <p:cNvPr id="82949"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82950"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3043785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413699">
                                            <p:txEl>
                                              <p:pRg st="0" end="0"/>
                                            </p:txEl>
                                          </p:spTgt>
                                        </p:tgtEl>
                                        <p:attrNameLst>
                                          <p:attrName>style.visibility</p:attrName>
                                        </p:attrNameLst>
                                      </p:cBhvr>
                                      <p:to>
                                        <p:strVal val="visible"/>
                                      </p:to>
                                    </p:set>
                                    <p:animEffect transition="in" filter="fade">
                                      <p:cBhvr>
                                        <p:cTn id="7" dur="1000"/>
                                        <p:tgtEl>
                                          <p:spTgt spid="413699">
                                            <p:txEl>
                                              <p:pRg st="0" end="0"/>
                                            </p:txEl>
                                          </p:spTgt>
                                        </p:tgtEl>
                                      </p:cBhvr>
                                    </p:animEffect>
                                    <p:anim calcmode="lin" valueType="num">
                                      <p:cBhvr>
                                        <p:cTn id="8" dur="1000" fill="hold"/>
                                        <p:tgtEl>
                                          <p:spTgt spid="413699">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41369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3699">
                                            <p:txEl>
                                              <p:pRg st="0" end="0"/>
                                            </p:txEl>
                                          </p:spTgt>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9" presetClass="entr" presetSubtype="0" fill="hold" grpId="0" nodeType="afterEffect">
                                  <p:stCondLst>
                                    <p:cond delay="0"/>
                                  </p:stCondLst>
                                  <p:childTnLst>
                                    <p:set>
                                      <p:cBhvr>
                                        <p:cTn id="13" dur="1" fill="hold">
                                          <p:stCondLst>
                                            <p:cond delay="0"/>
                                          </p:stCondLst>
                                        </p:cTn>
                                        <p:tgtEl>
                                          <p:spTgt spid="78851"/>
                                        </p:tgtEl>
                                        <p:attrNameLst>
                                          <p:attrName>style.visibility</p:attrName>
                                        </p:attrNameLst>
                                      </p:cBhvr>
                                      <p:to>
                                        <p:strVal val="visible"/>
                                      </p:to>
                                    </p:set>
                                    <p:animEffect transition="in" filter="dissolve">
                                      <p:cBhvr>
                                        <p:cTn id="14" dur="500"/>
                                        <p:tgtEl>
                                          <p:spTgt spid="78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699" grpId="0" build="p"/>
      <p:bldP spid="78851" grpId="0" animBg="1"/>
    </p:bld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0098" name="Rectangle 2"/>
          <p:cNvSpPr>
            <a:spLocks noGrp="1" noChangeArrowheads="1"/>
          </p:cNvSpPr>
          <p:nvPr>
            <p:ph type="title" idx="4294967295"/>
          </p:nvPr>
        </p:nvSpPr>
        <p:spPr/>
        <p:txBody>
          <a:bodyPr anchor="b"/>
          <a:lstStyle/>
          <a:p>
            <a:pPr rtl="1" eaLnBrk="1" hangingPunct="1">
              <a:defRPr/>
            </a:pPr>
            <a:r>
              <a:rPr lang="fa-IR" sz="4000">
                <a:effectLst>
                  <a:outerShdw blurRad="38100" dist="38100" dir="2700000" algn="tl">
                    <a:srgbClr val="C0C0C0"/>
                  </a:outerShdw>
                </a:effectLst>
                <a:cs typeface="B Farnaz" pitchFamily="2" charset="-78"/>
              </a:rPr>
              <a:t>فعاليت عاريه يا فعاليت زمان صفر </a:t>
            </a:r>
            <a:endParaRPr lang="en-US" sz="4000">
              <a:effectLst>
                <a:outerShdw blurRad="38100" dist="38100" dir="2700000" algn="tl">
                  <a:srgbClr val="C0C0C0"/>
                </a:outerShdw>
              </a:effectLst>
              <a:cs typeface="B Farnaz" pitchFamily="2" charset="-78"/>
            </a:endParaRPr>
          </a:p>
        </p:txBody>
      </p:sp>
      <p:sp>
        <p:nvSpPr>
          <p:cNvPr id="260099" name="Rectangle 3"/>
          <p:cNvSpPr>
            <a:spLocks noGrp="1" noChangeArrowheads="1"/>
          </p:cNvSpPr>
          <p:nvPr>
            <p:ph type="body" idx="4294967295"/>
          </p:nvPr>
        </p:nvSpPr>
        <p:spPr>
          <a:xfrm>
            <a:off x="1847850" y="2060575"/>
            <a:ext cx="6324600" cy="2133600"/>
          </a:xfrm>
        </p:spPr>
        <p:txBody>
          <a:bodyPr/>
          <a:lstStyle/>
          <a:p>
            <a:pPr algn="r" rtl="1" eaLnBrk="1" hangingPunct="1">
              <a:buFontTx/>
              <a:buNone/>
            </a:pPr>
            <a:r>
              <a:rPr lang="fa-IR" sz="2900">
                <a:cs typeface=" Mitra" pitchFamily="2" charset="-78"/>
              </a:rPr>
              <a:t>    براي نشان دادن روال منطقي برنامه و ارتباط بين فعاليتها, از علامت فعاليت عاريه يا زمان صفر و يا بي اثر که مستلزم صرف منابع و طي زمان خاصي نيست و صرفا براي منعکس کردن توالي فعاليت ها به کار مي رود, استفاده ميشود</a:t>
            </a:r>
            <a:endParaRPr lang="en-US" sz="2900">
              <a:cs typeface=" Mitra" pitchFamily="2" charset="-78"/>
            </a:endParaRPr>
          </a:p>
        </p:txBody>
      </p:sp>
      <p:sp>
        <p:nvSpPr>
          <p:cNvPr id="79876" name="Line 4"/>
          <p:cNvSpPr>
            <a:spLocks noChangeShapeType="1"/>
          </p:cNvSpPr>
          <p:nvPr/>
        </p:nvSpPr>
        <p:spPr bwMode="auto">
          <a:xfrm>
            <a:off x="3216275" y="4868863"/>
            <a:ext cx="4032250" cy="0"/>
          </a:xfrm>
          <a:prstGeom prst="line">
            <a:avLst/>
          </a:prstGeom>
          <a:noFill/>
          <a:ln w="28575">
            <a:solidFill>
              <a:srgbClr val="00000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fa-IR"/>
          </a:p>
        </p:txBody>
      </p:sp>
      <p:grpSp>
        <p:nvGrpSpPr>
          <p:cNvPr id="83973" name="Group 5"/>
          <p:cNvGrpSpPr>
            <a:grpSpLocks/>
          </p:cNvGrpSpPr>
          <p:nvPr/>
        </p:nvGrpSpPr>
        <p:grpSpPr bwMode="auto">
          <a:xfrm>
            <a:off x="9409114" y="6381750"/>
            <a:ext cx="1258887" cy="476250"/>
            <a:chOff x="4967" y="4020"/>
            <a:chExt cx="793" cy="300"/>
          </a:xfrm>
        </p:grpSpPr>
        <p:sp>
          <p:nvSpPr>
            <p:cNvPr id="83974" name="AutoShape 6">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83975" name="AutoShape 7">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35568165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60098"/>
                                        </p:tgtEl>
                                        <p:attrNameLst>
                                          <p:attrName>style.visibility</p:attrName>
                                        </p:attrNameLst>
                                      </p:cBhvr>
                                      <p:to>
                                        <p:strVal val="visible"/>
                                      </p:to>
                                    </p:set>
                                    <p:animEffect transition="in" filter="fade">
                                      <p:cBhvr>
                                        <p:cTn id="7" dur="1000"/>
                                        <p:tgtEl>
                                          <p:spTgt spid="260098"/>
                                        </p:tgtEl>
                                      </p:cBhvr>
                                    </p:animEffect>
                                    <p:anim calcmode="lin" valueType="num">
                                      <p:cBhvr>
                                        <p:cTn id="8" dur="1000" fill="hold"/>
                                        <p:tgtEl>
                                          <p:spTgt spid="260098"/>
                                        </p:tgtEl>
                                        <p:attrNameLst>
                                          <p:attrName>ppt_x</p:attrName>
                                        </p:attrNameLst>
                                      </p:cBhvr>
                                      <p:tavLst>
                                        <p:tav tm="0">
                                          <p:val>
                                            <p:strVal val="#ppt_x"/>
                                          </p:val>
                                        </p:tav>
                                        <p:tav tm="100000">
                                          <p:val>
                                            <p:strVal val="#ppt_x"/>
                                          </p:val>
                                        </p:tav>
                                      </p:tavLst>
                                    </p:anim>
                                    <p:anim calcmode="lin" valueType="num">
                                      <p:cBhvr>
                                        <p:cTn id="9" dur="898" decel="100000" fill="hold"/>
                                        <p:tgtEl>
                                          <p:spTgt spid="26009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60098"/>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260099">
                                            <p:txEl>
                                              <p:pRg st="0" end="0"/>
                                            </p:txEl>
                                          </p:spTgt>
                                        </p:tgtEl>
                                        <p:attrNameLst>
                                          <p:attrName>style.visibility</p:attrName>
                                        </p:attrNameLst>
                                      </p:cBhvr>
                                      <p:to>
                                        <p:strVal val="visible"/>
                                      </p:to>
                                    </p:set>
                                    <p:animEffect transition="in" filter="fade">
                                      <p:cBhvr>
                                        <p:cTn id="14" dur="1000"/>
                                        <p:tgtEl>
                                          <p:spTgt spid="260099">
                                            <p:txEl>
                                              <p:pRg st="0" end="0"/>
                                            </p:txEl>
                                          </p:spTgt>
                                        </p:tgtEl>
                                      </p:cBhvr>
                                    </p:animEffect>
                                    <p:anim calcmode="lin" valueType="num">
                                      <p:cBhvr>
                                        <p:cTn id="15" dur="1000" fill="hold"/>
                                        <p:tgtEl>
                                          <p:spTgt spid="260099">
                                            <p:txEl>
                                              <p:pRg st="0" end="0"/>
                                            </p:txEl>
                                          </p:spTgt>
                                        </p:tgtEl>
                                        <p:attrNameLst>
                                          <p:attrName>ppt_x</p:attrName>
                                        </p:attrNameLst>
                                      </p:cBhvr>
                                      <p:tavLst>
                                        <p:tav tm="0">
                                          <p:val>
                                            <p:strVal val="#ppt_x"/>
                                          </p:val>
                                        </p:tav>
                                        <p:tav tm="100000">
                                          <p:val>
                                            <p:strVal val="#ppt_x"/>
                                          </p:val>
                                        </p:tav>
                                      </p:tavLst>
                                    </p:anim>
                                    <p:anim calcmode="lin" valueType="num">
                                      <p:cBhvr>
                                        <p:cTn id="16" dur="898" decel="100000" fill="hold"/>
                                        <p:tgtEl>
                                          <p:spTgt spid="260099">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898"/>
                                          </p:stCondLst>
                                        </p:cTn>
                                        <p:tgtEl>
                                          <p:spTgt spid="260099">
                                            <p:txEl>
                                              <p:pRg st="0" end="0"/>
                                            </p:txEl>
                                          </p:spTgt>
                                        </p:tgtEl>
                                        <p:attrNameLst>
                                          <p:attrName>ppt_y</p:attrName>
                                        </p:attrNameLst>
                                      </p:cBhvr>
                                      <p:tavLst>
                                        <p:tav tm="0">
                                          <p:val>
                                            <p:strVal val="#ppt_y-.03"/>
                                          </p:val>
                                        </p:tav>
                                        <p:tav tm="100000">
                                          <p:val>
                                            <p:strVal val="#ppt_y"/>
                                          </p:val>
                                        </p:tav>
                                      </p:tavLst>
                                    </p:anim>
                                  </p:childTnLst>
                                </p:cTn>
                              </p:par>
                            </p:childTnLst>
                          </p:cTn>
                        </p:par>
                        <p:par>
                          <p:cTn id="18" fill="hold" nodeType="afterGroup">
                            <p:stCondLst>
                              <p:cond delay="2000"/>
                            </p:stCondLst>
                            <p:childTnLst>
                              <p:par>
                                <p:cTn id="19" presetID="9" presetClass="entr" presetSubtype="0" fill="hold" grpId="0" nodeType="afterEffect">
                                  <p:stCondLst>
                                    <p:cond delay="0"/>
                                  </p:stCondLst>
                                  <p:childTnLst>
                                    <p:set>
                                      <p:cBhvr>
                                        <p:cTn id="20" dur="1" fill="hold">
                                          <p:stCondLst>
                                            <p:cond delay="0"/>
                                          </p:stCondLst>
                                        </p:cTn>
                                        <p:tgtEl>
                                          <p:spTgt spid="79876"/>
                                        </p:tgtEl>
                                        <p:attrNameLst>
                                          <p:attrName>style.visibility</p:attrName>
                                        </p:attrNameLst>
                                      </p:cBhvr>
                                      <p:to>
                                        <p:strVal val="visible"/>
                                      </p:to>
                                    </p:set>
                                    <p:animEffect transition="in" filter="dissolve">
                                      <p:cBhvr>
                                        <p:cTn id="21" dur="500"/>
                                        <p:tgtEl>
                                          <p:spTgt spid="79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8" grpId="0"/>
      <p:bldP spid="260099" grpId="0" build="p"/>
      <p:bldP spid="79876" grpId="0" animBg="1"/>
    </p:bld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5747" name="Rectangle 3"/>
          <p:cNvSpPr>
            <a:spLocks noGrp="1" noChangeArrowheads="1"/>
          </p:cNvSpPr>
          <p:nvPr>
            <p:ph type="body" idx="4294967295"/>
          </p:nvPr>
        </p:nvSpPr>
        <p:spPr>
          <a:xfrm>
            <a:off x="1919288" y="1341438"/>
            <a:ext cx="6324600" cy="2133600"/>
          </a:xfrm>
        </p:spPr>
        <p:txBody>
          <a:bodyPr/>
          <a:lstStyle/>
          <a:p>
            <a:pPr algn="r" rtl="1" eaLnBrk="1" hangingPunct="1">
              <a:buFontTx/>
              <a:buNone/>
            </a:pPr>
            <a:r>
              <a:rPr lang="fa-IR" sz="3200">
                <a:cs typeface=" Mitra" pitchFamily="2" charset="-78"/>
              </a:rPr>
              <a:t>    براي مثال در شبكه زير براي اين كه فعاليت 4-3 انجام شود لازم است كه فعاليتهاي 2-1 و 3-1 به پايان برسند، </a:t>
            </a:r>
          </a:p>
          <a:p>
            <a:pPr algn="r" rtl="1" eaLnBrk="1" hangingPunct="1">
              <a:buFontTx/>
              <a:buNone/>
            </a:pPr>
            <a:r>
              <a:rPr lang="fa-IR" sz="3200">
                <a:cs typeface=" Mitra" pitchFamily="2" charset="-78"/>
              </a:rPr>
              <a:t>   مثلا ديوارهاي خارجي و ستونهاي داخلي يك سازمان را مي توان در يك زمان ساخت، ولي ساختن سقف به ساخته شدن ديوار بستگي دارد.</a:t>
            </a:r>
            <a:endParaRPr lang="en-US" sz="3200">
              <a:cs typeface=" Mitra" pitchFamily="2" charset="-78"/>
            </a:endParaRPr>
          </a:p>
        </p:txBody>
      </p:sp>
      <p:grpSp>
        <p:nvGrpSpPr>
          <p:cNvPr id="84995" name="Group 3"/>
          <p:cNvGrpSpPr>
            <a:grpSpLocks/>
          </p:cNvGrpSpPr>
          <p:nvPr/>
        </p:nvGrpSpPr>
        <p:grpSpPr bwMode="auto">
          <a:xfrm>
            <a:off x="9409114" y="6381750"/>
            <a:ext cx="1258887" cy="476250"/>
            <a:chOff x="4967" y="4020"/>
            <a:chExt cx="793" cy="300"/>
          </a:xfrm>
        </p:grpSpPr>
        <p:sp>
          <p:nvSpPr>
            <p:cNvPr id="84996" name="AutoShape 4">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84997" name="AutoShape 5">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0485102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415747">
                                            <p:txEl>
                                              <p:pRg st="0" end="0"/>
                                            </p:txEl>
                                          </p:spTgt>
                                        </p:tgtEl>
                                        <p:attrNameLst>
                                          <p:attrName>style.visibility</p:attrName>
                                        </p:attrNameLst>
                                      </p:cBhvr>
                                      <p:to>
                                        <p:strVal val="visible"/>
                                      </p:to>
                                    </p:set>
                                    <p:animEffect transition="in" filter="fade">
                                      <p:cBhvr>
                                        <p:cTn id="7" dur="1000"/>
                                        <p:tgtEl>
                                          <p:spTgt spid="415747">
                                            <p:txEl>
                                              <p:pRg st="0" end="0"/>
                                            </p:txEl>
                                          </p:spTgt>
                                        </p:tgtEl>
                                      </p:cBhvr>
                                    </p:animEffect>
                                    <p:anim calcmode="lin" valueType="num">
                                      <p:cBhvr>
                                        <p:cTn id="8" dur="1000" fill="hold"/>
                                        <p:tgtEl>
                                          <p:spTgt spid="415747">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415747">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5747">
                                            <p:txEl>
                                              <p:pRg st="0" end="0"/>
                                            </p:txEl>
                                          </p:spTgt>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415747">
                                            <p:txEl>
                                              <p:pRg st="1" end="1"/>
                                            </p:txEl>
                                          </p:spTgt>
                                        </p:tgtEl>
                                        <p:attrNameLst>
                                          <p:attrName>style.visibility</p:attrName>
                                        </p:attrNameLst>
                                      </p:cBhvr>
                                      <p:to>
                                        <p:strVal val="visible"/>
                                      </p:to>
                                    </p:set>
                                    <p:animEffect transition="in" filter="fade">
                                      <p:cBhvr>
                                        <p:cTn id="14" dur="1000"/>
                                        <p:tgtEl>
                                          <p:spTgt spid="415747">
                                            <p:txEl>
                                              <p:pRg st="1" end="1"/>
                                            </p:txEl>
                                          </p:spTgt>
                                        </p:tgtEl>
                                      </p:cBhvr>
                                    </p:animEffect>
                                    <p:anim calcmode="lin" valueType="num">
                                      <p:cBhvr>
                                        <p:cTn id="15" dur="1000" fill="hold"/>
                                        <p:tgtEl>
                                          <p:spTgt spid="415747">
                                            <p:txEl>
                                              <p:pRg st="1" end="1"/>
                                            </p:txEl>
                                          </p:spTgt>
                                        </p:tgtEl>
                                        <p:attrNameLst>
                                          <p:attrName>ppt_x</p:attrName>
                                        </p:attrNameLst>
                                      </p:cBhvr>
                                      <p:tavLst>
                                        <p:tav tm="0">
                                          <p:val>
                                            <p:strVal val="#ppt_x"/>
                                          </p:val>
                                        </p:tav>
                                        <p:tav tm="100000">
                                          <p:val>
                                            <p:strVal val="#ppt_x"/>
                                          </p:val>
                                        </p:tav>
                                      </p:tavLst>
                                    </p:anim>
                                    <p:anim calcmode="lin" valueType="num">
                                      <p:cBhvr>
                                        <p:cTn id="16" dur="898" decel="100000" fill="hold"/>
                                        <p:tgtEl>
                                          <p:spTgt spid="415747">
                                            <p:txEl>
                                              <p:pRg st="1" end="1"/>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898"/>
                                          </p:stCondLst>
                                        </p:cTn>
                                        <p:tgtEl>
                                          <p:spTgt spid="415747">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5747" grpId="0" build="p"/>
    </p:bld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81922" name="Group 12"/>
          <p:cNvGrpSpPr>
            <a:grpSpLocks/>
          </p:cNvGrpSpPr>
          <p:nvPr/>
        </p:nvGrpSpPr>
        <p:grpSpPr bwMode="auto">
          <a:xfrm>
            <a:off x="2351088" y="2133600"/>
            <a:ext cx="5903912" cy="2446338"/>
            <a:chOff x="1338" y="1344"/>
            <a:chExt cx="3719" cy="1541"/>
          </a:xfrm>
        </p:grpSpPr>
        <p:sp>
          <p:nvSpPr>
            <p:cNvPr id="86022" name="Oval 4"/>
            <p:cNvSpPr>
              <a:spLocks noChangeArrowheads="1"/>
            </p:cNvSpPr>
            <p:nvPr/>
          </p:nvSpPr>
          <p:spPr bwMode="auto">
            <a:xfrm>
              <a:off x="2971" y="1344"/>
              <a:ext cx="453" cy="453"/>
            </a:xfrm>
            <a:prstGeom prst="ellipse">
              <a:avLst/>
            </a:prstGeom>
            <a:solidFill>
              <a:srgbClr val="FFFF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fa-IR" sz="2400" b="1">
                  <a:latin typeface="Verdana" panose="020B0604030504040204" pitchFamily="34" charset="0"/>
                  <a:cs typeface="Lotus" panose="00000400000000000000" pitchFamily="2" charset="-78"/>
                </a:rPr>
                <a:t>2</a:t>
              </a:r>
              <a:endParaRPr lang="en-US" sz="2400" b="1">
                <a:latin typeface="Verdana" panose="020B0604030504040204" pitchFamily="34" charset="0"/>
                <a:cs typeface="Lotus" panose="00000400000000000000" pitchFamily="2" charset="-78"/>
              </a:endParaRPr>
            </a:p>
          </p:txBody>
        </p:sp>
        <p:sp>
          <p:nvSpPr>
            <p:cNvPr id="86023" name="Oval 5"/>
            <p:cNvSpPr>
              <a:spLocks noChangeArrowheads="1"/>
            </p:cNvSpPr>
            <p:nvPr/>
          </p:nvSpPr>
          <p:spPr bwMode="auto">
            <a:xfrm>
              <a:off x="1338" y="2432"/>
              <a:ext cx="453" cy="453"/>
            </a:xfrm>
            <a:prstGeom prst="ellipse">
              <a:avLst/>
            </a:prstGeom>
            <a:solidFill>
              <a:srgbClr val="FFFF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fa-IR" sz="2400" b="1">
                  <a:latin typeface="Verdana" panose="020B0604030504040204" pitchFamily="34" charset="0"/>
                  <a:cs typeface="Lotus" panose="00000400000000000000" pitchFamily="2" charset="-78"/>
                </a:rPr>
                <a:t>1</a:t>
              </a:r>
              <a:endParaRPr lang="en-US" sz="2400" b="1">
                <a:latin typeface="Verdana" panose="020B0604030504040204" pitchFamily="34" charset="0"/>
                <a:cs typeface="Lotus" panose="00000400000000000000" pitchFamily="2" charset="-78"/>
              </a:endParaRPr>
            </a:p>
          </p:txBody>
        </p:sp>
        <p:sp>
          <p:nvSpPr>
            <p:cNvPr id="86024" name="Oval 6"/>
            <p:cNvSpPr>
              <a:spLocks noChangeArrowheads="1"/>
            </p:cNvSpPr>
            <p:nvPr/>
          </p:nvSpPr>
          <p:spPr bwMode="auto">
            <a:xfrm>
              <a:off x="2971" y="2387"/>
              <a:ext cx="453" cy="453"/>
            </a:xfrm>
            <a:prstGeom prst="ellipse">
              <a:avLst/>
            </a:prstGeom>
            <a:solidFill>
              <a:srgbClr val="FFFF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fa-IR" sz="2400" b="1">
                  <a:latin typeface="Verdana" panose="020B0604030504040204" pitchFamily="34" charset="0"/>
                  <a:cs typeface="Lotus" panose="00000400000000000000" pitchFamily="2" charset="-78"/>
                </a:rPr>
                <a:t>3</a:t>
              </a:r>
              <a:endParaRPr lang="en-US" sz="2400" b="1">
                <a:latin typeface="Verdana" panose="020B0604030504040204" pitchFamily="34" charset="0"/>
                <a:cs typeface="Lotus" panose="00000400000000000000" pitchFamily="2" charset="-78"/>
              </a:endParaRPr>
            </a:p>
          </p:txBody>
        </p:sp>
        <p:sp>
          <p:nvSpPr>
            <p:cNvPr id="86025" name="Oval 7"/>
            <p:cNvSpPr>
              <a:spLocks noChangeArrowheads="1"/>
            </p:cNvSpPr>
            <p:nvPr/>
          </p:nvSpPr>
          <p:spPr bwMode="auto">
            <a:xfrm>
              <a:off x="4604" y="2341"/>
              <a:ext cx="453" cy="453"/>
            </a:xfrm>
            <a:prstGeom prst="ellipse">
              <a:avLst/>
            </a:prstGeom>
            <a:solidFill>
              <a:srgbClr val="FFFF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fa-IR" sz="2400" b="1">
                  <a:latin typeface="Verdana" panose="020B0604030504040204" pitchFamily="34" charset="0"/>
                  <a:cs typeface="Lotus" panose="00000400000000000000" pitchFamily="2" charset="-78"/>
                </a:rPr>
                <a:t>4</a:t>
              </a:r>
              <a:endParaRPr lang="en-US" sz="2400" b="1">
                <a:latin typeface="Verdana" panose="020B0604030504040204" pitchFamily="34" charset="0"/>
                <a:cs typeface="Lotus" panose="00000400000000000000" pitchFamily="2" charset="-78"/>
              </a:endParaRPr>
            </a:p>
          </p:txBody>
        </p:sp>
        <p:sp>
          <p:nvSpPr>
            <p:cNvPr id="86026" name="Line 8"/>
            <p:cNvSpPr>
              <a:spLocks noChangeShapeType="1"/>
            </p:cNvSpPr>
            <p:nvPr/>
          </p:nvSpPr>
          <p:spPr bwMode="auto">
            <a:xfrm flipV="1">
              <a:off x="1701" y="1616"/>
              <a:ext cx="1315" cy="8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86027" name="Line 9"/>
            <p:cNvSpPr>
              <a:spLocks noChangeShapeType="1"/>
            </p:cNvSpPr>
            <p:nvPr/>
          </p:nvSpPr>
          <p:spPr bwMode="auto">
            <a:xfrm>
              <a:off x="3198" y="1792"/>
              <a:ext cx="0" cy="59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86028" name="Line 10"/>
            <p:cNvSpPr>
              <a:spLocks noChangeShapeType="1"/>
            </p:cNvSpPr>
            <p:nvPr/>
          </p:nvSpPr>
          <p:spPr bwMode="auto">
            <a:xfrm>
              <a:off x="1791" y="2614"/>
              <a:ext cx="115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86029" name="Line 11"/>
            <p:cNvSpPr>
              <a:spLocks noChangeShapeType="1"/>
            </p:cNvSpPr>
            <p:nvPr/>
          </p:nvSpPr>
          <p:spPr bwMode="auto">
            <a:xfrm>
              <a:off x="3414" y="2618"/>
              <a:ext cx="118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grpSp>
      <p:grpSp>
        <p:nvGrpSpPr>
          <p:cNvPr id="86019" name="Group 11"/>
          <p:cNvGrpSpPr>
            <a:grpSpLocks/>
          </p:cNvGrpSpPr>
          <p:nvPr/>
        </p:nvGrpSpPr>
        <p:grpSpPr bwMode="auto">
          <a:xfrm>
            <a:off x="9409114" y="6381750"/>
            <a:ext cx="1258887" cy="476250"/>
            <a:chOff x="4967" y="4020"/>
            <a:chExt cx="793" cy="300"/>
          </a:xfrm>
        </p:grpSpPr>
        <p:sp>
          <p:nvSpPr>
            <p:cNvPr id="86020" name="AutoShape 12">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86021" name="AutoShape 13">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38637082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81922"/>
                                        </p:tgtEl>
                                        <p:attrNameLst>
                                          <p:attrName>style.visibility</p:attrName>
                                        </p:attrNameLst>
                                      </p:cBhvr>
                                      <p:to>
                                        <p:strVal val="visible"/>
                                      </p:to>
                                    </p:set>
                                    <p:animEffect transition="in" filter="dissolve">
                                      <p:cBhvr>
                                        <p:cTn id="7" dur="500"/>
                                        <p:tgtEl>
                                          <p:spTgt spid="81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1122" name="Rectangle 2"/>
          <p:cNvSpPr>
            <a:spLocks noGrp="1" noChangeArrowheads="1"/>
          </p:cNvSpPr>
          <p:nvPr>
            <p:ph type="title" idx="4294967295"/>
          </p:nvPr>
        </p:nvSpPr>
        <p:spPr/>
        <p:txBody>
          <a:bodyPr anchor="b"/>
          <a:lstStyle/>
          <a:p>
            <a:pPr rtl="1" eaLnBrk="1" hangingPunct="1">
              <a:defRPr/>
            </a:pPr>
            <a:r>
              <a:rPr lang="fa-IR" sz="4800">
                <a:effectLst>
                  <a:outerShdw blurRad="38100" dist="38100" dir="2700000" algn="tl">
                    <a:srgbClr val="C0C0C0"/>
                  </a:outerShdw>
                </a:effectLst>
                <a:cs typeface="B Farnaz" pitchFamily="2" charset="-78"/>
              </a:rPr>
              <a:t>مراحل روش پرت </a:t>
            </a:r>
            <a:endParaRPr lang="en-US" sz="4800">
              <a:effectLst>
                <a:outerShdw blurRad="38100" dist="38100" dir="2700000" algn="tl">
                  <a:srgbClr val="C0C0C0"/>
                </a:outerShdw>
              </a:effectLst>
              <a:cs typeface="B Farnaz" pitchFamily="2" charset="-78"/>
            </a:endParaRPr>
          </a:p>
        </p:txBody>
      </p:sp>
      <p:sp>
        <p:nvSpPr>
          <p:cNvPr id="261123" name="Rectangle 3"/>
          <p:cNvSpPr>
            <a:spLocks noGrp="1" noChangeArrowheads="1"/>
          </p:cNvSpPr>
          <p:nvPr>
            <p:ph type="body" idx="4294967295"/>
          </p:nvPr>
        </p:nvSpPr>
        <p:spPr>
          <a:xfrm>
            <a:off x="1847850" y="1730375"/>
            <a:ext cx="6324600" cy="2133600"/>
          </a:xfrm>
        </p:spPr>
        <p:txBody>
          <a:bodyPr>
            <a:normAutofit fontScale="55000" lnSpcReduction="20000"/>
          </a:bodyPr>
          <a:lstStyle/>
          <a:p>
            <a:pPr marL="609600" indent="-609600" algn="r" rtl="1">
              <a:buNone/>
            </a:pPr>
            <a:r>
              <a:rPr lang="fa-IR">
                <a:cs typeface=" Mitra" pitchFamily="2" charset="-78"/>
              </a:rPr>
              <a:t>در روش پر ت, طي مراحل زير ضرورت دارد : </a:t>
            </a:r>
          </a:p>
          <a:p>
            <a:pPr marL="609600" indent="-609600" algn="r" rtl="1">
              <a:buFont typeface="Wingdings" panose="05000000000000000000" pitchFamily="2" charset="2"/>
              <a:buAutoNum type="arabicPeriod"/>
            </a:pPr>
            <a:r>
              <a:rPr lang="fa-IR">
                <a:cs typeface=" Mitra" pitchFamily="2" charset="-78"/>
              </a:rPr>
              <a:t>تعيين هدف مورد نظر </a:t>
            </a:r>
          </a:p>
          <a:p>
            <a:pPr marL="609600" indent="-609600" algn="r" rtl="1">
              <a:buFont typeface="Wingdings" panose="05000000000000000000" pitchFamily="2" charset="2"/>
              <a:buAutoNum type="arabicPeriod"/>
            </a:pPr>
            <a:r>
              <a:rPr lang="fa-IR">
                <a:cs typeface=" Mitra" pitchFamily="2" charset="-78"/>
              </a:rPr>
              <a:t>تهيه ليست فعاليتها </a:t>
            </a:r>
          </a:p>
          <a:p>
            <a:pPr marL="609600" indent="-609600" algn="r" rtl="1">
              <a:buFont typeface="Wingdings" panose="05000000000000000000" pitchFamily="2" charset="2"/>
              <a:buAutoNum type="arabicPeriod"/>
            </a:pPr>
            <a:r>
              <a:rPr lang="fa-IR">
                <a:cs typeface=" Mitra" pitchFamily="2" charset="-78"/>
              </a:rPr>
              <a:t>تعيين رويداد هاي مربوط به شروع و پايان هر فعاليت </a:t>
            </a:r>
          </a:p>
          <a:p>
            <a:pPr marL="609600" indent="-609600" algn="r" rtl="1">
              <a:buFont typeface="Wingdings" panose="05000000000000000000" pitchFamily="2" charset="2"/>
              <a:buAutoNum type="arabicPeriod"/>
            </a:pPr>
            <a:r>
              <a:rPr lang="fa-IR">
                <a:cs typeface=" Mitra" pitchFamily="2" charset="-78"/>
              </a:rPr>
              <a:t>شماره گذاري رويدادها</a:t>
            </a:r>
          </a:p>
          <a:p>
            <a:pPr marL="609600" indent="-609600" algn="r" rtl="1">
              <a:buFont typeface="Wingdings" panose="05000000000000000000" pitchFamily="2" charset="2"/>
              <a:buAutoNum type="arabicPeriod"/>
            </a:pPr>
            <a:r>
              <a:rPr lang="fa-IR">
                <a:cs typeface=" Mitra" pitchFamily="2" charset="-78"/>
              </a:rPr>
              <a:t>ترسيم شبکه </a:t>
            </a:r>
          </a:p>
          <a:p>
            <a:pPr marL="609600" indent="-609600" algn="r" rtl="1">
              <a:buFont typeface="Wingdings" panose="05000000000000000000" pitchFamily="2" charset="2"/>
              <a:buAutoNum type="arabicPeriod"/>
            </a:pPr>
            <a:r>
              <a:rPr lang="fa-IR">
                <a:cs typeface=" Mitra" pitchFamily="2" charset="-78"/>
              </a:rPr>
              <a:t>تحليل زماني شبکه </a:t>
            </a:r>
            <a:endParaRPr lang="en-US">
              <a:cs typeface=" Mitra" pitchFamily="2" charset="-78"/>
            </a:endParaRPr>
          </a:p>
        </p:txBody>
      </p:sp>
      <p:grpSp>
        <p:nvGrpSpPr>
          <p:cNvPr id="87044" name="Group 4"/>
          <p:cNvGrpSpPr>
            <a:grpSpLocks/>
          </p:cNvGrpSpPr>
          <p:nvPr/>
        </p:nvGrpSpPr>
        <p:grpSpPr bwMode="auto">
          <a:xfrm>
            <a:off x="9409114" y="6381750"/>
            <a:ext cx="1258887" cy="476250"/>
            <a:chOff x="4967" y="4020"/>
            <a:chExt cx="793" cy="300"/>
          </a:xfrm>
        </p:grpSpPr>
        <p:sp>
          <p:nvSpPr>
            <p:cNvPr id="87045"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87046"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6196721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afterEffect">
                                  <p:stCondLst>
                                    <p:cond delay="0"/>
                                  </p:stCondLst>
                                  <p:iterate type="lt">
                                    <p:tmPct val="10000"/>
                                  </p:iterate>
                                  <p:childTnLst>
                                    <p:set>
                                      <p:cBhvr>
                                        <p:cTn id="6" dur="1" fill="hold">
                                          <p:stCondLst>
                                            <p:cond delay="0"/>
                                          </p:stCondLst>
                                        </p:cTn>
                                        <p:tgtEl>
                                          <p:spTgt spid="261122"/>
                                        </p:tgtEl>
                                        <p:attrNameLst>
                                          <p:attrName>style.visibility</p:attrName>
                                        </p:attrNameLst>
                                      </p:cBhvr>
                                      <p:to>
                                        <p:strVal val="visible"/>
                                      </p:to>
                                    </p:set>
                                    <p:animEffect transition="in" filter="fade">
                                      <p:cBhvr>
                                        <p:cTn id="7" dur="600">
                                          <p:stCondLst>
                                            <p:cond delay="0"/>
                                          </p:stCondLst>
                                        </p:cTn>
                                        <p:tgtEl>
                                          <p:spTgt spid="261122"/>
                                        </p:tgtEl>
                                      </p:cBhvr>
                                    </p:animEffect>
                                    <p:anim calcmode="lin" valueType="num">
                                      <p:cBhvr>
                                        <p:cTn id="8" dur="600" fill="hold">
                                          <p:stCondLst>
                                            <p:cond delay="0"/>
                                          </p:stCondLst>
                                        </p:cTn>
                                        <p:tgtEl>
                                          <p:spTgt spid="261122"/>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261122"/>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261122"/>
                                        </p:tgtEl>
                                        <p:attrNameLst>
                                          <p:attrName>ppt_w</p:attrName>
                                        </p:attrNameLst>
                                      </p:cBhvr>
                                      <p:tavLst>
                                        <p:tav tm="0">
                                          <p:val>
                                            <p:fltVal val="0"/>
                                          </p:val>
                                        </p:tav>
                                        <p:tav tm="100000">
                                          <p:val>
                                            <p:strVal val="#ppt_w"/>
                                          </p:val>
                                        </p:tav>
                                      </p:tavLst>
                                    </p:anim>
                                  </p:childTnLst>
                                </p:cTn>
                              </p:par>
                            </p:childTnLst>
                          </p:cTn>
                        </p:par>
                        <p:par>
                          <p:cTn id="11" fill="hold" nodeType="afterGroup">
                            <p:stCondLst>
                              <p:cond delay="1200"/>
                            </p:stCondLst>
                            <p:childTnLst>
                              <p:par>
                                <p:cTn id="12" presetID="12" presetClass="entr" presetSubtype="4" fill="hold" grpId="0" nodeType="afterEffect">
                                  <p:stCondLst>
                                    <p:cond delay="0"/>
                                  </p:stCondLst>
                                  <p:childTnLst>
                                    <p:set>
                                      <p:cBhvr>
                                        <p:cTn id="13" dur="1" fill="hold">
                                          <p:stCondLst>
                                            <p:cond delay="0"/>
                                          </p:stCondLst>
                                        </p:cTn>
                                        <p:tgtEl>
                                          <p:spTgt spid="261123">
                                            <p:txEl>
                                              <p:pRg st="0" end="0"/>
                                            </p:txEl>
                                          </p:spTgt>
                                        </p:tgtEl>
                                        <p:attrNameLst>
                                          <p:attrName>style.visibility</p:attrName>
                                        </p:attrNameLst>
                                      </p:cBhvr>
                                      <p:to>
                                        <p:strVal val="visible"/>
                                      </p:to>
                                    </p:set>
                                    <p:animEffect transition="in" filter="slide(fromBottom)">
                                      <p:cBhvr>
                                        <p:cTn id="14" dur="500">
                                          <p:stCondLst>
                                            <p:cond delay="0"/>
                                          </p:stCondLst>
                                        </p:cTn>
                                        <p:tgtEl>
                                          <p:spTgt spid="261123">
                                            <p:txEl>
                                              <p:pRg st="0" end="0"/>
                                            </p:txEl>
                                          </p:spTgt>
                                        </p:tgtEl>
                                      </p:cBhvr>
                                    </p:animEffect>
                                  </p:childTnLst>
                                </p:cTn>
                              </p:par>
                            </p:childTnLst>
                          </p:cTn>
                        </p:par>
                        <p:par>
                          <p:cTn id="15" fill="hold" nodeType="afterGroup">
                            <p:stCondLst>
                              <p:cond delay="1700"/>
                            </p:stCondLst>
                            <p:childTnLst>
                              <p:par>
                                <p:cTn id="16" presetID="12" presetClass="entr" presetSubtype="4" fill="hold" grpId="0" nodeType="afterEffect">
                                  <p:stCondLst>
                                    <p:cond delay="0"/>
                                  </p:stCondLst>
                                  <p:childTnLst>
                                    <p:set>
                                      <p:cBhvr>
                                        <p:cTn id="17" dur="1" fill="hold">
                                          <p:stCondLst>
                                            <p:cond delay="0"/>
                                          </p:stCondLst>
                                        </p:cTn>
                                        <p:tgtEl>
                                          <p:spTgt spid="261123">
                                            <p:txEl>
                                              <p:pRg st="1" end="1"/>
                                            </p:txEl>
                                          </p:spTgt>
                                        </p:tgtEl>
                                        <p:attrNameLst>
                                          <p:attrName>style.visibility</p:attrName>
                                        </p:attrNameLst>
                                      </p:cBhvr>
                                      <p:to>
                                        <p:strVal val="visible"/>
                                      </p:to>
                                    </p:set>
                                    <p:animEffect transition="in" filter="slide(fromBottom)">
                                      <p:cBhvr>
                                        <p:cTn id="18" dur="500">
                                          <p:stCondLst>
                                            <p:cond delay="0"/>
                                          </p:stCondLst>
                                        </p:cTn>
                                        <p:tgtEl>
                                          <p:spTgt spid="261123">
                                            <p:txEl>
                                              <p:pRg st="1" end="1"/>
                                            </p:txEl>
                                          </p:spTgt>
                                        </p:tgtEl>
                                      </p:cBhvr>
                                    </p:animEffect>
                                  </p:childTnLst>
                                </p:cTn>
                              </p:par>
                            </p:childTnLst>
                          </p:cTn>
                        </p:par>
                        <p:par>
                          <p:cTn id="19" fill="hold" nodeType="afterGroup">
                            <p:stCondLst>
                              <p:cond delay="2200"/>
                            </p:stCondLst>
                            <p:childTnLst>
                              <p:par>
                                <p:cTn id="20" presetID="12" presetClass="entr" presetSubtype="4" fill="hold" grpId="0" nodeType="afterEffect">
                                  <p:stCondLst>
                                    <p:cond delay="0"/>
                                  </p:stCondLst>
                                  <p:childTnLst>
                                    <p:set>
                                      <p:cBhvr>
                                        <p:cTn id="21" dur="1" fill="hold">
                                          <p:stCondLst>
                                            <p:cond delay="0"/>
                                          </p:stCondLst>
                                        </p:cTn>
                                        <p:tgtEl>
                                          <p:spTgt spid="261123">
                                            <p:txEl>
                                              <p:pRg st="2" end="2"/>
                                            </p:txEl>
                                          </p:spTgt>
                                        </p:tgtEl>
                                        <p:attrNameLst>
                                          <p:attrName>style.visibility</p:attrName>
                                        </p:attrNameLst>
                                      </p:cBhvr>
                                      <p:to>
                                        <p:strVal val="visible"/>
                                      </p:to>
                                    </p:set>
                                    <p:animEffect transition="in" filter="slide(fromBottom)">
                                      <p:cBhvr>
                                        <p:cTn id="22" dur="500">
                                          <p:stCondLst>
                                            <p:cond delay="0"/>
                                          </p:stCondLst>
                                        </p:cTn>
                                        <p:tgtEl>
                                          <p:spTgt spid="261123">
                                            <p:txEl>
                                              <p:pRg st="2" end="2"/>
                                            </p:txEl>
                                          </p:spTgt>
                                        </p:tgtEl>
                                      </p:cBhvr>
                                    </p:animEffect>
                                  </p:childTnLst>
                                </p:cTn>
                              </p:par>
                            </p:childTnLst>
                          </p:cTn>
                        </p:par>
                        <p:par>
                          <p:cTn id="23" fill="hold" nodeType="afterGroup">
                            <p:stCondLst>
                              <p:cond delay="2700"/>
                            </p:stCondLst>
                            <p:childTnLst>
                              <p:par>
                                <p:cTn id="24" presetID="12" presetClass="entr" presetSubtype="4" fill="hold" grpId="0" nodeType="afterEffect">
                                  <p:stCondLst>
                                    <p:cond delay="0"/>
                                  </p:stCondLst>
                                  <p:childTnLst>
                                    <p:set>
                                      <p:cBhvr>
                                        <p:cTn id="25" dur="1" fill="hold">
                                          <p:stCondLst>
                                            <p:cond delay="0"/>
                                          </p:stCondLst>
                                        </p:cTn>
                                        <p:tgtEl>
                                          <p:spTgt spid="261123">
                                            <p:txEl>
                                              <p:pRg st="3" end="3"/>
                                            </p:txEl>
                                          </p:spTgt>
                                        </p:tgtEl>
                                        <p:attrNameLst>
                                          <p:attrName>style.visibility</p:attrName>
                                        </p:attrNameLst>
                                      </p:cBhvr>
                                      <p:to>
                                        <p:strVal val="visible"/>
                                      </p:to>
                                    </p:set>
                                    <p:animEffect transition="in" filter="slide(fromBottom)">
                                      <p:cBhvr>
                                        <p:cTn id="26" dur="500">
                                          <p:stCondLst>
                                            <p:cond delay="0"/>
                                          </p:stCondLst>
                                        </p:cTn>
                                        <p:tgtEl>
                                          <p:spTgt spid="261123">
                                            <p:txEl>
                                              <p:pRg st="3" end="3"/>
                                            </p:txEl>
                                          </p:spTgt>
                                        </p:tgtEl>
                                      </p:cBhvr>
                                    </p:animEffect>
                                  </p:childTnLst>
                                </p:cTn>
                              </p:par>
                            </p:childTnLst>
                          </p:cTn>
                        </p:par>
                        <p:par>
                          <p:cTn id="27" fill="hold" nodeType="afterGroup">
                            <p:stCondLst>
                              <p:cond delay="3200"/>
                            </p:stCondLst>
                            <p:childTnLst>
                              <p:par>
                                <p:cTn id="28" presetID="12" presetClass="entr" presetSubtype="4" fill="hold" grpId="0" nodeType="afterEffect">
                                  <p:stCondLst>
                                    <p:cond delay="0"/>
                                  </p:stCondLst>
                                  <p:childTnLst>
                                    <p:set>
                                      <p:cBhvr>
                                        <p:cTn id="29" dur="1" fill="hold">
                                          <p:stCondLst>
                                            <p:cond delay="0"/>
                                          </p:stCondLst>
                                        </p:cTn>
                                        <p:tgtEl>
                                          <p:spTgt spid="261123">
                                            <p:txEl>
                                              <p:pRg st="4" end="4"/>
                                            </p:txEl>
                                          </p:spTgt>
                                        </p:tgtEl>
                                        <p:attrNameLst>
                                          <p:attrName>style.visibility</p:attrName>
                                        </p:attrNameLst>
                                      </p:cBhvr>
                                      <p:to>
                                        <p:strVal val="visible"/>
                                      </p:to>
                                    </p:set>
                                    <p:animEffect transition="in" filter="slide(fromBottom)">
                                      <p:cBhvr>
                                        <p:cTn id="30" dur="500">
                                          <p:stCondLst>
                                            <p:cond delay="0"/>
                                          </p:stCondLst>
                                        </p:cTn>
                                        <p:tgtEl>
                                          <p:spTgt spid="261123">
                                            <p:txEl>
                                              <p:pRg st="4" end="4"/>
                                            </p:txEl>
                                          </p:spTgt>
                                        </p:tgtEl>
                                      </p:cBhvr>
                                    </p:animEffect>
                                  </p:childTnLst>
                                </p:cTn>
                              </p:par>
                            </p:childTnLst>
                          </p:cTn>
                        </p:par>
                        <p:par>
                          <p:cTn id="31" fill="hold" nodeType="afterGroup">
                            <p:stCondLst>
                              <p:cond delay="3700"/>
                            </p:stCondLst>
                            <p:childTnLst>
                              <p:par>
                                <p:cTn id="32" presetID="12" presetClass="entr" presetSubtype="4" fill="hold" grpId="0" nodeType="afterEffect">
                                  <p:stCondLst>
                                    <p:cond delay="0"/>
                                  </p:stCondLst>
                                  <p:childTnLst>
                                    <p:set>
                                      <p:cBhvr>
                                        <p:cTn id="33" dur="1" fill="hold">
                                          <p:stCondLst>
                                            <p:cond delay="0"/>
                                          </p:stCondLst>
                                        </p:cTn>
                                        <p:tgtEl>
                                          <p:spTgt spid="261123">
                                            <p:txEl>
                                              <p:pRg st="5" end="5"/>
                                            </p:txEl>
                                          </p:spTgt>
                                        </p:tgtEl>
                                        <p:attrNameLst>
                                          <p:attrName>style.visibility</p:attrName>
                                        </p:attrNameLst>
                                      </p:cBhvr>
                                      <p:to>
                                        <p:strVal val="visible"/>
                                      </p:to>
                                    </p:set>
                                    <p:animEffect transition="in" filter="slide(fromBottom)">
                                      <p:cBhvr>
                                        <p:cTn id="34" dur="500">
                                          <p:stCondLst>
                                            <p:cond delay="0"/>
                                          </p:stCondLst>
                                        </p:cTn>
                                        <p:tgtEl>
                                          <p:spTgt spid="261123">
                                            <p:txEl>
                                              <p:pRg st="5" end="5"/>
                                            </p:txEl>
                                          </p:spTgt>
                                        </p:tgtEl>
                                      </p:cBhvr>
                                    </p:animEffect>
                                  </p:childTnLst>
                                </p:cTn>
                              </p:par>
                            </p:childTnLst>
                          </p:cTn>
                        </p:par>
                        <p:par>
                          <p:cTn id="35" fill="hold" nodeType="afterGroup">
                            <p:stCondLst>
                              <p:cond delay="4200"/>
                            </p:stCondLst>
                            <p:childTnLst>
                              <p:par>
                                <p:cTn id="36" presetID="12" presetClass="entr" presetSubtype="4" fill="hold" grpId="0" nodeType="afterEffect">
                                  <p:stCondLst>
                                    <p:cond delay="0"/>
                                  </p:stCondLst>
                                  <p:childTnLst>
                                    <p:set>
                                      <p:cBhvr>
                                        <p:cTn id="37" dur="1" fill="hold">
                                          <p:stCondLst>
                                            <p:cond delay="0"/>
                                          </p:stCondLst>
                                        </p:cTn>
                                        <p:tgtEl>
                                          <p:spTgt spid="261123">
                                            <p:txEl>
                                              <p:pRg st="6" end="6"/>
                                            </p:txEl>
                                          </p:spTgt>
                                        </p:tgtEl>
                                        <p:attrNameLst>
                                          <p:attrName>style.visibility</p:attrName>
                                        </p:attrNameLst>
                                      </p:cBhvr>
                                      <p:to>
                                        <p:strVal val="visible"/>
                                      </p:to>
                                    </p:set>
                                    <p:animEffect transition="in" filter="slide(fromBottom)">
                                      <p:cBhvr>
                                        <p:cTn id="38" dur="500">
                                          <p:stCondLst>
                                            <p:cond delay="0"/>
                                          </p:stCondLst>
                                        </p:cTn>
                                        <p:tgtEl>
                                          <p:spTgt spid="261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2" grpId="0"/>
      <p:bldP spid="261123" grpId="0" build="p"/>
    </p:bld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2146" name="Rectangle 2"/>
          <p:cNvSpPr>
            <a:spLocks noGrp="1" noChangeArrowheads="1"/>
          </p:cNvSpPr>
          <p:nvPr>
            <p:ph type="title" idx="4294967295"/>
          </p:nvPr>
        </p:nvSpPr>
        <p:spPr/>
        <p:txBody>
          <a:bodyPr anchor="b"/>
          <a:lstStyle/>
          <a:p>
            <a:pPr rtl="1" eaLnBrk="1" hangingPunct="1">
              <a:defRPr/>
            </a:pPr>
            <a:r>
              <a:rPr lang="fa-IR" sz="3600">
                <a:effectLst>
                  <a:outerShdw blurRad="38100" dist="38100" dir="2700000" algn="tl">
                    <a:srgbClr val="C0C0C0"/>
                  </a:outerShdw>
                </a:effectLst>
                <a:cs typeface="B Farnaz" pitchFamily="2" charset="-78"/>
              </a:rPr>
              <a:t>براي تنظيم شبکه پرت , آناليست سوالات زير را مورد هر رويداد مطرح مي کند : </a:t>
            </a:r>
            <a:endParaRPr lang="en-US" sz="3600">
              <a:effectLst>
                <a:outerShdw blurRad="38100" dist="38100" dir="2700000" algn="tl">
                  <a:srgbClr val="C0C0C0"/>
                </a:outerShdw>
              </a:effectLst>
              <a:cs typeface="B Farnaz" pitchFamily="2" charset="-78"/>
            </a:endParaRPr>
          </a:p>
        </p:txBody>
      </p:sp>
      <p:sp>
        <p:nvSpPr>
          <p:cNvPr id="262147" name="Rectangle 3"/>
          <p:cNvSpPr>
            <a:spLocks noGrp="1" noChangeArrowheads="1"/>
          </p:cNvSpPr>
          <p:nvPr>
            <p:ph type="body" idx="4294967295"/>
          </p:nvPr>
        </p:nvSpPr>
        <p:spPr>
          <a:xfrm>
            <a:off x="1847850" y="1844675"/>
            <a:ext cx="6553200" cy="2133600"/>
          </a:xfrm>
        </p:spPr>
        <p:txBody>
          <a:bodyPr>
            <a:normAutofit lnSpcReduction="10000"/>
          </a:bodyPr>
          <a:lstStyle/>
          <a:p>
            <a:pPr algn="r" rtl="1" eaLnBrk="1" hangingPunct="1">
              <a:buFontTx/>
              <a:buNone/>
            </a:pPr>
            <a:r>
              <a:rPr lang="fa-IR" sz="2600">
                <a:cs typeface=" Mitra" pitchFamily="2" charset="-78"/>
              </a:rPr>
              <a:t>الف – چه فعاليتها و رويدادهايي بايد قبل از اين رويداد انجام شود؟</a:t>
            </a:r>
          </a:p>
          <a:p>
            <a:pPr algn="r" rtl="1" eaLnBrk="1" hangingPunct="1">
              <a:buFontTx/>
              <a:buNone/>
            </a:pPr>
            <a:r>
              <a:rPr lang="fa-IR" sz="2600">
                <a:cs typeface=" Mitra" pitchFamily="2" charset="-78"/>
              </a:rPr>
              <a:t>ب- چه فعاليتها و رويدادهايي را نمي توان قبل از تکميل اين رويداد شروع کرد ؟</a:t>
            </a:r>
          </a:p>
          <a:p>
            <a:pPr algn="r" rtl="1" eaLnBrk="1" hangingPunct="1">
              <a:buFontTx/>
              <a:buNone/>
            </a:pPr>
            <a:r>
              <a:rPr lang="fa-IR" sz="2600">
                <a:cs typeface=" Mitra" pitchFamily="2" charset="-78"/>
              </a:rPr>
              <a:t>ج- چه فعاليتها و رويدادهايي را مي توان همزمان با اين رويداد انجام داد ؟</a:t>
            </a:r>
          </a:p>
          <a:p>
            <a:pPr algn="r" rtl="1" eaLnBrk="1" hangingPunct="1">
              <a:buFontTx/>
              <a:buNone/>
            </a:pPr>
            <a:r>
              <a:rPr lang="fa-IR" sz="2600">
                <a:cs typeface=" Mitra" pitchFamily="2" charset="-78"/>
              </a:rPr>
              <a:t>پس از اين که سوالات فوق , پاسخ داده شدند , آناليست مي توان با استفاده از اطلاعات به دست آمده , شبکه پرت را ترسيم کند. </a:t>
            </a:r>
            <a:endParaRPr lang="en-US" sz="2600">
              <a:cs typeface=" Mitra" pitchFamily="2" charset="-78"/>
            </a:endParaRPr>
          </a:p>
        </p:txBody>
      </p:sp>
      <p:grpSp>
        <p:nvGrpSpPr>
          <p:cNvPr id="88068" name="Group 4"/>
          <p:cNvGrpSpPr>
            <a:grpSpLocks/>
          </p:cNvGrpSpPr>
          <p:nvPr/>
        </p:nvGrpSpPr>
        <p:grpSpPr bwMode="auto">
          <a:xfrm>
            <a:off x="9409114" y="6381750"/>
            <a:ext cx="1258887" cy="476250"/>
            <a:chOff x="4967" y="4020"/>
            <a:chExt cx="793" cy="300"/>
          </a:xfrm>
        </p:grpSpPr>
        <p:sp>
          <p:nvSpPr>
            <p:cNvPr id="88069"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88070"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42535321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62146"/>
                                        </p:tgtEl>
                                        <p:attrNameLst>
                                          <p:attrName>style.visibility</p:attrName>
                                        </p:attrNameLst>
                                      </p:cBhvr>
                                      <p:to>
                                        <p:strVal val="visible"/>
                                      </p:to>
                                    </p:set>
                                    <p:animEffect transition="in" filter="blinds(horizontal)">
                                      <p:cBhvr>
                                        <p:cTn id="7" dur="500"/>
                                        <p:tgtEl>
                                          <p:spTgt spid="262146"/>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2147">
                                            <p:txEl>
                                              <p:pRg st="0" end="0"/>
                                            </p:txEl>
                                          </p:spTgt>
                                        </p:tgtEl>
                                        <p:attrNameLst>
                                          <p:attrName>style.visibility</p:attrName>
                                        </p:attrNameLst>
                                      </p:cBhvr>
                                      <p:to>
                                        <p:strVal val="visible"/>
                                      </p:to>
                                    </p:set>
                                    <p:animEffect transition="in" filter="fade">
                                      <p:cBhvr>
                                        <p:cTn id="11" dur="1000">
                                          <p:stCondLst>
                                            <p:cond delay="0"/>
                                          </p:stCondLst>
                                        </p:cTn>
                                        <p:tgtEl>
                                          <p:spTgt spid="262147">
                                            <p:txEl>
                                              <p:pRg st="0" end="0"/>
                                            </p:txEl>
                                          </p:spTgt>
                                        </p:tgtEl>
                                      </p:cBhvr>
                                    </p:animEffect>
                                  </p:childTnLst>
                                </p:cTn>
                              </p:par>
                            </p:childTnLst>
                          </p:cTn>
                        </p:par>
                        <p:par>
                          <p:cTn id="12" fill="hold" nodeType="afterGroup">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262147">
                                            <p:txEl>
                                              <p:pRg st="1" end="1"/>
                                            </p:txEl>
                                          </p:spTgt>
                                        </p:tgtEl>
                                        <p:attrNameLst>
                                          <p:attrName>style.visibility</p:attrName>
                                        </p:attrNameLst>
                                      </p:cBhvr>
                                      <p:to>
                                        <p:strVal val="visible"/>
                                      </p:to>
                                    </p:set>
                                    <p:animEffect transition="in" filter="fade">
                                      <p:cBhvr>
                                        <p:cTn id="15" dur="1000">
                                          <p:stCondLst>
                                            <p:cond delay="0"/>
                                          </p:stCondLst>
                                        </p:cTn>
                                        <p:tgtEl>
                                          <p:spTgt spid="262147">
                                            <p:txEl>
                                              <p:pRg st="1" end="1"/>
                                            </p:txEl>
                                          </p:spTgt>
                                        </p:tgtEl>
                                      </p:cBhvr>
                                    </p:animEffect>
                                  </p:childTnLst>
                                </p:cTn>
                              </p:par>
                            </p:childTnLst>
                          </p:cTn>
                        </p:par>
                        <p:par>
                          <p:cTn id="16" fill="hold" nodeType="afterGroup">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262147">
                                            <p:txEl>
                                              <p:pRg st="2" end="2"/>
                                            </p:txEl>
                                          </p:spTgt>
                                        </p:tgtEl>
                                        <p:attrNameLst>
                                          <p:attrName>style.visibility</p:attrName>
                                        </p:attrNameLst>
                                      </p:cBhvr>
                                      <p:to>
                                        <p:strVal val="visible"/>
                                      </p:to>
                                    </p:set>
                                    <p:animEffect transition="in" filter="fade">
                                      <p:cBhvr>
                                        <p:cTn id="19" dur="1000">
                                          <p:stCondLst>
                                            <p:cond delay="0"/>
                                          </p:stCondLst>
                                        </p:cTn>
                                        <p:tgtEl>
                                          <p:spTgt spid="262147">
                                            <p:txEl>
                                              <p:pRg st="2" end="2"/>
                                            </p:txEl>
                                          </p:spTgt>
                                        </p:tgtEl>
                                      </p:cBhvr>
                                    </p:animEffect>
                                  </p:childTnLst>
                                </p:cTn>
                              </p:par>
                            </p:childTnLst>
                          </p:cTn>
                        </p:par>
                        <p:par>
                          <p:cTn id="20" fill="hold" nodeType="afterGroup">
                            <p:stCondLst>
                              <p:cond delay="3500"/>
                            </p:stCondLst>
                            <p:childTnLst>
                              <p:par>
                                <p:cTn id="21" presetID="10" presetClass="entr" presetSubtype="0" fill="hold" grpId="0" nodeType="afterEffect">
                                  <p:stCondLst>
                                    <p:cond delay="0"/>
                                  </p:stCondLst>
                                  <p:childTnLst>
                                    <p:set>
                                      <p:cBhvr>
                                        <p:cTn id="22" dur="1" fill="hold">
                                          <p:stCondLst>
                                            <p:cond delay="0"/>
                                          </p:stCondLst>
                                        </p:cTn>
                                        <p:tgtEl>
                                          <p:spTgt spid="262147">
                                            <p:txEl>
                                              <p:pRg st="3" end="3"/>
                                            </p:txEl>
                                          </p:spTgt>
                                        </p:tgtEl>
                                        <p:attrNameLst>
                                          <p:attrName>style.visibility</p:attrName>
                                        </p:attrNameLst>
                                      </p:cBhvr>
                                      <p:to>
                                        <p:strVal val="visible"/>
                                      </p:to>
                                    </p:set>
                                    <p:animEffect transition="in" filter="fade">
                                      <p:cBhvr>
                                        <p:cTn id="23" dur="1000">
                                          <p:stCondLst>
                                            <p:cond delay="0"/>
                                          </p:stCondLst>
                                        </p:cTn>
                                        <p:tgtEl>
                                          <p:spTgt spid="262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6" grpId="0"/>
      <p:bldP spid="262147" grpId="0" build="p"/>
    </p:bld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6"/>
          <p:cNvSpPr>
            <a:spLocks noGrp="1" noChangeArrowheads="1"/>
          </p:cNvSpPr>
          <p:nvPr>
            <p:ph type="body" idx="4294967295"/>
          </p:nvPr>
        </p:nvSpPr>
        <p:spPr>
          <a:xfrm>
            <a:off x="1409700" y="1196976"/>
            <a:ext cx="7696200" cy="4360863"/>
          </a:xfrm>
        </p:spPr>
        <p:txBody>
          <a:bodyPr/>
          <a:lstStyle/>
          <a:p>
            <a:pPr eaLnBrk="1" hangingPunct="1">
              <a:buFontTx/>
              <a:buNone/>
            </a:pPr>
            <a:endParaRPr lang="fa-IR" smtClean="0"/>
          </a:p>
          <a:p>
            <a:pPr eaLnBrk="1" hangingPunct="1">
              <a:buFontTx/>
              <a:buNone/>
            </a:pPr>
            <a:endParaRPr lang="en-US" smtClean="0"/>
          </a:p>
        </p:txBody>
      </p:sp>
      <p:grpSp>
        <p:nvGrpSpPr>
          <p:cNvPr id="84995" name="Group 81"/>
          <p:cNvGrpSpPr>
            <a:grpSpLocks/>
          </p:cNvGrpSpPr>
          <p:nvPr/>
        </p:nvGrpSpPr>
        <p:grpSpPr bwMode="auto">
          <a:xfrm>
            <a:off x="1524000" y="1557339"/>
            <a:ext cx="8604250" cy="3443287"/>
            <a:chOff x="204" y="1026"/>
            <a:chExt cx="5420" cy="2169"/>
          </a:xfrm>
        </p:grpSpPr>
        <p:grpSp>
          <p:nvGrpSpPr>
            <p:cNvPr id="89095" name="Group 44"/>
            <p:cNvGrpSpPr>
              <a:grpSpLocks/>
            </p:cNvGrpSpPr>
            <p:nvPr/>
          </p:nvGrpSpPr>
          <p:grpSpPr bwMode="auto">
            <a:xfrm>
              <a:off x="204" y="1026"/>
              <a:ext cx="5420" cy="2169"/>
              <a:chOff x="1260" y="2520"/>
              <a:chExt cx="8024" cy="3060"/>
            </a:xfrm>
          </p:grpSpPr>
          <p:grpSp>
            <p:nvGrpSpPr>
              <p:cNvPr id="89097" name="Group 45"/>
              <p:cNvGrpSpPr>
                <a:grpSpLocks/>
              </p:cNvGrpSpPr>
              <p:nvPr/>
            </p:nvGrpSpPr>
            <p:grpSpPr bwMode="auto">
              <a:xfrm>
                <a:off x="1260" y="2520"/>
                <a:ext cx="8024" cy="3060"/>
                <a:chOff x="1260" y="2520"/>
                <a:chExt cx="8024" cy="3060"/>
              </a:xfrm>
            </p:grpSpPr>
            <p:grpSp>
              <p:nvGrpSpPr>
                <p:cNvPr id="89100" name="Group 46"/>
                <p:cNvGrpSpPr>
                  <a:grpSpLocks/>
                </p:cNvGrpSpPr>
                <p:nvPr/>
              </p:nvGrpSpPr>
              <p:grpSpPr bwMode="auto">
                <a:xfrm>
                  <a:off x="2160" y="2520"/>
                  <a:ext cx="720" cy="540"/>
                  <a:chOff x="2160" y="2520"/>
                  <a:chExt cx="720" cy="540"/>
                </a:xfrm>
              </p:grpSpPr>
              <p:sp>
                <p:nvSpPr>
                  <p:cNvPr id="89130" name="Oval 47"/>
                  <p:cNvSpPr>
                    <a:spLocks noChangeArrowheads="1"/>
                  </p:cNvSpPr>
                  <p:nvPr/>
                </p:nvSpPr>
                <p:spPr bwMode="auto">
                  <a:xfrm>
                    <a:off x="2160" y="2520"/>
                    <a:ext cx="540" cy="540"/>
                  </a:xfrm>
                  <a:prstGeom prst="ellipse">
                    <a:avLst/>
                  </a:prstGeom>
                  <a:gradFill rotWithShape="1">
                    <a:gsLst>
                      <a:gs pos="0">
                        <a:srgbClr val="6CBDE2"/>
                      </a:gs>
                      <a:gs pos="100000">
                        <a:srgbClr val="325769"/>
                      </a:gs>
                    </a:gsLst>
                    <a:path path="shape">
                      <a:fillToRect l="50000" t="50000" r="50000" b="50000"/>
                    </a:path>
                  </a:gra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latin typeface="Lotus" panose="00000400000000000000" pitchFamily="2" charset="-78"/>
                        <a:cs typeface="Zar" panose="00000400000000000000" pitchFamily="2" charset="-78"/>
                      </a:rPr>
                      <a:t>1</a:t>
                    </a:r>
                  </a:p>
                </p:txBody>
              </p:sp>
              <p:sp>
                <p:nvSpPr>
                  <p:cNvPr id="89131" name="Rectangle 48"/>
                  <p:cNvSpPr>
                    <a:spLocks noChangeArrowheads="1"/>
                  </p:cNvSpPr>
                  <p:nvPr/>
                </p:nvSpPr>
                <p:spPr bwMode="auto">
                  <a:xfrm>
                    <a:off x="2340" y="2520"/>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endParaRPr lang="en-US" sz="1400">
                      <a:latin typeface="Lotus" panose="00000400000000000000" pitchFamily="2" charset="-78"/>
                      <a:cs typeface="Zar" panose="00000400000000000000" pitchFamily="2" charset="-78"/>
                    </a:endParaRPr>
                  </a:p>
                </p:txBody>
              </p:sp>
            </p:grpSp>
            <p:grpSp>
              <p:nvGrpSpPr>
                <p:cNvPr id="89101" name="Group 49"/>
                <p:cNvGrpSpPr>
                  <a:grpSpLocks/>
                </p:cNvGrpSpPr>
                <p:nvPr/>
              </p:nvGrpSpPr>
              <p:grpSpPr bwMode="auto">
                <a:xfrm>
                  <a:off x="1260" y="3600"/>
                  <a:ext cx="720" cy="540"/>
                  <a:chOff x="2160" y="2520"/>
                  <a:chExt cx="720" cy="540"/>
                </a:xfrm>
              </p:grpSpPr>
              <p:sp>
                <p:nvSpPr>
                  <p:cNvPr id="89128" name="Oval 50"/>
                  <p:cNvSpPr>
                    <a:spLocks noChangeArrowheads="1"/>
                  </p:cNvSpPr>
                  <p:nvPr/>
                </p:nvSpPr>
                <p:spPr bwMode="auto">
                  <a:xfrm>
                    <a:off x="2160" y="2520"/>
                    <a:ext cx="540" cy="540"/>
                  </a:xfrm>
                  <a:prstGeom prst="ellipse">
                    <a:avLst/>
                  </a:prstGeom>
                  <a:gradFill rotWithShape="1">
                    <a:gsLst>
                      <a:gs pos="0">
                        <a:srgbClr val="6CBDE2"/>
                      </a:gs>
                      <a:gs pos="100000">
                        <a:srgbClr val="325769"/>
                      </a:gs>
                    </a:gsLst>
                    <a:path path="shape">
                      <a:fillToRect l="50000" t="50000" r="50000" b="50000"/>
                    </a:path>
                  </a:gra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latin typeface="Lotus" panose="00000400000000000000" pitchFamily="2" charset="-78"/>
                        <a:cs typeface="Lotus" panose="00000400000000000000" pitchFamily="2" charset="-78"/>
                      </a:rPr>
                      <a:t>2</a:t>
                    </a:r>
                  </a:p>
                </p:txBody>
              </p:sp>
              <p:sp>
                <p:nvSpPr>
                  <p:cNvPr id="89129" name="Rectangle 51"/>
                  <p:cNvSpPr>
                    <a:spLocks noChangeArrowheads="1"/>
                  </p:cNvSpPr>
                  <p:nvPr/>
                </p:nvSpPr>
                <p:spPr bwMode="auto">
                  <a:xfrm>
                    <a:off x="2340" y="2520"/>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endParaRPr lang="en-US" sz="1400">
                      <a:latin typeface="Lotus" panose="00000400000000000000" pitchFamily="2" charset="-78"/>
                      <a:cs typeface="Zar" panose="00000400000000000000" pitchFamily="2" charset="-78"/>
                    </a:endParaRPr>
                  </a:p>
                </p:txBody>
              </p:sp>
            </p:grpSp>
            <p:grpSp>
              <p:nvGrpSpPr>
                <p:cNvPr id="89102" name="Group 52"/>
                <p:cNvGrpSpPr>
                  <a:grpSpLocks/>
                </p:cNvGrpSpPr>
                <p:nvPr/>
              </p:nvGrpSpPr>
              <p:grpSpPr bwMode="auto">
                <a:xfrm>
                  <a:off x="3420" y="3600"/>
                  <a:ext cx="720" cy="540"/>
                  <a:chOff x="2160" y="2520"/>
                  <a:chExt cx="720" cy="540"/>
                </a:xfrm>
              </p:grpSpPr>
              <p:sp>
                <p:nvSpPr>
                  <p:cNvPr id="89126" name="Oval 53"/>
                  <p:cNvSpPr>
                    <a:spLocks noChangeArrowheads="1"/>
                  </p:cNvSpPr>
                  <p:nvPr/>
                </p:nvSpPr>
                <p:spPr bwMode="auto">
                  <a:xfrm>
                    <a:off x="2160" y="2520"/>
                    <a:ext cx="540" cy="540"/>
                  </a:xfrm>
                  <a:prstGeom prst="ellipse">
                    <a:avLst/>
                  </a:prstGeom>
                  <a:gradFill rotWithShape="1">
                    <a:gsLst>
                      <a:gs pos="0">
                        <a:srgbClr val="6CBDE2"/>
                      </a:gs>
                      <a:gs pos="100000">
                        <a:srgbClr val="325769"/>
                      </a:gs>
                    </a:gsLst>
                    <a:path path="shape">
                      <a:fillToRect l="50000" t="50000" r="50000" b="50000"/>
                    </a:path>
                  </a:gra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latin typeface="Lotus" panose="00000400000000000000" pitchFamily="2" charset="-78"/>
                        <a:cs typeface="Lotus" panose="00000400000000000000" pitchFamily="2" charset="-78"/>
                      </a:rPr>
                      <a:t>3</a:t>
                    </a:r>
                  </a:p>
                </p:txBody>
              </p:sp>
              <p:sp>
                <p:nvSpPr>
                  <p:cNvPr id="89127" name="Rectangle 54"/>
                  <p:cNvSpPr>
                    <a:spLocks noChangeArrowheads="1"/>
                  </p:cNvSpPr>
                  <p:nvPr/>
                </p:nvSpPr>
                <p:spPr bwMode="auto">
                  <a:xfrm>
                    <a:off x="2340" y="2520"/>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endParaRPr lang="en-US" sz="1400">
                      <a:latin typeface="Lotus" panose="00000400000000000000" pitchFamily="2" charset="-78"/>
                      <a:cs typeface="Zar" panose="00000400000000000000" pitchFamily="2" charset="-78"/>
                    </a:endParaRPr>
                  </a:p>
                </p:txBody>
              </p:sp>
            </p:grpSp>
            <p:grpSp>
              <p:nvGrpSpPr>
                <p:cNvPr id="89103" name="Group 55"/>
                <p:cNvGrpSpPr>
                  <a:grpSpLocks/>
                </p:cNvGrpSpPr>
                <p:nvPr/>
              </p:nvGrpSpPr>
              <p:grpSpPr bwMode="auto">
                <a:xfrm>
                  <a:off x="2700" y="5040"/>
                  <a:ext cx="720" cy="540"/>
                  <a:chOff x="2160" y="2520"/>
                  <a:chExt cx="720" cy="540"/>
                </a:xfrm>
              </p:grpSpPr>
              <p:sp>
                <p:nvSpPr>
                  <p:cNvPr id="89124" name="Oval 56"/>
                  <p:cNvSpPr>
                    <a:spLocks noChangeArrowheads="1"/>
                  </p:cNvSpPr>
                  <p:nvPr/>
                </p:nvSpPr>
                <p:spPr bwMode="auto">
                  <a:xfrm>
                    <a:off x="2160" y="2520"/>
                    <a:ext cx="540" cy="540"/>
                  </a:xfrm>
                  <a:prstGeom prst="ellipse">
                    <a:avLst/>
                  </a:prstGeom>
                  <a:gradFill rotWithShape="1">
                    <a:gsLst>
                      <a:gs pos="0">
                        <a:srgbClr val="6CBDE2"/>
                      </a:gs>
                      <a:gs pos="100000">
                        <a:srgbClr val="325769"/>
                      </a:gs>
                    </a:gsLst>
                    <a:path path="shape">
                      <a:fillToRect l="50000" t="50000" r="50000" b="50000"/>
                    </a:path>
                  </a:gra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latin typeface="Lotus" panose="00000400000000000000" pitchFamily="2" charset="-78"/>
                        <a:cs typeface="Lotus" panose="00000400000000000000" pitchFamily="2" charset="-78"/>
                      </a:rPr>
                      <a:t>4</a:t>
                    </a:r>
                  </a:p>
                </p:txBody>
              </p:sp>
              <p:sp>
                <p:nvSpPr>
                  <p:cNvPr id="89125" name="Rectangle 57"/>
                  <p:cNvSpPr>
                    <a:spLocks noChangeArrowheads="1"/>
                  </p:cNvSpPr>
                  <p:nvPr/>
                </p:nvSpPr>
                <p:spPr bwMode="auto">
                  <a:xfrm>
                    <a:off x="2340" y="2520"/>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endParaRPr lang="en-US" sz="1400">
                      <a:latin typeface="Lotus" panose="00000400000000000000" pitchFamily="2" charset="-78"/>
                      <a:cs typeface="Zar" panose="00000400000000000000" pitchFamily="2" charset="-78"/>
                    </a:endParaRPr>
                  </a:p>
                </p:txBody>
              </p:sp>
            </p:grpSp>
            <p:grpSp>
              <p:nvGrpSpPr>
                <p:cNvPr id="89104" name="Group 58"/>
                <p:cNvGrpSpPr>
                  <a:grpSpLocks/>
                </p:cNvGrpSpPr>
                <p:nvPr/>
              </p:nvGrpSpPr>
              <p:grpSpPr bwMode="auto">
                <a:xfrm>
                  <a:off x="4860" y="2520"/>
                  <a:ext cx="720" cy="540"/>
                  <a:chOff x="2160" y="2520"/>
                  <a:chExt cx="720" cy="540"/>
                </a:xfrm>
              </p:grpSpPr>
              <p:sp>
                <p:nvSpPr>
                  <p:cNvPr id="89122" name="Oval 59"/>
                  <p:cNvSpPr>
                    <a:spLocks noChangeArrowheads="1"/>
                  </p:cNvSpPr>
                  <p:nvPr/>
                </p:nvSpPr>
                <p:spPr bwMode="auto">
                  <a:xfrm>
                    <a:off x="2160" y="2520"/>
                    <a:ext cx="540" cy="540"/>
                  </a:xfrm>
                  <a:prstGeom prst="ellipse">
                    <a:avLst/>
                  </a:prstGeom>
                  <a:gradFill rotWithShape="1">
                    <a:gsLst>
                      <a:gs pos="0">
                        <a:srgbClr val="6CBDE2"/>
                      </a:gs>
                      <a:gs pos="100000">
                        <a:srgbClr val="325769"/>
                      </a:gs>
                    </a:gsLst>
                    <a:path path="shape">
                      <a:fillToRect l="50000" t="50000" r="50000" b="50000"/>
                    </a:path>
                  </a:gra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latin typeface="Lotus" panose="00000400000000000000" pitchFamily="2" charset="-78"/>
                        <a:cs typeface="Lotus" panose="00000400000000000000" pitchFamily="2" charset="-78"/>
                      </a:rPr>
                      <a:t>5</a:t>
                    </a:r>
                  </a:p>
                </p:txBody>
              </p:sp>
              <p:sp>
                <p:nvSpPr>
                  <p:cNvPr id="89123" name="Rectangle 60"/>
                  <p:cNvSpPr>
                    <a:spLocks noChangeArrowheads="1"/>
                  </p:cNvSpPr>
                  <p:nvPr/>
                </p:nvSpPr>
                <p:spPr bwMode="auto">
                  <a:xfrm>
                    <a:off x="2340" y="2520"/>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endParaRPr lang="en-US" sz="1400">
                      <a:latin typeface="Lotus" panose="00000400000000000000" pitchFamily="2" charset="-78"/>
                      <a:cs typeface="Zar" panose="00000400000000000000" pitchFamily="2" charset="-78"/>
                    </a:endParaRPr>
                  </a:p>
                </p:txBody>
              </p:sp>
            </p:grpSp>
            <p:grpSp>
              <p:nvGrpSpPr>
                <p:cNvPr id="89105" name="Group 61"/>
                <p:cNvGrpSpPr>
                  <a:grpSpLocks/>
                </p:cNvGrpSpPr>
                <p:nvPr/>
              </p:nvGrpSpPr>
              <p:grpSpPr bwMode="auto">
                <a:xfrm>
                  <a:off x="6300" y="5040"/>
                  <a:ext cx="720" cy="540"/>
                  <a:chOff x="2160" y="2520"/>
                  <a:chExt cx="720" cy="540"/>
                </a:xfrm>
              </p:grpSpPr>
              <p:sp>
                <p:nvSpPr>
                  <p:cNvPr id="89120" name="Oval 62"/>
                  <p:cNvSpPr>
                    <a:spLocks noChangeArrowheads="1"/>
                  </p:cNvSpPr>
                  <p:nvPr/>
                </p:nvSpPr>
                <p:spPr bwMode="auto">
                  <a:xfrm>
                    <a:off x="2160" y="2520"/>
                    <a:ext cx="540" cy="540"/>
                  </a:xfrm>
                  <a:prstGeom prst="ellipse">
                    <a:avLst/>
                  </a:prstGeom>
                  <a:gradFill rotWithShape="1">
                    <a:gsLst>
                      <a:gs pos="0">
                        <a:srgbClr val="6CBDE2"/>
                      </a:gs>
                      <a:gs pos="100000">
                        <a:srgbClr val="325769"/>
                      </a:gs>
                    </a:gsLst>
                    <a:path path="shape">
                      <a:fillToRect l="50000" t="50000" r="50000" b="50000"/>
                    </a:path>
                  </a:gra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latin typeface="Lotus" panose="00000400000000000000" pitchFamily="2" charset="-78"/>
                        <a:cs typeface="Lotus" panose="00000400000000000000" pitchFamily="2" charset="-78"/>
                      </a:rPr>
                      <a:t>7</a:t>
                    </a:r>
                  </a:p>
                </p:txBody>
              </p:sp>
              <p:sp>
                <p:nvSpPr>
                  <p:cNvPr id="89121" name="Rectangle 63"/>
                  <p:cNvSpPr>
                    <a:spLocks noChangeArrowheads="1"/>
                  </p:cNvSpPr>
                  <p:nvPr/>
                </p:nvSpPr>
                <p:spPr bwMode="auto">
                  <a:xfrm>
                    <a:off x="2340" y="2520"/>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endParaRPr lang="en-US" sz="1400">
                      <a:latin typeface="Lotus" panose="00000400000000000000" pitchFamily="2" charset="-78"/>
                      <a:cs typeface="Zar" panose="00000400000000000000" pitchFamily="2" charset="-78"/>
                    </a:endParaRPr>
                  </a:p>
                </p:txBody>
              </p:sp>
            </p:grpSp>
            <p:grpSp>
              <p:nvGrpSpPr>
                <p:cNvPr id="89106" name="Group 64"/>
                <p:cNvGrpSpPr>
                  <a:grpSpLocks/>
                </p:cNvGrpSpPr>
                <p:nvPr/>
              </p:nvGrpSpPr>
              <p:grpSpPr bwMode="auto">
                <a:xfrm>
                  <a:off x="6300" y="3600"/>
                  <a:ext cx="720" cy="540"/>
                  <a:chOff x="2160" y="2520"/>
                  <a:chExt cx="720" cy="540"/>
                </a:xfrm>
              </p:grpSpPr>
              <p:sp>
                <p:nvSpPr>
                  <p:cNvPr id="89118" name="Oval 65"/>
                  <p:cNvSpPr>
                    <a:spLocks noChangeArrowheads="1"/>
                  </p:cNvSpPr>
                  <p:nvPr/>
                </p:nvSpPr>
                <p:spPr bwMode="auto">
                  <a:xfrm>
                    <a:off x="2160" y="2520"/>
                    <a:ext cx="540" cy="540"/>
                  </a:xfrm>
                  <a:prstGeom prst="ellipse">
                    <a:avLst/>
                  </a:prstGeom>
                  <a:gradFill rotWithShape="1">
                    <a:gsLst>
                      <a:gs pos="0">
                        <a:srgbClr val="6CBDE2"/>
                      </a:gs>
                      <a:gs pos="100000">
                        <a:srgbClr val="325769"/>
                      </a:gs>
                    </a:gsLst>
                    <a:path path="shape">
                      <a:fillToRect l="50000" t="50000" r="50000" b="50000"/>
                    </a:path>
                  </a:gra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latin typeface="Lotus" panose="00000400000000000000" pitchFamily="2" charset="-78"/>
                        <a:cs typeface="Lotus" panose="00000400000000000000" pitchFamily="2" charset="-78"/>
                      </a:rPr>
                      <a:t>6</a:t>
                    </a:r>
                  </a:p>
                </p:txBody>
              </p:sp>
              <p:sp>
                <p:nvSpPr>
                  <p:cNvPr id="89119" name="Rectangle 66"/>
                  <p:cNvSpPr>
                    <a:spLocks noChangeArrowheads="1"/>
                  </p:cNvSpPr>
                  <p:nvPr/>
                </p:nvSpPr>
                <p:spPr bwMode="auto">
                  <a:xfrm>
                    <a:off x="2340" y="2520"/>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endParaRPr lang="en-US" sz="1400">
                      <a:latin typeface="Lotus" panose="00000400000000000000" pitchFamily="2" charset="-78"/>
                      <a:cs typeface="Zar" panose="00000400000000000000" pitchFamily="2" charset="-78"/>
                    </a:endParaRPr>
                  </a:p>
                </p:txBody>
              </p:sp>
            </p:grpSp>
            <p:grpSp>
              <p:nvGrpSpPr>
                <p:cNvPr id="89107" name="Group 67"/>
                <p:cNvGrpSpPr>
                  <a:grpSpLocks/>
                </p:cNvGrpSpPr>
                <p:nvPr/>
              </p:nvGrpSpPr>
              <p:grpSpPr bwMode="auto">
                <a:xfrm>
                  <a:off x="8564" y="3600"/>
                  <a:ext cx="720" cy="540"/>
                  <a:chOff x="2160" y="2520"/>
                  <a:chExt cx="720" cy="540"/>
                </a:xfrm>
              </p:grpSpPr>
              <p:sp>
                <p:nvSpPr>
                  <p:cNvPr id="89116" name="Oval 68"/>
                  <p:cNvSpPr>
                    <a:spLocks noChangeArrowheads="1"/>
                  </p:cNvSpPr>
                  <p:nvPr/>
                </p:nvSpPr>
                <p:spPr bwMode="auto">
                  <a:xfrm>
                    <a:off x="2160" y="2520"/>
                    <a:ext cx="540" cy="540"/>
                  </a:xfrm>
                  <a:prstGeom prst="ellipse">
                    <a:avLst/>
                  </a:prstGeom>
                  <a:gradFill rotWithShape="1">
                    <a:gsLst>
                      <a:gs pos="0">
                        <a:srgbClr val="6CBDE2"/>
                      </a:gs>
                      <a:gs pos="100000">
                        <a:srgbClr val="325769"/>
                      </a:gs>
                    </a:gsLst>
                    <a:path path="shape">
                      <a:fillToRect l="50000" t="50000" r="50000" b="50000"/>
                    </a:path>
                  </a:gradFill>
                  <a:ln w="9525">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latin typeface="Lotus" panose="00000400000000000000" pitchFamily="2" charset="-78"/>
                        <a:cs typeface="Lotus" panose="00000400000000000000" pitchFamily="2" charset="-78"/>
                      </a:rPr>
                      <a:t>8</a:t>
                    </a:r>
                  </a:p>
                </p:txBody>
              </p:sp>
              <p:sp>
                <p:nvSpPr>
                  <p:cNvPr id="89117" name="Rectangle 69"/>
                  <p:cNvSpPr>
                    <a:spLocks noChangeArrowheads="1"/>
                  </p:cNvSpPr>
                  <p:nvPr/>
                </p:nvSpPr>
                <p:spPr bwMode="auto">
                  <a:xfrm>
                    <a:off x="2340" y="2520"/>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endParaRPr lang="en-US" sz="1400">
                      <a:latin typeface="Lotus" panose="00000400000000000000" pitchFamily="2" charset="-78"/>
                      <a:cs typeface="Zar" panose="00000400000000000000" pitchFamily="2" charset="-78"/>
                    </a:endParaRPr>
                  </a:p>
                </p:txBody>
              </p:sp>
            </p:grpSp>
            <p:sp>
              <p:nvSpPr>
                <p:cNvPr id="89108" name="Line 70"/>
                <p:cNvSpPr>
                  <a:spLocks noChangeShapeType="1"/>
                </p:cNvSpPr>
                <p:nvPr/>
              </p:nvSpPr>
              <p:spPr bwMode="auto">
                <a:xfrm flipV="1">
                  <a:off x="1620" y="2880"/>
                  <a:ext cx="54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89109" name="Line 71"/>
                <p:cNvSpPr>
                  <a:spLocks noChangeShapeType="1"/>
                </p:cNvSpPr>
                <p:nvPr/>
              </p:nvSpPr>
              <p:spPr bwMode="auto">
                <a:xfrm>
                  <a:off x="1620" y="4140"/>
                  <a:ext cx="1080" cy="10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89110" name="Line 72"/>
                <p:cNvSpPr>
                  <a:spLocks noChangeShapeType="1"/>
                </p:cNvSpPr>
                <p:nvPr/>
              </p:nvSpPr>
              <p:spPr bwMode="auto">
                <a:xfrm>
                  <a:off x="1800" y="3871"/>
                  <a:ext cx="16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89111" name="Line 73"/>
                <p:cNvSpPr>
                  <a:spLocks noChangeShapeType="1"/>
                </p:cNvSpPr>
                <p:nvPr/>
              </p:nvSpPr>
              <p:spPr bwMode="auto">
                <a:xfrm>
                  <a:off x="3960" y="3871"/>
                  <a:ext cx="23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89112" name="Line 74"/>
                <p:cNvSpPr>
                  <a:spLocks noChangeShapeType="1"/>
                </p:cNvSpPr>
                <p:nvPr/>
              </p:nvSpPr>
              <p:spPr bwMode="auto">
                <a:xfrm>
                  <a:off x="3240" y="5337"/>
                  <a:ext cx="30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89113" name="Line 75"/>
                <p:cNvSpPr>
                  <a:spLocks noChangeShapeType="1"/>
                </p:cNvSpPr>
                <p:nvPr/>
              </p:nvSpPr>
              <p:spPr bwMode="auto">
                <a:xfrm flipV="1">
                  <a:off x="6827" y="4010"/>
                  <a:ext cx="1800" cy="12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89114" name="Line 76"/>
                <p:cNvSpPr>
                  <a:spLocks noChangeShapeType="1"/>
                </p:cNvSpPr>
                <p:nvPr/>
              </p:nvSpPr>
              <p:spPr bwMode="auto">
                <a:xfrm>
                  <a:off x="6840" y="3869"/>
                  <a:ext cx="18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89115" name="Line 77"/>
                <p:cNvSpPr>
                  <a:spLocks noChangeShapeType="1"/>
                </p:cNvSpPr>
                <p:nvPr/>
              </p:nvSpPr>
              <p:spPr bwMode="auto">
                <a:xfrm>
                  <a:off x="2700" y="2752"/>
                  <a:ext cx="21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grpSp>
          <p:sp>
            <p:nvSpPr>
              <p:cNvPr id="89098" name="Line 78"/>
              <p:cNvSpPr>
                <a:spLocks noChangeShapeType="1"/>
              </p:cNvSpPr>
              <p:nvPr/>
            </p:nvSpPr>
            <p:spPr bwMode="auto">
              <a:xfrm flipV="1">
                <a:off x="3780" y="2880"/>
                <a:ext cx="108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89099" name="Line 79"/>
              <p:cNvSpPr>
                <a:spLocks noChangeShapeType="1"/>
              </p:cNvSpPr>
              <p:nvPr/>
            </p:nvSpPr>
            <p:spPr bwMode="auto">
              <a:xfrm>
                <a:off x="5400" y="2880"/>
                <a:ext cx="108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grpSp>
        <p:sp>
          <p:nvSpPr>
            <p:cNvPr id="89096" name="Line 80"/>
            <p:cNvSpPr>
              <a:spLocks noChangeShapeType="1"/>
            </p:cNvSpPr>
            <p:nvPr/>
          </p:nvSpPr>
          <p:spPr bwMode="auto">
            <a:xfrm>
              <a:off x="3787" y="2160"/>
              <a:ext cx="0" cy="635"/>
            </a:xfrm>
            <a:prstGeom prst="line">
              <a:avLst/>
            </a:prstGeom>
            <a:noFill/>
            <a:ln w="9525">
              <a:solidFill>
                <a:schemeClr val="tx1"/>
              </a:solidFill>
              <a:prstDash val="dashDot"/>
              <a:round/>
              <a:headEnd/>
              <a:tailEnd type="triangle" w="med" len="med"/>
            </a:ln>
            <a:extLst>
              <a:ext uri="{909E8E84-426E-40DD-AFC4-6F175D3DCCD1}">
                <a14:hiddenFill xmlns:a14="http://schemas.microsoft.com/office/drawing/2010/main">
                  <a:noFill/>
                </a14:hiddenFill>
              </a:ext>
            </a:extLst>
          </p:spPr>
          <p:txBody>
            <a:bodyPr/>
            <a:lstStyle/>
            <a:p>
              <a:endParaRPr lang="fa-IR"/>
            </a:p>
          </p:txBody>
        </p:sp>
      </p:grpSp>
      <p:grpSp>
        <p:nvGrpSpPr>
          <p:cNvPr id="89092" name="Group 41"/>
          <p:cNvGrpSpPr>
            <a:grpSpLocks/>
          </p:cNvGrpSpPr>
          <p:nvPr/>
        </p:nvGrpSpPr>
        <p:grpSpPr bwMode="auto">
          <a:xfrm>
            <a:off x="9409114" y="6381750"/>
            <a:ext cx="1258887" cy="476250"/>
            <a:chOff x="4967" y="4020"/>
            <a:chExt cx="793" cy="300"/>
          </a:xfrm>
        </p:grpSpPr>
        <p:sp>
          <p:nvSpPr>
            <p:cNvPr id="89093" name="AutoShape 42">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89094" name="AutoShape 43">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4494182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84995"/>
                                        </p:tgtEl>
                                        <p:attrNameLst>
                                          <p:attrName>style.visibility</p:attrName>
                                        </p:attrNameLst>
                                      </p:cBhvr>
                                      <p:to>
                                        <p:strVal val="visible"/>
                                      </p:to>
                                    </p:set>
                                    <p:animEffect transition="in" filter="dissolve">
                                      <p:cBhvr>
                                        <p:cTn id="7" dur="500"/>
                                        <p:tgtEl>
                                          <p:spTgt spid="84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42" name="Rectangle 2"/>
          <p:cNvSpPr>
            <a:spLocks noGrp="1" noChangeArrowheads="1"/>
          </p:cNvSpPr>
          <p:nvPr>
            <p:ph type="title" idx="4294967295"/>
          </p:nvPr>
        </p:nvSpPr>
        <p:spPr>
          <a:xfrm>
            <a:off x="3575050" y="765175"/>
            <a:ext cx="4432300" cy="584200"/>
          </a:xfrm>
        </p:spPr>
        <p:txBody>
          <a:bodyPr anchor="b">
            <a:normAutofit fontScale="90000"/>
          </a:bodyPr>
          <a:lstStyle/>
          <a:p>
            <a:pPr eaLnBrk="1" hangingPunct="1">
              <a:defRPr/>
            </a:pPr>
            <a:r>
              <a:rPr lang="fa-IR" sz="4800">
                <a:effectLst>
                  <a:outerShdw blurRad="38100" dist="38100" dir="2700000" algn="tl">
                    <a:srgbClr val="C0C0C0"/>
                  </a:outerShdw>
                </a:effectLst>
                <a:cs typeface="B Farnaz" pitchFamily="2" charset="-78"/>
              </a:rPr>
              <a:t>تحليل زماني شبکه </a:t>
            </a:r>
            <a:endParaRPr lang="en-US" sz="4800">
              <a:effectLst>
                <a:outerShdw blurRad="38100" dist="38100" dir="2700000" algn="tl">
                  <a:srgbClr val="C0C0C0"/>
                </a:outerShdw>
              </a:effectLst>
              <a:cs typeface="B Farnaz" pitchFamily="2" charset="-78"/>
            </a:endParaRPr>
          </a:p>
        </p:txBody>
      </p:sp>
      <p:sp>
        <p:nvSpPr>
          <p:cNvPr id="266243" name="Rectangle 3"/>
          <p:cNvSpPr>
            <a:spLocks noGrp="1" noChangeArrowheads="1"/>
          </p:cNvSpPr>
          <p:nvPr>
            <p:ph type="body" idx="4294967295"/>
          </p:nvPr>
        </p:nvSpPr>
        <p:spPr>
          <a:xfrm>
            <a:off x="1524000" y="1484314"/>
            <a:ext cx="6802438" cy="4217987"/>
          </a:xfrm>
        </p:spPr>
        <p:txBody>
          <a:bodyPr/>
          <a:lstStyle/>
          <a:p>
            <a:pPr marL="609600" indent="-609600" algn="r" rtl="1">
              <a:buNone/>
            </a:pPr>
            <a:r>
              <a:rPr lang="fa-IR" sz="2600">
                <a:solidFill>
                  <a:srgbClr val="CC3300"/>
                </a:solidFill>
                <a:cs typeface=" Mitra" pitchFamily="2" charset="-78"/>
              </a:rPr>
              <a:t>در تحليل زماني شبکه , قدمهاي زير بايستي برداشته شوند : </a:t>
            </a:r>
          </a:p>
          <a:p>
            <a:pPr marL="609600" indent="-609600" algn="r" rtl="1">
              <a:buFont typeface="Wingdings" panose="05000000000000000000" pitchFamily="2" charset="2"/>
              <a:buAutoNum type="arabicPeriod"/>
            </a:pPr>
            <a:r>
              <a:rPr lang="fa-IR" sz="2600">
                <a:cs typeface=" Mitra" pitchFamily="2" charset="-78"/>
              </a:rPr>
              <a:t>تخمين زمان هر فعاليت  </a:t>
            </a:r>
            <a:r>
              <a:rPr lang="en-US" sz="2600">
                <a:cs typeface=" Mitra" pitchFamily="2" charset="-78"/>
              </a:rPr>
              <a:t>(ta, tm, tb)</a:t>
            </a:r>
            <a:endParaRPr lang="fa-IR" sz="2600">
              <a:cs typeface=" Mitra" pitchFamily="2" charset="-78"/>
            </a:endParaRPr>
          </a:p>
          <a:p>
            <a:pPr marL="609600" indent="-609600" algn="r" rtl="1">
              <a:buFont typeface="Wingdings" panose="05000000000000000000" pitchFamily="2" charset="2"/>
              <a:buAutoNum type="arabicPeriod"/>
            </a:pPr>
            <a:r>
              <a:rPr lang="fa-IR" sz="2600">
                <a:cs typeface=" Mitra" pitchFamily="2" charset="-78"/>
              </a:rPr>
              <a:t>تعيين زمان مورد انتظار براي هر فعاليت  </a:t>
            </a:r>
            <a:r>
              <a:rPr lang="en-US" sz="2600">
                <a:cs typeface=" Mitra" pitchFamily="2" charset="-78"/>
              </a:rPr>
              <a:t>  (te)</a:t>
            </a:r>
            <a:endParaRPr lang="fa-IR" sz="2600">
              <a:cs typeface=" Mitra" pitchFamily="2" charset="-78"/>
            </a:endParaRPr>
          </a:p>
          <a:p>
            <a:pPr marL="609600" indent="-609600" algn="r" rtl="1">
              <a:buFont typeface="Wingdings" panose="05000000000000000000" pitchFamily="2" charset="2"/>
              <a:buAutoNum type="arabicPeriod"/>
            </a:pPr>
            <a:r>
              <a:rPr lang="fa-IR" sz="2600">
                <a:cs typeface=" Mitra" pitchFamily="2" charset="-78"/>
              </a:rPr>
              <a:t>تعيين کمترين زمان مورد انتظار براي هر رويداد </a:t>
            </a:r>
            <a:r>
              <a:rPr lang="en-US" sz="2600">
                <a:cs typeface=" Mitra" pitchFamily="2" charset="-78"/>
              </a:rPr>
              <a:t>(TE)</a:t>
            </a:r>
            <a:endParaRPr lang="fa-IR" sz="2600">
              <a:cs typeface=" Mitra" pitchFamily="2" charset="-78"/>
            </a:endParaRPr>
          </a:p>
          <a:p>
            <a:pPr marL="609600" indent="-609600" algn="r" rtl="1">
              <a:buFont typeface="Wingdings" panose="05000000000000000000" pitchFamily="2" charset="2"/>
              <a:buAutoNum type="arabicPeriod"/>
            </a:pPr>
            <a:r>
              <a:rPr lang="fa-IR" sz="2600">
                <a:cs typeface=" Mitra" pitchFamily="2" charset="-78"/>
              </a:rPr>
              <a:t>تعيين بيشترين زمان مجاز براي هر رويداد </a:t>
            </a:r>
            <a:r>
              <a:rPr lang="en-US" sz="2600">
                <a:cs typeface=" Mitra" pitchFamily="2" charset="-78"/>
              </a:rPr>
              <a:t>(TL)</a:t>
            </a:r>
            <a:endParaRPr lang="fa-IR" sz="2600">
              <a:cs typeface=" Mitra" pitchFamily="2" charset="-78"/>
            </a:endParaRPr>
          </a:p>
          <a:p>
            <a:pPr marL="609600" indent="-609600" algn="r" rtl="1">
              <a:buFont typeface="Wingdings" panose="05000000000000000000" pitchFamily="2" charset="2"/>
              <a:buAutoNum type="arabicPeriod"/>
            </a:pPr>
            <a:r>
              <a:rPr lang="fa-IR" sz="2600">
                <a:cs typeface=" Mitra" pitchFamily="2" charset="-78"/>
              </a:rPr>
              <a:t>تعيين فرجه يا زمان آزاد </a:t>
            </a:r>
            <a:r>
              <a:rPr lang="en-US" sz="2600">
                <a:cs typeface=" Mitra" pitchFamily="2" charset="-78"/>
              </a:rPr>
              <a:t>(S)</a:t>
            </a:r>
            <a:endParaRPr lang="fa-IR" sz="2600">
              <a:cs typeface=" Mitra" pitchFamily="2" charset="-78"/>
            </a:endParaRPr>
          </a:p>
          <a:p>
            <a:pPr marL="609600" indent="-609600" algn="r" rtl="1">
              <a:buFont typeface="Wingdings" panose="05000000000000000000" pitchFamily="2" charset="2"/>
              <a:buAutoNum type="arabicPeriod"/>
            </a:pPr>
            <a:r>
              <a:rPr lang="fa-IR" sz="2600">
                <a:cs typeface=" Mitra" pitchFamily="2" charset="-78"/>
              </a:rPr>
              <a:t>تعيين مسير بحراني </a:t>
            </a:r>
            <a:r>
              <a:rPr lang="en-US" sz="2600">
                <a:cs typeface=" Mitra" pitchFamily="2" charset="-78"/>
              </a:rPr>
              <a:t>(CP)</a:t>
            </a:r>
            <a:endParaRPr lang="fa-IR" sz="2600">
              <a:cs typeface=" Mitra" pitchFamily="2" charset="-78"/>
            </a:endParaRPr>
          </a:p>
          <a:p>
            <a:pPr marL="609600" indent="-609600" algn="r" rtl="1">
              <a:buFont typeface="Wingdings" panose="05000000000000000000" pitchFamily="2" charset="2"/>
              <a:buAutoNum type="arabicPeriod"/>
            </a:pPr>
            <a:r>
              <a:rPr lang="fa-IR" sz="2600">
                <a:cs typeface=" Mitra" pitchFamily="2" charset="-78"/>
              </a:rPr>
              <a:t>تعيين واريانس و احتمال خاتمه پروژه طبق برنامه </a:t>
            </a:r>
            <a:r>
              <a:rPr lang="en-US" sz="2600">
                <a:cs typeface=" Mitra" pitchFamily="2" charset="-78"/>
              </a:rPr>
              <a:t>(a)</a:t>
            </a:r>
          </a:p>
        </p:txBody>
      </p:sp>
      <p:grpSp>
        <p:nvGrpSpPr>
          <p:cNvPr id="90116" name="Group 4"/>
          <p:cNvGrpSpPr>
            <a:grpSpLocks/>
          </p:cNvGrpSpPr>
          <p:nvPr/>
        </p:nvGrpSpPr>
        <p:grpSpPr bwMode="auto">
          <a:xfrm>
            <a:off x="9409114" y="6381750"/>
            <a:ext cx="1258887" cy="476250"/>
            <a:chOff x="4967" y="4020"/>
            <a:chExt cx="793" cy="300"/>
          </a:xfrm>
        </p:grpSpPr>
        <p:sp>
          <p:nvSpPr>
            <p:cNvPr id="90117"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90118"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8437710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66242"/>
                                        </p:tgtEl>
                                        <p:attrNameLst>
                                          <p:attrName>style.visibility</p:attrName>
                                        </p:attrNameLst>
                                      </p:cBhvr>
                                      <p:to>
                                        <p:strVal val="visible"/>
                                      </p:to>
                                    </p:set>
                                    <p:animEffect transition="in" filter="fade">
                                      <p:cBhvr>
                                        <p:cTn id="7" dur="1000"/>
                                        <p:tgtEl>
                                          <p:spTgt spid="266242"/>
                                        </p:tgtEl>
                                      </p:cBhvr>
                                    </p:animEffect>
                                    <p:anim calcmode="lin" valueType="num">
                                      <p:cBhvr>
                                        <p:cTn id="8" dur="1000" fill="hold"/>
                                        <p:tgtEl>
                                          <p:spTgt spid="266242"/>
                                        </p:tgtEl>
                                        <p:attrNameLst>
                                          <p:attrName>ppt_x</p:attrName>
                                        </p:attrNameLst>
                                      </p:cBhvr>
                                      <p:tavLst>
                                        <p:tav tm="0">
                                          <p:val>
                                            <p:strVal val="#ppt_x"/>
                                          </p:val>
                                        </p:tav>
                                        <p:tav tm="100000">
                                          <p:val>
                                            <p:strVal val="#ppt_x"/>
                                          </p:val>
                                        </p:tav>
                                      </p:tavLst>
                                    </p:anim>
                                    <p:anim calcmode="lin" valueType="num">
                                      <p:cBhvr>
                                        <p:cTn id="9" dur="1000" fill="hold"/>
                                        <p:tgtEl>
                                          <p:spTgt spid="26624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9" presetClass="entr" presetSubtype="0" fill="hold" grpId="0" nodeType="afterEffect">
                                  <p:stCondLst>
                                    <p:cond delay="0"/>
                                  </p:stCondLst>
                                  <p:childTnLst>
                                    <p:set>
                                      <p:cBhvr>
                                        <p:cTn id="12" dur="1" fill="hold">
                                          <p:stCondLst>
                                            <p:cond delay="0"/>
                                          </p:stCondLst>
                                        </p:cTn>
                                        <p:tgtEl>
                                          <p:spTgt spid="266243">
                                            <p:txEl>
                                              <p:pRg st="0" end="0"/>
                                            </p:txEl>
                                          </p:spTgt>
                                        </p:tgtEl>
                                        <p:attrNameLst>
                                          <p:attrName>style.visibility</p:attrName>
                                        </p:attrNameLst>
                                      </p:cBhvr>
                                      <p:to>
                                        <p:strVal val="visible"/>
                                      </p:to>
                                    </p:set>
                                    <p:animEffect transition="in" filter="dissolve">
                                      <p:cBhvr>
                                        <p:cTn id="13" dur="500"/>
                                        <p:tgtEl>
                                          <p:spTgt spid="266243">
                                            <p:txEl>
                                              <p:pRg st="0" end="0"/>
                                            </p:txEl>
                                          </p:spTgt>
                                        </p:tgtEl>
                                      </p:cBhvr>
                                    </p:animEffect>
                                  </p:childTnLst>
                                </p:cTn>
                              </p:par>
                            </p:childTnLst>
                          </p:cTn>
                        </p:par>
                        <p:par>
                          <p:cTn id="14" fill="hold" nodeType="afterGroup">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266243">
                                            <p:txEl>
                                              <p:pRg st="1" end="1"/>
                                            </p:txEl>
                                          </p:spTgt>
                                        </p:tgtEl>
                                        <p:attrNameLst>
                                          <p:attrName>style.visibility</p:attrName>
                                        </p:attrNameLst>
                                      </p:cBhvr>
                                      <p:to>
                                        <p:strVal val="visible"/>
                                      </p:to>
                                    </p:set>
                                    <p:animEffect transition="in" filter="dissolve">
                                      <p:cBhvr>
                                        <p:cTn id="17" dur="500"/>
                                        <p:tgtEl>
                                          <p:spTgt spid="266243">
                                            <p:txEl>
                                              <p:pRg st="1" end="1"/>
                                            </p:txEl>
                                          </p:spTgt>
                                        </p:tgtEl>
                                      </p:cBhvr>
                                    </p:animEffect>
                                  </p:childTnLst>
                                </p:cTn>
                              </p:par>
                            </p:childTnLst>
                          </p:cTn>
                        </p:par>
                        <p:par>
                          <p:cTn id="18" fill="hold" nodeType="afterGroup">
                            <p:stCondLst>
                              <p:cond delay="2000"/>
                            </p:stCondLst>
                            <p:childTnLst>
                              <p:par>
                                <p:cTn id="19" presetID="9" presetClass="entr" presetSubtype="0" fill="hold" grpId="0" nodeType="afterEffect">
                                  <p:stCondLst>
                                    <p:cond delay="0"/>
                                  </p:stCondLst>
                                  <p:childTnLst>
                                    <p:set>
                                      <p:cBhvr>
                                        <p:cTn id="20" dur="1" fill="hold">
                                          <p:stCondLst>
                                            <p:cond delay="0"/>
                                          </p:stCondLst>
                                        </p:cTn>
                                        <p:tgtEl>
                                          <p:spTgt spid="266243">
                                            <p:txEl>
                                              <p:pRg st="2" end="2"/>
                                            </p:txEl>
                                          </p:spTgt>
                                        </p:tgtEl>
                                        <p:attrNameLst>
                                          <p:attrName>style.visibility</p:attrName>
                                        </p:attrNameLst>
                                      </p:cBhvr>
                                      <p:to>
                                        <p:strVal val="visible"/>
                                      </p:to>
                                    </p:set>
                                    <p:animEffect transition="in" filter="dissolve">
                                      <p:cBhvr>
                                        <p:cTn id="21" dur="500"/>
                                        <p:tgtEl>
                                          <p:spTgt spid="266243">
                                            <p:txEl>
                                              <p:pRg st="2" end="2"/>
                                            </p:txEl>
                                          </p:spTgt>
                                        </p:tgtEl>
                                      </p:cBhvr>
                                    </p:animEffect>
                                  </p:childTnLst>
                                </p:cTn>
                              </p:par>
                            </p:childTnLst>
                          </p:cTn>
                        </p:par>
                        <p:par>
                          <p:cTn id="22" fill="hold" nodeType="afterGroup">
                            <p:stCondLst>
                              <p:cond delay="2500"/>
                            </p:stCondLst>
                            <p:childTnLst>
                              <p:par>
                                <p:cTn id="23" presetID="9" presetClass="entr" presetSubtype="0" fill="hold" grpId="0" nodeType="afterEffect">
                                  <p:stCondLst>
                                    <p:cond delay="0"/>
                                  </p:stCondLst>
                                  <p:childTnLst>
                                    <p:set>
                                      <p:cBhvr>
                                        <p:cTn id="24" dur="1" fill="hold">
                                          <p:stCondLst>
                                            <p:cond delay="0"/>
                                          </p:stCondLst>
                                        </p:cTn>
                                        <p:tgtEl>
                                          <p:spTgt spid="266243">
                                            <p:txEl>
                                              <p:pRg st="3" end="3"/>
                                            </p:txEl>
                                          </p:spTgt>
                                        </p:tgtEl>
                                        <p:attrNameLst>
                                          <p:attrName>style.visibility</p:attrName>
                                        </p:attrNameLst>
                                      </p:cBhvr>
                                      <p:to>
                                        <p:strVal val="visible"/>
                                      </p:to>
                                    </p:set>
                                    <p:animEffect transition="in" filter="dissolve">
                                      <p:cBhvr>
                                        <p:cTn id="25" dur="500"/>
                                        <p:tgtEl>
                                          <p:spTgt spid="266243">
                                            <p:txEl>
                                              <p:pRg st="3" end="3"/>
                                            </p:txEl>
                                          </p:spTgt>
                                        </p:tgtEl>
                                      </p:cBhvr>
                                    </p:animEffect>
                                  </p:childTnLst>
                                </p:cTn>
                              </p:par>
                            </p:childTnLst>
                          </p:cTn>
                        </p:par>
                        <p:par>
                          <p:cTn id="26" fill="hold" nodeType="afterGroup">
                            <p:stCondLst>
                              <p:cond delay="3000"/>
                            </p:stCondLst>
                            <p:childTnLst>
                              <p:par>
                                <p:cTn id="27" presetID="9" presetClass="entr" presetSubtype="0" fill="hold" grpId="0" nodeType="afterEffect">
                                  <p:stCondLst>
                                    <p:cond delay="0"/>
                                  </p:stCondLst>
                                  <p:childTnLst>
                                    <p:set>
                                      <p:cBhvr>
                                        <p:cTn id="28" dur="1" fill="hold">
                                          <p:stCondLst>
                                            <p:cond delay="0"/>
                                          </p:stCondLst>
                                        </p:cTn>
                                        <p:tgtEl>
                                          <p:spTgt spid="266243">
                                            <p:txEl>
                                              <p:pRg st="4" end="4"/>
                                            </p:txEl>
                                          </p:spTgt>
                                        </p:tgtEl>
                                        <p:attrNameLst>
                                          <p:attrName>style.visibility</p:attrName>
                                        </p:attrNameLst>
                                      </p:cBhvr>
                                      <p:to>
                                        <p:strVal val="visible"/>
                                      </p:to>
                                    </p:set>
                                    <p:animEffect transition="in" filter="dissolve">
                                      <p:cBhvr>
                                        <p:cTn id="29" dur="500"/>
                                        <p:tgtEl>
                                          <p:spTgt spid="266243">
                                            <p:txEl>
                                              <p:pRg st="4" end="4"/>
                                            </p:txEl>
                                          </p:spTgt>
                                        </p:tgtEl>
                                      </p:cBhvr>
                                    </p:animEffect>
                                  </p:childTnLst>
                                </p:cTn>
                              </p:par>
                            </p:childTnLst>
                          </p:cTn>
                        </p:par>
                        <p:par>
                          <p:cTn id="30" fill="hold" nodeType="afterGroup">
                            <p:stCondLst>
                              <p:cond delay="3500"/>
                            </p:stCondLst>
                            <p:childTnLst>
                              <p:par>
                                <p:cTn id="31" presetID="9" presetClass="entr" presetSubtype="0" fill="hold" grpId="0" nodeType="afterEffect">
                                  <p:stCondLst>
                                    <p:cond delay="0"/>
                                  </p:stCondLst>
                                  <p:childTnLst>
                                    <p:set>
                                      <p:cBhvr>
                                        <p:cTn id="32" dur="1" fill="hold">
                                          <p:stCondLst>
                                            <p:cond delay="0"/>
                                          </p:stCondLst>
                                        </p:cTn>
                                        <p:tgtEl>
                                          <p:spTgt spid="266243">
                                            <p:txEl>
                                              <p:pRg st="5" end="5"/>
                                            </p:txEl>
                                          </p:spTgt>
                                        </p:tgtEl>
                                        <p:attrNameLst>
                                          <p:attrName>style.visibility</p:attrName>
                                        </p:attrNameLst>
                                      </p:cBhvr>
                                      <p:to>
                                        <p:strVal val="visible"/>
                                      </p:to>
                                    </p:set>
                                    <p:animEffect transition="in" filter="dissolve">
                                      <p:cBhvr>
                                        <p:cTn id="33" dur="500"/>
                                        <p:tgtEl>
                                          <p:spTgt spid="266243">
                                            <p:txEl>
                                              <p:pRg st="5" end="5"/>
                                            </p:txEl>
                                          </p:spTgt>
                                        </p:tgtEl>
                                      </p:cBhvr>
                                    </p:animEffect>
                                  </p:childTnLst>
                                </p:cTn>
                              </p:par>
                            </p:childTnLst>
                          </p:cTn>
                        </p:par>
                        <p:par>
                          <p:cTn id="34" fill="hold" nodeType="afterGroup">
                            <p:stCondLst>
                              <p:cond delay="4000"/>
                            </p:stCondLst>
                            <p:childTnLst>
                              <p:par>
                                <p:cTn id="35" presetID="9" presetClass="entr" presetSubtype="0" fill="hold" grpId="0" nodeType="afterEffect">
                                  <p:stCondLst>
                                    <p:cond delay="0"/>
                                  </p:stCondLst>
                                  <p:childTnLst>
                                    <p:set>
                                      <p:cBhvr>
                                        <p:cTn id="36" dur="1" fill="hold">
                                          <p:stCondLst>
                                            <p:cond delay="0"/>
                                          </p:stCondLst>
                                        </p:cTn>
                                        <p:tgtEl>
                                          <p:spTgt spid="266243">
                                            <p:txEl>
                                              <p:pRg st="6" end="6"/>
                                            </p:txEl>
                                          </p:spTgt>
                                        </p:tgtEl>
                                        <p:attrNameLst>
                                          <p:attrName>style.visibility</p:attrName>
                                        </p:attrNameLst>
                                      </p:cBhvr>
                                      <p:to>
                                        <p:strVal val="visible"/>
                                      </p:to>
                                    </p:set>
                                    <p:animEffect transition="in" filter="dissolve">
                                      <p:cBhvr>
                                        <p:cTn id="37" dur="500"/>
                                        <p:tgtEl>
                                          <p:spTgt spid="266243">
                                            <p:txEl>
                                              <p:pRg st="6" end="6"/>
                                            </p:txEl>
                                          </p:spTgt>
                                        </p:tgtEl>
                                      </p:cBhvr>
                                    </p:animEffect>
                                  </p:childTnLst>
                                </p:cTn>
                              </p:par>
                            </p:childTnLst>
                          </p:cTn>
                        </p:par>
                        <p:par>
                          <p:cTn id="38" fill="hold" nodeType="afterGroup">
                            <p:stCondLst>
                              <p:cond delay="4500"/>
                            </p:stCondLst>
                            <p:childTnLst>
                              <p:par>
                                <p:cTn id="39" presetID="9" presetClass="entr" presetSubtype="0" fill="hold" grpId="0" nodeType="afterEffect">
                                  <p:stCondLst>
                                    <p:cond delay="0"/>
                                  </p:stCondLst>
                                  <p:childTnLst>
                                    <p:set>
                                      <p:cBhvr>
                                        <p:cTn id="40" dur="1" fill="hold">
                                          <p:stCondLst>
                                            <p:cond delay="0"/>
                                          </p:stCondLst>
                                        </p:cTn>
                                        <p:tgtEl>
                                          <p:spTgt spid="266243">
                                            <p:txEl>
                                              <p:pRg st="7" end="7"/>
                                            </p:txEl>
                                          </p:spTgt>
                                        </p:tgtEl>
                                        <p:attrNameLst>
                                          <p:attrName>style.visibility</p:attrName>
                                        </p:attrNameLst>
                                      </p:cBhvr>
                                      <p:to>
                                        <p:strVal val="visible"/>
                                      </p:to>
                                    </p:set>
                                    <p:animEffect transition="in" filter="dissolve">
                                      <p:cBhvr>
                                        <p:cTn id="41" dur="500"/>
                                        <p:tgtEl>
                                          <p:spTgt spid="266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2" grpId="0"/>
      <p:bldP spid="266243" grpId="0" build="p"/>
    </p:bldLst>
  </p:timing>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8290" name="Rectangle 2"/>
          <p:cNvSpPr>
            <a:spLocks noGrp="1" noChangeArrowheads="1"/>
          </p:cNvSpPr>
          <p:nvPr>
            <p:ph type="title" idx="4294967295"/>
          </p:nvPr>
        </p:nvSpPr>
        <p:spPr/>
        <p:txBody>
          <a:bodyPr anchor="b"/>
          <a:lstStyle/>
          <a:p>
            <a:pPr marL="914400" indent="-914400" rtl="1">
              <a:defRPr/>
            </a:pPr>
            <a:r>
              <a:rPr lang="fa-IR" sz="4800">
                <a:effectLst>
                  <a:outerShdw blurRad="38100" dist="38100" dir="2700000" algn="tl">
                    <a:srgbClr val="C0C0C0"/>
                  </a:outerShdw>
                </a:effectLst>
                <a:cs typeface="B Farnaz" pitchFamily="2" charset="-78"/>
              </a:rPr>
              <a:t>تخمين زمان هر فعاليت </a:t>
            </a:r>
            <a:endParaRPr lang="en-US" sz="4800">
              <a:effectLst>
                <a:outerShdw blurRad="38100" dist="38100" dir="2700000" algn="tl">
                  <a:srgbClr val="C0C0C0"/>
                </a:outerShdw>
              </a:effectLst>
              <a:cs typeface="B Farnaz" pitchFamily="2" charset="-78"/>
            </a:endParaRPr>
          </a:p>
        </p:txBody>
      </p:sp>
      <p:sp>
        <p:nvSpPr>
          <p:cNvPr id="268291" name="Rectangle 3"/>
          <p:cNvSpPr>
            <a:spLocks noGrp="1" noChangeArrowheads="1"/>
          </p:cNvSpPr>
          <p:nvPr>
            <p:ph type="body" idx="4294967295"/>
          </p:nvPr>
        </p:nvSpPr>
        <p:spPr>
          <a:xfrm>
            <a:off x="1847850" y="1916113"/>
            <a:ext cx="6324600" cy="2133600"/>
          </a:xfrm>
        </p:spPr>
        <p:txBody>
          <a:bodyPr>
            <a:normAutofit lnSpcReduction="10000"/>
          </a:bodyPr>
          <a:lstStyle/>
          <a:p>
            <a:pPr algn="r" rtl="1" eaLnBrk="1" hangingPunct="1">
              <a:buFontTx/>
              <a:buNone/>
            </a:pPr>
            <a:r>
              <a:rPr lang="fa-IR" sz="3200">
                <a:cs typeface=" Mitra" pitchFamily="2" charset="-78"/>
              </a:rPr>
              <a:t>    براي تعيين زمان هر فعاليت, روال کار در برنامه ريزي شبکه اي پرت, به اين ترتيب است که براي هر يک از فعاليتها, سه زمان بر آورد مي شود و سپس با استفاده از فرمول خاصي, سه زمان برآورد شده به سمک زمان تبديل مي گردد. برآوردهاي زماني عبارتنداز : </a:t>
            </a:r>
            <a:r>
              <a:rPr lang="en-US" sz="3200">
                <a:cs typeface=" Mitra" pitchFamily="2" charset="-78"/>
              </a:rPr>
              <a:t>t</a:t>
            </a:r>
            <a:r>
              <a:rPr lang="en-US" sz="1800">
                <a:cs typeface=" Mitra" pitchFamily="2" charset="-78"/>
              </a:rPr>
              <a:t>o</a:t>
            </a:r>
            <a:r>
              <a:rPr lang="fa-IR" sz="3200">
                <a:cs typeface=" Mitra" pitchFamily="2" charset="-78"/>
              </a:rPr>
              <a:t>يا</a:t>
            </a:r>
            <a:r>
              <a:rPr lang="en-US" sz="3200">
                <a:cs typeface=" Mitra" pitchFamily="2" charset="-78"/>
              </a:rPr>
              <a:t> t</a:t>
            </a:r>
            <a:r>
              <a:rPr lang="en-US" sz="1800">
                <a:cs typeface=" Mitra" pitchFamily="2" charset="-78"/>
              </a:rPr>
              <a:t>a</a:t>
            </a:r>
          </a:p>
        </p:txBody>
      </p:sp>
      <p:grpSp>
        <p:nvGrpSpPr>
          <p:cNvPr id="91140" name="Group 4"/>
          <p:cNvGrpSpPr>
            <a:grpSpLocks/>
          </p:cNvGrpSpPr>
          <p:nvPr/>
        </p:nvGrpSpPr>
        <p:grpSpPr bwMode="auto">
          <a:xfrm>
            <a:off x="9409114" y="6381750"/>
            <a:ext cx="1258887" cy="476250"/>
            <a:chOff x="4967" y="4020"/>
            <a:chExt cx="793" cy="300"/>
          </a:xfrm>
        </p:grpSpPr>
        <p:sp>
          <p:nvSpPr>
            <p:cNvPr id="91141"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91142"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34664387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68290"/>
                                        </p:tgtEl>
                                        <p:attrNameLst>
                                          <p:attrName>style.visibility</p:attrName>
                                        </p:attrNameLst>
                                      </p:cBhvr>
                                      <p:to>
                                        <p:strVal val="visible"/>
                                      </p:to>
                                    </p:set>
                                    <p:animEffect transition="in" filter="fade">
                                      <p:cBhvr>
                                        <p:cTn id="7" dur="800" decel="100000"/>
                                        <p:tgtEl>
                                          <p:spTgt spid="268290"/>
                                        </p:tgtEl>
                                      </p:cBhvr>
                                    </p:animEffect>
                                    <p:anim calcmode="lin" valueType="num">
                                      <p:cBhvr>
                                        <p:cTn id="8" dur="800" decel="100000" fill="hold"/>
                                        <p:tgtEl>
                                          <p:spTgt spid="268290"/>
                                        </p:tgtEl>
                                        <p:attrNameLst>
                                          <p:attrName>style.rotation</p:attrName>
                                        </p:attrNameLst>
                                      </p:cBhvr>
                                      <p:tavLst>
                                        <p:tav tm="0">
                                          <p:val>
                                            <p:fltVal val="-90"/>
                                          </p:val>
                                        </p:tav>
                                        <p:tav tm="100000">
                                          <p:val>
                                            <p:fltVal val="0"/>
                                          </p:val>
                                        </p:tav>
                                      </p:tavLst>
                                    </p:anim>
                                    <p:anim calcmode="lin" valueType="num">
                                      <p:cBhvr>
                                        <p:cTn id="9" dur="800" decel="100000" fill="hold"/>
                                        <p:tgtEl>
                                          <p:spTgt spid="268290"/>
                                        </p:tgtEl>
                                        <p:attrNameLst>
                                          <p:attrName>ppt_x</p:attrName>
                                        </p:attrNameLst>
                                      </p:cBhvr>
                                      <p:tavLst>
                                        <p:tav tm="0">
                                          <p:val>
                                            <p:strVal val="#ppt_x+0.4"/>
                                          </p:val>
                                        </p:tav>
                                        <p:tav tm="100000">
                                          <p:val>
                                            <p:strVal val="#ppt_x-0.05"/>
                                          </p:val>
                                        </p:tav>
                                      </p:tavLst>
                                    </p:anim>
                                    <p:anim calcmode="lin" valueType="num">
                                      <p:cBhvr>
                                        <p:cTn id="10" dur="800" decel="100000" fill="hold"/>
                                        <p:tgtEl>
                                          <p:spTgt spid="26829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6829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6829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268291">
                                            <p:txEl>
                                              <p:pRg st="0" end="0"/>
                                            </p:txEl>
                                          </p:spTgt>
                                        </p:tgtEl>
                                        <p:attrNameLst>
                                          <p:attrName>style.visibility</p:attrName>
                                        </p:attrNameLst>
                                      </p:cBhvr>
                                      <p:to>
                                        <p:strVal val="visible"/>
                                      </p:to>
                                    </p:set>
                                    <p:animEffect transition="in" filter="fade">
                                      <p:cBhvr>
                                        <p:cTn id="16" dur="1000"/>
                                        <p:tgtEl>
                                          <p:spTgt spid="268291">
                                            <p:txEl>
                                              <p:pRg st="0" end="0"/>
                                            </p:txEl>
                                          </p:spTgt>
                                        </p:tgtEl>
                                      </p:cBhvr>
                                    </p:animEffect>
                                    <p:anim calcmode="lin" valueType="num">
                                      <p:cBhvr>
                                        <p:cTn id="17" dur="1000" fill="hold"/>
                                        <p:tgtEl>
                                          <p:spTgt spid="268291">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26829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290" grpId="0"/>
      <p:bldP spid="268291" grpId="0" build="p"/>
    </p:bld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9314" name="Rectangle 2"/>
          <p:cNvSpPr>
            <a:spLocks noGrp="1" noChangeArrowheads="1"/>
          </p:cNvSpPr>
          <p:nvPr>
            <p:ph type="title" idx="4294967295"/>
          </p:nvPr>
        </p:nvSpPr>
        <p:spPr>
          <a:xfrm>
            <a:off x="1847851" y="692150"/>
            <a:ext cx="8359775" cy="1143000"/>
          </a:xfrm>
        </p:spPr>
        <p:txBody>
          <a:bodyPr anchor="b">
            <a:normAutofit fontScale="90000"/>
          </a:bodyPr>
          <a:lstStyle/>
          <a:p>
            <a:pPr rtl="1" eaLnBrk="1" hangingPunct="1">
              <a:defRPr/>
            </a:pPr>
            <a:r>
              <a:rPr lang="fa-IR">
                <a:effectLst>
                  <a:outerShdw blurRad="38100" dist="38100" dir="2700000" algn="tl">
                    <a:srgbClr val="C0C0C0"/>
                  </a:outerShdw>
                </a:effectLst>
                <a:cs typeface="B Farnaz" pitchFamily="2" charset="-78"/>
              </a:rPr>
              <a:t>الف – برآورد خوش بينانه </a:t>
            </a:r>
            <a:br>
              <a:rPr lang="fa-IR">
                <a:effectLst>
                  <a:outerShdw blurRad="38100" dist="38100" dir="2700000" algn="tl">
                    <a:srgbClr val="C0C0C0"/>
                  </a:outerShdw>
                </a:effectLst>
                <a:cs typeface="B Farnaz" pitchFamily="2" charset="-78"/>
              </a:rPr>
            </a:br>
            <a:r>
              <a:rPr lang="fa-IR">
                <a:effectLst>
                  <a:outerShdw blurRad="38100" dist="38100" dir="2700000" algn="tl">
                    <a:srgbClr val="C0C0C0"/>
                  </a:outerShdw>
                </a:effectLst>
                <a:cs typeface="B Farnaz" pitchFamily="2" charset="-78"/>
              </a:rPr>
              <a:t>(کمترين زمان حداقل)</a:t>
            </a:r>
            <a:endParaRPr lang="en-US">
              <a:effectLst>
                <a:outerShdw blurRad="38100" dist="38100" dir="2700000" algn="tl">
                  <a:srgbClr val="C0C0C0"/>
                </a:outerShdw>
              </a:effectLst>
              <a:cs typeface="B Farnaz" pitchFamily="2" charset="-78"/>
            </a:endParaRPr>
          </a:p>
        </p:txBody>
      </p:sp>
      <p:sp>
        <p:nvSpPr>
          <p:cNvPr id="269315" name="Rectangle 3"/>
          <p:cNvSpPr>
            <a:spLocks noGrp="1" noChangeArrowheads="1"/>
          </p:cNvSpPr>
          <p:nvPr>
            <p:ph type="body" idx="4294967295"/>
          </p:nvPr>
        </p:nvSpPr>
        <p:spPr>
          <a:xfrm>
            <a:off x="1774825" y="2060575"/>
            <a:ext cx="6324600" cy="2133600"/>
          </a:xfrm>
        </p:spPr>
        <p:txBody>
          <a:bodyPr/>
          <a:lstStyle/>
          <a:p>
            <a:pPr algn="r" rtl="1" eaLnBrk="1" hangingPunct="1">
              <a:buFontTx/>
              <a:buNone/>
            </a:pPr>
            <a:r>
              <a:rPr lang="fa-IR" sz="3000">
                <a:cs typeface=" Mitra" pitchFamily="2" charset="-78"/>
              </a:rPr>
              <a:t>    در اين مورد , آناليست سعي ميکند زمان انجام هر يک از فعاليتها را بدون در نظر گرفتن مشکلات و عوامل نامساعدي که ممکن است در آينده پيش آيد , تخمين بزند. البته احتمال اين که پيش بيني به واقعيت بپيوندد, خيلي زياد نخواهد بود. اين زمان را با حرف </a:t>
            </a:r>
            <a:r>
              <a:rPr lang="en-US" sz="3000">
                <a:cs typeface=" Mitra" pitchFamily="2" charset="-78"/>
              </a:rPr>
              <a:t>to</a:t>
            </a:r>
            <a:r>
              <a:rPr lang="fa-IR" sz="3000">
                <a:cs typeface=" Mitra" pitchFamily="2" charset="-78"/>
              </a:rPr>
              <a:t> يا </a:t>
            </a:r>
            <a:r>
              <a:rPr lang="en-US" sz="3000">
                <a:cs typeface=" Mitra" pitchFamily="2" charset="-78"/>
              </a:rPr>
              <a:t>ta</a:t>
            </a:r>
            <a:r>
              <a:rPr lang="fa-IR" sz="3000">
                <a:cs typeface=" Mitra" pitchFamily="2" charset="-78"/>
              </a:rPr>
              <a:t> نشان مي دهند .</a:t>
            </a:r>
            <a:endParaRPr lang="en-US" sz="3000">
              <a:cs typeface=" Mitra" pitchFamily="2" charset="-78"/>
            </a:endParaRPr>
          </a:p>
        </p:txBody>
      </p:sp>
      <p:grpSp>
        <p:nvGrpSpPr>
          <p:cNvPr id="92164" name="Group 4"/>
          <p:cNvGrpSpPr>
            <a:grpSpLocks/>
          </p:cNvGrpSpPr>
          <p:nvPr/>
        </p:nvGrpSpPr>
        <p:grpSpPr bwMode="auto">
          <a:xfrm>
            <a:off x="9409114" y="6381750"/>
            <a:ext cx="1258887" cy="476250"/>
            <a:chOff x="4967" y="4020"/>
            <a:chExt cx="793" cy="300"/>
          </a:xfrm>
        </p:grpSpPr>
        <p:sp>
          <p:nvSpPr>
            <p:cNvPr id="92165"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92166"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0026661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69314"/>
                                        </p:tgtEl>
                                        <p:attrNameLst>
                                          <p:attrName>style.visibility</p:attrName>
                                        </p:attrNameLst>
                                      </p:cBhvr>
                                      <p:to>
                                        <p:strVal val="visible"/>
                                      </p:to>
                                    </p:set>
                                    <p:animEffect transition="in" filter="box(in)">
                                      <p:cBhvr>
                                        <p:cTn id="7" dur="2000"/>
                                        <p:tgtEl>
                                          <p:spTgt spid="269314"/>
                                        </p:tgtEl>
                                      </p:cBhvr>
                                    </p:animEffect>
                                  </p:childTnLst>
                                </p:cTn>
                              </p:par>
                            </p:childTnLst>
                          </p:cTn>
                        </p:par>
                        <p:par>
                          <p:cTn id="8" fill="hold" nodeType="afterGroup">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269315">
                                            <p:txEl>
                                              <p:pRg st="0" end="0"/>
                                            </p:txEl>
                                          </p:spTgt>
                                        </p:tgtEl>
                                        <p:attrNameLst>
                                          <p:attrName>style.visibility</p:attrName>
                                        </p:attrNameLst>
                                      </p:cBhvr>
                                      <p:to>
                                        <p:strVal val="visible"/>
                                      </p:to>
                                    </p:set>
                                    <p:animEffect transition="in" filter="diamond(in)">
                                      <p:cBhvr>
                                        <p:cTn id="11" dur="2000"/>
                                        <p:tgtEl>
                                          <p:spTgt spid="269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4" grpId="0"/>
      <p:bldP spid="26931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5346" name="Rectangle 2"/>
          <p:cNvSpPr>
            <a:spLocks noGrp="1" noChangeArrowheads="1"/>
          </p:cNvSpPr>
          <p:nvPr>
            <p:ph type="title" idx="4294967295"/>
          </p:nvPr>
        </p:nvSpPr>
        <p:spPr/>
        <p:txBody>
          <a:bodyPr anchor="b"/>
          <a:lstStyle/>
          <a:p>
            <a:pPr eaLnBrk="1" hangingPunct="1">
              <a:defRPr/>
            </a:pPr>
            <a:r>
              <a:rPr lang="fa-IR" sz="3600">
                <a:effectLst>
                  <a:outerShdw blurRad="38100" dist="38100" dir="2700000" algn="tl">
                    <a:srgbClr val="C0C0C0"/>
                  </a:outerShdw>
                </a:effectLst>
                <a:cs typeface="B Farnaz" pitchFamily="2" charset="-78"/>
              </a:rPr>
              <a:t>مرحله اول – انتخاب واحد بررسي </a:t>
            </a:r>
            <a:endParaRPr lang="en-US" sz="3600">
              <a:effectLst>
                <a:outerShdw blurRad="38100" dist="38100" dir="2700000" algn="tl">
                  <a:srgbClr val="C0C0C0"/>
                </a:outerShdw>
              </a:effectLst>
              <a:cs typeface="B Farnaz" pitchFamily="2" charset="-78"/>
            </a:endParaRPr>
          </a:p>
        </p:txBody>
      </p:sp>
      <p:sp>
        <p:nvSpPr>
          <p:cNvPr id="185347" name="Rectangle 3"/>
          <p:cNvSpPr>
            <a:spLocks noGrp="1" noChangeArrowheads="1"/>
          </p:cNvSpPr>
          <p:nvPr>
            <p:ph type="body" idx="4294967295"/>
          </p:nvPr>
        </p:nvSpPr>
        <p:spPr>
          <a:xfrm>
            <a:off x="1919288" y="2133600"/>
            <a:ext cx="6324600" cy="2133600"/>
          </a:xfrm>
        </p:spPr>
        <p:txBody>
          <a:bodyPr/>
          <a:lstStyle/>
          <a:p>
            <a:pPr algn="r" rtl="1" eaLnBrk="1" hangingPunct="1">
              <a:buFontTx/>
              <a:buNone/>
            </a:pPr>
            <a:r>
              <a:rPr lang="fa-IR" sz="3200">
                <a:cs typeface=" Mitra" pitchFamily="2" charset="-78"/>
              </a:rPr>
              <a:t>   آناليست در شروع کار بايستي کل سازمان را به واحدهاي کوچک تقسيم کند و جدول تقسيم کار را براي هر يک از واحدها به طور جداگانه تنظيم نمايد .</a:t>
            </a:r>
            <a:endParaRPr lang="en-US" sz="3200">
              <a:cs typeface=" Mitra" pitchFamily="2" charset="-78"/>
            </a:endParaRPr>
          </a:p>
        </p:txBody>
      </p:sp>
      <p:grpSp>
        <p:nvGrpSpPr>
          <p:cNvPr id="10244" name="Group 4"/>
          <p:cNvGrpSpPr>
            <a:grpSpLocks/>
          </p:cNvGrpSpPr>
          <p:nvPr/>
        </p:nvGrpSpPr>
        <p:grpSpPr bwMode="auto">
          <a:xfrm>
            <a:off x="9409114" y="6381750"/>
            <a:ext cx="1258887" cy="476250"/>
            <a:chOff x="4967" y="4020"/>
            <a:chExt cx="793" cy="300"/>
          </a:xfrm>
        </p:grpSpPr>
        <p:sp>
          <p:nvSpPr>
            <p:cNvPr id="10245"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0246"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2129165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85346"/>
                                        </p:tgtEl>
                                        <p:attrNameLst>
                                          <p:attrName>style.visibility</p:attrName>
                                        </p:attrNameLst>
                                      </p:cBhvr>
                                      <p:to>
                                        <p:strVal val="visible"/>
                                      </p:to>
                                    </p:set>
                                    <p:anim calcmode="lin" valueType="num">
                                      <p:cBhvr>
                                        <p:cTn id="7" dur="500" fill="hold"/>
                                        <p:tgtEl>
                                          <p:spTgt spid="185346"/>
                                        </p:tgtEl>
                                        <p:attrNameLst>
                                          <p:attrName>ppt_w</p:attrName>
                                        </p:attrNameLst>
                                      </p:cBhvr>
                                      <p:tavLst>
                                        <p:tav tm="0">
                                          <p:val>
                                            <p:fltVal val="0"/>
                                          </p:val>
                                        </p:tav>
                                        <p:tav tm="100000">
                                          <p:val>
                                            <p:strVal val="#ppt_w"/>
                                          </p:val>
                                        </p:tav>
                                      </p:tavLst>
                                    </p:anim>
                                    <p:anim calcmode="lin" valueType="num">
                                      <p:cBhvr>
                                        <p:cTn id="8" dur="500" fill="hold"/>
                                        <p:tgtEl>
                                          <p:spTgt spid="185346"/>
                                        </p:tgtEl>
                                        <p:attrNameLst>
                                          <p:attrName>ppt_h</p:attrName>
                                        </p:attrNameLst>
                                      </p:cBhvr>
                                      <p:tavLst>
                                        <p:tav tm="0">
                                          <p:val>
                                            <p:fltVal val="0"/>
                                          </p:val>
                                        </p:tav>
                                        <p:tav tm="100000">
                                          <p:val>
                                            <p:strVal val="#ppt_h"/>
                                          </p:val>
                                        </p:tav>
                                      </p:tavLst>
                                    </p:anim>
                                    <p:animEffect transition="in" filter="fade">
                                      <p:cBhvr>
                                        <p:cTn id="9" dur="500"/>
                                        <p:tgtEl>
                                          <p:spTgt spid="185346"/>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85347">
                                            <p:txEl>
                                              <p:pRg st="0" end="0"/>
                                            </p:txEl>
                                          </p:spTgt>
                                        </p:tgtEl>
                                        <p:attrNameLst>
                                          <p:attrName>style.visibility</p:attrName>
                                        </p:attrNameLst>
                                      </p:cBhvr>
                                      <p:to>
                                        <p:strVal val="visible"/>
                                      </p:to>
                                    </p:set>
                                    <p:animEffect transition="in" filter="fade">
                                      <p:cBhvr>
                                        <p:cTn id="13" dur="1000">
                                          <p:stCondLst>
                                            <p:cond delay="0"/>
                                          </p:stCondLst>
                                        </p:cTn>
                                        <p:tgtEl>
                                          <p:spTgt spid="1853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6" grpId="0"/>
      <p:bldP spid="185347" grpId="0" build="p"/>
    </p:bldLst>
  </p:timing>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0338" name="Rectangle 2"/>
          <p:cNvSpPr>
            <a:spLocks noGrp="1" noChangeArrowheads="1"/>
          </p:cNvSpPr>
          <p:nvPr>
            <p:ph type="title" idx="4294967295"/>
          </p:nvPr>
        </p:nvSpPr>
        <p:spPr>
          <a:xfrm>
            <a:off x="2208213" y="301625"/>
            <a:ext cx="7999412" cy="1143000"/>
          </a:xfrm>
        </p:spPr>
        <p:txBody>
          <a:bodyPr anchor="b">
            <a:normAutofit fontScale="90000"/>
          </a:bodyPr>
          <a:lstStyle/>
          <a:p>
            <a:pPr rtl="1" eaLnBrk="1" hangingPunct="1">
              <a:defRPr/>
            </a:pPr>
            <a:r>
              <a:rPr lang="fa-IR">
                <a:effectLst>
                  <a:outerShdw blurRad="38100" dist="38100" dir="2700000" algn="tl">
                    <a:srgbClr val="C0C0C0"/>
                  </a:outerShdw>
                </a:effectLst>
                <a:cs typeface="B Farnaz" pitchFamily="2" charset="-78"/>
              </a:rPr>
              <a:t>ب- بر آورد بدبينانه </a:t>
            </a:r>
            <a:br>
              <a:rPr lang="fa-IR">
                <a:effectLst>
                  <a:outerShdw blurRad="38100" dist="38100" dir="2700000" algn="tl">
                    <a:srgbClr val="C0C0C0"/>
                  </a:outerShdw>
                </a:effectLst>
                <a:cs typeface="B Farnaz" pitchFamily="2" charset="-78"/>
              </a:rPr>
            </a:br>
            <a:r>
              <a:rPr lang="fa-IR">
                <a:effectLst>
                  <a:outerShdw blurRad="38100" dist="38100" dir="2700000" algn="tl">
                    <a:srgbClr val="C0C0C0"/>
                  </a:outerShdw>
                </a:effectLst>
                <a:cs typeface="B Farnaz" pitchFamily="2" charset="-78"/>
              </a:rPr>
              <a:t>( بيشترين زمان يا زمان حداکثر )</a:t>
            </a:r>
            <a:endParaRPr lang="en-US">
              <a:effectLst>
                <a:outerShdw blurRad="38100" dist="38100" dir="2700000" algn="tl">
                  <a:srgbClr val="C0C0C0"/>
                </a:outerShdw>
              </a:effectLst>
              <a:cs typeface="B Farnaz" pitchFamily="2" charset="-78"/>
            </a:endParaRPr>
          </a:p>
        </p:txBody>
      </p:sp>
      <p:sp>
        <p:nvSpPr>
          <p:cNvPr id="270339" name="Rectangle 3"/>
          <p:cNvSpPr>
            <a:spLocks noGrp="1" noChangeArrowheads="1"/>
          </p:cNvSpPr>
          <p:nvPr>
            <p:ph type="body" idx="4294967295"/>
          </p:nvPr>
        </p:nvSpPr>
        <p:spPr>
          <a:xfrm>
            <a:off x="1847850" y="1773238"/>
            <a:ext cx="6324600" cy="2133600"/>
          </a:xfrm>
        </p:spPr>
        <p:txBody>
          <a:bodyPr>
            <a:normAutofit lnSpcReduction="10000"/>
          </a:bodyPr>
          <a:lstStyle/>
          <a:p>
            <a:pPr algn="r" rtl="1" eaLnBrk="1" hangingPunct="1">
              <a:buFontTx/>
              <a:buNone/>
            </a:pPr>
            <a:r>
              <a:rPr lang="fa-IR" sz="3000">
                <a:cs typeface=" Mitra" pitchFamily="2" charset="-78"/>
              </a:rPr>
              <a:t>    در اين مورد , آناليست ميکوشد وقوع عوامل نامساعد و نيز مشکلات و موانع را در پيش بيني خود دخالت دهد و حداکثر زماني را که فکر ميکند براي انجام فعاليت لازم است, برآورد کند. اين زمان را با حرف </a:t>
            </a:r>
            <a:r>
              <a:rPr lang="en-US" sz="3000">
                <a:cs typeface=" Mitra" pitchFamily="2" charset="-78"/>
              </a:rPr>
              <a:t>tp</a:t>
            </a:r>
            <a:r>
              <a:rPr lang="fa-IR" sz="3000">
                <a:cs typeface=" Mitra" pitchFamily="2" charset="-78"/>
              </a:rPr>
              <a:t>  يا    </a:t>
            </a:r>
            <a:r>
              <a:rPr lang="en-US" sz="3000">
                <a:cs typeface=" Mitra" pitchFamily="2" charset="-78"/>
              </a:rPr>
              <a:t>tb</a:t>
            </a:r>
            <a:r>
              <a:rPr lang="fa-IR" sz="3000">
                <a:cs typeface=" Mitra" pitchFamily="2" charset="-78"/>
              </a:rPr>
              <a:t> نشان مي دهند. تجربه نشان داده است که احتمال انجام کار زودتر از </a:t>
            </a:r>
            <a:r>
              <a:rPr lang="en-US" sz="3000">
                <a:cs typeface=" Mitra" pitchFamily="2" charset="-78"/>
              </a:rPr>
              <a:t>ta</a:t>
            </a:r>
            <a:r>
              <a:rPr lang="fa-IR" sz="3000">
                <a:cs typeface=" Mitra" pitchFamily="2" charset="-78"/>
              </a:rPr>
              <a:t>   و يا ديرتر از </a:t>
            </a:r>
            <a:r>
              <a:rPr lang="en-US" sz="3000">
                <a:cs typeface=" Mitra" pitchFamily="2" charset="-78"/>
              </a:rPr>
              <a:t>tb</a:t>
            </a:r>
            <a:r>
              <a:rPr lang="fa-IR" sz="3000">
                <a:cs typeface=" Mitra" pitchFamily="2" charset="-78"/>
              </a:rPr>
              <a:t>  خيلي پايين و حداکثر يک درصد است. </a:t>
            </a:r>
            <a:endParaRPr lang="en-US" sz="3000">
              <a:cs typeface=" Mitra" pitchFamily="2" charset="-78"/>
            </a:endParaRPr>
          </a:p>
        </p:txBody>
      </p:sp>
      <p:grpSp>
        <p:nvGrpSpPr>
          <p:cNvPr id="93188" name="Group 4"/>
          <p:cNvGrpSpPr>
            <a:grpSpLocks/>
          </p:cNvGrpSpPr>
          <p:nvPr/>
        </p:nvGrpSpPr>
        <p:grpSpPr bwMode="auto">
          <a:xfrm>
            <a:off x="9409114" y="6381750"/>
            <a:ext cx="1258887" cy="476250"/>
            <a:chOff x="4967" y="4020"/>
            <a:chExt cx="793" cy="300"/>
          </a:xfrm>
        </p:grpSpPr>
        <p:sp>
          <p:nvSpPr>
            <p:cNvPr id="93189"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93190"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1000291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70338"/>
                                        </p:tgtEl>
                                        <p:attrNameLst>
                                          <p:attrName>style.visibility</p:attrName>
                                        </p:attrNameLst>
                                      </p:cBhvr>
                                      <p:to>
                                        <p:strVal val="visible"/>
                                      </p:to>
                                    </p:set>
                                    <p:animEffect transition="in" filter="blinds(horizontal)">
                                      <p:cBhvr>
                                        <p:cTn id="7" dur="500"/>
                                        <p:tgtEl>
                                          <p:spTgt spid="270338"/>
                                        </p:tgtEl>
                                      </p:cBhvr>
                                    </p:animEffect>
                                  </p:childTnLst>
                                </p:cTn>
                              </p:par>
                            </p:childTnLst>
                          </p:cTn>
                        </p:par>
                        <p:par>
                          <p:cTn id="8" fill="hold" nodeType="afterGroup">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270339">
                                            <p:txEl>
                                              <p:pRg st="0" end="0"/>
                                            </p:txEl>
                                          </p:spTgt>
                                        </p:tgtEl>
                                        <p:attrNameLst>
                                          <p:attrName>style.visibility</p:attrName>
                                        </p:attrNameLst>
                                      </p:cBhvr>
                                      <p:to>
                                        <p:strVal val="visible"/>
                                      </p:to>
                                    </p:set>
                                    <p:animEffect transition="in" filter="diamond(in)">
                                      <p:cBhvr>
                                        <p:cTn id="11" dur="2000"/>
                                        <p:tgtEl>
                                          <p:spTgt spid="270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38" grpId="0"/>
      <p:bldP spid="270339" grpId="0" build="p"/>
    </p:bldLst>
  </p:timing>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1362" name="Rectangle 2"/>
          <p:cNvSpPr>
            <a:spLocks noGrp="1" noChangeArrowheads="1"/>
          </p:cNvSpPr>
          <p:nvPr>
            <p:ph type="title" idx="4294967295"/>
          </p:nvPr>
        </p:nvSpPr>
        <p:spPr/>
        <p:txBody>
          <a:bodyPr anchor="b"/>
          <a:lstStyle/>
          <a:p>
            <a:pPr marL="914400" indent="-914400" rtl="1">
              <a:defRPr/>
            </a:pPr>
            <a:r>
              <a:rPr lang="fa-IR" sz="3600">
                <a:effectLst>
                  <a:outerShdw blurRad="38100" dist="38100" dir="2700000" algn="tl">
                    <a:srgbClr val="C0C0C0"/>
                  </a:outerShdw>
                </a:effectLst>
                <a:latin typeface="Arial Unicode MS" pitchFamily="34" charset="-128"/>
                <a:cs typeface="B Farnaz" pitchFamily="2" charset="-78"/>
              </a:rPr>
              <a:t>برآورد زمان محتمل </a:t>
            </a:r>
            <a:br>
              <a:rPr lang="fa-IR" sz="3600">
                <a:effectLst>
                  <a:outerShdw blurRad="38100" dist="38100" dir="2700000" algn="tl">
                    <a:srgbClr val="C0C0C0"/>
                  </a:outerShdw>
                </a:effectLst>
                <a:latin typeface="Arial Unicode MS" pitchFamily="34" charset="-128"/>
                <a:cs typeface="B Farnaz" pitchFamily="2" charset="-78"/>
              </a:rPr>
            </a:br>
            <a:r>
              <a:rPr lang="fa-IR" sz="3600">
                <a:effectLst>
                  <a:outerShdw blurRad="38100" dist="38100" dir="2700000" algn="tl">
                    <a:srgbClr val="C0C0C0"/>
                  </a:outerShdw>
                </a:effectLst>
                <a:latin typeface="Arial Unicode MS" pitchFamily="34" charset="-128"/>
                <a:cs typeface="B Farnaz" pitchFamily="2" charset="-78"/>
              </a:rPr>
              <a:t>( با احتمال بيشتر )</a:t>
            </a:r>
            <a:endParaRPr lang="en-US" sz="3600">
              <a:effectLst>
                <a:outerShdw blurRad="38100" dist="38100" dir="2700000" algn="tl">
                  <a:srgbClr val="C0C0C0"/>
                </a:outerShdw>
              </a:effectLst>
              <a:latin typeface="Arial Unicode MS" pitchFamily="34" charset="-128"/>
              <a:cs typeface="B Farnaz" pitchFamily="2" charset="-78"/>
            </a:endParaRPr>
          </a:p>
        </p:txBody>
      </p:sp>
      <p:sp>
        <p:nvSpPr>
          <p:cNvPr id="271363" name="Rectangle 3"/>
          <p:cNvSpPr>
            <a:spLocks noGrp="1" noChangeArrowheads="1"/>
          </p:cNvSpPr>
          <p:nvPr>
            <p:ph type="body" idx="4294967295"/>
          </p:nvPr>
        </p:nvSpPr>
        <p:spPr>
          <a:xfrm>
            <a:off x="1847851" y="1385888"/>
            <a:ext cx="6613525" cy="2133600"/>
          </a:xfrm>
        </p:spPr>
        <p:txBody>
          <a:bodyPr>
            <a:normAutofit fontScale="92500" lnSpcReduction="20000"/>
          </a:bodyPr>
          <a:lstStyle/>
          <a:p>
            <a:pPr algn="r" rtl="1" eaLnBrk="1" hangingPunct="1">
              <a:lnSpc>
                <a:spcPct val="80000"/>
              </a:lnSpc>
              <a:buFontTx/>
              <a:buNone/>
            </a:pPr>
            <a:r>
              <a:rPr lang="fa-IR" sz="3000">
                <a:cs typeface=" Mitra" pitchFamily="2" charset="-78"/>
              </a:rPr>
              <a:t>    در اين مورد آناليست با در نظر گرفتن شرايط عادي و با در نظر داشتن زماني براي وقايع غير قابل پيش بيني , نسبت به برآورد زمان محتمل , اقدام ميکند .</a:t>
            </a:r>
          </a:p>
          <a:p>
            <a:pPr algn="r" rtl="1" eaLnBrk="1" hangingPunct="1">
              <a:lnSpc>
                <a:spcPct val="80000"/>
              </a:lnSpc>
              <a:buFontTx/>
              <a:buNone/>
            </a:pPr>
            <a:r>
              <a:rPr lang="fa-IR" sz="3000">
                <a:cs typeface=" Mitra" pitchFamily="2" charset="-78"/>
              </a:rPr>
              <a:t>   اين بر آورد , معرف زمان مورد نياز براي انجام فعاليت , به طور معمول است .</a:t>
            </a:r>
          </a:p>
          <a:p>
            <a:pPr algn="r" rtl="1" eaLnBrk="1" hangingPunct="1">
              <a:lnSpc>
                <a:spcPct val="80000"/>
              </a:lnSpc>
              <a:buFontTx/>
              <a:buNone/>
            </a:pPr>
            <a:r>
              <a:rPr lang="fa-IR" sz="3000">
                <a:cs typeface=" Mitra" pitchFamily="2" charset="-78"/>
              </a:rPr>
              <a:t>    زمان محتمل زماني است که چنانچه فعاليت مورد نظر را در شرايط مشابه , تکرار کنيم , تقريبا به همان ميزان (زمان محتمل) وقت, صرف انجام فعاليت شود . </a:t>
            </a:r>
          </a:p>
          <a:p>
            <a:pPr algn="r" rtl="1" eaLnBrk="1" hangingPunct="1">
              <a:lnSpc>
                <a:spcPct val="80000"/>
              </a:lnSpc>
              <a:buFontTx/>
              <a:buNone/>
            </a:pPr>
            <a:r>
              <a:rPr lang="fa-IR" sz="3000">
                <a:cs typeface=" Mitra" pitchFamily="2" charset="-78"/>
              </a:rPr>
              <a:t>    اين زمان را با حرف  </a:t>
            </a:r>
            <a:r>
              <a:rPr lang="en-US" sz="3000">
                <a:cs typeface=" Mitra" pitchFamily="2" charset="-78"/>
              </a:rPr>
              <a:t>tm</a:t>
            </a:r>
            <a:r>
              <a:rPr lang="fa-IR" sz="3000">
                <a:cs typeface=" Mitra" pitchFamily="2" charset="-78"/>
              </a:rPr>
              <a:t>   نشان مي دهند .</a:t>
            </a:r>
            <a:endParaRPr lang="en-US" sz="3000">
              <a:cs typeface=" Mitra" pitchFamily="2" charset="-78"/>
            </a:endParaRPr>
          </a:p>
        </p:txBody>
      </p:sp>
      <p:grpSp>
        <p:nvGrpSpPr>
          <p:cNvPr id="94212" name="Group 4"/>
          <p:cNvGrpSpPr>
            <a:grpSpLocks/>
          </p:cNvGrpSpPr>
          <p:nvPr/>
        </p:nvGrpSpPr>
        <p:grpSpPr bwMode="auto">
          <a:xfrm>
            <a:off x="9409114" y="6381750"/>
            <a:ext cx="1258887" cy="476250"/>
            <a:chOff x="4967" y="4020"/>
            <a:chExt cx="793" cy="300"/>
          </a:xfrm>
        </p:grpSpPr>
        <p:sp>
          <p:nvSpPr>
            <p:cNvPr id="94213"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94214"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897399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71362"/>
                                        </p:tgtEl>
                                        <p:attrNameLst>
                                          <p:attrName>style.visibility</p:attrName>
                                        </p:attrNameLst>
                                      </p:cBhvr>
                                      <p:to>
                                        <p:strVal val="visible"/>
                                      </p:to>
                                    </p:set>
                                    <p:animEffect transition="in" filter="fade">
                                      <p:cBhvr>
                                        <p:cTn id="7" dur="800" decel="100000"/>
                                        <p:tgtEl>
                                          <p:spTgt spid="271362"/>
                                        </p:tgtEl>
                                      </p:cBhvr>
                                    </p:animEffect>
                                    <p:anim calcmode="lin" valueType="num">
                                      <p:cBhvr>
                                        <p:cTn id="8" dur="800" decel="100000" fill="hold"/>
                                        <p:tgtEl>
                                          <p:spTgt spid="271362"/>
                                        </p:tgtEl>
                                        <p:attrNameLst>
                                          <p:attrName>style.rotation</p:attrName>
                                        </p:attrNameLst>
                                      </p:cBhvr>
                                      <p:tavLst>
                                        <p:tav tm="0">
                                          <p:val>
                                            <p:fltVal val="-90"/>
                                          </p:val>
                                        </p:tav>
                                        <p:tav tm="100000">
                                          <p:val>
                                            <p:fltVal val="0"/>
                                          </p:val>
                                        </p:tav>
                                      </p:tavLst>
                                    </p:anim>
                                    <p:anim calcmode="lin" valueType="num">
                                      <p:cBhvr>
                                        <p:cTn id="9" dur="800" decel="100000" fill="hold"/>
                                        <p:tgtEl>
                                          <p:spTgt spid="271362"/>
                                        </p:tgtEl>
                                        <p:attrNameLst>
                                          <p:attrName>ppt_x</p:attrName>
                                        </p:attrNameLst>
                                      </p:cBhvr>
                                      <p:tavLst>
                                        <p:tav tm="0">
                                          <p:val>
                                            <p:strVal val="#ppt_x+0.4"/>
                                          </p:val>
                                        </p:tav>
                                        <p:tav tm="100000">
                                          <p:val>
                                            <p:strVal val="#ppt_x-0.05"/>
                                          </p:val>
                                        </p:tav>
                                      </p:tavLst>
                                    </p:anim>
                                    <p:anim calcmode="lin" valueType="num">
                                      <p:cBhvr>
                                        <p:cTn id="10" dur="800" decel="100000" fill="hold"/>
                                        <p:tgtEl>
                                          <p:spTgt spid="27136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7136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7136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271363">
                                            <p:txEl>
                                              <p:pRg st="0" end="0"/>
                                            </p:txEl>
                                          </p:spTgt>
                                        </p:tgtEl>
                                        <p:attrNameLst>
                                          <p:attrName>style.visibility</p:attrName>
                                        </p:attrNameLst>
                                      </p:cBhvr>
                                      <p:to>
                                        <p:strVal val="visible"/>
                                      </p:to>
                                    </p:set>
                                    <p:animEffect transition="in" filter="fade">
                                      <p:cBhvr>
                                        <p:cTn id="16" dur="1000"/>
                                        <p:tgtEl>
                                          <p:spTgt spid="271363">
                                            <p:txEl>
                                              <p:pRg st="0" end="0"/>
                                            </p:txEl>
                                          </p:spTgt>
                                        </p:tgtEl>
                                      </p:cBhvr>
                                    </p:animEffect>
                                    <p:anim calcmode="lin" valueType="num">
                                      <p:cBhvr>
                                        <p:cTn id="17" dur="1000" fill="hold"/>
                                        <p:tgtEl>
                                          <p:spTgt spid="27136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271363">
                                            <p:txEl>
                                              <p:pRg st="0" end="0"/>
                                            </p:txEl>
                                          </p:spTgt>
                                        </p:tgtEl>
                                        <p:attrNameLst>
                                          <p:attrName>ppt_y</p:attrName>
                                        </p:attrNameLst>
                                      </p:cBhvr>
                                      <p:tavLst>
                                        <p:tav tm="0">
                                          <p:val>
                                            <p:strVal val="#ppt_y-.1"/>
                                          </p:val>
                                        </p:tav>
                                        <p:tav tm="100000">
                                          <p:val>
                                            <p:strVal val="#ppt_y"/>
                                          </p:val>
                                        </p:tav>
                                      </p:tavLst>
                                    </p:anim>
                                  </p:childTnLst>
                                </p:cTn>
                              </p:par>
                            </p:childTnLst>
                          </p:cTn>
                        </p:par>
                        <p:par>
                          <p:cTn id="19" fill="hold" nodeType="afterGroup">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271363">
                                            <p:txEl>
                                              <p:pRg st="1" end="1"/>
                                            </p:txEl>
                                          </p:spTgt>
                                        </p:tgtEl>
                                        <p:attrNameLst>
                                          <p:attrName>style.visibility</p:attrName>
                                        </p:attrNameLst>
                                      </p:cBhvr>
                                      <p:to>
                                        <p:strVal val="visible"/>
                                      </p:to>
                                    </p:set>
                                    <p:animEffect transition="in" filter="fade">
                                      <p:cBhvr>
                                        <p:cTn id="22" dur="1000"/>
                                        <p:tgtEl>
                                          <p:spTgt spid="271363">
                                            <p:txEl>
                                              <p:pRg st="1" end="1"/>
                                            </p:txEl>
                                          </p:spTgt>
                                        </p:tgtEl>
                                      </p:cBhvr>
                                    </p:animEffect>
                                    <p:anim calcmode="lin" valueType="num">
                                      <p:cBhvr>
                                        <p:cTn id="23" dur="1000" fill="hold"/>
                                        <p:tgtEl>
                                          <p:spTgt spid="27136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271363">
                                            <p:txEl>
                                              <p:pRg st="1" end="1"/>
                                            </p:txEl>
                                          </p:spTgt>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271363">
                                            <p:txEl>
                                              <p:pRg st="2" end="2"/>
                                            </p:txEl>
                                          </p:spTgt>
                                        </p:tgtEl>
                                        <p:attrNameLst>
                                          <p:attrName>style.visibility</p:attrName>
                                        </p:attrNameLst>
                                      </p:cBhvr>
                                      <p:to>
                                        <p:strVal val="visible"/>
                                      </p:to>
                                    </p:set>
                                    <p:animEffect transition="in" filter="fade">
                                      <p:cBhvr>
                                        <p:cTn id="28" dur="1000"/>
                                        <p:tgtEl>
                                          <p:spTgt spid="271363">
                                            <p:txEl>
                                              <p:pRg st="2" end="2"/>
                                            </p:txEl>
                                          </p:spTgt>
                                        </p:tgtEl>
                                      </p:cBhvr>
                                    </p:animEffect>
                                    <p:anim calcmode="lin" valueType="num">
                                      <p:cBhvr>
                                        <p:cTn id="29" dur="1000" fill="hold"/>
                                        <p:tgtEl>
                                          <p:spTgt spid="27136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71363">
                                            <p:txEl>
                                              <p:pRg st="2" end="2"/>
                                            </p:txEl>
                                          </p:spTgt>
                                        </p:tgtEl>
                                        <p:attrNameLst>
                                          <p:attrName>ppt_y</p:attrName>
                                        </p:attrNameLst>
                                      </p:cBhvr>
                                      <p:tavLst>
                                        <p:tav tm="0">
                                          <p:val>
                                            <p:strVal val="#ppt_y-.1"/>
                                          </p:val>
                                        </p:tav>
                                        <p:tav tm="100000">
                                          <p:val>
                                            <p:strVal val="#ppt_y"/>
                                          </p:val>
                                        </p:tav>
                                      </p:tavLst>
                                    </p:anim>
                                  </p:childTnLst>
                                </p:cTn>
                              </p:par>
                            </p:childTnLst>
                          </p:cTn>
                        </p:par>
                        <p:par>
                          <p:cTn id="31" fill="hold" nodeType="afterGroup">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271363">
                                            <p:txEl>
                                              <p:pRg st="3" end="3"/>
                                            </p:txEl>
                                          </p:spTgt>
                                        </p:tgtEl>
                                        <p:attrNameLst>
                                          <p:attrName>style.visibility</p:attrName>
                                        </p:attrNameLst>
                                      </p:cBhvr>
                                      <p:to>
                                        <p:strVal val="visible"/>
                                      </p:to>
                                    </p:set>
                                    <p:animEffect transition="in" filter="fade">
                                      <p:cBhvr>
                                        <p:cTn id="34" dur="1000"/>
                                        <p:tgtEl>
                                          <p:spTgt spid="271363">
                                            <p:txEl>
                                              <p:pRg st="3" end="3"/>
                                            </p:txEl>
                                          </p:spTgt>
                                        </p:tgtEl>
                                      </p:cBhvr>
                                    </p:animEffect>
                                    <p:anim calcmode="lin" valueType="num">
                                      <p:cBhvr>
                                        <p:cTn id="35" dur="1000" fill="hold"/>
                                        <p:tgtEl>
                                          <p:spTgt spid="27136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27136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2" grpId="0"/>
      <p:bldP spid="271363" grpId="0" build="p"/>
    </p:bldLst>
  </p:timing>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2386" name="Rectangle 2"/>
          <p:cNvSpPr>
            <a:spLocks noGrp="1" noChangeArrowheads="1"/>
          </p:cNvSpPr>
          <p:nvPr>
            <p:ph type="title" idx="4294967295"/>
          </p:nvPr>
        </p:nvSpPr>
        <p:spPr/>
        <p:txBody>
          <a:bodyPr anchor="b"/>
          <a:lstStyle/>
          <a:p>
            <a:pPr marL="914400" indent="-914400" rtl="1">
              <a:defRPr/>
            </a:pPr>
            <a:r>
              <a:rPr lang="fa-IR" sz="4000">
                <a:effectLst>
                  <a:outerShdw blurRad="38100" dist="38100" dir="2700000" algn="tl">
                    <a:srgbClr val="C0C0C0"/>
                  </a:outerShdw>
                </a:effectLst>
                <a:cs typeface="B Farnaz" pitchFamily="2" charset="-78"/>
              </a:rPr>
              <a:t>تعيين زمان انتظار براي هر فعاليت </a:t>
            </a:r>
            <a:endParaRPr lang="en-US" sz="4000">
              <a:effectLst>
                <a:outerShdw blurRad="38100" dist="38100" dir="2700000" algn="tl">
                  <a:srgbClr val="C0C0C0"/>
                </a:outerShdw>
              </a:effectLst>
              <a:cs typeface="B Farnaz" pitchFamily="2" charset="-78"/>
            </a:endParaRPr>
          </a:p>
        </p:txBody>
      </p:sp>
      <p:sp>
        <p:nvSpPr>
          <p:cNvPr id="272387" name="Rectangle 3"/>
          <p:cNvSpPr>
            <a:spLocks noGrp="1" noChangeArrowheads="1"/>
          </p:cNvSpPr>
          <p:nvPr>
            <p:ph type="body" idx="4294967295"/>
          </p:nvPr>
        </p:nvSpPr>
        <p:spPr>
          <a:xfrm>
            <a:off x="1774825" y="2060575"/>
            <a:ext cx="6324600" cy="641350"/>
          </a:xfrm>
        </p:spPr>
        <p:txBody>
          <a:bodyPr>
            <a:normAutofit fontScale="77500" lnSpcReduction="20000"/>
          </a:bodyPr>
          <a:lstStyle/>
          <a:p>
            <a:pPr algn="r" rtl="1" eaLnBrk="1" hangingPunct="1">
              <a:buFontTx/>
              <a:buNone/>
            </a:pPr>
            <a:r>
              <a:rPr lang="fa-IR" sz="3000">
                <a:cs typeface=" Mitra" pitchFamily="2" charset="-78"/>
              </a:rPr>
              <a:t>    با استفاده از منحني توزيع بتا , ميتوان فرمول زير را براي تبديل سه زمان به يک زمان به دست آورد .</a:t>
            </a:r>
          </a:p>
          <a:p>
            <a:pPr algn="r" rtl="1" eaLnBrk="1" hangingPunct="1">
              <a:buFontTx/>
              <a:buNone/>
            </a:pPr>
            <a:endParaRPr lang="fa-IR" sz="3000">
              <a:cs typeface=" Mitra" pitchFamily="2" charset="-78"/>
            </a:endParaRPr>
          </a:p>
          <a:p>
            <a:pPr algn="r" rtl="1" eaLnBrk="1" hangingPunct="1">
              <a:buFontTx/>
              <a:buNone/>
            </a:pPr>
            <a:endParaRPr lang="en-US" sz="3000">
              <a:cs typeface=" Mitra" pitchFamily="2" charset="-78"/>
            </a:endParaRPr>
          </a:p>
          <a:p>
            <a:pPr lvl="4" algn="r" rtl="1" eaLnBrk="1" hangingPunct="1">
              <a:buFontTx/>
              <a:buNone/>
            </a:pPr>
            <a:endParaRPr lang="en-US" sz="3000">
              <a:cs typeface=" Mitra" pitchFamily="2" charset="-78"/>
            </a:endParaRPr>
          </a:p>
        </p:txBody>
      </p:sp>
      <p:grpSp>
        <p:nvGrpSpPr>
          <p:cNvPr id="95236" name="Group 10"/>
          <p:cNvGrpSpPr>
            <a:grpSpLocks/>
          </p:cNvGrpSpPr>
          <p:nvPr/>
        </p:nvGrpSpPr>
        <p:grpSpPr bwMode="auto">
          <a:xfrm>
            <a:off x="2208213" y="3429000"/>
            <a:ext cx="3384550" cy="1295400"/>
            <a:chOff x="884" y="2160"/>
            <a:chExt cx="1407" cy="545"/>
          </a:xfrm>
        </p:grpSpPr>
        <p:sp>
          <p:nvSpPr>
            <p:cNvPr id="95240" name="Line 4"/>
            <p:cNvSpPr>
              <a:spLocks noChangeShapeType="1"/>
            </p:cNvSpPr>
            <p:nvPr/>
          </p:nvSpPr>
          <p:spPr bwMode="auto">
            <a:xfrm>
              <a:off x="1338" y="2478"/>
              <a:ext cx="89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grpSp>
          <p:nvGrpSpPr>
            <p:cNvPr id="95241" name="Group 9"/>
            <p:cNvGrpSpPr>
              <a:grpSpLocks/>
            </p:cNvGrpSpPr>
            <p:nvPr/>
          </p:nvGrpSpPr>
          <p:grpSpPr bwMode="auto">
            <a:xfrm>
              <a:off x="884" y="2160"/>
              <a:ext cx="1407" cy="545"/>
              <a:chOff x="3151" y="2160"/>
              <a:chExt cx="1407" cy="545"/>
            </a:xfrm>
          </p:grpSpPr>
          <p:sp>
            <p:nvSpPr>
              <p:cNvPr id="95242" name="Rectangle 6"/>
              <p:cNvSpPr>
                <a:spLocks noChangeArrowheads="1"/>
              </p:cNvSpPr>
              <p:nvPr/>
            </p:nvSpPr>
            <p:spPr bwMode="auto">
              <a:xfrm>
                <a:off x="3560" y="2160"/>
                <a:ext cx="998"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2400">
                    <a:latin typeface="Lotus" panose="00000400000000000000" pitchFamily="2" charset="-78"/>
                    <a:cs typeface="Lotus" panose="00000400000000000000" pitchFamily="2" charset="-78"/>
                  </a:rPr>
                  <a:t>ta+ 4tm+ tb</a:t>
                </a:r>
              </a:p>
            </p:txBody>
          </p:sp>
          <p:sp>
            <p:nvSpPr>
              <p:cNvPr id="95243" name="Rectangle 7"/>
              <p:cNvSpPr>
                <a:spLocks noChangeArrowheads="1"/>
              </p:cNvSpPr>
              <p:nvPr/>
            </p:nvSpPr>
            <p:spPr bwMode="auto">
              <a:xfrm>
                <a:off x="3787" y="2478"/>
                <a:ext cx="590"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2400">
                    <a:latin typeface="Lotus" panose="00000400000000000000" pitchFamily="2" charset="-78"/>
                    <a:cs typeface="Lotus" panose="00000400000000000000" pitchFamily="2" charset="-78"/>
                  </a:rPr>
                  <a:t>6</a:t>
                </a:r>
              </a:p>
            </p:txBody>
          </p:sp>
          <p:sp>
            <p:nvSpPr>
              <p:cNvPr id="95244" name="Rectangle 8"/>
              <p:cNvSpPr>
                <a:spLocks noChangeArrowheads="1"/>
              </p:cNvSpPr>
              <p:nvPr/>
            </p:nvSpPr>
            <p:spPr bwMode="auto">
              <a:xfrm>
                <a:off x="3151" y="2251"/>
                <a:ext cx="545" cy="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2400">
                    <a:latin typeface="Lotus" panose="00000400000000000000" pitchFamily="2" charset="-78"/>
                    <a:cs typeface="Lotus" panose="00000400000000000000" pitchFamily="2" charset="-78"/>
                  </a:rPr>
                  <a:t>Te=</a:t>
                </a:r>
              </a:p>
            </p:txBody>
          </p:sp>
        </p:grpSp>
      </p:grpSp>
      <p:grpSp>
        <p:nvGrpSpPr>
          <p:cNvPr id="95237" name="Group 10"/>
          <p:cNvGrpSpPr>
            <a:grpSpLocks/>
          </p:cNvGrpSpPr>
          <p:nvPr/>
        </p:nvGrpSpPr>
        <p:grpSpPr bwMode="auto">
          <a:xfrm>
            <a:off x="9409114" y="6381750"/>
            <a:ext cx="1258887" cy="476250"/>
            <a:chOff x="4967" y="4020"/>
            <a:chExt cx="793" cy="300"/>
          </a:xfrm>
        </p:grpSpPr>
        <p:sp>
          <p:nvSpPr>
            <p:cNvPr id="95238" name="AutoShape 11">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95239" name="AutoShape 12">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2611719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72386"/>
                                        </p:tgtEl>
                                        <p:attrNameLst>
                                          <p:attrName>style.visibility</p:attrName>
                                        </p:attrNameLst>
                                      </p:cBhvr>
                                      <p:to>
                                        <p:strVal val="visible"/>
                                      </p:to>
                                    </p:set>
                                    <p:animEffect transition="in" filter="fade">
                                      <p:cBhvr>
                                        <p:cTn id="7" dur="1000"/>
                                        <p:tgtEl>
                                          <p:spTgt spid="272386"/>
                                        </p:tgtEl>
                                      </p:cBhvr>
                                    </p:animEffect>
                                    <p:anim calcmode="lin" valueType="num">
                                      <p:cBhvr>
                                        <p:cTn id="8" dur="1000" fill="hold"/>
                                        <p:tgtEl>
                                          <p:spTgt spid="272386"/>
                                        </p:tgtEl>
                                        <p:attrNameLst>
                                          <p:attrName>ppt_x</p:attrName>
                                        </p:attrNameLst>
                                      </p:cBhvr>
                                      <p:tavLst>
                                        <p:tav tm="0">
                                          <p:val>
                                            <p:strVal val="#ppt_x"/>
                                          </p:val>
                                        </p:tav>
                                        <p:tav tm="100000">
                                          <p:val>
                                            <p:strVal val="#ppt_x"/>
                                          </p:val>
                                        </p:tav>
                                      </p:tavLst>
                                    </p:anim>
                                    <p:anim calcmode="lin" valueType="num">
                                      <p:cBhvr>
                                        <p:cTn id="9" dur="898" decel="100000" fill="hold"/>
                                        <p:tgtEl>
                                          <p:spTgt spid="27238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72386"/>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272387">
                                            <p:txEl>
                                              <p:pRg st="0" end="0"/>
                                            </p:txEl>
                                          </p:spTgt>
                                        </p:tgtEl>
                                        <p:attrNameLst>
                                          <p:attrName>style.visibility</p:attrName>
                                        </p:attrNameLst>
                                      </p:cBhvr>
                                      <p:to>
                                        <p:strVal val="visible"/>
                                      </p:to>
                                    </p:set>
                                    <p:animEffect transition="in" filter="fade">
                                      <p:cBhvr>
                                        <p:cTn id="14" dur="1000"/>
                                        <p:tgtEl>
                                          <p:spTgt spid="272387">
                                            <p:txEl>
                                              <p:pRg st="0" end="0"/>
                                            </p:txEl>
                                          </p:spTgt>
                                        </p:tgtEl>
                                      </p:cBhvr>
                                    </p:animEffect>
                                    <p:anim calcmode="lin" valueType="num">
                                      <p:cBhvr>
                                        <p:cTn id="15" dur="1000" fill="hold"/>
                                        <p:tgtEl>
                                          <p:spTgt spid="272387">
                                            <p:txEl>
                                              <p:pRg st="0" end="0"/>
                                            </p:txEl>
                                          </p:spTgt>
                                        </p:tgtEl>
                                        <p:attrNameLst>
                                          <p:attrName>ppt_x</p:attrName>
                                        </p:attrNameLst>
                                      </p:cBhvr>
                                      <p:tavLst>
                                        <p:tav tm="0">
                                          <p:val>
                                            <p:strVal val="#ppt_x"/>
                                          </p:val>
                                        </p:tav>
                                        <p:tav tm="100000">
                                          <p:val>
                                            <p:strVal val="#ppt_x"/>
                                          </p:val>
                                        </p:tav>
                                      </p:tavLst>
                                    </p:anim>
                                    <p:anim calcmode="lin" valueType="num">
                                      <p:cBhvr>
                                        <p:cTn id="16" dur="898" decel="100000" fill="hold"/>
                                        <p:tgtEl>
                                          <p:spTgt spid="272387">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898"/>
                                          </p:stCondLst>
                                        </p:cTn>
                                        <p:tgtEl>
                                          <p:spTgt spid="272387">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6" grpId="0"/>
      <p:bldP spid="272387" grpId="0" build="p"/>
    </p:bld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3411" name="Rectangle 3"/>
          <p:cNvSpPr>
            <a:spLocks noGrp="1" noChangeArrowheads="1"/>
          </p:cNvSpPr>
          <p:nvPr>
            <p:ph type="body" idx="4294967295"/>
          </p:nvPr>
        </p:nvSpPr>
        <p:spPr>
          <a:xfrm>
            <a:off x="1919288" y="1844675"/>
            <a:ext cx="6324600" cy="2133600"/>
          </a:xfrm>
        </p:spPr>
        <p:txBody>
          <a:bodyPr/>
          <a:lstStyle/>
          <a:p>
            <a:pPr algn="r" rtl="1" eaLnBrk="1" hangingPunct="1">
              <a:buFontTx/>
              <a:buNone/>
            </a:pPr>
            <a:r>
              <a:rPr lang="fa-IR" sz="3000">
                <a:cs typeface=" Mitra" pitchFamily="2" charset="-78"/>
              </a:rPr>
              <a:t>    در فرمول فوق, به علت اين که احتمال وقوع زمان حداکثر و زمان حداقل, خيلي زياد نيست , براي هر يک از آنها ضريب يک در نظر گرفته شده است و چون احتمال وقوع زمان محتمل, زياد است, به آن اعتبار بيشتري تعلق گرفته و براي آن, ضريب چهار تعيين شده است.</a:t>
            </a:r>
            <a:endParaRPr lang="en-US" sz="3000">
              <a:cs typeface=" Mitra" pitchFamily="2" charset="-78"/>
            </a:endParaRPr>
          </a:p>
        </p:txBody>
      </p:sp>
      <p:grpSp>
        <p:nvGrpSpPr>
          <p:cNvPr id="96259" name="Group 3"/>
          <p:cNvGrpSpPr>
            <a:grpSpLocks/>
          </p:cNvGrpSpPr>
          <p:nvPr/>
        </p:nvGrpSpPr>
        <p:grpSpPr bwMode="auto">
          <a:xfrm>
            <a:off x="9409114" y="6381750"/>
            <a:ext cx="1258887" cy="476250"/>
            <a:chOff x="4967" y="4020"/>
            <a:chExt cx="793" cy="300"/>
          </a:xfrm>
        </p:grpSpPr>
        <p:sp>
          <p:nvSpPr>
            <p:cNvPr id="96260" name="AutoShape 4">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96261" name="AutoShape 5">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28081511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73411">
                                            <p:txEl>
                                              <p:pRg st="0" end="0"/>
                                            </p:txEl>
                                          </p:spTgt>
                                        </p:tgtEl>
                                        <p:attrNameLst>
                                          <p:attrName>style.visibility</p:attrName>
                                        </p:attrNameLst>
                                      </p:cBhvr>
                                      <p:to>
                                        <p:strVal val="visible"/>
                                      </p:to>
                                    </p:set>
                                    <p:anim calcmode="lin" valueType="num">
                                      <p:cBhvr additive="base">
                                        <p:cTn id="7" dur="1000" fill="hold">
                                          <p:stCondLst>
                                            <p:cond delay="0"/>
                                          </p:stCondLst>
                                        </p:cTn>
                                        <p:tgtEl>
                                          <p:spTgt spid="273411">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stCondLst>
                                            <p:cond delay="0"/>
                                          </p:stCondLst>
                                        </p:cTn>
                                        <p:tgtEl>
                                          <p:spTgt spid="273411">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1" grpId="0" build="p" rev="1"/>
    </p:bldLst>
  </p:timing>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4434" name="Rectangle 2"/>
          <p:cNvSpPr>
            <a:spLocks noGrp="1" noChangeArrowheads="1"/>
          </p:cNvSpPr>
          <p:nvPr>
            <p:ph type="title" idx="4294967295"/>
          </p:nvPr>
        </p:nvSpPr>
        <p:spPr>
          <a:xfrm>
            <a:off x="2279651" y="301625"/>
            <a:ext cx="7927975" cy="1143000"/>
          </a:xfrm>
        </p:spPr>
        <p:txBody>
          <a:bodyPr anchor="b">
            <a:normAutofit fontScale="90000"/>
          </a:bodyPr>
          <a:lstStyle/>
          <a:p>
            <a:pPr rtl="1" eaLnBrk="1" hangingPunct="1">
              <a:defRPr/>
            </a:pPr>
            <a:r>
              <a:rPr lang="fa-IR" sz="4000">
                <a:effectLst>
                  <a:outerShdw blurRad="38100" dist="38100" dir="2700000" algn="tl">
                    <a:srgbClr val="C0C0C0"/>
                  </a:outerShdw>
                </a:effectLst>
                <a:cs typeface="B Farnaz" pitchFamily="2" charset="-78"/>
              </a:rPr>
              <a:t>3- تعيين زمان انتظار براي هر رويداد يا مسير پيشرو (</a:t>
            </a:r>
            <a:r>
              <a:rPr lang="en-US" sz="4000">
                <a:effectLst>
                  <a:outerShdw blurRad="38100" dist="38100" dir="2700000" algn="tl">
                    <a:srgbClr val="C0C0C0"/>
                  </a:outerShdw>
                </a:effectLst>
                <a:cs typeface="B Farnaz" pitchFamily="2" charset="-78"/>
              </a:rPr>
              <a:t>te</a:t>
            </a:r>
            <a:r>
              <a:rPr lang="fa-IR" sz="4000">
                <a:effectLst>
                  <a:outerShdw blurRad="38100" dist="38100" dir="2700000" algn="tl">
                    <a:srgbClr val="C0C0C0"/>
                  </a:outerShdw>
                </a:effectLst>
                <a:cs typeface="B Farnaz" pitchFamily="2" charset="-78"/>
              </a:rPr>
              <a:t>) </a:t>
            </a:r>
            <a:endParaRPr lang="en-US" sz="4000">
              <a:effectLst>
                <a:outerShdw blurRad="38100" dist="38100" dir="2700000" algn="tl">
                  <a:srgbClr val="C0C0C0"/>
                </a:outerShdw>
              </a:effectLst>
              <a:cs typeface="B Farnaz" pitchFamily="2" charset="-78"/>
            </a:endParaRPr>
          </a:p>
        </p:txBody>
      </p:sp>
      <p:sp>
        <p:nvSpPr>
          <p:cNvPr id="274435" name="Rectangle 3"/>
          <p:cNvSpPr>
            <a:spLocks noGrp="1" noChangeArrowheads="1"/>
          </p:cNvSpPr>
          <p:nvPr>
            <p:ph type="body" idx="4294967295"/>
          </p:nvPr>
        </p:nvSpPr>
        <p:spPr>
          <a:xfrm>
            <a:off x="1847850" y="1557339"/>
            <a:ext cx="6553200" cy="974725"/>
          </a:xfrm>
        </p:spPr>
        <p:txBody>
          <a:bodyPr>
            <a:normAutofit fontScale="47500" lnSpcReduction="20000"/>
          </a:bodyPr>
          <a:lstStyle/>
          <a:p>
            <a:pPr algn="r" rtl="1" eaLnBrk="1" hangingPunct="1">
              <a:lnSpc>
                <a:spcPct val="80000"/>
              </a:lnSpc>
              <a:buFontTx/>
              <a:buNone/>
            </a:pPr>
            <a:r>
              <a:rPr lang="fa-IR" sz="2600">
                <a:cs typeface=" Mitra" pitchFamily="2" charset="-78"/>
              </a:rPr>
              <a:t>براي مثال در شبکه زير, کمترين زمان مورد نياز انتظار براي رويداد پنجم, عبارت خواهد بود از مجموع  </a:t>
            </a:r>
            <a:r>
              <a:rPr lang="en-US" sz="2600">
                <a:cs typeface=" Mitra" pitchFamily="2" charset="-78"/>
              </a:rPr>
              <a:t>te</a:t>
            </a:r>
            <a:r>
              <a:rPr lang="fa-IR" sz="2600">
                <a:cs typeface=" Mitra" pitchFamily="2" charset="-78"/>
              </a:rPr>
              <a:t>  در مسير   5-4-3-1</a:t>
            </a:r>
          </a:p>
          <a:p>
            <a:pPr algn="r" rtl="1" eaLnBrk="1" hangingPunct="1">
              <a:lnSpc>
                <a:spcPct val="80000"/>
              </a:lnSpc>
              <a:buFontTx/>
              <a:buNone/>
            </a:pPr>
            <a:r>
              <a:rPr lang="fa-IR" sz="2600">
                <a:cs typeface=" Mitra" pitchFamily="2" charset="-78"/>
              </a:rPr>
              <a:t>فرمول محاسبه </a:t>
            </a:r>
            <a:r>
              <a:rPr lang="en-US" sz="2600">
                <a:cs typeface=" Mitra" pitchFamily="2" charset="-78"/>
              </a:rPr>
              <a:t>tE</a:t>
            </a:r>
            <a:r>
              <a:rPr lang="fa-IR" sz="2600">
                <a:cs typeface=" Mitra" pitchFamily="2" charset="-78"/>
              </a:rPr>
              <a:t> عبارت است از:</a:t>
            </a:r>
          </a:p>
          <a:p>
            <a:pPr algn="r" rtl="1" eaLnBrk="1" hangingPunct="1">
              <a:lnSpc>
                <a:spcPct val="80000"/>
              </a:lnSpc>
              <a:buFontTx/>
              <a:buNone/>
            </a:pPr>
            <a:r>
              <a:rPr lang="fa-IR" sz="2600">
                <a:cs typeface=" Mitra" pitchFamily="2" charset="-78"/>
              </a:rPr>
              <a:t>(فعاليت) </a:t>
            </a:r>
            <a:r>
              <a:rPr lang="en-US" sz="2600">
                <a:cs typeface=" Mitra" pitchFamily="2" charset="-78"/>
              </a:rPr>
              <a:t>te </a:t>
            </a:r>
            <a:r>
              <a:rPr lang="fa-IR" sz="2600">
                <a:cs typeface=" Mitra" pitchFamily="2" charset="-78"/>
              </a:rPr>
              <a:t> + (رويداد قبلي) </a:t>
            </a:r>
            <a:r>
              <a:rPr lang="en-US" sz="2600">
                <a:cs typeface=" Mitra" pitchFamily="2" charset="-78"/>
              </a:rPr>
              <a:t>TE </a:t>
            </a:r>
            <a:r>
              <a:rPr lang="fa-IR" sz="2600">
                <a:cs typeface=" Mitra" pitchFamily="2" charset="-78"/>
              </a:rPr>
              <a:t>= (رويداد بعدي)</a:t>
            </a:r>
            <a:r>
              <a:rPr lang="en-US" sz="2600">
                <a:cs typeface=" Mitra" pitchFamily="2" charset="-78"/>
              </a:rPr>
              <a:t>  TE</a:t>
            </a:r>
          </a:p>
          <a:p>
            <a:pPr algn="r" rtl="1" eaLnBrk="1" hangingPunct="1">
              <a:lnSpc>
                <a:spcPct val="80000"/>
              </a:lnSpc>
              <a:buFontTx/>
              <a:buNone/>
            </a:pPr>
            <a:r>
              <a:rPr lang="fa-IR" sz="2600">
                <a:cs typeface=" Mitra" pitchFamily="2" charset="-78"/>
              </a:rPr>
              <a:t>در مثال فوق   </a:t>
            </a:r>
            <a:r>
              <a:rPr lang="en-US" sz="2600">
                <a:cs typeface=" Mitra" pitchFamily="2" charset="-78"/>
              </a:rPr>
              <a:t>te</a:t>
            </a:r>
            <a:r>
              <a:rPr lang="fa-IR" sz="2600">
                <a:cs typeface=" Mitra" pitchFamily="2" charset="-78"/>
              </a:rPr>
              <a:t>   رويداد 5 عبارت است از :           12= 2+3+7</a:t>
            </a:r>
          </a:p>
          <a:p>
            <a:pPr algn="r" rtl="1" eaLnBrk="1" hangingPunct="1">
              <a:lnSpc>
                <a:spcPct val="80000"/>
              </a:lnSpc>
              <a:buFontTx/>
              <a:buNone/>
            </a:pPr>
            <a:endParaRPr lang="fa-IR" sz="2600">
              <a:cs typeface=" Mitra" pitchFamily="2" charset="-78"/>
            </a:endParaRPr>
          </a:p>
          <a:p>
            <a:pPr algn="r" rtl="1" eaLnBrk="1" hangingPunct="1">
              <a:lnSpc>
                <a:spcPct val="80000"/>
              </a:lnSpc>
              <a:buFontTx/>
              <a:buNone/>
            </a:pPr>
            <a:endParaRPr lang="en-US" sz="2600">
              <a:cs typeface=" Mitra" pitchFamily="2" charset="-78"/>
            </a:endParaRPr>
          </a:p>
        </p:txBody>
      </p:sp>
      <p:grpSp>
        <p:nvGrpSpPr>
          <p:cNvPr id="93205" name="Group 21"/>
          <p:cNvGrpSpPr>
            <a:grpSpLocks/>
          </p:cNvGrpSpPr>
          <p:nvPr/>
        </p:nvGrpSpPr>
        <p:grpSpPr bwMode="auto">
          <a:xfrm>
            <a:off x="1774825" y="4437064"/>
            <a:ext cx="4679950" cy="2016125"/>
            <a:chOff x="884" y="2478"/>
            <a:chExt cx="2948" cy="1270"/>
          </a:xfrm>
        </p:grpSpPr>
        <p:grpSp>
          <p:nvGrpSpPr>
            <p:cNvPr id="97288" name="Group 14"/>
            <p:cNvGrpSpPr>
              <a:grpSpLocks/>
            </p:cNvGrpSpPr>
            <p:nvPr/>
          </p:nvGrpSpPr>
          <p:grpSpPr bwMode="auto">
            <a:xfrm>
              <a:off x="884" y="2569"/>
              <a:ext cx="2948" cy="1179"/>
              <a:chOff x="975" y="2115"/>
              <a:chExt cx="2948" cy="1179"/>
            </a:xfrm>
          </p:grpSpPr>
          <p:sp>
            <p:nvSpPr>
              <p:cNvPr id="97295" name="Oval 4"/>
              <p:cNvSpPr>
                <a:spLocks noChangeArrowheads="1"/>
              </p:cNvSpPr>
              <p:nvPr/>
            </p:nvSpPr>
            <p:spPr bwMode="auto">
              <a:xfrm>
                <a:off x="975" y="2523"/>
                <a:ext cx="363" cy="363"/>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a:latin typeface="Lotus" panose="00000400000000000000" pitchFamily="2" charset="-78"/>
                    <a:cs typeface="Lotus" panose="00000400000000000000" pitchFamily="2" charset="-78"/>
                  </a:rPr>
                  <a:t>1</a:t>
                </a:r>
                <a:endParaRPr lang="en-US">
                  <a:latin typeface="Lotus" panose="00000400000000000000" pitchFamily="2" charset="-78"/>
                  <a:cs typeface="Lotus" panose="00000400000000000000" pitchFamily="2" charset="-78"/>
                </a:endParaRPr>
              </a:p>
            </p:txBody>
          </p:sp>
          <p:sp>
            <p:nvSpPr>
              <p:cNvPr id="97296" name="Oval 5"/>
              <p:cNvSpPr>
                <a:spLocks noChangeArrowheads="1"/>
              </p:cNvSpPr>
              <p:nvPr/>
            </p:nvSpPr>
            <p:spPr bwMode="auto">
              <a:xfrm>
                <a:off x="3560" y="2568"/>
                <a:ext cx="363" cy="363"/>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a:latin typeface="Lotus" panose="00000400000000000000" pitchFamily="2" charset="-78"/>
                    <a:cs typeface="Lotus" panose="00000400000000000000" pitchFamily="2" charset="-78"/>
                  </a:rPr>
                  <a:t>5</a:t>
                </a:r>
                <a:endParaRPr lang="en-US">
                  <a:latin typeface="Lotus" panose="00000400000000000000" pitchFamily="2" charset="-78"/>
                  <a:cs typeface="Lotus" panose="00000400000000000000" pitchFamily="2" charset="-78"/>
                </a:endParaRPr>
              </a:p>
            </p:txBody>
          </p:sp>
          <p:sp>
            <p:nvSpPr>
              <p:cNvPr id="97297" name="Oval 6"/>
              <p:cNvSpPr>
                <a:spLocks noChangeArrowheads="1"/>
              </p:cNvSpPr>
              <p:nvPr/>
            </p:nvSpPr>
            <p:spPr bwMode="auto">
              <a:xfrm>
                <a:off x="2608" y="2568"/>
                <a:ext cx="363" cy="363"/>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a:latin typeface="Lotus" panose="00000400000000000000" pitchFamily="2" charset="-78"/>
                    <a:cs typeface="Lotus" panose="00000400000000000000" pitchFamily="2" charset="-78"/>
                  </a:rPr>
                  <a:t>4</a:t>
                </a:r>
                <a:endParaRPr lang="en-US">
                  <a:latin typeface="Lotus" panose="00000400000000000000" pitchFamily="2" charset="-78"/>
                  <a:cs typeface="Lotus" panose="00000400000000000000" pitchFamily="2" charset="-78"/>
                </a:endParaRPr>
              </a:p>
            </p:txBody>
          </p:sp>
          <p:sp>
            <p:nvSpPr>
              <p:cNvPr id="97298" name="Oval 7"/>
              <p:cNvSpPr>
                <a:spLocks noChangeArrowheads="1"/>
              </p:cNvSpPr>
              <p:nvPr/>
            </p:nvSpPr>
            <p:spPr bwMode="auto">
              <a:xfrm>
                <a:off x="1791" y="2115"/>
                <a:ext cx="363" cy="363"/>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a:latin typeface="Lotus" panose="00000400000000000000" pitchFamily="2" charset="-78"/>
                    <a:cs typeface="Lotus" panose="00000400000000000000" pitchFamily="2" charset="-78"/>
                  </a:rPr>
                  <a:t>2</a:t>
                </a:r>
                <a:endParaRPr lang="en-US">
                  <a:latin typeface="Lotus" panose="00000400000000000000" pitchFamily="2" charset="-78"/>
                  <a:cs typeface="Lotus" panose="00000400000000000000" pitchFamily="2" charset="-78"/>
                </a:endParaRPr>
              </a:p>
            </p:txBody>
          </p:sp>
          <p:sp>
            <p:nvSpPr>
              <p:cNvPr id="97299" name="Oval 8"/>
              <p:cNvSpPr>
                <a:spLocks noChangeArrowheads="1"/>
              </p:cNvSpPr>
              <p:nvPr/>
            </p:nvSpPr>
            <p:spPr bwMode="auto">
              <a:xfrm>
                <a:off x="1791" y="2931"/>
                <a:ext cx="363" cy="363"/>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a:latin typeface="Lotus" panose="00000400000000000000" pitchFamily="2" charset="-78"/>
                    <a:cs typeface="Lotus" panose="00000400000000000000" pitchFamily="2" charset="-78"/>
                  </a:rPr>
                  <a:t>3</a:t>
                </a:r>
                <a:endParaRPr lang="en-US">
                  <a:latin typeface="Lotus" panose="00000400000000000000" pitchFamily="2" charset="-78"/>
                  <a:cs typeface="Lotus" panose="00000400000000000000" pitchFamily="2" charset="-78"/>
                </a:endParaRPr>
              </a:p>
            </p:txBody>
          </p:sp>
          <p:sp>
            <p:nvSpPr>
              <p:cNvPr id="97300" name="Line 9"/>
              <p:cNvSpPr>
                <a:spLocks noChangeShapeType="1"/>
              </p:cNvSpPr>
              <p:nvPr/>
            </p:nvSpPr>
            <p:spPr bwMode="auto">
              <a:xfrm flipV="1">
                <a:off x="1247" y="2296"/>
                <a:ext cx="544"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7301" name="Line 10"/>
              <p:cNvSpPr>
                <a:spLocks noChangeShapeType="1"/>
              </p:cNvSpPr>
              <p:nvPr/>
            </p:nvSpPr>
            <p:spPr bwMode="auto">
              <a:xfrm>
                <a:off x="1180" y="2880"/>
                <a:ext cx="635" cy="31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7302" name="Line 11"/>
              <p:cNvSpPr>
                <a:spLocks noChangeShapeType="1"/>
              </p:cNvSpPr>
              <p:nvPr/>
            </p:nvSpPr>
            <p:spPr bwMode="auto">
              <a:xfrm>
                <a:off x="2154" y="2275"/>
                <a:ext cx="545" cy="31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7303" name="Line 12"/>
              <p:cNvSpPr>
                <a:spLocks noChangeShapeType="1"/>
              </p:cNvSpPr>
              <p:nvPr/>
            </p:nvSpPr>
            <p:spPr bwMode="auto">
              <a:xfrm flipV="1">
                <a:off x="2109" y="2907"/>
                <a:ext cx="635" cy="31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7304" name="Line 13"/>
              <p:cNvSpPr>
                <a:spLocks noChangeShapeType="1"/>
              </p:cNvSpPr>
              <p:nvPr/>
            </p:nvSpPr>
            <p:spPr bwMode="auto">
              <a:xfrm>
                <a:off x="2971" y="2750"/>
                <a:ext cx="589"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grpSp>
        <p:grpSp>
          <p:nvGrpSpPr>
            <p:cNvPr id="97289" name="Group 20"/>
            <p:cNvGrpSpPr>
              <a:grpSpLocks/>
            </p:cNvGrpSpPr>
            <p:nvPr/>
          </p:nvGrpSpPr>
          <p:grpSpPr bwMode="auto">
            <a:xfrm>
              <a:off x="1066" y="2478"/>
              <a:ext cx="2369" cy="1133"/>
              <a:chOff x="1066" y="2478"/>
              <a:chExt cx="2369" cy="1133"/>
            </a:xfrm>
          </p:grpSpPr>
          <p:sp>
            <p:nvSpPr>
              <p:cNvPr id="97290" name="Rectangle 15"/>
              <p:cNvSpPr>
                <a:spLocks noChangeArrowheads="1"/>
              </p:cNvSpPr>
              <p:nvPr/>
            </p:nvSpPr>
            <p:spPr bwMode="auto">
              <a:xfrm rot="-1419141">
                <a:off x="1066" y="2478"/>
                <a:ext cx="544"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atin typeface="Lotus" panose="00000400000000000000" pitchFamily="2" charset="-78"/>
                    <a:cs typeface="Lotus" panose="00000400000000000000" pitchFamily="2" charset="-78"/>
                  </a:rPr>
                  <a:t>Te=5</a:t>
                </a:r>
              </a:p>
            </p:txBody>
          </p:sp>
          <p:sp>
            <p:nvSpPr>
              <p:cNvPr id="97291" name="Rectangle 16"/>
              <p:cNvSpPr>
                <a:spLocks noChangeArrowheads="1"/>
              </p:cNvSpPr>
              <p:nvPr/>
            </p:nvSpPr>
            <p:spPr bwMode="auto">
              <a:xfrm rot="1602209">
                <a:off x="1066" y="3249"/>
                <a:ext cx="544"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atin typeface="Lotus" panose="00000400000000000000" pitchFamily="2" charset="-78"/>
                    <a:cs typeface="Lotus" panose="00000400000000000000" pitchFamily="2" charset="-78"/>
                  </a:rPr>
                  <a:t>Te=7</a:t>
                </a:r>
              </a:p>
            </p:txBody>
          </p:sp>
          <p:sp>
            <p:nvSpPr>
              <p:cNvPr id="97292" name="Rectangle 17"/>
              <p:cNvSpPr>
                <a:spLocks noChangeArrowheads="1"/>
              </p:cNvSpPr>
              <p:nvPr/>
            </p:nvSpPr>
            <p:spPr bwMode="auto">
              <a:xfrm rot="1495440">
                <a:off x="2200" y="2478"/>
                <a:ext cx="544"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atin typeface="Lotus" panose="00000400000000000000" pitchFamily="2" charset="-78"/>
                    <a:cs typeface="Lotus" panose="00000400000000000000" pitchFamily="2" charset="-78"/>
                  </a:rPr>
                  <a:t>Te=4</a:t>
                </a:r>
              </a:p>
            </p:txBody>
          </p:sp>
          <p:sp>
            <p:nvSpPr>
              <p:cNvPr id="97293" name="Rectangle 18"/>
              <p:cNvSpPr>
                <a:spLocks noChangeArrowheads="1"/>
              </p:cNvSpPr>
              <p:nvPr/>
            </p:nvSpPr>
            <p:spPr bwMode="auto">
              <a:xfrm rot="-1419141">
                <a:off x="2154" y="3339"/>
                <a:ext cx="544"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atin typeface="Lotus" panose="00000400000000000000" pitchFamily="2" charset="-78"/>
                    <a:cs typeface="Lotus" panose="00000400000000000000" pitchFamily="2" charset="-78"/>
                  </a:rPr>
                  <a:t>Te=3</a:t>
                </a:r>
              </a:p>
            </p:txBody>
          </p:sp>
          <p:sp>
            <p:nvSpPr>
              <p:cNvPr id="97294" name="Rectangle 19"/>
              <p:cNvSpPr>
                <a:spLocks noChangeArrowheads="1"/>
              </p:cNvSpPr>
              <p:nvPr/>
            </p:nvSpPr>
            <p:spPr bwMode="auto">
              <a:xfrm>
                <a:off x="2891" y="2784"/>
                <a:ext cx="544"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atin typeface="Lotus" panose="00000400000000000000" pitchFamily="2" charset="-78"/>
                    <a:cs typeface="Lotus" panose="00000400000000000000" pitchFamily="2" charset="-78"/>
                  </a:rPr>
                  <a:t>Te=2</a:t>
                </a:r>
              </a:p>
            </p:txBody>
          </p:sp>
        </p:grpSp>
      </p:grpSp>
      <p:grpSp>
        <p:nvGrpSpPr>
          <p:cNvPr id="97285" name="Group 22"/>
          <p:cNvGrpSpPr>
            <a:grpSpLocks/>
          </p:cNvGrpSpPr>
          <p:nvPr/>
        </p:nvGrpSpPr>
        <p:grpSpPr bwMode="auto">
          <a:xfrm>
            <a:off x="9409114" y="6381750"/>
            <a:ext cx="1258887" cy="476250"/>
            <a:chOff x="4967" y="4020"/>
            <a:chExt cx="793" cy="300"/>
          </a:xfrm>
        </p:grpSpPr>
        <p:sp>
          <p:nvSpPr>
            <p:cNvPr id="97286" name="AutoShape 23">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97287" name="AutoShape 24">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8955017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74434"/>
                                        </p:tgtEl>
                                        <p:attrNameLst>
                                          <p:attrName>style.visibility</p:attrName>
                                        </p:attrNameLst>
                                      </p:cBhvr>
                                      <p:to>
                                        <p:strVal val="visible"/>
                                      </p:to>
                                    </p:set>
                                    <p:animEffect transition="in" filter="fade">
                                      <p:cBhvr>
                                        <p:cTn id="7" dur="800" decel="100000"/>
                                        <p:tgtEl>
                                          <p:spTgt spid="274434"/>
                                        </p:tgtEl>
                                      </p:cBhvr>
                                    </p:animEffect>
                                    <p:anim calcmode="lin" valueType="num">
                                      <p:cBhvr>
                                        <p:cTn id="8" dur="800" decel="100000" fill="hold"/>
                                        <p:tgtEl>
                                          <p:spTgt spid="274434"/>
                                        </p:tgtEl>
                                        <p:attrNameLst>
                                          <p:attrName>style.rotation</p:attrName>
                                        </p:attrNameLst>
                                      </p:cBhvr>
                                      <p:tavLst>
                                        <p:tav tm="0">
                                          <p:val>
                                            <p:fltVal val="-90"/>
                                          </p:val>
                                        </p:tav>
                                        <p:tav tm="100000">
                                          <p:val>
                                            <p:fltVal val="0"/>
                                          </p:val>
                                        </p:tav>
                                      </p:tavLst>
                                    </p:anim>
                                    <p:anim calcmode="lin" valueType="num">
                                      <p:cBhvr>
                                        <p:cTn id="9" dur="800" decel="100000" fill="hold"/>
                                        <p:tgtEl>
                                          <p:spTgt spid="274434"/>
                                        </p:tgtEl>
                                        <p:attrNameLst>
                                          <p:attrName>ppt_x</p:attrName>
                                        </p:attrNameLst>
                                      </p:cBhvr>
                                      <p:tavLst>
                                        <p:tav tm="0">
                                          <p:val>
                                            <p:strVal val="#ppt_x+0.4"/>
                                          </p:val>
                                        </p:tav>
                                        <p:tav tm="100000">
                                          <p:val>
                                            <p:strVal val="#ppt_x-0.05"/>
                                          </p:val>
                                        </p:tav>
                                      </p:tavLst>
                                    </p:anim>
                                    <p:anim calcmode="lin" valueType="num">
                                      <p:cBhvr>
                                        <p:cTn id="10" dur="800" decel="100000" fill="hold"/>
                                        <p:tgtEl>
                                          <p:spTgt spid="2744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744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74434"/>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274435">
                                            <p:txEl>
                                              <p:pRg st="0" end="0"/>
                                            </p:txEl>
                                          </p:spTgt>
                                        </p:tgtEl>
                                        <p:attrNameLst>
                                          <p:attrName>style.visibility</p:attrName>
                                        </p:attrNameLst>
                                      </p:cBhvr>
                                      <p:to>
                                        <p:strVal val="visible"/>
                                      </p:to>
                                    </p:set>
                                    <p:animEffect transition="in" filter="fade">
                                      <p:cBhvr>
                                        <p:cTn id="16" dur="1000"/>
                                        <p:tgtEl>
                                          <p:spTgt spid="274435">
                                            <p:txEl>
                                              <p:pRg st="0" end="0"/>
                                            </p:txEl>
                                          </p:spTgt>
                                        </p:tgtEl>
                                      </p:cBhvr>
                                    </p:animEffect>
                                    <p:anim calcmode="lin" valueType="num">
                                      <p:cBhvr>
                                        <p:cTn id="17" dur="1000" fill="hold"/>
                                        <p:tgtEl>
                                          <p:spTgt spid="274435">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274435">
                                            <p:txEl>
                                              <p:pRg st="0" end="0"/>
                                            </p:txEl>
                                          </p:spTgt>
                                        </p:tgtEl>
                                        <p:attrNameLst>
                                          <p:attrName>ppt_y</p:attrName>
                                        </p:attrNameLst>
                                      </p:cBhvr>
                                      <p:tavLst>
                                        <p:tav tm="0">
                                          <p:val>
                                            <p:strVal val="#ppt_y-.1"/>
                                          </p:val>
                                        </p:tav>
                                        <p:tav tm="100000">
                                          <p:val>
                                            <p:strVal val="#ppt_y"/>
                                          </p:val>
                                        </p:tav>
                                      </p:tavLst>
                                    </p:anim>
                                  </p:childTnLst>
                                </p:cTn>
                              </p:par>
                            </p:childTnLst>
                          </p:cTn>
                        </p:par>
                        <p:par>
                          <p:cTn id="19" fill="hold" nodeType="afterGroup">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274435">
                                            <p:txEl>
                                              <p:pRg st="1" end="1"/>
                                            </p:txEl>
                                          </p:spTgt>
                                        </p:tgtEl>
                                        <p:attrNameLst>
                                          <p:attrName>style.visibility</p:attrName>
                                        </p:attrNameLst>
                                      </p:cBhvr>
                                      <p:to>
                                        <p:strVal val="visible"/>
                                      </p:to>
                                    </p:set>
                                    <p:animEffect transition="in" filter="fade">
                                      <p:cBhvr>
                                        <p:cTn id="22" dur="1000"/>
                                        <p:tgtEl>
                                          <p:spTgt spid="274435">
                                            <p:txEl>
                                              <p:pRg st="1" end="1"/>
                                            </p:txEl>
                                          </p:spTgt>
                                        </p:tgtEl>
                                      </p:cBhvr>
                                    </p:animEffect>
                                    <p:anim calcmode="lin" valueType="num">
                                      <p:cBhvr>
                                        <p:cTn id="23" dur="1000" fill="hold"/>
                                        <p:tgtEl>
                                          <p:spTgt spid="274435">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274435">
                                            <p:txEl>
                                              <p:pRg st="1" end="1"/>
                                            </p:txEl>
                                          </p:spTgt>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274435">
                                            <p:txEl>
                                              <p:pRg st="2" end="2"/>
                                            </p:txEl>
                                          </p:spTgt>
                                        </p:tgtEl>
                                        <p:attrNameLst>
                                          <p:attrName>style.visibility</p:attrName>
                                        </p:attrNameLst>
                                      </p:cBhvr>
                                      <p:to>
                                        <p:strVal val="visible"/>
                                      </p:to>
                                    </p:set>
                                    <p:animEffect transition="in" filter="fade">
                                      <p:cBhvr>
                                        <p:cTn id="28" dur="1000"/>
                                        <p:tgtEl>
                                          <p:spTgt spid="274435">
                                            <p:txEl>
                                              <p:pRg st="2" end="2"/>
                                            </p:txEl>
                                          </p:spTgt>
                                        </p:tgtEl>
                                      </p:cBhvr>
                                    </p:animEffect>
                                    <p:anim calcmode="lin" valueType="num">
                                      <p:cBhvr>
                                        <p:cTn id="29" dur="1000" fill="hold"/>
                                        <p:tgtEl>
                                          <p:spTgt spid="27443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74435">
                                            <p:txEl>
                                              <p:pRg st="2" end="2"/>
                                            </p:txEl>
                                          </p:spTgt>
                                        </p:tgtEl>
                                        <p:attrNameLst>
                                          <p:attrName>ppt_y</p:attrName>
                                        </p:attrNameLst>
                                      </p:cBhvr>
                                      <p:tavLst>
                                        <p:tav tm="0">
                                          <p:val>
                                            <p:strVal val="#ppt_y-.1"/>
                                          </p:val>
                                        </p:tav>
                                        <p:tav tm="100000">
                                          <p:val>
                                            <p:strVal val="#ppt_y"/>
                                          </p:val>
                                        </p:tav>
                                      </p:tavLst>
                                    </p:anim>
                                  </p:childTnLst>
                                </p:cTn>
                              </p:par>
                            </p:childTnLst>
                          </p:cTn>
                        </p:par>
                        <p:par>
                          <p:cTn id="31" fill="hold" nodeType="afterGroup">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274435">
                                            <p:txEl>
                                              <p:pRg st="3" end="3"/>
                                            </p:txEl>
                                          </p:spTgt>
                                        </p:tgtEl>
                                        <p:attrNameLst>
                                          <p:attrName>style.visibility</p:attrName>
                                        </p:attrNameLst>
                                      </p:cBhvr>
                                      <p:to>
                                        <p:strVal val="visible"/>
                                      </p:to>
                                    </p:set>
                                    <p:animEffect transition="in" filter="fade">
                                      <p:cBhvr>
                                        <p:cTn id="34" dur="1000"/>
                                        <p:tgtEl>
                                          <p:spTgt spid="274435">
                                            <p:txEl>
                                              <p:pRg st="3" end="3"/>
                                            </p:txEl>
                                          </p:spTgt>
                                        </p:tgtEl>
                                      </p:cBhvr>
                                    </p:animEffect>
                                    <p:anim calcmode="lin" valueType="num">
                                      <p:cBhvr>
                                        <p:cTn id="35" dur="1000" fill="hold"/>
                                        <p:tgtEl>
                                          <p:spTgt spid="274435">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274435">
                                            <p:txEl>
                                              <p:pRg st="3" end="3"/>
                                            </p:txEl>
                                          </p:spTgt>
                                        </p:tgtEl>
                                        <p:attrNameLst>
                                          <p:attrName>ppt_y</p:attrName>
                                        </p:attrNameLst>
                                      </p:cBhvr>
                                      <p:tavLst>
                                        <p:tav tm="0">
                                          <p:val>
                                            <p:strVal val="#ppt_y-.1"/>
                                          </p:val>
                                        </p:tav>
                                        <p:tav tm="100000">
                                          <p:val>
                                            <p:strVal val="#ppt_y"/>
                                          </p:val>
                                        </p:tav>
                                      </p:tavLst>
                                    </p:anim>
                                  </p:childTnLst>
                                </p:cTn>
                              </p:par>
                            </p:childTnLst>
                          </p:cTn>
                        </p:par>
                        <p:par>
                          <p:cTn id="37" fill="hold" nodeType="afterGroup">
                            <p:stCondLst>
                              <p:cond delay="5000"/>
                            </p:stCondLst>
                            <p:childTnLst>
                              <p:par>
                                <p:cTn id="38" presetID="9" presetClass="entr" presetSubtype="0" fill="hold" nodeType="afterEffect">
                                  <p:stCondLst>
                                    <p:cond delay="0"/>
                                  </p:stCondLst>
                                  <p:childTnLst>
                                    <p:set>
                                      <p:cBhvr>
                                        <p:cTn id="39" dur="1" fill="hold">
                                          <p:stCondLst>
                                            <p:cond delay="0"/>
                                          </p:stCondLst>
                                        </p:cTn>
                                        <p:tgtEl>
                                          <p:spTgt spid="93205"/>
                                        </p:tgtEl>
                                        <p:attrNameLst>
                                          <p:attrName>style.visibility</p:attrName>
                                        </p:attrNameLst>
                                      </p:cBhvr>
                                      <p:to>
                                        <p:strVal val="visible"/>
                                      </p:to>
                                    </p:set>
                                    <p:animEffect transition="in" filter="dissolve">
                                      <p:cBhvr>
                                        <p:cTn id="40" dur="500"/>
                                        <p:tgtEl>
                                          <p:spTgt spid="93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4" grpId="0"/>
      <p:bldP spid="274435" grpId="0" build="p"/>
    </p:bld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5458" name="Rectangle 2"/>
          <p:cNvSpPr>
            <a:spLocks noGrp="1" noChangeArrowheads="1"/>
          </p:cNvSpPr>
          <p:nvPr>
            <p:ph type="title" idx="4294967295"/>
          </p:nvPr>
        </p:nvSpPr>
        <p:spPr>
          <a:xfrm>
            <a:off x="2279651" y="301625"/>
            <a:ext cx="7927975" cy="1143000"/>
          </a:xfrm>
        </p:spPr>
        <p:txBody>
          <a:bodyPr anchor="b">
            <a:normAutofit fontScale="90000"/>
          </a:bodyPr>
          <a:lstStyle/>
          <a:p>
            <a:pPr rtl="1" eaLnBrk="1" hangingPunct="1"/>
            <a:r>
              <a:rPr lang="fa-IR" sz="4000">
                <a:cs typeface="B Farnaz" panose="00000400000000000000" pitchFamily="2" charset="-78"/>
              </a:rPr>
              <a:t>4- تعيين بيشتري زمان مجاز براي رويداد يا مسير پسرو (</a:t>
            </a:r>
            <a:r>
              <a:rPr lang="en-US" sz="4000">
                <a:cs typeface="B Farnaz" panose="00000400000000000000" pitchFamily="2" charset="-78"/>
              </a:rPr>
              <a:t>tL</a:t>
            </a:r>
            <a:r>
              <a:rPr lang="fa-IR" sz="4000">
                <a:cs typeface="B Farnaz" panose="00000400000000000000" pitchFamily="2" charset="-78"/>
              </a:rPr>
              <a:t>)</a:t>
            </a:r>
            <a:endParaRPr lang="en-US" sz="4000">
              <a:cs typeface="B Farnaz" panose="00000400000000000000" pitchFamily="2" charset="-78"/>
            </a:endParaRPr>
          </a:p>
        </p:txBody>
      </p:sp>
      <p:sp>
        <p:nvSpPr>
          <p:cNvPr id="275459" name="Rectangle 3"/>
          <p:cNvSpPr>
            <a:spLocks noGrp="1" noChangeArrowheads="1"/>
          </p:cNvSpPr>
          <p:nvPr>
            <p:ph type="body" idx="4294967295"/>
          </p:nvPr>
        </p:nvSpPr>
        <p:spPr>
          <a:xfrm>
            <a:off x="1774825" y="2276475"/>
            <a:ext cx="6324600" cy="2133600"/>
          </a:xfrm>
        </p:spPr>
        <p:txBody>
          <a:bodyPr/>
          <a:lstStyle/>
          <a:p>
            <a:pPr algn="r" rtl="1" eaLnBrk="1" hangingPunct="1">
              <a:buFontTx/>
              <a:buNone/>
            </a:pPr>
            <a:r>
              <a:rPr lang="fa-IR" sz="3000">
                <a:cs typeface=" Mitra" pitchFamily="2" charset="-78"/>
              </a:rPr>
              <a:t>    در مثال قبلي چنانچه زمان انجام پروژه 12 هفته باشد </a:t>
            </a:r>
            <a:r>
              <a:rPr lang="en-US" sz="3000">
                <a:cs typeface=" Mitra" pitchFamily="2" charset="-78"/>
              </a:rPr>
              <a:t>t</a:t>
            </a:r>
            <a:r>
              <a:rPr lang="en-US" sz="3000" baseline="-25000">
                <a:cs typeface=" Mitra" pitchFamily="2" charset="-78"/>
              </a:rPr>
              <a:t>l</a:t>
            </a:r>
            <a:r>
              <a:rPr lang="fa-IR" sz="3000">
                <a:cs typeface=" Mitra" pitchFamily="2" charset="-78"/>
              </a:rPr>
              <a:t>    رويداد 4 عبارت خواهد بود : 10=2-12</a:t>
            </a:r>
            <a:endParaRPr lang="en-US" sz="3000">
              <a:cs typeface=" Mitra" pitchFamily="2" charset="-78"/>
            </a:endParaRPr>
          </a:p>
        </p:txBody>
      </p:sp>
      <p:grpSp>
        <p:nvGrpSpPr>
          <p:cNvPr id="98308" name="Group 4"/>
          <p:cNvGrpSpPr>
            <a:grpSpLocks/>
          </p:cNvGrpSpPr>
          <p:nvPr/>
        </p:nvGrpSpPr>
        <p:grpSpPr bwMode="auto">
          <a:xfrm>
            <a:off x="9409114" y="6381750"/>
            <a:ext cx="1258887" cy="476250"/>
            <a:chOff x="4967" y="4020"/>
            <a:chExt cx="793" cy="300"/>
          </a:xfrm>
        </p:grpSpPr>
        <p:sp>
          <p:nvSpPr>
            <p:cNvPr id="98309"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98310"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8601317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275458"/>
                                        </p:tgtEl>
                                        <p:attrNameLst>
                                          <p:attrName>style.visibility</p:attrName>
                                        </p:attrNameLst>
                                      </p:cBhvr>
                                      <p:to>
                                        <p:strVal val="visible"/>
                                      </p:to>
                                    </p:set>
                                    <p:anim calcmode="lin" valueType="num">
                                      <p:cBhvr>
                                        <p:cTn id="7" dur="2000" fill="hold"/>
                                        <p:tgtEl>
                                          <p:spTgt spid="275458"/>
                                        </p:tgtEl>
                                        <p:attrNameLst>
                                          <p:attrName>ppt_w</p:attrName>
                                        </p:attrNameLst>
                                      </p:cBhvr>
                                      <p:tavLst>
                                        <p:tav tm="0">
                                          <p:val>
                                            <p:strVal val="#ppt_w*2.5"/>
                                          </p:val>
                                        </p:tav>
                                        <p:tav tm="100000">
                                          <p:val>
                                            <p:strVal val="#ppt_w"/>
                                          </p:val>
                                        </p:tav>
                                      </p:tavLst>
                                    </p:anim>
                                    <p:anim calcmode="lin" valueType="num">
                                      <p:cBhvr>
                                        <p:cTn id="8" dur="2000" fill="hold"/>
                                        <p:tgtEl>
                                          <p:spTgt spid="275458"/>
                                        </p:tgtEl>
                                        <p:attrNameLst>
                                          <p:attrName>ppt_h</p:attrName>
                                        </p:attrNameLst>
                                      </p:cBhvr>
                                      <p:tavLst>
                                        <p:tav tm="0">
                                          <p:val>
                                            <p:strVal val="#ppt_h"/>
                                          </p:val>
                                        </p:tav>
                                        <p:tav tm="100000">
                                          <p:val>
                                            <p:strVal val="#ppt_h"/>
                                          </p:val>
                                        </p:tav>
                                      </p:tavLst>
                                    </p:anim>
                                    <p:anim calcmode="lin" valueType="num">
                                      <p:cBhvr>
                                        <p:cTn id="9" dur="2000" fill="hold"/>
                                        <p:tgtEl>
                                          <p:spTgt spid="275458"/>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75458"/>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75458"/>
                                        </p:tgtEl>
                                      </p:cBhvr>
                                    </p:animEffect>
                                  </p:childTnLst>
                                </p:cTn>
                              </p:par>
                            </p:childTnLst>
                          </p:cTn>
                        </p:par>
                        <p:par>
                          <p:cTn id="12" fill="hold" nodeType="afterGroup">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275459">
                                            <p:txEl>
                                              <p:pRg st="0" end="0"/>
                                            </p:txEl>
                                          </p:spTgt>
                                        </p:tgtEl>
                                        <p:attrNameLst>
                                          <p:attrName>style.visibility</p:attrName>
                                        </p:attrNameLst>
                                      </p:cBhvr>
                                      <p:to>
                                        <p:strVal val="visible"/>
                                      </p:to>
                                    </p:set>
                                    <p:animEffect transition="in" filter="wipe(left)">
                                      <p:cBhvr>
                                        <p:cTn id="15" dur="500"/>
                                        <p:tgtEl>
                                          <p:spTgt spid="275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58" grpId="0"/>
      <p:bldP spid="275459" grpId="0" build="p"/>
    </p:bldLst>
  </p:timing>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82" name="Rectangle 2"/>
          <p:cNvSpPr>
            <a:spLocks noGrp="1" noChangeArrowheads="1"/>
          </p:cNvSpPr>
          <p:nvPr>
            <p:ph type="title" idx="4294967295"/>
          </p:nvPr>
        </p:nvSpPr>
        <p:spPr/>
        <p:txBody>
          <a:bodyPr anchor="b"/>
          <a:lstStyle/>
          <a:p>
            <a:pPr rtl="1" eaLnBrk="1" hangingPunct="1">
              <a:defRPr/>
            </a:pPr>
            <a:r>
              <a:rPr lang="fa-IR" sz="3600">
                <a:effectLst>
                  <a:outerShdw blurRad="38100" dist="38100" dir="2700000" algn="tl">
                    <a:srgbClr val="C0C0C0"/>
                  </a:outerShdw>
                </a:effectLst>
                <a:cs typeface="B Farnaz" pitchFamily="2" charset="-78"/>
              </a:rPr>
              <a:t>5-  تعيين زمان آزاد يا فرجه(</a:t>
            </a:r>
            <a:r>
              <a:rPr lang="en-US" sz="3600">
                <a:effectLst>
                  <a:outerShdw blurRad="38100" dist="38100" dir="2700000" algn="tl">
                    <a:srgbClr val="C0C0C0"/>
                  </a:outerShdw>
                </a:effectLst>
                <a:cs typeface="B Farnaz" pitchFamily="2" charset="-78"/>
              </a:rPr>
              <a:t>s</a:t>
            </a:r>
            <a:r>
              <a:rPr lang="fa-IR" sz="3600">
                <a:effectLst>
                  <a:outerShdw blurRad="38100" dist="38100" dir="2700000" algn="tl">
                    <a:srgbClr val="C0C0C0"/>
                  </a:outerShdw>
                </a:effectLst>
                <a:cs typeface="B Farnaz" pitchFamily="2" charset="-78"/>
              </a:rPr>
              <a:t>) </a:t>
            </a:r>
            <a:endParaRPr lang="en-US" sz="3600">
              <a:effectLst>
                <a:outerShdw blurRad="38100" dist="38100" dir="2700000" algn="tl">
                  <a:srgbClr val="C0C0C0"/>
                </a:outerShdw>
              </a:effectLst>
              <a:cs typeface="B Farnaz" pitchFamily="2" charset="-78"/>
            </a:endParaRPr>
          </a:p>
        </p:txBody>
      </p:sp>
      <p:sp>
        <p:nvSpPr>
          <p:cNvPr id="276483" name="Rectangle 3"/>
          <p:cNvSpPr>
            <a:spLocks noGrp="1" noChangeArrowheads="1"/>
          </p:cNvSpPr>
          <p:nvPr>
            <p:ph type="body" idx="4294967295"/>
          </p:nvPr>
        </p:nvSpPr>
        <p:spPr>
          <a:xfrm>
            <a:off x="1774825" y="2205038"/>
            <a:ext cx="6324600" cy="2133600"/>
          </a:xfrm>
        </p:spPr>
        <p:txBody>
          <a:bodyPr/>
          <a:lstStyle/>
          <a:p>
            <a:pPr algn="r" rtl="1" eaLnBrk="1" hangingPunct="1">
              <a:buFontTx/>
              <a:buNone/>
            </a:pPr>
            <a:r>
              <a:rPr lang="fa-IR" sz="3000">
                <a:cs typeface=" Mitra" pitchFamily="2" charset="-78"/>
              </a:rPr>
              <a:t>    زمان آزاد يا فرجه عبارت است از تفاضل بين بيشترين زمان مجاز و کمترين زمان مورد انتظار براي هر رويداد و منظور از آن عبارت است از وقت اضافي موجود است که براي رسيدن به هر رويداد در اختيار مي باشد.</a:t>
            </a:r>
            <a:endParaRPr lang="en-US" sz="3000">
              <a:cs typeface=" Mitra" pitchFamily="2" charset="-78"/>
            </a:endParaRPr>
          </a:p>
        </p:txBody>
      </p:sp>
      <p:grpSp>
        <p:nvGrpSpPr>
          <p:cNvPr id="99332" name="Group 4"/>
          <p:cNvGrpSpPr>
            <a:grpSpLocks/>
          </p:cNvGrpSpPr>
          <p:nvPr/>
        </p:nvGrpSpPr>
        <p:grpSpPr bwMode="auto">
          <a:xfrm>
            <a:off x="9409114" y="6381750"/>
            <a:ext cx="1258887" cy="476250"/>
            <a:chOff x="4967" y="4020"/>
            <a:chExt cx="793" cy="300"/>
          </a:xfrm>
        </p:grpSpPr>
        <p:sp>
          <p:nvSpPr>
            <p:cNvPr id="99333"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99334"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34014626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76482"/>
                                        </p:tgtEl>
                                        <p:attrNameLst>
                                          <p:attrName>style.visibility</p:attrName>
                                        </p:attrNameLst>
                                      </p:cBhvr>
                                      <p:to>
                                        <p:strVal val="visible"/>
                                      </p:to>
                                    </p:set>
                                    <p:animEffect transition="in" filter="blinds(horizontal)">
                                      <p:cBhvr>
                                        <p:cTn id="7" dur="500"/>
                                        <p:tgtEl>
                                          <p:spTgt spid="276482"/>
                                        </p:tgtEl>
                                      </p:cBhvr>
                                    </p:animEffect>
                                  </p:childTnLst>
                                </p:cTn>
                              </p:par>
                            </p:childTnLst>
                          </p:cTn>
                        </p:par>
                        <p:par>
                          <p:cTn id="8" fill="hold" nodeType="afterGroup">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276483">
                                            <p:txEl>
                                              <p:pRg st="0" end="0"/>
                                            </p:txEl>
                                          </p:spTgt>
                                        </p:tgtEl>
                                        <p:attrNameLst>
                                          <p:attrName>style.visibility</p:attrName>
                                        </p:attrNameLst>
                                      </p:cBhvr>
                                      <p:to>
                                        <p:strVal val="visible"/>
                                      </p:to>
                                    </p:set>
                                    <p:animEffect transition="in" filter="diamond(in)">
                                      <p:cBhvr>
                                        <p:cTn id="11" dur="2000"/>
                                        <p:tgtEl>
                                          <p:spTgt spid="276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82" grpId="0"/>
      <p:bldP spid="276483" grpId="0" build="p"/>
    </p:bldLst>
  </p:timing>
</p:sld>
</file>

<file path=ppt/slides/slide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7506" name="Rectangle 2"/>
          <p:cNvSpPr>
            <a:spLocks noGrp="1" noChangeArrowheads="1"/>
          </p:cNvSpPr>
          <p:nvPr>
            <p:ph type="title" idx="4294967295"/>
          </p:nvPr>
        </p:nvSpPr>
        <p:spPr/>
        <p:txBody>
          <a:bodyPr anchor="b"/>
          <a:lstStyle/>
          <a:p>
            <a:pPr rtl="1" eaLnBrk="1" hangingPunct="1">
              <a:defRPr/>
            </a:pPr>
            <a:r>
              <a:rPr lang="fa-IR" sz="4800">
                <a:effectLst>
                  <a:outerShdw blurRad="38100" dist="38100" dir="2700000" algn="tl">
                    <a:srgbClr val="C0C0C0"/>
                  </a:outerShdw>
                </a:effectLst>
                <a:cs typeface="B Farnaz" pitchFamily="2" charset="-78"/>
              </a:rPr>
              <a:t>6-تعيين مسير بحراني </a:t>
            </a:r>
            <a:endParaRPr lang="en-US" sz="4800">
              <a:effectLst>
                <a:outerShdw blurRad="38100" dist="38100" dir="2700000" algn="tl">
                  <a:srgbClr val="C0C0C0"/>
                </a:outerShdw>
              </a:effectLst>
              <a:cs typeface="B Farnaz" pitchFamily="2" charset="-78"/>
            </a:endParaRPr>
          </a:p>
        </p:txBody>
      </p:sp>
      <p:sp>
        <p:nvSpPr>
          <p:cNvPr id="277507" name="Rectangle 3"/>
          <p:cNvSpPr>
            <a:spLocks noGrp="1" noChangeArrowheads="1"/>
          </p:cNvSpPr>
          <p:nvPr>
            <p:ph type="body" idx="4294967295"/>
          </p:nvPr>
        </p:nvSpPr>
        <p:spPr>
          <a:xfrm>
            <a:off x="1919288" y="1844675"/>
            <a:ext cx="6324600" cy="2133600"/>
          </a:xfrm>
        </p:spPr>
        <p:txBody>
          <a:bodyPr>
            <a:normAutofit lnSpcReduction="10000"/>
          </a:bodyPr>
          <a:lstStyle/>
          <a:p>
            <a:pPr algn="r" rtl="1" eaLnBrk="1" hangingPunct="1">
              <a:buFontTx/>
              <a:buNone/>
            </a:pPr>
            <a:r>
              <a:rPr lang="fa-IR" sz="2500">
                <a:cs typeface=" Mitra" pitchFamily="2" charset="-78"/>
              </a:rPr>
              <a:t>     طولاني ترين مسير شبکه, يعني مسيري که از آغاز تا پايان شبکه, بيشترين وقت را مي گيرد, مسير بحراني است, يک شبکه ممکن است داراي چند مسير بحراني باشد .</a:t>
            </a:r>
          </a:p>
          <a:p>
            <a:pPr algn="r" rtl="1" eaLnBrk="1" hangingPunct="1">
              <a:buFontTx/>
              <a:buNone/>
            </a:pPr>
            <a:r>
              <a:rPr lang="fa-IR" sz="2500">
                <a:cs typeface=" Mitra" pitchFamily="2" charset="-78"/>
              </a:rPr>
              <a:t>    مسير بحراني در شبکه پرت عبارت است از مسيري که داري کمترين وقت آزاد و امکان کند کاري باشد. مسير بحراني از اين نظر بحراني است که اگر تاخيري در تکميل هر يک از رويدادها آن به وقوع بپيوندد, موجب تاخير در حصول هدف نهايي خواهد شد .</a:t>
            </a:r>
            <a:endParaRPr lang="en-US" sz="2500">
              <a:cs typeface=" Mitra" pitchFamily="2" charset="-78"/>
            </a:endParaRPr>
          </a:p>
        </p:txBody>
      </p:sp>
      <p:grpSp>
        <p:nvGrpSpPr>
          <p:cNvPr id="100356" name="Group 4"/>
          <p:cNvGrpSpPr>
            <a:grpSpLocks/>
          </p:cNvGrpSpPr>
          <p:nvPr/>
        </p:nvGrpSpPr>
        <p:grpSpPr bwMode="auto">
          <a:xfrm>
            <a:off x="9409114" y="6381750"/>
            <a:ext cx="1258887" cy="476250"/>
            <a:chOff x="4967" y="4020"/>
            <a:chExt cx="793" cy="300"/>
          </a:xfrm>
        </p:grpSpPr>
        <p:sp>
          <p:nvSpPr>
            <p:cNvPr id="100357"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00358"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4976507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77506"/>
                                        </p:tgtEl>
                                        <p:attrNameLst>
                                          <p:attrName>style.visibility</p:attrName>
                                        </p:attrNameLst>
                                      </p:cBhvr>
                                      <p:to>
                                        <p:strVal val="visible"/>
                                      </p:to>
                                    </p:set>
                                    <p:animEffect transition="in" filter="blinds(horizontal)">
                                      <p:cBhvr>
                                        <p:cTn id="7" dur="500"/>
                                        <p:tgtEl>
                                          <p:spTgt spid="277506"/>
                                        </p:tgtEl>
                                      </p:cBhvr>
                                    </p:animEffect>
                                  </p:childTnLst>
                                </p:cTn>
                              </p:par>
                            </p:childTnLst>
                          </p:cTn>
                        </p:par>
                        <p:par>
                          <p:cTn id="8" fill="hold" nodeType="afterGroup">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277507">
                                            <p:txEl>
                                              <p:pRg st="0" end="0"/>
                                            </p:txEl>
                                          </p:spTgt>
                                        </p:tgtEl>
                                        <p:attrNameLst>
                                          <p:attrName>style.visibility</p:attrName>
                                        </p:attrNameLst>
                                      </p:cBhvr>
                                      <p:to>
                                        <p:strVal val="visible"/>
                                      </p:to>
                                    </p:set>
                                    <p:animEffect transition="in" filter="fade">
                                      <p:cBhvr>
                                        <p:cTn id="11" dur="1000"/>
                                        <p:tgtEl>
                                          <p:spTgt spid="277507">
                                            <p:txEl>
                                              <p:pRg st="0" end="0"/>
                                            </p:txEl>
                                          </p:spTgt>
                                        </p:tgtEl>
                                      </p:cBhvr>
                                    </p:animEffect>
                                    <p:anim calcmode="lin" valueType="num">
                                      <p:cBhvr>
                                        <p:cTn id="12" dur="1000" fill="hold"/>
                                        <p:tgtEl>
                                          <p:spTgt spid="277507">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277507">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277507">
                                            <p:txEl>
                                              <p:pRg st="0" end="0"/>
                                            </p:txEl>
                                          </p:spTgt>
                                        </p:tgtEl>
                                        <p:attrNameLst>
                                          <p:attrName>ppt_y</p:attrName>
                                        </p:attrNameLst>
                                      </p:cBhvr>
                                      <p:tavLst>
                                        <p:tav tm="0">
                                          <p:val>
                                            <p:strVal val="#ppt_y-.03"/>
                                          </p:val>
                                        </p:tav>
                                        <p:tav tm="100000">
                                          <p:val>
                                            <p:strVal val="#ppt_y"/>
                                          </p:val>
                                        </p:tav>
                                      </p:tavLst>
                                    </p:anim>
                                  </p:childTnLst>
                                </p:cTn>
                              </p:par>
                            </p:childTnLst>
                          </p:cTn>
                        </p:par>
                        <p:par>
                          <p:cTn id="15" fill="hold" nodeType="afterGroup">
                            <p:stCondLst>
                              <p:cond delay="1500"/>
                            </p:stCondLst>
                            <p:childTnLst>
                              <p:par>
                                <p:cTn id="16" presetID="37" presetClass="entr" presetSubtype="0" fill="hold" grpId="0" nodeType="afterEffect">
                                  <p:stCondLst>
                                    <p:cond delay="0"/>
                                  </p:stCondLst>
                                  <p:childTnLst>
                                    <p:set>
                                      <p:cBhvr>
                                        <p:cTn id="17" dur="1" fill="hold">
                                          <p:stCondLst>
                                            <p:cond delay="0"/>
                                          </p:stCondLst>
                                        </p:cTn>
                                        <p:tgtEl>
                                          <p:spTgt spid="277507">
                                            <p:txEl>
                                              <p:pRg st="1" end="1"/>
                                            </p:txEl>
                                          </p:spTgt>
                                        </p:tgtEl>
                                        <p:attrNameLst>
                                          <p:attrName>style.visibility</p:attrName>
                                        </p:attrNameLst>
                                      </p:cBhvr>
                                      <p:to>
                                        <p:strVal val="visible"/>
                                      </p:to>
                                    </p:set>
                                    <p:animEffect transition="in" filter="fade">
                                      <p:cBhvr>
                                        <p:cTn id="18" dur="1000"/>
                                        <p:tgtEl>
                                          <p:spTgt spid="277507">
                                            <p:txEl>
                                              <p:pRg st="1" end="1"/>
                                            </p:txEl>
                                          </p:spTgt>
                                        </p:tgtEl>
                                      </p:cBhvr>
                                    </p:animEffect>
                                    <p:anim calcmode="lin" valueType="num">
                                      <p:cBhvr>
                                        <p:cTn id="19" dur="1000" fill="hold"/>
                                        <p:tgtEl>
                                          <p:spTgt spid="277507">
                                            <p:txEl>
                                              <p:pRg st="1" end="1"/>
                                            </p:txEl>
                                          </p:spTgt>
                                        </p:tgtEl>
                                        <p:attrNameLst>
                                          <p:attrName>ppt_x</p:attrName>
                                        </p:attrNameLst>
                                      </p:cBhvr>
                                      <p:tavLst>
                                        <p:tav tm="0">
                                          <p:val>
                                            <p:strVal val="#ppt_x"/>
                                          </p:val>
                                        </p:tav>
                                        <p:tav tm="100000">
                                          <p:val>
                                            <p:strVal val="#ppt_x"/>
                                          </p:val>
                                        </p:tav>
                                      </p:tavLst>
                                    </p:anim>
                                    <p:anim calcmode="lin" valueType="num">
                                      <p:cBhvr>
                                        <p:cTn id="20" dur="898" decel="100000" fill="hold"/>
                                        <p:tgtEl>
                                          <p:spTgt spid="277507">
                                            <p:txEl>
                                              <p:pRg st="1" end="1"/>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898"/>
                                          </p:stCondLst>
                                        </p:cTn>
                                        <p:tgtEl>
                                          <p:spTgt spid="277507">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6" grpId="0"/>
      <p:bldP spid="277507" grpId="0" build="p"/>
    </p:bldLst>
  </p:timing>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8530" name="Rectangle 2"/>
          <p:cNvSpPr>
            <a:spLocks noGrp="1" noChangeArrowheads="1"/>
          </p:cNvSpPr>
          <p:nvPr>
            <p:ph type="title" idx="4294967295"/>
          </p:nvPr>
        </p:nvSpPr>
        <p:spPr/>
        <p:txBody>
          <a:bodyPr anchor="b"/>
          <a:lstStyle/>
          <a:p>
            <a:pPr marL="914400" indent="-914400" rtl="1">
              <a:defRPr/>
            </a:pPr>
            <a:r>
              <a:rPr lang="fa-IR" sz="3600">
                <a:effectLst>
                  <a:outerShdw blurRad="38100" dist="38100" dir="2700000" algn="tl">
                    <a:srgbClr val="C0C0C0"/>
                  </a:outerShdw>
                </a:effectLst>
                <a:cs typeface="B Farnaz" pitchFamily="2" charset="-78"/>
              </a:rPr>
              <a:t>تعيين واريانس و احتمال خاتمه پروژه طبق برنامه </a:t>
            </a:r>
            <a:endParaRPr lang="en-US" sz="3600">
              <a:effectLst>
                <a:outerShdw blurRad="38100" dist="38100" dir="2700000" algn="tl">
                  <a:srgbClr val="C0C0C0"/>
                </a:outerShdw>
              </a:effectLst>
              <a:cs typeface="B Farnaz" pitchFamily="2" charset="-78"/>
            </a:endParaRPr>
          </a:p>
        </p:txBody>
      </p:sp>
      <p:sp>
        <p:nvSpPr>
          <p:cNvPr id="278531" name="Rectangle 3"/>
          <p:cNvSpPr>
            <a:spLocks noGrp="1" noChangeArrowheads="1"/>
          </p:cNvSpPr>
          <p:nvPr>
            <p:ph type="body" idx="4294967295"/>
          </p:nvPr>
        </p:nvSpPr>
        <p:spPr>
          <a:xfrm>
            <a:off x="1919288" y="2276475"/>
            <a:ext cx="6324600" cy="2133600"/>
          </a:xfrm>
        </p:spPr>
        <p:txBody>
          <a:bodyPr/>
          <a:lstStyle/>
          <a:p>
            <a:pPr algn="r" rtl="1" eaLnBrk="1" hangingPunct="1">
              <a:buFontTx/>
              <a:buNone/>
            </a:pPr>
            <a:r>
              <a:rPr lang="fa-IR" sz="3000">
                <a:cs typeface=" Mitra" pitchFamily="2" charset="-78"/>
              </a:rPr>
              <a:t>    هر قدر در تخمين زمانهاي فعاليت ها دقت شود باز هم نمي توان از مشکل عدم اطمينان به آساني رهايي يافت. آناليست براي اين که از ميزان دقت برآورد خود, آگاه شود ميتواند از فرمول واريانس کمک بگيرد </a:t>
            </a:r>
            <a:endParaRPr lang="en-US" sz="3000">
              <a:cs typeface=" Mitra" pitchFamily="2" charset="-78"/>
            </a:endParaRPr>
          </a:p>
        </p:txBody>
      </p:sp>
      <p:grpSp>
        <p:nvGrpSpPr>
          <p:cNvPr id="101380" name="Group 4"/>
          <p:cNvGrpSpPr>
            <a:grpSpLocks/>
          </p:cNvGrpSpPr>
          <p:nvPr/>
        </p:nvGrpSpPr>
        <p:grpSpPr bwMode="auto">
          <a:xfrm>
            <a:off x="9409114" y="6381750"/>
            <a:ext cx="1258887" cy="476250"/>
            <a:chOff x="4967" y="4020"/>
            <a:chExt cx="793" cy="300"/>
          </a:xfrm>
        </p:grpSpPr>
        <p:sp>
          <p:nvSpPr>
            <p:cNvPr id="101381" name="AutoShape 5">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01382" name="AutoShape 6">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4942451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78530"/>
                                        </p:tgtEl>
                                        <p:attrNameLst>
                                          <p:attrName>style.visibility</p:attrName>
                                        </p:attrNameLst>
                                      </p:cBhvr>
                                      <p:to>
                                        <p:strVal val="visible"/>
                                      </p:to>
                                    </p:set>
                                    <p:animEffect transition="in" filter="blinds(horizontal)">
                                      <p:cBhvr>
                                        <p:cTn id="7" dur="500"/>
                                        <p:tgtEl>
                                          <p:spTgt spid="278530"/>
                                        </p:tgtEl>
                                      </p:cBhvr>
                                    </p:animEffect>
                                  </p:childTnLst>
                                </p:cTn>
                              </p:par>
                            </p:childTnLst>
                          </p:cTn>
                        </p:par>
                        <p:par>
                          <p:cTn id="8" fill="hold" nodeType="afterGroup">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278531">
                                            <p:txEl>
                                              <p:pRg st="0" end="0"/>
                                            </p:txEl>
                                          </p:spTgt>
                                        </p:tgtEl>
                                        <p:attrNameLst>
                                          <p:attrName>style.visibility</p:attrName>
                                        </p:attrNameLst>
                                      </p:cBhvr>
                                      <p:to>
                                        <p:strVal val="visible"/>
                                      </p:to>
                                    </p:set>
                                    <p:animEffect transition="in" filter="fade">
                                      <p:cBhvr>
                                        <p:cTn id="11" dur="1000"/>
                                        <p:tgtEl>
                                          <p:spTgt spid="278531">
                                            <p:txEl>
                                              <p:pRg st="0" end="0"/>
                                            </p:txEl>
                                          </p:spTgt>
                                        </p:tgtEl>
                                      </p:cBhvr>
                                    </p:animEffect>
                                    <p:anim calcmode="lin" valueType="num">
                                      <p:cBhvr>
                                        <p:cTn id="12" dur="1000" fill="hold"/>
                                        <p:tgtEl>
                                          <p:spTgt spid="278531">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278531">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278531">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0" grpId="0"/>
      <p:bldP spid="278531" grpId="0" build="p"/>
    </p:bldLst>
  </p:timing>
</p:sld>
</file>

<file path=ppt/slides/slide9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9555" name="Rectangle 3"/>
          <p:cNvSpPr>
            <a:spLocks noGrp="1" noChangeArrowheads="1"/>
          </p:cNvSpPr>
          <p:nvPr>
            <p:ph type="body" idx="4294967295"/>
          </p:nvPr>
        </p:nvSpPr>
        <p:spPr>
          <a:xfrm>
            <a:off x="1847850" y="1125538"/>
            <a:ext cx="6324600" cy="2133600"/>
          </a:xfrm>
        </p:spPr>
        <p:txBody>
          <a:bodyPr/>
          <a:lstStyle/>
          <a:p>
            <a:pPr algn="r" rtl="1" eaLnBrk="1" hangingPunct="1">
              <a:buFontTx/>
              <a:buNone/>
            </a:pPr>
            <a:r>
              <a:rPr lang="fa-IR" sz="3000">
                <a:cs typeface=" Mitra" pitchFamily="2" charset="-78"/>
              </a:rPr>
              <a:t>    براي محاسبه واريانس در طول شبکه بايستي ابتدا ميزان واريانس را در هر فعاليت محاسبه کرد و سپس اقدام به محاسبه واريانس شبکه نمود .</a:t>
            </a:r>
          </a:p>
          <a:p>
            <a:pPr algn="r" rtl="1" eaLnBrk="1" hangingPunct="1">
              <a:buFontTx/>
              <a:buNone/>
            </a:pPr>
            <a:r>
              <a:rPr lang="fa-IR" sz="3000">
                <a:cs typeface=" Mitra" pitchFamily="2" charset="-78"/>
              </a:rPr>
              <a:t>   واريانس را با علامت سيگما نشان مي دهند و فرمول محاسبه آن عبارت است از :</a:t>
            </a:r>
            <a:r>
              <a:rPr lang="en-US" sz="3000">
                <a:cs typeface=" Mitra" pitchFamily="2" charset="-78"/>
              </a:rPr>
              <a:t> </a:t>
            </a:r>
          </a:p>
        </p:txBody>
      </p:sp>
      <p:grpSp>
        <p:nvGrpSpPr>
          <p:cNvPr id="102403" name="Group 4"/>
          <p:cNvGrpSpPr>
            <a:grpSpLocks/>
          </p:cNvGrpSpPr>
          <p:nvPr/>
        </p:nvGrpSpPr>
        <p:grpSpPr bwMode="auto">
          <a:xfrm>
            <a:off x="2566988" y="4581525"/>
            <a:ext cx="3384550" cy="1295400"/>
            <a:chOff x="884" y="2160"/>
            <a:chExt cx="1407" cy="545"/>
          </a:xfrm>
        </p:grpSpPr>
        <p:sp>
          <p:nvSpPr>
            <p:cNvPr id="102407" name="Line 5"/>
            <p:cNvSpPr>
              <a:spLocks noChangeShapeType="1"/>
            </p:cNvSpPr>
            <p:nvPr/>
          </p:nvSpPr>
          <p:spPr bwMode="auto">
            <a:xfrm>
              <a:off x="1338" y="2478"/>
              <a:ext cx="89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grpSp>
          <p:nvGrpSpPr>
            <p:cNvPr id="102408" name="Group 6"/>
            <p:cNvGrpSpPr>
              <a:grpSpLocks/>
            </p:cNvGrpSpPr>
            <p:nvPr/>
          </p:nvGrpSpPr>
          <p:grpSpPr bwMode="auto">
            <a:xfrm>
              <a:off x="884" y="2160"/>
              <a:ext cx="1407" cy="545"/>
              <a:chOff x="3151" y="2160"/>
              <a:chExt cx="1407" cy="545"/>
            </a:xfrm>
          </p:grpSpPr>
          <p:sp>
            <p:nvSpPr>
              <p:cNvPr id="102409" name="Rectangle 7"/>
              <p:cNvSpPr>
                <a:spLocks noChangeArrowheads="1"/>
              </p:cNvSpPr>
              <p:nvPr/>
            </p:nvSpPr>
            <p:spPr bwMode="auto">
              <a:xfrm>
                <a:off x="3560" y="2160"/>
                <a:ext cx="998"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2400">
                    <a:latin typeface="Lotus" panose="00000400000000000000" pitchFamily="2" charset="-78"/>
                    <a:cs typeface="Lotus" panose="00000400000000000000" pitchFamily="2" charset="-78"/>
                  </a:rPr>
                  <a:t>b-a</a:t>
                </a:r>
              </a:p>
            </p:txBody>
          </p:sp>
          <p:sp>
            <p:nvSpPr>
              <p:cNvPr id="102410" name="Rectangle 8"/>
              <p:cNvSpPr>
                <a:spLocks noChangeArrowheads="1"/>
              </p:cNvSpPr>
              <p:nvPr/>
            </p:nvSpPr>
            <p:spPr bwMode="auto">
              <a:xfrm>
                <a:off x="3787" y="2478"/>
                <a:ext cx="590"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2400">
                    <a:latin typeface="Lotus" panose="00000400000000000000" pitchFamily="2" charset="-78"/>
                    <a:cs typeface="Lotus" panose="00000400000000000000" pitchFamily="2" charset="-78"/>
                  </a:rPr>
                  <a:t>6</a:t>
                </a:r>
              </a:p>
            </p:txBody>
          </p:sp>
          <p:sp>
            <p:nvSpPr>
              <p:cNvPr id="102411" name="Rectangle 9"/>
              <p:cNvSpPr>
                <a:spLocks noChangeArrowheads="1"/>
              </p:cNvSpPr>
              <p:nvPr/>
            </p:nvSpPr>
            <p:spPr bwMode="auto">
              <a:xfrm>
                <a:off x="3151" y="2251"/>
                <a:ext cx="545" cy="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sz="3200">
                    <a:latin typeface="Lotus" panose="00000400000000000000" pitchFamily="2" charset="-78"/>
                    <a:cs typeface="Zar" panose="00000400000000000000" pitchFamily="2" charset="-78"/>
                  </a:rPr>
                  <a:t>سيگما</a:t>
                </a:r>
                <a:r>
                  <a:rPr lang="en-US" sz="3200">
                    <a:latin typeface="Lotus" panose="00000400000000000000" pitchFamily="2" charset="-78"/>
                    <a:cs typeface="Zar" panose="00000400000000000000" pitchFamily="2" charset="-78"/>
                  </a:rPr>
                  <a:t> =</a:t>
                </a:r>
              </a:p>
            </p:txBody>
          </p:sp>
        </p:grpSp>
      </p:grpSp>
      <p:grpSp>
        <p:nvGrpSpPr>
          <p:cNvPr id="102404" name="Group 9"/>
          <p:cNvGrpSpPr>
            <a:grpSpLocks/>
          </p:cNvGrpSpPr>
          <p:nvPr/>
        </p:nvGrpSpPr>
        <p:grpSpPr bwMode="auto">
          <a:xfrm>
            <a:off x="9409114" y="6381750"/>
            <a:ext cx="1258887" cy="476250"/>
            <a:chOff x="4967" y="4020"/>
            <a:chExt cx="793" cy="300"/>
          </a:xfrm>
        </p:grpSpPr>
        <p:sp>
          <p:nvSpPr>
            <p:cNvPr id="102405" name="AutoShape 10">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02406" name="AutoShape 11">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4D0808"/>
                </a:gs>
                <a:gs pos="14999">
                  <a:srgbClr val="FF0300"/>
                </a:gs>
                <a:gs pos="27499">
                  <a:srgbClr val="FF7A00"/>
                </a:gs>
                <a:gs pos="50000">
                  <a:srgbClr val="FFF200"/>
                </a:gs>
                <a:gs pos="72501">
                  <a:srgbClr val="FF7A00"/>
                </a:gs>
                <a:gs pos="85001">
                  <a:srgbClr val="FF0300"/>
                </a:gs>
                <a:gs pos="100000">
                  <a:srgbClr val="4D0808"/>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spTree>
    <p:extLst>
      <p:ext uri="{BB962C8B-B14F-4D97-AF65-F5344CB8AC3E}">
        <p14:creationId xmlns:p14="http://schemas.microsoft.com/office/powerpoint/2010/main" val="13065703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9555">
                                            <p:txEl>
                                              <p:pRg st="0" end="0"/>
                                            </p:txEl>
                                          </p:spTgt>
                                        </p:tgtEl>
                                        <p:attrNameLst>
                                          <p:attrName>style.visibility</p:attrName>
                                        </p:attrNameLst>
                                      </p:cBhvr>
                                      <p:to>
                                        <p:strVal val="visible"/>
                                      </p:to>
                                    </p:set>
                                    <p:animEffect transition="in" filter="wipe(left)">
                                      <p:cBhvr>
                                        <p:cTn id="7" dur="500"/>
                                        <p:tgtEl>
                                          <p:spTgt spid="279555">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79555">
                                            <p:txEl>
                                              <p:pRg st="1" end="1"/>
                                            </p:txEl>
                                          </p:spTgt>
                                        </p:tgtEl>
                                        <p:attrNameLst>
                                          <p:attrName>style.visibility</p:attrName>
                                        </p:attrNameLst>
                                      </p:cBhvr>
                                      <p:to>
                                        <p:strVal val="visible"/>
                                      </p:to>
                                    </p:set>
                                    <p:animEffect transition="in" filter="wipe(left)">
                                      <p:cBhvr>
                                        <p:cTn id="11" dur="500"/>
                                        <p:tgtEl>
                                          <p:spTgt spid="279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5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5200</Words>
  <Application>Microsoft Office PowerPoint</Application>
  <PresentationFormat>Widescreen</PresentationFormat>
  <Paragraphs>374</Paragraphs>
  <Slides>117</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117</vt:i4>
      </vt:variant>
    </vt:vector>
  </HeadingPairs>
  <TitlesOfParts>
    <vt:vector size="129" baseType="lpstr">
      <vt:lpstr> Mitra</vt:lpstr>
      <vt:lpstr>Arial</vt:lpstr>
      <vt:lpstr>Arial Unicode MS</vt:lpstr>
      <vt:lpstr>B Farnaz</vt:lpstr>
      <vt:lpstr>Calibri</vt:lpstr>
      <vt:lpstr>Calibri Light</vt:lpstr>
      <vt:lpstr>Lotus</vt:lpstr>
      <vt:lpstr>Times New Roman</vt:lpstr>
      <vt:lpstr>Verdana</vt:lpstr>
      <vt:lpstr>Wingdings</vt:lpstr>
      <vt:lpstr>Zar</vt:lpstr>
      <vt:lpstr>Office Theme</vt:lpstr>
      <vt:lpstr>PowerPoint Presentation</vt:lpstr>
      <vt:lpstr>PowerPoint Presentation</vt:lpstr>
      <vt:lpstr>PowerPoint Presentation</vt:lpstr>
      <vt:lpstr>متداولترين فنون و تکنيکهايي که آناليست را در زمينه بهبود وضع فعلي و پيشنهاد وضع آتي ياري مي دهند عبارتند از: </vt:lpstr>
      <vt:lpstr>PowerPoint Presentation</vt:lpstr>
      <vt:lpstr>تعريف جدول تقسيم کار </vt:lpstr>
      <vt:lpstr>مزاياي تهيه جدول تقسيم کار </vt:lpstr>
      <vt:lpstr>مراحل تهيه و تنظيم جدول تقسيم کار </vt:lpstr>
      <vt:lpstr>مرحله اول – انتخاب واحد بررسي </vt:lpstr>
      <vt:lpstr>مرحله _ تهيه ليست وظايف کارکنان </vt:lpstr>
      <vt:lpstr>مرحله سوم _ تهيه ليست فعاليت هاي واحد </vt:lpstr>
      <vt:lpstr>مرحله چهارم _ تهيه جدول تقسيم کار براي وضع موجود </vt:lpstr>
      <vt:lpstr>مرحله پنجم _ تجزيه و تحليل جدول تقسيم کار </vt:lpstr>
      <vt:lpstr>PowerPoint Presentation</vt:lpstr>
      <vt:lpstr>مرحله ششم _ تهيه جدول تقسيم کار پيشنهادي </vt:lpstr>
      <vt:lpstr>PowerPoint Presentation</vt:lpstr>
      <vt:lpstr>تعريف نمودار جريان کار </vt:lpstr>
      <vt:lpstr>استفاده از علايم در نمودارهاي جريان کار :</vt:lpstr>
      <vt:lpstr>عمل يا اقدام  </vt:lpstr>
      <vt:lpstr>بازرسي و کنترل</vt:lpstr>
      <vt:lpstr>تصميم گيري </vt:lpstr>
      <vt:lpstr>بايگاني , انبار و نگهداري </vt:lpstr>
      <vt:lpstr> تاخير يا انتظار غير موجه </vt:lpstr>
      <vt:lpstr>حرکت يا ارسال (جابجايي)</vt:lpstr>
      <vt:lpstr>هر گاه دو کار به طور همزمان انجام شوند , از علايم ترکيبي استفاده ميشود . اين علايم عبارتند از :  </vt:lpstr>
      <vt:lpstr>اين علامت انجام معرف انجام عملي در حين حرکت است , مثل رنگ آميري جسمي در حين جابجايي </vt:lpstr>
      <vt:lpstr>انواع نمودار جريان کار </vt:lpstr>
      <vt:lpstr>الف – نمودار عمودي يا يک ستونه </vt:lpstr>
      <vt:lpstr>نمودار افقي يا چند ستونه </vt:lpstr>
      <vt:lpstr>مراحل بررسي نمودار جريان کار     براي بررسي نمودار جريان کار لازم است مراحل زير طي شود </vt:lpstr>
      <vt:lpstr>مرحله اول : تعيين کار مورد نظر </vt:lpstr>
      <vt:lpstr>مرحله دوم: تعيين مراحل کار</vt:lpstr>
      <vt:lpstr>مرحله سوم : ترسيم نمودارجريان کار در وضع موجود </vt:lpstr>
      <vt:lpstr>مرحله چهارم : تجزيه و تحليل نمودار </vt:lpstr>
      <vt:lpstr>مرحله پنجم _ تنظيم نمودار پيشنهادي </vt:lpstr>
      <vt:lpstr>PowerPoint Presentation</vt:lpstr>
      <vt:lpstr>تعريف فرم </vt:lpstr>
      <vt:lpstr>انواع فرم </vt:lpstr>
      <vt:lpstr>PowerPoint Presentation</vt:lpstr>
      <vt:lpstr>مراحل بررسي و کنترل فرم    براي بررسي فرمهاي سازماني و ايجاد بهبودي در آنها , طي مراحل زير ضروري است:</vt:lpstr>
      <vt:lpstr>مرحله اول _ بررسي فرمهاي موجود </vt:lpstr>
      <vt:lpstr>مرحله دوم _ تجزيه و تحليل فرمهاي موجود </vt:lpstr>
      <vt:lpstr>مرحله سوم _ تهيه طرح پيشنهادي براي فرمهاي مورد نياز </vt:lpstr>
      <vt:lpstr>1-تعيين هدف فرم </vt:lpstr>
      <vt:lpstr>2- تعيين عنوان فرم </vt:lpstr>
      <vt:lpstr>3- تعيين شماره يا کد فرم </vt:lpstr>
      <vt:lpstr>4- نظر خواهي از تکميل کنندگان و استفاده کنندگان فرم </vt:lpstr>
      <vt:lpstr>5- تعيين اطلاعاتي که بايد در فرم درج شوند </vt:lpstr>
      <vt:lpstr>6- تهيه طرح فرم </vt:lpstr>
      <vt:lpstr>7- استفاده آزمايشي از فرم در يک واحد نمونه </vt:lpstr>
      <vt:lpstr>8- جرح و تعديل فرم , با استفاده موثر از باز خور </vt:lpstr>
      <vt:lpstr>9- تهيه فرم نهايي </vt:lpstr>
      <vt:lpstr>PowerPoint Presentation</vt:lpstr>
      <vt:lpstr>تعريف بررسي جا و مکان </vt:lpstr>
      <vt:lpstr>هدف از بررسي </vt:lpstr>
      <vt:lpstr>اصول و معيارهاي بررسي و تخصيص جا و مکان: </vt:lpstr>
      <vt:lpstr>PowerPoint Presentation</vt:lpstr>
      <vt:lpstr>PowerPoint Presentation</vt:lpstr>
      <vt:lpstr>مراحل بررسي جا و مکان کار :</vt:lpstr>
      <vt:lpstr> مرحله اول : بررسي جا و مکان کار در وضع موجود </vt:lpstr>
      <vt:lpstr>مرحله دوم : تجزيه و تحليل طرح جا و مکان کار </vt:lpstr>
      <vt:lpstr>مرحله سوم : تهيه طرح پيشنهادي جا و مکان کار </vt:lpstr>
      <vt:lpstr>PowerPoint Presentation</vt:lpstr>
      <vt:lpstr>اهميت بايگاني </vt:lpstr>
      <vt:lpstr>بايگاني چيست ؟</vt:lpstr>
      <vt:lpstr>سند چيست ؟</vt:lpstr>
      <vt:lpstr>پرونده چيست ؟</vt:lpstr>
      <vt:lpstr>آرشيو چيست ؟</vt:lpstr>
      <vt:lpstr>انواع سيستمهاي بايگاني :</vt:lpstr>
      <vt:lpstr>اصول بايگاني : </vt:lpstr>
      <vt:lpstr>روشهاي تنظيم اسناد :</vt:lpstr>
      <vt:lpstr>بررسي سيستم بايگاني </vt:lpstr>
      <vt:lpstr>PowerPoint Presentation</vt:lpstr>
      <vt:lpstr>روشهاي برنامه ريزي شبکه اي : </vt:lpstr>
      <vt:lpstr>روش ارزيابي و بازنگري برنامه ( پرت)  Program evaluation and review technique </vt:lpstr>
      <vt:lpstr>علائم مورد استفاده </vt:lpstr>
      <vt:lpstr>رويداد يا واقعه </vt:lpstr>
      <vt:lpstr>PowerPoint Presentation</vt:lpstr>
      <vt:lpstr>فعاليت </vt:lpstr>
      <vt:lpstr>PowerPoint Presentation</vt:lpstr>
      <vt:lpstr>فعاليت عاريه يا فعاليت زمان صفر </vt:lpstr>
      <vt:lpstr>PowerPoint Presentation</vt:lpstr>
      <vt:lpstr>PowerPoint Presentation</vt:lpstr>
      <vt:lpstr>مراحل روش پرت </vt:lpstr>
      <vt:lpstr>براي تنظيم شبکه پرت , آناليست سوالات زير را مورد هر رويداد مطرح مي کند : </vt:lpstr>
      <vt:lpstr>PowerPoint Presentation</vt:lpstr>
      <vt:lpstr>تحليل زماني شبکه </vt:lpstr>
      <vt:lpstr>تخمين زمان هر فعاليت </vt:lpstr>
      <vt:lpstr>الف – برآورد خوش بينانه  (کمترين زمان حداقل)</vt:lpstr>
      <vt:lpstr>ب- بر آورد بدبينانه  ( بيشترين زمان يا زمان حداکثر )</vt:lpstr>
      <vt:lpstr>برآورد زمان محتمل  ( با احتمال بيشتر )</vt:lpstr>
      <vt:lpstr>تعيين زمان انتظار براي هر فعاليت </vt:lpstr>
      <vt:lpstr>PowerPoint Presentation</vt:lpstr>
      <vt:lpstr>3- تعيين زمان انتظار براي هر رويداد يا مسير پيشرو (te) </vt:lpstr>
      <vt:lpstr>4- تعيين بيشتري زمان مجاز براي رويداد يا مسير پسرو (tL)</vt:lpstr>
      <vt:lpstr>5-  تعيين زمان آزاد يا فرجه(s) </vt:lpstr>
      <vt:lpstr>6-تعيين مسير بحراني </vt:lpstr>
      <vt:lpstr>تعيين واريانس و احتمال خاتمه پروژه طبق برنامه </vt:lpstr>
      <vt:lpstr>PowerPoint Presentation</vt:lpstr>
      <vt:lpstr>PowerPoint Presentation</vt:lpstr>
      <vt:lpstr>PowerPoint Presentation</vt:lpstr>
      <vt:lpstr>روش مسير بحراني (C.P.M)    CRITICAL  PATH  METOD </vt:lpstr>
      <vt:lpstr>PowerPoint Presentation</vt:lpstr>
      <vt:lpstr>PowerPoint Presentation</vt:lpstr>
      <vt:lpstr>PowerPoint Presentation</vt:lpstr>
      <vt:lpstr>مراحل روش CPM</vt:lpstr>
      <vt:lpstr>PowerPoint Presentation</vt:lpstr>
      <vt:lpstr>روش ترسيم پيش نيازها (PDM) </vt:lpstr>
      <vt:lpstr>PowerPoint Presentation</vt:lpstr>
      <vt:lpstr>PowerPoint Presentation</vt:lpstr>
      <vt:lpstr>PowerPoint Presentation</vt:lpstr>
      <vt:lpstr>ارتباط بين فعاليتها </vt:lpstr>
      <vt:lpstr>ارتباط بين فعاليتها به صورت زير است: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cp:revision>
  <dcterms:created xsi:type="dcterms:W3CDTF">2018-10-07T19:05:20Z</dcterms:created>
  <dcterms:modified xsi:type="dcterms:W3CDTF">2018-10-07T19:05:36Z</dcterms:modified>
</cp:coreProperties>
</file>