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60A9D-5321-4857-82B1-0C3E2C7B6F8C}" type="datetimeFigureOut">
              <a:rPr lang="en-US" smtClean="0"/>
              <a:t>9/19/2018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BF56B-5288-4316-A73A-EDBD75D38E27}" type="slidenum">
              <a:rPr lang="en-US" smtClean="0"/>
              <a:t>‹#›</a:t>
            </a:fld>
            <a:endParaRPr lang="en-US"/>
          </a:p>
        </p:txBody>
      </p:sp>
    </p:spTree>
    <p:extLst>
      <p:ext uri="{BB962C8B-B14F-4D97-AF65-F5344CB8AC3E}">
        <p14:creationId xmlns:p14="http://schemas.microsoft.com/office/powerpoint/2010/main" val="2647250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xfrm>
            <a:off x="1588"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381832F-EDAA-4732-BFA2-14ABD58C7C36}" type="slidenum">
              <a:rPr lang="ar-SA">
                <a:solidFill>
                  <a:prstClr val="black"/>
                </a:solidFill>
              </a:rPr>
              <a:pPr/>
              <a:t>1</a:t>
            </a:fld>
            <a:endParaRPr lang="en-US">
              <a:solidFill>
                <a:prstClr val="black"/>
              </a:solidFill>
            </a:endParaRPr>
          </a:p>
        </p:txBody>
      </p:sp>
      <p:sp>
        <p:nvSpPr>
          <p:cNvPr id="5325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1" fontAlgn="base">
              <a:spcBef>
                <a:spcPct val="0"/>
              </a:spcBef>
              <a:spcAft>
                <a:spcPct val="0"/>
              </a:spcAft>
            </a:pPr>
            <a:fld id="{04EF80D8-6603-4446-A8B1-C54EFA0C6819}" type="slidenum">
              <a:rPr lang="ar-SA" sz="1200">
                <a:solidFill>
                  <a:prstClr val="black"/>
                </a:solidFill>
              </a:rPr>
              <a:pPr rtl="1" fontAlgn="base">
                <a:spcBef>
                  <a:spcPct val="0"/>
                </a:spcBef>
                <a:spcAft>
                  <a:spcPct val="0"/>
                </a:spcAft>
              </a:pPr>
              <a:t>1</a:t>
            </a:fld>
            <a:endParaRPr lang="en-US" sz="1200">
              <a:solidFill>
                <a:prstClr val="black"/>
              </a:solidFill>
            </a:endParaRPr>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latin typeface="Arial" charset="0"/>
              <a:cs typeface="Arial" charset="0"/>
            </a:endParaRPr>
          </a:p>
        </p:txBody>
      </p:sp>
    </p:spTree>
    <p:extLst>
      <p:ext uri="{BB962C8B-B14F-4D97-AF65-F5344CB8AC3E}">
        <p14:creationId xmlns:p14="http://schemas.microsoft.com/office/powerpoint/2010/main" val="130913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7AA36-54BC-4651-A929-F666AD9DBAAB}" type="slidenum">
              <a:rPr lang="en-US" smtClean="0"/>
              <a:pPr/>
              <a:t>20</a:t>
            </a:fld>
            <a:endParaRPr lang="en-US"/>
          </a:p>
        </p:txBody>
      </p:sp>
    </p:spTree>
    <p:extLst>
      <p:ext uri="{BB962C8B-B14F-4D97-AF65-F5344CB8AC3E}">
        <p14:creationId xmlns:p14="http://schemas.microsoft.com/office/powerpoint/2010/main" val="30929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3B9288-F4A9-47EE-B60E-A6AB5BDCD1E1}"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180936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B9288-F4A9-47EE-B60E-A6AB5BDCD1E1}"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124104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B9288-F4A9-47EE-B60E-A6AB5BDCD1E1}"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197912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B9288-F4A9-47EE-B60E-A6AB5BDCD1E1}"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334166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3B9288-F4A9-47EE-B60E-A6AB5BDCD1E1}"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2995074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3B9288-F4A9-47EE-B60E-A6AB5BDCD1E1}"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1217053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3B9288-F4A9-47EE-B60E-A6AB5BDCD1E1}" type="datetimeFigureOut">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1970188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3B9288-F4A9-47EE-B60E-A6AB5BDCD1E1}" type="datetimeFigureOut">
              <a:rPr lang="en-US" smtClean="0"/>
              <a:t>9/19/2018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210112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B9288-F4A9-47EE-B60E-A6AB5BDCD1E1}" type="datetimeFigureOut">
              <a:rPr lang="en-US" smtClean="0"/>
              <a:t>9/19/2018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130600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3B9288-F4A9-47EE-B60E-A6AB5BDCD1E1}"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185443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3B9288-F4A9-47EE-B60E-A6AB5BDCD1E1}"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55973-DD0F-443A-97AA-EDD58FFB8635}" type="slidenum">
              <a:rPr lang="en-US" smtClean="0"/>
              <a:t>‹#›</a:t>
            </a:fld>
            <a:endParaRPr lang="en-US"/>
          </a:p>
        </p:txBody>
      </p:sp>
    </p:spTree>
    <p:extLst>
      <p:ext uri="{BB962C8B-B14F-4D97-AF65-F5344CB8AC3E}">
        <p14:creationId xmlns:p14="http://schemas.microsoft.com/office/powerpoint/2010/main" val="123322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B9288-F4A9-47EE-B60E-A6AB5BDCD1E1}" type="datetimeFigureOut">
              <a:rPr lang="en-US" smtClean="0"/>
              <a:t>9/19/2018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55973-DD0F-443A-97AA-EDD58FFB8635}" type="slidenum">
              <a:rPr lang="en-US" smtClean="0"/>
              <a:t>‹#›</a:t>
            </a:fld>
            <a:endParaRPr lang="en-US"/>
          </a:p>
        </p:txBody>
      </p:sp>
    </p:spTree>
    <p:extLst>
      <p:ext uri="{BB962C8B-B14F-4D97-AF65-F5344CB8AC3E}">
        <p14:creationId xmlns:p14="http://schemas.microsoft.com/office/powerpoint/2010/main" val="3822091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reeform 3"/>
          <p:cNvSpPr>
            <a:spLocks/>
          </p:cNvSpPr>
          <p:nvPr/>
        </p:nvSpPr>
        <p:spPr bwMode="ltGray">
          <a:xfrm>
            <a:off x="5938838" y="1485900"/>
            <a:ext cx="3630612" cy="3289300"/>
          </a:xfrm>
          <a:custGeom>
            <a:avLst/>
            <a:gdLst>
              <a:gd name="T0" fmla="*/ 2147483647 w 2287"/>
              <a:gd name="T1" fmla="*/ 2147483647 h 2072"/>
              <a:gd name="T2" fmla="*/ 2147483647 w 2287"/>
              <a:gd name="T3" fmla="*/ 2147483647 h 2072"/>
              <a:gd name="T4" fmla="*/ 2147483647 w 2287"/>
              <a:gd name="T5" fmla="*/ 2147483647 h 2072"/>
              <a:gd name="T6" fmla="*/ 2147483647 w 2287"/>
              <a:gd name="T7" fmla="*/ 2147483647 h 2072"/>
              <a:gd name="T8" fmla="*/ 2147483647 w 2287"/>
              <a:gd name="T9" fmla="*/ 2147483647 h 2072"/>
              <a:gd name="T10" fmla="*/ 2147483647 w 2287"/>
              <a:gd name="T11" fmla="*/ 2147483647 h 2072"/>
              <a:gd name="T12" fmla="*/ 2147483647 w 2287"/>
              <a:gd name="T13" fmla="*/ 2147483647 h 2072"/>
              <a:gd name="T14" fmla="*/ 2147483647 w 2287"/>
              <a:gd name="T15" fmla="*/ 2147483647 h 2072"/>
              <a:gd name="T16" fmla="*/ 2147483647 w 2287"/>
              <a:gd name="T17" fmla="*/ 2147483647 h 2072"/>
              <a:gd name="T18" fmla="*/ 2147483647 w 2287"/>
              <a:gd name="T19" fmla="*/ 2147483647 h 2072"/>
              <a:gd name="T20" fmla="*/ 2147483647 w 2287"/>
              <a:gd name="T21" fmla="*/ 2147483647 h 2072"/>
              <a:gd name="T22" fmla="*/ 2147483647 w 2287"/>
              <a:gd name="T23" fmla="*/ 2147483647 h 2072"/>
              <a:gd name="T24" fmla="*/ 2147483647 w 2287"/>
              <a:gd name="T25" fmla="*/ 2147483647 h 2072"/>
              <a:gd name="T26" fmla="*/ 2147483647 w 2287"/>
              <a:gd name="T27" fmla="*/ 2147483647 h 2072"/>
              <a:gd name="T28" fmla="*/ 2147483647 w 2287"/>
              <a:gd name="T29" fmla="*/ 2147483647 h 2072"/>
              <a:gd name="T30" fmla="*/ 2147483647 w 2287"/>
              <a:gd name="T31" fmla="*/ 2147483647 h 2072"/>
              <a:gd name="T32" fmla="*/ 2147483647 w 2287"/>
              <a:gd name="T33" fmla="*/ 2147483647 h 2072"/>
              <a:gd name="T34" fmla="*/ 2147483647 w 2287"/>
              <a:gd name="T35" fmla="*/ 2147483647 h 2072"/>
              <a:gd name="T36" fmla="*/ 2147483647 w 2287"/>
              <a:gd name="T37" fmla="*/ 2147483647 h 2072"/>
              <a:gd name="T38" fmla="*/ 2147483647 w 2287"/>
              <a:gd name="T39" fmla="*/ 2147483647 h 2072"/>
              <a:gd name="T40" fmla="*/ 2147483647 w 2287"/>
              <a:gd name="T41" fmla="*/ 2147483647 h 2072"/>
              <a:gd name="T42" fmla="*/ 2147483647 w 2287"/>
              <a:gd name="T43" fmla="*/ 2147483647 h 2072"/>
              <a:gd name="T44" fmla="*/ 2147483647 w 2287"/>
              <a:gd name="T45" fmla="*/ 2147483647 h 2072"/>
              <a:gd name="T46" fmla="*/ 2147483647 w 2287"/>
              <a:gd name="T47" fmla="*/ 2147483647 h 2072"/>
              <a:gd name="T48" fmla="*/ 2147483647 w 2287"/>
              <a:gd name="T49" fmla="*/ 2147483647 h 2072"/>
              <a:gd name="T50" fmla="*/ 2147483647 w 2287"/>
              <a:gd name="T51" fmla="*/ 2147483647 h 2072"/>
              <a:gd name="T52" fmla="*/ 2147483647 w 2287"/>
              <a:gd name="T53" fmla="*/ 2147483647 h 2072"/>
              <a:gd name="T54" fmla="*/ 2147483647 w 2287"/>
              <a:gd name="T55" fmla="*/ 2147483647 h 2072"/>
              <a:gd name="T56" fmla="*/ 2147483647 w 2287"/>
              <a:gd name="T57" fmla="*/ 2147483647 h 2072"/>
              <a:gd name="T58" fmla="*/ 2147483647 w 2287"/>
              <a:gd name="T59" fmla="*/ 2147483647 h 2072"/>
              <a:gd name="T60" fmla="*/ 2147483647 w 2287"/>
              <a:gd name="T61" fmla="*/ 2147483647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76" name="Freeform 4"/>
          <p:cNvSpPr>
            <a:spLocks/>
          </p:cNvSpPr>
          <p:nvPr/>
        </p:nvSpPr>
        <p:spPr bwMode="ltGray">
          <a:xfrm>
            <a:off x="8751888" y="2776539"/>
            <a:ext cx="284162" cy="3524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77" name="Freeform 5"/>
          <p:cNvSpPr>
            <a:spLocks/>
          </p:cNvSpPr>
          <p:nvPr/>
        </p:nvSpPr>
        <p:spPr bwMode="ltGray">
          <a:xfrm>
            <a:off x="4422775" y="969963"/>
            <a:ext cx="3162300" cy="2762250"/>
          </a:xfrm>
          <a:custGeom>
            <a:avLst/>
            <a:gdLst>
              <a:gd name="T0" fmla="*/ 2147483647 w 1992"/>
              <a:gd name="T1" fmla="*/ 2147483647 h 1740"/>
              <a:gd name="T2" fmla="*/ 2147483647 w 1992"/>
              <a:gd name="T3" fmla="*/ 2147483647 h 1740"/>
              <a:gd name="T4" fmla="*/ 2147483647 w 1992"/>
              <a:gd name="T5" fmla="*/ 2147483647 h 1740"/>
              <a:gd name="T6" fmla="*/ 2147483647 w 1992"/>
              <a:gd name="T7" fmla="*/ 2147483647 h 1740"/>
              <a:gd name="T8" fmla="*/ 2147483647 w 1992"/>
              <a:gd name="T9" fmla="*/ 2147483647 h 1740"/>
              <a:gd name="T10" fmla="*/ 2147483647 w 1992"/>
              <a:gd name="T11" fmla="*/ 2147483647 h 1740"/>
              <a:gd name="T12" fmla="*/ 2147483647 w 1992"/>
              <a:gd name="T13" fmla="*/ 2147483647 h 1740"/>
              <a:gd name="T14" fmla="*/ 2147483647 w 1992"/>
              <a:gd name="T15" fmla="*/ 2147483647 h 1740"/>
              <a:gd name="T16" fmla="*/ 2147483647 w 1992"/>
              <a:gd name="T17" fmla="*/ 2147483647 h 1740"/>
              <a:gd name="T18" fmla="*/ 2147483647 w 1992"/>
              <a:gd name="T19" fmla="*/ 2147483647 h 1740"/>
              <a:gd name="T20" fmla="*/ 2147483647 w 1992"/>
              <a:gd name="T21" fmla="*/ 2147483647 h 1740"/>
              <a:gd name="T22" fmla="*/ 2147483647 w 1992"/>
              <a:gd name="T23" fmla="*/ 2147483647 h 1740"/>
              <a:gd name="T24" fmla="*/ 2147483647 w 1992"/>
              <a:gd name="T25" fmla="*/ 2147483647 h 1740"/>
              <a:gd name="T26" fmla="*/ 2147483647 w 1992"/>
              <a:gd name="T27" fmla="*/ 2147483647 h 1740"/>
              <a:gd name="T28" fmla="*/ 2147483647 w 1992"/>
              <a:gd name="T29" fmla="*/ 2147483647 h 1740"/>
              <a:gd name="T30" fmla="*/ 2147483647 w 1992"/>
              <a:gd name="T31" fmla="*/ 2147483647 h 1740"/>
              <a:gd name="T32" fmla="*/ 2147483647 w 1992"/>
              <a:gd name="T33" fmla="*/ 2147483647 h 1740"/>
              <a:gd name="T34" fmla="*/ 2147483647 w 1992"/>
              <a:gd name="T35" fmla="*/ 2147483647 h 1740"/>
              <a:gd name="T36" fmla="*/ 2147483647 w 1992"/>
              <a:gd name="T37" fmla="*/ 2147483647 h 1740"/>
              <a:gd name="T38" fmla="*/ 2147483647 w 1992"/>
              <a:gd name="T39" fmla="*/ 2147483647 h 1740"/>
              <a:gd name="T40" fmla="*/ 2147483647 w 1992"/>
              <a:gd name="T41" fmla="*/ 2147483647 h 1740"/>
              <a:gd name="T42" fmla="*/ 2147483647 w 1992"/>
              <a:gd name="T43" fmla="*/ 2147483647 h 1740"/>
              <a:gd name="T44" fmla="*/ 2147483647 w 1992"/>
              <a:gd name="T45" fmla="*/ 2147483647 h 1740"/>
              <a:gd name="T46" fmla="*/ 2147483647 w 1992"/>
              <a:gd name="T47" fmla="*/ 2147483647 h 1740"/>
              <a:gd name="T48" fmla="*/ 2147483647 w 1992"/>
              <a:gd name="T49" fmla="*/ 2147483647 h 1740"/>
              <a:gd name="T50" fmla="*/ 2147483647 w 1992"/>
              <a:gd name="T51" fmla="*/ 2147483647 h 1740"/>
              <a:gd name="T52" fmla="*/ 2147483647 w 1992"/>
              <a:gd name="T53" fmla="*/ 2147483647 h 1740"/>
              <a:gd name="T54" fmla="*/ 2147483647 w 1992"/>
              <a:gd name="T55" fmla="*/ 2147483647 h 1740"/>
              <a:gd name="T56" fmla="*/ 2147483647 w 1992"/>
              <a:gd name="T57" fmla="*/ 2147483647 h 1740"/>
              <a:gd name="T58" fmla="*/ 2147483647 w 1992"/>
              <a:gd name="T59" fmla="*/ 2147483647 h 1740"/>
              <a:gd name="T60" fmla="*/ 2147483647 w 1992"/>
              <a:gd name="T61" fmla="*/ 2147483647 h 1740"/>
              <a:gd name="T62" fmla="*/ 2147483647 w 1992"/>
              <a:gd name="T63" fmla="*/ 2147483647 h 1740"/>
              <a:gd name="T64" fmla="*/ 2147483647 w 1992"/>
              <a:gd name="T65" fmla="*/ 2147483647 h 1740"/>
              <a:gd name="T66" fmla="*/ 2147483647 w 1992"/>
              <a:gd name="T67" fmla="*/ 2147483647 h 1740"/>
              <a:gd name="T68" fmla="*/ 2147483647 w 1992"/>
              <a:gd name="T69" fmla="*/ 2147483647 h 1740"/>
              <a:gd name="T70" fmla="*/ 2147483647 w 1992"/>
              <a:gd name="T71" fmla="*/ 2147483647 h 1740"/>
              <a:gd name="T72" fmla="*/ 2147483647 w 1992"/>
              <a:gd name="T73" fmla="*/ 2147483647 h 1740"/>
              <a:gd name="T74" fmla="*/ 2147483647 w 1992"/>
              <a:gd name="T75" fmla="*/ 2147483647 h 1740"/>
              <a:gd name="T76" fmla="*/ 2147483647 w 1992"/>
              <a:gd name="T77" fmla="*/ 2147483647 h 1740"/>
              <a:gd name="T78" fmla="*/ 2147483647 w 1992"/>
              <a:gd name="T79" fmla="*/ 2147483647 h 1740"/>
              <a:gd name="T80" fmla="*/ 2147483647 w 1992"/>
              <a:gd name="T81" fmla="*/ 2147483647 h 1740"/>
              <a:gd name="T82" fmla="*/ 2147483647 w 1992"/>
              <a:gd name="T83" fmla="*/ 2147483647 h 1740"/>
              <a:gd name="T84" fmla="*/ 2147483647 w 1992"/>
              <a:gd name="T85" fmla="*/ 2147483647 h 1740"/>
              <a:gd name="T86" fmla="*/ 2147483647 w 1992"/>
              <a:gd name="T87" fmla="*/ 2147483647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78" name="Freeform 6"/>
          <p:cNvSpPr>
            <a:spLocks/>
          </p:cNvSpPr>
          <p:nvPr/>
        </p:nvSpPr>
        <p:spPr bwMode="ltGray">
          <a:xfrm>
            <a:off x="6904038" y="1254126"/>
            <a:ext cx="100012" cy="295275"/>
          </a:xfrm>
          <a:custGeom>
            <a:avLst/>
            <a:gdLst>
              <a:gd name="T0" fmla="*/ 2147483647 w 63"/>
              <a:gd name="T1" fmla="*/ 2147483647 h 186"/>
              <a:gd name="T2" fmla="*/ 2147483647 w 63"/>
              <a:gd name="T3" fmla="*/ 2147483647 h 186"/>
              <a:gd name="T4" fmla="*/ 2147483647 w 63"/>
              <a:gd name="T5" fmla="*/ 2147483647 h 186"/>
              <a:gd name="T6" fmla="*/ 2147483647 w 63"/>
              <a:gd name="T7" fmla="*/ 2147483647 h 186"/>
              <a:gd name="T8" fmla="*/ 2147483647 w 63"/>
              <a:gd name="T9" fmla="*/ 2147483647 h 186"/>
              <a:gd name="T10" fmla="*/ 2147483647 w 63"/>
              <a:gd name="T11" fmla="*/ 2147483647 h 186"/>
              <a:gd name="T12" fmla="*/ 2147483647 w 63"/>
              <a:gd name="T13" fmla="*/ 2147483647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79" name="Freeform 7"/>
          <p:cNvSpPr>
            <a:spLocks/>
          </p:cNvSpPr>
          <p:nvPr/>
        </p:nvSpPr>
        <p:spPr bwMode="ltGray">
          <a:xfrm>
            <a:off x="6858001" y="1581150"/>
            <a:ext cx="182563"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0" name="Freeform 8"/>
          <p:cNvSpPr>
            <a:spLocks/>
          </p:cNvSpPr>
          <p:nvPr/>
        </p:nvSpPr>
        <p:spPr bwMode="ltGray">
          <a:xfrm>
            <a:off x="5348288" y="925513"/>
            <a:ext cx="1377950"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1" name="Freeform 9"/>
          <p:cNvSpPr>
            <a:spLocks/>
          </p:cNvSpPr>
          <p:nvPr/>
        </p:nvSpPr>
        <p:spPr bwMode="ltGray">
          <a:xfrm>
            <a:off x="2813050" y="1755776"/>
            <a:ext cx="3252788" cy="4760913"/>
          </a:xfrm>
          <a:custGeom>
            <a:avLst/>
            <a:gdLst>
              <a:gd name="T0" fmla="*/ 2147483647 w 2049"/>
              <a:gd name="T1" fmla="*/ 2147483647 h 2999"/>
              <a:gd name="T2" fmla="*/ 2147483647 w 2049"/>
              <a:gd name="T3" fmla="*/ 2147483647 h 2999"/>
              <a:gd name="T4" fmla="*/ 2147483647 w 2049"/>
              <a:gd name="T5" fmla="*/ 2147483647 h 2999"/>
              <a:gd name="T6" fmla="*/ 2147483647 w 2049"/>
              <a:gd name="T7" fmla="*/ 2147483647 h 2999"/>
              <a:gd name="T8" fmla="*/ 2147483647 w 2049"/>
              <a:gd name="T9" fmla="*/ 2147483647 h 2999"/>
              <a:gd name="T10" fmla="*/ 2147483647 w 2049"/>
              <a:gd name="T11" fmla="*/ 2147483647 h 2999"/>
              <a:gd name="T12" fmla="*/ 2147483647 w 2049"/>
              <a:gd name="T13" fmla="*/ 2147483647 h 2999"/>
              <a:gd name="T14" fmla="*/ 2147483647 w 2049"/>
              <a:gd name="T15" fmla="*/ 2147483647 h 2999"/>
              <a:gd name="T16" fmla="*/ 2147483647 w 2049"/>
              <a:gd name="T17" fmla="*/ 2147483647 h 2999"/>
              <a:gd name="T18" fmla="*/ 2147483647 w 2049"/>
              <a:gd name="T19" fmla="*/ 2147483647 h 2999"/>
              <a:gd name="T20" fmla="*/ 2147483647 w 2049"/>
              <a:gd name="T21" fmla="*/ 2147483647 h 2999"/>
              <a:gd name="T22" fmla="*/ 2147483647 w 2049"/>
              <a:gd name="T23" fmla="*/ 2147483647 h 2999"/>
              <a:gd name="T24" fmla="*/ 2147483647 w 2049"/>
              <a:gd name="T25" fmla="*/ 2147483647 h 2999"/>
              <a:gd name="T26" fmla="*/ 2147483647 w 2049"/>
              <a:gd name="T27" fmla="*/ 2147483647 h 2999"/>
              <a:gd name="T28" fmla="*/ 2147483647 w 2049"/>
              <a:gd name="T29" fmla="*/ 2147483647 h 2999"/>
              <a:gd name="T30" fmla="*/ 2147483647 w 2049"/>
              <a:gd name="T31" fmla="*/ 2147483647 h 2999"/>
              <a:gd name="T32" fmla="*/ 2147483647 w 2049"/>
              <a:gd name="T33" fmla="*/ 2147483647 h 2999"/>
              <a:gd name="T34" fmla="*/ 2147483647 w 2049"/>
              <a:gd name="T35" fmla="*/ 2147483647 h 2999"/>
              <a:gd name="T36" fmla="*/ 2147483647 w 2049"/>
              <a:gd name="T37" fmla="*/ 2147483647 h 2999"/>
              <a:gd name="T38" fmla="*/ 2147483647 w 2049"/>
              <a:gd name="T39" fmla="*/ 2147483647 h 2999"/>
              <a:gd name="T40" fmla="*/ 2147483647 w 2049"/>
              <a:gd name="T41" fmla="*/ 2147483647 h 2999"/>
              <a:gd name="T42" fmla="*/ 2147483647 w 2049"/>
              <a:gd name="T43" fmla="*/ 2147483647 h 2999"/>
              <a:gd name="T44" fmla="*/ 2147483647 w 2049"/>
              <a:gd name="T45" fmla="*/ 2147483647 h 2999"/>
              <a:gd name="T46" fmla="*/ 2147483647 w 2049"/>
              <a:gd name="T47" fmla="*/ 2147483647 h 2999"/>
              <a:gd name="T48" fmla="*/ 2147483647 w 2049"/>
              <a:gd name="T49" fmla="*/ 2147483647 h 2999"/>
              <a:gd name="T50" fmla="*/ 2147483647 w 2049"/>
              <a:gd name="T51" fmla="*/ 2147483647 h 2999"/>
              <a:gd name="T52" fmla="*/ 2147483647 w 2049"/>
              <a:gd name="T53" fmla="*/ 2147483647 h 2999"/>
              <a:gd name="T54" fmla="*/ 2147483647 w 2049"/>
              <a:gd name="T55" fmla="*/ 2147483647 h 2999"/>
              <a:gd name="T56" fmla="*/ 2147483647 w 2049"/>
              <a:gd name="T57" fmla="*/ 2147483647 h 2999"/>
              <a:gd name="T58" fmla="*/ 2147483647 w 2049"/>
              <a:gd name="T59" fmla="*/ 2147483647 h 2999"/>
              <a:gd name="T60" fmla="*/ 2147483647 w 2049"/>
              <a:gd name="T61" fmla="*/ 2147483647 h 2999"/>
              <a:gd name="T62" fmla="*/ 2147483647 w 2049"/>
              <a:gd name="T63" fmla="*/ 2147483647 h 2999"/>
              <a:gd name="T64" fmla="*/ 2147483647 w 2049"/>
              <a:gd name="T65" fmla="*/ 2147483647 h 2999"/>
              <a:gd name="T66" fmla="*/ 2147483647 w 2049"/>
              <a:gd name="T67" fmla="*/ 2147483647 h 2999"/>
              <a:gd name="T68" fmla="*/ 2147483647 w 2049"/>
              <a:gd name="T69" fmla="*/ 2147483647 h 2999"/>
              <a:gd name="T70" fmla="*/ 2147483647 w 2049"/>
              <a:gd name="T71" fmla="*/ 2147483647 h 2999"/>
              <a:gd name="T72" fmla="*/ 2147483647 w 2049"/>
              <a:gd name="T73" fmla="*/ 2147483647 h 2999"/>
              <a:gd name="T74" fmla="*/ 2147483647 w 2049"/>
              <a:gd name="T75" fmla="*/ 2147483647 h 2999"/>
              <a:gd name="T76" fmla="*/ 2147483647 w 2049"/>
              <a:gd name="T77" fmla="*/ 2147483647 h 2999"/>
              <a:gd name="T78" fmla="*/ 2147483647 w 2049"/>
              <a:gd name="T79" fmla="*/ 2147483647 h 2999"/>
              <a:gd name="T80" fmla="*/ 2147483647 w 2049"/>
              <a:gd name="T81" fmla="*/ 2147483647 h 2999"/>
              <a:gd name="T82" fmla="*/ 2147483647 w 2049"/>
              <a:gd name="T83" fmla="*/ 2147483647 h 2999"/>
              <a:gd name="T84" fmla="*/ 2147483647 w 2049"/>
              <a:gd name="T85" fmla="*/ 2147483647 h 2999"/>
              <a:gd name="T86" fmla="*/ 2147483647 w 2049"/>
              <a:gd name="T87" fmla="*/ 2147483647 h 2999"/>
              <a:gd name="T88" fmla="*/ 2147483647 w 2049"/>
              <a:gd name="T89" fmla="*/ 2147483647 h 2999"/>
              <a:gd name="T90" fmla="*/ 2147483647 w 2049"/>
              <a:gd name="T91" fmla="*/ 2147483647 h 2999"/>
              <a:gd name="T92" fmla="*/ 2147483647 w 2049"/>
              <a:gd name="T93" fmla="*/ 2147483647 h 2999"/>
              <a:gd name="T94" fmla="*/ 2147483647 w 2049"/>
              <a:gd name="T95" fmla="*/ 2147483647 h 2999"/>
              <a:gd name="T96" fmla="*/ 2147483647 w 2049"/>
              <a:gd name="T97" fmla="*/ 2147483647 h 2999"/>
              <a:gd name="T98" fmla="*/ 2147483647 w 2049"/>
              <a:gd name="T99" fmla="*/ 21474836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2" name="Freeform 10"/>
          <p:cNvSpPr>
            <a:spLocks/>
          </p:cNvSpPr>
          <p:nvPr/>
        </p:nvSpPr>
        <p:spPr bwMode="ltGray">
          <a:xfrm>
            <a:off x="4835526" y="2168526"/>
            <a:ext cx="269875" cy="3143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3" name="Freeform 11"/>
          <p:cNvSpPr>
            <a:spLocks/>
          </p:cNvSpPr>
          <p:nvPr/>
        </p:nvSpPr>
        <p:spPr bwMode="ltGray">
          <a:xfrm>
            <a:off x="2900363" y="571501"/>
            <a:ext cx="4000500" cy="3217863"/>
          </a:xfrm>
          <a:custGeom>
            <a:avLst/>
            <a:gdLst>
              <a:gd name="T0" fmla="*/ 2147483647 w 2520"/>
              <a:gd name="T1" fmla="*/ 2147483647 h 2027"/>
              <a:gd name="T2" fmla="*/ 2147483647 w 2520"/>
              <a:gd name="T3" fmla="*/ 2147483647 h 2027"/>
              <a:gd name="T4" fmla="*/ 2147483647 w 2520"/>
              <a:gd name="T5" fmla="*/ 2147483647 h 2027"/>
              <a:gd name="T6" fmla="*/ 2147483647 w 2520"/>
              <a:gd name="T7" fmla="*/ 2147483647 h 2027"/>
              <a:gd name="T8" fmla="*/ 2147483647 w 2520"/>
              <a:gd name="T9" fmla="*/ 2147483647 h 2027"/>
              <a:gd name="T10" fmla="*/ 2147483647 w 2520"/>
              <a:gd name="T11" fmla="*/ 2147483647 h 2027"/>
              <a:gd name="T12" fmla="*/ 2147483647 w 2520"/>
              <a:gd name="T13" fmla="*/ 2147483647 h 2027"/>
              <a:gd name="T14" fmla="*/ 2147483647 w 2520"/>
              <a:gd name="T15" fmla="*/ 2147483647 h 2027"/>
              <a:gd name="T16" fmla="*/ 2147483647 w 2520"/>
              <a:gd name="T17" fmla="*/ 2147483647 h 2027"/>
              <a:gd name="T18" fmla="*/ 2147483647 w 2520"/>
              <a:gd name="T19" fmla="*/ 2147483647 h 2027"/>
              <a:gd name="T20" fmla="*/ 2147483647 w 2520"/>
              <a:gd name="T21" fmla="*/ 2147483647 h 2027"/>
              <a:gd name="T22" fmla="*/ 2147483647 w 2520"/>
              <a:gd name="T23" fmla="*/ 2147483647 h 2027"/>
              <a:gd name="T24" fmla="*/ 2147483647 w 2520"/>
              <a:gd name="T25" fmla="*/ 2147483647 h 2027"/>
              <a:gd name="T26" fmla="*/ 2147483647 w 2520"/>
              <a:gd name="T27" fmla="*/ 2147483647 h 2027"/>
              <a:gd name="T28" fmla="*/ 2147483647 w 2520"/>
              <a:gd name="T29" fmla="*/ 2147483647 h 2027"/>
              <a:gd name="T30" fmla="*/ 2147483647 w 2520"/>
              <a:gd name="T31" fmla="*/ 2147483647 h 2027"/>
              <a:gd name="T32" fmla="*/ 2147483647 w 2520"/>
              <a:gd name="T33" fmla="*/ 2147483647 h 2027"/>
              <a:gd name="T34" fmla="*/ 2147483647 w 2520"/>
              <a:gd name="T35" fmla="*/ 2147483647 h 2027"/>
              <a:gd name="T36" fmla="*/ 2147483647 w 2520"/>
              <a:gd name="T37" fmla="*/ 2147483647 h 2027"/>
              <a:gd name="T38" fmla="*/ 2147483647 w 2520"/>
              <a:gd name="T39" fmla="*/ 2147483647 h 2027"/>
              <a:gd name="T40" fmla="*/ 2147483647 w 2520"/>
              <a:gd name="T41" fmla="*/ 2147483647 h 2027"/>
              <a:gd name="T42" fmla="*/ 2147483647 w 2520"/>
              <a:gd name="T43" fmla="*/ 2147483647 h 2027"/>
              <a:gd name="T44" fmla="*/ 2147483647 w 2520"/>
              <a:gd name="T45" fmla="*/ 2147483647 h 2027"/>
              <a:gd name="T46" fmla="*/ 2147483647 w 2520"/>
              <a:gd name="T47" fmla="*/ 2147483647 h 2027"/>
              <a:gd name="T48" fmla="*/ 2147483647 w 2520"/>
              <a:gd name="T49" fmla="*/ 2147483647 h 2027"/>
              <a:gd name="T50" fmla="*/ 2147483647 w 2520"/>
              <a:gd name="T51" fmla="*/ 2147483647 h 2027"/>
              <a:gd name="T52" fmla="*/ 2147483647 w 2520"/>
              <a:gd name="T53" fmla="*/ 2147483647 h 2027"/>
              <a:gd name="T54" fmla="*/ 2147483647 w 2520"/>
              <a:gd name="T55" fmla="*/ 2147483647 h 2027"/>
              <a:gd name="T56" fmla="*/ 2147483647 w 2520"/>
              <a:gd name="T57" fmla="*/ 2147483647 h 2027"/>
              <a:gd name="T58" fmla="*/ 2147483647 w 2520"/>
              <a:gd name="T59" fmla="*/ 2147483647 h 2027"/>
              <a:gd name="T60" fmla="*/ 2147483647 w 2520"/>
              <a:gd name="T61" fmla="*/ 2147483647 h 2027"/>
              <a:gd name="T62" fmla="*/ 2147483647 w 2520"/>
              <a:gd name="T63" fmla="*/ 2147483647 h 2027"/>
              <a:gd name="T64" fmla="*/ 2147483647 w 2520"/>
              <a:gd name="T65" fmla="*/ 2147483647 h 2027"/>
              <a:gd name="T66" fmla="*/ 2147483647 w 2520"/>
              <a:gd name="T67" fmla="*/ 2147483647 h 2027"/>
              <a:gd name="T68" fmla="*/ 2147483647 w 2520"/>
              <a:gd name="T69" fmla="*/ 2147483647 h 2027"/>
              <a:gd name="T70" fmla="*/ 2147483647 w 2520"/>
              <a:gd name="T71" fmla="*/ 2147483647 h 2027"/>
              <a:gd name="T72" fmla="*/ 0 w 2520"/>
              <a:gd name="T73" fmla="*/ 2147483647 h 2027"/>
              <a:gd name="T74" fmla="*/ 2147483647 w 2520"/>
              <a:gd name="T75" fmla="*/ 2147483647 h 2027"/>
              <a:gd name="T76" fmla="*/ 2147483647 w 2520"/>
              <a:gd name="T77" fmla="*/ 2147483647 h 2027"/>
              <a:gd name="T78" fmla="*/ 2147483647 w 2520"/>
              <a:gd name="T79" fmla="*/ 2147483647 h 2027"/>
              <a:gd name="T80" fmla="*/ 2147483647 w 2520"/>
              <a:gd name="T81" fmla="*/ 2147483647 h 2027"/>
              <a:gd name="T82" fmla="*/ 2147483647 w 2520"/>
              <a:gd name="T83" fmla="*/ 2147483647 h 2027"/>
              <a:gd name="T84" fmla="*/ 2147483647 w 2520"/>
              <a:gd name="T85" fmla="*/ 2147483647 h 2027"/>
              <a:gd name="T86" fmla="*/ 2147483647 w 2520"/>
              <a:gd name="T87" fmla="*/ 2147483647 h 2027"/>
              <a:gd name="T88" fmla="*/ 2147483647 w 2520"/>
              <a:gd name="T89" fmla="*/ 2147483647 h 2027"/>
              <a:gd name="T90" fmla="*/ 2147483647 w 2520"/>
              <a:gd name="T91" fmla="*/ 2147483647 h 2027"/>
              <a:gd name="T92" fmla="*/ 2147483647 w 2520"/>
              <a:gd name="T93" fmla="*/ 2147483647 h 2027"/>
              <a:gd name="T94" fmla="*/ 2147483647 w 2520"/>
              <a:gd name="T95" fmla="*/ 2147483647 h 2027"/>
              <a:gd name="T96" fmla="*/ 2147483647 w 2520"/>
              <a:gd name="T97" fmla="*/ 2147483647 h 2027"/>
              <a:gd name="T98" fmla="*/ 2147483647 w 2520"/>
              <a:gd name="T99" fmla="*/ 2147483647 h 2027"/>
              <a:gd name="T100" fmla="*/ 2147483647 w 2520"/>
              <a:gd name="T101" fmla="*/ 2147483647 h 2027"/>
              <a:gd name="T102" fmla="*/ 2147483647 w 2520"/>
              <a:gd name="T103" fmla="*/ 2147483647 h 2027"/>
              <a:gd name="T104" fmla="*/ 2147483647 w 2520"/>
              <a:gd name="T105" fmla="*/ 2147483647 h 2027"/>
              <a:gd name="T106" fmla="*/ 2147483647 w 2520"/>
              <a:gd name="T107" fmla="*/ 2147483647 h 2027"/>
              <a:gd name="T108" fmla="*/ 2147483647 w 2520"/>
              <a:gd name="T109" fmla="*/ 2147483647 h 2027"/>
              <a:gd name="T110" fmla="*/ 2147483647 w 2520"/>
              <a:gd name="T111" fmla="*/ 2147483647 h 2027"/>
              <a:gd name="T112" fmla="*/ 2147483647 w 2520"/>
              <a:gd name="T113" fmla="*/ 2147483647 h 2027"/>
              <a:gd name="T114" fmla="*/ 2147483647 w 2520"/>
              <a:gd name="T115" fmla="*/ 2147483647 h 2027"/>
              <a:gd name="T116" fmla="*/ 2147483647 w 2520"/>
              <a:gd name="T117" fmla="*/ 2147483647 h 2027"/>
              <a:gd name="T118" fmla="*/ 2147483647 w 2520"/>
              <a:gd name="T119" fmla="*/ 2147483647 h 2027"/>
              <a:gd name="T120" fmla="*/ 2147483647 w 2520"/>
              <a:gd name="T121" fmla="*/ 2147483647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4" name="Freeform 12"/>
          <p:cNvSpPr>
            <a:spLocks/>
          </p:cNvSpPr>
          <p:nvPr/>
        </p:nvSpPr>
        <p:spPr bwMode="ltGray">
          <a:xfrm>
            <a:off x="3786188" y="2071688"/>
            <a:ext cx="531812" cy="323850"/>
          </a:xfrm>
          <a:custGeom>
            <a:avLst/>
            <a:gdLst>
              <a:gd name="T0" fmla="*/ 2147483647 w 335"/>
              <a:gd name="T1" fmla="*/ 2147483647 h 204"/>
              <a:gd name="T2" fmla="*/ 2147483647 w 335"/>
              <a:gd name="T3" fmla="*/ 2147483647 h 204"/>
              <a:gd name="T4" fmla="*/ 2147483647 w 335"/>
              <a:gd name="T5" fmla="*/ 2147483647 h 204"/>
              <a:gd name="T6" fmla="*/ 2147483647 w 335"/>
              <a:gd name="T7" fmla="*/ 2147483647 h 204"/>
              <a:gd name="T8" fmla="*/ 2147483647 w 335"/>
              <a:gd name="T9" fmla="*/ 2147483647 h 204"/>
              <a:gd name="T10" fmla="*/ 2147483647 w 335"/>
              <a:gd name="T11" fmla="*/ 2147483647 h 204"/>
              <a:gd name="T12" fmla="*/ 2147483647 w 335"/>
              <a:gd name="T13" fmla="*/ 2147483647 h 204"/>
              <a:gd name="T14" fmla="*/ 2147483647 w 335"/>
              <a:gd name="T15" fmla="*/ 2147483647 h 204"/>
              <a:gd name="T16" fmla="*/ 2147483647 w 335"/>
              <a:gd name="T17" fmla="*/ 2147483647 h 204"/>
              <a:gd name="T18" fmla="*/ 2147483647 w 335"/>
              <a:gd name="T19" fmla="*/ 2147483647 h 204"/>
              <a:gd name="T20" fmla="*/ 2147483647 w 335"/>
              <a:gd name="T21" fmla="*/ 2147483647 h 204"/>
              <a:gd name="T22" fmla="*/ 2147483647 w 335"/>
              <a:gd name="T23" fmla="*/ 2147483647 h 204"/>
              <a:gd name="T24" fmla="*/ 2147483647 w 335"/>
              <a:gd name="T25" fmla="*/ 2147483647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gradFill rotWithShape="1">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5" name="Freeform 13"/>
          <p:cNvSpPr>
            <a:spLocks/>
          </p:cNvSpPr>
          <p:nvPr/>
        </p:nvSpPr>
        <p:spPr bwMode="ltGray">
          <a:xfrm>
            <a:off x="4160838" y="549275"/>
            <a:ext cx="1377950"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6" name="Freeform 14"/>
          <p:cNvSpPr>
            <a:spLocks/>
          </p:cNvSpPr>
          <p:nvPr/>
        </p:nvSpPr>
        <p:spPr bwMode="ltGray">
          <a:xfrm>
            <a:off x="5961063" y="1403350"/>
            <a:ext cx="18256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7" name="Freeform 15"/>
          <p:cNvSpPr>
            <a:spLocks/>
          </p:cNvSpPr>
          <p:nvPr/>
        </p:nvSpPr>
        <p:spPr bwMode="ltGray">
          <a:xfrm>
            <a:off x="4970463" y="638175"/>
            <a:ext cx="18256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3088" name="Freeform 16"/>
          <p:cNvSpPr>
            <a:spLocks/>
          </p:cNvSpPr>
          <p:nvPr/>
        </p:nvSpPr>
        <p:spPr bwMode="ltGray">
          <a:xfrm>
            <a:off x="4002088" y="2406650"/>
            <a:ext cx="74612" cy="501650"/>
          </a:xfrm>
          <a:custGeom>
            <a:avLst/>
            <a:gdLst>
              <a:gd name="T0" fmla="*/ 2147483647 w 47"/>
              <a:gd name="T1" fmla="*/ 2147483647 h 316"/>
              <a:gd name="T2" fmla="*/ 2147483647 w 47"/>
              <a:gd name="T3" fmla="*/ 2147483647 h 316"/>
              <a:gd name="T4" fmla="*/ 2147483647 w 47"/>
              <a:gd name="T5" fmla="*/ 2147483647 h 316"/>
              <a:gd name="T6" fmla="*/ 2147483647 w 47"/>
              <a:gd name="T7" fmla="*/ 2147483647 h 316"/>
              <a:gd name="T8" fmla="*/ 2147483647 w 47"/>
              <a:gd name="T9" fmla="*/ 2147483647 h 316"/>
              <a:gd name="T10" fmla="*/ 2147483647 w 47"/>
              <a:gd name="T11" fmla="*/ 2147483647 h 316"/>
              <a:gd name="T12" fmla="*/ 2147483647 w 47"/>
              <a:gd name="T13" fmla="*/ 2147483647 h 316"/>
              <a:gd name="T14" fmla="*/ 2147483647 w 47"/>
              <a:gd name="T15" fmla="*/ 2147483647 h 316"/>
              <a:gd name="T16" fmla="*/ 0 60000 65536"/>
              <a:gd name="T17" fmla="*/ 0 60000 65536"/>
              <a:gd name="T18" fmla="*/ 0 60000 65536"/>
              <a:gd name="T19" fmla="*/ 0 60000 65536"/>
              <a:gd name="T20" fmla="*/ 0 60000 65536"/>
              <a:gd name="T21" fmla="*/ 0 60000 65536"/>
              <a:gd name="T22" fmla="*/ 0 60000 65536"/>
              <a:gd name="T23" fmla="*/ 0 60000 65536"/>
              <a:gd name="T24" fmla="*/ 0 w 47"/>
              <a:gd name="T25" fmla="*/ 0 h 316"/>
              <a:gd name="T26" fmla="*/ 47 w 47"/>
              <a:gd name="T27" fmla="*/ 316 h 3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a:solidFill>
                <a:prstClr val="black"/>
              </a:solidFill>
              <a:latin typeface="Verdana" pitchFamily="34" charset="0"/>
              <a:cs typeface="Arial" charset="0"/>
            </a:endParaRPr>
          </a:p>
        </p:txBody>
      </p:sp>
      <p:grpSp>
        <p:nvGrpSpPr>
          <p:cNvPr id="2" name="Group 17"/>
          <p:cNvGrpSpPr>
            <a:grpSpLocks/>
          </p:cNvGrpSpPr>
          <p:nvPr/>
        </p:nvGrpSpPr>
        <p:grpSpPr bwMode="auto">
          <a:xfrm>
            <a:off x="5826126" y="4598988"/>
            <a:ext cx="1065213" cy="887412"/>
            <a:chOff x="493" y="1555"/>
            <a:chExt cx="525" cy="480"/>
          </a:xfrm>
        </p:grpSpPr>
        <p:sp>
          <p:nvSpPr>
            <p:cNvPr id="8220" name="Freeform 1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21" name="Freeform 1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22" name="Freeform 2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23" name="Freeform 2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grpSp>
      <p:grpSp>
        <p:nvGrpSpPr>
          <p:cNvPr id="3" name="Group 22"/>
          <p:cNvGrpSpPr>
            <a:grpSpLocks/>
          </p:cNvGrpSpPr>
          <p:nvPr/>
        </p:nvGrpSpPr>
        <p:grpSpPr bwMode="auto">
          <a:xfrm>
            <a:off x="2046288" y="2573338"/>
            <a:ext cx="1065212" cy="887412"/>
            <a:chOff x="493" y="1555"/>
            <a:chExt cx="525" cy="480"/>
          </a:xfrm>
        </p:grpSpPr>
        <p:sp>
          <p:nvSpPr>
            <p:cNvPr id="8216" name="Freeform 2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17" name="Freeform 2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18" name="Freeform 2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19" name="Freeform 2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grpSp>
      <p:grpSp>
        <p:nvGrpSpPr>
          <p:cNvPr id="4" name="Group 27"/>
          <p:cNvGrpSpPr>
            <a:grpSpLocks/>
          </p:cNvGrpSpPr>
          <p:nvPr/>
        </p:nvGrpSpPr>
        <p:grpSpPr bwMode="auto">
          <a:xfrm>
            <a:off x="7581901" y="1628776"/>
            <a:ext cx="1065213" cy="887413"/>
            <a:chOff x="493" y="1555"/>
            <a:chExt cx="525" cy="480"/>
          </a:xfrm>
        </p:grpSpPr>
        <p:sp>
          <p:nvSpPr>
            <p:cNvPr id="8212"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13"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14"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sp>
          <p:nvSpPr>
            <p:cNvPr id="8215"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a:solidFill>
                  <a:prstClr val="black"/>
                </a:solidFill>
                <a:latin typeface="Verdana" pitchFamily="34" charset="0"/>
                <a:cs typeface="Arial" charset="0"/>
              </a:endParaRPr>
            </a:p>
          </p:txBody>
        </p:sp>
      </p:grpSp>
    </p:spTree>
    <p:extLst>
      <p:ext uri="{BB962C8B-B14F-4D97-AF65-F5344CB8AC3E}">
        <p14:creationId xmlns:p14="http://schemas.microsoft.com/office/powerpoint/2010/main" val="1224358854"/>
      </p:ext>
    </p:extLst>
  </p:cSld>
  <p:clrMapOvr>
    <a:masterClrMapping/>
  </p:clrMapOvr>
  <p:transition advClick="0" advTm="1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strips(downLeft)">
                                      <p:cBhvr>
                                        <p:cTn id="7" dur="1000"/>
                                        <p:tgtEl>
                                          <p:spTgt spid="3075"/>
                                        </p:tgtEl>
                                      </p:cBhvr>
                                    </p:animEffect>
                                  </p:childTnLst>
                                </p:cTn>
                              </p:par>
                              <p:par>
                                <p:cTn id="8"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9" dur="1000" fill="hold"/>
                                        <p:tgtEl>
                                          <p:spTgt spid="4"/>
                                        </p:tgtEl>
                                        <p:attrNameLst>
                                          <p:attrName>ppt_x</p:attrName>
                                          <p:attrName>ppt_y</p:attrName>
                                        </p:attrNameLst>
                                      </p:cBhvr>
                                    </p:animMotion>
                                  </p:childTnLst>
                                </p:cTn>
                              </p:par>
                            </p:childTnLst>
                          </p:cTn>
                        </p:par>
                        <p:par>
                          <p:cTn id="10" fill="hold" nodeType="afterGroup">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strips(downLeft)">
                                      <p:cBhvr>
                                        <p:cTn id="13" dur="500"/>
                                        <p:tgtEl>
                                          <p:spTgt spid="3076"/>
                                        </p:tgtEl>
                                      </p:cBhvr>
                                    </p:animEffect>
                                  </p:childTnLst>
                                </p:cTn>
                              </p:par>
                              <p:par>
                                <p:cTn id="14"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5" dur="500" fill="hold"/>
                                        <p:tgtEl>
                                          <p:spTgt spid="4"/>
                                        </p:tgtEl>
                                        <p:attrNameLst>
                                          <p:attrName>ppt_x</p:attrName>
                                          <p:attrName>ppt_y</p:attrName>
                                        </p:attrNameLst>
                                      </p:cBhvr>
                                      <p:rCtr x="0" y="1968"/>
                                    </p:animMotion>
                                  </p:childTnLst>
                                </p:cTn>
                              </p:par>
                            </p:childTnLst>
                          </p:cTn>
                        </p:par>
                        <p:par>
                          <p:cTn id="16" fill="hold" nodeType="afterGroup">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3077"/>
                                        </p:tgtEl>
                                        <p:attrNameLst>
                                          <p:attrName>style.visibility</p:attrName>
                                        </p:attrNameLst>
                                      </p:cBhvr>
                                      <p:to>
                                        <p:strVal val="visible"/>
                                      </p:to>
                                    </p:set>
                                    <p:animEffect transition="in" filter="strips(downLeft)">
                                      <p:cBhvr>
                                        <p:cTn id="19" dur="1000"/>
                                        <p:tgtEl>
                                          <p:spTgt spid="3077"/>
                                        </p:tgtEl>
                                      </p:cBhvr>
                                    </p:animEffect>
                                  </p:childTnLst>
                                </p:cTn>
                              </p:par>
                              <p:par>
                                <p:cTn id="20"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 dur="1000" fill="hold"/>
                                        <p:tgtEl>
                                          <p:spTgt spid="4"/>
                                        </p:tgtEl>
                                        <p:attrNameLst>
                                          <p:attrName>ppt_x</p:attrName>
                                          <p:attrName>ppt_y</p:attrName>
                                        </p:attrNameLst>
                                      </p:cBhvr>
                                    </p:animMotion>
                                  </p:childTnLst>
                                </p:cTn>
                              </p:par>
                            </p:childTnLst>
                          </p:cTn>
                        </p:par>
                        <p:par>
                          <p:cTn id="22" fill="hold" nodeType="afterGroup">
                            <p:stCondLst>
                              <p:cond delay="2500"/>
                            </p:stCondLst>
                            <p:childTnLst>
                              <p:par>
                                <p:cTn id="23" presetID="18" presetClass="entr" presetSubtype="12" fill="hold" grpId="0" nodeType="afterEffect">
                                  <p:stCondLst>
                                    <p:cond delay="0"/>
                                  </p:stCondLst>
                                  <p:childTnLst>
                                    <p:set>
                                      <p:cBhvr>
                                        <p:cTn id="24" dur="1" fill="hold">
                                          <p:stCondLst>
                                            <p:cond delay="0"/>
                                          </p:stCondLst>
                                        </p:cTn>
                                        <p:tgtEl>
                                          <p:spTgt spid="3079"/>
                                        </p:tgtEl>
                                        <p:attrNameLst>
                                          <p:attrName>style.visibility</p:attrName>
                                        </p:attrNameLst>
                                      </p:cBhvr>
                                      <p:to>
                                        <p:strVal val="visible"/>
                                      </p:to>
                                    </p:set>
                                    <p:animEffect transition="in" filter="strips(downLeft)">
                                      <p:cBhvr>
                                        <p:cTn id="25" dur="500"/>
                                        <p:tgtEl>
                                          <p:spTgt spid="3079"/>
                                        </p:tgtEl>
                                      </p:cBhvr>
                                    </p:animEffect>
                                  </p:childTnLst>
                                </p:cTn>
                              </p:par>
                              <p:par>
                                <p:cTn id="2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7" dur="500" fill="hold"/>
                                        <p:tgtEl>
                                          <p:spTgt spid="4"/>
                                        </p:tgtEl>
                                        <p:attrNameLst>
                                          <p:attrName>ppt_x</p:attrName>
                                          <p:attrName>ppt_y</p:attrName>
                                        </p:attrNameLst>
                                      </p:cBhvr>
                                    </p:animMotion>
                                  </p:childTnLst>
                                </p:cTn>
                              </p:par>
                            </p:childTnLst>
                          </p:cTn>
                        </p:par>
                        <p:par>
                          <p:cTn id="28" fill="hold" nodeType="afterGroup">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3078"/>
                                        </p:tgtEl>
                                        <p:attrNameLst>
                                          <p:attrName>style.visibility</p:attrName>
                                        </p:attrNameLst>
                                      </p:cBhvr>
                                      <p:to>
                                        <p:strVal val="visible"/>
                                      </p:to>
                                    </p:set>
                                    <p:animEffect transition="in" filter="strips(downLeft)">
                                      <p:cBhvr>
                                        <p:cTn id="31" dur="500"/>
                                        <p:tgtEl>
                                          <p:spTgt spid="3078"/>
                                        </p:tgtEl>
                                      </p:cBhvr>
                                    </p:animEffect>
                                  </p:childTnLst>
                                </p:cTn>
                              </p:par>
                              <p:par>
                                <p:cTn id="32"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33" dur="500" fill="hold"/>
                                        <p:tgtEl>
                                          <p:spTgt spid="4"/>
                                        </p:tgtEl>
                                        <p:attrNameLst>
                                          <p:attrName>ppt_x</p:attrName>
                                          <p:attrName>ppt_y</p:attrName>
                                        </p:attrNameLst>
                                      </p:cBhvr>
                                      <p:rCtr x="0" y="1319"/>
                                    </p:animMotion>
                                  </p:childTnLst>
                                </p:cTn>
                              </p:par>
                            </p:childTnLst>
                          </p:cTn>
                        </p:par>
                        <p:par>
                          <p:cTn id="34" fill="hold" nodeType="afterGroup">
                            <p:stCondLst>
                              <p:cond delay="3500"/>
                            </p:stCondLst>
                            <p:childTnLst>
                              <p:par>
                                <p:cTn id="35" presetID="18" presetClass="entr" presetSubtype="12" fill="hold" grpId="0" nodeType="afterEffect">
                                  <p:stCondLst>
                                    <p:cond delay="0"/>
                                  </p:stCondLst>
                                  <p:childTnLst>
                                    <p:set>
                                      <p:cBhvr>
                                        <p:cTn id="36" dur="1" fill="hold">
                                          <p:stCondLst>
                                            <p:cond delay="0"/>
                                          </p:stCondLst>
                                        </p:cTn>
                                        <p:tgtEl>
                                          <p:spTgt spid="3080"/>
                                        </p:tgtEl>
                                        <p:attrNameLst>
                                          <p:attrName>style.visibility</p:attrName>
                                        </p:attrNameLst>
                                      </p:cBhvr>
                                      <p:to>
                                        <p:strVal val="visible"/>
                                      </p:to>
                                    </p:set>
                                    <p:animEffect transition="in" filter="strips(downLeft)">
                                      <p:cBhvr>
                                        <p:cTn id="37" dur="1000"/>
                                        <p:tgtEl>
                                          <p:spTgt spid="3080"/>
                                        </p:tgtEl>
                                      </p:cBhvr>
                                    </p:animEffect>
                                  </p:childTnLst>
                                </p:cTn>
                              </p:par>
                              <p:par>
                                <p:cTn id="38"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39" dur="1000" fill="hold"/>
                                        <p:tgtEl>
                                          <p:spTgt spid="4"/>
                                        </p:tgtEl>
                                        <p:attrNameLst>
                                          <p:attrName>ppt_x</p:attrName>
                                          <p:attrName>ppt_y</p:attrName>
                                        </p:attrNameLst>
                                      </p:cBhvr>
                                    </p:animMotion>
                                  </p:childTnLst>
                                </p:cTn>
                              </p:par>
                            </p:childTnLst>
                          </p:cTn>
                        </p:par>
                        <p:par>
                          <p:cTn id="40" fill="hold" nodeType="afterGroup">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3086"/>
                                        </p:tgtEl>
                                        <p:attrNameLst>
                                          <p:attrName>style.visibility</p:attrName>
                                        </p:attrNameLst>
                                      </p:cBhvr>
                                      <p:to>
                                        <p:strVal val="visible"/>
                                      </p:to>
                                    </p:set>
                                    <p:animEffect transition="in" filter="strips(downLeft)">
                                      <p:cBhvr>
                                        <p:cTn id="43" dur="500"/>
                                        <p:tgtEl>
                                          <p:spTgt spid="3086"/>
                                        </p:tgtEl>
                                      </p:cBhvr>
                                    </p:animEffect>
                                  </p:childTnLst>
                                </p:cTn>
                              </p:par>
                              <p:par>
                                <p:cTn id="44"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45" dur="500" fill="hold"/>
                                        <p:tgtEl>
                                          <p:spTgt spid="4"/>
                                        </p:tgtEl>
                                        <p:attrNameLst>
                                          <p:attrName>ppt_x</p:attrName>
                                          <p:attrName>ppt_y</p:attrName>
                                        </p:attrNameLst>
                                      </p:cBhvr>
                                      <p:rCtr x="-955" y="46"/>
                                    </p:animMotion>
                                  </p:childTnLst>
                                </p:cTn>
                              </p:par>
                            </p:childTnLst>
                          </p:cTn>
                        </p:par>
                        <p:par>
                          <p:cTn id="46" fill="hold" nodeType="afterGroup">
                            <p:stCondLst>
                              <p:cond delay="5000"/>
                            </p:stCondLst>
                            <p:childTnLst>
                              <p:par>
                                <p:cTn id="47" presetID="18" presetClass="entr" presetSubtype="12" fill="hold" grpId="0" nodeType="afterEffect">
                                  <p:stCondLst>
                                    <p:cond delay="0"/>
                                  </p:stCondLst>
                                  <p:childTnLst>
                                    <p:set>
                                      <p:cBhvr>
                                        <p:cTn id="48" dur="1" fill="hold">
                                          <p:stCondLst>
                                            <p:cond delay="0"/>
                                          </p:stCondLst>
                                        </p:cTn>
                                        <p:tgtEl>
                                          <p:spTgt spid="3081"/>
                                        </p:tgtEl>
                                        <p:attrNameLst>
                                          <p:attrName>style.visibility</p:attrName>
                                        </p:attrNameLst>
                                      </p:cBhvr>
                                      <p:to>
                                        <p:strVal val="visible"/>
                                      </p:to>
                                    </p:set>
                                    <p:animEffect transition="in" filter="strips(downLeft)">
                                      <p:cBhvr>
                                        <p:cTn id="49" dur="1000"/>
                                        <p:tgtEl>
                                          <p:spTgt spid="3081"/>
                                        </p:tgtEl>
                                      </p:cBhvr>
                                    </p:animEffect>
                                  </p:childTnLst>
                                </p:cTn>
                              </p:par>
                              <p:par>
                                <p:cTn id="50"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51" dur="1000" fill="hold"/>
                                        <p:tgtEl>
                                          <p:spTgt spid="4"/>
                                        </p:tgtEl>
                                        <p:attrNameLst>
                                          <p:attrName>ppt_x</p:attrName>
                                          <p:attrName>ppt_y</p:attrName>
                                        </p:attrNameLst>
                                      </p:cBhvr>
                                    </p:animMotion>
                                  </p:childTnLst>
                                </p:cTn>
                              </p:par>
                            </p:childTnLst>
                          </p:cTn>
                        </p:par>
                        <p:par>
                          <p:cTn id="52" fill="hold" nodeType="afterGroup">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3082"/>
                                        </p:tgtEl>
                                        <p:attrNameLst>
                                          <p:attrName>style.visibility</p:attrName>
                                        </p:attrNameLst>
                                      </p:cBhvr>
                                      <p:to>
                                        <p:strVal val="visible"/>
                                      </p:to>
                                    </p:set>
                                    <p:animEffect transition="in" filter="strips(downLeft)">
                                      <p:cBhvr>
                                        <p:cTn id="55" dur="500"/>
                                        <p:tgtEl>
                                          <p:spTgt spid="3082"/>
                                        </p:tgtEl>
                                      </p:cBhvr>
                                    </p:animEffect>
                                  </p:childTnLst>
                                </p:cTn>
                              </p:par>
                              <p:par>
                                <p:cTn id="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57" dur="500" fill="hold"/>
                                        <p:tgtEl>
                                          <p:spTgt spid="4"/>
                                        </p:tgtEl>
                                        <p:attrNameLst>
                                          <p:attrName>ppt_x</p:attrName>
                                          <p:attrName>ppt_y</p:attrName>
                                        </p:attrNameLst>
                                      </p:cBhvr>
                                      <p:rCtr x="-1059" y="-347"/>
                                    </p:animMotion>
                                  </p:childTnLst>
                                </p:cTn>
                              </p:par>
                            </p:childTnLst>
                          </p:cTn>
                        </p:par>
                        <p:par>
                          <p:cTn id="58" fill="hold" nodeType="afterGroup">
                            <p:stCondLst>
                              <p:cond delay="6500"/>
                            </p:stCondLst>
                            <p:childTnLst>
                              <p:par>
                                <p:cTn id="59" presetID="18" presetClass="entr" presetSubtype="12" fill="hold" grpId="0" nodeType="afterEffect">
                                  <p:stCondLst>
                                    <p:cond delay="0"/>
                                  </p:stCondLst>
                                  <p:childTnLst>
                                    <p:set>
                                      <p:cBhvr>
                                        <p:cTn id="60" dur="1" fill="hold">
                                          <p:stCondLst>
                                            <p:cond delay="0"/>
                                          </p:stCondLst>
                                        </p:cTn>
                                        <p:tgtEl>
                                          <p:spTgt spid="3085"/>
                                        </p:tgtEl>
                                        <p:attrNameLst>
                                          <p:attrName>style.visibility</p:attrName>
                                        </p:attrNameLst>
                                      </p:cBhvr>
                                      <p:to>
                                        <p:strVal val="visible"/>
                                      </p:to>
                                    </p:set>
                                    <p:animEffect transition="in" filter="strips(downLeft)">
                                      <p:cBhvr>
                                        <p:cTn id="61" dur="1000"/>
                                        <p:tgtEl>
                                          <p:spTgt spid="3085"/>
                                        </p:tgtEl>
                                      </p:cBhvr>
                                    </p:animEffect>
                                  </p:childTnLst>
                                </p:cTn>
                              </p:par>
                              <p:par>
                                <p:cTn id="62"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63" dur="1000" fill="hold"/>
                                        <p:tgtEl>
                                          <p:spTgt spid="4"/>
                                        </p:tgtEl>
                                        <p:attrNameLst>
                                          <p:attrName>ppt_x</p:attrName>
                                          <p:attrName>ppt_y</p:attrName>
                                        </p:attrNameLst>
                                      </p:cBhvr>
                                      <p:rCtr x="-5677" y="12292"/>
                                    </p:animMotion>
                                  </p:childTnLst>
                                </p:cTn>
                              </p:par>
                            </p:childTnLst>
                          </p:cTn>
                        </p:par>
                        <p:par>
                          <p:cTn id="64" fill="hold" nodeType="afterGroup">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3087"/>
                                        </p:tgtEl>
                                        <p:attrNameLst>
                                          <p:attrName>style.visibility</p:attrName>
                                        </p:attrNameLst>
                                      </p:cBhvr>
                                      <p:to>
                                        <p:strVal val="visible"/>
                                      </p:to>
                                    </p:set>
                                    <p:animEffect transition="in" filter="strips(downLeft)">
                                      <p:cBhvr>
                                        <p:cTn id="67" dur="500"/>
                                        <p:tgtEl>
                                          <p:spTgt spid="3087"/>
                                        </p:tgtEl>
                                      </p:cBhvr>
                                    </p:animEffect>
                                  </p:childTnLst>
                                </p:cTn>
                              </p:par>
                              <p:par>
                                <p:cTn id="68"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69" dur="500" fill="hold"/>
                                        <p:tgtEl>
                                          <p:spTgt spid="4"/>
                                        </p:tgtEl>
                                        <p:attrNameLst>
                                          <p:attrName>ppt_x</p:attrName>
                                          <p:attrName>ppt_y</p:attrName>
                                        </p:attrNameLst>
                                      </p:cBhvr>
                                      <p:rCtr x="-677" y="347"/>
                                    </p:animMotion>
                                  </p:childTnLst>
                                </p:cTn>
                              </p:par>
                            </p:childTnLst>
                          </p:cTn>
                        </p:par>
                        <p:par>
                          <p:cTn id="70" fill="hold" nodeType="afterGroup">
                            <p:stCondLst>
                              <p:cond delay="8000"/>
                            </p:stCondLst>
                            <p:childTnLst>
                              <p:par>
                                <p:cTn id="71" presetID="18" presetClass="entr" presetSubtype="12" fill="hold" grpId="0" nodeType="afterEffect">
                                  <p:stCondLst>
                                    <p:cond delay="0"/>
                                  </p:stCondLst>
                                  <p:childTnLst>
                                    <p:set>
                                      <p:cBhvr>
                                        <p:cTn id="72" dur="1" fill="hold">
                                          <p:stCondLst>
                                            <p:cond delay="0"/>
                                          </p:stCondLst>
                                        </p:cTn>
                                        <p:tgtEl>
                                          <p:spTgt spid="3083"/>
                                        </p:tgtEl>
                                        <p:attrNameLst>
                                          <p:attrName>style.visibility</p:attrName>
                                        </p:attrNameLst>
                                      </p:cBhvr>
                                      <p:to>
                                        <p:strVal val="visible"/>
                                      </p:to>
                                    </p:set>
                                    <p:animEffect transition="in" filter="strips(downLeft)">
                                      <p:cBhvr>
                                        <p:cTn id="73" dur="1000"/>
                                        <p:tgtEl>
                                          <p:spTgt spid="3083"/>
                                        </p:tgtEl>
                                      </p:cBhvr>
                                    </p:animEffect>
                                  </p:childTnLst>
                                </p:cTn>
                              </p:par>
                              <p:par>
                                <p:cTn id="74"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75" dur="1000" fill="hold"/>
                                        <p:tgtEl>
                                          <p:spTgt spid="4"/>
                                        </p:tgtEl>
                                        <p:attrNameLst>
                                          <p:attrName>ppt_x</p:attrName>
                                          <p:attrName>ppt_y</p:attrName>
                                        </p:attrNameLst>
                                      </p:cBhvr>
                                    </p:animMotion>
                                  </p:childTnLst>
                                </p:cTn>
                              </p:par>
                            </p:childTnLst>
                          </p:cTn>
                        </p:par>
                        <p:par>
                          <p:cTn id="76" fill="hold" nodeType="afterGroup">
                            <p:stCondLst>
                              <p:cond delay="9000"/>
                            </p:stCondLst>
                            <p:childTnLst>
                              <p:par>
                                <p:cTn id="77" presetID="18" presetClass="entr" presetSubtype="12" fill="hold" grpId="0" nodeType="afterEffect">
                                  <p:stCondLst>
                                    <p:cond delay="0"/>
                                  </p:stCondLst>
                                  <p:childTnLst>
                                    <p:set>
                                      <p:cBhvr>
                                        <p:cTn id="78" dur="1" fill="hold">
                                          <p:stCondLst>
                                            <p:cond delay="0"/>
                                          </p:stCondLst>
                                        </p:cTn>
                                        <p:tgtEl>
                                          <p:spTgt spid="3084"/>
                                        </p:tgtEl>
                                        <p:attrNameLst>
                                          <p:attrName>style.visibility</p:attrName>
                                        </p:attrNameLst>
                                      </p:cBhvr>
                                      <p:to>
                                        <p:strVal val="visible"/>
                                      </p:to>
                                    </p:set>
                                    <p:animEffect transition="in" filter="strips(downLeft)">
                                      <p:cBhvr>
                                        <p:cTn id="79" dur="500"/>
                                        <p:tgtEl>
                                          <p:spTgt spid="3084"/>
                                        </p:tgtEl>
                                      </p:cBhvr>
                                    </p:animEffect>
                                  </p:childTnLst>
                                </p:cTn>
                              </p:par>
                              <p:par>
                                <p:cTn id="80"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81" dur="500" fill="hold"/>
                                        <p:tgtEl>
                                          <p:spTgt spid="4"/>
                                        </p:tgtEl>
                                        <p:attrNameLst>
                                          <p:attrName>ppt_x</p:attrName>
                                          <p:attrName>ppt_y</p:attrName>
                                        </p:attrNameLst>
                                      </p:cBhvr>
                                    </p:animMotion>
                                  </p:childTnLst>
                                </p:cTn>
                              </p:par>
                            </p:childTnLst>
                          </p:cTn>
                        </p:par>
                        <p:par>
                          <p:cTn id="82" fill="hold" nodeType="afterGroup">
                            <p:stCondLst>
                              <p:cond delay="9500"/>
                            </p:stCondLst>
                            <p:childTnLst>
                              <p:par>
                                <p:cTn id="83" presetID="18" presetClass="entr" presetSubtype="12" fill="hold" grpId="0" nodeType="afterEffect">
                                  <p:stCondLst>
                                    <p:cond delay="0"/>
                                  </p:stCondLst>
                                  <p:childTnLst>
                                    <p:set>
                                      <p:cBhvr>
                                        <p:cTn id="84" dur="1" fill="hold">
                                          <p:stCondLst>
                                            <p:cond delay="0"/>
                                          </p:stCondLst>
                                        </p:cTn>
                                        <p:tgtEl>
                                          <p:spTgt spid="3088"/>
                                        </p:tgtEl>
                                        <p:attrNameLst>
                                          <p:attrName>style.visibility</p:attrName>
                                        </p:attrNameLst>
                                      </p:cBhvr>
                                      <p:to>
                                        <p:strVal val="visible"/>
                                      </p:to>
                                    </p:set>
                                    <p:animEffect transition="in" filter="strips(downLeft)">
                                      <p:cBhvr>
                                        <p:cTn id="85" dur="500"/>
                                        <p:tgtEl>
                                          <p:spTgt spid="3088"/>
                                        </p:tgtEl>
                                      </p:cBhvr>
                                    </p:animEffect>
                                  </p:childTnLst>
                                </p:cTn>
                              </p:par>
                              <p:par>
                                <p:cTn id="86"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87" dur="500" fill="hold"/>
                                        <p:tgtEl>
                                          <p:spTgt spid="4"/>
                                        </p:tgtEl>
                                        <p:attrNameLst>
                                          <p:attrName>ppt_x</p:attrName>
                                          <p:attrName>ppt_y</p:attrName>
                                        </p:attrNameLst>
                                      </p:cBhvr>
                                      <p:rCtr x="0" y="2222"/>
                                    </p:animMotion>
                                  </p:childTnLst>
                                </p:cTn>
                              </p:par>
                            </p:childTnLst>
                          </p:cTn>
                        </p:par>
                        <p:par>
                          <p:cTn id="88" fill="hold" nodeType="afterGroup">
                            <p:stCondLst>
                              <p:cond delay="10000"/>
                            </p:stCondLst>
                            <p:childTnLst>
                              <p:par>
                                <p:cTn id="89" presetID="31" presetClass="entr" presetSubtype="0" fill="remove" nodeType="afterEffect">
                                  <p:stCondLst>
                                    <p:cond delay="0"/>
                                  </p:stCondLst>
                                  <p:iterate type="lt">
                                    <p:tmPct val="5000"/>
                                  </p:iterate>
                                  <p:childTnLst>
                                    <p:set>
                                      <p:cBhvr>
                                        <p:cTn id="90" dur="1" fill="hold">
                                          <p:stCondLst>
                                            <p:cond delay="0"/>
                                          </p:stCondLst>
                                        </p:cTn>
                                        <p:tgtEl>
                                          <p:spTgt spid="4"/>
                                        </p:tgtEl>
                                        <p:attrNameLst>
                                          <p:attrName>style.visibility</p:attrName>
                                        </p:attrNameLst>
                                      </p:cBhvr>
                                      <p:to>
                                        <p:strVal val="visible"/>
                                      </p:to>
                                    </p:set>
                                    <p:anim calcmode="lin" valueType="num">
                                      <p:cBhvr>
                                        <p:cTn id="91" dur="1000" fill="hold"/>
                                        <p:tgtEl>
                                          <p:spTgt spid="4"/>
                                        </p:tgtEl>
                                        <p:attrNameLst>
                                          <p:attrName>ppt_w</p:attrName>
                                        </p:attrNameLst>
                                      </p:cBhvr>
                                      <p:tavLst>
                                        <p:tav tm="0">
                                          <p:val>
                                            <p:fltVal val="0"/>
                                          </p:val>
                                        </p:tav>
                                        <p:tav tm="100000">
                                          <p:val>
                                            <p:strVal val="#ppt_w"/>
                                          </p:val>
                                        </p:tav>
                                      </p:tavLst>
                                    </p:anim>
                                    <p:anim calcmode="lin" valueType="num">
                                      <p:cBhvr>
                                        <p:cTn id="92" dur="1000" fill="hold"/>
                                        <p:tgtEl>
                                          <p:spTgt spid="4"/>
                                        </p:tgtEl>
                                        <p:attrNameLst>
                                          <p:attrName>ppt_h</p:attrName>
                                        </p:attrNameLst>
                                      </p:cBhvr>
                                      <p:tavLst>
                                        <p:tav tm="0">
                                          <p:val>
                                            <p:fltVal val="0"/>
                                          </p:val>
                                        </p:tav>
                                        <p:tav tm="100000">
                                          <p:val>
                                            <p:strVal val="#ppt_h"/>
                                          </p:val>
                                        </p:tav>
                                      </p:tavLst>
                                    </p:anim>
                                    <p:anim calcmode="lin" valueType="num">
                                      <p:cBhvr>
                                        <p:cTn id="93" dur="1000" fill="hold"/>
                                        <p:tgtEl>
                                          <p:spTgt spid="4"/>
                                        </p:tgtEl>
                                        <p:attrNameLst>
                                          <p:attrName>style.rotation</p:attrName>
                                        </p:attrNameLst>
                                      </p:cBhvr>
                                      <p:tavLst>
                                        <p:tav tm="0">
                                          <p:val>
                                            <p:fltVal val="90"/>
                                          </p:val>
                                        </p:tav>
                                        <p:tav tm="100000">
                                          <p:val>
                                            <p:fltVal val="0"/>
                                          </p:val>
                                        </p:tav>
                                      </p:tavLst>
                                    </p:anim>
                                    <p:animEffect transition="in" filter="fade">
                                      <p:cBhvr>
                                        <p:cTn id="94" dur="1000"/>
                                        <p:tgtEl>
                                          <p:spTgt spid="4"/>
                                        </p:tgtEl>
                                      </p:cBhvr>
                                    </p:animEffect>
                                  </p:childTnLst>
                                  <p:subTnLst>
                                    <p:set>
                                      <p:cBhvr override="childStyle">
                                        <p:cTn dur="1" fill="hold" display="0" masterRel="sameClick" afterEffect="1">
                                          <p:stCondLst>
                                            <p:cond evt="end" delay="0">
                                              <p:tn val="89"/>
                                            </p:cond>
                                          </p:stCondLst>
                                        </p:cTn>
                                        <p:tgtEl>
                                          <p:spTgt spid="4"/>
                                        </p:tgtEl>
                                        <p:attrNameLst>
                                          <p:attrName>style.visibility</p:attrName>
                                        </p:attrNameLst>
                                      </p:cBhvr>
                                      <p:to>
                                        <p:strVal val="hidden"/>
                                      </p:to>
                                    </p:set>
                                  </p:subTnLst>
                                </p:cTn>
                              </p:par>
                            </p:childTnLst>
                          </p:cTn>
                        </p:par>
                        <p:par>
                          <p:cTn id="95" fill="hold" nodeType="afterGroup">
                            <p:stCondLst>
                              <p:cond delay="11000"/>
                            </p:stCondLst>
                            <p:childTnLst>
                              <p:par>
                                <p:cTn id="96" presetID="31" presetClass="entr" presetSubtype="0" fill="hold" nodeType="afterEffect">
                                  <p:stCondLst>
                                    <p:cond delay="0"/>
                                  </p:stCondLst>
                                  <p:iterate type="lt">
                                    <p:tmPct val="5000"/>
                                  </p:iterate>
                                  <p:childTnLst>
                                    <p:set>
                                      <p:cBhvr>
                                        <p:cTn id="97" dur="1" fill="hold">
                                          <p:stCondLst>
                                            <p:cond delay="0"/>
                                          </p:stCondLst>
                                        </p:cTn>
                                        <p:tgtEl>
                                          <p:spTgt spid="3"/>
                                        </p:tgtEl>
                                        <p:attrNameLst>
                                          <p:attrName>style.visibility</p:attrName>
                                        </p:attrNameLst>
                                      </p:cBhvr>
                                      <p:to>
                                        <p:strVal val="visible"/>
                                      </p:to>
                                    </p:set>
                                    <p:anim calcmode="lin" valueType="num">
                                      <p:cBhvr>
                                        <p:cTn id="98" dur="1000" fill="hold"/>
                                        <p:tgtEl>
                                          <p:spTgt spid="3"/>
                                        </p:tgtEl>
                                        <p:attrNameLst>
                                          <p:attrName>ppt_w</p:attrName>
                                        </p:attrNameLst>
                                      </p:cBhvr>
                                      <p:tavLst>
                                        <p:tav tm="0">
                                          <p:val>
                                            <p:fltVal val="0"/>
                                          </p:val>
                                        </p:tav>
                                        <p:tav tm="100000">
                                          <p:val>
                                            <p:strVal val="#ppt_w"/>
                                          </p:val>
                                        </p:tav>
                                      </p:tavLst>
                                    </p:anim>
                                    <p:anim calcmode="lin" valueType="num">
                                      <p:cBhvr>
                                        <p:cTn id="99" dur="1000" fill="hold"/>
                                        <p:tgtEl>
                                          <p:spTgt spid="3"/>
                                        </p:tgtEl>
                                        <p:attrNameLst>
                                          <p:attrName>ppt_h</p:attrName>
                                        </p:attrNameLst>
                                      </p:cBhvr>
                                      <p:tavLst>
                                        <p:tav tm="0">
                                          <p:val>
                                            <p:fltVal val="0"/>
                                          </p:val>
                                        </p:tav>
                                        <p:tav tm="100000">
                                          <p:val>
                                            <p:strVal val="#ppt_h"/>
                                          </p:val>
                                        </p:tav>
                                      </p:tavLst>
                                    </p:anim>
                                    <p:anim calcmode="lin" valueType="num">
                                      <p:cBhvr>
                                        <p:cTn id="100" dur="1000" fill="hold"/>
                                        <p:tgtEl>
                                          <p:spTgt spid="3"/>
                                        </p:tgtEl>
                                        <p:attrNameLst>
                                          <p:attrName>style.rotation</p:attrName>
                                        </p:attrNameLst>
                                      </p:cBhvr>
                                      <p:tavLst>
                                        <p:tav tm="0">
                                          <p:val>
                                            <p:fltVal val="90"/>
                                          </p:val>
                                        </p:tav>
                                        <p:tav tm="100000">
                                          <p:val>
                                            <p:fltVal val="0"/>
                                          </p:val>
                                        </p:tav>
                                      </p:tavLst>
                                    </p:anim>
                                    <p:animEffect transition="in" filter="fade">
                                      <p:cBhvr>
                                        <p:cTn id="101" dur="1000"/>
                                        <p:tgtEl>
                                          <p:spTgt spid="3"/>
                                        </p:tgtEl>
                                      </p:cBhvr>
                                    </p:animEffect>
                                  </p:childTnLst>
                                  <p:subTnLst>
                                    <p:set>
                                      <p:cBhvr override="childStyle">
                                        <p:cTn dur="1" fill="hold" display="0" masterRel="sameClick" afterEffect="1">
                                          <p:stCondLst>
                                            <p:cond evt="end" delay="0">
                                              <p:tn val="96"/>
                                            </p:cond>
                                          </p:stCondLst>
                                        </p:cTn>
                                        <p:tgtEl>
                                          <p:spTgt spid="3"/>
                                        </p:tgtEl>
                                        <p:attrNameLst>
                                          <p:attrName>style.visibility</p:attrName>
                                        </p:attrNameLst>
                                      </p:cBhvr>
                                      <p:to>
                                        <p:strVal val="hidden"/>
                                      </p:to>
                                    </p:set>
                                  </p:subTnLst>
                                </p:cTn>
                              </p:par>
                            </p:childTnLst>
                          </p:cTn>
                        </p:par>
                        <p:par>
                          <p:cTn id="102" fill="hold" nodeType="afterGroup">
                            <p:stCondLst>
                              <p:cond delay="12000"/>
                            </p:stCondLst>
                            <p:childTnLst>
                              <p:par>
                                <p:cTn id="103" presetID="31" presetClass="entr" presetSubtype="0" fill="hold" nodeType="afterEffect">
                                  <p:stCondLst>
                                    <p:cond delay="0"/>
                                  </p:stCondLst>
                                  <p:iterate type="lt">
                                    <p:tmPct val="5000"/>
                                  </p:iterate>
                                  <p:childTnLst>
                                    <p:set>
                                      <p:cBhvr>
                                        <p:cTn id="104" dur="1" fill="hold">
                                          <p:stCondLst>
                                            <p:cond delay="0"/>
                                          </p:stCondLst>
                                        </p:cTn>
                                        <p:tgtEl>
                                          <p:spTgt spid="2"/>
                                        </p:tgtEl>
                                        <p:attrNameLst>
                                          <p:attrName>style.visibility</p:attrName>
                                        </p:attrNameLst>
                                      </p:cBhvr>
                                      <p:to>
                                        <p:strVal val="visible"/>
                                      </p:to>
                                    </p:set>
                                    <p:anim calcmode="lin" valueType="num">
                                      <p:cBhvr>
                                        <p:cTn id="105" dur="1000" fill="hold"/>
                                        <p:tgtEl>
                                          <p:spTgt spid="2"/>
                                        </p:tgtEl>
                                        <p:attrNameLst>
                                          <p:attrName>ppt_w</p:attrName>
                                        </p:attrNameLst>
                                      </p:cBhvr>
                                      <p:tavLst>
                                        <p:tav tm="0">
                                          <p:val>
                                            <p:fltVal val="0"/>
                                          </p:val>
                                        </p:tav>
                                        <p:tav tm="100000">
                                          <p:val>
                                            <p:strVal val="#ppt_w"/>
                                          </p:val>
                                        </p:tav>
                                      </p:tavLst>
                                    </p:anim>
                                    <p:anim calcmode="lin" valueType="num">
                                      <p:cBhvr>
                                        <p:cTn id="106" dur="1000" fill="hold"/>
                                        <p:tgtEl>
                                          <p:spTgt spid="2"/>
                                        </p:tgtEl>
                                        <p:attrNameLst>
                                          <p:attrName>ppt_h</p:attrName>
                                        </p:attrNameLst>
                                      </p:cBhvr>
                                      <p:tavLst>
                                        <p:tav tm="0">
                                          <p:val>
                                            <p:fltVal val="0"/>
                                          </p:val>
                                        </p:tav>
                                        <p:tav tm="100000">
                                          <p:val>
                                            <p:strVal val="#ppt_h"/>
                                          </p:val>
                                        </p:tav>
                                      </p:tavLst>
                                    </p:anim>
                                    <p:anim calcmode="lin" valueType="num">
                                      <p:cBhvr>
                                        <p:cTn id="107" dur="1000" fill="hold"/>
                                        <p:tgtEl>
                                          <p:spTgt spid="2"/>
                                        </p:tgtEl>
                                        <p:attrNameLst>
                                          <p:attrName>style.rotation</p:attrName>
                                        </p:attrNameLst>
                                      </p:cBhvr>
                                      <p:tavLst>
                                        <p:tav tm="0">
                                          <p:val>
                                            <p:fltVal val="90"/>
                                          </p:val>
                                        </p:tav>
                                        <p:tav tm="100000">
                                          <p:val>
                                            <p:fltVal val="0"/>
                                          </p:val>
                                        </p:tav>
                                      </p:tavLst>
                                    </p:anim>
                                    <p:animEffect transition="in" filter="fade">
                                      <p:cBhvr>
                                        <p:cTn id="108" dur="1000"/>
                                        <p:tgtEl>
                                          <p:spTgt spid="2"/>
                                        </p:tgtEl>
                                      </p:cBhvr>
                                    </p:animEffect>
                                  </p:childTnLst>
                                  <p:subTnLst>
                                    <p:set>
                                      <p:cBhvr override="childStyle">
                                        <p:cTn dur="1" fill="hold" display="0" masterRel="sameClick" afterEffect="1">
                                          <p:stCondLst>
                                            <p:cond evt="end" delay="0">
                                              <p:tn val="103"/>
                                            </p:cond>
                                          </p:stCondLst>
                                        </p:cTn>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تشکیل تیم پروژه</a:t>
            </a:r>
            <a:endParaRPr lang="en-US" dirty="0"/>
          </a:p>
        </p:txBody>
      </p:sp>
      <p:sp>
        <p:nvSpPr>
          <p:cNvPr id="3" name="Content Placeholder 2"/>
          <p:cNvSpPr>
            <a:spLocks noGrp="1"/>
          </p:cNvSpPr>
          <p:nvPr>
            <p:ph idx="1"/>
          </p:nvPr>
        </p:nvSpPr>
        <p:spPr/>
        <p:txBody>
          <a:bodyPr>
            <a:noAutofit/>
          </a:bodyPr>
          <a:lstStyle/>
          <a:p>
            <a:pPr algn="ctr" rtl="1"/>
            <a:r>
              <a:rPr lang="fa-IR" dirty="0">
                <a:latin typeface="Arial" pitchFamily="34" charset="0"/>
                <a:cs typeface="Arial" pitchFamily="34" charset="0"/>
              </a:rPr>
              <a:t>موفقیت تیم پروزه به میزان زیادی وابسته به دقتی است که در انتخاب اعضای مناسب برای تیم پروژه وهمچنین آموزش و حمایت از آنان صرف شده است.</a:t>
            </a:r>
          </a:p>
          <a:p>
            <a:pPr algn="ctr" rtl="1"/>
            <a:r>
              <a:rPr lang="fa-IR" dirty="0">
                <a:latin typeface="Arial" pitchFamily="34" charset="0"/>
                <a:cs typeface="Arial" pitchFamily="34" charset="0"/>
              </a:rPr>
              <a:t> اعضای تیم باید دارای اعتبار و قدرت کافی باشند تا بتوانند پیشنهادهای خود را به تایید برسانند، در غیراین صورت تلاش های آنان با شکست مواجه خواهد شد.</a:t>
            </a:r>
          </a:p>
          <a:p>
            <a:pPr algn="ctr" rtl="1"/>
            <a:r>
              <a:rPr lang="fa-IR" dirty="0">
                <a:latin typeface="Arial" pitchFamily="34" charset="0"/>
                <a:cs typeface="Arial" pitchFamily="34" charset="0"/>
              </a:rPr>
              <a:t>اعضای یک تیم باید از دانش کافی برخوردار باشند. به طور کلی تیم باید ترکیبی از ارشدیت و دانش باشد.</a:t>
            </a:r>
          </a:p>
          <a:p>
            <a:pPr algn="ctr" rtl="1"/>
            <a:endParaRPr lang="fa-IR" dirty="0" smtClean="0">
              <a:latin typeface="Arial" pitchFamily="34" charset="0"/>
              <a:cs typeface="Arial" pitchFamily="34" charset="0"/>
            </a:endParaRPr>
          </a:p>
        </p:txBody>
      </p:sp>
    </p:spTree>
    <p:extLst>
      <p:ext uri="{BB962C8B-B14F-4D97-AF65-F5344CB8AC3E}">
        <p14:creationId xmlns:p14="http://schemas.microsoft.com/office/powerpoint/2010/main" val="3427128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آموزش اعضای تیم</a:t>
            </a:r>
            <a:endParaRPr lang="en-US" dirty="0"/>
          </a:p>
        </p:txBody>
      </p:sp>
      <p:sp>
        <p:nvSpPr>
          <p:cNvPr id="3" name="Content Placeholder 2"/>
          <p:cNvSpPr>
            <a:spLocks noGrp="1"/>
          </p:cNvSpPr>
          <p:nvPr>
            <p:ph idx="1"/>
          </p:nvPr>
        </p:nvSpPr>
        <p:spPr/>
        <p:txBody>
          <a:bodyPr>
            <a:noAutofit/>
          </a:bodyPr>
          <a:lstStyle/>
          <a:p>
            <a:pPr algn="r" rtl="1"/>
            <a:r>
              <a:rPr lang="fa-IR" sz="2000" dirty="0">
                <a:latin typeface="Arial" pitchFamily="34" charset="0"/>
                <a:cs typeface="Arial" pitchFamily="34" charset="0"/>
              </a:rPr>
              <a:t>معمولا در چهار حوزه زیر برای آموزش اعضای تیم ، برنامه ریزی می شود:</a:t>
            </a:r>
          </a:p>
          <a:p>
            <a:pPr algn="ctr" rtl="1"/>
            <a:r>
              <a:rPr lang="fa-IR" sz="2000" dirty="0">
                <a:latin typeface="Arial" pitchFamily="34" charset="0"/>
                <a:cs typeface="Arial" pitchFamily="34" charset="0"/>
              </a:rPr>
              <a:t>فرآیند الگوبرداری</a:t>
            </a:r>
          </a:p>
          <a:p>
            <a:pPr algn="ctr" rtl="1"/>
            <a:r>
              <a:rPr lang="fa-IR" sz="2000" dirty="0">
                <a:latin typeface="Arial" pitchFamily="34" charset="0"/>
                <a:cs typeface="Arial" pitchFamily="34" charset="0"/>
              </a:rPr>
              <a:t>تکنیک های تحقیق</a:t>
            </a:r>
          </a:p>
          <a:p>
            <a:pPr algn="ctr" rtl="1"/>
            <a:r>
              <a:rPr lang="fa-IR" sz="2000" dirty="0">
                <a:latin typeface="Arial" pitchFamily="34" charset="0"/>
                <a:cs typeface="Arial" pitchFamily="34" charset="0"/>
              </a:rPr>
              <a:t>تجزیه و تحلیل داده ها</a:t>
            </a:r>
          </a:p>
          <a:p>
            <a:pPr algn="ctr" rtl="1"/>
            <a:r>
              <a:rPr lang="fa-IR" sz="2000" dirty="0">
                <a:latin typeface="Arial" pitchFamily="34" charset="0"/>
                <a:cs typeface="Arial" pitchFamily="34" charset="0"/>
              </a:rPr>
              <a:t>کار گروهی</a:t>
            </a:r>
          </a:p>
        </p:txBody>
      </p:sp>
    </p:spTree>
    <p:extLst>
      <p:ext uri="{BB962C8B-B14F-4D97-AF65-F5344CB8AC3E}">
        <p14:creationId xmlns:p14="http://schemas.microsoft.com/office/powerpoint/2010/main" val="104545478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1066800"/>
            <a:ext cx="6400800" cy="685800"/>
          </a:xfrm>
        </p:spPr>
        <p:txBody>
          <a:bodyPr>
            <a:normAutofit/>
          </a:bodyPr>
          <a:lstStyle/>
          <a:p>
            <a:pPr algn="r"/>
            <a:r>
              <a:rPr lang="fa-IR" sz="1600" dirty="0">
                <a:latin typeface="Arial" pitchFamily="34" charset="0"/>
                <a:cs typeface="Arial" pitchFamily="34" charset="0"/>
              </a:rPr>
              <a:t>:</a:t>
            </a:r>
            <a:endParaRPr lang="en-US" sz="1600" dirty="0">
              <a:latin typeface="Arial" pitchFamily="34" charset="0"/>
              <a:cs typeface="Arial" pitchFamily="34" charset="0"/>
            </a:endParaRPr>
          </a:p>
        </p:txBody>
      </p:sp>
      <p:sp>
        <p:nvSpPr>
          <p:cNvPr id="4" name="Content Placeholder 3"/>
          <p:cNvSpPr>
            <a:spLocks noGrp="1"/>
          </p:cNvSpPr>
          <p:nvPr>
            <p:ph idx="1"/>
          </p:nvPr>
        </p:nvSpPr>
        <p:spPr>
          <a:xfrm>
            <a:off x="1409131" y="533400"/>
            <a:ext cx="9220200" cy="4876800"/>
          </a:xfrm>
        </p:spPr>
        <p:txBody>
          <a:bodyPr>
            <a:normAutofit/>
          </a:bodyPr>
          <a:lstStyle/>
          <a:p>
            <a:pPr indent="0" algn="r" rtl="1">
              <a:buNone/>
            </a:pPr>
            <a:r>
              <a:rPr lang="fa-IR" sz="2000" dirty="0">
                <a:latin typeface="Arial" pitchFamily="34" charset="0"/>
                <a:cs typeface="Arial" pitchFamily="34" charset="0"/>
              </a:rPr>
              <a:t> </a:t>
            </a:r>
            <a:r>
              <a:rPr lang="fa-IR" sz="2000" b="1" dirty="0">
                <a:latin typeface="Arial" pitchFamily="34" charset="0"/>
                <a:cs typeface="Arial" pitchFamily="34" charset="0"/>
              </a:rPr>
              <a:t>فرایند الگو برداری</a:t>
            </a:r>
            <a:r>
              <a:rPr lang="fa-IR" sz="2000" dirty="0">
                <a:latin typeface="Arial" pitchFamily="34" charset="0"/>
                <a:cs typeface="Arial" pitchFamily="34" charset="0"/>
              </a:rPr>
              <a:t>:</a:t>
            </a:r>
          </a:p>
          <a:p>
            <a:pPr indent="0" algn="r" rtl="1">
              <a:buNone/>
            </a:pPr>
            <a:r>
              <a:rPr lang="fa-IR" dirty="0">
                <a:latin typeface="Arial" pitchFamily="34" charset="0"/>
                <a:cs typeface="Arial" pitchFamily="34" charset="0"/>
              </a:rPr>
              <a:t>برای انجام الگوبرداری کارا، شش قدم مجزا وجود دارد که در شکل ذیل مشخص شده اند</a:t>
            </a:r>
            <a:r>
              <a:rPr lang="fa-IR" sz="2000" dirty="0">
                <a:latin typeface="Arial" pitchFamily="34" charset="0"/>
                <a:cs typeface="Arial" pitchFamily="34" charset="0"/>
              </a:rPr>
              <a:t>:</a:t>
            </a:r>
          </a:p>
          <a:p>
            <a:pPr indent="0" algn="r" rtl="1">
              <a:buNone/>
            </a:pPr>
            <a:endParaRPr lang="fa-IR" sz="2000" dirty="0">
              <a:latin typeface="Arial" pitchFamily="34" charset="0"/>
              <a:cs typeface="Arial" pitchFamily="34" charset="0"/>
            </a:endParaRPr>
          </a:p>
          <a:p>
            <a:pPr indent="0" algn="r" rtl="1">
              <a:buNone/>
            </a:pPr>
            <a:endParaRPr lang="en-US" sz="2000" dirty="0">
              <a:latin typeface="Arial" pitchFamily="34" charset="0"/>
              <a:cs typeface="Arial" pitchFamily="34" charset="0"/>
            </a:endParaRP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5236" y="1600202"/>
            <a:ext cx="8534400" cy="5029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82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شناخت فرآیند</a:t>
            </a:r>
            <a:endParaRPr lang="en-US" dirty="0"/>
          </a:p>
        </p:txBody>
      </p:sp>
      <p:sp>
        <p:nvSpPr>
          <p:cNvPr id="3" name="Content Placeholder 2"/>
          <p:cNvSpPr>
            <a:spLocks noGrp="1"/>
          </p:cNvSpPr>
          <p:nvPr>
            <p:ph idx="1"/>
          </p:nvPr>
        </p:nvSpPr>
        <p:spPr>
          <a:xfrm>
            <a:off x="2895600" y="2286001"/>
            <a:ext cx="6400800" cy="3048001"/>
          </a:xfrm>
        </p:spPr>
        <p:txBody>
          <a:bodyPr>
            <a:noAutofit/>
          </a:bodyPr>
          <a:lstStyle/>
          <a:p>
            <a:pPr algn="r" rtl="1"/>
            <a:r>
              <a:rPr lang="fa-IR" sz="2000" dirty="0">
                <a:latin typeface="Arial" pitchFamily="34" charset="0"/>
                <a:cs typeface="Arial" pitchFamily="34" charset="0"/>
              </a:rPr>
              <a:t>هر اتفاقی که در شرکت رخ می دهد ، جزیی از یک فرآیند است. کلیه فرایندها باید در جهت رسیدن به اهداف سازمان هدایت شوند</a:t>
            </a:r>
          </a:p>
          <a:p>
            <a:pPr algn="r" rtl="1"/>
            <a:r>
              <a:rPr lang="fa-IR" sz="2000" dirty="0">
                <a:latin typeface="Arial" pitchFamily="34" charset="0"/>
                <a:cs typeface="Arial" pitchFamily="34" charset="0"/>
              </a:rPr>
              <a:t>هر فرآیند شامل مراحل یا ترتیبی از فعالیت ها می باشد که نتیجه نهایی آن</a:t>
            </a:r>
            <a:r>
              <a:rPr lang="fa-IR" sz="2000" dirty="0">
                <a:latin typeface="Arial" pitchFamily="34" charset="0"/>
                <a:cs typeface="Arial" pitchFamily="34" charset="0"/>
              </a:rPr>
              <a:t>، .رضایت مشتری است.</a:t>
            </a:r>
            <a:endParaRPr lang="fa-IR" sz="2000" dirty="0">
              <a:latin typeface="Arial" pitchFamily="34" charset="0"/>
              <a:cs typeface="Arial" pitchFamily="34" charset="0"/>
            </a:endParaRPr>
          </a:p>
          <a:p>
            <a:pPr algn="r" rtl="1"/>
            <a:r>
              <a:rPr lang="fa-IR" sz="2000" dirty="0">
                <a:latin typeface="Arial" pitchFamily="34" charset="0"/>
                <a:cs typeface="Arial" pitchFamily="34" charset="0"/>
              </a:rPr>
              <a:t>دسته بندی ذیل فرآیند ها را به سه دسته فرآیند های اصلی – فرآیند های مدیریتی – فرآیند های</a:t>
            </a:r>
            <a:r>
              <a:rPr lang="en-US" sz="2000" dirty="0">
                <a:latin typeface="Arial" pitchFamily="34" charset="0"/>
                <a:cs typeface="Arial" pitchFamily="34" charset="0"/>
              </a:rPr>
              <a:t> </a:t>
            </a:r>
            <a:r>
              <a:rPr lang="fa-IR" sz="2000" dirty="0">
                <a:latin typeface="Arial" pitchFamily="34" charset="0"/>
                <a:cs typeface="Arial" pitchFamily="34" charset="0"/>
              </a:rPr>
              <a:t>پشتیبانی </a:t>
            </a:r>
            <a:r>
              <a:rPr lang="fa-IR" sz="2000" dirty="0">
                <a:latin typeface="Arial" pitchFamily="34" charset="0"/>
                <a:cs typeface="Arial" pitchFamily="34" charset="0"/>
              </a:rPr>
              <a:t>تقسیم بندی می </a:t>
            </a:r>
            <a:r>
              <a:rPr lang="fa-IR" sz="2000" dirty="0">
                <a:latin typeface="Arial" pitchFamily="34" charset="0"/>
                <a:cs typeface="Arial" pitchFamily="34" charset="0"/>
              </a:rPr>
              <a:t>نماید</a:t>
            </a:r>
            <a:r>
              <a:rPr lang="en-US" sz="2000" dirty="0">
                <a:latin typeface="Arial" pitchFamily="34" charset="0"/>
                <a:cs typeface="Arial" pitchFamily="34" charset="0"/>
              </a:rPr>
              <a:t>:</a:t>
            </a:r>
            <a:endParaRPr lang="fa-IR" sz="2000" dirty="0">
              <a:latin typeface="Arial" pitchFamily="34" charset="0"/>
              <a:cs typeface="Arial" pitchFamily="34" charset="0"/>
            </a:endParaRPr>
          </a:p>
        </p:txBody>
      </p:sp>
    </p:spTree>
    <p:extLst>
      <p:ext uri="{BB962C8B-B14F-4D97-AF65-F5344CB8AC3E}">
        <p14:creationId xmlns:p14="http://schemas.microsoft.com/office/powerpoint/2010/main" val="361712842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شناخت فرایند</a:t>
            </a:r>
            <a:endParaRPr lang="en-US" dirty="0"/>
          </a:p>
        </p:txBody>
      </p:sp>
      <p:sp>
        <p:nvSpPr>
          <p:cNvPr id="6" name="Content Placeholder 5"/>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2024182"/>
            <a:ext cx="5943600" cy="327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3" y="4419604"/>
            <a:ext cx="13620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4801" y="4257675"/>
            <a:ext cx="5715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088355" y="5268719"/>
            <a:ext cx="2002471" cy="369332"/>
          </a:xfrm>
          <a:prstGeom prst="rect">
            <a:avLst/>
          </a:prstGeom>
        </p:spPr>
        <p:txBody>
          <a:bodyPr wrap="none">
            <a:spAutoFit/>
          </a:bodyPr>
          <a:lstStyle/>
          <a:p>
            <a:r>
              <a:rPr lang="fa-IR" b="1" dirty="0">
                <a:latin typeface="B Nazanin,Bold"/>
              </a:rPr>
              <a:t>انواع فرآیندهای سازمان</a:t>
            </a:r>
            <a:endParaRPr lang="en-US" dirty="0"/>
          </a:p>
        </p:txBody>
      </p:sp>
      <p:pic>
        <p:nvPicPr>
          <p:cNvPr id="2059"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29446" y="2209804"/>
            <a:ext cx="5238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96113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t>انواع فرایند های سازمان</a:t>
            </a:r>
            <a:endParaRPr lang="en-US" dirty="0"/>
          </a:p>
        </p:txBody>
      </p:sp>
      <p:sp>
        <p:nvSpPr>
          <p:cNvPr id="3" name="Content Placeholder 2"/>
          <p:cNvSpPr>
            <a:spLocks noGrp="1"/>
          </p:cNvSpPr>
          <p:nvPr>
            <p:ph idx="1"/>
          </p:nvPr>
        </p:nvSpPr>
        <p:spPr>
          <a:xfrm>
            <a:off x="2971800" y="2286004"/>
            <a:ext cx="6400800" cy="3048001"/>
          </a:xfrm>
        </p:spPr>
        <p:txBody>
          <a:bodyPr>
            <a:noAutofit/>
          </a:bodyPr>
          <a:lstStyle/>
          <a:p>
            <a:pPr algn="r" rtl="1"/>
            <a:r>
              <a:rPr lang="fa-IR" sz="2000" b="1" dirty="0">
                <a:latin typeface="Arial" pitchFamily="34" charset="0"/>
                <a:cs typeface="Arial" pitchFamily="34" charset="0"/>
              </a:rPr>
              <a:t>فرآیند های مشتری گرا(</a:t>
            </a:r>
            <a:r>
              <a:rPr lang="en-US" sz="2000" b="1" dirty="0">
                <a:latin typeface="Arial" pitchFamily="34" charset="0"/>
                <a:cs typeface="Arial" pitchFamily="34" charset="0"/>
              </a:rPr>
              <a:t>COP</a:t>
            </a:r>
            <a:r>
              <a:rPr lang="fa-IR" sz="2000" b="1" dirty="0">
                <a:latin typeface="Arial" pitchFamily="34" charset="0"/>
                <a:cs typeface="Arial" pitchFamily="34" charset="0"/>
              </a:rPr>
              <a:t>): </a:t>
            </a:r>
            <a:r>
              <a:rPr lang="fa-IR" sz="2000" dirty="0">
                <a:latin typeface="Arial" pitchFamily="34" charset="0"/>
                <a:cs typeface="Arial" pitchFamily="34" charset="0"/>
              </a:rPr>
              <a:t>فرآیندهای اصلی سازمان است که موجب شکل گیری محصول یا خدمت می شوند و ایجاد ارزش افزوده می کنند.</a:t>
            </a:r>
          </a:p>
          <a:p>
            <a:pPr algn="r" rtl="1"/>
            <a:r>
              <a:rPr lang="fa-IR" sz="2000" b="1" dirty="0">
                <a:latin typeface="Arial" pitchFamily="34" charset="0"/>
                <a:cs typeface="Arial" pitchFamily="34" charset="0"/>
              </a:rPr>
              <a:t>فرآیندهای پشتیبانی(</a:t>
            </a:r>
            <a:r>
              <a:rPr lang="en-US" sz="2000" b="1" dirty="0">
                <a:latin typeface="Arial" pitchFamily="34" charset="0"/>
                <a:cs typeface="Arial" pitchFamily="34" charset="0"/>
              </a:rPr>
              <a:t>SOP</a:t>
            </a:r>
            <a:r>
              <a:rPr lang="fa-IR" sz="2000" b="1" dirty="0">
                <a:latin typeface="Arial" pitchFamily="34" charset="0"/>
                <a:cs typeface="Arial" pitchFamily="34" charset="0"/>
              </a:rPr>
              <a:t> </a:t>
            </a:r>
            <a:r>
              <a:rPr lang="fa-IR" sz="2000" dirty="0">
                <a:latin typeface="Arial" pitchFamily="34" charset="0"/>
                <a:cs typeface="Arial" pitchFamily="34" charset="0"/>
              </a:rPr>
              <a:t>): فرآیندهایی هستند که به عنوان فرآیندهای کمکی به فرایند های مشتری گرا یا اصلی خدمات یا سرویس ارائه میدهند.</a:t>
            </a:r>
          </a:p>
          <a:p>
            <a:pPr algn="r" rtl="1"/>
            <a:r>
              <a:rPr lang="fa-IR" sz="2000" b="1" dirty="0">
                <a:latin typeface="Arial" pitchFamily="34" charset="0"/>
                <a:cs typeface="Arial" pitchFamily="34" charset="0"/>
              </a:rPr>
              <a:t>فرایند های مدیریتی (</a:t>
            </a:r>
            <a:r>
              <a:rPr lang="en-US" sz="2000" b="1" dirty="0">
                <a:latin typeface="Arial" pitchFamily="34" charset="0"/>
                <a:cs typeface="Arial" pitchFamily="34" charset="0"/>
              </a:rPr>
              <a:t>MOP</a:t>
            </a:r>
            <a:r>
              <a:rPr lang="fa-IR" sz="2000" b="1" dirty="0">
                <a:latin typeface="Arial" pitchFamily="34" charset="0"/>
                <a:cs typeface="Arial" pitchFamily="34" charset="0"/>
              </a:rPr>
              <a:t>): </a:t>
            </a:r>
            <a:r>
              <a:rPr lang="fa-IR" sz="2000" dirty="0">
                <a:latin typeface="Arial" pitchFamily="34" charset="0"/>
                <a:cs typeface="Arial" pitchFamily="34" charset="0"/>
              </a:rPr>
              <a:t>فرآیند هایی هستند که ماهیت مدیریتی و راهبری برای سایر فرایند ها و فعالیت های سازمان دارند.</a:t>
            </a:r>
          </a:p>
        </p:txBody>
      </p:sp>
    </p:spTree>
    <p:extLst>
      <p:ext uri="{BB962C8B-B14F-4D97-AF65-F5344CB8AC3E}">
        <p14:creationId xmlns:p14="http://schemas.microsoft.com/office/powerpoint/2010/main" val="4049370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ترسیم فرآیند</a:t>
            </a:r>
            <a:endParaRPr lang="en-US" dirty="0"/>
          </a:p>
        </p:txBody>
      </p:sp>
      <p:sp>
        <p:nvSpPr>
          <p:cNvPr id="3" name="Content Placeholder 2"/>
          <p:cNvSpPr>
            <a:spLocks noGrp="1"/>
          </p:cNvSpPr>
          <p:nvPr>
            <p:ph idx="1"/>
          </p:nvPr>
        </p:nvSpPr>
        <p:spPr>
          <a:xfrm>
            <a:off x="2971800" y="2209801"/>
            <a:ext cx="6400800" cy="3048001"/>
          </a:xfrm>
        </p:spPr>
        <p:txBody>
          <a:bodyPr>
            <a:noAutofit/>
          </a:bodyPr>
          <a:lstStyle/>
          <a:p>
            <a:pPr algn="r" rtl="1"/>
            <a:r>
              <a:rPr lang="fa-IR" sz="2000" dirty="0">
                <a:latin typeface="Arial" pitchFamily="34" charset="0"/>
                <a:cs typeface="Arial" pitchFamily="34" charset="0"/>
              </a:rPr>
              <a:t>هنگامی که شروع به شناسایی فرآیندهای سازمان خود کردید، می توانید ارتباط  هر فرآیند را با دیگر فرآیندها رسم کنید. ترسیم قدم به قدم فرآیند، به درک بهتر هر فعالیت کمک می کند.</a:t>
            </a:r>
          </a:p>
          <a:p>
            <a:pPr algn="r" rtl="1"/>
            <a:r>
              <a:rPr lang="fa-IR" sz="2000" dirty="0">
                <a:latin typeface="Arial" pitchFamily="34" charset="0"/>
                <a:cs typeface="Arial" pitchFamily="34" charset="0"/>
              </a:rPr>
              <a:t>برخی از ابزارهایی که برای ترسیم و نمایش فرآیند می توان مورد استفاده قرار گیرند در ذیل ارائه شده است:</a:t>
            </a:r>
          </a:p>
          <a:p>
            <a:pPr algn="r" rtl="1"/>
            <a:r>
              <a:rPr lang="fa-IR" sz="2000" dirty="0">
                <a:latin typeface="Arial" pitchFamily="34" charset="0"/>
                <a:cs typeface="Arial" pitchFamily="34" charset="0"/>
              </a:rPr>
              <a:t>--چک لیست شناسایی فرآیند</a:t>
            </a:r>
          </a:p>
          <a:p>
            <a:pPr algn="r" rtl="1"/>
            <a:r>
              <a:rPr lang="fa-IR" sz="2000" dirty="0">
                <a:latin typeface="Arial" pitchFamily="34" charset="0"/>
                <a:cs typeface="Arial" pitchFamily="34" charset="0"/>
              </a:rPr>
              <a:t>معمولا در اولین قدم برای درک فرآیند، مورد استفاده قرار می گیرد</a:t>
            </a:r>
          </a:p>
          <a:p>
            <a:pPr algn="r" rtl="1"/>
            <a:endParaRPr lang="fa-IR" sz="2000" dirty="0">
              <a:latin typeface="Arial" pitchFamily="34" charset="0"/>
              <a:cs typeface="Arial" pitchFamily="34" charset="0"/>
            </a:endParaRPr>
          </a:p>
          <a:p>
            <a:pPr algn="r" rtl="1"/>
            <a:endParaRPr lang="fa-IR" sz="2000" dirty="0">
              <a:latin typeface="Arial" pitchFamily="34" charset="0"/>
              <a:cs typeface="Arial" pitchFamily="34" charset="0"/>
            </a:endParaRPr>
          </a:p>
        </p:txBody>
      </p:sp>
    </p:spTree>
    <p:extLst>
      <p:ext uri="{BB962C8B-B14F-4D97-AF65-F5344CB8AC3E}">
        <p14:creationId xmlns:p14="http://schemas.microsoft.com/office/powerpoint/2010/main" val="29722012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6400800" cy="685800"/>
          </a:xfrm>
        </p:spPr>
        <p:txBody>
          <a:bodyPr>
            <a:normAutofit fontScale="90000"/>
          </a:bodyPr>
          <a:lstStyle/>
          <a:p>
            <a:r>
              <a:rPr lang="fa-IR" dirty="0" smtClean="0"/>
              <a:t>چک لیست شناسایی فرایند</a:t>
            </a:r>
            <a:endParaRPr lang="en-US" dirty="0"/>
          </a:p>
        </p:txBody>
      </p:sp>
      <p:sp>
        <p:nvSpPr>
          <p:cNvPr id="3" name="Content Placeholder 2"/>
          <p:cNvSpPr>
            <a:spLocks noGrp="1"/>
          </p:cNvSpPr>
          <p:nvPr>
            <p:ph idx="1"/>
          </p:nvPr>
        </p:nvSpPr>
        <p:spPr>
          <a:xfrm>
            <a:off x="3276600" y="838204"/>
            <a:ext cx="6400800" cy="3048001"/>
          </a:xfrm>
        </p:spPr>
        <p:txBody>
          <a:bodyPr>
            <a:noAutofit/>
          </a:bodyPr>
          <a:lstStyle/>
          <a:p>
            <a:pPr algn="r" rtl="1"/>
            <a:r>
              <a:rPr lang="fa-IR" dirty="0">
                <a:latin typeface="Arial" pitchFamily="34" charset="0"/>
                <a:cs typeface="Arial" pitchFamily="34" charset="0"/>
              </a:rPr>
              <a:t>خروجی فرآیند </a:t>
            </a:r>
            <a:r>
              <a:rPr lang="fa-IR" dirty="0" smtClean="0">
                <a:latin typeface="Arial" pitchFamily="34" charset="0"/>
                <a:cs typeface="Arial" pitchFamily="34" charset="0"/>
              </a:rPr>
              <a:t>چیست؟</a:t>
            </a:r>
          </a:p>
          <a:p>
            <a:pPr algn="r" rtl="1"/>
            <a:r>
              <a:rPr lang="fa-IR" dirty="0" smtClean="0">
                <a:latin typeface="Arial" pitchFamily="34" charset="0"/>
                <a:cs typeface="Arial" pitchFamily="34" charset="0"/>
              </a:rPr>
              <a:t>مشتریان </a:t>
            </a:r>
            <a:r>
              <a:rPr lang="fa-IR" dirty="0">
                <a:latin typeface="Arial" pitchFamily="34" charset="0"/>
                <a:cs typeface="Arial" pitchFamily="34" charset="0"/>
              </a:rPr>
              <a:t>فرآیند چه کسانی </a:t>
            </a:r>
            <a:r>
              <a:rPr lang="fa-IR" dirty="0" smtClean="0">
                <a:latin typeface="Arial" pitchFamily="34" charset="0"/>
                <a:cs typeface="Arial" pitchFamily="34" charset="0"/>
              </a:rPr>
              <a:t>هستند؟</a:t>
            </a:r>
          </a:p>
          <a:p>
            <a:pPr algn="r" rtl="1"/>
            <a:r>
              <a:rPr lang="fa-IR" dirty="0" smtClean="0">
                <a:latin typeface="Arial" pitchFamily="34" charset="0"/>
                <a:cs typeface="Arial" pitchFamily="34" charset="0"/>
              </a:rPr>
              <a:t>نیازهای </a:t>
            </a:r>
            <a:r>
              <a:rPr lang="fa-IR" dirty="0">
                <a:latin typeface="Arial" pitchFamily="34" charset="0"/>
                <a:cs typeface="Arial" pitchFamily="34" charset="0"/>
              </a:rPr>
              <a:t>مشتریان </a:t>
            </a:r>
            <a:r>
              <a:rPr lang="fa-IR" dirty="0" smtClean="0">
                <a:latin typeface="Arial" pitchFamily="34" charset="0"/>
                <a:cs typeface="Arial" pitchFamily="34" charset="0"/>
              </a:rPr>
              <a:t>کدامند؟</a:t>
            </a:r>
          </a:p>
          <a:p>
            <a:pPr algn="r" rtl="1"/>
            <a:r>
              <a:rPr lang="fa-IR" dirty="0">
                <a:latin typeface="Arial" pitchFamily="34" charset="0"/>
                <a:cs typeface="Arial" pitchFamily="34" charset="0"/>
              </a:rPr>
              <a:t>مالک </a:t>
            </a:r>
            <a:r>
              <a:rPr lang="fa-IR" dirty="0" smtClean="0">
                <a:latin typeface="Arial" pitchFamily="34" charset="0"/>
                <a:cs typeface="Arial" pitchFamily="34" charset="0"/>
              </a:rPr>
              <a:t>فرآیند( شخصی </a:t>
            </a:r>
            <a:r>
              <a:rPr lang="fa-IR" dirty="0">
                <a:latin typeface="Arial" pitchFamily="34" charset="0"/>
                <a:cs typeface="Arial" pitchFamily="34" charset="0"/>
              </a:rPr>
              <a:t>که مسئولیت اطمینان در پاسخگویی به نیازهای مشتریان را </a:t>
            </a:r>
            <a:r>
              <a:rPr lang="fa-IR" dirty="0" smtClean="0">
                <a:latin typeface="Arial" pitchFamily="34" charset="0"/>
                <a:cs typeface="Arial" pitchFamily="34" charset="0"/>
              </a:rPr>
              <a:t>دارد </a:t>
            </a:r>
            <a:r>
              <a:rPr lang="fa-IR" dirty="0">
                <a:latin typeface="Arial" pitchFamily="34" charset="0"/>
                <a:cs typeface="Arial" pitchFamily="34" charset="0"/>
              </a:rPr>
              <a:t>کیست</a:t>
            </a:r>
            <a:r>
              <a:rPr lang="fa-IR" dirty="0" smtClean="0">
                <a:latin typeface="Arial" pitchFamily="34" charset="0"/>
                <a:cs typeface="Arial" pitchFamily="34" charset="0"/>
              </a:rPr>
              <a:t>؟)</a:t>
            </a:r>
          </a:p>
          <a:p>
            <a:pPr algn="r" rtl="1"/>
            <a:r>
              <a:rPr lang="fa-IR" dirty="0">
                <a:latin typeface="Arial" pitchFamily="34" charset="0"/>
                <a:cs typeface="Arial" pitchFamily="34" charset="0"/>
              </a:rPr>
              <a:t>قد مهای فرآیند </a:t>
            </a:r>
            <a:r>
              <a:rPr lang="fa-IR" dirty="0" smtClean="0">
                <a:latin typeface="Arial" pitchFamily="34" charset="0"/>
                <a:cs typeface="Arial" pitchFamily="34" charset="0"/>
              </a:rPr>
              <a:t>کدامند؟</a:t>
            </a:r>
          </a:p>
          <a:p>
            <a:pPr algn="r" rtl="1"/>
            <a:r>
              <a:rPr lang="fa-IR" dirty="0" smtClean="0">
                <a:latin typeface="Arial" pitchFamily="34" charset="0"/>
                <a:cs typeface="Arial" pitchFamily="34" charset="0"/>
              </a:rPr>
              <a:t>مسئولیت </a:t>
            </a:r>
            <a:r>
              <a:rPr lang="fa-IR" dirty="0">
                <a:latin typeface="Arial" pitchFamily="34" charset="0"/>
                <a:cs typeface="Arial" pitchFamily="34" charset="0"/>
              </a:rPr>
              <a:t>ها در فرآیند به چه نحوی است</a:t>
            </a:r>
            <a:r>
              <a:rPr lang="fa-IR" dirty="0" smtClean="0">
                <a:latin typeface="Arial" pitchFamily="34" charset="0"/>
                <a:cs typeface="Arial" pitchFamily="34" charset="0"/>
              </a:rPr>
              <a:t>؟</a:t>
            </a:r>
          </a:p>
          <a:p>
            <a:pPr algn="r" rtl="1"/>
            <a:r>
              <a:rPr lang="fa-IR" dirty="0">
                <a:latin typeface="Arial" pitchFamily="34" charset="0"/>
                <a:cs typeface="Arial" pitchFamily="34" charset="0"/>
              </a:rPr>
              <a:t>وقایع چه زمانی اتفاق می افتد؟</a:t>
            </a:r>
          </a:p>
          <a:p>
            <a:pPr algn="r" rtl="1"/>
            <a:r>
              <a:rPr lang="fa-IR" dirty="0" smtClean="0">
                <a:latin typeface="Arial" pitchFamily="34" charset="0"/>
                <a:cs typeface="Arial" pitchFamily="34" charset="0"/>
              </a:rPr>
              <a:t>فعالیت </a:t>
            </a:r>
            <a:r>
              <a:rPr lang="fa-IR" dirty="0">
                <a:latin typeface="Arial" pitchFamily="34" charset="0"/>
                <a:cs typeface="Arial" pitchFamily="34" charset="0"/>
              </a:rPr>
              <a:t>ها چه مقدار هزینه دارند</a:t>
            </a:r>
            <a:r>
              <a:rPr lang="fa-IR" dirty="0" smtClean="0">
                <a:latin typeface="Arial" pitchFamily="34" charset="0"/>
                <a:cs typeface="Arial" pitchFamily="34" charset="0"/>
              </a:rPr>
              <a:t>؟</a:t>
            </a:r>
          </a:p>
          <a:p>
            <a:pPr algn="r" rtl="1"/>
            <a:r>
              <a:rPr lang="fa-IR" dirty="0" smtClean="0">
                <a:latin typeface="Arial" pitchFamily="34" charset="0"/>
                <a:cs typeface="Arial" pitchFamily="34" charset="0"/>
              </a:rPr>
              <a:t>مشکلات </a:t>
            </a:r>
            <a:r>
              <a:rPr lang="fa-IR" dirty="0">
                <a:latin typeface="Arial" pitchFamily="34" charset="0"/>
                <a:cs typeface="Arial" pitchFamily="34" charset="0"/>
              </a:rPr>
              <a:t>فرآیند کدامند؟</a:t>
            </a:r>
          </a:p>
          <a:p>
            <a:pPr algn="r" rtl="1"/>
            <a:r>
              <a:rPr lang="fa-IR" dirty="0" smtClean="0">
                <a:latin typeface="Arial" pitchFamily="34" charset="0"/>
                <a:cs typeface="Arial" pitchFamily="34" charset="0"/>
              </a:rPr>
              <a:t>از </a:t>
            </a:r>
            <a:r>
              <a:rPr lang="fa-IR" dirty="0">
                <a:latin typeface="Arial" pitchFamily="34" charset="0"/>
                <a:cs typeface="Arial" pitchFamily="34" charset="0"/>
              </a:rPr>
              <a:t>چه شاخص هایی برای ارزیابی کارایی و اثر بخشی فرآیند استفاده می </a:t>
            </a:r>
            <a:r>
              <a:rPr lang="fa-IR" dirty="0" smtClean="0">
                <a:latin typeface="Arial" pitchFamily="34" charset="0"/>
                <a:cs typeface="Arial" pitchFamily="34" charset="0"/>
              </a:rPr>
              <a:t>شود</a:t>
            </a:r>
          </a:p>
          <a:p>
            <a:pPr algn="r" rtl="1"/>
            <a:r>
              <a:rPr lang="fa-IR" dirty="0">
                <a:latin typeface="Arial" pitchFamily="34" charset="0"/>
                <a:cs typeface="Arial" pitchFamily="34" charset="0"/>
              </a:rPr>
              <a:t>این فرآیند با کدامیک از فرآیند های سازمان ارتباط دارد؟</a:t>
            </a:r>
          </a:p>
          <a:p>
            <a:pPr algn="r" rtl="1"/>
            <a:r>
              <a:rPr lang="fa-IR" dirty="0" smtClean="0">
                <a:latin typeface="Arial" pitchFamily="34" charset="0"/>
                <a:cs typeface="Arial" pitchFamily="34" charset="0"/>
              </a:rPr>
              <a:t>این </a:t>
            </a:r>
            <a:r>
              <a:rPr lang="fa-IR" dirty="0">
                <a:latin typeface="Arial" pitchFamily="34" charset="0"/>
                <a:cs typeface="Arial" pitchFamily="34" charset="0"/>
              </a:rPr>
              <a:t>فرآیند جزء کدام دسته از سه نوع فرآیند سازمان قرار می </a:t>
            </a:r>
            <a:r>
              <a:rPr lang="fa-IR" dirty="0" smtClean="0">
                <a:latin typeface="Arial" pitchFamily="34" charset="0"/>
                <a:cs typeface="Arial" pitchFamily="34" charset="0"/>
              </a:rPr>
              <a:t>گیرد؟</a:t>
            </a:r>
            <a:endParaRPr lang="en-US" dirty="0">
              <a:latin typeface="Arial" pitchFamily="34" charset="0"/>
              <a:cs typeface="Arial" pitchFamily="34" charset="0"/>
            </a:endParaRPr>
          </a:p>
        </p:txBody>
      </p:sp>
    </p:spTree>
    <p:extLst>
      <p:ext uri="{BB962C8B-B14F-4D97-AF65-F5344CB8AC3E}">
        <p14:creationId xmlns:p14="http://schemas.microsoft.com/office/powerpoint/2010/main" val="32030696"/>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نمودار فرایند</a:t>
            </a:r>
            <a:endParaRPr lang="en-US" dirty="0"/>
          </a:p>
        </p:txBody>
      </p:sp>
      <p:sp>
        <p:nvSpPr>
          <p:cNvPr id="3" name="Content Placeholder 2"/>
          <p:cNvSpPr>
            <a:spLocks noGrp="1"/>
          </p:cNvSpPr>
          <p:nvPr>
            <p:ph idx="1"/>
          </p:nvPr>
        </p:nvSpPr>
        <p:spPr/>
        <p:txBody>
          <a:bodyPr>
            <a:normAutofit/>
          </a:bodyPr>
          <a:lstStyle/>
          <a:p>
            <a:pPr algn="r"/>
            <a:r>
              <a:rPr lang="fa-IR" sz="2000" b="1" dirty="0">
                <a:latin typeface="Arial" pitchFamily="34" charset="0"/>
                <a:cs typeface="Arial" pitchFamily="34" charset="0"/>
              </a:rPr>
              <a:t>نمودار جریان </a:t>
            </a:r>
            <a:r>
              <a:rPr lang="fa-IR" sz="2000" b="1" dirty="0">
                <a:latin typeface="Arial" pitchFamily="34" charset="0"/>
                <a:cs typeface="Arial" pitchFamily="34" charset="0"/>
              </a:rPr>
              <a:t>فرآیند</a:t>
            </a:r>
          </a:p>
          <a:p>
            <a:pPr indent="0" algn="r">
              <a:buNone/>
            </a:pPr>
            <a:r>
              <a:rPr lang="fa-IR" sz="2000" dirty="0">
                <a:latin typeface="Arial" pitchFamily="34" charset="0"/>
                <a:cs typeface="Arial" pitchFamily="34" charset="0"/>
              </a:rPr>
              <a:t>یک ابزار نمایشی مناسب است که به تیم پروژه کمک میکند تا دید مناسبی نسبت به مراحل فرایند داشته و همچنین محل های وقوع اشتباه را تشخیص دهند. </a:t>
            </a:r>
          </a:p>
        </p:txBody>
      </p:sp>
    </p:spTree>
    <p:extLst>
      <p:ext uri="{BB962C8B-B14F-4D97-AF65-F5344CB8AC3E}">
        <p14:creationId xmlns:p14="http://schemas.microsoft.com/office/powerpoint/2010/main" val="24470860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1524000" y="685800"/>
            <a:ext cx="9144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402851" y="226199"/>
            <a:ext cx="1053494" cy="400110"/>
          </a:xfrm>
          <a:prstGeom prst="rect">
            <a:avLst/>
          </a:prstGeom>
          <a:noFill/>
        </p:spPr>
        <p:txBody>
          <a:bodyPr wrap="none" rtlCol="0">
            <a:spAutoFit/>
          </a:bodyPr>
          <a:lstStyle/>
          <a:p>
            <a:r>
              <a:rPr lang="fa-IR" sz="2000" dirty="0"/>
              <a:t>تامین کننده</a:t>
            </a:r>
            <a:endParaRPr lang="en-US" sz="2000" dirty="0"/>
          </a:p>
        </p:txBody>
      </p:sp>
      <p:sp>
        <p:nvSpPr>
          <p:cNvPr id="12" name="TextBox 11"/>
          <p:cNvSpPr txBox="1"/>
          <p:nvPr/>
        </p:nvSpPr>
        <p:spPr>
          <a:xfrm>
            <a:off x="5791204" y="226199"/>
            <a:ext cx="1045479" cy="400110"/>
          </a:xfrm>
          <a:prstGeom prst="rect">
            <a:avLst/>
          </a:prstGeom>
          <a:noFill/>
        </p:spPr>
        <p:txBody>
          <a:bodyPr wrap="none" rtlCol="0">
            <a:spAutoFit/>
          </a:bodyPr>
          <a:lstStyle/>
          <a:p>
            <a:r>
              <a:rPr lang="fa-IR" sz="2000" dirty="0"/>
              <a:t>واحد خرید</a:t>
            </a:r>
            <a:endParaRPr lang="en-US" sz="2000" dirty="0"/>
          </a:p>
        </p:txBody>
      </p:sp>
      <p:sp>
        <p:nvSpPr>
          <p:cNvPr id="14" name="TextBox 13"/>
          <p:cNvSpPr txBox="1"/>
          <p:nvPr/>
        </p:nvSpPr>
        <p:spPr>
          <a:xfrm>
            <a:off x="1972140" y="220386"/>
            <a:ext cx="1343638" cy="400110"/>
          </a:xfrm>
          <a:prstGeom prst="rect">
            <a:avLst/>
          </a:prstGeom>
          <a:noFill/>
        </p:spPr>
        <p:txBody>
          <a:bodyPr wrap="none" rtlCol="0">
            <a:spAutoFit/>
          </a:bodyPr>
          <a:lstStyle/>
          <a:p>
            <a:r>
              <a:rPr lang="fa-IR" sz="2000" dirty="0"/>
              <a:t>واحد موجودی</a:t>
            </a:r>
            <a:endParaRPr lang="en-US" sz="2000" dirty="0"/>
          </a:p>
        </p:txBody>
      </p:sp>
      <p:graphicFrame>
        <p:nvGraphicFramePr>
          <p:cNvPr id="15" name="Table 14"/>
          <p:cNvGraphicFramePr>
            <a:graphicFrameLocks noGrp="1"/>
          </p:cNvGraphicFramePr>
          <p:nvPr>
            <p:extLst/>
          </p:nvPr>
        </p:nvGraphicFramePr>
        <p:xfrm>
          <a:off x="1945983" y="246195"/>
          <a:ext cx="1282891" cy="395785"/>
        </p:xfrm>
        <a:graphic>
          <a:graphicData uri="http://schemas.openxmlformats.org/drawingml/2006/table">
            <a:tbl>
              <a:tblPr/>
              <a:tblGrid>
                <a:gridCol w="1282891">
                  <a:extLst>
                    <a:ext uri="{9D8B030D-6E8A-4147-A177-3AD203B41FA5}">
                      <a16:colId xmlns:a16="http://schemas.microsoft.com/office/drawing/2014/main" val="20000"/>
                    </a:ext>
                  </a:extLst>
                </a:gridCol>
              </a:tblGrid>
              <a:tr h="395785">
                <a:tc>
                  <a:txBody>
                    <a:bodyPr/>
                    <a:lstStyle/>
                    <a:p>
                      <a:endParaRPr lang="en-US"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extLst/>
          </p:nvPr>
        </p:nvGraphicFramePr>
        <p:xfrm>
          <a:off x="9377038" y="220386"/>
          <a:ext cx="1078173" cy="365760"/>
        </p:xfrm>
        <a:graphic>
          <a:graphicData uri="http://schemas.openxmlformats.org/drawingml/2006/table">
            <a:tbl>
              <a:tblPr/>
              <a:tblGrid>
                <a:gridCol w="1078173">
                  <a:extLst>
                    <a:ext uri="{9D8B030D-6E8A-4147-A177-3AD203B41FA5}">
                      <a16:colId xmlns:a16="http://schemas.microsoft.com/office/drawing/2014/main" val="20000"/>
                    </a:ext>
                  </a:extLst>
                </a:gridCol>
              </a:tblGrid>
              <a:tr h="365760">
                <a:tc>
                  <a:txBody>
                    <a:bodyPr/>
                    <a:lstStyle/>
                    <a:p>
                      <a:endParaRPr lang="en-US"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nvPr>
        </p:nvGraphicFramePr>
        <p:xfrm>
          <a:off x="9057566" y="68243"/>
          <a:ext cx="216747" cy="6782937"/>
        </p:xfrm>
        <a:graphic>
          <a:graphicData uri="http://schemas.openxmlformats.org/drawingml/2006/table">
            <a:tbl>
              <a:tblPr>
                <a:tableStyleId>{2D5ABB26-0587-4C30-8999-92F81FD0307C}</a:tableStyleId>
              </a:tblPr>
              <a:tblGrid>
                <a:gridCol w="216747">
                  <a:extLst>
                    <a:ext uri="{9D8B030D-6E8A-4147-A177-3AD203B41FA5}">
                      <a16:colId xmlns:a16="http://schemas.microsoft.com/office/drawing/2014/main" val="20000"/>
                    </a:ext>
                  </a:extLst>
                </a:gridCol>
              </a:tblGrid>
              <a:tr h="6782937">
                <a:tc>
                  <a:txBody>
                    <a:bodyPr/>
                    <a:lstStyle/>
                    <a:p>
                      <a:endParaRPr lang="en-US" sz="1800" dirty="0"/>
                    </a:p>
                  </a:txBody>
                  <a:tcPr/>
                </a:tc>
                <a:extLst>
                  <a:ext uri="{0D108BD9-81ED-4DB2-BD59-A6C34878D82A}">
                    <a16:rowId xmlns:a16="http://schemas.microsoft.com/office/drawing/2014/main" val="10000"/>
                  </a:ext>
                </a:extLst>
              </a:tr>
            </a:tbl>
          </a:graphicData>
        </a:graphic>
      </p:graphicFrame>
      <p:cxnSp>
        <p:nvCxnSpPr>
          <p:cNvPr id="19" name="Straight Connector 18"/>
          <p:cNvCxnSpPr/>
          <p:nvPr/>
        </p:nvCxnSpPr>
        <p:spPr>
          <a:xfrm>
            <a:off x="8991600" y="220386"/>
            <a:ext cx="17704" cy="6851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343400" y="155812"/>
            <a:ext cx="76200" cy="6851176"/>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3" name="Table 22"/>
          <p:cNvGraphicFramePr>
            <a:graphicFrameLocks noGrp="1"/>
          </p:cNvGraphicFramePr>
          <p:nvPr>
            <p:extLst/>
          </p:nvPr>
        </p:nvGraphicFramePr>
        <p:xfrm>
          <a:off x="9217328" y="838200"/>
          <a:ext cx="1450673" cy="914400"/>
        </p:xfrm>
        <a:graphic>
          <a:graphicData uri="http://schemas.openxmlformats.org/drawingml/2006/table">
            <a:tbl>
              <a:tblPr>
                <a:tableStyleId>{08FB837D-C827-4EFA-A057-4D05807E0F7C}</a:tableStyleId>
              </a:tblPr>
              <a:tblGrid>
                <a:gridCol w="1450673">
                  <a:extLst>
                    <a:ext uri="{9D8B030D-6E8A-4147-A177-3AD203B41FA5}">
                      <a16:colId xmlns:a16="http://schemas.microsoft.com/office/drawing/2014/main" val="20000"/>
                    </a:ext>
                  </a:extLst>
                </a:gridCol>
              </a:tblGrid>
              <a:tr h="787444">
                <a:tc>
                  <a:txBody>
                    <a:bodyPr/>
                    <a:lstStyle/>
                    <a:p>
                      <a:pPr algn="ctr"/>
                      <a:r>
                        <a:rPr lang="fa-IR" sz="1800" b="0" dirty="0" smtClean="0"/>
                        <a:t>دریافت فرم سفارش</a:t>
                      </a:r>
                    </a:p>
                    <a:p>
                      <a:pPr algn="ctr"/>
                      <a:r>
                        <a:rPr lang="fa-IR" sz="1800" b="0" dirty="0" smtClean="0"/>
                        <a:t>خرید</a:t>
                      </a:r>
                      <a:endParaRPr lang="en-US" sz="1800" b="0" dirty="0"/>
                    </a:p>
                  </a:txBody>
                  <a:tcPr/>
                </a:tc>
                <a:extLst>
                  <a:ext uri="{0D108BD9-81ED-4DB2-BD59-A6C34878D82A}">
                    <a16:rowId xmlns:a16="http://schemas.microsoft.com/office/drawing/2014/main" val="10000"/>
                  </a:ext>
                </a:extLst>
              </a:tr>
            </a:tbl>
          </a:graphicData>
        </a:graphic>
      </p:graphicFrame>
      <p:cxnSp>
        <p:nvCxnSpPr>
          <p:cNvPr id="25" name="Straight Arrow Connector 24"/>
          <p:cNvCxnSpPr/>
          <p:nvPr/>
        </p:nvCxnSpPr>
        <p:spPr>
          <a:xfrm rot="5400000">
            <a:off x="8458200" y="3200400"/>
            <a:ext cx="2743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351945" y="4699379"/>
            <a:ext cx="970137" cy="369332"/>
          </a:xfrm>
          <a:prstGeom prst="rect">
            <a:avLst/>
          </a:prstGeom>
          <a:noFill/>
        </p:spPr>
        <p:txBody>
          <a:bodyPr wrap="none" rtlCol="0">
            <a:spAutoFit/>
          </a:bodyPr>
          <a:lstStyle/>
          <a:p>
            <a:r>
              <a:rPr lang="fa-IR" dirty="0"/>
              <a:t>ارسال کالا</a:t>
            </a:r>
            <a:endParaRPr lang="en-US" dirty="0"/>
          </a:p>
        </p:txBody>
      </p:sp>
      <p:graphicFrame>
        <p:nvGraphicFramePr>
          <p:cNvPr id="27" name="Table 26"/>
          <p:cNvGraphicFramePr>
            <a:graphicFrameLocks noGrp="1"/>
          </p:cNvGraphicFramePr>
          <p:nvPr>
            <p:extLst/>
          </p:nvPr>
        </p:nvGraphicFramePr>
        <p:xfrm>
          <a:off x="9207690" y="4653888"/>
          <a:ext cx="1228298" cy="477671"/>
        </p:xfrm>
        <a:graphic>
          <a:graphicData uri="http://schemas.openxmlformats.org/drawingml/2006/table">
            <a:tbl>
              <a:tblPr>
                <a:tableStyleId>{08FB837D-C827-4EFA-A057-4D05807E0F7C}</a:tableStyleId>
              </a:tblPr>
              <a:tblGrid>
                <a:gridCol w="1228298">
                  <a:extLst>
                    <a:ext uri="{9D8B030D-6E8A-4147-A177-3AD203B41FA5}">
                      <a16:colId xmlns:a16="http://schemas.microsoft.com/office/drawing/2014/main" val="20000"/>
                    </a:ext>
                  </a:extLst>
                </a:gridCol>
              </a:tblGrid>
              <a:tr h="477671">
                <a:tc>
                  <a:txBody>
                    <a:bodyPr/>
                    <a:lstStyle/>
                    <a:p>
                      <a:pPr algn="ctr"/>
                      <a:r>
                        <a:rPr lang="fa-IR" dirty="0" smtClean="0"/>
                        <a:t>ارسال کالاها</a:t>
                      </a:r>
                      <a:endParaRPr lang="en-US" dirty="0"/>
                    </a:p>
                  </a:txBody>
                  <a:tcPr/>
                </a:tc>
                <a:extLst>
                  <a:ext uri="{0D108BD9-81ED-4DB2-BD59-A6C34878D82A}">
                    <a16:rowId xmlns:a16="http://schemas.microsoft.com/office/drawing/2014/main" val="10000"/>
                  </a:ext>
                </a:extLst>
              </a:tr>
            </a:tbl>
          </a:graphicData>
        </a:graphic>
      </p:graphicFrame>
      <p:graphicFrame>
        <p:nvGraphicFramePr>
          <p:cNvPr id="29" name="Table 28"/>
          <p:cNvGraphicFramePr>
            <a:graphicFrameLocks noGrp="1"/>
          </p:cNvGraphicFramePr>
          <p:nvPr>
            <p:extLst/>
          </p:nvPr>
        </p:nvGraphicFramePr>
        <p:xfrm>
          <a:off x="5422903" y="962931"/>
          <a:ext cx="1965278" cy="365760"/>
        </p:xfrm>
        <a:graphic>
          <a:graphicData uri="http://schemas.openxmlformats.org/drawingml/2006/table">
            <a:tbl>
              <a:tblPr>
                <a:tableStyleId>{284E427A-3D55-4303-BF80-6455036E1DE7}</a:tableStyleId>
              </a:tblPr>
              <a:tblGrid>
                <a:gridCol w="1965278">
                  <a:extLst>
                    <a:ext uri="{9D8B030D-6E8A-4147-A177-3AD203B41FA5}">
                      <a16:colId xmlns:a16="http://schemas.microsoft.com/office/drawing/2014/main" val="20000"/>
                    </a:ext>
                  </a:extLst>
                </a:gridCol>
              </a:tblGrid>
              <a:tr h="327547">
                <a:tc>
                  <a:txBody>
                    <a:bodyPr/>
                    <a:lstStyle/>
                    <a:p>
                      <a:r>
                        <a:rPr lang="fa-IR" dirty="0" smtClean="0"/>
                        <a:t>دریافت درخواست کالا</a:t>
                      </a:r>
                      <a:endParaRPr lang="en-US" dirty="0"/>
                    </a:p>
                  </a:txBody>
                  <a:tcPr/>
                </a:tc>
                <a:extLst>
                  <a:ext uri="{0D108BD9-81ED-4DB2-BD59-A6C34878D82A}">
                    <a16:rowId xmlns:a16="http://schemas.microsoft.com/office/drawing/2014/main" val="10000"/>
                  </a:ext>
                </a:extLst>
              </a:tr>
            </a:tbl>
          </a:graphicData>
        </a:graphic>
      </p:graphicFrame>
      <p:sp>
        <p:nvSpPr>
          <p:cNvPr id="33" name="TextBox 32"/>
          <p:cNvSpPr txBox="1"/>
          <p:nvPr/>
        </p:nvSpPr>
        <p:spPr>
          <a:xfrm>
            <a:off x="4981686" y="1915236"/>
            <a:ext cx="2664512" cy="369332"/>
          </a:xfrm>
          <a:prstGeom prst="rect">
            <a:avLst/>
          </a:prstGeom>
          <a:noFill/>
        </p:spPr>
        <p:txBody>
          <a:bodyPr wrap="none" rtlCol="0">
            <a:spAutoFit/>
          </a:bodyPr>
          <a:lstStyle/>
          <a:p>
            <a:r>
              <a:rPr lang="fa-IR" dirty="0"/>
              <a:t>آیا فرم درخواستصحیح تکمیل شده</a:t>
            </a:r>
            <a:endParaRPr lang="en-US" dirty="0"/>
          </a:p>
        </p:txBody>
      </p:sp>
      <p:graphicFrame>
        <p:nvGraphicFramePr>
          <p:cNvPr id="34" name="Table 33"/>
          <p:cNvGraphicFramePr>
            <a:graphicFrameLocks noGrp="1"/>
          </p:cNvGraphicFramePr>
          <p:nvPr>
            <p:extLst/>
          </p:nvPr>
        </p:nvGraphicFramePr>
        <p:xfrm>
          <a:off x="5124221" y="1915236"/>
          <a:ext cx="3016155" cy="640080"/>
        </p:xfrm>
        <a:graphic>
          <a:graphicData uri="http://schemas.openxmlformats.org/drawingml/2006/table">
            <a:tbl>
              <a:tblPr>
                <a:tableStyleId>{284E427A-3D55-4303-BF80-6455036E1DE7}</a:tableStyleId>
              </a:tblPr>
              <a:tblGrid>
                <a:gridCol w="3016155">
                  <a:extLst>
                    <a:ext uri="{9D8B030D-6E8A-4147-A177-3AD203B41FA5}">
                      <a16:colId xmlns:a16="http://schemas.microsoft.com/office/drawing/2014/main" val="20000"/>
                    </a:ext>
                  </a:extLst>
                </a:gridCol>
              </a:tblGrid>
              <a:tr h="382137">
                <a:tc>
                  <a:txBody>
                    <a:bodyPr/>
                    <a:lstStyle/>
                    <a:p>
                      <a:pPr algn="ctr"/>
                      <a:r>
                        <a:rPr lang="fa-IR" dirty="0" smtClean="0"/>
                        <a:t>آیا فرم درخواست</a:t>
                      </a:r>
                    </a:p>
                    <a:p>
                      <a:pPr algn="ctr"/>
                      <a:r>
                        <a:rPr lang="fa-IR" dirty="0" smtClean="0"/>
                        <a:t>صحیح تکمیل شده</a:t>
                      </a:r>
                      <a:endParaRPr lang="en-US" dirty="0"/>
                    </a:p>
                  </a:txBody>
                  <a:tcPr/>
                </a:tc>
                <a:extLst>
                  <a:ext uri="{0D108BD9-81ED-4DB2-BD59-A6C34878D82A}">
                    <a16:rowId xmlns:a16="http://schemas.microsoft.com/office/drawing/2014/main" val="10000"/>
                  </a:ext>
                </a:extLst>
              </a:tr>
            </a:tbl>
          </a:graphicData>
        </a:graphic>
      </p:graphicFrame>
      <p:graphicFrame>
        <p:nvGraphicFramePr>
          <p:cNvPr id="38" name="Table 37"/>
          <p:cNvGraphicFramePr>
            <a:graphicFrameLocks noGrp="1"/>
          </p:cNvGraphicFramePr>
          <p:nvPr>
            <p:extLst/>
          </p:nvPr>
        </p:nvGraphicFramePr>
        <p:xfrm>
          <a:off x="5888163" y="3024878"/>
          <a:ext cx="1897039" cy="640080"/>
        </p:xfrm>
        <a:graphic>
          <a:graphicData uri="http://schemas.openxmlformats.org/drawingml/2006/table">
            <a:tbl>
              <a:tblPr>
                <a:tableStyleId>{284E427A-3D55-4303-BF80-6455036E1DE7}</a:tableStyleId>
              </a:tblPr>
              <a:tblGrid>
                <a:gridCol w="1897039">
                  <a:extLst>
                    <a:ext uri="{9D8B030D-6E8A-4147-A177-3AD203B41FA5}">
                      <a16:colId xmlns:a16="http://schemas.microsoft.com/office/drawing/2014/main" val="20000"/>
                    </a:ext>
                  </a:extLst>
                </a:gridCol>
              </a:tblGrid>
              <a:tr h="464024">
                <a:tc>
                  <a:txBody>
                    <a:bodyPr/>
                    <a:lstStyle/>
                    <a:p>
                      <a:pPr algn="ctr"/>
                      <a:r>
                        <a:rPr lang="fa-IR" dirty="0" smtClean="0"/>
                        <a:t>تکمیل فرم سفارش خرید</a:t>
                      </a:r>
                      <a:endParaRPr lang="en-US" dirty="0"/>
                    </a:p>
                  </a:txBody>
                  <a:tcPr/>
                </a:tc>
                <a:extLst>
                  <a:ext uri="{0D108BD9-81ED-4DB2-BD59-A6C34878D82A}">
                    <a16:rowId xmlns:a16="http://schemas.microsoft.com/office/drawing/2014/main" val="10000"/>
                  </a:ext>
                </a:extLst>
              </a:tr>
            </a:tbl>
          </a:graphicData>
        </a:graphic>
      </p:graphicFrame>
      <p:cxnSp>
        <p:nvCxnSpPr>
          <p:cNvPr id="49" name="Straight Arrow Connector 48"/>
          <p:cNvCxnSpPr/>
          <p:nvPr/>
        </p:nvCxnSpPr>
        <p:spPr>
          <a:xfrm>
            <a:off x="8686800" y="4699379"/>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8281916" y="1278091"/>
            <a:ext cx="0" cy="3421289"/>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755736" y="954925"/>
            <a:ext cx="1579278" cy="369332"/>
          </a:xfrm>
          <a:prstGeom prst="rect">
            <a:avLst/>
          </a:prstGeom>
          <a:noFill/>
        </p:spPr>
        <p:txBody>
          <a:bodyPr wrap="none" rtlCol="0">
            <a:spAutoFit/>
          </a:bodyPr>
          <a:lstStyle/>
          <a:p>
            <a:r>
              <a:rPr lang="fa-IR" dirty="0"/>
              <a:t>کمبود کالا در انبار</a:t>
            </a:r>
            <a:endParaRPr lang="en-US" dirty="0"/>
          </a:p>
        </p:txBody>
      </p:sp>
      <p:graphicFrame>
        <p:nvGraphicFramePr>
          <p:cNvPr id="59" name="Table 58"/>
          <p:cNvGraphicFramePr>
            <a:graphicFrameLocks noGrp="1"/>
          </p:cNvGraphicFramePr>
          <p:nvPr>
            <p:extLst/>
          </p:nvPr>
        </p:nvGraphicFramePr>
        <p:xfrm>
          <a:off x="1723716" y="912330"/>
          <a:ext cx="1624083" cy="365760"/>
        </p:xfrm>
        <a:graphic>
          <a:graphicData uri="http://schemas.openxmlformats.org/drawingml/2006/table">
            <a:tbl>
              <a:tblPr>
                <a:tableStyleId>{69C7853C-536D-4A76-A0AE-DD22124D55A5}</a:tableStyleId>
              </a:tblPr>
              <a:tblGrid>
                <a:gridCol w="1624083">
                  <a:extLst>
                    <a:ext uri="{9D8B030D-6E8A-4147-A177-3AD203B41FA5}">
                      <a16:colId xmlns:a16="http://schemas.microsoft.com/office/drawing/2014/main" val="20000"/>
                    </a:ext>
                  </a:extLst>
                </a:gridCol>
              </a:tblGrid>
              <a:tr h="300250">
                <a:tc>
                  <a:txBody>
                    <a:bodyPr/>
                    <a:lstStyle/>
                    <a:p>
                      <a:pPr algn="ctr"/>
                      <a:r>
                        <a:rPr lang="fa-IR" dirty="0" smtClean="0"/>
                        <a:t>کمبود کالا در انبار</a:t>
                      </a:r>
                      <a:endParaRPr lang="en-US" dirty="0"/>
                    </a:p>
                  </a:txBody>
                  <a:tcPr/>
                </a:tc>
                <a:extLst>
                  <a:ext uri="{0D108BD9-81ED-4DB2-BD59-A6C34878D82A}">
                    <a16:rowId xmlns:a16="http://schemas.microsoft.com/office/drawing/2014/main" val="10000"/>
                  </a:ext>
                </a:extLst>
              </a:tr>
            </a:tbl>
          </a:graphicData>
        </a:graphic>
      </p:graphicFrame>
      <p:cxnSp>
        <p:nvCxnSpPr>
          <p:cNvPr id="61" name="Straight Arrow Connector 60"/>
          <p:cNvCxnSpPr/>
          <p:nvPr/>
        </p:nvCxnSpPr>
        <p:spPr>
          <a:xfrm>
            <a:off x="2438400" y="1324258"/>
            <a:ext cx="0" cy="590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633107" y="1927031"/>
            <a:ext cx="1832553" cy="369332"/>
          </a:xfrm>
          <a:prstGeom prst="rect">
            <a:avLst/>
          </a:prstGeom>
          <a:noFill/>
        </p:spPr>
        <p:txBody>
          <a:bodyPr wrap="none" rtlCol="0">
            <a:spAutoFit/>
          </a:bodyPr>
          <a:lstStyle/>
          <a:p>
            <a:r>
              <a:rPr lang="fa-IR" dirty="0"/>
              <a:t>تکمیل در خواست کالا</a:t>
            </a:r>
            <a:endParaRPr lang="en-US" dirty="0"/>
          </a:p>
        </p:txBody>
      </p:sp>
      <p:graphicFrame>
        <p:nvGraphicFramePr>
          <p:cNvPr id="63" name="Table 62"/>
          <p:cNvGraphicFramePr>
            <a:graphicFrameLocks noGrp="1"/>
          </p:cNvGraphicFramePr>
          <p:nvPr>
            <p:extLst/>
          </p:nvPr>
        </p:nvGraphicFramePr>
        <p:xfrm>
          <a:off x="1605887" y="1965278"/>
          <a:ext cx="1815152" cy="409432"/>
        </p:xfrm>
        <a:graphic>
          <a:graphicData uri="http://schemas.openxmlformats.org/drawingml/2006/table">
            <a:tbl>
              <a:tblPr>
                <a:tableStyleId>{69C7853C-536D-4A76-A0AE-DD22124D55A5}</a:tableStyleId>
              </a:tblPr>
              <a:tblGrid>
                <a:gridCol w="1815152">
                  <a:extLst>
                    <a:ext uri="{9D8B030D-6E8A-4147-A177-3AD203B41FA5}">
                      <a16:colId xmlns:a16="http://schemas.microsoft.com/office/drawing/2014/main" val="20000"/>
                    </a:ext>
                  </a:extLst>
                </a:gridCol>
              </a:tblGrid>
              <a:tr h="409432">
                <a:tc>
                  <a:txBody>
                    <a:bodyPr/>
                    <a:lstStyle/>
                    <a:p>
                      <a:pPr algn="ctr"/>
                      <a:r>
                        <a:rPr lang="fa-IR" dirty="0" smtClean="0"/>
                        <a:t>تکمیل درخواست کالا</a:t>
                      </a:r>
                      <a:endParaRPr lang="en-US" dirty="0"/>
                    </a:p>
                  </a:txBody>
                  <a:tcPr/>
                </a:tc>
                <a:extLst>
                  <a:ext uri="{0D108BD9-81ED-4DB2-BD59-A6C34878D82A}">
                    <a16:rowId xmlns:a16="http://schemas.microsoft.com/office/drawing/2014/main" val="10000"/>
                  </a:ext>
                </a:extLst>
              </a:tr>
            </a:tbl>
          </a:graphicData>
        </a:graphic>
      </p:graphicFrame>
      <p:cxnSp>
        <p:nvCxnSpPr>
          <p:cNvPr id="69" name="Straight Arrow Connector 68"/>
          <p:cNvCxnSpPr/>
          <p:nvPr/>
        </p:nvCxnSpPr>
        <p:spPr>
          <a:xfrm>
            <a:off x="2438400" y="2438400"/>
            <a:ext cx="0" cy="550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633106" y="3082460"/>
            <a:ext cx="1872094" cy="646331"/>
          </a:xfrm>
          <a:prstGeom prst="rect">
            <a:avLst/>
          </a:prstGeom>
          <a:noFill/>
        </p:spPr>
        <p:txBody>
          <a:bodyPr wrap="square" rtlCol="0">
            <a:spAutoFit/>
          </a:bodyPr>
          <a:lstStyle/>
          <a:p>
            <a:pPr algn="ctr"/>
            <a:r>
              <a:rPr lang="fa-IR" dirty="0"/>
              <a:t>ارسال درخواست به واحد خرید</a:t>
            </a:r>
            <a:endParaRPr lang="en-US" dirty="0"/>
          </a:p>
        </p:txBody>
      </p:sp>
      <p:graphicFrame>
        <p:nvGraphicFramePr>
          <p:cNvPr id="71" name="Table 70"/>
          <p:cNvGraphicFramePr>
            <a:graphicFrameLocks noGrp="1"/>
          </p:cNvGraphicFramePr>
          <p:nvPr>
            <p:extLst/>
          </p:nvPr>
        </p:nvGraphicFramePr>
        <p:xfrm>
          <a:off x="1678046" y="3104866"/>
          <a:ext cx="1637732" cy="914400"/>
        </p:xfrm>
        <a:graphic>
          <a:graphicData uri="http://schemas.openxmlformats.org/drawingml/2006/table">
            <a:tbl>
              <a:tblPr>
                <a:tableStyleId>{69C7853C-536D-4A76-A0AE-DD22124D55A5}</a:tableStyleId>
              </a:tblPr>
              <a:tblGrid>
                <a:gridCol w="1637732">
                  <a:extLst>
                    <a:ext uri="{9D8B030D-6E8A-4147-A177-3AD203B41FA5}">
                      <a16:colId xmlns:a16="http://schemas.microsoft.com/office/drawing/2014/main" val="20000"/>
                    </a:ext>
                  </a:extLst>
                </a:gridCol>
              </a:tblGrid>
              <a:tr h="641445">
                <a:tc>
                  <a:txBody>
                    <a:bodyPr/>
                    <a:lstStyle/>
                    <a:p>
                      <a:pPr algn="ctr"/>
                      <a:r>
                        <a:rPr lang="fa-IR" dirty="0" smtClean="0"/>
                        <a:t>ارسال درخواست به</a:t>
                      </a:r>
                    </a:p>
                    <a:p>
                      <a:pPr algn="ctr"/>
                      <a:r>
                        <a:rPr lang="fa-IR" dirty="0" smtClean="0"/>
                        <a:t>واحد خرید</a:t>
                      </a:r>
                      <a:endParaRPr lang="en-US" dirty="0"/>
                    </a:p>
                  </a:txBody>
                  <a:tcPr/>
                </a:tc>
                <a:extLst>
                  <a:ext uri="{0D108BD9-81ED-4DB2-BD59-A6C34878D82A}">
                    <a16:rowId xmlns:a16="http://schemas.microsoft.com/office/drawing/2014/main" val="10000"/>
                  </a:ext>
                </a:extLst>
              </a:tr>
            </a:tbl>
          </a:graphicData>
        </a:graphic>
      </p:graphicFrame>
      <p:cxnSp>
        <p:nvCxnSpPr>
          <p:cNvPr id="75" name="Straight Connector 74"/>
          <p:cNvCxnSpPr/>
          <p:nvPr/>
        </p:nvCxnSpPr>
        <p:spPr>
          <a:xfrm>
            <a:off x="2438400" y="41148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3962400" y="35814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3505201" y="3024878"/>
            <a:ext cx="1915909" cy="369332"/>
          </a:xfrm>
          <a:prstGeom prst="rect">
            <a:avLst/>
          </a:prstGeom>
          <a:noFill/>
        </p:spPr>
        <p:txBody>
          <a:bodyPr wrap="none" rtlCol="0">
            <a:spAutoFit/>
          </a:bodyPr>
          <a:lstStyle/>
          <a:p>
            <a:r>
              <a:rPr lang="fa-IR" dirty="0"/>
              <a:t>بازگشت درخواست کالا</a:t>
            </a:r>
            <a:endParaRPr lang="en-US" dirty="0"/>
          </a:p>
        </p:txBody>
      </p:sp>
      <p:graphicFrame>
        <p:nvGraphicFramePr>
          <p:cNvPr id="86" name="Table 85"/>
          <p:cNvGraphicFramePr>
            <a:graphicFrameLocks noGrp="1"/>
          </p:cNvGraphicFramePr>
          <p:nvPr>
            <p:extLst/>
          </p:nvPr>
        </p:nvGraphicFramePr>
        <p:xfrm>
          <a:off x="3505200" y="2869222"/>
          <a:ext cx="1815152" cy="640080"/>
        </p:xfrm>
        <a:graphic>
          <a:graphicData uri="http://schemas.openxmlformats.org/drawingml/2006/table">
            <a:tbl>
              <a:tblPr>
                <a:tableStyleId>{D113A9D2-9D6B-4929-AA2D-F23B5EE8CBE7}</a:tableStyleId>
              </a:tblPr>
              <a:tblGrid>
                <a:gridCol w="1815152">
                  <a:extLst>
                    <a:ext uri="{9D8B030D-6E8A-4147-A177-3AD203B41FA5}">
                      <a16:colId xmlns:a16="http://schemas.microsoft.com/office/drawing/2014/main" val="20000"/>
                    </a:ext>
                  </a:extLst>
                </a:gridCol>
              </a:tblGrid>
              <a:tr h="637165">
                <a:tc>
                  <a:txBody>
                    <a:bodyPr/>
                    <a:lstStyle/>
                    <a:p>
                      <a:pPr algn="ctr"/>
                      <a:r>
                        <a:rPr lang="fa-IR" dirty="0" smtClean="0"/>
                        <a:t>بازگشت درخواست کالا</a:t>
                      </a:r>
                      <a:endParaRPr lang="en-US" dirty="0"/>
                    </a:p>
                  </a:txBody>
                  <a:tcPr/>
                </a:tc>
                <a:extLst>
                  <a:ext uri="{0D108BD9-81ED-4DB2-BD59-A6C34878D82A}">
                    <a16:rowId xmlns:a16="http://schemas.microsoft.com/office/drawing/2014/main" val="10000"/>
                  </a:ext>
                </a:extLst>
              </a:tr>
            </a:tbl>
          </a:graphicData>
        </a:graphic>
      </p:graphicFrame>
      <p:cxnSp>
        <p:nvCxnSpPr>
          <p:cNvPr id="88" name="Straight Connector 87"/>
          <p:cNvCxnSpPr/>
          <p:nvPr/>
        </p:nvCxnSpPr>
        <p:spPr>
          <a:xfrm flipH="1">
            <a:off x="4114800" y="2284568"/>
            <a:ext cx="8668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4114800" y="2284568"/>
            <a:ext cx="0" cy="550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6313942" y="1324257"/>
            <a:ext cx="0" cy="6027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6313942" y="2713568"/>
            <a:ext cx="0" cy="3113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6313942" y="3848100"/>
            <a:ext cx="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6313943" y="4699379"/>
            <a:ext cx="636713" cy="369332"/>
          </a:xfrm>
          <a:prstGeom prst="rect">
            <a:avLst/>
          </a:prstGeom>
          <a:noFill/>
        </p:spPr>
        <p:txBody>
          <a:bodyPr wrap="none" rtlCol="0">
            <a:spAutoFit/>
          </a:bodyPr>
          <a:lstStyle/>
          <a:p>
            <a:r>
              <a:rPr lang="fa-IR" dirty="0"/>
              <a:t>ارسال</a:t>
            </a:r>
            <a:endParaRPr lang="en-US" dirty="0"/>
          </a:p>
        </p:txBody>
      </p:sp>
      <p:graphicFrame>
        <p:nvGraphicFramePr>
          <p:cNvPr id="103" name="Table 102"/>
          <p:cNvGraphicFramePr>
            <a:graphicFrameLocks noGrp="1"/>
          </p:cNvGraphicFramePr>
          <p:nvPr>
            <p:extLst/>
          </p:nvPr>
        </p:nvGraphicFramePr>
        <p:xfrm>
          <a:off x="5817398" y="4668603"/>
          <a:ext cx="1828800" cy="640080"/>
        </p:xfrm>
        <a:graphic>
          <a:graphicData uri="http://schemas.openxmlformats.org/drawingml/2006/table">
            <a:tbl>
              <a:tblPr>
                <a:tableStyleId>{284E427A-3D55-4303-BF80-6455036E1DE7}</a:tableStyleId>
              </a:tblPr>
              <a:tblGrid>
                <a:gridCol w="1828800">
                  <a:extLst>
                    <a:ext uri="{9D8B030D-6E8A-4147-A177-3AD203B41FA5}">
                      <a16:colId xmlns:a16="http://schemas.microsoft.com/office/drawing/2014/main" val="20000"/>
                    </a:ext>
                  </a:extLst>
                </a:gridCol>
              </a:tblGrid>
              <a:tr h="545910">
                <a:tc>
                  <a:txBody>
                    <a:bodyPr/>
                    <a:lstStyle/>
                    <a:p>
                      <a:pPr algn="ctr"/>
                      <a:r>
                        <a:rPr lang="fa-IR" dirty="0" smtClean="0"/>
                        <a:t>ارسال فرم سفارش به تامین کننده</a:t>
                      </a:r>
                      <a:endParaRPr lang="en-US" dirty="0"/>
                    </a:p>
                  </a:txBody>
                  <a:tcPr/>
                </a:tc>
                <a:extLst>
                  <a:ext uri="{0D108BD9-81ED-4DB2-BD59-A6C34878D82A}">
                    <a16:rowId xmlns:a16="http://schemas.microsoft.com/office/drawing/2014/main" val="10000"/>
                  </a:ext>
                </a:extLst>
              </a:tr>
            </a:tbl>
          </a:graphicData>
        </a:graphic>
      </p:graphicFrame>
      <p:cxnSp>
        <p:nvCxnSpPr>
          <p:cNvPr id="105" name="Straight Connector 104"/>
          <p:cNvCxnSpPr/>
          <p:nvPr/>
        </p:nvCxnSpPr>
        <p:spPr>
          <a:xfrm>
            <a:off x="7467600" y="5068711"/>
            <a:ext cx="8143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8281916" y="4699379"/>
            <a:ext cx="0" cy="369332"/>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755736" y="4387334"/>
            <a:ext cx="2467342" cy="369332"/>
          </a:xfrm>
          <a:prstGeom prst="rect">
            <a:avLst/>
          </a:prstGeom>
          <a:noFill/>
        </p:spPr>
        <p:txBody>
          <a:bodyPr wrap="none" rtlCol="0">
            <a:spAutoFit/>
          </a:bodyPr>
          <a:lstStyle/>
          <a:p>
            <a:r>
              <a:rPr lang="fa-IR" dirty="0"/>
              <a:t>دریافت درخواست دارای اشتباه</a:t>
            </a:r>
            <a:endParaRPr lang="en-US" dirty="0"/>
          </a:p>
        </p:txBody>
      </p:sp>
      <p:graphicFrame>
        <p:nvGraphicFramePr>
          <p:cNvPr id="109" name="Table 108"/>
          <p:cNvGraphicFramePr>
            <a:graphicFrameLocks noGrp="1"/>
          </p:cNvGraphicFramePr>
          <p:nvPr>
            <p:extLst/>
          </p:nvPr>
        </p:nvGraphicFramePr>
        <p:xfrm>
          <a:off x="1633106" y="4243965"/>
          <a:ext cx="2538484" cy="640080"/>
        </p:xfrm>
        <a:graphic>
          <a:graphicData uri="http://schemas.openxmlformats.org/drawingml/2006/table">
            <a:tbl>
              <a:tblPr>
                <a:tableStyleId>{69C7853C-536D-4A76-A0AE-DD22124D55A5}</a:tableStyleId>
              </a:tblPr>
              <a:tblGrid>
                <a:gridCol w="2538484">
                  <a:extLst>
                    <a:ext uri="{9D8B030D-6E8A-4147-A177-3AD203B41FA5}">
                      <a16:colId xmlns:a16="http://schemas.microsoft.com/office/drawing/2014/main" val="20000"/>
                    </a:ext>
                  </a:extLst>
                </a:gridCol>
              </a:tblGrid>
              <a:tr h="341194">
                <a:tc>
                  <a:txBody>
                    <a:bodyPr/>
                    <a:lstStyle/>
                    <a:p>
                      <a:pPr algn="ctr"/>
                      <a:r>
                        <a:rPr lang="fa-IR" dirty="0" smtClean="0"/>
                        <a:t>دریافت درخواست</a:t>
                      </a:r>
                    </a:p>
                    <a:p>
                      <a:pPr algn="ctr"/>
                      <a:r>
                        <a:rPr lang="fa-IR" dirty="0" smtClean="0"/>
                        <a:t>دارای اشتباه</a:t>
                      </a:r>
                      <a:endParaRPr lang="en-US" dirty="0"/>
                    </a:p>
                  </a:txBody>
                  <a:tcPr/>
                </a:tc>
                <a:extLst>
                  <a:ext uri="{0D108BD9-81ED-4DB2-BD59-A6C34878D82A}">
                    <a16:rowId xmlns:a16="http://schemas.microsoft.com/office/drawing/2014/main" val="10000"/>
                  </a:ext>
                </a:extLst>
              </a:tr>
            </a:tbl>
          </a:graphicData>
        </a:graphic>
      </p:graphicFrame>
      <p:cxnSp>
        <p:nvCxnSpPr>
          <p:cNvPr id="111" name="Straight Arrow Connector 110"/>
          <p:cNvCxnSpPr/>
          <p:nvPr/>
        </p:nvCxnSpPr>
        <p:spPr>
          <a:xfrm>
            <a:off x="2658449" y="4859867"/>
            <a:ext cx="0" cy="4176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633106" y="5562600"/>
            <a:ext cx="2486578" cy="369332"/>
          </a:xfrm>
          <a:prstGeom prst="rect">
            <a:avLst/>
          </a:prstGeom>
          <a:noFill/>
        </p:spPr>
        <p:txBody>
          <a:bodyPr wrap="none" rtlCol="0">
            <a:spAutoFit/>
          </a:bodyPr>
          <a:lstStyle/>
          <a:p>
            <a:r>
              <a:rPr lang="fa-IR" dirty="0"/>
              <a:t>ارسال درخواست به واحد خرید</a:t>
            </a:r>
            <a:endParaRPr lang="en-US" dirty="0"/>
          </a:p>
        </p:txBody>
      </p:sp>
      <p:graphicFrame>
        <p:nvGraphicFramePr>
          <p:cNvPr id="113" name="Table 112"/>
          <p:cNvGraphicFramePr>
            <a:graphicFrameLocks noGrp="1"/>
          </p:cNvGraphicFramePr>
          <p:nvPr>
            <p:extLst/>
          </p:nvPr>
        </p:nvGraphicFramePr>
        <p:xfrm>
          <a:off x="1633107" y="5346637"/>
          <a:ext cx="2333767" cy="640080"/>
        </p:xfrm>
        <a:graphic>
          <a:graphicData uri="http://schemas.openxmlformats.org/drawingml/2006/table">
            <a:tbl>
              <a:tblPr>
                <a:tableStyleId>{69C7853C-536D-4A76-A0AE-DD22124D55A5}</a:tableStyleId>
              </a:tblPr>
              <a:tblGrid>
                <a:gridCol w="2333767">
                  <a:extLst>
                    <a:ext uri="{9D8B030D-6E8A-4147-A177-3AD203B41FA5}">
                      <a16:colId xmlns:a16="http://schemas.microsoft.com/office/drawing/2014/main" val="20000"/>
                    </a:ext>
                  </a:extLst>
                </a:gridCol>
              </a:tblGrid>
              <a:tr h="520763">
                <a:tc>
                  <a:txBody>
                    <a:bodyPr/>
                    <a:lstStyle/>
                    <a:p>
                      <a:pPr algn="ctr"/>
                      <a:r>
                        <a:rPr lang="fa-IR" dirty="0" smtClean="0"/>
                        <a:t>ارسال درخواست به</a:t>
                      </a:r>
                    </a:p>
                    <a:p>
                      <a:pPr algn="ctr"/>
                      <a:r>
                        <a:rPr lang="fa-IR" dirty="0" smtClean="0"/>
                        <a:t>واحد خرید</a:t>
                      </a:r>
                      <a:endParaRPr lang="en-US" dirty="0"/>
                    </a:p>
                  </a:txBody>
                  <a:tcPr/>
                </a:tc>
                <a:extLst>
                  <a:ext uri="{0D108BD9-81ED-4DB2-BD59-A6C34878D82A}">
                    <a16:rowId xmlns:a16="http://schemas.microsoft.com/office/drawing/2014/main" val="10000"/>
                  </a:ext>
                </a:extLst>
              </a:tr>
            </a:tbl>
          </a:graphicData>
        </a:graphic>
      </p:graphicFrame>
      <p:cxnSp>
        <p:nvCxnSpPr>
          <p:cNvPr id="115" name="Straight Arrow Connector 114"/>
          <p:cNvCxnSpPr/>
          <p:nvPr/>
        </p:nvCxnSpPr>
        <p:spPr>
          <a:xfrm>
            <a:off x="2643959" y="60444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2020232" y="6273000"/>
            <a:ext cx="1045479" cy="369332"/>
          </a:xfrm>
          <a:prstGeom prst="rect">
            <a:avLst/>
          </a:prstGeom>
          <a:noFill/>
        </p:spPr>
        <p:txBody>
          <a:bodyPr wrap="none" rtlCol="0">
            <a:spAutoFit/>
          </a:bodyPr>
          <a:lstStyle/>
          <a:p>
            <a:r>
              <a:rPr lang="fa-IR" dirty="0"/>
              <a:t>دریافت کالا</a:t>
            </a:r>
            <a:endParaRPr lang="en-US" dirty="0"/>
          </a:p>
        </p:txBody>
      </p:sp>
      <p:graphicFrame>
        <p:nvGraphicFramePr>
          <p:cNvPr id="117" name="Table 116"/>
          <p:cNvGraphicFramePr>
            <a:graphicFrameLocks noGrp="1"/>
          </p:cNvGraphicFramePr>
          <p:nvPr>
            <p:extLst/>
          </p:nvPr>
        </p:nvGraphicFramePr>
        <p:xfrm>
          <a:off x="1964450" y="6281678"/>
          <a:ext cx="1473958" cy="455608"/>
        </p:xfrm>
        <a:graphic>
          <a:graphicData uri="http://schemas.openxmlformats.org/drawingml/2006/table">
            <a:tbl>
              <a:tblPr>
                <a:tableStyleId>{69C7853C-536D-4A76-A0AE-DD22124D55A5}</a:tableStyleId>
              </a:tblPr>
              <a:tblGrid>
                <a:gridCol w="1473958">
                  <a:extLst>
                    <a:ext uri="{9D8B030D-6E8A-4147-A177-3AD203B41FA5}">
                      <a16:colId xmlns:a16="http://schemas.microsoft.com/office/drawing/2014/main" val="20000"/>
                    </a:ext>
                  </a:extLst>
                </a:gridCol>
              </a:tblGrid>
              <a:tr h="455608">
                <a:tc>
                  <a:txBody>
                    <a:bodyPr/>
                    <a:lstStyle/>
                    <a:p>
                      <a:pPr algn="ctr"/>
                      <a:r>
                        <a:rPr lang="fa-IR" dirty="0" smtClean="0"/>
                        <a:t>دریافت کالا</a:t>
                      </a:r>
                      <a:endParaRPr lang="en-US" dirty="0"/>
                    </a:p>
                  </a:txBody>
                  <a:tcPr/>
                </a:tc>
                <a:extLst>
                  <a:ext uri="{0D108BD9-81ED-4DB2-BD59-A6C34878D82A}">
                    <a16:rowId xmlns:a16="http://schemas.microsoft.com/office/drawing/2014/main" val="10000"/>
                  </a:ext>
                </a:extLst>
              </a:tr>
            </a:tbl>
          </a:graphicData>
        </a:graphic>
      </p:graphicFrame>
      <p:cxnSp>
        <p:nvCxnSpPr>
          <p:cNvPr id="119" name="Straight Connector 118"/>
          <p:cNvCxnSpPr/>
          <p:nvPr/>
        </p:nvCxnSpPr>
        <p:spPr>
          <a:xfrm>
            <a:off x="9525000" y="5249544"/>
            <a:ext cx="0" cy="13647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a:off x="3733800" y="6642332"/>
            <a:ext cx="5791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3962400" y="5747266"/>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5105400" y="1101786"/>
            <a:ext cx="0" cy="46076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5105402" y="1139591"/>
            <a:ext cx="2285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8281917" y="1278090"/>
            <a:ext cx="8620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5091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موضوع تحقیق</a:t>
            </a:r>
            <a:endParaRPr lang="en-US" dirty="0"/>
          </a:p>
        </p:txBody>
      </p:sp>
      <p:sp>
        <p:nvSpPr>
          <p:cNvPr id="3" name="Content Placeholder 2"/>
          <p:cNvSpPr>
            <a:spLocks noGrp="1"/>
          </p:cNvSpPr>
          <p:nvPr>
            <p:ph idx="1"/>
          </p:nvPr>
        </p:nvSpPr>
        <p:spPr/>
        <p:txBody>
          <a:bodyPr>
            <a:normAutofit/>
          </a:bodyPr>
          <a:lstStyle/>
          <a:p>
            <a:pPr algn="ctr" rtl="1"/>
            <a:r>
              <a:rPr lang="fa-IR" sz="3200" dirty="0">
                <a:latin typeface="Arial" pitchFamily="34" charset="0"/>
                <a:cs typeface="Arial" pitchFamily="34" charset="0"/>
              </a:rPr>
              <a:t>الگو برداری                     </a:t>
            </a:r>
            <a:r>
              <a:rPr lang="en-US" sz="2400" dirty="0">
                <a:latin typeface="Arial" pitchFamily="34" charset="0"/>
                <a:cs typeface="Arial" pitchFamily="34" charset="0"/>
              </a:rPr>
              <a:t>BENCHMARKING</a:t>
            </a:r>
            <a:endParaRPr lang="fa-IR" sz="2400" dirty="0">
              <a:latin typeface="Arial" pitchFamily="34" charset="0"/>
              <a:cs typeface="Arial" pitchFamily="34" charset="0"/>
            </a:endParaRPr>
          </a:p>
          <a:p>
            <a:pPr algn="r" rtl="1"/>
            <a:endParaRPr lang="en-US" sz="2400" dirty="0">
              <a:latin typeface="Arial" pitchFamily="34" charset="0"/>
              <a:cs typeface="Arial"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0" y="2373573"/>
            <a:ext cx="3810000" cy="3124200"/>
          </a:xfrm>
          <a:prstGeom prst="rect">
            <a:avLst/>
          </a:prstGeom>
        </p:spPr>
      </p:pic>
    </p:spTree>
    <p:extLst>
      <p:ext uri="{BB962C8B-B14F-4D97-AF65-F5344CB8AC3E}">
        <p14:creationId xmlns:p14="http://schemas.microsoft.com/office/powerpoint/2010/main" val="33249783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اندازه گیری فرآیند</a:t>
            </a:r>
            <a:endParaRPr lang="en-US" dirty="0"/>
          </a:p>
        </p:txBody>
      </p:sp>
      <p:sp>
        <p:nvSpPr>
          <p:cNvPr id="3" name="Content Placeholder 2"/>
          <p:cNvSpPr>
            <a:spLocks noGrp="1"/>
          </p:cNvSpPr>
          <p:nvPr>
            <p:ph idx="1"/>
          </p:nvPr>
        </p:nvSpPr>
        <p:spPr/>
        <p:txBody>
          <a:bodyPr>
            <a:normAutofit/>
          </a:bodyPr>
          <a:lstStyle/>
          <a:p>
            <a:pPr algn="r" rtl="1"/>
            <a:r>
              <a:rPr lang="fa-IR" sz="2000" dirty="0">
                <a:latin typeface="Arial" pitchFamily="34" charset="0"/>
                <a:cs typeface="Arial" pitchFamily="34" charset="0"/>
              </a:rPr>
              <a:t>تیم پروژه پس از شناخت فرآیند های سازمان ،باید معیار های عملکردی موجود در هر قدم از فرآیند را مستند سازی کند. این شاخص ها به عنوان استاندارهای درون سازمانی محسوب شده و می توانند با عوامل خارجی الگوبرداری که توسط تیم پروژه به دست آمده اند، مقایسه شوند</a:t>
            </a:r>
          </a:p>
          <a:p>
            <a:pPr algn="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4425317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295400"/>
            <a:ext cx="6400800" cy="685800"/>
          </a:xfrm>
        </p:spPr>
        <p:txBody>
          <a:bodyPr>
            <a:noAutofit/>
          </a:bodyPr>
          <a:lstStyle/>
          <a:p>
            <a:r>
              <a:rPr lang="fa-IR" sz="2800" dirty="0"/>
              <a:t>شناسایی فعالیت و شخص مورد الگوبرداری</a:t>
            </a:r>
            <a:endParaRPr lang="en-US" sz="2800" dirty="0"/>
          </a:p>
        </p:txBody>
      </p:sp>
      <p:sp>
        <p:nvSpPr>
          <p:cNvPr id="3" name="Content Placeholder 2"/>
          <p:cNvSpPr>
            <a:spLocks noGrp="1"/>
          </p:cNvSpPr>
          <p:nvPr>
            <p:ph idx="1"/>
          </p:nvPr>
        </p:nvSpPr>
        <p:spPr>
          <a:xfrm>
            <a:off x="2895600" y="2133601"/>
            <a:ext cx="6400800" cy="3048001"/>
          </a:xfrm>
        </p:spPr>
        <p:txBody>
          <a:bodyPr>
            <a:noAutofit/>
          </a:bodyPr>
          <a:lstStyle/>
          <a:p>
            <a:pPr algn="r" rtl="1"/>
            <a:r>
              <a:rPr lang="fa-IR" b="1" dirty="0" smtClean="0">
                <a:latin typeface="Arial" pitchFamily="34" charset="0"/>
                <a:cs typeface="Arial" pitchFamily="34" charset="0"/>
              </a:rPr>
              <a:t>انتخاب فرآیند برای الگوبرداری</a:t>
            </a:r>
          </a:p>
          <a:p>
            <a:pPr algn="r" rtl="1"/>
            <a:r>
              <a:rPr lang="fa-IR" dirty="0" smtClean="0">
                <a:latin typeface="Arial" pitchFamily="34" charset="0"/>
                <a:cs typeface="Arial" pitchFamily="34" charset="0"/>
              </a:rPr>
              <a:t>انتخاب یک فرآیند برای الگوبرداری یا اولویت بندی فرآیندها برای الگو   برداری جزء مسائل تصمیم گیری چند معیاره می باشد که روش های مختلفی برای حل آن وجود دارد .در مجموع ، شرکت باید از بین روش های موجود یکی را برای اولویت بندی پروژه های خود انتخاب کند.ش</a:t>
            </a:r>
          </a:p>
          <a:p>
            <a:pPr algn="r" rtl="1"/>
            <a:r>
              <a:rPr lang="fa-IR" dirty="0" smtClean="0">
                <a:latin typeface="Arial" pitchFamily="34" charset="0"/>
                <a:cs typeface="Arial" pitchFamily="34" charset="0"/>
              </a:rPr>
              <a:t>یکی از روش های انتخاب موضوعات مورد الگوبرداری ، فرآیند تجزیه و تحلیل سلسله مراتبی</a:t>
            </a:r>
            <a:r>
              <a:rPr lang="en-US" dirty="0" smtClean="0">
                <a:latin typeface="Arial" pitchFamily="34" charset="0"/>
                <a:cs typeface="Arial" pitchFamily="34" charset="0"/>
              </a:rPr>
              <a:t> </a:t>
            </a:r>
            <a:r>
              <a:rPr lang="fa-IR" dirty="0">
                <a:latin typeface="Arial" pitchFamily="34" charset="0"/>
                <a:cs typeface="Arial" pitchFamily="34" charset="0"/>
              </a:rPr>
              <a:t> </a:t>
            </a:r>
            <a:r>
              <a:rPr lang="fa-IR" dirty="0" smtClean="0">
                <a:latin typeface="Arial" pitchFamily="34" charset="0"/>
                <a:cs typeface="Arial" pitchFamily="34" charset="0"/>
              </a:rPr>
              <a:t>(</a:t>
            </a:r>
            <a:r>
              <a:rPr lang="en-US" dirty="0" smtClean="0">
                <a:latin typeface="Arial" pitchFamily="34" charset="0"/>
                <a:cs typeface="Arial" pitchFamily="34" charset="0"/>
              </a:rPr>
              <a:t>AHP</a:t>
            </a:r>
            <a:r>
              <a:rPr lang="fa-IR" dirty="0" smtClean="0">
                <a:latin typeface="Arial" pitchFamily="34" charset="0"/>
                <a:cs typeface="Arial" pitchFamily="34" charset="0"/>
              </a:rPr>
              <a:t>) است.می توان از پنج مرحله زیر برای رتبه بندی پروژه ها استفاده کرد:</a:t>
            </a:r>
          </a:p>
        </p:txBody>
      </p:sp>
    </p:spTree>
    <p:extLst>
      <p:ext uri="{BB962C8B-B14F-4D97-AF65-F5344CB8AC3E}">
        <p14:creationId xmlns:p14="http://schemas.microsoft.com/office/powerpoint/2010/main" val="2059818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انتخاب فرآیند برای الگوبرداری</a:t>
            </a:r>
            <a:endParaRPr lang="en-US" dirty="0"/>
          </a:p>
        </p:txBody>
      </p:sp>
      <p:sp>
        <p:nvSpPr>
          <p:cNvPr id="3" name="Content Placeholder 2"/>
          <p:cNvSpPr>
            <a:spLocks noGrp="1"/>
          </p:cNvSpPr>
          <p:nvPr>
            <p:ph idx="1"/>
          </p:nvPr>
        </p:nvSpPr>
        <p:spPr/>
        <p:txBody>
          <a:bodyPr>
            <a:normAutofit/>
          </a:bodyPr>
          <a:lstStyle/>
          <a:p>
            <a:pPr algn="ctr" rtl="1"/>
            <a:r>
              <a:rPr lang="fa-IR" sz="2000" dirty="0">
                <a:latin typeface="Arial" pitchFamily="34" charset="0"/>
                <a:cs typeface="Arial" pitchFamily="34" charset="0"/>
              </a:rPr>
              <a:t>1-مشخص کردن معیار های تصمیم گیری برای فرآیندهای مئرد بررسی.</a:t>
            </a:r>
          </a:p>
          <a:p>
            <a:pPr algn="ctr" rtl="1"/>
            <a:r>
              <a:rPr lang="fa-IR" sz="2000" dirty="0">
                <a:latin typeface="Arial" pitchFamily="34" charset="0"/>
                <a:cs typeface="Arial" pitchFamily="34" charset="0"/>
              </a:rPr>
              <a:t>2-توافق عام برای ارزش وزنی هر کدام از معیارها.</a:t>
            </a:r>
          </a:p>
          <a:p>
            <a:pPr algn="ctr" rtl="1"/>
            <a:r>
              <a:rPr lang="fa-IR" sz="2000" dirty="0">
                <a:latin typeface="Arial" pitchFamily="34" charset="0"/>
                <a:cs typeface="Arial" pitchFamily="34" charset="0"/>
              </a:rPr>
              <a:t>3-رتبه بندی فرآیندهای تحت بررسی بر اساس معیارهای تصمیم گیری</a:t>
            </a:r>
          </a:p>
          <a:p>
            <a:pPr algn="ctr" rtl="1"/>
            <a:r>
              <a:rPr lang="fa-IR" sz="2000" dirty="0">
                <a:latin typeface="Arial" pitchFamily="34" charset="0"/>
                <a:cs typeface="Arial" pitchFamily="34" charset="0"/>
              </a:rPr>
              <a:t>4-مقایسه نمرات هر کدام از فرآیندها</a:t>
            </a:r>
          </a:p>
          <a:p>
            <a:pPr algn="ctr" rtl="1"/>
            <a:r>
              <a:rPr lang="fa-IR" sz="2000" dirty="0">
                <a:latin typeface="Arial" pitchFamily="34" charset="0"/>
                <a:cs typeface="Arial" pitchFamily="34" charset="0"/>
              </a:rPr>
              <a:t>5-انتخاب بهترین گزینه.</a:t>
            </a:r>
          </a:p>
        </p:txBody>
      </p:sp>
    </p:spTree>
    <p:extLst>
      <p:ext uri="{BB962C8B-B14F-4D97-AF65-F5344CB8AC3E}">
        <p14:creationId xmlns:p14="http://schemas.microsoft.com/office/powerpoint/2010/main" val="5003129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533400"/>
            <a:ext cx="6400800" cy="685800"/>
          </a:xfrm>
        </p:spPr>
        <p:txBody>
          <a:bodyPr>
            <a:normAutofit fontScale="90000"/>
          </a:bodyPr>
          <a:lstStyle/>
          <a:p>
            <a:r>
              <a:rPr lang="fa-IR" dirty="0" smtClean="0"/>
              <a:t>انتخاب فرآیند برای الگوبرداری</a:t>
            </a:r>
            <a:endParaRPr lang="en-US" dirty="0"/>
          </a:p>
        </p:txBody>
      </p:sp>
      <p:pic>
        <p:nvPicPr>
          <p:cNvPr id="512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219200"/>
            <a:ext cx="95250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699791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از چه کسی الگوبرداری کنیم</a:t>
            </a:r>
            <a:endParaRPr lang="en-US" dirty="0"/>
          </a:p>
        </p:txBody>
      </p:sp>
      <p:sp>
        <p:nvSpPr>
          <p:cNvPr id="3" name="Content Placeholder 2"/>
          <p:cNvSpPr>
            <a:spLocks noGrp="1"/>
          </p:cNvSpPr>
          <p:nvPr>
            <p:ph idx="1"/>
          </p:nvPr>
        </p:nvSpPr>
        <p:spPr>
          <a:xfrm>
            <a:off x="2895600" y="2057401"/>
            <a:ext cx="6400800" cy="3048001"/>
          </a:xfrm>
        </p:spPr>
        <p:txBody>
          <a:bodyPr>
            <a:noAutofit/>
          </a:bodyPr>
          <a:lstStyle/>
          <a:p>
            <a:pPr indent="0" algn="r" rtl="1">
              <a:buNone/>
            </a:pPr>
            <a:endParaRPr lang="fa-IR" sz="2000" dirty="0">
              <a:latin typeface="Arial" pitchFamily="34" charset="0"/>
              <a:cs typeface="Arial" pitchFamily="34" charset="0"/>
            </a:endParaRPr>
          </a:p>
          <a:p>
            <a:pPr algn="r" rtl="1"/>
            <a:r>
              <a:rPr lang="fa-IR" sz="2000" dirty="0">
                <a:latin typeface="Arial" pitchFamily="34" charset="0"/>
                <a:cs typeface="Arial" pitchFamily="34" charset="0"/>
              </a:rPr>
              <a:t>سه نوع الگو برداری داخلی، رقابتی و فرآیندی وجود دارد و باید ابتدا نوع الگوبرداری مشخص و سپس همتایان تعیین گردد.</a:t>
            </a:r>
          </a:p>
          <a:p>
            <a:pPr algn="r" rtl="1"/>
            <a:r>
              <a:rPr lang="fa-IR" sz="2000" dirty="0">
                <a:latin typeface="Arial" pitchFamily="34" charset="0"/>
                <a:cs typeface="Arial" pitchFamily="34" charset="0"/>
              </a:rPr>
              <a:t>یک نقطه شروع خوب، پرسیدن این سوال از مشتریان و تامین کنندگان است که چه کسی به نظرشان بهترین می باشد.</a:t>
            </a:r>
          </a:p>
          <a:p>
            <a:pPr algn="r" rtl="1"/>
            <a:r>
              <a:rPr lang="fa-IR" sz="2000" dirty="0">
                <a:latin typeface="Arial" pitchFamily="34" charset="0"/>
                <a:cs typeface="Arial" pitchFamily="34" charset="0"/>
              </a:rPr>
              <a:t>سپس تشکیل یک جلسه با اعضای تیم پروژه و تهیه لیستی</a:t>
            </a:r>
          </a:p>
          <a:p>
            <a:pPr algn="r" rtl="1"/>
            <a:r>
              <a:rPr lang="fa-IR" sz="2000" dirty="0">
                <a:latin typeface="Arial" pitchFamily="34" charset="0"/>
                <a:cs typeface="Arial" pitchFamily="34" charset="0"/>
              </a:rPr>
              <a:t>از همتایان بالقوه با استفاده از روش طوفان مغزی است.</a:t>
            </a:r>
          </a:p>
          <a:p>
            <a:pPr algn="r" rtl="1"/>
            <a:endParaRPr lang="fa-IR" sz="2000" dirty="0">
              <a:latin typeface="Arial" pitchFamily="34" charset="0"/>
              <a:cs typeface="Arial" pitchFamily="34" charset="0"/>
            </a:endParaRPr>
          </a:p>
          <a:p>
            <a:pPr algn="r" rtl="1"/>
            <a:endParaRPr lang="fa-IR" sz="2000" dirty="0">
              <a:latin typeface="Arial" pitchFamily="34" charset="0"/>
              <a:cs typeface="Arial" pitchFamily="34" charset="0"/>
            </a:endParaRPr>
          </a:p>
        </p:txBody>
      </p:sp>
    </p:spTree>
    <p:extLst>
      <p:ext uri="{BB962C8B-B14F-4D97-AF65-F5344CB8AC3E}">
        <p14:creationId xmlns:p14="http://schemas.microsoft.com/office/powerpoint/2010/main" val="88902369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219200"/>
            <a:ext cx="6400800" cy="685800"/>
          </a:xfrm>
        </p:spPr>
        <p:txBody>
          <a:bodyPr>
            <a:normAutofit fontScale="90000"/>
          </a:bodyPr>
          <a:lstStyle/>
          <a:p>
            <a:r>
              <a:rPr lang="fa-IR" dirty="0" smtClean="0"/>
              <a:t>جمع آوری اطلاعات</a:t>
            </a:r>
            <a:endParaRPr lang="en-US" dirty="0"/>
          </a:p>
        </p:txBody>
      </p:sp>
      <p:sp>
        <p:nvSpPr>
          <p:cNvPr id="3" name="Content Placeholder 2"/>
          <p:cNvSpPr>
            <a:spLocks noGrp="1"/>
          </p:cNvSpPr>
          <p:nvPr>
            <p:ph idx="1"/>
          </p:nvPr>
        </p:nvSpPr>
        <p:spPr>
          <a:xfrm>
            <a:off x="2971800" y="2209801"/>
            <a:ext cx="6400800" cy="3048001"/>
          </a:xfrm>
        </p:spPr>
        <p:txBody>
          <a:bodyPr>
            <a:noAutofit/>
          </a:bodyPr>
          <a:lstStyle/>
          <a:p>
            <a:pPr algn="r" rtl="1"/>
            <a:r>
              <a:rPr lang="fa-IR" b="1" dirty="0" smtClean="0">
                <a:latin typeface="Arial" pitchFamily="34" charset="0"/>
                <a:cs typeface="Arial" pitchFamily="34" charset="0"/>
              </a:rPr>
              <a:t>اطلاعات مورد نیاز</a:t>
            </a:r>
          </a:p>
          <a:p>
            <a:pPr algn="r" rtl="1"/>
            <a:r>
              <a:rPr lang="fa-IR" dirty="0" smtClean="0">
                <a:latin typeface="Arial" pitchFamily="34" charset="0"/>
                <a:cs typeface="Arial" pitchFamily="34" charset="0"/>
              </a:rPr>
              <a:t>کلید موفقیت در الگوبرداری جمع آوری اطلاعات مناسب می باشد. در الگوبرداری هر دو نوع اطلاعات کیفی و کمی باید جمع آوری شوند. اگر تیم پروژه الگوبرداری ، فقط بر یک منبع اطلاعاتی مانند نشریات صنعتی تکیه کند،ممکن است نکات مهمی را که می تواند ازهمتایان الگوبرداری کسب کند، از دست بدهد. از طرف دیگر اگر تمرکز تیم فقط بر همتایان باشد ممکن است جزئیات مهمی را که از مشاوران،روزنامه نگاران یا دانشگاهیان قابل کسب است از دست بدهید.</a:t>
            </a:r>
          </a:p>
          <a:p>
            <a:pPr algn="r" rtl="1"/>
            <a:endParaRPr lang="fa-IR" dirty="0" smtClean="0">
              <a:latin typeface="Arial" pitchFamily="34" charset="0"/>
              <a:cs typeface="Arial" pitchFamily="34" charset="0"/>
            </a:endParaRPr>
          </a:p>
          <a:p>
            <a:pPr algn="r" rtl="1"/>
            <a:endParaRPr lang="fa-IR" dirty="0" smtClean="0">
              <a:latin typeface="Arial" pitchFamily="34" charset="0"/>
              <a:cs typeface="Arial" pitchFamily="34" charset="0"/>
            </a:endParaRPr>
          </a:p>
          <a:p>
            <a:pPr algn="r" rtl="1"/>
            <a:endParaRPr lang="fa-IR" dirty="0" smtClean="0">
              <a:latin typeface="Arial" pitchFamily="34" charset="0"/>
              <a:cs typeface="Arial" pitchFamily="34" charset="0"/>
            </a:endParaRPr>
          </a:p>
        </p:txBody>
      </p:sp>
    </p:spTree>
    <p:extLst>
      <p:ext uri="{BB962C8B-B14F-4D97-AF65-F5344CB8AC3E}">
        <p14:creationId xmlns:p14="http://schemas.microsoft.com/office/powerpoint/2010/main" val="155622655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منابع اطلاعاتی</a:t>
            </a:r>
            <a:endParaRPr lang="en-US" dirty="0"/>
          </a:p>
        </p:txBody>
      </p:sp>
      <p:sp>
        <p:nvSpPr>
          <p:cNvPr id="3" name="Content Placeholder 2"/>
          <p:cNvSpPr>
            <a:spLocks noGrp="1"/>
          </p:cNvSpPr>
          <p:nvPr>
            <p:ph idx="1"/>
          </p:nvPr>
        </p:nvSpPr>
        <p:spPr/>
        <p:txBody>
          <a:bodyPr>
            <a:normAutofit/>
          </a:bodyPr>
          <a:lstStyle/>
          <a:p>
            <a:pPr algn="r" rtl="1"/>
            <a:r>
              <a:rPr lang="fa-IR" sz="2000" dirty="0">
                <a:latin typeface="Arial" pitchFamily="34" charset="0"/>
                <a:cs typeface="Arial" pitchFamily="34" charset="0"/>
              </a:rPr>
              <a:t>چهار منبع اصلی اطلاعات برای تیم های پروژه الگوبرداری وجود دارد. این منابع عبارتند از:</a:t>
            </a:r>
          </a:p>
          <a:p>
            <a:pPr algn="r" rtl="1"/>
            <a:r>
              <a:rPr lang="fa-IR" sz="2000" dirty="0">
                <a:latin typeface="Arial" pitchFamily="34" charset="0"/>
                <a:cs typeface="Arial" pitchFamily="34" charset="0"/>
              </a:rPr>
              <a:t>تحقیقات کتابخانه ای -اشخاص ثالث -تبادل مستقیم و بازدید از محل</a:t>
            </a:r>
          </a:p>
          <a:p>
            <a:pPr algn="r" rtl="1"/>
            <a:r>
              <a:rPr lang="fa-IR" sz="2000" dirty="0">
                <a:latin typeface="Arial" pitchFamily="34" charset="0"/>
                <a:cs typeface="Arial" pitchFamily="34" charset="0"/>
              </a:rPr>
              <a:t>که </a:t>
            </a:r>
            <a:r>
              <a:rPr lang="en-US" sz="2000" dirty="0">
                <a:latin typeface="Arial" pitchFamily="34" charset="0"/>
                <a:cs typeface="Arial" pitchFamily="34" charset="0"/>
              </a:rPr>
              <a:t> </a:t>
            </a:r>
            <a:r>
              <a:rPr lang="fa-IR" sz="2000" dirty="0">
                <a:latin typeface="Arial" pitchFamily="34" charset="0"/>
                <a:cs typeface="Arial" pitchFamily="34" charset="0"/>
              </a:rPr>
              <a:t>تبادل مستقیم همان </a:t>
            </a:r>
            <a:r>
              <a:rPr lang="fa-IR" sz="2000" dirty="0">
                <a:latin typeface="Arial" pitchFamily="34" charset="0"/>
                <a:cs typeface="Arial" pitchFamily="34" charset="0"/>
              </a:rPr>
              <a:t>شیوه های رسانه ای می باشد مثل تحقیقات تلفنی – پرسشنامه های کتبی- کنفرانس ویدئویی- کنفرانس از راه دور</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515864909"/>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تحلیل داده ها و شناسایی شکاف ها</a:t>
            </a:r>
            <a:endParaRPr lang="en-US" dirty="0"/>
          </a:p>
        </p:txBody>
      </p:sp>
      <p:sp>
        <p:nvSpPr>
          <p:cNvPr id="3" name="Content Placeholder 2"/>
          <p:cNvSpPr>
            <a:spLocks noGrp="1"/>
          </p:cNvSpPr>
          <p:nvPr>
            <p:ph idx="1"/>
          </p:nvPr>
        </p:nvSpPr>
        <p:spPr/>
        <p:txBody>
          <a:bodyPr>
            <a:normAutofit/>
          </a:bodyPr>
          <a:lstStyle/>
          <a:p>
            <a:pPr algn="r" rtl="1"/>
            <a:r>
              <a:rPr lang="fa-IR" sz="2000" dirty="0">
                <a:latin typeface="Arial" pitchFamily="34" charset="0"/>
                <a:cs typeface="Arial" pitchFamily="34" charset="0"/>
              </a:rPr>
              <a:t>وظیفه تیم پروژه پس از جمع آوری داده ها، تفسیر اطلاعات به دست آمده و مشخص کردن حوزه های بهبود می باشد. این کار در  دو مرحله زیر صورت می گیرد: </a:t>
            </a:r>
          </a:p>
          <a:p>
            <a:pPr algn="r" rtl="1"/>
            <a:r>
              <a:rPr lang="fa-IR" sz="2000" dirty="0">
                <a:latin typeface="Arial" pitchFamily="34" charset="0"/>
                <a:cs typeface="Arial" pitchFamily="34" charset="0"/>
              </a:rPr>
              <a:t>	بازنگری تحلیلی داده ها</a:t>
            </a:r>
          </a:p>
          <a:p>
            <a:pPr algn="r" rtl="1"/>
            <a:r>
              <a:rPr lang="fa-IR" sz="2000" dirty="0">
                <a:latin typeface="Arial" pitchFamily="34" charset="0"/>
                <a:cs typeface="Arial" pitchFamily="34" charset="0"/>
              </a:rPr>
              <a:t>	شناسایی و تحلیل شکاف ها در عملکرد</a:t>
            </a:r>
          </a:p>
          <a:p>
            <a:pPr algn="ct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957893359"/>
      </p:ext>
    </p:extLst>
  </p:cSld>
  <p:clrMapOvr>
    <a:masterClrMapping/>
  </p:clrMapOvr>
  <p:transition spd="slow">
    <p:wheel spokes="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57200"/>
            <a:ext cx="6400800" cy="685800"/>
          </a:xfrm>
        </p:spPr>
        <p:txBody>
          <a:bodyPr>
            <a:normAutofit fontScale="90000"/>
          </a:bodyPr>
          <a:lstStyle/>
          <a:p>
            <a:r>
              <a:rPr lang="fa-IR" dirty="0" smtClean="0"/>
              <a:t>	شناسایی و تحلیل شکاف ها در عملکرد</a:t>
            </a:r>
            <a:endParaRPr lang="en-US" dirty="0"/>
          </a:p>
        </p:txBody>
      </p:sp>
      <p:sp>
        <p:nvSpPr>
          <p:cNvPr id="3" name="Content Placeholder 2"/>
          <p:cNvSpPr>
            <a:spLocks noGrp="1"/>
          </p:cNvSpPr>
          <p:nvPr>
            <p:ph idx="1"/>
          </p:nvPr>
        </p:nvSpPr>
        <p:spPr>
          <a:xfrm>
            <a:off x="2920621" y="1295404"/>
            <a:ext cx="6400800" cy="3048001"/>
          </a:xfrm>
        </p:spPr>
        <p:txBody>
          <a:bodyPr>
            <a:normAutofit/>
          </a:bodyPr>
          <a:lstStyle/>
          <a:p>
            <a:pPr algn="r" rtl="1"/>
            <a:r>
              <a:rPr lang="fa-IR" dirty="0" smtClean="0">
                <a:latin typeface="Arial" pitchFamily="34" charset="0"/>
                <a:cs typeface="Arial" pitchFamily="34" charset="0"/>
              </a:rPr>
              <a:t>قدم اول در بازنگری تحلیلی داده ها تبدیل تفاوت های موجود میان اطلاعات به دست آمده از همتایان الگوبردار به مقادیر کمی می باشد.</a:t>
            </a:r>
          </a:p>
          <a:p>
            <a:pPr algn="r" rtl="1"/>
            <a:r>
              <a:rPr lang="fa-IR" dirty="0" smtClean="0">
                <a:latin typeface="Arial" pitchFamily="34" charset="0"/>
                <a:cs typeface="Arial" pitchFamily="34" charset="0"/>
              </a:rPr>
              <a:t>علاوه بر جدول ماتریسی  می توان نمودارهای میله ای ، هیستوگرام ها، نمودارهای استخوان ماهی ، نمودارهای پراکندگی و سایر ابزارهای آماری تجزیه و تحلیل را نام برد.</a:t>
            </a:r>
          </a:p>
          <a:p>
            <a:pPr algn="r"/>
            <a:endParaRPr lang="en-US" dirty="0">
              <a:latin typeface="Arial" pitchFamily="34" charset="0"/>
              <a:cs typeface="Arial" pitchFamily="34" charset="0"/>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733800"/>
            <a:ext cx="8534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31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بازنگری تحلیلی داده ها </a:t>
            </a:r>
            <a:endParaRPr lang="en-US" dirty="0"/>
          </a:p>
        </p:txBody>
      </p:sp>
      <p:sp>
        <p:nvSpPr>
          <p:cNvPr id="3" name="Content Placeholder 2"/>
          <p:cNvSpPr>
            <a:spLocks noGrp="1"/>
          </p:cNvSpPr>
          <p:nvPr>
            <p:ph idx="1"/>
          </p:nvPr>
        </p:nvSpPr>
        <p:spPr/>
        <p:txBody>
          <a:bodyPr>
            <a:normAutofit/>
          </a:bodyPr>
          <a:lstStyle/>
          <a:p>
            <a:pPr algn="r" rtl="1"/>
            <a:r>
              <a:rPr lang="fa-IR" sz="2000" dirty="0">
                <a:latin typeface="Arial" pitchFamily="34" charset="0"/>
                <a:cs typeface="Arial" pitchFamily="34" charset="0"/>
              </a:rPr>
              <a:t> اعضای تیم پروژه برای مقایسه همتایان الگوبرداری، باید به شناسایی محیط های متفاوتی که هر کدام از همتایان در آن عمل می کنند،بپردازند. بدین منظور ابزارهای متعددی وجود دارد که می توانند توسط تیم پروژه مورد استفاده قرار گیرند. تجزیه و تحلیل میدان نیرو  یکی از ابزارهایی است که برای ترغیب  افراد در شناسایی نیرو های هدایت کننده یک سازمان به کار می رود.</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5115890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مقدمه</a:t>
            </a:r>
            <a:endParaRPr lang="en-US" dirty="0"/>
          </a:p>
        </p:txBody>
      </p:sp>
      <p:sp>
        <p:nvSpPr>
          <p:cNvPr id="3" name="Content Placeholder 2"/>
          <p:cNvSpPr>
            <a:spLocks noGrp="1"/>
          </p:cNvSpPr>
          <p:nvPr>
            <p:ph idx="1"/>
          </p:nvPr>
        </p:nvSpPr>
        <p:spPr>
          <a:xfrm>
            <a:off x="2819400" y="2286004"/>
            <a:ext cx="6400800" cy="3048001"/>
          </a:xfrm>
        </p:spPr>
        <p:txBody>
          <a:bodyPr>
            <a:noAutofit/>
          </a:bodyPr>
          <a:lstStyle/>
          <a:p>
            <a:pPr algn="r" rtl="1"/>
            <a:r>
              <a:rPr lang="fa-IR" sz="2000" dirty="0">
                <a:latin typeface="Arial" pitchFamily="34" charset="0"/>
                <a:cs typeface="Arial" pitchFamily="34" charset="0"/>
              </a:rPr>
              <a:t>در جهان امروز در شرایط رقابتی بازارکیفیت محصول وبهره وری به عنوان دو عامل اساسی و مهم در حفظ و </a:t>
            </a:r>
            <a:r>
              <a:rPr lang="fa-IR" sz="2000" dirty="0">
                <a:latin typeface="Arial" pitchFamily="34" charset="0"/>
                <a:cs typeface="Arial" pitchFamily="34" charset="0"/>
              </a:rPr>
              <a:t>بقای </a:t>
            </a:r>
            <a:r>
              <a:rPr lang="fa-IR" sz="2000" dirty="0">
                <a:latin typeface="Arial" pitchFamily="34" charset="0"/>
                <a:cs typeface="Arial" pitchFamily="34" charset="0"/>
              </a:rPr>
              <a:t>موسسات حرف اول </a:t>
            </a:r>
            <a:r>
              <a:rPr lang="fa-IR" sz="2000" dirty="0">
                <a:latin typeface="Arial" pitchFamily="34" charset="0"/>
                <a:cs typeface="Arial" pitchFamily="34" charset="0"/>
              </a:rPr>
              <a:t>را </a:t>
            </a:r>
            <a:r>
              <a:rPr lang="fa-IR" sz="2000" dirty="0">
                <a:latin typeface="Arial" pitchFamily="34" charset="0"/>
                <a:cs typeface="Arial" pitchFamily="34" charset="0"/>
              </a:rPr>
              <a:t>زده و آنهایی که از بهره وری و کیفیت بالاتری برخوردار هستند در بازار حضور داشته و ماندگار خواهند ماند. از این رو اطلاع مداوم از وضعیت بازار کیفیت و کمیت محصولات رقبا و همچنین سیستمها و روشهای انجام کار آنها برای هر موسسه وشرکت رقیب ضروری می </a:t>
            </a:r>
            <a:r>
              <a:rPr lang="fa-IR" sz="2000" dirty="0">
                <a:latin typeface="Arial" pitchFamily="34" charset="0"/>
                <a:cs typeface="Arial" pitchFamily="34" charset="0"/>
              </a:rPr>
              <a:t>باشد.</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637619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219200"/>
            <a:ext cx="6400800" cy="914400"/>
          </a:xfrm>
        </p:spPr>
        <p:txBody>
          <a:bodyPr>
            <a:noAutofit/>
          </a:bodyPr>
          <a:lstStyle/>
          <a:p>
            <a:r>
              <a:rPr lang="fa-IR" sz="3200" dirty="0"/>
              <a:t>شناسایی و تحلیل شکاف ها در عملکرد</a:t>
            </a:r>
            <a:endParaRPr lang="en-US" sz="3200" dirty="0"/>
          </a:p>
        </p:txBody>
      </p:sp>
      <p:sp>
        <p:nvSpPr>
          <p:cNvPr id="3" name="Content Placeholder 2"/>
          <p:cNvSpPr>
            <a:spLocks noGrp="1"/>
          </p:cNvSpPr>
          <p:nvPr>
            <p:ph idx="1"/>
          </p:nvPr>
        </p:nvSpPr>
        <p:spPr>
          <a:xfrm>
            <a:off x="2819400" y="2209804"/>
            <a:ext cx="6400800" cy="3048001"/>
          </a:xfrm>
        </p:spPr>
        <p:txBody>
          <a:bodyPr>
            <a:noAutofit/>
          </a:bodyPr>
          <a:lstStyle/>
          <a:p>
            <a:pPr algn="r" rtl="1"/>
            <a:r>
              <a:rPr lang="fa-IR" dirty="0" smtClean="0">
                <a:latin typeface="Arial" pitchFamily="34" charset="0"/>
                <a:cs typeface="Arial" pitchFamily="34" charset="0"/>
              </a:rPr>
              <a:t>قدم بعدی پس از تکمیل تجزیه و تحلیل داده ها ، شناسایی معیارهای عملکرد شرکت خود و مقایسه آن ها با دیگر همتایان الگوبرداری می باشد</a:t>
            </a:r>
          </a:p>
          <a:p>
            <a:pPr algn="r" rtl="1"/>
            <a:r>
              <a:rPr lang="fa-IR" dirty="0" smtClean="0">
                <a:latin typeface="Arial" pitchFamily="34" charset="0"/>
                <a:cs typeface="Arial" pitchFamily="34" charset="0"/>
              </a:rPr>
              <a:t>در حالتی که استاندارهای داخلی، بالاتر از عملکرد هدف قرار گیرد، اصطلاح شکاف مثبت و هنگامی  سطوح عملکردی دریک سازمان پایین تر از عملکرد هدف یا بهترین رویه موجود قرار گیرد اصطلاح شکاف منفی را بکار می برند.تیم باید اندازه شکاف بین واقعیت و هدف (بهترین رویه عملکرد) را به یک مقدار کمی تبدیل نماید.</a:t>
            </a:r>
          </a:p>
          <a:p>
            <a:pPr algn="r" rtl="1"/>
            <a:r>
              <a:rPr lang="fa-IR" dirty="0" smtClean="0">
                <a:latin typeface="Arial" pitchFamily="34" charset="0"/>
                <a:cs typeface="Arial" pitchFamily="34" charset="0"/>
              </a:rPr>
              <a:t>همچنین بیان اختلاف در عملکرد بهترین رویه و عملیات داخلی فعلی مهم است.</a:t>
            </a:r>
          </a:p>
          <a:p>
            <a:pPr algn="r"/>
            <a:endParaRPr lang="en-US" dirty="0">
              <a:latin typeface="Arial" pitchFamily="34" charset="0"/>
              <a:cs typeface="Arial" pitchFamily="34" charset="0"/>
            </a:endParaRPr>
          </a:p>
        </p:txBody>
      </p:sp>
    </p:spTree>
    <p:extLst>
      <p:ext uri="{BB962C8B-B14F-4D97-AF65-F5344CB8AC3E}">
        <p14:creationId xmlns:p14="http://schemas.microsoft.com/office/powerpoint/2010/main" val="42742046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اولویت بندی</a:t>
            </a:r>
            <a:endParaRPr lang="en-US" dirty="0"/>
          </a:p>
        </p:txBody>
      </p:sp>
      <p:sp>
        <p:nvSpPr>
          <p:cNvPr id="3" name="Content Placeholder 2"/>
          <p:cNvSpPr>
            <a:spLocks noGrp="1"/>
          </p:cNvSpPr>
          <p:nvPr>
            <p:ph idx="1"/>
          </p:nvPr>
        </p:nvSpPr>
        <p:spPr/>
        <p:txBody>
          <a:bodyPr>
            <a:noAutofit/>
          </a:bodyPr>
          <a:lstStyle/>
          <a:p>
            <a:pPr algn="r" rtl="1"/>
            <a:r>
              <a:rPr lang="fa-IR" sz="2000" dirty="0">
                <a:latin typeface="Arial" pitchFamily="34" charset="0"/>
                <a:cs typeface="Arial" pitchFamily="34" charset="0"/>
              </a:rPr>
              <a:t>قدم بعدی شناسایی و اولویت بندی حوزه های مورد نظر برای اعمال تغییرات و تهیه برنامه بهبود می باشد.</a:t>
            </a:r>
          </a:p>
          <a:p>
            <a:pPr algn="r" rtl="1"/>
            <a:r>
              <a:rPr lang="fa-IR" sz="2000" dirty="0">
                <a:latin typeface="Arial" pitchFamily="34" charset="0"/>
                <a:cs typeface="Arial" pitchFamily="34" charset="0"/>
              </a:rPr>
              <a:t>روش های مختلفی برای اولویت بندی محل های بهبود وجود دارد که اغلب این روش ها بر نظریات مشتریان ،هزینه هایی که سازمان برای اجرای بهبود به دست  خواهد شد، سودی  که سازمان از اجرای بهبود به دست خواهد آورد و اهمیت تغییرات در دستیابی به اهداف سازمان ، تمرکزدارند.</a:t>
            </a:r>
          </a:p>
          <a:p>
            <a:pPr algn="r" rtl="1"/>
            <a:r>
              <a:rPr lang="fa-IR" sz="2000" dirty="0">
                <a:latin typeface="Arial" pitchFamily="34" charset="0"/>
                <a:cs typeface="Arial" pitchFamily="34" charset="0"/>
              </a:rPr>
              <a:t> </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77993439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295400"/>
            <a:ext cx="6400800" cy="685800"/>
          </a:xfrm>
        </p:spPr>
        <p:txBody>
          <a:bodyPr>
            <a:normAutofit fontScale="90000"/>
          </a:bodyPr>
          <a:lstStyle/>
          <a:p>
            <a:r>
              <a:rPr lang="fa-IR" dirty="0" smtClean="0"/>
              <a:t>اجرای تغییرات</a:t>
            </a:r>
            <a:endParaRPr lang="en-US" dirty="0"/>
          </a:p>
        </p:txBody>
      </p:sp>
      <p:sp>
        <p:nvSpPr>
          <p:cNvPr id="3" name="Content Placeholder 2"/>
          <p:cNvSpPr>
            <a:spLocks noGrp="1"/>
          </p:cNvSpPr>
          <p:nvPr>
            <p:ph idx="1"/>
          </p:nvPr>
        </p:nvSpPr>
        <p:spPr>
          <a:xfrm>
            <a:off x="3048000" y="2286001"/>
            <a:ext cx="6400800" cy="3048001"/>
          </a:xfrm>
        </p:spPr>
        <p:txBody>
          <a:bodyPr>
            <a:noAutofit/>
          </a:bodyPr>
          <a:lstStyle/>
          <a:p>
            <a:pPr algn="r" rtl="1"/>
            <a:r>
              <a:rPr lang="fa-IR" sz="1600" dirty="0">
                <a:latin typeface="Arial" pitchFamily="34" charset="0"/>
                <a:cs typeface="Arial" pitchFamily="34" charset="0"/>
              </a:rPr>
              <a:t>ایجاد تغییرات در راستای رفع شکاف ها در سازمان است.   تغییرات مد نظر سپس بر اساس روش هایی که مطرح گردید، اولویت بندی شده و نوبت به اجرای تغییرات می رسد.برای اجرای تغییرات،یافته ها باید به افراد داخل سازمان انتقال یابد.</a:t>
            </a:r>
          </a:p>
          <a:p>
            <a:pPr algn="r" rtl="1"/>
            <a:r>
              <a:rPr lang="fa-IR" sz="1600" dirty="0">
                <a:latin typeface="Arial" pitchFamily="34" charset="0"/>
                <a:cs typeface="Arial" pitchFamily="34" charset="0"/>
              </a:rPr>
              <a:t>دو گروه باید در این تغییرات سهم داشته باشند. اولین گروه، شامل کسانی است که فرآیند را اجرا می کنند. گروه دوم ، شامل افرادی از قبیل مدیران هستند که می توانند وسایل و منابع لازم را برای اجرای تغییرات فراهم آورند.</a:t>
            </a:r>
          </a:p>
          <a:p>
            <a:pPr algn="r" rtl="1"/>
            <a:r>
              <a:rPr lang="fa-IR" sz="1600" dirty="0">
                <a:latin typeface="Arial" pitchFamily="34" charset="0"/>
                <a:cs typeface="Arial" pitchFamily="34" charset="0"/>
              </a:rPr>
              <a:t>تغییرات فرآیند، احتمالا جریان عملیات تامین کننده و مشتریان را تحت تاثیر قرار می دهد. از این رو، مدیران ارشد باید اساس و نتیجه نهایی اهداف جدید را بدانند تا تغییر را قهرمانی کنند.</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089261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بازنگری</a:t>
            </a:r>
            <a:endParaRPr lang="en-US" dirty="0"/>
          </a:p>
        </p:txBody>
      </p:sp>
      <p:sp>
        <p:nvSpPr>
          <p:cNvPr id="3" name="Content Placeholder 2"/>
          <p:cNvSpPr>
            <a:spLocks noGrp="1"/>
          </p:cNvSpPr>
          <p:nvPr>
            <p:ph idx="1"/>
          </p:nvPr>
        </p:nvSpPr>
        <p:spPr/>
        <p:txBody>
          <a:bodyPr>
            <a:normAutofit/>
          </a:bodyPr>
          <a:lstStyle/>
          <a:p>
            <a:pPr algn="r" rtl="1"/>
            <a:r>
              <a:rPr lang="fa-IR" sz="2000" dirty="0">
                <a:latin typeface="Arial" pitchFamily="34" charset="0"/>
                <a:cs typeface="Arial" pitchFamily="34" charset="0"/>
              </a:rPr>
              <a:t>مدت زمان برای مرحله اجرای برنامه الگو برداری با توجه به پیچیدگی بهبود های پیشنهادی</a:t>
            </a:r>
            <a:r>
              <a:rPr lang="fa-IR" sz="2000" dirty="0">
                <a:latin typeface="Arial" pitchFamily="34" charset="0"/>
                <a:cs typeface="Arial" pitchFamily="34" charset="0"/>
              </a:rPr>
              <a:t>، بسیاری متفاوت است </a:t>
            </a:r>
            <a:endParaRPr lang="fa-IR" sz="2000" dirty="0">
              <a:latin typeface="Arial" pitchFamily="34" charset="0"/>
              <a:cs typeface="Arial" pitchFamily="34" charset="0"/>
            </a:endParaRPr>
          </a:p>
          <a:p>
            <a:pPr algn="r" rtl="1"/>
            <a:r>
              <a:rPr lang="fa-IR" sz="2000" dirty="0">
                <a:latin typeface="Arial" pitchFamily="34" charset="0"/>
                <a:cs typeface="Arial" pitchFamily="34" charset="0"/>
              </a:rPr>
              <a:t>. اگر پیاده سازی برنامه ها نیازمند مدت زمان طولانی باشد، در این صورت باید به دنبال پروژه بعدی رفت. زیرا که در محیط شدیدا رقابتی امروزه، سرعت تغییرات بسیار زیاد است.</a:t>
            </a:r>
          </a:p>
          <a:p>
            <a:pPr algn="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2183763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به هنگام بودن </a:t>
            </a:r>
            <a:endParaRPr lang="en-US" dirty="0"/>
          </a:p>
        </p:txBody>
      </p:sp>
      <p:sp>
        <p:nvSpPr>
          <p:cNvPr id="3" name="Content Placeholder 2"/>
          <p:cNvSpPr>
            <a:spLocks noGrp="1"/>
          </p:cNvSpPr>
          <p:nvPr>
            <p:ph idx="1"/>
          </p:nvPr>
        </p:nvSpPr>
        <p:spPr>
          <a:xfrm>
            <a:off x="2895600" y="2209804"/>
            <a:ext cx="6400800" cy="3048001"/>
          </a:xfrm>
        </p:spPr>
        <p:txBody>
          <a:bodyPr>
            <a:noAutofit/>
          </a:bodyPr>
          <a:lstStyle/>
          <a:p>
            <a:pPr marL="0" indent="0" algn="r">
              <a:buNone/>
            </a:pPr>
            <a:r>
              <a:rPr lang="fa-IR" dirty="0" smtClean="0">
                <a:latin typeface="Arial" pitchFamily="34" charset="0"/>
                <a:cs typeface="Arial" pitchFamily="34" charset="0"/>
              </a:rPr>
              <a:t>شبکه های الگوبرداری متعددی برای به هنگام کردن اطلاعات الگوبرداری ، تاسیس شده اند. در این شبکه ها ،گروهی از افراد به نمایندگی از شرکت هایشان ،به صورت منظم،جلساتی را تشکیل دادهو اطلاعات موفقیت ها و شکست های خود را در اختیار یکدیگر قرار می دهند.</a:t>
            </a:r>
          </a:p>
          <a:p>
            <a:pPr marL="0" indent="0" algn="r">
              <a:buNone/>
            </a:pPr>
            <a:r>
              <a:rPr lang="fa-IR" dirty="0" smtClean="0">
                <a:latin typeface="Arial" pitchFamily="34" charset="0"/>
                <a:cs typeface="Arial" pitchFamily="34" charset="0"/>
              </a:rPr>
              <a:t>یکی از پیش شرط های عضویت در این شبکه ها،محرمانه بودن مطلق موضوعات مطروحه است. در این صورت شرکت کنندگان قادر به در اختیار گذاردن آشکار تجربیات خود، چه خوب و چه بد خواهند بود.شبکه های الگوبرداری، تنها در حدی توسط اعضا تغذیه اطلاعاتی می شوند، سودمند می باشند.</a:t>
            </a:r>
          </a:p>
          <a:p>
            <a:pPr marL="0" indent="0" algn="r">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346423116"/>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143000"/>
            <a:ext cx="6400800" cy="685800"/>
          </a:xfrm>
        </p:spPr>
        <p:txBody>
          <a:bodyPr>
            <a:normAutofit fontScale="90000"/>
          </a:bodyPr>
          <a:lstStyle/>
          <a:p>
            <a:r>
              <a:rPr lang="fa-IR" dirty="0" smtClean="0"/>
              <a:t>بسط الگوبرداری</a:t>
            </a:r>
            <a:endParaRPr lang="en-US" dirty="0"/>
          </a:p>
        </p:txBody>
      </p:sp>
      <p:sp>
        <p:nvSpPr>
          <p:cNvPr id="3" name="Content Placeholder 2"/>
          <p:cNvSpPr>
            <a:spLocks noGrp="1"/>
          </p:cNvSpPr>
          <p:nvPr>
            <p:ph idx="1"/>
          </p:nvPr>
        </p:nvSpPr>
        <p:spPr>
          <a:xfrm>
            <a:off x="3048000" y="2362201"/>
            <a:ext cx="6400800" cy="3048001"/>
          </a:xfrm>
        </p:spPr>
        <p:txBody>
          <a:bodyPr>
            <a:noAutofit/>
          </a:bodyPr>
          <a:lstStyle/>
          <a:p>
            <a:pPr algn="r" rtl="1"/>
            <a:r>
              <a:rPr lang="fa-IR" dirty="0" smtClean="0">
                <a:latin typeface="Arial" pitchFamily="34" charset="0"/>
                <a:cs typeface="Arial" pitchFamily="34" charset="0"/>
              </a:rPr>
              <a:t>پس از تکمیل تحقیقات الگوبرداری و انجام بازنگری،تیم پروژه حوزه های دیگری را در کل تجارت برای الگوبرداری شناسایی می نماید. </a:t>
            </a:r>
          </a:p>
          <a:p>
            <a:pPr algn="r" rtl="1"/>
            <a:r>
              <a:rPr lang="fa-IR" dirty="0" smtClean="0">
                <a:latin typeface="Arial" pitchFamily="34" charset="0"/>
                <a:cs typeface="Arial" pitchFamily="34" charset="0"/>
              </a:rPr>
              <a:t>الگوبرداری زمانی موثر خواهد بود که همره با یادگیری تجربه اندوزی و مبتنی بر فعالیت باشد به گونه ای که بتوان تجربیات را با دیگران در میان گذاشت.</a:t>
            </a:r>
          </a:p>
          <a:p>
            <a:pPr algn="r" rtl="1"/>
            <a:r>
              <a:rPr lang="fa-IR" dirty="0" smtClean="0">
                <a:latin typeface="Arial" pitchFamily="34" charset="0"/>
                <a:cs typeface="Arial" pitchFamily="34" charset="0"/>
              </a:rPr>
              <a:t>تیم باید نحوه استفاده از آموخته های خود را برای گسترش الگوبرداری به دیگر حوزه های تجارت و نیز چگونگی پیدا کردن پشتیبانان (قهرمانان) نهضت را در این حوزه های جدید در نظر داشته باشد.</a:t>
            </a:r>
            <a:endParaRPr lang="en-US" dirty="0">
              <a:latin typeface="Arial" pitchFamily="34" charset="0"/>
              <a:cs typeface="Arial" pitchFamily="34" charset="0"/>
            </a:endParaRPr>
          </a:p>
        </p:txBody>
      </p:sp>
    </p:spTree>
    <p:extLst>
      <p:ext uri="{BB962C8B-B14F-4D97-AF65-F5344CB8AC3E}">
        <p14:creationId xmlns:p14="http://schemas.microsoft.com/office/powerpoint/2010/main" val="12872072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  سوالات فصل</a:t>
            </a:r>
            <a:endParaRPr lang="en-US" dirty="0"/>
          </a:p>
        </p:txBody>
      </p:sp>
      <p:sp>
        <p:nvSpPr>
          <p:cNvPr id="3" name="Content Placeholder 2"/>
          <p:cNvSpPr>
            <a:spLocks noGrp="1"/>
          </p:cNvSpPr>
          <p:nvPr>
            <p:ph idx="1"/>
          </p:nvPr>
        </p:nvSpPr>
        <p:spPr/>
        <p:txBody>
          <a:bodyPr>
            <a:normAutofit/>
          </a:bodyPr>
          <a:lstStyle/>
          <a:p>
            <a:pPr algn="r" rtl="1"/>
            <a:r>
              <a:rPr lang="fa-IR" sz="2000" dirty="0">
                <a:latin typeface="Arial" pitchFamily="34" charset="0"/>
                <a:cs typeface="Arial" pitchFamily="34" charset="0"/>
              </a:rPr>
              <a:t> </a:t>
            </a:r>
            <a:r>
              <a:rPr lang="fa-IR" sz="2100" b="1" dirty="0">
                <a:latin typeface="Arial" pitchFamily="34" charset="0"/>
                <a:cs typeface="Arial" pitchFamily="34" charset="0"/>
              </a:rPr>
              <a:t>1-الگوبرداری را تعریف کنید. </a:t>
            </a:r>
            <a:r>
              <a:rPr lang="fa-IR" sz="2100" dirty="0">
                <a:latin typeface="Arial" pitchFamily="34" charset="0"/>
                <a:cs typeface="Arial" pitchFamily="34" charset="0"/>
              </a:rPr>
              <a:t>روشی سیستماتیک است که سازمانها بسیله آن می توانند فعالیت های خود را بر اساس بهترین صنعت یا سازمان اندازه گیری و اصلاح کنند.در واقع الگو برداری ابزاری برای بهبود مستمر است و می تواند توسط انواع سازمانهای تولیدی و خدماتی به کار گرفته شود.</a:t>
            </a:r>
          </a:p>
          <a:p>
            <a:pPr algn="r" rtl="1"/>
            <a:r>
              <a:rPr lang="fa-IR" sz="2100" b="1" dirty="0">
                <a:latin typeface="Arial" pitchFamily="34" charset="0"/>
                <a:cs typeface="Arial" pitchFamily="34" charset="0"/>
              </a:rPr>
              <a:t>2-انواع الگو برداری را نام ببرید. </a:t>
            </a:r>
            <a:r>
              <a:rPr lang="fa-IR" sz="2000" dirty="0">
                <a:latin typeface="Arial" pitchFamily="34" charset="0"/>
                <a:cs typeface="Arial" pitchFamily="34" charset="0"/>
              </a:rPr>
              <a:t>1</a:t>
            </a:r>
            <a:r>
              <a:rPr lang="fa-IR" sz="2100" dirty="0">
                <a:latin typeface="Arial" pitchFamily="34" charset="0"/>
                <a:cs typeface="Arial" pitchFamily="34" charset="0"/>
              </a:rPr>
              <a:t>) الگو برداری داخلی 2) الگو برداری رقابتی 3) الگو برداری فرایندی</a:t>
            </a:r>
          </a:p>
          <a:p>
            <a:pPr algn="r" rtl="1"/>
            <a:r>
              <a:rPr lang="fa-IR" sz="2100" b="1" dirty="0">
                <a:latin typeface="Arial" pitchFamily="34" charset="0"/>
                <a:cs typeface="Arial" pitchFamily="34" charset="0"/>
              </a:rPr>
              <a:t>3-فرایندهای الگو برداری را نام ببرید. </a:t>
            </a:r>
            <a:r>
              <a:rPr lang="fa-IR" sz="2000" dirty="0">
                <a:latin typeface="Arial" pitchFamily="34" charset="0"/>
                <a:cs typeface="Arial" pitchFamily="34" charset="0"/>
              </a:rPr>
              <a:t>1</a:t>
            </a:r>
            <a:r>
              <a:rPr lang="fa-IR" sz="2100" dirty="0">
                <a:latin typeface="Arial" pitchFamily="34" charset="0"/>
                <a:cs typeface="Arial" pitchFamily="34" charset="0"/>
              </a:rPr>
              <a:t>- شناسایی و درک فرایند خود 2- توافق در مورد موضوع مورد الگو برداری 3-جمع آوری داده 4- تحلیل داده ها و شناسایی شکاف ها 5- برنامه ریزی و اجرای بهبود ها 6- باز نگری</a:t>
            </a:r>
            <a:endParaRPr lang="en-US" sz="2100" dirty="0">
              <a:latin typeface="Arial" pitchFamily="34" charset="0"/>
              <a:cs typeface="Arial" pitchFamily="34" charset="0"/>
            </a:endParaRPr>
          </a:p>
        </p:txBody>
      </p:sp>
    </p:spTree>
    <p:extLst>
      <p:ext uri="{BB962C8B-B14F-4D97-AF65-F5344CB8AC3E}">
        <p14:creationId xmlns:p14="http://schemas.microsoft.com/office/powerpoint/2010/main" val="8611438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سوالات فصل</a:t>
            </a:r>
            <a:endParaRPr lang="en-US" dirty="0"/>
          </a:p>
        </p:txBody>
      </p:sp>
      <p:sp>
        <p:nvSpPr>
          <p:cNvPr id="3" name="Content Placeholder 2"/>
          <p:cNvSpPr>
            <a:spLocks noGrp="1"/>
          </p:cNvSpPr>
          <p:nvPr>
            <p:ph idx="1"/>
          </p:nvPr>
        </p:nvSpPr>
        <p:spPr/>
        <p:txBody>
          <a:bodyPr>
            <a:normAutofit/>
          </a:bodyPr>
          <a:lstStyle/>
          <a:p>
            <a:pPr algn="r" rtl="1"/>
            <a:r>
              <a:rPr lang="fa-IR" sz="2400" b="1" dirty="0">
                <a:latin typeface="Arial" pitchFamily="34" charset="0"/>
                <a:cs typeface="Arial" pitchFamily="34" charset="0"/>
              </a:rPr>
              <a:t>4- وظیفه تیم پروژه را تعریف </a:t>
            </a:r>
            <a:r>
              <a:rPr lang="fa-IR" sz="2400" b="1" dirty="0">
                <a:latin typeface="Arial" pitchFamily="34" charset="0"/>
                <a:cs typeface="Arial" pitchFamily="34" charset="0"/>
              </a:rPr>
              <a:t>کنید. </a:t>
            </a:r>
            <a:r>
              <a:rPr lang="fa-IR" sz="1900" dirty="0">
                <a:latin typeface="Arial" pitchFamily="34" charset="0"/>
                <a:cs typeface="Arial" pitchFamily="34" charset="0"/>
              </a:rPr>
              <a:t>وظیفه تیم پروژه پس از جمع آوری داده ها، تفسیر اطلاعات به دست آمده و مشخص کردن حوزه های بهبود می باشد. این کار در  دو مرحله زیر صورت می گیرد: بازنگری تحلیلی داده ها    شناسایی و تحلیل شکاف ها در عملکرد</a:t>
            </a:r>
          </a:p>
          <a:p>
            <a:pPr indent="0" algn="r" rtl="1">
              <a:buNone/>
            </a:pPr>
            <a:r>
              <a:rPr lang="fa-IR" sz="2400" b="1" dirty="0">
                <a:latin typeface="Arial" pitchFamily="34" charset="0"/>
                <a:cs typeface="Arial" pitchFamily="34" charset="0"/>
              </a:rPr>
              <a:t>5- چه زمانی از اصطلاح شکاف مثبت و چه زمانی از اصطلاح شکاف منفی استفاده میکنند</a:t>
            </a:r>
            <a:r>
              <a:rPr lang="fa-IR" sz="2400" b="1" dirty="0">
                <a:latin typeface="Arial" pitchFamily="34" charset="0"/>
                <a:cs typeface="Arial" pitchFamily="34" charset="0"/>
              </a:rPr>
              <a:t>؟ </a:t>
            </a:r>
            <a:r>
              <a:rPr lang="fa-IR" sz="2100" dirty="0">
                <a:latin typeface="Arial" pitchFamily="34" charset="0"/>
                <a:cs typeface="Arial" pitchFamily="34" charset="0"/>
              </a:rPr>
              <a:t>در حالتی که استاندارهای داخلی، بالاتر از عملکرد هدف قرار گیرد، اصطلاح شکاف مثبت و هنگامی  سطوح عملکردی دریک سازمان پایین تر از عملکرد هدف یا بهترین رویه موجود قرار گیرد اصطلاح شکاف منفی را بکار می برند</a:t>
            </a:r>
          </a:p>
          <a:p>
            <a:pPr indent="0" algn="r" rtl="1">
              <a:buNone/>
            </a:pPr>
            <a:r>
              <a:rPr lang="fa-IR" sz="2100" dirty="0">
                <a:latin typeface="Arial" pitchFamily="34" charset="0"/>
                <a:cs typeface="Arial" pitchFamily="34" charset="0"/>
              </a:rPr>
              <a:t>		</a:t>
            </a:r>
            <a:endParaRPr lang="en-US" sz="2100" dirty="0">
              <a:latin typeface="Arial" pitchFamily="34" charset="0"/>
              <a:cs typeface="Arial" pitchFamily="34" charset="0"/>
            </a:endParaRPr>
          </a:p>
        </p:txBody>
      </p:sp>
    </p:spTree>
    <p:extLst>
      <p:ext uri="{BB962C8B-B14F-4D97-AF65-F5344CB8AC3E}">
        <p14:creationId xmlns:p14="http://schemas.microsoft.com/office/powerpoint/2010/main" val="2318554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971800" y="3048001"/>
            <a:ext cx="6400800" cy="3048001"/>
          </a:xfrm>
        </p:spPr>
        <p:txBody>
          <a:bodyPr>
            <a:normAutofit/>
          </a:bodyPr>
          <a:lstStyle/>
          <a:p>
            <a:pPr algn="ctr" rtl="1"/>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22059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مقدمه</a:t>
            </a:r>
            <a:endParaRPr lang="en-US" dirty="0"/>
          </a:p>
        </p:txBody>
      </p:sp>
      <p:sp>
        <p:nvSpPr>
          <p:cNvPr id="3" name="Content Placeholder 2"/>
          <p:cNvSpPr>
            <a:spLocks noGrp="1"/>
          </p:cNvSpPr>
          <p:nvPr>
            <p:ph idx="1"/>
          </p:nvPr>
        </p:nvSpPr>
        <p:spPr>
          <a:xfrm>
            <a:off x="2895600" y="2209804"/>
            <a:ext cx="6400800" cy="3048001"/>
          </a:xfrm>
        </p:spPr>
        <p:txBody>
          <a:bodyPr>
            <a:noAutofit/>
          </a:bodyPr>
          <a:lstStyle/>
          <a:p>
            <a:pPr algn="r" rtl="1"/>
            <a:r>
              <a:rPr lang="fa-IR" dirty="0">
                <a:latin typeface="Arial" pitchFamily="34" charset="0"/>
                <a:cs typeface="Arial" pitchFamily="34" charset="0"/>
              </a:rPr>
              <a:t>ضمن اینکه از مزیتها و ویژگیهای برتر رقبا الگوبرداری می کنند خود را به وضعییت بهتری نسبت به آنها برسانند وتنها راه این است که چشم هایشان را در برابر رقبا و بهترین </a:t>
            </a:r>
            <a:r>
              <a:rPr lang="fa-IR" dirty="0" smtClean="0">
                <a:latin typeface="Arial" pitchFamily="34" charset="0"/>
                <a:cs typeface="Arial" pitchFamily="34" charset="0"/>
              </a:rPr>
              <a:t>تجربیات </a:t>
            </a:r>
            <a:r>
              <a:rPr lang="fa-IR" dirty="0">
                <a:latin typeface="Arial" pitchFamily="34" charset="0"/>
                <a:cs typeface="Arial" pitchFamily="34" charset="0"/>
              </a:rPr>
              <a:t>جهانی در تمام زمینه های مورد </a:t>
            </a:r>
            <a:r>
              <a:rPr lang="fa-IR" dirty="0" smtClean="0">
                <a:latin typeface="Arial" pitchFamily="34" charset="0"/>
                <a:cs typeface="Arial" pitchFamily="34" charset="0"/>
              </a:rPr>
              <a:t>نیاز </a:t>
            </a:r>
            <a:r>
              <a:rPr lang="fa-IR" dirty="0">
                <a:latin typeface="Arial" pitchFamily="34" charset="0"/>
                <a:cs typeface="Arial" pitchFamily="34" charset="0"/>
              </a:rPr>
              <a:t>باز نگه دارند</a:t>
            </a:r>
            <a:r>
              <a:rPr lang="fa-IR" dirty="0" smtClean="0">
                <a:latin typeface="Arial" pitchFamily="34" charset="0"/>
                <a:cs typeface="Arial" pitchFamily="34" charset="0"/>
              </a:rPr>
              <a:t>.</a:t>
            </a:r>
          </a:p>
          <a:p>
            <a:pPr algn="r" rtl="1"/>
            <a:r>
              <a:rPr lang="fa-IR" dirty="0">
                <a:latin typeface="Arial" pitchFamily="34" charset="0"/>
                <a:cs typeface="Arial" pitchFamily="34" charset="0"/>
              </a:rPr>
              <a:t>الگوبرداری یک روش سیستماتیک است که سازمانها بوسیله آن می توانند فعالیتهای خود را بر اساس بهترین صنعت یا سازمان اندازه گیری و اصلاح کنند. درواقع الگوبرداری ابزاری برای بهبود مستمر است و می تواند توسط انواع سازمانهای تولیدی خدماتی به کار گرفته شود ماین روش به نام های الگوگیری و الگوبرداری نیز می شناسند. </a:t>
            </a:r>
          </a:p>
          <a:p>
            <a:pPr algn="r" rtl="1"/>
            <a:endParaRPr lang="fa-IR" dirty="0">
              <a:latin typeface="Arial" pitchFamily="34" charset="0"/>
              <a:cs typeface="Arial" pitchFamily="34" charset="0"/>
            </a:endParaRPr>
          </a:p>
          <a:p>
            <a:pPr algn="r" rtl="1"/>
            <a:endParaRPr lang="en-US" dirty="0">
              <a:latin typeface="Arial" pitchFamily="34" charset="0"/>
              <a:cs typeface="Arial" pitchFamily="34" charset="0"/>
            </a:endParaRPr>
          </a:p>
        </p:txBody>
      </p:sp>
    </p:spTree>
    <p:extLst>
      <p:ext uri="{BB962C8B-B14F-4D97-AF65-F5344CB8AC3E}">
        <p14:creationId xmlns:p14="http://schemas.microsoft.com/office/powerpoint/2010/main" val="2804261155"/>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مزایا</a:t>
            </a:r>
            <a:endParaRPr lang="en-US" dirty="0"/>
          </a:p>
        </p:txBody>
      </p:sp>
      <p:sp>
        <p:nvSpPr>
          <p:cNvPr id="3" name="Content Placeholder 2"/>
          <p:cNvSpPr>
            <a:spLocks noGrp="1"/>
          </p:cNvSpPr>
          <p:nvPr>
            <p:ph idx="1"/>
          </p:nvPr>
        </p:nvSpPr>
        <p:spPr/>
        <p:txBody>
          <a:bodyPr>
            <a:normAutofit/>
          </a:bodyPr>
          <a:lstStyle/>
          <a:p>
            <a:pPr algn="r" rtl="1"/>
            <a:r>
              <a:rPr lang="fa-IR" sz="2400" dirty="0">
                <a:latin typeface="Arial" pitchFamily="34" charset="0"/>
                <a:cs typeface="Arial" pitchFamily="34" charset="0"/>
              </a:rPr>
              <a:t>الگو برداری موجب تمرکز سازمان بر محیط خارجی و بهبود کارایی فرایند ها می شود. الگوبرداری به کارمندان اجازه می دهد که از عملکرد خویش شناخت کافی به دست اورند یعنی بدانند که اکنون در چه مرحله ای هستند و از چگونگی موقعیت خود در مقایسه با دیگران مطلع گردند. بدین وسیله شرکت ازآنچه که می تواند به دست آورد آگاه شده ودر نتیجه وضعیت شرکت برای ایجاد تغییر بهبود می یابد.</a:t>
            </a:r>
          </a:p>
          <a:p>
            <a:pPr algn="ct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85878286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الگوبرداری</a:t>
            </a:r>
            <a:endParaRPr lang="en-US" dirty="0"/>
          </a:p>
        </p:txBody>
      </p:sp>
      <p:sp>
        <p:nvSpPr>
          <p:cNvPr id="3" name="Content Placeholder 2"/>
          <p:cNvSpPr>
            <a:spLocks noGrp="1"/>
          </p:cNvSpPr>
          <p:nvPr>
            <p:ph idx="1"/>
          </p:nvPr>
        </p:nvSpPr>
        <p:spPr>
          <a:xfrm>
            <a:off x="2819400" y="2209801"/>
            <a:ext cx="6400800" cy="3048001"/>
          </a:xfrm>
        </p:spPr>
        <p:txBody>
          <a:bodyPr>
            <a:noAutofit/>
          </a:bodyPr>
          <a:lstStyle/>
          <a:p>
            <a:pPr indent="0" algn="ctr">
              <a:buNone/>
            </a:pPr>
            <a:r>
              <a:rPr lang="fa-IR" sz="2000" dirty="0">
                <a:latin typeface="Arial" pitchFamily="34" charset="0"/>
                <a:cs typeface="Arial" pitchFamily="34" charset="0"/>
              </a:rPr>
              <a:t> </a:t>
            </a:r>
          </a:p>
          <a:p>
            <a:pPr indent="0" algn="ctr">
              <a:buNone/>
            </a:pPr>
            <a:r>
              <a:rPr lang="fa-IR" sz="2000" dirty="0">
                <a:latin typeface="Arial" pitchFamily="34" charset="0"/>
                <a:cs typeface="Arial" pitchFamily="34" charset="0"/>
              </a:rPr>
              <a:t>سه نوع  الگوبرداری وجود دارد که یک سازمان می تواند آن ها  را به کار گیرد. این سه نوع عبارتند از :</a:t>
            </a:r>
          </a:p>
          <a:p>
            <a:pPr indent="0" algn="ctr" rtl="1">
              <a:buNone/>
            </a:pPr>
            <a:r>
              <a:rPr lang="fa-IR" sz="2000" dirty="0">
                <a:latin typeface="Arial" pitchFamily="34" charset="0"/>
                <a:cs typeface="Arial" pitchFamily="34" charset="0"/>
              </a:rPr>
              <a:t>	الگوبرداری داخلی</a:t>
            </a:r>
          </a:p>
          <a:p>
            <a:pPr indent="0" algn="ctr" rtl="1">
              <a:buNone/>
            </a:pPr>
            <a:r>
              <a:rPr lang="fa-IR" sz="2000" dirty="0">
                <a:latin typeface="Arial" pitchFamily="34" charset="0"/>
                <a:cs typeface="Arial" pitchFamily="34" charset="0"/>
              </a:rPr>
              <a:t>	الگوبرداری رقابتی</a:t>
            </a:r>
          </a:p>
          <a:p>
            <a:pPr indent="0" algn="ctr" rtl="1">
              <a:buNone/>
            </a:pPr>
            <a:r>
              <a:rPr lang="fa-IR" sz="2000" dirty="0">
                <a:latin typeface="Arial" pitchFamily="34" charset="0"/>
                <a:cs typeface="Arial" pitchFamily="34" charset="0"/>
              </a:rPr>
              <a:t>	الگوبرداری فرآیندی</a:t>
            </a:r>
          </a:p>
          <a:p>
            <a:pPr indent="0" algn="ctr">
              <a:buNone/>
            </a:pPr>
            <a:endParaRPr lang="fa-IR" sz="2000" dirty="0">
              <a:latin typeface="Arial" pitchFamily="34" charset="0"/>
              <a:cs typeface="Arial" pitchFamily="34" charset="0"/>
            </a:endParaRPr>
          </a:p>
          <a:p>
            <a:pPr marL="0" indent="0" algn="ctr">
              <a:buNone/>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8763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الگوبرداری داخلی</a:t>
            </a:r>
            <a:endParaRPr lang="en-US" dirty="0"/>
          </a:p>
        </p:txBody>
      </p:sp>
      <p:sp>
        <p:nvSpPr>
          <p:cNvPr id="3" name="Content Placeholder 2"/>
          <p:cNvSpPr>
            <a:spLocks noGrp="1"/>
          </p:cNvSpPr>
          <p:nvPr>
            <p:ph idx="1"/>
          </p:nvPr>
        </p:nvSpPr>
        <p:spPr/>
        <p:txBody>
          <a:bodyPr>
            <a:noAutofit/>
          </a:bodyPr>
          <a:lstStyle/>
          <a:p>
            <a:pPr algn="r" rtl="1"/>
            <a:r>
              <a:rPr lang="fa-IR" dirty="0">
                <a:latin typeface="Arial" pitchFamily="34" charset="0"/>
                <a:cs typeface="Arial" pitchFamily="34" charset="0"/>
              </a:rPr>
              <a:t>الگو برداری داخلی فضایی از ارتباطات دو طرفه و تقسیم اطلاعات را دردرون سازمان ایجاد کرده وموجب غلبه بر مشکلاتی همچون محرمانه بودن اطلاعات وبی اعتمادی افراد داخل سازمان می شود. شرکت سنتر پارکز همواره برای تسهیلات خود در انگلستان از 11 کار خانه بین المللی خود الگوبرداری به عمل می آورد. این شرکت رضایت مشتریان و نسبت تعداد کارکنان را اندازه گیری نموده وهنگامی که یک واحد به صورت برجسته عملکرد بهتری را نشان دهد واحدهای دیگر چکونگی دسترسی به آن را فرا می گیرند.</a:t>
            </a:r>
          </a:p>
          <a:p>
            <a:pPr algn="r"/>
            <a:endParaRPr lang="en-US" dirty="0">
              <a:latin typeface="Arial" pitchFamily="34" charset="0"/>
              <a:cs typeface="Arial" pitchFamily="34" charset="0"/>
            </a:endParaRPr>
          </a:p>
        </p:txBody>
      </p:sp>
    </p:spTree>
    <p:extLst>
      <p:ext uri="{BB962C8B-B14F-4D97-AF65-F5344CB8AC3E}">
        <p14:creationId xmlns:p14="http://schemas.microsoft.com/office/powerpoint/2010/main" val="22535534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الگوبرداری رقابتی</a:t>
            </a:r>
            <a:endParaRPr lang="en-US" dirty="0"/>
          </a:p>
        </p:txBody>
      </p:sp>
      <p:sp>
        <p:nvSpPr>
          <p:cNvPr id="3" name="Content Placeholder 2"/>
          <p:cNvSpPr>
            <a:spLocks noGrp="1"/>
          </p:cNvSpPr>
          <p:nvPr>
            <p:ph idx="1"/>
          </p:nvPr>
        </p:nvSpPr>
        <p:spPr/>
        <p:txBody>
          <a:bodyPr>
            <a:noAutofit/>
          </a:bodyPr>
          <a:lstStyle/>
          <a:p>
            <a:pPr indent="0" algn="r" rtl="1">
              <a:buNone/>
            </a:pPr>
            <a:r>
              <a:rPr lang="fa-IR" sz="2000" dirty="0">
                <a:latin typeface="Arial" pitchFamily="34" charset="0"/>
                <a:cs typeface="Arial" pitchFamily="34" charset="0"/>
              </a:rPr>
              <a:t>نوع دوم الگو برداری با استفاده از اطلاعات مربوط به رقبای مستقیم صورت میگیرد.اجرای این روش معمولا برای صناعی بزرگ آسان تر از صنایع کوچک است و همچنین گرچه در بیشتر مواقع جمع آوری اطلاعات از رقیبان مشکل است اما در صورت دسترسی به تحقیقات و گزارشهای صنعت میتوان اطلاعات مفیدی از آنها به دست آورد.برای مثال: شرکت</a:t>
            </a:r>
            <a:r>
              <a:rPr lang="en-US" sz="2000" dirty="0">
                <a:latin typeface="Arial" pitchFamily="34" charset="0"/>
                <a:cs typeface="Arial" pitchFamily="34" charset="0"/>
              </a:rPr>
              <a:t>  </a:t>
            </a:r>
            <a:r>
              <a:rPr lang="fa-IR" sz="2000" dirty="0">
                <a:latin typeface="Arial" pitchFamily="34" charset="0"/>
                <a:cs typeface="Arial" pitchFamily="34" charset="0"/>
              </a:rPr>
              <a:t>   </a:t>
            </a:r>
            <a:r>
              <a:rPr lang="en-US" sz="2000" dirty="0">
                <a:latin typeface="Arial" pitchFamily="34" charset="0"/>
                <a:cs typeface="Arial" pitchFamily="34" charset="0"/>
              </a:rPr>
              <a:t>ICL </a:t>
            </a:r>
            <a:r>
              <a:rPr lang="fa-IR" sz="2000" dirty="0">
                <a:latin typeface="Arial" pitchFamily="34" charset="0"/>
                <a:cs typeface="Arial" pitchFamily="34" charset="0"/>
              </a:rPr>
              <a:t>بیش از 20  رقیب خود را از نظر عملکرد و فناوری تولید مورد الگو برداری قرار داد.</a:t>
            </a:r>
            <a:endParaRPr lang="fa-IR" sz="2000" dirty="0">
              <a:latin typeface="Arial" pitchFamily="34" charset="0"/>
              <a:cs typeface="Arial" pitchFamily="34" charset="0"/>
            </a:endParaRPr>
          </a:p>
        </p:txBody>
      </p:sp>
    </p:spTree>
    <p:extLst>
      <p:ext uri="{BB962C8B-B14F-4D97-AF65-F5344CB8AC3E}">
        <p14:creationId xmlns:p14="http://schemas.microsoft.com/office/powerpoint/2010/main" val="4672475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الگوبرداری فرآیندی</a:t>
            </a:r>
            <a:endParaRPr lang="en-US" dirty="0"/>
          </a:p>
        </p:txBody>
      </p:sp>
      <p:sp>
        <p:nvSpPr>
          <p:cNvPr id="3" name="Content Placeholder 2"/>
          <p:cNvSpPr>
            <a:spLocks noGrp="1"/>
          </p:cNvSpPr>
          <p:nvPr>
            <p:ph idx="1"/>
          </p:nvPr>
        </p:nvSpPr>
        <p:spPr>
          <a:xfrm>
            <a:off x="3048000" y="1524001"/>
            <a:ext cx="6400800" cy="3048001"/>
          </a:xfrm>
        </p:spPr>
        <p:txBody>
          <a:bodyPr>
            <a:noAutofit/>
          </a:bodyPr>
          <a:lstStyle/>
          <a:p>
            <a:pPr algn="r"/>
            <a:endParaRPr lang="fa-IR" sz="2000" dirty="0">
              <a:latin typeface="Arial" pitchFamily="34" charset="0"/>
              <a:cs typeface="Arial" pitchFamily="34" charset="0"/>
            </a:endParaRPr>
          </a:p>
          <a:p>
            <a:pPr algn="r"/>
            <a:endParaRPr lang="fa-IR" sz="2000" dirty="0">
              <a:latin typeface="Arial" pitchFamily="34" charset="0"/>
              <a:cs typeface="Arial" pitchFamily="34" charset="0"/>
            </a:endParaRPr>
          </a:p>
          <a:p>
            <a:pPr algn="r" rtl="1"/>
            <a:r>
              <a:rPr lang="fa-IR" sz="2000" dirty="0">
                <a:latin typeface="Arial" pitchFamily="34" charset="0"/>
                <a:cs typeface="Arial" pitchFamily="34" charset="0"/>
              </a:rPr>
              <a:t>الگوبرداری فرآیندی، گاهی به عنوان الگوبرداری عملیاتی یا عمومی هم شناخته می شود به این معنی که بسیاری از فرآیندها در سازمان های مختلف ، مشترک است و در نتیجه نو آوری های سازمان های دیگر ، می تواند در سازمان مورد نظر نیز به کار رود. مثلا تمام سازمان ها عملیات وصول صورتحساب ، تدارک، نظام پرسنلی و ... را دارند که می توان از آن ها برای الگوبرداری در سایر سازمانها استفاده نمود.</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2961964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2529</Words>
  <Application>Microsoft Office PowerPoint</Application>
  <PresentationFormat>Widescreen</PresentationFormat>
  <Paragraphs>175</Paragraphs>
  <Slides>38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B Nazanin,Bold</vt:lpstr>
      <vt:lpstr>Calibri</vt:lpstr>
      <vt:lpstr>Calibri Light</vt:lpstr>
      <vt:lpstr>Times New Roman</vt:lpstr>
      <vt:lpstr>Verdana</vt:lpstr>
      <vt:lpstr>Office Theme</vt:lpstr>
      <vt:lpstr>PowerPoint Presentation</vt:lpstr>
      <vt:lpstr>موضوع تحقیق</vt:lpstr>
      <vt:lpstr>مقدمه</vt:lpstr>
      <vt:lpstr>مقدمه</vt:lpstr>
      <vt:lpstr>مزایا</vt:lpstr>
      <vt:lpstr>انواع الگوبرداری</vt:lpstr>
      <vt:lpstr>الگوبرداری داخلی</vt:lpstr>
      <vt:lpstr>الگوبرداری رقابتی</vt:lpstr>
      <vt:lpstr>الگوبرداری فرآیندی</vt:lpstr>
      <vt:lpstr>تشکیل تیم پروژه</vt:lpstr>
      <vt:lpstr>آموزش اعضای تیم</vt:lpstr>
      <vt:lpstr>:</vt:lpstr>
      <vt:lpstr>شناخت فرآیند</vt:lpstr>
      <vt:lpstr>شناخت فرایند</vt:lpstr>
      <vt:lpstr>انواع فرایند های سازمان</vt:lpstr>
      <vt:lpstr>ترسیم فرآیند</vt:lpstr>
      <vt:lpstr>چک لیست شناسایی فرایند</vt:lpstr>
      <vt:lpstr>نمودار فرایند</vt:lpstr>
      <vt:lpstr>PowerPoint Presentation</vt:lpstr>
      <vt:lpstr>اندازه گیری فرآیند</vt:lpstr>
      <vt:lpstr>شناسایی فعالیت و شخص مورد الگوبرداری</vt:lpstr>
      <vt:lpstr>انتخاب فرآیند برای الگوبرداری</vt:lpstr>
      <vt:lpstr>انتخاب فرآیند برای الگوبرداری</vt:lpstr>
      <vt:lpstr>از چه کسی الگوبرداری کنیم</vt:lpstr>
      <vt:lpstr>جمع آوری اطلاعات</vt:lpstr>
      <vt:lpstr>منابع اطلاعاتی</vt:lpstr>
      <vt:lpstr>تحلیل داده ها و شناسایی شکاف ها</vt:lpstr>
      <vt:lpstr> شناسایی و تحلیل شکاف ها در عملکرد</vt:lpstr>
      <vt:lpstr>بازنگری تحلیلی داده ها </vt:lpstr>
      <vt:lpstr>شناسایی و تحلیل شکاف ها در عملکرد</vt:lpstr>
      <vt:lpstr>اولویت بندی</vt:lpstr>
      <vt:lpstr>اجرای تغییرات</vt:lpstr>
      <vt:lpstr>بازنگری</vt:lpstr>
      <vt:lpstr>به هنگام بودن </vt:lpstr>
      <vt:lpstr>بسط الگوبرداری</vt:lpstr>
      <vt:lpstr>  سوالات فصل</vt:lpstr>
      <vt:lpstr>سوالات فصل</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cp:revision>
  <dcterms:created xsi:type="dcterms:W3CDTF">2018-09-19T21:21:58Z</dcterms:created>
  <dcterms:modified xsi:type="dcterms:W3CDTF">2018-09-19T21:22:05Z</dcterms:modified>
</cp:coreProperties>
</file>