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2A509-F74B-40B9-9AC6-1E086D974D10}" type="datetimeFigureOut">
              <a:rPr lang="en-US" smtClean="0"/>
              <a:t>8/31/2018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E256D-C899-49C9-91E3-6FE1A703AA03}" type="slidenum">
              <a:rPr lang="en-US" smtClean="0"/>
              <a:t>‹#›</a:t>
            </a:fld>
            <a:endParaRPr lang="en-US"/>
          </a:p>
        </p:txBody>
      </p:sp>
    </p:spTree>
    <p:extLst>
      <p:ext uri="{BB962C8B-B14F-4D97-AF65-F5344CB8AC3E}">
        <p14:creationId xmlns:p14="http://schemas.microsoft.com/office/powerpoint/2010/main" val="68681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1AF77B-E30A-4F30-9E2C-999389EABFAB}" type="slidenum">
              <a:rPr lang="en-US" smtClean="0"/>
              <a:pPr/>
              <a:t>1</a:t>
            </a:fld>
            <a:endParaRPr lang="en-US"/>
          </a:p>
        </p:txBody>
      </p:sp>
    </p:spTree>
    <p:extLst>
      <p:ext uri="{BB962C8B-B14F-4D97-AF65-F5344CB8AC3E}">
        <p14:creationId xmlns:p14="http://schemas.microsoft.com/office/powerpoint/2010/main" val="20905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CEDF50-088B-41DE-9BD8-36B9D980F6C3}"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238135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EDF50-088B-41DE-9BD8-36B9D980F6C3}"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340321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EDF50-088B-41DE-9BD8-36B9D980F6C3}"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2116685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737600" y="6245225"/>
            <a:ext cx="28448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09600" y="6245225"/>
            <a:ext cx="2844800" cy="476250"/>
          </a:xfrm>
        </p:spPr>
        <p:txBody>
          <a:bodyPr/>
          <a:lstStyle>
            <a:lvl1pPr>
              <a:defRPr/>
            </a:lvl1pPr>
          </a:lstStyle>
          <a:p>
            <a:fld id="{BD64C34B-009F-48D7-9BCA-9D883829C96E}" type="slidenum">
              <a:rPr lang="ar-SA"/>
              <a:pPr/>
              <a:t>‹#›</a:t>
            </a:fld>
            <a:endParaRPr lang="en-US"/>
          </a:p>
        </p:txBody>
      </p:sp>
    </p:spTree>
    <p:extLst>
      <p:ext uri="{BB962C8B-B14F-4D97-AF65-F5344CB8AC3E}">
        <p14:creationId xmlns:p14="http://schemas.microsoft.com/office/powerpoint/2010/main" val="2956542036"/>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EDF50-088B-41DE-9BD8-36B9D980F6C3}"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337771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CEDF50-088B-41DE-9BD8-36B9D980F6C3}"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922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EDF50-088B-41DE-9BD8-36B9D980F6C3}"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70478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CEDF50-088B-41DE-9BD8-36B9D980F6C3}" type="datetimeFigureOut">
              <a:rPr lang="en-US" smtClean="0"/>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2576167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CEDF50-088B-41DE-9BD8-36B9D980F6C3}" type="datetimeFigureOut">
              <a:rPr lang="en-US" smtClean="0"/>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69579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EDF50-088B-41DE-9BD8-36B9D980F6C3}" type="datetimeFigureOut">
              <a:rPr lang="en-US" smtClean="0"/>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116372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CEDF50-088B-41DE-9BD8-36B9D980F6C3}"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205849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CEDF50-088B-41DE-9BD8-36B9D980F6C3}"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3A1B9-5056-4A6F-9F9F-4D03DC015054}" type="slidenum">
              <a:rPr lang="en-US" smtClean="0"/>
              <a:t>‹#›</a:t>
            </a:fld>
            <a:endParaRPr lang="en-US"/>
          </a:p>
        </p:txBody>
      </p:sp>
    </p:spTree>
    <p:extLst>
      <p:ext uri="{BB962C8B-B14F-4D97-AF65-F5344CB8AC3E}">
        <p14:creationId xmlns:p14="http://schemas.microsoft.com/office/powerpoint/2010/main" val="78426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EDF50-088B-41DE-9BD8-36B9D980F6C3}" type="datetimeFigureOut">
              <a:rPr lang="en-US" smtClean="0"/>
              <a:t>8/31/2018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3A1B9-5056-4A6F-9F9F-4D03DC015054}" type="slidenum">
              <a:rPr lang="en-US" smtClean="0"/>
              <a:t>‹#›</a:t>
            </a:fld>
            <a:endParaRPr lang="en-US"/>
          </a:p>
        </p:txBody>
      </p:sp>
    </p:spTree>
    <p:extLst>
      <p:ext uri="{BB962C8B-B14F-4D97-AF65-F5344CB8AC3E}">
        <p14:creationId xmlns:p14="http://schemas.microsoft.com/office/powerpoint/2010/main" val="2199623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67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36188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p:spPr>
        <p:txBody>
          <a:bodyPr/>
          <a:lstStyle/>
          <a:p>
            <a:fld id="{29E84FDF-1AF4-42C7-B059-A763A727DD0C}" type="slidenum">
              <a:rPr lang="ar-SA">
                <a:latin typeface="Arial" pitchFamily="34" charset="0"/>
                <a:cs typeface="Arial" pitchFamily="34" charset="0"/>
              </a:rPr>
              <a:pPr/>
              <a:t>10</a:t>
            </a:fld>
            <a:endParaRPr lang="en-US">
              <a:latin typeface="Arial" pitchFamily="34" charset="0"/>
              <a:cs typeface="Arial" pitchFamily="34" charset="0"/>
            </a:endParaRPr>
          </a:p>
        </p:txBody>
      </p:sp>
      <p:sp>
        <p:nvSpPr>
          <p:cNvPr id="45059"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a:t>فصل دوم: ضرورت مديريت فراگير</a:t>
            </a:r>
            <a:r>
              <a:rPr lang="ar-SA"/>
              <a:t>‌ بهره‌وري</a:t>
            </a:r>
            <a:endParaRPr lang="en-US"/>
          </a:p>
        </p:txBody>
      </p:sp>
      <p:sp>
        <p:nvSpPr>
          <p:cNvPr id="45060" name="Rectangle 3"/>
          <p:cNvSpPr>
            <a:spLocks noChangeArrowheads="1"/>
          </p:cNvSpPr>
          <p:nvPr/>
        </p:nvSpPr>
        <p:spPr bwMode="auto">
          <a:xfrm rot="10800000">
            <a:off x="1519238" y="3914776"/>
            <a:ext cx="8856663" cy="823913"/>
          </a:xfrm>
          <a:prstGeom prst="rect">
            <a:avLst/>
          </a:prstGeom>
          <a:noFill/>
          <a:ln w="9525" algn="ctr">
            <a:noFill/>
            <a:miter lim="800000"/>
            <a:headEnd/>
            <a:tailEnd/>
          </a:ln>
        </p:spPr>
        <p:txBody>
          <a:bodyPr rot="10800000" anchor="ctr">
            <a:spAutoFit/>
          </a:bodyPr>
          <a:lstStyle/>
          <a:p>
            <a:pPr marL="457200" indent="-457200" algn="just" rtl="1"/>
            <a:endParaRPr lang="fa-IR" sz="4800"/>
          </a:p>
        </p:txBody>
      </p:sp>
      <p:sp>
        <p:nvSpPr>
          <p:cNvPr id="45061"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5062" name="Text Box 5"/>
          <p:cNvSpPr txBox="1">
            <a:spLocks noChangeArrowheads="1"/>
          </p:cNvSpPr>
          <p:nvPr/>
        </p:nvSpPr>
        <p:spPr bwMode="auto">
          <a:xfrm>
            <a:off x="1774825" y="1052513"/>
            <a:ext cx="8713788" cy="1631216"/>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تغيير تأکيدها در دهه های 1970 و 1980</a:t>
            </a:r>
            <a:endParaRPr lang="en-US" sz="4600">
              <a:solidFill>
                <a:srgbClr val="7E1504"/>
              </a:solidFill>
            </a:endParaRPr>
          </a:p>
        </p:txBody>
      </p:sp>
      <p:sp>
        <p:nvSpPr>
          <p:cNvPr id="49158" name="AutoShape 6"/>
          <p:cNvSpPr>
            <a:spLocks noChangeArrowheads="1"/>
          </p:cNvSpPr>
          <p:nvPr/>
        </p:nvSpPr>
        <p:spPr bwMode="auto">
          <a:xfrm>
            <a:off x="1524000" y="1773238"/>
            <a:ext cx="9144000" cy="5084762"/>
          </a:xfrm>
          <a:prstGeom prst="bevel">
            <a:avLst>
              <a:gd name="adj" fmla="val 12500"/>
            </a:avLst>
          </a:prstGeom>
          <a:gradFill rotWithShape="1">
            <a:gsLst>
              <a:gs pos="0">
                <a:srgbClr val="CC99FF"/>
              </a:gs>
              <a:gs pos="50000">
                <a:srgbClr val="FFFFFF"/>
              </a:gs>
              <a:gs pos="100000">
                <a:srgbClr val="CC99FF"/>
              </a:gs>
            </a:gsLst>
            <a:lin ang="5400000" scaled="1"/>
          </a:gradFill>
          <a:ln w="9525">
            <a:solidFill>
              <a:schemeClr val="tx1"/>
            </a:solidFill>
            <a:miter lim="800000"/>
            <a:headEnd/>
            <a:tailEnd/>
          </a:ln>
        </p:spPr>
        <p:txBody>
          <a:bodyPr anchor="ctr"/>
          <a:lstStyle/>
          <a:p>
            <a:pPr algn="just" rtl="1"/>
            <a:r>
              <a:rPr lang="fa-IR" sz="2700"/>
              <a:t>پس از جنگ جهانی دوم، ژاپن و آلمان اقتصاد خود را بازسازی کردند. </a:t>
            </a:r>
          </a:p>
          <a:p>
            <a:pPr algn="just" rtl="1"/>
            <a:r>
              <a:rPr lang="fa-IR" sz="2700"/>
              <a:t>در دهه های 1950 و 1960 تأکيد مؤسسات بر فروش بيشتر برای استفاده از رونق اقتصادی آن دوران بود. زيرا در سطح جهان، رقابت به شدت امروز وجود نداشت. اما با تحريم نفتی در سال 1973 افزايش قيمت انرژی موجب شد صنعت خودروسازی امريکا   در رقابت با واردات خودروهای کم مصرف ژاپنی دچار رکود و بحران شدند. اين مسأله باعث شد مديران صنعت خودروسازی امريکا به بهبود توليد و عمليات در واحدهای خود بپردازند .</a:t>
            </a:r>
          </a:p>
          <a:p>
            <a:pPr algn="r"/>
            <a:endParaRPr lang="en-US" sz="2700"/>
          </a:p>
        </p:txBody>
      </p:sp>
    </p:spTree>
    <p:extLst>
      <p:ext uri="{BB962C8B-B14F-4D97-AF65-F5344CB8AC3E}">
        <p14:creationId xmlns:p14="http://schemas.microsoft.com/office/powerpoint/2010/main" val="2832858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9158"/>
                                        </p:tgtEl>
                                        <p:attrNameLst>
                                          <p:attrName>style.visibility</p:attrName>
                                        </p:attrNameLst>
                                      </p:cBhvr>
                                      <p:to>
                                        <p:strVal val="visible"/>
                                      </p:to>
                                    </p:set>
                                    <p:anim calcmode="lin" valueType="num">
                                      <p:cBhvr>
                                        <p:cTn id="7" dur="1000" fill="hold"/>
                                        <p:tgtEl>
                                          <p:spTgt spid="49158"/>
                                        </p:tgtEl>
                                        <p:attrNameLst>
                                          <p:attrName>ppt_x</p:attrName>
                                        </p:attrNameLst>
                                      </p:cBhvr>
                                      <p:tavLst>
                                        <p:tav tm="0">
                                          <p:val>
                                            <p:strVal val="#ppt_x-.2"/>
                                          </p:val>
                                        </p:tav>
                                        <p:tav tm="100000">
                                          <p:val>
                                            <p:strVal val="#ppt_x"/>
                                          </p:val>
                                        </p:tav>
                                      </p:tavLst>
                                    </p:anim>
                                    <p:anim calcmode="lin" valueType="num">
                                      <p:cBhvr>
                                        <p:cTn id="8" dur="1000" fill="hold"/>
                                        <p:tgtEl>
                                          <p:spTgt spid="491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p>
            <a:fld id="{8019BB87-F8E2-4BC5-A373-C4E68677742F}" type="slidenum">
              <a:rPr lang="ar-SA">
                <a:latin typeface="Arial" pitchFamily="34" charset="0"/>
                <a:cs typeface="Arial" pitchFamily="34" charset="0"/>
              </a:rPr>
              <a:pPr/>
              <a:t>11</a:t>
            </a:fld>
            <a:endParaRPr lang="en-US">
              <a:latin typeface="Arial" pitchFamily="34" charset="0"/>
              <a:cs typeface="Arial" pitchFamily="34" charset="0"/>
            </a:endParaRPr>
          </a:p>
        </p:txBody>
      </p:sp>
      <p:sp>
        <p:nvSpPr>
          <p:cNvPr id="46083"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6084" name="Rectangle 3"/>
          <p:cNvSpPr>
            <a:spLocks noChangeArrowheads="1"/>
          </p:cNvSpPr>
          <p:nvPr/>
        </p:nvSpPr>
        <p:spPr bwMode="auto">
          <a:xfrm rot="10800000">
            <a:off x="1519238" y="3914776"/>
            <a:ext cx="8856663" cy="823913"/>
          </a:xfrm>
          <a:prstGeom prst="rect">
            <a:avLst/>
          </a:prstGeom>
          <a:noFill/>
          <a:ln w="9525" algn="ctr">
            <a:noFill/>
            <a:miter lim="800000"/>
            <a:headEnd/>
            <a:tailEnd/>
          </a:ln>
        </p:spPr>
        <p:txBody>
          <a:bodyPr rot="10800000" anchor="ctr">
            <a:spAutoFit/>
          </a:bodyPr>
          <a:lstStyle/>
          <a:p>
            <a:pPr marL="457200" indent="-457200" algn="just" rtl="1"/>
            <a:endParaRPr lang="fa-IR" sz="4800"/>
          </a:p>
        </p:txBody>
      </p:sp>
      <p:sp>
        <p:nvSpPr>
          <p:cNvPr id="46085"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6086" name="Text Box 5"/>
          <p:cNvSpPr txBox="1">
            <a:spLocks noChangeArrowheads="1"/>
          </p:cNvSpPr>
          <p:nvPr/>
        </p:nvSpPr>
        <p:spPr bwMode="auto">
          <a:xfrm>
            <a:off x="1774825" y="1052513"/>
            <a:ext cx="8713788" cy="609600"/>
          </a:xfrm>
          <a:prstGeom prst="rect">
            <a:avLst/>
          </a:prstGeom>
          <a:noFill/>
          <a:ln w="9525" algn="ctr">
            <a:noFill/>
            <a:miter lim="800000"/>
            <a:headEnd/>
            <a:tailEnd/>
          </a:ln>
        </p:spPr>
        <p:txBody>
          <a:bodyPr>
            <a:spAutoFit/>
          </a:bodyPr>
          <a:lstStyle/>
          <a:p>
            <a:pPr>
              <a:spcBef>
                <a:spcPct val="50000"/>
              </a:spcBef>
            </a:pPr>
            <a:r>
              <a:rPr lang="fa-IR" sz="3400">
                <a:solidFill>
                  <a:srgbClr val="7E1504"/>
                </a:solidFill>
              </a:rPr>
              <a:t>مديريت در شرايط وجود هدفهای متناقض در دهه 1990</a:t>
            </a:r>
            <a:endParaRPr lang="en-US" sz="3000">
              <a:solidFill>
                <a:srgbClr val="7E1504"/>
              </a:solidFill>
            </a:endParaRPr>
          </a:p>
        </p:txBody>
      </p:sp>
      <p:sp>
        <p:nvSpPr>
          <p:cNvPr id="50182" name="AutoShape 6"/>
          <p:cNvSpPr>
            <a:spLocks noChangeArrowheads="1"/>
          </p:cNvSpPr>
          <p:nvPr/>
        </p:nvSpPr>
        <p:spPr bwMode="auto">
          <a:xfrm>
            <a:off x="1524000" y="1557338"/>
            <a:ext cx="9144000" cy="5300662"/>
          </a:xfrm>
          <a:prstGeom prst="bevel">
            <a:avLst>
              <a:gd name="adj" fmla="val 12500"/>
            </a:avLst>
          </a:prstGeom>
          <a:gradFill rotWithShape="1">
            <a:gsLst>
              <a:gs pos="0">
                <a:srgbClr val="CC99FF"/>
              </a:gs>
              <a:gs pos="50000">
                <a:srgbClr val="FFFFFF"/>
              </a:gs>
              <a:gs pos="100000">
                <a:srgbClr val="CC99FF"/>
              </a:gs>
            </a:gsLst>
            <a:lin ang="5400000" scaled="1"/>
          </a:gradFill>
          <a:ln w="9525">
            <a:solidFill>
              <a:schemeClr val="tx1"/>
            </a:solidFill>
            <a:miter lim="800000"/>
            <a:headEnd/>
            <a:tailEnd/>
          </a:ln>
        </p:spPr>
        <p:txBody>
          <a:bodyPr anchor="ctr"/>
          <a:lstStyle/>
          <a:p>
            <a:pPr algn="just" rtl="1"/>
            <a:r>
              <a:rPr lang="fa-IR" sz="2400"/>
              <a:t>امروزه سازمانها با مجموعه ای از هدفهای متناقض روبرويند:</a:t>
            </a:r>
          </a:p>
          <a:p>
            <a:pPr algn="just" rtl="1">
              <a:buFontTx/>
              <a:buChar char="-"/>
            </a:pPr>
            <a:r>
              <a:rPr lang="fa-IR" sz="2400"/>
              <a:t>تا آنجاکه ممکن است رضايت مشتريان را  جلب کرد اما در قيمتهای رقابتی </a:t>
            </a:r>
          </a:p>
          <a:p>
            <a:pPr algn="just" rtl="1">
              <a:buFontTx/>
              <a:buChar char="-"/>
            </a:pPr>
            <a:r>
              <a:rPr lang="fa-IR" sz="2400"/>
              <a:t>تا آنجا که ممکن است سيکل زمانی توليد را کاهش داد اما با منابع مالی محدود.</a:t>
            </a:r>
          </a:p>
          <a:p>
            <a:pPr algn="just" rtl="1">
              <a:buFontTx/>
              <a:buChar char="-"/>
            </a:pPr>
            <a:r>
              <a:rPr lang="fa-IR" sz="2400"/>
              <a:t>حداقل استفاده از سرمايه ثابت با کوتاهترين دوره برگشت سرمايه و ...</a:t>
            </a:r>
          </a:p>
          <a:p>
            <a:pPr algn="just" rtl="1"/>
            <a:r>
              <a:rPr lang="fa-IR" sz="2400"/>
              <a:t>بسياری از اين هدفها نه همه آنها متنقاضند. مثلاً در عين حال شرکتها بدنبال نيروی کار وفادار باشند از طرف ديگر در صورت لزوم به اخراج کارکنان خود اهميتی ندهند. از شرکتها خواسته می شود محصولاتی که به محيط زيست لطمه نزنند، توليد کنند در حالی که هزينه های اضافی به مصرف کنندگان منتقل نشود .   </a:t>
            </a:r>
            <a:endParaRPr lang="en-US" sz="2400"/>
          </a:p>
        </p:txBody>
      </p:sp>
    </p:spTree>
    <p:extLst>
      <p:ext uri="{BB962C8B-B14F-4D97-AF65-F5344CB8AC3E}">
        <p14:creationId xmlns:p14="http://schemas.microsoft.com/office/powerpoint/2010/main" val="1938969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 calcmode="lin" valueType="num">
                                      <p:cBhvr>
                                        <p:cTn id="7" dur="1000" fill="hold"/>
                                        <p:tgtEl>
                                          <p:spTgt spid="50182"/>
                                        </p:tgtEl>
                                        <p:attrNameLst>
                                          <p:attrName>ppt_x</p:attrName>
                                        </p:attrNameLst>
                                      </p:cBhvr>
                                      <p:tavLst>
                                        <p:tav tm="0">
                                          <p:val>
                                            <p:strVal val="#ppt_x-.2"/>
                                          </p:val>
                                        </p:tav>
                                        <p:tav tm="100000">
                                          <p:val>
                                            <p:strVal val="#ppt_x"/>
                                          </p:val>
                                        </p:tav>
                                      </p:tavLst>
                                    </p:anim>
                                    <p:anim calcmode="lin" valueType="num">
                                      <p:cBhvr>
                                        <p:cTn id="8" dur="1000" fill="hold"/>
                                        <p:tgtEl>
                                          <p:spTgt spid="501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p>
            <a:fld id="{E4291EA9-E8CF-4FDF-923C-FC56BD89692B}" type="slidenum">
              <a:rPr lang="ar-SA">
                <a:latin typeface="Arial" pitchFamily="34" charset="0"/>
                <a:cs typeface="Arial" pitchFamily="34" charset="0"/>
              </a:rPr>
              <a:pPr/>
              <a:t>12</a:t>
            </a:fld>
            <a:endParaRPr lang="en-US">
              <a:latin typeface="Arial" pitchFamily="34" charset="0"/>
              <a:cs typeface="Arial" pitchFamily="34" charset="0"/>
            </a:endParaRPr>
          </a:p>
        </p:txBody>
      </p:sp>
      <p:sp>
        <p:nvSpPr>
          <p:cNvPr id="47107" name="Text Box 2"/>
          <p:cNvSpPr txBox="1">
            <a:spLocks noChangeArrowheads="1"/>
          </p:cNvSpPr>
          <p:nvPr/>
        </p:nvSpPr>
        <p:spPr bwMode="auto">
          <a:xfrm>
            <a:off x="3905250" y="163513"/>
            <a:ext cx="4351338"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7108" name="Rectangle 3"/>
          <p:cNvSpPr>
            <a:spLocks noChangeArrowheads="1"/>
          </p:cNvSpPr>
          <p:nvPr/>
        </p:nvSpPr>
        <p:spPr bwMode="auto">
          <a:xfrm rot="10800000">
            <a:off x="1519238" y="3914776"/>
            <a:ext cx="8856663" cy="823913"/>
          </a:xfrm>
          <a:prstGeom prst="rect">
            <a:avLst/>
          </a:prstGeom>
          <a:noFill/>
          <a:ln w="9525" algn="ctr">
            <a:noFill/>
            <a:miter lim="800000"/>
            <a:headEnd/>
            <a:tailEnd/>
          </a:ln>
        </p:spPr>
        <p:txBody>
          <a:bodyPr rot="10800000" anchor="ctr">
            <a:spAutoFit/>
          </a:bodyPr>
          <a:lstStyle/>
          <a:p>
            <a:pPr marL="457200" indent="-457200" algn="just" rtl="1"/>
            <a:endParaRPr lang="fa-IR" sz="4800"/>
          </a:p>
        </p:txBody>
      </p:sp>
      <p:sp>
        <p:nvSpPr>
          <p:cNvPr id="47109"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7110" name="Text Box 5"/>
          <p:cNvSpPr txBox="1">
            <a:spLocks noChangeArrowheads="1"/>
          </p:cNvSpPr>
          <p:nvPr/>
        </p:nvSpPr>
        <p:spPr bwMode="auto">
          <a:xfrm>
            <a:off x="1774825" y="908050"/>
            <a:ext cx="8713788" cy="731838"/>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تغيير در کانونهای مورد توجه مديران </a:t>
            </a:r>
            <a:endParaRPr lang="en-US" sz="3800">
              <a:solidFill>
                <a:srgbClr val="7E1504"/>
              </a:solidFill>
            </a:endParaRPr>
          </a:p>
        </p:txBody>
      </p:sp>
      <p:sp>
        <p:nvSpPr>
          <p:cNvPr id="51206" name="AutoShape 6"/>
          <p:cNvSpPr>
            <a:spLocks noChangeArrowheads="1"/>
          </p:cNvSpPr>
          <p:nvPr/>
        </p:nvSpPr>
        <p:spPr bwMode="auto">
          <a:xfrm>
            <a:off x="1524000" y="1628776"/>
            <a:ext cx="9144000" cy="5229225"/>
          </a:xfrm>
          <a:prstGeom prst="bevel">
            <a:avLst>
              <a:gd name="adj" fmla="val 12500"/>
            </a:avLst>
          </a:prstGeom>
          <a:gradFill rotWithShape="1">
            <a:gsLst>
              <a:gs pos="0">
                <a:srgbClr val="CC99FF"/>
              </a:gs>
              <a:gs pos="50000">
                <a:srgbClr val="FFFFFF"/>
              </a:gs>
              <a:gs pos="100000">
                <a:srgbClr val="CC99FF"/>
              </a:gs>
            </a:gsLst>
            <a:lin ang="5400000" scaled="1"/>
          </a:gradFill>
          <a:ln w="9525">
            <a:solidFill>
              <a:schemeClr val="tx1"/>
            </a:solidFill>
            <a:miter lim="800000"/>
            <a:headEnd/>
            <a:tailEnd/>
          </a:ln>
        </p:spPr>
        <p:txBody>
          <a:bodyPr anchor="ctr"/>
          <a:lstStyle/>
          <a:p>
            <a:pPr algn="just" rtl="1"/>
            <a:r>
              <a:rPr lang="fa-IR"/>
              <a:t>در اواخر دهه 1980 و دهه 1990 مديران لازم بود نگرش خود را در اداره سازمانها به شرح زير تغيير دهند: </a:t>
            </a:r>
          </a:p>
          <a:p>
            <a:pPr algn="just" rtl="1">
              <a:buFont typeface="Wingdings" pitchFamily="2" charset="2"/>
              <a:buChar char="§"/>
            </a:pPr>
            <a:r>
              <a:rPr lang="fa-IR"/>
              <a:t>توجه به نتايج بلند مدت به جای کوتاه مدت.</a:t>
            </a:r>
          </a:p>
          <a:p>
            <a:pPr algn="just" rtl="1">
              <a:buFont typeface="Wingdings" pitchFamily="2" charset="2"/>
              <a:buChar char="§"/>
            </a:pPr>
            <a:r>
              <a:rPr lang="fa-IR"/>
              <a:t>توجه بيشتر به بازارهای خارجی تا داخلی.</a:t>
            </a:r>
          </a:p>
          <a:p>
            <a:pPr algn="just" rtl="1">
              <a:buFont typeface="Wingdings" pitchFamily="2" charset="2"/>
              <a:buChar char="§"/>
            </a:pPr>
            <a:r>
              <a:rPr lang="fa-IR"/>
              <a:t>تمرکز بر نگرش و اقدامات استراتژيک به جای نگرش عملياتی و محدود.</a:t>
            </a:r>
          </a:p>
          <a:p>
            <a:pPr algn="just" rtl="1">
              <a:buFont typeface="Wingdings" pitchFamily="2" charset="2"/>
              <a:buChar char="§"/>
            </a:pPr>
            <a:r>
              <a:rPr lang="fa-IR"/>
              <a:t>توجه بيشتر به رضايت مشتريان.</a:t>
            </a:r>
          </a:p>
          <a:p>
            <a:pPr algn="just" rtl="1">
              <a:buFont typeface="Wingdings" pitchFamily="2" charset="2"/>
              <a:buChar char="§"/>
            </a:pPr>
            <a:r>
              <a:rPr lang="fa-IR"/>
              <a:t>توجه بيشتر به مديريت جامع بهره وری تا تأکيد صرف به بهبود کيفيت.</a:t>
            </a:r>
          </a:p>
          <a:p>
            <a:pPr algn="just" rtl="1">
              <a:buFont typeface="Wingdings" pitchFamily="2" charset="2"/>
              <a:buChar char="§"/>
            </a:pPr>
            <a:r>
              <a:rPr lang="fa-IR"/>
              <a:t>حرکت به سوی مديريت مشارکتی تا فرد گرايي. </a:t>
            </a:r>
            <a:endParaRPr lang="en-US"/>
          </a:p>
        </p:txBody>
      </p:sp>
    </p:spTree>
    <p:extLst>
      <p:ext uri="{BB962C8B-B14F-4D97-AF65-F5344CB8AC3E}">
        <p14:creationId xmlns:p14="http://schemas.microsoft.com/office/powerpoint/2010/main" val="4008216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1000" fill="hold"/>
                                        <p:tgtEl>
                                          <p:spTgt spid="51206"/>
                                        </p:tgtEl>
                                        <p:attrNameLst>
                                          <p:attrName>ppt_x</p:attrName>
                                        </p:attrNameLst>
                                      </p:cBhvr>
                                      <p:tavLst>
                                        <p:tav tm="0">
                                          <p:val>
                                            <p:strVal val="#ppt_x-.2"/>
                                          </p:val>
                                        </p:tav>
                                        <p:tav tm="100000">
                                          <p:val>
                                            <p:strVal val="#ppt_x"/>
                                          </p:val>
                                        </p:tav>
                                      </p:tavLst>
                                    </p:anim>
                                    <p:anim calcmode="lin" valueType="num">
                                      <p:cBhvr>
                                        <p:cTn id="8" dur="1000" fill="hold"/>
                                        <p:tgtEl>
                                          <p:spTgt spid="512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p:spPr>
        <p:txBody>
          <a:bodyPr/>
          <a:lstStyle/>
          <a:p>
            <a:fld id="{A5973052-3C5A-4F73-9987-1E5B62493D47}" type="slidenum">
              <a:rPr lang="ar-SA">
                <a:latin typeface="Arial" pitchFamily="34" charset="0"/>
                <a:cs typeface="Arial" pitchFamily="34" charset="0"/>
              </a:rPr>
              <a:pPr/>
              <a:t>13</a:t>
            </a:fld>
            <a:endParaRPr lang="en-US">
              <a:latin typeface="Arial" pitchFamily="34" charset="0"/>
              <a:cs typeface="Arial" pitchFamily="34" charset="0"/>
            </a:endParaRPr>
          </a:p>
        </p:txBody>
      </p:sp>
      <p:sp>
        <p:nvSpPr>
          <p:cNvPr id="48131"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8132" name="Rectangle 3"/>
          <p:cNvSpPr>
            <a:spLocks noChangeArrowheads="1"/>
          </p:cNvSpPr>
          <p:nvPr/>
        </p:nvSpPr>
        <p:spPr bwMode="auto">
          <a:xfrm rot="10800000">
            <a:off x="1524001" y="1958975"/>
            <a:ext cx="8848725" cy="5334000"/>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en-US" sz="4400"/>
              <a:t> </a:t>
            </a:r>
            <a:r>
              <a:rPr lang="fa-IR" sz="3000"/>
              <a:t>مديريتها در ژاپن فارغ از هر گونه مزاحمتی، به صورتی کاملاً مختار و مصمم، اصل توسعه و پيشرفت مؤسسه را پيگيری و دنبال می کنند.</a:t>
            </a:r>
          </a:p>
          <a:p>
            <a:pPr marL="457200" indent="-457200" algn="just" rtl="1"/>
            <a:r>
              <a:rPr lang="fa-IR" sz="3000"/>
              <a:t>     اين همان نکته بسيار حساس و دقيق و همان ويژگی شاخص مدیریت ژاپنی است که در ساير نقاط جهان موارد نادری از آن را می توان یافت. مثلاً در یک سیستم سرمایه داری غربی، مدیریت دائماً در معرض دخالت و اعمال نظر سرمايه داران قرار دارد تا جایی که مثلاٌ در مواقعی که توسعه سازمان باعث تضعیف سرمایه داران اصلی شود، صاحبان سهام ممکن است برای حفظ موقعیت خود، از پيشرفت مؤسسه جلوگیری کنند. </a:t>
            </a:r>
          </a:p>
          <a:p>
            <a:pPr marL="457200" indent="-457200" algn="just" rtl="1"/>
            <a:endParaRPr lang="ar-SA" sz="3000"/>
          </a:p>
        </p:txBody>
      </p:sp>
      <p:sp>
        <p:nvSpPr>
          <p:cNvPr id="48133"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8134" name="Text Box 5"/>
          <p:cNvSpPr txBox="1">
            <a:spLocks noChangeArrowheads="1"/>
          </p:cNvSpPr>
          <p:nvPr/>
        </p:nvSpPr>
        <p:spPr bwMode="auto">
          <a:xfrm>
            <a:off x="1774825" y="981076"/>
            <a:ext cx="8713788"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نقش سازمانهای ژاپنی و بهره وری (1)</a:t>
            </a:r>
            <a:endParaRPr lang="en-US" sz="4600">
              <a:solidFill>
                <a:srgbClr val="7E1504"/>
              </a:solidFill>
            </a:endParaRPr>
          </a:p>
        </p:txBody>
      </p:sp>
    </p:spTree>
    <p:extLst>
      <p:ext uri="{BB962C8B-B14F-4D97-AF65-F5344CB8AC3E}">
        <p14:creationId xmlns:p14="http://schemas.microsoft.com/office/powerpoint/2010/main" val="22323481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p:spPr>
        <p:txBody>
          <a:bodyPr/>
          <a:lstStyle/>
          <a:p>
            <a:fld id="{41D36D0C-E3E1-4BFF-AA62-D93219B2E0FB}" type="slidenum">
              <a:rPr lang="ar-SA">
                <a:latin typeface="Arial" pitchFamily="34" charset="0"/>
                <a:cs typeface="Arial" pitchFamily="34" charset="0"/>
              </a:rPr>
              <a:pPr/>
              <a:t>14</a:t>
            </a:fld>
            <a:endParaRPr lang="en-US">
              <a:latin typeface="Arial" pitchFamily="34" charset="0"/>
              <a:cs typeface="Arial" pitchFamily="34" charset="0"/>
            </a:endParaRPr>
          </a:p>
        </p:txBody>
      </p:sp>
      <p:sp>
        <p:nvSpPr>
          <p:cNvPr id="49155"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9156" name="Rectangle 3"/>
          <p:cNvSpPr>
            <a:spLocks noChangeArrowheads="1"/>
          </p:cNvSpPr>
          <p:nvPr/>
        </p:nvSpPr>
        <p:spPr bwMode="auto">
          <a:xfrm rot="10800000">
            <a:off x="1522413" y="2003199"/>
            <a:ext cx="8850313" cy="4708981"/>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اطمينان و اعتماد در «سازمان» مؤسسات ژاپنی</a:t>
            </a:r>
            <a:r>
              <a:rPr lang="ar-SA" sz="4400">
                <a:solidFill>
                  <a:schemeClr val="accent2"/>
                </a:solidFill>
              </a:rPr>
              <a:t>:</a:t>
            </a:r>
            <a:r>
              <a:rPr lang="ar-SA" sz="4800"/>
              <a:t> </a:t>
            </a:r>
            <a:r>
              <a:rPr lang="fa-IR" sz="3400"/>
              <a:t>این این اطمینان، هم از لحاظ امنطت شغلی برای تمام اعضای شرکت اعم از کارکنان و سرپرستان و مدطران وجود دارد و هم از لحاظ مسائل و مشکلات مالی و بحرانهای اقتصادی در مؤسسات مختلف ایفای نقش می کند. به عنوان مثال: در یک شرایط بحرانی، ممکن است که بانکهای ژاپنی به یاری مؤسسات صنعتی و تولیدی و خدماتی برخیزند.</a:t>
            </a:r>
            <a:r>
              <a:rPr lang="fa-IR" sz="3800"/>
              <a:t>   </a:t>
            </a:r>
            <a:endParaRPr lang="ar-SA" sz="4800"/>
          </a:p>
        </p:txBody>
      </p:sp>
      <p:sp>
        <p:nvSpPr>
          <p:cNvPr id="49157"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9158" name="Text Box 5"/>
          <p:cNvSpPr txBox="1">
            <a:spLocks noChangeArrowheads="1"/>
          </p:cNvSpPr>
          <p:nvPr/>
        </p:nvSpPr>
        <p:spPr bwMode="auto">
          <a:xfrm>
            <a:off x="1774825" y="981076"/>
            <a:ext cx="8713788"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نقش سازمانهای ژاپنی و بهره وری (2)</a:t>
            </a:r>
            <a:endParaRPr lang="en-US" sz="4600">
              <a:solidFill>
                <a:srgbClr val="7E1504"/>
              </a:solidFill>
            </a:endParaRPr>
          </a:p>
        </p:txBody>
      </p:sp>
    </p:spTree>
    <p:extLst>
      <p:ext uri="{BB962C8B-B14F-4D97-AF65-F5344CB8AC3E}">
        <p14:creationId xmlns:p14="http://schemas.microsoft.com/office/powerpoint/2010/main" val="110949562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p:spPr>
        <p:txBody>
          <a:bodyPr/>
          <a:lstStyle/>
          <a:p>
            <a:fld id="{62A6B967-F5FD-44E7-9E8A-0F502BE23C97}" type="slidenum">
              <a:rPr lang="ar-SA">
                <a:latin typeface="Arial" pitchFamily="34" charset="0"/>
                <a:cs typeface="Arial" pitchFamily="34" charset="0"/>
              </a:rPr>
              <a:pPr/>
              <a:t>15</a:t>
            </a:fld>
            <a:endParaRPr lang="en-US">
              <a:latin typeface="Arial" pitchFamily="34" charset="0"/>
              <a:cs typeface="Arial" pitchFamily="34" charset="0"/>
            </a:endParaRPr>
          </a:p>
        </p:txBody>
      </p:sp>
      <p:sp>
        <p:nvSpPr>
          <p:cNvPr id="50179"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50180" name="Rectangle 3"/>
          <p:cNvSpPr>
            <a:spLocks noChangeArrowheads="1"/>
          </p:cNvSpPr>
          <p:nvPr/>
        </p:nvSpPr>
        <p:spPr bwMode="auto">
          <a:xfrm rot="10800000">
            <a:off x="1522413" y="2144873"/>
            <a:ext cx="8850313" cy="4431983"/>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وظایف کارکنان ژاپنی و نقش آنها در بهره وری</a:t>
            </a:r>
            <a:r>
              <a:rPr lang="ar-SA" sz="4400">
                <a:solidFill>
                  <a:schemeClr val="accent2"/>
                </a:solidFill>
              </a:rPr>
              <a:t>:</a:t>
            </a:r>
            <a:r>
              <a:rPr lang="ar-SA" sz="4800"/>
              <a:t> </a:t>
            </a:r>
            <a:r>
              <a:rPr lang="fa-IR" sz="3800"/>
              <a:t>مهمترین ویژگی کار در کارخانه ژاپنی، وجود اختیارات وسیع و آزادی کاملی است که کارگر در محل کار خود دارد . این آزادی عمل به حدی می رسد که حتی در مورد استاندارد کار نیز، خود کارگر است که شخصاً تصمیم می گیرد و رأساً تصمیم خود را به اجرا می گذارد. </a:t>
            </a:r>
            <a:endParaRPr lang="ar-SA" sz="4800"/>
          </a:p>
        </p:txBody>
      </p:sp>
      <p:sp>
        <p:nvSpPr>
          <p:cNvPr id="50181"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0182" name="Text Box 5"/>
          <p:cNvSpPr txBox="1">
            <a:spLocks noChangeArrowheads="1"/>
          </p:cNvSpPr>
          <p:nvPr/>
        </p:nvSpPr>
        <p:spPr bwMode="auto">
          <a:xfrm>
            <a:off x="1774825" y="1052514"/>
            <a:ext cx="8713788"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نقش سازمانهای ژاپنی و بهره وری (3)</a:t>
            </a:r>
            <a:endParaRPr lang="en-US" sz="4600">
              <a:solidFill>
                <a:srgbClr val="7E1504"/>
              </a:solidFill>
            </a:endParaRPr>
          </a:p>
        </p:txBody>
      </p:sp>
    </p:spTree>
    <p:extLst>
      <p:ext uri="{BB962C8B-B14F-4D97-AF65-F5344CB8AC3E}">
        <p14:creationId xmlns:p14="http://schemas.microsoft.com/office/powerpoint/2010/main" val="10711568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a:noFill/>
        </p:spPr>
        <p:txBody>
          <a:bodyPr/>
          <a:lstStyle/>
          <a:p>
            <a:fld id="{7EA85FA0-2075-4C03-A97F-B4FE561F1D25}" type="slidenum">
              <a:rPr lang="ar-SA">
                <a:latin typeface="Arial" pitchFamily="34" charset="0"/>
                <a:cs typeface="Arial" pitchFamily="34" charset="0"/>
              </a:rPr>
              <a:pPr/>
              <a:t>16</a:t>
            </a:fld>
            <a:endParaRPr lang="en-US">
              <a:latin typeface="Arial" pitchFamily="34" charset="0"/>
              <a:cs typeface="Arial" pitchFamily="34" charset="0"/>
            </a:endParaRPr>
          </a:p>
        </p:txBody>
      </p:sp>
      <p:sp>
        <p:nvSpPr>
          <p:cNvPr id="51203"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51204" name="Rectangle 3"/>
          <p:cNvSpPr>
            <a:spLocks noChangeArrowheads="1"/>
          </p:cNvSpPr>
          <p:nvPr/>
        </p:nvSpPr>
        <p:spPr bwMode="auto">
          <a:xfrm rot="10800000">
            <a:off x="1520825" y="2107437"/>
            <a:ext cx="8853488" cy="4524315"/>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نقش دستورالعملهای کارخانه در ژاپن و غرب</a:t>
            </a:r>
            <a:r>
              <a:rPr lang="ar-SA" sz="4400">
                <a:solidFill>
                  <a:schemeClr val="accent2"/>
                </a:solidFill>
              </a:rPr>
              <a:t>:</a:t>
            </a:r>
            <a:r>
              <a:rPr lang="ar-SA" sz="4800"/>
              <a:t> </a:t>
            </a:r>
            <a:r>
              <a:rPr lang="fa-IR" sz="2800"/>
              <a:t>در   کارخانه های ژاپنی دستوالعملها، نقش چندان مهم و عمده ای در گردش کار سیستماتیک کارخانه ها ندارند. دستوالعملها، برای وظایف کارگران حد ومرز مشخص تخطی ناپذیر تعیین نگردیده و نحوه انجام کارها را محدود نساخته اند. بلکه امکانات لازم جهت ابتکار و تفکر و تحرک و خلاقیت را به خوبی برای همگان در نظر گرفته اند.</a:t>
            </a:r>
          </a:p>
          <a:p>
            <a:pPr marL="457200" indent="-457200" algn="just" rtl="1"/>
            <a:r>
              <a:rPr lang="fa-IR" sz="2800"/>
              <a:t>    حال آنکه در مقابل در مؤسسات آمریکایی و اروپایی کارهای انجام شده توسط کارگران و نحوه اجرای وظایف که هریک برعهده دارند با توجه به مفاد همین دستورالعملها ،دقیقاً مورد بازرسی و کنترل قرار می گیرد. </a:t>
            </a:r>
            <a:endParaRPr lang="ar-SA" sz="2800"/>
          </a:p>
        </p:txBody>
      </p:sp>
      <p:sp>
        <p:nvSpPr>
          <p:cNvPr id="51205"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1206" name="Text Box 5"/>
          <p:cNvSpPr txBox="1">
            <a:spLocks noChangeArrowheads="1"/>
          </p:cNvSpPr>
          <p:nvPr/>
        </p:nvSpPr>
        <p:spPr bwMode="auto">
          <a:xfrm>
            <a:off x="1774825" y="1052514"/>
            <a:ext cx="8713788"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نقش سازمانهای ژاپنی و بهره وری (4)</a:t>
            </a:r>
            <a:endParaRPr lang="en-US" sz="4600">
              <a:solidFill>
                <a:srgbClr val="7E1504"/>
              </a:solidFill>
            </a:endParaRPr>
          </a:p>
        </p:txBody>
      </p:sp>
    </p:spTree>
    <p:extLst>
      <p:ext uri="{BB962C8B-B14F-4D97-AF65-F5344CB8AC3E}">
        <p14:creationId xmlns:p14="http://schemas.microsoft.com/office/powerpoint/2010/main" val="29104548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p:spPr>
        <p:txBody>
          <a:bodyPr/>
          <a:lstStyle/>
          <a:p>
            <a:fld id="{ECB815D2-E0F3-4903-A370-FAFFF603ABB7}" type="slidenum">
              <a:rPr lang="ar-SA">
                <a:latin typeface="Arial" pitchFamily="34" charset="0"/>
                <a:cs typeface="Arial" pitchFamily="34" charset="0"/>
              </a:rPr>
              <a:pPr/>
              <a:t>17</a:t>
            </a:fld>
            <a:endParaRPr lang="en-US">
              <a:latin typeface="Arial" pitchFamily="34" charset="0"/>
              <a:cs typeface="Arial" pitchFamily="34" charset="0"/>
            </a:endParaRPr>
          </a:p>
        </p:txBody>
      </p:sp>
      <p:sp>
        <p:nvSpPr>
          <p:cNvPr id="52227"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52228" name="Rectangle 3"/>
          <p:cNvSpPr>
            <a:spLocks noChangeArrowheads="1"/>
          </p:cNvSpPr>
          <p:nvPr/>
        </p:nvSpPr>
        <p:spPr bwMode="auto">
          <a:xfrm rot="10800000">
            <a:off x="1524001" y="1560092"/>
            <a:ext cx="8855075" cy="4847481"/>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ژاپن</a:t>
            </a:r>
            <a:r>
              <a:rPr lang="ar-SA" sz="4400">
                <a:solidFill>
                  <a:schemeClr val="accent2"/>
                </a:solidFill>
              </a:rPr>
              <a:t>:</a:t>
            </a:r>
            <a:r>
              <a:rPr lang="ar-SA" sz="4800"/>
              <a:t> </a:t>
            </a:r>
            <a:r>
              <a:rPr lang="fa-IR" sz="2900"/>
              <a:t>ژاپن از جمله کشورهایی بوده است که پس از جنگ جهانی دوم به اهمیت بهره وری و ارتقاء آن اقدام نمود و با برامه ریزی اصولی توانست بهره وری ملی را افزایش دهد. مرکز بهره وری ژاپن در سال 1955 به سه مأموریت اصلی تأسیس شد:</a:t>
            </a:r>
          </a:p>
          <a:p>
            <a:pPr marL="457200" indent="-457200" algn="just" rtl="1"/>
            <a:r>
              <a:rPr lang="fa-IR" sz="2900"/>
              <a:t>     - بهبود بهره وری به منظور افزایش فرصتهای اشتغال و ضمانت شغلی.</a:t>
            </a:r>
          </a:p>
          <a:p>
            <a:pPr marL="457200" indent="-457200" algn="just" rtl="1"/>
            <a:r>
              <a:rPr lang="fa-IR" sz="2900"/>
              <a:t>     - سازگاری میان مدیریت و نیروی کار در روشهای بهبود بهره وری.</a:t>
            </a:r>
          </a:p>
          <a:p>
            <a:pPr marL="457200" indent="-457200" algn="just" rtl="1"/>
            <a:r>
              <a:rPr lang="fa-IR" sz="2900"/>
              <a:t>     - توزیع عادلانه ثمرات حاصله از بهبود بهره وری در میان اقشار جامعه. </a:t>
            </a:r>
            <a:endParaRPr lang="ar-SA" sz="2900"/>
          </a:p>
        </p:txBody>
      </p:sp>
      <p:sp>
        <p:nvSpPr>
          <p:cNvPr id="52229"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2230" name="Text Box 5"/>
          <p:cNvSpPr txBox="1">
            <a:spLocks noChangeArrowheads="1"/>
          </p:cNvSpPr>
          <p:nvPr/>
        </p:nvSpPr>
        <p:spPr bwMode="auto">
          <a:xfrm>
            <a:off x="1774825" y="1052514"/>
            <a:ext cx="8713788" cy="549275"/>
          </a:xfrm>
          <a:prstGeom prst="rect">
            <a:avLst/>
          </a:prstGeom>
          <a:noFill/>
          <a:ln w="9525" algn="ctr">
            <a:noFill/>
            <a:miter lim="800000"/>
            <a:headEnd/>
            <a:tailEnd/>
          </a:ln>
        </p:spPr>
        <p:txBody>
          <a:bodyPr>
            <a:spAutoFit/>
          </a:bodyPr>
          <a:lstStyle/>
          <a:p>
            <a:pPr>
              <a:spcBef>
                <a:spcPct val="50000"/>
              </a:spcBef>
            </a:pPr>
            <a:r>
              <a:rPr lang="fa-IR" sz="3000">
                <a:solidFill>
                  <a:srgbClr val="7E1504"/>
                </a:solidFill>
              </a:rPr>
              <a:t>سازمانهای ملی بهره وری در برخی از کشورهای آسیایی (1)</a:t>
            </a:r>
            <a:endParaRPr lang="en-US">
              <a:solidFill>
                <a:srgbClr val="7E1504"/>
              </a:solidFill>
            </a:endParaRPr>
          </a:p>
        </p:txBody>
      </p:sp>
    </p:spTree>
    <p:extLst>
      <p:ext uri="{BB962C8B-B14F-4D97-AF65-F5344CB8AC3E}">
        <p14:creationId xmlns:p14="http://schemas.microsoft.com/office/powerpoint/2010/main" val="35362801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p:spPr>
        <p:txBody>
          <a:bodyPr/>
          <a:lstStyle/>
          <a:p>
            <a:fld id="{4E839B80-48CF-4032-859E-55B96F65C051}" type="slidenum">
              <a:rPr lang="ar-SA">
                <a:latin typeface="Arial" pitchFamily="34" charset="0"/>
                <a:cs typeface="Arial" pitchFamily="34" charset="0"/>
              </a:rPr>
              <a:pPr/>
              <a:t>18</a:t>
            </a:fld>
            <a:endParaRPr lang="en-US">
              <a:latin typeface="Arial" pitchFamily="34" charset="0"/>
              <a:cs typeface="Arial" pitchFamily="34" charset="0"/>
            </a:endParaRPr>
          </a:p>
        </p:txBody>
      </p:sp>
      <p:sp>
        <p:nvSpPr>
          <p:cNvPr id="53251"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53252" name="Rectangle 3"/>
          <p:cNvSpPr>
            <a:spLocks noChangeArrowheads="1"/>
          </p:cNvSpPr>
          <p:nvPr/>
        </p:nvSpPr>
        <p:spPr bwMode="auto">
          <a:xfrm rot="10800000">
            <a:off x="1519238" y="1925395"/>
            <a:ext cx="8856663" cy="4909036"/>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هندوستان</a:t>
            </a:r>
            <a:r>
              <a:rPr lang="ar-SA" sz="4400">
                <a:solidFill>
                  <a:schemeClr val="accent2"/>
                </a:solidFill>
              </a:rPr>
              <a:t>:</a:t>
            </a:r>
            <a:r>
              <a:rPr lang="ar-SA" sz="4800"/>
              <a:t> </a:t>
            </a:r>
            <a:r>
              <a:rPr lang="fa-IR" sz="2900"/>
              <a:t>هند از جمله کشورهای در حال توسعه است که به سبب جمعیت زیاد مردم آن در فقر و تنگدستی می بردند. در فوریه سال 1958 کشور هند شورای ملی بهره وری (</a:t>
            </a:r>
            <a:r>
              <a:rPr lang="en-US" sz="1900"/>
              <a:t>NPC</a:t>
            </a:r>
            <a:r>
              <a:rPr lang="fa-IR" sz="2900"/>
              <a:t>) را با توجه به اهداف زیر تأسیس کرد:</a:t>
            </a:r>
          </a:p>
          <a:p>
            <a:pPr marL="457200" indent="-457200" algn="just" rtl="1"/>
            <a:r>
              <a:rPr lang="fa-IR" sz="2900"/>
              <a:t>     - برانگیختن و ایجاد آگاهی بهره وری در کشور.</a:t>
            </a:r>
          </a:p>
          <a:p>
            <a:pPr marL="457200" indent="-457200" algn="just" rtl="1"/>
            <a:r>
              <a:rPr lang="fa-IR" sz="2900"/>
              <a:t>     - ایجاد پایگاه اطلاعاتی مربوط به شاخصهی بهره وری در سطح کلان.</a:t>
            </a:r>
          </a:p>
          <a:p>
            <a:pPr marL="457200" indent="-457200" algn="just" rtl="1"/>
            <a:r>
              <a:rPr lang="fa-IR" sz="2900"/>
              <a:t>     - ارائه خدمات تخصصی در زمینه تکنولوژی و بهبود کارایی عملیاتی در سازمانها.</a:t>
            </a:r>
          </a:p>
          <a:p>
            <a:pPr marL="457200" indent="-457200" algn="just" rtl="1"/>
            <a:r>
              <a:rPr lang="fa-IR" sz="2900"/>
              <a:t>     - اطلاع رسانی در باره بهره وری.</a:t>
            </a:r>
            <a:r>
              <a:rPr lang="fa-IR" sz="3300"/>
              <a:t>  </a:t>
            </a:r>
            <a:endParaRPr lang="ar-SA" sz="3300"/>
          </a:p>
        </p:txBody>
      </p:sp>
      <p:sp>
        <p:nvSpPr>
          <p:cNvPr id="53253"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3254" name="Text Box 5"/>
          <p:cNvSpPr txBox="1">
            <a:spLocks noChangeArrowheads="1"/>
          </p:cNvSpPr>
          <p:nvPr/>
        </p:nvSpPr>
        <p:spPr bwMode="auto">
          <a:xfrm>
            <a:off x="1774825" y="1052514"/>
            <a:ext cx="8713788" cy="549275"/>
          </a:xfrm>
          <a:prstGeom prst="rect">
            <a:avLst/>
          </a:prstGeom>
          <a:noFill/>
          <a:ln w="9525" algn="ctr">
            <a:noFill/>
            <a:miter lim="800000"/>
            <a:headEnd/>
            <a:tailEnd/>
          </a:ln>
        </p:spPr>
        <p:txBody>
          <a:bodyPr>
            <a:spAutoFit/>
          </a:bodyPr>
          <a:lstStyle/>
          <a:p>
            <a:pPr>
              <a:spcBef>
                <a:spcPct val="50000"/>
              </a:spcBef>
            </a:pPr>
            <a:r>
              <a:rPr lang="fa-IR" sz="3000">
                <a:solidFill>
                  <a:srgbClr val="7E1504"/>
                </a:solidFill>
              </a:rPr>
              <a:t>سازمانهای ملی بهره وری در برخی از کشورهای آسیایی (2)</a:t>
            </a:r>
            <a:endParaRPr lang="en-US">
              <a:solidFill>
                <a:srgbClr val="7E1504"/>
              </a:solidFill>
            </a:endParaRPr>
          </a:p>
        </p:txBody>
      </p:sp>
    </p:spTree>
    <p:extLst>
      <p:ext uri="{BB962C8B-B14F-4D97-AF65-F5344CB8AC3E}">
        <p14:creationId xmlns:p14="http://schemas.microsoft.com/office/powerpoint/2010/main" val="30988184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p:spPr>
        <p:txBody>
          <a:bodyPr/>
          <a:lstStyle/>
          <a:p>
            <a:fld id="{273F37F5-D342-4A74-8550-DB57564621F7}" type="slidenum">
              <a:rPr lang="ar-SA">
                <a:latin typeface="Arial" pitchFamily="34" charset="0"/>
                <a:cs typeface="Arial" pitchFamily="34" charset="0"/>
              </a:rPr>
              <a:pPr/>
              <a:t>19</a:t>
            </a:fld>
            <a:endParaRPr lang="en-US">
              <a:latin typeface="Arial" pitchFamily="34" charset="0"/>
              <a:cs typeface="Arial" pitchFamily="34" charset="0"/>
            </a:endParaRPr>
          </a:p>
        </p:txBody>
      </p:sp>
      <p:sp>
        <p:nvSpPr>
          <p:cNvPr id="54275"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a:t>فصل دوم: </a:t>
            </a:r>
            <a:r>
              <a:rPr lang="fa-IR" sz="2000"/>
              <a:t>ضرورت مديريت فراگير</a:t>
            </a:r>
            <a:r>
              <a:rPr lang="ar-SA" sz="2000"/>
              <a:t>‌ بهره‌وري</a:t>
            </a:r>
            <a:endParaRPr lang="en-US" sz="2000"/>
          </a:p>
        </p:txBody>
      </p:sp>
      <p:sp>
        <p:nvSpPr>
          <p:cNvPr id="54276" name="Rectangle 3"/>
          <p:cNvSpPr>
            <a:spLocks noChangeArrowheads="1"/>
          </p:cNvSpPr>
          <p:nvPr/>
        </p:nvSpPr>
        <p:spPr bwMode="auto">
          <a:xfrm rot="10800000">
            <a:off x="1519238" y="1678381"/>
            <a:ext cx="8856663" cy="5401479"/>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سنگاپور</a:t>
            </a:r>
            <a:r>
              <a:rPr lang="ar-SA" sz="4400">
                <a:solidFill>
                  <a:schemeClr val="accent2"/>
                </a:solidFill>
              </a:rPr>
              <a:t>:</a:t>
            </a:r>
            <a:r>
              <a:rPr lang="ar-SA" sz="4800"/>
              <a:t> </a:t>
            </a:r>
            <a:r>
              <a:rPr lang="fa-IR" sz="3300"/>
              <a:t>سنگاپور از جمله کشورهای آسیایی است که در چندسال اخیر توانسته به سرعت رشد کند و در زمره کشورهای بالای جهان از نظر  درآمد سرانه قرار گیرد. این کشور در سال 1967 مر کز ملی بهره وری (</a:t>
            </a:r>
            <a:r>
              <a:rPr lang="en-US" sz="2100"/>
              <a:t>NPC</a:t>
            </a:r>
            <a:r>
              <a:rPr lang="fa-IR" sz="3300"/>
              <a:t>) را با اهداف زیر تأسیس کرد:</a:t>
            </a:r>
          </a:p>
          <a:p>
            <a:pPr marL="457200" indent="-457200" algn="just" rtl="1"/>
            <a:r>
              <a:rPr lang="fa-IR" sz="3300"/>
              <a:t>     - آگاهسازی کارگران در زمینه ارتقاء بهره وری.</a:t>
            </a:r>
          </a:p>
          <a:p>
            <a:pPr marL="457200" indent="-457200" algn="just" rtl="1"/>
            <a:r>
              <a:rPr lang="fa-IR" sz="3300"/>
              <a:t>     - برقراری روابط مناسب میان کارکنان و مدیران در اجرای برنامه های بهره وری.</a:t>
            </a:r>
          </a:p>
          <a:p>
            <a:pPr marL="457200" indent="-457200" algn="just" rtl="1"/>
            <a:r>
              <a:rPr lang="fa-IR" sz="3300"/>
              <a:t>     - مشاوره و کمک به شرکتها در بهبود بهره وری.</a:t>
            </a:r>
          </a:p>
          <a:p>
            <a:pPr marL="457200" indent="-457200" algn="just" rtl="1"/>
            <a:r>
              <a:rPr lang="fa-IR" sz="3300"/>
              <a:t>     </a:t>
            </a:r>
            <a:endParaRPr lang="ar-SA" sz="3300"/>
          </a:p>
        </p:txBody>
      </p:sp>
      <p:sp>
        <p:nvSpPr>
          <p:cNvPr id="54277"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4278" name="Text Box 5"/>
          <p:cNvSpPr txBox="1">
            <a:spLocks noChangeArrowheads="1"/>
          </p:cNvSpPr>
          <p:nvPr/>
        </p:nvSpPr>
        <p:spPr bwMode="auto">
          <a:xfrm>
            <a:off x="1774825" y="1052514"/>
            <a:ext cx="8713788" cy="549275"/>
          </a:xfrm>
          <a:prstGeom prst="rect">
            <a:avLst/>
          </a:prstGeom>
          <a:noFill/>
          <a:ln w="9525" algn="ctr">
            <a:noFill/>
            <a:miter lim="800000"/>
            <a:headEnd/>
            <a:tailEnd/>
          </a:ln>
        </p:spPr>
        <p:txBody>
          <a:bodyPr>
            <a:spAutoFit/>
          </a:bodyPr>
          <a:lstStyle/>
          <a:p>
            <a:pPr>
              <a:spcBef>
                <a:spcPct val="50000"/>
              </a:spcBef>
            </a:pPr>
            <a:r>
              <a:rPr lang="fa-IR" sz="3000">
                <a:solidFill>
                  <a:srgbClr val="7E1504"/>
                </a:solidFill>
              </a:rPr>
              <a:t>سازمانهای ملی بهره وری در برخی از کشورهای آسیایی (3)</a:t>
            </a:r>
            <a:endParaRPr lang="en-US">
              <a:solidFill>
                <a:srgbClr val="7E1504"/>
              </a:solidFill>
            </a:endParaRPr>
          </a:p>
        </p:txBody>
      </p:sp>
    </p:spTree>
    <p:extLst>
      <p:ext uri="{BB962C8B-B14F-4D97-AF65-F5344CB8AC3E}">
        <p14:creationId xmlns:p14="http://schemas.microsoft.com/office/powerpoint/2010/main" val="23982796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p>
            <a:fld id="{6B48ADDC-00CC-4543-BA6C-2FB8015567C5}" type="slidenum">
              <a:rPr lang="ar-SA">
                <a:latin typeface="Arial" pitchFamily="34" charset="0"/>
                <a:cs typeface="Arial" pitchFamily="34" charset="0"/>
              </a:rPr>
              <a:pPr/>
              <a:t>2</a:t>
            </a:fld>
            <a:endParaRPr lang="en-US">
              <a:latin typeface="Arial" pitchFamily="34" charset="0"/>
              <a:cs typeface="Arial" pitchFamily="34" charset="0"/>
            </a:endParaRPr>
          </a:p>
        </p:txBody>
      </p:sp>
      <p:sp>
        <p:nvSpPr>
          <p:cNvPr id="40962" name="Rectangle 2"/>
          <p:cNvSpPr>
            <a:spLocks noChangeArrowheads="1"/>
          </p:cNvSpPr>
          <p:nvPr/>
        </p:nvSpPr>
        <p:spPr bwMode="auto">
          <a:xfrm>
            <a:off x="1524000" y="1700213"/>
            <a:ext cx="9144000" cy="639762"/>
          </a:xfrm>
          <a:prstGeom prst="rect">
            <a:avLst/>
          </a:prstGeom>
          <a:noFill/>
          <a:ln w="9525" algn="ctr">
            <a:noFill/>
            <a:miter lim="800000"/>
            <a:headEnd/>
            <a:tailEnd/>
          </a:ln>
        </p:spPr>
        <p:txBody>
          <a:bodyPr anchor="ctr"/>
          <a:lstStyle/>
          <a:p>
            <a:pPr algn="r" rtl="1">
              <a:buFontTx/>
              <a:buBlip>
                <a:blip r:embed="rId2"/>
              </a:buBlip>
            </a:pPr>
            <a:r>
              <a:rPr lang="fa-IR" sz="2800" dirty="0">
                <a:solidFill>
                  <a:schemeClr val="tx2"/>
                </a:solidFill>
                <a:cs typeface="Nazanin" pitchFamily="2" charset="-78"/>
              </a:rPr>
              <a:t>     </a:t>
            </a:r>
            <a:r>
              <a:rPr lang="ar-SA" sz="2500" dirty="0">
                <a:solidFill>
                  <a:srgbClr val="000000"/>
                </a:solidFill>
                <a:latin typeface="Times New Roman" pitchFamily="18" charset="0"/>
                <a:ea typeface="MS Mincho" pitchFamily="49" charset="-128"/>
                <a:cs typeface="Yagut" pitchFamily="2" charset="-78"/>
              </a:rPr>
              <a:t>- </a:t>
            </a:r>
            <a:r>
              <a:rPr lang="fa-IR" dirty="0">
                <a:solidFill>
                  <a:srgbClr val="7E1504"/>
                </a:solidFill>
              </a:rPr>
              <a:t>عوامل مؤثر بر وضعيت بنگاهها و سازمانها</a:t>
            </a:r>
            <a:r>
              <a:rPr lang="fa-IR" sz="4400" dirty="0">
                <a:solidFill>
                  <a:schemeClr val="tx2"/>
                </a:solidFill>
              </a:rPr>
              <a:t> </a:t>
            </a:r>
            <a:endParaRPr lang="en-US" sz="4400" dirty="0">
              <a:solidFill>
                <a:schemeClr val="tx2"/>
              </a:solidFill>
            </a:endParaRPr>
          </a:p>
        </p:txBody>
      </p:sp>
      <p:sp>
        <p:nvSpPr>
          <p:cNvPr id="40963" name="Rectangle 3"/>
          <p:cNvSpPr>
            <a:spLocks noChangeArrowheads="1"/>
          </p:cNvSpPr>
          <p:nvPr/>
        </p:nvSpPr>
        <p:spPr bwMode="auto">
          <a:xfrm>
            <a:off x="1524000" y="2349501"/>
            <a:ext cx="9144000" cy="1000125"/>
          </a:xfrm>
          <a:prstGeom prst="rect">
            <a:avLst/>
          </a:prstGeom>
          <a:noFill/>
          <a:ln w="9525" algn="ctr">
            <a:noFill/>
            <a:miter lim="800000"/>
            <a:headEnd/>
            <a:tailEnd/>
          </a:ln>
        </p:spPr>
        <p:txBody>
          <a:bodyPr anchor="ctr"/>
          <a:lstStyle/>
          <a:p>
            <a:pPr algn="r" rtl="1">
              <a:buFontTx/>
              <a:buBlip>
                <a:blip r:embed="rId2"/>
              </a:buBlip>
            </a:pPr>
            <a:r>
              <a:rPr lang="fa-IR" sz="2800" dirty="0">
                <a:solidFill>
                  <a:schemeClr val="tx2"/>
                </a:solidFill>
                <a:cs typeface="Nazanin" pitchFamily="2" charset="-78"/>
              </a:rPr>
              <a:t>     </a:t>
            </a:r>
            <a:r>
              <a:rPr lang="ar-SA" sz="2300" dirty="0">
                <a:solidFill>
                  <a:srgbClr val="000000"/>
                </a:solidFill>
                <a:latin typeface="Times New Roman" pitchFamily="18" charset="0"/>
                <a:ea typeface="MS Mincho" pitchFamily="49" charset="-128"/>
                <a:cs typeface="Yagut" pitchFamily="2" charset="-78"/>
              </a:rPr>
              <a:t>- </a:t>
            </a:r>
            <a:r>
              <a:rPr lang="fa-IR" dirty="0">
                <a:solidFill>
                  <a:srgbClr val="7E1504"/>
                </a:solidFill>
              </a:rPr>
              <a:t>تغيير تأکيدها در دهه های 1970 و 1980</a:t>
            </a:r>
            <a:endParaRPr lang="en-US" dirty="0">
              <a:solidFill>
                <a:srgbClr val="7E1504"/>
              </a:solidFill>
            </a:endParaRPr>
          </a:p>
        </p:txBody>
      </p:sp>
      <p:sp>
        <p:nvSpPr>
          <p:cNvPr id="40964" name="Rectangle 4"/>
          <p:cNvSpPr>
            <a:spLocks noChangeArrowheads="1"/>
          </p:cNvSpPr>
          <p:nvPr/>
        </p:nvSpPr>
        <p:spPr bwMode="auto">
          <a:xfrm>
            <a:off x="1524000" y="3068639"/>
            <a:ext cx="9144000" cy="719137"/>
          </a:xfrm>
          <a:prstGeom prst="rect">
            <a:avLst/>
          </a:prstGeom>
          <a:noFill/>
          <a:ln w="9525" algn="ctr">
            <a:noFill/>
            <a:miter lim="800000"/>
            <a:headEnd/>
            <a:tailEnd/>
          </a:ln>
        </p:spPr>
        <p:txBody>
          <a:bodyPr anchor="ctr"/>
          <a:lstStyle/>
          <a:p>
            <a:pPr algn="r" rtl="1">
              <a:buFontTx/>
              <a:buBlip>
                <a:blip r:embed="rId2"/>
              </a:buBlip>
            </a:pPr>
            <a:r>
              <a:rPr lang="fa-IR" sz="2800">
                <a:solidFill>
                  <a:schemeClr val="tx2"/>
                </a:solidFill>
                <a:cs typeface="Nazanin" pitchFamily="2" charset="-78"/>
              </a:rPr>
              <a:t>     </a:t>
            </a:r>
            <a:r>
              <a:rPr lang="ar-SA" sz="1900">
                <a:solidFill>
                  <a:srgbClr val="000000"/>
                </a:solidFill>
                <a:latin typeface="Courier New" pitchFamily="49" charset="0"/>
                <a:ea typeface="MS Mincho" pitchFamily="49" charset="-128"/>
                <a:cs typeface="Yagut" pitchFamily="2" charset="-78"/>
              </a:rPr>
              <a:t>- </a:t>
            </a:r>
            <a:r>
              <a:rPr lang="fa-IR">
                <a:solidFill>
                  <a:srgbClr val="7E1504"/>
                </a:solidFill>
              </a:rPr>
              <a:t>مديريت در شرايط وجود هدفهای متناقض در دهه 1990</a:t>
            </a:r>
            <a:endParaRPr lang="en-US">
              <a:solidFill>
                <a:srgbClr val="7E1504"/>
              </a:solidFill>
            </a:endParaRPr>
          </a:p>
        </p:txBody>
      </p:sp>
      <p:sp>
        <p:nvSpPr>
          <p:cNvPr id="40965" name="Text Box 5"/>
          <p:cNvSpPr txBox="1">
            <a:spLocks noChangeArrowheads="1"/>
          </p:cNvSpPr>
          <p:nvPr/>
        </p:nvSpPr>
        <p:spPr bwMode="auto">
          <a:xfrm>
            <a:off x="1524000" y="5300663"/>
            <a:ext cx="9144000" cy="1295400"/>
          </a:xfrm>
          <a:prstGeom prst="rect">
            <a:avLst/>
          </a:prstGeom>
          <a:noFill/>
          <a:ln w="9525" algn="ctr">
            <a:noFill/>
            <a:miter lim="800000"/>
            <a:headEnd/>
            <a:tailEnd/>
          </a:ln>
        </p:spPr>
        <p:txBody>
          <a:bodyPr anchor="ctr"/>
          <a:lstStyle/>
          <a:p>
            <a:pPr algn="r"/>
            <a:r>
              <a:rPr lang="fa-IR" sz="2800">
                <a:solidFill>
                  <a:schemeClr val="tx2"/>
                </a:solidFill>
                <a:ea typeface="Times New Roman" pitchFamily="18" charset="0"/>
                <a:cs typeface="Nazanin" pitchFamily="2" charset="-78"/>
              </a:rPr>
              <a:t>     </a:t>
            </a:r>
            <a:r>
              <a:rPr lang="fa-IR">
                <a:ea typeface="Times New Roman" pitchFamily="18" charset="0"/>
                <a:cs typeface="Nazanin" pitchFamily="2" charset="-78"/>
              </a:rPr>
              <a:t> </a:t>
            </a:r>
            <a:endParaRPr lang="en-US" sz="2200">
              <a:ea typeface="Times New Roman" pitchFamily="18" charset="0"/>
              <a:cs typeface="Nazanin" pitchFamily="2" charset="-78"/>
            </a:endParaRPr>
          </a:p>
        </p:txBody>
      </p:sp>
      <p:sp>
        <p:nvSpPr>
          <p:cNvPr id="36871" name="Text Box 6"/>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a:spcBef>
                <a:spcPct val="50000"/>
              </a:spcBef>
            </a:pPr>
            <a:endParaRPr lang="fa-IR"/>
          </a:p>
        </p:txBody>
      </p:sp>
      <p:sp>
        <p:nvSpPr>
          <p:cNvPr id="36872" name="Text Box 7"/>
          <p:cNvSpPr txBox="1">
            <a:spLocks noChangeArrowheads="1"/>
          </p:cNvSpPr>
          <p:nvPr/>
        </p:nvSpPr>
        <p:spPr bwMode="auto">
          <a:xfrm>
            <a:off x="5232401" y="911225"/>
            <a:ext cx="2593979" cy="677108"/>
          </a:xfrm>
          <a:prstGeom prst="rect">
            <a:avLst/>
          </a:prstGeom>
          <a:noFill/>
          <a:ln w="9525" algn="ctr">
            <a:noFill/>
            <a:miter lim="800000"/>
            <a:headEnd/>
            <a:tailEnd/>
          </a:ln>
        </p:spPr>
        <p:txBody>
          <a:bodyPr wrap="none">
            <a:spAutoFit/>
          </a:bodyPr>
          <a:lstStyle/>
          <a:p>
            <a:r>
              <a:rPr lang="fa-IR" sz="3800">
                <a:solidFill>
                  <a:srgbClr val="7E1504"/>
                </a:solidFill>
              </a:rPr>
              <a:t>رئوس مطالب </a:t>
            </a:r>
            <a:r>
              <a:rPr lang="fa-IR" sz="3800">
                <a:solidFill>
                  <a:srgbClr val="7E1504"/>
                </a:solidFill>
              </a:rPr>
              <a:t> </a:t>
            </a:r>
            <a:endParaRPr lang="en-US" sz="3800" dirty="0">
              <a:solidFill>
                <a:srgbClr val="7E1504"/>
              </a:solidFill>
            </a:endParaRPr>
          </a:p>
        </p:txBody>
      </p:sp>
      <p:sp>
        <p:nvSpPr>
          <p:cNvPr id="40968" name="Rectangle 8"/>
          <p:cNvSpPr>
            <a:spLocks noChangeArrowheads="1"/>
          </p:cNvSpPr>
          <p:nvPr/>
        </p:nvSpPr>
        <p:spPr bwMode="auto">
          <a:xfrm>
            <a:off x="5472113" y="3933825"/>
            <a:ext cx="3656450" cy="369332"/>
          </a:xfrm>
          <a:prstGeom prst="rect">
            <a:avLst/>
          </a:prstGeom>
          <a:noFill/>
          <a:ln w="9525" algn="ctr">
            <a:noFill/>
            <a:miter lim="800000"/>
            <a:headEnd/>
            <a:tailEnd/>
          </a:ln>
        </p:spPr>
        <p:txBody>
          <a:bodyPr wrap="none">
            <a:spAutoFit/>
          </a:bodyPr>
          <a:lstStyle/>
          <a:p>
            <a:pPr rtl="1">
              <a:buFontTx/>
              <a:buBlip>
                <a:blip r:embed="rId2"/>
              </a:buBlip>
            </a:pPr>
            <a:r>
              <a:rPr lang="fa-IR"/>
              <a:t>      - </a:t>
            </a:r>
            <a:r>
              <a:rPr lang="fa-IR">
                <a:solidFill>
                  <a:srgbClr val="7E1504"/>
                </a:solidFill>
              </a:rPr>
              <a:t>تغيير در کانونهای مورد توجه مديران</a:t>
            </a:r>
            <a:endParaRPr lang="en-US">
              <a:solidFill>
                <a:srgbClr val="7E1504"/>
              </a:solidFill>
            </a:endParaRPr>
          </a:p>
        </p:txBody>
      </p:sp>
      <p:sp>
        <p:nvSpPr>
          <p:cNvPr id="40969" name="Rectangle 9"/>
          <p:cNvSpPr>
            <a:spLocks noChangeArrowheads="1"/>
          </p:cNvSpPr>
          <p:nvPr/>
        </p:nvSpPr>
        <p:spPr bwMode="auto">
          <a:xfrm>
            <a:off x="5375276" y="4724400"/>
            <a:ext cx="5724525" cy="369332"/>
          </a:xfrm>
          <a:prstGeom prst="rect">
            <a:avLst/>
          </a:prstGeom>
          <a:noFill/>
          <a:ln w="9525" algn="ctr">
            <a:noFill/>
            <a:miter lim="800000"/>
            <a:headEnd/>
            <a:tailEnd/>
          </a:ln>
        </p:spPr>
        <p:txBody>
          <a:bodyPr>
            <a:spAutoFit/>
          </a:bodyPr>
          <a:lstStyle/>
          <a:p>
            <a:pPr rtl="1">
              <a:buFontTx/>
              <a:buBlip>
                <a:blip r:embed="rId2"/>
              </a:buBlip>
            </a:pPr>
            <a:r>
              <a:rPr lang="fa-IR">
                <a:solidFill>
                  <a:srgbClr val="000000"/>
                </a:solidFill>
              </a:rPr>
              <a:t>    </a:t>
            </a:r>
            <a:r>
              <a:rPr lang="ar-SA">
                <a:solidFill>
                  <a:srgbClr val="000000"/>
                </a:solidFill>
              </a:rPr>
              <a:t>- </a:t>
            </a:r>
            <a:r>
              <a:rPr lang="fa-IR">
                <a:solidFill>
                  <a:srgbClr val="7E1504"/>
                </a:solidFill>
              </a:rPr>
              <a:t>نقش سازمانهای ژاپنی و بهره وری</a:t>
            </a:r>
            <a:r>
              <a:rPr lang="fa-IR"/>
              <a:t> </a:t>
            </a:r>
            <a:endParaRPr lang="en-US"/>
          </a:p>
        </p:txBody>
      </p:sp>
      <p:sp>
        <p:nvSpPr>
          <p:cNvPr id="40970" name="Rectangle 10"/>
          <p:cNvSpPr>
            <a:spLocks noChangeArrowheads="1"/>
          </p:cNvSpPr>
          <p:nvPr/>
        </p:nvSpPr>
        <p:spPr bwMode="auto">
          <a:xfrm>
            <a:off x="3402014" y="5373688"/>
            <a:ext cx="5102359" cy="369332"/>
          </a:xfrm>
          <a:prstGeom prst="rect">
            <a:avLst/>
          </a:prstGeom>
          <a:noFill/>
          <a:ln w="9525" algn="ctr">
            <a:noFill/>
            <a:miter lim="800000"/>
            <a:headEnd/>
            <a:tailEnd/>
          </a:ln>
        </p:spPr>
        <p:txBody>
          <a:bodyPr wrap="none">
            <a:spAutoFit/>
          </a:bodyPr>
          <a:lstStyle/>
          <a:p>
            <a:pPr rtl="1">
              <a:buFontTx/>
              <a:buBlip>
                <a:blip r:embed="rId2"/>
              </a:buBlip>
            </a:pPr>
            <a:r>
              <a:rPr lang="fa-IR"/>
              <a:t>     </a:t>
            </a:r>
            <a:r>
              <a:rPr lang="ar-SA">
                <a:solidFill>
                  <a:srgbClr val="000000"/>
                </a:solidFill>
              </a:rPr>
              <a:t>- </a:t>
            </a:r>
            <a:r>
              <a:rPr lang="fa-IR">
                <a:solidFill>
                  <a:srgbClr val="7E1504"/>
                </a:solidFill>
              </a:rPr>
              <a:t>سازمانهای ملی بهره وری در برخی از کشورهای آسیایی</a:t>
            </a:r>
            <a:r>
              <a:rPr lang="fa-IR"/>
              <a:t> </a:t>
            </a:r>
            <a:endParaRPr lang="en-US"/>
          </a:p>
        </p:txBody>
      </p:sp>
      <p:sp>
        <p:nvSpPr>
          <p:cNvPr id="40971" name="Rectangle 11"/>
          <p:cNvSpPr>
            <a:spLocks noChangeArrowheads="1"/>
          </p:cNvSpPr>
          <p:nvPr/>
        </p:nvSpPr>
        <p:spPr bwMode="auto">
          <a:xfrm>
            <a:off x="7104063" y="6021388"/>
            <a:ext cx="3770312" cy="369332"/>
          </a:xfrm>
          <a:prstGeom prst="rect">
            <a:avLst/>
          </a:prstGeom>
          <a:noFill/>
          <a:ln w="9525" algn="ctr">
            <a:noFill/>
            <a:miter lim="800000"/>
            <a:headEnd/>
            <a:tailEnd/>
          </a:ln>
        </p:spPr>
        <p:txBody>
          <a:bodyPr>
            <a:spAutoFit/>
          </a:bodyPr>
          <a:lstStyle/>
          <a:p>
            <a:pPr rtl="1">
              <a:buFontTx/>
              <a:buBlip>
                <a:blip r:embed="rId2"/>
              </a:buBlip>
            </a:pPr>
            <a:r>
              <a:rPr lang="fa-IR">
                <a:solidFill>
                  <a:srgbClr val="7E1504"/>
                </a:solidFill>
              </a:rPr>
              <a:t>       -بهره وری در ایران</a:t>
            </a:r>
            <a:endParaRPr lang="en-US">
              <a:solidFill>
                <a:srgbClr val="7E1504"/>
              </a:solidFill>
            </a:endParaRPr>
          </a:p>
        </p:txBody>
      </p:sp>
      <p:sp>
        <p:nvSpPr>
          <p:cNvPr id="36877" name="Rectangle 12"/>
          <p:cNvSpPr>
            <a:spLocks noChangeArrowheads="1"/>
          </p:cNvSpPr>
          <p:nvPr/>
        </p:nvSpPr>
        <p:spPr bwMode="auto">
          <a:xfrm>
            <a:off x="3599259" y="188913"/>
            <a:ext cx="4851007" cy="553998"/>
          </a:xfrm>
          <a:prstGeom prst="rect">
            <a:avLst/>
          </a:prstGeom>
          <a:noFill/>
          <a:ln w="9525" algn="ctr">
            <a:noFill/>
            <a:miter lim="800000"/>
            <a:headEnd/>
            <a:tailEnd/>
          </a:ln>
        </p:spPr>
        <p:txBody>
          <a:bodyPr wrap="none">
            <a:spAutoFit/>
          </a:bodyPr>
          <a:lstStyle/>
          <a:p>
            <a:pPr>
              <a:spcBef>
                <a:spcPct val="50000"/>
              </a:spcBef>
            </a:pPr>
            <a:r>
              <a:rPr lang="fa-IR" sz="3000" dirty="0"/>
              <a:t> </a:t>
            </a:r>
            <a:r>
              <a:rPr lang="fa-IR" sz="3000" dirty="0"/>
              <a:t>ضرورت مديريت فراگير بهره وری </a:t>
            </a:r>
            <a:endParaRPr lang="en-US" sz="3000" dirty="0"/>
          </a:p>
        </p:txBody>
      </p:sp>
    </p:spTree>
    <p:extLst>
      <p:ext uri="{BB962C8B-B14F-4D97-AF65-F5344CB8AC3E}">
        <p14:creationId xmlns:p14="http://schemas.microsoft.com/office/powerpoint/2010/main" val="13095600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Bottom)">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slide(fromBottom)">
                                      <p:cBhvr>
                                        <p:cTn id="12" dur="500"/>
                                        <p:tgtEl>
                                          <p:spTgt spid="4096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slide(fromBottom)">
                                      <p:cBhvr>
                                        <p:cTn id="17" dur="500"/>
                                        <p:tgtEl>
                                          <p:spTgt spid="4096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0965"/>
                                        </p:tgtEl>
                                        <p:attrNameLst>
                                          <p:attrName>style.visibility</p:attrName>
                                        </p:attrNameLst>
                                      </p:cBhvr>
                                      <p:to>
                                        <p:strVal val="visible"/>
                                      </p:to>
                                    </p:set>
                                    <p:animEffect transition="in" filter="slide(fromBottom)">
                                      <p:cBhvr>
                                        <p:cTn id="22" dur="500"/>
                                        <p:tgtEl>
                                          <p:spTgt spid="409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8"/>
                                        </p:tgtEl>
                                        <p:attrNameLst>
                                          <p:attrName>style.visibility</p:attrName>
                                        </p:attrNameLst>
                                      </p:cBhvr>
                                      <p:to>
                                        <p:strVal val="visible"/>
                                      </p:to>
                                    </p:set>
                                    <p:animEffect transition="in" filter="blinds(horizontal)">
                                      <p:cBhvr>
                                        <p:cTn id="27" dur="500"/>
                                        <p:tgtEl>
                                          <p:spTgt spid="409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9"/>
                                        </p:tgtEl>
                                        <p:attrNameLst>
                                          <p:attrName>style.visibility</p:attrName>
                                        </p:attrNameLst>
                                      </p:cBhvr>
                                      <p:to>
                                        <p:strVal val="visible"/>
                                      </p:to>
                                    </p:set>
                                    <p:animEffect transition="in" filter="blinds(horizontal)">
                                      <p:cBhvr>
                                        <p:cTn id="32" dur="500"/>
                                        <p:tgtEl>
                                          <p:spTgt spid="4096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970"/>
                                        </p:tgtEl>
                                        <p:attrNameLst>
                                          <p:attrName>style.visibility</p:attrName>
                                        </p:attrNameLst>
                                      </p:cBhvr>
                                      <p:to>
                                        <p:strVal val="visible"/>
                                      </p:to>
                                    </p:set>
                                    <p:animEffect transition="in" filter="blinds(horizontal)">
                                      <p:cBhvr>
                                        <p:cTn id="37" dur="500"/>
                                        <p:tgtEl>
                                          <p:spTgt spid="4097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0971"/>
                                        </p:tgtEl>
                                        <p:attrNameLst>
                                          <p:attrName>style.visibility</p:attrName>
                                        </p:attrNameLst>
                                      </p:cBhvr>
                                      <p:to>
                                        <p:strVal val="visible"/>
                                      </p:to>
                                    </p:set>
                                    <p:animEffect transition="in" filter="blinds(horizontal)">
                                      <p:cBhvr>
                                        <p:cTn id="42" dur="500"/>
                                        <p:tgtEl>
                                          <p:spTgt spid="40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P spid="40964" grpId="0"/>
      <p:bldP spid="40965" grpId="0"/>
      <p:bldP spid="40968" grpId="0"/>
      <p:bldP spid="40969" grpId="0"/>
      <p:bldP spid="40970" grpId="0"/>
      <p:bldP spid="409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p:spPr>
        <p:txBody>
          <a:bodyPr/>
          <a:lstStyle/>
          <a:p>
            <a:fld id="{B2F06673-8A5A-4B18-9BB8-357112BC7687}" type="slidenum">
              <a:rPr lang="ar-SA">
                <a:latin typeface="Arial" pitchFamily="34" charset="0"/>
                <a:cs typeface="Arial" pitchFamily="34" charset="0"/>
              </a:rPr>
              <a:pPr/>
              <a:t>20</a:t>
            </a:fld>
            <a:endParaRPr lang="en-US">
              <a:latin typeface="Arial" pitchFamily="34" charset="0"/>
              <a:cs typeface="Arial" pitchFamily="34" charset="0"/>
            </a:endParaRPr>
          </a:p>
        </p:txBody>
      </p:sp>
      <p:sp>
        <p:nvSpPr>
          <p:cNvPr id="55299"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55300" name="Rectangle 3"/>
          <p:cNvSpPr>
            <a:spLocks noChangeArrowheads="1"/>
          </p:cNvSpPr>
          <p:nvPr/>
        </p:nvSpPr>
        <p:spPr bwMode="auto">
          <a:xfrm rot="10800000">
            <a:off x="1522413" y="1968500"/>
            <a:ext cx="8850313" cy="4876800"/>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en-US" sz="4400"/>
              <a:t> </a:t>
            </a:r>
            <a:r>
              <a:rPr lang="fa-IR" sz="3000"/>
              <a:t>ايران از زمان تأسیس سازمان بهره وری آسیایی تا قبل از وقوع انقلاب اسلامی ایران در بهمن 1357 عضو بوده است . عضویت ايران در سال 1979 به حالت تعلیق درآمد اما از سال 1363 با تصویب مجلس شورای اسلامی به عضویت آن سازمان درآمد. سپس سازمان ملی بهره وری ایران در سال 1364 وابسته به وزارت صنایع سنگین تشکیل شد. سازمان ملی بهره وری ایران بعداً به وزارت صنایع و در سال 1377 به سازمان امور اداری و استخدامی ملحق شد. سازمان ملی بهره وری ایران بیشتر به دنبال کار فرهنگی در اشاعه و ترویج بهره وری در سطوح مختلف جامعه بوده است.  </a:t>
            </a:r>
            <a:endParaRPr lang="ar-SA" sz="3000"/>
          </a:p>
        </p:txBody>
      </p:sp>
      <p:sp>
        <p:nvSpPr>
          <p:cNvPr id="55301"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5302" name="Text Box 5"/>
          <p:cNvSpPr txBox="1">
            <a:spLocks noChangeArrowheads="1"/>
          </p:cNvSpPr>
          <p:nvPr/>
        </p:nvSpPr>
        <p:spPr bwMode="auto">
          <a:xfrm>
            <a:off x="1774825" y="908051"/>
            <a:ext cx="8713788"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(1)</a:t>
            </a:r>
            <a:endParaRPr lang="en-US" sz="4600">
              <a:solidFill>
                <a:srgbClr val="7E1504"/>
              </a:solidFill>
            </a:endParaRPr>
          </a:p>
        </p:txBody>
      </p:sp>
    </p:spTree>
    <p:extLst>
      <p:ext uri="{BB962C8B-B14F-4D97-AF65-F5344CB8AC3E}">
        <p14:creationId xmlns:p14="http://schemas.microsoft.com/office/powerpoint/2010/main" val="91296802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2"/>
          </p:nvPr>
        </p:nvSpPr>
        <p:spPr>
          <a:noFill/>
        </p:spPr>
        <p:txBody>
          <a:bodyPr/>
          <a:lstStyle/>
          <a:p>
            <a:fld id="{2A208DAA-D23F-4C52-9AAF-F98F2B6713A8}" type="slidenum">
              <a:rPr lang="ar-SA">
                <a:latin typeface="Arial" pitchFamily="34" charset="0"/>
                <a:cs typeface="Arial" pitchFamily="34" charset="0"/>
              </a:rPr>
              <a:pPr/>
              <a:t>21</a:t>
            </a:fld>
            <a:endParaRPr lang="en-US">
              <a:latin typeface="Arial" pitchFamily="34" charset="0"/>
              <a:cs typeface="Arial" pitchFamily="34" charset="0"/>
            </a:endParaRPr>
          </a:p>
        </p:txBody>
      </p:sp>
      <p:sp>
        <p:nvSpPr>
          <p:cNvPr id="56323"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000"/>
              <a:t>فصل دوم: ضرورت مديريت فراگير بهره وری</a:t>
            </a:r>
            <a:endParaRPr lang="en-US" sz="2000"/>
          </a:p>
        </p:txBody>
      </p:sp>
      <p:sp>
        <p:nvSpPr>
          <p:cNvPr id="56324" name="Rectangle 3"/>
          <p:cNvSpPr>
            <a:spLocks noChangeArrowheads="1"/>
          </p:cNvSpPr>
          <p:nvPr/>
        </p:nvSpPr>
        <p:spPr bwMode="auto">
          <a:xfrm rot="10800000">
            <a:off x="1524001" y="2133601"/>
            <a:ext cx="8842375" cy="3019425"/>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en-US" sz="4400"/>
              <a:t> </a:t>
            </a:r>
            <a:r>
              <a:rPr lang="fa-IR" sz="4800">
                <a:solidFill>
                  <a:srgbClr val="7E1504"/>
                </a:solidFill>
              </a:rPr>
              <a:t>بهره وری نيروی انسانی</a:t>
            </a:r>
            <a:r>
              <a:rPr lang="ar-SA" sz="4800">
                <a:solidFill>
                  <a:srgbClr val="7E1504"/>
                </a:solidFill>
              </a:rPr>
              <a:t>:</a:t>
            </a:r>
            <a:r>
              <a:rPr lang="ar-SA" sz="4800"/>
              <a:t> </a:t>
            </a:r>
            <a:r>
              <a:rPr lang="fa-IR" sz="4800"/>
              <a:t>گزارشها نشان می دهد شاخص بهره وری نیروی انسانی در ایران در مقایسه با کشورهای منطقه و نیز شرق آسیا بسیار پایین است. </a:t>
            </a:r>
            <a:endParaRPr lang="en-US" sz="4800"/>
          </a:p>
        </p:txBody>
      </p:sp>
      <p:sp>
        <p:nvSpPr>
          <p:cNvPr id="56325"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6326" name="Text Box 5"/>
          <p:cNvSpPr txBox="1">
            <a:spLocks noChangeArrowheads="1"/>
          </p:cNvSpPr>
          <p:nvPr/>
        </p:nvSpPr>
        <p:spPr bwMode="auto">
          <a:xfrm>
            <a:off x="1919288" y="1052514"/>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(2)</a:t>
            </a:r>
            <a:endParaRPr lang="en-US" sz="5000">
              <a:solidFill>
                <a:srgbClr val="7E1504"/>
              </a:solidFill>
            </a:endParaRPr>
          </a:p>
        </p:txBody>
      </p:sp>
    </p:spTree>
    <p:extLst>
      <p:ext uri="{BB962C8B-B14F-4D97-AF65-F5344CB8AC3E}">
        <p14:creationId xmlns:p14="http://schemas.microsoft.com/office/powerpoint/2010/main" val="179170365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p:spPr>
        <p:txBody>
          <a:bodyPr/>
          <a:lstStyle/>
          <a:p>
            <a:fld id="{8EB93111-2E82-44FD-938F-8125CAE89FE2}" type="slidenum">
              <a:rPr lang="ar-SA">
                <a:latin typeface="Arial" pitchFamily="34" charset="0"/>
                <a:cs typeface="Arial" pitchFamily="34" charset="0"/>
              </a:rPr>
              <a:pPr/>
              <a:t>22</a:t>
            </a:fld>
            <a:endParaRPr lang="en-US">
              <a:latin typeface="Arial" pitchFamily="34" charset="0"/>
              <a:cs typeface="Arial" pitchFamily="34" charset="0"/>
            </a:endParaRPr>
          </a:p>
        </p:txBody>
      </p:sp>
      <p:sp>
        <p:nvSpPr>
          <p:cNvPr id="57347"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000"/>
              <a:t>فصل دوم: ضرورت مديريت فراگير بهره وری</a:t>
            </a:r>
            <a:endParaRPr lang="en-US" sz="2000"/>
          </a:p>
        </p:txBody>
      </p:sp>
      <p:sp>
        <p:nvSpPr>
          <p:cNvPr id="57348" name="Rectangle 3"/>
          <p:cNvSpPr>
            <a:spLocks noChangeArrowheads="1"/>
          </p:cNvSpPr>
          <p:nvPr/>
        </p:nvSpPr>
        <p:spPr bwMode="auto">
          <a:xfrm rot="10800000">
            <a:off x="1524000" y="1628776"/>
            <a:ext cx="8845550" cy="5091113"/>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800">
                <a:solidFill>
                  <a:srgbClr val="7E1504"/>
                </a:solidFill>
              </a:rPr>
              <a:t>بهره وری مواد غذایی</a:t>
            </a:r>
            <a:r>
              <a:rPr lang="ar-SA" sz="4800">
                <a:solidFill>
                  <a:srgbClr val="7E1504"/>
                </a:solidFill>
              </a:rPr>
              <a:t>:</a:t>
            </a:r>
            <a:r>
              <a:rPr lang="ar-SA" sz="4800"/>
              <a:t> </a:t>
            </a:r>
            <a:r>
              <a:rPr lang="fa-IR" sz="4000"/>
              <a:t>بررسی های انجام شده نشان می دهد که ایران جزء سه کشوری است که بیشترین ضایعات مواد غذایی را در جهان دارند. سرانه مواد غذایی که هر شبانه روز در کشور به هدر می رود، معادل 1600 کیلو کالری است ، در صورتی که متوسط میزان مصرف غذایی در سالهای اخیر، 3900 کیلو کالری در روز افزایش یافته است. </a:t>
            </a:r>
            <a:endParaRPr lang="ar-SA" sz="4000"/>
          </a:p>
        </p:txBody>
      </p:sp>
      <p:sp>
        <p:nvSpPr>
          <p:cNvPr id="57349"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7350" name="Text Box 5"/>
          <p:cNvSpPr txBox="1">
            <a:spLocks noChangeArrowheads="1"/>
          </p:cNvSpPr>
          <p:nvPr/>
        </p:nvSpPr>
        <p:spPr bwMode="auto">
          <a:xfrm>
            <a:off x="1919288" y="765176"/>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(3)</a:t>
            </a:r>
            <a:endParaRPr lang="en-US" sz="5000">
              <a:solidFill>
                <a:srgbClr val="7E1504"/>
              </a:solidFill>
            </a:endParaRPr>
          </a:p>
        </p:txBody>
      </p:sp>
    </p:spTree>
    <p:extLst>
      <p:ext uri="{BB962C8B-B14F-4D97-AF65-F5344CB8AC3E}">
        <p14:creationId xmlns:p14="http://schemas.microsoft.com/office/powerpoint/2010/main" val="22228413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a:noFill/>
        </p:spPr>
        <p:txBody>
          <a:bodyPr/>
          <a:lstStyle/>
          <a:p>
            <a:fld id="{7F4AAD41-9285-4032-B368-90125FE3CD25}" type="slidenum">
              <a:rPr lang="ar-SA">
                <a:latin typeface="Arial" pitchFamily="34" charset="0"/>
                <a:cs typeface="Arial" pitchFamily="34" charset="0"/>
              </a:rPr>
              <a:pPr/>
              <a:t>23</a:t>
            </a:fld>
            <a:endParaRPr lang="en-US">
              <a:latin typeface="Arial" pitchFamily="34" charset="0"/>
              <a:cs typeface="Arial" pitchFamily="34" charset="0"/>
            </a:endParaRPr>
          </a:p>
        </p:txBody>
      </p:sp>
      <p:sp>
        <p:nvSpPr>
          <p:cNvPr id="58371"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000"/>
              <a:t>فصل دوم: ضرورت مديريت فراگير بهره وری</a:t>
            </a:r>
            <a:endParaRPr lang="en-US" sz="2000"/>
          </a:p>
        </p:txBody>
      </p:sp>
      <p:sp>
        <p:nvSpPr>
          <p:cNvPr id="58372" name="Rectangle 3"/>
          <p:cNvSpPr>
            <a:spLocks noChangeArrowheads="1"/>
          </p:cNvSpPr>
          <p:nvPr/>
        </p:nvSpPr>
        <p:spPr bwMode="auto">
          <a:xfrm rot="10800000">
            <a:off x="1524000" y="1991034"/>
            <a:ext cx="8845550" cy="4893647"/>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800">
                <a:solidFill>
                  <a:srgbClr val="7E1504"/>
                </a:solidFill>
              </a:rPr>
              <a:t>بهره وری ساعت کار</a:t>
            </a:r>
            <a:r>
              <a:rPr lang="ar-SA" sz="4800">
                <a:solidFill>
                  <a:srgbClr val="7E1504"/>
                </a:solidFill>
              </a:rPr>
              <a:t>:</a:t>
            </a:r>
            <a:r>
              <a:rPr lang="ar-SA" sz="4800"/>
              <a:t> </a:t>
            </a:r>
            <a:r>
              <a:rPr lang="fa-IR" sz="4400"/>
              <a:t>طبق آمار رسمی منتشر شده توسط مجامع علمی، ساعات کار مفید در ژاپن 49 تا 60 ساعت در هفته است . این رقم در کره جنوبی به 54 تا 72 ساعت و در آمریکا 36 تا 40 ساعت در هفته است </a:t>
            </a:r>
            <a:r>
              <a:rPr lang="fa-IR" sz="4400">
                <a:solidFill>
                  <a:srgbClr val="FF3300"/>
                </a:solidFill>
              </a:rPr>
              <a:t>در صورتیکه در صنایع ما ساعات کار مفید هفتگی به 6 تا 9 ساعت می رسد. </a:t>
            </a:r>
            <a:endParaRPr lang="ar-SA" sz="4400"/>
          </a:p>
        </p:txBody>
      </p:sp>
      <p:sp>
        <p:nvSpPr>
          <p:cNvPr id="58373"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8374" name="Text Box 5"/>
          <p:cNvSpPr txBox="1">
            <a:spLocks noChangeArrowheads="1"/>
          </p:cNvSpPr>
          <p:nvPr/>
        </p:nvSpPr>
        <p:spPr bwMode="auto">
          <a:xfrm>
            <a:off x="1919288" y="908051"/>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(4)</a:t>
            </a:r>
            <a:endParaRPr lang="en-US" sz="5000">
              <a:solidFill>
                <a:srgbClr val="7E1504"/>
              </a:solidFill>
            </a:endParaRPr>
          </a:p>
        </p:txBody>
      </p:sp>
    </p:spTree>
    <p:extLst>
      <p:ext uri="{BB962C8B-B14F-4D97-AF65-F5344CB8AC3E}">
        <p14:creationId xmlns:p14="http://schemas.microsoft.com/office/powerpoint/2010/main" val="14047971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p:spPr>
        <p:txBody>
          <a:bodyPr/>
          <a:lstStyle/>
          <a:p>
            <a:fld id="{716632F0-2584-40A1-8C53-F81AADD907C5}" type="slidenum">
              <a:rPr lang="ar-SA">
                <a:latin typeface="Arial" pitchFamily="34" charset="0"/>
                <a:cs typeface="Arial" pitchFamily="34" charset="0"/>
              </a:rPr>
              <a:pPr/>
              <a:t>24</a:t>
            </a:fld>
            <a:endParaRPr lang="en-US">
              <a:latin typeface="Arial" pitchFamily="34" charset="0"/>
              <a:cs typeface="Arial" pitchFamily="34" charset="0"/>
            </a:endParaRPr>
          </a:p>
        </p:txBody>
      </p:sp>
      <p:sp>
        <p:nvSpPr>
          <p:cNvPr id="59395"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000"/>
              <a:t>فصل دوم: ضرورت مديريت فراگير بهره وری</a:t>
            </a:r>
            <a:endParaRPr lang="en-US" sz="2000"/>
          </a:p>
        </p:txBody>
      </p:sp>
      <p:sp>
        <p:nvSpPr>
          <p:cNvPr id="59396" name="Rectangle 3"/>
          <p:cNvSpPr>
            <a:spLocks noChangeArrowheads="1"/>
          </p:cNvSpPr>
          <p:nvPr/>
        </p:nvSpPr>
        <p:spPr bwMode="auto">
          <a:xfrm rot="10800000">
            <a:off x="1522412" y="1994209"/>
            <a:ext cx="8848726" cy="4893647"/>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800">
                <a:solidFill>
                  <a:srgbClr val="7E1504"/>
                </a:solidFill>
              </a:rPr>
              <a:t>بهره وری انرژی</a:t>
            </a:r>
            <a:r>
              <a:rPr lang="ar-SA" sz="4800">
                <a:solidFill>
                  <a:srgbClr val="7E1504"/>
                </a:solidFill>
              </a:rPr>
              <a:t>:</a:t>
            </a:r>
            <a:r>
              <a:rPr lang="ar-SA" sz="4800"/>
              <a:t> </a:t>
            </a:r>
            <a:r>
              <a:rPr lang="fa-IR" sz="4400"/>
              <a:t>در زمینه مصرف انرژی، طبق آمار ارائه شده نرخ مصرف سرانه انرژی در ایران بالاترین نرخ مصرف سرانه در دنیاست. چنانچه مصرف انرژی در ایران را معادل 100 فرض کنیم، مصرف سرانه انرژی در چين 33، در هند 19 و اندونزی 14  می باشد.   </a:t>
            </a:r>
            <a:endParaRPr lang="ar-SA" sz="4400"/>
          </a:p>
        </p:txBody>
      </p:sp>
      <p:sp>
        <p:nvSpPr>
          <p:cNvPr id="59397"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59398" name="Text Box 5"/>
          <p:cNvSpPr txBox="1">
            <a:spLocks noChangeArrowheads="1"/>
          </p:cNvSpPr>
          <p:nvPr/>
        </p:nvSpPr>
        <p:spPr bwMode="auto">
          <a:xfrm>
            <a:off x="1919288" y="908051"/>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(5)</a:t>
            </a:r>
            <a:endParaRPr lang="en-US" sz="5000">
              <a:solidFill>
                <a:srgbClr val="7E1504"/>
              </a:solidFill>
            </a:endParaRPr>
          </a:p>
        </p:txBody>
      </p:sp>
    </p:spTree>
    <p:extLst>
      <p:ext uri="{BB962C8B-B14F-4D97-AF65-F5344CB8AC3E}">
        <p14:creationId xmlns:p14="http://schemas.microsoft.com/office/powerpoint/2010/main" val="398284081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p:spPr>
        <p:txBody>
          <a:bodyPr/>
          <a:lstStyle/>
          <a:p>
            <a:fld id="{4DBE4665-EE09-46B9-9D19-78E0960482DB}" type="slidenum">
              <a:rPr lang="ar-SA">
                <a:latin typeface="Arial" pitchFamily="34" charset="0"/>
                <a:cs typeface="Arial" pitchFamily="34" charset="0"/>
              </a:rPr>
              <a:pPr/>
              <a:t>25</a:t>
            </a:fld>
            <a:endParaRPr lang="en-US">
              <a:latin typeface="Arial" pitchFamily="34" charset="0"/>
              <a:cs typeface="Arial" pitchFamily="34" charset="0"/>
            </a:endParaRPr>
          </a:p>
        </p:txBody>
      </p:sp>
      <p:sp>
        <p:nvSpPr>
          <p:cNvPr id="60419"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a:t>فصل دوم: </a:t>
            </a:r>
            <a:r>
              <a:rPr lang="fa-IR" sz="2000"/>
              <a:t>ضرورت مديريت فراگير بهره وری</a:t>
            </a:r>
            <a:endParaRPr lang="en-US" sz="2000"/>
          </a:p>
          <a:p>
            <a:pPr marL="342900" indent="-342900" rtl="1">
              <a:spcBef>
                <a:spcPct val="20000"/>
              </a:spcBef>
            </a:pPr>
            <a:endParaRPr lang="en-US" sz="2000"/>
          </a:p>
        </p:txBody>
      </p:sp>
      <p:sp>
        <p:nvSpPr>
          <p:cNvPr id="60420" name="Rectangle 3"/>
          <p:cNvSpPr>
            <a:spLocks noChangeArrowheads="1"/>
          </p:cNvSpPr>
          <p:nvPr/>
        </p:nvSpPr>
        <p:spPr bwMode="auto">
          <a:xfrm rot="10800000">
            <a:off x="1524001" y="1750487"/>
            <a:ext cx="8848725" cy="3785652"/>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800">
                <a:solidFill>
                  <a:srgbClr val="7E1504"/>
                </a:solidFill>
              </a:rPr>
              <a:t>تحقیق و توسعه</a:t>
            </a:r>
            <a:r>
              <a:rPr lang="ar-SA" sz="4800">
                <a:solidFill>
                  <a:srgbClr val="7E1504"/>
                </a:solidFill>
              </a:rPr>
              <a:t>:</a:t>
            </a:r>
            <a:endParaRPr lang="fa-IR" sz="4800">
              <a:solidFill>
                <a:srgbClr val="7E1504"/>
              </a:solidFill>
            </a:endParaRPr>
          </a:p>
          <a:p>
            <a:pPr marL="457200" indent="-457200" algn="just" rtl="1">
              <a:buFontTx/>
              <a:buChar char="-"/>
            </a:pPr>
            <a:r>
              <a:rPr lang="fa-IR" sz="4800"/>
              <a:t>طبق آمار در دهه 1370، هزینه تحقیقات در آمریکا و سوئیس 185 دلاربرای هر نفر بوده، در حالیکه در ایران 5/1 دلار برای هر نفر بوده است.</a:t>
            </a:r>
          </a:p>
        </p:txBody>
      </p:sp>
      <p:sp>
        <p:nvSpPr>
          <p:cNvPr id="60421"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60422" name="Text Box 5"/>
          <p:cNvSpPr txBox="1">
            <a:spLocks noChangeArrowheads="1"/>
          </p:cNvSpPr>
          <p:nvPr/>
        </p:nvSpPr>
        <p:spPr bwMode="auto">
          <a:xfrm>
            <a:off x="1919288" y="908051"/>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(6)</a:t>
            </a:r>
            <a:endParaRPr lang="en-US" sz="5000">
              <a:solidFill>
                <a:srgbClr val="7E1504"/>
              </a:solidFill>
            </a:endParaRPr>
          </a:p>
        </p:txBody>
      </p:sp>
    </p:spTree>
    <p:extLst>
      <p:ext uri="{BB962C8B-B14F-4D97-AF65-F5344CB8AC3E}">
        <p14:creationId xmlns:p14="http://schemas.microsoft.com/office/powerpoint/2010/main" val="28309808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p:spPr>
        <p:txBody>
          <a:bodyPr/>
          <a:lstStyle/>
          <a:p>
            <a:fld id="{B3DDCEEB-5B75-4BDB-821F-E002C0EFAEE0}" type="slidenum">
              <a:rPr lang="ar-SA">
                <a:latin typeface="Arial" pitchFamily="34" charset="0"/>
                <a:cs typeface="Arial" pitchFamily="34" charset="0"/>
              </a:rPr>
              <a:pPr/>
              <a:t>26</a:t>
            </a:fld>
            <a:endParaRPr lang="en-US">
              <a:latin typeface="Arial" pitchFamily="34" charset="0"/>
              <a:cs typeface="Arial" pitchFamily="34" charset="0"/>
            </a:endParaRPr>
          </a:p>
        </p:txBody>
      </p:sp>
      <p:sp>
        <p:nvSpPr>
          <p:cNvPr id="61443"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a:t>فصل دوم: </a:t>
            </a:r>
            <a:r>
              <a:rPr lang="fa-IR" sz="2000"/>
              <a:t>ضرورت مديريت فراگير بهره وری</a:t>
            </a:r>
            <a:endParaRPr lang="en-US" sz="2000"/>
          </a:p>
        </p:txBody>
      </p:sp>
      <p:sp>
        <p:nvSpPr>
          <p:cNvPr id="61444" name="Rectangle 3"/>
          <p:cNvSpPr>
            <a:spLocks noChangeArrowheads="1"/>
          </p:cNvSpPr>
          <p:nvPr/>
        </p:nvSpPr>
        <p:spPr bwMode="auto">
          <a:xfrm rot="10800000">
            <a:off x="1520826" y="2185225"/>
            <a:ext cx="8850313" cy="4524315"/>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800">
                <a:solidFill>
                  <a:srgbClr val="7E1504"/>
                </a:solidFill>
              </a:rPr>
              <a:t>کتاب </a:t>
            </a:r>
            <a:r>
              <a:rPr lang="ar-SA" sz="4800">
                <a:solidFill>
                  <a:srgbClr val="7E1504"/>
                </a:solidFill>
              </a:rPr>
              <a:t>:</a:t>
            </a:r>
            <a:r>
              <a:rPr lang="fa-IR" sz="4800"/>
              <a:t>طبق آمار سال 1368 در ایران 6289 عنوان کتاب منتشر شده است و این در حالی است که در همین سال در تایلند 8/1 برابر ایران، در سوئیس 1/2برابر ایران، در کره جنوبی 2/6 برابر ایران کتاب منتشر شده است.  </a:t>
            </a:r>
            <a:endParaRPr lang="ar-SA" sz="4400"/>
          </a:p>
        </p:txBody>
      </p:sp>
      <p:sp>
        <p:nvSpPr>
          <p:cNvPr id="61445"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61446" name="Text Box 5"/>
          <p:cNvSpPr txBox="1">
            <a:spLocks noChangeArrowheads="1"/>
          </p:cNvSpPr>
          <p:nvPr/>
        </p:nvSpPr>
        <p:spPr bwMode="auto">
          <a:xfrm>
            <a:off x="1919288" y="908051"/>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(7)</a:t>
            </a:r>
            <a:endParaRPr lang="en-US" sz="5000">
              <a:solidFill>
                <a:srgbClr val="7E1504"/>
              </a:solidFill>
            </a:endParaRPr>
          </a:p>
        </p:txBody>
      </p:sp>
    </p:spTree>
    <p:extLst>
      <p:ext uri="{BB962C8B-B14F-4D97-AF65-F5344CB8AC3E}">
        <p14:creationId xmlns:p14="http://schemas.microsoft.com/office/powerpoint/2010/main" val="184177900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p:spPr>
        <p:txBody>
          <a:bodyPr/>
          <a:lstStyle/>
          <a:p>
            <a:fld id="{BA81E7C7-6796-4D21-98B4-E813215070E4}" type="slidenum">
              <a:rPr lang="ar-SA">
                <a:latin typeface="Arial" pitchFamily="34" charset="0"/>
                <a:cs typeface="Arial" pitchFamily="34" charset="0"/>
              </a:rPr>
              <a:pPr/>
              <a:t>27</a:t>
            </a:fld>
            <a:endParaRPr lang="en-US">
              <a:latin typeface="Arial" pitchFamily="34" charset="0"/>
              <a:cs typeface="Arial" pitchFamily="34" charset="0"/>
            </a:endParaRPr>
          </a:p>
        </p:txBody>
      </p:sp>
      <p:sp>
        <p:nvSpPr>
          <p:cNvPr id="62467"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000"/>
              <a:t>فصل دوم: ضرورت مديريت فراگير بهره وری</a:t>
            </a:r>
            <a:endParaRPr lang="en-US" sz="2000"/>
          </a:p>
          <a:p>
            <a:pPr marL="342900" indent="-342900" rtl="1">
              <a:spcBef>
                <a:spcPct val="20000"/>
              </a:spcBef>
            </a:pPr>
            <a:endParaRPr lang="en-US" sz="2000"/>
          </a:p>
        </p:txBody>
      </p:sp>
      <p:sp>
        <p:nvSpPr>
          <p:cNvPr id="62468" name="Rectangle 3"/>
          <p:cNvSpPr>
            <a:spLocks noChangeArrowheads="1"/>
          </p:cNvSpPr>
          <p:nvPr/>
        </p:nvSpPr>
        <p:spPr bwMode="auto">
          <a:xfrm rot="10800000">
            <a:off x="1522412" y="1674813"/>
            <a:ext cx="8853488" cy="5122862"/>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3600">
                <a:solidFill>
                  <a:srgbClr val="7E1504"/>
                </a:solidFill>
              </a:rPr>
              <a:t>چالشهایی که مؤسسات و سازمانهای ایرانی در آینده با آن روبرو خواهند بود عبارتند از:</a:t>
            </a:r>
          </a:p>
          <a:p>
            <a:pPr marL="457200" indent="-457200" algn="just" rtl="1"/>
            <a:r>
              <a:rPr lang="fa-IR" sz="3200">
                <a:solidFill>
                  <a:srgbClr val="7E1504"/>
                </a:solidFill>
              </a:rPr>
              <a:t>الف-</a:t>
            </a:r>
            <a:r>
              <a:rPr lang="fa-IR" sz="3000"/>
              <a:t>کاهش شدید درآمدهای ارزی کشور.</a:t>
            </a:r>
          </a:p>
          <a:p>
            <a:pPr marL="457200" indent="-457200" algn="just" rtl="1"/>
            <a:r>
              <a:rPr lang="fa-IR" sz="3000">
                <a:solidFill>
                  <a:srgbClr val="7E1504"/>
                </a:solidFill>
              </a:rPr>
              <a:t>ب-</a:t>
            </a:r>
            <a:r>
              <a:rPr lang="fa-IR" sz="3000"/>
              <a:t> کاهش بودجه حقیقی دولت.</a:t>
            </a:r>
          </a:p>
          <a:p>
            <a:pPr marL="457200" indent="-457200" algn="just" rtl="1"/>
            <a:r>
              <a:rPr lang="fa-IR" sz="3000">
                <a:solidFill>
                  <a:srgbClr val="7E1504"/>
                </a:solidFill>
              </a:rPr>
              <a:t>پ-</a:t>
            </a:r>
            <a:r>
              <a:rPr lang="fa-IR" sz="3000"/>
              <a:t> واگذاری شرکتهای دولتی به بخش خصوصی.</a:t>
            </a:r>
          </a:p>
          <a:p>
            <a:pPr marL="457200" indent="-457200" algn="just" rtl="1"/>
            <a:r>
              <a:rPr lang="fa-IR" sz="3000">
                <a:solidFill>
                  <a:srgbClr val="7E1504"/>
                </a:solidFill>
              </a:rPr>
              <a:t>ت-</a:t>
            </a:r>
            <a:r>
              <a:rPr lang="fa-IR" sz="3000"/>
              <a:t> افزایش بیکاری.</a:t>
            </a:r>
          </a:p>
          <a:p>
            <a:pPr marL="457200" indent="-457200" algn="just" rtl="1"/>
            <a:r>
              <a:rPr lang="fa-IR" sz="3000">
                <a:solidFill>
                  <a:srgbClr val="7E1504"/>
                </a:solidFill>
              </a:rPr>
              <a:t>ث-</a:t>
            </a:r>
            <a:r>
              <a:rPr lang="fa-IR" sz="3000"/>
              <a:t>تقاضای روزافزون برای خدمات زیر بنایی، آموزش و بهداشتی.</a:t>
            </a:r>
          </a:p>
          <a:p>
            <a:pPr marL="457200" indent="-457200" algn="just" rtl="1"/>
            <a:r>
              <a:rPr lang="fa-IR" sz="3000">
                <a:solidFill>
                  <a:srgbClr val="7E1504"/>
                </a:solidFill>
              </a:rPr>
              <a:t>ج-</a:t>
            </a:r>
            <a:r>
              <a:rPr lang="fa-IR" sz="3000"/>
              <a:t> استهلاک صنایع و ساختارهای کشور.</a:t>
            </a:r>
          </a:p>
          <a:p>
            <a:pPr marL="457200" indent="-457200" algn="just" rtl="1"/>
            <a:r>
              <a:rPr lang="fa-IR" sz="3000">
                <a:solidFill>
                  <a:srgbClr val="FF3300"/>
                </a:solidFill>
              </a:rPr>
              <a:t>لذا تنها راه برون رفت از تنگناهای فوق، مدیریت جامع بهره وری نگرشی استراتژیک و اجرای مدیریت در سازمانهاست</a:t>
            </a:r>
            <a:r>
              <a:rPr lang="fa-IR" sz="3800">
                <a:solidFill>
                  <a:srgbClr val="FF3300"/>
                </a:solidFill>
              </a:rPr>
              <a:t>.</a:t>
            </a:r>
            <a:r>
              <a:rPr lang="fa-IR" sz="4600">
                <a:solidFill>
                  <a:srgbClr val="FF3300"/>
                </a:solidFill>
              </a:rPr>
              <a:t> </a:t>
            </a:r>
            <a:endParaRPr lang="ar-SA" sz="4400"/>
          </a:p>
        </p:txBody>
      </p:sp>
      <p:sp>
        <p:nvSpPr>
          <p:cNvPr id="62469"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62470" name="Text Box 5"/>
          <p:cNvSpPr txBox="1">
            <a:spLocks noChangeArrowheads="1"/>
          </p:cNvSpPr>
          <p:nvPr/>
        </p:nvSpPr>
        <p:spPr bwMode="auto">
          <a:xfrm>
            <a:off x="1919288" y="620714"/>
            <a:ext cx="8208962" cy="854075"/>
          </a:xfrm>
          <a:prstGeom prst="rect">
            <a:avLst/>
          </a:prstGeom>
          <a:noFill/>
          <a:ln w="9525" algn="ctr">
            <a:noFill/>
            <a:miter lim="800000"/>
            <a:headEnd/>
            <a:tailEnd/>
          </a:ln>
        </p:spPr>
        <p:txBody>
          <a:bodyPr>
            <a:spAutoFit/>
          </a:bodyPr>
          <a:lstStyle/>
          <a:p>
            <a:pPr>
              <a:spcBef>
                <a:spcPct val="50000"/>
              </a:spcBef>
            </a:pPr>
            <a:r>
              <a:rPr lang="fa-IR" sz="5000">
                <a:solidFill>
                  <a:srgbClr val="7E1504"/>
                </a:solidFill>
              </a:rPr>
              <a:t>بهره وری در ایران (8)</a:t>
            </a:r>
            <a:endParaRPr lang="en-US" sz="5000">
              <a:solidFill>
                <a:srgbClr val="7E1504"/>
              </a:solidFill>
            </a:endParaRPr>
          </a:p>
        </p:txBody>
      </p:sp>
    </p:spTree>
    <p:extLst>
      <p:ext uri="{BB962C8B-B14F-4D97-AF65-F5344CB8AC3E}">
        <p14:creationId xmlns:p14="http://schemas.microsoft.com/office/powerpoint/2010/main" val="10424824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p>
            <a:fld id="{7F452985-B457-4E8B-8D76-275A4F3CB777}" type="slidenum">
              <a:rPr lang="ar-SA">
                <a:latin typeface="Arial" pitchFamily="34" charset="0"/>
                <a:cs typeface="Arial" pitchFamily="34" charset="0"/>
              </a:rPr>
              <a:pPr/>
              <a:t>3</a:t>
            </a:fld>
            <a:endParaRPr lang="en-US">
              <a:latin typeface="Arial" pitchFamily="34" charset="0"/>
              <a:cs typeface="Arial" pitchFamily="34" charset="0"/>
            </a:endParaRPr>
          </a:p>
        </p:txBody>
      </p:sp>
      <p:sp>
        <p:nvSpPr>
          <p:cNvPr id="37891"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37892" name="Rectangle 3"/>
          <p:cNvSpPr>
            <a:spLocks noChangeArrowheads="1"/>
          </p:cNvSpPr>
          <p:nvPr/>
        </p:nvSpPr>
        <p:spPr bwMode="auto">
          <a:xfrm rot="10800000">
            <a:off x="1522412" y="2032000"/>
            <a:ext cx="8847138" cy="5702300"/>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en-US" sz="4400"/>
              <a:t> </a:t>
            </a:r>
            <a:r>
              <a:rPr lang="fa-IR" sz="4400">
                <a:solidFill>
                  <a:schemeClr val="accent2"/>
                </a:solidFill>
              </a:rPr>
              <a:t>يکپارچگی و ارتباطات بيشتر در سطح جهان</a:t>
            </a:r>
            <a:r>
              <a:rPr lang="ar-SA" sz="4400">
                <a:solidFill>
                  <a:schemeClr val="accent2"/>
                </a:solidFill>
              </a:rPr>
              <a:t>:</a:t>
            </a:r>
            <a:r>
              <a:rPr lang="ar-SA" sz="4800"/>
              <a:t> </a:t>
            </a:r>
            <a:r>
              <a:rPr lang="fa-IR" sz="3800"/>
              <a:t>توسعه ارتباطات الکترونيکی و ماهواره ای بر طرز تفکر، نوع نگرش ها، بينش ها ، نحوه انجام کارها ، شيوه مذاکره، بازی و سرگرمی، خريد ،سرمايه گذاری و بطور کلی شيوه زندگی نسبت به گذشته تحولات زيادی را بوجود آورده است که اين تغييرات همچنان ادامه دارد.</a:t>
            </a:r>
            <a:r>
              <a:rPr lang="ar-SA" sz="3800"/>
              <a:t> </a:t>
            </a:r>
            <a:endParaRPr lang="fa-IR" sz="3800"/>
          </a:p>
          <a:p>
            <a:pPr marL="457200" indent="-457200" algn="just" rtl="1">
              <a:buBlip>
                <a:blip r:embed="rId2"/>
              </a:buBlip>
            </a:pPr>
            <a:endParaRPr lang="en-US" sz="3800"/>
          </a:p>
          <a:p>
            <a:pPr marL="457200" indent="-457200" algn="just" rtl="1"/>
            <a:endParaRPr lang="ar-SA" sz="4800"/>
          </a:p>
        </p:txBody>
      </p:sp>
      <p:sp>
        <p:nvSpPr>
          <p:cNvPr id="37893"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37894" name="Text Box 5"/>
          <p:cNvSpPr txBox="1">
            <a:spLocks noChangeArrowheads="1"/>
          </p:cNvSpPr>
          <p:nvPr/>
        </p:nvSpPr>
        <p:spPr bwMode="auto">
          <a:xfrm>
            <a:off x="1703389" y="1052514"/>
            <a:ext cx="8785225"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(1)</a:t>
            </a:r>
            <a:endParaRPr lang="en-US" sz="3800">
              <a:solidFill>
                <a:srgbClr val="7E1504"/>
              </a:solidFill>
            </a:endParaRPr>
          </a:p>
        </p:txBody>
      </p:sp>
    </p:spTree>
    <p:extLst>
      <p:ext uri="{BB962C8B-B14F-4D97-AF65-F5344CB8AC3E}">
        <p14:creationId xmlns:p14="http://schemas.microsoft.com/office/powerpoint/2010/main" val="86536575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p>
            <a:fld id="{02800434-D96D-480F-98D5-4B806D318158}" type="slidenum">
              <a:rPr lang="ar-SA">
                <a:latin typeface="Arial" pitchFamily="34" charset="0"/>
                <a:cs typeface="Arial" pitchFamily="34" charset="0"/>
              </a:rPr>
              <a:pPr/>
              <a:t>4</a:t>
            </a:fld>
            <a:endParaRPr lang="en-US">
              <a:latin typeface="Arial" pitchFamily="34" charset="0"/>
              <a:cs typeface="Arial" pitchFamily="34" charset="0"/>
            </a:endParaRPr>
          </a:p>
        </p:txBody>
      </p:sp>
      <p:sp>
        <p:nvSpPr>
          <p:cNvPr id="38915"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38916" name="Rectangle 3"/>
          <p:cNvSpPr>
            <a:spLocks noChangeArrowheads="1"/>
          </p:cNvSpPr>
          <p:nvPr/>
        </p:nvSpPr>
        <p:spPr bwMode="auto">
          <a:xfrm rot="10800000">
            <a:off x="1522412" y="1760012"/>
            <a:ext cx="8847138" cy="6247864"/>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en-US" sz="4400"/>
              <a:t> </a:t>
            </a:r>
            <a:r>
              <a:rPr lang="fa-IR" sz="4400">
                <a:solidFill>
                  <a:schemeClr val="accent2"/>
                </a:solidFill>
              </a:rPr>
              <a:t>سرعت بالای ارتباطات جهانی</a:t>
            </a:r>
            <a:r>
              <a:rPr lang="ar-SA" sz="4400">
                <a:solidFill>
                  <a:schemeClr val="accent2"/>
                </a:solidFill>
              </a:rPr>
              <a:t>:</a:t>
            </a:r>
            <a:r>
              <a:rPr lang="ar-SA" sz="4800"/>
              <a:t> </a:t>
            </a:r>
            <a:r>
              <a:rPr lang="fa-IR" sz="3800"/>
              <a:t>سرعت بالای ارتباطات جهانی، منافع و مخاطراتی برای جوامع بدنبال داشته است. از يک طرف اکثريت مردم جهان ، با امکانات ماهواره ای و  شبکه ای با يکديگر می توانند ارتباط برقرار کنند. از طرف ديگر فشار قابل توجهی بر سازمانها بوجود آمده به طوری که آنها به دشواری می توانند جوابگوی شرايط در حال تغيير امروز باشند. </a:t>
            </a:r>
            <a:r>
              <a:rPr lang="ar-SA" sz="3800"/>
              <a:t> </a:t>
            </a:r>
            <a:endParaRPr lang="fa-IR" sz="3800"/>
          </a:p>
          <a:p>
            <a:pPr marL="457200" indent="-457200" algn="just" rtl="1">
              <a:buBlip>
                <a:blip r:embed="rId2"/>
              </a:buBlip>
            </a:pPr>
            <a:endParaRPr lang="en-US" sz="3800"/>
          </a:p>
          <a:p>
            <a:pPr marL="457200" indent="-457200" algn="just" rtl="1"/>
            <a:endParaRPr lang="ar-SA" sz="4800"/>
          </a:p>
        </p:txBody>
      </p:sp>
      <p:sp>
        <p:nvSpPr>
          <p:cNvPr id="38917"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38918" name="Text Box 5"/>
          <p:cNvSpPr txBox="1">
            <a:spLocks noChangeArrowheads="1"/>
          </p:cNvSpPr>
          <p:nvPr/>
        </p:nvSpPr>
        <p:spPr bwMode="auto">
          <a:xfrm>
            <a:off x="1774825" y="1052514"/>
            <a:ext cx="8713788"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(2)</a:t>
            </a:r>
            <a:endParaRPr lang="en-US" sz="3800">
              <a:solidFill>
                <a:srgbClr val="7E1504"/>
              </a:solidFill>
            </a:endParaRPr>
          </a:p>
        </p:txBody>
      </p:sp>
    </p:spTree>
    <p:extLst>
      <p:ext uri="{BB962C8B-B14F-4D97-AF65-F5344CB8AC3E}">
        <p14:creationId xmlns:p14="http://schemas.microsoft.com/office/powerpoint/2010/main" val="148356455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p>
            <a:fld id="{03255ACE-EA2C-4BEE-9AFA-92E4028D0FDD}" type="slidenum">
              <a:rPr lang="ar-SA">
                <a:latin typeface="Arial" pitchFamily="34" charset="0"/>
                <a:cs typeface="Arial" pitchFamily="34" charset="0"/>
              </a:rPr>
              <a:pPr/>
              <a:t>5</a:t>
            </a:fld>
            <a:endParaRPr lang="en-US">
              <a:latin typeface="Arial" pitchFamily="34" charset="0"/>
              <a:cs typeface="Arial" pitchFamily="34" charset="0"/>
            </a:endParaRPr>
          </a:p>
        </p:txBody>
      </p:sp>
      <p:sp>
        <p:nvSpPr>
          <p:cNvPr id="39939" name="Text Box 2"/>
          <p:cNvSpPr txBox="1">
            <a:spLocks noChangeArrowheads="1"/>
          </p:cNvSpPr>
          <p:nvPr/>
        </p:nvSpPr>
        <p:spPr bwMode="auto">
          <a:xfrm>
            <a:off x="3905250" y="163513"/>
            <a:ext cx="4351338"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39940" name="Rectangle 3"/>
          <p:cNvSpPr>
            <a:spLocks noChangeArrowheads="1"/>
          </p:cNvSpPr>
          <p:nvPr/>
        </p:nvSpPr>
        <p:spPr bwMode="auto">
          <a:xfrm rot="10800000">
            <a:off x="1524001" y="2184024"/>
            <a:ext cx="8848725" cy="4247317"/>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تناقض همکاری و رقابت پذيری</a:t>
            </a:r>
            <a:r>
              <a:rPr lang="ar-SA" sz="4400">
                <a:solidFill>
                  <a:schemeClr val="accent2"/>
                </a:solidFill>
              </a:rPr>
              <a:t>:</a:t>
            </a:r>
            <a:r>
              <a:rPr lang="ar-SA" sz="4800"/>
              <a:t> </a:t>
            </a:r>
            <a:r>
              <a:rPr lang="fa-IR" sz="4200"/>
              <a:t>شرکتها با سهولت بسيار می توانند با ساير سازمانها و حتی شرکتهای رقيب خود همکاری کنند، با اين وجود رقابتهای اقتصادی، سياسی، فکری و اقتصادی بيش از گذشته حاد شده است.   </a:t>
            </a:r>
            <a:endParaRPr lang="en-US" sz="4200"/>
          </a:p>
          <a:p>
            <a:pPr marL="457200" indent="-457200" algn="just" rtl="1"/>
            <a:endParaRPr lang="ar-SA" sz="5400"/>
          </a:p>
        </p:txBody>
      </p:sp>
      <p:sp>
        <p:nvSpPr>
          <p:cNvPr id="39941"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39942" name="Text Box 5"/>
          <p:cNvSpPr txBox="1">
            <a:spLocks noChangeArrowheads="1"/>
          </p:cNvSpPr>
          <p:nvPr/>
        </p:nvSpPr>
        <p:spPr bwMode="auto">
          <a:xfrm>
            <a:off x="1774825" y="1052514"/>
            <a:ext cx="8642350"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(3)</a:t>
            </a:r>
            <a:endParaRPr lang="en-US" sz="3800">
              <a:solidFill>
                <a:srgbClr val="7E1504"/>
              </a:solidFill>
            </a:endParaRPr>
          </a:p>
        </p:txBody>
      </p:sp>
    </p:spTree>
    <p:extLst>
      <p:ext uri="{BB962C8B-B14F-4D97-AF65-F5344CB8AC3E}">
        <p14:creationId xmlns:p14="http://schemas.microsoft.com/office/powerpoint/2010/main" val="38891217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p>
            <a:fld id="{5E57FF97-9974-4F5F-A537-15106554A44F}" type="slidenum">
              <a:rPr lang="ar-SA">
                <a:latin typeface="Arial" pitchFamily="34" charset="0"/>
                <a:cs typeface="Arial" pitchFamily="34" charset="0"/>
              </a:rPr>
              <a:pPr/>
              <a:t>6</a:t>
            </a:fld>
            <a:endParaRPr lang="en-US">
              <a:latin typeface="Arial" pitchFamily="34" charset="0"/>
              <a:cs typeface="Arial" pitchFamily="34" charset="0"/>
            </a:endParaRPr>
          </a:p>
        </p:txBody>
      </p:sp>
      <p:sp>
        <p:nvSpPr>
          <p:cNvPr id="40963"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0964" name="Rectangle 3"/>
          <p:cNvSpPr>
            <a:spLocks noChangeArrowheads="1"/>
          </p:cNvSpPr>
          <p:nvPr/>
        </p:nvSpPr>
        <p:spPr bwMode="auto">
          <a:xfrm rot="10800000">
            <a:off x="1520825" y="2176572"/>
            <a:ext cx="8853488" cy="4278094"/>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000">
                <a:solidFill>
                  <a:schemeClr val="accent2"/>
                </a:solidFill>
              </a:rPr>
              <a:t>پيچيدگی و نا اطمينانی</a:t>
            </a:r>
            <a:r>
              <a:rPr lang="ar-SA" sz="4000">
                <a:solidFill>
                  <a:schemeClr val="accent2"/>
                </a:solidFill>
              </a:rPr>
              <a:t>:</a:t>
            </a:r>
            <a:r>
              <a:rPr lang="ar-SA" sz="4400"/>
              <a:t> </a:t>
            </a:r>
            <a:r>
              <a:rPr lang="fa-IR" sz="3800"/>
              <a:t>پيچيدگی، بی ثیاتی و نااطمينانی در جهان پويای امروز به قدری است که مدلهای سنتی گذشته و امروزی مديريت به سرعت    می توانند منسوخ شوند. به عنوان مثال مؤسسه برکانا اعتقاد دارد که علوم جديد، مطالب زيادی در باره کنترل و اداره سيستم های پيچيده مديريت اطلاعات، روشهای برنامه ريزی و پيش بينی به ما ياد می دهد.   </a:t>
            </a:r>
            <a:endParaRPr lang="ar-SA" sz="4800"/>
          </a:p>
        </p:txBody>
      </p:sp>
      <p:sp>
        <p:nvSpPr>
          <p:cNvPr id="40965"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0966" name="Text Box 5"/>
          <p:cNvSpPr txBox="1">
            <a:spLocks noChangeArrowheads="1"/>
          </p:cNvSpPr>
          <p:nvPr/>
        </p:nvSpPr>
        <p:spPr bwMode="auto">
          <a:xfrm>
            <a:off x="1774825" y="1052514"/>
            <a:ext cx="8713788"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(4)</a:t>
            </a:r>
            <a:endParaRPr lang="en-US" sz="3800">
              <a:solidFill>
                <a:srgbClr val="7E1504"/>
              </a:solidFill>
            </a:endParaRPr>
          </a:p>
        </p:txBody>
      </p:sp>
    </p:spTree>
    <p:extLst>
      <p:ext uri="{BB962C8B-B14F-4D97-AF65-F5344CB8AC3E}">
        <p14:creationId xmlns:p14="http://schemas.microsoft.com/office/powerpoint/2010/main" val="13772230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p:spPr>
        <p:txBody>
          <a:bodyPr/>
          <a:lstStyle/>
          <a:p>
            <a:fld id="{DA47D415-97C9-4429-947A-9D0AF2CB8C83}" type="slidenum">
              <a:rPr lang="ar-SA">
                <a:latin typeface="Arial" pitchFamily="34" charset="0"/>
                <a:cs typeface="Arial" pitchFamily="34" charset="0"/>
              </a:rPr>
              <a:pPr/>
              <a:t>7</a:t>
            </a:fld>
            <a:endParaRPr lang="en-US">
              <a:latin typeface="Arial" pitchFamily="34" charset="0"/>
              <a:cs typeface="Arial" pitchFamily="34" charset="0"/>
            </a:endParaRPr>
          </a:p>
        </p:txBody>
      </p:sp>
      <p:sp>
        <p:nvSpPr>
          <p:cNvPr id="41987"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1988" name="Rectangle 3"/>
          <p:cNvSpPr>
            <a:spLocks noChangeArrowheads="1"/>
          </p:cNvSpPr>
          <p:nvPr/>
        </p:nvSpPr>
        <p:spPr bwMode="auto">
          <a:xfrm rot="10800000">
            <a:off x="1520826" y="1971676"/>
            <a:ext cx="8855075" cy="4697413"/>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000">
                <a:solidFill>
                  <a:schemeClr val="accent2"/>
                </a:solidFill>
              </a:rPr>
              <a:t>تغيير در موازنه قدرتهای اقتصادی</a:t>
            </a:r>
            <a:r>
              <a:rPr lang="ar-SA" sz="4000">
                <a:solidFill>
                  <a:schemeClr val="accent2"/>
                </a:solidFill>
              </a:rPr>
              <a:t>:</a:t>
            </a:r>
            <a:r>
              <a:rPr lang="ar-SA" sz="4400"/>
              <a:t> </a:t>
            </a:r>
            <a:r>
              <a:rPr lang="fa-IR" sz="3600"/>
              <a:t>تا دهه 1970 پايگاه قدرت و فعاليتهای اقتصادی جهان تنها در ايالات متحده بود. اما در اواخر دهه 1970 نرخ تورم در اين کشور به دو رقمی تغيير کرد و پايگاه اقتصادی به ژاپن که در برابر ايالات متحده از بازار تجاری خوبی برخوردار بود انتقال پيدا کرد. در دهه 1980 مديريت به سبک ژاپنی در ايالات متحده رواج پيدا کرد . ژاپنی ها کارخانه های متعددی در امريکا تأسیس کردند.</a:t>
            </a:r>
            <a:r>
              <a:rPr lang="fa-IR" sz="4200"/>
              <a:t>  </a:t>
            </a:r>
            <a:endParaRPr lang="ar-SA" sz="5400"/>
          </a:p>
        </p:txBody>
      </p:sp>
      <p:sp>
        <p:nvSpPr>
          <p:cNvPr id="41989"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1990" name="Text Box 5"/>
          <p:cNvSpPr txBox="1">
            <a:spLocks noChangeArrowheads="1"/>
          </p:cNvSpPr>
          <p:nvPr/>
        </p:nvSpPr>
        <p:spPr bwMode="auto">
          <a:xfrm>
            <a:off x="1774825" y="1052514"/>
            <a:ext cx="8713788"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(5)</a:t>
            </a:r>
            <a:endParaRPr lang="en-US" sz="3800">
              <a:solidFill>
                <a:srgbClr val="7E1504"/>
              </a:solidFill>
            </a:endParaRPr>
          </a:p>
        </p:txBody>
      </p:sp>
    </p:spTree>
    <p:extLst>
      <p:ext uri="{BB962C8B-B14F-4D97-AF65-F5344CB8AC3E}">
        <p14:creationId xmlns:p14="http://schemas.microsoft.com/office/powerpoint/2010/main" val="411348825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p>
            <a:fld id="{85E17A84-35DB-4841-8443-310EE87D55A4}" type="slidenum">
              <a:rPr lang="ar-SA">
                <a:latin typeface="Arial" pitchFamily="34" charset="0"/>
                <a:cs typeface="Arial" pitchFamily="34" charset="0"/>
              </a:rPr>
              <a:pPr/>
              <a:t>8</a:t>
            </a:fld>
            <a:endParaRPr lang="en-US">
              <a:latin typeface="Arial" pitchFamily="34" charset="0"/>
              <a:cs typeface="Arial" pitchFamily="34" charset="0"/>
            </a:endParaRPr>
          </a:p>
        </p:txBody>
      </p:sp>
      <p:sp>
        <p:nvSpPr>
          <p:cNvPr id="43011" name="Text Box 2"/>
          <p:cNvSpPr txBox="1">
            <a:spLocks noChangeArrowheads="1"/>
          </p:cNvSpPr>
          <p:nvPr/>
        </p:nvSpPr>
        <p:spPr bwMode="auto">
          <a:xfrm>
            <a:off x="3905251" y="163513"/>
            <a:ext cx="4321175"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3012" name="Rectangle 3"/>
          <p:cNvSpPr>
            <a:spLocks noChangeArrowheads="1"/>
          </p:cNvSpPr>
          <p:nvPr/>
        </p:nvSpPr>
        <p:spPr bwMode="auto">
          <a:xfrm rot="10800000">
            <a:off x="1519238" y="1814513"/>
            <a:ext cx="8856663" cy="5029200"/>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تغيير صحنه بازار جهانی</a:t>
            </a:r>
            <a:r>
              <a:rPr lang="ar-SA" sz="4400">
                <a:solidFill>
                  <a:schemeClr val="accent2"/>
                </a:solidFill>
              </a:rPr>
              <a:t>:</a:t>
            </a:r>
            <a:endParaRPr lang="fa-IR" sz="4400">
              <a:solidFill>
                <a:schemeClr val="accent2"/>
              </a:solidFill>
            </a:endParaRPr>
          </a:p>
          <a:p>
            <a:pPr marL="457200" indent="-457200" algn="just" rtl="1"/>
            <a:r>
              <a:rPr lang="fa-IR" sz="4800"/>
              <a:t>   </a:t>
            </a:r>
            <a:r>
              <a:rPr lang="fa-IR" sz="2800">
                <a:solidFill>
                  <a:srgbClr val="990000"/>
                </a:solidFill>
              </a:rPr>
              <a:t>-</a:t>
            </a:r>
            <a:r>
              <a:rPr lang="fa-IR" sz="3200">
                <a:solidFill>
                  <a:srgbClr val="990000"/>
                </a:solidFill>
              </a:rPr>
              <a:t>بازيگران بين المللی:</a:t>
            </a:r>
            <a:r>
              <a:rPr lang="fa-IR" sz="2800">
                <a:solidFill>
                  <a:srgbClr val="333300"/>
                </a:solidFill>
              </a:rPr>
              <a:t> </a:t>
            </a:r>
            <a:r>
              <a:rPr lang="fa-IR" sz="2000"/>
              <a:t>در سال 1981 تنها دو کارخامه مهم سازنده کامپيوتر شخصی يعنی </a:t>
            </a:r>
            <a:r>
              <a:rPr lang="en-US" sz="1600"/>
              <a:t>IBM</a:t>
            </a:r>
            <a:r>
              <a:rPr lang="fa-IR" sz="1600"/>
              <a:t>و </a:t>
            </a:r>
            <a:r>
              <a:rPr lang="en-US" sz="1600"/>
              <a:t>APPLE</a:t>
            </a:r>
            <a:r>
              <a:rPr lang="fa-IR" sz="2000"/>
              <a:t> وجود داشتند. امروزه تعدا اين شرکتها به 110 مؤسسه رسيده است .  </a:t>
            </a:r>
            <a:endParaRPr lang="fa-IR" sz="2000">
              <a:solidFill>
                <a:srgbClr val="333300"/>
              </a:solidFill>
            </a:endParaRPr>
          </a:p>
          <a:p>
            <a:pPr marL="457200" indent="-457200" algn="just" rtl="1"/>
            <a:r>
              <a:rPr lang="fa-IR" sz="2800">
                <a:solidFill>
                  <a:srgbClr val="333300"/>
                </a:solidFill>
              </a:rPr>
              <a:t>   </a:t>
            </a:r>
            <a:r>
              <a:rPr lang="fa-IR" sz="3200">
                <a:solidFill>
                  <a:srgbClr val="006600"/>
                </a:solidFill>
              </a:rPr>
              <a:t>-</a:t>
            </a:r>
            <a:r>
              <a:rPr lang="fa-IR" sz="3200">
                <a:solidFill>
                  <a:srgbClr val="990000"/>
                </a:solidFill>
              </a:rPr>
              <a:t>حق انتخاب بيشتر مشتريان:</a:t>
            </a:r>
            <a:r>
              <a:rPr lang="fa-IR" sz="2800">
                <a:solidFill>
                  <a:srgbClr val="333300"/>
                </a:solidFill>
              </a:rPr>
              <a:t> </a:t>
            </a:r>
            <a:r>
              <a:rPr lang="fa-IR" sz="2800"/>
              <a:t>امروزه مشتريان به علامت تجاری کالايي که مصرف می کنند به مانند گذشته زياد وفادار نيستند.</a:t>
            </a:r>
            <a:r>
              <a:rPr lang="fa-IR" sz="2800">
                <a:solidFill>
                  <a:srgbClr val="333300"/>
                </a:solidFill>
              </a:rPr>
              <a:t> </a:t>
            </a:r>
          </a:p>
          <a:p>
            <a:pPr marL="457200" indent="-457200" algn="just" rtl="1"/>
            <a:r>
              <a:rPr lang="fa-IR" sz="2800">
                <a:solidFill>
                  <a:srgbClr val="333300"/>
                </a:solidFill>
              </a:rPr>
              <a:t>   </a:t>
            </a:r>
            <a:r>
              <a:rPr lang="fa-IR" sz="3200">
                <a:solidFill>
                  <a:srgbClr val="990000"/>
                </a:solidFill>
              </a:rPr>
              <a:t>-مقررات زدائی:</a:t>
            </a:r>
            <a:r>
              <a:rPr lang="fa-IR" sz="3200">
                <a:solidFill>
                  <a:srgbClr val="006600"/>
                </a:solidFill>
              </a:rPr>
              <a:t> </a:t>
            </a:r>
            <a:r>
              <a:rPr lang="fa-IR" sz="2000"/>
              <a:t>امروزه شرکتها مجبورند در پاسخ به تغييرات محيطی در ساختار سازمانی، نحوه اداره عمليات و بازاريابی خود تغيرات زيادی به وجود بياورند</a:t>
            </a:r>
            <a:r>
              <a:rPr lang="fa-IR" sz="2800"/>
              <a:t>. </a:t>
            </a:r>
          </a:p>
          <a:p>
            <a:pPr marL="457200" indent="-457200" algn="just" rtl="1"/>
            <a:r>
              <a:rPr lang="fa-IR" sz="2800">
                <a:solidFill>
                  <a:srgbClr val="333300"/>
                </a:solidFill>
              </a:rPr>
              <a:t>   </a:t>
            </a:r>
            <a:r>
              <a:rPr lang="fa-IR" sz="3200">
                <a:solidFill>
                  <a:srgbClr val="990000"/>
                </a:solidFill>
              </a:rPr>
              <a:t>-کاهش طول عمر کالا:</a:t>
            </a:r>
            <a:r>
              <a:rPr lang="fa-IR" sz="2800">
                <a:solidFill>
                  <a:srgbClr val="333300"/>
                </a:solidFill>
              </a:rPr>
              <a:t> </a:t>
            </a:r>
            <a:r>
              <a:rPr lang="fa-IR" sz="2800"/>
              <a:t>به علت سرعت بالا در توسعه تکنولوژی و تطابق روشهای مهندسی توليد با اين تغييرات، زمان عمر محصول کاهش يافته است.</a:t>
            </a:r>
            <a:r>
              <a:rPr lang="fa-IR" sz="3200">
                <a:solidFill>
                  <a:srgbClr val="333300"/>
                </a:solidFill>
              </a:rPr>
              <a:t> </a:t>
            </a:r>
            <a:endParaRPr lang="ar-SA" sz="3600"/>
          </a:p>
        </p:txBody>
      </p:sp>
      <p:sp>
        <p:nvSpPr>
          <p:cNvPr id="43013"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3014" name="Text Box 5"/>
          <p:cNvSpPr txBox="1">
            <a:spLocks noChangeArrowheads="1"/>
          </p:cNvSpPr>
          <p:nvPr/>
        </p:nvSpPr>
        <p:spPr bwMode="auto">
          <a:xfrm>
            <a:off x="1774825" y="1052514"/>
            <a:ext cx="8713788"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(6)</a:t>
            </a:r>
            <a:endParaRPr lang="en-US" sz="3800">
              <a:solidFill>
                <a:srgbClr val="7E1504"/>
              </a:solidFill>
            </a:endParaRPr>
          </a:p>
        </p:txBody>
      </p:sp>
    </p:spTree>
    <p:extLst>
      <p:ext uri="{BB962C8B-B14F-4D97-AF65-F5344CB8AC3E}">
        <p14:creationId xmlns:p14="http://schemas.microsoft.com/office/powerpoint/2010/main" val="10075788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p>
            <a:fld id="{6B47E3C2-CEEC-4ADD-86F2-BAF31CD685B3}" type="slidenum">
              <a:rPr lang="ar-SA">
                <a:latin typeface="Arial" pitchFamily="34" charset="0"/>
                <a:cs typeface="Arial" pitchFamily="34" charset="0"/>
              </a:rPr>
              <a:pPr/>
              <a:t>9</a:t>
            </a:fld>
            <a:endParaRPr lang="en-US">
              <a:latin typeface="Arial" pitchFamily="34" charset="0"/>
              <a:cs typeface="Arial" pitchFamily="34" charset="0"/>
            </a:endParaRPr>
          </a:p>
        </p:txBody>
      </p:sp>
      <p:sp>
        <p:nvSpPr>
          <p:cNvPr id="44035" name="Text Box 2"/>
          <p:cNvSpPr txBox="1">
            <a:spLocks noChangeArrowheads="1"/>
          </p:cNvSpPr>
          <p:nvPr/>
        </p:nvSpPr>
        <p:spPr bwMode="auto">
          <a:xfrm>
            <a:off x="3905250" y="163513"/>
            <a:ext cx="4351338" cy="457200"/>
          </a:xfrm>
          <a:prstGeom prst="rect">
            <a:avLst/>
          </a:prstGeom>
          <a:noFill/>
          <a:ln w="9525" algn="ctr">
            <a:noFill/>
            <a:miter lim="800000"/>
            <a:headEnd/>
            <a:tailEnd/>
          </a:ln>
        </p:spPr>
        <p:txBody>
          <a:bodyPr/>
          <a:lstStyle/>
          <a:p>
            <a:pPr marL="342900" indent="-342900" rtl="1">
              <a:spcBef>
                <a:spcPct val="20000"/>
              </a:spcBef>
            </a:pPr>
            <a:r>
              <a:rPr lang="fa-IR" sz="2200"/>
              <a:t>فصل دوم: ضرورت مديريت فراگير</a:t>
            </a:r>
            <a:r>
              <a:rPr lang="ar-SA" sz="2200"/>
              <a:t>‌ بهره‌وري</a:t>
            </a:r>
            <a:endParaRPr lang="en-US" sz="2200"/>
          </a:p>
        </p:txBody>
      </p:sp>
      <p:sp>
        <p:nvSpPr>
          <p:cNvPr id="44036" name="Rectangle 3"/>
          <p:cNvSpPr>
            <a:spLocks noChangeArrowheads="1"/>
          </p:cNvSpPr>
          <p:nvPr/>
        </p:nvSpPr>
        <p:spPr bwMode="auto">
          <a:xfrm rot="10800000">
            <a:off x="1519238" y="1781176"/>
            <a:ext cx="8856663" cy="5091113"/>
          </a:xfrm>
          <a:prstGeom prst="rect">
            <a:avLst/>
          </a:prstGeom>
          <a:noFill/>
          <a:ln w="9525" algn="ctr">
            <a:noFill/>
            <a:miter lim="800000"/>
            <a:headEnd/>
            <a:tailEnd/>
          </a:ln>
        </p:spPr>
        <p:txBody>
          <a:bodyPr rot="10800000" anchor="ctr">
            <a:spAutoFit/>
          </a:bodyPr>
          <a:lstStyle/>
          <a:p>
            <a:pPr marL="457200" indent="-457200" algn="just" rtl="1">
              <a:buBlip>
                <a:blip r:embed="rId2"/>
              </a:buBlip>
            </a:pPr>
            <a:r>
              <a:rPr lang="fa-IR" sz="4400">
                <a:solidFill>
                  <a:schemeClr val="accent2"/>
                </a:solidFill>
              </a:rPr>
              <a:t>مسائل زيست محيطی و توسعه پايدار</a:t>
            </a:r>
            <a:r>
              <a:rPr lang="ar-SA" sz="4400">
                <a:solidFill>
                  <a:schemeClr val="accent2"/>
                </a:solidFill>
              </a:rPr>
              <a:t>:</a:t>
            </a:r>
            <a:r>
              <a:rPr lang="ar-SA" sz="4800"/>
              <a:t> </a:t>
            </a:r>
            <a:r>
              <a:rPr lang="fa-IR" sz="4000"/>
              <a:t>در پی اجلاس 1992 در برزيل در باره مسائل زيست محيطی کره زمين، جهان شاهد توجه و حرکت سريع به حفاظت محيط زيست و بازيافت مواد می باشد . بعد از 4 سال مذاکره به وسيله 43 کشور جهان، مشخصات لازم برای مديريت مسائل زيست محيطی در سريهای </a:t>
            </a:r>
            <a:r>
              <a:rPr lang="en-US" sz="4000"/>
              <a:t> </a:t>
            </a:r>
            <a:r>
              <a:rPr lang="en-US" sz="3200"/>
              <a:t>ISO-14000</a:t>
            </a:r>
            <a:r>
              <a:rPr lang="fa-IR" sz="4000"/>
              <a:t>در اواخر 1996 انتشار يافت. </a:t>
            </a:r>
            <a:endParaRPr lang="ar-SA" sz="4400"/>
          </a:p>
        </p:txBody>
      </p:sp>
      <p:sp>
        <p:nvSpPr>
          <p:cNvPr id="44037" name="Text Box 4"/>
          <p:cNvSpPr txBox="1">
            <a:spLocks noChangeArrowheads="1"/>
          </p:cNvSpPr>
          <p:nvPr/>
        </p:nvSpPr>
        <p:spPr bwMode="auto">
          <a:xfrm>
            <a:off x="3792539" y="1125538"/>
            <a:ext cx="4537075" cy="369332"/>
          </a:xfrm>
          <a:prstGeom prst="rect">
            <a:avLst/>
          </a:prstGeom>
          <a:noFill/>
          <a:ln w="9525" algn="ctr">
            <a:noFill/>
            <a:miter lim="800000"/>
            <a:headEnd/>
            <a:tailEnd/>
          </a:ln>
        </p:spPr>
        <p:txBody>
          <a:bodyPr>
            <a:spAutoFit/>
          </a:bodyPr>
          <a:lstStyle/>
          <a:p>
            <a:endParaRPr lang="fa-IR"/>
          </a:p>
        </p:txBody>
      </p:sp>
      <p:sp>
        <p:nvSpPr>
          <p:cNvPr id="44038" name="Text Box 5"/>
          <p:cNvSpPr txBox="1">
            <a:spLocks noChangeArrowheads="1"/>
          </p:cNvSpPr>
          <p:nvPr/>
        </p:nvSpPr>
        <p:spPr bwMode="auto">
          <a:xfrm>
            <a:off x="1774825" y="1052514"/>
            <a:ext cx="8713788" cy="731837"/>
          </a:xfrm>
          <a:prstGeom prst="rect">
            <a:avLst/>
          </a:prstGeom>
          <a:noFill/>
          <a:ln w="9525" algn="ctr">
            <a:noFill/>
            <a:miter lim="800000"/>
            <a:headEnd/>
            <a:tailEnd/>
          </a:ln>
        </p:spPr>
        <p:txBody>
          <a:bodyPr>
            <a:spAutoFit/>
          </a:bodyPr>
          <a:lstStyle/>
          <a:p>
            <a:pPr>
              <a:spcBef>
                <a:spcPct val="50000"/>
              </a:spcBef>
            </a:pPr>
            <a:r>
              <a:rPr lang="fa-IR" sz="4200">
                <a:solidFill>
                  <a:srgbClr val="7E1504"/>
                </a:solidFill>
              </a:rPr>
              <a:t>عوامل مؤثر بر وضعيت بنگاهها و سازمانها (7)</a:t>
            </a:r>
            <a:endParaRPr lang="en-US" sz="3800">
              <a:solidFill>
                <a:srgbClr val="7E1504"/>
              </a:solidFill>
            </a:endParaRPr>
          </a:p>
        </p:txBody>
      </p:sp>
    </p:spTree>
    <p:extLst>
      <p:ext uri="{BB962C8B-B14F-4D97-AF65-F5344CB8AC3E}">
        <p14:creationId xmlns:p14="http://schemas.microsoft.com/office/powerpoint/2010/main" val="27051607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2428</Words>
  <Application>Microsoft Office PowerPoint</Application>
  <PresentationFormat>Widescreen</PresentationFormat>
  <Paragraphs>148</Paragraphs>
  <Slides>27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Calibri Light</vt:lpstr>
      <vt:lpstr>Courier New</vt:lpstr>
      <vt:lpstr>MS Mincho</vt:lpstr>
      <vt:lpstr>Nazanin</vt:lpstr>
      <vt:lpstr>Times New Roman</vt:lpstr>
      <vt:lpstr>Wingdings</vt:lpstr>
      <vt:lpstr>Yagut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2018-08-31T11:04:09Z</dcterms:created>
  <dcterms:modified xsi:type="dcterms:W3CDTF">2018-08-31T11:04:13Z</dcterms:modified>
</cp:coreProperties>
</file>