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1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1C64F-387F-41B7-A4AD-F22D5D5BE493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E217E9CE-B21D-4092-B984-BF87172D929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Fuzzy Mixed-integer Linear Programming Model (FMILP) </a:t>
          </a:r>
          <a:endParaRPr lang="en-US" dirty="0">
            <a:solidFill>
              <a:schemeClr val="tx1"/>
            </a:solidFill>
          </a:endParaRPr>
        </a:p>
      </dgm:t>
    </dgm:pt>
    <dgm:pt modelId="{D35BED68-43D5-4CEA-A669-446F4C526A49}" type="parTrans" cxnId="{45B7DDB5-CE87-4F50-A799-E63F79C1CFF5}">
      <dgm:prSet/>
      <dgm:spPr/>
      <dgm:t>
        <a:bodyPr/>
        <a:lstStyle/>
        <a:p>
          <a:endParaRPr lang="en-US"/>
        </a:p>
      </dgm:t>
    </dgm:pt>
    <dgm:pt modelId="{BD378C48-6842-45A4-B76A-DA402BE3DE32}" type="sibTrans" cxnId="{45B7DDB5-CE87-4F50-A799-E63F79C1CFF5}">
      <dgm:prSet/>
      <dgm:spPr/>
      <dgm:t>
        <a:bodyPr/>
        <a:lstStyle/>
        <a:p>
          <a:endParaRPr lang="en-US"/>
        </a:p>
      </dgm:t>
    </dgm:pt>
    <dgm:pt modelId="{E888937A-032A-4B48-B420-7C427A1B700F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Equivalent Auxiliary Crisp Mixed-integer Linear Programming Model</a:t>
          </a:r>
          <a:endParaRPr lang="en-US" dirty="0"/>
        </a:p>
      </dgm:t>
    </dgm:pt>
    <dgm:pt modelId="{949EE1EB-1033-4568-9E12-7C8D72E3C6B3}" type="parTrans" cxnId="{556B2394-EE09-4AF7-A9AE-2BB0CD2195CF}">
      <dgm:prSet/>
      <dgm:spPr/>
      <dgm:t>
        <a:bodyPr/>
        <a:lstStyle/>
        <a:p>
          <a:endParaRPr lang="en-US"/>
        </a:p>
      </dgm:t>
    </dgm:pt>
    <dgm:pt modelId="{2D057015-C156-4F8E-B2B9-0417AB1F0B25}" type="sibTrans" cxnId="{556B2394-EE09-4AF7-A9AE-2BB0CD2195CF}">
      <dgm:prSet/>
      <dgm:spPr/>
      <dgm:t>
        <a:bodyPr/>
        <a:lstStyle/>
        <a:p>
          <a:endParaRPr lang="en-US"/>
        </a:p>
      </dgm:t>
    </dgm:pt>
    <dgm:pt modelId="{85FE294E-B7EC-40D3-9EAC-661B851AC68E}" type="pres">
      <dgm:prSet presAssocID="{41C1C64F-387F-41B7-A4AD-F22D5D5BE493}" presName="CompostProcess" presStyleCnt="0">
        <dgm:presLayoutVars>
          <dgm:dir/>
          <dgm:resizeHandles val="exact"/>
        </dgm:presLayoutVars>
      </dgm:prSet>
      <dgm:spPr/>
    </dgm:pt>
    <dgm:pt modelId="{934B5420-26DB-4CBA-9865-B77348EB34A7}" type="pres">
      <dgm:prSet presAssocID="{41C1C64F-387F-41B7-A4AD-F22D5D5BE493}" presName="arrow" presStyleLbl="bgShp" presStyleIdx="0" presStyleCnt="1"/>
      <dgm:spPr/>
    </dgm:pt>
    <dgm:pt modelId="{F633E5C5-2E38-498A-98E7-6ECEFC885D81}" type="pres">
      <dgm:prSet presAssocID="{41C1C64F-387F-41B7-A4AD-F22D5D5BE493}" presName="linearProcess" presStyleCnt="0"/>
      <dgm:spPr/>
    </dgm:pt>
    <dgm:pt modelId="{D1AB0492-D489-4E8F-BE2C-BB58FF7DB127}" type="pres">
      <dgm:prSet presAssocID="{E217E9CE-B21D-4092-B984-BF87172D929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5E50D-DBEE-4C0A-A93B-7B2CD7CC8CCC}" type="pres">
      <dgm:prSet presAssocID="{BD378C48-6842-45A4-B76A-DA402BE3DE32}" presName="sibTrans" presStyleCnt="0"/>
      <dgm:spPr/>
    </dgm:pt>
    <dgm:pt modelId="{CE847A9E-0727-4D9C-A4C3-B916413CA458}" type="pres">
      <dgm:prSet presAssocID="{E888937A-032A-4B48-B420-7C427A1B700F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1592B1-CD54-4380-908E-A15DD6CB29DC}" type="presOf" srcId="{E888937A-032A-4B48-B420-7C427A1B700F}" destId="{CE847A9E-0727-4D9C-A4C3-B916413CA458}" srcOrd="0" destOrd="0" presId="urn:microsoft.com/office/officeart/2005/8/layout/hProcess9"/>
    <dgm:cxn modelId="{45B7DDB5-CE87-4F50-A799-E63F79C1CFF5}" srcId="{41C1C64F-387F-41B7-A4AD-F22D5D5BE493}" destId="{E217E9CE-B21D-4092-B984-BF87172D929A}" srcOrd="0" destOrd="0" parTransId="{D35BED68-43D5-4CEA-A669-446F4C526A49}" sibTransId="{BD378C48-6842-45A4-B76A-DA402BE3DE32}"/>
    <dgm:cxn modelId="{89E6D358-9F3D-4441-9C4F-03E7AD2CE0EE}" type="presOf" srcId="{E217E9CE-B21D-4092-B984-BF87172D929A}" destId="{D1AB0492-D489-4E8F-BE2C-BB58FF7DB127}" srcOrd="0" destOrd="0" presId="urn:microsoft.com/office/officeart/2005/8/layout/hProcess9"/>
    <dgm:cxn modelId="{D21A49D5-0412-4749-90C3-9271784C012C}" type="presOf" srcId="{41C1C64F-387F-41B7-A4AD-F22D5D5BE493}" destId="{85FE294E-B7EC-40D3-9EAC-661B851AC68E}" srcOrd="0" destOrd="0" presId="urn:microsoft.com/office/officeart/2005/8/layout/hProcess9"/>
    <dgm:cxn modelId="{556B2394-EE09-4AF7-A9AE-2BB0CD2195CF}" srcId="{41C1C64F-387F-41B7-A4AD-F22D5D5BE493}" destId="{E888937A-032A-4B48-B420-7C427A1B700F}" srcOrd="1" destOrd="0" parTransId="{949EE1EB-1033-4568-9E12-7C8D72E3C6B3}" sibTransId="{2D057015-C156-4F8E-B2B9-0417AB1F0B25}"/>
    <dgm:cxn modelId="{2FC86C48-5814-49EC-9654-012AC8730C0B}" type="presParOf" srcId="{85FE294E-B7EC-40D3-9EAC-661B851AC68E}" destId="{934B5420-26DB-4CBA-9865-B77348EB34A7}" srcOrd="0" destOrd="0" presId="urn:microsoft.com/office/officeart/2005/8/layout/hProcess9"/>
    <dgm:cxn modelId="{74348D2B-29E2-4BC8-86A0-6DFB00E34FE6}" type="presParOf" srcId="{85FE294E-B7EC-40D3-9EAC-661B851AC68E}" destId="{F633E5C5-2E38-498A-98E7-6ECEFC885D81}" srcOrd="1" destOrd="0" presId="urn:microsoft.com/office/officeart/2005/8/layout/hProcess9"/>
    <dgm:cxn modelId="{CA3F7F30-8F47-40F0-A503-73BBDB163183}" type="presParOf" srcId="{F633E5C5-2E38-498A-98E7-6ECEFC885D81}" destId="{D1AB0492-D489-4E8F-BE2C-BB58FF7DB127}" srcOrd="0" destOrd="0" presId="urn:microsoft.com/office/officeart/2005/8/layout/hProcess9"/>
    <dgm:cxn modelId="{6741D2E6-3BC6-4C41-BF54-1A5EB4849885}" type="presParOf" srcId="{F633E5C5-2E38-498A-98E7-6ECEFC885D81}" destId="{0875E50D-DBEE-4C0A-A93B-7B2CD7CC8CCC}" srcOrd="1" destOrd="0" presId="urn:microsoft.com/office/officeart/2005/8/layout/hProcess9"/>
    <dgm:cxn modelId="{AFC58F99-A631-427A-8821-F2DADF998614}" type="presParOf" srcId="{F633E5C5-2E38-498A-98E7-6ECEFC885D81}" destId="{CE847A9E-0727-4D9C-A4C3-B916413CA45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5EB6E-E6D6-42D1-807B-57A365E6DFC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5DBD2F-3357-4592-A7DA-CA82E7409EFE}">
      <dgm:prSet phldrT="[Text]" custT="1"/>
      <dgm:spPr/>
      <dgm:t>
        <a:bodyPr/>
        <a:lstStyle/>
        <a:p>
          <a:pPr algn="ctr"/>
          <a:r>
            <a:rPr lang="fa-IR" sz="2400" dirty="0" smtClean="0">
              <a:solidFill>
                <a:schemeClr val="tx1"/>
              </a:solidFill>
              <a:cs typeface="B Titr" pitchFamily="2" charset="-78"/>
            </a:rPr>
            <a:t>گام اول</a:t>
          </a:r>
          <a:endParaRPr lang="en-US" sz="2400" dirty="0">
            <a:solidFill>
              <a:schemeClr val="tx1"/>
            </a:solidFill>
            <a:cs typeface="B Titr" pitchFamily="2" charset="-78"/>
          </a:endParaRPr>
        </a:p>
      </dgm:t>
    </dgm:pt>
    <dgm:pt modelId="{7EC02B75-DDAE-4693-B964-0716E1E6F793}" type="parTrans" cxnId="{9D068BF7-BEA1-4F13-8D45-1E95F962D63A}">
      <dgm:prSet/>
      <dgm:spPr/>
      <dgm:t>
        <a:bodyPr/>
        <a:lstStyle/>
        <a:p>
          <a:endParaRPr lang="en-US"/>
        </a:p>
      </dgm:t>
    </dgm:pt>
    <dgm:pt modelId="{6E3A3648-36E5-421D-B8E6-ABF4CAABA6A1}" type="sibTrans" cxnId="{9D068BF7-BEA1-4F13-8D45-1E95F962D63A}">
      <dgm:prSet/>
      <dgm:spPr/>
      <dgm:t>
        <a:bodyPr/>
        <a:lstStyle/>
        <a:p>
          <a:endParaRPr lang="en-US"/>
        </a:p>
      </dgm:t>
    </dgm:pt>
    <dgm:pt modelId="{A50433DE-9D1E-46EE-ADF2-C2E3D2A0247E}">
      <dgm:prSet phldrT="[Text]" custT="1"/>
      <dgm:spPr/>
      <dgm:t>
        <a:bodyPr/>
        <a:lstStyle/>
        <a:p>
          <a:pPr algn="just" rtl="1"/>
          <a:r>
            <a:rPr lang="fa-IR" sz="1800" b="0" dirty="0" smtClean="0">
              <a:cs typeface="B Lotus" pitchFamily="2" charset="-78"/>
            </a:rPr>
            <a:t>اعمال متد ارزیابی برای اعتبارسنجی مدل بر حسب گروهی از پارامترهای قابل اندازه گیری</a:t>
          </a:r>
          <a:endParaRPr lang="en-US" sz="1800" b="0" dirty="0">
            <a:cs typeface="B Lotus" pitchFamily="2" charset="-78"/>
          </a:endParaRPr>
        </a:p>
      </dgm:t>
    </dgm:pt>
    <dgm:pt modelId="{73516AE7-9611-45C1-BC75-3C98F837C45B}" type="parTrans" cxnId="{F2AEB63B-9279-4600-AB51-CB9042D22401}">
      <dgm:prSet/>
      <dgm:spPr/>
      <dgm:t>
        <a:bodyPr/>
        <a:lstStyle/>
        <a:p>
          <a:endParaRPr lang="en-US"/>
        </a:p>
      </dgm:t>
    </dgm:pt>
    <dgm:pt modelId="{4FE8B43A-26DE-4F59-88A8-4DDEA1781055}" type="sibTrans" cxnId="{F2AEB63B-9279-4600-AB51-CB9042D22401}">
      <dgm:prSet/>
      <dgm:spPr/>
      <dgm:t>
        <a:bodyPr/>
        <a:lstStyle/>
        <a:p>
          <a:endParaRPr lang="en-US"/>
        </a:p>
      </dgm:t>
    </dgm:pt>
    <dgm:pt modelId="{77799866-1469-4778-B09A-222601139934}">
      <dgm:prSet phldrT="[Text]" custT="1"/>
      <dgm:spPr/>
      <dgm:t>
        <a:bodyPr/>
        <a:lstStyle/>
        <a:p>
          <a:pPr algn="ctr"/>
          <a:r>
            <a:rPr lang="fa-IR" sz="2400" dirty="0" smtClean="0">
              <a:solidFill>
                <a:schemeClr val="tx1"/>
              </a:solidFill>
              <a:cs typeface="B Titr" pitchFamily="2" charset="-78"/>
            </a:rPr>
            <a:t>گام دوم</a:t>
          </a:r>
          <a:endParaRPr lang="en-US" sz="2400" dirty="0"/>
        </a:p>
      </dgm:t>
    </dgm:pt>
    <dgm:pt modelId="{ABAAB57F-E71B-4550-A4D5-85F75855482A}" type="parTrans" cxnId="{99293DC4-2EFC-4BF8-9CE7-F03D21B8D8EE}">
      <dgm:prSet/>
      <dgm:spPr/>
      <dgm:t>
        <a:bodyPr/>
        <a:lstStyle/>
        <a:p>
          <a:endParaRPr lang="en-US"/>
        </a:p>
      </dgm:t>
    </dgm:pt>
    <dgm:pt modelId="{753D8F23-0B55-4F14-8C6A-D913B516653F}" type="sibTrans" cxnId="{99293DC4-2EFC-4BF8-9CE7-F03D21B8D8EE}">
      <dgm:prSet/>
      <dgm:spPr/>
      <dgm:t>
        <a:bodyPr/>
        <a:lstStyle/>
        <a:p>
          <a:endParaRPr lang="en-US"/>
        </a:p>
      </dgm:t>
    </dgm:pt>
    <dgm:pt modelId="{09300B7A-5C24-4B14-8EDD-0E8C25CB054A}">
      <dgm:prSet phldrT="[Text]" custT="1"/>
      <dgm:spPr/>
      <dgm:t>
        <a:bodyPr/>
        <a:lstStyle/>
        <a:p>
          <a:pPr rtl="1"/>
          <a:r>
            <a:rPr lang="fa-IR" sz="1800" dirty="0" smtClean="0">
              <a:cs typeface="B Lotus" pitchFamily="2" charset="-78"/>
            </a:rPr>
            <a:t>تعیین سطح رضایت تصمیم گیرنده</a:t>
          </a:r>
          <a:endParaRPr lang="en-US" sz="800" dirty="0"/>
        </a:p>
      </dgm:t>
    </dgm:pt>
    <dgm:pt modelId="{C3A2E9AA-B68A-4139-BA4F-C26DBD4CE696}" type="parTrans" cxnId="{4BD8E327-2897-45A6-9F3D-F92377FB0100}">
      <dgm:prSet/>
      <dgm:spPr/>
      <dgm:t>
        <a:bodyPr/>
        <a:lstStyle/>
        <a:p>
          <a:endParaRPr lang="en-US"/>
        </a:p>
      </dgm:t>
    </dgm:pt>
    <dgm:pt modelId="{957BD8B9-CC1E-42C1-832B-A9DF1E8C4A31}" type="sibTrans" cxnId="{4BD8E327-2897-45A6-9F3D-F92377FB0100}">
      <dgm:prSet/>
      <dgm:spPr/>
      <dgm:t>
        <a:bodyPr/>
        <a:lstStyle/>
        <a:p>
          <a:endParaRPr lang="en-US"/>
        </a:p>
      </dgm:t>
    </dgm:pt>
    <dgm:pt modelId="{2307A248-A6EF-4F4C-8A5B-9641283ADB16}">
      <dgm:prSet phldrT="[Text]" custT="1"/>
      <dgm:spPr/>
      <dgm:t>
        <a:bodyPr/>
        <a:lstStyle/>
        <a:p>
          <a:pPr algn="ctr"/>
          <a:r>
            <a:rPr lang="fa-IR" sz="2400" dirty="0" smtClean="0">
              <a:solidFill>
                <a:schemeClr val="tx1"/>
              </a:solidFill>
              <a:cs typeface="B Titr" pitchFamily="2" charset="-78"/>
            </a:rPr>
            <a:t>گام سوم</a:t>
          </a:r>
          <a:endParaRPr lang="en-US" sz="2400" dirty="0"/>
        </a:p>
      </dgm:t>
    </dgm:pt>
    <dgm:pt modelId="{78192C74-9817-4607-8DF8-3442138E9D45}" type="parTrans" cxnId="{4EA6599C-B995-44ED-A556-93117B21749F}">
      <dgm:prSet/>
      <dgm:spPr/>
      <dgm:t>
        <a:bodyPr/>
        <a:lstStyle/>
        <a:p>
          <a:endParaRPr lang="en-US"/>
        </a:p>
      </dgm:t>
    </dgm:pt>
    <dgm:pt modelId="{A9AB5473-61A2-48B7-9123-3B35CFB7FACB}" type="sibTrans" cxnId="{4EA6599C-B995-44ED-A556-93117B21749F}">
      <dgm:prSet/>
      <dgm:spPr/>
      <dgm:t>
        <a:bodyPr/>
        <a:lstStyle/>
        <a:p>
          <a:endParaRPr lang="en-US"/>
        </a:p>
      </dgm:t>
    </dgm:pt>
    <dgm:pt modelId="{978B76B6-5BAB-4A32-9D6B-25E7DB4EDB17}">
      <dgm:prSet phldrT="[Text]" custT="1"/>
      <dgm:spPr/>
      <dgm:t>
        <a:bodyPr/>
        <a:lstStyle/>
        <a:p>
          <a:pPr rtl="1"/>
          <a:r>
            <a:rPr lang="fa-IR" sz="1800" dirty="0" smtClean="0">
              <a:cs typeface="B Lotus" pitchFamily="2" charset="-78"/>
            </a:rPr>
            <a:t>یافتن یک راه حل متعادل بین درجه </a:t>
          </a:r>
          <a:r>
            <a:rPr lang="el-GR" sz="1800" b="0" dirty="0" smtClean="0">
              <a:solidFill>
                <a:schemeClr val="tx1"/>
              </a:solidFill>
              <a:latin typeface="Century Schoolbook"/>
              <a:cs typeface="B Lotus" pitchFamily="2" charset="-78"/>
            </a:rPr>
            <a:t>α</a:t>
          </a:r>
          <a:r>
            <a:rPr lang="fa-IR" sz="1800" b="0" dirty="0" smtClean="0">
              <a:solidFill>
                <a:schemeClr val="tx1"/>
              </a:solidFill>
              <a:latin typeface="Century Schoolbook"/>
              <a:cs typeface="B Lotus" pitchFamily="2" charset="-78"/>
            </a:rPr>
            <a:t> </a:t>
          </a:r>
          <a:r>
            <a:rPr lang="fa-IR" sz="1800" dirty="0" smtClean="0">
              <a:cs typeface="B Lotus" pitchFamily="2" charset="-78"/>
            </a:rPr>
            <a:t>و درجه رضایت کلی</a:t>
          </a:r>
          <a:endParaRPr lang="en-US" sz="1800" dirty="0">
            <a:cs typeface="B Lotus" pitchFamily="2" charset="-78"/>
          </a:endParaRPr>
        </a:p>
      </dgm:t>
    </dgm:pt>
    <dgm:pt modelId="{36E0D722-5CF3-4768-A24F-3ACB9D13D068}" type="parTrans" cxnId="{7560B0E5-0310-4395-AEA0-A58C02092127}">
      <dgm:prSet/>
      <dgm:spPr/>
      <dgm:t>
        <a:bodyPr/>
        <a:lstStyle/>
        <a:p>
          <a:endParaRPr lang="en-US"/>
        </a:p>
      </dgm:t>
    </dgm:pt>
    <dgm:pt modelId="{9B64D09A-C491-4C28-A519-337AFD885C20}" type="sibTrans" cxnId="{7560B0E5-0310-4395-AEA0-A58C02092127}">
      <dgm:prSet/>
      <dgm:spPr/>
      <dgm:t>
        <a:bodyPr/>
        <a:lstStyle/>
        <a:p>
          <a:endParaRPr lang="en-US"/>
        </a:p>
      </dgm:t>
    </dgm:pt>
    <dgm:pt modelId="{E635ED31-4BB5-4CDE-AABB-624612D3133F}">
      <dgm:prSet phldrT="[Text]" custT="1"/>
      <dgm:spPr/>
      <dgm:t>
        <a:bodyPr/>
        <a:lstStyle/>
        <a:p>
          <a:pPr algn="just" rtl="1"/>
          <a:r>
            <a:rPr lang="fa-IR" sz="1800" b="0" dirty="0" smtClean="0">
              <a:solidFill>
                <a:schemeClr val="tx1"/>
              </a:solidFill>
              <a:cs typeface="B Lotus" pitchFamily="2" charset="-78"/>
            </a:rPr>
            <a:t>حل پارامتری مدل برای به دست آوردن مقادیر متغیرهای تصمیم برای هر </a:t>
          </a:r>
          <a:r>
            <a:rPr lang="en-US" sz="1800" b="0" dirty="0" smtClean="0">
              <a:solidFill>
                <a:schemeClr val="tx1"/>
              </a:solidFill>
              <a:cs typeface="B Lotus" pitchFamily="2" charset="-78"/>
            </a:rPr>
            <a:t>[0, 1]</a:t>
          </a:r>
          <a:r>
            <a:rPr lang="fa-IR" sz="1800" b="0" dirty="0" smtClean="0">
              <a:solidFill>
                <a:schemeClr val="tx1"/>
              </a:solidFill>
              <a:cs typeface="B Lotus" pitchFamily="2" charset="-78"/>
            </a:rPr>
            <a:t> </a:t>
          </a:r>
          <a:r>
            <a:rPr lang="el-GR" sz="1800" b="0" dirty="0" smtClean="0">
              <a:solidFill>
                <a:schemeClr val="tx1"/>
              </a:solidFill>
              <a:latin typeface="Century Schoolbook"/>
              <a:cs typeface="B Lotus" pitchFamily="2" charset="-78"/>
            </a:rPr>
            <a:t>α</a:t>
          </a:r>
          <a:r>
            <a:rPr lang="en-US" sz="1800" b="0" dirty="0" smtClean="0">
              <a:solidFill>
                <a:schemeClr val="tx1"/>
              </a:solidFill>
              <a:latin typeface="Century Schoolbook"/>
              <a:cs typeface="B Lotus" pitchFamily="2" charset="-78"/>
            </a:rPr>
            <a:t> </a:t>
          </a:r>
          <a:r>
            <a:rPr lang="el-GR" sz="1800" b="0" dirty="0" smtClean="0">
              <a:solidFill>
                <a:schemeClr val="tx1"/>
              </a:solidFill>
              <a:latin typeface="Cambria Math"/>
              <a:ea typeface="Cambria Math"/>
              <a:cs typeface="B Lotus" pitchFamily="2" charset="-78"/>
            </a:rPr>
            <a:t>ϵ</a:t>
          </a:r>
          <a:r>
            <a:rPr lang="fa-IR" sz="1800" b="0" dirty="0" smtClean="0">
              <a:solidFill>
                <a:schemeClr val="tx1"/>
              </a:solidFill>
              <a:latin typeface="Cambria Math"/>
              <a:ea typeface="Cambria Math"/>
              <a:cs typeface="B Lotus" pitchFamily="2" charset="-78"/>
            </a:rPr>
            <a:t> </a:t>
          </a:r>
          <a:endParaRPr lang="en-US" sz="800" dirty="0"/>
        </a:p>
      </dgm:t>
    </dgm:pt>
    <dgm:pt modelId="{6C2E15E9-5390-43F0-B91E-BC17591F93AE}" type="parTrans" cxnId="{9E27C865-B2EB-49DF-8FED-3BBC55850D40}">
      <dgm:prSet/>
      <dgm:spPr/>
    </dgm:pt>
    <dgm:pt modelId="{6218F3CD-0116-42EA-8E44-13DDB273D85B}" type="sibTrans" cxnId="{9E27C865-B2EB-49DF-8FED-3BBC55850D40}">
      <dgm:prSet/>
      <dgm:spPr/>
    </dgm:pt>
    <dgm:pt modelId="{DCD30E13-B307-4287-AAB3-E6E7A3F6AA0F}" type="pres">
      <dgm:prSet presAssocID="{B665EB6E-E6D6-42D1-807B-57A365E6DF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C26D95-16BD-49E2-AE0F-C12049FC3D58}" type="pres">
      <dgm:prSet presAssocID="{685DBD2F-3357-4592-A7DA-CA82E7409EFE}" presName="parentLin" presStyleCnt="0"/>
      <dgm:spPr/>
    </dgm:pt>
    <dgm:pt modelId="{5153324F-1232-4248-98D1-B6613BF834AB}" type="pres">
      <dgm:prSet presAssocID="{685DBD2F-3357-4592-A7DA-CA82E7409EF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3D7F84-20F1-4580-BCD8-EBA127976706}" type="pres">
      <dgm:prSet presAssocID="{685DBD2F-3357-4592-A7DA-CA82E7409EFE}" presName="parentText" presStyleLbl="node1" presStyleIdx="0" presStyleCnt="3" custLinFactNeighborX="-990" custLinFactNeighborY="-24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86765-8AF4-429D-9182-EED0885F3D5D}" type="pres">
      <dgm:prSet presAssocID="{685DBD2F-3357-4592-A7DA-CA82E7409EFE}" presName="negativeSpace" presStyleCnt="0"/>
      <dgm:spPr/>
    </dgm:pt>
    <dgm:pt modelId="{93C4CBE2-C507-4022-B836-9FD16299DB49}" type="pres">
      <dgm:prSet presAssocID="{685DBD2F-3357-4592-A7DA-CA82E7409EF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75F3A-B7C5-4986-A8B9-26107F23DDC2}" type="pres">
      <dgm:prSet presAssocID="{6E3A3648-36E5-421D-B8E6-ABF4CAABA6A1}" presName="spaceBetweenRectangles" presStyleCnt="0"/>
      <dgm:spPr/>
    </dgm:pt>
    <dgm:pt modelId="{38CF5D79-5F18-4A23-925E-A8659B3FEFD1}" type="pres">
      <dgm:prSet presAssocID="{77799866-1469-4778-B09A-222601139934}" presName="parentLin" presStyleCnt="0"/>
      <dgm:spPr/>
    </dgm:pt>
    <dgm:pt modelId="{7100DE2D-B4FE-4353-B0A5-F1C600A8B912}" type="pres">
      <dgm:prSet presAssocID="{77799866-1469-4778-B09A-22260113993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7F0242-07F6-4EF5-8112-BDBAF352D5E5}" type="pres">
      <dgm:prSet presAssocID="{77799866-1469-4778-B09A-2226011399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2D74F-BF8A-44CC-A880-CFEBDEC589F0}" type="pres">
      <dgm:prSet presAssocID="{77799866-1469-4778-B09A-222601139934}" presName="negativeSpace" presStyleCnt="0"/>
      <dgm:spPr/>
    </dgm:pt>
    <dgm:pt modelId="{8B4EA216-E134-4A69-88A5-AED9DB22DED0}" type="pres">
      <dgm:prSet presAssocID="{77799866-1469-4778-B09A-22260113993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15B5D-B755-40E1-B837-DF91C2512343}" type="pres">
      <dgm:prSet presAssocID="{753D8F23-0B55-4F14-8C6A-D913B516653F}" presName="spaceBetweenRectangles" presStyleCnt="0"/>
      <dgm:spPr/>
    </dgm:pt>
    <dgm:pt modelId="{0C632472-95DA-458B-AED4-4B736A41115E}" type="pres">
      <dgm:prSet presAssocID="{2307A248-A6EF-4F4C-8A5B-9641283ADB16}" presName="parentLin" presStyleCnt="0"/>
      <dgm:spPr/>
    </dgm:pt>
    <dgm:pt modelId="{DF16718A-584D-4940-A58F-A70C9D82C200}" type="pres">
      <dgm:prSet presAssocID="{2307A248-A6EF-4F4C-8A5B-9641283ADB1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EC8A7DA-FCC7-4114-B364-3BC4EE40F020}" type="pres">
      <dgm:prSet presAssocID="{2307A248-A6EF-4F4C-8A5B-9641283ADB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1A192-F669-45CD-A2F6-767EC8646F00}" type="pres">
      <dgm:prSet presAssocID="{2307A248-A6EF-4F4C-8A5B-9641283ADB16}" presName="negativeSpace" presStyleCnt="0"/>
      <dgm:spPr/>
    </dgm:pt>
    <dgm:pt modelId="{B6710552-DCBD-473C-B3E5-862FADEEBA9E}" type="pres">
      <dgm:prSet presAssocID="{2307A248-A6EF-4F4C-8A5B-9641283ADB1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293DC4-2EFC-4BF8-9CE7-F03D21B8D8EE}" srcId="{B665EB6E-E6D6-42D1-807B-57A365E6DFCD}" destId="{77799866-1469-4778-B09A-222601139934}" srcOrd="1" destOrd="0" parTransId="{ABAAB57F-E71B-4550-A4D5-85F75855482A}" sibTransId="{753D8F23-0B55-4F14-8C6A-D913B516653F}"/>
    <dgm:cxn modelId="{F2AEB63B-9279-4600-AB51-CB9042D22401}" srcId="{685DBD2F-3357-4592-A7DA-CA82E7409EFE}" destId="{A50433DE-9D1E-46EE-ADF2-C2E3D2A0247E}" srcOrd="1" destOrd="0" parTransId="{73516AE7-9611-45C1-BC75-3C98F837C45B}" sibTransId="{4FE8B43A-26DE-4F59-88A8-4DDEA1781055}"/>
    <dgm:cxn modelId="{3CF7DC96-B551-4829-BE84-B99A65728F56}" type="presOf" srcId="{2307A248-A6EF-4F4C-8A5B-9641283ADB16}" destId="{DF16718A-584D-4940-A58F-A70C9D82C200}" srcOrd="0" destOrd="0" presId="urn:microsoft.com/office/officeart/2005/8/layout/list1"/>
    <dgm:cxn modelId="{58C08EB7-1B79-4700-8906-FDA1FA9C39F9}" type="presOf" srcId="{685DBD2F-3357-4592-A7DA-CA82E7409EFE}" destId="{203D7F84-20F1-4580-BCD8-EBA127976706}" srcOrd="1" destOrd="0" presId="urn:microsoft.com/office/officeart/2005/8/layout/list1"/>
    <dgm:cxn modelId="{9E27C865-B2EB-49DF-8FED-3BBC55850D40}" srcId="{685DBD2F-3357-4592-A7DA-CA82E7409EFE}" destId="{E635ED31-4BB5-4CDE-AABB-624612D3133F}" srcOrd="0" destOrd="0" parTransId="{6C2E15E9-5390-43F0-B91E-BC17591F93AE}" sibTransId="{6218F3CD-0116-42EA-8E44-13DDB273D85B}"/>
    <dgm:cxn modelId="{7560B0E5-0310-4395-AEA0-A58C02092127}" srcId="{2307A248-A6EF-4F4C-8A5B-9641283ADB16}" destId="{978B76B6-5BAB-4A32-9D6B-25E7DB4EDB17}" srcOrd="0" destOrd="0" parTransId="{36E0D722-5CF3-4768-A24F-3ACB9D13D068}" sibTransId="{9B64D09A-C491-4C28-A519-337AFD885C20}"/>
    <dgm:cxn modelId="{0C787172-002C-4D6E-8189-BE399CB28D43}" type="presOf" srcId="{685DBD2F-3357-4592-A7DA-CA82E7409EFE}" destId="{5153324F-1232-4248-98D1-B6613BF834AB}" srcOrd="0" destOrd="0" presId="urn:microsoft.com/office/officeart/2005/8/layout/list1"/>
    <dgm:cxn modelId="{657146AA-7B80-4879-90CF-44D599D6FD1A}" type="presOf" srcId="{09300B7A-5C24-4B14-8EDD-0E8C25CB054A}" destId="{8B4EA216-E134-4A69-88A5-AED9DB22DED0}" srcOrd="0" destOrd="0" presId="urn:microsoft.com/office/officeart/2005/8/layout/list1"/>
    <dgm:cxn modelId="{4EA6599C-B995-44ED-A556-93117B21749F}" srcId="{B665EB6E-E6D6-42D1-807B-57A365E6DFCD}" destId="{2307A248-A6EF-4F4C-8A5B-9641283ADB16}" srcOrd="2" destOrd="0" parTransId="{78192C74-9817-4607-8DF8-3442138E9D45}" sibTransId="{A9AB5473-61A2-48B7-9123-3B35CFB7FACB}"/>
    <dgm:cxn modelId="{815199D8-6578-474A-8404-B6109F6A3722}" type="presOf" srcId="{978B76B6-5BAB-4A32-9D6B-25E7DB4EDB17}" destId="{B6710552-DCBD-473C-B3E5-862FADEEBA9E}" srcOrd="0" destOrd="0" presId="urn:microsoft.com/office/officeart/2005/8/layout/list1"/>
    <dgm:cxn modelId="{E63FA4D8-91D6-4231-8616-AE98056DDBEE}" type="presOf" srcId="{B665EB6E-E6D6-42D1-807B-57A365E6DFCD}" destId="{DCD30E13-B307-4287-AAB3-E6E7A3F6AA0F}" srcOrd="0" destOrd="0" presId="urn:microsoft.com/office/officeart/2005/8/layout/list1"/>
    <dgm:cxn modelId="{9E8139C3-7A4C-41A4-8988-618495E25F6E}" type="presOf" srcId="{A50433DE-9D1E-46EE-ADF2-C2E3D2A0247E}" destId="{93C4CBE2-C507-4022-B836-9FD16299DB49}" srcOrd="0" destOrd="1" presId="urn:microsoft.com/office/officeart/2005/8/layout/list1"/>
    <dgm:cxn modelId="{4BD8E327-2897-45A6-9F3D-F92377FB0100}" srcId="{77799866-1469-4778-B09A-222601139934}" destId="{09300B7A-5C24-4B14-8EDD-0E8C25CB054A}" srcOrd="0" destOrd="0" parTransId="{C3A2E9AA-B68A-4139-BA4F-C26DBD4CE696}" sibTransId="{957BD8B9-CC1E-42C1-832B-A9DF1E8C4A31}"/>
    <dgm:cxn modelId="{FB5D5A22-C5E2-4D82-8EB1-0185B2A0C267}" type="presOf" srcId="{E635ED31-4BB5-4CDE-AABB-624612D3133F}" destId="{93C4CBE2-C507-4022-B836-9FD16299DB49}" srcOrd="0" destOrd="0" presId="urn:microsoft.com/office/officeart/2005/8/layout/list1"/>
    <dgm:cxn modelId="{32D716D3-8BEC-4E59-9AA5-C770D037AC01}" type="presOf" srcId="{2307A248-A6EF-4F4C-8A5B-9641283ADB16}" destId="{CEC8A7DA-FCC7-4114-B364-3BC4EE40F020}" srcOrd="1" destOrd="0" presId="urn:microsoft.com/office/officeart/2005/8/layout/list1"/>
    <dgm:cxn modelId="{9D068BF7-BEA1-4F13-8D45-1E95F962D63A}" srcId="{B665EB6E-E6D6-42D1-807B-57A365E6DFCD}" destId="{685DBD2F-3357-4592-A7DA-CA82E7409EFE}" srcOrd="0" destOrd="0" parTransId="{7EC02B75-DDAE-4693-B964-0716E1E6F793}" sibTransId="{6E3A3648-36E5-421D-B8E6-ABF4CAABA6A1}"/>
    <dgm:cxn modelId="{57AF97C9-695E-4913-99A5-2C17B2A0A581}" type="presOf" srcId="{77799866-1469-4778-B09A-222601139934}" destId="{817F0242-07F6-4EF5-8112-BDBAF352D5E5}" srcOrd="1" destOrd="0" presId="urn:microsoft.com/office/officeart/2005/8/layout/list1"/>
    <dgm:cxn modelId="{F1D88246-EBCC-43E8-9B23-9EF5F165CE4F}" type="presOf" srcId="{77799866-1469-4778-B09A-222601139934}" destId="{7100DE2D-B4FE-4353-B0A5-F1C600A8B912}" srcOrd="0" destOrd="0" presId="urn:microsoft.com/office/officeart/2005/8/layout/list1"/>
    <dgm:cxn modelId="{3B3EFB4B-D188-439F-9519-E5416F8BCBD6}" type="presParOf" srcId="{DCD30E13-B307-4287-AAB3-E6E7A3F6AA0F}" destId="{2DC26D95-16BD-49E2-AE0F-C12049FC3D58}" srcOrd="0" destOrd="0" presId="urn:microsoft.com/office/officeart/2005/8/layout/list1"/>
    <dgm:cxn modelId="{ED235E44-8F03-468F-988C-94D06E9E09ED}" type="presParOf" srcId="{2DC26D95-16BD-49E2-AE0F-C12049FC3D58}" destId="{5153324F-1232-4248-98D1-B6613BF834AB}" srcOrd="0" destOrd="0" presId="urn:microsoft.com/office/officeart/2005/8/layout/list1"/>
    <dgm:cxn modelId="{3A406EBE-568C-471B-956D-B8AED462D514}" type="presParOf" srcId="{2DC26D95-16BD-49E2-AE0F-C12049FC3D58}" destId="{203D7F84-20F1-4580-BCD8-EBA127976706}" srcOrd="1" destOrd="0" presId="urn:microsoft.com/office/officeart/2005/8/layout/list1"/>
    <dgm:cxn modelId="{13E793FF-82F2-4DE7-84B3-00ADD7B23FBE}" type="presParOf" srcId="{DCD30E13-B307-4287-AAB3-E6E7A3F6AA0F}" destId="{E9D86765-8AF4-429D-9182-EED0885F3D5D}" srcOrd="1" destOrd="0" presId="urn:microsoft.com/office/officeart/2005/8/layout/list1"/>
    <dgm:cxn modelId="{2DDF9892-C85F-4729-94FC-D9FC5067214F}" type="presParOf" srcId="{DCD30E13-B307-4287-AAB3-E6E7A3F6AA0F}" destId="{93C4CBE2-C507-4022-B836-9FD16299DB49}" srcOrd="2" destOrd="0" presId="urn:microsoft.com/office/officeart/2005/8/layout/list1"/>
    <dgm:cxn modelId="{091EA090-5D12-41BC-86D2-8109C144E081}" type="presParOf" srcId="{DCD30E13-B307-4287-AAB3-E6E7A3F6AA0F}" destId="{21675F3A-B7C5-4986-A8B9-26107F23DDC2}" srcOrd="3" destOrd="0" presId="urn:microsoft.com/office/officeart/2005/8/layout/list1"/>
    <dgm:cxn modelId="{AE825E6A-5106-44D4-9BCE-08165FBDB5D0}" type="presParOf" srcId="{DCD30E13-B307-4287-AAB3-E6E7A3F6AA0F}" destId="{38CF5D79-5F18-4A23-925E-A8659B3FEFD1}" srcOrd="4" destOrd="0" presId="urn:microsoft.com/office/officeart/2005/8/layout/list1"/>
    <dgm:cxn modelId="{76ACDE46-230F-48F1-9DE0-8A245D86C16F}" type="presParOf" srcId="{38CF5D79-5F18-4A23-925E-A8659B3FEFD1}" destId="{7100DE2D-B4FE-4353-B0A5-F1C600A8B912}" srcOrd="0" destOrd="0" presId="urn:microsoft.com/office/officeart/2005/8/layout/list1"/>
    <dgm:cxn modelId="{5B9B8A58-E0F5-491B-B03D-7E0D1E8DF66B}" type="presParOf" srcId="{38CF5D79-5F18-4A23-925E-A8659B3FEFD1}" destId="{817F0242-07F6-4EF5-8112-BDBAF352D5E5}" srcOrd="1" destOrd="0" presId="urn:microsoft.com/office/officeart/2005/8/layout/list1"/>
    <dgm:cxn modelId="{EB5698E0-38C6-4AA6-9656-3E78B1478A5B}" type="presParOf" srcId="{DCD30E13-B307-4287-AAB3-E6E7A3F6AA0F}" destId="{2D22D74F-BF8A-44CC-A880-CFEBDEC589F0}" srcOrd="5" destOrd="0" presId="urn:microsoft.com/office/officeart/2005/8/layout/list1"/>
    <dgm:cxn modelId="{ED2407EC-B677-47CE-860B-D842D8505CDF}" type="presParOf" srcId="{DCD30E13-B307-4287-AAB3-E6E7A3F6AA0F}" destId="{8B4EA216-E134-4A69-88A5-AED9DB22DED0}" srcOrd="6" destOrd="0" presId="urn:microsoft.com/office/officeart/2005/8/layout/list1"/>
    <dgm:cxn modelId="{8A539A62-2476-417F-8FF9-8A4DCBDB2D08}" type="presParOf" srcId="{DCD30E13-B307-4287-AAB3-E6E7A3F6AA0F}" destId="{74215B5D-B755-40E1-B837-DF91C2512343}" srcOrd="7" destOrd="0" presId="urn:microsoft.com/office/officeart/2005/8/layout/list1"/>
    <dgm:cxn modelId="{8F8550A8-70FD-4CD1-ACD3-9EB49F235DA4}" type="presParOf" srcId="{DCD30E13-B307-4287-AAB3-E6E7A3F6AA0F}" destId="{0C632472-95DA-458B-AED4-4B736A41115E}" srcOrd="8" destOrd="0" presId="urn:microsoft.com/office/officeart/2005/8/layout/list1"/>
    <dgm:cxn modelId="{A6CCA664-24C8-4559-A351-3EB024C7F14B}" type="presParOf" srcId="{0C632472-95DA-458B-AED4-4B736A41115E}" destId="{DF16718A-584D-4940-A58F-A70C9D82C200}" srcOrd="0" destOrd="0" presId="urn:microsoft.com/office/officeart/2005/8/layout/list1"/>
    <dgm:cxn modelId="{847BEFA0-F45F-43B7-AE10-7528B5C313F1}" type="presParOf" srcId="{0C632472-95DA-458B-AED4-4B736A41115E}" destId="{CEC8A7DA-FCC7-4114-B364-3BC4EE40F020}" srcOrd="1" destOrd="0" presId="urn:microsoft.com/office/officeart/2005/8/layout/list1"/>
    <dgm:cxn modelId="{09A1467D-1A6A-4144-B2D1-29BFF7E4FC04}" type="presParOf" srcId="{DCD30E13-B307-4287-AAB3-E6E7A3F6AA0F}" destId="{AB31A192-F669-45CD-A2F6-767EC8646F00}" srcOrd="9" destOrd="0" presId="urn:microsoft.com/office/officeart/2005/8/layout/list1"/>
    <dgm:cxn modelId="{CF05413F-7538-4CF8-94A4-79972A4C2CF2}" type="presParOf" srcId="{DCD30E13-B307-4287-AAB3-E6E7A3F6AA0F}" destId="{B6710552-DCBD-473C-B3E5-862FADEEBA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B5420-26DB-4CBA-9865-B77348EB34A7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B0492-D489-4E8F-BE2C-BB58FF7DB127}">
      <dsp:nvSpPr>
        <dsp:cNvPr id="0" name=""/>
        <dsp:cNvSpPr/>
      </dsp:nvSpPr>
      <dsp:spPr>
        <a:xfrm>
          <a:off x="28054" y="1219199"/>
          <a:ext cx="2945606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Fuzzy Mixed-integer Linear Programming Model (FMILP)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7409" y="1298554"/>
        <a:ext cx="2786896" cy="1466890"/>
      </dsp:txXfrm>
    </dsp:sp>
    <dsp:sp modelId="{CE847A9E-0727-4D9C-A4C3-B916413CA458}">
      <dsp:nvSpPr>
        <dsp:cNvPr id="0" name=""/>
        <dsp:cNvSpPr/>
      </dsp:nvSpPr>
      <dsp:spPr>
        <a:xfrm>
          <a:off x="3122339" y="1219199"/>
          <a:ext cx="2945606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Equivalent Auxiliary Crisp Mixed-integer Linear Programming Model</a:t>
          </a:r>
          <a:endParaRPr lang="en-US" sz="2400" kern="1200" dirty="0"/>
        </a:p>
      </dsp:txBody>
      <dsp:txXfrm>
        <a:off x="3201694" y="1298554"/>
        <a:ext cx="2786896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4CBE2-C507-4022-B836-9FD16299DB49}">
      <dsp:nvSpPr>
        <dsp:cNvPr id="0" name=""/>
        <dsp:cNvSpPr/>
      </dsp:nvSpPr>
      <dsp:spPr>
        <a:xfrm>
          <a:off x="0" y="404500"/>
          <a:ext cx="7696200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520700" rIns="597311" bIns="128016" numCol="1" spcCol="1270" anchor="t" anchorCtr="0">
          <a:noAutofit/>
        </a:bodyPr>
        <a:lstStyle/>
        <a:p>
          <a:pPr marL="171450" lvl="1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0" kern="1200" dirty="0" smtClean="0">
              <a:solidFill>
                <a:schemeClr val="tx1"/>
              </a:solidFill>
              <a:cs typeface="B Lotus" pitchFamily="2" charset="-78"/>
            </a:rPr>
            <a:t>حل پارامتری مدل برای به دست آوردن مقادیر متغیرهای تصمیم برای هر </a:t>
          </a:r>
          <a:r>
            <a:rPr lang="en-US" sz="1800" b="0" kern="1200" dirty="0" smtClean="0">
              <a:solidFill>
                <a:schemeClr val="tx1"/>
              </a:solidFill>
              <a:cs typeface="B Lotus" pitchFamily="2" charset="-78"/>
            </a:rPr>
            <a:t>[0, 1]</a:t>
          </a:r>
          <a:r>
            <a:rPr lang="fa-IR" sz="1800" b="0" kern="1200" dirty="0" smtClean="0">
              <a:solidFill>
                <a:schemeClr val="tx1"/>
              </a:solidFill>
              <a:cs typeface="B Lotus" pitchFamily="2" charset="-78"/>
            </a:rPr>
            <a:t> </a:t>
          </a:r>
          <a:r>
            <a:rPr lang="el-GR" sz="1800" b="0" kern="1200" dirty="0" smtClean="0">
              <a:solidFill>
                <a:schemeClr val="tx1"/>
              </a:solidFill>
              <a:latin typeface="Century Schoolbook"/>
              <a:cs typeface="B Lotus" pitchFamily="2" charset="-78"/>
            </a:rPr>
            <a:t>α</a:t>
          </a:r>
          <a:r>
            <a:rPr lang="en-US" sz="1800" b="0" kern="1200" dirty="0" smtClean="0">
              <a:solidFill>
                <a:schemeClr val="tx1"/>
              </a:solidFill>
              <a:latin typeface="Century Schoolbook"/>
              <a:cs typeface="B Lotus" pitchFamily="2" charset="-78"/>
            </a:rPr>
            <a:t> </a:t>
          </a:r>
          <a:r>
            <a:rPr lang="el-GR" sz="1800" b="0" kern="1200" dirty="0" smtClean="0">
              <a:solidFill>
                <a:schemeClr val="tx1"/>
              </a:solidFill>
              <a:latin typeface="Cambria Math"/>
              <a:ea typeface="Cambria Math"/>
              <a:cs typeface="B Lotus" pitchFamily="2" charset="-78"/>
            </a:rPr>
            <a:t>ϵ</a:t>
          </a:r>
          <a:r>
            <a:rPr lang="fa-IR" sz="1800" b="0" kern="1200" dirty="0" smtClean="0">
              <a:solidFill>
                <a:schemeClr val="tx1"/>
              </a:solidFill>
              <a:latin typeface="Cambria Math"/>
              <a:ea typeface="Cambria Math"/>
              <a:cs typeface="B Lotus" pitchFamily="2" charset="-78"/>
            </a:rPr>
            <a:t> </a:t>
          </a:r>
          <a:endParaRPr lang="en-US" sz="800" kern="1200" dirty="0"/>
        </a:p>
        <a:p>
          <a:pPr marL="171450" lvl="1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0" kern="1200" dirty="0" smtClean="0">
              <a:cs typeface="B Lotus" pitchFamily="2" charset="-78"/>
            </a:rPr>
            <a:t>اعمال متد ارزیابی برای اعتبارسنجی مدل بر حسب گروهی از پارامترهای قابل اندازه گیری</a:t>
          </a:r>
          <a:endParaRPr lang="en-US" sz="1800" b="0" kern="1200" dirty="0">
            <a:cs typeface="B Lotus" pitchFamily="2" charset="-78"/>
          </a:endParaRPr>
        </a:p>
      </dsp:txBody>
      <dsp:txXfrm>
        <a:off x="0" y="404500"/>
        <a:ext cx="7696200" cy="1417500"/>
      </dsp:txXfrm>
    </dsp:sp>
    <dsp:sp modelId="{203D7F84-20F1-4580-BCD8-EBA127976706}">
      <dsp:nvSpPr>
        <dsp:cNvPr id="0" name=""/>
        <dsp:cNvSpPr/>
      </dsp:nvSpPr>
      <dsp:spPr>
        <a:xfrm>
          <a:off x="381000" y="17145"/>
          <a:ext cx="538734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Titr" pitchFamily="2" charset="-78"/>
            </a:rPr>
            <a:t>گام اول</a:t>
          </a:r>
          <a:endParaRPr lang="en-US" sz="24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417026" y="53171"/>
        <a:ext cx="5315288" cy="665948"/>
      </dsp:txXfrm>
    </dsp:sp>
    <dsp:sp modelId="{8B4EA216-E134-4A69-88A5-AED9DB22DED0}">
      <dsp:nvSpPr>
        <dsp:cNvPr id="0" name=""/>
        <dsp:cNvSpPr/>
      </dsp:nvSpPr>
      <dsp:spPr>
        <a:xfrm>
          <a:off x="0" y="2326000"/>
          <a:ext cx="7696200" cy="1004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520700" rIns="597311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Lotus" pitchFamily="2" charset="-78"/>
            </a:rPr>
            <a:t>تعیین سطح رضایت تصمیم گیرنده</a:t>
          </a:r>
          <a:endParaRPr lang="en-US" sz="800" kern="1200" dirty="0"/>
        </a:p>
      </dsp:txBody>
      <dsp:txXfrm>
        <a:off x="0" y="2326000"/>
        <a:ext cx="7696200" cy="1004062"/>
      </dsp:txXfrm>
    </dsp:sp>
    <dsp:sp modelId="{817F0242-07F6-4EF5-8112-BDBAF352D5E5}">
      <dsp:nvSpPr>
        <dsp:cNvPr id="0" name=""/>
        <dsp:cNvSpPr/>
      </dsp:nvSpPr>
      <dsp:spPr>
        <a:xfrm>
          <a:off x="384810" y="1957000"/>
          <a:ext cx="5387340" cy="7380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Titr" pitchFamily="2" charset="-78"/>
            </a:rPr>
            <a:t>گام دوم</a:t>
          </a:r>
          <a:endParaRPr lang="en-US" sz="2400" kern="1200" dirty="0"/>
        </a:p>
      </dsp:txBody>
      <dsp:txXfrm>
        <a:off x="420836" y="1993026"/>
        <a:ext cx="5315288" cy="665948"/>
      </dsp:txXfrm>
    </dsp:sp>
    <dsp:sp modelId="{B6710552-DCBD-473C-B3E5-862FADEEBA9E}">
      <dsp:nvSpPr>
        <dsp:cNvPr id="0" name=""/>
        <dsp:cNvSpPr/>
      </dsp:nvSpPr>
      <dsp:spPr>
        <a:xfrm>
          <a:off x="0" y="3834062"/>
          <a:ext cx="7696200" cy="1004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520700" rIns="597311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Lotus" pitchFamily="2" charset="-78"/>
            </a:rPr>
            <a:t>یافتن یک راه حل متعادل بین درجه </a:t>
          </a:r>
          <a:r>
            <a:rPr lang="el-GR" sz="1800" b="0" kern="1200" dirty="0" smtClean="0">
              <a:solidFill>
                <a:schemeClr val="tx1"/>
              </a:solidFill>
              <a:latin typeface="Century Schoolbook"/>
              <a:cs typeface="B Lotus" pitchFamily="2" charset="-78"/>
            </a:rPr>
            <a:t>α</a:t>
          </a:r>
          <a:r>
            <a:rPr lang="fa-IR" sz="1800" b="0" kern="1200" dirty="0" smtClean="0">
              <a:solidFill>
                <a:schemeClr val="tx1"/>
              </a:solidFill>
              <a:latin typeface="Century Schoolbook"/>
              <a:cs typeface="B Lotus" pitchFamily="2" charset="-78"/>
            </a:rPr>
            <a:t> </a:t>
          </a:r>
          <a:r>
            <a:rPr lang="fa-IR" sz="1800" kern="1200" dirty="0" smtClean="0">
              <a:cs typeface="B Lotus" pitchFamily="2" charset="-78"/>
            </a:rPr>
            <a:t>و درجه رضایت کلی</a:t>
          </a:r>
          <a:endParaRPr lang="en-US" sz="1800" kern="1200" dirty="0">
            <a:cs typeface="B Lotus" pitchFamily="2" charset="-78"/>
          </a:endParaRPr>
        </a:p>
      </dsp:txBody>
      <dsp:txXfrm>
        <a:off x="0" y="3834062"/>
        <a:ext cx="7696200" cy="1004062"/>
      </dsp:txXfrm>
    </dsp:sp>
    <dsp:sp modelId="{CEC8A7DA-FCC7-4114-B364-3BC4EE40F020}">
      <dsp:nvSpPr>
        <dsp:cNvPr id="0" name=""/>
        <dsp:cNvSpPr/>
      </dsp:nvSpPr>
      <dsp:spPr>
        <a:xfrm>
          <a:off x="384810" y="3465062"/>
          <a:ext cx="5387340" cy="7380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Titr" pitchFamily="2" charset="-78"/>
            </a:rPr>
            <a:t>گام سوم</a:t>
          </a:r>
          <a:endParaRPr lang="en-US" sz="2400" kern="1200" dirty="0"/>
        </a:p>
      </dsp:txBody>
      <dsp:txXfrm>
        <a:off x="420836" y="3501088"/>
        <a:ext cx="531528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60A0D-03E9-4F4B-AE03-2EA7D7A07226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56510-2747-4F52-9ABA-E31645FE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3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57696F31-17E8-4F34-BC69-321C7E25C0E7}" type="slidenum">
              <a:rPr lang="en-US" altLang="fa-IR">
                <a:solidFill>
                  <a:srgbClr val="000000"/>
                </a:solidFill>
              </a:rPr>
              <a:pPr eaLnBrk="1" hangingPunct="1"/>
              <a:t>2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7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968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30DF2D7C-ABC8-40BA-8C82-A8D11C4B58FC}" type="slidenum">
              <a:rPr lang="fa-IR" altLang="fa-IR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19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070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36EFE49B-AF29-4657-B124-B78370A0194C}" type="slidenum">
              <a:rPr lang="fa-IR" altLang="fa-IR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9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173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75DC4575-EB86-4753-A704-B21E0551C4CD}" type="slidenum">
              <a:rPr lang="fa-IR" altLang="fa-IR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6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275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3922107E-3342-4C0C-930C-6DA8E34E66CB}" type="slidenum">
              <a:rPr lang="fa-IR" altLang="fa-IR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6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378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2CE2C95F-E5DA-4F2F-91C8-EC8F46378B45}" type="slidenum">
              <a:rPr lang="fa-IR" altLang="fa-IR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97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480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3ADE6AC1-F96D-4D85-A437-3068AE9679F4}" type="slidenum">
              <a:rPr lang="fa-IR" altLang="fa-IR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73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58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6BAC9601-BEDC-4497-B7E1-0A86F45A1BAB}" type="slidenum">
              <a:rPr lang="fa-IR" altLang="fa-IR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6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685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A18F11FB-C963-4CA7-8AAA-51A32E4C4E5A}" type="slidenum">
              <a:rPr lang="fa-IR" altLang="fa-IR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43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787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F0522595-F6F3-4615-8F6C-1BFBD9698FB1}" type="slidenum">
              <a:rPr lang="fa-IR" altLang="fa-IR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16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890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6B1E893A-85A5-4AF5-BA66-6CA09767DC83}" type="slidenum">
              <a:rPr lang="fa-IR" altLang="fa-IR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3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149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1F84EB71-F82F-46D2-81F6-6C34B97F7C0B}" type="slidenum">
              <a:rPr lang="fa-IR" altLang="fa-IR">
                <a:solidFill>
                  <a:srgbClr val="000000"/>
                </a:solidFill>
              </a:rPr>
              <a:pPr eaLnBrk="1" hangingPunct="1"/>
              <a:t>9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58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99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37DD6668-FDCD-42B9-9C2A-E50A71B20249}" type="slidenum">
              <a:rPr lang="fa-IR" altLang="fa-IR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77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094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836E9AC5-5B91-4C21-BB06-D75D62CFEC1D}" type="slidenum">
              <a:rPr lang="fa-IR" altLang="fa-IR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37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197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FECBC9F-A0AD-484F-9583-8C7A9FB81226}" type="slidenum">
              <a:rPr lang="fa-IR" altLang="fa-IR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15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299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84E60E35-0391-4398-BD90-DE21D29AC533}" type="slidenum">
              <a:rPr lang="fa-IR" altLang="fa-IR">
                <a:solidFill>
                  <a:srgbClr val="000000"/>
                </a:solidFill>
              </a:rPr>
              <a:pPr eaLnBrk="1" hangingPunct="1"/>
              <a:t>30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21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402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B878FA0-3223-4832-82E4-79DBA512EB6F}" type="slidenum">
              <a:rPr lang="fa-IR" altLang="fa-IR">
                <a:solidFill>
                  <a:srgbClr val="000000"/>
                </a:solidFill>
              </a:rPr>
              <a:pPr eaLnBrk="1" hangingPunct="1"/>
              <a:t>31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51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504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4374B568-F609-4981-B6AE-30E33E646685}" type="slidenum">
              <a:rPr lang="fa-IR" altLang="fa-IR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49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606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B6498DF-B5FF-4533-A468-FFCD3530C039}" type="slidenum">
              <a:rPr lang="fa-IR" altLang="fa-IR">
                <a:solidFill>
                  <a:srgbClr val="000000"/>
                </a:solidFill>
              </a:rPr>
              <a:pPr eaLnBrk="1" hangingPunct="1"/>
              <a:t>33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0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709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D4CC8C4-079A-4BC6-8785-FF7D3E6422C2}" type="slidenum">
              <a:rPr lang="fa-IR" altLang="fa-IR">
                <a:solidFill>
                  <a:srgbClr val="000000"/>
                </a:solidFill>
              </a:rPr>
              <a:pPr eaLnBrk="1" hangingPunct="1"/>
              <a:t>34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0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811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5BBA17A-57A0-4557-AB2B-442D55519FC6}" type="slidenum">
              <a:rPr lang="fa-IR" altLang="fa-IR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12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914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76CF811E-D577-4424-9363-C75B09A5FF35}" type="slidenum">
              <a:rPr lang="fa-IR" altLang="fa-IR">
                <a:solidFill>
                  <a:srgbClr val="000000"/>
                </a:solidFill>
              </a:rPr>
              <a:pPr eaLnBrk="1" hangingPunct="1"/>
              <a:t>36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2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251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1228D6ED-BF50-447B-9B8B-F050A14C17FC}" type="slidenum">
              <a:rPr lang="fa-IR" altLang="fa-IR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530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016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35819BC-1D20-454F-9B8A-FC78AE6BC197}" type="slidenum">
              <a:rPr lang="fa-IR" altLang="fa-IR">
                <a:solidFill>
                  <a:srgbClr val="000000"/>
                </a:solidFill>
              </a:rPr>
              <a:pPr eaLnBrk="1" hangingPunct="1"/>
              <a:t>37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341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118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DDB2949-32ED-42B5-82B1-33FF2F3884F8}" type="slidenum">
              <a:rPr lang="fa-IR" altLang="fa-IR">
                <a:solidFill>
                  <a:srgbClr val="000000"/>
                </a:solidFill>
              </a:rPr>
              <a:pPr eaLnBrk="1" hangingPunct="1"/>
              <a:t>38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741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221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9E8A253-109B-456E-88DD-18FCB6B409B5}" type="slidenum">
              <a:rPr lang="fa-IR" altLang="fa-IR">
                <a:solidFill>
                  <a:srgbClr val="000000"/>
                </a:solidFill>
              </a:rPr>
              <a:pPr eaLnBrk="1" hangingPunct="1"/>
              <a:t>39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784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32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9D03AAA-1FEA-49FC-9498-473F34789318}" type="slidenum">
              <a:rPr lang="fa-IR" altLang="fa-IR">
                <a:solidFill>
                  <a:srgbClr val="000000"/>
                </a:solidFill>
              </a:rPr>
              <a:pPr eaLnBrk="1" hangingPunct="1"/>
              <a:t>40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231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426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25507F07-A070-4E02-8E51-C3F6A74D30EF}" type="slidenum">
              <a:rPr lang="fa-IR" altLang="fa-IR">
                <a:solidFill>
                  <a:srgbClr val="000000"/>
                </a:solidFill>
              </a:rPr>
              <a:pPr eaLnBrk="1" hangingPunct="1"/>
              <a:t>41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767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528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2B8C2D2C-5CAF-4488-AC98-34A26D77BC8A}" type="slidenum">
              <a:rPr lang="fa-IR" altLang="fa-IR">
                <a:solidFill>
                  <a:srgbClr val="000000"/>
                </a:solidFill>
              </a:rPr>
              <a:pPr eaLnBrk="1" hangingPunct="1"/>
              <a:t>42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655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630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9945366-6E0C-4D40-A7A4-74095A736B1B}" type="slidenum">
              <a:rPr lang="fa-IR" altLang="fa-IR">
                <a:solidFill>
                  <a:srgbClr val="000000"/>
                </a:solidFill>
              </a:rPr>
              <a:pPr eaLnBrk="1" hangingPunct="1"/>
              <a:t>43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066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733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A9D532F-9130-4EA9-B387-D8F26145B26D}" type="slidenum">
              <a:rPr lang="fa-IR" altLang="fa-IR">
                <a:solidFill>
                  <a:srgbClr val="000000"/>
                </a:solidFill>
              </a:rPr>
              <a:pPr eaLnBrk="1" hangingPunct="1"/>
              <a:t>44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948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835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48E2F3E-66E0-486D-A3A3-CDE9B625EF3C}" type="slidenum">
              <a:rPr lang="fa-IR" altLang="fa-IR">
                <a:solidFill>
                  <a:srgbClr val="000000"/>
                </a:solidFill>
              </a:rPr>
              <a:pPr eaLnBrk="1" hangingPunct="1"/>
              <a:t>45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43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938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BF205F4F-6412-4459-BFA1-DACCDA9C36CC}" type="slidenum">
              <a:rPr lang="fa-IR" altLang="fa-IR">
                <a:solidFill>
                  <a:srgbClr val="000000"/>
                </a:solidFill>
              </a:rPr>
              <a:pPr eaLnBrk="1" hangingPunct="1"/>
              <a:t>46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2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354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23FCA9A-96BC-49CA-BC25-F0834C181895}" type="slidenum">
              <a:rPr lang="fa-IR" altLang="fa-IR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502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3040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728158A-B035-4E11-B3BD-828CCC357191}" type="slidenum">
              <a:rPr lang="fa-IR" altLang="fa-IR">
                <a:solidFill>
                  <a:srgbClr val="000000"/>
                </a:solidFill>
              </a:rPr>
              <a:pPr eaLnBrk="1" hangingPunct="1"/>
              <a:t>47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490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314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6CB21BB-4A64-4E74-8FCF-E0F2CFF3BF65}" type="slidenum">
              <a:rPr lang="fa-IR" altLang="fa-IR">
                <a:solidFill>
                  <a:srgbClr val="000000"/>
                </a:solidFill>
              </a:rPr>
              <a:pPr eaLnBrk="1" hangingPunct="1"/>
              <a:t>48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328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3245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1C10D93A-9573-4A09-BC60-D76FA16822C7}" type="slidenum">
              <a:rPr lang="fa-IR" altLang="fa-IR">
                <a:solidFill>
                  <a:srgbClr val="000000"/>
                </a:solidFill>
              </a:rPr>
              <a:pPr eaLnBrk="1" hangingPunct="1"/>
              <a:t>49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7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456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444AB636-F3C5-4338-B287-01609237E835}" type="slidenum">
              <a:rPr lang="fa-IR" altLang="fa-IR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2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558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1325495A-685D-4693-B001-E017B0CA494E}" type="slidenum">
              <a:rPr lang="fa-IR" altLang="fa-IR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68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661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2182D85-267C-4D6D-8680-A01DD3994F78}" type="slidenum">
              <a:rPr lang="fa-IR" altLang="fa-IR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14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76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34CA6A7-9DBC-46B3-BC92-C1BB70D36FED}" type="slidenum">
              <a:rPr lang="fa-IR" altLang="fa-IR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14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866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25FA7B6B-6FE4-468D-AB64-CDB841E4A112}" type="slidenum">
              <a:rPr lang="fa-IR" altLang="fa-IR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9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6D2-DA67-4FE3-94F3-CC3AB3AD00E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E07F-5825-4B1E-97C7-E4FE00C6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3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6D2-DA67-4FE3-94F3-CC3AB3AD00E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E07F-5825-4B1E-97C7-E4FE00C6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2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6D2-DA67-4FE3-94F3-CC3AB3AD00E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E07F-5825-4B1E-97C7-E4FE00C6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8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7" y="273051"/>
            <a:ext cx="10968567" cy="582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www.SaberiMiT.Blogfa.Com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F447A-7439-453C-AEF7-87901FAB9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6196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6D2-DA67-4FE3-94F3-CC3AB3AD00E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E07F-5825-4B1E-97C7-E4FE00C6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6D2-DA67-4FE3-94F3-CC3AB3AD00E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E07F-5825-4B1E-97C7-E4FE00C6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0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6D2-DA67-4FE3-94F3-CC3AB3AD00E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E07F-5825-4B1E-97C7-E4FE00C6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2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6D2-DA67-4FE3-94F3-CC3AB3AD00E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E07F-5825-4B1E-97C7-E4FE00C6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7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6D2-DA67-4FE3-94F3-CC3AB3AD00E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E07F-5825-4B1E-97C7-E4FE00C6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5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6D2-DA67-4FE3-94F3-CC3AB3AD00E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E07F-5825-4B1E-97C7-E4FE00C6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7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6D2-DA67-4FE3-94F3-CC3AB3AD00E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E07F-5825-4B1E-97C7-E4FE00C6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3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6D2-DA67-4FE3-94F3-CC3AB3AD00E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E07F-5825-4B1E-97C7-E4FE00C6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AA6D2-DA67-4FE3-94F3-CC3AB3AD00E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0E07F-5825-4B1E-97C7-E4FE00C6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7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SM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6" y="533401"/>
            <a:ext cx="761047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458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فقدان مدل در تمرکز بر روی منابع مختلف عدم قطعیت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مدل بررسی </a:t>
            </a:r>
            <a:r>
              <a:rPr lang="fa-IR" altLang="fa-IR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عدم قطعیت ها</a:t>
            </a:r>
            <a:endParaRPr lang="fa-IR" altLang="fa-IR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>
                <a:latin typeface="Times New Roman" panose="02020603050405020304" pitchFamily="18" charset="0"/>
                <a:cs typeface="B Lotus" panose="00000400000000000000" pitchFamily="2" charset="-78"/>
              </a:rPr>
              <a:t>توزیع های احتمالی که معمولاً از داده های گذشته پیش بینی می شوند.</a:t>
            </a:r>
          </a:p>
          <a:p>
            <a:pPr lvl="2" algn="just" rtl="1" eaLnBrk="1" hangingPunct="1">
              <a:buFont typeface="Wingdings" panose="05000000000000000000" pitchFamily="2" charset="2"/>
              <a:buChar char="§"/>
            </a:pPr>
            <a:r>
              <a:rPr lang="fa-IR" altLang="fa-IR" sz="2400">
                <a:latin typeface="Times New Roman" panose="02020603050405020304" pitchFamily="18" charset="0"/>
                <a:cs typeface="B Lotus" panose="00000400000000000000" pitchFamily="2" charset="-78"/>
              </a:rPr>
              <a:t>داده های آماری غیرقابل اطمینان هستند.</a:t>
            </a:r>
          </a:p>
          <a:p>
            <a:pPr lvl="2" algn="just" rtl="1" eaLnBrk="1" hangingPunct="1">
              <a:buFont typeface="Wingdings" panose="05000000000000000000" pitchFamily="2" charset="2"/>
              <a:buChar char="§"/>
            </a:pPr>
            <a:r>
              <a:rPr lang="fa-IR" altLang="fa-IR" sz="2400">
                <a:latin typeface="Times New Roman" panose="02020603050405020304" pitchFamily="18" charset="0"/>
                <a:cs typeface="B Lotus" panose="00000400000000000000" pitchFamily="2" charset="-78"/>
              </a:rPr>
              <a:t>در دسترس نیستند.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قابل اعمال نبودن اکثر مدل ها بر روی موارد واقعی از زنجیره های تأمین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استفاده از </a:t>
            </a:r>
            <a:r>
              <a:rPr lang="en-US" altLang="fa-IR" sz="2200">
                <a:latin typeface="Times New Roman" panose="02020603050405020304" pitchFamily="18" charset="0"/>
                <a:cs typeface="B Lotus" panose="00000400000000000000" pitchFamily="2" charset="-78"/>
              </a:rPr>
              <a:t>Fuzzy</a:t>
            </a:r>
            <a:r>
              <a:rPr lang="en-US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en-US" altLang="fa-IR" sz="2200">
                <a:latin typeface="Times New Roman" panose="02020603050405020304" pitchFamily="18" charset="0"/>
                <a:cs typeface="B Lotus" panose="00000400000000000000" pitchFamily="2" charset="-78"/>
              </a:rPr>
              <a:t>Set</a:t>
            </a:r>
            <a:r>
              <a:rPr lang="en-US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en-US" altLang="fa-IR" sz="2200">
                <a:latin typeface="Times New Roman" panose="02020603050405020304" pitchFamily="18" charset="0"/>
                <a:cs typeface="B Lotus" panose="00000400000000000000" pitchFamily="2" charset="-78"/>
              </a:rPr>
              <a:t>Theory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و </a:t>
            </a:r>
            <a:r>
              <a:rPr lang="en-US" altLang="fa-IR" sz="2200">
                <a:latin typeface="Times New Roman" panose="02020603050405020304" pitchFamily="18" charset="0"/>
                <a:cs typeface="B Lotus" panose="00000400000000000000" pitchFamily="2" charset="-78"/>
              </a:rPr>
              <a:t>Possibility</a:t>
            </a:r>
            <a:r>
              <a:rPr lang="en-US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en-US" altLang="fa-IR" sz="2200">
                <a:latin typeface="Times New Roman" panose="02020603050405020304" pitchFamily="18" charset="0"/>
                <a:cs typeface="B Lotus" panose="00000400000000000000" pitchFamily="2" charset="-78"/>
              </a:rPr>
              <a:t>Theory</a:t>
            </a:r>
            <a:endParaRPr lang="fa-IR" altLang="fa-IR" sz="220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مسئله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35845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35847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24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تحلیل عددی</a:t>
            </a:r>
            <a:endParaRPr lang="en-US" smtClean="0"/>
          </a:p>
        </p:txBody>
      </p:sp>
      <p:sp>
        <p:nvSpPr>
          <p:cNvPr id="128003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15C2D767-0754-4703-BD19-C60CE3A2C379}" type="slidenum">
              <a:rPr lang="en-US" altLang="fa-IR">
                <a:solidFill>
                  <a:srgbClr val="4F271C"/>
                </a:solidFill>
              </a:rPr>
              <a:pPr algn="l" eaLnBrk="1" hangingPunct="1"/>
              <a:t>100</a:t>
            </a:fld>
            <a:endParaRPr lang="en-US" altLang="fa-IR">
              <a:solidFill>
                <a:srgbClr val="4F271C"/>
              </a:solidFill>
            </a:endParaRPr>
          </a:p>
        </p:txBody>
      </p:sp>
      <p:pic>
        <p:nvPicPr>
          <p:cNvPr id="12800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7114" y="1447801"/>
            <a:ext cx="7761287" cy="4405313"/>
          </a:xfrm>
        </p:spPr>
      </p:pic>
    </p:spTree>
    <p:extLst>
      <p:ext uri="{BB962C8B-B14F-4D97-AF65-F5344CB8AC3E}">
        <p14:creationId xmlns:p14="http://schemas.microsoft.com/office/powerpoint/2010/main" val="406722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تحلیل عددی</a:t>
            </a:r>
            <a:endParaRPr lang="en-US" smtClean="0"/>
          </a:p>
        </p:txBody>
      </p:sp>
      <p:sp>
        <p:nvSpPr>
          <p:cNvPr id="12902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5B47AD97-2F05-4215-A98A-D815D299077F}" type="slidenum">
              <a:rPr lang="en-US" altLang="fa-IR">
                <a:solidFill>
                  <a:srgbClr val="4F271C"/>
                </a:solidFill>
              </a:rPr>
              <a:pPr algn="l" eaLnBrk="1" hangingPunct="1"/>
              <a:t>101</a:t>
            </a:fld>
            <a:endParaRPr lang="en-US" altLang="fa-IR">
              <a:solidFill>
                <a:srgbClr val="4F271C"/>
              </a:solidFill>
            </a:endParaRPr>
          </a:p>
        </p:txBody>
      </p:sp>
      <p:pic>
        <p:nvPicPr>
          <p:cNvPr id="12902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714" y="3048000"/>
            <a:ext cx="8955087" cy="1295400"/>
          </a:xfrm>
        </p:spPr>
      </p:pic>
    </p:spTree>
    <p:extLst>
      <p:ext uri="{BB962C8B-B14F-4D97-AF65-F5344CB8AC3E}">
        <p14:creationId xmlns:p14="http://schemas.microsoft.com/office/powerpoint/2010/main" val="9273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تحلیل عددی – هزینه کلی</a:t>
            </a:r>
            <a:endParaRPr lang="en-US" smtClean="0"/>
          </a:p>
        </p:txBody>
      </p:sp>
      <p:pic>
        <p:nvPicPr>
          <p:cNvPr id="13005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8450" y="1447800"/>
            <a:ext cx="6972300" cy="4572000"/>
          </a:xfrm>
        </p:spPr>
      </p:pic>
      <p:sp>
        <p:nvSpPr>
          <p:cNvPr id="13005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4FD4D19D-6201-45C0-AFD3-4D88DCAC0361}" type="slidenum">
              <a:rPr lang="en-US" altLang="fa-IR">
                <a:solidFill>
                  <a:srgbClr val="4F271C"/>
                </a:solidFill>
              </a:rPr>
              <a:pPr algn="l" eaLnBrk="1" hangingPunct="1"/>
              <a:t>102</a:t>
            </a:fld>
            <a:endParaRPr lang="en-US" altLang="fa-IR">
              <a:solidFill>
                <a:srgbClr val="4F271C"/>
              </a:solidFill>
            </a:endParaRPr>
          </a:p>
        </p:txBody>
      </p:sp>
      <p:sp>
        <p:nvSpPr>
          <p:cNvPr id="130053" name="TextBox 4"/>
          <p:cNvSpPr txBox="1">
            <a:spLocks noChangeArrowheads="1"/>
          </p:cNvSpPr>
          <p:nvPr/>
        </p:nvSpPr>
        <p:spPr bwMode="auto">
          <a:xfrm>
            <a:off x="1828800" y="5486401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r" rtl="1" eaLnBrk="1" hangingPunct="1"/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1000 شبیه‌سازی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7032625" y="2914650"/>
            <a:ext cx="9144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0055" name="TextBox 6"/>
          <p:cNvSpPr txBox="1">
            <a:spLocks noChangeArrowheads="1"/>
          </p:cNvSpPr>
          <p:nvPr/>
        </p:nvSpPr>
        <p:spPr bwMode="auto">
          <a:xfrm>
            <a:off x="7066463" y="2438400"/>
            <a:ext cx="736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r" rtl="1" eaLnBrk="1" hangingPunct="1"/>
            <a:r>
              <a:rPr lang="en-US" altLang="fa-IR">
                <a:solidFill>
                  <a:srgbClr val="000000"/>
                </a:solidFill>
                <a:latin typeface="Perpetua" panose="02020502060401020303" pitchFamily="18" charset="0"/>
              </a:rPr>
              <a:t>K</a:t>
            </a:r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 ثابت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130056" name="TextBox 7"/>
          <p:cNvSpPr txBox="1">
            <a:spLocks noChangeArrowheads="1"/>
          </p:cNvSpPr>
          <p:nvPr/>
        </p:nvSpPr>
        <p:spPr bwMode="auto">
          <a:xfrm>
            <a:off x="3703558" y="1143000"/>
            <a:ext cx="1452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r" rtl="1" eaLnBrk="1" hangingPunct="1"/>
            <a:r>
              <a:rPr lang="en-US" altLang="fa-IR">
                <a:solidFill>
                  <a:srgbClr val="000000"/>
                </a:solidFill>
                <a:latin typeface="Perpetua" panose="02020502060401020303" pitchFamily="18" charset="0"/>
              </a:rPr>
              <a:t>K</a:t>
            </a:r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 بهینه‌سازی‌شده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9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تحلیل عددی – هزینه توسعه</a:t>
            </a:r>
            <a:endParaRPr lang="en-US" smtClean="0"/>
          </a:p>
        </p:txBody>
      </p:sp>
      <p:pic>
        <p:nvPicPr>
          <p:cNvPr id="13107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535114"/>
            <a:ext cx="7772400" cy="4397375"/>
          </a:xfrm>
        </p:spPr>
      </p:pic>
      <p:sp>
        <p:nvSpPr>
          <p:cNvPr id="131076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35B94468-A49B-4D61-845F-278BDC017289}" type="slidenum">
              <a:rPr lang="en-US" altLang="fa-IR">
                <a:solidFill>
                  <a:srgbClr val="4F271C"/>
                </a:solidFill>
              </a:rPr>
              <a:pPr algn="l" eaLnBrk="1" hangingPunct="1"/>
              <a:t>103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هزینه به ‌اشتراک گذاری اطلاعات خصوصی</a:t>
            </a:r>
            <a:endParaRPr lang="en-US" smtClean="0"/>
          </a:p>
        </p:txBody>
      </p:sp>
      <p:pic>
        <p:nvPicPr>
          <p:cNvPr id="13209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1425" y="1447800"/>
            <a:ext cx="7626350" cy="4572000"/>
          </a:xfrm>
        </p:spPr>
      </p:pic>
      <p:sp>
        <p:nvSpPr>
          <p:cNvPr id="13210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2FC240AB-78E3-4119-A718-DC7D91D4A35E}" type="slidenum">
              <a:rPr lang="en-US" altLang="fa-IR">
                <a:solidFill>
                  <a:srgbClr val="4F271C"/>
                </a:solidFill>
              </a:rPr>
              <a:pPr algn="l" eaLnBrk="1" hangingPunct="1"/>
              <a:t>104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ctrTitle"/>
          </p:nvPr>
        </p:nvSpPr>
        <p:spPr>
          <a:xfrm>
            <a:off x="1981200" y="1506539"/>
            <a:ext cx="82296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altLang="fa-IR" smtClean="0"/>
              <a:t>مکانیزم‌های هماهنگی سلسله‌مراتبی در زنجیره تامین</a:t>
            </a:r>
            <a:endParaRPr altLang="fa-IR" smtClean="0"/>
          </a:p>
        </p:txBody>
      </p:sp>
      <p:sp>
        <p:nvSpPr>
          <p:cNvPr id="13312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20271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بیان مسئله</a:t>
            </a:r>
            <a:endParaRPr lang="en-US" altLang="fa-IR" smtClean="0"/>
          </a:p>
        </p:txBody>
      </p:sp>
      <p:pic>
        <p:nvPicPr>
          <p:cNvPr id="13414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6588" y="2286000"/>
            <a:ext cx="8407400" cy="25542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5419AFF-4902-42E3-8885-50E643781BF4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106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بیان مسئله</a:t>
            </a:r>
            <a:endParaRPr lang="en-US" altLang="fa-IR" smtClean="0"/>
          </a:p>
        </p:txBody>
      </p:sp>
      <p:sp>
        <p:nvSpPr>
          <p:cNvPr id="1351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لینک تامین: بین یک تامین‌کننده و یک تولید کننده در شبکه‌ای از تامین‌کننده‌گان و تولید‌کننده‌گان</a:t>
            </a:r>
          </a:p>
          <a:p>
            <a:pPr eaLnBrk="1" hangingPunct="1"/>
            <a:r>
              <a:rPr lang="fa-IR" altLang="fa-IR" smtClean="0"/>
              <a:t>شبکه: ظرفیت استوکاستیک تامین‌کننده</a:t>
            </a:r>
          </a:p>
          <a:p>
            <a:pPr eaLnBrk="1" hangingPunct="1"/>
            <a:r>
              <a:rPr lang="fa-IR" altLang="fa-IR" smtClean="0"/>
              <a:t>علت وجود لینک: تامین تقاضای خارجی (نیاز مشتری در بازار)</a:t>
            </a:r>
          </a:p>
          <a:p>
            <a:pPr eaLnBrk="1" hangingPunct="1"/>
            <a:r>
              <a:rPr lang="fa-IR" altLang="fa-IR" smtClean="0"/>
              <a:t>دقت زمان‌بندی تامین وابسته به شرایط تامین‌کننده</a:t>
            </a:r>
          </a:p>
          <a:p>
            <a:pPr eaLnBrk="1" hangingPunct="1"/>
            <a:r>
              <a:rPr lang="fa-IR" altLang="fa-IR" smtClean="0"/>
              <a:t>رابطه سلسله‌مراتبی: تولید‌کننده در سطح بالا و تامین‌کننده در سطح پائین</a:t>
            </a:r>
          </a:p>
          <a:p>
            <a:pPr eaLnBrk="1" hangingPunct="1"/>
            <a:r>
              <a:rPr lang="fa-IR" altLang="fa-IR" smtClean="0"/>
              <a:t>عدم اطلاع کامل تولید کننده از وضعیت تصمیم‌گیری (ظرفیت عملیاتی) تامین‌کننده</a:t>
            </a:r>
          </a:p>
          <a:p>
            <a:pPr eaLnBrk="1" hangingPunct="1"/>
            <a:r>
              <a:rPr lang="fa-IR" altLang="fa-IR" smtClean="0"/>
              <a:t>هماهنگی کردن لینک: مکانیزم کنترلی تنبیه دیرکرد</a:t>
            </a:r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7FE5774A-4517-4603-88C7-0973491F5277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107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بیان مسئله</a:t>
            </a:r>
            <a:endParaRPr lang="en-US" altLang="fa-IR" smtClean="0"/>
          </a:p>
        </p:txBody>
      </p:sp>
      <p:sp>
        <p:nvSpPr>
          <p:cNvPr id="136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رابطه سلسله‌ای بین تولید کننده و تامین کننده</a:t>
            </a:r>
          </a:p>
          <a:p>
            <a:pPr eaLnBrk="1" hangingPunct="1"/>
            <a:r>
              <a:rPr lang="fa-IR" altLang="fa-IR" smtClean="0"/>
              <a:t>عدم اطلاع تولید کننده از ظرفیت تامین کننده</a:t>
            </a:r>
          </a:p>
          <a:p>
            <a:pPr eaLnBrk="1" hangingPunct="1"/>
            <a:r>
              <a:rPr lang="fa-IR" altLang="fa-IR" smtClean="0"/>
              <a:t>مکانیزم کنترلی تنبیهی (فعالیت رهبری)</a:t>
            </a:r>
            <a:endParaRPr lang="en-US" altLang="fa-IR" smtClean="0"/>
          </a:p>
          <a:p>
            <a:pPr algn="l" rtl="0" eaLnBrk="1" hangingPunct="1"/>
            <a:r>
              <a:rPr lang="en-US" altLang="fa-IR" smtClean="0"/>
              <a:t>t = 1, …, T</a:t>
            </a:r>
          </a:p>
          <a:p>
            <a:pPr algn="l" rtl="0" eaLnBrk="1" hangingPunct="1"/>
            <a:r>
              <a:rPr lang="en-US" altLang="fa-IR" smtClean="0"/>
              <a:t>q = (q1, …, qr) quantity of components orders (</a:t>
            </a:r>
            <a:r>
              <a:rPr lang="fa-IR" altLang="fa-IR" smtClean="0"/>
              <a:t>وظیفه‌ای</a:t>
            </a:r>
            <a:r>
              <a:rPr lang="en-US" altLang="fa-IR" smtClean="0"/>
              <a:t>)</a:t>
            </a:r>
          </a:p>
          <a:p>
            <a:pPr algn="l" rtl="0" eaLnBrk="1" hangingPunct="1"/>
            <a:r>
              <a:rPr lang="en-US" altLang="fa-IR" smtClean="0"/>
              <a:t>d = (d1, …, dr) delivery for qi deviating delta (</a:t>
            </a:r>
            <a:r>
              <a:rPr lang="fa-IR" altLang="fa-IR" smtClean="0"/>
              <a:t>کنترلی</a:t>
            </a:r>
            <a:r>
              <a:rPr lang="en-US" altLang="fa-IR" smtClean="0"/>
              <a:t>)</a:t>
            </a:r>
            <a:endParaRPr lang="fa-IR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B648BED2-84AD-45C0-8925-D726D8FF2FC1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108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بیان مسئله</a:t>
            </a:r>
            <a:endParaRPr lang="en-US" altLang="fa-IR" smtClean="0"/>
          </a:p>
        </p:txBody>
      </p:sp>
      <p:pic>
        <p:nvPicPr>
          <p:cNvPr id="1372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9914" y="1924050"/>
            <a:ext cx="6429375" cy="3619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6B044891-A09C-4403-8C52-6FF7C50233A6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109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>
            <a:normAutofit/>
          </a:bodyPr>
          <a:lstStyle/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latin typeface="Times New Roman" pitchFamily="18" charset="0"/>
                <a:cs typeface="B Lotus" pitchFamily="2" charset="-78"/>
              </a:rPr>
              <a:t>مدل کردن عدم قطعیت ها در یک زنجیره تأمین با استفاده از </a:t>
            </a:r>
            <a:r>
              <a:rPr lang="fa-IR" b="1" dirty="0" smtClean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مجموعه های فازی</a:t>
            </a:r>
          </a:p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latin typeface="Times New Roman" pitchFamily="18" charset="0"/>
                <a:cs typeface="B Lotus" pitchFamily="2" charset="-78"/>
              </a:rPr>
              <a:t>ایجاد یک مدل برنامه سازی خطی فازی برای برنامه ریزی زنجیره تأمین در یک شبکه:</a:t>
            </a:r>
            <a:endParaRPr lang="en-US" dirty="0" smtClean="0">
              <a:latin typeface="Times New Roman" pitchFamily="18" charset="0"/>
              <a:cs typeface="B Lotus" pitchFamily="2" charset="-78"/>
            </a:endParaRPr>
          </a:p>
          <a:p>
            <a:pPr marL="274320" indent="-274320" algn="just"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Times New Roman" pitchFamily="18" charset="0"/>
                <a:cs typeface="B Lotus" pitchFamily="2" charset="-78"/>
              </a:rPr>
              <a:t>Multi-echelon</a:t>
            </a:r>
          </a:p>
          <a:p>
            <a:pPr marL="274320" indent="-274320" algn="just"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Times New Roman" pitchFamily="18" charset="0"/>
                <a:cs typeface="B Lotus" pitchFamily="2" charset="-78"/>
              </a:rPr>
              <a:t>Multi-product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Times New Roman" pitchFamily="18" charset="0"/>
                <a:cs typeface="B Lotus" pitchFamily="2" charset="-78"/>
              </a:rPr>
              <a:t>Multi-level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Times New Roman" pitchFamily="18" charset="0"/>
                <a:cs typeface="B Lotus" pitchFamily="2" charset="-78"/>
              </a:rPr>
              <a:t>Multi-period</a:t>
            </a:r>
            <a:endParaRPr lang="fa-IR" sz="2200" dirty="0">
              <a:latin typeface="Times New Roman" pitchFamily="18" charset="0"/>
              <a:cs typeface="B Lotus" pitchFamily="2" charset="-78"/>
            </a:endParaRPr>
          </a:p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latin typeface="Times New Roman" pitchFamily="18" charset="0"/>
                <a:cs typeface="B Lotus" pitchFamily="2" charset="-78"/>
              </a:rPr>
              <a:t>هدف: متمرکز کردن تصمیمات نودهای مختلف به طور </a:t>
            </a:r>
            <a:r>
              <a:rPr lang="fa-I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همزمان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 برای رسیدن به </a:t>
            </a:r>
            <a:r>
              <a:rPr lang="fa-IR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بهترین استفاده از منابع موجود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 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در </a:t>
            </a:r>
            <a:r>
              <a:rPr lang="fa-IR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افق زمانی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 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با برآورده نمودن نیازمندی های مشتری با </a:t>
            </a:r>
            <a:r>
              <a:rPr lang="fa-I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کمترین هزینه</a:t>
            </a:r>
            <a:endParaRPr lang="en-US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4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مسئله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36869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36871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038600" y="3124200"/>
            <a:ext cx="1981200" cy="1371600"/>
          </a:xfrm>
          <a:prstGeom prst="cloudCallout">
            <a:avLst>
              <a:gd name="adj1" fmla="val -60577"/>
              <a:gd name="adj2" fmla="val 773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در مقابل تصمیمات ترتیبی</a:t>
            </a:r>
            <a:endParaRPr lang="en-US" dirty="0">
              <a:solidFill>
                <a:prstClr val="black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87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بیان مسئله</a:t>
            </a:r>
            <a:endParaRPr lang="en-US" altLang="fa-IR" smtClean="0"/>
          </a:p>
        </p:txBody>
      </p:sp>
      <p:sp>
        <p:nvSpPr>
          <p:cNvPr id="138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عدم تقارن اطلاعات</a:t>
            </a:r>
          </a:p>
          <a:p>
            <a:pPr eaLnBrk="1" hangingPunct="1"/>
            <a:r>
              <a:rPr lang="fa-IR" altLang="fa-IR" smtClean="0"/>
              <a:t>رفتار همکارانه و تیمی با اعتماد متقابل. غیر فرصت‌طلبانه و غیر کارفرما/پیمانکاری.</a:t>
            </a:r>
          </a:p>
          <a:p>
            <a:pPr eaLnBrk="1" hangingPunct="1"/>
            <a:r>
              <a:rPr lang="fa-IR" altLang="fa-IR" smtClean="0"/>
              <a:t>هدف جمع: بهینه‌سازی یک هدف مشترک.</a:t>
            </a:r>
          </a:p>
          <a:p>
            <a:pPr eaLnBrk="1" hangingPunct="1"/>
            <a:r>
              <a:rPr lang="fa-IR" altLang="fa-IR" smtClean="0"/>
              <a:t>هدف مقاله: کمیتی‌سازی اثر اطلاعات خصوصی بر عمکرد کلی لینک تامین.</a:t>
            </a:r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5740F2F-5E1F-41EB-9CDC-57121AA4C127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110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بیان مسئله</a:t>
            </a:r>
            <a:endParaRPr lang="en-US" altLang="fa-IR" smtClean="0"/>
          </a:p>
        </p:txBody>
      </p:sp>
      <p:sp>
        <p:nvSpPr>
          <p:cNvPr id="139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اثر ترکیبی دستورات وظیفه‌ای و کنترلی چیست؟</a:t>
            </a:r>
          </a:p>
          <a:p>
            <a:pPr eaLnBrk="1" hangingPunct="1"/>
            <a:r>
              <a:rPr lang="fa-IR" altLang="fa-IR" smtClean="0"/>
              <a:t>اثر عدم تقارن اطلاعات بین تولید کننده و تامین کننده بر بهره‌وری لینک تامین چیست؟</a:t>
            </a:r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3AFE5298-CCFA-4FEA-9D43-53BA2F0289CC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111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مدل‌های تصمیم گیری لینک تامین</a:t>
            </a:r>
            <a:endParaRPr lang="en-US" altLang="fa-IR" smtClean="0"/>
          </a:p>
        </p:txBody>
      </p:sp>
      <p:sp>
        <p:nvSpPr>
          <p:cNvPr id="1402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تولید‌کننده - </a:t>
            </a:r>
            <a:r>
              <a:rPr lang="en-US" altLang="fa-IR" smtClean="0"/>
              <a:t>P</a:t>
            </a:r>
            <a:endParaRPr lang="fa-IR" altLang="fa-IR" smtClean="0"/>
          </a:p>
          <a:p>
            <a:pPr eaLnBrk="1" hangingPunct="1"/>
            <a:r>
              <a:rPr lang="fa-IR" altLang="fa-IR" smtClean="0"/>
              <a:t>مدل تامین‌کننده - </a:t>
            </a:r>
            <a:r>
              <a:rPr lang="en-US" altLang="fa-IR" smtClean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E00A707-B4E4-470B-9F3A-1D8995FCCF28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112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تولید‌کننده </a:t>
            </a:r>
            <a:r>
              <a:rPr lang="en-US" altLang="fa-IR" smtClean="0"/>
              <a:t>P</a:t>
            </a:r>
            <a:endParaRPr lang="fa-IR" altLang="fa-IR" smtClean="0"/>
          </a:p>
        </p:txBody>
      </p:sp>
      <p:sp>
        <p:nvSpPr>
          <p:cNvPr id="141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US" altLang="fa-IR" smtClean="0"/>
              <a:t>Make to order production situation.</a:t>
            </a:r>
          </a:p>
          <a:p>
            <a:pPr algn="l" rtl="0" eaLnBrk="1" hangingPunct="1"/>
            <a:r>
              <a:rPr lang="en-US" altLang="fa-IR" smtClean="0"/>
              <a:t>Capacitated project planning model.</a:t>
            </a:r>
          </a:p>
          <a:p>
            <a:pPr eaLnBrk="1" hangingPunct="1"/>
            <a:r>
              <a:rPr lang="en-US" altLang="fa-IR" smtClean="0"/>
              <a:t>T</a:t>
            </a:r>
            <a:r>
              <a:rPr lang="fa-IR" altLang="fa-IR" smtClean="0"/>
              <a:t>: بازه زمانی برنامه‌ریزی، فرض می‌کنیم سفارشات مشتری در این بازه معلوم باشند.</a:t>
            </a:r>
          </a:p>
          <a:p>
            <a:pPr eaLnBrk="1" hangingPunct="1"/>
            <a:r>
              <a:rPr lang="en-US" altLang="fa-IR" smtClean="0"/>
              <a:t>l</a:t>
            </a:r>
            <a:r>
              <a:rPr lang="fa-IR" altLang="fa-IR" smtClean="0"/>
              <a:t>: لیست مجموعه سفارشات مشتری به تولید‌کننده.</a:t>
            </a:r>
          </a:p>
          <a:p>
            <a:pPr algn="l" rtl="0" eaLnBrk="1" hangingPunct="1"/>
            <a:r>
              <a:rPr lang="en-US" altLang="fa-IR" smtClean="0"/>
              <a:t>j</a:t>
            </a:r>
            <a:r>
              <a:rPr lang="en-US" altLang="fa-IR" baseline="-25000" smtClean="0"/>
              <a:t>l</a:t>
            </a:r>
            <a:r>
              <a:rPr lang="fa-IR" altLang="fa-IR" smtClean="0"/>
              <a:t>:</a:t>
            </a:r>
            <a:r>
              <a:rPr lang="en-US" altLang="fa-IR" smtClean="0"/>
              <a:t> Manufacturing Jobs for l items.</a:t>
            </a:r>
          </a:p>
          <a:p>
            <a:pPr algn="l" rtl="0" eaLnBrk="1" hangingPunct="1"/>
            <a:r>
              <a:rPr lang="en-US" altLang="fa-IR" smtClean="0"/>
              <a:t>E</a:t>
            </a:r>
            <a:r>
              <a:rPr lang="en-US" altLang="fa-IR" baseline="-25000" smtClean="0"/>
              <a:t>l</a:t>
            </a:r>
            <a:r>
              <a:rPr lang="fa-IR" altLang="fa-IR" smtClean="0"/>
              <a:t>:</a:t>
            </a:r>
            <a:r>
              <a:rPr lang="en-US" altLang="fa-IR" smtClean="0"/>
              <a:t> external due date for l items.</a:t>
            </a:r>
          </a:p>
          <a:p>
            <a:pPr eaLnBrk="1" hangingPunct="1"/>
            <a:r>
              <a:rPr lang="en-US" altLang="fa-IR" smtClean="0"/>
              <a:t>q</a:t>
            </a:r>
            <a:r>
              <a:rPr lang="en-US" altLang="fa-IR" baseline="-25000" smtClean="0"/>
              <a:t>it</a:t>
            </a:r>
            <a:r>
              <a:rPr lang="en-US" altLang="fa-IR" smtClean="0"/>
              <a:t> </a:t>
            </a:r>
            <a:r>
              <a:rPr lang="fa-IR" altLang="fa-IR" smtClean="0"/>
              <a:t>: لیست سفارشات تولید‌کننده به تامین‌کننده برای ماده اولیه </a:t>
            </a:r>
            <a:r>
              <a:rPr lang="en-US" altLang="fa-IR" smtClean="0"/>
              <a:t>i</a:t>
            </a:r>
            <a:r>
              <a:rPr lang="fa-IR" altLang="fa-IR" smtClean="0"/>
              <a:t> در زمان </a:t>
            </a:r>
            <a:r>
              <a:rPr lang="en-US" altLang="fa-IR" smtClean="0"/>
              <a:t>t</a:t>
            </a:r>
            <a:r>
              <a:rPr lang="fa-IR" altLang="fa-IR" smtClean="0"/>
              <a:t>.</a:t>
            </a:r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9915F90-80C5-4D2E-A944-DD744FE6A2AD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113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تولید کننده (</a:t>
            </a:r>
            <a:r>
              <a:rPr lang="en-US" altLang="fa-IR" smtClean="0"/>
              <a:t>P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4233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6125" y="1828800"/>
            <a:ext cx="8115300" cy="31575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E5DCF9F-1AC3-4248-880B-33CBB3A4590A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114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تولید کننده (</a:t>
            </a:r>
            <a:r>
              <a:rPr lang="en-US" altLang="fa-IR" smtClean="0"/>
              <a:t>P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4336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8813" y="1371601"/>
            <a:ext cx="5467350" cy="53387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5B1D3196-86E2-4F9D-9F9A-DEFF4E51484B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115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تولید کننده (</a:t>
            </a:r>
            <a:r>
              <a:rPr lang="en-US" altLang="fa-IR" smtClean="0"/>
              <a:t>P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4438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6500" y="1371601"/>
            <a:ext cx="4484688" cy="53768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62090DF-EDF4-448B-A5C5-9FEE0B098E6C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116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تولید کننده (</a:t>
            </a:r>
            <a:r>
              <a:rPr lang="en-US" altLang="fa-IR" smtClean="0"/>
              <a:t>P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sp>
        <p:nvSpPr>
          <p:cNvPr id="145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تابع هدف</a:t>
            </a:r>
          </a:p>
          <a:p>
            <a:pPr lvl="1" eaLnBrk="1" hangingPunct="1"/>
            <a:r>
              <a:rPr lang="fa-IR" altLang="fa-IR" smtClean="0"/>
              <a:t>هزینه‌های ظرفیت و تغییر ظرفیت</a:t>
            </a:r>
          </a:p>
          <a:p>
            <a:pPr lvl="1" eaLnBrk="1" hangingPunct="1"/>
            <a:r>
              <a:rPr lang="fa-IR" altLang="fa-IR" smtClean="0"/>
              <a:t>هزینه‌های خرید</a:t>
            </a:r>
          </a:p>
          <a:p>
            <a:pPr lvl="1" eaLnBrk="1" hangingPunct="1"/>
            <a:r>
              <a:rPr lang="fa-IR" altLang="fa-IR" smtClean="0"/>
              <a:t>هزینه‌های جریمه تولید کننده</a:t>
            </a:r>
          </a:p>
          <a:p>
            <a:pPr lvl="1" eaLnBrk="1" hangingPunct="1"/>
            <a:r>
              <a:rPr lang="fa-IR" altLang="fa-IR" smtClean="0"/>
              <a:t>هزینه تحویل پیش از موعد</a:t>
            </a:r>
          </a:p>
          <a:p>
            <a:pPr lvl="1" eaLnBrk="1" hangingPunct="1"/>
            <a:r>
              <a:rPr lang="fa-IR" altLang="fa-IR" smtClean="0"/>
              <a:t>هزینه نگهداری در انبار تولد کننده</a:t>
            </a:r>
          </a:p>
          <a:p>
            <a:pPr lvl="1" eaLnBrk="1" hangingPunct="1"/>
            <a:r>
              <a:rPr lang="fa-IR" altLang="fa-IR" smtClean="0"/>
              <a:t>هزینه تاخیر تامین کننده</a:t>
            </a:r>
          </a:p>
          <a:p>
            <a:pPr lvl="1" eaLnBrk="1" hangingPunct="1"/>
            <a:r>
              <a:rPr lang="fa-IR" altLang="fa-IR" smtClean="0"/>
              <a:t>هزینه اضافه‌کاری تولید کننده</a:t>
            </a:r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80640F3-78B2-4BD3-B326-61C610404B8A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117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تابع هدف تولید کننده</a:t>
            </a:r>
            <a:endParaRPr lang="en-US" altLang="fa-IR" smtClean="0"/>
          </a:p>
        </p:txBody>
      </p:sp>
      <p:pic>
        <p:nvPicPr>
          <p:cNvPr id="1464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1" y="1431926"/>
            <a:ext cx="8048625" cy="4587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86AFA78-ACAF-4E3C-8F44-676888CCF913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118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محدودیت‌های تغییر ظرفیت</a:t>
            </a:r>
            <a:endParaRPr lang="en-US" altLang="fa-IR" smtClean="0"/>
          </a:p>
        </p:txBody>
      </p:sp>
      <p:pic>
        <p:nvPicPr>
          <p:cNvPr id="1474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2464" y="2133600"/>
            <a:ext cx="8440737" cy="30686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D31C94C-5A62-45D8-B345-33161CBCB27F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119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>
            <a:normAutofit/>
          </a:bodyPr>
          <a:lstStyle/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سطح تاکتیکی:</a:t>
            </a:r>
          </a:p>
          <a:p>
            <a:pPr marL="640080" lvl="1" indent="-274320" algn="just" rtl="1">
              <a:buFont typeface="Wingdings" pitchFamily="2" charset="2"/>
              <a:buChar char="§"/>
              <a:defRPr/>
            </a:pPr>
            <a:r>
              <a:rPr lang="fa-IR" dirty="0" smtClean="0">
                <a:latin typeface="Times New Roman" pitchFamily="18" charset="0"/>
                <a:cs typeface="B Lotus" pitchFamily="2" charset="-78"/>
              </a:rPr>
              <a:t>برنامه ریزی </a:t>
            </a:r>
            <a:r>
              <a:rPr lang="fa-IR" b="1" dirty="0" smtClean="0">
                <a:solidFill>
                  <a:srgbClr val="7030A0"/>
                </a:solidFill>
                <a:latin typeface="Times New Roman" pitchFamily="18" charset="0"/>
                <a:cs typeface="B Lotus" pitchFamily="2" charset="-78"/>
              </a:rPr>
              <a:t>میان مدت 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با تجمیع فعالیت های برنامه ریزی تهیه، تولید و توزیع</a:t>
            </a:r>
          </a:p>
          <a:p>
            <a:pPr marL="640080" lvl="1" indent="-274320" algn="just" rtl="1">
              <a:buFont typeface="Wingdings" pitchFamily="2" charset="2"/>
              <a:buChar char="Ø"/>
              <a:defRPr/>
            </a:pPr>
            <a:endParaRPr lang="fa-IR" dirty="0" smtClean="0">
              <a:latin typeface="Times New Roman" pitchFamily="18" charset="0"/>
              <a:cs typeface="B Lotus" pitchFamily="2" charset="-78"/>
            </a:endParaRPr>
          </a:p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latin typeface="Times New Roman" pitchFamily="18" charset="0"/>
                <a:cs typeface="B Lotus" pitchFamily="2" charset="-78"/>
              </a:rPr>
              <a:t>بهینه کردن متغیرهای تصمیم به طور همزمان در مقابل ترتیبی</a:t>
            </a:r>
          </a:p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endParaRPr lang="fa-IR" dirty="0" smtClean="0">
              <a:latin typeface="Times New Roman" pitchFamily="18" charset="0"/>
              <a:cs typeface="B Lotus" pitchFamily="2" charset="-78"/>
            </a:endParaRPr>
          </a:p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Lotus" pitchFamily="2" charset="-78"/>
              </a:rPr>
              <a:t>خروجی مدل پیشنهادی: 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برنامه های تصمیم گیری مختلف برای تصمیم گیرنده با درجه های متفاوتی از یک پارامتر (؟؟؟)</a:t>
            </a:r>
          </a:p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endParaRPr lang="fa-I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Lotus" pitchFamily="2" charset="-78"/>
            </a:endParaRPr>
          </a:p>
          <a:p>
            <a:pPr marL="640080" lvl="1" indent="-274320" algn="just" rtl="1">
              <a:buFont typeface="Wingdings" pitchFamily="2" charset="2"/>
              <a:buChar char="Ø"/>
              <a:defRPr/>
            </a:pPr>
            <a:endParaRPr lang="fa-IR" dirty="0" smtClean="0"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5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مسئله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37893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37895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4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 ظرفیت</a:t>
            </a:r>
            <a:endParaRPr lang="en-US" altLang="fa-IR" smtClean="0"/>
          </a:p>
        </p:txBody>
      </p:sp>
      <p:pic>
        <p:nvPicPr>
          <p:cNvPr id="14848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8463" y="2667000"/>
            <a:ext cx="8647112" cy="198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266FB78D-2AFA-4190-B44A-74DA229E8F40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120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 شبکه</a:t>
            </a:r>
            <a:endParaRPr lang="en-US" altLang="fa-IR" smtClean="0"/>
          </a:p>
        </p:txBody>
      </p:sp>
      <p:sp>
        <p:nvSpPr>
          <p:cNvPr id="1495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شبکه‌ای از تولید‌کننده‌گان و تامین‌کننده‌گان</a:t>
            </a:r>
          </a:p>
          <a:p>
            <a:pPr eaLnBrk="1" hangingPunct="1"/>
            <a:r>
              <a:rPr lang="fa-IR" altLang="fa-IR" smtClean="0"/>
              <a:t>هر کار فقط یک بار شروع می‌شود</a:t>
            </a:r>
          </a:p>
          <a:p>
            <a:pPr eaLnBrk="1" hangingPunct="1"/>
            <a:r>
              <a:rPr lang="fa-IR" altLang="fa-IR" smtClean="0"/>
              <a:t>زمان انقضا</a:t>
            </a:r>
          </a:p>
          <a:p>
            <a:pPr eaLnBrk="1" hangingPunct="1"/>
            <a:r>
              <a:rPr lang="fa-IR" altLang="fa-IR" smtClean="0"/>
              <a:t>ساختار شبکه وابسته به زمان</a:t>
            </a:r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A4383FBC-9147-45E0-87F2-A158C4E03E2C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121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 شبکه</a:t>
            </a:r>
            <a:endParaRPr lang="en-US" altLang="fa-IR" smtClean="0"/>
          </a:p>
        </p:txBody>
      </p:sp>
      <p:pic>
        <p:nvPicPr>
          <p:cNvPr id="15053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328739"/>
            <a:ext cx="8305800" cy="48545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A3371B19-3BAD-4D12-89F3-2D5F8CAA1ADB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122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 توازن مواد</a:t>
            </a:r>
            <a:endParaRPr lang="en-US" altLang="fa-IR" smtClean="0"/>
          </a:p>
        </p:txBody>
      </p:sp>
      <p:sp>
        <p:nvSpPr>
          <p:cNvPr id="151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کار </a:t>
            </a:r>
            <a:r>
              <a:rPr lang="en-US" altLang="fa-IR" smtClean="0"/>
              <a:t>j</a:t>
            </a:r>
            <a:r>
              <a:rPr lang="fa-IR" altLang="fa-IR" smtClean="0"/>
              <a:t> در زمان </a:t>
            </a:r>
            <a:r>
              <a:rPr lang="en-US" altLang="fa-IR" smtClean="0"/>
              <a:t>t</a:t>
            </a:r>
            <a:r>
              <a:rPr lang="fa-IR" altLang="fa-IR" smtClean="0"/>
              <a:t> فقط در صورت تامین اجزا قابل انجام است.</a:t>
            </a:r>
          </a:p>
          <a:p>
            <a:pPr eaLnBrk="1" hangingPunct="1"/>
            <a:r>
              <a:rPr lang="fa-IR" altLang="fa-IR" smtClean="0"/>
              <a:t>معادله توازن مواد با مقدار اولیه.</a:t>
            </a:r>
            <a:endParaRPr lang="en-US" altLang="fa-IR" smtClean="0"/>
          </a:p>
          <a:p>
            <a:pPr eaLnBrk="1" hangingPunct="1"/>
            <a:r>
              <a:rPr lang="fa-IR" altLang="fa-IR" smtClean="0"/>
              <a:t>میزان موجودی همه مواد اولیه در زمان 0، 0 است.</a:t>
            </a:r>
          </a:p>
          <a:p>
            <a:pPr eaLnBrk="1" hangingPunct="1"/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AD4ECF4-93F5-490D-8973-970C5EE241BD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123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 توازن مواد</a:t>
            </a:r>
            <a:endParaRPr lang="en-US" altLang="fa-IR" smtClean="0"/>
          </a:p>
        </p:txBody>
      </p:sp>
      <p:pic>
        <p:nvPicPr>
          <p:cNvPr id="15257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7838" y="1524000"/>
            <a:ext cx="8839200" cy="4267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91A6B05-1196-4CF5-9141-09079AA8445D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124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محدودیت‌های تحویل </a:t>
            </a:r>
            <a:endParaRPr lang="en-US" altLang="fa-IR" smtClean="0"/>
          </a:p>
        </p:txBody>
      </p:sp>
      <p:sp>
        <p:nvSpPr>
          <p:cNvPr id="15360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اختلاف مثبت و منفی و رابطه بین مقدار سفارش و تحویل. این اختلافات با استفاده از هزینه‌های جریمه‌ای تنظیم می‌شوند.</a:t>
            </a:r>
          </a:p>
          <a:p>
            <a:pPr eaLnBrk="1" hangingPunct="1"/>
            <a:r>
              <a:rPr lang="fa-IR" altLang="fa-IR" smtClean="0"/>
              <a:t>زمان تحویل مورد انتظار. (</a:t>
            </a:r>
            <a:r>
              <a:rPr lang="fa-IR" altLang="fa-IR" smtClean="0">
                <a:solidFill>
                  <a:srgbClr val="FF0000"/>
                </a:solidFill>
              </a:rPr>
              <a:t>مهم</a:t>
            </a:r>
            <a:r>
              <a:rPr lang="fa-IR" altLang="fa-IR" smtClean="0"/>
              <a:t>) این مقدار وابسته به حجم سفارش به تامین‌کننده و سایر شاخصه‌های مورد انتظار (پیش‌بینی) وی است و با یک تابع انتظار (</a:t>
            </a:r>
            <a:r>
              <a:rPr lang="en-US" altLang="fa-IR" smtClean="0"/>
              <a:t>Anticipation Function</a:t>
            </a:r>
            <a:r>
              <a:rPr lang="fa-IR" altLang="fa-IR" smtClean="0"/>
              <a:t>) محاسبه می‌شود.</a:t>
            </a:r>
          </a:p>
          <a:p>
            <a:pPr eaLnBrk="1" hangingPunct="1"/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8389E44-2D09-45ED-8887-F3C3B050E366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125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محدودیت‌های تحویل </a:t>
            </a:r>
            <a:endParaRPr lang="en-US" altLang="fa-IR" smtClean="0"/>
          </a:p>
        </p:txBody>
      </p:sp>
      <p:pic>
        <p:nvPicPr>
          <p:cNvPr id="15462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1600200"/>
            <a:ext cx="8747125" cy="4038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202D20E-D652-4A27-B994-8D98417DE3FD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126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a-IR" dirty="0" smtClean="0"/>
              <a:t>محدودیت‌های صحت و نامنفی بودن تولید‌کننده (</a:t>
            </a:r>
            <a:r>
              <a:rPr lang="en-US" dirty="0" smtClean="0"/>
              <a:t>S</a:t>
            </a:r>
            <a:r>
              <a:rPr lang="fa-IR" dirty="0" smtClean="0"/>
              <a:t>)</a:t>
            </a:r>
            <a:endParaRPr lang="en-US" dirty="0"/>
          </a:p>
        </p:txBody>
      </p:sp>
      <p:pic>
        <p:nvPicPr>
          <p:cNvPr id="15565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0389" y="1905000"/>
            <a:ext cx="8613775" cy="350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1BFFA471-4341-4B62-80A4-C0250D6745EE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127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ctrTitle"/>
          </p:nvPr>
        </p:nvSpPr>
        <p:spPr>
          <a:xfrm>
            <a:off x="1981200" y="1506539"/>
            <a:ext cx="82296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altLang="fa-IR" smtClean="0"/>
              <a:t>مکانیزم‌های هماهنگی سلسله‌مراتبی در زنجیره تامین</a:t>
            </a:r>
            <a:endParaRPr altLang="fa-IR" smtClean="0"/>
          </a:p>
        </p:txBody>
      </p:sp>
      <p:sp>
        <p:nvSpPr>
          <p:cNvPr id="156675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22573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بیان مسئله</a:t>
            </a:r>
            <a:endParaRPr lang="en-US" altLang="fa-IR" smtClean="0"/>
          </a:p>
        </p:txBody>
      </p:sp>
      <p:pic>
        <p:nvPicPr>
          <p:cNvPr id="15769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6588" y="2286000"/>
            <a:ext cx="8407400" cy="25542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7B6994E0-CE92-490F-87B1-8308F510C64F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129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b="1" smtClean="0">
                <a:solidFill>
                  <a:srgbClr val="00B05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زنجیره تأمین: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شبکه ای پویا با طبیعتی پیچیده و درجه بالایی از عدم دقت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بسط عدم قطعیت در فعالیت ها از تأمین کنندگان به مشتریان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b="1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منابع عدم قطعیت: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تقاضا: مهم ترین منبع عدم قطعیت (تقاضاهای نادرست پیش بینی شده)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فرایند/ساخت: فرایند ساخت با قابلیت اطمینان پایین (تأخیر در دستگاه)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تأمین: تأمین کننده چگونه عمل می کند؟ (خطاها یا تأخیرها در تحویل)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b="1" smtClean="0">
                <a:solidFill>
                  <a:srgbClr val="0066CC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برنامه ریزی زنجیره تأمین: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یکی از مهم ترین فرایندها در مدیریت زنجیره تأمین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6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مقدمه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38917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38919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14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22FA0A8-210D-400F-AA5E-31397BB05BA4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130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872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US" altLang="fa-IR" smtClean="0"/>
              <a:t>Linear</a:t>
            </a:r>
            <a:r>
              <a:rPr lang="fa-IR" altLang="fa-IR" smtClean="0"/>
              <a:t> </a:t>
            </a:r>
            <a:r>
              <a:rPr lang="en-US" altLang="fa-IR" smtClean="0"/>
              <a:t>(mixed integer) lotsizing model</a:t>
            </a:r>
            <a:endParaRPr lang="fa-IR" altLang="fa-IR" smtClean="0"/>
          </a:p>
          <a:p>
            <a:pPr eaLnBrk="1" hangingPunct="1"/>
            <a:r>
              <a:rPr lang="fa-IR" altLang="fa-IR" smtClean="0"/>
              <a:t>هر گاه برای تامین منابع لازم جهت محصول جدید نیازمند زمان/هزینه راه‌اندازی اولیه باشیم، با یک مسئله </a:t>
            </a:r>
            <a:r>
              <a:rPr lang="en-US" altLang="fa-IR" smtClean="0"/>
              <a:t>lotsizing</a:t>
            </a:r>
            <a:r>
              <a:rPr lang="fa-IR" altLang="fa-IR" smtClean="0"/>
              <a:t> روبرو هستیم و برای حل آن باید از مدل‌های </a:t>
            </a:r>
            <a:r>
              <a:rPr lang="en-US" altLang="fa-IR" smtClean="0"/>
              <a:t>lotsizing</a:t>
            </a:r>
            <a:r>
              <a:rPr lang="fa-IR" altLang="fa-IR" smtClean="0"/>
              <a:t> استفاده کنیم.</a:t>
            </a:r>
          </a:p>
          <a:p>
            <a:pPr eaLnBrk="1" hangingPunct="1"/>
            <a:r>
              <a:rPr lang="fa-IR" altLang="fa-IR" smtClean="0"/>
              <a:t>هزینه راه‌اندازی (</a:t>
            </a:r>
            <a:r>
              <a:rPr lang="en-US" altLang="fa-IR" smtClean="0"/>
              <a:t>setup cost</a:t>
            </a:r>
            <a:r>
              <a:rPr lang="fa-IR" altLang="fa-IR" smtClean="0"/>
              <a:t>) را در نظر می‌گیرد اما زمان آن (</a:t>
            </a:r>
            <a:r>
              <a:rPr lang="en-US" altLang="fa-IR" smtClean="0"/>
              <a:t>setup cost</a:t>
            </a:r>
            <a:r>
              <a:rPr lang="fa-IR" altLang="fa-IR" smtClean="0"/>
              <a:t>) را خیر</a:t>
            </a:r>
            <a:endParaRPr lang="en-US" altLang="fa-IR" smtClean="0"/>
          </a:p>
        </p:txBody>
      </p:sp>
    </p:spTree>
    <p:extLst>
      <p:ext uri="{BB962C8B-B14F-4D97-AF65-F5344CB8AC3E}">
        <p14:creationId xmlns:p14="http://schemas.microsoft.com/office/powerpoint/2010/main" val="36954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5974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4550" y="1447800"/>
            <a:ext cx="5880100" cy="4572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53992CB5-491D-4A2B-8B88-8B24383CA6B3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131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6077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8964" y="1647825"/>
            <a:ext cx="6391275" cy="4171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509681E9-87CE-4A80-8A6C-A9D0AC296BAF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132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تابع هدف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4408CC0-EA9F-4674-BA61-3DEF4E764715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133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1796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با کم کردن هزینه‌های موجودی، راه‌اندازی، جرائم دیرکرد، ضرر ارسال زودهنگام، و هزینه توسعه ظرفیت از درآمد حاصل از فروش می‌خواهیم سود را به حد اکثر برسانیم.</a:t>
            </a:r>
            <a:endParaRPr lang="en-US" altLang="fa-IR" smtClean="0"/>
          </a:p>
        </p:txBody>
      </p:sp>
    </p:spTree>
    <p:extLst>
      <p:ext uri="{BB962C8B-B14F-4D97-AF65-F5344CB8AC3E}">
        <p14:creationId xmlns:p14="http://schemas.microsoft.com/office/powerpoint/2010/main" val="18578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تابع هدف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628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6114" y="1752601"/>
            <a:ext cx="8620125" cy="3128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162DCA25-4BC3-427E-9A7C-3D7580A0BCF1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134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محدودیت‌های توازن مواد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6384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2300" y="2533650"/>
            <a:ext cx="6324600" cy="2400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2A636CD-6041-4C07-B2C8-16298F0184CD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135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محدودیت‌های ظرفیت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sp>
        <p:nvSpPr>
          <p:cNvPr id="1648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ظرفیت نرمال معمولا کاملا در دسترس نیست</a:t>
            </a:r>
          </a:p>
          <a:p>
            <a:pPr eaLnBrk="1" hangingPunct="1"/>
            <a:r>
              <a:rPr lang="fa-IR" altLang="fa-IR" smtClean="0"/>
              <a:t>مقدار آلفا در زمان تی (ظرفیت در زمان مشخص) برای تولید‌کننده نامعین است. (</a:t>
            </a:r>
            <a:r>
              <a:rPr lang="fa-IR" altLang="fa-IR" smtClean="0">
                <a:solidFill>
                  <a:srgbClr val="FF0000"/>
                </a:solidFill>
              </a:rPr>
              <a:t>خصوصی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213A6252-B47D-4603-A145-C17B607D7F22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136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محدودیت‌های ظرفیت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6589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6114" y="2662239"/>
            <a:ext cx="6276975" cy="2143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1054DFC-7B4A-4DA0-B2FB-4219B22FD63B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137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رابطه سفارش و تحویل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6691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6589" y="2062164"/>
            <a:ext cx="6296025" cy="33432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B814E696-D580-4307-9F38-C2514191CD40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138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a-IR" dirty="0" smtClean="0"/>
              <a:t>محدودیت‌های صحت و نامنفی بودن تامین‌کننده (</a:t>
            </a:r>
            <a:r>
              <a:rPr lang="en-US" dirty="0" smtClean="0"/>
              <a:t>S</a:t>
            </a:r>
            <a:r>
              <a:rPr lang="fa-IR" dirty="0" smtClean="0"/>
              <a:t>)</a:t>
            </a:r>
            <a:endParaRPr lang="en-US" dirty="0"/>
          </a:p>
        </p:txBody>
      </p:sp>
      <p:pic>
        <p:nvPicPr>
          <p:cNvPr id="16793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1350" y="2938464"/>
            <a:ext cx="6286500" cy="15906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A94E655-342F-417A-ACAF-128DDD022068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139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>
            <a:normAutofit/>
          </a:bodyPr>
          <a:lstStyle/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زنجیره تأمین: 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شبکه ای از سازمان های درگیر با ارتباطاتی در فرایندها و فعالیت های مختلف همراه با تولید ارزش به شکل کالا و خدمات در دست مشتری نهایی</a:t>
            </a:r>
          </a:p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endParaRPr lang="fa-IR" dirty="0" smtClean="0">
              <a:latin typeface="Times New Roman" pitchFamily="18" charset="0"/>
              <a:cs typeface="B Lotus" pitchFamily="2" charset="-78"/>
            </a:endParaRPr>
          </a:p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فرایند برنامه ریزی زنجیره تأمین: 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هماهنگی و تجمیع فعالیت های کلیدی تجاری از تهیه مواد خام تا توزیع محصولات نهایی به مشتریان</a:t>
            </a:r>
          </a:p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endParaRPr lang="fa-IR" dirty="0" smtClean="0"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7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تعاریف و اصطلاحات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39941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39943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73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a-IR" dirty="0" smtClean="0"/>
              <a:t>رفتار محتمل تامین کننده با دریافت سفارش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DD25DBC-C0E9-49D1-BD06-5316F3D339C4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140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896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افزایش ظرفیت</a:t>
            </a:r>
          </a:p>
          <a:p>
            <a:pPr eaLnBrk="1" hangingPunct="1"/>
            <a:r>
              <a:rPr lang="fa-IR" altLang="fa-IR" smtClean="0"/>
              <a:t>افزایش موجودی</a:t>
            </a:r>
          </a:p>
          <a:p>
            <a:pPr eaLnBrk="1" hangingPunct="1"/>
            <a:r>
              <a:rPr lang="fa-IR" altLang="fa-IR" smtClean="0"/>
              <a:t>تقبل جریمه</a:t>
            </a:r>
          </a:p>
          <a:p>
            <a:pPr eaLnBrk="1" hangingPunct="1"/>
            <a:r>
              <a:rPr lang="fa-IR" altLang="fa-IR" smtClean="0"/>
              <a:t>هر یک از موارد فوق منجر به تغییر ظرفیت می‌شود.</a:t>
            </a:r>
            <a:endParaRPr lang="en-US" altLang="fa-IR" smtClean="0"/>
          </a:p>
        </p:txBody>
      </p:sp>
    </p:spTree>
    <p:extLst>
      <p:ext uri="{BB962C8B-B14F-4D97-AF65-F5344CB8AC3E}">
        <p14:creationId xmlns:p14="http://schemas.microsoft.com/office/powerpoint/2010/main" val="26224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سلسله تولید‌کننده – تامین کننده</a:t>
            </a:r>
            <a:endParaRPr lang="en-US" altLang="fa-IR" smtClean="0"/>
          </a:p>
        </p:txBody>
      </p:sp>
      <p:pic>
        <p:nvPicPr>
          <p:cNvPr id="16998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1" y="1511300"/>
            <a:ext cx="7350125" cy="4660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81F7D22-A230-4C37-8981-25FE71045C65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141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0" y="3962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P14</a:t>
            </a:r>
          </a:p>
        </p:txBody>
      </p:sp>
      <p:sp>
        <p:nvSpPr>
          <p:cNvPr id="6" name="Oval 5"/>
          <p:cNvSpPr/>
          <p:nvPr/>
        </p:nvSpPr>
        <p:spPr>
          <a:xfrm>
            <a:off x="8839200" y="1905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P1</a:t>
            </a:r>
          </a:p>
        </p:txBody>
      </p:sp>
      <p:sp>
        <p:nvSpPr>
          <p:cNvPr id="7" name="Oval 6"/>
          <p:cNvSpPr/>
          <p:nvPr/>
        </p:nvSpPr>
        <p:spPr>
          <a:xfrm>
            <a:off x="5105400" y="2971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P8</a:t>
            </a:r>
          </a:p>
        </p:txBody>
      </p:sp>
    </p:spTree>
    <p:extLst>
      <p:ext uri="{BB962C8B-B14F-4D97-AF65-F5344CB8AC3E}">
        <p14:creationId xmlns:p14="http://schemas.microsoft.com/office/powerpoint/2010/main" val="36246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انتظار و هماهنگی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B68A80A-6ADF-4F8D-95B5-DCD0E86C03D2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142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1012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هماهنگی وابسته به محاسبه تابع انتظار</a:t>
            </a:r>
            <a:endParaRPr lang="en-US" altLang="fa-IR" smtClean="0"/>
          </a:p>
        </p:txBody>
      </p:sp>
    </p:spTree>
    <p:extLst>
      <p:ext uri="{BB962C8B-B14F-4D97-AF65-F5344CB8AC3E}">
        <p14:creationId xmlns:p14="http://schemas.microsoft.com/office/powerpoint/2010/main" val="24244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مفهوم انتظار</a:t>
            </a:r>
            <a:endParaRPr lang="en-US" altLang="fa-IR" smtClean="0"/>
          </a:p>
        </p:txBody>
      </p:sp>
      <p:pic>
        <p:nvPicPr>
          <p:cNvPr id="1720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371601"/>
            <a:ext cx="5664200" cy="5256213"/>
          </a:xfrm>
        </p:spPr>
      </p:pic>
      <p:sp>
        <p:nvSpPr>
          <p:cNvPr id="7" name="Oval 6"/>
          <p:cNvSpPr/>
          <p:nvPr/>
        </p:nvSpPr>
        <p:spPr>
          <a:xfrm>
            <a:off x="2133600" y="17526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prstClr val="white"/>
                </a:solidFill>
              </a:rPr>
              <a:t>مشتری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09800" y="51054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prstClr val="white"/>
                </a:solidFill>
              </a:rPr>
              <a:t>تامین کننده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2038" name="TextBox 8"/>
          <p:cNvSpPr txBox="1">
            <a:spLocks noChangeArrowheads="1"/>
          </p:cNvSpPr>
          <p:nvPr/>
        </p:nvSpPr>
        <p:spPr bwMode="auto">
          <a:xfrm>
            <a:off x="6934200" y="4343400"/>
            <a:ext cx="1049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دستورالعمل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172039" name="TextBox 9"/>
          <p:cNvSpPr txBox="1">
            <a:spLocks noChangeArrowheads="1"/>
          </p:cNvSpPr>
          <p:nvPr/>
        </p:nvSpPr>
        <p:spPr bwMode="auto">
          <a:xfrm>
            <a:off x="7086600" y="1981200"/>
            <a:ext cx="2728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r>
              <a:rPr lang="en-US" altLang="fa-IR">
                <a:solidFill>
                  <a:srgbClr val="000000"/>
                </a:solidFill>
                <a:latin typeface="Perpetua" panose="02020502060401020303" pitchFamily="18" charset="0"/>
              </a:rPr>
              <a:t>(Descition Space, Criterion)</a:t>
            </a:r>
          </a:p>
        </p:txBody>
      </p:sp>
      <p:sp>
        <p:nvSpPr>
          <p:cNvPr id="172040" name="TextBox 10"/>
          <p:cNvSpPr txBox="1">
            <a:spLocks noChangeArrowheads="1"/>
          </p:cNvSpPr>
          <p:nvPr/>
        </p:nvSpPr>
        <p:spPr bwMode="auto">
          <a:xfrm>
            <a:off x="7391401" y="3276600"/>
            <a:ext cx="63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تخمین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C93012B-6CCA-4C8C-8FFA-8616C5C82331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143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مفهوم انتظار</a:t>
            </a:r>
            <a:endParaRPr lang="en-US" altLang="fa-IR" smtClean="0"/>
          </a:p>
        </p:txBody>
      </p:sp>
      <p:sp>
        <p:nvSpPr>
          <p:cNvPr id="1730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انتظار، آن بازخوردی است که سطح </a:t>
            </a:r>
            <a:r>
              <a:rPr lang="en-US" altLang="fa-IR" smtClean="0"/>
              <a:t>Top</a:t>
            </a:r>
            <a:r>
              <a:rPr lang="fa-IR" altLang="fa-IR" smtClean="0"/>
              <a:t> انتظار دارد از سطح </a:t>
            </a:r>
            <a:r>
              <a:rPr lang="en-US" altLang="fa-IR" smtClean="0"/>
              <a:t>Base</a:t>
            </a:r>
            <a:r>
              <a:rPr lang="fa-IR" altLang="fa-IR" smtClean="0"/>
              <a:t> در ازای دستورالعمل </a:t>
            </a:r>
            <a:r>
              <a:rPr lang="en-US" altLang="fa-IR" smtClean="0"/>
              <a:t>IN</a:t>
            </a:r>
            <a:r>
              <a:rPr lang="fa-IR" altLang="fa-IR" smtClean="0"/>
              <a:t> دریافت کند.</a:t>
            </a:r>
          </a:p>
          <a:p>
            <a:pPr eaLnBrk="1" hangingPunct="1"/>
            <a:r>
              <a:rPr lang="fa-IR" altLang="fa-IR" smtClean="0"/>
              <a:t>انتظار </a:t>
            </a:r>
            <a:r>
              <a:rPr lang="en-US" altLang="fa-IR" smtClean="0"/>
              <a:t>reactive</a:t>
            </a:r>
            <a:r>
              <a:rPr lang="fa-IR" altLang="fa-IR" smtClean="0"/>
              <a:t>: بازخورد وابسته به دستورالعمل </a:t>
            </a:r>
            <a:r>
              <a:rPr lang="en-US" altLang="fa-IR" smtClean="0"/>
              <a:t>IN</a:t>
            </a:r>
            <a:r>
              <a:rPr lang="fa-IR" altLang="fa-IR" smtClean="0"/>
              <a:t> است. </a:t>
            </a:r>
            <a:r>
              <a:rPr lang="en-US" altLang="fa-IR" smtClean="0"/>
              <a:t>AF = AF(IN)</a:t>
            </a:r>
            <a:r>
              <a:rPr lang="fa-IR" altLang="fa-IR" smtClean="0"/>
              <a:t>.</a:t>
            </a:r>
          </a:p>
          <a:p>
            <a:pPr eaLnBrk="1" hangingPunct="1"/>
            <a:r>
              <a:rPr lang="fa-IR" altLang="fa-IR" smtClean="0"/>
              <a:t>انتظار </a:t>
            </a:r>
            <a:r>
              <a:rPr lang="en-US" altLang="fa-IR" smtClean="0"/>
              <a:t>non-reactive</a:t>
            </a:r>
            <a:r>
              <a:rPr lang="fa-IR" altLang="fa-IR" smtClean="0"/>
              <a:t>: بازخورد پائین به بالا، مستقل از دستورالعمل </a:t>
            </a:r>
            <a:r>
              <a:rPr lang="en-US" altLang="fa-IR" smtClean="0"/>
              <a:t>IN</a:t>
            </a:r>
            <a:r>
              <a:rPr lang="fa-IR" altLang="fa-IR" smtClean="0"/>
              <a:t> بالا به پائین</a:t>
            </a:r>
          </a:p>
          <a:p>
            <a:pPr eaLnBrk="1" hangingPunct="1"/>
            <a:r>
              <a:rPr lang="fa-IR" altLang="fa-IR" smtClean="0"/>
              <a:t>محاسبه عکس‌العمل بهینه با توجه به تخمین از عملکرد سطح بالاتر پیوند. در حالت بهینه نیازی به </a:t>
            </a:r>
            <a:r>
              <a:rPr lang="en-US" altLang="fa-IR" smtClean="0"/>
              <a:t>AF</a:t>
            </a:r>
            <a:r>
              <a:rPr lang="fa-IR" altLang="fa-IR" smtClean="0"/>
              <a:t> نیست و همه‌چیز مطابق پیش‌بینی پیش می‌رود.</a:t>
            </a:r>
          </a:p>
          <a:p>
            <a:pPr eaLnBrk="1" hangingPunct="1"/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186295AF-8AA7-4875-9189-65FDC533724F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144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730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029201"/>
            <a:ext cx="174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9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انتظار بهینه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5ACD7573-B41D-4BAE-90D9-DCFC292B5D92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145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74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600200"/>
            <a:ext cx="74279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مدل‌ هماهنگی کاملا بالا به پایین</a:t>
            </a:r>
            <a:endParaRPr lang="en-US" altLang="fa-IR" smtClean="0"/>
          </a:p>
        </p:txBody>
      </p:sp>
      <p:sp>
        <p:nvSpPr>
          <p:cNvPr id="1751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در نظر نگرفتن مدل تامین کننده یا </a:t>
            </a:r>
            <a:r>
              <a:rPr lang="en-US" altLang="fa-IR" smtClean="0"/>
              <a:t>S</a:t>
            </a:r>
            <a:r>
              <a:rPr lang="fa-IR" altLang="fa-IR" smtClean="0"/>
              <a:t>.</a:t>
            </a:r>
          </a:p>
          <a:p>
            <a:pPr eaLnBrk="1" hangingPunct="1"/>
            <a:r>
              <a:rPr lang="fa-IR" altLang="fa-IR" smtClean="0"/>
              <a:t>حذف </a:t>
            </a:r>
            <a:r>
              <a:rPr lang="en-US" altLang="fa-IR" smtClean="0"/>
              <a:t>P12</a:t>
            </a:r>
            <a:r>
              <a:rPr lang="fa-IR" altLang="fa-IR" smtClean="0"/>
              <a:t> و </a:t>
            </a:r>
            <a:r>
              <a:rPr lang="en-US" altLang="fa-IR" smtClean="0"/>
              <a:t>P13</a:t>
            </a:r>
          </a:p>
          <a:p>
            <a:pPr eaLnBrk="1" hangingPunct="1"/>
            <a:r>
              <a:rPr lang="fa-IR" altLang="fa-IR" smtClean="0"/>
              <a:t>کاهش تابع هدف</a:t>
            </a:r>
          </a:p>
          <a:p>
            <a:pPr eaLnBrk="1" hangingPunct="1"/>
            <a:endParaRPr lang="en-US" altLang="fa-IR" smtClean="0"/>
          </a:p>
        </p:txBody>
      </p:sp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133601"/>
            <a:ext cx="2390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743201"/>
            <a:ext cx="6391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21EB2BC-D2B2-49DD-AFA1-1727F003299B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146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هماهنگی </a:t>
            </a:r>
            <a:r>
              <a:rPr lang="en-US" altLang="fa-IR" smtClean="0"/>
              <a:t>non-reactive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13AD3A35-4EDD-42D6-A33C-3ECBFCE008F1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147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6132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در نظر گرفتن بخش‌های کلیدی مدل </a:t>
            </a:r>
            <a:r>
              <a:rPr lang="en-US" altLang="fa-IR" smtClean="0"/>
              <a:t>S</a:t>
            </a:r>
          </a:p>
          <a:p>
            <a:pPr eaLnBrk="1" hangingPunct="1"/>
            <a:r>
              <a:rPr lang="fa-IR" altLang="fa-IR" smtClean="0"/>
              <a:t>مدل </a:t>
            </a:r>
            <a:r>
              <a:rPr lang="en-US" altLang="fa-IR" smtClean="0"/>
              <a:t>S</a:t>
            </a:r>
            <a:r>
              <a:rPr lang="fa-IR" altLang="fa-IR" smtClean="0"/>
              <a:t> به صورت </a:t>
            </a:r>
            <a:r>
              <a:rPr lang="en-US" altLang="fa-IR" smtClean="0"/>
              <a:t>non-reactive</a:t>
            </a:r>
            <a:r>
              <a:rPr lang="fa-IR" altLang="fa-IR" smtClean="0"/>
              <a:t> با روابط زیر تعریف می‌شود</a:t>
            </a:r>
          </a:p>
          <a:p>
            <a:pPr eaLnBrk="1" hangingPunct="1"/>
            <a:endParaRPr lang="en-US" altLang="fa-IR" smtClean="0"/>
          </a:p>
          <a:p>
            <a:pPr eaLnBrk="1" hangingPunct="1"/>
            <a:endParaRPr lang="en-US" altLang="fa-IR" smtClean="0"/>
          </a:p>
        </p:txBody>
      </p:sp>
      <p:pic>
        <p:nvPicPr>
          <p:cNvPr id="1761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524000"/>
            <a:ext cx="1857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1"/>
            <a:ext cx="24574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4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هماهنگی </a:t>
            </a:r>
            <a:r>
              <a:rPr lang="en-US" altLang="fa-IR" smtClean="0"/>
              <a:t>reactive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0E68F13-2FAE-493C-BD00-78B0D47541ED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148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7156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</a:t>
            </a:r>
            <a:r>
              <a:rPr lang="en-US" altLang="fa-IR" smtClean="0"/>
              <a:t>S</a:t>
            </a:r>
            <a:r>
              <a:rPr lang="fa-IR" altLang="fa-IR" smtClean="0"/>
              <a:t> کاملا در محاسبه تابع هدف </a:t>
            </a:r>
            <a:r>
              <a:rPr lang="en-US" altLang="fa-IR" smtClean="0"/>
              <a:t>P</a:t>
            </a:r>
            <a:r>
              <a:rPr lang="fa-IR" altLang="fa-IR" smtClean="0"/>
              <a:t> وارد می‌شود.</a:t>
            </a:r>
          </a:p>
          <a:p>
            <a:pPr eaLnBrk="1" hangingPunct="1"/>
            <a:r>
              <a:rPr lang="fa-IR" altLang="fa-IR" smtClean="0"/>
              <a:t>جایگزاری مقادیر با اعداد پیش‌بینی شده با روش‌های عددی.</a:t>
            </a:r>
            <a:endParaRPr lang="en-US" altLang="fa-IR" smtClean="0"/>
          </a:p>
        </p:txBody>
      </p:sp>
      <p:pic>
        <p:nvPicPr>
          <p:cNvPr id="1771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163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3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هماهنگ ایده‌آل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3100CBE-D64D-4422-BECE-D4C1BB7D0E00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149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8180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fa-IR" smtClean="0"/>
              <a:t>Bench mark</a:t>
            </a:r>
          </a:p>
          <a:p>
            <a:pPr eaLnBrk="1" hangingPunct="1"/>
            <a:r>
              <a:rPr lang="fa-IR" altLang="fa-IR" smtClean="0"/>
              <a:t>ایجاد تیم مشترک و رفع عدم تقارن اطلاعاتی.</a:t>
            </a:r>
          </a:p>
          <a:p>
            <a:pPr eaLnBrk="1" hangingPunct="1"/>
            <a:r>
              <a:rPr lang="fa-IR" altLang="fa-IR" smtClean="0"/>
              <a:t>اشتراک مقدار </a:t>
            </a:r>
          </a:p>
          <a:p>
            <a:pPr eaLnBrk="1" hangingPunct="1"/>
            <a:r>
              <a:rPr lang="fa-IR" altLang="fa-IR" smtClean="0"/>
              <a:t>تابع هدف مدل:</a:t>
            </a:r>
            <a:endParaRPr lang="en-US" altLang="fa-IR" smtClean="0"/>
          </a:p>
        </p:txBody>
      </p:sp>
      <p:pic>
        <p:nvPicPr>
          <p:cNvPr id="178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14601"/>
            <a:ext cx="3619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381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3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کاربرد </a:t>
            </a:r>
            <a:r>
              <a:rPr lang="en-US" altLang="fa-IR" sz="2200">
                <a:latin typeface="Times New Roman" panose="02020603050405020304" pitchFamily="18" charset="0"/>
                <a:cs typeface="B Lotus" panose="00000400000000000000" pitchFamily="2" charset="-78"/>
              </a:rPr>
              <a:t>Fuzzy</a:t>
            </a:r>
            <a:r>
              <a:rPr lang="en-US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en-US" altLang="fa-IR" sz="2200">
                <a:latin typeface="Times New Roman" panose="02020603050405020304" pitchFamily="18" charset="0"/>
                <a:cs typeface="B Lotus" panose="00000400000000000000" pitchFamily="2" charset="-78"/>
              </a:rPr>
              <a:t>Set</a:t>
            </a:r>
            <a:r>
              <a:rPr lang="en-US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en-US" altLang="fa-IR" sz="2200">
                <a:latin typeface="Times New Roman" panose="02020603050405020304" pitchFamily="18" charset="0"/>
                <a:cs typeface="B Lotus" panose="00000400000000000000" pitchFamily="2" charset="-78"/>
              </a:rPr>
              <a:t>Theory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و </a:t>
            </a:r>
            <a:r>
              <a:rPr lang="en-US" altLang="fa-IR" sz="2200">
                <a:latin typeface="Times New Roman" panose="02020603050405020304" pitchFamily="18" charset="0"/>
                <a:cs typeface="B Lotus" panose="00000400000000000000" pitchFamily="2" charset="-78"/>
              </a:rPr>
              <a:t>Possibility</a:t>
            </a:r>
            <a:r>
              <a:rPr lang="en-US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en-US" altLang="fa-IR" sz="2200">
                <a:latin typeface="Times New Roman" panose="02020603050405020304" pitchFamily="18" charset="0"/>
                <a:cs typeface="B Lotus" panose="00000400000000000000" pitchFamily="2" charset="-78"/>
              </a:rPr>
              <a:t>Theory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در مسائل مختلف مربوط به برنامه ریزی زنجیره تأمین شامل: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مدیریت موجودی زنجیره تأمین: 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تعیین سطوح و مقادیر سفارش برای هر موجودی در یک افق زمانی محدود برای رسیدن به یک کارایی تحویل و هزینه نهایی قابل قبول در کل زنجیره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انتخاب فروشنده: 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با هدف کم کردن هزینه خالص در شبکه فروشندگان و تأخیر در تحویل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برنامه ریزی حمل و نقل: 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در نظر گرفتن ظرفیت پورت ها، محدودیت های مربوط به کنترل ترافیک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8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تحقیقات مشابه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40965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0967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531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ایده‌آل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7EA5BBE-FD2F-486C-9F76-F8483AEEFEDA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150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920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fa-IR" smtClean="0"/>
              <a:t>P12</a:t>
            </a:r>
            <a:r>
              <a:rPr lang="fa-IR" altLang="fa-IR" smtClean="0"/>
              <a:t> تا </a:t>
            </a:r>
            <a:r>
              <a:rPr lang="en-US" altLang="fa-IR" smtClean="0"/>
              <a:t>P14</a:t>
            </a:r>
            <a:r>
              <a:rPr lang="fa-IR" altLang="fa-IR" smtClean="0"/>
              <a:t>، پیش‌بینی‌ها، حذف می‌شوند.</a:t>
            </a:r>
          </a:p>
          <a:p>
            <a:pPr eaLnBrk="1" hangingPunct="1"/>
            <a:r>
              <a:rPr lang="fa-IR" altLang="fa-IR" smtClean="0"/>
              <a:t>موارد زیر اضافه می‌شوند:</a:t>
            </a:r>
            <a:endParaRPr lang="en-US" altLang="fa-IR" smtClean="0"/>
          </a:p>
        </p:txBody>
      </p:sp>
      <p:pic>
        <p:nvPicPr>
          <p:cNvPr id="1792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362201"/>
            <a:ext cx="47529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تحلیل عددی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D4137EF-A7DF-4028-AAD1-6E755E2BDA4A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151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0228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fa-IR" smtClean="0"/>
              <a:t>P</a:t>
            </a:r>
            <a:r>
              <a:rPr lang="fa-IR" altLang="fa-IR" smtClean="0"/>
              <a:t>: </a:t>
            </a:r>
            <a:r>
              <a:rPr lang="en-US" altLang="fa-IR" smtClean="0"/>
              <a:t>l=40</a:t>
            </a:r>
            <a:r>
              <a:rPr lang="fa-IR" altLang="fa-IR" smtClean="0"/>
              <a:t>، </a:t>
            </a:r>
            <a:r>
              <a:rPr lang="en-US" altLang="fa-IR" smtClean="0"/>
              <a:t>j=1..100</a:t>
            </a:r>
            <a:r>
              <a:rPr lang="fa-IR" altLang="fa-IR" smtClean="0"/>
              <a:t>، </a:t>
            </a:r>
            <a:r>
              <a:rPr lang="en-US" altLang="fa-IR" smtClean="0"/>
              <a:t>T=10 periods</a:t>
            </a:r>
          </a:p>
          <a:p>
            <a:pPr eaLnBrk="1" hangingPunct="1"/>
            <a:endParaRPr lang="en-US" altLang="fa-IR" smtClean="0"/>
          </a:p>
        </p:txBody>
      </p:sp>
      <p:pic>
        <p:nvPicPr>
          <p:cNvPr id="1802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1200"/>
            <a:ext cx="47069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3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تحلیل عددی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FC63C01D-B0E7-47A8-89EE-D7725C8C661E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152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125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8939" y="1447800"/>
            <a:ext cx="6677025" cy="4495800"/>
          </a:xfrm>
        </p:spPr>
      </p:pic>
    </p:spTree>
    <p:extLst>
      <p:ext uri="{BB962C8B-B14F-4D97-AF65-F5344CB8AC3E}">
        <p14:creationId xmlns:p14="http://schemas.microsoft.com/office/powerpoint/2010/main" val="20399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تحلیل عددی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21C42C5-F556-4225-8343-1EED458D2F73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153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227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350" y="1828800"/>
            <a:ext cx="7715250" cy="3429000"/>
          </a:xfrm>
        </p:spPr>
      </p:pic>
    </p:spTree>
    <p:extLst>
      <p:ext uri="{BB962C8B-B14F-4D97-AF65-F5344CB8AC3E}">
        <p14:creationId xmlns:p14="http://schemas.microsoft.com/office/powerpoint/2010/main" val="38325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تحلیل عددی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B9663B1-2DB4-4E70-B319-B3DA267E6B3F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154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330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6264" y="1371600"/>
            <a:ext cx="6727825" cy="4953000"/>
          </a:xfrm>
        </p:spPr>
      </p:pic>
    </p:spTree>
    <p:extLst>
      <p:ext uri="{BB962C8B-B14F-4D97-AF65-F5344CB8AC3E}">
        <p14:creationId xmlns:p14="http://schemas.microsoft.com/office/powerpoint/2010/main" val="38252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تحلیل عددی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17D6242-1FD0-4D63-8C27-0F4BD49F9A6A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155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432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7114" y="1447801"/>
            <a:ext cx="7761287" cy="4405313"/>
          </a:xfrm>
        </p:spPr>
      </p:pic>
    </p:spTree>
    <p:extLst>
      <p:ext uri="{BB962C8B-B14F-4D97-AF65-F5344CB8AC3E}">
        <p14:creationId xmlns:p14="http://schemas.microsoft.com/office/powerpoint/2010/main" val="41612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تحلیل عددی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F82D4F6-6A34-4A0A-BA4A-5ABD1215C85B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156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534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714" y="3048000"/>
            <a:ext cx="8955087" cy="1295400"/>
          </a:xfrm>
        </p:spPr>
      </p:pic>
    </p:spTree>
    <p:extLst>
      <p:ext uri="{BB962C8B-B14F-4D97-AF65-F5344CB8AC3E}">
        <p14:creationId xmlns:p14="http://schemas.microsoft.com/office/powerpoint/2010/main" val="35154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تحلیل عددی – هزینه کلی</a:t>
            </a:r>
            <a:endParaRPr lang="en-US" altLang="fa-IR" smtClean="0"/>
          </a:p>
        </p:txBody>
      </p:sp>
      <p:pic>
        <p:nvPicPr>
          <p:cNvPr id="18637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8450" y="1447800"/>
            <a:ext cx="6972300" cy="4572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46D3C527-8164-461C-9C23-5F14D6C6A736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157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6373" name="TextBox 4"/>
          <p:cNvSpPr txBox="1">
            <a:spLocks noChangeArrowheads="1"/>
          </p:cNvSpPr>
          <p:nvPr/>
        </p:nvSpPr>
        <p:spPr bwMode="auto">
          <a:xfrm>
            <a:off x="1828800" y="5486401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r" rtl="1" eaLnBrk="1" hangingPunct="1"/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1000 شبیه‌سازی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7032625" y="2914650"/>
            <a:ext cx="9144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6375" name="TextBox 6"/>
          <p:cNvSpPr txBox="1">
            <a:spLocks noChangeArrowheads="1"/>
          </p:cNvSpPr>
          <p:nvPr/>
        </p:nvSpPr>
        <p:spPr bwMode="auto">
          <a:xfrm>
            <a:off x="7066463" y="2438400"/>
            <a:ext cx="736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r" rtl="1" eaLnBrk="1" hangingPunct="1"/>
            <a:r>
              <a:rPr lang="en-US" altLang="fa-IR">
                <a:solidFill>
                  <a:srgbClr val="000000"/>
                </a:solidFill>
                <a:latin typeface="Perpetua" panose="02020502060401020303" pitchFamily="18" charset="0"/>
              </a:rPr>
              <a:t>K</a:t>
            </a:r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 ثابت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186376" name="TextBox 7"/>
          <p:cNvSpPr txBox="1">
            <a:spLocks noChangeArrowheads="1"/>
          </p:cNvSpPr>
          <p:nvPr/>
        </p:nvSpPr>
        <p:spPr bwMode="auto">
          <a:xfrm>
            <a:off x="3703558" y="1143000"/>
            <a:ext cx="1452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r" rtl="1" eaLnBrk="1" hangingPunct="1"/>
            <a:r>
              <a:rPr lang="en-US" altLang="fa-IR">
                <a:solidFill>
                  <a:srgbClr val="000000"/>
                </a:solidFill>
                <a:latin typeface="Perpetua" panose="02020502060401020303" pitchFamily="18" charset="0"/>
              </a:rPr>
              <a:t>K</a:t>
            </a:r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 بهینه‌سازی‌شده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تحلیل عددی – هزینه توسعه</a:t>
            </a:r>
            <a:endParaRPr lang="en-US" altLang="fa-IR" smtClean="0"/>
          </a:p>
        </p:txBody>
      </p:sp>
      <p:pic>
        <p:nvPicPr>
          <p:cNvPr id="18739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535114"/>
            <a:ext cx="7772400" cy="43973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7376DC60-E251-4CB3-BA8A-33E8D9FC5E4F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158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هزینه به ‌اشتراک گذاری اطلاعات خصوصی</a:t>
            </a:r>
            <a:endParaRPr lang="en-US" altLang="fa-IR" smtClean="0"/>
          </a:p>
        </p:txBody>
      </p:sp>
      <p:pic>
        <p:nvPicPr>
          <p:cNvPr id="1884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1425" y="1447800"/>
            <a:ext cx="7626350" cy="4572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A83334A1-479E-4F50-9D45-6321C7405501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159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برنامه ریزی تولید-توزیع: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مینیمم کردن هزینه ها با توجه به ظرفیت ها و تقاضا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برنامه ریزی تهیه-تولید-توزیع: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کم کردن هزینه نهایی با در نظر گرفتن اهداف ناسازگار به طور همزمان و پارامترهای اساسی مانند: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تقاضای بازار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زمان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سطوح ظرفیت</a:t>
            </a:r>
            <a:endParaRPr lang="en-US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9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تحقیقات مشابه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41989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1991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46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توپولوژی زنجیره تأمین: تعداد و نوع نودها (تأمین کنندگان، واحدهای صنعتی ساخت، مراکز توزیع، خرده فروشان و ...)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پارامترهای هزینه مانند ساخت، موجودی، حمل و نقل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داده های ساخت، زمان پردازش، ظرفیت تولید و ...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داده های حمل و نقل مانند ظرفیت حمل و نقل، </a:t>
            </a:r>
            <a:r>
              <a:rPr lang="en-US" altLang="fa-IR" sz="2200">
                <a:latin typeface="Times New Roman" panose="02020603050405020304" pitchFamily="18" charset="0"/>
                <a:cs typeface="B Lotus" panose="00000400000000000000" pitchFamily="2" charset="-78"/>
              </a:rPr>
              <a:t>lead-time</a:t>
            </a:r>
            <a:endParaRPr lang="fa-IR" altLang="fa-IR" sz="220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داده های خرید مانند ظرفیت تهیه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داده های موجودی مانند ظرفیت موجودی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تقاضاهای پیش بینی شده در طول کل دوره برنامه ریزی</a:t>
            </a:r>
            <a:endParaRPr lang="en-US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10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>
              <a:defRPr/>
            </a:pPr>
            <a:r>
              <a:rPr lang="fa-IR" sz="32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برنامه ریزی زنجیره تأمین: معلومات</a:t>
            </a:r>
            <a:endParaRPr lang="en-US" sz="32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43013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3015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5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برنامه تولید در هر نود تولیدکننده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برنامه حمل و نقل توزیع بین نودها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برنامه تهیه در هر نود تأمین کننده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سطح موجودی در هر نود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فروش و موجودی جنس بابت سفارشات در انبار</a:t>
            </a:r>
            <a:endParaRPr lang="en-US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11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>
              <a:defRPr/>
            </a:pPr>
            <a:r>
              <a:rPr lang="fa-IR" sz="32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B Titr" pitchFamily="2" charset="-78"/>
              </a:rPr>
              <a:t>برنامه ریزی زنجیره تأمین: خروجی</a:t>
            </a:r>
            <a:endParaRPr lang="en-US" sz="32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pic>
        <p:nvPicPr>
          <p:cNvPr id="44037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4039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65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6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پارامترها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45061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5063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50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057401"/>
            <a:ext cx="11191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21163"/>
            <a:ext cx="135350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5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ln w="19050" cap="flat">
            <a:solidFill>
              <a:schemeClr val="tx1"/>
            </a:solidFill>
            <a:miter lim="800000"/>
            <a:headEnd/>
            <a:tailEnd/>
          </a:ln>
        </p:spPr>
        <p:txBody>
          <a:bodyPr vert="horz" lIns="90000" tIns="46800" rIns="90000" bIns="46800" rtlCol="0" anchor="b">
            <a:normAutofit/>
          </a:bodyPr>
          <a:lstStyle/>
          <a:p>
            <a:pPr rtl="1" eaLnBrk="1" hangingPunct="1"/>
            <a:r>
              <a:rPr lang="fa-IR" altLang="fa-IR" sz="3600" b="1" dirty="0">
                <a:cs typeface="Zar" pitchFamily="2" charset="0"/>
              </a:rPr>
              <a:t>مديريت زنجيره تامين</a:t>
            </a:r>
            <a:endParaRPr lang="en-US" altLang="fa-IR" sz="3600" b="1" dirty="0">
              <a:cs typeface="Zar" pitchFamily="2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rtl="1">
              <a:defRPr/>
            </a:pPr>
            <a:r>
              <a:rPr lang="fa-IR" dirty="0" smtClean="0">
                <a:solidFill>
                  <a:schemeClr val="tx1"/>
                </a:solidFill>
              </a:rPr>
              <a:t>تصميم گيری در زنجيره تامين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31CD9FD0-8000-44A3-A5A5-FF5D4AD49648}" type="slidenum">
              <a:rPr lang="ar-SA" altLang="fa-IR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2</a:t>
            </a:fld>
            <a:endParaRPr lang="en-US" altLang="fa-I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6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B Titr" pitchFamily="2" charset="-78"/>
              </a:rPr>
              <a:t>پارامترها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pic>
        <p:nvPicPr>
          <p:cNvPr id="46085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6087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60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81201"/>
            <a:ext cx="11930063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0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14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B Titr" pitchFamily="2" charset="-78"/>
              </a:rPr>
              <a:t>متغیرهای تصمیم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pic>
        <p:nvPicPr>
          <p:cNvPr id="47109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7111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71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4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15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B Titr" pitchFamily="2" charset="-78"/>
              </a:rPr>
              <a:t>منابع عدم قطعیت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pic>
        <p:nvPicPr>
          <p:cNvPr id="48133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8135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81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70126"/>
            <a:ext cx="9448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97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16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فرمول بندی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49156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9158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91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965326"/>
            <a:ext cx="5486400" cy="823913"/>
          </a:xfrm>
        </p:spPr>
      </p:pic>
      <p:pic>
        <p:nvPicPr>
          <p:cNvPr id="491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55925"/>
            <a:ext cx="51450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022726"/>
            <a:ext cx="4752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1" y="4144964"/>
            <a:ext cx="22082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5105401"/>
            <a:ext cx="43592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Callout 2 13"/>
          <p:cNvSpPr/>
          <p:nvPr/>
        </p:nvSpPr>
        <p:spPr>
          <a:xfrm>
            <a:off x="7086600" y="1447800"/>
            <a:ext cx="1600200" cy="609600"/>
          </a:xfrm>
          <a:prstGeom prst="borderCallout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هزینه تولید</a:t>
            </a:r>
            <a:endParaRPr lang="en-US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7848600" y="2362200"/>
            <a:ext cx="1905000" cy="685800"/>
          </a:xfrm>
          <a:prstGeom prst="borderCallout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هزینه اضافه کاری و  کم کاری (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idleness</a:t>
            </a: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)</a:t>
            </a:r>
            <a:endParaRPr lang="en-US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1828800" y="4800600"/>
            <a:ext cx="1600200" cy="1524000"/>
          </a:xfrm>
          <a:prstGeom prst="borderCallout2">
            <a:avLst>
              <a:gd name="adj1" fmla="val -1850"/>
              <a:gd name="adj2" fmla="val 49018"/>
              <a:gd name="adj3" fmla="val -1127"/>
              <a:gd name="adj4" fmla="val 50207"/>
              <a:gd name="adj5" fmla="val -22069"/>
              <a:gd name="adj6" fmla="val 1041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1600" b="1" u="sng" dirty="0">
                <a:solidFill>
                  <a:prstClr val="black"/>
                </a:solidFill>
                <a:cs typeface="B Titr" pitchFamily="2" charset="-78"/>
              </a:rPr>
              <a:t>هزینه خرید مواد اولیه</a:t>
            </a: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،  هزینه</a:t>
            </a:r>
          </a:p>
          <a:p>
            <a:pPr algn="ctr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نگه داری موجودی، </a:t>
            </a:r>
          </a:p>
          <a:p>
            <a:pPr algn="ctr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هزینه موجودی سفارشات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9" name="Line Callout 2 18"/>
          <p:cNvSpPr/>
          <p:nvPr/>
        </p:nvSpPr>
        <p:spPr>
          <a:xfrm>
            <a:off x="7391400" y="5943600"/>
            <a:ext cx="1905000" cy="685800"/>
          </a:xfrm>
          <a:prstGeom prst="borderCallout2">
            <a:avLst>
              <a:gd name="adj1" fmla="val 46528"/>
              <a:gd name="adj2" fmla="val -6333"/>
              <a:gd name="adj3" fmla="val 46528"/>
              <a:gd name="adj4" fmla="val -6667"/>
              <a:gd name="adj5" fmla="val -15278"/>
              <a:gd name="adj6" fmla="val -46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هزینه حمل و نفل</a:t>
            </a:r>
            <a:endParaRPr lang="en-US" dirty="0">
              <a:solidFill>
                <a:prstClr val="black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02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17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>
              <a:defRPr/>
            </a:pPr>
            <a:r>
              <a:rPr lang="en-US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to</a:t>
            </a:r>
          </a:p>
        </p:txBody>
      </p:sp>
      <p:pic>
        <p:nvPicPr>
          <p:cNvPr id="50181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0183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018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495801"/>
            <a:ext cx="8483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1"/>
            <a:ext cx="75120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29200"/>
            <a:ext cx="5657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267076"/>
            <a:ext cx="4968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Callout 2 13"/>
          <p:cNvSpPr/>
          <p:nvPr/>
        </p:nvSpPr>
        <p:spPr>
          <a:xfrm>
            <a:off x="4495800" y="1371600"/>
            <a:ext cx="9906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607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زمان تولید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7543800" y="1371600"/>
            <a:ext cx="1600200" cy="609600"/>
          </a:xfrm>
          <a:prstGeom prst="borderCallout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زمان عادی موجود +  اضافه کاری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2286000" y="3200400"/>
            <a:ext cx="990600" cy="609600"/>
          </a:xfrm>
          <a:prstGeom prst="borderCallout2">
            <a:avLst>
              <a:gd name="adj1" fmla="val 27083"/>
              <a:gd name="adj2" fmla="val 173719"/>
              <a:gd name="adj3" fmla="val -12500"/>
              <a:gd name="adj4" fmla="val 101282"/>
              <a:gd name="adj5" fmla="val -14584"/>
              <a:gd name="adj6" fmla="val 648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میزان تولید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9" name="Line Callout 2 18"/>
          <p:cNvSpPr/>
          <p:nvPr/>
        </p:nvSpPr>
        <p:spPr>
          <a:xfrm>
            <a:off x="6324600" y="2743200"/>
            <a:ext cx="1981200" cy="609600"/>
          </a:xfrm>
          <a:prstGeom prst="borderCallout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نعداد دورهای تولید در مقدار تولید در هر دور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6629400" y="5867400"/>
            <a:ext cx="2438400" cy="76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500"/>
              <a:gd name="adj6" fmla="val -522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تضمین یک مقدار مینیمم برای تولید در نودها و دوره های مختلف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656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18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>
              <a:defRPr/>
            </a:pPr>
            <a:r>
              <a:rPr lang="en-US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to</a:t>
            </a:r>
          </a:p>
        </p:txBody>
      </p:sp>
      <p:pic>
        <p:nvPicPr>
          <p:cNvPr id="51205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1207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120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1"/>
            <a:ext cx="84582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43376"/>
            <a:ext cx="7353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53001"/>
            <a:ext cx="84788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Callout 2 11"/>
          <p:cNvSpPr/>
          <p:nvPr/>
        </p:nvSpPr>
        <p:spPr>
          <a:xfrm>
            <a:off x="7010400" y="1295400"/>
            <a:ext cx="2819400" cy="838200"/>
          </a:xfrm>
          <a:prstGeom prst="borderCallout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تعادل موجودی  در پایان یک دوره = ورودی – خروجی تولیدی در این دوره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2590800" y="5715000"/>
            <a:ext cx="2819400" cy="838200"/>
          </a:xfrm>
          <a:prstGeom prst="borderCallout2">
            <a:avLst>
              <a:gd name="adj1" fmla="val 92992"/>
              <a:gd name="adj2" fmla="val 104280"/>
              <a:gd name="adj3" fmla="val 92993"/>
              <a:gd name="adj4" fmla="val 113062"/>
              <a:gd name="adj5" fmla="val -8712"/>
              <a:gd name="adj6" fmla="val 14567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کنترل ارسال محصولات بین نودها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72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19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>
              <a:defRPr/>
            </a:pPr>
            <a:r>
              <a:rPr lang="en-US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to</a:t>
            </a:r>
          </a:p>
        </p:txBody>
      </p:sp>
      <p:pic>
        <p:nvPicPr>
          <p:cNvPr id="52229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2231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22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09850"/>
            <a:ext cx="3841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724401"/>
            <a:ext cx="83915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Callout 2 11"/>
          <p:cNvSpPr/>
          <p:nvPr/>
        </p:nvSpPr>
        <p:spPr>
          <a:xfrm>
            <a:off x="7010400" y="1676400"/>
            <a:ext cx="28194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682"/>
              <a:gd name="adj6" fmla="val -403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سطح موجودی برای حجم فیزیکی هر محصول </a:t>
            </a:r>
            <a:r>
              <a:rPr lang="fa-IR" b="1" dirty="0">
                <a:solidFill>
                  <a:prstClr val="black"/>
                </a:solidFill>
                <a:cs typeface="B Titr" pitchFamily="2" charset="-78"/>
              </a:rPr>
              <a:t>&lt;</a:t>
            </a: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 ماکزیمم حجم موجود در هر دوره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5486400" y="3429000"/>
            <a:ext cx="4419600" cy="1066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682"/>
              <a:gd name="adj6" fmla="val -199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b="1" dirty="0">
                <a:solidFill>
                  <a:prstClr val="black"/>
                </a:solidFill>
                <a:cs typeface="B Titr" pitchFamily="2" charset="-78"/>
              </a:rPr>
              <a:t>ن &lt;</a:t>
            </a: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 ماکزیمم حجم حمل و نقل در هر دوره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20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>
              <a:defRPr/>
            </a:pPr>
            <a:r>
              <a:rPr lang="en-US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to</a:t>
            </a:r>
          </a:p>
        </p:txBody>
      </p:sp>
      <p:pic>
        <p:nvPicPr>
          <p:cNvPr id="53253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3255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325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2286001"/>
            <a:ext cx="41497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81500"/>
            <a:ext cx="57610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Callout 2 11"/>
          <p:cNvSpPr/>
          <p:nvPr/>
        </p:nvSpPr>
        <p:spPr>
          <a:xfrm>
            <a:off x="7010400" y="1371600"/>
            <a:ext cx="28194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9773"/>
              <a:gd name="adj6" fmla="val -5387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تخمین ماکزیمم مقدار خرید برای هر نود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6172200" y="3352800"/>
            <a:ext cx="3505200" cy="1066800"/>
          </a:xfrm>
          <a:prstGeom prst="borderCallout2">
            <a:avLst>
              <a:gd name="adj1" fmla="val 50893"/>
              <a:gd name="adj2" fmla="val -7246"/>
              <a:gd name="adj3" fmla="val 50893"/>
              <a:gd name="adj4" fmla="val -15942"/>
              <a:gd name="adj5" fmla="val 108063"/>
              <a:gd name="adj6" fmla="val -262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موجودی تقاضا برای یک محصول و نود در یک دوره معین </a:t>
            </a: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≈</a:t>
            </a: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  موجودی تقاضا در دوره قبل + تفاوت بین تقاضا و عرضه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05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0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endParaRPr lang="fa-IR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21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>
              <a:defRPr/>
            </a:pPr>
            <a:r>
              <a:rPr lang="en-US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to</a:t>
            </a:r>
          </a:p>
        </p:txBody>
      </p:sp>
      <p:pic>
        <p:nvPicPr>
          <p:cNvPr id="54277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4279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428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1"/>
            <a:ext cx="58499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667001"/>
            <a:ext cx="68929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Callout 2 13"/>
          <p:cNvSpPr/>
          <p:nvPr/>
        </p:nvSpPr>
        <p:spPr>
          <a:xfrm>
            <a:off x="4800600" y="1600200"/>
            <a:ext cx="3124200" cy="914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682"/>
              <a:gd name="adj6" fmla="val -403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زمان اضافه کاری برای یک منبع در یک نود و دوره مشخص </a:t>
            </a: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≈ </a:t>
            </a: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کل زمان تولید </a:t>
            </a: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-</a:t>
            </a: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 زمان تولید موجود + زمان بیکاری</a:t>
            </a:r>
            <a:endParaRPr 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6096000" y="3581400"/>
            <a:ext cx="3048000" cy="914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682"/>
              <a:gd name="adj6" fmla="val -403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مجموع محصولات تأمین شده کمتر یا مساوی است با تقاضا + موجودی بابت سفارشات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91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22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>
              <a:defRPr/>
            </a:pPr>
            <a:r>
              <a:rPr lang="en-US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to</a:t>
            </a:r>
          </a:p>
        </p:txBody>
      </p:sp>
      <p:pic>
        <p:nvPicPr>
          <p:cNvPr id="55300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5302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55304" name="Content Placeholder 10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endParaRPr lang="fa-IR" altLang="fa-IR" smtClean="0"/>
          </a:p>
        </p:txBody>
      </p:sp>
      <p:pic>
        <p:nvPicPr>
          <p:cNvPr id="5530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57676"/>
            <a:ext cx="72310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51464"/>
            <a:ext cx="54102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0801"/>
            <a:ext cx="3987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41688"/>
            <a:ext cx="6319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Callout 2 14"/>
          <p:cNvSpPr/>
          <p:nvPr/>
        </p:nvSpPr>
        <p:spPr>
          <a:xfrm>
            <a:off x="1828800" y="1676400"/>
            <a:ext cx="2819400" cy="609600"/>
          </a:xfrm>
          <a:prstGeom prst="borderCallout2">
            <a:avLst>
              <a:gd name="adj1" fmla="val 10845"/>
              <a:gd name="adj2" fmla="val 104946"/>
              <a:gd name="adj3" fmla="val 9264"/>
              <a:gd name="adj4" fmla="val 114943"/>
              <a:gd name="adj5" fmla="val 146887"/>
              <a:gd name="adj6" fmla="val 14248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000" dirty="0">
                <a:solidFill>
                  <a:prstClr val="black"/>
                </a:solidFill>
                <a:cs typeface="B Titr" pitchFamily="2" charset="-78"/>
              </a:rPr>
              <a:t>منفی نبودن متغیرهای تصمیم</a:t>
            </a:r>
            <a:endParaRPr lang="en-US" sz="20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25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273050"/>
            <a:ext cx="8231187" cy="1144588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rtl="1" eaLnBrk="1" hangingPunct="1"/>
            <a:r>
              <a:rPr lang="en-US" altLang="fa-IR" sz="3200" b="1">
                <a:latin typeface="Times New Roman" panose="02020603050405020304" pitchFamily="18" charset="0"/>
              </a:rPr>
              <a:t>Other Mathematical Programming Models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Stochastic Programming Models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The models discussed above assume that all parameters are known with certainty,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This is not the case in real-life situations.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To obtain robust results, the impact of uncertainty needs to be assessed.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Stochastic programming is one of the techniques allowing accounting for stochastic parameters.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Many of the stochastic programming models developed for supply chain configuration have demand as a stochastic parameter.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Demand uncertainty usually is represented by multiple demand scenarios.</a:t>
            </a:r>
          </a:p>
        </p:txBody>
      </p:sp>
    </p:spTree>
    <p:extLst>
      <p:ext uri="{BB962C8B-B14F-4D97-AF65-F5344CB8AC3E}">
        <p14:creationId xmlns:p14="http://schemas.microsoft.com/office/powerpoint/2010/main" val="38302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23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متدولوژی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56324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6326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56328" name="Content Placeholder 11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algn="just" eaLnBrk="1" hangingPunct="1"/>
            <a:endParaRPr lang="fa-IR" altLang="fa-IR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8956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017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24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تابع هدف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57348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7350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57352" name="Content Placeholder 11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q"/>
            </a:pPr>
            <a:endParaRPr lang="fa-IR" altLang="fa-IR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pic>
        <p:nvPicPr>
          <p:cNvPr id="573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90764"/>
            <a:ext cx="93059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10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25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یکی از محدودیت ها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58372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8374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58376" name="Content Placeholder 11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q"/>
            </a:pPr>
            <a:endParaRPr lang="fa-IR" altLang="fa-IR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pic>
        <p:nvPicPr>
          <p:cNvPr id="5837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6" y="1905001"/>
            <a:ext cx="81502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Callout 2 10"/>
          <p:cNvSpPr/>
          <p:nvPr/>
        </p:nvSpPr>
        <p:spPr>
          <a:xfrm>
            <a:off x="7543800" y="2286000"/>
            <a:ext cx="2057400" cy="838200"/>
          </a:xfrm>
          <a:prstGeom prst="borderCallout2">
            <a:avLst>
              <a:gd name="adj1" fmla="val 17235"/>
              <a:gd name="adj2" fmla="val -3379"/>
              <a:gd name="adj3" fmla="val 18750"/>
              <a:gd name="adj4" fmla="val -16667"/>
              <a:gd name="adj5" fmla="val 132197"/>
              <a:gd name="adj6" fmla="val -1020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درجه ای که حداقل تمامی محدودیت ها برآورده شوند.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97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</p:nvPr>
        </p:nvGraphicFramePr>
        <p:xfrm>
          <a:off x="1752600" y="1600201"/>
          <a:ext cx="7696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26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متدولوژی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59397" name="Picture 1" descr="aut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9399" name="Picture 2" descr="aut-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5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متشکل از 47 شرکت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تشکیل دهنده یک قسمت از زنجیره تأمین اتومبیل (تأمین صندلی)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انتقال اطلاعات تقاضا</a:t>
            </a:r>
            <a:r>
              <a:rPr lang="en-US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(صندلی های اتومبیل) به صورت هفته ای برای افق برنامه ریزی 6 ماهه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بررسی مدل پیشنهادی به عنوان یک ابزار مفید در بهبود فرایند تصمیم گیری در یک محیط غیرقطعی</a:t>
            </a:r>
            <a:endParaRPr lang="en-US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27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زنجیره تأمین اتومبیل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0421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0423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79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28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زنجیره تأمین اتومبیل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1445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1447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144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133601"/>
            <a:ext cx="63912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26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>
            <a:normAutofit/>
          </a:bodyPr>
          <a:lstStyle/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latin typeface="Times New Roman" pitchFamily="18" charset="0"/>
                <a:cs typeface="B Lotus" pitchFamily="2" charset="-78"/>
              </a:rPr>
              <a:t>استفاده از </a:t>
            </a: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زبان مدل سازی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en-US" sz="2300" dirty="0">
                <a:latin typeface="Times New Roman" pitchFamily="18" charset="0"/>
                <a:cs typeface="B Lotus" pitchFamily="2" charset="-78"/>
              </a:rPr>
              <a:t>Maximal Software Incorporation, 2004</a:t>
            </a:r>
          </a:p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حل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 توسط </a:t>
            </a:r>
            <a:r>
              <a:rPr lang="en-US" sz="2300" dirty="0">
                <a:latin typeface="Times New Roman" pitchFamily="18" charset="0"/>
                <a:cs typeface="B Lotus" pitchFamily="2" charset="-78"/>
              </a:rPr>
              <a:t>CPLEX</a:t>
            </a:r>
            <a:r>
              <a:rPr lang="en-US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en-US" sz="2300" dirty="0">
                <a:latin typeface="Times New Roman" pitchFamily="18" charset="0"/>
                <a:cs typeface="B Lotus" pitchFamily="2" charset="-78"/>
              </a:rPr>
              <a:t>9.0</a:t>
            </a:r>
            <a:r>
              <a:rPr lang="en-US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en-US" sz="2300" dirty="0">
                <a:latin typeface="Times New Roman" pitchFamily="18" charset="0"/>
                <a:cs typeface="B Lotus" pitchFamily="2" charset="-78"/>
              </a:rPr>
              <a:t>solver</a:t>
            </a:r>
          </a:p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مدیریت داده های ورودی و خروجی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 از طریق پایگاه داده </a:t>
            </a:r>
            <a:r>
              <a:rPr lang="en-US" sz="2300" dirty="0">
                <a:latin typeface="Times New Roman" pitchFamily="18" charset="0"/>
                <a:cs typeface="B Lotus" pitchFamily="2" charset="-78"/>
              </a:rPr>
              <a:t>MS</a:t>
            </a:r>
            <a:r>
              <a:rPr lang="en-US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en-US" sz="2300" dirty="0">
                <a:latin typeface="Times New Roman" pitchFamily="18" charset="0"/>
                <a:cs typeface="B Lotus" pitchFamily="2" charset="-78"/>
              </a:rPr>
              <a:t>SQL</a:t>
            </a:r>
            <a:r>
              <a:rPr lang="en-US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en-US" sz="2300" dirty="0">
                <a:latin typeface="Times New Roman" pitchFamily="18" charset="0"/>
                <a:cs typeface="B Lotus" pitchFamily="2" charset="-78"/>
              </a:rPr>
              <a:t>Server</a:t>
            </a:r>
            <a:endParaRPr lang="fa-IR" sz="2300" dirty="0">
              <a:latin typeface="Times New Roman" pitchFamily="18" charset="0"/>
              <a:cs typeface="B Lotus" pitchFamily="2" charset="-78"/>
            </a:endParaRPr>
          </a:p>
          <a:p>
            <a:pPr marL="274320" indent="-274320" algn="just" rtl="1">
              <a:buFont typeface="Wingdings" panose="05000000000000000000" pitchFamily="2" charset="2"/>
              <a:buChar char="Ø"/>
              <a:defRPr/>
            </a:pPr>
            <a:r>
              <a:rPr lang="fa-IR" sz="2300" dirty="0">
                <a:latin typeface="Times New Roman" pitchFamily="18" charset="0"/>
                <a:cs typeface="B Lotus" pitchFamily="2" charset="-78"/>
              </a:rPr>
              <a:t>انجام آزمایشات در یک </a:t>
            </a:r>
            <a:r>
              <a:rPr lang="en-US" sz="2300" dirty="0">
                <a:latin typeface="Times New Roman" pitchFamily="18" charset="0"/>
                <a:cs typeface="B Lotus" pitchFamily="2" charset="-78"/>
              </a:rPr>
              <a:t>Intel Xeon PC</a:t>
            </a:r>
          </a:p>
          <a:p>
            <a:pPr marL="640080" lvl="1" indent="-274320" algn="just" rtl="1"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B Lotus" pitchFamily="2" charset="-78"/>
              </a:rPr>
              <a:t>2.8 GHZ</a:t>
            </a:r>
          </a:p>
          <a:p>
            <a:pPr marL="640080" lvl="1" indent="-274320" algn="just" rtl="1"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B Lotus" pitchFamily="2" charset="-78"/>
              </a:rPr>
              <a:t>1 GB of RAM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29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پیاده سازی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2469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2471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2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None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30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3493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3495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349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295400"/>
            <a:ext cx="62769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Callout 2 10"/>
          <p:cNvSpPr/>
          <p:nvPr/>
        </p:nvSpPr>
        <p:spPr>
          <a:xfrm>
            <a:off x="5943600" y="609600"/>
            <a:ext cx="2057400" cy="533400"/>
          </a:xfrm>
          <a:prstGeom prst="borderCallout2">
            <a:avLst>
              <a:gd name="adj1" fmla="val 17235"/>
              <a:gd name="adj2" fmla="val -3379"/>
              <a:gd name="adj3" fmla="val 18750"/>
              <a:gd name="adj4" fmla="val -16667"/>
              <a:gd name="adj5" fmla="val 184362"/>
              <a:gd name="adj6" fmla="val -4773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white"/>
                </a:solidFill>
                <a:cs typeface="B Titr" pitchFamily="2" charset="-78"/>
              </a:rPr>
              <a:t>دوره های زمانی هفتگی</a:t>
            </a:r>
            <a:endParaRPr lang="en-US" sz="1600" dirty="0">
              <a:solidFill>
                <a:prstClr val="white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10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در نظر گرفتن تنها  یک کالای تمام شده (یک صندلی مشخص شامل 55 جزء)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تنها کالای تمام شده تقاضای بیرونی دارد.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برخی از متغیرهای تصمیم به عنوان اعداد صحیح در نظر گرفته شده اند.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موجودی جنسی که بابت سفارشات در انبار موجود است برای کالای تمام شده در نظر گرفته می شود اما با یک هزینه بالا!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مقادیر تقاضا برای اولین دوره زمانی ثابت در نظر گرفته می شود.</a:t>
            </a:r>
            <a:endParaRPr lang="en-US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31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فرضیات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4517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4519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47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10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ارزیابی نتایج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5541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5543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55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743076"/>
            <a:ext cx="92948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273050"/>
            <a:ext cx="8231187" cy="1144588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rtl="1" eaLnBrk="1" hangingPunct="1"/>
            <a:r>
              <a:rPr lang="en-US" altLang="fa-IR" sz="3200" b="1">
                <a:latin typeface="Times New Roman" panose="02020603050405020304" pitchFamily="18" charset="0"/>
              </a:rPr>
              <a:t>Other Mathematical Programming Models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Example: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a prototype objective function can be expressed as: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latin typeface="Times New Roman" pitchFamily="18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latin typeface="Times New Roman" pitchFamily="18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latin typeface="Times New Roman" pitchFamily="18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c represents all parameters of the supply chain configuration problem,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D represents demand,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Q represents continuous decision variables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Y represents binary decision variables (e.g., inclusion of units in the supply chain).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F is an abstract function,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E is the expected profit,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s=1,…,S are evaluated demand scenarios.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2492375"/>
            <a:ext cx="63754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7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33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8040026" y="3263080"/>
            <a:ext cx="4148720" cy="365760"/>
          </a:xfrm>
        </p:spPr>
        <p:txBody>
          <a:bodyPr/>
          <a:lstStyle/>
          <a:p>
            <a:pPr algn="ctr">
              <a:defRPr/>
            </a:pPr>
            <a:r>
              <a:rPr lang="fa-IR" sz="1400">
                <a:ln>
                  <a:solidFill>
                    <a:srgbClr val="002060"/>
                  </a:solidFill>
                </a:ln>
                <a:cs typeface="B Titr" pitchFamily="2" charset="-78"/>
              </a:rPr>
              <a:t>مدیریت زنجیره های تأمین - خرداد  89</a:t>
            </a:r>
            <a:endParaRPr lang="en-US" sz="1400" dirty="0">
              <a:ln>
                <a:solidFill>
                  <a:srgbClr val="002060"/>
                </a:solidFill>
              </a:ln>
              <a:cs typeface="B 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ارزیابی نتایج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6566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6568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65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9372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34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ارزیابی نتایج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7589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7591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759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181226"/>
            <a:ext cx="74771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Callout 2 11"/>
          <p:cNvSpPr/>
          <p:nvPr/>
        </p:nvSpPr>
        <p:spPr>
          <a:xfrm>
            <a:off x="5562600" y="2286000"/>
            <a:ext cx="3581400" cy="1143000"/>
          </a:xfrm>
          <a:prstGeom prst="borderCallout2">
            <a:avLst>
              <a:gd name="adj1" fmla="val 17235"/>
              <a:gd name="adj2" fmla="val -3379"/>
              <a:gd name="adj3" fmla="val 18750"/>
              <a:gd name="adj4" fmla="val -16667"/>
              <a:gd name="adj5" fmla="val 150379"/>
              <a:gd name="adj6" fmla="val -376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buFont typeface="Wingdings" pitchFamily="2" charset="2"/>
              <a:buChar char="ü"/>
              <a:defRPr/>
            </a:pP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 داشتن سطح سرویس بالاتر</a:t>
            </a:r>
          </a:p>
          <a:p>
            <a:pPr algn="just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دلالت بر حمل و نقل بیشتر مواد برای پوشش مقادیر تقاضا شده برای مشتریان به منظور عدم تأخیر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67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35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ارزیابی نتایج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8613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8615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86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857376"/>
            <a:ext cx="714851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8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36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ارزیابی نتایج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9637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9639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96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057401"/>
            <a:ext cx="783272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96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37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ارزیابی نتایج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70661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0663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06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6" y="1447800"/>
            <a:ext cx="84867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34000" y="2362200"/>
            <a:ext cx="1066800" cy="40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019800" y="1600200"/>
            <a:ext cx="1828800" cy="762000"/>
          </a:xfrm>
          <a:prstGeom prst="cloudCallout">
            <a:avLst>
              <a:gd name="adj1" fmla="val -23919"/>
              <a:gd name="adj2" fmla="val 891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بالاتر بودن مقادیر تقاضا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43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38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ارزیابی نتایج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71685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1687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168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030414"/>
            <a:ext cx="2981325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4" y="2076451"/>
            <a:ext cx="3582987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2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39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ارزیابی نتایج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72709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2711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27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9448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800600" y="4267200"/>
            <a:ext cx="381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24000" y="2590800"/>
            <a:ext cx="304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24000" y="4267200"/>
            <a:ext cx="304800" cy="457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24400" y="2590800"/>
            <a:ext cx="533400" cy="1066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3581400"/>
            <a:ext cx="74676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10800000">
            <a:off x="9067800" y="3581400"/>
            <a:ext cx="304800" cy="228600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q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برنامه ریزی زنجیره تأمین در یک محیط غیرقطعی یک فعالیت پیچیده است.</a:t>
            </a:r>
          </a:p>
          <a:p>
            <a:pPr algn="just" rtl="1" eaLnBrk="1" hangingPunct="1">
              <a:buFont typeface="Wingdings" panose="05000000000000000000" pitchFamily="2" charset="2"/>
              <a:buChar char="q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معرفی یک مدل برنامه ریزی زنجیره تأمین</a:t>
            </a:r>
          </a:p>
          <a:p>
            <a:pPr algn="just" rtl="1" eaLnBrk="1" hangingPunct="1">
              <a:buFont typeface="Wingdings" panose="05000000000000000000" pitchFamily="2" charset="2"/>
              <a:buChar char="q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در این مقاله عدم قطعیت های زنجیره تأمین  با مجموعه های فازی مدل شد.</a:t>
            </a:r>
          </a:p>
          <a:p>
            <a:pPr algn="just" rtl="1" eaLnBrk="1" hangingPunct="1">
              <a:buFont typeface="Wingdings" panose="05000000000000000000" pitchFamily="2" charset="2"/>
              <a:buChar char="q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رسیدن به سطح سرویس بهتر، هزینه نهایی کمتر اما افزایش در محاسبات و سطوح موجودی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40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نتیجه گیری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73733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3735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7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q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اعمال سایر روش های برنامه ریزی ریاضی فازی برای رسیدن به تطبیق بهتر با عدم قطعیت ها در یک زنجیره تأمین واقعی</a:t>
            </a:r>
          </a:p>
          <a:p>
            <a:pPr algn="just" rtl="1" eaLnBrk="1" hangingPunct="1">
              <a:buFont typeface="Wingdings" panose="05000000000000000000" pitchFamily="2" charset="2"/>
              <a:buChar char="q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تجمیع مدل های تحلیی و شبیه سازی</a:t>
            </a:r>
            <a:endParaRPr lang="en-US" altLang="fa-IR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41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کارهای آینده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74757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4759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23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/>
          <a:lstStyle/>
          <a:p>
            <a:pPr algn="ctr" rtl="1" eaLnBrk="1" hangingPunct="1">
              <a:buFont typeface="Wingdings" panose="05000000000000000000" pitchFamily="2" charset="2"/>
              <a:buNone/>
            </a:pPr>
            <a:endParaRPr lang="fa-IR" altLang="fa-IR" sz="360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ctr" rtl="1" eaLnBrk="1" hangingPunct="1">
              <a:buFont typeface="Wingdings" panose="05000000000000000000" pitchFamily="2" charset="2"/>
              <a:buNone/>
            </a:pPr>
            <a:endParaRPr lang="fa-IR" altLang="fa-IR" sz="360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ctr" rtl="1" eaLnBrk="1" hangingPunct="1">
              <a:buFont typeface="Wingdings" panose="05000000000000000000" pitchFamily="2" charset="2"/>
              <a:buNone/>
            </a:pPr>
            <a:r>
              <a:rPr lang="fa-IR" altLang="fa-IR" sz="4400" b="1">
                <a:solidFill>
                  <a:srgbClr val="0070C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کاربرد در خدمات الکترونیکی</a:t>
            </a:r>
            <a:endParaRPr lang="en-US" altLang="fa-IR" sz="4400" b="1">
              <a:solidFill>
                <a:srgbClr val="0070C0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42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کارهای آینده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75781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5783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199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273050"/>
            <a:ext cx="8231187" cy="1144588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rtl="1" eaLnBrk="1" hangingPunct="1"/>
            <a:r>
              <a:rPr lang="en-US" altLang="fa-IR" sz="3200" b="1">
                <a:latin typeface="Times New Roman" panose="02020603050405020304" pitchFamily="18" charset="0"/>
              </a:rPr>
              <a:t>Other Mathematical Programming Models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Kim et al. (2002) develop a model for determining ordering quantities from suppliers for a fixed supply chain network subject to demand uncertainty.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The demand uncertainty is represented using demand probability density function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an iterative model-solving procedure is developed without relying on using scenarios.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Santos et al. (2005) develop a stochastic programming model for a typical supply chain configuration problem.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The model minimizes total investment and operating costs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deciding which facilities to build and routing products from suppliers to customers.</a:t>
            </a:r>
          </a:p>
        </p:txBody>
      </p:sp>
    </p:spTree>
    <p:extLst>
      <p:ext uri="{BB962C8B-B14F-4D97-AF65-F5344CB8AC3E}">
        <p14:creationId xmlns:p14="http://schemas.microsoft.com/office/powerpoint/2010/main" val="9400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981200" y="1506539"/>
            <a:ext cx="82296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a-IR" smtClean="0"/>
              <a:t>مکانیزم‌های هماهنگی سلسله‌مراتبی در زنجیره تامین</a:t>
            </a:r>
            <a:endParaRPr smtClean="0"/>
          </a:p>
        </p:txBody>
      </p:sp>
      <p:sp>
        <p:nvSpPr>
          <p:cNvPr id="76803" name="Subtitle 3"/>
          <p:cNvSpPr>
            <a:spLocks noGrp="1"/>
          </p:cNvSpPr>
          <p:nvPr>
            <p:ph type="subTitle" idx="1"/>
          </p:nvPr>
        </p:nvSpPr>
        <p:spPr>
          <a:xfrm>
            <a:off x="3810000" y="5003800"/>
            <a:ext cx="6172200" cy="1371600"/>
          </a:xfrm>
        </p:spPr>
        <p:txBody>
          <a:bodyPr/>
          <a:lstStyle/>
          <a:p>
            <a:pPr eaLnBrk="1" hangingPunct="1"/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13483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بیان مسئله</a:t>
            </a:r>
            <a:endParaRPr lang="en-US" smtClean="0"/>
          </a:p>
        </p:txBody>
      </p:sp>
      <p:pic>
        <p:nvPicPr>
          <p:cNvPr id="7782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6588" y="2286000"/>
            <a:ext cx="8407400" cy="2554288"/>
          </a:xfrm>
        </p:spPr>
      </p:pic>
      <p:sp>
        <p:nvSpPr>
          <p:cNvPr id="7782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25366A0A-14AF-4B60-B348-1B8031CD3846}" type="slidenum">
              <a:rPr lang="en-US" altLang="fa-IR">
                <a:solidFill>
                  <a:srgbClr val="4F271C"/>
                </a:solidFill>
              </a:rPr>
              <a:pPr algn="l" eaLnBrk="1" hangingPunct="1"/>
              <a:t>51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بیان مسئله</a:t>
            </a:r>
            <a:endParaRPr lang="en-US" smtClean="0"/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a-IR" altLang="fa-IR" smtClean="0"/>
              <a:t>لینک تامین: بین یک تامین‌کننده و یک تولید کننده در شبکه‌ای از تامین‌کننده‌گان و تولید‌کننده‌گان</a:t>
            </a:r>
          </a:p>
          <a:p>
            <a:pPr eaLnBrk="1" hangingPunct="1"/>
            <a:r>
              <a:rPr lang="fa-IR" altLang="fa-IR" smtClean="0"/>
              <a:t>شبکه: ظرفیت استوکاستیک تامین‌کننده</a:t>
            </a:r>
          </a:p>
          <a:p>
            <a:pPr eaLnBrk="1" hangingPunct="1"/>
            <a:r>
              <a:rPr lang="fa-IR" altLang="fa-IR" smtClean="0"/>
              <a:t>علت وجود لینک: تامین تقاضای خارجی (نیاز مشتری در بازار)</a:t>
            </a:r>
          </a:p>
          <a:p>
            <a:pPr eaLnBrk="1" hangingPunct="1"/>
            <a:r>
              <a:rPr lang="fa-IR" altLang="fa-IR" smtClean="0"/>
              <a:t>دقت زمان‌بندی تامین وابسته به شرایط تامین‌کننده</a:t>
            </a:r>
          </a:p>
          <a:p>
            <a:pPr eaLnBrk="1" hangingPunct="1"/>
            <a:r>
              <a:rPr lang="fa-IR" altLang="fa-IR" smtClean="0"/>
              <a:t>رابطه سلسله‌مراتبی: تولید‌کننده در سطح بالا و تامین‌کننده در سطح پائین</a:t>
            </a:r>
          </a:p>
          <a:p>
            <a:pPr eaLnBrk="1" hangingPunct="1"/>
            <a:r>
              <a:rPr lang="fa-IR" altLang="fa-IR" smtClean="0"/>
              <a:t>عدم اطلاع کامل تولید کننده از وضعیت تصمیم‌گیری (ظرفیت عملیاتی) تامین‌کننده</a:t>
            </a:r>
          </a:p>
          <a:p>
            <a:pPr eaLnBrk="1" hangingPunct="1"/>
            <a:r>
              <a:rPr lang="fa-IR" altLang="fa-IR" smtClean="0"/>
              <a:t>هماهنگی کردن لینک: مکانیزم کنترلی تنبیه دیرکرد</a:t>
            </a:r>
            <a:endParaRPr lang="en-US" altLang="fa-I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ED1F8081-A502-48E8-9338-2B238DE0961B}" type="slidenum">
              <a:rPr lang="en-US" altLang="fa-IR">
                <a:solidFill>
                  <a:srgbClr val="4F271C"/>
                </a:solidFill>
              </a:rPr>
              <a:pPr algn="l" eaLnBrk="1" hangingPunct="1"/>
              <a:t>52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بیان مسئله</a:t>
            </a:r>
            <a:endParaRPr 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رابطه سلسله‌ای بین تولید کننده و تامین کننده</a:t>
            </a:r>
          </a:p>
          <a:p>
            <a:pPr eaLnBrk="1" hangingPunct="1"/>
            <a:r>
              <a:rPr lang="fa-IR" altLang="fa-IR" smtClean="0"/>
              <a:t>عدم اطلاع تولید کننده از ظرفیت تامین کننده</a:t>
            </a:r>
          </a:p>
          <a:p>
            <a:pPr eaLnBrk="1" hangingPunct="1"/>
            <a:r>
              <a:rPr lang="fa-IR" altLang="fa-IR" smtClean="0"/>
              <a:t>مکانیزم کنترلی تنبیهی (فعالیت رهبری)</a:t>
            </a:r>
            <a:endParaRPr lang="en-US" altLang="fa-IR" smtClean="0"/>
          </a:p>
          <a:p>
            <a:pPr eaLnBrk="1" hangingPunct="1"/>
            <a:r>
              <a:rPr lang="en-US" altLang="fa-IR" smtClean="0"/>
              <a:t>t = 1, …, T</a:t>
            </a:r>
          </a:p>
          <a:p>
            <a:pPr eaLnBrk="1" hangingPunct="1"/>
            <a:r>
              <a:rPr lang="en-US" altLang="fa-IR" smtClean="0"/>
              <a:t>q = (q1, …, qr) quantity of components orders (</a:t>
            </a:r>
            <a:r>
              <a:rPr lang="fa-IR" altLang="fa-IR" smtClean="0"/>
              <a:t>وظیفه‌ای</a:t>
            </a:r>
            <a:r>
              <a:rPr lang="en-US" altLang="fa-IR" smtClean="0"/>
              <a:t>)</a:t>
            </a:r>
          </a:p>
          <a:p>
            <a:pPr eaLnBrk="1" hangingPunct="1"/>
            <a:r>
              <a:rPr lang="en-US" altLang="fa-IR" smtClean="0"/>
              <a:t>d = (d1, …, dr) delivery for qi deviating delta (</a:t>
            </a:r>
            <a:r>
              <a:rPr lang="fa-IR" altLang="fa-IR" smtClean="0"/>
              <a:t>کنترلی</a:t>
            </a:r>
            <a:r>
              <a:rPr lang="en-US" altLang="fa-IR" smtClean="0"/>
              <a:t>)</a:t>
            </a:r>
            <a:endParaRPr lang="fa-IR" altLang="fa-I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7BDAECF6-7F88-4E5A-BF61-638D103BDFF8}" type="slidenum">
              <a:rPr lang="en-US" altLang="fa-IR">
                <a:solidFill>
                  <a:srgbClr val="4F271C"/>
                </a:solidFill>
              </a:rPr>
              <a:pPr algn="l" eaLnBrk="1" hangingPunct="1"/>
              <a:t>53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بیان مسئله</a:t>
            </a:r>
            <a:endParaRPr lang="en-US" smtClean="0"/>
          </a:p>
        </p:txBody>
      </p:sp>
      <p:pic>
        <p:nvPicPr>
          <p:cNvPr id="8089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9914" y="1924050"/>
            <a:ext cx="6429375" cy="3619500"/>
          </a:xfrm>
        </p:spPr>
      </p:pic>
      <p:sp>
        <p:nvSpPr>
          <p:cNvPr id="8090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3DA0D8DE-8E22-418B-8EF7-8BDD35221E97}" type="slidenum">
              <a:rPr lang="en-US" altLang="fa-IR">
                <a:solidFill>
                  <a:srgbClr val="4F271C"/>
                </a:solidFill>
              </a:rPr>
              <a:pPr algn="l" eaLnBrk="1" hangingPunct="1"/>
              <a:t>54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بیان مسئله</a:t>
            </a:r>
            <a:endParaRPr lang="en-US" smtClean="0"/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عدم تقارن اطلاعات</a:t>
            </a:r>
          </a:p>
          <a:p>
            <a:pPr eaLnBrk="1" hangingPunct="1"/>
            <a:r>
              <a:rPr lang="fa-IR" altLang="fa-IR" smtClean="0"/>
              <a:t>رفتار همکارانه و تیمی با اعتماد متقابل. غیر فرصت‌طلبانه و غیر کارفرما/پیمانکاری.</a:t>
            </a:r>
          </a:p>
          <a:p>
            <a:pPr eaLnBrk="1" hangingPunct="1"/>
            <a:r>
              <a:rPr lang="fa-IR" altLang="fa-IR" smtClean="0"/>
              <a:t>هدف جمع: بهینه‌سازی یک هدف مشترک.</a:t>
            </a:r>
          </a:p>
          <a:p>
            <a:pPr eaLnBrk="1" hangingPunct="1"/>
            <a:r>
              <a:rPr lang="fa-IR" altLang="fa-IR" smtClean="0"/>
              <a:t>هدف مقاله: کمیتی‌سازی اثر اطلاعات خصوصی بر عمکرد کلی لینک تامین.</a:t>
            </a:r>
            <a:endParaRPr lang="en-US" altLang="fa-I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029B23AD-5630-44D7-A545-161FD592FEE6}" type="slidenum">
              <a:rPr lang="en-US" altLang="fa-IR">
                <a:solidFill>
                  <a:srgbClr val="4F271C"/>
                </a:solidFill>
              </a:rPr>
              <a:pPr algn="l" eaLnBrk="1" hangingPunct="1"/>
              <a:t>55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بیان مسئله</a:t>
            </a:r>
            <a:endParaRPr lang="en-US" smtClean="0"/>
          </a:p>
        </p:txBody>
      </p:sp>
      <p:sp>
        <p:nvSpPr>
          <p:cNvPr id="82947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اثر ترکیبی دستورات وظیفه‌ای و کنترلی چیست؟</a:t>
            </a:r>
          </a:p>
          <a:p>
            <a:pPr eaLnBrk="1" hangingPunct="1"/>
            <a:r>
              <a:rPr lang="fa-IR" altLang="fa-IR" smtClean="0"/>
              <a:t>اثر عدم تقارن اطلاعات بین تولید کننده و تامین کننده بر بهره‌وری لینک تامین چیست؟</a:t>
            </a:r>
            <a:endParaRPr lang="en-US" altLang="fa-IR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D1D50B13-7CE5-483B-82CE-C1D3014C2C01}" type="slidenum">
              <a:rPr lang="en-US" altLang="fa-IR">
                <a:solidFill>
                  <a:srgbClr val="4F271C"/>
                </a:solidFill>
              </a:rPr>
              <a:pPr algn="l" eaLnBrk="1" hangingPunct="1"/>
              <a:t>56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8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مدل‌های تصمیم گیری لینک تامین</a:t>
            </a:r>
            <a:endParaRPr lang="en-US" smtClean="0"/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مدل تولید‌کننده - </a:t>
            </a:r>
            <a:r>
              <a:rPr lang="en-US" altLang="fa-IR" smtClean="0"/>
              <a:t>P</a:t>
            </a:r>
            <a:endParaRPr lang="fa-IR" altLang="fa-IR" smtClean="0"/>
          </a:p>
          <a:p>
            <a:pPr eaLnBrk="1" hangingPunct="1"/>
            <a:r>
              <a:rPr lang="fa-IR" altLang="fa-IR" smtClean="0"/>
              <a:t>مدل تامین‌کننده - </a:t>
            </a:r>
            <a:r>
              <a:rPr lang="en-US" altLang="fa-IR" smtClean="0"/>
              <a:t>S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E5E90BD4-0CC3-44DF-BEB6-DAF1121FD2E7}" type="slidenum">
              <a:rPr lang="en-US" altLang="fa-IR">
                <a:solidFill>
                  <a:srgbClr val="4F271C"/>
                </a:solidFill>
              </a:rPr>
              <a:pPr algn="l" eaLnBrk="1" hangingPunct="1"/>
              <a:t>57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تولید‌کننده </a:t>
            </a:r>
            <a:r>
              <a:rPr lang="en-US" smtClean="0"/>
              <a:t>P</a:t>
            </a:r>
            <a:endParaRPr lang="fa-IR" smtClean="0"/>
          </a:p>
        </p:txBody>
      </p:sp>
      <p:sp>
        <p:nvSpPr>
          <p:cNvPr id="84995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fa-IR" smtClean="0"/>
              <a:t>Make to order production situation.</a:t>
            </a:r>
          </a:p>
          <a:p>
            <a:pPr eaLnBrk="1" hangingPunct="1"/>
            <a:r>
              <a:rPr lang="en-US" altLang="fa-IR" smtClean="0"/>
              <a:t>Capacitated project planning model.</a:t>
            </a:r>
          </a:p>
          <a:p>
            <a:pPr eaLnBrk="1" hangingPunct="1"/>
            <a:r>
              <a:rPr lang="en-US" altLang="fa-IR" smtClean="0"/>
              <a:t>T</a:t>
            </a:r>
            <a:r>
              <a:rPr lang="fa-IR" altLang="fa-IR" smtClean="0"/>
              <a:t>: بازه زمانی برنامه‌ریزی، فرض می‌کنیم سفارشات مشتری در این بازه معلوم باشند.</a:t>
            </a:r>
          </a:p>
          <a:p>
            <a:pPr eaLnBrk="1" hangingPunct="1"/>
            <a:r>
              <a:rPr lang="en-US" altLang="fa-IR" smtClean="0"/>
              <a:t>l</a:t>
            </a:r>
            <a:r>
              <a:rPr lang="fa-IR" altLang="fa-IR" smtClean="0"/>
              <a:t>: لیست مجموعه سفارشات مشتری به تولید‌کننده.</a:t>
            </a:r>
          </a:p>
          <a:p>
            <a:pPr eaLnBrk="1" hangingPunct="1"/>
            <a:r>
              <a:rPr lang="en-US" altLang="fa-IR" smtClean="0"/>
              <a:t>j</a:t>
            </a:r>
            <a:r>
              <a:rPr lang="en-US" altLang="fa-IR" baseline="-25000" smtClean="0"/>
              <a:t>l</a:t>
            </a:r>
            <a:r>
              <a:rPr lang="fa-IR" altLang="fa-IR" smtClean="0"/>
              <a:t>:</a:t>
            </a:r>
            <a:r>
              <a:rPr lang="en-US" altLang="fa-IR" smtClean="0"/>
              <a:t> Manufacturing Jobs for l items.</a:t>
            </a:r>
          </a:p>
          <a:p>
            <a:pPr eaLnBrk="1" hangingPunct="1"/>
            <a:r>
              <a:rPr lang="en-US" altLang="fa-IR" smtClean="0"/>
              <a:t>E</a:t>
            </a:r>
            <a:r>
              <a:rPr lang="en-US" altLang="fa-IR" baseline="-25000" smtClean="0"/>
              <a:t>l</a:t>
            </a:r>
            <a:r>
              <a:rPr lang="fa-IR" altLang="fa-IR" smtClean="0"/>
              <a:t>:</a:t>
            </a:r>
            <a:r>
              <a:rPr lang="en-US" altLang="fa-IR" smtClean="0"/>
              <a:t> external due date for l items.</a:t>
            </a:r>
          </a:p>
          <a:p>
            <a:pPr eaLnBrk="1" hangingPunct="1"/>
            <a:r>
              <a:rPr lang="en-US" altLang="fa-IR" smtClean="0"/>
              <a:t>q</a:t>
            </a:r>
            <a:r>
              <a:rPr lang="en-US" altLang="fa-IR" baseline="-25000" smtClean="0"/>
              <a:t>it</a:t>
            </a:r>
            <a:r>
              <a:rPr lang="en-US" altLang="fa-IR" smtClean="0"/>
              <a:t> </a:t>
            </a:r>
            <a:r>
              <a:rPr lang="fa-IR" altLang="fa-IR" smtClean="0"/>
              <a:t>: لیست سفارشات تولید‌کننده به تامین‌کننده برای ماده اولیه </a:t>
            </a:r>
            <a:r>
              <a:rPr lang="en-US" altLang="fa-IR" smtClean="0"/>
              <a:t>i</a:t>
            </a:r>
            <a:r>
              <a:rPr lang="fa-IR" altLang="fa-IR" smtClean="0"/>
              <a:t> در زمان </a:t>
            </a:r>
            <a:r>
              <a:rPr lang="en-US" altLang="fa-IR" smtClean="0"/>
              <a:t>t</a:t>
            </a:r>
            <a:r>
              <a:rPr lang="fa-IR" altLang="fa-IR" smtClean="0"/>
              <a:t>.</a:t>
            </a:r>
            <a:endParaRPr lang="en-US" altLang="fa-IR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05D92E25-164F-48AC-AE5C-55158EEF1354}" type="slidenum">
              <a:rPr lang="en-US" altLang="fa-IR">
                <a:solidFill>
                  <a:srgbClr val="4F271C"/>
                </a:solidFill>
              </a:rPr>
              <a:pPr algn="l" eaLnBrk="1" hangingPunct="1"/>
              <a:t>58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تولید کننده (</a:t>
            </a:r>
            <a:r>
              <a:rPr lang="en-US" smtClean="0"/>
              <a:t>P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860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6125" y="1828800"/>
            <a:ext cx="8115300" cy="3157538"/>
          </a:xfrm>
        </p:spPr>
      </p:pic>
      <p:sp>
        <p:nvSpPr>
          <p:cNvPr id="8602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06189456-0D54-46A9-9E47-E78E7845FF66}" type="slidenum">
              <a:rPr lang="en-US" altLang="fa-IR">
                <a:solidFill>
                  <a:srgbClr val="4F271C"/>
                </a:solidFill>
              </a:rPr>
              <a:pPr algn="l" eaLnBrk="1" hangingPunct="1"/>
              <a:t>59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273050"/>
            <a:ext cx="8231187" cy="1144588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rtl="1" eaLnBrk="1" hangingPunct="1"/>
            <a:r>
              <a:rPr lang="en-US" altLang="fa-IR" sz="3200" b="1">
                <a:latin typeface="Times New Roman" panose="02020603050405020304" pitchFamily="18" charset="0"/>
              </a:rPr>
              <a:t>Other Mathematical Programming Models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/>
            <a:r>
              <a:rPr lang="en-US" altLang="fa-IR" smtClean="0">
                <a:latin typeface="Times New Roman" panose="02020603050405020304" pitchFamily="18" charset="0"/>
              </a:rPr>
              <a:t>It allows for uncertainty in</a:t>
            </a:r>
          </a:p>
          <a:p>
            <a:pPr lvl="2" eaLnBrk="1" hangingPunct="1"/>
            <a:r>
              <a:rPr lang="en-US" altLang="fa-IR" smtClean="0">
                <a:latin typeface="Times New Roman" panose="02020603050405020304" pitchFamily="18" charset="0"/>
              </a:rPr>
              <a:t> processing/ transportation costs, demand, supplies, and capacities and for limited, but a very large number of scenarios representing uncertainty in demand, as well as in other parameters.</a:t>
            </a:r>
          </a:p>
          <a:p>
            <a:pPr lvl="2" eaLnBrk="1" hangingPunct="1"/>
            <a:r>
              <a:rPr lang="en-US" altLang="fa-IR" smtClean="0">
                <a:latin typeface="Times New Roman" panose="02020603050405020304" pitchFamily="18" charset="0"/>
              </a:rPr>
              <a:t>The main constraints  enforce capacity limits, flow conversion limits, and facility opening requirements</a:t>
            </a:r>
          </a:p>
          <a:p>
            <a:pPr lvl="2" eaLnBrk="1" hangingPunct="1"/>
            <a:r>
              <a:rPr lang="en-US" altLang="fa-IR" smtClean="0">
                <a:latin typeface="Times New Roman" panose="02020603050405020304" pitchFamily="18" charset="0"/>
              </a:rPr>
              <a:t>The model is a two-stage stochastic program</a:t>
            </a:r>
          </a:p>
          <a:p>
            <a:pPr lvl="2" eaLnBrk="1" hangingPunct="1"/>
            <a:r>
              <a:rPr lang="en-US" altLang="fa-IR" smtClean="0">
                <a:latin typeface="Times New Roman" panose="02020603050405020304" pitchFamily="18" charset="0"/>
              </a:rPr>
              <a:t>minimizes the current investment cost and expected operational costs.</a:t>
            </a:r>
          </a:p>
        </p:txBody>
      </p:sp>
    </p:spTree>
    <p:extLst>
      <p:ext uri="{BB962C8B-B14F-4D97-AF65-F5344CB8AC3E}">
        <p14:creationId xmlns:p14="http://schemas.microsoft.com/office/powerpoint/2010/main" val="28197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تولید کننده (</a:t>
            </a:r>
            <a:r>
              <a:rPr lang="en-US" smtClean="0"/>
              <a:t>P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8704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8813" y="1371601"/>
            <a:ext cx="5467350" cy="5338763"/>
          </a:xfrm>
        </p:spPr>
      </p:pic>
      <p:sp>
        <p:nvSpPr>
          <p:cNvPr id="8704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6FA5FEB0-84C5-4343-A867-7D94877BEA0A}" type="slidenum">
              <a:rPr lang="en-US" altLang="fa-IR">
                <a:solidFill>
                  <a:srgbClr val="4F271C"/>
                </a:solidFill>
              </a:rPr>
              <a:pPr algn="l" eaLnBrk="1" hangingPunct="1"/>
              <a:t>60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2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تولید کننده (</a:t>
            </a:r>
            <a:r>
              <a:rPr lang="en-US" smtClean="0"/>
              <a:t>P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8806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6500" y="1371601"/>
            <a:ext cx="4484688" cy="5376863"/>
          </a:xfrm>
        </p:spPr>
      </p:pic>
      <p:sp>
        <p:nvSpPr>
          <p:cNvPr id="8806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6E3D9C19-68AB-4D8F-B6E9-702C983CD7A3}" type="slidenum">
              <a:rPr lang="en-US" altLang="fa-IR">
                <a:solidFill>
                  <a:srgbClr val="4F271C"/>
                </a:solidFill>
              </a:rPr>
              <a:pPr algn="l" eaLnBrk="1" hangingPunct="1"/>
              <a:t>61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تولید کننده (</a:t>
            </a:r>
            <a:r>
              <a:rPr lang="en-US" smtClean="0"/>
              <a:t>P</a:t>
            </a:r>
            <a:r>
              <a:rPr lang="fa-IR" smtClean="0"/>
              <a:t>)</a:t>
            </a:r>
            <a:endParaRPr lang="en-US" smtClean="0"/>
          </a:p>
        </p:txBody>
      </p:sp>
      <p:sp>
        <p:nvSpPr>
          <p:cNvPr id="89091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تابع هدف</a:t>
            </a:r>
          </a:p>
          <a:p>
            <a:pPr lvl="1" eaLnBrk="1" hangingPunct="1"/>
            <a:r>
              <a:rPr lang="fa-IR" altLang="fa-IR" smtClean="0"/>
              <a:t>هزینه‌های ظرفیت و تغییر ظرفیت</a:t>
            </a:r>
          </a:p>
          <a:p>
            <a:pPr lvl="1" eaLnBrk="1" hangingPunct="1"/>
            <a:r>
              <a:rPr lang="fa-IR" altLang="fa-IR" smtClean="0"/>
              <a:t>هزینه‌های خرید</a:t>
            </a:r>
          </a:p>
          <a:p>
            <a:pPr lvl="1" eaLnBrk="1" hangingPunct="1"/>
            <a:r>
              <a:rPr lang="fa-IR" altLang="fa-IR" smtClean="0"/>
              <a:t>هزینه‌های جریمه تولید کننده</a:t>
            </a:r>
          </a:p>
          <a:p>
            <a:pPr lvl="1" eaLnBrk="1" hangingPunct="1"/>
            <a:r>
              <a:rPr lang="fa-IR" altLang="fa-IR" smtClean="0"/>
              <a:t>هزینه تحویل پیش از موعد</a:t>
            </a:r>
          </a:p>
          <a:p>
            <a:pPr lvl="1" eaLnBrk="1" hangingPunct="1"/>
            <a:r>
              <a:rPr lang="fa-IR" altLang="fa-IR" smtClean="0"/>
              <a:t>هزینه نگهداری در انبار تولد کننده</a:t>
            </a:r>
          </a:p>
          <a:p>
            <a:pPr lvl="1" eaLnBrk="1" hangingPunct="1"/>
            <a:r>
              <a:rPr lang="fa-IR" altLang="fa-IR" smtClean="0"/>
              <a:t>هزینه تاخیر تامین کننده</a:t>
            </a:r>
          </a:p>
          <a:p>
            <a:pPr lvl="1" eaLnBrk="1" hangingPunct="1"/>
            <a:r>
              <a:rPr lang="fa-IR" altLang="fa-IR" smtClean="0"/>
              <a:t>هزینه اضافه‌کاری تولید کننده</a:t>
            </a:r>
            <a:endParaRPr lang="en-US" altLang="fa-I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808B410A-032F-4E52-97F1-EB522A576028}" type="slidenum">
              <a:rPr lang="en-US" altLang="fa-IR">
                <a:solidFill>
                  <a:srgbClr val="4F271C"/>
                </a:solidFill>
              </a:rPr>
              <a:pPr algn="l" eaLnBrk="1" hangingPunct="1"/>
              <a:t>62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4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تابع هدف تولید کننده</a:t>
            </a:r>
            <a:endParaRPr lang="en-US" smtClean="0"/>
          </a:p>
        </p:txBody>
      </p:sp>
      <p:pic>
        <p:nvPicPr>
          <p:cNvPr id="9011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1" y="1431926"/>
            <a:ext cx="8048625" cy="4587875"/>
          </a:xfrm>
        </p:spPr>
      </p:pic>
      <p:sp>
        <p:nvSpPr>
          <p:cNvPr id="90116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61A263F7-E23B-4BA1-9BED-4FB8E6BEDA29}" type="slidenum">
              <a:rPr lang="en-US" altLang="fa-IR">
                <a:solidFill>
                  <a:srgbClr val="4F271C"/>
                </a:solidFill>
              </a:rPr>
              <a:pPr algn="l" eaLnBrk="1" hangingPunct="1"/>
              <a:t>63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محدودیت‌های تغییر ظرفیت</a:t>
            </a:r>
            <a:endParaRPr lang="en-US" smtClean="0"/>
          </a:p>
        </p:txBody>
      </p:sp>
      <p:pic>
        <p:nvPicPr>
          <p:cNvPr id="9113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2464" y="2133600"/>
            <a:ext cx="8440737" cy="3068638"/>
          </a:xfrm>
        </p:spPr>
      </p:pic>
      <p:sp>
        <p:nvSpPr>
          <p:cNvPr id="9114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95F679B5-011C-46B6-8E6F-06E7CF901653}" type="slidenum">
              <a:rPr lang="en-US" altLang="fa-IR">
                <a:solidFill>
                  <a:srgbClr val="4F271C"/>
                </a:solidFill>
              </a:rPr>
              <a:pPr algn="l" eaLnBrk="1" hangingPunct="1"/>
              <a:t>64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0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 ظرفیت</a:t>
            </a:r>
            <a:endParaRPr lang="en-US" smtClean="0"/>
          </a:p>
        </p:txBody>
      </p:sp>
      <p:pic>
        <p:nvPicPr>
          <p:cNvPr id="9216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8463" y="2667000"/>
            <a:ext cx="8647112" cy="1981200"/>
          </a:xfrm>
        </p:spPr>
      </p:pic>
      <p:sp>
        <p:nvSpPr>
          <p:cNvPr id="9216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2FF8671C-7C72-4D91-90B3-7B993BA7BD11}" type="slidenum">
              <a:rPr lang="en-US" altLang="fa-IR">
                <a:solidFill>
                  <a:srgbClr val="4F271C"/>
                </a:solidFill>
              </a:rPr>
              <a:pPr algn="l" eaLnBrk="1" hangingPunct="1"/>
              <a:t>65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 شبکه</a:t>
            </a:r>
            <a:endParaRPr lang="en-US" smtClean="0"/>
          </a:p>
        </p:txBody>
      </p:sp>
      <p:sp>
        <p:nvSpPr>
          <p:cNvPr id="93187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شبکه‌ای از تولید‌کننده‌گان و تامین‌کننده‌گان</a:t>
            </a:r>
          </a:p>
          <a:p>
            <a:pPr eaLnBrk="1" hangingPunct="1"/>
            <a:r>
              <a:rPr lang="fa-IR" altLang="fa-IR" smtClean="0"/>
              <a:t>هر کار فقط یک بار شروع می‌شود</a:t>
            </a:r>
          </a:p>
          <a:p>
            <a:pPr eaLnBrk="1" hangingPunct="1"/>
            <a:r>
              <a:rPr lang="fa-IR" altLang="fa-IR" smtClean="0"/>
              <a:t>زمان انقضا</a:t>
            </a:r>
          </a:p>
          <a:p>
            <a:pPr eaLnBrk="1" hangingPunct="1"/>
            <a:r>
              <a:rPr lang="fa-IR" altLang="fa-IR" smtClean="0"/>
              <a:t>ساختار شبکه وابسته به زمان</a:t>
            </a:r>
            <a:endParaRPr lang="en-US" altLang="fa-IR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FC39E5D9-9DB4-4407-ABE5-5F923C1DBE74}" type="slidenum">
              <a:rPr lang="en-US" altLang="fa-IR">
                <a:solidFill>
                  <a:srgbClr val="4F271C"/>
                </a:solidFill>
              </a:rPr>
              <a:pPr algn="l" eaLnBrk="1" hangingPunct="1"/>
              <a:t>66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 شبکه</a:t>
            </a:r>
            <a:endParaRPr lang="en-US" smtClean="0"/>
          </a:p>
        </p:txBody>
      </p:sp>
      <p:pic>
        <p:nvPicPr>
          <p:cNvPr id="942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328739"/>
            <a:ext cx="8305800" cy="4854575"/>
          </a:xfrm>
        </p:spPr>
      </p:pic>
      <p:sp>
        <p:nvSpPr>
          <p:cNvPr id="9421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58470311-5B5B-4161-A8B3-BDE80CFDB66B}" type="slidenum">
              <a:rPr lang="en-US" altLang="fa-IR">
                <a:solidFill>
                  <a:srgbClr val="4F271C"/>
                </a:solidFill>
              </a:rPr>
              <a:pPr algn="l" eaLnBrk="1" hangingPunct="1"/>
              <a:t>67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 توازن مواد</a:t>
            </a:r>
            <a:endParaRPr lang="en-US" smtClean="0"/>
          </a:p>
        </p:txBody>
      </p:sp>
      <p:sp>
        <p:nvSpPr>
          <p:cNvPr id="95235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کار </a:t>
            </a:r>
            <a:r>
              <a:rPr lang="en-US" altLang="fa-IR" smtClean="0"/>
              <a:t>j</a:t>
            </a:r>
            <a:r>
              <a:rPr lang="fa-IR" altLang="fa-IR" smtClean="0"/>
              <a:t> در زمان </a:t>
            </a:r>
            <a:r>
              <a:rPr lang="en-US" altLang="fa-IR" smtClean="0"/>
              <a:t>t</a:t>
            </a:r>
            <a:r>
              <a:rPr lang="fa-IR" altLang="fa-IR" smtClean="0"/>
              <a:t> فقط در صورت تامین اجزا قابل انجام است.</a:t>
            </a:r>
          </a:p>
          <a:p>
            <a:pPr eaLnBrk="1" hangingPunct="1"/>
            <a:r>
              <a:rPr lang="fa-IR" altLang="fa-IR" smtClean="0"/>
              <a:t>معادله توازن مواد با مقدار اولیه.</a:t>
            </a:r>
            <a:endParaRPr lang="en-US" altLang="fa-IR" smtClean="0"/>
          </a:p>
          <a:p>
            <a:pPr eaLnBrk="1" hangingPunct="1"/>
            <a:r>
              <a:rPr lang="fa-IR" altLang="fa-IR" smtClean="0"/>
              <a:t>میزان موجودی همه مواد اولیه در زمان 0، 0 است.</a:t>
            </a:r>
          </a:p>
          <a:p>
            <a:pPr eaLnBrk="1" hangingPunct="1"/>
            <a:endParaRPr lang="en-US" altLang="fa-IR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20615652-D4A2-49BA-A5EA-75A2B16C1BD3}" type="slidenum">
              <a:rPr lang="en-US" altLang="fa-IR">
                <a:solidFill>
                  <a:srgbClr val="4F271C"/>
                </a:solidFill>
              </a:rPr>
              <a:pPr algn="l" eaLnBrk="1" hangingPunct="1"/>
              <a:t>68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 توازن مواد</a:t>
            </a:r>
            <a:endParaRPr lang="en-US" smtClean="0"/>
          </a:p>
        </p:txBody>
      </p:sp>
      <p:pic>
        <p:nvPicPr>
          <p:cNvPr id="962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7838" y="1524000"/>
            <a:ext cx="8839200" cy="4267200"/>
          </a:xfrm>
        </p:spPr>
      </p:pic>
      <p:sp>
        <p:nvSpPr>
          <p:cNvPr id="9626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4173D80A-DFEF-4E9F-BD83-4F01761C0A47}" type="slidenum">
              <a:rPr lang="en-US" altLang="fa-IR">
                <a:solidFill>
                  <a:srgbClr val="4F271C"/>
                </a:solidFill>
              </a:rPr>
              <a:pPr algn="l" eaLnBrk="1" hangingPunct="1"/>
              <a:t>69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273050"/>
            <a:ext cx="8231187" cy="1144588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rtl="1" eaLnBrk="1" hangingPunct="1"/>
            <a:r>
              <a:rPr lang="en-US" altLang="fa-IR" sz="3200" b="1">
                <a:latin typeface="Times New Roman" panose="02020603050405020304" pitchFamily="18" charset="0"/>
              </a:rPr>
              <a:t>Other Mathematical Programming Models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The stochastic approach to supply chain design allowed savings of up to 6 percent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compared to the mean value problem solution for the considered supply chain design problem.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 The stochastic programming solution also exhibits substantially lower variability over testing scenarios,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This is a desirable property during the results approbation phase of the supply chain configuration methodology.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محدودیت‌های تحویل </a:t>
            </a:r>
            <a:endParaRPr lang="en-US" smtClean="0"/>
          </a:p>
        </p:txBody>
      </p:sp>
      <p:sp>
        <p:nvSpPr>
          <p:cNvPr id="9728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اختلاف مثبت و منفی و رابطه بین مقدار سفارش و تحویل. این اختلافات با استفاده از هزینه‌های جریمه‌ای تنظیم می‌شوند.</a:t>
            </a:r>
          </a:p>
          <a:p>
            <a:pPr eaLnBrk="1" hangingPunct="1"/>
            <a:r>
              <a:rPr lang="fa-IR" altLang="fa-IR" smtClean="0"/>
              <a:t>زمان تحویل مورد انتظار. (</a:t>
            </a:r>
            <a:r>
              <a:rPr lang="fa-IR" altLang="fa-IR" smtClean="0">
                <a:solidFill>
                  <a:srgbClr val="FF0000"/>
                </a:solidFill>
              </a:rPr>
              <a:t>مهم</a:t>
            </a:r>
            <a:r>
              <a:rPr lang="fa-IR" altLang="fa-IR" smtClean="0"/>
              <a:t>) این مقدار وابسته به حجم سفارش به تامین‌کننده و سایر شاخصه‌های مورد انتظار (پیش‌بینی) وی است و با یک تابع انتظار (</a:t>
            </a:r>
            <a:r>
              <a:rPr lang="en-US" altLang="fa-IR" smtClean="0"/>
              <a:t>Anticipation Function</a:t>
            </a:r>
            <a:r>
              <a:rPr lang="fa-IR" altLang="fa-IR" smtClean="0"/>
              <a:t>) محاسبه می‌شود.</a:t>
            </a:r>
          </a:p>
          <a:p>
            <a:pPr eaLnBrk="1" hangingPunct="1"/>
            <a:endParaRPr lang="en-US" altLang="fa-I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76796274-4A75-4E36-ABE0-F91B2842FB7A}" type="slidenum">
              <a:rPr lang="en-US" altLang="fa-IR">
                <a:solidFill>
                  <a:srgbClr val="4F271C"/>
                </a:solidFill>
              </a:rPr>
              <a:pPr algn="l" eaLnBrk="1" hangingPunct="1"/>
              <a:t>70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7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محدودیت‌های تحویل </a:t>
            </a:r>
            <a:endParaRPr lang="en-US" smtClean="0"/>
          </a:p>
        </p:txBody>
      </p:sp>
      <p:pic>
        <p:nvPicPr>
          <p:cNvPr id="9830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1600200"/>
            <a:ext cx="8747125" cy="4038600"/>
          </a:xfrm>
        </p:spPr>
      </p:pic>
      <p:sp>
        <p:nvSpPr>
          <p:cNvPr id="9830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5E86E4D9-71F8-40AA-ACE2-646119B803A3}" type="slidenum">
              <a:rPr lang="en-US" altLang="fa-IR">
                <a:solidFill>
                  <a:srgbClr val="4F271C"/>
                </a:solidFill>
              </a:rPr>
              <a:pPr algn="l" eaLnBrk="1" hangingPunct="1"/>
              <a:t>71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a-IR" dirty="0" smtClean="0"/>
              <a:t>محدودیت‌های صحت و نامنفی بودن تولید‌کننده (</a:t>
            </a:r>
            <a:r>
              <a:rPr lang="en-US" dirty="0" smtClean="0"/>
              <a:t>S</a:t>
            </a:r>
            <a:r>
              <a:rPr lang="fa-IR" dirty="0" smtClean="0"/>
              <a:t>)</a:t>
            </a:r>
            <a:endParaRPr lang="en-US" dirty="0"/>
          </a:p>
        </p:txBody>
      </p:sp>
      <p:pic>
        <p:nvPicPr>
          <p:cNvPr id="9933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0389" y="1905000"/>
            <a:ext cx="8613775" cy="3505200"/>
          </a:xfrm>
        </p:spPr>
      </p:pic>
      <p:sp>
        <p:nvSpPr>
          <p:cNvPr id="9933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223A737B-166F-41E3-9177-A43A3678656F}" type="slidenum">
              <a:rPr lang="en-US" altLang="fa-IR">
                <a:solidFill>
                  <a:srgbClr val="4F271C"/>
                </a:solidFill>
              </a:rPr>
              <a:pPr algn="l" eaLnBrk="1" hangingPunct="1"/>
              <a:t>72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>
          <a:xfrm>
            <a:off x="1981200" y="1506539"/>
            <a:ext cx="82296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a-IR" smtClean="0"/>
              <a:t>مکانیزم‌های هماهنگی سلسله‌مراتبی در زنجیره تامین</a:t>
            </a:r>
            <a:endParaRPr smtClean="0"/>
          </a:p>
        </p:txBody>
      </p:sp>
      <p:sp>
        <p:nvSpPr>
          <p:cNvPr id="100355" name="Subtitle 3"/>
          <p:cNvSpPr>
            <a:spLocks noGrp="1"/>
          </p:cNvSpPr>
          <p:nvPr>
            <p:ph type="subTitle" idx="1"/>
          </p:nvPr>
        </p:nvSpPr>
        <p:spPr>
          <a:xfrm>
            <a:off x="3810000" y="5003800"/>
            <a:ext cx="6172200" cy="1371600"/>
          </a:xfrm>
        </p:spPr>
        <p:txBody>
          <a:bodyPr/>
          <a:lstStyle/>
          <a:p>
            <a:pPr eaLnBrk="1" hangingPunct="1"/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4361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بیان مسئله</a:t>
            </a:r>
            <a:endParaRPr lang="en-US" smtClean="0"/>
          </a:p>
        </p:txBody>
      </p:sp>
      <p:pic>
        <p:nvPicPr>
          <p:cNvPr id="10137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6588" y="2286000"/>
            <a:ext cx="8407400" cy="2554288"/>
          </a:xfrm>
        </p:spPr>
      </p:pic>
      <p:sp>
        <p:nvSpPr>
          <p:cNvPr id="10138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F0B2393C-9E84-4165-B41D-1A10D3C03603}" type="slidenum">
              <a:rPr lang="en-US" altLang="fa-IR">
                <a:solidFill>
                  <a:srgbClr val="4F271C"/>
                </a:solidFill>
              </a:rPr>
              <a:pPr algn="l" eaLnBrk="1" hangingPunct="1"/>
              <a:t>74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sp>
        <p:nvSpPr>
          <p:cNvPr id="102403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7CE6D7D1-C010-4671-B076-A4AABBDF3367}" type="slidenum">
              <a:rPr lang="en-US" altLang="fa-IR">
                <a:solidFill>
                  <a:srgbClr val="4F271C"/>
                </a:solidFill>
              </a:rPr>
              <a:pPr algn="l" eaLnBrk="1" hangingPunct="1"/>
              <a:t>75</a:t>
            </a:fld>
            <a:endParaRPr lang="en-US" altLang="fa-IR">
              <a:solidFill>
                <a:srgbClr val="4F271C"/>
              </a:solidFill>
            </a:endParaRPr>
          </a:p>
        </p:txBody>
      </p:sp>
      <p:sp>
        <p:nvSpPr>
          <p:cNvPr id="102404" name="Content Placeholder 3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fa-IR" smtClean="0"/>
              <a:t>Linear</a:t>
            </a:r>
            <a:r>
              <a:rPr lang="fa-IR" altLang="fa-IR" smtClean="0"/>
              <a:t> </a:t>
            </a:r>
            <a:r>
              <a:rPr lang="en-US" altLang="fa-IR" smtClean="0"/>
              <a:t>(mixed integer) lotsizing model</a:t>
            </a:r>
            <a:endParaRPr lang="fa-IR" altLang="fa-IR" smtClean="0"/>
          </a:p>
          <a:p>
            <a:pPr eaLnBrk="1" hangingPunct="1"/>
            <a:r>
              <a:rPr lang="fa-IR" altLang="fa-IR" smtClean="0"/>
              <a:t>هر گاه برای تامین منابع لازم جهت محصول جدید نیازمند زمان/هزینه راه‌اندازی اولیه باشیم، با یک مسئله </a:t>
            </a:r>
            <a:r>
              <a:rPr lang="en-US" altLang="fa-IR" smtClean="0"/>
              <a:t>lotsizing</a:t>
            </a:r>
            <a:r>
              <a:rPr lang="fa-IR" altLang="fa-IR" smtClean="0"/>
              <a:t> روبرو هستیم و برای حل آن باید از مدل‌های </a:t>
            </a:r>
            <a:r>
              <a:rPr lang="en-US" altLang="fa-IR" smtClean="0"/>
              <a:t>lotsizing</a:t>
            </a:r>
            <a:r>
              <a:rPr lang="fa-IR" altLang="fa-IR" smtClean="0"/>
              <a:t> استفاده کنیم.</a:t>
            </a:r>
          </a:p>
          <a:p>
            <a:pPr eaLnBrk="1" hangingPunct="1"/>
            <a:r>
              <a:rPr lang="fa-IR" altLang="fa-IR" smtClean="0"/>
              <a:t>هزینه راه‌اندازی (</a:t>
            </a:r>
            <a:r>
              <a:rPr lang="en-US" altLang="fa-IR" smtClean="0"/>
              <a:t>setup cost</a:t>
            </a:r>
            <a:r>
              <a:rPr lang="fa-IR" altLang="fa-IR" smtClean="0"/>
              <a:t>) را در نظر می‌گیرد اما زمان آن (</a:t>
            </a:r>
            <a:r>
              <a:rPr lang="en-US" altLang="fa-IR" smtClean="0"/>
              <a:t>setup cost</a:t>
            </a:r>
            <a:r>
              <a:rPr lang="fa-IR" altLang="fa-IR" smtClean="0"/>
              <a:t>) را خیر</a:t>
            </a:r>
            <a:endParaRPr lang="en-US" altLang="fa-IR" smtClean="0"/>
          </a:p>
        </p:txBody>
      </p:sp>
    </p:spTree>
    <p:extLst>
      <p:ext uri="{BB962C8B-B14F-4D97-AF65-F5344CB8AC3E}">
        <p14:creationId xmlns:p14="http://schemas.microsoft.com/office/powerpoint/2010/main" val="18279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10342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4550" y="1447800"/>
            <a:ext cx="5880100" cy="4572000"/>
          </a:xfrm>
        </p:spPr>
      </p:pic>
      <p:sp>
        <p:nvSpPr>
          <p:cNvPr id="10342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801B88B5-7FEA-4471-B3E5-D9FCE3A3FDF4}" type="slidenum">
              <a:rPr lang="en-US" altLang="fa-IR">
                <a:solidFill>
                  <a:srgbClr val="4F271C"/>
                </a:solidFill>
              </a:rPr>
              <a:pPr algn="l" eaLnBrk="1" hangingPunct="1"/>
              <a:t>76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10445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8964" y="1647825"/>
            <a:ext cx="6391275" cy="4171950"/>
          </a:xfrm>
        </p:spPr>
      </p:pic>
      <p:sp>
        <p:nvSpPr>
          <p:cNvPr id="10445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DAD19E88-0989-40DD-9A30-82FBF7B489EE}" type="slidenum">
              <a:rPr lang="en-US" altLang="fa-IR">
                <a:solidFill>
                  <a:srgbClr val="4F271C"/>
                </a:solidFill>
              </a:rPr>
              <a:pPr algn="l" eaLnBrk="1" hangingPunct="1"/>
              <a:t>77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تابع هدف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sp>
        <p:nvSpPr>
          <p:cNvPr id="105475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0C686D69-49BE-45AB-9155-723517884047}" type="slidenum">
              <a:rPr lang="en-US" altLang="fa-IR">
                <a:solidFill>
                  <a:srgbClr val="4F271C"/>
                </a:solidFill>
              </a:rPr>
              <a:pPr algn="l" eaLnBrk="1" hangingPunct="1"/>
              <a:t>78</a:t>
            </a:fld>
            <a:endParaRPr lang="en-US" altLang="fa-IR">
              <a:solidFill>
                <a:srgbClr val="4F271C"/>
              </a:solidFill>
            </a:endParaRPr>
          </a:p>
        </p:txBody>
      </p:sp>
      <p:sp>
        <p:nvSpPr>
          <p:cNvPr id="105476" name="Content Placeholder 3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با کم کردن هزینه‌های موجودی، راه‌اندازی، جرائم دیرکرد، ضرر ارسال زودهنگام، و هزینه توسعه ظرفیت از درآمد حاصل از فروش می‌خواهیم سود را به حد اکثر برسانیم.</a:t>
            </a:r>
            <a:endParaRPr lang="en-US" altLang="fa-IR" smtClean="0"/>
          </a:p>
        </p:txBody>
      </p:sp>
    </p:spTree>
    <p:extLst>
      <p:ext uri="{BB962C8B-B14F-4D97-AF65-F5344CB8AC3E}">
        <p14:creationId xmlns:p14="http://schemas.microsoft.com/office/powerpoint/2010/main" val="19165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تابع هدف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10649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6114" y="1752601"/>
            <a:ext cx="8620125" cy="3128963"/>
          </a:xfrm>
        </p:spPr>
      </p:pic>
      <p:sp>
        <p:nvSpPr>
          <p:cNvPr id="10650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449C8761-4BB6-405D-B184-9CD6E8430E90}" type="slidenum">
              <a:rPr lang="en-US" altLang="fa-IR">
                <a:solidFill>
                  <a:srgbClr val="4F271C"/>
                </a:solidFill>
              </a:rPr>
              <a:pPr algn="l" eaLnBrk="1" hangingPunct="1"/>
              <a:t>79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6" y="765176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Subtitle 3"/>
          <p:cNvSpPr>
            <a:spLocks noGrp="1"/>
          </p:cNvSpPr>
          <p:nvPr>
            <p:ph type="subTitle" idx="1"/>
          </p:nvPr>
        </p:nvSpPr>
        <p:spPr>
          <a:xfrm>
            <a:off x="3810000" y="2133600"/>
            <a:ext cx="6172200" cy="4114800"/>
          </a:xfrm>
        </p:spPr>
        <p:txBody>
          <a:bodyPr anchor="ctr"/>
          <a:lstStyle/>
          <a:p>
            <a:pPr marL="273050" indent="-273050" algn="just">
              <a:buFont typeface="Wingdings" panose="05000000000000000000" pitchFamily="2" charset="2"/>
              <a:buChar char="Ø"/>
            </a:pPr>
            <a:r>
              <a:rPr lang="en-US" altLang="fa-IR" sz="3600">
                <a:latin typeface="Times New Roman" panose="02020603050405020304" pitchFamily="18" charset="0"/>
              </a:rPr>
              <a:t>A fuzzy linear programming based approach for tactical</a:t>
            </a:r>
            <a:r>
              <a:rPr lang="fa-IR" altLang="fa-IR" sz="3600"/>
              <a:t> </a:t>
            </a:r>
            <a:r>
              <a:rPr lang="en-US" altLang="fa-IR" sz="3600">
                <a:latin typeface="Times New Roman" panose="02020603050405020304" pitchFamily="18" charset="0"/>
              </a:rPr>
              <a:t>supply chain planning in an uncertainty environment, 2010</a:t>
            </a:r>
          </a:p>
        </p:txBody>
      </p:sp>
      <p:pic>
        <p:nvPicPr>
          <p:cNvPr id="33796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0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9123364" y="838201"/>
            <a:ext cx="1468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33798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1"/>
            <a:ext cx="798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3275014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77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محدودیت‌های توازن مواد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10752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2300" y="2533650"/>
            <a:ext cx="6324600" cy="2400300"/>
          </a:xfrm>
        </p:spPr>
      </p:pic>
      <p:sp>
        <p:nvSpPr>
          <p:cNvPr id="10752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E7956BAC-BD27-4F7D-9CAD-EA4604CAE53F}" type="slidenum">
              <a:rPr lang="en-US" altLang="fa-IR">
                <a:solidFill>
                  <a:srgbClr val="4F271C"/>
                </a:solidFill>
              </a:rPr>
              <a:pPr algn="l" eaLnBrk="1" hangingPunct="1"/>
              <a:t>80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0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محدودیت‌های ظرفیت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sp>
        <p:nvSpPr>
          <p:cNvPr id="108547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ظرفیت نرمال معمولا کاملا در دسترس نیست</a:t>
            </a:r>
          </a:p>
          <a:p>
            <a:pPr eaLnBrk="1" hangingPunct="1"/>
            <a:r>
              <a:rPr lang="fa-IR" altLang="fa-IR" smtClean="0"/>
              <a:t>مقدار آلفا در زمان تی (ظرفیت در زمان مشخص) برای تولید‌کننده نامعین است. (</a:t>
            </a:r>
            <a:r>
              <a:rPr lang="fa-IR" altLang="fa-IR" smtClean="0">
                <a:solidFill>
                  <a:srgbClr val="FF0000"/>
                </a:solidFill>
              </a:rPr>
              <a:t>خصوصی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032DE806-321B-4D66-AC79-CFB314341B7A}" type="slidenum">
              <a:rPr lang="en-US" altLang="fa-IR">
                <a:solidFill>
                  <a:srgbClr val="4F271C"/>
                </a:solidFill>
              </a:rPr>
              <a:pPr algn="l" eaLnBrk="1" hangingPunct="1"/>
              <a:t>81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محدودیت‌های ظرفیت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10957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6114" y="2662239"/>
            <a:ext cx="6276975" cy="2143125"/>
          </a:xfrm>
        </p:spPr>
      </p:pic>
      <p:sp>
        <p:nvSpPr>
          <p:cNvPr id="10957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36109D14-0021-4958-8043-7698F98DFA74}" type="slidenum">
              <a:rPr lang="en-US" altLang="fa-IR">
                <a:solidFill>
                  <a:srgbClr val="4F271C"/>
                </a:solidFill>
              </a:rPr>
              <a:pPr algn="l" eaLnBrk="1" hangingPunct="1"/>
              <a:t>82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4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رابطه سفارش و تحویل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11059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6589" y="2062164"/>
            <a:ext cx="6296025" cy="3343275"/>
          </a:xfrm>
        </p:spPr>
      </p:pic>
      <p:sp>
        <p:nvSpPr>
          <p:cNvPr id="110596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9EA650FD-B3AE-4C1E-9781-94967176A119}" type="slidenum">
              <a:rPr lang="en-US" altLang="fa-IR">
                <a:solidFill>
                  <a:srgbClr val="4F271C"/>
                </a:solidFill>
              </a:rPr>
              <a:pPr algn="l" eaLnBrk="1" hangingPunct="1"/>
              <a:t>83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a-IR" dirty="0" smtClean="0"/>
              <a:t>محدودیت‌های صحت و نامنفی بودن تامین‌کننده (</a:t>
            </a:r>
            <a:r>
              <a:rPr lang="en-US" dirty="0" smtClean="0"/>
              <a:t>S</a:t>
            </a:r>
            <a:r>
              <a:rPr lang="fa-IR" dirty="0" smtClean="0"/>
              <a:t>)</a:t>
            </a:r>
            <a:endParaRPr lang="en-US" dirty="0"/>
          </a:p>
        </p:txBody>
      </p:sp>
      <p:pic>
        <p:nvPicPr>
          <p:cNvPr id="1116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1350" y="2938464"/>
            <a:ext cx="6286500" cy="1590675"/>
          </a:xfrm>
        </p:spPr>
      </p:pic>
      <p:sp>
        <p:nvSpPr>
          <p:cNvPr id="11162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0C8FDDEB-DB80-4CC8-B8A1-44FD14D4327B}" type="slidenum">
              <a:rPr lang="en-US" altLang="fa-IR">
                <a:solidFill>
                  <a:srgbClr val="4F271C"/>
                </a:solidFill>
              </a:rPr>
              <a:pPr algn="l" eaLnBrk="1" hangingPunct="1"/>
              <a:t>84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a-IR" dirty="0" smtClean="0"/>
              <a:t>رفتار محتمل تامین کننده با دریافت سفارش</a:t>
            </a:r>
            <a:endParaRPr lang="en-US" dirty="0"/>
          </a:p>
        </p:txBody>
      </p:sp>
      <p:sp>
        <p:nvSpPr>
          <p:cNvPr id="112643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2D4529A5-B376-493C-80C5-46CC3217F385}" type="slidenum">
              <a:rPr lang="en-US" altLang="fa-IR">
                <a:solidFill>
                  <a:srgbClr val="4F271C"/>
                </a:solidFill>
              </a:rPr>
              <a:pPr algn="l" eaLnBrk="1" hangingPunct="1"/>
              <a:t>85</a:t>
            </a:fld>
            <a:endParaRPr lang="en-US" altLang="fa-IR">
              <a:solidFill>
                <a:srgbClr val="4F271C"/>
              </a:solidFill>
            </a:endParaRPr>
          </a:p>
        </p:txBody>
      </p:sp>
      <p:sp>
        <p:nvSpPr>
          <p:cNvPr id="112644" name="Content Placeholder 3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افزایش ظرفیت</a:t>
            </a:r>
          </a:p>
          <a:p>
            <a:pPr eaLnBrk="1" hangingPunct="1"/>
            <a:r>
              <a:rPr lang="fa-IR" altLang="fa-IR" smtClean="0"/>
              <a:t>افزایش موجودی</a:t>
            </a:r>
          </a:p>
          <a:p>
            <a:pPr eaLnBrk="1" hangingPunct="1"/>
            <a:r>
              <a:rPr lang="fa-IR" altLang="fa-IR" smtClean="0"/>
              <a:t>تقبل جریمه</a:t>
            </a:r>
          </a:p>
          <a:p>
            <a:pPr eaLnBrk="1" hangingPunct="1"/>
            <a:r>
              <a:rPr lang="fa-IR" altLang="fa-IR" smtClean="0"/>
              <a:t>هر یک از موارد فوق منجر به تغییر ظرفیت می‌شود.</a:t>
            </a:r>
            <a:endParaRPr lang="en-US" altLang="fa-IR" smtClean="0"/>
          </a:p>
        </p:txBody>
      </p:sp>
    </p:spTree>
    <p:extLst>
      <p:ext uri="{BB962C8B-B14F-4D97-AF65-F5344CB8AC3E}">
        <p14:creationId xmlns:p14="http://schemas.microsoft.com/office/powerpoint/2010/main" val="36954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سلسله تولید‌کننده – تامین کننده</a:t>
            </a:r>
            <a:endParaRPr lang="en-US" smtClean="0"/>
          </a:p>
        </p:txBody>
      </p:sp>
      <p:pic>
        <p:nvPicPr>
          <p:cNvPr id="11366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1" y="1511300"/>
            <a:ext cx="7350125" cy="4660900"/>
          </a:xfrm>
        </p:spPr>
      </p:pic>
      <p:sp>
        <p:nvSpPr>
          <p:cNvPr id="11366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6E2CA5BC-BFD6-46F2-86BC-EFB1B6E09316}" type="slidenum">
              <a:rPr lang="en-US" altLang="fa-IR">
                <a:solidFill>
                  <a:srgbClr val="4F271C"/>
                </a:solidFill>
              </a:rPr>
              <a:pPr algn="l" eaLnBrk="1" hangingPunct="1"/>
              <a:t>86</a:t>
            </a:fld>
            <a:endParaRPr lang="en-US" altLang="fa-IR">
              <a:solidFill>
                <a:srgbClr val="4F271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0" y="3962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P14</a:t>
            </a:r>
          </a:p>
        </p:txBody>
      </p:sp>
      <p:sp>
        <p:nvSpPr>
          <p:cNvPr id="6" name="Oval 5"/>
          <p:cNvSpPr/>
          <p:nvPr/>
        </p:nvSpPr>
        <p:spPr>
          <a:xfrm>
            <a:off x="8839200" y="1905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P1</a:t>
            </a:r>
          </a:p>
        </p:txBody>
      </p:sp>
      <p:sp>
        <p:nvSpPr>
          <p:cNvPr id="7" name="Oval 6"/>
          <p:cNvSpPr/>
          <p:nvPr/>
        </p:nvSpPr>
        <p:spPr>
          <a:xfrm>
            <a:off x="5105400" y="2971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P8</a:t>
            </a:r>
          </a:p>
        </p:txBody>
      </p:sp>
    </p:spTree>
    <p:extLst>
      <p:ext uri="{BB962C8B-B14F-4D97-AF65-F5344CB8AC3E}">
        <p14:creationId xmlns:p14="http://schemas.microsoft.com/office/powerpoint/2010/main" val="310594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انتظار و هماهنگی</a:t>
            </a:r>
            <a:endParaRPr lang="en-US" smtClean="0"/>
          </a:p>
        </p:txBody>
      </p:sp>
      <p:sp>
        <p:nvSpPr>
          <p:cNvPr id="114691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4C30D2A7-E0F5-4A21-82DA-109AE7DD9946}" type="slidenum">
              <a:rPr lang="en-US" altLang="fa-IR">
                <a:solidFill>
                  <a:srgbClr val="4F271C"/>
                </a:solidFill>
              </a:rPr>
              <a:pPr algn="l" eaLnBrk="1" hangingPunct="1"/>
              <a:t>87</a:t>
            </a:fld>
            <a:endParaRPr lang="en-US" altLang="fa-IR">
              <a:solidFill>
                <a:srgbClr val="4F271C"/>
              </a:solidFill>
            </a:endParaRPr>
          </a:p>
        </p:txBody>
      </p:sp>
      <p:sp>
        <p:nvSpPr>
          <p:cNvPr id="114692" name="Content Placeholder 3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هماهنگی وابسته به محاسبه تابع انتظار</a:t>
            </a:r>
            <a:endParaRPr lang="en-US" altLang="fa-IR" smtClean="0"/>
          </a:p>
        </p:txBody>
      </p:sp>
    </p:spTree>
    <p:extLst>
      <p:ext uri="{BB962C8B-B14F-4D97-AF65-F5344CB8AC3E}">
        <p14:creationId xmlns:p14="http://schemas.microsoft.com/office/powerpoint/2010/main" val="5578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مفهوم انتظار</a:t>
            </a:r>
            <a:endParaRPr lang="en-US" smtClean="0"/>
          </a:p>
        </p:txBody>
      </p:sp>
      <p:pic>
        <p:nvPicPr>
          <p:cNvPr id="11571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371601"/>
            <a:ext cx="5664200" cy="5256213"/>
          </a:xfrm>
        </p:spPr>
      </p:pic>
      <p:sp>
        <p:nvSpPr>
          <p:cNvPr id="7" name="Oval 6"/>
          <p:cNvSpPr/>
          <p:nvPr/>
        </p:nvSpPr>
        <p:spPr>
          <a:xfrm>
            <a:off x="2133600" y="17526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prstClr val="white"/>
                </a:solidFill>
              </a:rPr>
              <a:t>مشتری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09800" y="51054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prstClr val="white"/>
                </a:solidFill>
              </a:rPr>
              <a:t>تامین کننده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5718" name="TextBox 8"/>
          <p:cNvSpPr txBox="1">
            <a:spLocks noChangeArrowheads="1"/>
          </p:cNvSpPr>
          <p:nvPr/>
        </p:nvSpPr>
        <p:spPr bwMode="auto">
          <a:xfrm>
            <a:off x="6934200" y="4343400"/>
            <a:ext cx="1049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دستورالعمل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115719" name="TextBox 9"/>
          <p:cNvSpPr txBox="1">
            <a:spLocks noChangeArrowheads="1"/>
          </p:cNvSpPr>
          <p:nvPr/>
        </p:nvSpPr>
        <p:spPr bwMode="auto">
          <a:xfrm>
            <a:off x="7086600" y="1981200"/>
            <a:ext cx="2728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r>
              <a:rPr lang="en-US" altLang="fa-IR">
                <a:solidFill>
                  <a:srgbClr val="000000"/>
                </a:solidFill>
                <a:latin typeface="Perpetua" panose="02020502060401020303" pitchFamily="18" charset="0"/>
              </a:rPr>
              <a:t>(Descition Space, Criterion)</a:t>
            </a:r>
          </a:p>
        </p:txBody>
      </p:sp>
      <p:sp>
        <p:nvSpPr>
          <p:cNvPr id="115720" name="TextBox 10"/>
          <p:cNvSpPr txBox="1">
            <a:spLocks noChangeArrowheads="1"/>
          </p:cNvSpPr>
          <p:nvPr/>
        </p:nvSpPr>
        <p:spPr bwMode="auto">
          <a:xfrm>
            <a:off x="7391401" y="3276600"/>
            <a:ext cx="63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تخمین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115721" name="Slide Number Placeholder 11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B5B28B8A-65BC-460A-8FD2-AFECF0333FEB}" type="slidenum">
              <a:rPr lang="en-US" altLang="fa-IR">
                <a:solidFill>
                  <a:srgbClr val="4F271C"/>
                </a:solidFill>
              </a:rPr>
              <a:pPr algn="l" eaLnBrk="1" hangingPunct="1"/>
              <a:t>88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4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مفهوم انتظار</a:t>
            </a:r>
            <a:endParaRPr lang="en-US" smtClean="0"/>
          </a:p>
        </p:txBody>
      </p:sp>
      <p:sp>
        <p:nvSpPr>
          <p:cNvPr id="116739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انتظار، آن بازخوردی است که سطح </a:t>
            </a:r>
            <a:r>
              <a:rPr lang="en-US" altLang="fa-IR" smtClean="0"/>
              <a:t>Top</a:t>
            </a:r>
            <a:r>
              <a:rPr lang="fa-IR" altLang="fa-IR" smtClean="0"/>
              <a:t> انتظار دارد از سطح </a:t>
            </a:r>
            <a:r>
              <a:rPr lang="en-US" altLang="fa-IR" smtClean="0"/>
              <a:t>Base</a:t>
            </a:r>
            <a:r>
              <a:rPr lang="fa-IR" altLang="fa-IR" smtClean="0"/>
              <a:t> در ازای دستورالعمل </a:t>
            </a:r>
            <a:r>
              <a:rPr lang="en-US" altLang="fa-IR" smtClean="0"/>
              <a:t>IN</a:t>
            </a:r>
            <a:r>
              <a:rPr lang="fa-IR" altLang="fa-IR" smtClean="0"/>
              <a:t> دریافت کند.</a:t>
            </a:r>
          </a:p>
          <a:p>
            <a:pPr eaLnBrk="1" hangingPunct="1"/>
            <a:r>
              <a:rPr lang="fa-IR" altLang="fa-IR" smtClean="0"/>
              <a:t>انتظار </a:t>
            </a:r>
            <a:r>
              <a:rPr lang="en-US" altLang="fa-IR" smtClean="0"/>
              <a:t>reactive</a:t>
            </a:r>
            <a:r>
              <a:rPr lang="fa-IR" altLang="fa-IR" smtClean="0"/>
              <a:t>: بازخورد وابسته به دستورالعمل </a:t>
            </a:r>
            <a:r>
              <a:rPr lang="en-US" altLang="fa-IR" smtClean="0"/>
              <a:t>IN</a:t>
            </a:r>
            <a:r>
              <a:rPr lang="fa-IR" altLang="fa-IR" smtClean="0"/>
              <a:t> است. </a:t>
            </a:r>
            <a:r>
              <a:rPr lang="en-US" altLang="fa-IR" smtClean="0"/>
              <a:t>AF = AF(IN)</a:t>
            </a:r>
            <a:r>
              <a:rPr lang="fa-IR" altLang="fa-IR" smtClean="0"/>
              <a:t>.</a:t>
            </a:r>
          </a:p>
          <a:p>
            <a:pPr eaLnBrk="1" hangingPunct="1"/>
            <a:r>
              <a:rPr lang="fa-IR" altLang="fa-IR" smtClean="0"/>
              <a:t>انتظار </a:t>
            </a:r>
            <a:r>
              <a:rPr lang="en-US" altLang="fa-IR" smtClean="0"/>
              <a:t>non-reactive</a:t>
            </a:r>
            <a:r>
              <a:rPr lang="fa-IR" altLang="fa-IR" smtClean="0"/>
              <a:t>: بازخورد پائین به بالا، مستقل از دستورالعمل </a:t>
            </a:r>
            <a:r>
              <a:rPr lang="en-US" altLang="fa-IR" smtClean="0"/>
              <a:t>IN</a:t>
            </a:r>
            <a:r>
              <a:rPr lang="fa-IR" altLang="fa-IR" smtClean="0"/>
              <a:t> بالا به پائین</a:t>
            </a:r>
          </a:p>
          <a:p>
            <a:pPr eaLnBrk="1" hangingPunct="1"/>
            <a:r>
              <a:rPr lang="fa-IR" altLang="fa-IR" smtClean="0"/>
              <a:t>محاسبه عکس‌العمل بهینه با توجه به تخمین از عملکرد سطح بالاتر پیوند. در حالت بهینه نیازی به </a:t>
            </a:r>
            <a:r>
              <a:rPr lang="en-US" altLang="fa-IR" smtClean="0"/>
              <a:t>AF</a:t>
            </a:r>
            <a:r>
              <a:rPr lang="fa-IR" altLang="fa-IR" smtClean="0"/>
              <a:t> نیست و همه‌چیز مطابق پیش‌بینی پیش می‌رود.</a:t>
            </a:r>
          </a:p>
          <a:p>
            <a:pPr eaLnBrk="1" hangingPunct="1"/>
            <a:endParaRPr lang="en-US" altLang="fa-IR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D4879F72-0CD8-47AE-94E5-19F8C0F7AE31}" type="slidenum">
              <a:rPr lang="en-US" altLang="fa-IR">
                <a:solidFill>
                  <a:srgbClr val="4F271C"/>
                </a:solidFill>
              </a:rPr>
              <a:pPr algn="l" eaLnBrk="1" hangingPunct="1"/>
              <a:t>89</a:t>
            </a:fld>
            <a:endParaRPr lang="en-US" altLang="fa-IR">
              <a:solidFill>
                <a:srgbClr val="4F271C"/>
              </a:solidFill>
            </a:endParaRPr>
          </a:p>
        </p:txBody>
      </p:sp>
      <p:pic>
        <p:nvPicPr>
          <p:cNvPr id="1167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029201"/>
            <a:ext cx="174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2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1"/>
            <a:ext cx="7696200" cy="4873625"/>
          </a:xfrm>
        </p:spPr>
        <p:txBody>
          <a:bodyPr>
            <a:normAutofit/>
          </a:bodyPr>
          <a:lstStyle/>
          <a:p>
            <a:pPr marL="274320" indent="-274320" algn="just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+mj-cs"/>
              </a:rPr>
              <a:t>A fuzzy linear programming based approach for tactical</a:t>
            </a:r>
            <a:r>
              <a:rPr lang="fa-IR" dirty="0" smtClean="0">
                <a:cs typeface="+mj-cs"/>
              </a:rPr>
              <a:t> </a:t>
            </a:r>
            <a:r>
              <a:rPr lang="en-US" dirty="0" smtClean="0">
                <a:latin typeface="Times New Roman" pitchFamily="18" charset="0"/>
                <a:cs typeface="+mj-cs"/>
              </a:rPr>
              <a:t>supply chain planning in an uncertainty environment, 2010</a:t>
            </a:r>
          </a:p>
          <a:p>
            <a:pPr marL="640080" lvl="1" indent="-274320" algn="just">
              <a:buFont typeface="Wingdings" pitchFamily="2" charset="2"/>
              <a:buChar char="§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David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Peidro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Josefa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Mula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Mariano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Jiménez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Ma del Mar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Botella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algn="just">
              <a:buFont typeface="Wingdings" pitchFamily="2" charset="2"/>
              <a:buChar char="§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Research Centre on Production Management and Engineering (CIGIP), Universidad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Politécnica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de Valencia, Spain</a:t>
            </a:r>
          </a:p>
          <a:p>
            <a:pPr marL="640080" lvl="1" indent="-274320" algn="just">
              <a:buFont typeface="Wingdings" pitchFamily="2" charset="2"/>
              <a:buChar char="§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Department of Applied Economy, Universidad del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Paı´s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Vasco, Spain</a:t>
            </a:r>
          </a:p>
          <a:p>
            <a:pPr marL="640080" lvl="1" indent="-274320" algn="just">
              <a:buFont typeface="Wingdings" pitchFamily="2" charset="2"/>
              <a:buChar char="§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Department of Business Administration, Universidad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Politécnica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de Valencia, Spain</a:t>
            </a:r>
          </a:p>
          <a:p>
            <a:pPr marL="274320" indent="-274320"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Journal Title:</a:t>
            </a:r>
          </a:p>
          <a:p>
            <a:pPr marL="640080" lvl="1" indent="-274320" algn="just">
              <a:buFont typeface="Wingdings" pitchFamily="2" charset="2"/>
              <a:buChar char="§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European Journal of Operational Research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عنوان مقاله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34821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876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8894764" y="83820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34823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1600201" y="838201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3482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4038600"/>
            <a:ext cx="2181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4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انتظار بهینه</a:t>
            </a:r>
            <a:endParaRPr lang="en-US" smtClean="0"/>
          </a:p>
        </p:txBody>
      </p:sp>
      <p:sp>
        <p:nvSpPr>
          <p:cNvPr id="117763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024C1EFC-D1FF-4315-B84B-EBD4026AD7B6}" type="slidenum">
              <a:rPr lang="en-US" altLang="fa-IR">
                <a:solidFill>
                  <a:srgbClr val="4F271C"/>
                </a:solidFill>
              </a:rPr>
              <a:pPr algn="l" eaLnBrk="1" hangingPunct="1"/>
              <a:t>90</a:t>
            </a:fld>
            <a:endParaRPr lang="en-US" altLang="fa-IR">
              <a:solidFill>
                <a:srgbClr val="4F271C"/>
              </a:solidFill>
            </a:endParaRPr>
          </a:p>
        </p:txBody>
      </p:sp>
      <p:pic>
        <p:nvPicPr>
          <p:cNvPr id="1177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600200"/>
            <a:ext cx="74279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8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مدل‌ هماهنگی کاملا بالا به پایین</a:t>
            </a:r>
            <a:endParaRPr lang="en-US" smtClean="0"/>
          </a:p>
        </p:txBody>
      </p:sp>
      <p:sp>
        <p:nvSpPr>
          <p:cNvPr id="118787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در نظر نگرفتن مدل تامین کننده یا </a:t>
            </a:r>
            <a:r>
              <a:rPr lang="en-US" altLang="fa-IR" smtClean="0"/>
              <a:t>S</a:t>
            </a:r>
            <a:r>
              <a:rPr lang="fa-IR" altLang="fa-IR" smtClean="0"/>
              <a:t>.</a:t>
            </a:r>
          </a:p>
          <a:p>
            <a:pPr eaLnBrk="1" hangingPunct="1"/>
            <a:r>
              <a:rPr lang="fa-IR" altLang="fa-IR" smtClean="0"/>
              <a:t>حذف </a:t>
            </a:r>
            <a:r>
              <a:rPr lang="en-US" altLang="fa-IR" smtClean="0"/>
              <a:t>P12</a:t>
            </a:r>
            <a:r>
              <a:rPr lang="fa-IR" altLang="fa-IR" smtClean="0"/>
              <a:t> و </a:t>
            </a:r>
            <a:r>
              <a:rPr lang="en-US" altLang="fa-IR" smtClean="0"/>
              <a:t>P13</a:t>
            </a:r>
          </a:p>
          <a:p>
            <a:pPr eaLnBrk="1" hangingPunct="1"/>
            <a:r>
              <a:rPr lang="fa-IR" altLang="fa-IR" smtClean="0"/>
              <a:t>کاهش تابع هدف</a:t>
            </a:r>
          </a:p>
          <a:p>
            <a:pPr eaLnBrk="1" hangingPunct="1"/>
            <a:endParaRPr lang="en-US" altLang="fa-IR" smtClean="0"/>
          </a:p>
        </p:txBody>
      </p:sp>
      <p:pic>
        <p:nvPicPr>
          <p:cNvPr id="1187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133601"/>
            <a:ext cx="2390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743201"/>
            <a:ext cx="6391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7C087B7C-717E-46C7-8BF6-22751C804E32}" type="slidenum">
              <a:rPr lang="en-US" altLang="fa-IR">
                <a:solidFill>
                  <a:srgbClr val="4F271C"/>
                </a:solidFill>
              </a:rPr>
              <a:pPr algn="l" eaLnBrk="1" hangingPunct="1"/>
              <a:t>91</a:t>
            </a:fld>
            <a:endParaRPr lang="en-US" altLang="fa-I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هماهنگی </a:t>
            </a:r>
            <a:r>
              <a:rPr lang="en-US" smtClean="0"/>
              <a:t>non-reactive</a:t>
            </a:r>
          </a:p>
        </p:txBody>
      </p:sp>
      <p:sp>
        <p:nvSpPr>
          <p:cNvPr id="119811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36BB3593-870F-424D-A167-3A657BACB710}" type="slidenum">
              <a:rPr lang="en-US" altLang="fa-IR">
                <a:solidFill>
                  <a:srgbClr val="4F271C"/>
                </a:solidFill>
              </a:rPr>
              <a:pPr algn="l" eaLnBrk="1" hangingPunct="1"/>
              <a:t>92</a:t>
            </a:fld>
            <a:endParaRPr lang="en-US" altLang="fa-IR">
              <a:solidFill>
                <a:srgbClr val="4F271C"/>
              </a:solidFill>
            </a:endParaRPr>
          </a:p>
        </p:txBody>
      </p:sp>
      <p:sp>
        <p:nvSpPr>
          <p:cNvPr id="119812" name="Content Placeholder 3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در نظر گرفتن بخش‌های کلیدی مدل </a:t>
            </a:r>
            <a:r>
              <a:rPr lang="en-US" altLang="fa-IR" smtClean="0"/>
              <a:t>S</a:t>
            </a:r>
          </a:p>
          <a:p>
            <a:pPr eaLnBrk="1" hangingPunct="1"/>
            <a:r>
              <a:rPr lang="fa-IR" altLang="fa-IR" smtClean="0"/>
              <a:t>مدل </a:t>
            </a:r>
            <a:r>
              <a:rPr lang="en-US" altLang="fa-IR" smtClean="0"/>
              <a:t>S</a:t>
            </a:r>
            <a:r>
              <a:rPr lang="fa-IR" altLang="fa-IR" smtClean="0"/>
              <a:t> به صورت </a:t>
            </a:r>
            <a:r>
              <a:rPr lang="en-US" altLang="fa-IR" smtClean="0"/>
              <a:t>non-reactive</a:t>
            </a:r>
            <a:r>
              <a:rPr lang="fa-IR" altLang="fa-IR" smtClean="0"/>
              <a:t> با روابط زیر تعریف می‌شود</a:t>
            </a:r>
          </a:p>
          <a:p>
            <a:pPr eaLnBrk="1" hangingPunct="1"/>
            <a:endParaRPr lang="en-US" altLang="fa-IR" smtClean="0"/>
          </a:p>
          <a:p>
            <a:pPr eaLnBrk="1" hangingPunct="1"/>
            <a:endParaRPr lang="en-US" altLang="fa-IR" smtClean="0"/>
          </a:p>
        </p:txBody>
      </p:sp>
      <p:pic>
        <p:nvPicPr>
          <p:cNvPr id="1198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524000"/>
            <a:ext cx="1857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1"/>
            <a:ext cx="24574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7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هماهنگی </a:t>
            </a:r>
            <a:r>
              <a:rPr lang="en-US" smtClean="0"/>
              <a:t>reactive</a:t>
            </a:r>
          </a:p>
        </p:txBody>
      </p:sp>
      <p:sp>
        <p:nvSpPr>
          <p:cNvPr id="120835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A86C6170-401B-4C5B-9081-3BA17A96B913}" type="slidenum">
              <a:rPr lang="en-US" altLang="fa-IR">
                <a:solidFill>
                  <a:srgbClr val="4F271C"/>
                </a:solidFill>
              </a:rPr>
              <a:pPr algn="l" eaLnBrk="1" hangingPunct="1"/>
              <a:t>93</a:t>
            </a:fld>
            <a:endParaRPr lang="en-US" altLang="fa-IR">
              <a:solidFill>
                <a:srgbClr val="4F271C"/>
              </a:solidFill>
            </a:endParaRPr>
          </a:p>
        </p:txBody>
      </p:sp>
      <p:sp>
        <p:nvSpPr>
          <p:cNvPr id="120836" name="Content Placeholder 3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مدل </a:t>
            </a:r>
            <a:r>
              <a:rPr lang="en-US" altLang="fa-IR" smtClean="0"/>
              <a:t>S</a:t>
            </a:r>
            <a:r>
              <a:rPr lang="fa-IR" altLang="fa-IR" smtClean="0"/>
              <a:t> کاملا در محاسبه تابع هدف </a:t>
            </a:r>
            <a:r>
              <a:rPr lang="en-US" altLang="fa-IR" smtClean="0"/>
              <a:t>P</a:t>
            </a:r>
            <a:r>
              <a:rPr lang="fa-IR" altLang="fa-IR" smtClean="0"/>
              <a:t> وارد می‌شود.</a:t>
            </a:r>
          </a:p>
          <a:p>
            <a:pPr eaLnBrk="1" hangingPunct="1"/>
            <a:r>
              <a:rPr lang="fa-IR" altLang="fa-IR" smtClean="0"/>
              <a:t>جایگزاری مقادیر با اعداد پیش‌بینی شده با روش‌های عددی.</a:t>
            </a:r>
            <a:endParaRPr lang="en-US" altLang="fa-IR" smtClean="0"/>
          </a:p>
        </p:txBody>
      </p:sp>
      <p:pic>
        <p:nvPicPr>
          <p:cNvPr id="1208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163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هماهنگ ایده‌آل</a:t>
            </a:r>
            <a:endParaRPr lang="en-US" smtClean="0"/>
          </a:p>
        </p:txBody>
      </p:sp>
      <p:sp>
        <p:nvSpPr>
          <p:cNvPr id="121859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8C3BE899-9578-4C95-B6C2-45D23A5674A2}" type="slidenum">
              <a:rPr lang="en-US" altLang="fa-IR">
                <a:solidFill>
                  <a:srgbClr val="4F271C"/>
                </a:solidFill>
              </a:rPr>
              <a:pPr algn="l" eaLnBrk="1" hangingPunct="1"/>
              <a:t>94</a:t>
            </a:fld>
            <a:endParaRPr lang="en-US" altLang="fa-IR">
              <a:solidFill>
                <a:srgbClr val="4F271C"/>
              </a:solidFill>
            </a:endParaRPr>
          </a:p>
        </p:txBody>
      </p:sp>
      <p:sp>
        <p:nvSpPr>
          <p:cNvPr id="121860" name="Content Placeholder 3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fa-IR" smtClean="0"/>
              <a:t>Bench mark</a:t>
            </a:r>
          </a:p>
          <a:p>
            <a:pPr eaLnBrk="1" hangingPunct="1"/>
            <a:r>
              <a:rPr lang="fa-IR" altLang="fa-IR" smtClean="0"/>
              <a:t>ایجاد تیم مشترک و رفع عدم تقارن اطلاعاتی.</a:t>
            </a:r>
          </a:p>
          <a:p>
            <a:pPr eaLnBrk="1" hangingPunct="1"/>
            <a:r>
              <a:rPr lang="fa-IR" altLang="fa-IR" smtClean="0"/>
              <a:t>اشتراک مقدار </a:t>
            </a:r>
          </a:p>
          <a:p>
            <a:pPr eaLnBrk="1" hangingPunct="1"/>
            <a:r>
              <a:rPr lang="fa-IR" altLang="fa-IR" smtClean="0"/>
              <a:t>تابع هدف مدل:</a:t>
            </a:r>
            <a:endParaRPr lang="en-US" altLang="fa-IR" smtClean="0"/>
          </a:p>
        </p:txBody>
      </p:sp>
      <p:pic>
        <p:nvPicPr>
          <p:cNvPr id="1218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14601"/>
            <a:ext cx="3619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381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8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ایده‌آل</a:t>
            </a:r>
            <a:endParaRPr lang="en-US" smtClean="0"/>
          </a:p>
        </p:txBody>
      </p:sp>
      <p:sp>
        <p:nvSpPr>
          <p:cNvPr id="122883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FEFD042C-D79A-4C64-BD17-94660ABEC218}" type="slidenum">
              <a:rPr lang="en-US" altLang="fa-IR">
                <a:solidFill>
                  <a:srgbClr val="4F271C"/>
                </a:solidFill>
              </a:rPr>
              <a:pPr algn="l" eaLnBrk="1" hangingPunct="1"/>
              <a:t>95</a:t>
            </a:fld>
            <a:endParaRPr lang="en-US" altLang="fa-IR">
              <a:solidFill>
                <a:srgbClr val="4F271C"/>
              </a:solidFill>
            </a:endParaRPr>
          </a:p>
        </p:txBody>
      </p:sp>
      <p:sp>
        <p:nvSpPr>
          <p:cNvPr id="122884" name="Content Placeholder 3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fa-IR" smtClean="0"/>
              <a:t>P12</a:t>
            </a:r>
            <a:r>
              <a:rPr lang="fa-IR" altLang="fa-IR" smtClean="0"/>
              <a:t> تا </a:t>
            </a:r>
            <a:r>
              <a:rPr lang="en-US" altLang="fa-IR" smtClean="0"/>
              <a:t>P14</a:t>
            </a:r>
            <a:r>
              <a:rPr lang="fa-IR" altLang="fa-IR" smtClean="0"/>
              <a:t>، پیش‌بینی‌ها، حذف می‌شوند.</a:t>
            </a:r>
          </a:p>
          <a:p>
            <a:pPr eaLnBrk="1" hangingPunct="1"/>
            <a:r>
              <a:rPr lang="fa-IR" altLang="fa-IR" smtClean="0"/>
              <a:t>موارد زیر اضافه می‌شوند:</a:t>
            </a:r>
            <a:endParaRPr lang="en-US" altLang="fa-IR" smtClean="0"/>
          </a:p>
        </p:txBody>
      </p:sp>
      <p:pic>
        <p:nvPicPr>
          <p:cNvPr id="1228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362201"/>
            <a:ext cx="47529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8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تحلیل عددی</a:t>
            </a:r>
            <a:endParaRPr lang="en-US" smtClean="0"/>
          </a:p>
        </p:txBody>
      </p:sp>
      <p:sp>
        <p:nvSpPr>
          <p:cNvPr id="12390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A4CC47EE-40E1-4D57-8464-59AB96450284}" type="slidenum">
              <a:rPr lang="en-US" altLang="fa-IR">
                <a:solidFill>
                  <a:srgbClr val="4F271C"/>
                </a:solidFill>
              </a:rPr>
              <a:pPr algn="l" eaLnBrk="1" hangingPunct="1"/>
              <a:t>96</a:t>
            </a:fld>
            <a:endParaRPr lang="en-US" altLang="fa-IR">
              <a:solidFill>
                <a:srgbClr val="4F271C"/>
              </a:solidFill>
            </a:endParaRPr>
          </a:p>
        </p:txBody>
      </p:sp>
      <p:sp>
        <p:nvSpPr>
          <p:cNvPr id="123908" name="Content Placeholder 3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fa-IR" smtClean="0"/>
              <a:t>P</a:t>
            </a:r>
            <a:r>
              <a:rPr lang="fa-IR" altLang="fa-IR" smtClean="0"/>
              <a:t>: </a:t>
            </a:r>
            <a:r>
              <a:rPr lang="en-US" altLang="fa-IR" smtClean="0"/>
              <a:t>l=40</a:t>
            </a:r>
            <a:r>
              <a:rPr lang="fa-IR" altLang="fa-IR" smtClean="0"/>
              <a:t>، </a:t>
            </a:r>
            <a:r>
              <a:rPr lang="en-US" altLang="fa-IR" smtClean="0"/>
              <a:t>j=1..100</a:t>
            </a:r>
            <a:r>
              <a:rPr lang="fa-IR" altLang="fa-IR" smtClean="0"/>
              <a:t>، </a:t>
            </a:r>
            <a:r>
              <a:rPr lang="en-US" altLang="fa-IR" smtClean="0"/>
              <a:t>T=10 periods</a:t>
            </a:r>
          </a:p>
          <a:p>
            <a:pPr eaLnBrk="1" hangingPunct="1"/>
            <a:endParaRPr lang="en-US" altLang="fa-IR" smtClean="0"/>
          </a:p>
        </p:txBody>
      </p:sp>
      <p:pic>
        <p:nvPicPr>
          <p:cNvPr id="1239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1200"/>
            <a:ext cx="47069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تحلیل عددی</a:t>
            </a:r>
            <a:endParaRPr lang="en-US" smtClean="0"/>
          </a:p>
        </p:txBody>
      </p:sp>
      <p:sp>
        <p:nvSpPr>
          <p:cNvPr id="124931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79AE0FA5-D512-4FC8-B97F-2998F4056E94}" type="slidenum">
              <a:rPr lang="en-US" altLang="fa-IR">
                <a:solidFill>
                  <a:srgbClr val="4F271C"/>
                </a:solidFill>
              </a:rPr>
              <a:pPr algn="l" eaLnBrk="1" hangingPunct="1"/>
              <a:t>97</a:t>
            </a:fld>
            <a:endParaRPr lang="en-US" altLang="fa-IR">
              <a:solidFill>
                <a:srgbClr val="4F271C"/>
              </a:solidFill>
            </a:endParaRPr>
          </a:p>
        </p:txBody>
      </p:sp>
      <p:pic>
        <p:nvPicPr>
          <p:cNvPr id="12493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8939" y="1447800"/>
            <a:ext cx="6677025" cy="4495800"/>
          </a:xfrm>
        </p:spPr>
      </p:pic>
    </p:spTree>
    <p:extLst>
      <p:ext uri="{BB962C8B-B14F-4D97-AF65-F5344CB8AC3E}">
        <p14:creationId xmlns:p14="http://schemas.microsoft.com/office/powerpoint/2010/main" val="30701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تحلیل عددی</a:t>
            </a:r>
            <a:endParaRPr lang="en-US" smtClean="0"/>
          </a:p>
        </p:txBody>
      </p:sp>
      <p:sp>
        <p:nvSpPr>
          <p:cNvPr id="125955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481F827F-6374-411F-BF7B-F5B9FFA8E99E}" type="slidenum">
              <a:rPr lang="en-US" altLang="fa-IR">
                <a:solidFill>
                  <a:srgbClr val="4F271C"/>
                </a:solidFill>
              </a:rPr>
              <a:pPr algn="l" eaLnBrk="1" hangingPunct="1"/>
              <a:t>98</a:t>
            </a:fld>
            <a:endParaRPr lang="en-US" altLang="fa-IR">
              <a:solidFill>
                <a:srgbClr val="4F271C"/>
              </a:solidFill>
            </a:endParaRPr>
          </a:p>
        </p:txBody>
      </p:sp>
      <p:pic>
        <p:nvPicPr>
          <p:cNvPr id="12595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350" y="1828800"/>
            <a:ext cx="7715250" cy="3429000"/>
          </a:xfrm>
        </p:spPr>
      </p:pic>
    </p:spTree>
    <p:extLst>
      <p:ext uri="{BB962C8B-B14F-4D97-AF65-F5344CB8AC3E}">
        <p14:creationId xmlns:p14="http://schemas.microsoft.com/office/powerpoint/2010/main" val="40906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تحلیل عددی</a:t>
            </a:r>
            <a:endParaRPr lang="en-US" smtClean="0"/>
          </a:p>
        </p:txBody>
      </p:sp>
      <p:sp>
        <p:nvSpPr>
          <p:cNvPr id="126979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9CAF9A97-A086-46B8-873D-2A4A3F8F6F3B}" type="slidenum">
              <a:rPr lang="en-US" altLang="fa-IR">
                <a:solidFill>
                  <a:srgbClr val="4F271C"/>
                </a:solidFill>
              </a:rPr>
              <a:pPr algn="l" eaLnBrk="1" hangingPunct="1"/>
              <a:t>99</a:t>
            </a:fld>
            <a:endParaRPr lang="en-US" altLang="fa-IR">
              <a:solidFill>
                <a:srgbClr val="4F271C"/>
              </a:solidFill>
            </a:endParaRPr>
          </a:p>
        </p:txBody>
      </p:sp>
      <p:pic>
        <p:nvPicPr>
          <p:cNvPr id="12698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6264" y="1371600"/>
            <a:ext cx="6727825" cy="4953000"/>
          </a:xfrm>
        </p:spPr>
      </p:pic>
    </p:spTree>
    <p:extLst>
      <p:ext uri="{BB962C8B-B14F-4D97-AF65-F5344CB8AC3E}">
        <p14:creationId xmlns:p14="http://schemas.microsoft.com/office/powerpoint/2010/main" val="18174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4380</Words>
  <Application>Microsoft Office PowerPoint</Application>
  <PresentationFormat>Widescreen</PresentationFormat>
  <Paragraphs>841</Paragraphs>
  <Slides>159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159</vt:i4>
      </vt:variant>
    </vt:vector>
  </HeadingPairs>
  <TitlesOfParts>
    <vt:vector size="173" baseType="lpstr">
      <vt:lpstr>Arial</vt:lpstr>
      <vt:lpstr>B Lotus</vt:lpstr>
      <vt:lpstr>B Titr</vt:lpstr>
      <vt:lpstr>Calibri</vt:lpstr>
      <vt:lpstr>Calibri Light</vt:lpstr>
      <vt:lpstr>Cambria Math</vt:lpstr>
      <vt:lpstr>Century Schoolbook</vt:lpstr>
      <vt:lpstr>Franklin Gothic Book</vt:lpstr>
      <vt:lpstr>Perpetua</vt:lpstr>
      <vt:lpstr>Times New Roman</vt:lpstr>
      <vt:lpstr>Titr</vt:lpstr>
      <vt:lpstr>Wingdings</vt:lpstr>
      <vt:lpstr>Zar</vt:lpstr>
      <vt:lpstr>Office Theme</vt:lpstr>
      <vt:lpstr>PowerPoint Presentation</vt:lpstr>
      <vt:lpstr>مديريت زنجيره تامين</vt:lpstr>
      <vt:lpstr>Other Mathematical Programming Models</vt:lpstr>
      <vt:lpstr>Other Mathematical Programming Models</vt:lpstr>
      <vt:lpstr>Other Mathematical Programming Models</vt:lpstr>
      <vt:lpstr>Other Mathematical Programming Models</vt:lpstr>
      <vt:lpstr>Other Mathematical Programming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مکانیزم‌های هماهنگی سلسله‌مراتبی در زنجیره تامین</vt:lpstr>
      <vt:lpstr>بیان مسئله</vt:lpstr>
      <vt:lpstr>بیان مسئله</vt:lpstr>
      <vt:lpstr>بیان مسئله</vt:lpstr>
      <vt:lpstr>بیان مسئله</vt:lpstr>
      <vt:lpstr>بیان مسئله</vt:lpstr>
      <vt:lpstr>بیان مسئله</vt:lpstr>
      <vt:lpstr>مدل‌های تصمیم گیری لینک تامین</vt:lpstr>
      <vt:lpstr>مدل تولید‌کننده P</vt:lpstr>
      <vt:lpstr>مدل تولید کننده (P)</vt:lpstr>
      <vt:lpstr>مدل تولید کننده (P)</vt:lpstr>
      <vt:lpstr>مدل تولید کننده (P)</vt:lpstr>
      <vt:lpstr>مدل تولید کننده (P)</vt:lpstr>
      <vt:lpstr>تابع هدف تولید کننده</vt:lpstr>
      <vt:lpstr>محدودیت‌های تغییر ظرفیت</vt:lpstr>
      <vt:lpstr>محدودیت ظرفیت</vt:lpstr>
      <vt:lpstr>محدودیت شبکه</vt:lpstr>
      <vt:lpstr>محدودیت شبکه</vt:lpstr>
      <vt:lpstr>محدودیت توازن مواد</vt:lpstr>
      <vt:lpstr>محدودیت توازن مواد</vt:lpstr>
      <vt:lpstr>محدودیت‌های تحویل </vt:lpstr>
      <vt:lpstr>محدودیت‌های تحویل </vt:lpstr>
      <vt:lpstr>محدودیت‌های صحت و نامنفی بودن تولید‌کننده (S)</vt:lpstr>
      <vt:lpstr>مکانیزم‌های هماهنگی سلسله‌مراتبی در زنجیره تامین</vt:lpstr>
      <vt:lpstr>بیان مسئله</vt:lpstr>
      <vt:lpstr>مدل تامین‌کننده (S)</vt:lpstr>
      <vt:lpstr>مدل تامین‌کننده (S)</vt:lpstr>
      <vt:lpstr>مدل تامین‌کننده (S)</vt:lpstr>
      <vt:lpstr>تابع هدف تامین‌کننده (S)</vt:lpstr>
      <vt:lpstr>تابع هدف تامین‌کننده (S)</vt:lpstr>
      <vt:lpstr>محدودیت‌های توازن مواد تامین‌کننده (S)</vt:lpstr>
      <vt:lpstr>محدودیت‌های ظرفیت تامین‌کننده (S)</vt:lpstr>
      <vt:lpstr>محدودیت‌های ظرفیت تامین‌کننده (S)</vt:lpstr>
      <vt:lpstr>رابطه سفارش و تحویل تامین‌کننده (S)</vt:lpstr>
      <vt:lpstr>محدودیت‌های صحت و نامنفی بودن تامین‌کننده (S)</vt:lpstr>
      <vt:lpstr>رفتار محتمل تامین کننده با دریافت سفارش</vt:lpstr>
      <vt:lpstr>سلسله تولید‌کننده – تامین کننده</vt:lpstr>
      <vt:lpstr>انتظار و هماهنگی</vt:lpstr>
      <vt:lpstr>مفهوم انتظار</vt:lpstr>
      <vt:lpstr>مفهوم انتظار</vt:lpstr>
      <vt:lpstr>انتظار بهینه</vt:lpstr>
      <vt:lpstr>مدل‌ هماهنگی کاملا بالا به پایین</vt:lpstr>
      <vt:lpstr>مدل هماهنگی non-reactive</vt:lpstr>
      <vt:lpstr>مدل هماهنگی reactive</vt:lpstr>
      <vt:lpstr>مدل هماهنگ ایده‌آل</vt:lpstr>
      <vt:lpstr>مدل ایده‌آل</vt:lpstr>
      <vt:lpstr>تحلیل عددی</vt:lpstr>
      <vt:lpstr>تحلیل عددی</vt:lpstr>
      <vt:lpstr>تحلیل عددی</vt:lpstr>
      <vt:lpstr>تحلیل عددی</vt:lpstr>
      <vt:lpstr>تحلیل عددی</vt:lpstr>
      <vt:lpstr>تحلیل عددی</vt:lpstr>
      <vt:lpstr>تحلیل عددی – هزینه کلی</vt:lpstr>
      <vt:lpstr>تحلیل عددی – هزینه توسعه</vt:lpstr>
      <vt:lpstr>هزینه به ‌اشتراک گذاری اطلاعات خصوصی</vt:lpstr>
      <vt:lpstr>مکانیزم‌های هماهنگی سلسله‌مراتبی در زنجیره تامین</vt:lpstr>
      <vt:lpstr>بیان مسئله</vt:lpstr>
      <vt:lpstr>بیان مسئله</vt:lpstr>
      <vt:lpstr>بیان مسئله</vt:lpstr>
      <vt:lpstr>بیان مسئله</vt:lpstr>
      <vt:lpstr>بیان مسئله</vt:lpstr>
      <vt:lpstr>بیان مسئله</vt:lpstr>
      <vt:lpstr>مدل‌های تصمیم گیری لینک تامین</vt:lpstr>
      <vt:lpstr>مدل تولید‌کننده P</vt:lpstr>
      <vt:lpstr>مدل تولید کننده (P)</vt:lpstr>
      <vt:lpstr>مدل تولید کننده (P)</vt:lpstr>
      <vt:lpstr>مدل تولید کننده (P)</vt:lpstr>
      <vt:lpstr>مدل تولید کننده (P)</vt:lpstr>
      <vt:lpstr>تابع هدف تولید کننده</vt:lpstr>
      <vt:lpstr>محدودیت‌های تغییر ظرفیت</vt:lpstr>
      <vt:lpstr>محدودیت ظرفیت</vt:lpstr>
      <vt:lpstr>محدودیت شبکه</vt:lpstr>
      <vt:lpstr>محدودیت شبکه</vt:lpstr>
      <vt:lpstr>محدودیت توازن مواد</vt:lpstr>
      <vt:lpstr>محدودیت توازن مواد</vt:lpstr>
      <vt:lpstr>محدودیت‌های تحویل </vt:lpstr>
      <vt:lpstr>محدودیت‌های تحویل </vt:lpstr>
      <vt:lpstr>محدودیت‌های صحت و نامنفی بودن تولید‌کننده (S)</vt:lpstr>
      <vt:lpstr>مکانیزم‌های هماهنگی سلسله‌مراتبی در زنجیره تامین</vt:lpstr>
      <vt:lpstr>بیان مسئله</vt:lpstr>
      <vt:lpstr>مدل تامین‌کننده (S)</vt:lpstr>
      <vt:lpstr>مدل تامین‌کننده (S)</vt:lpstr>
      <vt:lpstr>مدل تامین‌کننده (S)</vt:lpstr>
      <vt:lpstr>تابع هدف تامین‌کننده (S)</vt:lpstr>
      <vt:lpstr>تابع هدف تامین‌کننده (S)</vt:lpstr>
      <vt:lpstr>محدودیت‌های توازن مواد تامین‌کننده (S)</vt:lpstr>
      <vt:lpstr>محدودیت‌های ظرفیت تامین‌کننده (S)</vt:lpstr>
      <vt:lpstr>محدودیت‌های ظرفیت تامین‌کننده (S)</vt:lpstr>
      <vt:lpstr>رابطه سفارش و تحویل تامین‌کننده (S)</vt:lpstr>
      <vt:lpstr>محدودیت‌های صحت و نامنفی بودن تامین‌کننده (S)</vt:lpstr>
      <vt:lpstr>رفتار محتمل تامین کننده با دریافت سفارش</vt:lpstr>
      <vt:lpstr>سلسله تولید‌کننده – تامین کننده</vt:lpstr>
      <vt:lpstr>انتظار و هماهنگی</vt:lpstr>
      <vt:lpstr>مفهوم انتظار</vt:lpstr>
      <vt:lpstr>مفهوم انتظار</vt:lpstr>
      <vt:lpstr>انتظار بهینه</vt:lpstr>
      <vt:lpstr>مدل‌ هماهنگی کاملا بالا به پایین</vt:lpstr>
      <vt:lpstr>مدل هماهنگی non-reactive</vt:lpstr>
      <vt:lpstr>مدل هماهنگی reactive</vt:lpstr>
      <vt:lpstr>مدل هماهنگ ایده‌آل</vt:lpstr>
      <vt:lpstr>مدل ایده‌آل</vt:lpstr>
      <vt:lpstr>تحلیل عددی</vt:lpstr>
      <vt:lpstr>تحلیل عددی</vt:lpstr>
      <vt:lpstr>تحلیل عددی</vt:lpstr>
      <vt:lpstr>تحلیل عددی</vt:lpstr>
      <vt:lpstr>تحلیل عددی</vt:lpstr>
      <vt:lpstr>تحلیل عددی</vt:lpstr>
      <vt:lpstr>تحلیل عددی – هزینه کلی</vt:lpstr>
      <vt:lpstr>تحلیل عددی – هزینه توسعه</vt:lpstr>
      <vt:lpstr>هزینه به ‌اشتراک گذاری اطلاعات خصوصی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2018-09-17T18:57:16Z</dcterms:created>
  <dcterms:modified xsi:type="dcterms:W3CDTF">2018-09-17T19:14:02Z</dcterms:modified>
</cp:coreProperties>
</file>