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AEEC3-AF0E-413C-9B37-DEBBEC4CA56F}"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252866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AEEC3-AF0E-413C-9B37-DEBBEC4CA56F}"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151410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AEEC3-AF0E-413C-9B37-DEBBEC4CA56F}"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277938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4639"/>
            <a:ext cx="10972801"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609600" y="6251575"/>
            <a:ext cx="2844800" cy="476250"/>
          </a:xfrm>
        </p:spPr>
        <p:txBody>
          <a:bodyPr/>
          <a:lstStyle>
            <a:lvl1pPr>
              <a:defRPr/>
            </a:lvl1pPr>
          </a:lstStyle>
          <a:p>
            <a:endParaRPr lang="en-US" altLang="fa-IR"/>
          </a:p>
        </p:txBody>
      </p:sp>
      <p:sp>
        <p:nvSpPr>
          <p:cNvPr id="4" name="Slide Number Placeholder 3"/>
          <p:cNvSpPr>
            <a:spLocks noGrp="1"/>
          </p:cNvSpPr>
          <p:nvPr>
            <p:ph type="sldNum" sz="quarter" idx="11"/>
          </p:nvPr>
        </p:nvSpPr>
        <p:spPr>
          <a:xfrm>
            <a:off x="8737600" y="6248400"/>
            <a:ext cx="2844800" cy="476250"/>
          </a:xfrm>
        </p:spPr>
        <p:txBody>
          <a:bodyPr/>
          <a:lstStyle>
            <a:lvl1pPr>
              <a:defRPr/>
            </a:lvl1pPr>
          </a:lstStyle>
          <a:p>
            <a:fld id="{59ED06A6-6BC0-4EBC-9B10-CAC57A818CC3}" type="slidenum">
              <a:rPr lang="en-US" altLang="fa-IR"/>
              <a:pPr/>
              <a:t>‹#›</a:t>
            </a:fld>
            <a:endParaRPr lang="en-US" altLang="fa-IR"/>
          </a:p>
        </p:txBody>
      </p:sp>
      <p:sp>
        <p:nvSpPr>
          <p:cNvPr id="5" name="Footer Placeholder 4"/>
          <p:cNvSpPr>
            <a:spLocks noGrp="1"/>
          </p:cNvSpPr>
          <p:nvPr>
            <p:ph type="ftr" sz="quarter" idx="12"/>
          </p:nvPr>
        </p:nvSpPr>
        <p:spPr>
          <a:xfrm>
            <a:off x="4165601" y="6248400"/>
            <a:ext cx="3860800" cy="476250"/>
          </a:xfrm>
        </p:spPr>
        <p:txBody>
          <a:bodyPr/>
          <a:lstStyle>
            <a:lvl1pPr>
              <a:defRPr/>
            </a:lvl1pPr>
          </a:lstStyle>
          <a:p>
            <a:endParaRPr lang="en-US" altLang="fa-IR"/>
          </a:p>
        </p:txBody>
      </p:sp>
    </p:spTree>
    <p:extLst>
      <p:ext uri="{BB962C8B-B14F-4D97-AF65-F5344CB8AC3E}">
        <p14:creationId xmlns:p14="http://schemas.microsoft.com/office/powerpoint/2010/main" val="10208580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AEEC3-AF0E-413C-9B37-DEBBEC4CA56F}"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317878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AAEEC3-AF0E-413C-9B37-DEBBEC4CA56F}"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224133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AEEC3-AF0E-413C-9B37-DEBBEC4CA56F}"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16099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AEEC3-AF0E-413C-9B37-DEBBEC4CA56F}"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357055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AEEC3-AF0E-413C-9B37-DEBBEC4CA56F}"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11254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AEEC3-AF0E-413C-9B37-DEBBEC4CA56F}" type="datetimeFigureOut">
              <a:rPr lang="en-US" smtClean="0"/>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182698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AAEEC3-AF0E-413C-9B37-DEBBEC4CA56F}"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31064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AAEEC3-AF0E-413C-9B37-DEBBEC4CA56F}"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32B00-AAF0-4E7F-AF4C-6166E261DE6D}" type="slidenum">
              <a:rPr lang="en-US" smtClean="0"/>
              <a:t>‹#›</a:t>
            </a:fld>
            <a:endParaRPr lang="en-US"/>
          </a:p>
        </p:txBody>
      </p:sp>
    </p:spTree>
    <p:extLst>
      <p:ext uri="{BB962C8B-B14F-4D97-AF65-F5344CB8AC3E}">
        <p14:creationId xmlns:p14="http://schemas.microsoft.com/office/powerpoint/2010/main" val="175889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AEEC3-AF0E-413C-9B37-DEBBEC4CA56F}" type="datetimeFigureOut">
              <a:rPr lang="en-US" smtClean="0"/>
              <a:t>8/31/2018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32B00-AAF0-4E7F-AF4C-6166E261DE6D}" type="slidenum">
              <a:rPr lang="en-US" smtClean="0"/>
              <a:t>‹#›</a:t>
            </a:fld>
            <a:endParaRPr lang="en-US"/>
          </a:p>
        </p:txBody>
      </p:sp>
    </p:spTree>
    <p:extLst>
      <p:ext uri="{BB962C8B-B14F-4D97-AF65-F5344CB8AC3E}">
        <p14:creationId xmlns:p14="http://schemas.microsoft.com/office/powerpoint/2010/main" val="348839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2">
            <a:clrChange>
              <a:clrFrom>
                <a:srgbClr val="FFFFFF"/>
              </a:clrFrom>
              <a:clrTo>
                <a:srgbClr val="FFFFFF">
                  <a:alpha val="0"/>
                </a:srgbClr>
              </a:clrTo>
            </a:clrChange>
            <a:grayscl/>
          </a:blip>
          <a:srcRect/>
          <a:stretch>
            <a:fillRect/>
          </a:stretch>
        </p:blipFill>
        <p:spPr bwMode="auto">
          <a:xfrm>
            <a:off x="2362630" y="639910"/>
            <a:ext cx="7329829" cy="5751784"/>
          </a:xfrm>
          <a:prstGeom prst="rect">
            <a:avLst/>
          </a:prstGeom>
          <a:noFill/>
          <a:ln w="9525">
            <a:noFill/>
            <a:miter lim="800000"/>
            <a:headEnd/>
            <a:tailEnd/>
          </a:ln>
        </p:spPr>
      </p:pic>
    </p:spTree>
    <p:extLst>
      <p:ext uri="{BB962C8B-B14F-4D97-AF65-F5344CB8AC3E}">
        <p14:creationId xmlns:p14="http://schemas.microsoft.com/office/powerpoint/2010/main" val="5326703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9021" y="395825"/>
            <a:ext cx="8286750" cy="5201424"/>
          </a:xfrm>
          <a:prstGeom prst="rect">
            <a:avLst/>
          </a:prstGeom>
        </p:spPr>
        <p:txBody>
          <a:bodyPr>
            <a:spAutoFit/>
          </a:bodyPr>
          <a:lstStyle/>
          <a:p>
            <a:pPr algn="r">
              <a:defRPr/>
            </a:pPr>
            <a:endParaRPr lang="en-US" sz="2800" dirty="0">
              <a:latin typeface="+mj-lt"/>
              <a:ea typeface="+mj-ea"/>
              <a:cs typeface="B Nazanin" panose="00000400000000000000" pitchFamily="2" charset="-78"/>
            </a:endParaRPr>
          </a:p>
          <a:p>
            <a:pPr algn="r" rtl="1">
              <a:defRPr/>
            </a:pPr>
            <a:r>
              <a:rPr lang="fa-IR" sz="2800" dirty="0">
                <a:solidFill>
                  <a:srgbClr val="FF0000"/>
                </a:solidFill>
                <a:latin typeface="+mj-lt"/>
                <a:ea typeface="+mj-ea"/>
                <a:cs typeface="B Nazanin" panose="00000400000000000000" pitchFamily="2" charset="-78"/>
              </a:rPr>
              <a:t>7-هدفهاي سالانه</a:t>
            </a:r>
            <a:r>
              <a:rPr lang="en-US" sz="2000" dirty="0">
                <a:cs typeface="B Nazanin" panose="00000400000000000000" pitchFamily="2" charset="-78"/>
              </a:rPr>
              <a:t/>
            </a:r>
            <a:br>
              <a:rPr lang="en-US" sz="2000" dirty="0">
                <a:cs typeface="B Nazanin" panose="00000400000000000000" pitchFamily="2" charset="-78"/>
              </a:rPr>
            </a:br>
            <a:r>
              <a:rPr lang="fa-IR" sz="2000" dirty="0">
                <a:latin typeface="+mj-lt"/>
                <a:ea typeface="+mj-ea"/>
                <a:cs typeface="B Nazanin" panose="00000400000000000000" pitchFamily="2" charset="-78"/>
              </a:rPr>
              <a:t>هدف هاي کوتاه مدتی هستند که شرکت براي رسیدن به هدف هاي بلند باید به آنها دست یابد.هدفهاي سالانه مبنایی براي تخصیص منابع به حساب می آیند</a:t>
            </a:r>
            <a:r>
              <a:rPr lang="en-US" sz="2000" dirty="0">
                <a:latin typeface="+mj-lt"/>
                <a:ea typeface="+mj-ea"/>
                <a:cs typeface="B Nazanin" panose="00000400000000000000" pitchFamily="2" charset="-78"/>
              </a:rPr>
              <a:t>.</a:t>
            </a:r>
            <a:endParaRPr lang="fa-IR" sz="2000" dirty="0">
              <a:latin typeface="+mj-lt"/>
              <a:ea typeface="+mj-ea"/>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800" dirty="0">
                <a:solidFill>
                  <a:srgbClr val="FF0000"/>
                </a:solidFill>
                <a:latin typeface="+mj-lt"/>
                <a:ea typeface="+mj-ea"/>
                <a:cs typeface="B Nazanin" panose="00000400000000000000" pitchFamily="2" charset="-78"/>
              </a:rPr>
              <a:t>8- سیاست ها</a:t>
            </a:r>
            <a:r>
              <a:rPr lang="en-US" sz="2000" dirty="0">
                <a:cs typeface="B Nazanin" panose="00000400000000000000" pitchFamily="2" charset="-78"/>
              </a:rPr>
              <a:t/>
            </a:r>
            <a:br>
              <a:rPr lang="en-US" sz="2000" dirty="0">
                <a:cs typeface="B Nazanin" panose="00000400000000000000" pitchFamily="2" charset="-78"/>
              </a:rPr>
            </a:br>
            <a:r>
              <a:rPr lang="fa-IR" sz="2000" dirty="0">
                <a:latin typeface="+mj-lt"/>
                <a:ea typeface="+mj-ea"/>
                <a:cs typeface="B Nazanin" panose="00000400000000000000" pitchFamily="2" charset="-78"/>
              </a:rPr>
              <a:t>سیاست ابزاري است که بدان وسیله می توان به هدف هاي سالانه دست یافت .مقصود از سیاست ، رهنمودها،مقررات و رهنمودهایی است که شرکت براي دستیابی به هدف هاي اعلان شده رعایت می کند</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هنگام تصمیم گیري از سیاست ها به عنوان رهنمود استفاده می شودوهمچنین سیاست ها تعیین کننده شرایط روزمره وتکراري شرکت می باشند </a:t>
            </a:r>
          </a:p>
          <a:p>
            <a:pPr algn="r" rtl="1">
              <a:defRPr/>
            </a:pPr>
            <a:endParaRPr lang="fa-IR" sz="2000" dirty="0">
              <a:latin typeface="+mj-lt"/>
              <a:ea typeface="+mj-ea"/>
              <a:cs typeface="B Nazanin" panose="00000400000000000000" pitchFamily="2" charset="-78"/>
            </a:endParaRPr>
          </a:p>
          <a:p>
            <a:pPr algn="r" rtl="1">
              <a:defRPr/>
            </a:pPr>
            <a:r>
              <a:rPr lang="fa-IR" sz="2800" dirty="0">
                <a:solidFill>
                  <a:srgbClr val="FF0000"/>
                </a:solidFill>
                <a:latin typeface="+mj-lt"/>
                <a:ea typeface="+mj-ea"/>
                <a:cs typeface="B Nazanin" panose="00000400000000000000" pitchFamily="2" charset="-78"/>
              </a:rPr>
              <a:t>نکته :</a:t>
            </a:r>
            <a:r>
              <a:rPr lang="en-US" sz="2000" dirty="0">
                <a:cs typeface="B Nazanin" panose="00000400000000000000" pitchFamily="2" charset="-78"/>
              </a:rPr>
              <a:t/>
            </a:r>
            <a:br>
              <a:rPr lang="en-US" sz="2000" dirty="0">
                <a:cs typeface="B Nazanin" panose="00000400000000000000" pitchFamily="2" charset="-78"/>
              </a:rPr>
            </a:br>
            <a:r>
              <a:rPr lang="fa-IR" sz="2000" dirty="0">
                <a:latin typeface="+mj-lt"/>
                <a:ea typeface="+mj-ea"/>
                <a:cs typeface="B Nazanin" panose="00000400000000000000" pitchFamily="2" charset="-78"/>
              </a:rPr>
              <a:t>در صحنه اجراي استراتژي ها هدف هاي سالانه و سیاست ها از اهمیت خاصی برخوردارند و در حالی که در تدوین استراتژي ها هدف هاي بلند مدت از اهمیتی ویژه اي برخوردار می باشند </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2039949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639" y="415746"/>
            <a:ext cx="8286750" cy="5940088"/>
          </a:xfrm>
          <a:prstGeom prst="rect">
            <a:avLst/>
          </a:prstGeom>
        </p:spPr>
        <p:txBody>
          <a:bodyPr>
            <a:spAutoFit/>
          </a:bodyPr>
          <a:lstStyle/>
          <a:p>
            <a:pPr algn="r" rtl="1">
              <a:defRPr/>
            </a:pPr>
            <a:endParaRPr lang="en-US" sz="2800" dirty="0">
              <a:latin typeface="+mj-lt"/>
              <a:ea typeface="+mj-ea"/>
              <a:cs typeface="B Nazanin" panose="00000400000000000000" pitchFamily="2" charset="-78"/>
            </a:endParaRPr>
          </a:p>
          <a:p>
            <a:pPr algn="r" rtl="1">
              <a:defRPr/>
            </a:pPr>
            <a:r>
              <a:rPr lang="fa-IR" sz="2800" dirty="0">
                <a:solidFill>
                  <a:srgbClr val="FF0000"/>
                </a:solidFill>
                <a:latin typeface="+mj-lt"/>
                <a:ea typeface="+mj-ea"/>
                <a:cs typeface="B Nazanin" panose="00000400000000000000" pitchFamily="2" charset="-78"/>
              </a:rPr>
              <a:t>الگوي مدیریت استراتژیک</a:t>
            </a:r>
            <a:r>
              <a:rPr lang="en-US" sz="2000" dirty="0">
                <a:cs typeface="B Nazanin" panose="00000400000000000000" pitchFamily="2" charset="-78"/>
              </a:rPr>
              <a:t/>
            </a:r>
            <a:br>
              <a:rPr lang="en-US" sz="2000" dirty="0">
                <a:cs typeface="B Nazanin" panose="00000400000000000000" pitchFamily="2" charset="-78"/>
              </a:rPr>
            </a:br>
            <a:r>
              <a:rPr lang="fa-IR" sz="2000" dirty="0">
                <a:latin typeface="+mj-lt"/>
                <a:ea typeface="+mj-ea"/>
                <a:cs typeface="B Nazanin" panose="00000400000000000000" pitchFamily="2" charset="-78"/>
              </a:rPr>
              <a:t>فعالیتهایی که در زمینه تدوین استراتژي ها،اجرا و ارزیابی آنها به عمل می آید جنبه دائمی دارد و تنها در پایان سال یا هرشش ماه یکبار انجام نمی شود واقعیت این است که فرآیند مدیریت استراتژیک هیچ پایانی ندارد</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a:p>
            <a:pPr algn="r" rtl="1">
              <a:defRPr/>
            </a:pPr>
            <a:r>
              <a:rPr lang="fa-IR" sz="2400" dirty="0">
                <a:solidFill>
                  <a:srgbClr val="FF0000"/>
                </a:solidFill>
                <a:latin typeface="+mj-lt"/>
                <a:ea typeface="+mj-ea"/>
                <a:cs typeface="B Nazanin" panose="00000400000000000000" pitchFamily="2" charset="-78"/>
              </a:rPr>
              <a:t>مزایاي مدیریت استراتژیک</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en-US" sz="2000" dirty="0">
                <a:latin typeface="+mj-lt"/>
                <a:ea typeface="+mj-ea"/>
                <a:cs typeface="B Nazanin" panose="00000400000000000000" pitchFamily="2" charset="-78"/>
              </a:rPr>
              <a:t>• </a:t>
            </a:r>
            <a:r>
              <a:rPr lang="fa-IR" sz="2000" dirty="0">
                <a:latin typeface="+mj-lt"/>
                <a:ea typeface="+mj-ea"/>
                <a:cs typeface="B Nazanin" panose="00000400000000000000" pitchFamily="2" charset="-78"/>
              </a:rPr>
              <a:t>مدیریت استراتژي به سازمان این امکان رامی دهد که به شیوه خلاق ونوآور عمل کندواین شیوه باعث ابتکار عمل در سازمان بوده وفعالیتهایش به گونه اي درآید که می تواند اعمال نفوذ کند</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en-US" sz="2000" dirty="0">
                <a:latin typeface="+mj-lt"/>
                <a:ea typeface="+mj-ea"/>
                <a:cs typeface="B Nazanin" panose="00000400000000000000" pitchFamily="2" charset="-78"/>
              </a:rPr>
              <a:t>• </a:t>
            </a:r>
            <a:r>
              <a:rPr lang="fa-IR" sz="2000" dirty="0">
                <a:latin typeface="+mj-lt"/>
                <a:ea typeface="+mj-ea"/>
                <a:cs typeface="B Nazanin" panose="00000400000000000000" pitchFamily="2" charset="-78"/>
              </a:rPr>
              <a:t>به سازمان کمک می کند از روش منظم تر ،معقول تر ومنطقی تر راه ها یا گزینه هاي استراتژیک را انتخاب کند و بدین گونه استراتژي بهتري تدوین نماید.که یکی ازمنافع اصلی مدیریت استراتژیک بوده</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en-US" sz="2000" dirty="0">
                <a:latin typeface="+mj-lt"/>
                <a:ea typeface="+mj-ea"/>
                <a:cs typeface="B Nazanin" panose="00000400000000000000" pitchFamily="2" charset="-78"/>
              </a:rPr>
              <a:t>• </a:t>
            </a:r>
            <a:r>
              <a:rPr lang="fa-IR" sz="2000" dirty="0">
                <a:latin typeface="+mj-lt"/>
                <a:ea typeface="+mj-ea"/>
                <a:cs typeface="B Nazanin" panose="00000400000000000000" pitchFamily="2" charset="-78"/>
              </a:rPr>
              <a:t>موجب تفاهم وتعهد هر چه بیشتر مدیران و کارکنان می شود شاید تفاهم از مهمترین منافع مدیریت استراتژیک باشد که تعهد پس از آن قرار می گیرد</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r>
              <a:rPr lang="en-US" sz="2000" dirty="0">
                <a:latin typeface="+mj-lt"/>
                <a:ea typeface="+mj-ea"/>
                <a:cs typeface="B Nazanin" panose="00000400000000000000" pitchFamily="2" charset="-78"/>
              </a:rPr>
              <a:t>• </a:t>
            </a:r>
            <a:r>
              <a:rPr lang="fa-IR" sz="2000" dirty="0">
                <a:latin typeface="+mj-lt"/>
                <a:ea typeface="+mj-ea"/>
                <a:cs typeface="B Nazanin" panose="00000400000000000000" pitchFamily="2" charset="-78"/>
              </a:rPr>
              <a:t>وهمچنین یکی ازمنافع بزرگ مدیریت استراتژیک موجب میشود فرصتی به دست آید تا به کارکنان تفویض اختیار شود</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ارتباطات کلید اصلی موفقیت استراتژیک است</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ارزیابی استراتژي اجراي استراتژي ها تدوین استراتژي ها</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411849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8338" y="505898"/>
            <a:ext cx="8286750" cy="5755422"/>
          </a:xfrm>
          <a:prstGeom prst="rect">
            <a:avLst/>
          </a:prstGeom>
        </p:spPr>
        <p:txBody>
          <a:bodyPr>
            <a:spAutoFit/>
          </a:bodyPr>
          <a:lstStyle/>
          <a:p>
            <a:pPr algn="r">
              <a:defRPr/>
            </a:pPr>
            <a:endParaRPr lang="en-US" sz="2000" dirty="0">
              <a:latin typeface="+mj-lt"/>
              <a:ea typeface="+mj-ea"/>
              <a:cs typeface="B Nazanin" panose="00000400000000000000" pitchFamily="2" charset="-78"/>
            </a:endParaRPr>
          </a:p>
          <a:p>
            <a:pPr algn="r" rtl="1">
              <a:defRPr/>
            </a:pPr>
            <a:r>
              <a:rPr lang="fa-IR" sz="2000" dirty="0">
                <a:latin typeface="+mj-lt"/>
                <a:ea typeface="+mj-ea"/>
                <a:cs typeface="B Nazanin" panose="00000400000000000000" pitchFamily="2" charset="-78"/>
              </a:rPr>
              <a:t>بدترین خطایی را که استراتژیک ها می توانند مرتکب شوند این است که تنها خودشان برنامه هاي استراتژیک را</a:t>
            </a:r>
            <a:r>
              <a:rPr lang="en-US" sz="2000" dirty="0">
                <a:latin typeface="+mj-lt"/>
                <a:ea typeface="+mj-ea"/>
                <a:cs typeface="B Nazanin" panose="00000400000000000000" pitchFamily="2" charset="-78"/>
              </a:rPr>
              <a:t> </a:t>
            </a:r>
            <a:r>
              <a:rPr lang="fa-IR" sz="2000" dirty="0">
                <a:latin typeface="+mj-lt"/>
                <a:ea typeface="+mj-ea"/>
                <a:cs typeface="B Nazanin" panose="00000400000000000000" pitchFamily="2" charset="-78"/>
              </a:rPr>
              <a:t>تدوین نمایند و سپس براي اجرا آنها را به مدیران عملیاتی ارائه کنند</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a:p>
            <a:pPr algn="r" rtl="1">
              <a:buFont typeface="Wingdings" pitchFamily="2" charset="2"/>
              <a:buChar char="§"/>
              <a:defRPr/>
            </a:pPr>
            <a:r>
              <a:rPr lang="fa-IR" sz="2000" dirty="0">
                <a:latin typeface="+mj-lt"/>
                <a:ea typeface="+mj-ea"/>
                <a:cs typeface="B Nazanin" panose="00000400000000000000" pitchFamily="2" charset="-78"/>
              </a:rPr>
              <a:t> کلید موفقیت استراتژي ها این است که افراد خود را مالک آنها بدانند که در آن صورت د رصحنه اجرا از هیچ</a:t>
            </a:r>
            <a:r>
              <a:rPr lang="en-US" sz="2000" dirty="0">
                <a:latin typeface="+mj-lt"/>
                <a:ea typeface="+mj-ea"/>
                <a:cs typeface="B Nazanin" panose="00000400000000000000" pitchFamily="2" charset="-78"/>
              </a:rPr>
              <a:t> </a:t>
            </a:r>
            <a:r>
              <a:rPr lang="fa-IR" sz="2000" dirty="0">
                <a:latin typeface="+mj-lt"/>
                <a:ea typeface="+mj-ea"/>
                <a:cs typeface="B Nazanin" panose="00000400000000000000" pitchFamily="2" charset="-78"/>
              </a:rPr>
              <a:t>کوششی فروگذار نخواهند کرد . مشارکت موجب افزایش تعهد می گردد</a:t>
            </a:r>
            <a:r>
              <a:rPr lang="en-US" sz="2000" dirty="0">
                <a:latin typeface="+mj-lt"/>
                <a:ea typeface="+mj-ea"/>
                <a:cs typeface="B Nazanin" panose="00000400000000000000" pitchFamily="2" charset="-78"/>
              </a:rPr>
              <a:t>.</a:t>
            </a:r>
            <a:endParaRPr lang="fa-IR" sz="2000" dirty="0">
              <a:latin typeface="+mj-lt"/>
              <a:ea typeface="+mj-ea"/>
              <a:cs typeface="B Nazanin" panose="00000400000000000000" pitchFamily="2" charset="-78"/>
            </a:endParaRPr>
          </a:p>
          <a:p>
            <a:pPr algn="r" rtl="1">
              <a:defRPr/>
            </a:pP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fa-IR" sz="2400" dirty="0">
                <a:solidFill>
                  <a:srgbClr val="FF0000"/>
                </a:solidFill>
                <a:latin typeface="+mj-lt"/>
                <a:ea typeface="+mj-ea"/>
                <a:cs typeface="B Nazanin" panose="00000400000000000000" pitchFamily="2" charset="-78"/>
              </a:rPr>
              <a:t>اصول اخلاقی و مدیریت استراتژیک</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اصول راهنما در سازمان که رهنمود هایی براي تصمیم گیري و رفتارها خواهد بود.در سازمان اصول اخلاقی خوب از پیش شرط هاي مدیریت استراتژیک خوب است</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نتیجه تحقیقی نشان دهنده این امر است که مصرف کنندگان چنین می پندارند که شرکت هاي ژاپنی در مقایسه با شرکتهاي آمریکایی بیشتر پایبند اصول اخلاقی می باشند</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endParaRPr lang="en-US" sz="2000" dirty="0">
              <a:latin typeface="+mj-lt"/>
              <a:ea typeface="+mj-ea"/>
              <a:cs typeface="B Nazanin" panose="00000400000000000000" pitchFamily="2" charset="-78"/>
            </a:endParaRPr>
          </a:p>
          <a:p>
            <a:pPr algn="r" rtl="1">
              <a:defRPr/>
            </a:pPr>
            <a:r>
              <a:rPr lang="fa-IR" sz="2400" dirty="0">
                <a:solidFill>
                  <a:srgbClr val="FF0000"/>
                </a:solidFill>
                <a:latin typeface="+mj-lt"/>
                <a:ea typeface="+mj-ea"/>
                <a:cs typeface="B Nazanin" panose="00000400000000000000" pitchFamily="2" charset="-78"/>
              </a:rPr>
              <a:t>مقایسه استراتژي در سازمانهاي تجاري و نظامی</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بدیهی است،تفاوت عمده بین استراتژي هاي یک سازمان نظامی و تجاري این است که در سازمان تجاري براي تدوین ، اجرا و ارزیابی استراتژي ها باید اساس مفروضات را بر پایه رقابت گذاشت ، در حالی که استراتژي هاي یک واحد نظامی بر پایه مفروضات مبتنی بر تعارض قرار دارند</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416302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1375" y="132410"/>
            <a:ext cx="8286750" cy="4585871"/>
          </a:xfrm>
          <a:prstGeom prst="rect">
            <a:avLst/>
          </a:prstGeom>
        </p:spPr>
        <p:txBody>
          <a:bodyPr>
            <a:spAutoFit/>
          </a:bodyPr>
          <a:lstStyle/>
          <a:p>
            <a:pPr algn="r" rtl="1">
              <a:defRPr/>
            </a:pPr>
            <a:r>
              <a:rPr lang="fa-IR" sz="3600" dirty="0">
                <a:solidFill>
                  <a:srgbClr val="0070C0"/>
                </a:solidFill>
                <a:latin typeface="+mj-lt"/>
                <a:ea typeface="+mj-ea"/>
                <a:cs typeface="B Nazanin" panose="00000400000000000000" pitchFamily="2" charset="-78"/>
              </a:rPr>
              <a:t>فصل </a:t>
            </a:r>
            <a:r>
              <a:rPr lang="fa-IR" sz="3600" dirty="0" smtClean="0">
                <a:solidFill>
                  <a:srgbClr val="0070C0"/>
                </a:solidFill>
                <a:latin typeface="+mj-lt"/>
                <a:ea typeface="+mj-ea"/>
                <a:cs typeface="B Nazanin" panose="00000400000000000000" pitchFamily="2" charset="-78"/>
              </a:rPr>
              <a:t>دوم</a:t>
            </a:r>
            <a:endParaRPr lang="en-US" sz="3600" dirty="0" smtClean="0">
              <a:solidFill>
                <a:srgbClr val="0070C0"/>
              </a:solidFill>
              <a:latin typeface="+mj-lt"/>
              <a:ea typeface="+mj-ea"/>
              <a:cs typeface="B Nazanin" panose="00000400000000000000" pitchFamily="2" charset="-78"/>
            </a:endParaRPr>
          </a:p>
          <a:p>
            <a:pPr algn="r" rtl="1">
              <a:defRPr/>
            </a:pP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fa-IR" sz="2800" dirty="0">
                <a:solidFill>
                  <a:srgbClr val="FF0000"/>
                </a:solidFill>
                <a:latin typeface="+mj-lt"/>
                <a:ea typeface="+mj-ea"/>
                <a:cs typeface="B Nazanin" panose="00000400000000000000" pitchFamily="2" charset="-78"/>
              </a:rPr>
              <a:t>استراتژي ها در عمل </a:t>
            </a:r>
            <a:r>
              <a:rPr lang="en-US" sz="2800" dirty="0">
                <a:solidFill>
                  <a:srgbClr val="FF0000"/>
                </a:solidFill>
                <a:latin typeface="+mj-lt"/>
                <a:ea typeface="+mj-ea"/>
                <a:cs typeface="B Nazanin" panose="00000400000000000000" pitchFamily="2" charset="-78"/>
              </a:rPr>
              <a:t> </a:t>
            </a:r>
            <a:endParaRPr lang="en-US" sz="2800" dirty="0" smtClean="0">
              <a:solidFill>
                <a:srgbClr val="FF0000"/>
              </a:solidFill>
              <a:latin typeface="+mj-lt"/>
              <a:ea typeface="+mj-ea"/>
              <a:cs typeface="B Nazanin" panose="00000400000000000000" pitchFamily="2" charset="-78"/>
            </a:endParaRPr>
          </a:p>
          <a:p>
            <a:pPr algn="r" rtl="1">
              <a:defRPr/>
            </a:pPr>
            <a:r>
              <a:rPr lang="fa-IR" sz="2000" dirty="0" smtClean="0">
                <a:latin typeface="+mj-lt"/>
                <a:ea typeface="+mj-ea"/>
                <a:cs typeface="B Nazanin" panose="00000400000000000000" pitchFamily="2" charset="-78"/>
              </a:rPr>
              <a:t>یک </a:t>
            </a:r>
            <a:r>
              <a:rPr lang="fa-IR" sz="2000" dirty="0">
                <a:latin typeface="+mj-lt"/>
                <a:ea typeface="+mj-ea"/>
                <a:cs typeface="B Nazanin" panose="00000400000000000000" pitchFamily="2" charset="-78"/>
              </a:rPr>
              <a:t>سازمان می تواند از 13 نوع استراتژي استفاده نماید آنها بدین </a:t>
            </a:r>
            <a:r>
              <a:rPr lang="fa-IR" sz="2000" dirty="0" smtClean="0">
                <a:latin typeface="+mj-lt"/>
                <a:ea typeface="+mj-ea"/>
                <a:cs typeface="B Nazanin" panose="00000400000000000000" pitchFamily="2" charset="-78"/>
              </a:rPr>
              <a:t>قرارند:</a:t>
            </a:r>
          </a:p>
          <a:p>
            <a:pPr algn="r" rtl="1">
              <a:defRPr/>
            </a:pPr>
            <a:endParaRPr lang="fa-IR" sz="2000" dirty="0">
              <a:latin typeface="+mj-lt"/>
              <a:ea typeface="+mj-ea"/>
              <a:cs typeface="B Nazanin" panose="00000400000000000000" pitchFamily="2" charset="-78"/>
            </a:endParaRPr>
          </a:p>
          <a:p>
            <a:pPr algn="r" rtl="1">
              <a:defRPr/>
            </a:pPr>
            <a:r>
              <a:rPr lang="fa-IR" sz="2400" dirty="0">
                <a:solidFill>
                  <a:srgbClr val="FF0000"/>
                </a:solidFill>
                <a:cs typeface="B Nazanin" panose="00000400000000000000" pitchFamily="2" charset="-78"/>
              </a:rPr>
              <a:t>استراتژي هاي یکپارچگی</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-1 </a:t>
            </a:r>
            <a:r>
              <a:rPr lang="fa-IR" sz="2000" dirty="0">
                <a:cs typeface="B Nazanin" panose="00000400000000000000" pitchFamily="2" charset="-78"/>
              </a:rPr>
              <a:t>یکپارچگی عمودي به بالا</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-2 </a:t>
            </a:r>
            <a:r>
              <a:rPr lang="fa-IR" sz="2000" dirty="0">
                <a:cs typeface="B Nazanin" panose="00000400000000000000" pitchFamily="2" charset="-78"/>
              </a:rPr>
              <a:t>یکپارچگی عمودي به پایین</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-3 </a:t>
            </a:r>
            <a:r>
              <a:rPr lang="fa-IR" sz="2000" dirty="0">
                <a:cs typeface="B Nazanin" panose="00000400000000000000" pitchFamily="2" charset="-78"/>
              </a:rPr>
              <a:t>یکپارچگی افقی </a:t>
            </a:r>
          </a:p>
          <a:p>
            <a:pPr algn="r" rtl="1">
              <a:defRPr/>
            </a:pPr>
            <a:r>
              <a:rPr lang="fa-IR" sz="2400" dirty="0">
                <a:solidFill>
                  <a:srgbClr val="FF0000"/>
                </a:solidFill>
                <a:cs typeface="B Nazanin" panose="00000400000000000000" pitchFamily="2" charset="-78"/>
              </a:rPr>
              <a:t>استراتژي هاي متمرکز</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-4 </a:t>
            </a:r>
            <a:r>
              <a:rPr lang="fa-IR" sz="2000" dirty="0">
                <a:cs typeface="B Nazanin" panose="00000400000000000000" pitchFamily="2" charset="-78"/>
              </a:rPr>
              <a:t>رسوخ در بازار</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-5 </a:t>
            </a:r>
            <a:r>
              <a:rPr lang="fa-IR" sz="2000" dirty="0">
                <a:cs typeface="B Nazanin" panose="00000400000000000000" pitchFamily="2" charset="-78"/>
              </a:rPr>
              <a:t>توسعه بازار</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-6 </a:t>
            </a:r>
            <a:r>
              <a:rPr lang="fa-IR" sz="2000" dirty="0">
                <a:cs typeface="B Nazanin" panose="00000400000000000000" pitchFamily="2" charset="-78"/>
              </a:rPr>
              <a:t>توسعه </a:t>
            </a:r>
            <a:r>
              <a:rPr lang="fa-IR" sz="2000" dirty="0" smtClean="0">
                <a:cs typeface="B Nazanin" panose="00000400000000000000" pitchFamily="2" charset="-78"/>
              </a:rPr>
              <a:t>محصول</a:t>
            </a:r>
            <a:endParaRPr lang="fa-IR" sz="2000" dirty="0">
              <a:cs typeface="B Nazanin" panose="00000400000000000000" pitchFamily="2" charset="-78"/>
            </a:endParaRPr>
          </a:p>
        </p:txBody>
      </p:sp>
      <p:sp>
        <p:nvSpPr>
          <p:cNvPr id="2" name="Rectangle 1"/>
          <p:cNvSpPr/>
          <p:nvPr/>
        </p:nvSpPr>
        <p:spPr>
          <a:xfrm>
            <a:off x="5705341" y="2028289"/>
            <a:ext cx="3245475" cy="2985433"/>
          </a:xfrm>
          <a:prstGeom prst="rect">
            <a:avLst/>
          </a:prstGeom>
        </p:spPr>
        <p:txBody>
          <a:bodyPr wrap="square">
            <a:spAutoFit/>
          </a:bodyPr>
          <a:lstStyle/>
          <a:p>
            <a:pPr algn="r" rtl="1">
              <a:defRPr/>
            </a:pPr>
            <a:r>
              <a:rPr lang="fa-IR" sz="2400" dirty="0">
                <a:solidFill>
                  <a:srgbClr val="FF0000"/>
                </a:solidFill>
                <a:cs typeface="B Nazanin" panose="00000400000000000000" pitchFamily="2" charset="-78"/>
              </a:rPr>
              <a:t>استراتژي هاي تنوع</a:t>
            </a:r>
            <a:r>
              <a:rPr lang="en-US" sz="2400" dirty="0">
                <a:cs typeface="B Nazanin" panose="00000400000000000000" pitchFamily="2" charset="-78"/>
              </a:rPr>
              <a:t/>
            </a:r>
            <a:br>
              <a:rPr lang="en-US" sz="2400" dirty="0">
                <a:cs typeface="B Nazanin" panose="00000400000000000000" pitchFamily="2" charset="-78"/>
              </a:rPr>
            </a:br>
            <a:r>
              <a:rPr lang="en-US" sz="2000" dirty="0">
                <a:cs typeface="B Nazanin" panose="00000400000000000000" pitchFamily="2" charset="-78"/>
              </a:rPr>
              <a:t>-7 </a:t>
            </a:r>
            <a:r>
              <a:rPr lang="fa-IR" sz="2000" dirty="0">
                <a:cs typeface="B Nazanin" panose="00000400000000000000" pitchFamily="2" charset="-78"/>
              </a:rPr>
              <a:t>تنوع همگون</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-8 </a:t>
            </a:r>
            <a:r>
              <a:rPr lang="fa-IR" sz="2000" dirty="0">
                <a:cs typeface="B Nazanin" panose="00000400000000000000" pitchFamily="2" charset="-78"/>
              </a:rPr>
              <a:t>تنوع ناهمگون</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-9 </a:t>
            </a:r>
            <a:r>
              <a:rPr lang="fa-IR" sz="2000" dirty="0">
                <a:cs typeface="B Nazanin" panose="00000400000000000000" pitchFamily="2" charset="-78"/>
              </a:rPr>
              <a:t>تنوع افقی</a:t>
            </a:r>
          </a:p>
          <a:p>
            <a:pPr algn="r" rtl="1">
              <a:defRPr/>
            </a:pPr>
            <a:r>
              <a:rPr lang="fa-IR" sz="2400" dirty="0">
                <a:solidFill>
                  <a:srgbClr val="FF0000"/>
                </a:solidFill>
                <a:cs typeface="B Nazanin" panose="00000400000000000000" pitchFamily="2" charset="-78"/>
              </a:rPr>
              <a:t>استراتژي هاي تدافعی</a:t>
            </a:r>
            <a:r>
              <a:rPr lang="en-US" sz="2400" dirty="0">
                <a:cs typeface="B Nazanin" panose="00000400000000000000" pitchFamily="2" charset="-78"/>
              </a:rPr>
              <a:t/>
            </a:r>
            <a:br>
              <a:rPr lang="en-US" sz="2400" dirty="0">
                <a:cs typeface="B Nazanin" panose="00000400000000000000" pitchFamily="2" charset="-78"/>
              </a:rPr>
            </a:br>
            <a:r>
              <a:rPr lang="en-US" sz="2000" dirty="0">
                <a:cs typeface="B Nazanin" panose="00000400000000000000" pitchFamily="2" charset="-78"/>
              </a:rPr>
              <a:t>-10 </a:t>
            </a:r>
            <a:r>
              <a:rPr lang="fa-IR" sz="2000" dirty="0">
                <a:cs typeface="B Nazanin" panose="00000400000000000000" pitchFamily="2" charset="-78"/>
              </a:rPr>
              <a:t>مشارکت</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-11 </a:t>
            </a:r>
            <a:r>
              <a:rPr lang="fa-IR" sz="2000" dirty="0">
                <a:cs typeface="B Nazanin" panose="00000400000000000000" pitchFamily="2" charset="-78"/>
              </a:rPr>
              <a:t>کاهش</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-12 </a:t>
            </a:r>
            <a:r>
              <a:rPr lang="fa-IR" sz="2000" dirty="0">
                <a:cs typeface="B Nazanin" panose="00000400000000000000" pitchFamily="2" charset="-78"/>
              </a:rPr>
              <a:t>واگذاري</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-13 </a:t>
            </a:r>
            <a:r>
              <a:rPr lang="fa-IR" sz="2000" dirty="0">
                <a:cs typeface="B Nazanin" panose="00000400000000000000" pitchFamily="2" charset="-78"/>
              </a:rPr>
              <a:t>انحلال</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952" y="1981200"/>
            <a:ext cx="4876800" cy="4876800"/>
          </a:xfrm>
          <a:prstGeom prst="rect">
            <a:avLst/>
          </a:prstGeom>
        </p:spPr>
      </p:pic>
    </p:spTree>
    <p:extLst>
      <p:ext uri="{BB962C8B-B14F-4D97-AF65-F5344CB8AC3E}">
        <p14:creationId xmlns:p14="http://schemas.microsoft.com/office/powerpoint/2010/main" val="116733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2884" y="119532"/>
            <a:ext cx="8286750" cy="6186309"/>
          </a:xfrm>
          <a:prstGeom prst="rect">
            <a:avLst/>
          </a:prstGeom>
        </p:spPr>
        <p:txBody>
          <a:bodyPr>
            <a:spAutoFit/>
          </a:bodyPr>
          <a:lstStyle/>
          <a:p>
            <a:pPr algn="r">
              <a:defRPr/>
            </a:pPr>
            <a:endParaRPr lang="en-US" sz="3600" dirty="0">
              <a:latin typeface="+mj-lt"/>
              <a:ea typeface="+mj-ea"/>
              <a:cs typeface="B Nazanin" panose="00000400000000000000" pitchFamily="2" charset="-78"/>
            </a:endParaRPr>
          </a:p>
          <a:p>
            <a:pPr algn="r" rtl="1">
              <a:defRPr/>
            </a:pPr>
            <a:r>
              <a:rPr lang="fa-IR" sz="2800" dirty="0">
                <a:cs typeface="B Nazanin" panose="00000400000000000000" pitchFamily="2" charset="-78"/>
              </a:rPr>
              <a:t> </a:t>
            </a:r>
            <a:r>
              <a:rPr lang="fa-IR" sz="2800" dirty="0">
                <a:solidFill>
                  <a:srgbClr val="FF0000"/>
                </a:solidFill>
                <a:latin typeface="+mj-lt"/>
                <a:ea typeface="+mj-ea"/>
                <a:cs typeface="B Nazanin" panose="00000400000000000000" pitchFamily="2" charset="-78"/>
              </a:rPr>
              <a:t>انواع استراتژي هاي یکپارچگی</a:t>
            </a:r>
            <a:r>
              <a:rPr lang="en-US" sz="2800" dirty="0">
                <a:solidFill>
                  <a:srgbClr val="FF0000"/>
                </a:solidFill>
                <a:latin typeface="+mj-lt"/>
                <a:ea typeface="+mj-ea"/>
                <a:cs typeface="B Nazanin" panose="00000400000000000000" pitchFamily="2" charset="-78"/>
              </a:rPr>
              <a:t> : </a:t>
            </a:r>
            <a:endParaRPr lang="fa-IR" sz="2800" dirty="0">
              <a:solidFill>
                <a:srgbClr val="FF0000"/>
              </a:solidFill>
              <a:latin typeface="+mj-lt"/>
              <a:ea typeface="+mj-ea"/>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effectLst>
                  <a:outerShdw blurRad="38100" dist="38100" dir="2700000" algn="tl">
                    <a:srgbClr val="000000">
                      <a:alpha val="43137"/>
                    </a:srgbClr>
                  </a:outerShdw>
                </a:effectLst>
                <a:cs typeface="B Nazanin" panose="00000400000000000000" pitchFamily="2" charset="-78"/>
              </a:rPr>
              <a:t>-1 </a:t>
            </a:r>
            <a:r>
              <a:rPr lang="fa-IR" sz="2400" dirty="0">
                <a:solidFill>
                  <a:srgbClr val="FF0000"/>
                </a:solidFill>
                <a:effectLst>
                  <a:outerShdw blurRad="38100" dist="38100" dir="2700000" algn="tl">
                    <a:srgbClr val="000000">
                      <a:alpha val="43137"/>
                    </a:srgbClr>
                  </a:outerShdw>
                </a:effectLst>
                <a:cs typeface="B Nazanin" panose="00000400000000000000" pitchFamily="2" charset="-78"/>
              </a:rPr>
              <a:t>یکپارچگی عمودي به بالا</a:t>
            </a:r>
            <a:r>
              <a:rPr lang="en-US" sz="2400" dirty="0">
                <a:solidFill>
                  <a:srgbClr val="FF0000"/>
                </a:solidFill>
                <a:effectLst>
                  <a:outerShdw blurRad="38100" dist="38100" dir="2700000" algn="tl">
                    <a:srgbClr val="000000">
                      <a:alpha val="43137"/>
                    </a:srgbClr>
                  </a:outerShdw>
                </a:effectLst>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شرکت با خریدن شرکتهاي پخش یا خرده فروشی ها می کوشدبرمیزان کنترل خود بیفزاید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در اجراي استراتژي یکپارچگی عمودي به بالا یکی از راههاي اثر بخش این است که شرکت اقدام به واگذاري حق</a:t>
            </a:r>
            <a:r>
              <a:rPr lang="en-US" sz="2000" dirty="0">
                <a:cs typeface="B Nazanin" panose="00000400000000000000" pitchFamily="2" charset="-78"/>
              </a:rPr>
              <a:t> </a:t>
            </a:r>
            <a:r>
              <a:rPr lang="fa-IR" sz="2000" dirty="0">
                <a:cs typeface="B Nazanin" panose="00000400000000000000" pitchFamily="2" charset="-78"/>
              </a:rPr>
              <a:t>امتیاز کند</a:t>
            </a:r>
          </a:p>
          <a:p>
            <a:pPr algn="r" rtl="1">
              <a:defRPr/>
            </a:pPr>
            <a:endParaRPr lang="fa-IR" sz="2000" dirty="0">
              <a:cs typeface="B Nazanin" panose="00000400000000000000" pitchFamily="2" charset="-78"/>
            </a:endParaRPr>
          </a:p>
          <a:p>
            <a:pPr algn="r" rtl="1">
              <a:defRPr/>
            </a:pPr>
            <a:r>
              <a:rPr lang="en-US" sz="2000" dirty="0">
                <a:solidFill>
                  <a:srgbClr val="FF0000"/>
                </a:solidFill>
                <a:cs typeface="B Nazanin" panose="00000400000000000000" pitchFamily="2" charset="-78"/>
              </a:rPr>
              <a:t>-</a:t>
            </a:r>
            <a:r>
              <a:rPr lang="en-US" sz="2400" dirty="0">
                <a:solidFill>
                  <a:srgbClr val="FF0000"/>
                </a:solidFill>
                <a:effectLst>
                  <a:outerShdw blurRad="38100" dist="38100" dir="2700000" algn="tl">
                    <a:srgbClr val="000000">
                      <a:alpha val="43137"/>
                    </a:srgbClr>
                  </a:outerShdw>
                </a:effectLst>
                <a:cs typeface="B Nazanin" panose="00000400000000000000" pitchFamily="2" charset="-78"/>
              </a:rPr>
              <a:t>2 </a:t>
            </a:r>
            <a:r>
              <a:rPr lang="fa-IR" sz="2400" dirty="0">
                <a:solidFill>
                  <a:srgbClr val="FF0000"/>
                </a:solidFill>
                <a:effectLst>
                  <a:outerShdw blurRad="38100" dist="38100" dir="2700000" algn="tl">
                    <a:srgbClr val="000000">
                      <a:alpha val="43137"/>
                    </a:srgbClr>
                  </a:outerShdw>
                </a:effectLst>
                <a:cs typeface="B Nazanin" panose="00000400000000000000" pitchFamily="2" charset="-78"/>
              </a:rPr>
              <a:t>یکپارچگی عمودي به پایین</a:t>
            </a:r>
            <a:r>
              <a:rPr lang="en-US" sz="2400" dirty="0">
                <a:solidFill>
                  <a:srgbClr val="FF0000"/>
                </a:solidFill>
                <a:effectLst>
                  <a:outerShdw blurRad="38100" dist="38100" dir="2700000" algn="tl">
                    <a:srgbClr val="000000">
                      <a:alpha val="43137"/>
                    </a:srgbClr>
                  </a:outerShdw>
                </a:effectLst>
                <a:cs typeface="B Nazanin" panose="00000400000000000000" pitchFamily="2" charset="-78"/>
              </a:rPr>
              <a:t> :</a:t>
            </a:r>
            <a:r>
              <a:rPr lang="en-US" sz="2400" dirty="0">
                <a:effectLst>
                  <a:outerShdw blurRad="38100" dist="38100" dir="2700000" algn="tl">
                    <a:srgbClr val="000000">
                      <a:alpha val="43137"/>
                    </a:srgbClr>
                  </a:outerShdw>
                </a:effectLst>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شرکتهاي تولیدي وتجاري مواد مورد نیاز را از عرضه کنندگان مواد اولیه خریداري می نمایند. یکی از استراتژي هاي است که شرکت می کوشد در اجراي آن بر میزان مالکیت خود بیفزایدو شرکت عرضه کننده مواد اولیه راتحت کنترل خود درآورد</a:t>
            </a:r>
            <a:r>
              <a:rPr lang="en-US" sz="2000" dirty="0">
                <a:cs typeface="B Nazanin" panose="00000400000000000000" pitchFamily="2" charset="-78"/>
              </a:rPr>
              <a:t>.</a:t>
            </a:r>
            <a:endParaRPr lang="fa-IR" sz="2000" dirty="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effectLst>
                  <a:outerShdw blurRad="38100" dist="38100" dir="2700000" algn="tl">
                    <a:srgbClr val="000000">
                      <a:alpha val="43137"/>
                    </a:srgbClr>
                  </a:outerShdw>
                </a:effectLst>
                <a:cs typeface="B Nazanin" panose="00000400000000000000" pitchFamily="2" charset="-78"/>
              </a:rPr>
              <a:t>-3 </a:t>
            </a:r>
            <a:r>
              <a:rPr lang="fa-IR" sz="2400" dirty="0">
                <a:solidFill>
                  <a:srgbClr val="FF0000"/>
                </a:solidFill>
                <a:effectLst>
                  <a:outerShdw blurRad="38100" dist="38100" dir="2700000" algn="tl">
                    <a:srgbClr val="000000">
                      <a:alpha val="43137"/>
                    </a:srgbClr>
                  </a:outerShdw>
                </a:effectLst>
                <a:cs typeface="B Nazanin" panose="00000400000000000000" pitchFamily="2" charset="-78"/>
              </a:rPr>
              <a:t>یکپارچگی افقی </a:t>
            </a:r>
            <a:r>
              <a:rPr lang="en-US" sz="2400" dirty="0">
                <a:solidFill>
                  <a:srgbClr val="FF0000"/>
                </a:solidFill>
                <a:effectLst>
                  <a:outerShdw blurRad="38100" dist="38100" dir="2700000" algn="tl">
                    <a:srgbClr val="000000">
                      <a:alpha val="43137"/>
                    </a:srgbClr>
                  </a:outerShdw>
                </a:effectLst>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اجراي یکی از استراتژي هایی است که شرکت می کوشد شرکتهاي رقیب را به مالکیت خود در آوردوبر میزان کنترل خود بیفزاید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sym typeface="Symbol"/>
              </a:rPr>
              <a:t>د</a:t>
            </a:r>
            <a:r>
              <a:rPr lang="fa-IR" sz="2000" dirty="0">
                <a:cs typeface="B Nazanin" panose="00000400000000000000" pitchFamily="2" charset="-78"/>
              </a:rPr>
              <a:t>ر بسیاري از صنایع یکی از استراتژي هاي متداولی که به اجرا در می آیدیکپارچگی افقی است</a:t>
            </a:r>
            <a:r>
              <a:rPr lang="en-US" sz="2000" dirty="0">
                <a:cs typeface="B Nazanin" panose="00000400000000000000" pitchFamily="2" charset="-78"/>
              </a:rPr>
              <a:t>. </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4056861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8490" y="351352"/>
            <a:ext cx="8286750" cy="6124754"/>
          </a:xfrm>
          <a:prstGeom prst="rect">
            <a:avLst/>
          </a:prstGeom>
        </p:spPr>
        <p:txBody>
          <a:bodyPr>
            <a:spAutoFit/>
          </a:bodyPr>
          <a:lstStyle/>
          <a:p>
            <a:pPr algn="r">
              <a:defRPr/>
            </a:pPr>
            <a:endParaRPr lang="en-US" sz="2800" dirty="0">
              <a:latin typeface="+mj-lt"/>
              <a:ea typeface="+mj-ea"/>
              <a:cs typeface="B Nazanin" panose="00000400000000000000" pitchFamily="2" charset="-78"/>
            </a:endParaRPr>
          </a:p>
          <a:p>
            <a:pPr algn="r" rtl="1">
              <a:defRPr/>
            </a:pPr>
            <a:r>
              <a:rPr lang="fa-IR" sz="2800" dirty="0">
                <a:cs typeface="B Nazanin" panose="00000400000000000000" pitchFamily="2" charset="-78"/>
              </a:rPr>
              <a:t> </a:t>
            </a:r>
            <a:r>
              <a:rPr lang="fa-IR" sz="2800" dirty="0">
                <a:solidFill>
                  <a:srgbClr val="FF0000"/>
                </a:solidFill>
                <a:latin typeface="+mj-lt"/>
                <a:ea typeface="+mj-ea"/>
                <a:cs typeface="B Nazanin" panose="00000400000000000000" pitchFamily="2" charset="-78"/>
              </a:rPr>
              <a:t>انواع استراتژي هاي متمرکز</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cs typeface="B Nazanin" panose="00000400000000000000" pitchFamily="2" charset="-78"/>
              </a:rPr>
              <a:t>-1 </a:t>
            </a:r>
            <a:r>
              <a:rPr lang="fa-IR" sz="2400" dirty="0">
                <a:solidFill>
                  <a:srgbClr val="FF0000"/>
                </a:solidFill>
                <a:cs typeface="B Nazanin" panose="00000400000000000000" pitchFamily="2" charset="-78"/>
              </a:rPr>
              <a:t>رسوخ در بازار</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  شرکت می کوشد از مجراي تلاش هاي بازاریابی سهم بازارمحصولات و خدمات کنونی خود را افزایش دهد،ازجمله اقدامات صورت گرفته عبارت است از: </a:t>
            </a:r>
          </a:p>
          <a:p>
            <a:pPr algn="r" rtl="1">
              <a:defRPr/>
            </a:pPr>
            <a:r>
              <a:rPr lang="fa-IR" sz="2000" dirty="0">
                <a:cs typeface="B Nazanin" panose="00000400000000000000" pitchFamily="2" charset="-78"/>
              </a:rPr>
              <a:t>الف : افزایش عده فروشندگان</a:t>
            </a:r>
          </a:p>
          <a:p>
            <a:pPr algn="r" rtl="1">
              <a:defRPr/>
            </a:pPr>
            <a:r>
              <a:rPr lang="fa-IR" sz="2000" dirty="0">
                <a:cs typeface="B Nazanin" panose="00000400000000000000" pitchFamily="2" charset="-78"/>
              </a:rPr>
              <a:t> ب: افزایش هزینه هاي تبلیغات</a:t>
            </a:r>
            <a:r>
              <a:rPr lang="en-US" sz="2000" dirty="0">
                <a:cs typeface="B Nazanin" panose="00000400000000000000" pitchFamily="2" charset="-78"/>
              </a:rPr>
              <a:t> </a:t>
            </a:r>
            <a:endParaRPr lang="fa-IR" sz="2000" dirty="0">
              <a:cs typeface="B Nazanin" panose="00000400000000000000" pitchFamily="2" charset="-78"/>
            </a:endParaRPr>
          </a:p>
          <a:p>
            <a:pPr algn="r" rtl="1">
              <a:defRPr/>
            </a:pPr>
            <a:r>
              <a:rPr lang="fa-IR" sz="2000" dirty="0">
                <a:cs typeface="B Nazanin" panose="00000400000000000000" pitchFamily="2" charset="-78"/>
              </a:rPr>
              <a:t> ج:</a:t>
            </a:r>
            <a:r>
              <a:rPr lang="en-US" sz="2000" dirty="0">
                <a:cs typeface="B Nazanin" panose="00000400000000000000" pitchFamily="2" charset="-78"/>
              </a:rPr>
              <a:t>  </a:t>
            </a:r>
            <a:r>
              <a:rPr lang="fa-IR" sz="2000" dirty="0">
                <a:cs typeface="B Nazanin" panose="00000400000000000000" pitchFamily="2" charset="-78"/>
              </a:rPr>
              <a:t>ترویج گسترده براي افزایش فروش</a:t>
            </a:r>
            <a:r>
              <a:rPr lang="en-US" sz="2000" dirty="0">
                <a:cs typeface="B Nazanin" panose="00000400000000000000" pitchFamily="2" charset="-78"/>
              </a:rPr>
              <a:t> </a:t>
            </a:r>
            <a:endParaRPr lang="fa-IR" sz="2000" dirty="0">
              <a:cs typeface="B Nazanin" panose="00000400000000000000" pitchFamily="2" charset="-78"/>
            </a:endParaRPr>
          </a:p>
          <a:p>
            <a:pPr algn="r" rtl="1">
              <a:defRPr/>
            </a:pPr>
            <a:r>
              <a:rPr lang="fa-IR" sz="2000" dirty="0">
                <a:cs typeface="B Nazanin" panose="00000400000000000000" pitchFamily="2" charset="-78"/>
                <a:sym typeface="Symbol"/>
              </a:rPr>
              <a:t> د:  </a:t>
            </a:r>
            <a:r>
              <a:rPr lang="fa-IR" sz="2000" dirty="0">
                <a:cs typeface="B Nazanin" panose="00000400000000000000" pitchFamily="2" charset="-78"/>
              </a:rPr>
              <a:t>تقویت روابط عمومی</a:t>
            </a:r>
            <a:r>
              <a:rPr lang="en-US" sz="2000" dirty="0">
                <a:cs typeface="B Nazanin" panose="00000400000000000000" pitchFamily="2" charset="-78"/>
              </a:rPr>
              <a:t> . </a:t>
            </a:r>
            <a:endParaRPr lang="fa-IR" sz="2000" dirty="0">
              <a:cs typeface="B Nazanin" panose="00000400000000000000" pitchFamily="2" charset="-78"/>
            </a:endParaRPr>
          </a:p>
          <a:p>
            <a:pPr algn="r" rtl="1">
              <a:defRPr/>
            </a:pPr>
            <a:r>
              <a:rPr lang="en-US" sz="2400" dirty="0">
                <a:cs typeface="B Nazanin" panose="00000400000000000000" pitchFamily="2" charset="-78"/>
              </a:rPr>
              <a:t/>
            </a:r>
            <a:br>
              <a:rPr lang="en-US" sz="2400" dirty="0">
                <a:cs typeface="B Nazanin" panose="00000400000000000000" pitchFamily="2" charset="-78"/>
              </a:rPr>
            </a:br>
            <a:r>
              <a:rPr lang="en-US" sz="2400" dirty="0">
                <a:solidFill>
                  <a:srgbClr val="FF0000"/>
                </a:solidFill>
                <a:cs typeface="B Nazanin" panose="00000400000000000000" pitchFamily="2" charset="-78"/>
              </a:rPr>
              <a:t>-2 </a:t>
            </a:r>
            <a:r>
              <a:rPr lang="fa-IR" sz="2400" dirty="0">
                <a:solidFill>
                  <a:srgbClr val="FF0000"/>
                </a:solidFill>
                <a:cs typeface="B Nazanin" panose="00000400000000000000" pitchFamily="2" charset="-78"/>
              </a:rPr>
              <a:t>توسعه بازار</a:t>
            </a:r>
            <a:r>
              <a:rPr lang="en-US" sz="2400" dirty="0">
                <a:solidFill>
                  <a:srgbClr val="FF0000"/>
                </a:solidFill>
                <a:cs typeface="B Nazanin" panose="00000400000000000000" pitchFamily="2" charset="-78"/>
              </a:rPr>
              <a:t>:</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عرضه خدمات یا محصولات جدید به مناطق جغرافیاي جدیداست</a:t>
            </a:r>
            <a:endParaRPr lang="en-US" sz="2000" dirty="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cs typeface="B Nazanin" panose="00000400000000000000" pitchFamily="2" charset="-78"/>
              </a:rPr>
              <a:t>-3 </a:t>
            </a:r>
            <a:r>
              <a:rPr lang="fa-IR" sz="2400" dirty="0">
                <a:solidFill>
                  <a:srgbClr val="FF0000"/>
                </a:solidFill>
                <a:cs typeface="B Nazanin" panose="00000400000000000000" pitchFamily="2" charset="-78"/>
              </a:rPr>
              <a:t>توسعه محصول </a:t>
            </a:r>
            <a:r>
              <a:rPr lang="en-US" sz="2400" dirty="0">
                <a:solidFill>
                  <a:srgbClr val="FF0000"/>
                </a:solidFill>
                <a:cs typeface="B Nazanin" panose="00000400000000000000" pitchFamily="2" charset="-78"/>
              </a:rPr>
              <a:t>:</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شرکت می کوشد از طریق بهبود بخشیدن یا اصلاح محصولات و خدمات کنونی بر میزان فروش بیفزاید</a:t>
            </a:r>
            <a:r>
              <a:rPr lang="en-US" sz="2000" dirty="0">
                <a:cs typeface="B Nazanin" panose="00000400000000000000" pitchFamily="2" charset="-78"/>
              </a:rPr>
              <a:t>.</a:t>
            </a:r>
            <a:br>
              <a:rPr lang="en-US" sz="2000" dirty="0">
                <a:cs typeface="B Nazanin" panose="00000400000000000000" pitchFamily="2" charset="-78"/>
              </a:rPr>
            </a:b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3950770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3189" y="0"/>
            <a:ext cx="8286750" cy="5754688"/>
          </a:xfrm>
          <a:prstGeom prst="rect">
            <a:avLst/>
          </a:prstGeom>
        </p:spPr>
        <p:txBody>
          <a:bodyPr>
            <a:spAutoFit/>
          </a:bodyPr>
          <a:lstStyle/>
          <a:p>
            <a:pPr algn="r">
              <a:defRPr/>
            </a:pPr>
            <a:endParaRPr lang="en-US" sz="2800" dirty="0">
              <a:latin typeface="+mj-lt"/>
              <a:ea typeface="+mj-ea"/>
              <a:cs typeface="B Nazanin" panose="00000400000000000000" pitchFamily="2" charset="-78"/>
            </a:endParaRPr>
          </a:p>
          <a:p>
            <a:pPr algn="r" rtl="1">
              <a:defRPr/>
            </a:pPr>
            <a:r>
              <a:rPr lang="fa-IR" sz="2800" dirty="0">
                <a:solidFill>
                  <a:srgbClr val="FF0000"/>
                </a:solidFill>
                <a:latin typeface="+mj-lt"/>
                <a:ea typeface="+mj-ea"/>
                <a:cs typeface="B Nazanin" panose="00000400000000000000" pitchFamily="2" charset="-78"/>
              </a:rPr>
              <a:t>استراتژي هاي تنوع</a:t>
            </a:r>
            <a:r>
              <a:rPr lang="en-US" sz="2800" dirty="0">
                <a:solidFill>
                  <a:srgbClr val="FF0000"/>
                </a:solidFill>
                <a:latin typeface="+mj-lt"/>
                <a:ea typeface="+mj-ea"/>
                <a:cs typeface="B Nazanin" panose="00000400000000000000" pitchFamily="2" charset="-78"/>
              </a:rPr>
              <a:t>: </a:t>
            </a:r>
            <a:endParaRPr lang="fa-IR" sz="2800" dirty="0">
              <a:solidFill>
                <a:srgbClr val="FF0000"/>
              </a:solidFill>
              <a:latin typeface="+mj-lt"/>
              <a:ea typeface="+mj-ea"/>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cs typeface="B Nazanin" panose="00000400000000000000" pitchFamily="2" charset="-78"/>
              </a:rPr>
              <a:t>-1 </a:t>
            </a:r>
            <a:r>
              <a:rPr lang="fa-IR" sz="2400" dirty="0">
                <a:solidFill>
                  <a:srgbClr val="FF0000"/>
                </a:solidFill>
                <a:cs typeface="B Nazanin" panose="00000400000000000000" pitchFamily="2" charset="-78"/>
              </a:rPr>
              <a:t>تنوع همگون </a:t>
            </a:r>
            <a:r>
              <a:rPr lang="en-US" sz="2400" dirty="0">
                <a:solidFill>
                  <a:srgbClr val="FF0000"/>
                </a:solidFill>
                <a:cs typeface="B Nazanin" panose="00000400000000000000" pitchFamily="2" charset="-78"/>
              </a:rPr>
              <a:t>:</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شرکت می کوشد محصولات وخدماتی جدید ولی مرتبط بر محصولات وخدمات خود بیافزاید</a:t>
            </a:r>
            <a:r>
              <a:rPr lang="en-US" sz="2000" dirty="0">
                <a:cs typeface="B Nazanin" panose="00000400000000000000" pitchFamily="2" charset="-78"/>
              </a:rPr>
              <a:t>.</a:t>
            </a:r>
            <a:endParaRPr lang="fa-IR" sz="2000" dirty="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cs typeface="B Nazanin" panose="00000400000000000000" pitchFamily="2" charset="-78"/>
              </a:rPr>
              <a:t>-2 </a:t>
            </a:r>
            <a:r>
              <a:rPr lang="fa-IR" sz="2400" dirty="0">
                <a:solidFill>
                  <a:srgbClr val="FF0000"/>
                </a:solidFill>
                <a:cs typeface="B Nazanin" panose="00000400000000000000" pitchFamily="2" charset="-78"/>
              </a:rPr>
              <a:t>تنوع افقی</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شرکت محصولات و خدماتی جدید ولی بی ربط به محصولات وخدمات خود می افزاید و به مشتریان کنونی خود عرضه میکند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درمقایسه با تنوع نا همگون خطر اجراي استراتژي تنوع افقی کمتر است زیرا شرکتی که دست به چنین کاري میزند با مشتریان کنونی و موجود آشناست</a:t>
            </a:r>
            <a:r>
              <a:rPr lang="en-US" sz="2000" dirty="0">
                <a:cs typeface="B Nazanin" panose="00000400000000000000" pitchFamily="2" charset="-78"/>
              </a:rPr>
              <a:t>.</a:t>
            </a:r>
            <a:endParaRPr lang="fa-IR" sz="2000" dirty="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cs typeface="B Nazanin" panose="00000400000000000000" pitchFamily="2" charset="-78"/>
              </a:rPr>
              <a:t>-3 </a:t>
            </a:r>
            <a:r>
              <a:rPr lang="fa-IR" sz="2400" dirty="0">
                <a:solidFill>
                  <a:srgbClr val="FF0000"/>
                </a:solidFill>
                <a:cs typeface="B Nazanin" panose="00000400000000000000" pitchFamily="2" charset="-78"/>
              </a:rPr>
              <a:t>تنوع ناهمگون</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شرکت محصولات وخدماتی جدید ولی بی ربط (نسبت به محصولات وخدمات اصلی خود) به بازارعرضه می کند</a:t>
            </a:r>
            <a:r>
              <a:rPr lang="en-US" sz="2000" dirty="0">
                <a:cs typeface="B Nazanin" panose="00000400000000000000" pitchFamily="2" charset="-78"/>
              </a:rPr>
              <a:t>.</a:t>
            </a:r>
            <a:endParaRPr lang="fa-IR" sz="2000" dirty="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2514731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2580" y="274078"/>
            <a:ext cx="8286750" cy="6309420"/>
          </a:xfrm>
          <a:prstGeom prst="rect">
            <a:avLst/>
          </a:prstGeom>
        </p:spPr>
        <p:txBody>
          <a:bodyPr>
            <a:spAutoFit/>
          </a:bodyPr>
          <a:lstStyle/>
          <a:p>
            <a:pPr algn="r" rtl="1">
              <a:defRPr/>
            </a:pPr>
            <a:r>
              <a:rPr lang="fa-IR" sz="2000" dirty="0">
                <a:cs typeface="B Nazanin" panose="00000400000000000000" pitchFamily="2" charset="-78"/>
              </a:rPr>
              <a:t> </a:t>
            </a:r>
            <a:r>
              <a:rPr lang="fa-IR" sz="2800" dirty="0">
                <a:solidFill>
                  <a:srgbClr val="FF0000"/>
                </a:solidFill>
                <a:latin typeface="+mj-lt"/>
                <a:ea typeface="+mj-ea"/>
                <a:cs typeface="B Nazanin" panose="00000400000000000000" pitchFamily="2" charset="-78"/>
              </a:rPr>
              <a:t>استراتژي هاي </a:t>
            </a:r>
            <a:r>
              <a:rPr lang="fa-IR" sz="2800" dirty="0" smtClean="0">
                <a:solidFill>
                  <a:srgbClr val="FF0000"/>
                </a:solidFill>
                <a:latin typeface="+mj-lt"/>
                <a:ea typeface="+mj-ea"/>
                <a:cs typeface="B Nazanin" panose="00000400000000000000" pitchFamily="2" charset="-78"/>
              </a:rPr>
              <a:t>تدافعی</a:t>
            </a:r>
            <a:r>
              <a:rPr lang="en-US" sz="2800" dirty="0" smtClean="0">
                <a:solidFill>
                  <a:srgbClr val="FF0000"/>
                </a:solidFill>
                <a:latin typeface="+mj-lt"/>
                <a:ea typeface="+mj-ea"/>
                <a:cs typeface="B Nazanin" panose="00000400000000000000" pitchFamily="2" charset="-78"/>
              </a:rPr>
              <a:t> :</a:t>
            </a:r>
            <a:r>
              <a:rPr lang="en-US" sz="2000" dirty="0" smtClean="0">
                <a:cs typeface="B Nazanin" panose="00000400000000000000" pitchFamily="2" charset="-78"/>
              </a:rPr>
              <a:t/>
            </a:r>
            <a:br>
              <a:rPr lang="en-US" sz="2000" dirty="0" smtClean="0">
                <a:cs typeface="B Nazanin" panose="00000400000000000000" pitchFamily="2" charset="-78"/>
              </a:rPr>
            </a:br>
            <a:r>
              <a:rPr lang="en-US" sz="2400" dirty="0" smtClean="0">
                <a:solidFill>
                  <a:srgbClr val="FF0000"/>
                </a:solidFill>
                <a:cs typeface="B Nazanin" panose="00000400000000000000" pitchFamily="2" charset="-78"/>
              </a:rPr>
              <a:t>-1 </a:t>
            </a:r>
            <a:r>
              <a:rPr lang="fa-IR" sz="2400" dirty="0" smtClean="0">
                <a:solidFill>
                  <a:srgbClr val="FF0000"/>
                </a:solidFill>
                <a:cs typeface="B Nazanin" panose="00000400000000000000" pitchFamily="2" charset="-78"/>
              </a:rPr>
              <a:t>مشارکت</a:t>
            </a:r>
            <a:r>
              <a:rPr lang="en-US" sz="2400" dirty="0" smtClean="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یکی از استراتژي هاي معرف بوده که شرکت ها اقدام به تشکیل مشارکت می نمایندودر اجراي این استراتژي دو یا چند شرکت تضامنی موقت یا کنسرسیوم تشکیل می دهند واز فرصت پیش آمده بهره برداري می نمایند. می توان این استراتژي را تدافعی تعاونی نامید</a:t>
            </a:r>
            <a:r>
              <a:rPr lang="en-US" sz="2000" dirty="0">
                <a:cs typeface="B Nazanin" panose="00000400000000000000" pitchFamily="2" charset="-78"/>
              </a:rPr>
              <a:t>.</a:t>
            </a:r>
            <a:br>
              <a:rPr lang="en-US" sz="2000" dirty="0">
                <a:cs typeface="B Nazanin" panose="00000400000000000000" pitchFamily="2" charset="-78"/>
              </a:rPr>
            </a:br>
            <a:r>
              <a:rPr lang="en-US" sz="2400" dirty="0">
                <a:solidFill>
                  <a:srgbClr val="FF0000"/>
                </a:solidFill>
                <a:cs typeface="B Nazanin" panose="00000400000000000000" pitchFamily="2" charset="-78"/>
              </a:rPr>
              <a:t>-2 </a:t>
            </a:r>
            <a:r>
              <a:rPr lang="fa-IR" sz="2400" dirty="0">
                <a:solidFill>
                  <a:srgbClr val="FF0000"/>
                </a:solidFill>
                <a:cs typeface="B Nazanin" panose="00000400000000000000" pitchFamily="2" charset="-78"/>
              </a:rPr>
              <a:t>کاهش</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با این استراتژي شرکت می خواهد با گروه بندي جدید در دارایی ها وهزینه ها سیر نزولی فروش وسود را معکوس نماید.گاهی این پدیده را تغییر جهت یا متحول نمودن استراتژي سازمان می نامند. هدف از کاهش این است که سازمان در زمینه تخصصی وضع خود رامستحکم نماید</a:t>
            </a:r>
            <a:r>
              <a:rPr lang="en-US" sz="2000" dirty="0">
                <a:cs typeface="B Nazanin" panose="00000400000000000000" pitchFamily="2" charset="-78"/>
              </a:rPr>
              <a:t>.</a:t>
            </a:r>
            <a:r>
              <a:rPr lang="en-US" sz="2000" dirty="0">
                <a:cs typeface="B Nazanin" panose="00000400000000000000" pitchFamily="2" charset="-78"/>
                <a:sym typeface="Symbol"/>
              </a:rPr>
              <a:t></a:t>
            </a:r>
            <a:r>
              <a:rPr lang="fa-IR" sz="2000" dirty="0">
                <a:cs typeface="B Nazanin" panose="00000400000000000000" pitchFamily="2" charset="-78"/>
              </a:rPr>
              <a:t>امکان دارد شرکت به هنگام کاهش مجبور شود براي تهیه پول نقد مورد نیاز بخش هایی از زمین یا ساختمان هاي</a:t>
            </a:r>
            <a:r>
              <a:rPr lang="en-US" sz="2000" dirty="0">
                <a:cs typeface="B Nazanin" panose="00000400000000000000" pitchFamily="2" charset="-78"/>
              </a:rPr>
              <a:t> </a:t>
            </a:r>
            <a:r>
              <a:rPr lang="fa-IR" sz="2000" dirty="0">
                <a:cs typeface="B Nazanin" panose="00000400000000000000" pitchFamily="2" charset="-78"/>
              </a:rPr>
              <a:t>خود را به فروش برساند ، برخی از خطوط تولید را کاهش دهد،فعالیت هاي حاشیه اي را تعطیل نماید،واحد هاي قدیمی و منسوخ را ببندد،از فن آوري پیشرفته یا دستگاههاي خودکار استفاده کند و تعداد نیرو ها را کاهش دهد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در برخی از حالت ها اعلان ورشستگی می تواند گونه اي اثر بخش از استراتژي کاهش باشد</a:t>
            </a:r>
            <a:r>
              <a:rPr lang="en-US" sz="2000" dirty="0">
                <a:cs typeface="B Nazanin" panose="00000400000000000000" pitchFamily="2" charset="-78"/>
              </a:rPr>
              <a:t>. </a:t>
            </a:r>
            <a:br>
              <a:rPr lang="en-US" sz="2000" dirty="0">
                <a:cs typeface="B Nazanin" panose="00000400000000000000" pitchFamily="2" charset="-78"/>
              </a:rPr>
            </a:br>
            <a:r>
              <a:rPr lang="en-US" sz="2400" dirty="0">
                <a:solidFill>
                  <a:srgbClr val="FF0000"/>
                </a:solidFill>
                <a:cs typeface="B Nazanin" panose="00000400000000000000" pitchFamily="2" charset="-78"/>
              </a:rPr>
              <a:t>-3 </a:t>
            </a:r>
            <a:r>
              <a:rPr lang="fa-IR" sz="2400" dirty="0" smtClean="0">
                <a:solidFill>
                  <a:srgbClr val="FF0000"/>
                </a:solidFill>
                <a:cs typeface="B Nazanin" panose="00000400000000000000" pitchFamily="2" charset="-78"/>
              </a:rPr>
              <a:t>واگذاري</a:t>
            </a:r>
            <a:r>
              <a:rPr lang="en-US" sz="2400" dirty="0" smtClean="0">
                <a:solidFill>
                  <a:srgbClr val="FF0000"/>
                </a:solidFill>
                <a:cs typeface="B Nazanin" panose="00000400000000000000" pitchFamily="2" charset="-78"/>
              </a:rPr>
              <a:t> :</a:t>
            </a:r>
            <a:endParaRPr lang="fa-IR" sz="2400" dirty="0" smtClean="0">
              <a:solidFill>
                <a:srgbClr val="FF0000"/>
              </a:solidFill>
              <a:cs typeface="B Nazanin" panose="00000400000000000000" pitchFamily="2" charset="-78"/>
            </a:endParaRPr>
          </a:p>
          <a:p>
            <a:pPr algn="r" rtl="1">
              <a:defRPr/>
            </a:pPr>
            <a:r>
              <a:rPr lang="fa-IR" sz="2000" dirty="0" smtClean="0">
                <a:cs typeface="B Nazanin" panose="00000400000000000000" pitchFamily="2" charset="-78"/>
              </a:rPr>
              <a:t>فروش </a:t>
            </a:r>
            <a:r>
              <a:rPr lang="fa-IR" sz="2000" dirty="0">
                <a:cs typeface="B Nazanin" panose="00000400000000000000" pitchFamily="2" charset="-78"/>
              </a:rPr>
              <a:t>یک واحد مستقل یا بخشی از سازمان را فروش بخشی از سازمان </a:t>
            </a:r>
            <a:r>
              <a:rPr lang="fa-IR" sz="2000" dirty="0" smtClean="0">
                <a:cs typeface="B Nazanin" panose="00000400000000000000" pitchFamily="2" charset="-78"/>
              </a:rPr>
              <a:t>( </a:t>
            </a:r>
            <a:r>
              <a:rPr lang="fa-IR" sz="2000" dirty="0">
                <a:cs typeface="B Nazanin" panose="00000400000000000000" pitchFamily="2" charset="-78"/>
              </a:rPr>
              <a:t>یا هرس کردن سازمان </a:t>
            </a:r>
            <a:r>
              <a:rPr lang="fa-IR" sz="2000" dirty="0" smtClean="0">
                <a:cs typeface="B Nazanin" panose="00000400000000000000" pitchFamily="2" charset="-78"/>
              </a:rPr>
              <a:t>) می </a:t>
            </a:r>
            <a:r>
              <a:rPr lang="fa-IR" sz="2000" dirty="0">
                <a:cs typeface="B Nazanin" panose="00000400000000000000" pitchFamily="2" charset="-78"/>
              </a:rPr>
              <a:t>نامند</a:t>
            </a:r>
            <a:r>
              <a:rPr lang="en-US" sz="2000" dirty="0">
                <a:cs typeface="B Nazanin" panose="00000400000000000000" pitchFamily="2" charset="-78"/>
              </a:rPr>
              <a:t>.</a:t>
            </a:r>
            <a:br>
              <a:rPr lang="en-US" sz="2000" dirty="0">
                <a:cs typeface="B Nazanin" panose="00000400000000000000" pitchFamily="2" charset="-78"/>
              </a:rPr>
            </a:br>
            <a:r>
              <a:rPr lang="en-US" sz="2400" dirty="0">
                <a:solidFill>
                  <a:srgbClr val="FF0000"/>
                </a:solidFill>
                <a:cs typeface="B Nazanin" panose="00000400000000000000" pitchFamily="2" charset="-78"/>
              </a:rPr>
              <a:t>-4 </a:t>
            </a:r>
            <a:r>
              <a:rPr lang="fa-IR" sz="2400" dirty="0">
                <a:solidFill>
                  <a:srgbClr val="FF0000"/>
                </a:solidFill>
                <a:cs typeface="B Nazanin" panose="00000400000000000000" pitchFamily="2" charset="-78"/>
              </a:rPr>
              <a:t>انحلال</a:t>
            </a:r>
            <a:r>
              <a:rPr lang="en-US" sz="2400" dirty="0">
                <a:cs typeface="B Nazanin" panose="00000400000000000000" pitchFamily="2" charset="-78"/>
              </a:rPr>
              <a:t> </a:t>
            </a:r>
            <a:r>
              <a:rPr lang="en-US" sz="2400" dirty="0">
                <a:solidFill>
                  <a:srgbClr val="FF0000"/>
                </a:solidFill>
                <a:cs typeface="B Nazanin" panose="00000400000000000000" pitchFamily="2" charset="-78"/>
              </a:rPr>
              <a:t>:</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فروش تمام دارایی به ارزش واقعی را انحلال شرکت می نامند. انحلال به عنوان نوعی شکست به حساب آمده و از نظرعاطفی می تواند استراتژیک بسیار مشکل به حساب آید</a:t>
            </a: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3500428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8490" y="402867"/>
            <a:ext cx="8286750" cy="6001643"/>
          </a:xfrm>
          <a:prstGeom prst="rect">
            <a:avLst/>
          </a:prstGeom>
        </p:spPr>
        <p:txBody>
          <a:bodyPr>
            <a:spAutoFit/>
          </a:bodyPr>
          <a:lstStyle/>
          <a:p>
            <a:pPr algn="r" rtl="1">
              <a:defRPr/>
            </a:pPr>
            <a:r>
              <a:rPr lang="fa-IR" sz="2800" dirty="0" smtClean="0">
                <a:solidFill>
                  <a:srgbClr val="FF0000"/>
                </a:solidFill>
                <a:latin typeface="+mj-lt"/>
                <a:ea typeface="+mj-ea"/>
                <a:cs typeface="B Nazanin" panose="00000400000000000000" pitchFamily="2" charset="-78"/>
              </a:rPr>
              <a:t>رهنمودهایی </a:t>
            </a:r>
            <a:r>
              <a:rPr lang="fa-IR" sz="2800" dirty="0">
                <a:solidFill>
                  <a:srgbClr val="FF0000"/>
                </a:solidFill>
                <a:latin typeface="+mj-lt"/>
                <a:ea typeface="+mj-ea"/>
                <a:cs typeface="B Nazanin" panose="00000400000000000000" pitchFamily="2" charset="-78"/>
              </a:rPr>
              <a:t>برای موقعیت ها یا شرایطی که استراتژی های خاص از بقیه مناسب تر و اثر بخش تر است </a:t>
            </a:r>
            <a:r>
              <a:rPr lang="fa-IR" sz="2800" dirty="0" smtClean="0">
                <a:solidFill>
                  <a:srgbClr val="FF0000"/>
                </a:solidFill>
                <a:latin typeface="+mj-lt"/>
                <a:ea typeface="+mj-ea"/>
                <a:cs typeface="B Nazanin" panose="00000400000000000000" pitchFamily="2" charset="-78"/>
              </a:rPr>
              <a:t>:</a:t>
            </a:r>
            <a:endParaRPr lang="fa-IR" sz="2800" dirty="0">
              <a:solidFill>
                <a:srgbClr val="FF0000"/>
              </a:solidFill>
              <a:latin typeface="+mj-lt"/>
              <a:ea typeface="+mj-ea"/>
              <a:cs typeface="B Nazanin" panose="00000400000000000000" pitchFamily="2" charset="-78"/>
            </a:endParaRPr>
          </a:p>
          <a:p>
            <a:pPr algn="r" rtl="1">
              <a:defRPr/>
            </a:pPr>
            <a:r>
              <a:rPr lang="en-US" sz="2400" dirty="0">
                <a:solidFill>
                  <a:srgbClr val="FF0000"/>
                </a:solidFill>
                <a:cs typeface="B Nazanin" panose="00000400000000000000" pitchFamily="2" charset="-78"/>
              </a:rPr>
              <a:t>-1 </a:t>
            </a:r>
            <a:r>
              <a:rPr lang="fa-IR" sz="2400" dirty="0">
                <a:solidFill>
                  <a:srgbClr val="FF0000"/>
                </a:solidFill>
                <a:cs typeface="B Nazanin" panose="00000400000000000000" pitchFamily="2" charset="-78"/>
              </a:rPr>
              <a:t>یکپارچگی عمودی به بالا </a:t>
            </a:r>
            <a:r>
              <a:rPr lang="en-US" sz="2400" dirty="0">
                <a:solidFill>
                  <a:srgbClr val="FF0000"/>
                </a:solidFill>
                <a:cs typeface="B Nazanin" panose="00000400000000000000" pitchFamily="2" charset="-78"/>
              </a:rPr>
              <a:t>:</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هنگامیکه توزیع </a:t>
            </a:r>
            <a:r>
              <a:rPr lang="fa-IR" sz="2000" dirty="0" smtClean="0">
                <a:cs typeface="B Nazanin" panose="00000400000000000000" pitchFamily="2" charset="-78"/>
              </a:rPr>
              <a:t>کنندگان </a:t>
            </a:r>
            <a:r>
              <a:rPr lang="fa-IR" sz="2000" dirty="0">
                <a:cs typeface="B Nazanin" panose="00000400000000000000" pitchFamily="2" charset="-78"/>
              </a:rPr>
              <a:t>کنونی سازمان پرهزینه یا ازجمله استراتژي بسیار متداول این است که دو شرکت باهم ادغام می شوندیا یک شرکت شرکت دیگري رامی خرد.منظوراز این استراتژي می توان اهداف زیر را نامید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الف- استفاده بهینه از ظرفیت موجود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ب- استفاده بهینه از نیروي کار موجود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ج-کم کردن نیروهاي ستادي مدیریت</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د- به کارگیري فن آوري جدید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ه- کاهش دادن بدهی هاي مالیاتی</a:t>
            </a: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cs typeface="B Nazanin" panose="00000400000000000000" pitchFamily="2" charset="-78"/>
              </a:rPr>
              <a:t>-2 </a:t>
            </a:r>
            <a:r>
              <a:rPr lang="fa-IR" sz="2400" dirty="0">
                <a:solidFill>
                  <a:srgbClr val="FF0000"/>
                </a:solidFill>
                <a:cs typeface="B Nazanin" panose="00000400000000000000" pitchFamily="2" charset="-78"/>
              </a:rPr>
              <a:t>خریدهاي استقراضی</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مقصود از این استراتژي این است که شرکتی سهام عمده شرکت دیگر را می خردو براي بازپرداخت وام هاي گرفته شده دارایی هاي خریداري شده رابه گرویا رهن می گذارد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استراتژي هاي عمومی (ژنریک)مایکل پورتر</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ازدیدگاه پورتراستراتژي ها به سازمان این امکان را میدهد که ازسه مبناي متفاوت ازمزیت هاي رقابتی بهره گیردآنها عبارت انداز</a:t>
            </a:r>
            <a:r>
              <a:rPr lang="en-US" sz="2000" dirty="0">
                <a:cs typeface="B Nazanin" panose="00000400000000000000" pitchFamily="2" charset="-78"/>
              </a:rPr>
              <a:t>:</a:t>
            </a:r>
            <a:r>
              <a:rPr lang="fa-IR" sz="2000" dirty="0">
                <a:cs typeface="B Nazanin" panose="00000400000000000000" pitchFamily="2" charset="-78"/>
              </a:rPr>
              <a:t>رهبري در هزینه – متفاوت یا متمایز ساختن محصولات وخدمات - تمرکزنمودن</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پورتراین سه مبنا را استراتژي هاي ژنریک یا عمومی می نامد</a:t>
            </a:r>
            <a:r>
              <a:rPr lang="en-US" sz="2000" dirty="0" smtClean="0">
                <a:cs typeface="B Nazanin" panose="00000400000000000000" pitchFamily="2" charset="-78"/>
              </a:rPr>
              <a:t>.</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4174627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4095" y="312716"/>
            <a:ext cx="8286750" cy="6124754"/>
          </a:xfrm>
          <a:prstGeom prst="rect">
            <a:avLst/>
          </a:prstGeom>
        </p:spPr>
        <p:txBody>
          <a:bodyPr>
            <a:spAutoFit/>
          </a:bodyPr>
          <a:lstStyle/>
          <a:p>
            <a:pPr algn="r" rtl="1">
              <a:defRPr/>
            </a:pPr>
            <a:r>
              <a:rPr lang="fa-IR" sz="2400" dirty="0">
                <a:latin typeface="+mj-lt"/>
                <a:ea typeface="+mj-ea"/>
                <a:cs typeface="B Nazanin" panose="00000400000000000000" pitchFamily="2" charset="-78"/>
              </a:rPr>
              <a:t>ترکیب</a:t>
            </a:r>
            <a:r>
              <a:rPr lang="fa-IR" sz="2000" dirty="0">
                <a:cs typeface="B Nazanin" panose="00000400000000000000" pitchFamily="2" charset="-78"/>
              </a:rPr>
              <a:t> - بسیاري از شرکتها در صدد برمی آیند دویا چند استراتژي رابه صورت همزمان درهم ترکیب نمایندولی</a:t>
            </a:r>
            <a:r>
              <a:rPr lang="en-US" sz="2000" dirty="0">
                <a:cs typeface="B Nazanin" panose="00000400000000000000" pitchFamily="2" charset="-78"/>
              </a:rPr>
              <a:t> </a:t>
            </a:r>
            <a:r>
              <a:rPr lang="fa-IR" sz="2000" dirty="0">
                <a:cs typeface="B Nazanin" panose="00000400000000000000" pitchFamily="2" charset="-78"/>
              </a:rPr>
              <a:t>اگر دامنه این فعالیتها بیش از اندازه گسترش یابداستراتژي مبتنی بر ترکیب داراي خطرات بسیار سنگین خواهد بود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ادغام ها وخرید هاي استقراضی</a:t>
            </a:r>
            <a:r>
              <a:rPr lang="en-US" sz="2000" dirty="0">
                <a:cs typeface="B Nazanin" panose="00000400000000000000" pitchFamily="2" charset="-78"/>
              </a:rPr>
              <a:t> :</a:t>
            </a:r>
            <a:br>
              <a:rPr lang="en-US" sz="2000" dirty="0">
                <a:cs typeface="B Nazanin" panose="00000400000000000000" pitchFamily="2" charset="-78"/>
              </a:rPr>
            </a:br>
            <a:r>
              <a:rPr lang="en-US" sz="2400" dirty="0">
                <a:solidFill>
                  <a:srgbClr val="FF0000"/>
                </a:solidFill>
                <a:cs typeface="B Nazanin" panose="00000400000000000000" pitchFamily="2" charset="-78"/>
              </a:rPr>
              <a:t>-1 </a:t>
            </a:r>
            <a:r>
              <a:rPr lang="fa-IR" sz="2400" dirty="0">
                <a:solidFill>
                  <a:srgbClr val="FF0000"/>
                </a:solidFill>
                <a:cs typeface="B Nazanin" panose="00000400000000000000" pitchFamily="2" charset="-78"/>
              </a:rPr>
              <a:t>ادغام</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ازجمله استراتژي بسیار متداول این است که دو شرکت باهم ادغام می شوندیا یک شرکت شرکت دیگري رامی خرد.منظوراز این استراتژي می توان اهداف زیر را نامید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الف- استفاده بهینه از ظرفیت موجود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ب- استفاده بهینه از نیروي کار موجود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ج-کم کردن نیروهاي ستادي مدیریت</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د- به کارگیري فن آوري جدید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ه- کاهش دادن بدهی هاي مالیاتی</a:t>
            </a: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cs typeface="B Nazanin" panose="00000400000000000000" pitchFamily="2" charset="-78"/>
              </a:rPr>
              <a:t>-2 </a:t>
            </a:r>
            <a:r>
              <a:rPr lang="fa-IR" sz="2400" dirty="0">
                <a:solidFill>
                  <a:srgbClr val="FF0000"/>
                </a:solidFill>
                <a:cs typeface="B Nazanin" panose="00000400000000000000" pitchFamily="2" charset="-78"/>
              </a:rPr>
              <a:t>خریدهاي استقراضی</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مقصود از این استراتژي این است که شرکتی سهام عمده شرکت دیگر را می خردو براي بازپرداخت وام هاي گرفته شده دارایی هاي خریداري شده رابه گرویا رهن می گذارد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استراتژي هاي عمومی (ژنریک)مایکل پورتر</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ازدیدگاه پورتراستراتژي ها به سازمان این امکان را میدهد که ازسه مبناي متفاوت ازمزیت هاي رقابتی بهره گیردآنها عبارت انداز</a:t>
            </a:r>
            <a:r>
              <a:rPr lang="en-US" sz="2000" dirty="0">
                <a:cs typeface="B Nazanin" panose="00000400000000000000" pitchFamily="2" charset="-78"/>
              </a:rPr>
              <a:t>:</a:t>
            </a:r>
            <a:r>
              <a:rPr lang="fa-IR" sz="2000" dirty="0">
                <a:cs typeface="B Nazanin" panose="00000400000000000000" pitchFamily="2" charset="-78"/>
              </a:rPr>
              <a:t>رهبري در هزینه – متفاوت یا متمایز ساختن محصولات وخدمات - تمرکزنمودن</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پورتراین سه مبنا را استراتژي هاي ژنریک یا عمومی می نامد</a:t>
            </a:r>
            <a:r>
              <a:rPr lang="en-US" sz="2000" dirty="0" smtClean="0">
                <a:cs typeface="B Nazanin" panose="00000400000000000000" pitchFamily="2" charset="-78"/>
              </a:rPr>
              <a:t>.</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13848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13" y="243577"/>
            <a:ext cx="8530388" cy="646331"/>
          </a:xfrm>
          <a:prstGeom prst="rect">
            <a:avLst/>
          </a:prstGeom>
          <a:noFill/>
        </p:spPr>
        <p:txBody>
          <a:bodyPr wrap="square" rtlCol="0">
            <a:spAutoFit/>
          </a:bodyPr>
          <a:lstStyle/>
          <a:p>
            <a:pPr algn="ctr" rtl="1"/>
            <a:r>
              <a:rPr lang="fa-IR" sz="3600" dirty="0" smtClean="0">
                <a:latin typeface="Aldhabi" panose="01000000000000000000" pitchFamily="2" charset="-78"/>
                <a:ea typeface="Segoe UI Symbol" panose="020B0502040204020203" pitchFamily="34" charset="0"/>
                <a:cs typeface="0 Titr Bold" panose="00000700000000000000" pitchFamily="2" charset="-78"/>
              </a:rPr>
              <a:t>موضوع تحقیق :</a:t>
            </a:r>
            <a:r>
              <a:rPr lang="en-US" sz="3600" dirty="0" smtClean="0">
                <a:latin typeface="Aldhabi" panose="01000000000000000000" pitchFamily="2" charset="-78"/>
                <a:ea typeface="Segoe UI Symbol" panose="020B0502040204020203" pitchFamily="34" charset="0"/>
                <a:cs typeface="0 Titr Bold" panose="00000700000000000000" pitchFamily="2" charset="-78"/>
              </a:rPr>
              <a:t> </a:t>
            </a:r>
            <a:r>
              <a:rPr lang="fa-IR" sz="3600" dirty="0" smtClean="0">
                <a:latin typeface="Aldhabi" panose="01000000000000000000" pitchFamily="2" charset="-78"/>
                <a:ea typeface="Segoe UI Symbol" panose="020B0502040204020203" pitchFamily="34" charset="0"/>
                <a:cs typeface="0 Titr Bold" panose="00000700000000000000" pitchFamily="2" charset="-78"/>
              </a:rPr>
              <a:t>مدیریت استراتژیک</a:t>
            </a:r>
          </a:p>
        </p:txBody>
      </p:sp>
      <p:sp>
        <p:nvSpPr>
          <p:cNvPr id="5" name="TextBox 4"/>
          <p:cNvSpPr txBox="1"/>
          <p:nvPr/>
        </p:nvSpPr>
        <p:spPr>
          <a:xfrm>
            <a:off x="4235116" y="3166211"/>
            <a:ext cx="8158067" cy="830997"/>
          </a:xfrm>
          <a:prstGeom prst="rect">
            <a:avLst/>
          </a:prstGeom>
          <a:noFill/>
        </p:spPr>
        <p:txBody>
          <a:bodyPr wrap="square" rtlCol="0">
            <a:spAutoFit/>
          </a:bodyPr>
          <a:lstStyle/>
          <a:p>
            <a:pPr algn="ctr"/>
            <a:r>
              <a:rPr lang="fa-IR" sz="2400" dirty="0">
                <a:latin typeface="Aldhabi" panose="01000000000000000000" pitchFamily="2" charset="-78"/>
                <a:ea typeface="Segoe UI Symbol" panose="020B0502040204020203" pitchFamily="34" charset="0"/>
                <a:cs typeface="0 Yagut" panose="00000400000000000000" pitchFamily="2" charset="-78"/>
              </a:rPr>
              <a:t>برگرفته شده از کتاب مدیریت استراتژیک فرد.آر.دیوید</a:t>
            </a:r>
          </a:p>
          <a:p>
            <a:pPr algn="ctr"/>
            <a:r>
              <a:rPr lang="fa-IR" sz="2400" dirty="0">
                <a:latin typeface="Aldhabi" panose="01000000000000000000" pitchFamily="2" charset="-78"/>
                <a:ea typeface="Segoe UI Symbol" panose="020B0502040204020203" pitchFamily="34" charset="0"/>
                <a:cs typeface="0 Yagut" panose="00000400000000000000" pitchFamily="2" charset="-78"/>
              </a:rPr>
              <a:t>ترجمه : علی پارسائیان و محمد </a:t>
            </a:r>
            <a:r>
              <a:rPr lang="fa-IR" sz="2400" dirty="0" smtClean="0">
                <a:latin typeface="Aldhabi" panose="01000000000000000000" pitchFamily="2" charset="-78"/>
                <a:ea typeface="Segoe UI Symbol" panose="020B0502040204020203" pitchFamily="34" charset="0"/>
                <a:cs typeface="0 Yagut" panose="00000400000000000000" pitchFamily="2" charset="-78"/>
              </a:rPr>
              <a:t>اعرابی</a:t>
            </a:r>
            <a:endParaRPr lang="fa-IR" sz="2400" dirty="0">
              <a:latin typeface="Aldhabi" panose="01000000000000000000" pitchFamily="2" charset="-78"/>
              <a:ea typeface="Segoe UI Symbol" panose="020B0502040204020203" pitchFamily="34" charset="0"/>
              <a:cs typeface="0 Yagut" panose="00000400000000000000" pitchFamily="2"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56" y="2957720"/>
            <a:ext cx="5139362" cy="4367466"/>
          </a:xfrm>
          <a:prstGeom prst="rect">
            <a:avLst/>
          </a:prstGeom>
        </p:spPr>
      </p:pic>
    </p:spTree>
    <p:extLst>
      <p:ext uri="{BB962C8B-B14F-4D97-AF65-F5344CB8AC3E}">
        <p14:creationId xmlns:p14="http://schemas.microsoft.com/office/powerpoint/2010/main" val="428398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3193" y="579549"/>
            <a:ext cx="8286750" cy="5478423"/>
          </a:xfrm>
          <a:prstGeom prst="rect">
            <a:avLst/>
          </a:prstGeom>
        </p:spPr>
        <p:txBody>
          <a:bodyPr>
            <a:spAutoFit/>
          </a:bodyPr>
          <a:lstStyle/>
          <a:p>
            <a:pPr algn="r" rtl="1">
              <a:defRPr/>
            </a:pPr>
            <a:r>
              <a:rPr lang="fa-IR" sz="3000" dirty="0" smtClean="0">
                <a:solidFill>
                  <a:srgbClr val="0070C0"/>
                </a:solidFill>
                <a:cs typeface="B Nazanin" panose="00000400000000000000" pitchFamily="2" charset="-78"/>
              </a:rPr>
              <a:t>فصل سوم</a:t>
            </a:r>
          </a:p>
          <a:p>
            <a:pPr algn="r" rtl="1">
              <a:defRPr/>
            </a:pPr>
            <a:r>
              <a:rPr lang="en-US" sz="2800" dirty="0">
                <a:cs typeface="B Nazanin" panose="00000400000000000000" pitchFamily="2" charset="-78"/>
              </a:rPr>
              <a:t/>
            </a:r>
            <a:br>
              <a:rPr lang="en-US" sz="2800" dirty="0">
                <a:cs typeface="B Nazanin" panose="00000400000000000000" pitchFamily="2" charset="-78"/>
              </a:rPr>
            </a:br>
            <a:r>
              <a:rPr lang="fa-IR" sz="2800" dirty="0">
                <a:solidFill>
                  <a:srgbClr val="FF0000"/>
                </a:solidFill>
                <a:cs typeface="B Nazanin" panose="00000400000000000000" pitchFamily="2" charset="-78"/>
              </a:rPr>
              <a:t>ماموریت </a:t>
            </a:r>
            <a:r>
              <a:rPr lang="fa-IR" sz="2800" dirty="0" smtClean="0">
                <a:solidFill>
                  <a:srgbClr val="FF0000"/>
                </a:solidFill>
                <a:cs typeface="B Nazanin" panose="00000400000000000000" pitchFamily="2" charset="-78"/>
              </a:rPr>
              <a:t>سازمان</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بیانیه ماموریت سازمان</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هرسازمانی براي موجودیت خود،دلیلی منحصر به فرد دارد و هدفی خاص دنبال می کند . این ویزگی منحصر به فرد بودن هدف و علت وجودي در ماموریت سازمان منعکس می گردد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بیانیه ماموریت سازمان جمله یا عبارتی است که بدان وسیله مقصود یک سازمان از مقصود سازمان مشابه متمایز می شود وآن بیان کننده "علت وجودي سازمان است ". اصولا ماموریت سازمان که به شیوه روشن بیان گردد می تواند هدف هاي بلند مدت را تعیین و استراتژي را تدوین نماید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sym typeface="Symbol"/>
              </a:rPr>
              <a:t>الف : </a:t>
            </a:r>
            <a:r>
              <a:rPr lang="fa-IR" sz="2000" dirty="0">
                <a:cs typeface="B Nazanin" panose="00000400000000000000" pitchFamily="2" charset="-78"/>
              </a:rPr>
              <a:t>تعیین دقیق ماموریت سازمان به عنوان اولین قدم در مدیریت استراتژیک از طرف صاحب نظران و دانشگاهیان</a:t>
            </a:r>
            <a:r>
              <a:rPr lang="en-US" sz="2000" dirty="0">
                <a:cs typeface="B Nazanin" panose="00000400000000000000" pitchFamily="2" charset="-78"/>
              </a:rPr>
              <a:t> </a:t>
            </a:r>
            <a:r>
              <a:rPr lang="fa-IR" sz="2000" dirty="0">
                <a:cs typeface="B Nazanin" panose="00000400000000000000" pitchFamily="2" charset="-78"/>
              </a:rPr>
              <a:t>شناخته شده است</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sym typeface="Symbol"/>
              </a:rPr>
              <a:t>ب : </a:t>
            </a:r>
            <a:r>
              <a:rPr lang="fa-IR" sz="2000" dirty="0">
                <a:cs typeface="B Nazanin" panose="00000400000000000000" pitchFamily="2" charset="-78"/>
              </a:rPr>
              <a:t>ماموریت سازمان مبناي اولویت ها ، استراتژي ها ، برنامه ها و وظایف کاري است و سازمان را قادر می سازد که</a:t>
            </a:r>
            <a:r>
              <a:rPr lang="en-US" sz="2000" dirty="0">
                <a:cs typeface="B Nazanin" panose="00000400000000000000" pitchFamily="2" charset="-78"/>
              </a:rPr>
              <a:t> </a:t>
            </a:r>
            <a:r>
              <a:rPr lang="fa-IR" sz="2000" dirty="0">
                <a:cs typeface="B Nazanin" panose="00000400000000000000" pitchFamily="2" charset="-78"/>
              </a:rPr>
              <a:t>مسیرحرکت و هدف هاي بلند مدت خود را تعیین نماید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sym typeface="Symbol"/>
              </a:rPr>
              <a:t>ج :</a:t>
            </a:r>
            <a:r>
              <a:rPr lang="fa-IR" sz="2000" dirty="0">
                <a:cs typeface="B Nazanin" panose="00000400000000000000" pitchFamily="2" charset="-78"/>
              </a:rPr>
              <a:t>اغلب می توان بیانیه ماموریت سازمان را در نخستین صفحه گزارش سالانه شرکت مشاهده کرد</a:t>
            </a:r>
            <a:r>
              <a:rPr lang="en-US" sz="2000" dirty="0">
                <a:cs typeface="B Nazanin" panose="00000400000000000000" pitchFamily="2" charset="-78"/>
              </a:rPr>
              <a:t> . </a:t>
            </a:r>
            <a:br>
              <a:rPr lang="en-US" sz="2000" dirty="0">
                <a:cs typeface="B Nazanin" panose="00000400000000000000" pitchFamily="2" charset="-78"/>
              </a:rPr>
            </a:br>
            <a:r>
              <a:rPr lang="en-US" sz="2000" dirty="0">
                <a:cs typeface="B Nazanin" panose="00000400000000000000" pitchFamily="2" charset="-78"/>
              </a:rPr>
              <a:t> </a:t>
            </a:r>
            <a:endParaRPr lang="fa-IR" sz="2000" dirty="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22" y="167425"/>
            <a:ext cx="3684125" cy="2021983"/>
          </a:xfrm>
          <a:prstGeom prst="rect">
            <a:avLst/>
          </a:prstGeom>
        </p:spPr>
      </p:pic>
    </p:spTree>
    <p:extLst>
      <p:ext uri="{BB962C8B-B14F-4D97-AF65-F5344CB8AC3E}">
        <p14:creationId xmlns:p14="http://schemas.microsoft.com/office/powerpoint/2010/main" val="359093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0913" y="583171"/>
            <a:ext cx="8286750" cy="5262979"/>
          </a:xfrm>
          <a:prstGeom prst="rect">
            <a:avLst/>
          </a:prstGeom>
        </p:spPr>
        <p:txBody>
          <a:bodyPr>
            <a:spAutoFit/>
          </a:bodyPr>
          <a:lstStyle/>
          <a:p>
            <a:pPr algn="r" rtl="1">
              <a:defRPr/>
            </a:pPr>
            <a:endParaRPr lang="fa-IR" sz="2800" dirty="0">
              <a:latin typeface="+mj-lt"/>
              <a:ea typeface="+mj-ea"/>
              <a:cs typeface="B Nazanin" panose="00000400000000000000" pitchFamily="2" charset="-78"/>
            </a:endParaRPr>
          </a:p>
          <a:p>
            <a:pPr algn="r" rtl="1">
              <a:defRPr/>
            </a:pPr>
            <a:r>
              <a:rPr lang="fa-IR" sz="2800" dirty="0">
                <a:solidFill>
                  <a:srgbClr val="FF0000"/>
                </a:solidFill>
                <a:cs typeface="B Nazanin" panose="00000400000000000000" pitchFamily="2" charset="-78"/>
              </a:rPr>
              <a:t>ویژگی هاي ماموریت سازمان ازدیدگاه ورن مک جیننیز : </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1-  سازمان را بدان گونه که هست و انچه در نظر دارد بشود معرفی نماید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2-  به اندازه اي محدود باشد که برخی از فعالیت هاي مخاطره آمیز را حذف نمایدو بدان اندازه گسترده و وسیع باشد که نویدبخش رشد خلاق و نوآوري باشد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3-  سازمان را از سایر سازمان ها متمایز نماید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4-  به عنوان چارچوبی عمل کند که بتوان بدان وسیله فعالیت کنونی و آینده را ارزیابی کرد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5- </a:t>
            </a:r>
            <a:r>
              <a:rPr lang="en-US" sz="2000" dirty="0">
                <a:cs typeface="B Nazanin" panose="00000400000000000000" pitchFamily="2" charset="-78"/>
              </a:rPr>
              <a:t> </a:t>
            </a:r>
            <a:r>
              <a:rPr lang="fa-IR" sz="2000" dirty="0">
                <a:cs typeface="B Nazanin" panose="00000400000000000000" pitchFamily="2" charset="-78"/>
              </a:rPr>
              <a:t>به حد کافی واضح و آشکار باشد تا همه اعضاي سازمان بتوانند آن را درك نمایند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مقایسه چشم اندازهاي سازمان با ماموریت سازمان</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اگردربیان ماموریت سازمان سعی شود که به این پرسش پاسخ داده شود :"ما به چه کاري مشغول هستیم؟ " در سند مربوط به چشم اندازهاي سازمان به این پرسش پاسخ داده خواهد شد : " ما می خواهیم چه بشویم ” چشم اندازهاي سازمان </a:t>
            </a:r>
            <a:r>
              <a:rPr lang="en-US" sz="2000" dirty="0">
                <a:cs typeface="B Nazanin" panose="00000400000000000000" pitchFamily="2" charset="-78"/>
              </a:rPr>
              <a:t> ))</a:t>
            </a:r>
            <a:r>
              <a:rPr lang="fa-IR" sz="2000" dirty="0">
                <a:cs typeface="B Nazanin" panose="00000400000000000000" pitchFamily="2" charset="-78"/>
              </a:rPr>
              <a:t>بیان آینده مطلوب و امکان پذیر از یک سازمان است ))  و در برگیرنده هدف هاي خاص می شود در حالی که ماموریت سازمان بیشتر با موضوع رفتار و وضع کنونی شرکت سرو کار دارد</a:t>
            </a:r>
            <a:r>
              <a:rPr lang="en-US" sz="2000" dirty="0" smtClean="0">
                <a:cs typeface="B Nazanin" panose="00000400000000000000" pitchFamily="2" charset="-78"/>
              </a:rPr>
              <a:t>.</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872776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1369" y="0"/>
            <a:ext cx="8286750" cy="5447645"/>
          </a:xfrm>
          <a:prstGeom prst="rect">
            <a:avLst/>
          </a:prstGeom>
        </p:spPr>
        <p:txBody>
          <a:bodyPr>
            <a:spAutoFit/>
          </a:bodyPr>
          <a:lstStyle/>
          <a:p>
            <a:pPr algn="r">
              <a:defRPr/>
            </a:pPr>
            <a:endParaRPr lang="en-US" sz="2000" dirty="0">
              <a:cs typeface="B Nazanin" panose="00000400000000000000" pitchFamily="2" charset="-78"/>
            </a:endParaRPr>
          </a:p>
          <a:p>
            <a:pPr algn="r">
              <a:defRPr/>
            </a:pPr>
            <a:endParaRPr lang="en-US" sz="2000" dirty="0">
              <a:cs typeface="B Nazanin" panose="00000400000000000000" pitchFamily="2" charset="-78"/>
            </a:endParaRPr>
          </a:p>
          <a:p>
            <a:pPr algn="r">
              <a:defRPr/>
            </a:pPr>
            <a:r>
              <a:rPr lang="fa-IR" sz="2800" dirty="0">
                <a:solidFill>
                  <a:srgbClr val="FF0000"/>
                </a:solidFill>
                <a:cs typeface="B Nazanin" panose="00000400000000000000" pitchFamily="2" charset="-78"/>
              </a:rPr>
              <a:t>فرآیند تعیین ماموریت سازمان</a:t>
            </a:r>
            <a:endParaRPr lang="en-US" sz="2800" dirty="0">
              <a:solidFill>
                <a:srgbClr val="FF0000"/>
              </a:solidFill>
              <a:cs typeface="B Nazanin" panose="00000400000000000000" pitchFamily="2" charset="-78"/>
            </a:endParaRPr>
          </a:p>
          <a:p>
            <a:pPr algn="r">
              <a:defRPr/>
            </a:pP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پیش ازتدوین واجراي استراتژي هاي گوناگون باید ماموریت سازمان را به شیوه اي روشن تهیه کرد.مساله مهم این است که در فرآیند تعیین ماموریت سازمان تا انجا که امکان دارد عده بیشتري ازمدیران مشارکت نمایند زیرا افرادي از مجزاي مشارکت ، خود را نسبت به سازمان متعهد می نمایند</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یک روش بسیارمتداول براي تعیین ماموریت سازمان این است که نخست درباره ماموریت سازمان چندین مقاله انتخاب کرد و ازمدیران خواست که براي آگاهی بیشتر این مقاله ها را بخوانند . سپس از مدیران خواست که براي سازمان ماموریت بنویسند.آن گاه کمیته اي از مدیران ارشد این نوشته ها را جمع آوري می کنند آنها را حک و اصلاح می نمایند ، مطالب اضافی را حذف می کنند و هرکجا لازم است مطلبی اضافه می نمایندو سرانجام یک گردهمایی تشکیل می دهند تا سند نهایی تهیه و مورد تائید همگان قرار گیرد.و از انجایی که همه مدیران در تهیه این ماموریت نقش داشته اند و سند نهایی را مورد تائید قرار داده اند ، سازمان می تواند این اطمینان را داشته باشد که انها در امور مربوط به تدوین ، اجرا و ارزیابی استراتژي سازمان همکاري لازم را خواهند نمود . بنابر این استراتژیست ها از حمایت تمام مدیران برخوردار می شوند</a:t>
            </a:r>
            <a:r>
              <a:rPr lang="en-US" sz="2000" dirty="0">
                <a:cs typeface="B Nazanin" panose="00000400000000000000" pitchFamily="2" charset="-78"/>
              </a:rPr>
              <a:t/>
            </a:r>
            <a:br>
              <a:rPr lang="en-US" sz="2000" dirty="0">
                <a:cs typeface="B Nazanin" panose="00000400000000000000" pitchFamily="2" charset="-78"/>
              </a:rPr>
            </a:br>
            <a:endParaRPr lang="fa-IR" sz="2000" dirty="0">
              <a:cs typeface="B Nazanin" panose="00000400000000000000" pitchFamily="2" charset="-78"/>
            </a:endParaRPr>
          </a:p>
        </p:txBody>
      </p:sp>
    </p:spTree>
    <p:extLst>
      <p:ext uri="{BB962C8B-B14F-4D97-AF65-F5344CB8AC3E}">
        <p14:creationId xmlns:p14="http://schemas.microsoft.com/office/powerpoint/2010/main" val="4125637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3188" y="206062"/>
            <a:ext cx="8286750" cy="5139869"/>
          </a:xfrm>
          <a:prstGeom prst="rect">
            <a:avLst/>
          </a:prstGeom>
        </p:spPr>
        <p:txBody>
          <a:bodyPr>
            <a:spAutoFit/>
          </a:bodyPr>
          <a:lstStyle/>
          <a:p>
            <a:pPr algn="r" rtl="1">
              <a:defRPr/>
            </a:pPr>
            <a:r>
              <a:rPr lang="fa-IR" sz="2800" dirty="0" smtClean="0">
                <a:solidFill>
                  <a:srgbClr val="FF0000"/>
                </a:solidFill>
                <a:cs typeface="B Nazanin" panose="00000400000000000000" pitchFamily="2" charset="-78"/>
              </a:rPr>
              <a:t>ماهیت </a:t>
            </a:r>
            <a:r>
              <a:rPr lang="fa-IR" sz="2800" dirty="0">
                <a:solidFill>
                  <a:srgbClr val="FF0000"/>
                </a:solidFill>
                <a:cs typeface="B Nazanin" panose="00000400000000000000" pitchFamily="2" charset="-78"/>
              </a:rPr>
              <a:t>ماموریت سازمان</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solidFill>
                  <a:srgbClr val="FF0000"/>
                </a:solidFill>
                <a:cs typeface="B Nazanin" panose="00000400000000000000" pitchFamily="2" charset="-78"/>
              </a:rPr>
              <a:t>بیان نگرش : </a:t>
            </a:r>
            <a:r>
              <a:rPr lang="fa-IR" sz="2000" dirty="0">
                <a:cs typeface="B Nazanin" panose="00000400000000000000" pitchFamily="2" charset="-78"/>
              </a:rPr>
              <a:t>ماموریت سازمان عبارتست از بیان نگرش و دیدگاه ها نزدیک کردن دیدگاه هاي مختلف : یک تصمیم واقعی باید بر اساس دیدگاه هاي مختلف گذاشته شود به گونه اي که به صورت تصمیمی درست و اثربخش در آید</a:t>
            </a:r>
            <a:r>
              <a:rPr lang="en-US" sz="2000" dirty="0">
                <a:cs typeface="B Nazanin" panose="00000400000000000000" pitchFamily="2" charset="-78"/>
              </a:rPr>
              <a:t>.</a:t>
            </a:r>
            <a:br>
              <a:rPr lang="en-US" sz="2000" dirty="0">
                <a:cs typeface="B Nazanin" panose="00000400000000000000" pitchFamily="2" charset="-78"/>
              </a:rPr>
            </a:br>
            <a:r>
              <a:rPr lang="fa-IR" sz="2000" dirty="0">
                <a:solidFill>
                  <a:srgbClr val="FF0000"/>
                </a:solidFill>
                <a:cs typeface="B Nazanin" panose="00000400000000000000" pitchFamily="2" charset="-78"/>
              </a:rPr>
              <a:t>توجه به مشتري : </a:t>
            </a:r>
            <a:r>
              <a:rPr lang="fa-IR" sz="2000" dirty="0">
                <a:cs typeface="B Nazanin" panose="00000400000000000000" pitchFamily="2" charset="-78"/>
              </a:rPr>
              <a:t>اگرماموریت سازمان به شیوه اي مناسب تهیه شود بازتابی از انتظارات مشتریان خواهد بود دلیل عمده براي تهیه ماموریت سازمان این است که نظرمشتریانی را جلب نمود که براي سازمان اهمیت قائلند</a:t>
            </a:r>
            <a:r>
              <a:rPr lang="en-US" sz="2000" dirty="0">
                <a:cs typeface="B Nazanin" panose="00000400000000000000" pitchFamily="2" charset="-78"/>
              </a:rPr>
              <a:t>.</a:t>
            </a:r>
            <a:br>
              <a:rPr lang="en-US" sz="2000" dirty="0">
                <a:cs typeface="B Nazanin" panose="00000400000000000000" pitchFamily="2" charset="-78"/>
              </a:rPr>
            </a:br>
            <a:r>
              <a:rPr lang="fa-IR" sz="2000" dirty="0">
                <a:solidFill>
                  <a:srgbClr val="FF0000"/>
                </a:solidFill>
                <a:cs typeface="B Nazanin" panose="00000400000000000000" pitchFamily="2" charset="-78"/>
              </a:rPr>
              <a:t>اعلان سیاست اجتماعی : </a:t>
            </a:r>
            <a:r>
              <a:rPr lang="fa-IR" sz="2000" dirty="0">
                <a:cs typeface="B Nazanin" panose="00000400000000000000" pitchFamily="2" charset="-78"/>
              </a:rPr>
              <a:t>مسائل اجتماعی نه تنها آنچه را که سازمان ها به گروه هاي ذینفع مختلف بدهکارند مشخص می نماید بلکه همچنین مسئولیت سازمان در برابر مصرف کنندگان ، طرفداران محیط زیست و ... رامشخص مینماید</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
            </a:r>
            <a:br>
              <a:rPr lang="en-US" sz="2000" dirty="0">
                <a:cs typeface="B Nazanin" panose="00000400000000000000" pitchFamily="2" charset="-78"/>
              </a:rPr>
            </a:b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528" y="3580930"/>
            <a:ext cx="4053223" cy="3039917"/>
          </a:xfrm>
          <a:prstGeom prst="rect">
            <a:avLst/>
          </a:prstGeom>
        </p:spPr>
      </p:pic>
    </p:spTree>
    <p:extLst>
      <p:ext uri="{BB962C8B-B14F-4D97-AF65-F5344CB8AC3E}">
        <p14:creationId xmlns:p14="http://schemas.microsoft.com/office/powerpoint/2010/main" val="17936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6372" y="0"/>
            <a:ext cx="8286750" cy="5078313"/>
          </a:xfrm>
          <a:prstGeom prst="rect">
            <a:avLst/>
          </a:prstGeom>
        </p:spPr>
        <p:txBody>
          <a:bodyPr>
            <a:spAutoFit/>
          </a:bodyPr>
          <a:lstStyle/>
          <a:p>
            <a:pPr algn="r">
              <a:defRPr/>
            </a:pPr>
            <a:endParaRPr lang="en-US" sz="2800" dirty="0">
              <a:latin typeface="+mj-lt"/>
              <a:ea typeface="+mj-ea"/>
              <a:cs typeface="B Nazanin" panose="00000400000000000000" pitchFamily="2" charset="-78"/>
            </a:endParaRPr>
          </a:p>
          <a:p>
            <a:pPr algn="r" rtl="1">
              <a:defRPr/>
            </a:pPr>
            <a:r>
              <a:rPr lang="en-US" sz="2000" dirty="0">
                <a:cs typeface="B Nazanin" panose="00000400000000000000" pitchFamily="2" charset="-78"/>
              </a:rPr>
              <a:t> </a:t>
            </a:r>
            <a:r>
              <a:rPr lang="fa-IR" sz="2800" dirty="0">
                <a:solidFill>
                  <a:srgbClr val="FF0000"/>
                </a:solidFill>
                <a:cs typeface="B Nazanin" panose="00000400000000000000" pitchFamily="2" charset="-78"/>
              </a:rPr>
              <a:t>اجزاي تشکیل دهنده ماموریت سازمان</a:t>
            </a:r>
            <a:r>
              <a:rPr lang="en-US" sz="2800" dirty="0">
                <a:solidFill>
                  <a:srgbClr val="FF0000"/>
                </a:solidFill>
                <a:cs typeface="B Nazanin" panose="00000400000000000000" pitchFamily="2" charset="-78"/>
              </a:rPr>
              <a:t> </a:t>
            </a:r>
            <a:endParaRPr lang="fa-IR" sz="2800" dirty="0">
              <a:solidFill>
                <a:srgbClr val="FF0000"/>
              </a:solidFill>
              <a:cs typeface="B Nazanin" panose="00000400000000000000" pitchFamily="2" charset="-78"/>
            </a:endParaRPr>
          </a:p>
          <a:p>
            <a:pPr algn="r" rtl="1">
              <a:defRPr/>
            </a:pPr>
            <a:endParaRPr lang="fa-IR" sz="28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مشتریان : مشتریان شرکت چه کسانی هستند</a:t>
            </a:r>
          </a:p>
          <a:p>
            <a:pPr algn="r" rtl="1">
              <a:buFont typeface="Wingdings" pitchFamily="2" charset="2"/>
              <a:buChar char="ü"/>
              <a:defRPr/>
            </a:pPr>
            <a:r>
              <a:rPr lang="fa-IR" sz="2000" dirty="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محصولات یاخدمات: محصولات و خدمات عمده شرکت چیست؟</a:t>
            </a:r>
          </a:p>
          <a:p>
            <a:pPr algn="r" rtl="1">
              <a:buFont typeface="Wingdings" pitchFamily="2" charset="2"/>
              <a:buChar char="ü"/>
              <a:defRPr/>
            </a:pPr>
            <a:r>
              <a:rPr lang="fa-IR" sz="2000" dirty="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بازارها: ازنظرجغرافیایی،شرکت در کجا رقابت می کند</a:t>
            </a:r>
          </a:p>
          <a:p>
            <a:pPr algn="r" rtl="1">
              <a:buFont typeface="Wingdings" pitchFamily="2" charset="2"/>
              <a:buChar char="ü"/>
              <a:defRPr/>
            </a:pPr>
            <a:r>
              <a:rPr lang="fa-IR" sz="2000" dirty="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فن آوري : آیا شرکت از پیشرفته ترین فن آوري ها استفاده می کند</a:t>
            </a:r>
          </a:p>
          <a:p>
            <a:pPr algn="r" rtl="1">
              <a:buFont typeface="Wingdings" pitchFamily="2" charset="2"/>
              <a:buChar char="ü"/>
              <a:defRPr/>
            </a:pPr>
            <a:r>
              <a:rPr lang="fa-IR" sz="2000" dirty="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توجه به بقا ،رشد وسود آوري : آیا شرکت براي رشد وسلامت مالی از تعهد لازم برخوردار است ؟</a:t>
            </a:r>
          </a:p>
          <a:p>
            <a:pPr algn="r" rtl="1">
              <a:buFont typeface="Wingdings" pitchFamily="2" charset="2"/>
              <a:buChar char="ü"/>
              <a:defRPr/>
            </a:pPr>
            <a:r>
              <a:rPr lang="fa-IR" sz="2000" dirty="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فلسفه : باورها ،ارزش ها ،آرزوها و اولویت هاي اخلاقی اصلی شرکت چیست ؟</a:t>
            </a:r>
          </a:p>
          <a:p>
            <a:pPr algn="r" rtl="1">
              <a:buFont typeface="Wingdings" pitchFamily="2" charset="2"/>
              <a:buChar char="ü"/>
              <a:defRPr/>
            </a:pPr>
            <a:r>
              <a:rPr lang="fa-IR" sz="2000" dirty="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ویژگی ممتاز:شرکت داراي چه مزیت رقابتی یا شایستگی ممتاز است؟</a:t>
            </a:r>
          </a:p>
          <a:p>
            <a:pPr algn="r" rtl="1">
              <a:buFont typeface="Wingdings" pitchFamily="2" charset="2"/>
              <a:buChar char="ü"/>
              <a:defRPr/>
            </a:pPr>
            <a:r>
              <a:rPr lang="fa-IR" sz="2000" dirty="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توجه به تصورمردم : آیا شرکت نسبت به مسائل اجتماعی ،جامعه و محیطی واکنش مناسب نشان می دهد ؟</a:t>
            </a:r>
          </a:p>
          <a:p>
            <a:pPr algn="r" rtl="1">
              <a:buFont typeface="Wingdings" pitchFamily="2" charset="2"/>
              <a:buChar char="ü"/>
              <a:defRPr/>
            </a:pPr>
            <a:r>
              <a:rPr lang="fa-IR" sz="2000" dirty="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توجه به کارکنان :آیا کارکنان به عنوان یک قلم دارایی ارزشمند براي شرکت به حساب می آیند؟ </a:t>
            </a:r>
            <a:r>
              <a:rPr lang="en-US" sz="2000" dirty="0">
                <a:cs typeface="B Nazanin" panose="00000400000000000000" pitchFamily="2" charset="-78"/>
              </a:rPr>
              <a:t/>
            </a:r>
            <a:br>
              <a:rPr lang="en-US" sz="2000" dirty="0">
                <a:cs typeface="B Nazanin" panose="00000400000000000000" pitchFamily="2" charset="-78"/>
              </a:rPr>
            </a:br>
            <a:endParaRPr lang="fa-IR" sz="2000" dirty="0">
              <a:cs typeface="B Nazanin" panose="00000400000000000000" pitchFamily="2" charset="-78"/>
            </a:endParaRPr>
          </a:p>
          <a:p>
            <a:pPr algn="r" rtl="1">
              <a:defRPr/>
            </a:pPr>
            <a:endParaRPr lang="fa-IR" sz="2000" dirty="0">
              <a:latin typeface="+mj-lt"/>
              <a:ea typeface="+mj-ea"/>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996" y="4387269"/>
            <a:ext cx="4286250" cy="2381250"/>
          </a:xfrm>
          <a:prstGeom prst="rect">
            <a:avLst/>
          </a:prstGeom>
        </p:spPr>
      </p:pic>
    </p:spTree>
    <p:extLst>
      <p:ext uri="{BB962C8B-B14F-4D97-AF65-F5344CB8AC3E}">
        <p14:creationId xmlns:p14="http://schemas.microsoft.com/office/powerpoint/2010/main" val="414264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3065" y="579549"/>
            <a:ext cx="6590359" cy="5724644"/>
          </a:xfrm>
          <a:prstGeom prst="rect">
            <a:avLst/>
          </a:prstGeom>
        </p:spPr>
        <p:txBody>
          <a:bodyPr wrap="square">
            <a:spAutoFit/>
          </a:bodyPr>
          <a:lstStyle/>
          <a:p>
            <a:pPr algn="r" rtl="1">
              <a:defRPr/>
            </a:pPr>
            <a:r>
              <a:rPr lang="fa-IR" sz="2800" dirty="0" smtClean="0">
                <a:cs typeface="B Nazanin" panose="00000400000000000000" pitchFamily="2" charset="-78"/>
              </a:rPr>
              <a:t> </a:t>
            </a:r>
            <a:r>
              <a:rPr lang="fa-IR" sz="3000" b="1" dirty="0">
                <a:solidFill>
                  <a:srgbClr val="0070C0"/>
                </a:solidFill>
                <a:cs typeface="B Nazanin" panose="00000400000000000000" pitchFamily="2" charset="-78"/>
              </a:rPr>
              <a:t>فصل چهارم</a:t>
            </a:r>
          </a:p>
          <a:p>
            <a:pPr algn="r" rtl="1">
              <a:defRPr/>
            </a:pPr>
            <a:r>
              <a:rPr lang="en-US" sz="2800" dirty="0">
                <a:cs typeface="B Nazanin" panose="00000400000000000000" pitchFamily="2" charset="-78"/>
              </a:rPr>
              <a:t/>
            </a:r>
            <a:br>
              <a:rPr lang="en-US" sz="2800" dirty="0">
                <a:cs typeface="B Nazanin" panose="00000400000000000000" pitchFamily="2" charset="-78"/>
              </a:rPr>
            </a:br>
            <a:r>
              <a:rPr lang="fa-IR" sz="2800" dirty="0">
                <a:solidFill>
                  <a:srgbClr val="FF0000"/>
                </a:solidFill>
                <a:cs typeface="B Nazanin" panose="00000400000000000000" pitchFamily="2" charset="-78"/>
              </a:rPr>
              <a:t>بررسی عوامل خارجی</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solidFill>
                  <a:srgbClr val="FF0000"/>
                </a:solidFill>
                <a:cs typeface="B Nazanin" panose="00000400000000000000" pitchFamily="2" charset="-78"/>
              </a:rPr>
              <a:t>ماهیت بررسی عوامل خارجی </a:t>
            </a:r>
            <a:r>
              <a:rPr lang="fa-IR" sz="2000" dirty="0" smtClean="0">
                <a:solidFill>
                  <a:srgbClr val="FF0000"/>
                </a:solidFill>
                <a:cs typeface="B Nazanin" panose="00000400000000000000" pitchFamily="2" charset="-78"/>
              </a:rPr>
              <a:t>:</a:t>
            </a:r>
          </a:p>
          <a:p>
            <a:pPr algn="r" rtl="1">
              <a:defRPr/>
            </a:pPr>
            <a:r>
              <a:rPr lang="fa-IR" sz="2000" dirty="0" smtClean="0">
                <a:cs typeface="B Nazanin" panose="00000400000000000000" pitchFamily="2" charset="-78"/>
              </a:rPr>
              <a:t> </a:t>
            </a:r>
            <a:r>
              <a:rPr lang="fa-IR" sz="2000" dirty="0">
                <a:cs typeface="B Nazanin" panose="00000400000000000000" pitchFamily="2" charset="-78"/>
              </a:rPr>
              <a:t>هدف از بررسی عوامل خارجی این است که از فرصت هایی که می توان از آنها بهره برداري کرد و تهدیداتی را که می توان از آنها احتراز نمود یک فهرست نهایی تهیه شود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لازم به ذکر است بررسی عوامل خارجی با این هدف انجام نمی شود که فهرست کاملی از هر عاملی که می تواند بر سازمان اثر بگذارد،تهیه شود ؛ بلکه هدف شناسایی متغیر هاي اصلی است که شرکت باید در برابرآنها واکنش عملی نشان دهد.شرکتها باید بتوانند از طریق تدوین استراتژي ها در برابر این عوامل به صورت تدافعی یا تهاجمی واکنش نشان دهند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به گونه اي که از فرصت هاي پیش آمده در محیط خارج بهره برداري نمایند و اثرات ناشی از تهدیدات بالقوه این عوامل را به پایین ترین حد ممکن برسانند</a:t>
            </a:r>
            <a:r>
              <a:rPr lang="en-US" sz="2000" dirty="0">
                <a:cs typeface="B Nazanin" panose="00000400000000000000" pitchFamily="2" charset="-78"/>
              </a:rPr>
              <a:t>.</a:t>
            </a:r>
            <a:br>
              <a:rPr lang="en-US" sz="2000" dirty="0">
                <a:cs typeface="B Nazanin" panose="00000400000000000000" pitchFamily="2" charset="-78"/>
              </a:rPr>
            </a:br>
            <a:r>
              <a:rPr lang="en-US" sz="2000" dirty="0">
                <a:cs typeface="B Nazanin" panose="00000400000000000000" pitchFamily="2" charset="-78"/>
              </a:rPr>
              <a:t/>
            </a:r>
            <a:br>
              <a:rPr lang="en-US" sz="2000" dirty="0">
                <a:cs typeface="B Nazanin" panose="00000400000000000000" pitchFamily="2" charset="-78"/>
              </a:rPr>
            </a:br>
            <a:endParaRPr lang="fa-IR" sz="2000"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514" y="3262245"/>
            <a:ext cx="3902097" cy="3595755"/>
          </a:xfrm>
          <a:prstGeom prst="rect">
            <a:avLst/>
          </a:prstGeom>
        </p:spPr>
      </p:pic>
    </p:spTree>
    <p:extLst>
      <p:ext uri="{BB962C8B-B14F-4D97-AF65-F5344CB8AC3E}">
        <p14:creationId xmlns:p14="http://schemas.microsoft.com/office/powerpoint/2010/main" val="2475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8045" y="0"/>
            <a:ext cx="9707048" cy="3724096"/>
          </a:xfrm>
          <a:prstGeom prst="rect">
            <a:avLst/>
          </a:prstGeom>
        </p:spPr>
        <p:txBody>
          <a:bodyPr wrap="square">
            <a:spAutoFit/>
          </a:bodyPr>
          <a:lstStyle/>
          <a:p>
            <a:pPr algn="r">
              <a:defRPr/>
            </a:pPr>
            <a:endParaRPr lang="en-US" sz="2800" dirty="0">
              <a:latin typeface="+mj-lt"/>
              <a:ea typeface="+mj-ea"/>
              <a:cs typeface="B Nazanin" panose="00000400000000000000" pitchFamily="2" charset="-78"/>
            </a:endParaRPr>
          </a:p>
          <a:p>
            <a:pPr algn="r" rtl="1">
              <a:defRPr/>
            </a:pPr>
            <a:r>
              <a:rPr lang="fa-IR" sz="2800" dirty="0">
                <a:cs typeface="B Nazanin" panose="00000400000000000000" pitchFamily="2" charset="-78"/>
              </a:rPr>
              <a:t> </a:t>
            </a:r>
            <a:r>
              <a:rPr lang="fa-IR" sz="2800" dirty="0">
                <a:solidFill>
                  <a:srgbClr val="FF0000"/>
                </a:solidFill>
                <a:cs typeface="B Nazanin" panose="00000400000000000000" pitchFamily="2" charset="-78"/>
              </a:rPr>
              <a:t>فرآیند بررسی عوامل خارجی</a:t>
            </a:r>
            <a:r>
              <a:rPr lang="en-US" sz="2800" dirty="0">
                <a:solidFill>
                  <a:srgbClr val="FF0000"/>
                </a:solidFill>
                <a:cs typeface="B Nazanin" panose="00000400000000000000" pitchFamily="2" charset="-78"/>
              </a:rPr>
              <a:t>: </a:t>
            </a:r>
            <a:endParaRPr lang="fa-IR" sz="2800" dirty="0">
              <a:solidFill>
                <a:srgbClr val="FF0000"/>
              </a:solidFill>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اگر سازمانها کارکنان و مدیران را بسیج ننمایند و به آنها اختیاراتی تفویض نکنند،در نتیجه نخواهند توانست عوامل اصلی خارجی را شناسایی کنند،تحت نظارت قرار دهند یا پیش بینی کنند در امر شناسایی فرصت ها و تهدیداتی که متوجه شرکت خواهد شد ناتوان می مانندو در نتیجه استراتژي هاي ضعیف به اجرا در می آورند و موجبات نابودي سازمان را فراهم می آورند.براي بررسی عوامل خارجی لازم است عده زیادي از مدیران و کارکنان همکاري نمایند.زیرا فرآیند مشارکت در مدیریت استراتژیک باعث می شود که اعضاي سازمان عوامل محیطی را بهتر درك نمایند و خود را نسبت به سازمان متعهد کنند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یکی از مسئولیت هاي اصلی استراتژیست ها این است که یک سیستم اثر بخش براي ارزیابی عوامل خارجی ارائه نمایند.این کار شامل به کارگیري فن آوري اطلاعات به عنوان یکی از ابزارهاي بسیار قوي در فرآیند بررسی عوامل خارجی می شود تا بتوان بدان وسیله از یک سیستم کسب اطلاعات (محرمانه) رقابتی استفاده نمود</a:t>
            </a:r>
            <a:r>
              <a:rPr lang="en-US" sz="2000" dirty="0">
                <a:cs typeface="B Nazanin" panose="00000400000000000000" pitchFamily="2" charset="-78"/>
              </a:rPr>
              <a:t>. </a:t>
            </a:r>
            <a:endParaRPr lang="fa-IR" sz="2000"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181" y="3971925"/>
            <a:ext cx="4901484" cy="2886075"/>
          </a:xfrm>
          <a:prstGeom prst="rect">
            <a:avLst/>
          </a:prstGeom>
        </p:spPr>
      </p:pic>
    </p:spTree>
    <p:extLst>
      <p:ext uri="{BB962C8B-B14F-4D97-AF65-F5344CB8AC3E}">
        <p14:creationId xmlns:p14="http://schemas.microsoft.com/office/powerpoint/2010/main" val="336880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3340" y="402866"/>
            <a:ext cx="8286750" cy="3600986"/>
          </a:xfrm>
          <a:prstGeom prst="rect">
            <a:avLst/>
          </a:prstGeom>
        </p:spPr>
        <p:txBody>
          <a:bodyPr>
            <a:spAutoFit/>
          </a:bodyPr>
          <a:lstStyle/>
          <a:p>
            <a:pPr algn="r" rtl="1">
              <a:defRPr/>
            </a:pPr>
            <a:endParaRPr lang="en-US" sz="2000" dirty="0">
              <a:solidFill>
                <a:srgbClr val="FF0000"/>
              </a:solidFill>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فرآیند بررسی عوامل خارجی</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فراند بر این نکته تأکید می کند که عوامل مهمی که باعث موفقیت شرکت می شوند باید داراي ویژگی هاي زیر باشند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 </a:t>
            </a:r>
            <a:r>
              <a:rPr lang="fa-IR" sz="2000" dirty="0">
                <a:cs typeface="B Nazanin" panose="00000400000000000000" pitchFamily="2" charset="-78"/>
                <a:sym typeface="Symbol"/>
              </a:rPr>
              <a:t> </a:t>
            </a:r>
          </a:p>
          <a:p>
            <a:pPr algn="r" rtl="1">
              <a:buFont typeface="Wingdings" pitchFamily="2" charset="2"/>
              <a:buChar char="ü"/>
              <a:defRPr/>
            </a:pPr>
            <a:r>
              <a:rPr lang="fa-IR" sz="2000" dirty="0">
                <a:cs typeface="B Nazanin" panose="00000400000000000000" pitchFamily="2" charset="-78"/>
              </a:rPr>
              <a:t> از نظر دستیابی به هدف هاي سالانه و بلندمدت از اهمیت ویژه اي برخوردار باشند</a:t>
            </a:r>
            <a:r>
              <a:rPr lang="en-US" sz="2000" dirty="0">
                <a:cs typeface="B Nazanin" panose="00000400000000000000" pitchFamily="2" charset="-78"/>
              </a:rPr>
              <a:t>. </a:t>
            </a:r>
            <a:r>
              <a:rPr lang="fa-IR" sz="2000" dirty="0">
                <a:cs typeface="B Nazanin" panose="00000400000000000000" pitchFamily="2" charset="-78"/>
              </a:rPr>
              <a:t> </a:t>
            </a:r>
          </a:p>
          <a:p>
            <a:pPr algn="r" rtl="1">
              <a:buFont typeface="Wingdings" pitchFamily="2" charset="2"/>
              <a:buChar char="ü"/>
              <a:defRPr/>
            </a:pPr>
            <a:r>
              <a:rPr lang="fa-IR" sz="2000" dirty="0">
                <a:cs typeface="B Nazanin" panose="00000400000000000000" pitchFamily="2" charset="-78"/>
              </a:rPr>
              <a:t> قابل سنجش یا اندازه گیري باشند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عده آنها نسبتا کم و انگشت شمار باشد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در همه شرکت هاي رقیب کاربرد داشته باشند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در سلسله مراتب سازمانی قرار گیرند</a:t>
            </a: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11" y="2815576"/>
            <a:ext cx="5528390" cy="4042424"/>
          </a:xfrm>
          <a:prstGeom prst="rect">
            <a:avLst/>
          </a:prstGeom>
        </p:spPr>
      </p:pic>
    </p:spTree>
    <p:extLst>
      <p:ext uri="{BB962C8B-B14F-4D97-AF65-F5344CB8AC3E}">
        <p14:creationId xmlns:p14="http://schemas.microsoft.com/office/powerpoint/2010/main" val="279671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1825" y="0"/>
            <a:ext cx="8286750" cy="6678751"/>
          </a:xfrm>
          <a:prstGeom prst="rect">
            <a:avLst/>
          </a:prstGeom>
        </p:spPr>
        <p:txBody>
          <a:bodyPr>
            <a:spAutoFit/>
          </a:bodyPr>
          <a:lstStyle/>
          <a:p>
            <a:pPr algn="r">
              <a:defRPr/>
            </a:pPr>
            <a:endParaRPr lang="en-US" sz="2800" dirty="0">
              <a:solidFill>
                <a:srgbClr val="FF0000"/>
              </a:solidFill>
              <a:latin typeface="+mj-lt"/>
              <a:ea typeface="+mj-ea"/>
              <a:cs typeface="B Nazanin" panose="00000400000000000000" pitchFamily="2" charset="-78"/>
            </a:endParaRPr>
          </a:p>
          <a:p>
            <a:pPr algn="r" rtl="1">
              <a:buFont typeface="Wingdings" pitchFamily="2" charset="2"/>
              <a:buChar char="q"/>
              <a:defRPr/>
            </a:pPr>
            <a:r>
              <a:rPr lang="en-US" sz="2800" dirty="0" smtClean="0">
                <a:solidFill>
                  <a:srgbClr val="FF0000"/>
                </a:solidFill>
                <a:cs typeface="B Nazanin" panose="00000400000000000000" pitchFamily="2" charset="-78"/>
              </a:rPr>
              <a:t> </a:t>
            </a:r>
            <a:r>
              <a:rPr lang="fa-IR" sz="2800" dirty="0" smtClean="0">
                <a:solidFill>
                  <a:srgbClr val="FF0000"/>
                </a:solidFill>
                <a:cs typeface="B Nazanin" panose="00000400000000000000" pitchFamily="2" charset="-78"/>
              </a:rPr>
              <a:t>انواع </a:t>
            </a:r>
            <a:r>
              <a:rPr lang="fa-IR" sz="2800" dirty="0">
                <a:solidFill>
                  <a:srgbClr val="FF0000"/>
                </a:solidFill>
                <a:cs typeface="B Nazanin" panose="00000400000000000000" pitchFamily="2" charset="-78"/>
              </a:rPr>
              <a:t>نیرو هاي خارجی</a:t>
            </a:r>
            <a:r>
              <a:rPr lang="en-US" sz="2800" dirty="0">
                <a:solidFill>
                  <a:srgbClr val="FF0000"/>
                </a:solidFill>
                <a:cs typeface="B Nazanin" panose="00000400000000000000" pitchFamily="2" charset="-78"/>
              </a:rPr>
              <a:t>:</a:t>
            </a:r>
            <a:r>
              <a:rPr lang="en-US" sz="2800" dirty="0">
                <a:cs typeface="B Nazanin" panose="00000400000000000000" pitchFamily="2" charset="-78"/>
              </a:rPr>
              <a:t> </a:t>
            </a:r>
            <a:endParaRPr lang="fa-IR" sz="2800" dirty="0">
              <a:cs typeface="B Nazanin" panose="00000400000000000000" pitchFamily="2" charset="-78"/>
            </a:endParaRPr>
          </a:p>
          <a:p>
            <a:pPr marL="457200" indent="-457200" algn="r" rtl="1">
              <a:buFont typeface="+mj-lt"/>
              <a:buAutoNum type="arabicPeriod"/>
              <a:defRPr/>
            </a:pPr>
            <a:endParaRPr lang="fa-IR" sz="2000" dirty="0">
              <a:cs typeface="B Nazanin" panose="00000400000000000000" pitchFamily="2" charset="-78"/>
            </a:endParaRP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نیروهاي اقتصادي</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نیروهاي اجتماعی، فرهنگی، بوم شناسی و محیطی</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نیروهاي سیاسی، دولتی و قانونی</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نیرو هاي فن آوري</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نیروهاي رقابتی</a:t>
            </a:r>
          </a:p>
          <a:p>
            <a:pPr algn="r" rtl="1">
              <a:defRPr/>
            </a:pPr>
            <a:r>
              <a:rPr lang="en-US" sz="2400" dirty="0">
                <a:cs typeface="B Nazanin" panose="00000400000000000000" pitchFamily="2" charset="-78"/>
              </a:rPr>
              <a:t/>
            </a:r>
            <a:br>
              <a:rPr lang="en-US" sz="2400" dirty="0">
                <a:cs typeface="B Nazanin" panose="00000400000000000000" pitchFamily="2" charset="-78"/>
              </a:rPr>
            </a:br>
            <a:r>
              <a:rPr lang="fa-IR" sz="2400" dirty="0">
                <a:solidFill>
                  <a:srgbClr val="FF0000"/>
                </a:solidFill>
                <a:cs typeface="B Nazanin" panose="00000400000000000000" pitchFamily="2" charset="-78"/>
              </a:rPr>
              <a:t>از جمله متغیرهاي اصلی اقتصادي که </a:t>
            </a:r>
            <a:r>
              <a:rPr lang="fa-IR" sz="2400" dirty="0" smtClean="0">
                <a:solidFill>
                  <a:srgbClr val="FF0000"/>
                </a:solidFill>
                <a:cs typeface="B Nazanin" panose="00000400000000000000" pitchFamily="2" charset="-78"/>
              </a:rPr>
              <a:t>باید</a:t>
            </a:r>
            <a:endParaRPr lang="en-US" sz="2400" dirty="0" smtClean="0">
              <a:solidFill>
                <a:srgbClr val="FF0000"/>
              </a:solidFill>
              <a:cs typeface="B Nazanin" panose="00000400000000000000" pitchFamily="2" charset="-78"/>
            </a:endParaRPr>
          </a:p>
          <a:p>
            <a:pPr algn="r" rtl="1">
              <a:defRPr/>
            </a:pPr>
            <a:r>
              <a:rPr lang="fa-IR" sz="2400" dirty="0" smtClean="0">
                <a:solidFill>
                  <a:srgbClr val="FF0000"/>
                </a:solidFill>
                <a:cs typeface="B Nazanin" panose="00000400000000000000" pitchFamily="2" charset="-78"/>
              </a:rPr>
              <a:t> </a:t>
            </a:r>
            <a:r>
              <a:rPr lang="fa-IR" sz="2400" dirty="0">
                <a:solidFill>
                  <a:srgbClr val="FF0000"/>
                </a:solidFill>
                <a:cs typeface="B Nazanin" panose="00000400000000000000" pitchFamily="2" charset="-78"/>
              </a:rPr>
              <a:t>مدنظر قرار گیرند عبارتند از</a:t>
            </a:r>
            <a:r>
              <a:rPr lang="en-US" sz="2400" dirty="0">
                <a:solidFill>
                  <a:srgbClr val="FF0000"/>
                </a:solidFill>
                <a:cs typeface="B Nazanin" panose="00000400000000000000" pitchFamily="2" charset="-78"/>
              </a:rPr>
              <a:t>:</a:t>
            </a:r>
            <a:r>
              <a:rPr lang="fa-IR" sz="2400" dirty="0">
                <a:solidFill>
                  <a:srgbClr val="FF0000"/>
                </a:solidFill>
                <a:cs typeface="B Nazanin" panose="00000400000000000000" pitchFamily="2" charset="-78"/>
              </a:rPr>
              <a:t> </a:t>
            </a:r>
            <a:r>
              <a:rPr lang="fa-IR" sz="2400" dirty="0">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نرخ بهره</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قیمت سهام</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روند درآمد</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ارزش دلار در بازارهاي جهانی</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صرفه جویی به مقیاس</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میل به مصرف</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نوسان قیمت</a:t>
            </a:r>
            <a:r>
              <a:rPr lang="en-US" sz="2000" dirty="0">
                <a:cs typeface="B Nazanin" panose="00000400000000000000" pitchFamily="2" charset="-78"/>
              </a:rPr>
              <a:t> </a:t>
            </a:r>
            <a:r>
              <a:rPr lang="fa-IR" sz="2000" dirty="0">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نرخ مالیات</a:t>
            </a:r>
            <a:r>
              <a:rPr lang="en-US" sz="2000" dirty="0">
                <a:cs typeface="B Nazanin" panose="00000400000000000000" pitchFamily="2" charset="-78"/>
              </a:rPr>
              <a:t>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134" y="2188326"/>
            <a:ext cx="5390612" cy="4669674"/>
          </a:xfrm>
          <a:prstGeom prst="rect">
            <a:avLst/>
          </a:prstGeom>
        </p:spPr>
      </p:pic>
    </p:spTree>
    <p:extLst>
      <p:ext uri="{BB962C8B-B14F-4D97-AF65-F5344CB8AC3E}">
        <p14:creationId xmlns:p14="http://schemas.microsoft.com/office/powerpoint/2010/main" val="39196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0033" y="325594"/>
            <a:ext cx="6294147" cy="4893647"/>
          </a:xfrm>
          <a:prstGeom prst="rect">
            <a:avLst/>
          </a:prstGeom>
        </p:spPr>
        <p:txBody>
          <a:bodyPr wrap="square">
            <a:spAutoFit/>
          </a:bodyPr>
          <a:lstStyle/>
          <a:p>
            <a:pPr algn="r" rtl="1">
              <a:defRPr/>
            </a:pPr>
            <a:endParaRPr lang="fa-IR" sz="2000" dirty="0">
              <a:solidFill>
                <a:srgbClr val="FF0000"/>
              </a:solidFill>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نیروهاي اجتماعی، فرهنگی، بوم شناسی و محیطی</a:t>
            </a:r>
            <a:endParaRPr lang="en-US" sz="2800" dirty="0">
              <a:solidFill>
                <a:srgbClr val="FF0000"/>
              </a:solidFill>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از جمله متغیرهاي اصلی این گروه عبارتند از</a:t>
            </a:r>
            <a:r>
              <a:rPr lang="en-US" sz="2400" dirty="0">
                <a:solidFill>
                  <a:srgbClr val="FF0000"/>
                </a:solidFill>
                <a:cs typeface="B Nazanin" panose="00000400000000000000" pitchFamily="2" charset="-78"/>
              </a:rPr>
              <a:t>:</a:t>
            </a:r>
            <a:endParaRPr lang="fa-IR" sz="2000" dirty="0">
              <a:solidFill>
                <a:srgbClr val="FF0000"/>
              </a:solidFill>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نرخ زادو ولدو مرگ و میر</a:t>
            </a:r>
            <a:r>
              <a:rPr lang="en-US" sz="2000" dirty="0">
                <a:cs typeface="B Nazanin" panose="00000400000000000000" pitchFamily="2" charset="-78"/>
              </a:rPr>
              <a:t> </a:t>
            </a:r>
            <a:r>
              <a:rPr lang="fa-IR" sz="2000" dirty="0">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میزان ازدواج و طلاق</a:t>
            </a:r>
            <a:r>
              <a:rPr lang="en-US" sz="2000" dirty="0">
                <a:cs typeface="B Nazanin" panose="00000400000000000000" pitchFamily="2" charset="-78"/>
              </a:rPr>
              <a:t> </a:t>
            </a:r>
            <a:r>
              <a:rPr lang="fa-IR" sz="2000" dirty="0">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نگرش به زندگی</a:t>
            </a:r>
            <a:r>
              <a:rPr lang="en-US" sz="2000" dirty="0">
                <a:cs typeface="B Nazanin" panose="00000400000000000000" pitchFamily="2" charset="-78"/>
              </a:rPr>
              <a:t> </a:t>
            </a:r>
            <a:r>
              <a:rPr lang="fa-IR" sz="2000" dirty="0">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رعایت اصول اخلاقی</a:t>
            </a:r>
            <a:r>
              <a:rPr lang="en-US" sz="2000" dirty="0">
                <a:cs typeface="B Nazanin" panose="00000400000000000000" pitchFamily="2" charset="-78"/>
              </a:rPr>
              <a:t> </a:t>
            </a:r>
            <a:r>
              <a:rPr lang="fa-IR" sz="2000" dirty="0">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برابري نژادي</a:t>
            </a:r>
            <a:r>
              <a:rPr lang="en-US" sz="2000" dirty="0">
                <a:cs typeface="B Nazanin" panose="00000400000000000000" pitchFamily="2" charset="-78"/>
              </a:rPr>
              <a:t> </a:t>
            </a:r>
            <a:r>
              <a:rPr lang="fa-IR" sz="2000" dirty="0">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نگرش به کیفیت محصول</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تغییر در ترکیب جمعیت از نظر نژاد و جنس و سن</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تغییرات منطقه اي جمعیت</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بازیافت ضایعات</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آلوده نمودن هوا و آب</a:t>
            </a:r>
            <a:r>
              <a:rPr lang="en-US" sz="2000" dirty="0">
                <a:cs typeface="B Nazanin" panose="00000400000000000000" pitchFamily="2" charset="-78"/>
              </a:rPr>
              <a:t>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780" y="999094"/>
            <a:ext cx="4542083" cy="5858906"/>
          </a:xfrm>
          <a:prstGeom prst="rect">
            <a:avLst/>
          </a:prstGeom>
        </p:spPr>
      </p:pic>
    </p:spTree>
    <p:extLst>
      <p:ext uri="{BB962C8B-B14F-4D97-AF65-F5344CB8AC3E}">
        <p14:creationId xmlns:p14="http://schemas.microsoft.com/office/powerpoint/2010/main" val="353078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17496" y="291548"/>
            <a:ext cx="2372139" cy="646331"/>
          </a:xfrm>
          <a:prstGeom prst="rect">
            <a:avLst/>
          </a:prstGeom>
          <a:noFill/>
        </p:spPr>
        <p:txBody>
          <a:bodyPr wrap="square" rtlCol="0">
            <a:spAutoFit/>
          </a:bodyPr>
          <a:lstStyle/>
          <a:p>
            <a:r>
              <a:rPr lang="fa-IR" sz="3600" b="1" dirty="0" smtClean="0">
                <a:solidFill>
                  <a:srgbClr val="0070C0"/>
                </a:solidFill>
                <a:cs typeface="B Nazanin" panose="00000400000000000000" pitchFamily="2" charset="-78"/>
              </a:rPr>
              <a:t>فهرست عناوین</a:t>
            </a:r>
            <a:endParaRPr lang="en-US" sz="3600" b="1" dirty="0">
              <a:solidFill>
                <a:srgbClr val="0070C0"/>
              </a:solidFill>
              <a:cs typeface="B Nazanin" panose="00000400000000000000" pitchFamily="2" charset="-78"/>
            </a:endParaRPr>
          </a:p>
        </p:txBody>
      </p:sp>
      <p:sp>
        <p:nvSpPr>
          <p:cNvPr id="2" name="TextBox 1"/>
          <p:cNvSpPr txBox="1"/>
          <p:nvPr/>
        </p:nvSpPr>
        <p:spPr>
          <a:xfrm>
            <a:off x="8178085" y="1630017"/>
            <a:ext cx="3642854" cy="4524315"/>
          </a:xfrm>
          <a:prstGeom prst="rect">
            <a:avLst/>
          </a:prstGeom>
          <a:noFill/>
        </p:spPr>
        <p:txBody>
          <a:bodyPr wrap="square" rtlCol="0">
            <a:spAutoFit/>
          </a:bodyPr>
          <a:lstStyle/>
          <a:p>
            <a:pPr algn="r"/>
            <a:r>
              <a:rPr lang="fa-IR" sz="3000" dirty="0" smtClean="0">
                <a:solidFill>
                  <a:srgbClr val="0070C0"/>
                </a:solidFill>
                <a:cs typeface="B Nazanin" panose="00000400000000000000" pitchFamily="2" charset="-78"/>
              </a:rPr>
              <a:t>فصل اول :</a:t>
            </a:r>
          </a:p>
          <a:p>
            <a:pPr algn="ctr"/>
            <a:r>
              <a:rPr lang="fa-IR" sz="2600" dirty="0">
                <a:solidFill>
                  <a:srgbClr val="FF0000"/>
                </a:solidFill>
                <a:cs typeface="B Nazanin" panose="00000400000000000000" pitchFamily="2" charset="-78"/>
              </a:rPr>
              <a:t>ماهیت مدیریت استراتژیک</a:t>
            </a:r>
            <a:endParaRPr lang="fa-IR" sz="2600" dirty="0" smtClean="0">
              <a:solidFill>
                <a:srgbClr val="0070C0"/>
              </a:solidFill>
              <a:cs typeface="B Nazanin" panose="00000400000000000000" pitchFamily="2" charset="-78"/>
            </a:endParaRPr>
          </a:p>
          <a:p>
            <a:pPr algn="r"/>
            <a:r>
              <a:rPr lang="fa-IR" sz="3000" dirty="0" smtClean="0">
                <a:solidFill>
                  <a:srgbClr val="0070C0"/>
                </a:solidFill>
                <a:cs typeface="B Nazanin" panose="00000400000000000000" pitchFamily="2" charset="-78"/>
              </a:rPr>
              <a:t>فصل دوم :</a:t>
            </a:r>
          </a:p>
          <a:p>
            <a:pPr algn="ctr"/>
            <a:r>
              <a:rPr lang="fa-IR" sz="2600" dirty="0">
                <a:solidFill>
                  <a:srgbClr val="FF0000"/>
                </a:solidFill>
                <a:cs typeface="B Nazanin" panose="00000400000000000000" pitchFamily="2" charset="-78"/>
              </a:rPr>
              <a:t>استراتژي ها در عمل</a:t>
            </a:r>
            <a:endParaRPr lang="fa-IR" sz="2600" dirty="0" smtClean="0">
              <a:solidFill>
                <a:srgbClr val="0070C0"/>
              </a:solidFill>
              <a:cs typeface="B Nazanin" panose="00000400000000000000" pitchFamily="2" charset="-78"/>
            </a:endParaRPr>
          </a:p>
          <a:p>
            <a:pPr algn="r"/>
            <a:r>
              <a:rPr lang="fa-IR" sz="3000" dirty="0" smtClean="0">
                <a:solidFill>
                  <a:srgbClr val="0070C0"/>
                </a:solidFill>
                <a:cs typeface="B Nazanin" panose="00000400000000000000" pitchFamily="2" charset="-78"/>
              </a:rPr>
              <a:t>فصل سوم :</a:t>
            </a:r>
          </a:p>
          <a:p>
            <a:pPr algn="ctr"/>
            <a:r>
              <a:rPr lang="fa-IR" sz="2600" dirty="0">
                <a:solidFill>
                  <a:srgbClr val="FF0000"/>
                </a:solidFill>
                <a:cs typeface="B Nazanin" panose="00000400000000000000" pitchFamily="2" charset="-78"/>
              </a:rPr>
              <a:t>ماموریت </a:t>
            </a:r>
            <a:r>
              <a:rPr lang="fa-IR" sz="2600" dirty="0" smtClean="0">
                <a:solidFill>
                  <a:srgbClr val="FF0000"/>
                </a:solidFill>
                <a:cs typeface="B Nazanin" panose="00000400000000000000" pitchFamily="2" charset="-78"/>
              </a:rPr>
              <a:t>سازمان</a:t>
            </a:r>
            <a:endParaRPr lang="fa-IR" sz="2600" dirty="0" smtClean="0">
              <a:solidFill>
                <a:srgbClr val="0070C0"/>
              </a:solidFill>
              <a:cs typeface="B Nazanin" panose="00000400000000000000" pitchFamily="2" charset="-78"/>
            </a:endParaRPr>
          </a:p>
          <a:p>
            <a:pPr algn="r"/>
            <a:r>
              <a:rPr lang="fa-IR" sz="3000" dirty="0" smtClean="0">
                <a:solidFill>
                  <a:srgbClr val="0070C0"/>
                </a:solidFill>
                <a:cs typeface="B Nazanin" panose="00000400000000000000" pitchFamily="2" charset="-78"/>
              </a:rPr>
              <a:t>فصل چهارم :</a:t>
            </a:r>
          </a:p>
          <a:p>
            <a:pPr algn="ctr"/>
            <a:r>
              <a:rPr lang="fa-IR" sz="2600" dirty="0" smtClean="0">
                <a:solidFill>
                  <a:srgbClr val="FF0000"/>
                </a:solidFill>
                <a:cs typeface="B Nazanin" panose="00000400000000000000" pitchFamily="2" charset="-78"/>
              </a:rPr>
              <a:t>بررسی عوامل خارجی</a:t>
            </a:r>
          </a:p>
          <a:p>
            <a:pPr algn="r"/>
            <a:r>
              <a:rPr lang="fa-IR" sz="3000" dirty="0" smtClean="0">
                <a:solidFill>
                  <a:srgbClr val="0070C0"/>
                </a:solidFill>
                <a:cs typeface="B Nazanin" panose="00000400000000000000" pitchFamily="2" charset="-78"/>
              </a:rPr>
              <a:t>فصل پنجم :</a:t>
            </a:r>
          </a:p>
          <a:p>
            <a:pPr algn="ctr"/>
            <a:r>
              <a:rPr lang="fa-IR" sz="2600" dirty="0">
                <a:solidFill>
                  <a:srgbClr val="FF0000"/>
                </a:solidFill>
                <a:cs typeface="B Nazanin" panose="00000400000000000000" pitchFamily="2" charset="-78"/>
              </a:rPr>
              <a:t>فرایند بررسی داخلی سازمان</a:t>
            </a:r>
            <a:endParaRPr lang="fa-IR" sz="2600" dirty="0" smtClean="0">
              <a:solidFill>
                <a:srgbClr val="FF0000"/>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96" y="0"/>
            <a:ext cx="5738689" cy="6858000"/>
          </a:xfrm>
          <a:prstGeom prst="rect">
            <a:avLst/>
          </a:prstGeom>
        </p:spPr>
      </p:pic>
    </p:spTree>
    <p:extLst>
      <p:ext uri="{BB962C8B-B14F-4D97-AF65-F5344CB8AC3E}">
        <p14:creationId xmlns:p14="http://schemas.microsoft.com/office/powerpoint/2010/main" val="173614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3679" y="183926"/>
            <a:ext cx="5186564" cy="5016758"/>
          </a:xfrm>
          <a:prstGeom prst="rect">
            <a:avLst/>
          </a:prstGeom>
        </p:spPr>
        <p:txBody>
          <a:bodyPr wrap="square">
            <a:spAutoFit/>
          </a:bodyPr>
          <a:lstStyle/>
          <a:p>
            <a:pPr algn="r">
              <a:defRPr/>
            </a:pPr>
            <a:endParaRPr lang="en-US" sz="2800" dirty="0">
              <a:solidFill>
                <a:srgbClr val="FF0000"/>
              </a:solidFill>
              <a:latin typeface="+mj-lt"/>
              <a:ea typeface="+mj-ea"/>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نیروهاي سیاسی، دولتی، قانونی </a:t>
            </a:r>
            <a:r>
              <a:rPr lang="en-US" sz="2800" dirty="0">
                <a:solidFill>
                  <a:srgbClr val="FF0000"/>
                </a:solidFill>
                <a:cs typeface="B Nazanin" panose="00000400000000000000" pitchFamily="2" charset="-78"/>
              </a:rPr>
              <a:t>:</a:t>
            </a:r>
            <a:endParaRPr lang="fa-IR" sz="2800" dirty="0">
              <a:solidFill>
                <a:srgbClr val="FF0000"/>
              </a:solidFill>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برخی از این نیروها عبارتند از</a:t>
            </a:r>
            <a:r>
              <a:rPr lang="en-US" sz="2400" dirty="0">
                <a:solidFill>
                  <a:srgbClr val="FF0000"/>
                </a:solidFill>
                <a:cs typeface="B Nazanin" panose="00000400000000000000" pitchFamily="2" charset="-78"/>
              </a:rPr>
              <a:t>:</a:t>
            </a:r>
            <a:r>
              <a:rPr lang="fa-IR" sz="2400" dirty="0">
                <a:solidFill>
                  <a:srgbClr val="FF0000"/>
                </a:solidFill>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مقررات دولتی</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تغییر در قوانین مالیاتی</a:t>
            </a:r>
            <a:r>
              <a:rPr lang="en-US" sz="2000" dirty="0">
                <a:cs typeface="B Nazanin" panose="00000400000000000000" pitchFamily="2" charset="-78"/>
              </a:rPr>
              <a:t> </a:t>
            </a:r>
            <a:r>
              <a:rPr lang="fa-IR" sz="2000" dirty="0">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قوانین مربوط به نام و نشان هاي تجاري شرکتها</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میزان یارانه دولت</a:t>
            </a:r>
            <a:r>
              <a:rPr lang="en-US" sz="2000" dirty="0">
                <a:cs typeface="B Nazanin" panose="00000400000000000000" pitchFamily="2" charset="-78"/>
              </a:rPr>
              <a:t> </a:t>
            </a:r>
            <a:r>
              <a:rPr lang="fa-IR" sz="2000" dirty="0">
                <a:cs typeface="B Nazanin" panose="00000400000000000000" pitchFamily="2" charset="-78"/>
              </a:rPr>
              <a:t> </a:t>
            </a:r>
          </a:p>
          <a:p>
            <a:pPr marL="342900" indent="-342900" algn="r" rtl="1">
              <a:buFont typeface="Wingdings" pitchFamily="2" charset="2"/>
              <a:buChar char="ü"/>
              <a:defRPr/>
            </a:pPr>
            <a:r>
              <a:rPr lang="fa-IR" sz="2000" dirty="0">
                <a:cs typeface="B Nazanin" panose="00000400000000000000" pitchFamily="2" charset="-78"/>
              </a:rPr>
              <a:t> مقررات صادرات و واردات</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شرایط سیاسی در کشورهاي خارجی</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قوانین مربوط به استخدام</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گروههاي فشار بین المللی</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جنگ ها و تنازعات</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انتخابات محلی، ایالتی، ملی</a:t>
            </a:r>
            <a:r>
              <a:rPr lang="en-US" sz="2000" dirty="0">
                <a:cs typeface="B Nazanin" panose="00000400000000000000" pitchFamily="2" charset="-78"/>
              </a:rPr>
              <a:t> </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383" y="3506721"/>
            <a:ext cx="5279668" cy="3351279"/>
          </a:xfrm>
          <a:prstGeom prst="rect">
            <a:avLst/>
          </a:prstGeom>
        </p:spPr>
      </p:pic>
    </p:spTree>
    <p:extLst>
      <p:ext uri="{BB962C8B-B14F-4D97-AF65-F5344CB8AC3E}">
        <p14:creationId xmlns:p14="http://schemas.microsoft.com/office/powerpoint/2010/main" val="9625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456" y="189762"/>
            <a:ext cx="6558768" cy="6309420"/>
          </a:xfrm>
          <a:prstGeom prst="rect">
            <a:avLst/>
          </a:prstGeom>
        </p:spPr>
        <p:txBody>
          <a:bodyPr wrap="square">
            <a:spAutoFit/>
          </a:bodyPr>
          <a:lstStyle/>
          <a:p>
            <a:pPr algn="r" rtl="1">
              <a:defRPr/>
            </a:pPr>
            <a:r>
              <a:rPr lang="fa-IR" sz="2000" dirty="0">
                <a:cs typeface="B Nazanin" panose="00000400000000000000" pitchFamily="2" charset="-78"/>
              </a:rPr>
              <a:t> </a:t>
            </a:r>
            <a:endParaRPr lang="fa-IR" sz="2000" dirty="0">
              <a:solidFill>
                <a:srgbClr val="FF0000"/>
              </a:solidFill>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نیروهاي فن آوري </a:t>
            </a:r>
            <a:endParaRPr lang="en-US" sz="2800" dirty="0">
              <a:solidFill>
                <a:srgbClr val="FF0000"/>
              </a:solidFill>
              <a:cs typeface="B Nazanin" panose="00000400000000000000" pitchFamily="2" charset="-78"/>
            </a:endParaRPr>
          </a:p>
          <a:p>
            <a:pPr algn="r" rtl="1">
              <a:defRPr/>
            </a:pPr>
            <a:r>
              <a:rPr lang="en-US" sz="2000" dirty="0">
                <a:solidFill>
                  <a:srgbClr val="FF0000"/>
                </a:solidFill>
                <a:cs typeface="B Nazanin" panose="00000400000000000000" pitchFamily="2" charset="-78"/>
              </a:rPr>
              <a:t/>
            </a:r>
            <a:br>
              <a:rPr lang="en-US" sz="2000" dirty="0">
                <a:solidFill>
                  <a:srgbClr val="FF0000"/>
                </a:solidFill>
                <a:cs typeface="B Nazanin" panose="00000400000000000000" pitchFamily="2" charset="-78"/>
              </a:rPr>
            </a:br>
            <a:r>
              <a:rPr lang="fa-IR" sz="2000" dirty="0">
                <a:solidFill>
                  <a:srgbClr val="FF0000"/>
                </a:solidFill>
                <a:cs typeface="B Nazanin" panose="00000400000000000000" pitchFamily="2" charset="-78"/>
              </a:rPr>
              <a:t> </a:t>
            </a:r>
            <a:r>
              <a:rPr lang="fa-IR" sz="2400" dirty="0">
                <a:solidFill>
                  <a:srgbClr val="FF0000"/>
                </a:solidFill>
                <a:cs typeface="B Nazanin" panose="00000400000000000000" pitchFamily="2" charset="-78"/>
              </a:rPr>
              <a:t>این نیروها عبارتند از </a:t>
            </a:r>
            <a:r>
              <a:rPr lang="en-US" sz="2400" dirty="0">
                <a:solidFill>
                  <a:srgbClr val="FF0000"/>
                </a:solidFill>
                <a:cs typeface="B Nazanin" panose="00000400000000000000" pitchFamily="2" charset="-78"/>
              </a:rPr>
              <a:t>:</a:t>
            </a:r>
          </a:p>
          <a:p>
            <a:pPr marL="342900" indent="-342900" algn="r" rtl="1">
              <a:buFont typeface="Wingdings" pitchFamily="2" charset="2"/>
              <a:buChar char="ü"/>
              <a:defRPr/>
            </a:pPr>
            <a:r>
              <a:rPr lang="fa-IR" sz="2000" dirty="0">
                <a:cs typeface="B Nazanin" panose="00000400000000000000" pitchFamily="2" charset="-78"/>
              </a:rPr>
              <a:t> تحولات جدید در انتقال تکنولوژي</a:t>
            </a:r>
            <a:r>
              <a:rPr lang="en-US" sz="2000" dirty="0">
                <a:cs typeface="B Nazanin" panose="00000400000000000000" pitchFamily="2" charset="-78"/>
              </a:rPr>
              <a:t> </a:t>
            </a:r>
          </a:p>
          <a:p>
            <a:pPr marL="342900" indent="-342900" algn="r" rtl="1">
              <a:buFont typeface="Wingdings" pitchFamily="2" charset="2"/>
              <a:buChar char="ü"/>
              <a:defRPr/>
            </a:pPr>
            <a:r>
              <a:rPr lang="en-US" sz="2000" dirty="0">
                <a:cs typeface="B Nazanin" panose="00000400000000000000" pitchFamily="2" charset="-78"/>
              </a:rPr>
              <a:t> </a:t>
            </a:r>
            <a:r>
              <a:rPr lang="fa-IR" sz="2000" dirty="0">
                <a:cs typeface="B Nazanin" panose="00000400000000000000" pitchFamily="2" charset="-78"/>
              </a:rPr>
              <a:t>کل بودجه تخصیصی دولت به امر تحقیق و توسعه</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تمرکز روي اقدامات تکنولوژیک</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rPr>
              <a:t> ظرفیت هاي نوآوري</a:t>
            </a:r>
            <a:r>
              <a:rPr lang="en-US" sz="2000" dirty="0">
                <a:cs typeface="B Nazanin" panose="00000400000000000000" pitchFamily="2" charset="-78"/>
              </a:rPr>
              <a:t> </a:t>
            </a:r>
            <a:endParaRPr lang="fa-IR" sz="2000" dirty="0">
              <a:cs typeface="B Nazanin" panose="00000400000000000000" pitchFamily="2" charset="-78"/>
            </a:endParaRPr>
          </a:p>
          <a:p>
            <a:pPr marL="342900" indent="-342900" algn="r" rtl="1">
              <a:buFont typeface="Wingdings" pitchFamily="2" charset="2"/>
              <a:buChar char="ü"/>
              <a:defRPr/>
            </a:pPr>
            <a:r>
              <a:rPr lang="fa-IR" sz="2000" dirty="0">
                <a:cs typeface="B Nazanin" panose="00000400000000000000" pitchFamily="2" charset="-78"/>
                <a:sym typeface="Symbol"/>
              </a:rPr>
              <a:t> </a:t>
            </a:r>
            <a:r>
              <a:rPr lang="fa-IR" sz="2000" dirty="0">
                <a:cs typeface="B Nazanin" panose="00000400000000000000" pitchFamily="2" charset="-78"/>
              </a:rPr>
              <a:t>قانون گذاري در ارتباط با تکنولوژي</a:t>
            </a:r>
            <a:r>
              <a:rPr lang="en-US" sz="2000" dirty="0">
                <a:cs typeface="B Nazanin" panose="00000400000000000000" pitchFamily="2" charset="-78"/>
              </a:rPr>
              <a:t> </a:t>
            </a:r>
            <a:endParaRPr lang="fa-IR" sz="2000" dirty="0">
              <a:cs typeface="B Nazanin" panose="00000400000000000000" pitchFamily="2" charset="-78"/>
            </a:endParaRPr>
          </a:p>
          <a:p>
            <a:pPr algn="r" rtl="1">
              <a:defRPr/>
            </a:pPr>
            <a:endParaRPr lang="fa-IR" sz="2000" dirty="0">
              <a:solidFill>
                <a:srgbClr val="FF0000"/>
              </a:solidFill>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نیرو هاي رقابتی</a:t>
            </a:r>
            <a:r>
              <a:rPr lang="en-US" sz="2800" dirty="0" smtClean="0">
                <a:solidFill>
                  <a:srgbClr val="FF0000"/>
                </a:solidFill>
                <a:cs typeface="B Nazanin" panose="00000400000000000000" pitchFamily="2" charset="-78"/>
              </a:rPr>
              <a:t>:</a:t>
            </a:r>
            <a:endParaRPr lang="fa-IR" sz="2800" dirty="0" smtClean="0">
              <a:solidFill>
                <a:srgbClr val="FF0000"/>
              </a:solidFill>
              <a:cs typeface="B Nazanin" panose="00000400000000000000" pitchFamily="2" charset="-78"/>
            </a:endParaRPr>
          </a:p>
          <a:p>
            <a:pPr algn="r" rtl="1">
              <a:defRPr/>
            </a:pPr>
            <a:r>
              <a:rPr lang="en-US" sz="2000" dirty="0">
                <a:solidFill>
                  <a:srgbClr val="FF0000"/>
                </a:solidFill>
                <a:cs typeface="B Nazanin" panose="00000400000000000000" pitchFamily="2" charset="-78"/>
              </a:rPr>
              <a:t/>
            </a:r>
            <a:br>
              <a:rPr lang="en-US" sz="2000" dirty="0">
                <a:solidFill>
                  <a:srgbClr val="FF0000"/>
                </a:solidFill>
                <a:cs typeface="B Nazanin" panose="00000400000000000000" pitchFamily="2" charset="-78"/>
              </a:rPr>
            </a:br>
            <a:r>
              <a:rPr lang="fa-IR" sz="2400" dirty="0">
                <a:solidFill>
                  <a:srgbClr val="FF0000"/>
                </a:solidFill>
                <a:cs typeface="B Nazanin" panose="00000400000000000000" pitchFamily="2" charset="-78"/>
              </a:rPr>
              <a:t>پرسش هاي کلیدي درباره شرکت هاي رقیب عبارتند از</a:t>
            </a:r>
            <a:r>
              <a:rPr lang="en-US" sz="2400" dirty="0">
                <a:solidFill>
                  <a:srgbClr val="FF0000"/>
                </a:solidFill>
                <a:cs typeface="B Nazanin" panose="00000400000000000000" pitchFamily="2" charset="-78"/>
              </a:rPr>
              <a:t>:</a:t>
            </a:r>
            <a:r>
              <a:rPr lang="fa-IR" sz="2400" dirty="0">
                <a:solidFill>
                  <a:srgbClr val="FF0000"/>
                </a:solidFill>
                <a:cs typeface="B Nazanin" panose="00000400000000000000" pitchFamily="2" charset="-78"/>
              </a:rPr>
              <a:t> </a:t>
            </a:r>
            <a:r>
              <a:rPr lang="en-US" sz="2400" dirty="0">
                <a:solidFill>
                  <a:srgbClr val="FF0000"/>
                </a:solidFill>
                <a:cs typeface="B Nazanin" panose="00000400000000000000" pitchFamily="2" charset="-78"/>
              </a:rPr>
              <a:t> </a:t>
            </a:r>
            <a:endParaRPr lang="fa-IR" sz="2000" dirty="0">
              <a:solidFill>
                <a:srgbClr val="FF0000"/>
              </a:solidFill>
              <a:cs typeface="B Nazanin" panose="00000400000000000000" pitchFamily="2" charset="-78"/>
            </a:endParaRPr>
          </a:p>
          <a:p>
            <a:pPr algn="r" rtl="1">
              <a:buFont typeface="Wingdings" pitchFamily="2" charset="2"/>
              <a:buChar char="ü"/>
              <a:defRPr/>
            </a:pPr>
            <a:r>
              <a:rPr lang="en-US" sz="2000" dirty="0">
                <a:cs typeface="B Nazanin" panose="00000400000000000000" pitchFamily="2" charset="-78"/>
              </a:rPr>
              <a:t> </a:t>
            </a:r>
            <a:r>
              <a:rPr lang="fa-IR" sz="2000" dirty="0">
                <a:cs typeface="B Nazanin" panose="00000400000000000000" pitchFamily="2" charset="-78"/>
              </a:rPr>
              <a:t> نقاط ضعف و قوت اصلی شرکت هاي رقیب</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چگونگی واکنش شرکت هاي رقیب به رویدادهاي جاري محیطی</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میزان ورود سایر شرکت ها به آن صنعت خاص</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استراتژي هاي شرکت ما در مقابله با ضدحمله هاي شرکت هاي رقیب</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میزان آسیب پذیري شرکت هاي رقیب اصلی در مقابل استراتژي هاي شرکت</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میزان تغییر رتبه شرکت هاي رقیب در صنعت مزبور</a:t>
            </a: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697" y="965916"/>
            <a:ext cx="3734069" cy="4559121"/>
          </a:xfrm>
          <a:prstGeom prst="rect">
            <a:avLst/>
          </a:prstGeom>
        </p:spPr>
      </p:pic>
    </p:spTree>
    <p:extLst>
      <p:ext uri="{BB962C8B-B14F-4D97-AF65-F5344CB8AC3E}">
        <p14:creationId xmlns:p14="http://schemas.microsoft.com/office/powerpoint/2010/main" val="9126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5229" y="421582"/>
            <a:ext cx="8286750" cy="5386090"/>
          </a:xfrm>
          <a:prstGeom prst="rect">
            <a:avLst/>
          </a:prstGeom>
        </p:spPr>
        <p:txBody>
          <a:bodyPr>
            <a:spAutoFit/>
          </a:bodyPr>
          <a:lstStyle/>
          <a:p>
            <a:pPr algn="r" rtl="1">
              <a:defRPr/>
            </a:pPr>
            <a:r>
              <a:rPr lang="fa-IR" sz="2000" dirty="0">
                <a:solidFill>
                  <a:srgbClr val="FF0000"/>
                </a:solidFill>
                <a:cs typeface="B Nazanin" panose="00000400000000000000" pitchFamily="2" charset="-78"/>
              </a:rPr>
              <a:t> </a:t>
            </a:r>
          </a:p>
          <a:p>
            <a:pPr algn="r" rtl="1">
              <a:buFont typeface="Wingdings" pitchFamily="2" charset="2"/>
              <a:buChar char="q"/>
              <a:defRPr/>
            </a:pPr>
            <a:r>
              <a:rPr lang="fa-IR" sz="2800" dirty="0">
                <a:solidFill>
                  <a:srgbClr val="FF0000"/>
                </a:solidFill>
                <a:cs typeface="B Nazanin" panose="00000400000000000000" pitchFamily="2" charset="-78"/>
              </a:rPr>
              <a:t> نیروهاي فن آوري </a:t>
            </a:r>
            <a:endParaRPr lang="en-US" sz="2800" dirty="0">
              <a:solidFill>
                <a:srgbClr val="FF0000"/>
              </a:solidFill>
              <a:cs typeface="B Nazanin" panose="00000400000000000000" pitchFamily="2" charset="-78"/>
            </a:endParaRPr>
          </a:p>
          <a:p>
            <a:pPr algn="r" rtl="1">
              <a:defRPr/>
            </a:pPr>
            <a:r>
              <a:rPr lang="en-US" sz="2400" dirty="0">
                <a:solidFill>
                  <a:srgbClr val="FF0000"/>
                </a:solidFill>
                <a:cs typeface="B Nazanin" panose="00000400000000000000" pitchFamily="2" charset="-78"/>
              </a:rPr>
              <a:t/>
            </a:r>
            <a:br>
              <a:rPr lang="en-US" sz="2400" dirty="0">
                <a:solidFill>
                  <a:srgbClr val="FF0000"/>
                </a:solidFill>
                <a:cs typeface="B Nazanin" panose="00000400000000000000" pitchFamily="2" charset="-78"/>
              </a:rPr>
            </a:br>
            <a:r>
              <a:rPr lang="fa-IR" sz="2400" dirty="0">
                <a:solidFill>
                  <a:srgbClr val="FF0000"/>
                </a:solidFill>
                <a:cs typeface="B Nazanin" panose="00000400000000000000" pitchFamily="2" charset="-78"/>
              </a:rPr>
              <a:t>برنامه هایی براي کسب اطلاعات محرمانه از شرکت رقیب</a:t>
            </a:r>
            <a:endParaRPr lang="en-US" sz="2400" dirty="0">
              <a:solidFill>
                <a:srgbClr val="FF0000"/>
              </a:solidFill>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با کسب اطلاعات محرمانه از شرکت هاي رقیب می توان به نقاط ضعف و قوت آنها پی برد.نقاط ضعف شرکت هاي رقیب به منزله فرصت هاي مناسب و نقاط قوت آنها به منزله تهدید براي شرکت ماست</a:t>
            </a:r>
            <a:r>
              <a:rPr lang="en-US" sz="2000" dirty="0">
                <a:cs typeface="B Nazanin" panose="00000400000000000000" pitchFamily="2" charset="-78"/>
              </a:rPr>
              <a:t>.</a:t>
            </a:r>
            <a:endParaRPr lang="fa-IR" sz="2000" dirty="0">
              <a:cs typeface="B Nazanin" panose="00000400000000000000" pitchFamily="2" charset="-78"/>
            </a:endParaRPr>
          </a:p>
          <a:p>
            <a:pPr algn="r" rtl="1">
              <a:defRPr/>
            </a:pPr>
            <a:endParaRPr lang="fa-IR" sz="2000" dirty="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سه مأموریت اصلی برنامه کسب اطلاعات محرمانه از شرکت رقیب</a:t>
            </a:r>
          </a:p>
          <a:p>
            <a:pPr algn="r" rtl="1">
              <a:defRPr/>
            </a:pPr>
            <a:endParaRPr lang="fa-IR" sz="2400" dirty="0">
              <a:cs typeface="B Nazanin" panose="00000400000000000000" pitchFamily="2" charset="-78"/>
            </a:endParaRP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درك کلی از یک صنعت و شرکت هاي رقیب</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شناسایی زمینه هاي آسیب پذیر و ارزیابی اثرات اقدامات استراتژیک بر شرکت هاي رقیب</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شناسایی حرکت هاي بالقوه که امکان دارد شرکت رقیب به عمل آورد</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 </a:t>
            </a:r>
            <a:endParaRPr lang="fa-IR" sz="2000" dirty="0">
              <a:cs typeface="B Nazanin" panose="00000400000000000000" pitchFamily="2" charset="-78"/>
            </a:endParaRPr>
          </a:p>
          <a:p>
            <a:pPr algn="r" rtl="1">
              <a:defRPr/>
            </a:pP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2543001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9015" y="189762"/>
            <a:ext cx="8286750" cy="6494085"/>
          </a:xfrm>
          <a:prstGeom prst="rect">
            <a:avLst/>
          </a:prstGeom>
        </p:spPr>
        <p:txBody>
          <a:bodyPr>
            <a:spAutoFit/>
          </a:bodyPr>
          <a:lstStyle/>
          <a:p>
            <a:pPr marL="457200" indent="-457200" algn="r" rtl="1">
              <a:buFont typeface="Wingdings" pitchFamily="2" charset="2"/>
              <a:buChar char="Ø"/>
              <a:defRPr/>
            </a:pPr>
            <a:r>
              <a:rPr lang="fa-IR" sz="2400" dirty="0">
                <a:solidFill>
                  <a:srgbClr val="FF0000"/>
                </a:solidFill>
                <a:cs typeface="B Nazanin" panose="00000400000000000000" pitchFamily="2" charset="-78"/>
              </a:rPr>
              <a:t>روش هاي پیش بینی</a:t>
            </a:r>
          </a:p>
          <a:p>
            <a:pPr marL="457200" indent="-457200" algn="r" rtl="1">
              <a:buFont typeface="Wingdings" pitchFamily="2" charset="2"/>
              <a:buChar char="ü"/>
              <a:defRPr/>
            </a:pPr>
            <a:r>
              <a:rPr lang="fa-IR" sz="2000" dirty="0">
                <a:cs typeface="B Nazanin" panose="00000400000000000000" pitchFamily="2" charset="-78"/>
              </a:rPr>
              <a:t>روش </a:t>
            </a:r>
            <a:r>
              <a:rPr lang="fa-IR" sz="2000" dirty="0" smtClean="0">
                <a:cs typeface="B Nazanin" panose="00000400000000000000" pitchFamily="2" charset="-78"/>
              </a:rPr>
              <a:t>های </a:t>
            </a:r>
            <a:r>
              <a:rPr lang="fa-IR" sz="2000" dirty="0">
                <a:cs typeface="B Nazanin" panose="00000400000000000000" pitchFamily="2" charset="-78"/>
              </a:rPr>
              <a:t>کیفی </a:t>
            </a:r>
          </a:p>
          <a:p>
            <a:pPr marL="457200" indent="-457200" algn="r" rtl="1">
              <a:buFont typeface="Wingdings" pitchFamily="2" charset="2"/>
              <a:buChar char="ü"/>
              <a:defRPr/>
            </a:pPr>
            <a:r>
              <a:rPr lang="fa-IR" sz="2000" dirty="0">
                <a:cs typeface="B Nazanin" panose="00000400000000000000" pitchFamily="2" charset="-78"/>
              </a:rPr>
              <a:t>روش </a:t>
            </a:r>
            <a:r>
              <a:rPr lang="fa-IR" sz="2000" dirty="0" smtClean="0">
                <a:cs typeface="B Nazanin" panose="00000400000000000000" pitchFamily="2" charset="-78"/>
              </a:rPr>
              <a:t>های </a:t>
            </a:r>
            <a:r>
              <a:rPr lang="fa-IR" sz="2000" dirty="0">
                <a:cs typeface="B Nazanin" panose="00000400000000000000" pitchFamily="2" charset="-78"/>
              </a:rPr>
              <a:t>کمی</a:t>
            </a:r>
          </a:p>
          <a:p>
            <a:pPr marL="457200" indent="-457200" algn="r" rtl="1">
              <a:buFont typeface="Wingdings" pitchFamily="2" charset="2"/>
              <a:buChar char="ü"/>
              <a:defRPr/>
            </a:pPr>
            <a:r>
              <a:rPr lang="fa-IR" sz="2000" dirty="0">
                <a:cs typeface="B Nazanin" panose="00000400000000000000" pitchFamily="2" charset="-78"/>
              </a:rPr>
              <a:t>الگو هاي اقتصاد سنجی</a:t>
            </a:r>
          </a:p>
          <a:p>
            <a:pPr marL="457200" indent="-457200" algn="r" rtl="1">
              <a:buFont typeface="Wingdings" pitchFamily="2" charset="2"/>
              <a:buChar char="ü"/>
              <a:defRPr/>
            </a:pPr>
            <a:r>
              <a:rPr lang="fa-IR" sz="2000" dirty="0" err="1">
                <a:cs typeface="B Nazanin" panose="00000400000000000000" pitchFamily="2" charset="-78"/>
              </a:rPr>
              <a:t>رگرسیون</a:t>
            </a:r>
            <a:endParaRPr lang="fa-IR" sz="2000" dirty="0">
              <a:cs typeface="B Nazanin" panose="00000400000000000000" pitchFamily="2" charset="-78"/>
            </a:endParaRPr>
          </a:p>
          <a:p>
            <a:pPr marL="457200" indent="-457200" algn="r" rtl="1">
              <a:buFont typeface="Wingdings" pitchFamily="2" charset="2"/>
              <a:buChar char="ü"/>
              <a:defRPr/>
            </a:pPr>
            <a:r>
              <a:rPr lang="fa-IR" sz="2000" dirty="0">
                <a:cs typeface="B Nazanin" panose="00000400000000000000" pitchFamily="2" charset="-78"/>
              </a:rPr>
              <a:t>بستن تناسب</a:t>
            </a:r>
          </a:p>
          <a:p>
            <a:pPr marL="457200" indent="-457200" algn="r" rtl="1">
              <a:buFont typeface="Wingdings" pitchFamily="2" charset="2"/>
              <a:buChar char="ü"/>
              <a:defRPr/>
            </a:pPr>
            <a:r>
              <a:rPr lang="fa-IR" sz="2000" dirty="0">
                <a:cs typeface="B Nazanin" panose="00000400000000000000" pitchFamily="2" charset="-78"/>
              </a:rPr>
              <a:t>منابع اطلاعات خارجی</a:t>
            </a:r>
          </a:p>
          <a:p>
            <a:pPr marL="457200" indent="-457200" algn="r" rtl="1">
              <a:buFont typeface="Wingdings" pitchFamily="2" charset="2"/>
              <a:buChar char="ü"/>
              <a:defRPr/>
            </a:pPr>
            <a:r>
              <a:rPr lang="fa-IR" sz="2000" dirty="0">
                <a:cs typeface="B Nazanin" panose="00000400000000000000" pitchFamily="2" charset="-78"/>
              </a:rPr>
              <a:t> منابع انتشار نیافته شامل : تحقیقات پیمایشی بر روي مشتریان، تحقیقات بازار، برنامه هاي تلویزیونی، مصاحبه با افراد ذي نفع</a:t>
            </a:r>
            <a:r>
              <a:rPr lang="en-US" sz="2000" dirty="0">
                <a:cs typeface="B Nazanin" panose="00000400000000000000" pitchFamily="2" charset="-78"/>
              </a:rPr>
              <a:t> </a:t>
            </a:r>
          </a:p>
          <a:p>
            <a:pPr algn="r" rtl="1">
              <a:buFont typeface="Wingdings" pitchFamily="2" charset="2"/>
              <a:buChar char="ü"/>
              <a:defRPr/>
            </a:pPr>
            <a:r>
              <a:rPr lang="en-US" sz="2000" dirty="0">
                <a:cs typeface="B Nazanin" panose="00000400000000000000" pitchFamily="2" charset="-78"/>
              </a:rPr>
              <a:t> </a:t>
            </a:r>
            <a:r>
              <a:rPr lang="fa-IR" sz="2000" dirty="0">
                <a:cs typeface="B Nazanin" panose="00000400000000000000" pitchFamily="2" charset="-78"/>
              </a:rPr>
              <a:t>منابع انتشار یافته شامل : مجله </a:t>
            </a:r>
            <a:r>
              <a:rPr lang="fa-IR" sz="2000" dirty="0" smtClean="0">
                <a:cs typeface="B Nazanin" panose="00000400000000000000" pitchFamily="2" charset="-78"/>
              </a:rPr>
              <a:t>های ادواری ، </a:t>
            </a:r>
            <a:r>
              <a:rPr lang="fa-IR" sz="2000" dirty="0">
                <a:cs typeface="B Nazanin" panose="00000400000000000000" pitchFamily="2" charset="-78"/>
              </a:rPr>
              <a:t>روزنامه ها، گزارش </a:t>
            </a:r>
            <a:r>
              <a:rPr lang="fa-IR" sz="2000" dirty="0" smtClean="0">
                <a:cs typeface="B Nazanin" panose="00000400000000000000" pitchFamily="2" charset="-78"/>
              </a:rPr>
              <a:t>های </a:t>
            </a:r>
            <a:r>
              <a:rPr lang="fa-IR" sz="2000" dirty="0">
                <a:cs typeface="B Nazanin" panose="00000400000000000000" pitchFamily="2" charset="-78"/>
              </a:rPr>
              <a:t>مالی، کتاب ها، اسناد دولتی، راهنماي شرکت ها</a:t>
            </a:r>
            <a:r>
              <a:rPr lang="en-US" sz="2000" dirty="0">
                <a:cs typeface="B Nazanin" panose="00000400000000000000" pitchFamily="2" charset="-78"/>
              </a:rPr>
              <a:t> </a:t>
            </a:r>
          </a:p>
          <a:p>
            <a:pPr algn="r" rtl="1">
              <a:buFont typeface="Wingdings" pitchFamily="2" charset="2"/>
              <a:buChar char="ü"/>
              <a:defRPr/>
            </a:pPr>
            <a:r>
              <a:rPr lang="en-US" sz="2000" dirty="0">
                <a:cs typeface="B Nazanin" panose="00000400000000000000" pitchFamily="2" charset="-78"/>
              </a:rPr>
              <a:t> </a:t>
            </a:r>
            <a:r>
              <a:rPr lang="fa-IR" sz="2000" dirty="0">
                <a:cs typeface="B Nazanin" panose="00000400000000000000" pitchFamily="2" charset="-78"/>
              </a:rPr>
              <a:t>شاخص ها که به وسیله آنها می توان اطلاعات استراتژیک را برحسب موضوع، منبع، نویسنده، شرکت</a:t>
            </a:r>
            <a:r>
              <a:rPr lang="en-US" sz="2000" dirty="0">
                <a:cs typeface="B Nazanin" panose="00000400000000000000" pitchFamily="2" charset="-78"/>
              </a:rPr>
              <a:t> </a:t>
            </a:r>
            <a:r>
              <a:rPr lang="fa-IR" sz="2000" dirty="0">
                <a:cs typeface="B Nazanin" panose="00000400000000000000" pitchFamily="2" charset="-78"/>
              </a:rPr>
              <a:t>و صنعت به دست آورد و باعث صرفه جویی در وقت خواهد شد. مثل شاخص مجله هاي ادواري</a:t>
            </a:r>
            <a:r>
              <a:rPr lang="en-US" sz="2000" dirty="0">
                <a:cs typeface="B Nazanin" panose="00000400000000000000" pitchFamily="2" charset="-78"/>
              </a:rPr>
              <a:t> </a:t>
            </a:r>
          </a:p>
          <a:p>
            <a:pPr algn="r" rtl="1">
              <a:buFont typeface="Wingdings" pitchFamily="2" charset="2"/>
              <a:buChar char="ü"/>
              <a:defRPr/>
            </a:pPr>
            <a:r>
              <a:rPr lang="fa-IR" sz="2000" dirty="0">
                <a:cs typeface="B Nazanin" panose="00000400000000000000" pitchFamily="2" charset="-78"/>
              </a:rPr>
              <a:t>شبکه اینترنت</a:t>
            </a:r>
            <a:r>
              <a:rPr lang="en-US" sz="2000" dirty="0">
                <a:cs typeface="B Nazanin" panose="00000400000000000000" pitchFamily="2" charset="-78"/>
              </a:rPr>
              <a:t> </a:t>
            </a:r>
            <a:br>
              <a:rPr lang="en-US" sz="2000" dirty="0">
                <a:cs typeface="B Nazanin" panose="00000400000000000000" pitchFamily="2" charset="-78"/>
              </a:rPr>
            </a:br>
            <a:endParaRPr lang="fa-IR" sz="2000" dirty="0">
              <a:solidFill>
                <a:srgbClr val="FF0000"/>
              </a:solidFill>
              <a:cs typeface="B Nazanin" panose="00000400000000000000" pitchFamily="2" charset="-78"/>
            </a:endParaRPr>
          </a:p>
          <a:p>
            <a:pPr algn="r" rtl="1">
              <a:buFont typeface="Wingdings" pitchFamily="2" charset="2"/>
              <a:buChar char="q"/>
              <a:defRPr/>
            </a:pPr>
            <a:r>
              <a:rPr lang="fa-IR" sz="2400" dirty="0">
                <a:solidFill>
                  <a:srgbClr val="FF0000"/>
                </a:solidFill>
                <a:cs typeface="B Nazanin" panose="00000400000000000000" pitchFamily="2" charset="-78"/>
              </a:rPr>
              <a:t> ابزارها و روش هاي پیش بینی</a:t>
            </a:r>
            <a:r>
              <a:rPr lang="en-US" sz="2000" dirty="0">
                <a:cs typeface="B Nazanin" panose="00000400000000000000" pitchFamily="2" charset="-78"/>
              </a:rPr>
              <a:t/>
            </a:r>
            <a:br>
              <a:rPr lang="en-US" sz="2000" dirty="0">
                <a:cs typeface="B Nazanin" panose="00000400000000000000" pitchFamily="2" charset="-78"/>
              </a:rPr>
            </a:br>
            <a:r>
              <a:rPr lang="fa-IR" sz="2400" dirty="0">
                <a:cs typeface="B Nazanin" panose="00000400000000000000" pitchFamily="2" charset="-78"/>
              </a:rPr>
              <a:t>پیش بینی : </a:t>
            </a:r>
            <a:r>
              <a:rPr lang="fa-IR" sz="2000" dirty="0">
                <a:cs typeface="B Nazanin" panose="00000400000000000000" pitchFamily="2" charset="-78"/>
              </a:rPr>
              <a:t>در نظر گرفتن مفروضات سنجیده درباره روند ها و رویدادهاي آینده</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مبتنی بر قضاوت </a:t>
            </a:r>
            <a:r>
              <a:rPr lang="fa-IR" sz="2000" dirty="0" smtClean="0">
                <a:cs typeface="B Nazanin" panose="00000400000000000000" pitchFamily="2" charset="-78"/>
              </a:rPr>
              <a:t>شهودی  </a:t>
            </a:r>
            <a:endParaRPr lang="fa-IR" sz="2000" dirty="0">
              <a:cs typeface="B Nazanin" panose="00000400000000000000" pitchFamily="2" charset="-78"/>
            </a:endParaRPr>
          </a:p>
          <a:p>
            <a:pPr algn="r" rtl="1">
              <a:defRPr/>
            </a:pPr>
            <a:r>
              <a:rPr lang="fa-IR" sz="2400" dirty="0">
                <a:cs typeface="B Nazanin" panose="00000400000000000000" pitchFamily="2" charset="-78"/>
              </a:rPr>
              <a:t>مفروضات : </a:t>
            </a:r>
            <a:r>
              <a:rPr lang="fa-IR" sz="2000" dirty="0">
                <a:cs typeface="B Nazanin" panose="00000400000000000000" pitchFamily="2" charset="-78"/>
              </a:rPr>
              <a:t>بهترین برآورد از اثرات عوامل اصلی خارجی</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1248777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4621" y="125368"/>
            <a:ext cx="8286750" cy="6494085"/>
          </a:xfrm>
          <a:prstGeom prst="rect">
            <a:avLst/>
          </a:prstGeom>
        </p:spPr>
        <p:txBody>
          <a:bodyPr>
            <a:spAutoFit/>
          </a:bodyPr>
          <a:lstStyle/>
          <a:p>
            <a:pPr algn="r" rtl="1">
              <a:defRPr/>
            </a:pPr>
            <a:r>
              <a:rPr lang="fa-IR" sz="2000" dirty="0">
                <a:cs typeface="B Nazanin" panose="00000400000000000000" pitchFamily="2" charset="-78"/>
              </a:rPr>
              <a:t> </a:t>
            </a:r>
            <a:endParaRPr lang="fa-IR" sz="2000" dirty="0">
              <a:solidFill>
                <a:srgbClr val="FF0000"/>
              </a:solidFill>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تجزیه و تحلیل رقابت: الگوي مبتنی بر پنج نیروي پورتر</a:t>
            </a:r>
          </a:p>
          <a:p>
            <a:pPr algn="r" rtl="1">
              <a:defRPr/>
            </a:pPr>
            <a:r>
              <a:rPr lang="fa-IR" sz="2400" dirty="0">
                <a:cs typeface="B Nazanin" panose="00000400000000000000" pitchFamily="2" charset="-78"/>
              </a:rPr>
              <a:t>از دیدگاه پورتر ماهیت رقابت به وسیله 5 عامل تعیین می شود</a:t>
            </a:r>
            <a:r>
              <a:rPr lang="en-US" sz="2400" dirty="0">
                <a:cs typeface="B Nazanin" panose="00000400000000000000" pitchFamily="2" charset="-78"/>
              </a:rPr>
              <a:t>:</a:t>
            </a:r>
            <a:r>
              <a:rPr lang="fa-IR" sz="2400" dirty="0">
                <a:cs typeface="B Nazanin" panose="00000400000000000000" pitchFamily="2" charset="-78"/>
              </a:rPr>
              <a:t>   </a:t>
            </a:r>
          </a:p>
          <a:p>
            <a:pPr marL="457200" indent="-457200" algn="r" rtl="1">
              <a:buFont typeface="+mj-lt"/>
              <a:buAutoNum type="arabicPeriod"/>
              <a:defRPr/>
            </a:pPr>
            <a:r>
              <a:rPr lang="fa-IR" sz="2000" dirty="0">
                <a:cs typeface="B Nazanin" panose="00000400000000000000" pitchFamily="2" charset="-78"/>
              </a:rPr>
              <a:t> هم چشمی شرکت </a:t>
            </a:r>
            <a:r>
              <a:rPr lang="fa-IR" sz="2000" dirty="0" err="1">
                <a:cs typeface="B Nazanin" panose="00000400000000000000" pitchFamily="2" charset="-78"/>
              </a:rPr>
              <a:t>هاي</a:t>
            </a:r>
            <a:r>
              <a:rPr lang="fa-IR" sz="2000" dirty="0">
                <a:cs typeface="B Nazanin" panose="00000400000000000000" pitchFamily="2" charset="-78"/>
              </a:rPr>
              <a:t> رقیب</a:t>
            </a:r>
          </a:p>
          <a:p>
            <a:pPr marL="457200" indent="-457200" algn="r" rtl="1">
              <a:buFont typeface="+mj-lt"/>
              <a:buAutoNum type="arabicPeriod"/>
              <a:defRPr/>
            </a:pPr>
            <a:r>
              <a:rPr lang="fa-IR" sz="2000" dirty="0">
                <a:cs typeface="B Nazanin" panose="00000400000000000000" pitchFamily="2" charset="-78"/>
              </a:rPr>
              <a:t>توسعه بالقوه</a:t>
            </a:r>
            <a:r>
              <a:rPr lang="en-US" sz="2000" dirty="0">
                <a:cs typeface="B Nazanin" panose="00000400000000000000" pitchFamily="2" charset="-78"/>
              </a:rPr>
              <a:t> </a:t>
            </a:r>
            <a:r>
              <a:rPr lang="fa-IR" sz="2000" dirty="0">
                <a:cs typeface="B Nazanin" panose="00000400000000000000" pitchFamily="2" charset="-78"/>
              </a:rPr>
              <a:t>محصولات جایگزین</a:t>
            </a:r>
          </a:p>
          <a:p>
            <a:pPr marL="457200" indent="-457200" algn="r" rtl="1">
              <a:buFont typeface="+mj-lt"/>
              <a:buAutoNum type="arabicPeriod"/>
              <a:defRPr/>
            </a:pPr>
            <a:r>
              <a:rPr lang="fa-IR" sz="2000" dirty="0">
                <a:cs typeface="B Nazanin" panose="00000400000000000000" pitchFamily="2" charset="-78"/>
              </a:rPr>
              <a:t>توان مصرف</a:t>
            </a:r>
            <a:r>
              <a:rPr lang="en-US" sz="2000" dirty="0">
                <a:cs typeface="B Nazanin" panose="00000400000000000000" pitchFamily="2" charset="-78"/>
              </a:rPr>
              <a:t> </a:t>
            </a:r>
            <a:r>
              <a:rPr lang="fa-IR" sz="2000" dirty="0" err="1">
                <a:cs typeface="B Nazanin" panose="00000400000000000000" pitchFamily="2" charset="-78"/>
              </a:rPr>
              <a:t>کنندگان</a:t>
            </a:r>
            <a:r>
              <a:rPr lang="fa-IR" sz="2000" dirty="0">
                <a:cs typeface="B Nazanin" panose="00000400000000000000" pitchFamily="2" charset="-78"/>
              </a:rPr>
              <a:t> </a:t>
            </a:r>
            <a:r>
              <a:rPr lang="fa-IR" sz="2000" dirty="0" err="1">
                <a:cs typeface="B Nazanin" panose="00000400000000000000" pitchFamily="2" charset="-78"/>
              </a:rPr>
              <a:t>درچانه</a:t>
            </a:r>
            <a:r>
              <a:rPr lang="fa-IR" sz="2000" dirty="0">
                <a:cs typeface="B Nazanin" panose="00000400000000000000" pitchFamily="2" charset="-78"/>
              </a:rPr>
              <a:t> زدن</a:t>
            </a:r>
          </a:p>
          <a:p>
            <a:pPr marL="457200" indent="-457200" algn="r" rtl="1">
              <a:buFont typeface="+mj-lt"/>
              <a:buAutoNum type="arabicPeriod"/>
              <a:defRPr/>
            </a:pPr>
            <a:r>
              <a:rPr lang="fa-IR" sz="2000" dirty="0">
                <a:cs typeface="B Nazanin" panose="00000400000000000000" pitchFamily="2" charset="-78"/>
              </a:rPr>
              <a:t>توان بالقوه</a:t>
            </a:r>
            <a:r>
              <a:rPr lang="en-US" sz="2000" dirty="0">
                <a:cs typeface="B Nazanin" panose="00000400000000000000" pitchFamily="2" charset="-78"/>
              </a:rPr>
              <a:t> </a:t>
            </a:r>
            <a:r>
              <a:rPr lang="fa-IR" sz="2000" dirty="0" err="1">
                <a:cs typeface="B Nazanin" panose="00000400000000000000" pitchFamily="2" charset="-78"/>
              </a:rPr>
              <a:t>براي</a:t>
            </a:r>
            <a:r>
              <a:rPr lang="fa-IR" sz="2000" dirty="0">
                <a:cs typeface="B Nazanin" panose="00000400000000000000" pitchFamily="2" charset="-78"/>
              </a:rPr>
              <a:t> ورود </a:t>
            </a:r>
            <a:r>
              <a:rPr lang="fa-IR" sz="2000" dirty="0" err="1">
                <a:cs typeface="B Nazanin" panose="00000400000000000000" pitchFamily="2" charset="-78"/>
              </a:rPr>
              <a:t>رقباي</a:t>
            </a:r>
            <a:r>
              <a:rPr lang="fa-IR" sz="2000" dirty="0">
                <a:cs typeface="B Nazanin" panose="00000400000000000000" pitchFamily="2" charset="-78"/>
              </a:rPr>
              <a:t> جدید</a:t>
            </a:r>
          </a:p>
          <a:p>
            <a:pPr marL="457200" indent="-457200" algn="r" rtl="1">
              <a:buFont typeface="+mj-lt"/>
              <a:buAutoNum type="arabicPeriod"/>
              <a:defRPr/>
            </a:pPr>
            <a:r>
              <a:rPr lang="fa-IR" sz="2000" dirty="0">
                <a:cs typeface="B Nazanin" panose="00000400000000000000" pitchFamily="2" charset="-78"/>
              </a:rPr>
              <a:t>توان عرضه</a:t>
            </a:r>
            <a:r>
              <a:rPr lang="en-US" sz="2000" dirty="0">
                <a:cs typeface="B Nazanin" panose="00000400000000000000" pitchFamily="2" charset="-78"/>
              </a:rPr>
              <a:t> </a:t>
            </a:r>
            <a:r>
              <a:rPr lang="fa-IR" sz="2000" dirty="0" err="1">
                <a:cs typeface="B Nazanin" panose="00000400000000000000" pitchFamily="2" charset="-78"/>
              </a:rPr>
              <a:t>کنندگان</a:t>
            </a:r>
            <a:r>
              <a:rPr lang="fa-IR" sz="2000" dirty="0">
                <a:cs typeface="B Nazanin" panose="00000400000000000000" pitchFamily="2" charset="-78"/>
              </a:rPr>
              <a:t> در چانه زدن</a:t>
            </a:r>
          </a:p>
          <a:p>
            <a:pPr algn="r" rtl="1">
              <a:defRPr/>
            </a:pPr>
            <a:endParaRPr lang="fa-IR" sz="2000" dirty="0">
              <a:solidFill>
                <a:srgbClr val="FF0000"/>
              </a:solidFill>
              <a:cs typeface="B Nazanin" panose="00000400000000000000" pitchFamily="2" charset="-78"/>
            </a:endParaRPr>
          </a:p>
          <a:p>
            <a:pPr algn="r" rtl="1">
              <a:defRPr/>
            </a:pPr>
            <a:r>
              <a:rPr lang="fa-IR" sz="2400" dirty="0" err="1">
                <a:solidFill>
                  <a:srgbClr val="FF0000"/>
                </a:solidFill>
                <a:cs typeface="B Nazanin" panose="00000400000000000000" pitchFamily="2" charset="-78"/>
              </a:rPr>
              <a:t>مواردي</a:t>
            </a:r>
            <a:r>
              <a:rPr lang="fa-IR" sz="2400" dirty="0">
                <a:solidFill>
                  <a:srgbClr val="FF0000"/>
                </a:solidFill>
                <a:cs typeface="B Nazanin" panose="00000400000000000000" pitchFamily="2" charset="-78"/>
              </a:rPr>
              <a:t> که هم چشمی بین شرکت هاي رقیب شدت می یابد</a:t>
            </a:r>
            <a:r>
              <a:rPr lang="en-US" sz="2400" dirty="0">
                <a:solidFill>
                  <a:srgbClr val="FF0000"/>
                </a:solidFill>
                <a:cs typeface="B Nazanin" panose="00000400000000000000" pitchFamily="2" charset="-78"/>
              </a:rPr>
              <a:t>:</a:t>
            </a:r>
          </a:p>
          <a:p>
            <a:pPr algn="r" rtl="1">
              <a:buFont typeface="Wingdings" pitchFamily="2" charset="2"/>
              <a:buChar char="ü"/>
              <a:defRPr/>
            </a:pPr>
            <a:r>
              <a:rPr lang="en-US" sz="2000" dirty="0">
                <a:cs typeface="B Nazanin" panose="00000400000000000000" pitchFamily="2" charset="-78"/>
              </a:rPr>
              <a:t> </a:t>
            </a:r>
            <a:r>
              <a:rPr lang="fa-IR" sz="2000" dirty="0">
                <a:cs typeface="B Nazanin" panose="00000400000000000000" pitchFamily="2" charset="-78"/>
              </a:rPr>
              <a:t>افزایش شرکت هاي رقیب</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همسان شدن بزرگی، اندازه، و توانایی هاي شرکت رقیب</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کاهش تقاضا در محصولات موردنظر</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متداول شدن روش مبتنی بر کاهش قیمت ها</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زیاد بودن موانع خروج از بازار</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بالا بودن هزینه هاي ثابت</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متداول شدن رو ش مبتنی بر خرید و ادغام شرکت ها</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فاسدشدنی بودن محصولات</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متفاوت بودن استراتژي ها و فرهنگ و مبناي شرکت هاي رقیب</a:t>
            </a:r>
            <a:r>
              <a:rPr lang="en-US" sz="2000" dirty="0">
                <a:cs typeface="B Nazanin" panose="00000400000000000000" pitchFamily="2" charset="-78"/>
              </a:rPr>
              <a:t>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489768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608" y="215520"/>
            <a:ext cx="6571645" cy="4278094"/>
          </a:xfrm>
          <a:prstGeom prst="rect">
            <a:avLst/>
          </a:prstGeom>
        </p:spPr>
        <p:txBody>
          <a:bodyPr wrap="square">
            <a:spAutoFit/>
          </a:bodyPr>
          <a:lstStyle/>
          <a:p>
            <a:pPr algn="r" rtl="1">
              <a:defRPr/>
            </a:pPr>
            <a:r>
              <a:rPr lang="fa-IR" sz="2000" dirty="0">
                <a:cs typeface="B Nazanin" panose="00000400000000000000" pitchFamily="2" charset="-78"/>
              </a:rPr>
              <a:t> </a:t>
            </a:r>
            <a:endParaRPr lang="fa-IR" sz="2000" dirty="0">
              <a:solidFill>
                <a:srgbClr val="FF0000"/>
              </a:solidFill>
              <a:cs typeface="B Nazanin" panose="00000400000000000000" pitchFamily="2" charset="-78"/>
            </a:endParaRPr>
          </a:p>
          <a:p>
            <a:pPr algn="r" rtl="1">
              <a:buFont typeface="Wingdings" pitchFamily="2" charset="2"/>
              <a:buChar char="q"/>
              <a:defRPr/>
            </a:pPr>
            <a:r>
              <a:rPr lang="fa-IR" sz="2400" dirty="0">
                <a:solidFill>
                  <a:srgbClr val="FF0000"/>
                </a:solidFill>
                <a:cs typeface="B Nazanin" panose="00000400000000000000" pitchFamily="2" charset="-78"/>
              </a:rPr>
              <a:t> توان بالقوه براي ورود </a:t>
            </a:r>
            <a:r>
              <a:rPr lang="fa-IR" sz="2400" dirty="0" smtClean="0">
                <a:solidFill>
                  <a:srgbClr val="FF0000"/>
                </a:solidFill>
                <a:cs typeface="B Nazanin" panose="00000400000000000000" pitchFamily="2" charset="-78"/>
              </a:rPr>
              <a:t>رقبای </a:t>
            </a:r>
            <a:r>
              <a:rPr lang="fa-IR" sz="2400" dirty="0">
                <a:solidFill>
                  <a:srgbClr val="FF0000"/>
                </a:solidFill>
                <a:cs typeface="B Nazanin" panose="00000400000000000000" pitchFamily="2" charset="-78"/>
              </a:rPr>
              <a:t>جدید</a:t>
            </a:r>
          </a:p>
          <a:p>
            <a:pPr algn="r" rtl="1">
              <a:defRPr/>
            </a:pPr>
            <a:r>
              <a:rPr lang="en-US" sz="2000" dirty="0">
                <a:solidFill>
                  <a:srgbClr val="FF0000"/>
                </a:solidFill>
                <a:cs typeface="B Nazanin" panose="00000400000000000000" pitchFamily="2" charset="-78"/>
              </a:rPr>
              <a:t/>
            </a:r>
            <a:br>
              <a:rPr lang="en-US" sz="2000" dirty="0">
                <a:solidFill>
                  <a:srgbClr val="FF0000"/>
                </a:solidFill>
                <a:cs typeface="B Nazanin" panose="00000400000000000000" pitchFamily="2" charset="-78"/>
              </a:rPr>
            </a:br>
            <a:r>
              <a:rPr lang="fa-IR" sz="2400" dirty="0">
                <a:solidFill>
                  <a:srgbClr val="FF0000"/>
                </a:solidFill>
                <a:cs typeface="B Nazanin" panose="00000400000000000000" pitchFamily="2" charset="-78"/>
              </a:rPr>
              <a:t>موانع ورود به صنعت </a:t>
            </a:r>
            <a:r>
              <a:rPr lang="en-US" sz="2400" dirty="0">
                <a:solidFill>
                  <a:srgbClr val="FF0000"/>
                </a:solidFill>
                <a:cs typeface="B Nazanin" panose="00000400000000000000" pitchFamily="2" charset="-78"/>
              </a:rPr>
              <a:t>:</a:t>
            </a:r>
          </a:p>
          <a:p>
            <a:pPr algn="r" rtl="1">
              <a:defRPr/>
            </a:pPr>
            <a:endParaRPr lang="fa-IR" sz="24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نداشتن تجربه</a:t>
            </a:r>
            <a:r>
              <a:rPr lang="en-US" sz="2000" dirty="0">
                <a:cs typeface="B Nazanin" panose="00000400000000000000" pitchFamily="2" charset="-78"/>
              </a:rPr>
              <a:t> </a:t>
            </a:r>
            <a:r>
              <a:rPr lang="fa-IR" sz="2000" dirty="0">
                <a:cs typeface="B Nazanin" panose="00000400000000000000" pitchFamily="2" charset="-78"/>
              </a:rPr>
              <a:t> </a:t>
            </a:r>
          </a:p>
          <a:p>
            <a:pPr algn="r" rtl="1">
              <a:buFont typeface="Wingdings" pitchFamily="2" charset="2"/>
              <a:buChar char="ü"/>
              <a:defRPr/>
            </a:pPr>
            <a:r>
              <a:rPr lang="fa-IR" sz="2000" dirty="0">
                <a:cs typeface="B Nazanin" panose="00000400000000000000" pitchFamily="2" charset="-78"/>
              </a:rPr>
              <a:t> وفاداري مشتریان</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نیاز به سرمایه گذاري سنگین</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نیاز شدید به استفاده نمودن از پدیده اي به نام “صرفه جویی به مقیاس</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نیاز به استفاده از فن آوري پیشرفته</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دسترسی نداشتن به مواد اولیه</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سیاست هاي قانونگذاري دولت</a:t>
            </a:r>
            <a:r>
              <a:rPr lang="en-US" sz="2000" dirty="0">
                <a:cs typeface="B Nazanin" panose="00000400000000000000" pitchFamily="2" charset="-78"/>
              </a:rPr>
              <a:t>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633" y="3569688"/>
            <a:ext cx="4772294" cy="3304505"/>
          </a:xfrm>
          <a:prstGeom prst="rect">
            <a:avLst/>
          </a:prstGeom>
        </p:spPr>
      </p:pic>
    </p:spTree>
    <p:extLst>
      <p:ext uri="{BB962C8B-B14F-4D97-AF65-F5344CB8AC3E}">
        <p14:creationId xmlns:p14="http://schemas.microsoft.com/office/powerpoint/2010/main" val="10917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9168" y="189763"/>
            <a:ext cx="8286750" cy="6432530"/>
          </a:xfrm>
          <a:prstGeom prst="rect">
            <a:avLst/>
          </a:prstGeom>
        </p:spPr>
        <p:txBody>
          <a:bodyPr>
            <a:spAutoFit/>
          </a:bodyPr>
          <a:lstStyle/>
          <a:p>
            <a:pPr marL="457200" indent="-457200" algn="r" rtl="1">
              <a:buFont typeface="Wingdings" pitchFamily="2" charset="2"/>
              <a:buChar char="q"/>
              <a:defRPr/>
            </a:pPr>
            <a:r>
              <a:rPr lang="fa-IR" sz="2800" dirty="0">
                <a:solidFill>
                  <a:srgbClr val="FF0000"/>
                </a:solidFill>
                <a:cs typeface="B Nazanin" panose="00000400000000000000" pitchFamily="2" charset="-78"/>
              </a:rPr>
              <a:t>توان بالقوه براي توسعه محصولات جایگزین</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وجود محصولات جایگزین باعث می شود که شرکت تولیدکننده نتواند قیمت بسیار زیادي براي محصولات تولیدي تعییننماید.چون در این صورت مصرف کنندگان به محصولات جایگزین روي خواهند آورد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کاهش قیمت محصولات جایگزین باعث افزایش شدت رقابت می شود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توان عرضه کنندگان مواد اولیه در چانه زدن</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     </a:t>
            </a:r>
            <a:r>
              <a:rPr lang="fa-IR" sz="2200" dirty="0">
                <a:solidFill>
                  <a:srgbClr val="FF0000"/>
                </a:solidFill>
                <a:cs typeface="B Nazanin" panose="00000400000000000000" pitchFamily="2" charset="-78"/>
              </a:rPr>
              <a:t>عواملی که توان چانه زنی عرضه کنندگان مواد اولیه را در صنعت تشدید می کند</a:t>
            </a:r>
            <a:r>
              <a:rPr lang="en-US" sz="2200" dirty="0">
                <a:solidFill>
                  <a:srgbClr val="FF0000"/>
                </a:solidFill>
                <a:cs typeface="B Nazanin" panose="00000400000000000000" pitchFamily="2" charset="-78"/>
              </a:rPr>
              <a:t>: </a:t>
            </a:r>
            <a:endParaRPr lang="fa-IR" sz="2200" dirty="0">
              <a:solidFill>
                <a:srgbClr val="FF0000"/>
              </a:solidFill>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وجود تعداد زیاد عرضه کننده</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تنها چند قلم کالا براي جانشینی مواد اولیه وجود داشته باشد و هزینه روي آوردن به مواد اولیه جدید بسیار</a:t>
            </a:r>
            <a:r>
              <a:rPr lang="en-US" sz="2000" dirty="0">
                <a:cs typeface="B Nazanin" panose="00000400000000000000" pitchFamily="2" charset="-78"/>
              </a:rPr>
              <a:t> </a:t>
            </a:r>
            <a:r>
              <a:rPr lang="fa-IR" sz="2000" dirty="0">
                <a:cs typeface="B Nazanin" panose="00000400000000000000" pitchFamily="2" charset="-78"/>
              </a:rPr>
              <a:t>پرهزینه باشد</a:t>
            </a:r>
            <a:r>
              <a:rPr lang="en-US" sz="2000" dirty="0">
                <a:cs typeface="B Nazanin" panose="00000400000000000000" pitchFamily="2" charset="-78"/>
              </a:rPr>
              <a:t>.</a:t>
            </a:r>
            <a:r>
              <a:rPr lang="fa-IR" sz="2000" dirty="0">
                <a:cs typeface="B Nazanin" panose="00000400000000000000" pitchFamily="2" charset="-78"/>
              </a:rPr>
              <a:t> </a:t>
            </a:r>
          </a:p>
          <a:p>
            <a:pPr algn="r" rtl="1">
              <a:buFont typeface="Wingdings" pitchFamily="2" charset="2"/>
              <a:buChar char="ü"/>
              <a:defRPr/>
            </a:pPr>
            <a:r>
              <a:rPr lang="fa-IR" sz="2000" dirty="0">
                <a:cs typeface="B Nazanin" panose="00000400000000000000" pitchFamily="2" charset="-78"/>
              </a:rPr>
              <a:t>  توان مصرف کنندگان در چانه زدن</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solidFill>
                  <a:srgbClr val="FF0000"/>
                </a:solidFill>
                <a:cs typeface="B Nazanin" panose="00000400000000000000" pitchFamily="2" charset="-78"/>
              </a:rPr>
              <a:t>      </a:t>
            </a:r>
            <a:r>
              <a:rPr lang="fa-IR" sz="2200" dirty="0">
                <a:solidFill>
                  <a:srgbClr val="FF0000"/>
                </a:solidFill>
                <a:cs typeface="B Nazanin" panose="00000400000000000000" pitchFamily="2" charset="-78"/>
              </a:rPr>
              <a:t>عوامل زیر توان مصرف کنندگان را در چانه زدن افزایش می دهد</a:t>
            </a:r>
            <a:r>
              <a:rPr lang="en-US" sz="2200" dirty="0">
                <a:solidFill>
                  <a:srgbClr val="FF0000"/>
                </a:solidFill>
                <a:cs typeface="B Nazanin" panose="00000400000000000000" pitchFamily="2" charset="-78"/>
              </a:rPr>
              <a:t>:</a:t>
            </a:r>
            <a:endParaRPr lang="en-US" sz="2000" dirty="0">
              <a:solidFill>
                <a:srgbClr val="FF0000"/>
              </a:solidFill>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وجود مشتریان به صورت انبوه</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خرید با حجم زیاد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وجود محصولات استاندارد یا همانند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خریدار بتواند خود محصول مورد نیاز را تولید کند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محصول خریداري شده قسمت عمده هزینه هاي خریدار را تشکیل دهد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خریدار سود اندکی به دست آورد</a:t>
            </a: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2295290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7961" y="0"/>
            <a:ext cx="8286750" cy="5740033"/>
          </a:xfrm>
          <a:prstGeom prst="rect">
            <a:avLst/>
          </a:prstGeom>
        </p:spPr>
        <p:txBody>
          <a:bodyPr>
            <a:spAutoFit/>
          </a:bodyPr>
          <a:lstStyle/>
          <a:p>
            <a:pPr algn="r" rtl="1">
              <a:defRPr/>
            </a:pPr>
            <a:r>
              <a:rPr lang="fa-IR" sz="2000" dirty="0">
                <a:cs typeface="B Nazanin" panose="00000400000000000000" pitchFamily="2" charset="-78"/>
              </a:rPr>
              <a:t> </a:t>
            </a:r>
          </a:p>
          <a:p>
            <a:pPr algn="r" rtl="1">
              <a:buFont typeface="Wingdings" pitchFamily="2" charset="2"/>
              <a:buChar char="q"/>
              <a:defRPr/>
            </a:pPr>
            <a:r>
              <a:rPr lang="fa-IR" sz="2300" dirty="0">
                <a:solidFill>
                  <a:srgbClr val="FF0000"/>
                </a:solidFill>
                <a:cs typeface="B Nazanin" panose="00000400000000000000" pitchFamily="2" charset="-78"/>
              </a:rPr>
              <a:t> عواملی که توان چانه زنی عرضه کنندگان مواد اولیه را در صنعت تشدید می کند</a:t>
            </a:r>
            <a:r>
              <a:rPr lang="en-US" sz="2300" dirty="0">
                <a:solidFill>
                  <a:srgbClr val="FF0000"/>
                </a:solidFill>
                <a:cs typeface="B Nazanin" panose="00000400000000000000" pitchFamily="2" charset="-78"/>
              </a:rPr>
              <a:t>: </a:t>
            </a:r>
            <a:endParaRPr lang="fa-IR" sz="2300" dirty="0">
              <a:solidFill>
                <a:srgbClr val="FF0000"/>
              </a:solidFill>
              <a:cs typeface="B Nazanin" panose="00000400000000000000" pitchFamily="2" charset="-78"/>
            </a:endParaRPr>
          </a:p>
          <a:p>
            <a:pPr algn="r" rtl="1">
              <a:defRPr/>
            </a:pP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وجود تعداد زیاد عرضه کننده</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تنها چند قلم کالا براي جانشینی مواد اولیه وجود داشته باشد و هزینه روي آوردن به مواد اولیه جدید بسیار</a:t>
            </a:r>
            <a:r>
              <a:rPr lang="en-US" sz="2000" dirty="0">
                <a:cs typeface="B Nazanin" panose="00000400000000000000" pitchFamily="2" charset="-78"/>
              </a:rPr>
              <a:t> </a:t>
            </a:r>
            <a:r>
              <a:rPr lang="fa-IR" sz="2000" dirty="0">
                <a:cs typeface="B Nazanin" panose="00000400000000000000" pitchFamily="2" charset="-78"/>
              </a:rPr>
              <a:t>پرهزینه باشد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توان مصرف کنندگان در چانه زدن</a:t>
            </a:r>
            <a:r>
              <a:rPr lang="en-US" sz="2000" dirty="0">
                <a:cs typeface="B Nazanin" panose="00000400000000000000" pitchFamily="2" charset="-78"/>
              </a:rPr>
              <a:t/>
            </a:r>
            <a:br>
              <a:rPr lang="en-US" sz="2000" dirty="0">
                <a:cs typeface="B Nazanin" panose="00000400000000000000" pitchFamily="2" charset="-78"/>
              </a:rPr>
            </a:br>
            <a:endParaRPr lang="fa-IR" sz="2000" dirty="0">
              <a:cs typeface="B Nazanin" panose="00000400000000000000" pitchFamily="2" charset="-78"/>
            </a:endParaRPr>
          </a:p>
          <a:p>
            <a:pPr algn="r" rtl="1">
              <a:defRPr/>
            </a:pPr>
            <a:endParaRPr lang="fa-IR" sz="2000" dirty="0">
              <a:cs typeface="B Nazanin" panose="00000400000000000000" pitchFamily="2" charset="-78"/>
            </a:endParaRPr>
          </a:p>
          <a:p>
            <a:pPr algn="r" rtl="1">
              <a:buFont typeface="Wingdings" pitchFamily="2" charset="2"/>
              <a:buChar char="q"/>
              <a:defRPr/>
            </a:pPr>
            <a:r>
              <a:rPr lang="fa-IR" sz="2400" dirty="0">
                <a:solidFill>
                  <a:srgbClr val="FF0000"/>
                </a:solidFill>
                <a:cs typeface="B Nazanin" panose="00000400000000000000" pitchFamily="2" charset="-78"/>
              </a:rPr>
              <a:t>عوامل زیر توان مصرف کنندگان را در چانه زدن افزایش می دهد </a:t>
            </a:r>
            <a:r>
              <a:rPr lang="en-US" sz="2400" dirty="0">
                <a:solidFill>
                  <a:srgbClr val="FF0000"/>
                </a:solidFill>
                <a:cs typeface="B Nazanin" panose="00000400000000000000" pitchFamily="2" charset="-78"/>
              </a:rPr>
              <a:t>:</a:t>
            </a:r>
            <a:endParaRPr lang="fa-IR" sz="2400" dirty="0">
              <a:solidFill>
                <a:srgbClr val="FF0000"/>
              </a:solidFill>
              <a:cs typeface="B Nazanin" panose="00000400000000000000" pitchFamily="2" charset="-78"/>
            </a:endParaRPr>
          </a:p>
          <a:p>
            <a:pPr algn="r" rtl="1">
              <a:defRPr/>
            </a:pP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وجود مشتریان به صورت انبوه</a:t>
            </a:r>
            <a:r>
              <a:rPr lang="en-US" sz="2000" dirty="0">
                <a:cs typeface="B Nazanin" panose="00000400000000000000" pitchFamily="2" charset="-78"/>
              </a:rPr>
              <a:t> </a:t>
            </a:r>
            <a:r>
              <a:rPr lang="fa-IR" sz="2000" dirty="0">
                <a:cs typeface="B Nazanin" panose="00000400000000000000" pitchFamily="2" charset="-78"/>
              </a:rPr>
              <a:t> </a:t>
            </a:r>
          </a:p>
          <a:p>
            <a:pPr algn="r" rtl="1">
              <a:buFont typeface="Wingdings" pitchFamily="2" charset="2"/>
              <a:buChar char="ü"/>
              <a:defRPr/>
            </a:pPr>
            <a:r>
              <a:rPr lang="fa-IR" sz="2000" dirty="0">
                <a:cs typeface="B Nazanin" panose="00000400000000000000" pitchFamily="2" charset="-78"/>
              </a:rPr>
              <a:t> خرید با حجم زیاد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وجود محصولات استاندارد یا همانند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خریدار بتواند خود محصول مورد نیاز را تولید کند</a:t>
            </a:r>
            <a:r>
              <a:rPr lang="en-US" sz="2000" dirty="0">
                <a:cs typeface="B Nazanin" panose="00000400000000000000" pitchFamily="2" charset="-78"/>
              </a:rPr>
              <a:t>. </a:t>
            </a:r>
            <a:r>
              <a:rPr lang="fa-IR" sz="2000" dirty="0">
                <a:cs typeface="B Nazanin" panose="00000400000000000000" pitchFamily="2" charset="-78"/>
              </a:rPr>
              <a:t> </a:t>
            </a:r>
          </a:p>
          <a:p>
            <a:pPr algn="r" rtl="1">
              <a:buFont typeface="Wingdings" pitchFamily="2" charset="2"/>
              <a:buChar char="ü"/>
              <a:defRPr/>
            </a:pPr>
            <a:r>
              <a:rPr lang="fa-IR" sz="2000" dirty="0">
                <a:cs typeface="B Nazanin" panose="00000400000000000000" pitchFamily="2" charset="-78"/>
              </a:rPr>
              <a:t> محصول خریداري شده قسمت عمده هزینه هاي خریدار را تشکیل دهد</a:t>
            </a:r>
            <a:r>
              <a:rPr lang="en-US" sz="2000" dirty="0">
                <a:cs typeface="B Nazanin" panose="00000400000000000000" pitchFamily="2" charset="-78"/>
              </a:rPr>
              <a:t>. </a:t>
            </a:r>
            <a:r>
              <a:rPr lang="fa-IR" sz="2000" dirty="0">
                <a:cs typeface="B Nazanin" panose="00000400000000000000" pitchFamily="2" charset="-78"/>
              </a:rPr>
              <a:t> </a:t>
            </a:r>
          </a:p>
          <a:p>
            <a:pPr algn="r" rtl="1">
              <a:buFont typeface="Wingdings" pitchFamily="2" charset="2"/>
              <a:buChar char="ü"/>
              <a:defRPr/>
            </a:pPr>
            <a:r>
              <a:rPr lang="fa-IR" sz="2000" dirty="0">
                <a:cs typeface="B Nazanin" panose="00000400000000000000" pitchFamily="2" charset="-78"/>
              </a:rPr>
              <a:t> خریدار سود اندکی به دست آورد</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64" y="3142445"/>
            <a:ext cx="4162593" cy="4591318"/>
          </a:xfrm>
          <a:prstGeom prst="rect">
            <a:avLst/>
          </a:prstGeom>
        </p:spPr>
      </p:pic>
    </p:spTree>
    <p:extLst>
      <p:ext uri="{BB962C8B-B14F-4D97-AF65-F5344CB8AC3E}">
        <p14:creationId xmlns:p14="http://schemas.microsoft.com/office/powerpoint/2010/main" val="1796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2350" y="-270957"/>
            <a:ext cx="8286750" cy="7109639"/>
          </a:xfrm>
          <a:prstGeom prst="rect">
            <a:avLst/>
          </a:prstGeom>
        </p:spPr>
        <p:txBody>
          <a:bodyPr>
            <a:spAutoFit/>
          </a:bodyPr>
          <a:lstStyle/>
          <a:p>
            <a:pPr algn="r" rtl="1">
              <a:defRPr/>
            </a:pPr>
            <a:endParaRPr lang="fa-IR" sz="2000" dirty="0">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تجزیه و تحلیل </a:t>
            </a:r>
            <a:r>
              <a:rPr lang="fa-IR" sz="2800" dirty="0" smtClean="0">
                <a:solidFill>
                  <a:srgbClr val="FF0000"/>
                </a:solidFill>
                <a:cs typeface="B Nazanin" panose="00000400000000000000" pitchFamily="2" charset="-78"/>
              </a:rPr>
              <a:t>صنعت :</a:t>
            </a:r>
          </a:p>
          <a:p>
            <a:pPr algn="r" rtl="1">
              <a:buFont typeface="Wingdings" pitchFamily="2" charset="2"/>
              <a:buChar char="q"/>
              <a:defRPr/>
            </a:pPr>
            <a:endParaRPr lang="fa-IR" sz="2800" dirty="0" smtClean="0">
              <a:solidFill>
                <a:srgbClr val="FF0000"/>
              </a:solidFill>
              <a:cs typeface="B Nazanin" panose="00000400000000000000" pitchFamily="2" charset="-78"/>
            </a:endParaRPr>
          </a:p>
          <a:p>
            <a:pPr algn="r" rtl="1">
              <a:buFont typeface="Wingdings" pitchFamily="2" charset="2"/>
              <a:buChar char="q"/>
              <a:defRPr/>
            </a:pPr>
            <a:r>
              <a:rPr lang="fa-IR" sz="2000" dirty="0" smtClean="0">
                <a:solidFill>
                  <a:srgbClr val="FF0000"/>
                </a:solidFill>
                <a:cs typeface="B Nazanin" panose="00000400000000000000" pitchFamily="2" charset="-78"/>
              </a:rPr>
              <a:t> </a:t>
            </a:r>
            <a:r>
              <a:rPr lang="fa-IR" sz="2000" dirty="0">
                <a:solidFill>
                  <a:srgbClr val="FF0000"/>
                </a:solidFill>
                <a:cs typeface="B Nazanin" panose="00000400000000000000" pitchFamily="2" charset="-78"/>
              </a:rPr>
              <a:t>ماتریس ارزیابی عوامل خارجی</a:t>
            </a:r>
            <a:r>
              <a:rPr lang="en-US" sz="2000" dirty="0">
                <a:solidFill>
                  <a:srgbClr val="FF0000"/>
                </a:solidFill>
                <a:cs typeface="B Nazanin" panose="00000400000000000000" pitchFamily="2" charset="-78"/>
              </a:rPr>
              <a:t> (EFE</a:t>
            </a:r>
            <a:r>
              <a:rPr lang="en-US" sz="2000" dirty="0" smtClean="0">
                <a:solidFill>
                  <a:srgbClr val="FF0000"/>
                </a:solidFill>
                <a:cs typeface="B Nazanin" panose="00000400000000000000" pitchFamily="2" charset="-78"/>
              </a:rPr>
              <a:t>)</a:t>
            </a:r>
            <a:r>
              <a:rPr lang="en-US" sz="2000" dirty="0">
                <a:solidFill>
                  <a:srgbClr val="FF0000"/>
                </a:solidFill>
                <a:cs typeface="B Nazanin" panose="00000400000000000000" pitchFamily="2" charset="-78"/>
              </a:rPr>
              <a:t/>
            </a:r>
            <a:br>
              <a:rPr lang="en-US" sz="2000" dirty="0">
                <a:solidFill>
                  <a:srgbClr val="FF0000"/>
                </a:solidFill>
                <a:cs typeface="B Nazanin" panose="00000400000000000000" pitchFamily="2" charset="-78"/>
              </a:rPr>
            </a:br>
            <a:r>
              <a:rPr lang="fa-IR" sz="2000" dirty="0">
                <a:cs typeface="B Nazanin" panose="00000400000000000000" pitchFamily="2" charset="-78"/>
              </a:rPr>
              <a:t>با استفاده از این ماتریس عوامل محیطی مورد ارزیابی قرار می گیرد</a:t>
            </a:r>
            <a:r>
              <a:rPr lang="en-US" sz="2000" dirty="0" smtClean="0">
                <a:cs typeface="B Nazanin" panose="00000400000000000000" pitchFamily="2" charset="-78"/>
              </a:rPr>
              <a:t>.</a:t>
            </a:r>
            <a:endParaRPr lang="fa-IR" sz="2000" dirty="0" smtClean="0">
              <a:cs typeface="B Nazanin" panose="00000400000000000000" pitchFamily="2" charset="-78"/>
            </a:endParaRPr>
          </a:p>
          <a:p>
            <a:pPr algn="r" rtl="1">
              <a:defRPr/>
            </a:pPr>
            <a:r>
              <a:rPr lang="en-US" sz="2000" dirty="0">
                <a:solidFill>
                  <a:srgbClr val="FF0000"/>
                </a:solidFill>
                <a:cs typeface="B Nazanin" panose="00000400000000000000" pitchFamily="2" charset="-78"/>
              </a:rPr>
              <a:t/>
            </a:r>
            <a:br>
              <a:rPr lang="en-US" sz="2000" dirty="0">
                <a:solidFill>
                  <a:srgbClr val="FF0000"/>
                </a:solidFill>
                <a:cs typeface="B Nazanin" panose="00000400000000000000" pitchFamily="2" charset="-78"/>
              </a:rPr>
            </a:br>
            <a:r>
              <a:rPr lang="fa-IR" sz="2000" dirty="0">
                <a:solidFill>
                  <a:srgbClr val="FF0000"/>
                </a:solidFill>
                <a:cs typeface="B Nazanin" panose="00000400000000000000" pitchFamily="2" charset="-78"/>
              </a:rPr>
              <a:t>مراحل تهیه ماتریس ارزیابی عوامل خارجی </a:t>
            </a:r>
            <a:r>
              <a:rPr lang="en-US" sz="2000" dirty="0">
                <a:solidFill>
                  <a:srgbClr val="FF0000"/>
                </a:solidFill>
                <a:cs typeface="B Nazanin" panose="00000400000000000000" pitchFamily="2" charset="-78"/>
              </a:rPr>
              <a:t>:</a:t>
            </a:r>
            <a:endParaRPr lang="fa-IR" sz="2000" dirty="0">
              <a:solidFill>
                <a:srgbClr val="FF0000"/>
              </a:solidFill>
              <a:cs typeface="B Nazanin" panose="00000400000000000000" pitchFamily="2" charset="-78"/>
            </a:endParaRP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فهرست کردن عوامل خارجی به ترتیب فرصت ها و تهدیدها</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دادن ضریب یا وزن به آنها براساس اهمیت نسبی یک عامل از صفر تا یک</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دادن رتبه به هریک از این عوامل از 1 تا 4 که بیانگر اثربخشی استراتژي هاي</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کنونی شرکت در نشان دادن واکنش به عامل مزبور می باشد</a:t>
            </a:r>
            <a:r>
              <a:rPr lang="en-US" sz="2000" dirty="0">
                <a:cs typeface="B Nazanin" panose="00000400000000000000" pitchFamily="2" charset="-78"/>
              </a:rPr>
              <a:t>.</a:t>
            </a:r>
            <a:endParaRPr lang="fa-IR" sz="2000" dirty="0">
              <a:cs typeface="B Nazanin" panose="00000400000000000000" pitchFamily="2" charset="-78"/>
            </a:endParaRP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به دست آوردن نمره نهایی ازضرب رتبه در ضریب هر عامل</a:t>
            </a:r>
            <a:r>
              <a:rPr lang="en-US" sz="2000" dirty="0">
                <a:cs typeface="B Nazanin" panose="00000400000000000000" pitchFamily="2" charset="-78"/>
              </a:rPr>
              <a:t>.</a:t>
            </a:r>
            <a:endParaRPr lang="fa-IR" sz="2000" dirty="0">
              <a:cs typeface="B Nazanin" panose="00000400000000000000" pitchFamily="2" charset="-78"/>
            </a:endParaRP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جمع بندي نمره هاي هر سازمان حداکثر نمره براي سازمان 4 و حداقل آن 1 می باشد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مثال در کتاب صفحه 266 و 267</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ماتریس بررسی رقابت</a:t>
            </a:r>
            <a:r>
              <a:rPr lang="en-US" sz="2000" dirty="0">
                <a:cs typeface="B Nazanin" panose="00000400000000000000" pitchFamily="2" charset="-78"/>
              </a:rPr>
              <a:t> (CPM)</a:t>
            </a:r>
            <a:br>
              <a:rPr lang="en-US" sz="2000" dirty="0">
                <a:cs typeface="B Nazanin" panose="00000400000000000000" pitchFamily="2" charset="-78"/>
              </a:rPr>
            </a:br>
            <a:r>
              <a:rPr lang="fa-IR" sz="2000" dirty="0">
                <a:cs typeface="B Nazanin" panose="00000400000000000000" pitchFamily="2" charset="-78"/>
              </a:rPr>
              <a:t>با استفاده از این ماتریس می توان رقباي اصلی و نقاط قوت و ضعف آنها را نسبت به موضع استراتژیک یک شرکت شناسایی کرد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این ماتریس در بردارنده عوامل داخلی و خارجی است</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تفاوت هاي دو ماتریس بررسی رقابت و ماتریس ارزیابی عوامل خارجی </a:t>
            </a:r>
            <a:r>
              <a:rPr lang="en-US" sz="2000" dirty="0">
                <a:cs typeface="B Nazanin" panose="00000400000000000000" pitchFamily="2" charset="-78"/>
              </a:rPr>
              <a:t>:</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در ماتریس بررسی رقابت عوامل تعیین کننده موفقیت سازمان گسترده تر هستند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در ماتریس بررسی رقابت عوامل مهم را به دو دسته تهدید و فرصت تقسیم نمی کنند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در ماتریس بررسی رقابت می توان رتبه ها و نمره هاي نهایی شرکت هاي رقیب را با هم مقایسه کرد</a:t>
            </a:r>
            <a:r>
              <a:rPr lang="en-US" sz="2000" dirty="0">
                <a:cs typeface="B Nazanin" panose="00000400000000000000" pitchFamily="2" charset="-78"/>
              </a:rPr>
              <a:t> . </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517720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3562" y="267036"/>
            <a:ext cx="8286750" cy="5262979"/>
          </a:xfrm>
          <a:prstGeom prst="rect">
            <a:avLst/>
          </a:prstGeom>
        </p:spPr>
        <p:txBody>
          <a:bodyPr>
            <a:spAutoFit/>
          </a:bodyPr>
          <a:lstStyle/>
          <a:p>
            <a:pPr algn="r" rtl="1">
              <a:defRPr/>
            </a:pPr>
            <a:r>
              <a:rPr lang="fa-IR" sz="2800" dirty="0" smtClean="0">
                <a:solidFill>
                  <a:srgbClr val="FF0000"/>
                </a:solidFill>
                <a:cs typeface="B Nazanin" panose="00000400000000000000" pitchFamily="2" charset="-78"/>
              </a:rPr>
              <a:t>بررسی </a:t>
            </a:r>
            <a:r>
              <a:rPr lang="fa-IR" sz="2800" dirty="0">
                <a:solidFill>
                  <a:srgbClr val="FF0000"/>
                </a:solidFill>
                <a:cs typeface="B Nazanin" panose="00000400000000000000" pitchFamily="2" charset="-78"/>
              </a:rPr>
              <a:t>عوامل </a:t>
            </a:r>
            <a:r>
              <a:rPr lang="fa-IR" sz="2800" dirty="0" smtClean="0">
                <a:solidFill>
                  <a:srgbClr val="FF0000"/>
                </a:solidFill>
                <a:cs typeface="B Nazanin" panose="00000400000000000000" pitchFamily="2" charset="-78"/>
              </a:rPr>
              <a:t>داخلی</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ماهیت عوامل داخلی</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هر سازمان در قلمرو واحدهاي وظیفه اي خود داراي نقاط قوت و ضعف است . در هیچ شرکتی نقاط قوت و ضعف همه دوایر و واحدها یکسان نیست</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نقاط قوت و ضعف داخلی ، فرصت ها و تهدیدات خارجی و سرانجام ماموریت سازمان مبنایی بدست میدهند که بر اساس آن هدف هاي بلند مدت و استراتژیها تعیین میشود. و استراتژیستها به هنگام تعیین هدفهاي بلند مدت و استراتژیهاي سازمان، از نقاط قوت سود ( تقویت ) و نقاط ضعف را از بین می برند</a:t>
            </a:r>
            <a:r>
              <a:rPr lang="en-US" sz="2000" dirty="0">
                <a:cs typeface="B Nazanin" panose="00000400000000000000" pitchFamily="2" charset="-78"/>
              </a:rPr>
              <a:t> .</a:t>
            </a:r>
            <a:endParaRPr lang="fa-IR" sz="2000" dirty="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شایستگی هاي ممتاز </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اگر نقاط قوت شرکتی به گونه اي باشد که شرکت هاي رقیب نتوانند به راحتی از آنها تقلید کنند ، می گویند شرکت مزبور داراي شایستگی هاي ممتاز است</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v"/>
              <a:defRPr/>
            </a:pPr>
            <a:r>
              <a:rPr lang="fa-IR" sz="2000" dirty="0">
                <a:cs typeface="B Nazanin" panose="00000400000000000000" pitchFamily="2" charset="-78"/>
              </a:rPr>
              <a:t> رابرت گرانت عقیده دارد که تجزیه و تحلیل عوامل درونی سازمان اهمیت بیشتري دارد . چون عوامل محیط</a:t>
            </a:r>
            <a:r>
              <a:rPr lang="en-US" sz="2000" dirty="0">
                <a:cs typeface="B Nazanin" panose="00000400000000000000" pitchFamily="2" charset="-78"/>
              </a:rPr>
              <a:t>  </a:t>
            </a:r>
            <a:r>
              <a:rPr lang="fa-IR" sz="2000" dirty="0">
                <a:cs typeface="B Nazanin" panose="00000400000000000000" pitchFamily="2" charset="-78"/>
              </a:rPr>
              <a:t>خارجی متزلزل ا ست ، باید به منابع و توانایی هایی که ثبات بیشتري دارند دست بیابیم و لذا استراتژیهاي خود را بر این مبنی (عوامل داخلی) تدوین می نمائید</a:t>
            </a:r>
            <a:r>
              <a:rPr lang="en-US" sz="2000" dirty="0">
                <a:cs typeface="B Nazanin" panose="00000400000000000000" pitchFamily="2" charset="-78"/>
              </a:rPr>
              <a:t> </a:t>
            </a:r>
            <a:r>
              <a:rPr lang="en-US" sz="2000" dirty="0" smtClean="0">
                <a:cs typeface="B Nazanin" panose="00000400000000000000" pitchFamily="2" charset="-78"/>
              </a:rPr>
              <a:t>.</a:t>
            </a:r>
            <a:endParaRPr lang="fa-IR" sz="2000" dirty="0">
              <a:cs typeface="B Nazanin" panose="00000400000000000000" pitchFamily="2" charset="-78"/>
            </a:endParaRPr>
          </a:p>
        </p:txBody>
      </p:sp>
    </p:spTree>
    <p:extLst>
      <p:ext uri="{BB962C8B-B14F-4D97-AF65-F5344CB8AC3E}">
        <p14:creationId xmlns:p14="http://schemas.microsoft.com/office/powerpoint/2010/main" val="3851927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4764" y="941696"/>
            <a:ext cx="184731" cy="369332"/>
          </a:xfrm>
          <a:prstGeom prst="rect">
            <a:avLst/>
          </a:prstGeom>
          <a:noFill/>
        </p:spPr>
        <p:txBody>
          <a:bodyPr wrap="none" rtlCol="0">
            <a:spAutoFit/>
          </a:bodyPr>
          <a:lstStyle/>
          <a:p>
            <a:endParaRPr lang="en-US" dirty="0"/>
          </a:p>
        </p:txBody>
      </p:sp>
      <p:sp>
        <p:nvSpPr>
          <p:cNvPr id="8" name="Rectangle 4"/>
          <p:cNvSpPr>
            <a:spLocks noGrp="1" noChangeArrowheads="1"/>
          </p:cNvSpPr>
          <p:nvPr>
            <p:ph type="title"/>
          </p:nvPr>
        </p:nvSpPr>
        <p:spPr>
          <a:xfrm>
            <a:off x="2706059" y="204863"/>
            <a:ext cx="8412192" cy="6460979"/>
          </a:xfrm>
        </p:spPr>
        <p:txBody>
          <a:bodyPr>
            <a:normAutofit fontScale="90000"/>
          </a:bodyPr>
          <a:lstStyle/>
          <a:p>
            <a:pPr marL="514350" indent="-514350" algn="r" eaLnBrk="1" fontAlgn="auto" hangingPunct="1">
              <a:spcAft>
                <a:spcPts val="0"/>
              </a:spcAft>
              <a:defRPr/>
            </a:pPr>
            <a:r>
              <a:rPr lang="fa-IR" sz="4400" b="1" dirty="0" smtClean="0">
                <a:solidFill>
                  <a:srgbClr val="0070C0"/>
                </a:solidFill>
                <a:cs typeface="B Nazanin" panose="00000400000000000000" pitchFamily="2" charset="-78"/>
              </a:rPr>
              <a:t>فصل اول :</a:t>
            </a:r>
            <a:br>
              <a:rPr lang="fa-IR" sz="4400" b="1" dirty="0" smtClean="0">
                <a:solidFill>
                  <a:srgbClr val="0070C0"/>
                </a:solidFill>
                <a:cs typeface="B Nazanin" panose="00000400000000000000" pitchFamily="2" charset="-78"/>
              </a:rPr>
            </a:br>
            <a:r>
              <a:rPr lang="fa-IR" sz="4000" dirty="0" smtClean="0">
                <a:solidFill>
                  <a:schemeClr val="tx1"/>
                </a:solidFill>
                <a:effectLst>
                  <a:outerShdw blurRad="38100" dist="38100" dir="2700000" algn="tl">
                    <a:srgbClr val="000000">
                      <a:alpha val="43137"/>
                    </a:srgbClr>
                  </a:outerShdw>
                </a:effectLst>
                <a:cs typeface="B Nazanin" panose="00000400000000000000" pitchFamily="2" charset="-78"/>
              </a:rPr>
              <a:t>         </a:t>
            </a:r>
            <a:br>
              <a:rPr lang="fa-IR" sz="4000" dirty="0" smtClean="0">
                <a:solidFill>
                  <a:schemeClr val="tx1"/>
                </a:solidFill>
                <a:effectLst>
                  <a:outerShdw blurRad="38100" dist="38100" dir="2700000" algn="tl">
                    <a:srgbClr val="000000">
                      <a:alpha val="43137"/>
                    </a:srgbClr>
                  </a:outerShdw>
                </a:effectLst>
                <a:cs typeface="B Nazanin" panose="00000400000000000000" pitchFamily="2" charset="-78"/>
              </a:rPr>
            </a:br>
            <a:r>
              <a:rPr lang="fa-IR" sz="4000" dirty="0" smtClean="0">
                <a:solidFill>
                  <a:schemeClr val="tx1"/>
                </a:solidFill>
                <a:effectLst>
                  <a:outerShdw blurRad="38100" dist="38100" dir="2700000" algn="tl">
                    <a:srgbClr val="000000">
                      <a:alpha val="43137"/>
                    </a:srgbClr>
                  </a:outerShdw>
                </a:effectLst>
                <a:cs typeface="B Nazanin" panose="00000400000000000000" pitchFamily="2" charset="-78"/>
              </a:rPr>
              <a:t> </a:t>
            </a:r>
            <a:r>
              <a:rPr lang="fa-IR" sz="3100" dirty="0" smtClean="0">
                <a:solidFill>
                  <a:srgbClr val="FF0000"/>
                </a:solidFill>
                <a:cs typeface="B Nazanin" panose="00000400000000000000" pitchFamily="2" charset="-78"/>
              </a:rPr>
              <a:t>ماهیت مدیریت استراتژیک</a:t>
            </a:r>
            <a:r>
              <a:rPr lang="en-US" sz="3100" dirty="0" smtClean="0">
                <a:solidFill>
                  <a:schemeClr val="tx1"/>
                </a:solidFill>
                <a:cs typeface="B Nazanin" panose="00000400000000000000" pitchFamily="2" charset="-78"/>
              </a:rPr>
              <a:t/>
            </a:r>
            <a:br>
              <a:rPr lang="en-US" sz="3100" dirty="0" smtClean="0">
                <a:solidFill>
                  <a:schemeClr val="tx1"/>
                </a:solidFill>
                <a:cs typeface="B Nazanin" panose="00000400000000000000" pitchFamily="2" charset="-78"/>
              </a:rPr>
            </a:br>
            <a:r>
              <a:rPr lang="en-US" sz="3100" dirty="0" smtClean="0">
                <a:solidFill>
                  <a:schemeClr val="tx1"/>
                </a:solidFill>
                <a:effectLst>
                  <a:outerShdw blurRad="38100" dist="38100" dir="2700000" algn="tl">
                    <a:srgbClr val="000000">
                      <a:alpha val="43137"/>
                    </a:srgbClr>
                  </a:outerShdw>
                </a:effectLst>
                <a:cs typeface="B Nazanin" panose="00000400000000000000" pitchFamily="2" charset="-78"/>
              </a:rPr>
              <a:t/>
            </a:r>
            <a:br>
              <a:rPr lang="en-US" sz="3100" dirty="0" smtClean="0">
                <a:solidFill>
                  <a:schemeClr val="tx1"/>
                </a:solidFill>
                <a:effectLst>
                  <a:outerShdw blurRad="38100" dist="38100" dir="2700000" algn="tl">
                    <a:srgbClr val="000000">
                      <a:alpha val="43137"/>
                    </a:srgbClr>
                  </a:outerShdw>
                </a:effectLst>
                <a:cs typeface="B Nazanin" panose="00000400000000000000" pitchFamily="2" charset="-78"/>
              </a:rPr>
            </a:br>
            <a:r>
              <a:rPr lang="fa-IR" sz="2700" dirty="0" smtClean="0">
                <a:solidFill>
                  <a:schemeClr val="tx1"/>
                </a:solidFill>
                <a:cs typeface="B Nazanin" panose="00000400000000000000" pitchFamily="2" charset="-78"/>
              </a:rPr>
              <a:t>در این فصل چندین موضوع بر همه فصل های کتاب اثرات زیادی دارند </a:t>
            </a:r>
            <a:r>
              <a:rPr lang="en-US" sz="2700" dirty="0" smtClean="0">
                <a:solidFill>
                  <a:schemeClr val="tx1"/>
                </a:solidFill>
                <a:cs typeface="B Nazanin" panose="00000400000000000000" pitchFamily="2" charset="-78"/>
              </a:rPr>
              <a:t> </a:t>
            </a:r>
            <a: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t/>
            </a:r>
            <a:b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br>
            <a:r>
              <a:rPr lang="fa-IR" sz="2700" dirty="0" smtClean="0">
                <a:solidFill>
                  <a:schemeClr val="tx1"/>
                </a:solidFill>
                <a:cs typeface="B Nazanin" panose="00000400000000000000" pitchFamily="2" charset="-78"/>
              </a:rPr>
              <a:t/>
            </a:r>
            <a:br>
              <a:rPr lang="fa-IR" sz="2700" dirty="0" smtClean="0">
                <a:solidFill>
                  <a:schemeClr val="tx1"/>
                </a:solidFill>
                <a:cs typeface="B Nazanin" panose="00000400000000000000" pitchFamily="2" charset="-78"/>
              </a:rPr>
            </a:br>
            <a: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t>1- رویدادهای جهانی :</a:t>
            </a:r>
            <a:b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br>
            <a: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t> </a:t>
            </a:r>
            <a:r>
              <a:rPr lang="fa-IR" sz="2200" dirty="0" smtClean="0">
                <a:solidFill>
                  <a:schemeClr val="tx1"/>
                </a:solidFill>
                <a:cs typeface="B Nazanin" panose="00000400000000000000" pitchFamily="2" charset="-78"/>
              </a:rPr>
              <a:t>بر همه تصمیمات استراتژیک اثرات واقعی دارند</a:t>
            </a:r>
            <a:br>
              <a:rPr lang="fa-IR" sz="2200" dirty="0" smtClean="0">
                <a:solidFill>
                  <a:schemeClr val="tx1"/>
                </a:solidFill>
                <a:cs typeface="B Nazanin" panose="00000400000000000000" pitchFamily="2" charset="-78"/>
              </a:rPr>
            </a:br>
            <a: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t> 2- فن آوی اطلاعات : </a:t>
            </a:r>
            <a:b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br>
            <a:r>
              <a:rPr lang="fa-IR" sz="2200" dirty="0" smtClean="0">
                <a:solidFill>
                  <a:schemeClr val="tx1"/>
                </a:solidFill>
                <a:cs typeface="B Nazanin" panose="00000400000000000000" pitchFamily="2" charset="-78"/>
              </a:rPr>
              <a:t>بصورت یکی از ابزارهای حیاتی برای مدیریت استراتژیک درآمده است ( شبکه رایانه جهانی )</a:t>
            </a:r>
            <a:br>
              <a:rPr lang="fa-IR" sz="2200" dirty="0" smtClean="0">
                <a:solidFill>
                  <a:schemeClr val="tx1"/>
                </a:solidFill>
                <a:cs typeface="B Nazanin" panose="00000400000000000000" pitchFamily="2" charset="-78"/>
              </a:rPr>
            </a:br>
            <a: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t>3- محیط طبیعی : </a:t>
            </a:r>
            <a:b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br>
            <a:r>
              <a:rPr lang="fa-IR" sz="2200" dirty="0" smtClean="0">
                <a:solidFill>
                  <a:schemeClr val="tx1"/>
                </a:solidFill>
                <a:cs typeface="B Nazanin" panose="00000400000000000000" pitchFamily="2" charset="-78"/>
              </a:rPr>
              <a:t>به صورت یک موضوع بسیار مهم مدیریت استراتژیک</a:t>
            </a:r>
            <a:br>
              <a:rPr lang="fa-IR"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
            </a:r>
            <a:br>
              <a:rPr lang="fa-IR" sz="2200" dirty="0" smtClean="0">
                <a:solidFill>
                  <a:schemeClr val="tx1"/>
                </a:solidFill>
                <a:cs typeface="B Nazanin" panose="00000400000000000000" pitchFamily="2" charset="-78"/>
              </a:rPr>
            </a:br>
            <a:r>
              <a:rPr lang="fa-IR" sz="2700" dirty="0" smtClean="0">
                <a:solidFill>
                  <a:schemeClr val="tx1"/>
                </a:solidFill>
                <a:cs typeface="B Nazanin" panose="00000400000000000000" pitchFamily="2" charset="-78"/>
              </a:rPr>
              <a:t> </a:t>
            </a:r>
            <a:br>
              <a:rPr lang="fa-IR" sz="27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رویدادهای جهانی ( مرز کشورها نمی تواند محدوده تصورات ما را تعیین کنند ) </a:t>
            </a:r>
            <a:r>
              <a:rPr lang="en-US" sz="3200" dirty="0" smtClean="0">
                <a:solidFill>
                  <a:schemeClr val="tx1"/>
                </a:solidFill>
                <a:cs typeface="B Nazanin" panose="00000400000000000000" pitchFamily="2" charset="-78"/>
              </a:rPr>
              <a:t/>
            </a:r>
            <a:br>
              <a:rPr lang="en-US" sz="3200" dirty="0" smtClean="0">
                <a:solidFill>
                  <a:schemeClr val="tx1"/>
                </a:solidFill>
                <a:cs typeface="B Nazanin" panose="00000400000000000000" pitchFamily="2" charset="-78"/>
              </a:rPr>
            </a:br>
            <a:endParaRPr lang="en-US" sz="3800" b="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86043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8108" y="344309"/>
            <a:ext cx="8286750" cy="6032421"/>
          </a:xfrm>
          <a:prstGeom prst="rect">
            <a:avLst/>
          </a:prstGeom>
        </p:spPr>
        <p:txBody>
          <a:bodyPr>
            <a:spAutoFit/>
          </a:bodyPr>
          <a:lstStyle/>
          <a:p>
            <a:pPr algn="r" rtl="1">
              <a:defRPr/>
            </a:pPr>
            <a:r>
              <a:rPr lang="fa-IR" sz="3000" b="1" dirty="0">
                <a:cs typeface="B Nazanin" panose="00000400000000000000" pitchFamily="2" charset="-78"/>
              </a:rPr>
              <a:t>  </a:t>
            </a:r>
            <a:r>
              <a:rPr lang="fa-IR" sz="3000" b="1" dirty="0">
                <a:solidFill>
                  <a:srgbClr val="0070C0"/>
                </a:solidFill>
                <a:cs typeface="B Nazanin" panose="00000400000000000000" pitchFamily="2" charset="-78"/>
              </a:rPr>
              <a:t>فصل پنجم</a:t>
            </a:r>
          </a:p>
          <a:p>
            <a:pPr algn="r" rtl="1">
              <a:defRPr/>
            </a:pPr>
            <a:endParaRPr lang="fa-IR" sz="2000" dirty="0">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فرایند بررسی داخلی سازمان </a:t>
            </a:r>
            <a:r>
              <a:rPr lang="en-US" sz="2800" dirty="0">
                <a:solidFill>
                  <a:srgbClr val="FF0000"/>
                </a:solidFill>
                <a:cs typeface="B Nazanin" panose="00000400000000000000" pitchFamily="2" charset="-78"/>
              </a:rPr>
              <a:t> :</a:t>
            </a:r>
            <a:r>
              <a:rPr lang="fa-IR" sz="28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براي بررسی عوامل درونی سازمان باید مدیریت بازاریابی ، امور مالی ، حسابداري ، تولید ، عملیات و ..... را دسته بندي نمائیم تا بتوانیم مجموعه نقاط قوت و ضعف را تعیین کنیم</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sym typeface="Symbol"/>
              </a:rPr>
              <a:t> </a:t>
            </a:r>
          </a:p>
          <a:p>
            <a:pPr algn="r" rtl="1">
              <a:buFont typeface="Wingdings" pitchFamily="2" charset="2"/>
              <a:buChar char="v"/>
              <a:defRPr/>
            </a:pPr>
            <a:r>
              <a:rPr lang="en-US" sz="2000" dirty="0">
                <a:cs typeface="B Nazanin" panose="00000400000000000000" pitchFamily="2" charset="-78"/>
                <a:sym typeface="Symbol"/>
              </a:rPr>
              <a:t> </a:t>
            </a:r>
            <a:r>
              <a:rPr lang="fa-IR" sz="2000" dirty="0">
                <a:cs typeface="B Nazanin" panose="00000400000000000000" pitchFamily="2" charset="-78"/>
              </a:rPr>
              <a:t>بررسی عوامل داخلی در مقایسه با عوامل خارجی سازمان فرصت بیشتري به کارکنان میدهد تا بتوانند رابطه شغل</a:t>
            </a:r>
            <a:r>
              <a:rPr lang="en-US" sz="2000" dirty="0">
                <a:cs typeface="B Nazanin" panose="00000400000000000000" pitchFamily="2" charset="-78"/>
              </a:rPr>
              <a:t>  </a:t>
            </a:r>
            <a:r>
              <a:rPr lang="fa-IR" sz="2000" dirty="0">
                <a:cs typeface="B Nazanin" panose="00000400000000000000" pitchFamily="2" charset="-78"/>
              </a:rPr>
              <a:t> واحد خود را با کل سازمان بهتر درك کنند و آگاهی هاي بیشتري بدست می آورند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None/>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رابطه بین واحد هاي وظیفه اي سازمان </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مدیریت استراتژیک فرایندي است که به روابط متقابل بسیار زیاد نیاز دارد و موفقیت سازمان در گرو همکاري و همیاري مدیران و کارکنان همه دوایر واحدهاي سازمانی است و نا توانی در درك و شناخت روابط بین واحد هاي وظیفه اي سازمان به ضرر مدیریت استراتژیک تمام میشود</a:t>
            </a:r>
            <a:r>
              <a:rPr lang="en-US" sz="2000" dirty="0">
                <a:cs typeface="B Nazanin" panose="00000400000000000000" pitchFamily="2" charset="-78"/>
              </a:rPr>
              <a:t> .</a:t>
            </a:r>
            <a:endParaRPr lang="fa-IR" sz="2000" dirty="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یکپارچگی استراتژي و فرهنگ ( بین واحدهاي وظیفه اي سازمان ):</a:t>
            </a:r>
          </a:p>
          <a:p>
            <a:pPr algn="r" rtl="1">
              <a:defRPr/>
            </a:pPr>
            <a:r>
              <a:rPr lang="fa-IR" sz="2000" dirty="0">
                <a:cs typeface="B Nazanin" panose="00000400000000000000" pitchFamily="2" charset="-78"/>
              </a:rPr>
              <a:t>فرهنگ سازمانی یکی از پدیده هاي داخلی است که در همه دوایر و بخش هاي مختلف سازمانی رسوخ دارد و روابط بین واحد هاي وظیفه اي را می تواند به خوبی نشان دهد</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1125998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235" y="0"/>
            <a:ext cx="8286750" cy="5139869"/>
          </a:xfrm>
          <a:prstGeom prst="rect">
            <a:avLst/>
          </a:prstGeom>
        </p:spPr>
        <p:txBody>
          <a:bodyPr>
            <a:spAutoFit/>
          </a:bodyPr>
          <a:lstStyle/>
          <a:p>
            <a:pPr algn="r" rtl="1">
              <a:defRPr/>
            </a:pPr>
            <a:r>
              <a:rPr lang="fa-IR" sz="2000" dirty="0">
                <a:cs typeface="B Nazanin" panose="00000400000000000000" pitchFamily="2" charset="-78"/>
              </a:rPr>
              <a:t> </a:t>
            </a:r>
          </a:p>
          <a:p>
            <a:pPr algn="r" rtl="1">
              <a:buFont typeface="Wingdings" pitchFamily="2" charset="2"/>
              <a:buChar char="q"/>
              <a:defRPr/>
            </a:pPr>
            <a:r>
              <a:rPr lang="fa-IR" sz="2800" dirty="0">
                <a:solidFill>
                  <a:srgbClr val="FF0000"/>
                </a:solidFill>
                <a:cs typeface="B Nazanin" panose="00000400000000000000" pitchFamily="2" charset="-78"/>
              </a:rPr>
              <a:t> فرهنگ سازمانی </a:t>
            </a:r>
            <a:r>
              <a:rPr lang="en-US" sz="2800" dirty="0">
                <a:solidFill>
                  <a:srgbClr val="FF0000"/>
                </a:solidFill>
                <a:cs typeface="B Nazanin" panose="00000400000000000000" pitchFamily="2" charset="-78"/>
              </a:rPr>
              <a:t>:</a:t>
            </a:r>
            <a:endParaRPr lang="fa-IR" sz="2800" dirty="0">
              <a:solidFill>
                <a:srgbClr val="FF0000"/>
              </a:solidFill>
              <a:cs typeface="B Nazanin" panose="00000400000000000000" pitchFamily="2" charset="-78"/>
            </a:endParaRPr>
          </a:p>
          <a:p>
            <a:pPr algn="r" rtl="1">
              <a:buFont typeface="Wingdings" pitchFamily="2" charset="2"/>
              <a:buNone/>
              <a:defRPr/>
            </a:pP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الگویی از رفتار که در یک سازمان بوجود می آید ، زیرا سازمان بتدریج می آموزد که براي حل مسایل خارجی ، سازش با محیط و یکپارچه نمودن فعالیت هاي داخلی چگونه عمل کند . همانگونه که میدانید فرهنگ به میزان زیادي در برابر تغییرات مقاومت می کند و می توان بصورت یک نقطه قوت یا ضعف بزرگ براي شرکت بوجود آید . </a:t>
            </a:r>
            <a:endParaRPr lang="en-US" sz="2000" dirty="0">
              <a:cs typeface="B Nazanin" panose="00000400000000000000" pitchFamily="2" charset="-78"/>
            </a:endParaRPr>
          </a:p>
          <a:p>
            <a:pPr algn="r" rtl="1">
              <a:buFont typeface="Wingdings" pitchFamily="2" charset="2"/>
              <a:buChar char="v"/>
              <a:defRPr/>
            </a:pPr>
            <a:r>
              <a:rPr lang="en-US" sz="2000" dirty="0">
                <a:cs typeface="B Nazanin" panose="00000400000000000000" pitchFamily="2" charset="-78"/>
              </a:rPr>
              <a:t> </a:t>
            </a:r>
            <a:r>
              <a:rPr lang="fa-IR" sz="2000" dirty="0">
                <a:cs typeface="B Nazanin" panose="00000400000000000000" pitchFamily="2" charset="-78"/>
              </a:rPr>
              <a:t>محصولات فرهنگی بعنوان اهرمی براي ارزیابی فعالیتها در سازمان می باشد</a:t>
            </a:r>
            <a:r>
              <a:rPr lang="en-US" sz="2000" dirty="0">
                <a:cs typeface="B Nazanin" panose="00000400000000000000" pitchFamily="2" charset="-78"/>
              </a:rPr>
              <a:t>. </a:t>
            </a:r>
            <a:r>
              <a:rPr lang="fa-IR" sz="2000" dirty="0">
                <a:cs typeface="B Nazanin" panose="00000400000000000000" pitchFamily="2" charset="-78"/>
              </a:rPr>
              <a:t> </a:t>
            </a:r>
          </a:p>
          <a:p>
            <a:pPr algn="r" rtl="1">
              <a:buFont typeface="Wingdings" pitchFamily="2" charset="2"/>
              <a:buChar char="v"/>
              <a:defRPr/>
            </a:pPr>
            <a:r>
              <a:rPr lang="fa-IR" sz="2000" dirty="0">
                <a:cs typeface="B Nazanin" panose="00000400000000000000" pitchFamily="2" charset="-78"/>
              </a:rPr>
              <a:t> فرایند مدیریت استراتژیک در چار چوب فرهنگ خاص سازمان انجام میگیرد</a:t>
            </a:r>
            <a:r>
              <a:rPr lang="en-US" sz="2000" dirty="0">
                <a:cs typeface="B Nazanin" panose="00000400000000000000" pitchFamily="2" charset="-78"/>
              </a:rPr>
              <a:t>. </a:t>
            </a:r>
            <a:endParaRPr lang="fa-IR" sz="2000" dirty="0" smtClean="0">
              <a:cs typeface="B Nazanin" panose="00000400000000000000" pitchFamily="2" charset="-78"/>
            </a:endParaRPr>
          </a:p>
          <a:p>
            <a:pPr algn="r" rtl="1">
              <a:buFont typeface="Wingdings" pitchFamily="2" charset="2"/>
              <a:buChar char="v"/>
              <a:defRPr/>
            </a:pPr>
            <a:r>
              <a:rPr lang="en-US" sz="2000" dirty="0">
                <a:cs typeface="B Nazanin" panose="00000400000000000000" pitchFamily="2" charset="-78"/>
              </a:rPr>
              <a:t/>
            </a:r>
            <a:br>
              <a:rPr lang="en-US" sz="2000" dirty="0">
                <a:cs typeface="B Nazanin" panose="00000400000000000000" pitchFamily="2" charset="-78"/>
              </a:rPr>
            </a:br>
            <a:r>
              <a:rPr lang="fa-IR" sz="2000" dirty="0">
                <a:solidFill>
                  <a:srgbClr val="FF0000"/>
                </a:solidFill>
                <a:cs typeface="B Nazanin" panose="00000400000000000000" pitchFamily="2" charset="-78"/>
              </a:rPr>
              <a:t>فرهنگ می تواند از دو راه مانع اجراي مدیریت استراتژیک شو د</a:t>
            </a:r>
            <a:r>
              <a:rPr lang="en-US" sz="20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-1 </a:t>
            </a:r>
            <a:r>
              <a:rPr lang="fa-IR" sz="2000" dirty="0">
                <a:cs typeface="B Nazanin" panose="00000400000000000000" pitchFamily="2" charset="-78"/>
              </a:rPr>
              <a:t>اغلب مدیران از اهمیت تغییراتی که در شرایط و محیط خارج سازمان رخ میدهد غافل می مانند</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-2 </a:t>
            </a:r>
            <a:r>
              <a:rPr lang="fa-IR" sz="2000" dirty="0">
                <a:cs typeface="B Nazanin" panose="00000400000000000000" pitchFamily="2" charset="-78"/>
              </a:rPr>
              <a:t>پایبند بودن به فرهنگی که در گذشته اثر بخش بود</a:t>
            </a:r>
            <a:r>
              <a:rPr lang="en-US" sz="2000" dirty="0">
                <a:cs typeface="B Nazanin" panose="00000400000000000000" pitchFamily="2" charset="-78"/>
              </a:rPr>
              <a:t> .</a:t>
            </a:r>
            <a:br>
              <a:rPr lang="en-US" sz="2000" dirty="0">
                <a:cs typeface="B Nazanin" panose="00000400000000000000" pitchFamily="2" charset="-78"/>
              </a:rPr>
            </a:b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endParaRPr lang="fa-IR" sz="2000" dirty="0">
              <a:latin typeface="+mj-lt"/>
              <a:ea typeface="+mj-ea"/>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990" y="4186238"/>
            <a:ext cx="3304772" cy="2478579"/>
          </a:xfrm>
          <a:prstGeom prst="rect">
            <a:avLst/>
          </a:prstGeom>
        </p:spPr>
      </p:pic>
    </p:spTree>
    <p:extLst>
      <p:ext uri="{BB962C8B-B14F-4D97-AF65-F5344CB8AC3E}">
        <p14:creationId xmlns:p14="http://schemas.microsoft.com/office/powerpoint/2010/main" val="381454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1228" y="395825"/>
            <a:ext cx="8670903" cy="5940088"/>
          </a:xfrm>
          <a:prstGeom prst="rect">
            <a:avLst/>
          </a:prstGeom>
        </p:spPr>
        <p:txBody>
          <a:bodyPr wrap="square">
            <a:spAutoFit/>
          </a:bodyPr>
          <a:lstStyle/>
          <a:p>
            <a:pPr algn="r" rtl="1">
              <a:defRPr/>
            </a:pPr>
            <a:r>
              <a:rPr lang="fa-IR" sz="2000" dirty="0">
                <a:cs typeface="B Nazanin" panose="00000400000000000000" pitchFamily="2" charset="-78"/>
              </a:rPr>
              <a:t> </a:t>
            </a:r>
          </a:p>
          <a:p>
            <a:pPr algn="r" rtl="1">
              <a:buFont typeface="Wingdings" pitchFamily="2" charset="2"/>
              <a:buChar char="q"/>
              <a:defRPr/>
            </a:pPr>
            <a:r>
              <a:rPr lang="fa-IR" sz="2000" dirty="0">
                <a:solidFill>
                  <a:srgbClr val="FF0000"/>
                </a:solidFill>
                <a:cs typeface="B Nazanin" panose="00000400000000000000" pitchFamily="2" charset="-78"/>
              </a:rPr>
              <a:t> </a:t>
            </a:r>
            <a:r>
              <a:rPr lang="fa-IR" sz="2800" dirty="0">
                <a:solidFill>
                  <a:srgbClr val="FF0000"/>
                </a:solidFill>
                <a:cs typeface="B Nazanin" panose="00000400000000000000" pitchFamily="2" charset="-78"/>
              </a:rPr>
              <a:t>برنامه ریزي </a:t>
            </a:r>
            <a:r>
              <a:rPr lang="fa-IR" sz="2800" dirty="0" smtClean="0">
                <a:solidFill>
                  <a:srgbClr val="FF0000"/>
                </a:solidFill>
                <a:cs typeface="B Nazanin" panose="00000400000000000000" pitchFamily="2" charset="-78"/>
              </a:rPr>
              <a:t>سازماندهی</a:t>
            </a:r>
          </a:p>
          <a:p>
            <a:pPr algn="r" rtl="1">
              <a:defRPr/>
            </a:pPr>
            <a:r>
              <a:rPr lang="en-US" sz="2000" dirty="0">
                <a:solidFill>
                  <a:srgbClr val="FF0000"/>
                </a:solidFill>
                <a:cs typeface="B Nazanin" panose="00000400000000000000" pitchFamily="2" charset="-78"/>
              </a:rPr>
              <a:t/>
            </a:r>
            <a:br>
              <a:rPr lang="en-US" sz="2000" dirty="0">
                <a:solidFill>
                  <a:srgbClr val="FF0000"/>
                </a:solidFill>
                <a:cs typeface="B Nazanin" panose="00000400000000000000" pitchFamily="2" charset="-78"/>
              </a:rPr>
            </a:br>
            <a:r>
              <a:rPr lang="fa-IR" sz="2400" dirty="0">
                <a:solidFill>
                  <a:srgbClr val="FF0000"/>
                </a:solidFill>
                <a:cs typeface="B Nazanin" panose="00000400000000000000" pitchFamily="2" charset="-78"/>
              </a:rPr>
              <a:t>مدیریت داراي پنج وظیفه اصلی است : </a:t>
            </a:r>
          </a:p>
          <a:p>
            <a:pPr algn="r" rtl="1">
              <a:defRPr/>
            </a:pPr>
            <a:r>
              <a:rPr lang="fa-IR" sz="2000" dirty="0">
                <a:cs typeface="B Nazanin" panose="00000400000000000000" pitchFamily="2" charset="-78"/>
              </a:rPr>
              <a:t>ایجاد انگیزه ، تامین نیروي انسانی ،اعمال کنترل ، برنامه ریزی و سازماندهی </a:t>
            </a:r>
            <a:r>
              <a:rPr lang="en-US" sz="2000" dirty="0">
                <a:cs typeface="B Nazanin" panose="00000400000000000000" pitchFamily="2" charset="-78"/>
              </a:rPr>
              <a:t/>
            </a:r>
            <a:br>
              <a:rPr lang="en-US" sz="2000" dirty="0">
                <a:cs typeface="B Nazanin" panose="00000400000000000000" pitchFamily="2" charset="-78"/>
              </a:rPr>
            </a:br>
            <a:endParaRPr lang="fa-IR" sz="2000" dirty="0">
              <a:cs typeface="B Nazanin" panose="00000400000000000000" pitchFamily="2" charset="-78"/>
            </a:endParaRPr>
          </a:p>
          <a:p>
            <a:pPr algn="r" rtl="1">
              <a:defRPr/>
            </a:pPr>
            <a:r>
              <a:rPr lang="fa-IR" sz="2400" dirty="0">
                <a:solidFill>
                  <a:srgbClr val="FF0000"/>
                </a:solidFill>
                <a:cs typeface="B Nazanin" panose="00000400000000000000" pitchFamily="2" charset="-78"/>
              </a:rPr>
              <a:t>برنامه ریزي</a:t>
            </a:r>
            <a:r>
              <a:rPr lang="en-US" sz="2400" dirty="0">
                <a:solidFill>
                  <a:srgbClr val="FF0000"/>
                </a:solidFill>
                <a:cs typeface="B Nazanin" panose="00000400000000000000" pitchFamily="2" charset="-78"/>
              </a:rPr>
              <a:t> :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برنامه ریزي پل لازم و ضروري بین حال و آینده است و در واقع سنگ بناي فرآیند تدوین استراتژیهاي اثر بخش است و بنیاد مدیریت را تشکیل میدهد </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فعالیت هاي سایر وظایف مدیر مانند سازماندهی و... به برنامه ریزي خوب و مناسب بستگی دارد</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از کارهاي خاصی که در این زمینه انجام میشود عبارتند از : پیش بینی ، تعیین هدفهاي بلند مدت ، تدوین استراتژیها ،</a:t>
            </a:r>
            <a:r>
              <a:rPr lang="en-US" sz="2000" dirty="0">
                <a:cs typeface="B Nazanin" panose="00000400000000000000" pitchFamily="2" charset="-78"/>
              </a:rPr>
              <a:t> </a:t>
            </a:r>
            <a:r>
              <a:rPr lang="fa-IR" sz="2000" dirty="0">
                <a:cs typeface="B Nazanin" panose="00000400000000000000" pitchFamily="2" charset="-78"/>
              </a:rPr>
              <a:t>تعیین سیاست ها و در نظر گرفتن هدفهاي کوتاه مدت است</a:t>
            </a:r>
            <a:r>
              <a:rPr lang="en-US" sz="2000" dirty="0">
                <a:cs typeface="B Nazanin" panose="00000400000000000000" pitchFamily="2" charset="-78"/>
              </a:rPr>
              <a:t> </a:t>
            </a:r>
            <a:r>
              <a:rPr lang="en-US" sz="2000" dirty="0" smtClean="0">
                <a:cs typeface="B Nazanin" panose="00000400000000000000" pitchFamily="2" charset="-78"/>
              </a:rPr>
              <a:t>.</a:t>
            </a:r>
            <a:endParaRPr lang="fa-IR" sz="2000" dirty="0" smtClean="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سازماندهی</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سازماندهی در بر گیرنده همه فعالیت هایی می شود که مدیریت انجام میدهد و منجر به یک ساختاراز کارهاي تخصصی و روابط قدرتها ( اختیارات ) می شود</a:t>
            </a:r>
            <a:r>
              <a:rPr lang="en-US" sz="2000" dirty="0">
                <a:cs typeface="B Nazanin" panose="00000400000000000000" pitchFamily="2" charset="-78"/>
              </a:rPr>
              <a:t> </a:t>
            </a:r>
            <a:r>
              <a:rPr lang="en-US" sz="2000" dirty="0" smtClean="0">
                <a:cs typeface="B Nazanin" panose="00000400000000000000" pitchFamily="2" charset="-78"/>
              </a:rPr>
              <a:t>.</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در واقع از طریق تعیین کارها و روابط بین پست ها و اختیارات سازمانی به نوعی هماهنگی دست می یابد</a:t>
            </a:r>
            <a:r>
              <a:rPr lang="en-US" sz="2000" dirty="0">
                <a:cs typeface="B Nazanin" panose="00000400000000000000" pitchFamily="2" charset="-78"/>
              </a:rPr>
              <a:t> . </a:t>
            </a:r>
            <a:br>
              <a:rPr lang="en-US" sz="2000" dirty="0">
                <a:cs typeface="B Nazanin" panose="00000400000000000000" pitchFamily="2" charset="-78"/>
              </a:rPr>
            </a:b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620003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8564" y="357188"/>
            <a:ext cx="8286750" cy="6063198"/>
          </a:xfrm>
          <a:prstGeom prst="rect">
            <a:avLst/>
          </a:prstGeom>
        </p:spPr>
        <p:txBody>
          <a:bodyPr>
            <a:spAutoFit/>
          </a:bodyPr>
          <a:lstStyle/>
          <a:p>
            <a:pPr algn="r" rtl="1">
              <a:defRPr/>
            </a:pPr>
            <a:r>
              <a:rPr lang="fa-IR" sz="2000" dirty="0">
                <a:cs typeface="B Nazanin" panose="00000400000000000000" pitchFamily="2" charset="-78"/>
              </a:rPr>
              <a:t> </a:t>
            </a:r>
          </a:p>
          <a:p>
            <a:pPr algn="r" rtl="1">
              <a:defRPr/>
            </a:pPr>
            <a:r>
              <a:rPr lang="fa-IR" sz="2000" dirty="0">
                <a:cs typeface="B Nazanin" panose="00000400000000000000" pitchFamily="2" charset="-78"/>
              </a:rPr>
              <a:t>کارهاي مزبور شامل طرح ریزي سازمان ، تعیین شرایط احراز شغل ، شرح وظایف ، تعیین ویژگیهاي شغل ، حیطه نظارت ، وحدت فرماندهی ، ایجاد هماهنگی ، طرح ریزي شغل و تجزیه و تحلیل شغل می شود</a:t>
            </a:r>
            <a:r>
              <a:rPr lang="en-US" sz="2000" dirty="0">
                <a:cs typeface="B Nazanin" panose="00000400000000000000" pitchFamily="2" charset="-78"/>
              </a:rPr>
              <a:t> </a:t>
            </a:r>
            <a:r>
              <a:rPr lang="en-US" sz="2000" dirty="0" smtClean="0">
                <a:cs typeface="B Nazanin" panose="00000400000000000000" pitchFamily="2" charset="-78"/>
              </a:rPr>
              <a:t>.</a:t>
            </a:r>
            <a:endParaRPr lang="fa-IR" sz="2000" dirty="0" smtClean="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ایجاد انگیزه</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فرایندي از اعمال نفوذ به افراد به گونه اي که آنها به هدف هاي خاصی دست یابند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مقصود از ایجاد انگیزه کارهایی است که براي شکل دادن به رفتار انسانی انجام میشود ، اقدامات خاصی که در این زمینه انجام میگیرد ، عبارتند از : رهبري ، ایجاد ارتباط ، تشکیل گروههاي کاري ، تعدیل در رفتار ، تفویض اختیار ، غنی سازي شغل، رضایت شغلی ، تامین نیاز ، تغییر ساختار</a:t>
            </a:r>
            <a:r>
              <a:rPr lang="en-US" sz="2000" dirty="0">
                <a:cs typeface="B Nazanin" panose="00000400000000000000" pitchFamily="2" charset="-78"/>
              </a:rPr>
              <a:t> </a:t>
            </a:r>
            <a:r>
              <a:rPr lang="en-US" sz="2000" dirty="0" smtClean="0">
                <a:cs typeface="B Nazanin" panose="00000400000000000000" pitchFamily="2" charset="-78"/>
              </a:rPr>
              <a:t>.</a:t>
            </a:r>
            <a:endParaRPr lang="fa-IR" sz="2000" dirty="0" smtClean="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تامین نیروي انسانی</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فعالیت هایی که در زمینه تامین نیروي انسانی صورت میگیرد حول محور مدیریت منابع انسانی می چرخد</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از جمله کارهایی که در این زمینه انجام میشود تعیین دستمزد و حقوق ، مزایاي کارکنان ، مصاحبه ، گزینش ، استخدام ،اخراج، دادن آموزش به کارکنان ، ایمنی کارکنان ، اجراي قانون، روابط اتحادیه هاي کارگري ، توسعه مسیر شغلی، اجراي سیاست هاي انضباطی است</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در تلاشهایی که به هنگام اجراي استراتژیها بعمل آید ،در تامین نیروي انسانی نقشی مهم ایفا میکند</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1056881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7804" y="421582"/>
            <a:ext cx="8286750" cy="5509200"/>
          </a:xfrm>
          <a:prstGeom prst="rect">
            <a:avLst/>
          </a:prstGeom>
        </p:spPr>
        <p:txBody>
          <a:bodyPr>
            <a:spAutoFit/>
          </a:bodyPr>
          <a:lstStyle/>
          <a:p>
            <a:pPr algn="r" rtl="1">
              <a:defRPr/>
            </a:pPr>
            <a:r>
              <a:rPr lang="fa-IR" sz="2400" dirty="0">
                <a:cs typeface="B Nazanin" panose="00000400000000000000" pitchFamily="2" charset="-78"/>
              </a:rPr>
              <a:t> </a:t>
            </a:r>
          </a:p>
          <a:p>
            <a:pPr algn="r" rtl="1">
              <a:defRPr/>
            </a:pPr>
            <a:r>
              <a:rPr lang="fa-IR" sz="2400" dirty="0">
                <a:solidFill>
                  <a:srgbClr val="FF0000"/>
                </a:solidFill>
                <a:cs typeface="B Nazanin" panose="00000400000000000000" pitchFamily="2" charset="-78"/>
              </a:rPr>
              <a:t> اعمال کنترل</a:t>
            </a:r>
            <a:r>
              <a:rPr lang="en-US" sz="2400" dirty="0">
                <a:solidFill>
                  <a:srgbClr val="FF0000"/>
                </a:solidFill>
                <a:cs typeface="B Nazanin" panose="00000400000000000000" pitchFamily="2" charset="-78"/>
              </a:rPr>
              <a:t> </a:t>
            </a:r>
            <a:r>
              <a:rPr lang="en-US" sz="2400" dirty="0" smtClean="0">
                <a:solidFill>
                  <a:srgbClr val="FF0000"/>
                </a:solidFill>
                <a:cs typeface="B Nazanin" panose="00000400000000000000" pitchFamily="2" charset="-78"/>
              </a:rPr>
              <a:t>:</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مقصود از اعمال کنترل ، انجام دادن فعالیت هایی است که مدیر جهت حصول اطمینان از اینکه نتایج واقعی با نتایج برنامه ریزي شده سازگار است ، انجام می دهد</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کارهایی که در این زمینه انجام می شود ، عبارتند از : کنترل کیفیت ، کنترل امور مالی ، کنترل فروش ، کنترل موجودیها ، کنترل هزینه ها ، تجزیه و تحلیل انحرافات ، دادن پاداش و تشویق و ترغیب </a:t>
            </a:r>
            <a:r>
              <a:rPr lang="fa-IR" sz="2000" dirty="0" smtClean="0">
                <a:cs typeface="B Nazanin" panose="00000400000000000000" pitchFamily="2" charset="-78"/>
              </a:rPr>
              <a:t>افراد.</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بطور خلاصه اعمال کنترل براي ارزیابی استراتژیها اهمیت ویژه دارد و شامل چهار مرحله می شود</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-1 </a:t>
            </a:r>
            <a:r>
              <a:rPr lang="fa-IR" sz="2000" dirty="0">
                <a:cs typeface="B Nazanin" panose="00000400000000000000" pitchFamily="2" charset="-78"/>
              </a:rPr>
              <a:t>محاسبه عملکرد افراد و سازمان</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-2 </a:t>
            </a:r>
            <a:r>
              <a:rPr lang="fa-IR" sz="2000" dirty="0">
                <a:cs typeface="B Nazanin" panose="00000400000000000000" pitchFamily="2" charset="-78"/>
              </a:rPr>
              <a:t>تعیین معیارهاي عملکرد</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-3 </a:t>
            </a:r>
            <a:r>
              <a:rPr lang="fa-IR" sz="2000" dirty="0">
                <a:cs typeface="B Nazanin" panose="00000400000000000000" pitchFamily="2" charset="-78"/>
              </a:rPr>
              <a:t>مقایسه عملکرد واقعی با معیارهاي عملکرد برنامه ریزي شده</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-4 </a:t>
            </a:r>
            <a:r>
              <a:rPr lang="fa-IR" sz="2000" dirty="0">
                <a:cs typeface="B Nazanin" panose="00000400000000000000" pitchFamily="2" charset="-78"/>
              </a:rPr>
              <a:t>اقدامات اصلاحی</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بازار یابی</a:t>
            </a:r>
            <a:r>
              <a:rPr lang="en-US" sz="24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فرایندي براي شناسایی ، پیش بینی ، ایجاد و تامین نیاز ها و خواست هایی که مشتریان براي محصولات و خدمات دارند</a:t>
            </a:r>
            <a:r>
              <a:rPr lang="en-US" sz="2000" dirty="0">
                <a:cs typeface="B Nazanin" panose="00000400000000000000" pitchFamily="2" charset="-78"/>
              </a:rPr>
              <a:t> . </a:t>
            </a:r>
            <a:br>
              <a:rPr lang="en-US" sz="2000" dirty="0">
                <a:cs typeface="B Nazanin" panose="00000400000000000000" pitchFamily="2" charset="-78"/>
              </a:rPr>
            </a:b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3383400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8806" y="51515"/>
            <a:ext cx="8426205" cy="6555641"/>
          </a:xfrm>
          <a:prstGeom prst="rect">
            <a:avLst/>
          </a:prstGeom>
        </p:spPr>
        <p:txBody>
          <a:bodyPr wrap="square">
            <a:spAutoFit/>
          </a:bodyPr>
          <a:lstStyle/>
          <a:p>
            <a:pPr algn="r" rtl="1">
              <a:defRPr/>
            </a:pPr>
            <a:r>
              <a:rPr lang="fa-IR" sz="2000" dirty="0">
                <a:cs typeface="B Nazanin" panose="00000400000000000000" pitchFamily="2" charset="-78"/>
              </a:rPr>
              <a:t> </a:t>
            </a:r>
          </a:p>
          <a:p>
            <a:pPr algn="r" rtl="1">
              <a:defRPr/>
            </a:pPr>
            <a:r>
              <a:rPr lang="fa-IR" sz="2000" dirty="0">
                <a:solidFill>
                  <a:srgbClr val="0070C0"/>
                </a:solidFill>
                <a:cs typeface="B Nazanin" panose="00000400000000000000" pitchFamily="2" charset="-78"/>
              </a:rPr>
              <a:t>دو پژو هشگر به نامهاي جوئل ایوانس و باري برگمن بر این باورند که بازار یابی شامل چندین وظیفه اصلی بشرح ذیل میباشند</a:t>
            </a:r>
            <a:r>
              <a:rPr lang="en-US" sz="2000" dirty="0">
                <a:cs typeface="B Nazanin" panose="00000400000000000000" pitchFamily="2" charset="-78"/>
              </a:rPr>
              <a:t> :</a:t>
            </a:r>
            <a:br>
              <a:rPr lang="en-US" sz="2000" dirty="0">
                <a:cs typeface="B Nazanin" panose="00000400000000000000" pitchFamily="2" charset="-78"/>
              </a:rPr>
            </a:br>
            <a:r>
              <a:rPr lang="en-US" sz="2000" dirty="0">
                <a:solidFill>
                  <a:srgbClr val="FF0000"/>
                </a:solidFill>
                <a:cs typeface="B Nazanin" panose="00000400000000000000" pitchFamily="2" charset="-78"/>
              </a:rPr>
              <a:t>-1 </a:t>
            </a:r>
            <a:r>
              <a:rPr lang="fa-IR" sz="2000" dirty="0">
                <a:solidFill>
                  <a:srgbClr val="FF0000"/>
                </a:solidFill>
                <a:cs typeface="B Nazanin" panose="00000400000000000000" pitchFamily="2" charset="-78"/>
              </a:rPr>
              <a:t>شناسایی نیاز هاي مشتري</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شامل زمینه یابی در مورد مشتري ، تجزیه و تحلیل اطلاعات مربوط به مشتري ، تعیین استراتژیها براي بخش هاي مطلوب بازار ، جایگاه سازمان در بازار و ....... میباشد</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همانگونه که می دانید شناسایی نیازها و خواست هاي مشتریان و گرد آوري اطلاعات در مورد آنها ، نقش مهمی</a:t>
            </a:r>
            <a:r>
              <a:rPr lang="en-US" sz="2000" dirty="0">
                <a:cs typeface="B Nazanin" panose="00000400000000000000" pitchFamily="2" charset="-78"/>
              </a:rPr>
              <a:t>  </a:t>
            </a:r>
            <a:r>
              <a:rPr lang="fa-IR" sz="2000" dirty="0">
                <a:cs typeface="B Nazanin" panose="00000400000000000000" pitchFamily="2" charset="-78"/>
              </a:rPr>
              <a:t>براي خریداران ، فروشندگان ، توزیع کنندگان ، کارکنان دایره فروش ، مدیران ، عمده فروشان ، خرده فروشان ،</a:t>
            </a:r>
            <a:r>
              <a:rPr lang="en-US" sz="2000" dirty="0">
                <a:cs typeface="B Nazanin" panose="00000400000000000000" pitchFamily="2" charset="-78"/>
              </a:rPr>
              <a:t>..... </a:t>
            </a:r>
            <a:r>
              <a:rPr lang="fa-IR" sz="2000" dirty="0">
                <a:cs typeface="B Nazanin" panose="00000400000000000000" pitchFamily="2" charset="-78"/>
              </a:rPr>
              <a:t>و بطور دائم مشتریان کنونی و آینده را تحت نظارت دارند</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a:t>
            </a:r>
            <a:r>
              <a:rPr lang="en-US" sz="2000" dirty="0">
                <a:solidFill>
                  <a:srgbClr val="FF0000"/>
                </a:solidFill>
                <a:cs typeface="B Nazanin" panose="00000400000000000000" pitchFamily="2" charset="-78"/>
              </a:rPr>
              <a:t>2 </a:t>
            </a:r>
            <a:r>
              <a:rPr lang="fa-IR" sz="2000" dirty="0">
                <a:solidFill>
                  <a:srgbClr val="FF0000"/>
                </a:solidFill>
                <a:cs typeface="B Nazanin" panose="00000400000000000000" pitchFamily="2" charset="-78"/>
              </a:rPr>
              <a:t>خرید مواد ( ملزومات و </a:t>
            </a:r>
            <a:r>
              <a:rPr lang="fa-IR" sz="2000" dirty="0" smtClean="0">
                <a:solidFill>
                  <a:srgbClr val="FF0000"/>
                </a:solidFill>
                <a:cs typeface="B Nazanin" panose="00000400000000000000" pitchFamily="2" charset="-78"/>
              </a:rPr>
              <a:t>تجهیزا</a:t>
            </a:r>
            <a:r>
              <a:rPr lang="en-US" sz="2000" dirty="0" smtClean="0">
                <a:solidFill>
                  <a:srgbClr val="FF0000"/>
                </a:solidFill>
                <a:cs typeface="B Nazanin" panose="00000400000000000000" pitchFamily="2" charset="-78"/>
              </a:rPr>
              <a:t> </a:t>
            </a:r>
            <a:r>
              <a:rPr lang="fa-IR" sz="2000" dirty="0" smtClean="0">
                <a:solidFill>
                  <a:srgbClr val="FF0000"/>
                </a:solidFill>
                <a:cs typeface="B Nazanin" panose="00000400000000000000" pitchFamily="2" charset="-78"/>
              </a:rPr>
              <a:t>ت) :</a:t>
            </a:r>
          </a:p>
          <a:p>
            <a:pPr algn="r" rtl="1">
              <a:defRPr/>
            </a:pPr>
            <a:r>
              <a:rPr lang="fa-IR" sz="2000" dirty="0" smtClean="0">
                <a:solidFill>
                  <a:srgbClr val="FF0000"/>
                </a:solidFill>
                <a:cs typeface="B Nazanin" panose="00000400000000000000" pitchFamily="2" charset="-78"/>
              </a:rPr>
              <a:t> </a:t>
            </a:r>
            <a:r>
              <a:rPr lang="fa-IR" sz="2000" dirty="0" smtClean="0">
                <a:cs typeface="B Nazanin" panose="00000400000000000000" pitchFamily="2" charset="-78"/>
              </a:rPr>
              <a:t>یکی </a:t>
            </a:r>
            <a:r>
              <a:rPr lang="fa-IR" sz="2000" dirty="0">
                <a:cs typeface="B Nazanin" panose="00000400000000000000" pitchFamily="2" charset="-78"/>
              </a:rPr>
              <a:t>از وظایف بازار یابی است که شامل ارزیابی عرضه کنندگان مختلف یا فروشندگان ، تنظیم قراردادهاي قابل قبول باعرضه کنندگان میباشد</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عواملی مانند کنترل قیمت ، رکود ، محدودیت هاي تجارت خارجی ، اعتصاب و.... می توانند فرایند خرید را پیچیده تر نمایند</a:t>
            </a:r>
            <a:r>
              <a:rPr lang="en-US" sz="2000" dirty="0">
                <a:cs typeface="B Nazanin" panose="00000400000000000000" pitchFamily="2" charset="-78"/>
              </a:rPr>
              <a:t>.</a:t>
            </a:r>
            <a:br>
              <a:rPr lang="en-US" sz="2000" dirty="0">
                <a:cs typeface="B Nazanin" panose="00000400000000000000" pitchFamily="2" charset="-78"/>
              </a:rPr>
            </a:br>
            <a:r>
              <a:rPr lang="en-US" sz="2000" dirty="0">
                <a:solidFill>
                  <a:srgbClr val="FF0000"/>
                </a:solidFill>
                <a:cs typeface="B Nazanin" panose="00000400000000000000" pitchFamily="2" charset="-78"/>
              </a:rPr>
              <a:t>-3 </a:t>
            </a:r>
            <a:r>
              <a:rPr lang="fa-IR" sz="2000" dirty="0">
                <a:solidFill>
                  <a:srgbClr val="FF0000"/>
                </a:solidFill>
                <a:cs typeface="B Nazanin" panose="00000400000000000000" pitchFamily="2" charset="-78"/>
              </a:rPr>
              <a:t>فروش محصولات یا خدمات</a:t>
            </a:r>
            <a:r>
              <a:rPr lang="en-US" sz="20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مقصود از فروش ، فعالیت هاي گوناگونی است که در بازاریابی انجام می شود . مانند تبلیغ ، ترویج ، فروش شخصی ،مدیریت نیروي فروش ، ایجاد و حفظ رابطه با مشتریان و واسطه ها . بخصوص اگر شرکتی در صدد اجراي استراتژیهاي مبتنی بر رسوخ در بازار باشد ، این فعالیت ها از اهمیت زیادي برخوردار میشوند</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در تجزیه و تحلیل عوامل داخلی ( اجراي مدیریت استراتژیک ) یکی از وظایف اصلی مدیر ، از نظر بازار یابی این است که نقاط قوت و ضعف سازمان را از نظر فروش تعیین نماید</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3802221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2807" y="524613"/>
            <a:ext cx="8286750" cy="5016758"/>
          </a:xfrm>
          <a:prstGeom prst="rect">
            <a:avLst/>
          </a:prstGeom>
        </p:spPr>
        <p:txBody>
          <a:bodyPr>
            <a:spAutoFit/>
          </a:bodyPr>
          <a:lstStyle/>
          <a:p>
            <a:pPr algn="r" rtl="1">
              <a:defRPr/>
            </a:pPr>
            <a:r>
              <a:rPr lang="fa-IR" sz="2000" dirty="0">
                <a:cs typeface="B Nazanin" panose="00000400000000000000" pitchFamily="2" charset="-78"/>
              </a:rPr>
              <a:t> </a:t>
            </a:r>
            <a:r>
              <a:rPr lang="en-US" sz="2000" dirty="0">
                <a:solidFill>
                  <a:srgbClr val="FF0000"/>
                </a:solidFill>
                <a:cs typeface="B Nazanin" panose="00000400000000000000" pitchFamily="2" charset="-78"/>
              </a:rPr>
              <a:t>4 </a:t>
            </a:r>
            <a:r>
              <a:rPr lang="fa-IR" sz="2000" dirty="0">
                <a:solidFill>
                  <a:srgbClr val="FF0000"/>
                </a:solidFill>
                <a:cs typeface="B Nazanin" panose="00000400000000000000" pitchFamily="2" charset="-78"/>
              </a:rPr>
              <a:t>برنامه ریزي محصولات و خدمات</a:t>
            </a:r>
            <a:r>
              <a:rPr lang="en-US" sz="2000" dirty="0">
                <a:solidFill>
                  <a:srgbClr val="FF0000"/>
                </a:solidFill>
                <a:cs typeface="B Nazanin" panose="00000400000000000000" pitchFamily="2" charset="-78"/>
              </a:rPr>
              <a:t> -: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شامل تعیین جایگاه محصول و نام و نشان تجاري در بازار ، تدوین سیاست هاي مربوط به دادن ضمانت نامه ، بسته بندي ، تعیین روشهاي فروش ، شکل و کیفیت محصول ، خدمات پس از فروش</a:t>
            </a:r>
            <a:r>
              <a:rPr lang="en-US" sz="2000" dirty="0">
                <a:cs typeface="B Nazanin" panose="00000400000000000000" pitchFamily="2" charset="-78"/>
              </a:rPr>
              <a:t> . .....</a:t>
            </a:r>
            <a:br>
              <a:rPr lang="en-US" sz="2000" dirty="0">
                <a:cs typeface="B Nazanin" panose="00000400000000000000" pitchFamily="2" charset="-78"/>
              </a:rPr>
            </a:br>
            <a:r>
              <a:rPr lang="fa-IR" sz="2000" dirty="0">
                <a:cs typeface="B Nazanin" panose="00000400000000000000" pitchFamily="2" charset="-78"/>
              </a:rPr>
              <a:t>یکی از اثر بخش ترین روشهاي برنامه ریزي محصولات و خدمات این است که مورد تحقیق قرار بگیرد و فروش آینده محصولات را پیش بینی نمایند</a:t>
            </a:r>
            <a:r>
              <a:rPr lang="en-US" sz="2000" dirty="0">
                <a:cs typeface="B Nazanin" panose="00000400000000000000" pitchFamily="2" charset="-78"/>
              </a:rPr>
              <a:t> .</a:t>
            </a:r>
            <a:br>
              <a:rPr lang="en-US" sz="2000" dirty="0">
                <a:cs typeface="B Nazanin" panose="00000400000000000000" pitchFamily="2" charset="-78"/>
              </a:rPr>
            </a:br>
            <a:r>
              <a:rPr lang="en-US" sz="2000" dirty="0">
                <a:solidFill>
                  <a:srgbClr val="FF0000"/>
                </a:solidFill>
                <a:cs typeface="B Nazanin" panose="00000400000000000000" pitchFamily="2" charset="-78"/>
              </a:rPr>
              <a:t>-5 </a:t>
            </a:r>
            <a:r>
              <a:rPr lang="fa-IR" sz="2000" dirty="0">
                <a:solidFill>
                  <a:srgbClr val="FF0000"/>
                </a:solidFill>
                <a:cs typeface="B Nazanin" panose="00000400000000000000" pitchFamily="2" charset="-78"/>
              </a:rPr>
              <a:t>توزیع</a:t>
            </a:r>
            <a:r>
              <a:rPr lang="en-US" sz="20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شامل انبارداري ، کانالهاي توزیع، تعیین محل یا مکان خرده فروشی، حوزه فروش ، وسیله حمل و نقل</a:t>
            </a:r>
            <a:r>
              <a:rPr lang="en-US" sz="2000" dirty="0">
                <a:cs typeface="B Nazanin" panose="00000400000000000000" pitchFamily="2" charset="-78"/>
              </a:rPr>
              <a:t> . </a:t>
            </a:r>
          </a:p>
          <a:p>
            <a:pPr algn="r" rtl="1">
              <a:defRPr/>
            </a:pPr>
            <a:r>
              <a:rPr lang="fa-IR" sz="2000" dirty="0">
                <a:cs typeface="B Nazanin" panose="00000400000000000000" pitchFamily="2" charset="-78"/>
              </a:rPr>
              <a:t>در حال حاضر بیشتر تولید کنندگان کالاهاي خود را مستقیماً به مصرف کنندگان عرضه نمی کنند . سازمانهاي مختلف بازاریابی به عنوان واسطه عمل می نماید</a:t>
            </a:r>
            <a:r>
              <a:rPr lang="en-US" sz="2000" dirty="0">
                <a:cs typeface="B Nazanin" panose="00000400000000000000" pitchFamily="2" charset="-78"/>
              </a:rPr>
              <a:t> .</a:t>
            </a:r>
            <a:br>
              <a:rPr lang="en-US" sz="2000" dirty="0">
                <a:cs typeface="B Nazanin" panose="00000400000000000000" pitchFamily="2" charset="-78"/>
              </a:rPr>
            </a:br>
            <a:r>
              <a:rPr lang="en-US" sz="2000" dirty="0">
                <a:solidFill>
                  <a:srgbClr val="FF0000"/>
                </a:solidFill>
                <a:cs typeface="B Nazanin" panose="00000400000000000000" pitchFamily="2" charset="-78"/>
              </a:rPr>
              <a:t>-6 </a:t>
            </a:r>
            <a:r>
              <a:rPr lang="fa-IR" sz="2000" dirty="0">
                <a:solidFill>
                  <a:srgbClr val="FF0000"/>
                </a:solidFill>
                <a:cs typeface="B Nazanin" panose="00000400000000000000" pitchFamily="2" charset="-78"/>
              </a:rPr>
              <a:t>تحقیقات بازاریابی</a:t>
            </a:r>
            <a:r>
              <a:rPr lang="en-US" sz="2000" dirty="0">
                <a:solidFill>
                  <a:srgbClr val="FF0000"/>
                </a:solidFill>
                <a:cs typeface="B Nazanin" panose="00000400000000000000" pitchFamily="2" charset="-78"/>
              </a:rPr>
              <a:t> :</a:t>
            </a:r>
            <a:br>
              <a:rPr lang="en-US" sz="2000" dirty="0">
                <a:solidFill>
                  <a:srgbClr val="FF0000"/>
                </a:solidFill>
                <a:cs typeface="B Nazanin" panose="00000400000000000000" pitchFamily="2" charset="-78"/>
              </a:rPr>
            </a:br>
            <a:r>
              <a:rPr lang="fa-IR" sz="2000" dirty="0">
                <a:cs typeface="B Nazanin" panose="00000400000000000000" pitchFamily="2" charset="-78"/>
              </a:rPr>
              <a:t>مقصود از تحقیقات بازار یابی این است که درباره مساله هاي دامنگیر عرضه کننده کالاها و خدمات بصورت منظم داده هایی را گرد آوري ، ثبت و تجزیه و تحلیل نمود</a:t>
            </a:r>
            <a:r>
              <a:rPr lang="en-US" sz="2000" dirty="0">
                <a:cs typeface="B Nazanin" panose="00000400000000000000" pitchFamily="2" charset="-78"/>
              </a:rPr>
              <a:t> .</a:t>
            </a:r>
            <a:br>
              <a:rPr lang="en-US" sz="2000" dirty="0">
                <a:cs typeface="B Nazanin" panose="00000400000000000000" pitchFamily="2" charset="-78"/>
              </a:rPr>
            </a:br>
            <a:r>
              <a:rPr lang="fa-IR" sz="2000" dirty="0">
                <a:cs typeface="B Nazanin" panose="00000400000000000000" pitchFamily="2" charset="-78"/>
              </a:rPr>
              <a:t>سازمانهایی که داراي مهارت هاي عالی در زمینه تحقیقات بازاریابی هستند براي اجراي استراتژي هاي عمومی از نقاط قوت بسیار خوبی برخوردار خواهند بود</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 </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2036960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801" y="408703"/>
            <a:ext cx="8286750" cy="5324535"/>
          </a:xfrm>
          <a:prstGeom prst="rect">
            <a:avLst/>
          </a:prstGeom>
        </p:spPr>
        <p:txBody>
          <a:bodyPr>
            <a:spAutoFit/>
          </a:bodyPr>
          <a:lstStyle/>
          <a:p>
            <a:pPr algn="r" rtl="1">
              <a:defRPr/>
            </a:pPr>
            <a:r>
              <a:rPr lang="fa-IR" sz="2000" dirty="0">
                <a:cs typeface="B Nazanin" panose="00000400000000000000" pitchFamily="2" charset="-78"/>
              </a:rPr>
              <a:t> </a:t>
            </a:r>
          </a:p>
          <a:p>
            <a:pPr algn="r" rtl="1">
              <a:defRPr/>
            </a:pPr>
            <a:r>
              <a:rPr lang="en-US" sz="2000" dirty="0">
                <a:solidFill>
                  <a:srgbClr val="FF0000"/>
                </a:solidFill>
                <a:cs typeface="B Nazanin" panose="00000400000000000000" pitchFamily="2" charset="-78"/>
              </a:rPr>
              <a:t>-7 </a:t>
            </a:r>
            <a:r>
              <a:rPr lang="fa-IR" sz="2000" dirty="0">
                <a:solidFill>
                  <a:srgbClr val="FF0000"/>
                </a:solidFill>
                <a:cs typeface="B Nazanin" panose="00000400000000000000" pitchFamily="2" charset="-78"/>
              </a:rPr>
              <a:t>تجزیه و تحلیل موقعیت</a:t>
            </a:r>
            <a:r>
              <a:rPr lang="en-US" sz="2000" dirty="0">
                <a:solidFill>
                  <a:srgbClr val="FF0000"/>
                </a:solidFill>
                <a:cs typeface="B Nazanin" panose="00000400000000000000" pitchFamily="2" charset="-78"/>
              </a:rPr>
              <a:t> :</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یعنی هزینه ها، منافع و خطرهاي متعلق به تصمیمات بازاریابی را مورد ارزیابی قرار </a:t>
            </a:r>
            <a:r>
              <a:rPr lang="fa-IR" sz="2000" dirty="0" smtClean="0">
                <a:cs typeface="B Nazanin" panose="00000400000000000000" pitchFamily="2" charset="-78"/>
              </a:rPr>
              <a:t>دهد.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براي تجزیه و تحلیل هزینه و منفعت سه گام لازم است</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1) </a:t>
            </a:r>
            <a:r>
              <a:rPr lang="fa-IR" sz="2000" dirty="0">
                <a:cs typeface="B Nazanin" panose="00000400000000000000" pitchFamily="2" charset="-78"/>
              </a:rPr>
              <a:t>هزینه هاي مربوط به یک تصمیم را محاسبه کرد</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2) </a:t>
            </a:r>
            <a:r>
              <a:rPr lang="fa-IR" sz="2000" dirty="0">
                <a:cs typeface="B Nazanin" panose="00000400000000000000" pitchFamily="2" charset="-78"/>
              </a:rPr>
              <a:t>کل منافع حاصل از این تصمیم را برآورد نمود</a:t>
            </a:r>
            <a:r>
              <a:rPr lang="en-US" sz="2000" dirty="0">
                <a:cs typeface="B Nazanin" panose="00000400000000000000" pitchFamily="2" charset="-78"/>
              </a:rPr>
              <a:t> .</a:t>
            </a:r>
            <a:br>
              <a:rPr lang="en-US" sz="2000" dirty="0">
                <a:cs typeface="B Nazanin" panose="00000400000000000000" pitchFamily="2" charset="-78"/>
              </a:rPr>
            </a:br>
            <a:r>
              <a:rPr lang="en-US" sz="2000" dirty="0">
                <a:cs typeface="B Nazanin" panose="00000400000000000000" pitchFamily="2" charset="-78"/>
              </a:rPr>
              <a:t>3) </a:t>
            </a:r>
            <a:r>
              <a:rPr lang="fa-IR" sz="2000" dirty="0">
                <a:cs typeface="B Nazanin" panose="00000400000000000000" pitchFamily="2" charset="-78"/>
              </a:rPr>
              <a:t>کل هزینه ها را با کل منافع مقایسه کرد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منافع مورد انتظار</a:t>
            </a:r>
            <a:r>
              <a:rPr lang="en-US" sz="2000" dirty="0">
                <a:cs typeface="B Nazanin" panose="00000400000000000000" pitchFamily="2" charset="-78"/>
              </a:rPr>
              <a:t>&gt; </a:t>
            </a:r>
            <a:r>
              <a:rPr lang="fa-IR" sz="2000" dirty="0">
                <a:cs typeface="B Nazanin" panose="00000400000000000000" pitchFamily="2" charset="-78"/>
              </a:rPr>
              <a:t>کل هزینه ها</a:t>
            </a:r>
            <a:r>
              <a:rPr lang="en-US" sz="2000" dirty="0">
                <a:cs typeface="B Nazanin" panose="00000400000000000000" pitchFamily="2" charset="-78"/>
              </a:rPr>
              <a:t> == &gt; </a:t>
            </a:r>
            <a:r>
              <a:rPr lang="fa-IR" sz="2000" dirty="0">
                <a:cs typeface="B Nazanin" panose="00000400000000000000" pitchFamily="2" charset="-78"/>
              </a:rPr>
              <a:t>موقعیت مزبور </a:t>
            </a:r>
            <a:r>
              <a:rPr lang="fa-IR" sz="2000" dirty="0" smtClean="0">
                <a:cs typeface="B Nazanin" panose="00000400000000000000" pitchFamily="2" charset="-78"/>
              </a:rPr>
              <a:t>جذابتر</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solidFill>
                  <a:srgbClr val="FF0000"/>
                </a:solidFill>
                <a:cs typeface="B Nazanin" panose="00000400000000000000" pitchFamily="2" charset="-78"/>
              </a:rPr>
              <a:t>مسئولیت اجتماعی از دیدگاه ایوانز وبرکمن</a:t>
            </a:r>
            <a:r>
              <a:rPr lang="en-US" sz="2000" dirty="0">
                <a:solidFill>
                  <a:srgbClr val="FF0000"/>
                </a:solidFill>
                <a:cs typeface="B Nazanin" panose="00000400000000000000" pitchFamily="2" charset="-78"/>
              </a:rPr>
              <a:t> :</a:t>
            </a:r>
            <a:br>
              <a:rPr lang="en-US" sz="2000" dirty="0">
                <a:solidFill>
                  <a:srgbClr val="FF0000"/>
                </a:solidFill>
                <a:cs typeface="B Nazanin" panose="00000400000000000000" pitchFamily="2" charset="-78"/>
              </a:rPr>
            </a:br>
            <a:r>
              <a:rPr lang="fa-IR" sz="2000" dirty="0">
                <a:cs typeface="B Nazanin" panose="00000400000000000000" pitchFamily="2" charset="-78"/>
              </a:rPr>
              <a:t>مقصود از مسئولیت </a:t>
            </a:r>
            <a:r>
              <a:rPr lang="fa-IR" sz="2000" dirty="0" smtClean="0">
                <a:cs typeface="B Nazanin" panose="00000400000000000000" pitchFamily="2" charset="-78"/>
              </a:rPr>
              <a:t>اجتماعی</a:t>
            </a:r>
            <a:r>
              <a:rPr lang="en-US" sz="2000" dirty="0" smtClean="0">
                <a:cs typeface="B Nazanin" panose="00000400000000000000" pitchFamily="2" charset="-78"/>
              </a:rPr>
              <a:t> </a:t>
            </a:r>
            <a:r>
              <a:rPr lang="fa-IR" sz="2000" dirty="0" smtClean="0">
                <a:cs typeface="B Nazanin" panose="00000400000000000000" pitchFamily="2" charset="-78"/>
              </a:rPr>
              <a:t>عرضه </a:t>
            </a:r>
            <a:r>
              <a:rPr lang="fa-IR" sz="2000" dirty="0">
                <a:cs typeface="B Nazanin" panose="00000400000000000000" pitchFamily="2" charset="-78"/>
              </a:rPr>
              <a:t>محصولات و خدمات سالم است که داراي قیمتی معقول باشند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یک سیاست اجتماعی روشن به عنوان یک نقطه قوت براي سازمان به حساب می آید در حالیکه یک سیاست اجتماعی ضعیف نشان دهنده نقطه ضعف شرکت است</a:t>
            </a:r>
            <a:r>
              <a:rPr lang="en-US" sz="2000" dirty="0">
                <a:cs typeface="B Nazanin" panose="00000400000000000000" pitchFamily="2" charset="-78"/>
              </a:rPr>
              <a:t> .</a:t>
            </a:r>
            <a:endParaRPr lang="fa-IR" sz="2000" dirty="0">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هنگامی که یک سازمان به فعالیت هاي اجتماعی می پردازد ، باید این کار را به گونه اي انجام دهد که به مزایا و منافع اقتصادي هم دست یابد</a:t>
            </a:r>
            <a:r>
              <a:rPr lang="en-US" sz="2000" dirty="0">
                <a:cs typeface="B Nazanin" panose="00000400000000000000" pitchFamily="2" charset="-78"/>
              </a:rPr>
              <a:t> .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2731321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6897" y="357188"/>
            <a:ext cx="8286750" cy="4708981"/>
          </a:xfrm>
          <a:prstGeom prst="rect">
            <a:avLst/>
          </a:prstGeom>
        </p:spPr>
        <p:txBody>
          <a:bodyPr>
            <a:spAutoFit/>
          </a:bodyPr>
          <a:lstStyle/>
          <a:p>
            <a:pPr algn="r" rtl="1">
              <a:defRPr/>
            </a:pPr>
            <a:r>
              <a:rPr lang="fa-IR" sz="2000" dirty="0">
                <a:cs typeface="B Nazanin" panose="00000400000000000000" pitchFamily="2" charset="-78"/>
              </a:rPr>
              <a:t> </a:t>
            </a:r>
          </a:p>
          <a:p>
            <a:pPr algn="r" rtl="1">
              <a:defRPr/>
            </a:pPr>
            <a:r>
              <a:rPr lang="en-US" sz="2000" dirty="0">
                <a:cs typeface="B Nazanin" panose="00000400000000000000" pitchFamily="2" charset="-78"/>
              </a:rPr>
              <a:t>-</a:t>
            </a:r>
            <a:r>
              <a:rPr lang="en-US" sz="2000" dirty="0">
                <a:solidFill>
                  <a:srgbClr val="FF0000"/>
                </a:solidFill>
                <a:cs typeface="B Nazanin" panose="00000400000000000000" pitchFamily="2" charset="-78"/>
              </a:rPr>
              <a:t>7</a:t>
            </a:r>
            <a:r>
              <a:rPr lang="fa-IR" sz="2000" dirty="0">
                <a:solidFill>
                  <a:srgbClr val="FF0000"/>
                </a:solidFill>
                <a:cs typeface="B Nazanin" panose="00000400000000000000" pitchFamily="2" charset="-78"/>
              </a:rPr>
              <a:t> مالی – حسابداري</a:t>
            </a:r>
            <a:r>
              <a:rPr lang="en-US" sz="2000" dirty="0">
                <a:solidFill>
                  <a:srgbClr val="FF0000"/>
                </a:solidFill>
                <a:cs typeface="B Nazanin" panose="00000400000000000000" pitchFamily="2" charset="-78"/>
              </a:rPr>
              <a:t>:</a:t>
            </a:r>
            <a:br>
              <a:rPr lang="en-US" sz="2000" dirty="0">
                <a:solidFill>
                  <a:srgbClr val="FF0000"/>
                </a:solidFill>
                <a:cs typeface="B Nazanin" panose="00000400000000000000" pitchFamily="2" charset="-78"/>
              </a:rPr>
            </a:br>
            <a:r>
              <a:rPr lang="fa-IR" sz="2000" dirty="0">
                <a:cs typeface="B Nazanin" panose="00000400000000000000" pitchFamily="2" charset="-78"/>
              </a:rPr>
              <a:t>براي تدوین استراتژي ها به شیوه اي اثر بخش باید نقاط قوت و ضعف سازمان را از نظر مالی تعیین کرد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اغلب عوامل مالی موجب می شوند که استراتژي هاي کنونی و برنامه هاي اجرایی تغییر یابند</a:t>
            </a:r>
            <a:r>
              <a:rPr lang="en-US" sz="2000" dirty="0">
                <a:cs typeface="B Nazanin" panose="00000400000000000000" pitchFamily="2" charset="-78"/>
              </a:rPr>
              <a:t>.</a:t>
            </a:r>
            <a:br>
              <a:rPr lang="en-US" sz="2000" dirty="0">
                <a:cs typeface="B Nazanin" panose="00000400000000000000" pitchFamily="2" charset="-78"/>
              </a:rPr>
            </a:br>
            <a:r>
              <a:rPr lang="fa-IR" sz="2000" dirty="0">
                <a:cs typeface="B Nazanin" panose="00000400000000000000" pitchFamily="2" charset="-78"/>
              </a:rPr>
              <a:t>واحد حسابداري باید 3 تصمیم اتخاذ کند</a:t>
            </a:r>
            <a:r>
              <a:rPr lang="en-US" sz="2000" dirty="0">
                <a:cs typeface="B Nazanin" panose="00000400000000000000" pitchFamily="2" charset="-78"/>
              </a:rPr>
              <a:t>:</a:t>
            </a:r>
            <a:br>
              <a:rPr lang="en-US" sz="2000" dirty="0">
                <a:cs typeface="B Nazanin" panose="00000400000000000000" pitchFamily="2" charset="-78"/>
              </a:rPr>
            </a:br>
            <a:r>
              <a:rPr lang="en-US" sz="2000" dirty="0">
                <a:cs typeface="B Nazanin" panose="00000400000000000000" pitchFamily="2" charset="-78"/>
              </a:rPr>
              <a:t>1) </a:t>
            </a:r>
            <a:r>
              <a:rPr lang="fa-IR" sz="2000" dirty="0">
                <a:cs typeface="B Nazanin" panose="00000400000000000000" pitchFamily="2" charset="-78"/>
              </a:rPr>
              <a:t>تصمیم گیري در مورد سرمایه گذاري ها</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2) </a:t>
            </a:r>
            <a:r>
              <a:rPr lang="fa-IR" sz="2000" dirty="0">
                <a:cs typeface="B Nazanin" panose="00000400000000000000" pitchFamily="2" charset="-78"/>
              </a:rPr>
              <a:t>تصمیم گیري درباره تامین مالی</a:t>
            </a:r>
            <a:r>
              <a:rPr lang="en-US" sz="2000" dirty="0">
                <a:cs typeface="B Nazanin" panose="00000400000000000000" pitchFamily="2" charset="-78"/>
              </a:rPr>
              <a:t/>
            </a:r>
            <a:br>
              <a:rPr lang="en-US" sz="2000" dirty="0">
                <a:cs typeface="B Nazanin" panose="00000400000000000000" pitchFamily="2" charset="-78"/>
              </a:rPr>
            </a:br>
            <a:r>
              <a:rPr lang="en-US" sz="2000" dirty="0">
                <a:cs typeface="B Nazanin" panose="00000400000000000000" pitchFamily="2" charset="-78"/>
              </a:rPr>
              <a:t>3) </a:t>
            </a:r>
            <a:r>
              <a:rPr lang="fa-IR" sz="2000" dirty="0">
                <a:cs typeface="B Nazanin" panose="00000400000000000000" pitchFamily="2" charset="-78"/>
              </a:rPr>
              <a:t>تصمیم گیري در مورد تقسیم سود</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000" dirty="0">
                <a:solidFill>
                  <a:srgbClr val="FF0000"/>
                </a:solidFill>
                <a:cs typeface="B Nazanin" panose="00000400000000000000" pitchFamily="2" charset="-78"/>
              </a:rPr>
              <a:t>انواع نسبتهاي مالی</a:t>
            </a:r>
            <a:r>
              <a:rPr lang="en-US" sz="2000" dirty="0">
                <a:solidFill>
                  <a:srgbClr val="FF0000"/>
                </a:solidFill>
                <a:cs typeface="B Nazanin" panose="00000400000000000000" pitchFamily="2" charset="-78"/>
              </a:rPr>
              <a:t> : </a:t>
            </a:r>
            <a:r>
              <a:rPr lang="fa-IR" sz="2000" dirty="0">
                <a:solidFill>
                  <a:srgbClr val="FF0000"/>
                </a:solidFill>
                <a:cs typeface="B Nazanin" panose="00000400000000000000" pitchFamily="2" charset="-78"/>
                <a:sym typeface="Symbol"/>
              </a:rPr>
              <a:t>  </a:t>
            </a:r>
          </a:p>
          <a:p>
            <a:pPr algn="r" rtl="1">
              <a:buFont typeface="Wingdings" pitchFamily="2" charset="2"/>
              <a:buChar char="ü"/>
              <a:defRPr/>
            </a:pPr>
            <a:r>
              <a:rPr lang="fa-IR" sz="2000" dirty="0">
                <a:cs typeface="B Nazanin" panose="00000400000000000000" pitchFamily="2" charset="-78"/>
                <a:sym typeface="Symbol"/>
              </a:rPr>
              <a:t>  </a:t>
            </a:r>
            <a:r>
              <a:rPr lang="fa-IR" sz="2000" dirty="0">
                <a:cs typeface="B Nazanin" panose="00000400000000000000" pitchFamily="2" charset="-78"/>
              </a:rPr>
              <a:t>نسبت نقدینگی</a:t>
            </a:r>
            <a:r>
              <a:rPr lang="en-US" sz="2000" dirty="0">
                <a:cs typeface="B Nazanin" panose="00000400000000000000" pitchFamily="2" charset="-78"/>
              </a:rPr>
              <a:t>  </a:t>
            </a:r>
          </a:p>
          <a:p>
            <a:pPr algn="r" rtl="1">
              <a:buFont typeface="Wingdings" pitchFamily="2" charset="2"/>
              <a:buChar char="ü"/>
              <a:defRPr/>
            </a:pPr>
            <a:r>
              <a:rPr lang="en-US" sz="2000" dirty="0">
                <a:cs typeface="B Nazanin" panose="00000400000000000000" pitchFamily="2" charset="-78"/>
              </a:rPr>
              <a:t>  </a:t>
            </a:r>
            <a:r>
              <a:rPr lang="fa-IR" sz="2000" dirty="0">
                <a:cs typeface="B Nazanin" panose="00000400000000000000" pitchFamily="2" charset="-78"/>
              </a:rPr>
              <a:t>نسبت بدهی ها</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نسبت فعالیت</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نسبت سود آوري</a:t>
            </a:r>
            <a:r>
              <a:rPr lang="en-US" sz="2000" dirty="0">
                <a:cs typeface="B Nazanin" panose="00000400000000000000" pitchFamily="2" charset="-78"/>
              </a:rPr>
              <a:t> </a:t>
            </a:r>
            <a:r>
              <a:rPr lang="fa-IR" sz="2000" dirty="0">
                <a:cs typeface="B Nazanin" panose="00000400000000000000" pitchFamily="2" charset="-78"/>
              </a:rPr>
              <a:t> </a:t>
            </a:r>
          </a:p>
          <a:p>
            <a:pPr algn="r" rtl="1">
              <a:buFont typeface="Wingdings" pitchFamily="2" charset="2"/>
              <a:buChar char="ü"/>
              <a:defRPr/>
            </a:pPr>
            <a:r>
              <a:rPr lang="fa-IR" sz="2000" dirty="0">
                <a:cs typeface="B Nazanin" panose="00000400000000000000" pitchFamily="2" charset="-78"/>
              </a:rPr>
              <a:t>  نسبت رشد</a:t>
            </a:r>
            <a:r>
              <a:rPr lang="en-US" sz="2000" dirty="0">
                <a:cs typeface="B Nazanin" panose="00000400000000000000" pitchFamily="2" charset="-78"/>
              </a:rPr>
              <a:t> </a:t>
            </a:r>
            <a:endParaRPr lang="fa-IR" sz="20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653" y="1956380"/>
            <a:ext cx="4687341" cy="4901620"/>
          </a:xfrm>
          <a:prstGeom prst="rect">
            <a:avLst/>
          </a:prstGeom>
        </p:spPr>
      </p:pic>
    </p:spTree>
    <p:extLst>
      <p:ext uri="{BB962C8B-B14F-4D97-AF65-F5344CB8AC3E}">
        <p14:creationId xmlns:p14="http://schemas.microsoft.com/office/powerpoint/2010/main" val="12157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7273" y="132411"/>
            <a:ext cx="8286750" cy="6124754"/>
          </a:xfrm>
          <a:prstGeom prst="rect">
            <a:avLst/>
          </a:prstGeom>
        </p:spPr>
        <p:txBody>
          <a:bodyPr>
            <a:spAutoFit/>
          </a:bodyPr>
          <a:lstStyle/>
          <a:p>
            <a:pPr algn="r">
              <a:defRPr/>
            </a:pPr>
            <a:endParaRPr lang="en-US" sz="2800" dirty="0">
              <a:solidFill>
                <a:srgbClr val="FF0000"/>
              </a:solidFill>
              <a:latin typeface="+mj-lt"/>
              <a:ea typeface="+mj-ea"/>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تولید – عملیات</a:t>
            </a:r>
            <a:r>
              <a:rPr lang="en-US" sz="2800" dirty="0">
                <a:solidFill>
                  <a:srgbClr val="FF0000"/>
                </a:solidFill>
                <a:cs typeface="B Nazanin" panose="00000400000000000000" pitchFamily="2" charset="-78"/>
              </a:rPr>
              <a:t> :</a:t>
            </a:r>
            <a:r>
              <a:rPr lang="en-US" sz="2000" dirty="0">
                <a:solidFill>
                  <a:srgbClr val="FF0000"/>
                </a:solidFill>
                <a:cs typeface="B Nazanin" panose="00000400000000000000" pitchFamily="2" charset="-78"/>
              </a:rPr>
              <a:t/>
            </a:r>
            <a:br>
              <a:rPr lang="en-US" sz="2000" dirty="0">
                <a:solidFill>
                  <a:srgbClr val="FF0000"/>
                </a:solidFill>
                <a:cs typeface="B Nazanin" panose="00000400000000000000" pitchFamily="2" charset="-78"/>
              </a:rPr>
            </a:br>
            <a:r>
              <a:rPr lang="fa-IR" sz="2000" dirty="0">
                <a:cs typeface="B Nazanin" panose="00000400000000000000" pitchFamily="2" charset="-78"/>
              </a:rPr>
              <a:t>فعالیتهاي این دایره شامل همه کارهایی می شود که اقلام ورودي را به کالاها و خدمات تبدیل </a:t>
            </a:r>
            <a:r>
              <a:rPr lang="fa-IR" sz="2000" dirty="0" smtClean="0">
                <a:cs typeface="B Nazanin" panose="00000400000000000000" pitchFamily="2" charset="-78"/>
              </a:rPr>
              <a:t>میکند.</a:t>
            </a:r>
          </a:p>
          <a:p>
            <a:pPr algn="r" rtl="1">
              <a:buFont typeface="Wingdings" pitchFamily="2" charset="2"/>
              <a:buChar char="q"/>
              <a:defRPr/>
            </a:pPr>
            <a:endParaRPr lang="fa-IR" sz="2000" dirty="0">
              <a:cs typeface="B Nazanin" panose="00000400000000000000" pitchFamily="2" charset="-78"/>
            </a:endParaRPr>
          </a:p>
          <a:p>
            <a:pPr marL="342900" indent="-342900" algn="r" rtl="1">
              <a:buFont typeface="Arial" pitchFamily="34" charset="0"/>
              <a:buChar char="•"/>
              <a:defRPr/>
            </a:pPr>
            <a:r>
              <a:rPr lang="fa-IR" sz="2400" dirty="0">
                <a:solidFill>
                  <a:srgbClr val="FF0000"/>
                </a:solidFill>
                <a:cs typeface="B Nazanin" panose="00000400000000000000" pitchFamily="2" charset="-78"/>
              </a:rPr>
              <a:t>مدیریت تولید شامل 5 وظیفه است</a:t>
            </a:r>
            <a:r>
              <a:rPr lang="en-US" sz="2400" dirty="0">
                <a:solidFill>
                  <a:srgbClr val="FF0000"/>
                </a:solidFill>
                <a:cs typeface="B Nazanin" panose="00000400000000000000" pitchFamily="2" charset="-78"/>
              </a:rPr>
              <a:t>:</a:t>
            </a:r>
            <a:endParaRPr lang="fa-IR" sz="2400" dirty="0">
              <a:solidFill>
                <a:srgbClr val="FF0000"/>
              </a:solidFill>
              <a:cs typeface="B Nazanin" panose="00000400000000000000" pitchFamily="2" charset="-78"/>
            </a:endParaRPr>
          </a:p>
          <a:p>
            <a:pPr marL="457200" indent="-457200" algn="r" rtl="1">
              <a:buFont typeface="+mj-lt"/>
              <a:buAutoNum type="arabicPeriod"/>
              <a:defRPr/>
            </a:pPr>
            <a:r>
              <a:rPr lang="fa-IR" sz="2000" dirty="0">
                <a:cs typeface="B Nazanin" panose="00000400000000000000" pitchFamily="2" charset="-78"/>
              </a:rPr>
              <a:t>فرایند</a:t>
            </a:r>
          </a:p>
          <a:p>
            <a:pPr marL="457200" indent="-457200" algn="r" rtl="1">
              <a:buFont typeface="+mj-lt"/>
              <a:buAutoNum type="arabicPeriod"/>
              <a:defRPr/>
            </a:pPr>
            <a:r>
              <a:rPr lang="fa-IR" sz="2000" dirty="0">
                <a:cs typeface="B Nazanin" panose="00000400000000000000" pitchFamily="2" charset="-78"/>
              </a:rPr>
              <a:t>ظرفیت</a:t>
            </a:r>
          </a:p>
          <a:p>
            <a:pPr marL="457200" indent="-457200" algn="r" rtl="1">
              <a:buFont typeface="+mj-lt"/>
              <a:buAutoNum type="arabicPeriod"/>
              <a:defRPr/>
            </a:pPr>
            <a:r>
              <a:rPr lang="fa-IR" sz="2000" dirty="0" smtClean="0">
                <a:cs typeface="B Nazanin" panose="00000400000000000000" pitchFamily="2" charset="-78"/>
              </a:rPr>
              <a:t>موجودی </a:t>
            </a:r>
            <a:r>
              <a:rPr lang="fa-IR" sz="2000" dirty="0">
                <a:cs typeface="B Nazanin" panose="00000400000000000000" pitchFamily="2" charset="-78"/>
              </a:rPr>
              <a:t>کالا</a:t>
            </a:r>
          </a:p>
          <a:p>
            <a:pPr marL="457200" indent="-457200" algn="r" rtl="1">
              <a:buFont typeface="+mj-lt"/>
              <a:buAutoNum type="arabicPeriod"/>
              <a:defRPr/>
            </a:pPr>
            <a:r>
              <a:rPr lang="fa-IR" sz="2000" dirty="0" smtClean="0">
                <a:cs typeface="B Nazanin" panose="00000400000000000000" pitchFamily="2" charset="-78"/>
              </a:rPr>
              <a:t>نیروی </a:t>
            </a:r>
            <a:r>
              <a:rPr lang="fa-IR" sz="2000" dirty="0">
                <a:cs typeface="B Nazanin" panose="00000400000000000000" pitchFamily="2" charset="-78"/>
              </a:rPr>
              <a:t>کار</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کیفیت</a:t>
            </a:r>
            <a:r>
              <a:rPr lang="en-US" sz="2800" dirty="0">
                <a:cs typeface="B Nazanin" panose="00000400000000000000" pitchFamily="2" charset="-78"/>
              </a:rPr>
              <a:t/>
            </a:r>
            <a:br>
              <a:rPr lang="en-US" sz="2800" dirty="0">
                <a:cs typeface="B Nazanin" panose="00000400000000000000" pitchFamily="2" charset="-78"/>
              </a:rPr>
            </a:br>
            <a:r>
              <a:rPr lang="fa-IR" sz="2800" dirty="0">
                <a:solidFill>
                  <a:srgbClr val="FF0000"/>
                </a:solidFill>
                <a:cs typeface="B Nazanin" panose="00000400000000000000" pitchFamily="2" charset="-78"/>
              </a:rPr>
              <a:t>تحقیق و توسعه</a:t>
            </a:r>
            <a:r>
              <a:rPr lang="en-US" sz="2800" dirty="0">
                <a:solidFill>
                  <a:srgbClr val="FF0000"/>
                </a:solidFill>
                <a:cs typeface="B Nazanin" panose="00000400000000000000" pitchFamily="2" charset="-78"/>
              </a:rPr>
              <a:t>:</a:t>
            </a:r>
            <a:br>
              <a:rPr lang="en-US" sz="2800" dirty="0">
                <a:solidFill>
                  <a:srgbClr val="FF0000"/>
                </a:solidFill>
                <a:cs typeface="B Nazanin" panose="00000400000000000000" pitchFamily="2" charset="-78"/>
              </a:rPr>
            </a:br>
            <a:r>
              <a:rPr lang="fa-IR" sz="2000" dirty="0">
                <a:cs typeface="B Nazanin" panose="00000400000000000000" pitchFamily="2" charset="-78"/>
              </a:rPr>
              <a:t>شرکتهایی که استراتژي توسعه محصول را به اجرا در میاورند به دایره تحقیق و توسعه اهمیت </a:t>
            </a:r>
            <a:r>
              <a:rPr lang="fa-IR" sz="2000" dirty="0" err="1">
                <a:cs typeface="B Nazanin" panose="00000400000000000000" pitchFamily="2" charset="-78"/>
              </a:rPr>
              <a:t>زیادي</a:t>
            </a:r>
            <a:r>
              <a:rPr lang="fa-IR" sz="2000" dirty="0">
                <a:cs typeface="B Nazanin" panose="00000400000000000000" pitchFamily="2" charset="-78"/>
              </a:rPr>
              <a:t> میدهند</a:t>
            </a: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400" dirty="0">
                <a:solidFill>
                  <a:srgbClr val="FF0000"/>
                </a:solidFill>
                <a:cs typeface="B Nazanin" panose="00000400000000000000" pitchFamily="2" charset="-78"/>
              </a:rPr>
              <a:t>ماموریت کلی دایره تحقیق و توسعه</a:t>
            </a:r>
            <a:r>
              <a:rPr lang="en-US" sz="2400" dirty="0">
                <a:solidFill>
                  <a:srgbClr val="FF0000"/>
                </a:solidFill>
                <a:cs typeface="B Nazanin" panose="00000400000000000000" pitchFamily="2" charset="-78"/>
              </a:rPr>
              <a:t> :</a:t>
            </a:r>
            <a:r>
              <a:rPr lang="en-US" sz="2000" dirty="0">
                <a:solidFill>
                  <a:srgbClr val="FF0000"/>
                </a:solidFill>
                <a:cs typeface="B Nazanin" panose="00000400000000000000" pitchFamily="2" charset="-78"/>
              </a:rPr>
              <a:t/>
            </a:r>
            <a:br>
              <a:rPr lang="en-US" sz="2000" dirty="0">
                <a:solidFill>
                  <a:srgbClr val="FF0000"/>
                </a:solidFill>
                <a:cs typeface="B Nazanin" panose="00000400000000000000" pitchFamily="2" charset="-78"/>
              </a:rPr>
            </a:br>
            <a:r>
              <a:rPr lang="fa-IR" sz="2000" dirty="0">
                <a:cs typeface="B Nazanin" panose="00000400000000000000" pitchFamily="2" charset="-78"/>
              </a:rPr>
              <a:t>حمایت از فعالیتهاي کنونی - کمک به گشایش واحد هاي جدید - بهبود کیفیت محصولات - بالا بردن کارایی واحد تولید</a:t>
            </a:r>
            <a:r>
              <a:rPr lang="en-US" sz="2000" dirty="0">
                <a:cs typeface="B Nazanin" panose="00000400000000000000" pitchFamily="2" charset="-78"/>
              </a:rPr>
              <a:t>- </a:t>
            </a:r>
            <a:r>
              <a:rPr lang="fa-IR" sz="2000" dirty="0">
                <a:cs typeface="B Nazanin" panose="00000400000000000000" pitchFamily="2" charset="-78"/>
              </a:rPr>
              <a:t>افزایش توانایی ها و ظرفیت فن آوري شرکت</a:t>
            </a:r>
            <a:r>
              <a:rPr lang="en-US" sz="2000" dirty="0">
                <a:cs typeface="B Nazanin" panose="00000400000000000000" pitchFamily="2" charset="-78"/>
              </a:rPr>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123826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2108686" y="502009"/>
            <a:ext cx="9095934" cy="5810270"/>
          </a:xfrm>
        </p:spPr>
        <p:txBody>
          <a:bodyPr/>
          <a:lstStyle/>
          <a:p>
            <a:pPr algn="r" eaLnBrk="1" fontAlgn="auto" hangingPunct="1">
              <a:spcAft>
                <a:spcPts val="0"/>
              </a:spcAft>
              <a:defRPr/>
            </a:pPr>
            <a:r>
              <a:rPr lang="en-US" sz="2700" dirty="0" smtClean="0">
                <a:solidFill>
                  <a:srgbClr val="FF0000"/>
                </a:solidFill>
                <a:effectLst>
                  <a:outerShdw blurRad="38100" dist="38100" dir="2700000" algn="tl">
                    <a:srgbClr val="000000">
                      <a:alpha val="43137"/>
                    </a:srgbClr>
                  </a:outerShdw>
                </a:effectLst>
                <a:cs typeface="B Nazanin" panose="00000400000000000000" pitchFamily="2" charset="-78"/>
              </a:rPr>
              <a:t>:</a:t>
            </a:r>
            <a: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t> </a:t>
            </a:r>
            <a:r>
              <a:rPr lang="fa-IR" sz="2700" dirty="0" smtClean="0">
                <a:solidFill>
                  <a:srgbClr val="FF0000"/>
                </a:solidFill>
                <a:effectLst>
                  <a:outerShdw blurRad="38100" dist="38100" dir="2700000" algn="tl">
                    <a:srgbClr val="000000">
                      <a:alpha val="43137"/>
                    </a:srgbClr>
                  </a:outerShdw>
                </a:effectLst>
                <a:cs typeface="B Nazanin" panose="00000400000000000000" pitchFamily="2" charset="-78"/>
              </a:rPr>
              <a:t>پایه های مدیریت استراتژیک بر اساس میزان ادارک مدیران از عوامل زیرمیباشد </a:t>
            </a:r>
            <a: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t/>
            </a:r>
            <a:br>
              <a:rPr lang="fa-IR" sz="2700" dirty="0" smtClean="0">
                <a:solidFill>
                  <a:schemeClr val="tx1"/>
                </a:solidFill>
                <a:effectLst>
                  <a:outerShdw blurRad="38100" dist="38100" dir="2700000" algn="tl">
                    <a:srgbClr val="000000">
                      <a:alpha val="43137"/>
                    </a:srgbClr>
                  </a:outerShdw>
                </a:effectLst>
                <a:cs typeface="B Nazanin" panose="00000400000000000000" pitchFamily="2" charset="-78"/>
              </a:rPr>
            </a:br>
            <a:r>
              <a:rPr lang="fa-IR" sz="2200" dirty="0" smtClean="0">
                <a:solidFill>
                  <a:schemeClr val="tx1"/>
                </a:solidFill>
                <a:cs typeface="B Nazanin" panose="00000400000000000000" pitchFamily="2" charset="-78"/>
              </a:rPr>
              <a:t/>
            </a:r>
            <a:br>
              <a:rPr lang="fa-IR"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شرکت های رغیب </a:t>
            </a:r>
            <a:br>
              <a:rPr lang="fa-IR"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بازارها </a:t>
            </a:r>
            <a:br>
              <a:rPr lang="fa-IR"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قیمت ها </a:t>
            </a:r>
            <a:br>
              <a:rPr lang="fa-IR"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عرضه کنندگان مواد اولیه </a:t>
            </a:r>
            <a:br>
              <a:rPr lang="fa-IR"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توزیع کنندگان </a:t>
            </a:r>
            <a:br>
              <a:rPr lang="fa-IR"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دولت ها </a:t>
            </a:r>
            <a:br>
              <a:rPr lang="fa-IR"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بستانکاران </a:t>
            </a:r>
            <a:br>
              <a:rPr lang="fa-IR"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مشتریان که در سراسر دنیا وجود دارند .</a:t>
            </a:r>
            <a:r>
              <a:rPr lang="en-US" sz="3200" dirty="0" smtClean="0">
                <a:solidFill>
                  <a:schemeClr val="tx1"/>
                </a:solidFill>
                <a:cs typeface="B Nazanin" panose="00000400000000000000" pitchFamily="2" charset="-78"/>
              </a:rPr>
              <a:t/>
            </a:r>
            <a:br>
              <a:rPr lang="en-US" sz="3200" dirty="0" smtClean="0">
                <a:solidFill>
                  <a:schemeClr val="tx1"/>
                </a:solidFill>
                <a:cs typeface="B Nazanin" panose="00000400000000000000" pitchFamily="2" charset="-78"/>
              </a:rPr>
            </a:br>
            <a:endParaRPr lang="en-US" sz="3800" b="0" dirty="0">
              <a:solidFill>
                <a:schemeClr val="tx1"/>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663" y="1467587"/>
            <a:ext cx="4749698" cy="5390413"/>
          </a:xfrm>
          <a:prstGeom prst="rect">
            <a:avLst/>
          </a:prstGeom>
        </p:spPr>
      </p:pic>
    </p:spTree>
    <p:extLst>
      <p:ext uri="{BB962C8B-B14F-4D97-AF65-F5344CB8AC3E}">
        <p14:creationId xmlns:p14="http://schemas.microsoft.com/office/powerpoint/2010/main" val="22729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7577" y="286958"/>
            <a:ext cx="8286750" cy="6124754"/>
          </a:xfrm>
          <a:prstGeom prst="rect">
            <a:avLst/>
          </a:prstGeom>
        </p:spPr>
        <p:txBody>
          <a:bodyPr>
            <a:spAutoFit/>
          </a:bodyPr>
          <a:lstStyle/>
          <a:p>
            <a:pPr algn="r">
              <a:defRPr/>
            </a:pPr>
            <a:endParaRPr lang="en-US" sz="2800" dirty="0">
              <a:solidFill>
                <a:srgbClr val="FF0000"/>
              </a:solidFill>
              <a:latin typeface="+mj-lt"/>
              <a:ea typeface="+mj-ea"/>
              <a:cs typeface="B Nazanin" panose="00000400000000000000" pitchFamily="2" charset="-78"/>
            </a:endParaRPr>
          </a:p>
          <a:p>
            <a:pPr algn="r" rtl="1">
              <a:buFont typeface="Wingdings" pitchFamily="2" charset="2"/>
              <a:buChar char="q"/>
              <a:defRPr/>
            </a:pPr>
            <a:r>
              <a:rPr lang="fa-IR" sz="2800" dirty="0">
                <a:solidFill>
                  <a:srgbClr val="FF0000"/>
                </a:solidFill>
                <a:cs typeface="B Nazanin" panose="00000400000000000000" pitchFamily="2" charset="-78"/>
              </a:rPr>
              <a:t> سیستم اطلاعات رایانه اي</a:t>
            </a:r>
            <a:r>
              <a:rPr lang="en-US" sz="2800" dirty="0">
                <a:solidFill>
                  <a:srgbClr val="FF0000"/>
                </a:solidFill>
                <a:cs typeface="B Nazanin" panose="00000400000000000000" pitchFamily="2" charset="-78"/>
              </a:rPr>
              <a:t>:</a:t>
            </a:r>
            <a:r>
              <a:rPr lang="en-US" sz="2000" dirty="0">
                <a:solidFill>
                  <a:srgbClr val="FF0000"/>
                </a:solidFill>
                <a:cs typeface="B Nazanin" panose="00000400000000000000" pitchFamily="2" charset="-78"/>
              </a:rPr>
              <a:t/>
            </a:r>
            <a:br>
              <a:rPr lang="en-US" sz="2000" dirty="0">
                <a:solidFill>
                  <a:srgbClr val="FF0000"/>
                </a:solidFill>
                <a:cs typeface="B Nazanin" panose="00000400000000000000" pitchFamily="2" charset="-78"/>
              </a:rPr>
            </a:br>
            <a:r>
              <a:rPr lang="fa-IR" sz="2000" dirty="0">
                <a:cs typeface="B Nazanin" panose="00000400000000000000" pitchFamily="2" charset="-78"/>
              </a:rPr>
              <a:t>اطلاعات ، همه واحد هاي وظیفه اي شرکت را به هم مرتبط می سازد و پایه و اساس همه تصمیمات مدیریتی را بوجود می </a:t>
            </a:r>
            <a:r>
              <a:rPr lang="fa-IR" sz="2000" dirty="0" smtClean="0">
                <a:cs typeface="B Nazanin" panose="00000400000000000000" pitchFamily="2" charset="-78"/>
              </a:rPr>
              <a:t>آورد.</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هدف : از طریق بهبود کیفیت تصمیمات مدیریت ، عملکرد سازمان را بهبود بخشد</a:t>
            </a:r>
            <a:r>
              <a:rPr lang="en-US" sz="2000" dirty="0" smtClean="0">
                <a:cs typeface="B Nazanin" panose="00000400000000000000" pitchFamily="2" charset="-78"/>
              </a:rPr>
              <a:t>.</a:t>
            </a:r>
            <a:endParaRPr lang="fa-IR" sz="2000" dirty="0" smtClean="0">
              <a:cs typeface="B Nazanin" panose="00000400000000000000" pitchFamily="2" charset="-78"/>
            </a:endParaRPr>
          </a:p>
          <a:p>
            <a:pPr algn="r">
              <a:defRPr/>
            </a:pPr>
            <a:r>
              <a:rPr lang="en-US" sz="2000" dirty="0">
                <a:cs typeface="B Nazanin" panose="00000400000000000000" pitchFamily="2" charset="-78"/>
              </a:rPr>
              <a:t/>
            </a:r>
            <a:br>
              <a:rPr lang="en-US" sz="2000" dirty="0">
                <a:cs typeface="B Nazanin" panose="00000400000000000000" pitchFamily="2" charset="-78"/>
              </a:rPr>
            </a:br>
            <a:r>
              <a:rPr lang="en-US" sz="2400" dirty="0">
                <a:solidFill>
                  <a:srgbClr val="FF0000"/>
                </a:solidFill>
                <a:cs typeface="B Nazanin" panose="00000400000000000000" pitchFamily="2" charset="-78"/>
              </a:rPr>
              <a:t>:(IFE) </a:t>
            </a:r>
            <a:r>
              <a:rPr lang="fa-IR" sz="2400" dirty="0">
                <a:solidFill>
                  <a:srgbClr val="FF0000"/>
                </a:solidFill>
                <a:cs typeface="B Nazanin" panose="00000400000000000000" pitchFamily="2" charset="-78"/>
              </a:rPr>
              <a:t>ماتریس ارزیابی عوامل داخلی</a:t>
            </a:r>
            <a:r>
              <a:rPr lang="en-US" sz="2000" dirty="0">
                <a:cs typeface="B Nazanin" panose="00000400000000000000" pitchFamily="2" charset="-78"/>
              </a:rPr>
              <a:t/>
            </a:r>
            <a:br>
              <a:rPr lang="en-US" sz="2000" dirty="0">
                <a:cs typeface="B Nazanin" panose="00000400000000000000" pitchFamily="2" charset="-78"/>
              </a:rPr>
            </a:br>
            <a:r>
              <a:rPr lang="fa-IR" sz="2000" dirty="0">
                <a:cs typeface="B Nazanin" panose="00000400000000000000" pitchFamily="2" charset="-78"/>
              </a:rPr>
              <a:t>  حاصل بررسی استراتژیک عوامل داخلی سازمان می باشد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این ماتریس نقاط قوت و ضعف واحدهاي وظیفه اي سازمان را تدوین وارزیابی میکند</a:t>
            </a:r>
            <a:r>
              <a:rPr lang="en-US" sz="2000" dirty="0">
                <a:cs typeface="B Nazanin" panose="00000400000000000000" pitchFamily="2" charset="-78"/>
              </a:rPr>
              <a:t>. </a:t>
            </a:r>
            <a:endParaRPr lang="fa-IR" sz="2000" dirty="0">
              <a:cs typeface="B Nazanin" panose="00000400000000000000" pitchFamily="2" charset="-78"/>
            </a:endParaRPr>
          </a:p>
          <a:p>
            <a:pPr algn="r" rtl="1">
              <a:buFont typeface="Wingdings" pitchFamily="2" charset="2"/>
              <a:buChar char="ü"/>
              <a:defRPr/>
            </a:pPr>
            <a:r>
              <a:rPr lang="fa-IR" sz="2000" dirty="0">
                <a:cs typeface="B Nazanin" panose="00000400000000000000" pitchFamily="2" charset="-78"/>
              </a:rPr>
              <a:t> براي تهیه این ماتریس باید به قضاوتهاي شهودي تکیه نمود.( روشهاي علمی )</a:t>
            </a:r>
          </a:p>
          <a:p>
            <a:pPr algn="r">
              <a:defRPr/>
            </a:pPr>
            <a:r>
              <a:rPr lang="en-US" sz="2800" dirty="0">
                <a:cs typeface="B Nazanin" panose="00000400000000000000" pitchFamily="2" charset="-78"/>
              </a:rPr>
              <a:t/>
            </a:r>
            <a:br>
              <a:rPr lang="en-US" sz="2800" dirty="0">
                <a:cs typeface="B Nazanin" panose="00000400000000000000" pitchFamily="2" charset="-78"/>
              </a:rPr>
            </a:br>
            <a:r>
              <a:rPr lang="en-US" sz="2400" dirty="0">
                <a:solidFill>
                  <a:srgbClr val="FF0000"/>
                </a:solidFill>
                <a:cs typeface="B Nazanin" panose="00000400000000000000" pitchFamily="2" charset="-78"/>
              </a:rPr>
              <a:t>:(IFE) </a:t>
            </a:r>
            <a:r>
              <a:rPr lang="fa-IR" sz="2400" dirty="0">
                <a:solidFill>
                  <a:srgbClr val="FF0000"/>
                </a:solidFill>
                <a:cs typeface="B Nazanin" panose="00000400000000000000" pitchFamily="2" charset="-78"/>
              </a:rPr>
              <a:t>مراحل</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فهرست کردن عوامل داخلی به ترتیب نقاط قوت و ضعف</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دادن ضریب به عوامل بر اساس اهمیتی که دارند.جمع این عوامل برابر 1</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دادن نمره 1 تا 4 بر اساس فعالیت شرکتها و </a:t>
            </a:r>
            <a:r>
              <a:rPr lang="fa-IR" sz="2000" dirty="0" smtClean="0">
                <a:cs typeface="B Nazanin" panose="00000400000000000000" pitchFamily="2" charset="-78"/>
              </a:rPr>
              <a:t>ضریبها</a:t>
            </a:r>
            <a:endParaRPr lang="fa-IR" sz="2000" dirty="0">
              <a:cs typeface="B Nazanin" panose="00000400000000000000" pitchFamily="2" charset="-78"/>
            </a:endParaRP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تعیین نمره نهایی از طریق ضرب رتبه در ضریب</a:t>
            </a:r>
          </a:p>
          <a:p>
            <a:pPr marL="457200" indent="-457200" algn="r" rtl="1">
              <a:buFont typeface="+mj-lt"/>
              <a:buAutoNum type="arabicPeriod"/>
              <a:defRPr/>
            </a:pPr>
            <a:r>
              <a:rPr lang="en-US" sz="2000" dirty="0">
                <a:cs typeface="B Nazanin" panose="00000400000000000000" pitchFamily="2" charset="-78"/>
              </a:rPr>
              <a:t> </a:t>
            </a:r>
            <a:r>
              <a:rPr lang="fa-IR" sz="2000" dirty="0">
                <a:cs typeface="B Nazanin" panose="00000400000000000000" pitchFamily="2" charset="-78"/>
              </a:rPr>
              <a:t>جمع بندي نمره هاي نهایی سازمان </a:t>
            </a:r>
            <a:r>
              <a:rPr lang="en-US" sz="2000" dirty="0">
                <a:cs typeface="B Nazanin" panose="00000400000000000000" pitchFamily="2" charset="-78"/>
              </a:rPr>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2581996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274"/>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181253" name="WordArt 5"/>
          <p:cNvSpPr>
            <a:spLocks noChangeArrowheads="1" noChangeShapeType="1" noTextEdit="1"/>
          </p:cNvSpPr>
          <p:nvPr/>
        </p:nvSpPr>
        <p:spPr bwMode="auto">
          <a:xfrm>
            <a:off x="1847851" y="260350"/>
            <a:ext cx="8062913" cy="1512888"/>
          </a:xfrm>
          <a:prstGeom prst="rect">
            <a:avLst/>
          </a:prstGeom>
        </p:spPr>
        <p:txBody>
          <a:bodyPr wrap="none" fromWordArt="1">
            <a:prstTxWarp prst="textPlain">
              <a:avLst>
                <a:gd name="adj" fmla="val 50000"/>
              </a:avLst>
            </a:prstTxWarp>
          </a:bodyPr>
          <a:lstStyle/>
          <a:p>
            <a:pPr algn="ctr" rtl="1"/>
            <a:r>
              <a:rPr lang="fa-IR" sz="3600" kern="10" dirty="0">
                <a:ln w="12700">
                  <a:noFill/>
                  <a:round/>
                  <a:headEnd/>
                  <a:tailEnd/>
                </a:ln>
                <a:solidFill>
                  <a:srgbClr val="0000FF"/>
                </a:solidFill>
                <a:cs typeface="B Nazanin" panose="00000400000000000000" pitchFamily="2" charset="-78"/>
              </a:rPr>
              <a:t>با تشکر از : </a:t>
            </a:r>
          </a:p>
          <a:p>
            <a:pPr algn="ctr" rtl="1"/>
            <a:r>
              <a:rPr lang="fa-IR" sz="3600" kern="10" dirty="0">
                <a:ln w="12700">
                  <a:noFill/>
                  <a:round/>
                  <a:headEnd/>
                  <a:tailEnd/>
                </a:ln>
                <a:solidFill>
                  <a:srgbClr val="0000FF"/>
                </a:solidFill>
                <a:cs typeface="B Nazanin" panose="00000400000000000000" pitchFamily="2" charset="-78"/>
              </a:rPr>
              <a:t> استاد عزیز و همکلاسی های محترم </a:t>
            </a:r>
          </a:p>
        </p:txBody>
      </p:sp>
      <p:sp>
        <p:nvSpPr>
          <p:cNvPr id="181255" name="Text Box 7"/>
          <p:cNvSpPr txBox="1">
            <a:spLocks noChangeArrowheads="1"/>
          </p:cNvSpPr>
          <p:nvPr/>
        </p:nvSpPr>
        <p:spPr bwMode="auto">
          <a:xfrm>
            <a:off x="1643621" y="3242248"/>
            <a:ext cx="8904757" cy="2146742"/>
          </a:xfrm>
          <a:prstGeom prst="rect">
            <a:avLst/>
          </a:prstGeom>
          <a:noFill/>
          <a:ln w="9525">
            <a:noFill/>
            <a:miter lim="800000"/>
            <a:headEnd/>
            <a:tailEnd/>
          </a:ln>
          <a:effectLst/>
        </p:spPr>
        <p:txBody>
          <a:bodyPr wrap="square">
            <a:spAutoFit/>
          </a:bodyPr>
          <a:lstStyle/>
          <a:p>
            <a:pPr algn="ctr">
              <a:lnSpc>
                <a:spcPct val="240000"/>
              </a:lnSpc>
              <a:spcBef>
                <a:spcPct val="50000"/>
              </a:spcBef>
            </a:pPr>
            <a:r>
              <a:rPr lang="ar-SA" sz="3000" dirty="0">
                <a:solidFill>
                  <a:srgbClr val="FFFF00"/>
                </a:solidFill>
                <a:cs typeface="B Nazanin" panose="00000400000000000000" pitchFamily="2" charset="-78"/>
              </a:rPr>
              <a:t>یه هیزم شکن وقتی خسته میشه که تبرش کند بشه ، نه اینکه هیزمش زیاد بشه ! تبر ما انسان ها باورهامونه نه آرزوهامون</a:t>
            </a:r>
            <a:endParaRPr lang="en-US" sz="3000" dirty="0">
              <a:solidFill>
                <a:srgbClr val="FFFF00"/>
              </a:solidFill>
              <a:cs typeface="B Nazanin" panose="00000400000000000000" pitchFamily="2" charset="-78"/>
            </a:endParaRPr>
          </a:p>
        </p:txBody>
      </p:sp>
    </p:spTree>
    <p:extLst>
      <p:ext uri="{BB962C8B-B14F-4D97-AF65-F5344CB8AC3E}">
        <p14:creationId xmlns:p14="http://schemas.microsoft.com/office/powerpoint/2010/main" val="177968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strips(downLeft)">
                                      <p:cBhvr>
                                        <p:cTn id="7" dur="500"/>
                                        <p:tgtEl>
                                          <p:spTgt spid="181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252"/>
                                        </p:tgtEl>
                                        <p:attrNameLst>
                                          <p:attrName>style.visibility</p:attrName>
                                        </p:attrNameLst>
                                      </p:cBhvr>
                                      <p:to>
                                        <p:strVal val="visible"/>
                                      </p:to>
                                    </p:set>
                                    <p:animEffect transition="in" filter="fade">
                                      <p:cBhvr>
                                        <p:cTn id="11" dur="2000"/>
                                        <p:tgtEl>
                                          <p:spTgt spid="18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5121" y="141667"/>
            <a:ext cx="1120462" cy="707886"/>
          </a:xfrm>
          <a:prstGeom prst="rect">
            <a:avLst/>
          </a:prstGeom>
          <a:noFill/>
        </p:spPr>
        <p:txBody>
          <a:bodyPr wrap="square" rtlCol="0">
            <a:spAutoFit/>
          </a:bodyPr>
          <a:lstStyle/>
          <a:p>
            <a:r>
              <a:rPr lang="fa-IR" sz="4000" b="1" dirty="0" smtClean="0">
                <a:solidFill>
                  <a:srgbClr val="0070C0"/>
                </a:solidFill>
                <a:cs typeface="B Nazanin" panose="00000400000000000000" pitchFamily="2" charset="-78"/>
              </a:rPr>
              <a:t>منبع</a:t>
            </a:r>
            <a:endParaRPr lang="en-US" sz="4000" b="1" dirty="0">
              <a:solidFill>
                <a:srgbClr val="0070C0"/>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495" y="1166275"/>
            <a:ext cx="4699715" cy="5486917"/>
          </a:xfrm>
          <a:prstGeom prst="rect">
            <a:avLst/>
          </a:prstGeom>
        </p:spPr>
      </p:pic>
    </p:spTree>
    <p:extLst>
      <p:ext uri="{BB962C8B-B14F-4D97-AF65-F5344CB8AC3E}">
        <p14:creationId xmlns:p14="http://schemas.microsoft.com/office/powerpoint/2010/main" val="178136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2936383" y="321705"/>
            <a:ext cx="8923898" cy="3889687"/>
          </a:xfrm>
        </p:spPr>
        <p:txBody>
          <a:bodyPr/>
          <a:lstStyle/>
          <a:p>
            <a:pPr algn="r" rtl="1" eaLnBrk="1" fontAlgn="auto" hangingPunct="1">
              <a:spcAft>
                <a:spcPts val="0"/>
              </a:spcAft>
              <a:defRPr/>
            </a:pPr>
            <a:r>
              <a:rPr lang="fa-IR" sz="2700" dirty="0" smtClean="0">
                <a:solidFill>
                  <a:srgbClr val="FF0000"/>
                </a:solidFill>
                <a:cs typeface="B Nazanin" panose="00000400000000000000" pitchFamily="2" charset="-78"/>
              </a:rPr>
              <a:t>تعریف مدیریت استراتژیک</a:t>
            </a:r>
            <a:r>
              <a:rPr lang="en-US" sz="2700" dirty="0" smtClean="0">
                <a:solidFill>
                  <a:srgbClr val="FF0000"/>
                </a:solidFill>
                <a:cs typeface="B Nazanin" panose="00000400000000000000" pitchFamily="2" charset="-78"/>
              </a:rPr>
              <a:t> : </a:t>
            </a:r>
            <a:r>
              <a:rPr lang="en-US" sz="3200" dirty="0" smtClean="0">
                <a:solidFill>
                  <a:schemeClr val="tx1"/>
                </a:solidFill>
                <a:cs typeface="B Nazanin" panose="00000400000000000000" pitchFamily="2" charset="-78"/>
              </a:rPr>
              <a:t/>
            </a:r>
            <a:br>
              <a:rPr lang="en-US" sz="3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هنر وعلم تدوین ، اجرا وارزیابی تصمیمات وظیفه اي چندگانه که سازمان راقادر می سازد به هدفهاي بلندمدت خود دست یابد</a:t>
            </a:r>
            <a:r>
              <a:rPr lang="en-US" sz="2200" dirty="0" smtClean="0">
                <a:solidFill>
                  <a:schemeClr val="tx1"/>
                </a:solidFill>
                <a:cs typeface="B Nazanin" panose="00000400000000000000" pitchFamily="2" charset="-78"/>
              </a:rPr>
              <a:t>.</a:t>
            </a:r>
            <a:r>
              <a:rPr lang="fa-IR" sz="3200" dirty="0" smtClean="0">
                <a:solidFill>
                  <a:schemeClr val="tx1"/>
                </a:solidFill>
                <a:cs typeface="B Nazanin" panose="00000400000000000000" pitchFamily="2" charset="-78"/>
              </a:rPr>
              <a:t/>
            </a:r>
            <a:br>
              <a:rPr lang="fa-IR" sz="3200" dirty="0" smtClean="0">
                <a:solidFill>
                  <a:schemeClr val="tx1"/>
                </a:solidFill>
                <a:cs typeface="B Nazanin" panose="00000400000000000000" pitchFamily="2" charset="-78"/>
              </a:rPr>
            </a:br>
            <a:r>
              <a:rPr lang="ar-SA" sz="3200" dirty="0" smtClean="0">
                <a:solidFill>
                  <a:schemeClr val="tx1"/>
                </a:solidFill>
                <a:cs typeface="B Nazanin" panose="00000400000000000000" pitchFamily="2" charset="-78"/>
              </a:rPr>
              <a:t> </a:t>
            </a:r>
            <a:r>
              <a:rPr lang="fa-IR" sz="3100" dirty="0" smtClean="0">
                <a:solidFill>
                  <a:schemeClr val="tx1"/>
                </a:solidFill>
                <a:cs typeface="B Nazanin" panose="00000400000000000000" pitchFamily="2" charset="-78"/>
              </a:rPr>
              <a:t/>
            </a:r>
            <a:br>
              <a:rPr lang="fa-IR" sz="3100" dirty="0" smtClean="0">
                <a:solidFill>
                  <a:schemeClr val="tx1"/>
                </a:solidFill>
                <a:cs typeface="B Nazanin" panose="00000400000000000000" pitchFamily="2" charset="-78"/>
              </a:rPr>
            </a:br>
            <a:r>
              <a:rPr lang="fa-IR" sz="2700" dirty="0" smtClean="0">
                <a:solidFill>
                  <a:srgbClr val="FF0000"/>
                </a:solidFill>
                <a:cs typeface="B Nazanin" panose="00000400000000000000" pitchFamily="2" charset="-78"/>
              </a:rPr>
              <a:t>فرآیند مدیریت استراتژیک (</a:t>
            </a:r>
            <a:r>
              <a:rPr lang="en-US" sz="2700" dirty="0" smtClean="0">
                <a:solidFill>
                  <a:srgbClr val="FF0000"/>
                </a:solidFill>
                <a:cs typeface="B Nazanin" panose="00000400000000000000" pitchFamily="2" charset="-78"/>
              </a:rPr>
              <a:t>Strategies management process </a:t>
            </a:r>
            <a:r>
              <a:rPr lang="fa-IR" sz="2700" dirty="0" smtClean="0">
                <a:solidFill>
                  <a:srgbClr val="FF0000"/>
                </a:solidFill>
                <a:cs typeface="B Nazanin" panose="00000400000000000000" pitchFamily="2" charset="-78"/>
              </a:rPr>
              <a:t>)</a:t>
            </a:r>
            <a:r>
              <a:rPr lang="en-US" sz="2200" dirty="0" smtClean="0">
                <a:solidFill>
                  <a:schemeClr val="tx1"/>
                </a:solidFill>
                <a:cs typeface="B Nazanin" panose="00000400000000000000" pitchFamily="2" charset="-78"/>
              </a:rPr>
              <a:t/>
            </a:r>
            <a:br>
              <a:rPr lang="en-US" sz="2200" dirty="0" smtClean="0">
                <a:solidFill>
                  <a:schemeClr val="tx1"/>
                </a:solidFill>
                <a:cs typeface="B Nazanin" panose="00000400000000000000" pitchFamily="2" charset="-78"/>
              </a:rPr>
            </a:br>
            <a:r>
              <a:rPr lang="en-US" sz="2200" dirty="0" smtClean="0">
                <a:solidFill>
                  <a:schemeClr val="tx1"/>
                </a:solidFill>
                <a:cs typeface="B Nazanin" panose="00000400000000000000" pitchFamily="2" charset="-78"/>
              </a:rPr>
              <a:t>-1 </a:t>
            </a:r>
            <a:r>
              <a:rPr lang="fa-IR" sz="2200" dirty="0" smtClean="0">
                <a:solidFill>
                  <a:schemeClr val="tx1"/>
                </a:solidFill>
                <a:cs typeface="B Nazanin" panose="00000400000000000000" pitchFamily="2" charset="-78"/>
              </a:rPr>
              <a:t> تدوین استراتژي ها</a:t>
            </a:r>
            <a:r>
              <a:rPr lang="en-US" sz="2200" dirty="0" smtClean="0">
                <a:solidFill>
                  <a:schemeClr val="tx1"/>
                </a:solidFill>
                <a:cs typeface="B Nazanin" panose="00000400000000000000" pitchFamily="2" charset="-78"/>
              </a:rPr>
              <a:t/>
            </a:r>
            <a:br>
              <a:rPr lang="en-US" sz="2200" dirty="0" smtClean="0">
                <a:solidFill>
                  <a:schemeClr val="tx1"/>
                </a:solidFill>
                <a:cs typeface="B Nazanin" panose="00000400000000000000" pitchFamily="2" charset="-78"/>
              </a:rPr>
            </a:br>
            <a:r>
              <a:rPr lang="en-US" sz="2200" dirty="0" smtClean="0">
                <a:solidFill>
                  <a:schemeClr val="tx1"/>
                </a:solidFill>
                <a:cs typeface="B Nazanin" panose="00000400000000000000" pitchFamily="2" charset="-78"/>
              </a:rPr>
              <a:t>-2 </a:t>
            </a:r>
            <a:r>
              <a:rPr lang="fa-IR" sz="2200" dirty="0" smtClean="0">
                <a:solidFill>
                  <a:schemeClr val="tx1"/>
                </a:solidFill>
                <a:cs typeface="B Nazanin" panose="00000400000000000000" pitchFamily="2" charset="-78"/>
              </a:rPr>
              <a:t> اجراي استراتژي ها</a:t>
            </a:r>
            <a:r>
              <a:rPr lang="en-US" sz="2200" dirty="0" smtClean="0">
                <a:solidFill>
                  <a:schemeClr val="tx1"/>
                </a:solidFill>
                <a:cs typeface="B Nazanin" panose="00000400000000000000" pitchFamily="2" charset="-78"/>
              </a:rPr>
              <a:t/>
            </a:r>
            <a:br>
              <a:rPr lang="en-US" sz="2200" dirty="0" smtClean="0">
                <a:solidFill>
                  <a:schemeClr val="tx1"/>
                </a:solidFill>
                <a:cs typeface="B Nazanin" panose="00000400000000000000" pitchFamily="2" charset="-78"/>
              </a:rPr>
            </a:br>
            <a:r>
              <a:rPr lang="en-US" sz="2200" dirty="0" smtClean="0">
                <a:solidFill>
                  <a:schemeClr val="tx1"/>
                </a:solidFill>
                <a:cs typeface="B Nazanin" panose="00000400000000000000" pitchFamily="2" charset="-78"/>
              </a:rPr>
              <a:t> -3 </a:t>
            </a:r>
            <a:r>
              <a:rPr lang="fa-IR" sz="2200" dirty="0" smtClean="0">
                <a:solidFill>
                  <a:schemeClr val="tx1"/>
                </a:solidFill>
                <a:cs typeface="B Nazanin" panose="00000400000000000000" pitchFamily="2" charset="-78"/>
              </a:rPr>
              <a:t>ارزیابی استراتژي ها </a:t>
            </a:r>
            <a:endParaRPr lang="en-US" sz="3800" dirty="0">
              <a:solidFill>
                <a:schemeClr val="tx1"/>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454" y="2438400"/>
            <a:ext cx="4572000" cy="4419600"/>
          </a:xfrm>
          <a:prstGeom prst="rect">
            <a:avLst/>
          </a:prstGeom>
        </p:spPr>
      </p:pic>
    </p:spTree>
    <p:extLst>
      <p:ext uri="{BB962C8B-B14F-4D97-AF65-F5344CB8AC3E}">
        <p14:creationId xmlns:p14="http://schemas.microsoft.com/office/powerpoint/2010/main" val="401409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2577654" y="241257"/>
            <a:ext cx="8177240" cy="6286543"/>
          </a:xfrm>
        </p:spPr>
        <p:txBody>
          <a:bodyPr>
            <a:noAutofit/>
          </a:bodyPr>
          <a:lstStyle/>
          <a:p>
            <a:pPr algn="r" rtl="1">
              <a:defRPr/>
            </a:pPr>
            <a:r>
              <a:rPr lang="fa-IR" sz="2800" dirty="0" smtClean="0">
                <a:solidFill>
                  <a:srgbClr val="FF0000"/>
                </a:solidFill>
                <a:cs typeface="B Nazanin" panose="00000400000000000000" pitchFamily="2" charset="-78"/>
              </a:rPr>
              <a:t>تدوین استراتژي ها</a:t>
            </a:r>
            <a:r>
              <a:rPr lang="en-US" sz="2000" dirty="0" smtClean="0">
                <a:solidFill>
                  <a:schemeClr val="tx1"/>
                </a:solidFill>
                <a:cs typeface="B Nazanin" panose="00000400000000000000" pitchFamily="2" charset="-78"/>
              </a:rPr>
              <a:t/>
            </a:r>
            <a:br>
              <a:rPr lang="en-US"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مقصود از تدوین استراتژي این است که ماموریت شرکت تعیین شود،شناسایی عواملی که در محیط خارجی سازمان راتهدید میکنند یا فرصتهایی رابه وجود می آورند ، شناسایی نقاط قوت وضعف داخلی سازمان ، تعیین هدفهایی بلند مدت،در نظرگرفتن استراتژیهاي گوناگون وانتخاب استراتژي خاص جهت ادامه فعالیت</a:t>
            </a:r>
            <a:r>
              <a:rPr lang="en-US" sz="2000" dirty="0" smtClean="0">
                <a:solidFill>
                  <a:schemeClr val="tx1"/>
                </a:solidFill>
                <a:cs typeface="B Nazanin" panose="00000400000000000000" pitchFamily="2" charset="-78"/>
              </a:rPr>
              <a:t>.</a:t>
            </a:r>
            <a:r>
              <a:rPr lang="fa-IR" sz="2000" dirty="0" smtClean="0">
                <a:solidFill>
                  <a:schemeClr val="tx1"/>
                </a:solidFill>
                <a:cs typeface="B Nazanin" panose="00000400000000000000" pitchFamily="2" charset="-78"/>
              </a:rPr>
              <a:t/>
            </a:r>
            <a:br>
              <a:rPr lang="fa-IR" sz="2000" dirty="0" smtClean="0">
                <a:solidFill>
                  <a:schemeClr val="tx1"/>
                </a:solidFill>
                <a:cs typeface="B Nazanin" panose="00000400000000000000" pitchFamily="2" charset="-78"/>
              </a:rPr>
            </a:br>
            <a:r>
              <a:rPr lang="en-US" sz="2000" dirty="0" smtClean="0">
                <a:solidFill>
                  <a:schemeClr val="tx1"/>
                </a:solidFill>
                <a:cs typeface="B Nazanin" panose="00000400000000000000" pitchFamily="2" charset="-78"/>
              </a:rPr>
              <a:t/>
            </a:r>
            <a:br>
              <a:rPr lang="en-US" sz="2000" dirty="0" smtClean="0">
                <a:solidFill>
                  <a:schemeClr val="tx1"/>
                </a:solidFill>
                <a:cs typeface="B Nazanin" panose="00000400000000000000" pitchFamily="2" charset="-78"/>
              </a:rPr>
            </a:br>
            <a:r>
              <a:rPr lang="fa-IR" sz="2800" dirty="0" smtClean="0">
                <a:solidFill>
                  <a:srgbClr val="FF0000"/>
                </a:solidFill>
                <a:cs typeface="B Nazanin" panose="00000400000000000000" pitchFamily="2" charset="-78"/>
              </a:rPr>
              <a:t>اجراي استراتژي ها</a:t>
            </a:r>
            <a:r>
              <a:rPr lang="en-US" sz="2000" dirty="0" smtClean="0">
                <a:solidFill>
                  <a:schemeClr val="tx1"/>
                </a:solidFill>
                <a:cs typeface="B Nazanin" panose="00000400000000000000" pitchFamily="2" charset="-78"/>
              </a:rPr>
              <a:t/>
            </a:r>
            <a:br>
              <a:rPr lang="en-US"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اجراي استراتژي ها رامرحله عملی مدیریت استراتژیک می نامند.منظور از اجراي استراتژي ها این است که کارکنان ومدیران بسیج شوند واستراتژي تدوین شده رابه مرحله عمل در آورند.در مدیریت استراتژي مرحله اجراي مشکل ترین مرحله بوده،وایجاب میکند که افراد خود را متعهد به سازمان نمایند،موفقیت مرحله اجرایی استراتژي هابدین امر بستگی دارد که مدیران بتوانند در کارکنان ایجاد انگیزه نمایند</a:t>
            </a:r>
            <a:r>
              <a:rPr lang="en-US" sz="2000" dirty="0" smtClean="0">
                <a:solidFill>
                  <a:schemeClr val="tx1"/>
                </a:solidFill>
                <a:cs typeface="B Nazanin" panose="00000400000000000000" pitchFamily="2" charset="-78"/>
              </a:rPr>
              <a:t>.</a:t>
            </a:r>
            <a:r>
              <a:rPr lang="fa-IR" sz="2000" dirty="0" smtClean="0">
                <a:solidFill>
                  <a:schemeClr val="tx1"/>
                </a:solidFill>
                <a:cs typeface="B Nazanin" panose="00000400000000000000" pitchFamily="2" charset="-78"/>
              </a:rPr>
              <a:t> </a:t>
            </a:r>
            <a:br>
              <a:rPr lang="fa-IR" sz="20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
            </a:r>
            <a:br>
              <a:rPr lang="fa-IR" sz="2400" dirty="0" smtClean="0">
                <a:solidFill>
                  <a:schemeClr val="tx1"/>
                </a:solidFill>
                <a:cs typeface="B Nazanin" panose="00000400000000000000" pitchFamily="2" charset="-78"/>
              </a:rPr>
            </a:br>
            <a:r>
              <a:rPr lang="fa-IR" sz="2800" dirty="0" smtClean="0">
                <a:solidFill>
                  <a:srgbClr val="FF0000"/>
                </a:solidFill>
                <a:cs typeface="B Nazanin" panose="00000400000000000000" pitchFamily="2" charset="-78"/>
              </a:rPr>
              <a:t> ارزیابی استراتژي ها</a:t>
            </a:r>
            <a:r>
              <a:rPr lang="en-US" sz="2000" dirty="0" smtClean="0">
                <a:solidFill>
                  <a:schemeClr val="tx1"/>
                </a:solidFill>
                <a:cs typeface="B Nazanin" panose="00000400000000000000" pitchFamily="2" charset="-78"/>
              </a:rPr>
              <a:t/>
            </a:r>
            <a:br>
              <a:rPr lang="en-US"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آخرین مرحله در مدیریت استراتژیک ارزیابی استراتژیک بوده که سه فعالیت عمده به شرح زیر صورت می گیرد</a:t>
            </a:r>
            <a:r>
              <a:rPr lang="en-US" sz="2000" dirty="0" smtClean="0">
                <a:solidFill>
                  <a:schemeClr val="tx1"/>
                </a:solidFill>
                <a:cs typeface="B Nazanin" panose="00000400000000000000" pitchFamily="2" charset="-78"/>
              </a:rPr>
              <a:t>:</a:t>
            </a:r>
            <a:br>
              <a:rPr lang="en-US"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الف- بررسی عوامل داخلی وخارجی که پایه واساس استراتژیهاي کنونی قرارگرفته اند</a:t>
            </a:r>
            <a:r>
              <a:rPr lang="en-US" sz="2000" dirty="0" smtClean="0">
                <a:solidFill>
                  <a:schemeClr val="tx1"/>
                </a:solidFill>
                <a:cs typeface="B Nazanin" panose="00000400000000000000" pitchFamily="2" charset="-78"/>
              </a:rPr>
              <a:t>.</a:t>
            </a:r>
            <a:br>
              <a:rPr lang="en-US"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ب- محاسبه وسنجش عملکرد ها</a:t>
            </a:r>
            <a:r>
              <a:rPr lang="en-US" sz="2000" dirty="0" smtClean="0">
                <a:solidFill>
                  <a:schemeClr val="tx1"/>
                </a:solidFill>
                <a:cs typeface="B Nazanin" panose="00000400000000000000" pitchFamily="2" charset="-78"/>
              </a:rPr>
              <a:t/>
            </a:r>
            <a:br>
              <a:rPr lang="en-US"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ج- اقدامات اصلاحی </a:t>
            </a:r>
            <a:r>
              <a:rPr lang="en-US" sz="2000" dirty="0" smtClean="0">
                <a:solidFill>
                  <a:schemeClr val="tx1"/>
                </a:solidFill>
                <a:cs typeface="B Nazanin" panose="00000400000000000000" pitchFamily="2" charset="-78"/>
              </a:rPr>
              <a:t/>
            </a:r>
            <a:br>
              <a:rPr lang="en-US" sz="2000" dirty="0" smtClean="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746718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9244" y="222564"/>
            <a:ext cx="8286750" cy="6432530"/>
          </a:xfrm>
          <a:prstGeom prst="rect">
            <a:avLst/>
          </a:prstGeom>
        </p:spPr>
        <p:txBody>
          <a:bodyPr>
            <a:spAutoFit/>
          </a:bodyPr>
          <a:lstStyle/>
          <a:p>
            <a:pPr algn="r" rtl="1">
              <a:defRPr/>
            </a:pPr>
            <a:r>
              <a:rPr lang="fa-IR" sz="2400" dirty="0">
                <a:solidFill>
                  <a:srgbClr val="FF0000"/>
                </a:solidFill>
                <a:latin typeface="+mj-lt"/>
                <a:ea typeface="+mj-ea"/>
                <a:cs typeface="B Nazanin" panose="00000400000000000000" pitchFamily="2" charset="-78"/>
              </a:rPr>
              <a:t>اصطلاحات کلیدي در مدیریت استراتژي</a:t>
            </a:r>
            <a:r>
              <a:rPr lang="en-US" sz="2400" dirty="0">
                <a:solidFill>
                  <a:srgbClr val="FF0000"/>
                </a:solidFill>
                <a:latin typeface="+mj-lt"/>
                <a:ea typeface="+mj-ea"/>
                <a:cs typeface="B Nazanin" panose="00000400000000000000" pitchFamily="2" charset="-78"/>
              </a:rPr>
              <a:t>:</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en-US" sz="2800" dirty="0">
                <a:latin typeface="+mj-lt"/>
                <a:ea typeface="+mj-ea"/>
                <a:cs typeface="B Nazanin" panose="00000400000000000000" pitchFamily="2" charset="-78"/>
              </a:rPr>
              <a:t> </a:t>
            </a:r>
            <a:r>
              <a:rPr lang="fa-IR" sz="2800" dirty="0">
                <a:solidFill>
                  <a:srgbClr val="FF0000"/>
                </a:solidFill>
                <a:latin typeface="+mj-lt"/>
                <a:ea typeface="+mj-ea"/>
                <a:cs typeface="B Nazanin" panose="00000400000000000000" pitchFamily="2" charset="-78"/>
              </a:rPr>
              <a:t>ا-استراتژیست ها</a:t>
            </a:r>
            <a:r>
              <a:rPr lang="en-US" sz="2800" dirty="0">
                <a:latin typeface="+mj-lt"/>
                <a:ea typeface="+mj-ea"/>
                <a:cs typeface="B Nazanin" panose="00000400000000000000" pitchFamily="2" charset="-78"/>
              </a:rPr>
              <a:t/>
            </a:r>
            <a:br>
              <a:rPr lang="en-US" sz="2800" dirty="0">
                <a:latin typeface="+mj-lt"/>
                <a:ea typeface="+mj-ea"/>
                <a:cs typeface="B Nazanin" panose="00000400000000000000" pitchFamily="2" charset="-78"/>
              </a:rPr>
            </a:br>
            <a:r>
              <a:rPr lang="fa-IR" sz="2000" dirty="0">
                <a:latin typeface="+mj-lt"/>
                <a:ea typeface="+mj-ea"/>
                <a:cs typeface="B Nazanin" panose="00000400000000000000" pitchFamily="2" charset="-78"/>
              </a:rPr>
              <a:t>افرادي هستند که مسئول موفقیت یا شکست سازمان می باشندوعهده دار سه مسئولیت اصلی هستند </a:t>
            </a:r>
          </a:p>
          <a:p>
            <a:pPr algn="r" rtl="1">
              <a:defRPr/>
            </a:pPr>
            <a:r>
              <a:rPr lang="fa-IR" sz="2000" dirty="0">
                <a:latin typeface="+mj-lt"/>
                <a:ea typeface="+mj-ea"/>
                <a:cs typeface="B Nazanin" panose="00000400000000000000" pitchFamily="2" charset="-78"/>
              </a:rPr>
              <a:t>الف –ایجاد یک بستر براي تغییر</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ب –ایجاد تعهد واحساس مالکیت</a:t>
            </a:r>
            <a:r>
              <a:rPr lang="en-US" sz="2000" dirty="0">
                <a:latin typeface="+mj-lt"/>
                <a:ea typeface="+mj-ea"/>
                <a:cs typeface="B Nazanin" panose="00000400000000000000" pitchFamily="2" charset="-78"/>
              </a:rPr>
              <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ج –ایجاد توازن بین ثبات ونوآوري</a:t>
            </a:r>
          </a:p>
          <a:p>
            <a:pPr algn="r" rtl="1">
              <a:defRPr/>
            </a:pPr>
            <a:r>
              <a:rPr lang="fa-IR" sz="2800" dirty="0">
                <a:solidFill>
                  <a:srgbClr val="FF0000"/>
                </a:solidFill>
                <a:latin typeface="+mj-lt"/>
                <a:ea typeface="+mj-ea"/>
                <a:cs typeface="B Nazanin" panose="00000400000000000000" pitchFamily="2" charset="-78"/>
              </a:rPr>
              <a:t>2- بیانیه هاي ماموریت</a:t>
            </a:r>
            <a:r>
              <a:rPr lang="en-US" sz="2000" dirty="0">
                <a:cs typeface="B Nazanin" panose="00000400000000000000" pitchFamily="2" charset="-78"/>
              </a:rPr>
              <a:t/>
            </a:r>
            <a:br>
              <a:rPr lang="en-US" sz="2000" dirty="0">
                <a:cs typeface="B Nazanin" panose="00000400000000000000" pitchFamily="2" charset="-78"/>
              </a:rPr>
            </a:br>
            <a:r>
              <a:rPr lang="fa-IR" sz="2000" dirty="0">
                <a:latin typeface="+mj-lt"/>
                <a:ea typeface="+mj-ea"/>
                <a:cs typeface="B Nazanin" panose="00000400000000000000" pitchFamily="2" charset="-78"/>
              </a:rPr>
              <a:t>سندي است که یک سازمان را از سایر سازمانهاي مشابه متمایز می نماید، ماموریت سازمان نشان دهنده طیف فعالیت از نظر محصول وبازاربوده در بیانیه ماموریت پرسشی که پیش روي همه استراتزي ها وجود دارد این است که :(((ما به چه کاري مشغول هستیم ؟))) یک رسالت بیانگر ارزش ها و اولویتهاي یک سازمان است</a:t>
            </a:r>
            <a:r>
              <a:rPr lang="en-US" sz="2000" dirty="0">
                <a:latin typeface="+mj-lt"/>
                <a:ea typeface="+mj-ea"/>
                <a:cs typeface="B Nazanin" panose="00000400000000000000" pitchFamily="2" charset="-78"/>
              </a:rPr>
              <a:t> .</a:t>
            </a:r>
            <a:endParaRPr lang="fa-IR" sz="2000" dirty="0">
              <a:latin typeface="+mj-lt"/>
              <a:ea typeface="+mj-ea"/>
              <a:cs typeface="B Nazanin" panose="00000400000000000000" pitchFamily="2" charset="-78"/>
            </a:endParaRPr>
          </a:p>
          <a:p>
            <a:pPr algn="r" rtl="1">
              <a:defRPr/>
            </a:pPr>
            <a:r>
              <a:rPr lang="fa-IR" sz="2000" dirty="0">
                <a:latin typeface="+mj-lt"/>
                <a:ea typeface="+mj-ea"/>
                <a:cs typeface="B Nazanin" panose="00000400000000000000" pitchFamily="2" charset="-78"/>
              </a:rPr>
              <a:t> رسالت یا ماموریت سازمان: </a:t>
            </a:r>
            <a:r>
              <a:rPr lang="fa-IR" sz="2400" dirty="0">
                <a:latin typeface="+mj-lt"/>
                <a:ea typeface="+mj-ea"/>
                <a:cs typeface="B Nazanin" panose="00000400000000000000" pitchFamily="2" charset="-78"/>
              </a:rPr>
              <a:t> </a:t>
            </a:r>
            <a:r>
              <a:rPr lang="fa-IR" sz="2000" dirty="0">
                <a:latin typeface="+mj-lt"/>
                <a:ea typeface="+mj-ea"/>
                <a:cs typeface="B Nazanin" panose="00000400000000000000" pitchFamily="2" charset="-78"/>
              </a:rPr>
              <a:t>نموداري است که مسیر آینده سازمان را مشخص می نماید</a:t>
            </a:r>
            <a:r>
              <a:rPr lang="en-US" sz="2000" dirty="0">
                <a:latin typeface="+mj-lt"/>
                <a:ea typeface="+mj-ea"/>
                <a:cs typeface="B Nazanin" panose="00000400000000000000" pitchFamily="2" charset="-78"/>
              </a:rPr>
              <a:t>.</a:t>
            </a:r>
            <a:endParaRPr lang="fa-IR" sz="2000" dirty="0">
              <a:latin typeface="+mj-lt"/>
              <a:ea typeface="+mj-ea"/>
              <a:cs typeface="B Nazanin" panose="00000400000000000000" pitchFamily="2" charset="-78"/>
            </a:endParaRPr>
          </a:p>
          <a:p>
            <a:pPr algn="r" rtl="1">
              <a:defRPr/>
            </a:pPr>
            <a:r>
              <a:rPr lang="en-US" sz="2800" dirty="0">
                <a:latin typeface="+mj-lt"/>
                <a:ea typeface="+mj-ea"/>
                <a:cs typeface="B Nazanin" panose="00000400000000000000" pitchFamily="2" charset="-78"/>
              </a:rPr>
              <a:t> </a:t>
            </a:r>
            <a:r>
              <a:rPr lang="fa-IR" sz="2800" dirty="0">
                <a:solidFill>
                  <a:srgbClr val="FF0000"/>
                </a:solidFill>
                <a:latin typeface="+mj-lt"/>
                <a:ea typeface="+mj-ea"/>
                <a:cs typeface="B Nazanin" panose="00000400000000000000" pitchFamily="2" charset="-78"/>
              </a:rPr>
              <a:t>3- فرصتها وتهدیدات خارجی </a:t>
            </a:r>
            <a:r>
              <a:rPr lang="en-US" sz="2000" dirty="0">
                <a:cs typeface="B Nazanin" panose="00000400000000000000" pitchFamily="2" charset="-78"/>
              </a:rPr>
              <a:t/>
            </a:r>
            <a:br>
              <a:rPr lang="en-US" sz="2000" dirty="0">
                <a:cs typeface="B Nazanin" panose="00000400000000000000" pitchFamily="2" charset="-78"/>
              </a:rPr>
            </a:br>
            <a:r>
              <a:rPr lang="fa-IR" sz="2000" dirty="0">
                <a:latin typeface="+mj-lt"/>
                <a:ea typeface="+mj-ea"/>
                <a:cs typeface="B Nazanin" panose="00000400000000000000" pitchFamily="2" charset="-78"/>
              </a:rPr>
              <a:t>رویدادها وروندهاي اقتصادي ،اجتماعی ،فرهنگی ،بوم شناسی ،محیطی،سیاسی ،قانونی ،دولتی ، فن آوري ورقابتی است که می تواند به میزان زیادي در آینده به سازمان منفعت یا زیان برسانند،به عبارت دیگر فرآیند انجام دادن تحقیق وگردآوري وهمگون ساختن اطلاعات خارجی را بررسی عوامل خارجی یا تجزیه وتحلیل صنعت می نامند</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برخی دیگر از فرصت ها وتهدیدها عبارت انداز:تصویب یک قانون ،عرضه محصولی جدید به وسیله یک شرکت رقیب ،کاهش ارزش پول ، بالارفتن نرخ بهره، مبارزه علیه مواد مخدر </a:t>
            </a:r>
            <a:r>
              <a:rPr lang="fa-IR" sz="2000" dirty="0" smtClean="0">
                <a:latin typeface="+mj-lt"/>
                <a:ea typeface="+mj-ea"/>
                <a:cs typeface="B Nazanin" panose="00000400000000000000" pitchFamily="2" charset="-78"/>
              </a:rPr>
              <a:t>وغیره</a:t>
            </a: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3213046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5610" y="117693"/>
            <a:ext cx="8286750" cy="6740307"/>
          </a:xfrm>
          <a:prstGeom prst="rect">
            <a:avLst/>
          </a:prstGeom>
        </p:spPr>
        <p:txBody>
          <a:bodyPr>
            <a:spAutoFit/>
          </a:bodyPr>
          <a:lstStyle/>
          <a:p>
            <a:pPr algn="r" rtl="1">
              <a:defRPr/>
            </a:pPr>
            <a:endParaRPr lang="fa-IR" sz="2800" dirty="0">
              <a:latin typeface="+mj-lt"/>
              <a:ea typeface="+mj-ea"/>
              <a:cs typeface="B Nazanin" panose="00000400000000000000" pitchFamily="2" charset="-78"/>
            </a:endParaRPr>
          </a:p>
          <a:p>
            <a:pPr algn="r" rtl="1">
              <a:defRPr/>
            </a:pPr>
            <a:r>
              <a:rPr lang="fa-IR" sz="2800" dirty="0">
                <a:solidFill>
                  <a:srgbClr val="FF0000"/>
                </a:solidFill>
                <a:latin typeface="+mj-lt"/>
                <a:ea typeface="+mj-ea"/>
                <a:cs typeface="B Nazanin" panose="00000400000000000000" pitchFamily="2" charset="-78"/>
              </a:rPr>
              <a:t>4- نقاط قوت وضعف داخلی</a:t>
            </a:r>
            <a:r>
              <a:rPr lang="en-US" sz="2000" dirty="0">
                <a:cs typeface="B Nazanin" panose="00000400000000000000" pitchFamily="2" charset="-78"/>
              </a:rPr>
              <a:t/>
            </a:r>
            <a:br>
              <a:rPr lang="en-US" sz="2000" dirty="0">
                <a:cs typeface="B Nazanin" panose="00000400000000000000" pitchFamily="2" charset="-78"/>
              </a:rPr>
            </a:br>
            <a:r>
              <a:rPr lang="fa-IR" sz="2000" dirty="0">
                <a:latin typeface="+mj-lt"/>
                <a:ea typeface="+mj-ea"/>
                <a:cs typeface="B Nazanin" panose="00000400000000000000" pitchFamily="2" charset="-78"/>
              </a:rPr>
              <a:t>در زمره فعالیتهاي قابل کنترل سازمان بوده که ضروري است مدیریت استراتژیک این نقاط وضعف دوایر و واحدهاي سازمانی راشناسایی وآنها را ارزیابی کند وهمچنین می توان نقاط قوت وضعف شرکت را برحسب دستیابی به هدفهاي مورد نظر تعیین کرد.ازجمله فعالیتهاي داخلی می توان به واحدهاي مدیریتی ،بازاریابی ،امور مالی ،تحقیق وتوسعه ،سیستم هاي اطلاعات رایانه اي ودیگر واحدها اشاره نمود</a:t>
            </a:r>
            <a:r>
              <a:rPr lang="en-US" sz="2000" dirty="0">
                <a:latin typeface="+mj-lt"/>
                <a:ea typeface="+mj-ea"/>
                <a:cs typeface="B Nazanin" panose="00000400000000000000" pitchFamily="2" charset="-78"/>
              </a:rPr>
              <a:t>.</a:t>
            </a:r>
            <a:endParaRPr lang="fa-IR" sz="2000" dirty="0">
              <a:latin typeface="+mj-lt"/>
              <a:ea typeface="+mj-ea"/>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r>
              <a:rPr lang="fa-IR" sz="2800" dirty="0">
                <a:solidFill>
                  <a:srgbClr val="FF0000"/>
                </a:solidFill>
                <a:latin typeface="+mj-lt"/>
                <a:ea typeface="+mj-ea"/>
                <a:cs typeface="B Nazanin" panose="00000400000000000000" pitchFamily="2" charset="-78"/>
              </a:rPr>
              <a:t>5-</a:t>
            </a:r>
            <a:r>
              <a:rPr lang="en-US" sz="2800" dirty="0">
                <a:solidFill>
                  <a:srgbClr val="FF0000"/>
                </a:solidFill>
                <a:latin typeface="+mj-lt"/>
                <a:ea typeface="+mj-ea"/>
                <a:cs typeface="B Nazanin" panose="00000400000000000000" pitchFamily="2" charset="-78"/>
              </a:rPr>
              <a:t> </a:t>
            </a:r>
            <a:r>
              <a:rPr lang="fa-IR" sz="2800" dirty="0">
                <a:solidFill>
                  <a:srgbClr val="FF0000"/>
                </a:solidFill>
                <a:latin typeface="+mj-lt"/>
                <a:ea typeface="+mj-ea"/>
                <a:cs typeface="B Nazanin" panose="00000400000000000000" pitchFamily="2" charset="-78"/>
              </a:rPr>
              <a:t>هدفهاي بلند مدت</a:t>
            </a:r>
            <a:r>
              <a:rPr lang="en-US" sz="2000" dirty="0">
                <a:cs typeface="B Nazanin" panose="00000400000000000000" pitchFamily="2" charset="-78"/>
              </a:rPr>
              <a:t/>
            </a:r>
            <a:br>
              <a:rPr lang="en-US" sz="2000" dirty="0">
                <a:cs typeface="B Nazanin" panose="00000400000000000000" pitchFamily="2" charset="-78"/>
              </a:rPr>
            </a:br>
            <a:r>
              <a:rPr lang="fa-IR" sz="2000" dirty="0">
                <a:latin typeface="+mj-lt"/>
                <a:ea typeface="+mj-ea"/>
                <a:cs typeface="B Nazanin" panose="00000400000000000000" pitchFamily="2" charset="-78"/>
              </a:rPr>
              <a:t>به صورت نتیجه هاي خاصی که سازمان می کوشد در تامین ماموریت خود به دست آورد</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منظور از دوره بلند مدت دوره اي است که بیش از یک سال بوده وازآن نظر این هدفها براي موفقیت سازمان لازم وضروري هستند که تعیین کننده مسیر شرکت میباشند،هدفهاي بلند مدت می تواند چالشگر ،قابل سنجش ،باثبات ،معقول وروشن باشد</a:t>
            </a:r>
            <a:r>
              <a:rPr lang="en-US" sz="2000" dirty="0">
                <a:latin typeface="+mj-lt"/>
                <a:ea typeface="+mj-ea"/>
                <a:cs typeface="B Nazanin" panose="00000400000000000000" pitchFamily="2" charset="-78"/>
              </a:rPr>
              <a:t>.</a:t>
            </a:r>
            <a:endParaRPr lang="fa-IR" sz="2000" dirty="0">
              <a:latin typeface="+mj-lt"/>
              <a:ea typeface="+mj-ea"/>
              <a:cs typeface="B Nazanin" panose="00000400000000000000" pitchFamily="2" charset="-78"/>
            </a:endParaRPr>
          </a:p>
          <a:p>
            <a:pPr algn="r" rtl="1">
              <a:defRPr/>
            </a:pPr>
            <a:endParaRPr lang="fa-IR" sz="2000" dirty="0">
              <a:latin typeface="+mj-lt"/>
              <a:ea typeface="+mj-ea"/>
              <a:cs typeface="B Nazanin" panose="00000400000000000000" pitchFamily="2" charset="-78"/>
            </a:endParaRPr>
          </a:p>
          <a:p>
            <a:pPr algn="r" rtl="1">
              <a:defRPr/>
            </a:pPr>
            <a:r>
              <a:rPr lang="fa-IR" sz="2800" dirty="0">
                <a:solidFill>
                  <a:srgbClr val="FF0000"/>
                </a:solidFill>
                <a:latin typeface="+mj-lt"/>
                <a:ea typeface="+mj-ea"/>
                <a:cs typeface="B Nazanin" panose="00000400000000000000" pitchFamily="2" charset="-78"/>
              </a:rPr>
              <a:t>6-</a:t>
            </a:r>
            <a:r>
              <a:rPr lang="en-US" sz="2800" dirty="0">
                <a:solidFill>
                  <a:srgbClr val="FF0000"/>
                </a:solidFill>
                <a:latin typeface="+mj-lt"/>
                <a:ea typeface="+mj-ea"/>
                <a:cs typeface="B Nazanin" panose="00000400000000000000" pitchFamily="2" charset="-78"/>
              </a:rPr>
              <a:t> </a:t>
            </a:r>
            <a:r>
              <a:rPr lang="fa-IR" sz="2800" dirty="0">
                <a:solidFill>
                  <a:srgbClr val="FF0000"/>
                </a:solidFill>
                <a:latin typeface="+mj-lt"/>
                <a:ea typeface="+mj-ea"/>
                <a:cs typeface="B Nazanin" panose="00000400000000000000" pitchFamily="2" charset="-78"/>
              </a:rPr>
              <a:t>استراتژي ها</a:t>
            </a:r>
            <a:r>
              <a:rPr lang="en-US" sz="2000" dirty="0">
                <a:cs typeface="B Nazanin" panose="00000400000000000000" pitchFamily="2" charset="-78"/>
              </a:rPr>
              <a:t/>
            </a:r>
            <a:br>
              <a:rPr lang="en-US" sz="2000" dirty="0">
                <a:cs typeface="B Nazanin" panose="00000400000000000000" pitchFamily="2" charset="-78"/>
              </a:rPr>
            </a:br>
            <a:r>
              <a:rPr lang="fa-IR" sz="2000" dirty="0">
                <a:latin typeface="+mj-lt"/>
                <a:ea typeface="+mj-ea"/>
                <a:cs typeface="B Nazanin" panose="00000400000000000000" pitchFamily="2" charset="-78"/>
              </a:rPr>
              <a:t>استراتژي ها ابزاري هستند که شرکت می تواند بدان وسیله به هدفهاي بلند مدت خود دست یابد</a:t>
            </a:r>
            <a:r>
              <a:rPr lang="en-US" sz="2000" dirty="0">
                <a:latin typeface="+mj-lt"/>
                <a:ea typeface="+mj-ea"/>
                <a:cs typeface="B Nazanin" panose="00000400000000000000" pitchFamily="2" charset="-78"/>
              </a:rPr>
              <a:t>.</a:t>
            </a:r>
            <a:br>
              <a:rPr lang="en-US" sz="2000" dirty="0">
                <a:latin typeface="+mj-lt"/>
                <a:ea typeface="+mj-ea"/>
                <a:cs typeface="B Nazanin" panose="00000400000000000000" pitchFamily="2" charset="-78"/>
              </a:rPr>
            </a:br>
            <a:r>
              <a:rPr lang="fa-IR" sz="2000" dirty="0">
                <a:latin typeface="+mj-lt"/>
                <a:ea typeface="+mj-ea"/>
                <a:cs typeface="B Nazanin" panose="00000400000000000000" pitchFamily="2" charset="-78"/>
              </a:rPr>
              <a:t>استراتژي هاي شرکت می توانند به صورت گسترش دادن فعالیت در سطح جغرافیایی ، تنوع بخشیدن به فعالیت ها ، خرید شرکت هاي دیگر ، تولید و عرضه محصول ، رسوخ در بازار ، کاهش دادن هزینه ها ، فروش اقلامی از دارایی ها ، تفویض بسیاري از اختیارات و تشکیل مشارکت هاي خصوصی باشد</a:t>
            </a:r>
            <a:r>
              <a:rPr lang="en-US" sz="2000" dirty="0">
                <a:latin typeface="+mj-lt"/>
                <a:ea typeface="+mj-ea"/>
                <a:cs typeface="B Nazanin" panose="00000400000000000000" pitchFamily="2" charset="-78"/>
              </a:rPr>
              <a:t>.</a:t>
            </a:r>
            <a:endParaRPr lang="fa-IR" sz="2000" dirty="0">
              <a:latin typeface="+mj-lt"/>
              <a:ea typeface="+mj-ea"/>
              <a:cs typeface="B Nazanin" panose="00000400000000000000" pitchFamily="2" charset="-78"/>
            </a:endParaRPr>
          </a:p>
          <a:p>
            <a:pPr algn="r" rtl="1">
              <a:defRPr/>
            </a:pPr>
            <a:r>
              <a:rPr lang="en-US" sz="2000" dirty="0">
                <a:cs typeface="B Nazanin" panose="00000400000000000000" pitchFamily="2" charset="-78"/>
              </a:rPr>
              <a:t/>
            </a:r>
            <a:br>
              <a:rPr lang="en-US" sz="2000" dirty="0">
                <a:cs typeface="B Nazanin" panose="00000400000000000000" pitchFamily="2" charset="-78"/>
              </a:rPr>
            </a:br>
            <a:endParaRPr lang="fa-IR" sz="2000" dirty="0">
              <a:latin typeface="+mj-lt"/>
              <a:ea typeface="+mj-ea"/>
              <a:cs typeface="B Nazanin" panose="00000400000000000000" pitchFamily="2" charset="-78"/>
            </a:endParaRPr>
          </a:p>
        </p:txBody>
      </p:sp>
    </p:spTree>
    <p:extLst>
      <p:ext uri="{BB962C8B-B14F-4D97-AF65-F5344CB8AC3E}">
        <p14:creationId xmlns:p14="http://schemas.microsoft.com/office/powerpoint/2010/main" val="302500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934</Words>
  <Application>Microsoft Office PowerPoint</Application>
  <PresentationFormat>Widescreen</PresentationFormat>
  <Paragraphs>342</Paragraphs>
  <Slides>52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0 Titr Bold</vt:lpstr>
      <vt:lpstr>0 Yagut</vt:lpstr>
      <vt:lpstr>Aldhabi</vt:lpstr>
      <vt:lpstr>Arial</vt:lpstr>
      <vt:lpstr>B Nazanin</vt:lpstr>
      <vt:lpstr>Calibri</vt:lpstr>
      <vt:lpstr>Calibri Light</vt:lpstr>
      <vt:lpstr>Segoe UI Symbol</vt:lpstr>
      <vt:lpstr>Symbol</vt:lpstr>
      <vt:lpstr>Wingdings</vt:lpstr>
      <vt:lpstr>Office Theme</vt:lpstr>
      <vt:lpstr>PowerPoint Presentation</vt:lpstr>
      <vt:lpstr>PowerPoint Presentation</vt:lpstr>
      <vt:lpstr>PowerPoint Presentation</vt:lpstr>
      <vt:lpstr>فصل اول :            ماهیت مدیریت استراتژیک  در این فصل چندین موضوع بر همه فصل های کتاب اثرات زیادی دارند    1- رویدادهای جهانی :  بر همه تصمیمات استراتژیک اثرات واقعی دارند  2- فن آوی اطلاعات :  بصورت یکی از ابزارهای حیاتی برای مدیریت استراتژیک درآمده است ( شبکه رایانه جهانی ) 3- محیط طبیعی :  به صورت یک موضوع بسیار مهم مدیریت استراتژیک    رویدادهای جهانی ( مرز کشورها نمی تواند محدوده تصورات ما را تعیین کنند )  </vt:lpstr>
      <vt:lpstr>: پایه های مدیریت استراتژیک بر اساس میزان ادارک مدیران از عوامل زیرمیباشد   شرکت های رغیب  بازارها  قیمت ها  عرضه کنندگان مواد اولیه  توزیع کنندگان  دولت ها  بستانکاران  مشتریان که در سراسر دنیا وجود دارند . </vt:lpstr>
      <vt:lpstr>تعریف مدیریت استراتژیک :  هنر وعلم تدوین ، اجرا وارزیابی تصمیمات وظیفه اي چندگانه که سازمان راقادر می سازد به هدفهاي بلندمدت خود دست یابد.   فرآیند مدیریت استراتژیک (Strategies management process ) -1  تدوین استراتژي ها -2  اجراي استراتژي ها  -3 ارزیابی استراتژي ها </vt:lpstr>
      <vt:lpstr>تدوین استراتژي ها مقصود از تدوین استراتژي این است که ماموریت شرکت تعیین شود،شناسایی عواملی که در محیط خارجی سازمان راتهدید میکنند یا فرصتهایی رابه وجود می آورند ، شناسایی نقاط قوت وضعف داخلی سازمان ، تعیین هدفهایی بلند مدت،در نظرگرفتن استراتژیهاي گوناگون وانتخاب استراتژي خاص جهت ادامه فعالیت.  اجراي استراتژي ها اجراي استراتژي ها رامرحله عملی مدیریت استراتژیک می نامند.منظور از اجراي استراتژي ها این است که کارکنان ومدیران بسیج شوند واستراتژي تدوین شده رابه مرحله عمل در آورند.در مدیریت استراتژي مرحله اجراي مشکل ترین مرحله بوده،وایجاب میکند که افراد خود را متعهد به سازمان نمایند،موفقیت مرحله اجرایی استراتژي هابدین امر بستگی دارد که مدیران بتوانند در کارکنان ایجاد انگیزه نمایند.    ارزیابی استراتژي ها آخرین مرحله در مدیریت استراتژیک ارزیابی استراتژیک بوده که سه فعالیت عمده به شرح زیر صورت می گیرد: الف- بررسی عوامل داخلی وخارجی که پایه واساس استراتژیهاي کنونی قرارگرفته اند. ب- محاسبه وسنجش عملکرد ها ج- اقدامات اصلاحی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2018-08-31T08:32:41Z</dcterms:created>
  <dcterms:modified xsi:type="dcterms:W3CDTF">2018-08-31T08:32:46Z</dcterms:modified>
</cp:coreProperties>
</file>