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140"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
            <a:ext cx="9602787" cy="1290918"/>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80412"/>
          </a:xfrm>
          <a:prstGeom prst="rect">
            <a:avLst/>
          </a:prstGeom>
        </p:spPr>
      </p:pic>
    </p:spTree>
    <p:extLst>
      <p:ext uri="{BB962C8B-B14F-4D97-AF65-F5344CB8AC3E}">
        <p14:creationId xmlns:p14="http://schemas.microsoft.com/office/powerpoint/2010/main" val="1312178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fontScale="90000"/>
          </a:bodyPr>
          <a:lstStyle/>
          <a:p>
            <a:pPr algn="ctr"/>
            <a:r>
              <a:rPr lang="fa-IR" b="1" dirty="0">
                <a:solidFill>
                  <a:srgbClr val="00B0F0"/>
                </a:solidFill>
                <a:cs typeface="B Nazanin" panose="00000400000000000000" pitchFamily="2" charset="-78"/>
              </a:rPr>
              <a:t>حلقۀ بازاریابی ویروسی</a:t>
            </a:r>
            <a:r>
              <a:rPr lang="fa-IR" b="1" dirty="0">
                <a:cs typeface="B Nazanin" panose="00000400000000000000" pitchFamily="2" charset="-78"/>
              </a:rPr>
              <a:t/>
            </a:r>
            <a:br>
              <a:rPr lang="fa-IR" b="1" dirty="0">
                <a:cs typeface="B Nazanin" panose="00000400000000000000" pitchFamily="2" charset="-78"/>
              </a:rPr>
            </a:br>
            <a:r>
              <a:rPr lang="fa-IR" dirty="0">
                <a:cs typeface="B Nazanin" panose="00000400000000000000" pitchFamily="2" charset="-78"/>
              </a:rPr>
              <a:t>بر اساس تمام آنچه گفته شد، می‌توان حلقه بازاریابی ویروسی را به شکل زیر رسم </a:t>
            </a:r>
            <a:r>
              <a:rPr lang="fa-IR" dirty="0" smtClean="0">
                <a:cs typeface="B Nazanin" panose="00000400000000000000" pitchFamily="2" charset="-78"/>
              </a:rPr>
              <a:t>نمود</a:t>
            </a:r>
            <a:br>
              <a:rPr lang="fa-IR" dirty="0" smtClean="0">
                <a:cs typeface="B Nazanin" panose="00000400000000000000" pitchFamily="2" charset="-78"/>
              </a:rPr>
            </a:br>
            <a:r>
              <a:rPr lang="en-US" dirty="0" smtClean="0">
                <a:cs typeface="B Nazanin" panose="00000400000000000000" pitchFamily="2" charset="-78"/>
              </a:rPr>
              <a:t/>
            </a:r>
            <a:br>
              <a:rPr lang="en-US" dirty="0" smtClean="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endParaRPr lang="en-US"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0023" y="2133600"/>
            <a:ext cx="7650050" cy="4724400"/>
          </a:xfrm>
        </p:spPr>
      </p:pic>
    </p:spTree>
    <p:extLst>
      <p:ext uri="{BB962C8B-B14F-4D97-AF65-F5344CB8AC3E}">
        <p14:creationId xmlns:p14="http://schemas.microsoft.com/office/powerpoint/2010/main" val="2313202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953037"/>
          </a:xfrm>
        </p:spPr>
        <p:txBody>
          <a:bodyPr>
            <a:normAutofit/>
          </a:bodyPr>
          <a:lstStyle/>
          <a:p>
            <a:pPr algn="ctr"/>
            <a:r>
              <a:rPr lang="fa-IR" sz="4500" b="1" dirty="0" smtClean="0">
                <a:solidFill>
                  <a:srgbClr val="002060"/>
                </a:solidFill>
                <a:cs typeface="B Nazanin" panose="00000400000000000000" pitchFamily="2" charset="-78"/>
              </a:rPr>
              <a:t>نتیجه گیری و نکات</a:t>
            </a:r>
            <a:r>
              <a:rPr lang="en-US" sz="4500" b="1" dirty="0" smtClean="0">
                <a:solidFill>
                  <a:srgbClr val="002060"/>
                </a:solidFill>
                <a:cs typeface="B Nazanin" panose="00000400000000000000" pitchFamily="2" charset="-78"/>
              </a:rPr>
              <a:t> </a:t>
            </a:r>
            <a:endParaRPr lang="en-US" sz="4500" b="1" dirty="0">
              <a:solidFill>
                <a:srgbClr val="002060"/>
              </a:solidFill>
              <a:cs typeface="B Nazanin" panose="00000400000000000000" pitchFamily="2" charset="-78"/>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1210613"/>
            <a:ext cx="8779120" cy="5138671"/>
          </a:xfrm>
        </p:spPr>
      </p:pic>
    </p:spTree>
    <p:extLst>
      <p:ext uri="{BB962C8B-B14F-4D97-AF65-F5344CB8AC3E}">
        <p14:creationId xmlns:p14="http://schemas.microsoft.com/office/powerpoint/2010/main" val="3770449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2859110"/>
          </a:xfrm>
        </p:spPr>
        <p:txBody>
          <a:bodyPr>
            <a:normAutofit/>
          </a:bodyPr>
          <a:lstStyle/>
          <a:p>
            <a:pPr algn="ctr"/>
            <a:r>
              <a:rPr lang="fa-IR" sz="4000" dirty="0" smtClean="0">
                <a:solidFill>
                  <a:srgbClr val="FF0000"/>
                </a:solidFill>
                <a:cs typeface="B Nazanin" panose="00000400000000000000" pitchFamily="2" charset="-78"/>
              </a:rPr>
              <a:t>بازاریابی ویروسی </a:t>
            </a:r>
            <a:r>
              <a:rPr lang="en-US" dirty="0" smtClean="0">
                <a:cs typeface="B Nazanin" panose="00000400000000000000" pitchFamily="2" charset="-78"/>
              </a:rPr>
              <a:t/>
            </a:r>
            <a:br>
              <a:rPr lang="en-US"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endParaRPr lang="en-US"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7442" y="3011465"/>
            <a:ext cx="7946265" cy="3619500"/>
          </a:xfrm>
        </p:spPr>
      </p:pic>
    </p:spTree>
    <p:extLst>
      <p:ext uri="{BB962C8B-B14F-4D97-AF65-F5344CB8AC3E}">
        <p14:creationId xmlns:p14="http://schemas.microsoft.com/office/powerpoint/2010/main" val="1876150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1905000"/>
          </a:xfrm>
        </p:spPr>
        <p:txBody>
          <a:bodyPr/>
          <a:lstStyle/>
          <a:p>
            <a:pPr algn="ctr"/>
            <a:r>
              <a:rPr lang="fa-IR" sz="4500" dirty="0" smtClean="0">
                <a:solidFill>
                  <a:srgbClr val="FF0000"/>
                </a:solidFill>
                <a:cs typeface="B Nazanin" panose="00000400000000000000" pitchFamily="2" charset="-78"/>
              </a:rPr>
              <a:t>بازاریابی ویروسی</a:t>
            </a:r>
            <a:endParaRPr lang="en-US" sz="4500" dirty="0">
              <a:solidFill>
                <a:srgbClr val="FF0000"/>
              </a:solidFill>
              <a:cs typeface="B Nazanin" panose="00000400000000000000" pitchFamily="2" charset="-78"/>
            </a:endParaRPr>
          </a:p>
        </p:txBody>
      </p:sp>
      <p:sp>
        <p:nvSpPr>
          <p:cNvPr id="3" name="Content Placeholder 2"/>
          <p:cNvSpPr>
            <a:spLocks noGrp="1"/>
          </p:cNvSpPr>
          <p:nvPr>
            <p:ph idx="1"/>
          </p:nvPr>
        </p:nvSpPr>
        <p:spPr>
          <a:xfrm>
            <a:off x="2421228" y="978794"/>
            <a:ext cx="9770772" cy="5879206"/>
          </a:xfrm>
        </p:spPr>
        <p:txBody>
          <a:bodyPr>
            <a:noAutofit/>
          </a:bodyPr>
          <a:lstStyle/>
          <a:p>
            <a:pPr marL="0" indent="0" algn="r">
              <a:buNone/>
            </a:pPr>
            <a:r>
              <a:rPr lang="fa-IR" sz="3200" b="1" dirty="0" smtClean="0">
                <a:cs typeface="B Nazanin" panose="00000400000000000000" pitchFamily="2" charset="-78"/>
              </a:rPr>
              <a:t>بازاریابی ویروسی</a:t>
            </a:r>
            <a:r>
              <a:rPr lang="fa-IR" sz="3200" dirty="0" smtClean="0">
                <a:cs typeface="B Nazanin" panose="00000400000000000000" pitchFamily="2" charset="-78"/>
              </a:rPr>
              <a:t> و تبلیغات ویروسی به تکنیک های بازاریابی اطلاق می شود که از شبکه های ارتباطی اجتماعی برای افزایش آگاهی و شناخت نام یا فعالیتی تجاری از طریق عملیاتی ویروسی (مانند نشر ویروس در کامپیوتر و انسان) استفاده می کند.</a:t>
            </a:r>
            <a:r>
              <a:rPr lang="en-US" sz="3200" dirty="0" smtClean="0">
                <a:cs typeface="B Nazanin" panose="00000400000000000000" pitchFamily="2" charset="-78"/>
              </a:rPr>
              <a:t/>
            </a:r>
            <a:br>
              <a:rPr lang="en-US" sz="3200" dirty="0" smtClean="0">
                <a:cs typeface="B Nazanin" panose="00000400000000000000" pitchFamily="2" charset="-78"/>
              </a:rPr>
            </a:br>
            <a:r>
              <a:rPr lang="fa-IR" sz="3200" dirty="0" smtClean="0">
                <a:cs typeface="B Nazanin" panose="00000400000000000000" pitchFamily="2" charset="-78"/>
              </a:rPr>
              <a:t/>
            </a:r>
            <a:br>
              <a:rPr lang="fa-IR" sz="3200" dirty="0" smtClean="0">
                <a:cs typeface="B Nazanin" panose="00000400000000000000" pitchFamily="2" charset="-78"/>
              </a:rPr>
            </a:br>
            <a:r>
              <a:rPr lang="fa-IR" sz="3200" b="1" dirty="0" smtClean="0">
                <a:cs typeface="B Nazanin" panose="00000400000000000000" pitchFamily="2" charset="-78"/>
              </a:rPr>
              <a:t>بازاریابی ویروسی</a:t>
            </a:r>
            <a:r>
              <a:rPr lang="fa-IR" sz="3200" dirty="0" smtClean="0">
                <a:cs typeface="B Nazanin" panose="00000400000000000000" pitchFamily="2" charset="-78"/>
              </a:rPr>
              <a:t> هر استراتژی است که افراد را به انتقال پیام بازاریابی به دیگران تشویق میکند و ایجادکننده امکان رشد ترویجی در نمایش و نفوذ پیام است.</a:t>
            </a:r>
            <a:endParaRPr lang="en-US" sz="3200" dirty="0">
              <a:cs typeface="B Nazanin" panose="00000400000000000000" pitchFamily="2" charset="-78"/>
            </a:endParaRPr>
          </a:p>
        </p:txBody>
      </p:sp>
    </p:spTree>
    <p:extLst>
      <p:ext uri="{BB962C8B-B14F-4D97-AF65-F5344CB8AC3E}">
        <p14:creationId xmlns:p14="http://schemas.microsoft.com/office/powerpoint/2010/main" val="3762375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7296" y="103031"/>
            <a:ext cx="8027316" cy="1197735"/>
          </a:xfrm>
        </p:spPr>
        <p:txBody>
          <a:bodyPr>
            <a:noAutofit/>
          </a:bodyPr>
          <a:lstStyle/>
          <a:p>
            <a:r>
              <a:rPr lang="fa-IR" sz="4500" b="1" dirty="0">
                <a:solidFill>
                  <a:srgbClr val="92D050"/>
                </a:solidFill>
                <a:cs typeface="B Nazanin" panose="00000400000000000000" pitchFamily="2" charset="-78"/>
              </a:rPr>
              <a:t>دلایل مجبوبیت بازاریابی ویروسی</a:t>
            </a:r>
            <a:br>
              <a:rPr lang="fa-IR" sz="4500" b="1" dirty="0">
                <a:solidFill>
                  <a:srgbClr val="92D050"/>
                </a:solidFill>
                <a:cs typeface="B Nazanin" panose="00000400000000000000" pitchFamily="2" charset="-78"/>
              </a:rPr>
            </a:br>
            <a:endParaRPr lang="en-US" sz="4500" dirty="0">
              <a:solidFill>
                <a:srgbClr val="92D050"/>
              </a:solidFill>
              <a:cs typeface="B Nazanin" panose="00000400000000000000" pitchFamily="2" charset="-78"/>
            </a:endParaRPr>
          </a:p>
        </p:txBody>
      </p:sp>
      <p:sp>
        <p:nvSpPr>
          <p:cNvPr id="3" name="Content Placeholder 2"/>
          <p:cNvSpPr>
            <a:spLocks noGrp="1"/>
          </p:cNvSpPr>
          <p:nvPr>
            <p:ph idx="1"/>
          </p:nvPr>
        </p:nvSpPr>
        <p:spPr>
          <a:xfrm>
            <a:off x="2266682" y="1442434"/>
            <a:ext cx="9925318" cy="5415566"/>
          </a:xfrm>
        </p:spPr>
        <p:txBody>
          <a:bodyPr>
            <a:noAutofit/>
          </a:bodyPr>
          <a:lstStyle/>
          <a:p>
            <a:pPr marL="0" indent="0" algn="r">
              <a:buNone/>
            </a:pPr>
            <a:r>
              <a:rPr lang="fa-IR" sz="2600" dirty="0">
                <a:cs typeface="B Nazanin" panose="00000400000000000000" pitchFamily="2" charset="-78"/>
              </a:rPr>
              <a:t>شبکه های اجتماعی کاملا به سمت وب حرکت کرده اند. اکنون بخش بزرگی از دوستان و اعضای خانواده هر شخص روی خط است یا به زودی به آن متصل می شود.تماس شخصی بر روی وب تقریبا بصورت رایگان است.هر شخص می تواند در عرض کمتر از یک روز با صد نفر ارتباط برقرار کندو هر کدام از این صد نفر نیی به نوبه خود می توانند با بیش از صد نفر دیگرارتباط برقرار سازند. در واقع هرم ارتباطی می تواند در مدت یک روزساخته شود</a:t>
            </a:r>
            <a:r>
              <a:rPr lang="fa-IR" sz="2600" dirty="0" smtClean="0">
                <a:cs typeface="B Nazanin" panose="00000400000000000000" pitchFamily="2" charset="-78"/>
              </a:rPr>
              <a:t>.</a:t>
            </a:r>
            <a:r>
              <a:rPr lang="en-US" sz="2600" dirty="0" smtClean="0">
                <a:cs typeface="B Nazanin" panose="00000400000000000000" pitchFamily="2" charset="-78"/>
              </a:rPr>
              <a:t/>
            </a:r>
            <a:br>
              <a:rPr lang="en-US" sz="2600" dirty="0" smtClean="0">
                <a:cs typeface="B Nazanin" panose="00000400000000000000" pitchFamily="2" charset="-78"/>
              </a:rPr>
            </a:br>
            <a:r>
              <a:rPr lang="fa-IR" sz="2600" dirty="0">
                <a:cs typeface="B Nazanin" panose="00000400000000000000" pitchFamily="2" charset="-78"/>
              </a:rPr>
              <a:t/>
            </a:r>
            <a:br>
              <a:rPr lang="fa-IR" sz="2600" dirty="0">
                <a:cs typeface="B Nazanin" panose="00000400000000000000" pitchFamily="2" charset="-78"/>
              </a:rPr>
            </a:br>
            <a:r>
              <a:rPr lang="fa-IR" sz="2600" dirty="0">
                <a:cs typeface="B Nazanin" panose="00000400000000000000" pitchFamily="2" charset="-78"/>
              </a:rPr>
              <a:t>تأثیر شبکه نقش مهمی را ایفا می کند. همانطور که افراد بیشتریثبت نام می کنند، آنها می توانند با گروه بزرگتری ارتباط برقرار کنند و به زودی تعداد کل بصورت تصاعدی افزایش می یابد</a:t>
            </a:r>
            <a:r>
              <a:rPr lang="fa-IR" sz="2600" dirty="0" smtClean="0">
                <a:cs typeface="B Nazanin" panose="00000400000000000000" pitchFamily="2" charset="-78"/>
              </a:rPr>
              <a:t>.</a:t>
            </a:r>
            <a:r>
              <a:rPr lang="en-US" sz="2600" dirty="0" smtClean="0">
                <a:cs typeface="B Nazanin" panose="00000400000000000000" pitchFamily="2" charset="-78"/>
              </a:rPr>
              <a:t/>
            </a:r>
            <a:br>
              <a:rPr lang="en-US" sz="2600" dirty="0" smtClean="0">
                <a:cs typeface="B Nazanin" panose="00000400000000000000" pitchFamily="2" charset="-78"/>
              </a:rPr>
            </a:br>
            <a:r>
              <a:rPr lang="fa-IR" sz="2600" dirty="0">
                <a:cs typeface="B Nazanin" panose="00000400000000000000" pitchFamily="2" charset="-78"/>
              </a:rPr>
              <a:t/>
            </a:r>
            <a:br>
              <a:rPr lang="fa-IR" sz="2600" dirty="0">
                <a:cs typeface="B Nazanin" panose="00000400000000000000" pitchFamily="2" charset="-78"/>
              </a:rPr>
            </a:br>
            <a:r>
              <a:rPr lang="fa-IR" sz="2600" dirty="0">
                <a:cs typeface="B Nazanin" panose="00000400000000000000" pitchFamily="2" charset="-78"/>
              </a:rPr>
              <a:t>رمز موفقیت یک کمپین </a:t>
            </a:r>
            <a:r>
              <a:rPr lang="fa-IR" sz="2600" b="1" dirty="0">
                <a:cs typeface="B Nazanin" panose="00000400000000000000" pitchFamily="2" charset="-78"/>
              </a:rPr>
              <a:t>بازاریابی ویروسی</a:t>
            </a:r>
            <a:r>
              <a:rPr lang="fa-IR" sz="2600" dirty="0">
                <a:cs typeface="B Nazanin" panose="00000400000000000000" pitchFamily="2" charset="-78"/>
              </a:rPr>
              <a:t>، در انتشار محتواهایی است که همانند ویروس‌ها، هزاران و بلکه میلیون‌ها بار تکثیر می‌شوند.</a:t>
            </a:r>
            <a:endParaRPr lang="en-US" sz="2600" dirty="0">
              <a:cs typeface="B Nazanin" panose="00000400000000000000" pitchFamily="2" charset="-78"/>
            </a:endParaRPr>
          </a:p>
        </p:txBody>
      </p:sp>
    </p:spTree>
    <p:extLst>
      <p:ext uri="{BB962C8B-B14F-4D97-AF65-F5344CB8AC3E}">
        <p14:creationId xmlns:p14="http://schemas.microsoft.com/office/powerpoint/2010/main" val="1823629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9" y="0"/>
            <a:ext cx="9199294" cy="1081825"/>
          </a:xfrm>
        </p:spPr>
        <p:txBody>
          <a:bodyPr>
            <a:noAutofit/>
          </a:bodyPr>
          <a:lstStyle/>
          <a:p>
            <a:r>
              <a:rPr lang="fa-IR" sz="4500" b="1" dirty="0">
                <a:solidFill>
                  <a:srgbClr val="7030A0"/>
                </a:solidFill>
                <a:cs typeface="B Nazanin" panose="00000400000000000000" pitchFamily="2" charset="-78"/>
              </a:rPr>
              <a:t>محتوای بازاریابی ویروسی از چه جنسی است؟</a:t>
            </a:r>
            <a:br>
              <a:rPr lang="fa-IR" sz="4500" b="1" dirty="0">
                <a:solidFill>
                  <a:srgbClr val="7030A0"/>
                </a:solidFill>
                <a:cs typeface="B Nazanin" panose="00000400000000000000" pitchFamily="2" charset="-78"/>
              </a:rPr>
            </a:br>
            <a:endParaRPr lang="en-US" sz="4500" dirty="0">
              <a:solidFill>
                <a:srgbClr val="7030A0"/>
              </a:solidFill>
              <a:cs typeface="B Nazanin" panose="00000400000000000000" pitchFamily="2" charset="-78"/>
            </a:endParaRPr>
          </a:p>
        </p:txBody>
      </p:sp>
      <p:sp>
        <p:nvSpPr>
          <p:cNvPr id="3" name="Content Placeholder 2"/>
          <p:cNvSpPr>
            <a:spLocks noGrp="1"/>
          </p:cNvSpPr>
          <p:nvPr>
            <p:ph idx="1"/>
          </p:nvPr>
        </p:nvSpPr>
        <p:spPr>
          <a:xfrm>
            <a:off x="2305319" y="978794"/>
            <a:ext cx="9886681" cy="5879206"/>
          </a:xfrm>
        </p:spPr>
        <p:txBody>
          <a:bodyPr>
            <a:normAutofit/>
          </a:bodyPr>
          <a:lstStyle/>
          <a:p>
            <a:pPr marL="0" indent="0" algn="r">
              <a:buNone/>
            </a:pPr>
            <a:r>
              <a:rPr lang="fa-IR" sz="3200" dirty="0">
                <a:cs typeface="B Nazanin" panose="00000400000000000000" pitchFamily="2" charset="-78"/>
              </a:rPr>
              <a:t>نوع محتوا در بازاریابی ویروسی چندان مساله مهمی نیست. محتوای ویروسی شما می‌تواند یک مقاله جذاب باشد، یا یک توئیت متفاوت، یا شاید یک آهنگ کوتاه یا یک بازی کم حجم. اما نکته بسیار مهمی که همواره بایستی در نظر داشت این است که </a:t>
            </a:r>
            <a:r>
              <a:rPr lang="fa-IR" sz="3200" b="1" dirty="0">
                <a:cs typeface="B Nazanin" panose="00000400000000000000" pitchFamily="2" charset="-78"/>
              </a:rPr>
              <a:t>محتوای ویروسی هر چیزی که باشد، باید افراد را تشویق کند تا آن را با سایرین به اشتراک بگذارند</a:t>
            </a:r>
            <a:r>
              <a:rPr lang="fa-IR" sz="3200" dirty="0">
                <a:cs typeface="B Nazanin" panose="00000400000000000000" pitchFamily="2" charset="-78"/>
              </a:rPr>
              <a:t>. هر میزان تعداد افرادی که پیام ویروسی شما را دریافت می‌کنند بیش‌تر باشد، محتوای شما ویروسی‌تر و اثربخشی آن بیشتر خواهد بود.</a:t>
            </a:r>
          </a:p>
          <a:p>
            <a:pPr marL="0" indent="0" algn="r">
              <a:buNone/>
            </a:pPr>
            <a:endParaRPr lang="en-US" sz="3200" dirty="0">
              <a:cs typeface="B Nazanin" panose="00000400000000000000" pitchFamily="2" charset="-78"/>
            </a:endParaRPr>
          </a:p>
        </p:txBody>
      </p:sp>
    </p:spTree>
    <p:extLst>
      <p:ext uri="{BB962C8B-B14F-4D97-AF65-F5344CB8AC3E}">
        <p14:creationId xmlns:p14="http://schemas.microsoft.com/office/powerpoint/2010/main" val="1589900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872"/>
            <a:ext cx="12192000" cy="6876872"/>
          </a:xfrm>
        </p:spPr>
      </p:pic>
    </p:spTree>
    <p:extLst>
      <p:ext uri="{BB962C8B-B14F-4D97-AF65-F5344CB8AC3E}">
        <p14:creationId xmlns:p14="http://schemas.microsoft.com/office/powerpoint/2010/main" val="1955592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835" y="0"/>
            <a:ext cx="9147778" cy="1905000"/>
          </a:xfrm>
        </p:spPr>
        <p:txBody>
          <a:bodyPr>
            <a:normAutofit/>
          </a:bodyPr>
          <a:lstStyle/>
          <a:p>
            <a:r>
              <a:rPr lang="fa-IR" b="1" dirty="0">
                <a:solidFill>
                  <a:srgbClr val="FFC000"/>
                </a:solidFill>
                <a:cs typeface="B Nazanin" panose="00000400000000000000" pitchFamily="2" charset="-78"/>
              </a:rPr>
              <a:t>4</a:t>
            </a:r>
            <a:r>
              <a:rPr lang="fa-IR" b="1" dirty="0" smtClean="0">
                <a:solidFill>
                  <a:srgbClr val="FFC000"/>
                </a:solidFill>
                <a:cs typeface="B Nazanin" panose="00000400000000000000" pitchFamily="2" charset="-78"/>
              </a:rPr>
              <a:t> </a:t>
            </a:r>
            <a:r>
              <a:rPr lang="fa-IR" b="1" dirty="0">
                <a:solidFill>
                  <a:srgbClr val="FFC000"/>
                </a:solidFill>
                <a:cs typeface="B Nazanin" panose="00000400000000000000" pitchFamily="2" charset="-78"/>
              </a:rPr>
              <a:t>ویژگی اصلی برای یک کمپین بازاریابی ویروسی موفق</a:t>
            </a:r>
            <a:br>
              <a:rPr lang="fa-IR" b="1" dirty="0">
                <a:solidFill>
                  <a:srgbClr val="FFC000"/>
                </a:solidFill>
                <a:cs typeface="B Nazanin" panose="00000400000000000000" pitchFamily="2" charset="-78"/>
              </a:rPr>
            </a:br>
            <a:endParaRPr lang="en-US" dirty="0">
              <a:solidFill>
                <a:srgbClr val="FFC000"/>
              </a:solidFill>
              <a:cs typeface="B Nazanin" panose="00000400000000000000" pitchFamily="2" charset="-78"/>
            </a:endParaRPr>
          </a:p>
        </p:txBody>
      </p:sp>
      <p:sp>
        <p:nvSpPr>
          <p:cNvPr id="3" name="Content Placeholder 2"/>
          <p:cNvSpPr>
            <a:spLocks noGrp="1"/>
          </p:cNvSpPr>
          <p:nvPr>
            <p:ph idx="1"/>
          </p:nvPr>
        </p:nvSpPr>
        <p:spPr>
          <a:xfrm>
            <a:off x="2060620" y="1596980"/>
            <a:ext cx="10131380" cy="5261020"/>
          </a:xfrm>
        </p:spPr>
        <p:txBody>
          <a:bodyPr>
            <a:normAutofit/>
          </a:bodyPr>
          <a:lstStyle/>
          <a:p>
            <a:pPr marL="0" indent="0" algn="r">
              <a:buNone/>
            </a:pPr>
            <a:r>
              <a:rPr lang="fa-IR" sz="3200" dirty="0">
                <a:cs typeface="B Nazanin" panose="00000400000000000000" pitchFamily="2" charset="-78"/>
              </a:rPr>
              <a:t>۱- در بازاریابی ویروسی، خدمات یا محصولات با ارزشی ارائه می‌شود</a:t>
            </a:r>
          </a:p>
          <a:p>
            <a:pPr marL="0" indent="0" algn="r">
              <a:buNone/>
            </a:pPr>
            <a:r>
              <a:rPr lang="en-US" sz="3200" dirty="0" smtClean="0">
                <a:cs typeface="B Nazanin" panose="00000400000000000000" pitchFamily="2" charset="-78"/>
              </a:rPr>
              <a:t/>
            </a:r>
            <a:br>
              <a:rPr lang="en-US" sz="3200" dirty="0" smtClean="0">
                <a:cs typeface="B Nazanin" panose="00000400000000000000" pitchFamily="2" charset="-78"/>
              </a:rPr>
            </a:br>
            <a:r>
              <a:rPr lang="fa-IR" sz="3200" dirty="0">
                <a:cs typeface="B Nazanin" panose="00000400000000000000" pitchFamily="2" charset="-78"/>
              </a:rPr>
              <a:t>۲- محتوای ویروسی، بدون زحمت منتشر می‌شود</a:t>
            </a:r>
          </a:p>
          <a:p>
            <a:pPr marL="0" indent="0" algn="r">
              <a:buNone/>
            </a:pPr>
            <a:r>
              <a:rPr lang="en-US" sz="3200" dirty="0" smtClean="0">
                <a:cs typeface="B Nazanin" panose="00000400000000000000" pitchFamily="2" charset="-78"/>
              </a:rPr>
              <a:t/>
            </a:r>
            <a:br>
              <a:rPr lang="en-US" sz="3200" dirty="0" smtClean="0">
                <a:cs typeface="B Nazanin" panose="00000400000000000000" pitchFamily="2" charset="-78"/>
              </a:rPr>
            </a:br>
            <a:r>
              <a:rPr lang="fa-IR" sz="3200" dirty="0">
                <a:cs typeface="B Nazanin" panose="00000400000000000000" pitchFamily="2" charset="-78"/>
              </a:rPr>
              <a:t>۳- در بازاریابی ویروسی به سراغ انگیزه‌ها و رفتارهای مشترک انسانی می‌رویم</a:t>
            </a:r>
          </a:p>
          <a:p>
            <a:pPr marL="0" indent="0" algn="r">
              <a:buNone/>
            </a:pPr>
            <a:r>
              <a:rPr lang="en-US" sz="3200" dirty="0" smtClean="0">
                <a:cs typeface="B Nazanin" panose="00000400000000000000" pitchFamily="2" charset="-78"/>
              </a:rPr>
              <a:t/>
            </a:r>
            <a:br>
              <a:rPr lang="en-US" sz="3200" dirty="0" smtClean="0">
                <a:cs typeface="B Nazanin" panose="00000400000000000000" pitchFamily="2" charset="-78"/>
              </a:rPr>
            </a:br>
            <a:r>
              <a:rPr lang="fa-IR" sz="3200" dirty="0">
                <a:cs typeface="B Nazanin" panose="00000400000000000000" pitchFamily="2" charset="-78"/>
              </a:rPr>
              <a:t>4- محتوای ویروسی برای انتشار از شبکه‌های ارتباطی موجود استفاده می‌کند</a:t>
            </a:r>
          </a:p>
          <a:p>
            <a:pPr marL="0" indent="0" algn="r">
              <a:buNone/>
            </a:pPr>
            <a:r>
              <a:rPr lang="en-US" sz="3200" dirty="0" smtClean="0">
                <a:cs typeface="B Nazanin" panose="00000400000000000000" pitchFamily="2" charset="-78"/>
              </a:rPr>
              <a:t/>
            </a:r>
            <a:br>
              <a:rPr lang="en-US" sz="3200" dirty="0" smtClean="0">
                <a:cs typeface="B Nazanin" panose="00000400000000000000" pitchFamily="2" charset="-78"/>
              </a:rPr>
            </a:br>
            <a:endParaRPr lang="en-US" sz="3200" dirty="0">
              <a:cs typeface="B Nazanin" panose="00000400000000000000" pitchFamily="2" charset="-78"/>
            </a:endParaRPr>
          </a:p>
        </p:txBody>
      </p:sp>
    </p:spTree>
    <p:extLst>
      <p:ext uri="{BB962C8B-B14F-4D97-AF65-F5344CB8AC3E}">
        <p14:creationId xmlns:p14="http://schemas.microsoft.com/office/powerpoint/2010/main" val="1110642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2305" y="0"/>
            <a:ext cx="8669695" cy="6858000"/>
          </a:xfrm>
        </p:spPr>
        <p:txBody>
          <a:bodyPr>
            <a:normAutofit fontScale="90000"/>
          </a:bodyPr>
          <a:lstStyle/>
          <a:p>
            <a:pPr algn="r"/>
            <a:r>
              <a:rPr lang="fa-IR" b="1" dirty="0">
                <a:solidFill>
                  <a:srgbClr val="92D050"/>
                </a:solidFill>
                <a:cs typeface="B Nazanin" panose="00000400000000000000" pitchFamily="2" charset="-78"/>
              </a:rPr>
              <a:t>ویژگی‌های یک محتوای ویروسی چیست؟</a:t>
            </a:r>
            <a:br>
              <a:rPr lang="fa-IR" b="1" dirty="0">
                <a:solidFill>
                  <a:srgbClr val="92D050"/>
                </a:solidFill>
                <a:cs typeface="B Nazanin" panose="00000400000000000000" pitchFamily="2" charset="-78"/>
              </a:rPr>
            </a:br>
            <a:r>
              <a:rPr lang="en-US" b="1" dirty="0" smtClean="0">
                <a:solidFill>
                  <a:srgbClr val="92D050"/>
                </a:solidFill>
                <a:cs typeface="B Nazanin" panose="00000400000000000000" pitchFamily="2" charset="-78"/>
              </a:rPr>
              <a:t/>
            </a:r>
            <a:br>
              <a:rPr lang="en-US" b="1" dirty="0" smtClean="0">
                <a:solidFill>
                  <a:srgbClr val="92D050"/>
                </a:solidFill>
                <a:cs typeface="B Nazanin" panose="00000400000000000000" pitchFamily="2" charset="-78"/>
              </a:rPr>
            </a:br>
            <a:r>
              <a:rPr lang="fa-IR" dirty="0"/>
              <a:t/>
            </a:r>
            <a:br>
              <a:rPr lang="fa-IR" dirty="0"/>
            </a:br>
            <a:r>
              <a:rPr lang="fa-IR" dirty="0">
                <a:cs typeface="B Nazanin" panose="00000400000000000000" pitchFamily="2" charset="-78"/>
              </a:rPr>
              <a:t>اکنون این سوال مطرح می‌شود که محتوای ویروسی دقیقاً چه ویژگی‌هایی دارد؟ چرا برخی از محتواها هیچ‌گاه مورد توجه مخاطبان خود قرار نمی‌گیرند؟ خب، در پاسخ بایستی گفت که یک محتوا، برای انتشار بی‌شمار باید دارای ویژگی‌هایی باشد که در ادامه به مهم‌ترین آن‌ها اشاره می‌کنیم</a:t>
            </a:r>
            <a:r>
              <a:rPr lang="fa-IR" dirty="0" smtClean="0">
                <a:cs typeface="B Nazanin" panose="00000400000000000000" pitchFamily="2" charset="-78"/>
              </a:rPr>
              <a:t>:</a:t>
            </a:r>
            <a:r>
              <a:rPr lang="en-US" dirty="0" smtClean="0">
                <a:cs typeface="B Nazanin" panose="00000400000000000000" pitchFamily="2" charset="-78"/>
              </a:rPr>
              <a:t/>
            </a:r>
            <a:br>
              <a:rPr lang="en-US" dirty="0" smtClean="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کیفیت محتوا بایستی بالا و برای بیشتر مخاطبان خوشایند باشد.</a:t>
            </a:r>
            <a:br>
              <a:rPr lang="fa-IR" dirty="0">
                <a:cs typeface="B Nazanin" panose="00000400000000000000" pitchFamily="2" charset="-78"/>
              </a:rPr>
            </a:br>
            <a:r>
              <a:rPr lang="fa-IR" dirty="0">
                <a:cs typeface="B Nazanin" panose="00000400000000000000" pitchFamily="2" charset="-78"/>
              </a:rPr>
              <a:t>محتوا ارزش به اشتراک‌گذاری با دایرۀ دوستان و خانواده را داشته باشد.</a:t>
            </a:r>
            <a:br>
              <a:rPr lang="fa-IR" dirty="0">
                <a:cs typeface="B Nazanin" panose="00000400000000000000" pitchFamily="2" charset="-78"/>
              </a:rPr>
            </a:br>
            <a:r>
              <a:rPr lang="fa-IR" dirty="0">
                <a:cs typeface="B Nazanin" panose="00000400000000000000" pitchFamily="2" charset="-78"/>
              </a:rPr>
              <a:t>محتوا جذاب و خلاقانه باشد و مخاطب خود را برانگیزد.</a:t>
            </a:r>
            <a:endParaRPr lang="en-US" dirty="0">
              <a:solidFill>
                <a:srgbClr val="92D050"/>
              </a:solidFill>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522305" cy="6858000"/>
          </a:xfrm>
        </p:spPr>
      </p:pic>
    </p:spTree>
    <p:extLst>
      <p:ext uri="{BB962C8B-B14F-4D97-AF65-F5344CB8AC3E}">
        <p14:creationId xmlns:p14="http://schemas.microsoft.com/office/powerpoint/2010/main" val="413147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225" y="0"/>
            <a:ext cx="9508387" cy="1120462"/>
          </a:xfrm>
        </p:spPr>
        <p:txBody>
          <a:bodyPr>
            <a:normAutofit/>
          </a:bodyPr>
          <a:lstStyle/>
          <a:p>
            <a:pPr algn="ctr"/>
            <a:r>
              <a:rPr lang="fa-IR" sz="4500" b="1" dirty="0" smtClean="0">
                <a:solidFill>
                  <a:srgbClr val="0070C0"/>
                </a:solidFill>
                <a:cs typeface="B Nazanin" panose="00000400000000000000" pitchFamily="2" charset="-78"/>
              </a:rPr>
              <a:t>شیوه های متفاوت برای انتشار یک پیام ویروسی</a:t>
            </a:r>
            <a:endParaRPr lang="en-US" sz="4500" b="1" dirty="0">
              <a:solidFill>
                <a:srgbClr val="0070C0"/>
              </a:solidFill>
              <a:cs typeface="B Nazanin" panose="00000400000000000000" pitchFamily="2" charset="-78"/>
            </a:endParaRPr>
          </a:p>
        </p:txBody>
      </p:sp>
      <p:sp>
        <p:nvSpPr>
          <p:cNvPr id="3" name="Content Placeholder 2"/>
          <p:cNvSpPr>
            <a:spLocks noGrp="1"/>
          </p:cNvSpPr>
          <p:nvPr>
            <p:ph idx="1"/>
          </p:nvPr>
        </p:nvSpPr>
        <p:spPr>
          <a:xfrm>
            <a:off x="2331076" y="1004552"/>
            <a:ext cx="9860924" cy="5853448"/>
          </a:xfrm>
        </p:spPr>
        <p:txBody>
          <a:bodyPr>
            <a:normAutofit/>
          </a:bodyPr>
          <a:lstStyle/>
          <a:p>
            <a:pPr marL="0" indent="0" algn="r">
              <a:buNone/>
            </a:pPr>
            <a:r>
              <a:rPr lang="fa-IR" sz="3200" dirty="0" smtClean="0">
                <a:cs typeface="B Nazanin" panose="00000400000000000000" pitchFamily="2" charset="-78"/>
              </a:rPr>
              <a:t>- دهان </a:t>
            </a:r>
            <a:r>
              <a:rPr lang="fa-IR" sz="3200" dirty="0">
                <a:cs typeface="B Nazanin" panose="00000400000000000000" pitchFamily="2" charset="-78"/>
              </a:rPr>
              <a:t>به دهان</a:t>
            </a:r>
          </a:p>
          <a:p>
            <a:pPr marL="0" indent="0" algn="r">
              <a:buNone/>
            </a:pPr>
            <a:r>
              <a:rPr lang="fa-IR" sz="3200" dirty="0" smtClean="0">
                <a:cs typeface="B Nazanin" panose="00000400000000000000" pitchFamily="2" charset="-78"/>
              </a:rPr>
              <a:t>- ایمیل</a:t>
            </a:r>
            <a:endParaRPr lang="fa-IR" sz="3200" dirty="0">
              <a:cs typeface="B Nazanin" panose="00000400000000000000" pitchFamily="2" charset="-78"/>
            </a:endParaRPr>
          </a:p>
          <a:p>
            <a:pPr marL="0" indent="0" algn="r">
              <a:buNone/>
            </a:pPr>
            <a:r>
              <a:rPr lang="fa-IR" sz="3200" dirty="0" smtClean="0">
                <a:cs typeface="B Nazanin" panose="00000400000000000000" pitchFamily="2" charset="-78"/>
              </a:rPr>
              <a:t>- شبکه‌های اجتماعی (تلگرام، توییتر، اینستاگرام و غیره)</a:t>
            </a:r>
          </a:p>
          <a:p>
            <a:pPr marL="0" indent="0" algn="r">
              <a:buNone/>
            </a:pPr>
            <a:r>
              <a:rPr lang="fa-IR" sz="3200" dirty="0" smtClean="0">
                <a:cs typeface="B Nazanin" panose="00000400000000000000" pitchFamily="2" charset="-78"/>
              </a:rPr>
              <a:t>- سایت‌های </a:t>
            </a:r>
            <a:r>
              <a:rPr lang="fa-IR" sz="3200" dirty="0">
                <a:cs typeface="B Nazanin" panose="00000400000000000000" pitchFamily="2" charset="-78"/>
              </a:rPr>
              <a:t>به اشتراک گذاری ویدئو (همچون یوتیوب </a:t>
            </a:r>
            <a:r>
              <a:rPr lang="fa-IR" sz="3200" dirty="0" smtClean="0">
                <a:cs typeface="B Nazanin" panose="00000400000000000000" pitchFamily="2" charset="-78"/>
              </a:rPr>
              <a:t>و آپارات )</a:t>
            </a:r>
            <a:endParaRPr lang="en-US" sz="3200" dirty="0">
              <a:cs typeface="B Nazanin" panose="00000400000000000000" pitchFamily="2" charset="-78"/>
            </a:endParaRPr>
          </a:p>
          <a:p>
            <a:pPr marL="0" indent="0" algn="r">
              <a:buNone/>
            </a:pPr>
            <a:r>
              <a:rPr lang="fa-IR" sz="3200" dirty="0" smtClean="0">
                <a:cs typeface="B Nazanin" panose="00000400000000000000" pitchFamily="2" charset="-78"/>
              </a:rPr>
              <a:t>- انجمن‌های </a:t>
            </a:r>
            <a:r>
              <a:rPr lang="fa-IR" sz="3200" dirty="0">
                <a:cs typeface="B Nazanin" panose="00000400000000000000" pitchFamily="2" charset="-78"/>
              </a:rPr>
              <a:t>موجود در </a:t>
            </a:r>
            <a:r>
              <a:rPr lang="fa-IR" sz="3200" dirty="0" smtClean="0">
                <a:cs typeface="B Nazanin" panose="00000400000000000000" pitchFamily="2" charset="-78"/>
              </a:rPr>
              <a:t>اینترنت</a:t>
            </a:r>
            <a:endParaRPr lang="fa-IR" sz="3200" dirty="0">
              <a:cs typeface="B Nazanin" panose="00000400000000000000" pitchFamily="2" charset="-78"/>
            </a:endParaRPr>
          </a:p>
          <a:p>
            <a:pPr marL="0" indent="0" algn="r">
              <a:buNone/>
            </a:pPr>
            <a:endParaRPr lang="en-US" sz="3200" dirty="0">
              <a:cs typeface="B Nazanin" panose="00000400000000000000" pitchFamily="2" charset="-78"/>
            </a:endParaRPr>
          </a:p>
        </p:txBody>
      </p:sp>
    </p:spTree>
    <p:extLst>
      <p:ext uri="{BB962C8B-B14F-4D97-AF65-F5344CB8AC3E}">
        <p14:creationId xmlns:p14="http://schemas.microsoft.com/office/powerpoint/2010/main" val="2150187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TotalTime>
  <Words>155</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 Nazanin</vt:lpstr>
      <vt:lpstr>Century Gothic</vt:lpstr>
      <vt:lpstr>Tahoma</vt:lpstr>
      <vt:lpstr>Wingdings 3</vt:lpstr>
      <vt:lpstr>Wisp</vt:lpstr>
      <vt:lpstr>PowerPoint Presentation</vt:lpstr>
      <vt:lpstr>بازاریابی ویروسی   </vt:lpstr>
      <vt:lpstr>بازاریابی ویروسی</vt:lpstr>
      <vt:lpstr>دلایل مجبوبیت بازاریابی ویروسی </vt:lpstr>
      <vt:lpstr>محتوای بازاریابی ویروسی از چه جنسی است؟ </vt:lpstr>
      <vt:lpstr>PowerPoint Presentation</vt:lpstr>
      <vt:lpstr>4 ویژگی اصلی برای یک کمپین بازاریابی ویروسی موفق </vt:lpstr>
      <vt:lpstr>ویژگی‌های یک محتوای ویروسی چیست؟   اکنون این سوال مطرح می‌شود که محتوای ویروسی دقیقاً چه ویژگی‌هایی دارد؟ چرا برخی از محتواها هیچ‌گاه مورد توجه مخاطبان خود قرار نمی‌گیرند؟ خب، در پاسخ بایستی گفت که یک محتوا، برای انتشار بی‌شمار باید دارای ویژگی‌هایی باشد که در ادامه به مهم‌ترین آن‌ها اشاره می‌کنیم:  کیفیت محتوا بایستی بالا و برای بیشتر مخاطبان خوشایند باشد. محتوا ارزش به اشتراک‌گذاری با دایرۀ دوستان و خانواده را داشته باشد. محتوا جذاب و خلاقانه باشد و مخاطب خود را برانگیزد.</vt:lpstr>
      <vt:lpstr>شیوه های متفاوت برای انتشار یک پیام ویروسی</vt:lpstr>
      <vt:lpstr>حلقۀ بازاریابی ویروسی بر اساس تمام آنچه گفته شد، می‌توان حلقه بازاریابی ویروسی را به شکل زیر رسم نمود   </vt:lpstr>
      <vt:lpstr>نتیجه گیری و نکات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TraGedY</dc:creator>
  <cp:lastModifiedBy>Windows User</cp:lastModifiedBy>
  <cp:revision>8</cp:revision>
  <dcterms:created xsi:type="dcterms:W3CDTF">2018-05-19T19:52:25Z</dcterms:created>
  <dcterms:modified xsi:type="dcterms:W3CDTF">2018-07-23T21:04:42Z</dcterms:modified>
</cp:coreProperties>
</file>