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7" r:id="rId4"/>
    <p:sldId id="259" r:id="rId5"/>
    <p:sldId id="260" r:id="rId6"/>
    <p:sldId id="261" r:id="rId7"/>
    <p:sldId id="262" r:id="rId8"/>
    <p:sldId id="263" r:id="rId9"/>
    <p:sldId id="264" r:id="rId10"/>
    <p:sldId id="275" r:id="rId11"/>
    <p:sldId id="265" r:id="rId12"/>
    <p:sldId id="266" r:id="rId13"/>
    <p:sldId id="267" r:id="rId14"/>
    <p:sldId id="268" r:id="rId15"/>
    <p:sldId id="270" r:id="rId16"/>
    <p:sldId id="269" r:id="rId17"/>
    <p:sldId id="271" r:id="rId18"/>
    <p:sldId id="272" r:id="rId19"/>
    <p:sldId id="273" r:id="rId20"/>
    <p:sldId id="274" r:id="rId21"/>
    <p:sldId id="276" r:id="rId22"/>
    <p:sldId id="27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59CB"/>
    <a:srgbClr val="F0720A"/>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49" autoAdjust="0"/>
    <p:restoredTop sz="94660"/>
  </p:normalViewPr>
  <p:slideViewPr>
    <p:cSldViewPr snapToGrid="0">
      <p:cViewPr varScale="1">
        <p:scale>
          <a:sx n="73" d="100"/>
          <a:sy n="73" d="100"/>
        </p:scale>
        <p:origin x="60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7/25/2018</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7/25/2018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7/25/2018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7/25/2018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7/25/2018</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7/25/2018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7/25/2018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7/25/2018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7/25/2018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7/25/2018</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7/25/2018</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7/25/2018</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chetor.com/" TargetMode="External"/><Relationship Id="rId2" Type="http://schemas.openxmlformats.org/officeDocument/2006/relationships/hyperlink" Target="http://www.asriran.com/fa/news/326262" TargetMode="External"/><Relationship Id="rId1" Type="http://schemas.openxmlformats.org/officeDocument/2006/relationships/slideLayout" Target="../slideLayouts/slideLayout2.xml"/><Relationship Id="rId6" Type="http://schemas.openxmlformats.org/officeDocument/2006/relationships/hyperlink" Target="https://bazdeh.org/" TargetMode="External"/><Relationship Id="rId5" Type="http://schemas.openxmlformats.org/officeDocument/2006/relationships/hyperlink" Target="http://forsatnet.ir/school-business/sales-marketing-manager" TargetMode="External"/><Relationship Id="rId4" Type="http://schemas.openxmlformats.org/officeDocument/2006/relationships/hyperlink" Target="https://motamem.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8523" y="1098388"/>
            <a:ext cx="10318418" cy="4336497"/>
          </a:xfrm>
        </p:spPr>
        <p:txBody>
          <a:bodyPr/>
          <a:lstStyle/>
          <a:p>
            <a:r>
              <a:rPr lang="fa-IR" sz="3400" b="1" spc="0" dirty="0" smtClean="0">
                <a:solidFill>
                  <a:schemeClr val="tx1"/>
                </a:solidFill>
                <a:cs typeface="B Nazanin" panose="00000400000000000000" pitchFamily="2" charset="-78"/>
              </a:rPr>
              <a:t>به نام خدا</a:t>
            </a:r>
            <a:r>
              <a:rPr lang="en-US" sz="3400" b="1" spc="0" dirty="0" smtClean="0">
                <a:solidFill>
                  <a:schemeClr val="tx1"/>
                </a:solidFill>
                <a:cs typeface="B Nazanin" panose="00000400000000000000" pitchFamily="2" charset="-78"/>
              </a:rPr>
              <a:t/>
            </a:r>
            <a:br>
              <a:rPr lang="en-US" sz="3400" b="1" spc="0" dirty="0" smtClean="0">
                <a:solidFill>
                  <a:schemeClr val="tx1"/>
                </a:solidFill>
                <a:cs typeface="B Nazanin" panose="00000400000000000000" pitchFamily="2" charset="-78"/>
              </a:rPr>
            </a:br>
            <a:r>
              <a:rPr lang="fa-IR" sz="3400" b="1" spc="0" dirty="0" smtClean="0">
                <a:solidFill>
                  <a:schemeClr val="tx1"/>
                </a:solidFill>
                <a:cs typeface="B Nazanin" panose="00000400000000000000" pitchFamily="2" charset="-78"/>
              </a:rPr>
              <a:t/>
            </a:r>
            <a:br>
              <a:rPr lang="fa-IR" sz="3400" b="1" spc="0" dirty="0" smtClean="0">
                <a:solidFill>
                  <a:schemeClr val="tx1"/>
                </a:solidFill>
                <a:cs typeface="B Nazanin" panose="00000400000000000000" pitchFamily="2" charset="-78"/>
              </a:rPr>
            </a:br>
            <a:r>
              <a:rPr lang="fa-IR" sz="3400" b="1" spc="0" dirty="0" smtClean="0">
                <a:solidFill>
                  <a:srgbClr val="00B0F0"/>
                </a:solidFill>
                <a:cs typeface="B Nazanin" panose="00000400000000000000" pitchFamily="2" charset="-78"/>
              </a:rPr>
              <a:t>موضوع : بازاریابی رنگ</a:t>
            </a:r>
            <a:r>
              <a:rPr lang="fa-IR" sz="3400" b="1" spc="0" dirty="0" smtClean="0">
                <a:solidFill>
                  <a:schemeClr val="tx1"/>
                </a:solidFill>
                <a:cs typeface="B Nazanin" panose="00000400000000000000" pitchFamily="2" charset="-78"/>
              </a:rPr>
              <a:t/>
            </a:r>
            <a:br>
              <a:rPr lang="fa-IR" sz="3400" b="1" spc="0" dirty="0" smtClean="0">
                <a:solidFill>
                  <a:schemeClr val="tx1"/>
                </a:solidFill>
                <a:cs typeface="B Nazanin" panose="00000400000000000000" pitchFamily="2" charset="-78"/>
              </a:rPr>
            </a:br>
            <a:r>
              <a:rPr lang="fa-IR" sz="3400" b="1" spc="0" dirty="0" smtClean="0">
                <a:solidFill>
                  <a:schemeClr val="tx1"/>
                </a:solidFill>
                <a:cs typeface="B Nazanin" panose="00000400000000000000" pitchFamily="2" charset="-78"/>
              </a:rPr>
              <a:t/>
            </a:r>
            <a:br>
              <a:rPr lang="fa-IR" sz="3400" b="1" spc="0" dirty="0" smtClean="0">
                <a:solidFill>
                  <a:schemeClr val="tx1"/>
                </a:solidFill>
                <a:cs typeface="B Nazanin" panose="00000400000000000000" pitchFamily="2" charset="-78"/>
              </a:rPr>
            </a:br>
            <a:r>
              <a:rPr lang="fa-IR" sz="3400" b="1" spc="0" dirty="0" smtClean="0">
                <a:solidFill>
                  <a:schemeClr val="tx1"/>
                </a:solidFill>
                <a:cs typeface="B Nazanin" panose="00000400000000000000" pitchFamily="2" charset="-78"/>
              </a:rPr>
              <a:t/>
            </a:r>
            <a:br>
              <a:rPr lang="fa-IR" sz="3400" b="1" spc="0" dirty="0" smtClean="0">
                <a:solidFill>
                  <a:schemeClr val="tx1"/>
                </a:solidFill>
                <a:cs typeface="B Nazanin" panose="00000400000000000000" pitchFamily="2" charset="-78"/>
              </a:rPr>
            </a:br>
            <a:r>
              <a:rPr lang="fa-IR" sz="3400" b="1" spc="0" dirty="0" smtClean="0">
                <a:solidFill>
                  <a:schemeClr val="tx1"/>
                </a:solidFill>
                <a:cs typeface="B Nazanin" panose="00000400000000000000" pitchFamily="2" charset="-78"/>
              </a:rPr>
              <a:t/>
            </a:r>
            <a:br>
              <a:rPr lang="fa-IR" sz="3400" b="1" spc="0" dirty="0" smtClean="0">
                <a:solidFill>
                  <a:schemeClr val="tx1"/>
                </a:solidFill>
                <a:cs typeface="B Nazanin" panose="00000400000000000000" pitchFamily="2" charset="-78"/>
              </a:rPr>
            </a:br>
            <a:r>
              <a:rPr lang="fa-IR" sz="3400" b="1" spc="0" dirty="0" smtClean="0">
                <a:solidFill>
                  <a:schemeClr val="tx1"/>
                </a:solidFill>
                <a:cs typeface="B Nazanin" panose="00000400000000000000" pitchFamily="2" charset="-78"/>
              </a:rPr>
              <a:t/>
            </a:r>
            <a:br>
              <a:rPr lang="fa-IR" sz="3400" b="1" spc="0" dirty="0" smtClean="0">
                <a:solidFill>
                  <a:schemeClr val="tx1"/>
                </a:solidFill>
                <a:cs typeface="B Nazanin" panose="00000400000000000000" pitchFamily="2" charset="-78"/>
              </a:rPr>
            </a:br>
            <a:endParaRPr lang="en-US" sz="3400" b="1" spc="0" dirty="0">
              <a:solidFill>
                <a:schemeClr val="tx1"/>
              </a:solidFill>
              <a:cs typeface="B Nazanin" panose="00000400000000000000" pitchFamily="2" charset="-78"/>
            </a:endParaRPr>
          </a:p>
        </p:txBody>
      </p:sp>
      <p:sp>
        <p:nvSpPr>
          <p:cNvPr id="3" name="Subtitle 2"/>
          <p:cNvSpPr>
            <a:spLocks noGrp="1"/>
          </p:cNvSpPr>
          <p:nvPr>
            <p:ph type="subTitle" idx="1"/>
          </p:nvPr>
        </p:nvSpPr>
        <p:spPr/>
        <p:txBody>
          <a:bodyPr/>
          <a:lstStyle/>
          <a:p>
            <a:r>
              <a:rPr lang="fa-IR" dirty="0" smtClean="0"/>
              <a:t> </a:t>
            </a:r>
            <a:endParaRPr lang="en-US" dirty="0"/>
          </a:p>
        </p:txBody>
      </p:sp>
    </p:spTree>
    <p:extLst>
      <p:ext uri="{BB962C8B-B14F-4D97-AF65-F5344CB8AC3E}">
        <p14:creationId xmlns:p14="http://schemas.microsoft.com/office/powerpoint/2010/main" val="9633083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marL="0" indent="0">
              <a:buNone/>
            </a:pPr>
            <a:r>
              <a:rPr lang="en-US" dirty="0"/>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 y="0"/>
            <a:ext cx="12222480" cy="6858000"/>
          </a:xfrm>
          <a:prstGeom prst="rect">
            <a:avLst/>
          </a:prstGeom>
        </p:spPr>
      </p:pic>
    </p:spTree>
    <p:extLst>
      <p:ext uri="{BB962C8B-B14F-4D97-AF65-F5344CB8AC3E}">
        <p14:creationId xmlns:p14="http://schemas.microsoft.com/office/powerpoint/2010/main" val="18791032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a:solidFill>
                  <a:srgbClr val="7030A0"/>
                </a:solidFill>
                <a:cs typeface="B Nazanin" panose="00000400000000000000" pitchFamily="2" charset="-78"/>
              </a:rPr>
              <a:t>ادراک مغز از رنگ‌ها</a:t>
            </a:r>
            <a:endParaRPr lang="en-US" dirty="0">
              <a:solidFill>
                <a:srgbClr val="7030A0"/>
              </a:solidFill>
              <a:cs typeface="B Nazanin" panose="00000400000000000000" pitchFamily="2" charset="-78"/>
            </a:endParaRPr>
          </a:p>
        </p:txBody>
      </p:sp>
      <p:sp>
        <p:nvSpPr>
          <p:cNvPr id="3" name="Content Placeholder 2"/>
          <p:cNvSpPr>
            <a:spLocks noGrp="1"/>
          </p:cNvSpPr>
          <p:nvPr>
            <p:ph idx="1"/>
          </p:nvPr>
        </p:nvSpPr>
        <p:spPr>
          <a:xfrm>
            <a:off x="1012874" y="1392702"/>
            <a:ext cx="10761784" cy="5465297"/>
          </a:xfrm>
        </p:spPr>
        <p:txBody>
          <a:bodyPr>
            <a:normAutofit/>
          </a:bodyPr>
          <a:lstStyle/>
          <a:p>
            <a:pPr marL="0" indent="0" algn="r">
              <a:buNone/>
            </a:pPr>
            <a:r>
              <a:rPr lang="fa-IR" sz="3200" dirty="0">
                <a:cs typeface="B Nazanin" panose="00000400000000000000" pitchFamily="2" charset="-78"/>
              </a:rPr>
              <a:t>رنگ‌ها و شیوه‌ای که مغز انسان این رنگ‌ها را درک و تحلیل می‌کند، می‌تواند سرنوشت تبلیغات شما را رقم بزند. تحقیقات زیادی به اثبات تاثیر رنگ در تبلیغات پرداخته‌اند. روانشناسی رنگ به این معنی است که چطور رنگ‌ها برروی احساسات و رفتار انسان‌ها اثر می‌گذارند. اینکه ما نسبت به رنگ‌ها چه واکنشی نشان دهیم، بسیار زیاد </a:t>
            </a:r>
            <a:r>
              <a:rPr lang="fa-IR" sz="3200" dirty="0" smtClean="0">
                <a:cs typeface="B Nazanin" panose="00000400000000000000" pitchFamily="2" charset="-78"/>
              </a:rPr>
              <a:t>با، </a:t>
            </a:r>
            <a:r>
              <a:rPr lang="fa-IR" sz="3200" dirty="0">
                <a:cs typeface="B Nazanin" panose="00000400000000000000" pitchFamily="2" charset="-78"/>
              </a:rPr>
              <a:t>تربیت خانوادگی‌ و سلیقه شخصیمان ارتباط دارد.</a:t>
            </a:r>
            <a:endParaRPr lang="en-US" sz="3200" dirty="0">
              <a:cs typeface="B Nazanin" panose="00000400000000000000" pitchFamily="2" charset="-78"/>
            </a:endParaRPr>
          </a:p>
        </p:txBody>
      </p:sp>
    </p:spTree>
    <p:extLst>
      <p:ext uri="{BB962C8B-B14F-4D97-AF65-F5344CB8AC3E}">
        <p14:creationId xmlns:p14="http://schemas.microsoft.com/office/powerpoint/2010/main" val="27183227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2874" y="382385"/>
            <a:ext cx="10417126" cy="1492132"/>
          </a:xfrm>
        </p:spPr>
        <p:txBody>
          <a:bodyPr>
            <a:normAutofit/>
          </a:bodyPr>
          <a:lstStyle/>
          <a:p>
            <a:pPr algn="r"/>
            <a:r>
              <a:rPr lang="fa-IR" sz="4200" b="1" dirty="0">
                <a:solidFill>
                  <a:srgbClr val="7030A0"/>
                </a:solidFill>
                <a:cs typeface="B Nazanin" panose="00000400000000000000" pitchFamily="2" charset="-78"/>
              </a:rPr>
              <a:t>بازاریابی رنگ ها یک مسئله جالب برای مشاهده!</a:t>
            </a:r>
            <a:r>
              <a:rPr lang="fa-IR" sz="4200" dirty="0">
                <a:solidFill>
                  <a:srgbClr val="7030A0"/>
                </a:solidFill>
                <a:cs typeface="B Nazanin" panose="00000400000000000000" pitchFamily="2" charset="-78"/>
              </a:rPr>
              <a:t/>
            </a:r>
            <a:br>
              <a:rPr lang="fa-IR" sz="4200" dirty="0">
                <a:solidFill>
                  <a:srgbClr val="7030A0"/>
                </a:solidFill>
                <a:cs typeface="B Nazanin" panose="00000400000000000000" pitchFamily="2" charset="-78"/>
              </a:rPr>
            </a:br>
            <a:endParaRPr lang="en-US" sz="4200" dirty="0"/>
          </a:p>
        </p:txBody>
      </p:sp>
      <p:sp>
        <p:nvSpPr>
          <p:cNvPr id="3" name="Content Placeholder 2"/>
          <p:cNvSpPr>
            <a:spLocks noGrp="1"/>
          </p:cNvSpPr>
          <p:nvPr>
            <p:ph idx="1"/>
          </p:nvPr>
        </p:nvSpPr>
        <p:spPr>
          <a:xfrm>
            <a:off x="1012874" y="1280160"/>
            <a:ext cx="10888394" cy="5577839"/>
          </a:xfrm>
        </p:spPr>
        <p:txBody>
          <a:bodyPr>
            <a:noAutofit/>
          </a:bodyPr>
          <a:lstStyle/>
          <a:p>
            <a:pPr marL="0" indent="0" algn="r">
              <a:buNone/>
            </a:pPr>
            <a:r>
              <a:rPr lang="fa-IR" sz="3000" dirty="0">
                <a:cs typeface="B Nazanin" panose="00000400000000000000" pitchFamily="2" charset="-78"/>
              </a:rPr>
              <a:t>آیا می توانید سامسونگ را به رنگ آبی تصور نکنید یا شاید رنگ کمپانی ناور به رنگ سبز نباشد و کوکاکولا  را به رنگ قرمز نبینید؟ رنگ ها مشخص کننده مرزهای کمپانی ها، یک برند یا یک کالا به خودی خود هستند و به همین علت است که شرکت ها استفاده از رنگ را برای جلب توجه مشتری و تأثیر گذاری آن بر تصمیمات خرید آنها به صورت جدی پیگیری می کنند.</a:t>
            </a:r>
          </a:p>
          <a:p>
            <a:pPr marL="0" indent="0" algn="r">
              <a:buNone/>
            </a:pPr>
            <a:endParaRPr lang="fa-IR" sz="3000" dirty="0">
              <a:cs typeface="B Nazanin" panose="00000400000000000000" pitchFamily="2" charset="-78"/>
            </a:endParaRPr>
          </a:p>
          <a:p>
            <a:pPr marL="0" indent="0" algn="r">
              <a:buNone/>
            </a:pPr>
            <a:r>
              <a:rPr lang="fa-IR" sz="3000" dirty="0">
                <a:cs typeface="B Nazanin" panose="00000400000000000000" pitchFamily="2" charset="-78"/>
              </a:rPr>
              <a:t>رنگ می تواند پیغام های عجیبی را که زنجیره ای از کلمات توانایی انتقال و ارتباط آن را ندارند منتقل و مخابره کند. بازاریابی رنگ، هنر استفاده از رنگ برای انتقال یک پیغام است. همه این علم در مورد تحریک و تهییج روانشناسی مصرف کننده و افزایش ماندگاری برند با ابزار رنگ است.</a:t>
            </a:r>
            <a:endParaRPr lang="en-US" sz="3000" dirty="0">
              <a:cs typeface="B Nazanin" panose="00000400000000000000" pitchFamily="2" charset="-78"/>
            </a:endParaRPr>
          </a:p>
        </p:txBody>
      </p:sp>
    </p:spTree>
    <p:extLst>
      <p:ext uri="{BB962C8B-B14F-4D97-AF65-F5344CB8AC3E}">
        <p14:creationId xmlns:p14="http://schemas.microsoft.com/office/powerpoint/2010/main" val="16559107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40327424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dirty="0">
                <a:solidFill>
                  <a:srgbClr val="7030A0"/>
                </a:solidFill>
                <a:cs typeface="B Nazanin" panose="00000400000000000000" pitchFamily="2" charset="-78"/>
              </a:rPr>
              <a:t>چطور رنگ‌ها ما را مجبور به خرید می‌کنند؟</a:t>
            </a:r>
            <a:endParaRPr lang="en-US" dirty="0">
              <a:solidFill>
                <a:srgbClr val="7030A0"/>
              </a:solidFill>
              <a:cs typeface="B Nazanin" panose="00000400000000000000" pitchFamily="2" charset="-78"/>
            </a:endParaRPr>
          </a:p>
        </p:txBody>
      </p:sp>
      <p:sp>
        <p:nvSpPr>
          <p:cNvPr id="3" name="Content Placeholder 2"/>
          <p:cNvSpPr>
            <a:spLocks noGrp="1"/>
          </p:cNvSpPr>
          <p:nvPr>
            <p:ph idx="1"/>
          </p:nvPr>
        </p:nvSpPr>
        <p:spPr>
          <a:xfrm>
            <a:off x="1097280" y="1463040"/>
            <a:ext cx="10789920" cy="5394959"/>
          </a:xfrm>
        </p:spPr>
        <p:txBody>
          <a:bodyPr>
            <a:normAutofit/>
          </a:bodyPr>
          <a:lstStyle/>
          <a:p>
            <a:pPr marL="0" indent="0" algn="r">
              <a:buNone/>
            </a:pPr>
            <a:r>
              <a:rPr lang="fa-IR" sz="3200" dirty="0">
                <a:cs typeface="B Nazanin" panose="00000400000000000000" pitchFamily="2" charset="-78"/>
              </a:rPr>
              <a:t>رنگ‌ها ارتباط مستقیمی با تصمیم به خرید مشتریان دارند. رنگ اولین دلیل ۸۵٪ از مشتریان برای انتخاب چیزی‌ است که می‌خواهند بخرند. ۹۰٪ تصمیمات ناگهانی خرید هم براساس رنگ آن کالا انجام می‌شود. تحقیقات نشان می‌دهد که ۴۲٪ از نظری که یک کاربر درباره‌ی یک وبسایت پیدا می‌کند، براساس طراحی آن وبسایت است که رنگ هم جزئی از آن است. به‌علاوه، ۵۲٪ از مواقع، طراحی ضعیف و استفاده‌ی نادرست از رنگ باعث می‌شود کاربر تصمیم بگیرد دیگر به آن سایت سر نزند.</a:t>
            </a:r>
            <a:endParaRPr lang="en-US" sz="3200" dirty="0">
              <a:cs typeface="B Nazanin" panose="00000400000000000000" pitchFamily="2" charset="-78"/>
            </a:endParaRPr>
          </a:p>
        </p:txBody>
      </p:sp>
    </p:spTree>
    <p:extLst>
      <p:ext uri="{BB962C8B-B14F-4D97-AF65-F5344CB8AC3E}">
        <p14:creationId xmlns:p14="http://schemas.microsoft.com/office/powerpoint/2010/main" val="21981338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603" y="382385"/>
            <a:ext cx="10832123" cy="1492132"/>
          </a:xfrm>
        </p:spPr>
        <p:txBody>
          <a:bodyPr>
            <a:noAutofit/>
          </a:bodyPr>
          <a:lstStyle/>
          <a:p>
            <a:pPr algn="ctr"/>
            <a:r>
              <a:rPr lang="fa-IR" sz="3600" b="1" dirty="0">
                <a:solidFill>
                  <a:srgbClr val="7030A0"/>
                </a:solidFill>
                <a:cs typeface="B Nazanin" panose="00000400000000000000" pitchFamily="2" charset="-78"/>
              </a:rPr>
              <a:t>استفاده از رنگ ها در بازاریابی چه نتایجی به همراه دارند؟</a:t>
            </a:r>
            <a:r>
              <a:rPr lang="fa-IR" sz="3600" dirty="0">
                <a:solidFill>
                  <a:srgbClr val="7030A0"/>
                </a:solidFill>
                <a:cs typeface="B Nazanin" panose="00000400000000000000" pitchFamily="2" charset="-78"/>
              </a:rPr>
              <a:t/>
            </a:r>
            <a:br>
              <a:rPr lang="fa-IR" sz="3600" dirty="0">
                <a:solidFill>
                  <a:srgbClr val="7030A0"/>
                </a:solidFill>
                <a:cs typeface="B Nazanin" panose="00000400000000000000" pitchFamily="2" charset="-78"/>
              </a:rPr>
            </a:br>
            <a:endParaRPr lang="en-US" sz="3600" dirty="0"/>
          </a:p>
        </p:txBody>
      </p:sp>
      <p:sp>
        <p:nvSpPr>
          <p:cNvPr id="3" name="Content Placeholder 2"/>
          <p:cNvSpPr>
            <a:spLocks noGrp="1"/>
          </p:cNvSpPr>
          <p:nvPr>
            <p:ph idx="1"/>
          </p:nvPr>
        </p:nvSpPr>
        <p:spPr>
          <a:xfrm>
            <a:off x="956603" y="1280160"/>
            <a:ext cx="10832123" cy="5577839"/>
          </a:xfrm>
        </p:spPr>
        <p:txBody>
          <a:bodyPr>
            <a:normAutofit/>
          </a:bodyPr>
          <a:lstStyle/>
          <a:p>
            <a:pPr marL="0" indent="0" algn="r">
              <a:buNone/>
            </a:pPr>
            <a:r>
              <a:rPr lang="fa-IR" sz="3500" dirty="0" smtClean="0">
                <a:cs typeface="B Nazanin" panose="00000400000000000000" pitchFamily="2" charset="-78"/>
              </a:rPr>
              <a:t>رنگ </a:t>
            </a:r>
            <a:r>
              <a:rPr lang="fa-IR" sz="3500" dirty="0">
                <a:cs typeface="B Nazanin" panose="00000400000000000000" pitchFamily="2" charset="-78"/>
              </a:rPr>
              <a:t>هایی که به وسیله یک برند خاص مورد استفاده قرار می گیرند، می توانند تاثیر زیادی بر مشتری داشته باشند.</a:t>
            </a:r>
          </a:p>
          <a:p>
            <a:pPr marL="0" indent="0" algn="r">
              <a:buNone/>
            </a:pPr>
            <a:r>
              <a:rPr lang="fa-IR" sz="3500" dirty="0" smtClean="0">
                <a:cs typeface="B Nazanin" panose="00000400000000000000" pitchFamily="2" charset="-78"/>
              </a:rPr>
              <a:t>یک </a:t>
            </a:r>
            <a:r>
              <a:rPr lang="fa-IR" sz="3500" dirty="0">
                <a:cs typeface="B Nazanin" panose="00000400000000000000" pitchFamily="2" charset="-78"/>
              </a:rPr>
              <a:t>درصد مصرف کنندگان براساس رایحه یا صدا تصمیم گیری کرده اند.</a:t>
            </a:r>
          </a:p>
          <a:p>
            <a:pPr marL="0" indent="0" algn="r">
              <a:buNone/>
            </a:pPr>
            <a:r>
              <a:rPr lang="fa-IR" sz="3500" dirty="0" smtClean="0">
                <a:cs typeface="B Nazanin" panose="00000400000000000000" pitchFamily="2" charset="-78"/>
              </a:rPr>
              <a:t>سه </a:t>
            </a:r>
            <a:r>
              <a:rPr lang="fa-IR" sz="3500" dirty="0">
                <a:cs typeface="B Nazanin" panose="00000400000000000000" pitchFamily="2" charset="-78"/>
              </a:rPr>
              <a:t>درصد مصرف کنندگان به بافت محصول نگاه کرده اند.</a:t>
            </a:r>
          </a:p>
          <a:p>
            <a:pPr marL="0" indent="0" algn="r">
              <a:buNone/>
            </a:pPr>
            <a:r>
              <a:rPr lang="fa-IR" sz="3500" dirty="0" smtClean="0">
                <a:cs typeface="B Nazanin" panose="00000400000000000000" pitchFamily="2" charset="-78"/>
              </a:rPr>
              <a:t>93 </a:t>
            </a:r>
            <a:r>
              <a:rPr lang="fa-IR" sz="3500" dirty="0">
                <a:cs typeface="B Nazanin" panose="00000400000000000000" pitchFamily="2" charset="-78"/>
              </a:rPr>
              <a:t>درصد مصرف کنندگان بر روی ظواهر بصری محصول متمرکز شده اند.</a:t>
            </a:r>
            <a:endParaRPr lang="en-US" sz="3500" dirty="0">
              <a:cs typeface="B Nazanin" panose="00000400000000000000" pitchFamily="2" charset="-78"/>
            </a:endParaRPr>
          </a:p>
        </p:txBody>
      </p:sp>
    </p:spTree>
    <p:extLst>
      <p:ext uri="{BB962C8B-B14F-4D97-AF65-F5344CB8AC3E}">
        <p14:creationId xmlns:p14="http://schemas.microsoft.com/office/powerpoint/2010/main" val="11296307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9491"/>
            <a:ext cx="12191999" cy="6874281"/>
          </a:xfrm>
        </p:spPr>
      </p:pic>
    </p:spTree>
    <p:extLst>
      <p:ext uri="{BB962C8B-B14F-4D97-AF65-F5344CB8AC3E}">
        <p14:creationId xmlns:p14="http://schemas.microsoft.com/office/powerpoint/2010/main" val="12508272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sz="3600" b="1" dirty="0">
                <a:solidFill>
                  <a:srgbClr val="7030A0"/>
                </a:solidFill>
                <a:cs typeface="B Nazanin" panose="00000400000000000000" pitchFamily="2" charset="-78"/>
              </a:rPr>
              <a:t>رنگ اغلب می تواند تنها دلیل خرید یک محصول باشد.</a:t>
            </a:r>
            <a:r>
              <a:rPr lang="fa-IR" sz="3600" dirty="0">
                <a:solidFill>
                  <a:srgbClr val="7030A0"/>
                </a:solidFill>
                <a:cs typeface="B Nazanin" panose="00000400000000000000" pitchFamily="2" charset="-78"/>
              </a:rPr>
              <a:t/>
            </a:r>
            <a:br>
              <a:rPr lang="fa-IR" sz="3600" dirty="0">
                <a:solidFill>
                  <a:srgbClr val="7030A0"/>
                </a:solidFill>
                <a:cs typeface="B Nazanin" panose="00000400000000000000" pitchFamily="2" charset="-78"/>
              </a:rPr>
            </a:br>
            <a:endParaRPr lang="en-US" sz="3600" dirty="0">
              <a:solidFill>
                <a:srgbClr val="7030A0"/>
              </a:solidFill>
              <a:cs typeface="B Nazanin" panose="00000400000000000000" pitchFamily="2" charset="-78"/>
            </a:endParaRPr>
          </a:p>
        </p:txBody>
      </p:sp>
      <p:sp>
        <p:nvSpPr>
          <p:cNvPr id="3" name="Content Placeholder 2"/>
          <p:cNvSpPr>
            <a:spLocks noGrp="1"/>
          </p:cNvSpPr>
          <p:nvPr>
            <p:ph idx="1"/>
          </p:nvPr>
        </p:nvSpPr>
        <p:spPr>
          <a:xfrm>
            <a:off x="1251678" y="1491175"/>
            <a:ext cx="10178322" cy="4388417"/>
          </a:xfrm>
        </p:spPr>
        <p:txBody>
          <a:bodyPr>
            <a:normAutofit/>
          </a:bodyPr>
          <a:lstStyle/>
          <a:p>
            <a:pPr marL="0" indent="0" algn="r">
              <a:buNone/>
            </a:pPr>
            <a:r>
              <a:rPr lang="fa-IR" sz="3300" dirty="0" smtClean="0">
                <a:cs typeface="B Nazanin" panose="00000400000000000000" pitchFamily="2" charset="-78"/>
              </a:rPr>
              <a:t>84.7 </a:t>
            </a:r>
            <a:r>
              <a:rPr lang="fa-IR" sz="3300" dirty="0">
                <a:cs typeface="B Nazanin" panose="00000400000000000000" pitchFamily="2" charset="-78"/>
              </a:rPr>
              <a:t>درصد مصرف کنندگان معتقدند که رنگ، اولین عامل جذب مشتری است.</a:t>
            </a:r>
          </a:p>
          <a:p>
            <a:pPr marL="0" indent="0" algn="r">
              <a:buNone/>
            </a:pPr>
            <a:r>
              <a:rPr lang="fa-IR" sz="3300" dirty="0" smtClean="0">
                <a:cs typeface="B Nazanin" panose="00000400000000000000" pitchFamily="2" charset="-78"/>
              </a:rPr>
              <a:t>52 </a:t>
            </a:r>
            <a:r>
              <a:rPr lang="fa-IR" sz="3300" dirty="0">
                <a:cs typeface="B Nazanin" panose="00000400000000000000" pitchFamily="2" charset="-78"/>
              </a:rPr>
              <a:t>درصد مصرف کنندگان، در صورت عدم رضایت از زیبایی دکور فروشگاه، دیگر به آنجا نمی روند.</a:t>
            </a:r>
          </a:p>
          <a:p>
            <a:pPr marL="0" indent="0" algn="r">
              <a:buNone/>
            </a:pPr>
            <a:r>
              <a:rPr lang="fa-IR" sz="3300" dirty="0" smtClean="0">
                <a:cs typeface="B Nazanin" panose="00000400000000000000" pitchFamily="2" charset="-78"/>
              </a:rPr>
              <a:t>80 </a:t>
            </a:r>
            <a:r>
              <a:rPr lang="fa-IR" sz="3300" dirty="0">
                <a:cs typeface="B Nazanin" panose="00000400000000000000" pitchFamily="2" charset="-78"/>
              </a:rPr>
              <a:t>درصد مصرف کنندگان بر این باورند که رنگ می تواند عامل شناخت و شهرت یک برند باشد.</a:t>
            </a:r>
            <a:endParaRPr lang="en-US" sz="3300" dirty="0">
              <a:cs typeface="B Nazanin" panose="00000400000000000000" pitchFamily="2" charset="-78"/>
            </a:endParaRPr>
          </a:p>
        </p:txBody>
      </p:sp>
    </p:spTree>
    <p:extLst>
      <p:ext uri="{BB962C8B-B14F-4D97-AF65-F5344CB8AC3E}">
        <p14:creationId xmlns:p14="http://schemas.microsoft.com/office/powerpoint/2010/main" val="40097372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7" y="0"/>
            <a:ext cx="10663657" cy="1874517"/>
          </a:xfrm>
        </p:spPr>
        <p:txBody>
          <a:bodyPr/>
          <a:lstStyle/>
          <a:p>
            <a:pPr algn="r"/>
            <a:r>
              <a:rPr lang="fa-IR" b="1" dirty="0" smtClean="0">
                <a:solidFill>
                  <a:srgbClr val="7030A0"/>
                </a:solidFill>
                <a:cs typeface="B Nazanin" panose="00000400000000000000" pitchFamily="2" charset="-78"/>
              </a:rPr>
              <a:t>انتخاب رنگ و جنسیت</a:t>
            </a:r>
            <a:br>
              <a:rPr lang="fa-IR" b="1" dirty="0" smtClean="0">
                <a:solidFill>
                  <a:srgbClr val="7030A0"/>
                </a:solidFill>
                <a:cs typeface="B Nazanin" panose="00000400000000000000" pitchFamily="2" charset="-78"/>
              </a:rPr>
            </a:br>
            <a:endParaRPr lang="en-US" dirty="0">
              <a:solidFill>
                <a:srgbClr val="7030A0"/>
              </a:solidFill>
              <a:cs typeface="B Nazanin" panose="00000400000000000000" pitchFamily="2" charset="-78"/>
            </a:endParaRPr>
          </a:p>
        </p:txBody>
      </p:sp>
      <p:sp>
        <p:nvSpPr>
          <p:cNvPr id="3" name="Content Placeholder 2"/>
          <p:cNvSpPr>
            <a:spLocks noGrp="1"/>
          </p:cNvSpPr>
          <p:nvPr>
            <p:ph idx="1"/>
          </p:nvPr>
        </p:nvSpPr>
        <p:spPr>
          <a:xfrm>
            <a:off x="998806" y="1055077"/>
            <a:ext cx="10916528" cy="5802923"/>
          </a:xfrm>
        </p:spPr>
        <p:txBody>
          <a:bodyPr>
            <a:noAutofit/>
          </a:bodyPr>
          <a:lstStyle/>
          <a:p>
            <a:pPr marL="0" indent="0" algn="r">
              <a:buNone/>
            </a:pPr>
            <a:r>
              <a:rPr lang="fa-IR" sz="2500" dirty="0">
                <a:cs typeface="B Nazanin" panose="00000400000000000000" pitchFamily="2" charset="-78"/>
              </a:rPr>
              <a:t>یکی از بهترین بررسی ها در مورد رابطه رنگ و جنسیت، تحقیق «تخصیص رنگ» جو هالوک است. داده های هالوک نشان دهنده اختلاف سلیقه های جنسیتی در انتخاب رنگ ها است. مهم است اشاره کنیم که محیط افراد – و به خصوص ادراک فرهنگی آنها – نقش مهمی در دیکته کردن تناسب رنگی برای جنسیت ها ایفا می کند که این موضوع به نوبه خود می تواند بر انتخاب های فردی اثر بگذارد. یافته های هالوک در مورد رنگ های مورد علاقه مردان و زنان در نمودارهای زیر نشان داده شده است.</a:t>
            </a:r>
          </a:p>
          <a:p>
            <a:pPr marL="0" indent="0" algn="r">
              <a:buNone/>
            </a:pPr>
            <a:endParaRPr lang="fa-IR" sz="2500" dirty="0">
              <a:cs typeface="B Nazanin" panose="00000400000000000000" pitchFamily="2" charset="-78"/>
            </a:endParaRPr>
          </a:p>
          <a:p>
            <a:pPr marL="0" indent="0" algn="r">
              <a:buNone/>
            </a:pPr>
            <a:r>
              <a:rPr lang="fa-IR" sz="2500" dirty="0">
                <a:cs typeface="B Nazanin" panose="00000400000000000000" pitchFamily="2" charset="-78"/>
              </a:rPr>
              <a:t>مهم ترین نکته در این تصاویر، برتری رنگ آبی در علاقه مندی ها و اختلاف در علاقه به رنگ بنفش در هر دو گروه است. زنان رنگ بنفش را در لیست رنگ های مورد علاقه خود قرار دادند، اما مردان تقریبا هیچ علاقه ای به این رنگ نداشتند. تحقیقات دیگر در مورد ادراک رنگ ها و اولویت  انتخاب آنها، نشان می دهد در مورد سایه ها، ته رنگ ها و رنگ های اصلی، مردان رنگ های تند را ترجیح می دهند، درحالی که زنان بیشتر رنگ های ملایم را دوست دارند. همچنین مردان بیشتر به سایه رنگ علاقه دارند (رنگ هایی که مشکی به آنها اضافه شده)، درحالی که زنان ته رنگ ها را ترجیح می دهند (رنگ هایی که سفید به آنها اضافه شده).</a:t>
            </a:r>
            <a:endParaRPr lang="en-US" sz="2500" dirty="0">
              <a:cs typeface="B Nazanin" panose="00000400000000000000" pitchFamily="2" charset="-78"/>
            </a:endParaRPr>
          </a:p>
        </p:txBody>
      </p:sp>
    </p:spTree>
    <p:extLst>
      <p:ext uri="{BB962C8B-B14F-4D97-AF65-F5344CB8AC3E}">
        <p14:creationId xmlns:p14="http://schemas.microsoft.com/office/powerpoint/2010/main" val="32327748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676" y="0"/>
            <a:ext cx="12119323" cy="6738425"/>
          </a:xfrm>
        </p:spPr>
      </p:pic>
    </p:spTree>
    <p:extLst>
      <p:ext uri="{BB962C8B-B14F-4D97-AF65-F5344CB8AC3E}">
        <p14:creationId xmlns:p14="http://schemas.microsoft.com/office/powerpoint/2010/main" val="18220883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marL="0" indent="0">
              <a:buNone/>
            </a:pPr>
            <a:r>
              <a:rPr lang="en-US" dirty="0"/>
              <a:t> </a:t>
            </a:r>
            <a:r>
              <a:rPr lang="en-US" dirty="0" smtClean="0"/>
              <a:t> </a:t>
            </a:r>
            <a:endParaRPr lang="en-US" dirty="0"/>
          </a:p>
          <a:p>
            <a:pPr mar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703943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7" y="0"/>
            <a:ext cx="10663657" cy="1874517"/>
          </a:xfrm>
        </p:spPr>
        <p:txBody>
          <a:bodyPr/>
          <a:lstStyle/>
          <a:p>
            <a:pPr algn="r"/>
            <a:r>
              <a:rPr lang="fa-IR" b="1" dirty="0">
                <a:solidFill>
                  <a:srgbClr val="7030A0"/>
                </a:solidFill>
                <a:cs typeface="B Nazanin" panose="00000400000000000000" pitchFamily="2" charset="-78"/>
              </a:rPr>
              <a:t>هماهنگی رنگی در سایت های بازرگانی</a:t>
            </a:r>
            <a:br>
              <a:rPr lang="fa-IR" b="1" dirty="0">
                <a:solidFill>
                  <a:srgbClr val="7030A0"/>
                </a:solidFill>
                <a:cs typeface="B Nazanin" panose="00000400000000000000" pitchFamily="2" charset="-78"/>
              </a:rPr>
            </a:br>
            <a:endParaRPr lang="en-US" dirty="0">
              <a:solidFill>
                <a:srgbClr val="7030A0"/>
              </a:solidFill>
              <a:cs typeface="B Nazanin" panose="00000400000000000000" pitchFamily="2" charset="-78"/>
            </a:endParaRPr>
          </a:p>
        </p:txBody>
      </p:sp>
      <p:sp>
        <p:nvSpPr>
          <p:cNvPr id="3" name="Content Placeholder 2"/>
          <p:cNvSpPr>
            <a:spLocks noGrp="1"/>
          </p:cNvSpPr>
          <p:nvPr>
            <p:ph idx="1"/>
          </p:nvPr>
        </p:nvSpPr>
        <p:spPr>
          <a:xfrm>
            <a:off x="984738" y="1139483"/>
            <a:ext cx="10930596" cy="5718517"/>
          </a:xfrm>
        </p:spPr>
        <p:txBody>
          <a:bodyPr>
            <a:noAutofit/>
          </a:bodyPr>
          <a:lstStyle/>
          <a:p>
            <a:pPr marL="0" indent="0" algn="r">
              <a:buNone/>
            </a:pPr>
            <a:r>
              <a:rPr lang="fa-IR" sz="2800" dirty="0">
                <a:cs typeface="B Nazanin" panose="00000400000000000000" pitchFamily="2" charset="-78"/>
              </a:rPr>
              <a:t>روانشناسی رنگ ها «اثر انزوایی» می گوید وقتی یک قسمت متمایز از قسمت های دیگر به نظر می رسد، بیشتر در ذهن می ماند. از نظر ترکیب رنگی، این یعنی ساختار بصری. وب سایت های تجاری شما باید به گونه ای باشد که از رنگ های نزدیک به هم در زمینه استفاده کنید سپس برای قسمت هایی که مشتری باید اقدامی انجام دهد یا روی گزینه ای خاص کلیک کند، از رنگ های متضاد و با کنتراست شدید استفاده کنید. به عنوان مثال، یک وب سایت تجاری گزینه «همین حالا شروع کنید» را یک بار به رنگ سبز و یک بار به رنگ قرمز قرار داد. بازدیدکنندگان، 21 درصد روی رنگ قرمز بیشتر از رنگ سبز کلیک کردند. این به این معنی نیست که رنگ قرمز قدرتی جادویی دارد که افراد را به انجام اقدامی تشویق می کند، بلکه بررسی دقیق  این سایت نشان می دهد بیشتر رنگ های زمینه آن به رنگ سبز تمایل داشتند و رنگ قرمز (که در طیف رنگ مکمل سبز است) کنتراست بصری شدیدی را ایجاد کرده است.</a:t>
            </a:r>
            <a:endParaRPr lang="en-US" sz="2800" dirty="0">
              <a:cs typeface="B Nazanin" panose="00000400000000000000" pitchFamily="2" charset="-78"/>
            </a:endParaRPr>
          </a:p>
        </p:txBody>
      </p:sp>
    </p:spTree>
    <p:extLst>
      <p:ext uri="{BB962C8B-B14F-4D97-AF65-F5344CB8AC3E}">
        <p14:creationId xmlns:p14="http://schemas.microsoft.com/office/powerpoint/2010/main" val="39965976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7" y="0"/>
            <a:ext cx="10607387" cy="1874517"/>
          </a:xfrm>
        </p:spPr>
        <p:txBody>
          <a:bodyPr/>
          <a:lstStyle/>
          <a:p>
            <a:pPr algn="r"/>
            <a:r>
              <a:rPr lang="fa-IR" dirty="0" smtClean="0">
                <a:solidFill>
                  <a:srgbClr val="7030A0"/>
                </a:solidFill>
                <a:cs typeface="B Nazanin" panose="00000400000000000000" pitchFamily="2" charset="-78"/>
              </a:rPr>
              <a:t>نتیجه گیری</a:t>
            </a:r>
            <a:endParaRPr lang="en-US" dirty="0">
              <a:solidFill>
                <a:srgbClr val="7030A0"/>
              </a:solidFill>
              <a:cs typeface="B Nazanin" panose="00000400000000000000" pitchFamily="2" charset="-78"/>
            </a:endParaRPr>
          </a:p>
        </p:txBody>
      </p:sp>
      <p:sp>
        <p:nvSpPr>
          <p:cNvPr id="3" name="Content Placeholder 2"/>
          <p:cNvSpPr>
            <a:spLocks noGrp="1"/>
          </p:cNvSpPr>
          <p:nvPr>
            <p:ph idx="1"/>
          </p:nvPr>
        </p:nvSpPr>
        <p:spPr>
          <a:xfrm>
            <a:off x="1111348" y="1111349"/>
            <a:ext cx="10747716" cy="5627076"/>
          </a:xfrm>
        </p:spPr>
        <p:txBody>
          <a:bodyPr>
            <a:normAutofit/>
          </a:bodyPr>
          <a:lstStyle/>
          <a:p>
            <a:pPr marL="0" indent="0" algn="r">
              <a:buNone/>
            </a:pPr>
            <a:r>
              <a:rPr lang="fa-IR" sz="3000" dirty="0">
                <a:cs typeface="B Nazanin" panose="00000400000000000000" pitchFamily="2" charset="-78"/>
              </a:rPr>
              <a:t>استفاده از رنگ در بازاریابی به نیازها و فرهنگ مشتریان بستگی دارد. اگرچه ممکن است رنگ ها در هر کشور معنای خاصی داشته باشند، برندهای هوشمند می توانند از این عامل به بهترین شکل ممکن به نفع خود استفاده کرده و مشتریان بیشتری جذب کنند</a:t>
            </a:r>
            <a:r>
              <a:rPr lang="fa-IR" sz="3000" dirty="0" smtClean="0">
                <a:cs typeface="B Nazanin" panose="00000400000000000000" pitchFamily="2" charset="-78"/>
              </a:rPr>
              <a:t>.</a:t>
            </a:r>
            <a:r>
              <a:rPr lang="en-US" sz="3000" dirty="0" smtClean="0">
                <a:cs typeface="B Nazanin" panose="00000400000000000000" pitchFamily="2" charset="-78"/>
              </a:rPr>
              <a:t/>
            </a:r>
            <a:br>
              <a:rPr lang="en-US" sz="3000" dirty="0" smtClean="0">
                <a:cs typeface="B Nazanin" panose="00000400000000000000" pitchFamily="2" charset="-78"/>
              </a:rPr>
            </a:br>
            <a:r>
              <a:rPr lang="en-US" sz="3000" dirty="0" smtClean="0">
                <a:cs typeface="B Nazanin" panose="00000400000000000000" pitchFamily="2" charset="-78"/>
              </a:rPr>
              <a:t/>
            </a:r>
            <a:br>
              <a:rPr lang="en-US" sz="3000" dirty="0" smtClean="0">
                <a:cs typeface="B Nazanin" panose="00000400000000000000" pitchFamily="2" charset="-78"/>
              </a:rPr>
            </a:br>
            <a:r>
              <a:rPr lang="fa-IR" sz="3000" dirty="0">
                <a:cs typeface="B Nazanin" panose="00000400000000000000" pitchFamily="2" charset="-78"/>
              </a:rPr>
              <a:t>ما به منظور حذف این نوع طرز فکر و برخورداری از عامل واقعاً "جذاب" رفتار انسانی، می‌خواهیم مجموعه‌ای از قابل اعتمادترین تحقیقات در زمینه‌ی تئوری رنگ و فرایند متقاعدسازی مشتری را مورد بررسی قرار </a:t>
            </a:r>
            <a:r>
              <a:rPr lang="fa-IR" sz="3000" dirty="0" smtClean="0">
                <a:cs typeface="B Nazanin" panose="00000400000000000000" pitchFamily="2" charset="-78"/>
              </a:rPr>
              <a:t>دادیم. </a:t>
            </a:r>
            <a:r>
              <a:rPr lang="fa-IR" sz="3000" dirty="0">
                <a:cs typeface="B Nazanin" panose="00000400000000000000" pitchFamily="2" charset="-78"/>
              </a:rPr>
              <a:t/>
            </a:r>
            <a:br>
              <a:rPr lang="fa-IR" sz="3000" dirty="0">
                <a:cs typeface="B Nazanin" panose="00000400000000000000" pitchFamily="2" charset="-78"/>
              </a:rPr>
            </a:br>
            <a:r>
              <a:rPr lang="fa-IR" sz="3000" dirty="0">
                <a:cs typeface="B Nazanin" panose="00000400000000000000" pitchFamily="2" charset="-78"/>
              </a:rPr>
              <a:t/>
            </a:r>
            <a:br>
              <a:rPr lang="fa-IR" sz="3000" dirty="0">
                <a:cs typeface="B Nazanin" panose="00000400000000000000" pitchFamily="2" charset="-78"/>
              </a:rPr>
            </a:br>
            <a:r>
              <a:rPr lang="fa-IR" sz="3000" dirty="0">
                <a:cs typeface="B Nazanin" panose="00000400000000000000" pitchFamily="2" charset="-78"/>
              </a:rPr>
              <a:t>پس به خاطر داشته باشید که انتخاب رنگ هم به اندازه‌ی انتخاب نام برند از اهمیت ویژه‌ای در جلب توجه مصرف‌کننده دارد.</a:t>
            </a:r>
            <a:endParaRPr lang="en-US" sz="3000" dirty="0">
              <a:cs typeface="B Nazanin" panose="00000400000000000000" pitchFamily="2" charset="-78"/>
            </a:endParaRPr>
          </a:p>
        </p:txBody>
      </p:sp>
    </p:spTree>
    <p:extLst>
      <p:ext uri="{BB962C8B-B14F-4D97-AF65-F5344CB8AC3E}">
        <p14:creationId xmlns:p14="http://schemas.microsoft.com/office/powerpoint/2010/main" val="22011040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7" y="0"/>
            <a:ext cx="10663657" cy="1874517"/>
          </a:xfrm>
        </p:spPr>
        <p:txBody>
          <a:bodyPr/>
          <a:lstStyle/>
          <a:p>
            <a:pPr algn="r"/>
            <a:r>
              <a:rPr lang="fa-IR" dirty="0" smtClean="0">
                <a:solidFill>
                  <a:srgbClr val="7030A0"/>
                </a:solidFill>
                <a:cs typeface="B Nazanin" panose="00000400000000000000" pitchFamily="2" charset="-78"/>
              </a:rPr>
              <a:t>منابع و ماخد</a:t>
            </a:r>
            <a:endParaRPr lang="en-US" dirty="0">
              <a:solidFill>
                <a:srgbClr val="7030A0"/>
              </a:solidFill>
              <a:cs typeface="B Nazanin" panose="00000400000000000000" pitchFamily="2" charset="-78"/>
            </a:endParaRPr>
          </a:p>
        </p:txBody>
      </p:sp>
      <p:sp>
        <p:nvSpPr>
          <p:cNvPr id="3" name="Content Placeholder 2"/>
          <p:cNvSpPr>
            <a:spLocks noGrp="1"/>
          </p:cNvSpPr>
          <p:nvPr>
            <p:ph idx="1"/>
          </p:nvPr>
        </p:nvSpPr>
        <p:spPr>
          <a:xfrm>
            <a:off x="1041009" y="1069145"/>
            <a:ext cx="10874325" cy="5788855"/>
          </a:xfrm>
        </p:spPr>
        <p:txBody>
          <a:bodyPr/>
          <a:lstStyle/>
          <a:p>
            <a:pPr marL="0" indent="0">
              <a:buNone/>
            </a:pPr>
            <a:r>
              <a:rPr lang="en-US" dirty="0">
                <a:hlinkClick r:id="rId2"/>
              </a:rPr>
              <a:t>http://</a:t>
            </a:r>
            <a:r>
              <a:rPr lang="en-US" dirty="0" smtClean="0">
                <a:hlinkClick r:id="rId2"/>
              </a:rPr>
              <a:t>www.asriran.com/fa/news/326262</a:t>
            </a:r>
            <a:r>
              <a:rPr lang="en-US" dirty="0" smtClean="0"/>
              <a:t/>
            </a:r>
            <a:br>
              <a:rPr lang="en-US" dirty="0" smtClean="0"/>
            </a:br>
            <a:r>
              <a:rPr lang="en-US" dirty="0"/>
              <a:t/>
            </a:r>
            <a:br>
              <a:rPr lang="en-US" dirty="0"/>
            </a:br>
            <a:r>
              <a:rPr lang="en-US" dirty="0" smtClean="0">
                <a:hlinkClick r:id="rId3"/>
              </a:rPr>
              <a:t>https</a:t>
            </a:r>
            <a:r>
              <a:rPr lang="en-US" dirty="0">
                <a:hlinkClick r:id="rId3"/>
              </a:rPr>
              <a:t>://</a:t>
            </a:r>
            <a:r>
              <a:rPr lang="en-US" dirty="0" smtClean="0">
                <a:hlinkClick r:id="rId3"/>
              </a:rPr>
              <a:t>www.chetor.com</a:t>
            </a:r>
            <a:r>
              <a:rPr lang="en-US" dirty="0"/>
              <a:t/>
            </a:r>
            <a:br>
              <a:rPr lang="en-US" dirty="0"/>
            </a:br>
            <a:r>
              <a:rPr lang="en-US" dirty="0"/>
              <a:t/>
            </a:r>
            <a:br>
              <a:rPr lang="en-US" dirty="0"/>
            </a:br>
            <a:r>
              <a:rPr lang="en-US" dirty="0">
                <a:hlinkClick r:id="rId4"/>
              </a:rPr>
              <a:t>https://</a:t>
            </a:r>
            <a:r>
              <a:rPr lang="en-US" dirty="0" smtClean="0">
                <a:hlinkClick r:id="rId4"/>
              </a:rPr>
              <a:t>motamem.org</a:t>
            </a:r>
            <a:r>
              <a:rPr lang="en-US" dirty="0"/>
              <a:t/>
            </a:r>
            <a:br>
              <a:rPr lang="en-US" dirty="0"/>
            </a:br>
            <a:r>
              <a:rPr lang="en-US" dirty="0"/>
              <a:t/>
            </a:r>
            <a:br>
              <a:rPr lang="en-US" dirty="0"/>
            </a:br>
            <a:r>
              <a:rPr lang="en-US" dirty="0">
                <a:hlinkClick r:id="rId5"/>
              </a:rPr>
              <a:t>http://</a:t>
            </a:r>
            <a:r>
              <a:rPr lang="en-US" dirty="0" smtClean="0">
                <a:hlinkClick r:id="rId5"/>
              </a:rPr>
              <a:t>forsatnet.ir/school-business/sales-marketing-manager</a:t>
            </a:r>
            <a:r>
              <a:rPr lang="en-US" dirty="0"/>
              <a:t/>
            </a:r>
            <a:br>
              <a:rPr lang="en-US" dirty="0"/>
            </a:br>
            <a:r>
              <a:rPr lang="en-US" dirty="0"/>
              <a:t/>
            </a:r>
            <a:br>
              <a:rPr lang="en-US" dirty="0"/>
            </a:br>
            <a:r>
              <a:rPr lang="en-US" dirty="0">
                <a:hlinkClick r:id="rId6"/>
              </a:rPr>
              <a:t>https://bazdeh.org</a:t>
            </a: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val="14923932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42490" y="0"/>
            <a:ext cx="1970467" cy="1017431"/>
          </a:xfrm>
        </p:spPr>
        <p:txBody>
          <a:bodyPr/>
          <a:lstStyle/>
          <a:p>
            <a:r>
              <a:rPr lang="fa-IR" dirty="0" smtClean="0">
                <a:solidFill>
                  <a:srgbClr val="7030A0"/>
                </a:solidFill>
                <a:cs typeface="B Nazanin" panose="00000400000000000000" pitchFamily="2" charset="-78"/>
              </a:rPr>
              <a:t>مقدمه </a:t>
            </a:r>
            <a:endParaRPr lang="en-US" dirty="0">
              <a:solidFill>
                <a:srgbClr val="7030A0"/>
              </a:solidFill>
              <a:cs typeface="B Nazanin" panose="00000400000000000000" pitchFamily="2" charset="-78"/>
            </a:endParaRPr>
          </a:p>
        </p:txBody>
      </p:sp>
      <p:sp>
        <p:nvSpPr>
          <p:cNvPr id="3" name="Content Placeholder 2"/>
          <p:cNvSpPr>
            <a:spLocks noGrp="1"/>
          </p:cNvSpPr>
          <p:nvPr>
            <p:ph idx="1"/>
          </p:nvPr>
        </p:nvSpPr>
        <p:spPr>
          <a:xfrm>
            <a:off x="927279" y="1017431"/>
            <a:ext cx="10985677" cy="5840569"/>
          </a:xfrm>
        </p:spPr>
        <p:txBody>
          <a:bodyPr>
            <a:normAutofit/>
          </a:bodyPr>
          <a:lstStyle/>
          <a:p>
            <a:pPr marL="0" indent="0" algn="r">
              <a:buNone/>
            </a:pPr>
            <a:r>
              <a:rPr lang="fa-IR" sz="3500" b="1" dirty="0">
                <a:cs typeface="B Nazanin" panose="00000400000000000000" pitchFamily="2" charset="-78"/>
              </a:rPr>
              <a:t>روانشناسی رنگ ها در بازاریابی و برندسازی</a:t>
            </a:r>
            <a:r>
              <a:rPr lang="fa-IR" sz="3500" dirty="0">
                <a:cs typeface="B Nazanin" panose="00000400000000000000" pitchFamily="2" charset="-78"/>
              </a:rPr>
              <a:t> امروزه به موضوع مهم و قابل بحث در تمام شرکت ها تبدیل شده است. روانشناسی و بازاریابی دو مقوله‌ای هستند که همیشه ارتباط تنگاتنگی با هم دارند. یک روانشناس لزوما یک بازاریاب نیست ولی یک بازاریاب همیشه آموزه‌های روانشناسی را در تصمیم‌های بازاریابی‌اش لحاظ می‌کند. بازاریابی حساب و کتاب سرانگشتی ندارد. بازاریابی مستلزم پژوهش‌های دقیق در مورد نیازها، خواسته‌ها، علایق، و اولویت‌های مشتریان است. یکی از این پژوهش‌های روانشناختی تاثیر رنگ‌های مختلف را بر ذهن مشتریان اثبات کرده است.</a:t>
            </a:r>
          </a:p>
          <a:p>
            <a:pPr marL="0" indent="0" algn="r">
              <a:buNone/>
            </a:pPr>
            <a:endParaRPr lang="en-US" sz="3500" dirty="0">
              <a:cs typeface="B Nazanin" panose="00000400000000000000" pitchFamily="2" charset="-78"/>
            </a:endParaRPr>
          </a:p>
        </p:txBody>
      </p:sp>
    </p:spTree>
    <p:extLst>
      <p:ext uri="{BB962C8B-B14F-4D97-AF65-F5344CB8AC3E}">
        <p14:creationId xmlns:p14="http://schemas.microsoft.com/office/powerpoint/2010/main" val="31217469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1138" y="1"/>
            <a:ext cx="5458264" cy="914400"/>
          </a:xfrm>
        </p:spPr>
        <p:txBody>
          <a:bodyPr/>
          <a:lstStyle/>
          <a:p>
            <a:r>
              <a:rPr lang="fa-IR" dirty="0" smtClean="0">
                <a:solidFill>
                  <a:srgbClr val="7030A0"/>
                </a:solidFill>
                <a:cs typeface="B Nazanin" panose="00000400000000000000" pitchFamily="2" charset="-78"/>
              </a:rPr>
              <a:t>اهمیت بازاریابی رنگ ها</a:t>
            </a:r>
            <a:endParaRPr lang="en-US" dirty="0">
              <a:solidFill>
                <a:srgbClr val="7030A0"/>
              </a:solidFill>
              <a:cs typeface="B Nazanin" panose="00000400000000000000" pitchFamily="2" charset="-78"/>
            </a:endParaRPr>
          </a:p>
        </p:txBody>
      </p:sp>
      <p:sp>
        <p:nvSpPr>
          <p:cNvPr id="3" name="Content Placeholder 2"/>
          <p:cNvSpPr>
            <a:spLocks noGrp="1"/>
          </p:cNvSpPr>
          <p:nvPr>
            <p:ph idx="1"/>
          </p:nvPr>
        </p:nvSpPr>
        <p:spPr>
          <a:xfrm>
            <a:off x="1012874" y="914401"/>
            <a:ext cx="10916528" cy="5943599"/>
          </a:xfrm>
        </p:spPr>
        <p:txBody>
          <a:bodyPr>
            <a:noAutofit/>
          </a:bodyPr>
          <a:lstStyle/>
          <a:p>
            <a:pPr marL="0" indent="0" algn="r">
              <a:buNone/>
            </a:pPr>
            <a:r>
              <a:rPr lang="fa-IR" sz="2700" dirty="0">
                <a:cs typeface="B Nazanin" panose="00000400000000000000" pitchFamily="2" charset="-78"/>
              </a:rPr>
              <a:t>رنگ در هر جنبه از فرآیند برندسازی و تبلیغات حضور موثر دارد. خواه در لوگوی‌تان باشد، یا برچسب محصول، نشان و مهر، یا تبلیغات. رنگ یکی از مهم‌ترین جنبه‌ّهایی است که به برندتان شخصیت می‌بخشد و در ترفیع و حفظ جایگاه آن به شما کمک می‌کند بنابراین به موضوع روانشناسی رنگ ها در بازاریابی و برندسازی توجه ویژه ای داشته باشید.</a:t>
            </a:r>
          </a:p>
          <a:p>
            <a:pPr marL="0" indent="0" algn="r">
              <a:buNone/>
            </a:pPr>
            <a:endParaRPr lang="fa-IR" sz="2700" dirty="0">
              <a:cs typeface="B Nazanin" panose="00000400000000000000" pitchFamily="2" charset="-78"/>
            </a:endParaRPr>
          </a:p>
          <a:p>
            <a:pPr marL="0" indent="0" algn="r">
              <a:buNone/>
            </a:pPr>
            <a:r>
              <a:rPr lang="fa-IR" sz="2700" dirty="0">
                <a:cs typeface="B Nazanin" panose="00000400000000000000" pitchFamily="2" charset="-78"/>
              </a:rPr>
              <a:t>رنگ به عنوان یک پیام خاموش برای مشتری عمل می‌کند. اگر کسب و کارتان دارای یک رنگ خاص باشد، مشتری آن را به عنوان نشانی از مشخصه‌های خاص کسب و کار‌تان می‌پندارد. اگرچه این پندار برای همه‌ی افراد یکسان نیست. هر فرد بسته به تجربه‌های شخصی، گذشته، نوع تربیت، جامعه، مذهب، و غیره برداشتی متفاوت از رنگ‌های متفاوت دارد. با این حال، هر روز بیش از پیش دنیا به سمت جهانی شدن پیش می‌رود، از این رو برخی ویژگی‌های فرضی و ثابتی از رنگ‌های خاص به وجود آمده‌اند که از آنها می‌توان برای ایجاد شخصیت استاندارد برای یک برند استفاده کرد.</a:t>
            </a:r>
            <a:endParaRPr lang="en-US" sz="2700" dirty="0">
              <a:cs typeface="B Nazanin" panose="00000400000000000000" pitchFamily="2" charset="-78"/>
            </a:endParaRPr>
          </a:p>
        </p:txBody>
      </p:sp>
    </p:spTree>
    <p:extLst>
      <p:ext uri="{BB962C8B-B14F-4D97-AF65-F5344CB8AC3E}">
        <p14:creationId xmlns:p14="http://schemas.microsoft.com/office/powerpoint/2010/main" val="39753009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507"/>
            <a:ext cx="12191999" cy="6817107"/>
          </a:xfrm>
          <a:prstGeom prst="rect">
            <a:avLst/>
          </a:prstGeom>
        </p:spPr>
      </p:pic>
    </p:spTree>
    <p:extLst>
      <p:ext uri="{BB962C8B-B14F-4D97-AF65-F5344CB8AC3E}">
        <p14:creationId xmlns:p14="http://schemas.microsoft.com/office/powerpoint/2010/main" val="21873814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4886" y="0"/>
            <a:ext cx="8004516" cy="1874517"/>
          </a:xfrm>
        </p:spPr>
        <p:txBody>
          <a:bodyPr/>
          <a:lstStyle/>
          <a:p>
            <a:pPr algn="ctr"/>
            <a:r>
              <a:rPr lang="fa-IR" b="1" dirty="0">
                <a:solidFill>
                  <a:srgbClr val="7030A0"/>
                </a:solidFill>
                <a:cs typeface="B Nazanin" panose="00000400000000000000" pitchFamily="2" charset="-78"/>
              </a:rPr>
              <a:t>سوء تفاهم‌های رایج درباره رنگ</a:t>
            </a:r>
            <a:br>
              <a:rPr lang="fa-IR" b="1" dirty="0">
                <a:solidFill>
                  <a:srgbClr val="7030A0"/>
                </a:solidFill>
                <a:cs typeface="B Nazanin" panose="00000400000000000000" pitchFamily="2" charset="-78"/>
              </a:rPr>
            </a:br>
            <a:endParaRPr lang="en-US" dirty="0">
              <a:solidFill>
                <a:srgbClr val="7030A0"/>
              </a:solidFill>
              <a:cs typeface="B Nazanin" panose="00000400000000000000" pitchFamily="2" charset="-78"/>
            </a:endParaRPr>
          </a:p>
        </p:txBody>
      </p:sp>
      <p:sp>
        <p:nvSpPr>
          <p:cNvPr id="3" name="Content Placeholder 2"/>
          <p:cNvSpPr>
            <a:spLocks noGrp="1"/>
          </p:cNvSpPr>
          <p:nvPr>
            <p:ph idx="1"/>
          </p:nvPr>
        </p:nvSpPr>
        <p:spPr>
          <a:xfrm>
            <a:off x="1041009" y="1026942"/>
            <a:ext cx="10888393" cy="5831057"/>
          </a:xfrm>
        </p:spPr>
        <p:txBody>
          <a:bodyPr>
            <a:normAutofit/>
          </a:bodyPr>
          <a:lstStyle/>
          <a:p>
            <a:pPr marL="0" indent="0" algn="r">
              <a:buNone/>
            </a:pPr>
            <a:r>
              <a:rPr lang="fa-IR" sz="3200" dirty="0">
                <a:cs typeface="B Nazanin" panose="00000400000000000000" pitchFamily="2" charset="-78"/>
              </a:rPr>
              <a:t>براساس نتایج یک تحقیق، سوءتفاهم‌هایی که در مورد رنگ‌ها بوجود میاد، اغلب به خاطر مواردی مثل ترجیحات شخصی، تجربیات، روش آموزش و تربیت، تفاوت‌های فرهنگی و در نهایت تاثیر مبهمی که ممکنه رنگ‌ها روی شخصیت ما داشته باشن، هست. پس این ایده که مثلا رنگ‌هایی مثل زرد یا ارغوانی می‌تونن یک نوع حس ماورایی خاص رو آزاد کنن، چندان هم صحبت غیرمنطقی نیست.</a:t>
            </a:r>
          </a:p>
          <a:p>
            <a:pPr marL="0" indent="0" algn="r">
              <a:buNone/>
            </a:pPr>
            <a:endParaRPr lang="fa-IR" sz="3200" dirty="0">
              <a:cs typeface="B Nazanin" panose="00000400000000000000" pitchFamily="2" charset="-78"/>
            </a:endParaRPr>
          </a:p>
          <a:p>
            <a:pPr marL="0" indent="0" algn="r">
              <a:buNone/>
            </a:pPr>
            <a:r>
              <a:rPr lang="fa-IR" sz="3200" dirty="0">
                <a:cs typeface="B Nazanin" panose="00000400000000000000" pitchFamily="2" charset="-78"/>
              </a:rPr>
              <a:t>اما اگر بازهم قبول نداریم که پاسخ‌های محکم این چنینی نمی‌تونن تضمینی باشن، پس هنوز موارد زیادی وجود داره که باید در موردشون خوند و یادگرفت. راه‌چاره این هست که به دنبال راه‌هایی کاربردی باشید تا در مورد رنگ‌ها تصمیم‌گیری کنین.</a:t>
            </a:r>
            <a:endParaRPr lang="en-US" sz="3200" dirty="0">
              <a:cs typeface="B Nazanin" panose="00000400000000000000" pitchFamily="2" charset="-78"/>
            </a:endParaRPr>
          </a:p>
        </p:txBody>
      </p:sp>
    </p:spTree>
    <p:extLst>
      <p:ext uri="{BB962C8B-B14F-4D97-AF65-F5344CB8AC3E}">
        <p14:creationId xmlns:p14="http://schemas.microsoft.com/office/powerpoint/2010/main" val="29366555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1999" cy="6705922"/>
          </a:xfrm>
          <a:prstGeom prst="rect">
            <a:avLst/>
          </a:prstGeom>
        </p:spPr>
      </p:pic>
    </p:spTree>
    <p:extLst>
      <p:ext uri="{BB962C8B-B14F-4D97-AF65-F5344CB8AC3E}">
        <p14:creationId xmlns:p14="http://schemas.microsoft.com/office/powerpoint/2010/main" val="24580529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1"/>
            <a:ext cx="10178322" cy="1266092"/>
          </a:xfrm>
        </p:spPr>
        <p:txBody>
          <a:bodyPr/>
          <a:lstStyle/>
          <a:p>
            <a:r>
              <a:rPr lang="fa-IR" dirty="0" smtClean="0">
                <a:solidFill>
                  <a:srgbClr val="7030A0"/>
                </a:solidFill>
                <a:cs typeface="B Nazanin" panose="00000400000000000000" pitchFamily="2" charset="-78"/>
              </a:rPr>
              <a:t>با توجه به اسلاید قبل می توان نتیجه گرفت :</a:t>
            </a:r>
            <a:endParaRPr lang="en-US" dirty="0">
              <a:solidFill>
                <a:srgbClr val="7030A0"/>
              </a:solidFill>
              <a:cs typeface="B Nazanin" panose="00000400000000000000" pitchFamily="2" charset="-78"/>
            </a:endParaRPr>
          </a:p>
        </p:txBody>
      </p:sp>
      <p:sp>
        <p:nvSpPr>
          <p:cNvPr id="3" name="Content Placeholder 2"/>
          <p:cNvSpPr>
            <a:spLocks noGrp="1"/>
          </p:cNvSpPr>
          <p:nvPr>
            <p:ph idx="1"/>
          </p:nvPr>
        </p:nvSpPr>
        <p:spPr>
          <a:xfrm>
            <a:off x="1251678" y="1378634"/>
            <a:ext cx="10178322" cy="4825217"/>
          </a:xfrm>
        </p:spPr>
        <p:txBody>
          <a:bodyPr>
            <a:normAutofit/>
          </a:bodyPr>
          <a:lstStyle/>
          <a:p>
            <a:pPr marL="0" indent="0" algn="r">
              <a:buNone/>
            </a:pPr>
            <a:r>
              <a:rPr lang="fa-IR" sz="3000" b="1" dirty="0">
                <a:solidFill>
                  <a:srgbClr val="FFFF00"/>
                </a:solidFill>
                <a:cs typeface="B Nazanin" panose="00000400000000000000" pitchFamily="2" charset="-78"/>
              </a:rPr>
              <a:t>زرد: خوش‌بینی، شفافیت و گرمی و </a:t>
            </a:r>
            <a:r>
              <a:rPr lang="fa-IR" sz="3000" b="1" dirty="0" smtClean="0">
                <a:solidFill>
                  <a:srgbClr val="FFFF00"/>
                </a:solidFill>
                <a:cs typeface="B Nazanin" panose="00000400000000000000" pitchFamily="2" charset="-78"/>
              </a:rPr>
              <a:t>صمیمیت</a:t>
            </a:r>
            <a:endParaRPr lang="fa-IR" sz="3000" b="1" dirty="0">
              <a:solidFill>
                <a:srgbClr val="FFFF00"/>
              </a:solidFill>
              <a:cs typeface="B Nazanin" panose="00000400000000000000" pitchFamily="2" charset="-78"/>
            </a:endParaRPr>
          </a:p>
          <a:p>
            <a:pPr marL="0" indent="0" algn="r">
              <a:buNone/>
            </a:pPr>
            <a:r>
              <a:rPr lang="fa-IR" sz="3000" b="1" dirty="0">
                <a:solidFill>
                  <a:srgbClr val="F0720A"/>
                </a:solidFill>
                <a:cs typeface="B Nazanin" panose="00000400000000000000" pitchFamily="2" charset="-78"/>
              </a:rPr>
              <a:t>نارنجی: دوستانه، شاد، بااعتماد به نفس</a:t>
            </a:r>
          </a:p>
          <a:p>
            <a:pPr marL="0" indent="0" algn="r">
              <a:buNone/>
            </a:pPr>
            <a:r>
              <a:rPr lang="fa-IR" sz="3000" b="1" dirty="0">
                <a:solidFill>
                  <a:srgbClr val="F959CB"/>
                </a:solidFill>
                <a:cs typeface="B Nazanin" panose="00000400000000000000" pitchFamily="2" charset="-78"/>
              </a:rPr>
              <a:t>صورتی: هیجان، جوانی، جسارت</a:t>
            </a:r>
          </a:p>
          <a:p>
            <a:pPr marL="0" indent="0" algn="r">
              <a:buNone/>
            </a:pPr>
            <a:r>
              <a:rPr lang="fa-IR" sz="3000" b="1" dirty="0">
                <a:solidFill>
                  <a:srgbClr val="7030A0"/>
                </a:solidFill>
                <a:cs typeface="B Nazanin" panose="00000400000000000000" pitchFamily="2" charset="-78"/>
              </a:rPr>
              <a:t>بنفش:‌ خلاق، دارای قوه تخیل بالا، دانا</a:t>
            </a:r>
          </a:p>
          <a:p>
            <a:pPr marL="0" indent="0" algn="r">
              <a:buNone/>
            </a:pPr>
            <a:r>
              <a:rPr lang="fa-IR" sz="3000" b="1" dirty="0">
                <a:solidFill>
                  <a:srgbClr val="0070C0"/>
                </a:solidFill>
                <a:cs typeface="B Nazanin" panose="00000400000000000000" pitchFamily="2" charset="-78"/>
              </a:rPr>
              <a:t>آبی: اطمینان، قابل اعتماد، قدرت</a:t>
            </a:r>
          </a:p>
          <a:p>
            <a:pPr marL="0" indent="0" algn="r">
              <a:buNone/>
            </a:pPr>
            <a:r>
              <a:rPr lang="fa-IR" sz="3000" b="1" dirty="0">
                <a:solidFill>
                  <a:srgbClr val="00B050"/>
                </a:solidFill>
                <a:cs typeface="B Nazanin" panose="00000400000000000000" pitchFamily="2" charset="-78"/>
              </a:rPr>
              <a:t>سبز: صلح‌طلب، رشد، سلامتی</a:t>
            </a:r>
          </a:p>
          <a:p>
            <a:pPr marL="0" indent="0" algn="r">
              <a:buNone/>
            </a:pPr>
            <a:r>
              <a:rPr lang="fa-IR" sz="3000" b="1" dirty="0">
                <a:solidFill>
                  <a:schemeClr val="accent6">
                    <a:lumMod val="50000"/>
                  </a:schemeClr>
                </a:solidFill>
                <a:cs typeface="B Nazanin" panose="00000400000000000000" pitchFamily="2" charset="-78"/>
              </a:rPr>
              <a:t>خاکستری: تعادل، بی‌طرفی، آرامش</a:t>
            </a:r>
          </a:p>
          <a:p>
            <a:pPr marL="0" indent="0" algn="r">
              <a:buNone/>
            </a:pPr>
            <a:endParaRPr lang="en-US" sz="3000" b="1" dirty="0">
              <a:cs typeface="B Nazanin" panose="00000400000000000000" pitchFamily="2" charset="-78"/>
            </a:endParaRPr>
          </a:p>
        </p:txBody>
      </p:sp>
    </p:spTree>
    <p:extLst>
      <p:ext uri="{BB962C8B-B14F-4D97-AF65-F5344CB8AC3E}">
        <p14:creationId xmlns:p14="http://schemas.microsoft.com/office/powerpoint/2010/main" val="8497324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a:solidFill>
                  <a:srgbClr val="7030A0"/>
                </a:solidFill>
                <a:cs typeface="B Nazanin" panose="00000400000000000000" pitchFamily="2" charset="-78"/>
              </a:rPr>
              <a:t>ریشه‌ی فرهنگی در رنگ‌ها </a:t>
            </a:r>
            <a:endParaRPr lang="en-US" dirty="0">
              <a:solidFill>
                <a:srgbClr val="7030A0"/>
              </a:solidFill>
              <a:cs typeface="B Nazanin" panose="00000400000000000000" pitchFamily="2" charset="-78"/>
            </a:endParaRPr>
          </a:p>
        </p:txBody>
      </p:sp>
      <p:sp>
        <p:nvSpPr>
          <p:cNvPr id="3" name="Content Placeholder 2"/>
          <p:cNvSpPr>
            <a:spLocks noGrp="1"/>
          </p:cNvSpPr>
          <p:nvPr>
            <p:ph idx="1"/>
          </p:nvPr>
        </p:nvSpPr>
        <p:spPr>
          <a:xfrm>
            <a:off x="900332" y="1491175"/>
            <a:ext cx="11057206" cy="5366825"/>
          </a:xfrm>
        </p:spPr>
        <p:txBody>
          <a:bodyPr>
            <a:normAutofit/>
          </a:bodyPr>
          <a:lstStyle/>
          <a:p>
            <a:pPr marL="0" indent="0" algn="r">
              <a:buNone/>
            </a:pPr>
            <a:r>
              <a:rPr lang="fa-IR" sz="3200" dirty="0">
                <a:cs typeface="B Nazanin" panose="00000400000000000000" pitchFamily="2" charset="-78"/>
              </a:rPr>
              <a:t>یک برنامه‌ی بازاریابی موفق، تفاوت‌های فرهنگی را نیز در برآورد تاثیر رنگ در تبلیغات درنظر می‌گیرد. یک رنگ واحد در فرهنگ‌های مختلف می‌تواند معانی کاملا متفاوتی داشته باشد. رنگ زرد را درنظر بگیرید. در اکثر کشورهای اروپایی و کشورهای شمال امریکا رنگ زرد معنی روشنایی، شادی و نشاط و طبیعی‌بودن می‌دهد و به همین دلیل در کالاهایی که مربوط به خانواده یا کودکان باشد از آن استفاده می‌شود. اما آلمان در این میان استثنا است و رنگ زرد را به حسادت تعبیر می‌کنند. &lt;</a:t>
            </a:r>
            <a:endParaRPr lang="en-US" sz="3200" dirty="0">
              <a:cs typeface="B Nazanin" panose="00000400000000000000" pitchFamily="2" charset="-78"/>
            </a:endParaRPr>
          </a:p>
        </p:txBody>
      </p:sp>
    </p:spTree>
    <p:extLst>
      <p:ext uri="{BB962C8B-B14F-4D97-AF65-F5344CB8AC3E}">
        <p14:creationId xmlns:p14="http://schemas.microsoft.com/office/powerpoint/2010/main" val="1727621680"/>
      </p:ext>
    </p:extLst>
  </p:cSld>
  <p:clrMapOvr>
    <a:masterClrMapping/>
  </p:clrMapOvr>
  <p:timing>
    <p:tnLst>
      <p:par>
        <p:cTn id="1" dur="indefinite" restart="never" nodeType="tmRoot"/>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Badge</Template>
  <TotalTime>135</TotalTime>
  <Words>1452</Words>
  <Application>Microsoft Office PowerPoint</Application>
  <PresentationFormat>Widescreen</PresentationFormat>
  <Paragraphs>58</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B Nazanin</vt:lpstr>
      <vt:lpstr>Gill Sans MT</vt:lpstr>
      <vt:lpstr>Impact</vt:lpstr>
      <vt:lpstr>Majalla UI</vt:lpstr>
      <vt:lpstr>Badge</vt:lpstr>
      <vt:lpstr>به نام خدا  موضوع : بازاریابی رنگ     </vt:lpstr>
      <vt:lpstr> </vt:lpstr>
      <vt:lpstr>مقدمه </vt:lpstr>
      <vt:lpstr>اهمیت بازاریابی رنگ ها</vt:lpstr>
      <vt:lpstr> </vt:lpstr>
      <vt:lpstr>سوء تفاهم‌های رایج درباره رنگ </vt:lpstr>
      <vt:lpstr> </vt:lpstr>
      <vt:lpstr>با توجه به اسلاید قبل می توان نتیجه گرفت :</vt:lpstr>
      <vt:lpstr>ریشه‌ی فرهنگی در رنگ‌ها </vt:lpstr>
      <vt:lpstr> </vt:lpstr>
      <vt:lpstr>ادراک مغز از رنگ‌ها</vt:lpstr>
      <vt:lpstr>بازاریابی رنگ ها یک مسئله جالب برای مشاهده! </vt:lpstr>
      <vt:lpstr>PowerPoint Presentation</vt:lpstr>
      <vt:lpstr>چطور رنگ‌ها ما را مجبور به خرید می‌کنند؟</vt:lpstr>
      <vt:lpstr>استفاده از رنگ ها در بازاریابی چه نتایجی به همراه دارند؟ </vt:lpstr>
      <vt:lpstr>PowerPoint Presentation</vt:lpstr>
      <vt:lpstr>رنگ اغلب می تواند تنها دلیل خرید یک محصول باشد. </vt:lpstr>
      <vt:lpstr>انتخاب رنگ و جنسیت </vt:lpstr>
      <vt:lpstr> </vt:lpstr>
      <vt:lpstr>هماهنگی رنگی در سایت های بازرگانی </vt:lpstr>
      <vt:lpstr>نتیجه گیری</vt:lpstr>
      <vt:lpstr>منابع و ماخد</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به نام خدا  موضوع : بازاریابی رنگ  تهیه کننده : زهرا عزیزی   استاد :  جناب آقای متقی راد</dc:title>
  <dc:creator>TraGedY</dc:creator>
  <cp:lastModifiedBy>Windows User</cp:lastModifiedBy>
  <cp:revision>11</cp:revision>
  <dcterms:created xsi:type="dcterms:W3CDTF">2018-06-10T09:17:42Z</dcterms:created>
  <dcterms:modified xsi:type="dcterms:W3CDTF">2018-07-25T20:56:40Z</dcterms:modified>
</cp:coreProperties>
</file>