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4004" r:id="rId1"/>
  </p:sldMasterIdLst>
  <p:sldIdLst>
    <p:sldId id="268" r:id="rId2"/>
    <p:sldId id="269" r:id="rId3"/>
    <p:sldId id="270" r:id="rId4"/>
    <p:sldId id="276" r:id="rId5"/>
    <p:sldId id="278" r:id="rId6"/>
    <p:sldId id="279" r:id="rId7"/>
    <p:sldId id="280" r:id="rId8"/>
    <p:sldId id="281" r:id="rId9"/>
    <p:sldId id="282" r:id="rId10"/>
    <p:sldId id="283" r:id="rId11"/>
    <p:sldId id="284" r:id="rId12"/>
    <p:sldId id="285" r:id="rId13"/>
    <p:sldId id="287" r:id="rId14"/>
    <p:sldId id="288" r:id="rId15"/>
    <p:sldId id="289" r:id="rId16"/>
    <p:sldId id="291" r:id="rId17"/>
    <p:sldId id="292" r:id="rId18"/>
    <p:sldId id="293" r:id="rId19"/>
    <p:sldId id="294" r:id="rId20"/>
    <p:sldId id="295" r:id="rId21"/>
    <p:sldId id="296" r:id="rId22"/>
    <p:sldId id="297" r:id="rId23"/>
    <p:sldId id="299" r:id="rId24"/>
    <p:sldId id="300" r:id="rId25"/>
    <p:sldId id="301" r:id="rId26"/>
    <p:sldId id="302" r:id="rId27"/>
    <p:sldId id="303" r:id="rId28"/>
    <p:sldId id="304" r:id="rId29"/>
    <p:sldId id="305" r:id="rId30"/>
    <p:sldId id="332" r:id="rId31"/>
    <p:sldId id="306" r:id="rId32"/>
    <p:sldId id="271" r:id="rId33"/>
    <p:sldId id="311" r:id="rId34"/>
    <p:sldId id="309" r:id="rId35"/>
    <p:sldId id="272" r:id="rId36"/>
    <p:sldId id="273" r:id="rId37"/>
    <p:sldId id="312" r:id="rId38"/>
    <p:sldId id="316" r:id="rId39"/>
    <p:sldId id="274" r:id="rId40"/>
    <p:sldId id="317" r:id="rId41"/>
    <p:sldId id="318" r:id="rId42"/>
    <p:sldId id="321" r:id="rId43"/>
    <p:sldId id="320" r:id="rId44"/>
    <p:sldId id="322" r:id="rId45"/>
    <p:sldId id="323" r:id="rId46"/>
    <p:sldId id="324" r:id="rId47"/>
    <p:sldId id="325" r:id="rId48"/>
    <p:sldId id="326" r:id="rId49"/>
    <p:sldId id="328" r:id="rId50"/>
    <p:sldId id="329" r:id="rId51"/>
    <p:sldId id="330" r:id="rId52"/>
    <p:sldId id="267" r:id="rId53"/>
    <p:sldId id="333" r:id="rId54"/>
    <p:sldId id="334" r:id="rId55"/>
    <p:sldId id="335" r:id="rId56"/>
    <p:sldId id="336" r:id="rId57"/>
    <p:sldId id="338" r:id="rId58"/>
    <p:sldId id="337" r:id="rId59"/>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897" autoAdjust="0"/>
    <p:restoredTop sz="94660"/>
  </p:normalViewPr>
  <p:slideViewPr>
    <p:cSldViewPr snapToGrid="0">
      <p:cViewPr varScale="1">
        <p:scale>
          <a:sx n="73" d="100"/>
          <a:sy n="73" d="100"/>
        </p:scale>
        <p:origin x="450"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Sheet1!$B$1</c:f>
              <c:strCache>
                <c:ptCount val="1"/>
                <c:pt idx="0">
                  <c:v>میلیارد دلار</c:v>
                </c:pt>
              </c:strCache>
            </c:strRef>
          </c:tx>
          <c:spPr>
            <a:solidFill>
              <a:schemeClr val="accent1">
                <a:lumMod val="75000"/>
              </a:schemeClr>
            </a:solidFill>
            <a:ln>
              <a:noFill/>
            </a:ln>
            <a:effectLst/>
          </c:spPr>
          <c:invertIfNegative val="0"/>
          <c:cat>
            <c:strRef>
              <c:f>Sheet1!$A$2:$A$6</c:f>
              <c:strCache>
                <c:ptCount val="5"/>
                <c:pt idx="0">
                  <c:v>وال -مارت</c:v>
                </c:pt>
                <c:pt idx="1">
                  <c:v>پپسی کولا</c:v>
                </c:pt>
                <c:pt idx="2">
                  <c:v>نایک</c:v>
                </c:pt>
                <c:pt idx="3">
                  <c:v>مک دونالد</c:v>
                </c:pt>
                <c:pt idx="4">
                  <c:v>لیمیتد</c:v>
                </c:pt>
              </c:strCache>
            </c:strRef>
          </c:cat>
          <c:val>
            <c:numRef>
              <c:f>Sheet1!$B$2:$B$6</c:f>
              <c:numCache>
                <c:formatCode>General</c:formatCode>
                <c:ptCount val="5"/>
                <c:pt idx="0">
                  <c:v>5.8</c:v>
                </c:pt>
                <c:pt idx="1">
                  <c:v>0.3000000000000001</c:v>
                </c:pt>
                <c:pt idx="2">
                  <c:v>1.3</c:v>
                </c:pt>
                <c:pt idx="3">
                  <c:v>-0.9</c:v>
                </c:pt>
                <c:pt idx="4">
                  <c:v>0.2</c:v>
                </c:pt>
              </c:numCache>
            </c:numRef>
          </c:val>
          <c:extLst>
            <c:ext xmlns:c16="http://schemas.microsoft.com/office/drawing/2014/chart" uri="{C3380CC4-5D6E-409C-BE32-E72D297353CC}">
              <c16:uniqueId val="{00000000-EAD4-41F9-A32E-4F8A9BD550E2}"/>
            </c:ext>
          </c:extLst>
        </c:ser>
        <c:dLbls>
          <c:showLegendKey val="0"/>
          <c:showVal val="0"/>
          <c:showCatName val="0"/>
          <c:showSerName val="0"/>
          <c:showPercent val="0"/>
          <c:showBubbleSize val="0"/>
        </c:dLbls>
        <c:gapWidth val="150"/>
        <c:overlap val="100"/>
        <c:axId val="59460608"/>
        <c:axId val="59474688"/>
      </c:barChart>
      <c:catAx>
        <c:axId val="594606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59474688"/>
        <c:crosses val="autoZero"/>
        <c:auto val="1"/>
        <c:lblAlgn val="ctr"/>
        <c:lblOffset val="100"/>
        <c:noMultiLvlLbl val="0"/>
      </c:catAx>
      <c:valAx>
        <c:axId val="594746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9460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نسبت جاری</c:v>
                </c:pt>
              </c:strCache>
            </c:strRef>
          </c:tx>
          <c:spPr>
            <a:solidFill>
              <a:schemeClr val="accent1"/>
            </a:solidFill>
            <a:ln>
              <a:noFill/>
            </a:ln>
            <a:effectLst/>
          </c:spPr>
          <c:invertIfNegative val="0"/>
          <c:cat>
            <c:strRef>
              <c:f>Sheet1!$A$2:$A$6</c:f>
              <c:strCache>
                <c:ptCount val="5"/>
                <c:pt idx="0">
                  <c:v>وال -مارت </c:v>
                </c:pt>
                <c:pt idx="1">
                  <c:v>پپسی</c:v>
                </c:pt>
                <c:pt idx="2">
                  <c:v>نایک</c:v>
                </c:pt>
                <c:pt idx="3">
                  <c:v>مک دونالد</c:v>
                </c:pt>
                <c:pt idx="4">
                  <c:v>لیمیتد</c:v>
                </c:pt>
              </c:strCache>
            </c:strRef>
          </c:cat>
          <c:val>
            <c:numRef>
              <c:f>Sheet1!$B$2:$B$6</c:f>
              <c:numCache>
                <c:formatCode>General</c:formatCode>
                <c:ptCount val="5"/>
                <c:pt idx="0">
                  <c:v>1.7</c:v>
                </c:pt>
                <c:pt idx="1">
                  <c:v>1.2</c:v>
                </c:pt>
                <c:pt idx="2">
                  <c:v>2</c:v>
                </c:pt>
                <c:pt idx="3">
                  <c:v>0.6000000000000002</c:v>
                </c:pt>
                <c:pt idx="4">
                  <c:v>4</c:v>
                </c:pt>
              </c:numCache>
            </c:numRef>
          </c:val>
          <c:extLst>
            <c:ext xmlns:c16="http://schemas.microsoft.com/office/drawing/2014/chart" uri="{C3380CC4-5D6E-409C-BE32-E72D297353CC}">
              <c16:uniqueId val="{00000000-EA0B-4049-850E-624A56C69D48}"/>
            </c:ext>
          </c:extLst>
        </c:ser>
        <c:dLbls>
          <c:showLegendKey val="0"/>
          <c:showVal val="0"/>
          <c:showCatName val="0"/>
          <c:showSerName val="0"/>
          <c:showPercent val="0"/>
          <c:showBubbleSize val="0"/>
        </c:dLbls>
        <c:gapWidth val="182"/>
        <c:axId val="68126592"/>
        <c:axId val="68128128"/>
      </c:barChart>
      <c:catAx>
        <c:axId val="68126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68128128"/>
        <c:crosses val="autoZero"/>
        <c:auto val="1"/>
        <c:lblAlgn val="ctr"/>
        <c:lblOffset val="100"/>
        <c:noMultiLvlLbl val="0"/>
      </c:catAx>
      <c:valAx>
        <c:axId val="681281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8126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نسبت</c:v>
                </c:pt>
              </c:strCache>
            </c:strRef>
          </c:tx>
          <c:spPr>
            <a:solidFill>
              <a:schemeClr val="accent1"/>
            </a:solidFill>
            <a:ln>
              <a:noFill/>
            </a:ln>
            <a:effectLst/>
          </c:spPr>
          <c:invertIfNegative val="0"/>
          <c:cat>
            <c:strRef>
              <c:f>Sheet1!$A$2:$A$8</c:f>
              <c:strCache>
                <c:ptCount val="7"/>
                <c:pt idx="0">
                  <c:v>کالاهای عمومی </c:v>
                </c:pt>
                <c:pt idx="1">
                  <c:v>خدمات آموزشی</c:v>
                </c:pt>
                <c:pt idx="2">
                  <c:v>تجهیزات الکترونیکی</c:v>
                </c:pt>
                <c:pt idx="3">
                  <c:v>چاپ ونشر</c:v>
                </c:pt>
                <c:pt idx="4">
                  <c:v>فروشگاه هایی مواد غذایی </c:v>
                </c:pt>
                <c:pt idx="5">
                  <c:v>سینما</c:v>
                </c:pt>
                <c:pt idx="6">
                  <c:v>خوردنی ونوشیدنی</c:v>
                </c:pt>
              </c:strCache>
            </c:strRef>
          </c:cat>
          <c:val>
            <c:numRef>
              <c:f>Sheet1!$B$2:$B$8</c:f>
              <c:numCache>
                <c:formatCode>General</c:formatCode>
                <c:ptCount val="7"/>
                <c:pt idx="0">
                  <c:v>3.9</c:v>
                </c:pt>
                <c:pt idx="1">
                  <c:v>2.5</c:v>
                </c:pt>
                <c:pt idx="2">
                  <c:v>2.5</c:v>
                </c:pt>
                <c:pt idx="3">
                  <c:v>2</c:v>
                </c:pt>
                <c:pt idx="4">
                  <c:v>1.9000000000000001</c:v>
                </c:pt>
                <c:pt idx="5">
                  <c:v>1.8</c:v>
                </c:pt>
                <c:pt idx="6">
                  <c:v>1.3</c:v>
                </c:pt>
              </c:numCache>
            </c:numRef>
          </c:val>
          <c:extLst>
            <c:ext xmlns:c16="http://schemas.microsoft.com/office/drawing/2014/chart" uri="{C3380CC4-5D6E-409C-BE32-E72D297353CC}">
              <c16:uniqueId val="{00000000-5EF0-4E03-9261-8495861C753F}"/>
            </c:ext>
          </c:extLst>
        </c:ser>
        <c:dLbls>
          <c:showLegendKey val="0"/>
          <c:showVal val="0"/>
          <c:showCatName val="0"/>
          <c:showSerName val="0"/>
          <c:showPercent val="0"/>
          <c:showBubbleSize val="0"/>
        </c:dLbls>
        <c:gapWidth val="182"/>
        <c:axId val="68386176"/>
        <c:axId val="68416640"/>
      </c:barChart>
      <c:catAx>
        <c:axId val="683861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68416640"/>
        <c:crosses val="autoZero"/>
        <c:auto val="1"/>
        <c:lblAlgn val="ctr"/>
        <c:lblOffset val="100"/>
        <c:noMultiLvlLbl val="0"/>
      </c:catAx>
      <c:valAx>
        <c:axId val="684166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8386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3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Column1</c:v>
                </c:pt>
              </c:strCache>
            </c:strRef>
          </c:tx>
          <c:spPr>
            <a:gradFill rotWithShape="1">
              <a:gsLst>
                <a:gs pos="0">
                  <a:schemeClr val="accent1">
                    <a:tint val="98000"/>
                    <a:lumMod val="114000"/>
                  </a:schemeClr>
                </a:gs>
                <a:gs pos="100000">
                  <a:schemeClr val="accent1">
                    <a:shade val="90000"/>
                    <a:lumMod val="84000"/>
                  </a:schemeClr>
                </a:gs>
              </a:gsLst>
              <a:lin ang="5400000" scaled="0"/>
            </a:gradFill>
            <a:ln>
              <a:noFill/>
            </a:ln>
            <a:effectLst>
              <a:outerShdw blurRad="38100" dist="25400" dir="5400000" rotWithShape="0">
                <a:srgbClr val="000000">
                  <a:alpha val="4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Sheet1!$A$2:$A$8</c:f>
              <c:strCache>
                <c:ptCount val="7"/>
                <c:pt idx="0">
                  <c:v>کالاهایی عمومی</c:v>
                </c:pt>
                <c:pt idx="1">
                  <c:v>خدمات آموزشی</c:v>
                </c:pt>
                <c:pt idx="2">
                  <c:v>تجهیزات الکترونیکی </c:v>
                </c:pt>
                <c:pt idx="3">
                  <c:v>چاپ ونشر</c:v>
                </c:pt>
                <c:pt idx="4">
                  <c:v>فروشگاه های مواد غذایی</c:v>
                </c:pt>
                <c:pt idx="5">
                  <c:v>سینما</c:v>
                </c:pt>
                <c:pt idx="6">
                  <c:v>خوردنی ونوشیدنی</c:v>
                </c:pt>
              </c:strCache>
            </c:strRef>
          </c:cat>
          <c:val>
            <c:numRef>
              <c:f>Sheet1!$B$2:$B$8</c:f>
              <c:numCache>
                <c:formatCode>General</c:formatCode>
                <c:ptCount val="7"/>
                <c:pt idx="0">
                  <c:v>38</c:v>
                </c:pt>
                <c:pt idx="1">
                  <c:v>18</c:v>
                </c:pt>
                <c:pt idx="2">
                  <c:v>8</c:v>
                </c:pt>
                <c:pt idx="3">
                  <c:v>10</c:v>
                </c:pt>
                <c:pt idx="4">
                  <c:v>130</c:v>
                </c:pt>
                <c:pt idx="5">
                  <c:v>10</c:v>
                </c:pt>
                <c:pt idx="6">
                  <c:v>90</c:v>
                </c:pt>
              </c:numCache>
            </c:numRef>
          </c:val>
          <c:extLst>
            <c:ext xmlns:c16="http://schemas.microsoft.com/office/drawing/2014/chart" uri="{C3380CC4-5D6E-409C-BE32-E72D297353CC}">
              <c16:uniqueId val="{00000000-BF91-4819-91D5-D19579824116}"/>
            </c:ext>
          </c:extLst>
        </c:ser>
        <c:dLbls>
          <c:showLegendKey val="0"/>
          <c:showVal val="1"/>
          <c:showCatName val="0"/>
          <c:showSerName val="0"/>
          <c:showPercent val="0"/>
          <c:showBubbleSize val="0"/>
        </c:dLbls>
        <c:gapWidth val="100"/>
        <c:axId val="80814848"/>
        <c:axId val="80816384"/>
      </c:barChart>
      <c:catAx>
        <c:axId val="80814848"/>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2"/>
                </a:solidFill>
                <a:latin typeface="+mn-lt"/>
                <a:ea typeface="+mn-ea"/>
                <a:cs typeface="+mn-cs"/>
              </a:defRPr>
            </a:pPr>
            <a:endParaRPr lang="en-US"/>
          </a:p>
        </c:txPr>
        <c:crossAx val="80816384"/>
        <c:crosses val="autoZero"/>
        <c:auto val="1"/>
        <c:lblAlgn val="ctr"/>
        <c:lblOffset val="100"/>
        <c:noMultiLvlLbl val="0"/>
      </c:catAx>
      <c:valAx>
        <c:axId val="80816384"/>
        <c:scaling>
          <c:orientation val="minMax"/>
        </c:scaling>
        <c:delete val="0"/>
        <c:axPos val="b"/>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808148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روز</c:v>
                </c:pt>
              </c:strCache>
            </c:strRef>
          </c:tx>
          <c:spPr>
            <a:solidFill>
              <a:schemeClr val="accent1"/>
            </a:solidFill>
            <a:ln>
              <a:noFill/>
            </a:ln>
            <a:effectLst/>
          </c:spPr>
          <c:invertIfNegative val="0"/>
          <c:cat>
            <c:strRef>
              <c:f>Sheet1!$A$2:$A$8</c:f>
              <c:strCache>
                <c:ptCount val="7"/>
                <c:pt idx="0">
                  <c:v>کالاهایی عمومی</c:v>
                </c:pt>
                <c:pt idx="1">
                  <c:v>خدمات آموزشی</c:v>
                </c:pt>
                <c:pt idx="2">
                  <c:v>تجهیزات الکترونیکی</c:v>
                </c:pt>
                <c:pt idx="3">
                  <c:v>چاپ ونشر</c:v>
                </c:pt>
                <c:pt idx="4">
                  <c:v>فروشگاهی مواد غذایی</c:v>
                </c:pt>
                <c:pt idx="5">
                  <c:v>سینما</c:v>
                </c:pt>
                <c:pt idx="6">
                  <c:v>خوردنی ونوشیدنی</c:v>
                </c:pt>
              </c:strCache>
            </c:strRef>
          </c:cat>
          <c:val>
            <c:numRef>
              <c:f>Sheet1!$B$2:$B$8</c:f>
              <c:numCache>
                <c:formatCode>General</c:formatCode>
                <c:ptCount val="7"/>
                <c:pt idx="0">
                  <c:v>10</c:v>
                </c:pt>
                <c:pt idx="1">
                  <c:v>18</c:v>
                </c:pt>
                <c:pt idx="2">
                  <c:v>48</c:v>
                </c:pt>
                <c:pt idx="3">
                  <c:v>47</c:v>
                </c:pt>
                <c:pt idx="4">
                  <c:v>3</c:v>
                </c:pt>
                <c:pt idx="5">
                  <c:v>38</c:v>
                </c:pt>
                <c:pt idx="6">
                  <c:v>8</c:v>
                </c:pt>
              </c:numCache>
            </c:numRef>
          </c:val>
          <c:extLst>
            <c:ext xmlns:c16="http://schemas.microsoft.com/office/drawing/2014/chart" uri="{C3380CC4-5D6E-409C-BE32-E72D297353CC}">
              <c16:uniqueId val="{00000000-BF96-4FA3-8409-C58BC9A975C3}"/>
            </c:ext>
          </c:extLst>
        </c:ser>
        <c:dLbls>
          <c:showLegendKey val="0"/>
          <c:showVal val="0"/>
          <c:showCatName val="0"/>
          <c:showSerName val="0"/>
          <c:showPercent val="0"/>
          <c:showBubbleSize val="0"/>
        </c:dLbls>
        <c:gapWidth val="182"/>
        <c:axId val="81939840"/>
        <c:axId val="81945728"/>
      </c:barChart>
      <c:catAx>
        <c:axId val="819398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81945728"/>
        <c:crosses val="autoZero"/>
        <c:auto val="1"/>
        <c:lblAlgn val="ctr"/>
        <c:lblOffset val="100"/>
        <c:noMultiLvlLbl val="0"/>
      </c:catAx>
      <c:valAx>
        <c:axId val="819457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1939840"/>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4000" b="1" i="0"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نسبت</c:v>
                </c:pt>
              </c:strCache>
            </c:strRef>
          </c:tx>
          <c:spPr>
            <a:solidFill>
              <a:schemeClr val="accent1"/>
            </a:solidFill>
            <a:ln>
              <a:noFill/>
            </a:ln>
            <a:effectLst/>
          </c:spPr>
          <c:invertIfNegative val="0"/>
          <c:cat>
            <c:strRef>
              <c:f>Sheet1!$A$2:$A$8</c:f>
              <c:strCache>
                <c:ptCount val="7"/>
                <c:pt idx="0">
                  <c:v>کالاهای عمومی</c:v>
                </c:pt>
                <c:pt idx="1">
                  <c:v>خدمات آموزشی</c:v>
                </c:pt>
                <c:pt idx="2">
                  <c:v>تجهیزات الکترونیکی</c:v>
                </c:pt>
                <c:pt idx="3">
                  <c:v>چاپ ونشر</c:v>
                </c:pt>
                <c:pt idx="4">
                  <c:v>فروشگاه های مواد غذای </c:v>
                </c:pt>
                <c:pt idx="5">
                  <c:v>سینما</c:v>
                </c:pt>
                <c:pt idx="6">
                  <c:v>خوردنی ونوشیدنی</c:v>
                </c:pt>
              </c:strCache>
            </c:strRef>
          </c:cat>
          <c:val>
            <c:numRef>
              <c:f>Sheet1!$B$2:$B$8</c:f>
              <c:numCache>
                <c:formatCode>General</c:formatCode>
                <c:ptCount val="7"/>
                <c:pt idx="0">
                  <c:v>4</c:v>
                </c:pt>
                <c:pt idx="1">
                  <c:v>90</c:v>
                </c:pt>
                <c:pt idx="2">
                  <c:v>1</c:v>
                </c:pt>
                <c:pt idx="3">
                  <c:v>35</c:v>
                </c:pt>
                <c:pt idx="4">
                  <c:v>30</c:v>
                </c:pt>
                <c:pt idx="5">
                  <c:v>40</c:v>
                </c:pt>
                <c:pt idx="6">
                  <c:v>80</c:v>
                </c:pt>
              </c:numCache>
            </c:numRef>
          </c:val>
          <c:extLst>
            <c:ext xmlns:c16="http://schemas.microsoft.com/office/drawing/2014/chart" uri="{C3380CC4-5D6E-409C-BE32-E72D297353CC}">
              <c16:uniqueId val="{00000000-0786-4F1C-8535-6A8152F17D18}"/>
            </c:ext>
          </c:extLst>
        </c:ser>
        <c:dLbls>
          <c:showLegendKey val="0"/>
          <c:showVal val="0"/>
          <c:showCatName val="0"/>
          <c:showSerName val="0"/>
          <c:showPercent val="0"/>
          <c:showBubbleSize val="0"/>
        </c:dLbls>
        <c:gapWidth val="182"/>
        <c:axId val="94031872"/>
        <c:axId val="94033408"/>
      </c:barChart>
      <c:catAx>
        <c:axId val="940318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94033408"/>
        <c:crosses val="autoZero"/>
        <c:auto val="1"/>
        <c:lblAlgn val="ctr"/>
        <c:lblOffset val="100"/>
        <c:noMultiLvlLbl val="0"/>
      </c:catAx>
      <c:valAx>
        <c:axId val="940334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4031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3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روز</c:v>
                </c:pt>
              </c:strCache>
            </c:strRef>
          </c:tx>
          <c:spPr>
            <a:solidFill>
              <a:schemeClr val="accent1"/>
            </a:solidFill>
            <a:ln>
              <a:noFill/>
            </a:ln>
            <a:effectLst/>
          </c:spPr>
          <c:invertIfNegative val="0"/>
          <c:cat>
            <c:strRef>
              <c:f>Sheet1!$A$2:$A$8</c:f>
              <c:strCache>
                <c:ptCount val="7"/>
                <c:pt idx="0">
                  <c:v>کالای عمومی</c:v>
                </c:pt>
                <c:pt idx="1">
                  <c:v>خدمات آموزشی</c:v>
                </c:pt>
                <c:pt idx="2">
                  <c:v>تجهیزات الکترنیکی</c:v>
                </c:pt>
                <c:pt idx="3">
                  <c:v>چاپ ونشر</c:v>
                </c:pt>
                <c:pt idx="4">
                  <c:v>فروشگاهای مواد غذایی </c:v>
                </c:pt>
                <c:pt idx="5">
                  <c:v>سینما</c:v>
                </c:pt>
                <c:pt idx="6">
                  <c:v>خوردنی ونوشسدنی</c:v>
                </c:pt>
              </c:strCache>
            </c:strRef>
          </c:cat>
          <c:val>
            <c:numRef>
              <c:f>Sheet1!$B$2:$B$8</c:f>
              <c:numCache>
                <c:formatCode>General</c:formatCode>
                <c:ptCount val="7"/>
                <c:pt idx="0">
                  <c:v>84</c:v>
                </c:pt>
                <c:pt idx="1">
                  <c:v>4</c:v>
                </c:pt>
                <c:pt idx="2">
                  <c:v>45</c:v>
                </c:pt>
                <c:pt idx="3">
                  <c:v>12</c:v>
                </c:pt>
                <c:pt idx="4">
                  <c:v>22</c:v>
                </c:pt>
                <c:pt idx="5">
                  <c:v>16</c:v>
                </c:pt>
                <c:pt idx="6">
                  <c:v>8</c:v>
                </c:pt>
              </c:numCache>
            </c:numRef>
          </c:val>
          <c:extLst>
            <c:ext xmlns:c16="http://schemas.microsoft.com/office/drawing/2014/chart" uri="{C3380CC4-5D6E-409C-BE32-E72D297353CC}">
              <c16:uniqueId val="{00000000-E683-4868-9399-8610D9014D26}"/>
            </c:ext>
          </c:extLst>
        </c:ser>
        <c:dLbls>
          <c:showLegendKey val="0"/>
          <c:showVal val="0"/>
          <c:showCatName val="0"/>
          <c:showSerName val="0"/>
          <c:showPercent val="0"/>
          <c:showBubbleSize val="0"/>
        </c:dLbls>
        <c:gapWidth val="182"/>
        <c:axId val="68512384"/>
        <c:axId val="68534656"/>
      </c:barChart>
      <c:catAx>
        <c:axId val="685123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68534656"/>
        <c:crosses val="autoZero"/>
        <c:auto val="1"/>
        <c:lblAlgn val="ctr"/>
        <c:lblOffset val="100"/>
        <c:noMultiLvlLbl val="0"/>
      </c:catAx>
      <c:valAx>
        <c:axId val="685346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85123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4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روز</c:v>
                </c:pt>
              </c:strCache>
            </c:strRef>
          </c:tx>
          <c:spPr>
            <a:solidFill>
              <a:schemeClr val="accent1"/>
            </a:solidFill>
            <a:ln>
              <a:noFill/>
            </a:ln>
            <a:effectLst/>
          </c:spPr>
          <c:invertIfNegative val="0"/>
          <c:cat>
            <c:strRef>
              <c:f>Sheet1!$A$2:$A$8</c:f>
              <c:strCache>
                <c:ptCount val="7"/>
                <c:pt idx="0">
                  <c:v>کالاهای عمومی</c:v>
                </c:pt>
                <c:pt idx="1">
                  <c:v>خدمات آموزشی</c:v>
                </c:pt>
                <c:pt idx="2">
                  <c:v>تجهیزات الکترونیکی</c:v>
                </c:pt>
                <c:pt idx="3">
                  <c:v>چاپ ونشر</c:v>
                </c:pt>
                <c:pt idx="4">
                  <c:v>فروشگاه های مواد غذایی</c:v>
                </c:pt>
                <c:pt idx="5">
                  <c:v>سینما</c:v>
                </c:pt>
                <c:pt idx="6">
                  <c:v>خوردنی ونوشیدنی</c:v>
                </c:pt>
              </c:strCache>
            </c:strRef>
          </c:cat>
          <c:val>
            <c:numRef>
              <c:f>Sheet1!$B$2:$B$8</c:f>
              <c:numCache>
                <c:formatCode>General</c:formatCode>
                <c:ptCount val="7"/>
                <c:pt idx="0">
                  <c:v>95</c:v>
                </c:pt>
                <c:pt idx="1">
                  <c:v>20</c:v>
                </c:pt>
                <c:pt idx="2">
                  <c:v>97</c:v>
                </c:pt>
                <c:pt idx="3">
                  <c:v>53</c:v>
                </c:pt>
                <c:pt idx="4">
                  <c:v>22</c:v>
                </c:pt>
                <c:pt idx="5">
                  <c:v>52</c:v>
                </c:pt>
                <c:pt idx="6">
                  <c:v>22</c:v>
                </c:pt>
              </c:numCache>
            </c:numRef>
          </c:val>
          <c:extLst>
            <c:ext xmlns:c16="http://schemas.microsoft.com/office/drawing/2014/chart" uri="{C3380CC4-5D6E-409C-BE32-E72D297353CC}">
              <c16:uniqueId val="{00000000-BF01-483B-805A-2DFC49F87E80}"/>
            </c:ext>
          </c:extLst>
        </c:ser>
        <c:dLbls>
          <c:showLegendKey val="0"/>
          <c:showVal val="0"/>
          <c:showCatName val="0"/>
          <c:showSerName val="0"/>
          <c:showPercent val="0"/>
          <c:showBubbleSize val="0"/>
        </c:dLbls>
        <c:gapWidth val="182"/>
        <c:axId val="95163520"/>
        <c:axId val="95165056"/>
      </c:barChart>
      <c:catAx>
        <c:axId val="951635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95165056"/>
        <c:crosses val="autoZero"/>
        <c:auto val="1"/>
        <c:lblAlgn val="ctr"/>
        <c:lblOffset val="100"/>
        <c:noMultiLvlLbl val="0"/>
      </c:catAx>
      <c:valAx>
        <c:axId val="951650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51635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نسب</c:v>
                </c:pt>
              </c:strCache>
            </c:strRef>
          </c:tx>
          <c:spPr>
            <a:solidFill>
              <a:schemeClr val="accent1"/>
            </a:solidFill>
            <a:ln>
              <a:noFill/>
            </a:ln>
            <a:effectLst/>
          </c:spPr>
          <c:invertIfNegative val="0"/>
          <c:cat>
            <c:strRef>
              <c:f>Sheet1!$A$2:$A$8</c:f>
              <c:strCache>
                <c:ptCount val="7"/>
                <c:pt idx="0">
                  <c:v>کالاهای عمومی</c:v>
                </c:pt>
                <c:pt idx="1">
                  <c:v>خدمات آموزشی</c:v>
                </c:pt>
                <c:pt idx="2">
                  <c:v>تجهیزات الکترونیکی</c:v>
                </c:pt>
                <c:pt idx="3">
                  <c:v>چاپ ونشر</c:v>
                </c:pt>
                <c:pt idx="4">
                  <c:v>فروشگاهای مواد غذایی</c:v>
                </c:pt>
                <c:pt idx="5">
                  <c:v>سینما</c:v>
                </c:pt>
                <c:pt idx="6">
                  <c:v>خوردنی ونوشیدنی</c:v>
                </c:pt>
              </c:strCache>
            </c:strRef>
          </c:cat>
          <c:val>
            <c:numRef>
              <c:f>Sheet1!$B$2:$B$8</c:f>
              <c:numCache>
                <c:formatCode>General</c:formatCode>
                <c:ptCount val="7"/>
                <c:pt idx="0">
                  <c:v>0.8</c:v>
                </c:pt>
                <c:pt idx="1">
                  <c:v>1.3</c:v>
                </c:pt>
                <c:pt idx="2">
                  <c:v>1.2</c:v>
                </c:pt>
                <c:pt idx="3">
                  <c:v>1.3</c:v>
                </c:pt>
                <c:pt idx="4">
                  <c:v>0.5</c:v>
                </c:pt>
                <c:pt idx="5">
                  <c:v>1.1000000000000001</c:v>
                </c:pt>
                <c:pt idx="6">
                  <c:v>0.70000000000000018</c:v>
                </c:pt>
              </c:numCache>
            </c:numRef>
          </c:val>
          <c:extLst>
            <c:ext xmlns:c16="http://schemas.microsoft.com/office/drawing/2014/chart" uri="{C3380CC4-5D6E-409C-BE32-E72D297353CC}">
              <c16:uniqueId val="{00000000-68ED-4165-9647-90354C8BF075}"/>
            </c:ext>
          </c:extLst>
        </c:ser>
        <c:dLbls>
          <c:showLegendKey val="0"/>
          <c:showVal val="0"/>
          <c:showCatName val="0"/>
          <c:showSerName val="0"/>
          <c:showPercent val="0"/>
          <c:showBubbleSize val="0"/>
        </c:dLbls>
        <c:gapWidth val="182"/>
        <c:axId val="95435392"/>
        <c:axId val="95437184"/>
      </c:barChart>
      <c:catAx>
        <c:axId val="954353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95437184"/>
        <c:crosses val="autoZero"/>
        <c:auto val="1"/>
        <c:lblAlgn val="ctr"/>
        <c:lblOffset val="100"/>
        <c:noMultiLvlLbl val="0"/>
      </c:catAx>
      <c:valAx>
        <c:axId val="954371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54353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3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AE251F75-1DD8-4090-98FA-4943ED389A46}" type="datetimeFigureOut">
              <a:rPr lang="fa-IR" smtClean="0"/>
              <a:pPr/>
              <a:t>21/09/1439</a:t>
            </a:fld>
            <a:endParaRPr lang="fa-I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fa-I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34785DEE-CFE4-4103-A379-5CA852B97C20}" type="slidenum">
              <a:rPr lang="fa-IR" smtClean="0"/>
              <a:pPr/>
              <a:t>‹#›</a:t>
            </a:fld>
            <a:endParaRPr lang="fa-IR"/>
          </a:p>
        </p:txBody>
      </p:sp>
    </p:spTree>
    <p:extLst>
      <p:ext uri="{BB962C8B-B14F-4D97-AF65-F5344CB8AC3E}">
        <p14:creationId xmlns:p14="http://schemas.microsoft.com/office/powerpoint/2010/main" val="3903403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251F75-1DD8-4090-98FA-4943ED389A46}" type="datetimeFigureOut">
              <a:rPr lang="fa-IR" smtClean="0"/>
              <a:pPr/>
              <a:t>21/09/1439</a:t>
            </a:fld>
            <a:endParaRPr lang="fa-IR"/>
          </a:p>
        </p:txBody>
      </p:sp>
      <p:sp>
        <p:nvSpPr>
          <p:cNvPr id="6" name="Footer Placeholder 5"/>
          <p:cNvSpPr>
            <a:spLocks noGrp="1"/>
          </p:cNvSpPr>
          <p:nvPr>
            <p:ph type="ftr" sz="quarter" idx="11"/>
          </p:nvPr>
        </p:nvSpPr>
        <p:spPr/>
        <p:txBody>
          <a:bodyPr/>
          <a:lstStyle/>
          <a:p>
            <a:endParaRPr lang="fa-I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4785DEE-CFE4-4103-A379-5CA852B97C20}" type="slidenum">
              <a:rPr lang="fa-IR" smtClean="0"/>
              <a:pPr/>
              <a:t>‹#›</a:t>
            </a:fld>
            <a:endParaRPr lang="fa-IR"/>
          </a:p>
        </p:txBody>
      </p:sp>
    </p:spTree>
    <p:extLst>
      <p:ext uri="{BB962C8B-B14F-4D97-AF65-F5344CB8AC3E}">
        <p14:creationId xmlns:p14="http://schemas.microsoft.com/office/powerpoint/2010/main" val="2377099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251F75-1DD8-4090-98FA-4943ED389A46}" type="datetimeFigureOut">
              <a:rPr lang="fa-IR" smtClean="0"/>
              <a:pPr/>
              <a:t>21/09/1439</a:t>
            </a:fld>
            <a:endParaRPr lang="fa-IR"/>
          </a:p>
        </p:txBody>
      </p:sp>
      <p:sp>
        <p:nvSpPr>
          <p:cNvPr id="5" name="Footer Placeholder 4"/>
          <p:cNvSpPr>
            <a:spLocks noGrp="1"/>
          </p:cNvSpPr>
          <p:nvPr>
            <p:ph type="ftr" sz="quarter" idx="11"/>
          </p:nvPr>
        </p:nvSpPr>
        <p:spPr/>
        <p:txBody>
          <a:bodyPr/>
          <a:lstStyle/>
          <a:p>
            <a:endParaRPr lang="fa-I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4785DEE-CFE4-4103-A379-5CA852B97C20}" type="slidenum">
              <a:rPr lang="fa-IR" smtClean="0"/>
              <a:pPr/>
              <a:t>‹#›</a:t>
            </a:fld>
            <a:endParaRPr lang="fa-IR"/>
          </a:p>
        </p:txBody>
      </p:sp>
    </p:spTree>
    <p:extLst>
      <p:ext uri="{BB962C8B-B14F-4D97-AF65-F5344CB8AC3E}">
        <p14:creationId xmlns:p14="http://schemas.microsoft.com/office/powerpoint/2010/main" val="1257150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251F75-1DD8-4090-98FA-4943ED389A46}" type="datetimeFigureOut">
              <a:rPr lang="fa-IR" smtClean="0"/>
              <a:pPr/>
              <a:t>21/09/1439</a:t>
            </a:fld>
            <a:endParaRPr lang="fa-IR"/>
          </a:p>
        </p:txBody>
      </p:sp>
      <p:sp>
        <p:nvSpPr>
          <p:cNvPr id="5" name="Footer Placeholder 4"/>
          <p:cNvSpPr>
            <a:spLocks noGrp="1"/>
          </p:cNvSpPr>
          <p:nvPr>
            <p:ph type="ftr" sz="quarter" idx="11"/>
          </p:nvPr>
        </p:nvSpPr>
        <p:spPr/>
        <p:txBody>
          <a:bodyPr/>
          <a:lstStyle/>
          <a:p>
            <a:endParaRPr lang="fa-I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4785DEE-CFE4-4103-A379-5CA852B97C20}" type="slidenum">
              <a:rPr lang="fa-IR" smtClean="0"/>
              <a:pPr/>
              <a:t>‹#›</a:t>
            </a:fld>
            <a:endParaRPr lang="fa-IR"/>
          </a:p>
        </p:txBody>
      </p:sp>
    </p:spTree>
    <p:extLst>
      <p:ext uri="{BB962C8B-B14F-4D97-AF65-F5344CB8AC3E}">
        <p14:creationId xmlns:p14="http://schemas.microsoft.com/office/powerpoint/2010/main" val="3314609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251F75-1DD8-4090-98FA-4943ED389A46}" type="datetimeFigureOut">
              <a:rPr lang="fa-IR" smtClean="0"/>
              <a:pPr/>
              <a:t>21/09/1439</a:t>
            </a:fld>
            <a:endParaRPr lang="fa-IR"/>
          </a:p>
        </p:txBody>
      </p:sp>
      <p:sp>
        <p:nvSpPr>
          <p:cNvPr id="5" name="Footer Placeholder 4"/>
          <p:cNvSpPr>
            <a:spLocks noGrp="1"/>
          </p:cNvSpPr>
          <p:nvPr>
            <p:ph type="ftr" sz="quarter" idx="11"/>
          </p:nvPr>
        </p:nvSpPr>
        <p:spPr/>
        <p:txBody>
          <a:bodyPr/>
          <a:lstStyle/>
          <a:p>
            <a:endParaRPr lang="fa-I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4785DEE-CFE4-4103-A379-5CA852B97C20}" type="slidenum">
              <a:rPr lang="fa-IR" smtClean="0"/>
              <a:pPr/>
              <a:t>‹#›</a:t>
            </a:fld>
            <a:endParaRPr lang="fa-IR"/>
          </a:p>
        </p:txBody>
      </p:sp>
    </p:spTree>
    <p:extLst>
      <p:ext uri="{BB962C8B-B14F-4D97-AF65-F5344CB8AC3E}">
        <p14:creationId xmlns:p14="http://schemas.microsoft.com/office/powerpoint/2010/main" val="38906230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E251F75-1DD8-4090-98FA-4943ED389A46}" type="datetimeFigureOut">
              <a:rPr lang="fa-IR" smtClean="0"/>
              <a:pPr/>
              <a:t>21/09/1439</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34785DEE-CFE4-4103-A379-5CA852B97C20}" type="slidenum">
              <a:rPr lang="fa-IR" smtClean="0"/>
              <a:pPr/>
              <a:t>‹#›</a:t>
            </a:fld>
            <a:endParaRPr lang="fa-IR"/>
          </a:p>
        </p:txBody>
      </p:sp>
    </p:spTree>
    <p:extLst>
      <p:ext uri="{BB962C8B-B14F-4D97-AF65-F5344CB8AC3E}">
        <p14:creationId xmlns:p14="http://schemas.microsoft.com/office/powerpoint/2010/main" val="4190683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E251F75-1DD8-4090-98FA-4943ED389A46}" type="datetimeFigureOut">
              <a:rPr lang="fa-IR" smtClean="0"/>
              <a:pPr/>
              <a:t>21/09/1439</a:t>
            </a:fld>
            <a:endParaRPr lang="fa-IR"/>
          </a:p>
        </p:txBody>
      </p:sp>
      <p:sp>
        <p:nvSpPr>
          <p:cNvPr id="8" name="Footer Placeholder 7"/>
          <p:cNvSpPr>
            <a:spLocks noGrp="1"/>
          </p:cNvSpPr>
          <p:nvPr>
            <p:ph type="ftr" sz="quarter" idx="11"/>
          </p:nvPr>
        </p:nvSpPr>
        <p:spPr>
          <a:xfrm>
            <a:off x="561111" y="6391838"/>
            <a:ext cx="3644282" cy="304801"/>
          </a:xfrm>
        </p:spPr>
        <p:txBody>
          <a:bodyPr/>
          <a:lstStyle/>
          <a:p>
            <a:endParaRPr lang="fa-IR"/>
          </a:p>
        </p:txBody>
      </p:sp>
      <p:sp>
        <p:nvSpPr>
          <p:cNvPr id="9" name="Slide Number Placeholder 8"/>
          <p:cNvSpPr>
            <a:spLocks noGrp="1"/>
          </p:cNvSpPr>
          <p:nvPr>
            <p:ph type="sldNum" sz="quarter" idx="12"/>
          </p:nvPr>
        </p:nvSpPr>
        <p:spPr/>
        <p:txBody>
          <a:bodyPr/>
          <a:lstStyle/>
          <a:p>
            <a:fld id="{34785DEE-CFE4-4103-A379-5CA852B97C20}" type="slidenum">
              <a:rPr lang="fa-IR" smtClean="0"/>
              <a:pPr/>
              <a:t>‹#›</a:t>
            </a:fld>
            <a:endParaRPr lang="fa-IR"/>
          </a:p>
        </p:txBody>
      </p:sp>
    </p:spTree>
    <p:extLst>
      <p:ext uri="{BB962C8B-B14F-4D97-AF65-F5344CB8AC3E}">
        <p14:creationId xmlns:p14="http://schemas.microsoft.com/office/powerpoint/2010/main" val="29102166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AE251F75-1DD8-4090-98FA-4943ED389A46}" type="datetimeFigureOut">
              <a:rPr lang="fa-IR" smtClean="0"/>
              <a:pPr/>
              <a:t>21/09/1439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4785DEE-CFE4-4103-A379-5CA852B97C20}" type="slidenum">
              <a:rPr lang="fa-IR" smtClean="0"/>
              <a:pPr/>
              <a:t>‹#›</a:t>
            </a:fld>
            <a:endParaRPr lang="fa-IR"/>
          </a:p>
        </p:txBody>
      </p:sp>
    </p:spTree>
    <p:extLst>
      <p:ext uri="{BB962C8B-B14F-4D97-AF65-F5344CB8AC3E}">
        <p14:creationId xmlns:p14="http://schemas.microsoft.com/office/powerpoint/2010/main" val="10833604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AE251F75-1DD8-4090-98FA-4943ED389A46}" type="datetimeFigureOut">
              <a:rPr lang="fa-IR" smtClean="0"/>
              <a:pPr/>
              <a:t>21/09/1439</a:t>
            </a:fld>
            <a:endParaRPr lang="fa-IR"/>
          </a:p>
        </p:txBody>
      </p:sp>
      <p:sp>
        <p:nvSpPr>
          <p:cNvPr id="5" name="Footer Placeholder 4"/>
          <p:cNvSpPr>
            <a:spLocks noGrp="1"/>
          </p:cNvSpPr>
          <p:nvPr>
            <p:ph type="ftr" sz="quarter" idx="11"/>
          </p:nvPr>
        </p:nvSpPr>
        <p:spPr/>
        <p:txBody>
          <a:bodyPr/>
          <a:lstStyle/>
          <a:p>
            <a:endParaRPr lang="fa-I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4785DEE-CFE4-4103-A379-5CA852B97C20}" type="slidenum">
              <a:rPr lang="fa-IR" smtClean="0"/>
              <a:pPr/>
              <a:t>‹#›</a:t>
            </a:fld>
            <a:endParaRPr lang="fa-IR"/>
          </a:p>
        </p:txBody>
      </p:sp>
    </p:spTree>
    <p:extLst>
      <p:ext uri="{BB962C8B-B14F-4D97-AF65-F5344CB8AC3E}">
        <p14:creationId xmlns:p14="http://schemas.microsoft.com/office/powerpoint/2010/main" val="639010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251F75-1DD8-4090-98FA-4943ED389A46}" type="datetimeFigureOut">
              <a:rPr lang="fa-IR" smtClean="0"/>
              <a:pPr/>
              <a:t>21/09/1439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4785DEE-CFE4-4103-A379-5CA852B97C20}" type="slidenum">
              <a:rPr lang="fa-IR" smtClean="0"/>
              <a:pPr/>
              <a:t>‹#›</a:t>
            </a:fld>
            <a:endParaRPr lang="fa-IR"/>
          </a:p>
        </p:txBody>
      </p:sp>
    </p:spTree>
    <p:extLst>
      <p:ext uri="{BB962C8B-B14F-4D97-AF65-F5344CB8AC3E}">
        <p14:creationId xmlns:p14="http://schemas.microsoft.com/office/powerpoint/2010/main" val="2168889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251F75-1DD8-4090-98FA-4943ED389A46}" type="datetimeFigureOut">
              <a:rPr lang="fa-IR" smtClean="0"/>
              <a:pPr/>
              <a:t>21/09/1439</a:t>
            </a:fld>
            <a:endParaRPr lang="fa-IR"/>
          </a:p>
        </p:txBody>
      </p:sp>
      <p:sp>
        <p:nvSpPr>
          <p:cNvPr id="5" name="Footer Placeholder 4"/>
          <p:cNvSpPr>
            <a:spLocks noGrp="1"/>
          </p:cNvSpPr>
          <p:nvPr>
            <p:ph type="ftr" sz="quarter" idx="11"/>
          </p:nvPr>
        </p:nvSpPr>
        <p:spPr/>
        <p:txBody>
          <a:bodyPr/>
          <a:lstStyle/>
          <a:p>
            <a:endParaRPr lang="fa-I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4785DEE-CFE4-4103-A379-5CA852B97C20}" type="slidenum">
              <a:rPr lang="fa-IR" smtClean="0"/>
              <a:pPr/>
              <a:t>‹#›</a:t>
            </a:fld>
            <a:endParaRPr lang="fa-IR"/>
          </a:p>
        </p:txBody>
      </p:sp>
    </p:spTree>
    <p:extLst>
      <p:ext uri="{BB962C8B-B14F-4D97-AF65-F5344CB8AC3E}">
        <p14:creationId xmlns:p14="http://schemas.microsoft.com/office/powerpoint/2010/main" val="1382287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251F75-1DD8-4090-98FA-4943ED389A46}" type="datetimeFigureOut">
              <a:rPr lang="fa-IR" smtClean="0"/>
              <a:pPr/>
              <a:t>21/09/1439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34785DEE-CFE4-4103-A379-5CA852B97C20}" type="slidenum">
              <a:rPr lang="fa-IR" smtClean="0"/>
              <a:pPr/>
              <a:t>‹#›</a:t>
            </a:fld>
            <a:endParaRPr lang="fa-IR"/>
          </a:p>
        </p:txBody>
      </p:sp>
    </p:spTree>
    <p:extLst>
      <p:ext uri="{BB962C8B-B14F-4D97-AF65-F5344CB8AC3E}">
        <p14:creationId xmlns:p14="http://schemas.microsoft.com/office/powerpoint/2010/main" val="1470526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E251F75-1DD8-4090-98FA-4943ED389A46}" type="datetimeFigureOut">
              <a:rPr lang="fa-IR" smtClean="0"/>
              <a:pPr/>
              <a:t>21/09/1439</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34785DEE-CFE4-4103-A379-5CA852B97C20}" type="slidenum">
              <a:rPr lang="fa-IR" smtClean="0"/>
              <a:pPr/>
              <a:t>‹#›</a:t>
            </a:fld>
            <a:endParaRPr lang="fa-IR"/>
          </a:p>
        </p:txBody>
      </p:sp>
    </p:spTree>
    <p:extLst>
      <p:ext uri="{BB962C8B-B14F-4D97-AF65-F5344CB8AC3E}">
        <p14:creationId xmlns:p14="http://schemas.microsoft.com/office/powerpoint/2010/main" val="449373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E251F75-1DD8-4090-98FA-4943ED389A46}" type="datetimeFigureOut">
              <a:rPr lang="fa-IR" smtClean="0"/>
              <a:pPr/>
              <a:t>21/09/1439</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34785DEE-CFE4-4103-A379-5CA852B97C20}" type="slidenum">
              <a:rPr lang="fa-IR" smtClean="0"/>
              <a:pPr/>
              <a:t>‹#›</a:t>
            </a:fld>
            <a:endParaRPr lang="fa-IR"/>
          </a:p>
        </p:txBody>
      </p:sp>
    </p:spTree>
    <p:extLst>
      <p:ext uri="{BB962C8B-B14F-4D97-AF65-F5344CB8AC3E}">
        <p14:creationId xmlns:p14="http://schemas.microsoft.com/office/powerpoint/2010/main" val="3149213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251F75-1DD8-4090-98FA-4943ED389A46}" type="datetimeFigureOut">
              <a:rPr lang="fa-IR" smtClean="0"/>
              <a:pPr/>
              <a:t>21/09/1439</a:t>
            </a:fld>
            <a:endParaRPr lang="fa-IR"/>
          </a:p>
        </p:txBody>
      </p:sp>
      <p:sp>
        <p:nvSpPr>
          <p:cNvPr id="3" name="Footer Placeholder 2"/>
          <p:cNvSpPr>
            <a:spLocks noGrp="1"/>
          </p:cNvSpPr>
          <p:nvPr>
            <p:ph type="ftr" sz="quarter" idx="11"/>
          </p:nvPr>
        </p:nvSpPr>
        <p:spPr/>
        <p:txBody>
          <a:bodyPr/>
          <a:lstStyle/>
          <a:p>
            <a:endParaRPr lang="fa-I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34785DEE-CFE4-4103-A379-5CA852B97C20}" type="slidenum">
              <a:rPr lang="fa-IR" smtClean="0"/>
              <a:pPr/>
              <a:t>‹#›</a:t>
            </a:fld>
            <a:endParaRPr lang="fa-IR"/>
          </a:p>
        </p:txBody>
      </p:sp>
    </p:spTree>
    <p:extLst>
      <p:ext uri="{BB962C8B-B14F-4D97-AF65-F5344CB8AC3E}">
        <p14:creationId xmlns:p14="http://schemas.microsoft.com/office/powerpoint/2010/main" val="2769232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251F75-1DD8-4090-98FA-4943ED389A46}" type="datetimeFigureOut">
              <a:rPr lang="fa-IR" smtClean="0"/>
              <a:pPr/>
              <a:t>21/09/1439</a:t>
            </a:fld>
            <a:endParaRPr lang="fa-IR"/>
          </a:p>
        </p:txBody>
      </p:sp>
      <p:sp>
        <p:nvSpPr>
          <p:cNvPr id="6" name="Footer Placeholder 5"/>
          <p:cNvSpPr>
            <a:spLocks noGrp="1"/>
          </p:cNvSpPr>
          <p:nvPr>
            <p:ph type="ftr" sz="quarter" idx="11"/>
          </p:nvPr>
        </p:nvSpPr>
        <p:spPr/>
        <p:txBody>
          <a:bodyPr/>
          <a:lstStyle/>
          <a:p>
            <a:endParaRPr lang="fa-I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4785DEE-CFE4-4103-A379-5CA852B97C20}" type="slidenum">
              <a:rPr lang="fa-IR" smtClean="0"/>
              <a:pPr/>
              <a:t>‹#›</a:t>
            </a:fld>
            <a:endParaRPr lang="fa-IR"/>
          </a:p>
        </p:txBody>
      </p:sp>
    </p:spTree>
    <p:extLst>
      <p:ext uri="{BB962C8B-B14F-4D97-AF65-F5344CB8AC3E}">
        <p14:creationId xmlns:p14="http://schemas.microsoft.com/office/powerpoint/2010/main" val="869484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251F75-1DD8-4090-98FA-4943ED389A46}" type="datetimeFigureOut">
              <a:rPr lang="fa-IR" smtClean="0"/>
              <a:pPr/>
              <a:t>21/09/1439</a:t>
            </a:fld>
            <a:endParaRPr lang="fa-IR"/>
          </a:p>
        </p:txBody>
      </p:sp>
      <p:sp>
        <p:nvSpPr>
          <p:cNvPr id="6" name="Footer Placeholder 5"/>
          <p:cNvSpPr>
            <a:spLocks noGrp="1"/>
          </p:cNvSpPr>
          <p:nvPr>
            <p:ph type="ftr" sz="quarter" idx="11"/>
          </p:nvPr>
        </p:nvSpPr>
        <p:spPr/>
        <p:txBody>
          <a:bodyPr/>
          <a:lstStyle/>
          <a:p>
            <a:endParaRPr lang="fa-I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4785DEE-CFE4-4103-A379-5CA852B97C20}" type="slidenum">
              <a:rPr lang="fa-IR" smtClean="0"/>
              <a:pPr/>
              <a:t>‹#›</a:t>
            </a:fld>
            <a:endParaRPr lang="fa-IR"/>
          </a:p>
        </p:txBody>
      </p:sp>
    </p:spTree>
    <p:extLst>
      <p:ext uri="{BB962C8B-B14F-4D97-AF65-F5344CB8AC3E}">
        <p14:creationId xmlns:p14="http://schemas.microsoft.com/office/powerpoint/2010/main" val="3782707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AE251F75-1DD8-4090-98FA-4943ED389A46}" type="datetimeFigureOut">
              <a:rPr lang="fa-IR" smtClean="0"/>
              <a:pPr/>
              <a:t>21/09/1439</a:t>
            </a:fld>
            <a:endParaRPr lang="fa-I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fa-I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34785DEE-CFE4-4103-A379-5CA852B97C20}" type="slidenum">
              <a:rPr lang="fa-IR" smtClean="0"/>
              <a:pPr/>
              <a:t>‹#›</a:t>
            </a:fld>
            <a:endParaRPr lang="fa-IR"/>
          </a:p>
        </p:txBody>
      </p:sp>
    </p:spTree>
    <p:extLst>
      <p:ext uri="{BB962C8B-B14F-4D97-AF65-F5344CB8AC3E}">
        <p14:creationId xmlns:p14="http://schemas.microsoft.com/office/powerpoint/2010/main" val="85487432"/>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 id="2147484016" r:id="rId12"/>
    <p:sldLayoutId id="2147484017" r:id="rId13"/>
    <p:sldLayoutId id="2147484018" r:id="rId14"/>
    <p:sldLayoutId id="2147484019" r:id="rId15"/>
    <p:sldLayoutId id="2147484020" r:id="rId16"/>
    <p:sldLayoutId id="2147484021" r:id="rId17"/>
  </p:sldLayoutIdLst>
  <p:txStyles>
    <p:titleStyle>
      <a:lvl1pPr algn="l" defTabSz="457200" rtl="1" eaLnBrk="1" latinLnBrk="0" hangingPunct="1">
        <a:spcBef>
          <a:spcPct val="0"/>
        </a:spcBef>
        <a:buNone/>
        <a:defRPr sz="3600" b="0" i="0" kern="1200">
          <a:solidFill>
            <a:schemeClr val="bg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fa-IR" dirty="0" smtClean="0"/>
              <a:t/>
            </a:r>
            <a:br>
              <a:rPr lang="fa-IR" dirty="0" smtClean="0"/>
            </a:br>
            <a:r>
              <a:rPr lang="fa-IR" dirty="0"/>
              <a:t/>
            </a:r>
            <a:br>
              <a:rPr lang="fa-IR" dirty="0"/>
            </a:br>
            <a:r>
              <a:rPr lang="fa-IR" dirty="0" smtClean="0"/>
              <a:t/>
            </a:r>
            <a:br>
              <a:rPr lang="fa-IR" dirty="0" smtClean="0"/>
            </a:br>
            <a:r>
              <a:rPr lang="fa-IR" dirty="0"/>
              <a:t/>
            </a:r>
            <a:br>
              <a:rPr lang="fa-IR" dirty="0"/>
            </a:br>
            <a:r>
              <a:rPr lang="fa-IR" dirty="0" smtClean="0"/>
              <a:t/>
            </a:r>
            <a:br>
              <a:rPr lang="fa-IR" dirty="0" smtClean="0"/>
            </a:br>
            <a:r>
              <a:rPr lang="fa-IR" dirty="0" smtClean="0"/>
              <a:t>بنام خدا </a:t>
            </a:r>
            <a:br>
              <a:rPr lang="fa-IR" dirty="0" smtClean="0"/>
            </a:br>
            <a:r>
              <a:rPr lang="fa-IR" dirty="0"/>
              <a:t/>
            </a:r>
            <a:br>
              <a:rPr lang="fa-IR" dirty="0"/>
            </a:br>
            <a:r>
              <a:rPr lang="fa-IR" dirty="0" smtClean="0"/>
              <a:t/>
            </a:r>
            <a:br>
              <a:rPr lang="fa-IR" dirty="0" smtClean="0"/>
            </a:br>
            <a:r>
              <a:rPr lang="fa-IR" dirty="0"/>
              <a:t/>
            </a:r>
            <a:br>
              <a:rPr lang="fa-IR" dirty="0"/>
            </a:br>
            <a:r>
              <a:rPr lang="fa-IR" dirty="0" smtClean="0"/>
              <a:t/>
            </a:r>
            <a:br>
              <a:rPr lang="fa-IR" dirty="0" smtClean="0"/>
            </a:br>
            <a:r>
              <a:rPr lang="fa-IR" dirty="0"/>
              <a:t/>
            </a:r>
            <a:br>
              <a:rPr lang="fa-IR" dirty="0"/>
            </a:br>
            <a:r>
              <a:rPr lang="fa-IR" dirty="0" smtClean="0"/>
              <a:t/>
            </a:r>
            <a:br>
              <a:rPr lang="fa-IR" dirty="0" smtClean="0"/>
            </a:br>
            <a:r>
              <a:rPr lang="fa-IR" dirty="0"/>
              <a:t/>
            </a:r>
            <a:br>
              <a:rPr lang="fa-IR" dirty="0"/>
            </a:br>
            <a:r>
              <a:rPr lang="fa-IR" dirty="0" smtClean="0"/>
              <a:t/>
            </a:r>
            <a:br>
              <a:rPr lang="fa-IR" dirty="0" smtClean="0"/>
            </a:br>
            <a:r>
              <a:rPr lang="fa-IR" dirty="0"/>
              <a:t/>
            </a:r>
            <a:br>
              <a:rPr lang="fa-IR" dirty="0"/>
            </a:br>
            <a:r>
              <a:rPr lang="fa-IR" dirty="0" smtClean="0"/>
              <a:t>بنام خدا</a:t>
            </a:r>
            <a:br>
              <a:rPr lang="fa-IR" dirty="0" smtClean="0"/>
            </a:br>
            <a:r>
              <a:rPr lang="fa-IR" dirty="0" smtClean="0"/>
              <a:t>تجزیه تحلیل صورتهای مالی</a:t>
            </a:r>
            <a:br>
              <a:rPr lang="fa-IR" dirty="0" smtClean="0"/>
            </a:br>
            <a:r>
              <a:rPr lang="fa-IR" dirty="0" smtClean="0"/>
              <a:t/>
            </a:r>
            <a:br>
              <a:rPr lang="fa-IR" dirty="0" smtClean="0"/>
            </a:br>
            <a:r>
              <a:rPr lang="fa-IR" dirty="0" smtClean="0"/>
              <a:t>نقدینگی  کوتاه مدت </a:t>
            </a:r>
            <a:br>
              <a:rPr lang="fa-IR" dirty="0" smtClean="0"/>
            </a:br>
            <a:r>
              <a:rPr lang="fa-IR" dirty="0" smtClean="0"/>
              <a:t> </a:t>
            </a:r>
            <a:endParaRPr lang="fa-IR" dirty="0"/>
          </a:p>
        </p:txBody>
      </p:sp>
      <p:sp>
        <p:nvSpPr>
          <p:cNvPr id="3" name="Subtitle 2"/>
          <p:cNvSpPr>
            <a:spLocks noGrp="1"/>
          </p:cNvSpPr>
          <p:nvPr>
            <p:ph type="subTitle" idx="1"/>
          </p:nvPr>
        </p:nvSpPr>
        <p:spPr/>
        <p:txBody>
          <a:bodyPr>
            <a:noAutofit/>
          </a:bodyPr>
          <a:lstStyle/>
          <a:p>
            <a:pPr algn="ctr"/>
            <a:endParaRPr lang="fa-IR" sz="4800" dirty="0"/>
          </a:p>
        </p:txBody>
      </p:sp>
    </p:spTree>
    <p:extLst>
      <p:ext uri="{BB962C8B-B14F-4D97-AF65-F5344CB8AC3E}">
        <p14:creationId xmlns:p14="http://schemas.microsoft.com/office/powerpoint/2010/main" val="11035758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8137" y="896394"/>
            <a:ext cx="8761413" cy="706964"/>
          </a:xfrm>
        </p:spPr>
        <p:txBody>
          <a:bodyPr/>
          <a:lstStyle/>
          <a:p>
            <a:pPr algn="r"/>
            <a:r>
              <a:rPr lang="fa-IR" sz="4000" b="1" dirty="0" smtClean="0"/>
              <a:t>معیار نسبت جاری نقدینگی </a:t>
            </a:r>
            <a:endParaRPr lang="fa-IR" sz="4000" b="1" dirty="0"/>
          </a:p>
        </p:txBody>
      </p:sp>
      <p:sp>
        <p:nvSpPr>
          <p:cNvPr id="3" name="Content Placeholder 2"/>
          <p:cNvSpPr>
            <a:spLocks noGrp="1"/>
          </p:cNvSpPr>
          <p:nvPr>
            <p:ph idx="1"/>
          </p:nvPr>
        </p:nvSpPr>
        <p:spPr/>
        <p:txBody>
          <a:bodyPr/>
          <a:lstStyle/>
          <a:p>
            <a:r>
              <a:rPr lang="fa-IR" sz="2400" b="1" dirty="0" smtClean="0"/>
              <a:t>یک معیار نسبی رایج نسبت جاری است.این نسبت به صورت زیر تعریف میشود   </a:t>
            </a:r>
          </a:p>
          <a:p>
            <a:pPr marL="0" indent="0">
              <a:buNone/>
            </a:pPr>
            <a:r>
              <a:rPr lang="fa-IR" sz="2400" dirty="0"/>
              <a:t> </a:t>
            </a:r>
            <a:r>
              <a:rPr lang="fa-IR" sz="2400" dirty="0" smtClean="0"/>
              <a:t>                                      </a:t>
            </a:r>
            <a:r>
              <a:rPr lang="fa-IR" sz="2400" b="1" dirty="0" smtClean="0"/>
              <a:t>دارایی های جاری    </a:t>
            </a:r>
          </a:p>
          <a:p>
            <a:pPr marL="0" indent="0">
              <a:buNone/>
            </a:pPr>
            <a:r>
              <a:rPr lang="fa-IR" dirty="0"/>
              <a:t> </a:t>
            </a:r>
            <a:r>
              <a:rPr lang="fa-IR" dirty="0" smtClean="0"/>
              <a:t>                                                                                      </a:t>
            </a:r>
            <a:r>
              <a:rPr lang="fa-IR" sz="2400" b="1" dirty="0" smtClean="0"/>
              <a:t>=       نسبت جاری </a:t>
            </a:r>
          </a:p>
          <a:p>
            <a:pPr marL="0" indent="0">
              <a:buNone/>
            </a:pPr>
            <a:r>
              <a:rPr lang="fa-IR" sz="2400" b="1" dirty="0"/>
              <a:t> </a:t>
            </a:r>
            <a:r>
              <a:rPr lang="fa-IR" sz="2400" b="1" dirty="0" smtClean="0"/>
              <a:t>                                       بدهی های جاری  </a:t>
            </a:r>
            <a:r>
              <a:rPr lang="fa-IR" sz="2000" dirty="0" smtClean="0"/>
              <a:t>                                                                                                                                                  </a:t>
            </a:r>
            <a:endParaRPr lang="fa-IR" sz="2000" dirty="0"/>
          </a:p>
        </p:txBody>
      </p:sp>
      <p:cxnSp>
        <p:nvCxnSpPr>
          <p:cNvPr id="5" name="Straight Connector 4"/>
          <p:cNvCxnSpPr/>
          <p:nvPr/>
        </p:nvCxnSpPr>
        <p:spPr>
          <a:xfrm flipH="1">
            <a:off x="4907208" y="3869634"/>
            <a:ext cx="164327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14457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5400" b="1" dirty="0" smtClean="0"/>
              <a:t>مثال :</a:t>
            </a:r>
            <a:endParaRPr lang="fa-IR" sz="5400" b="1" dirty="0"/>
          </a:p>
        </p:txBody>
      </p:sp>
      <p:sp>
        <p:nvSpPr>
          <p:cNvPr id="3" name="Content Placeholder 2"/>
          <p:cNvSpPr>
            <a:spLocks noGrp="1"/>
          </p:cNvSpPr>
          <p:nvPr>
            <p:ph idx="1"/>
          </p:nvPr>
        </p:nvSpPr>
        <p:spPr/>
        <p:txBody>
          <a:bodyPr/>
          <a:lstStyle/>
          <a:p>
            <a:r>
              <a:rPr lang="fa-IR" dirty="0" smtClean="0"/>
              <a:t>سرمایه در گردش دو شرکت الف وب رانشان میدهد مازاد سرمایه در گردش هردو شرکت معادل 200 میلیون ریال است که شرکت الف 300 میلیون ریال وشرکت ی 1200 میلیون ریال دارایی جاری دارد :سرمایه در گردش شرکت را محاسبه کنید :</a:t>
            </a:r>
          </a:p>
          <a:p>
            <a:endParaRPr lang="fa-IR" dirty="0"/>
          </a:p>
        </p:txBody>
      </p:sp>
      <p:graphicFrame>
        <p:nvGraphicFramePr>
          <p:cNvPr id="4" name="Table 3"/>
          <p:cNvGraphicFramePr>
            <a:graphicFrameLocks noGrp="1"/>
          </p:cNvGraphicFramePr>
          <p:nvPr>
            <p:extLst>
              <p:ext uri="{D42A27DB-BD31-4B8C-83A1-F6EECF244321}">
                <p14:modId xmlns:p14="http://schemas.microsoft.com/office/powerpoint/2010/main" val="3788845365"/>
              </p:ext>
            </p:extLst>
          </p:nvPr>
        </p:nvGraphicFramePr>
        <p:xfrm>
          <a:off x="1751527" y="3747751"/>
          <a:ext cx="8744755" cy="3116689"/>
        </p:xfrm>
        <a:graphic>
          <a:graphicData uri="http://schemas.openxmlformats.org/drawingml/2006/table">
            <a:tbl>
              <a:tblPr rtl="1" firstRow="1" bandRow="1">
                <a:tableStyleId>{5C22544A-7EE6-4342-B048-85BDC9FD1C3A}</a:tableStyleId>
              </a:tblPr>
              <a:tblGrid>
                <a:gridCol w="8744755">
                  <a:extLst>
                    <a:ext uri="{9D8B030D-6E8A-4147-A177-3AD203B41FA5}">
                      <a16:colId xmlns:a16="http://schemas.microsoft.com/office/drawing/2014/main" val="20000"/>
                    </a:ext>
                  </a:extLst>
                </a:gridCol>
              </a:tblGrid>
              <a:tr h="927279">
                <a:tc>
                  <a:txBody>
                    <a:bodyPr/>
                    <a:lstStyle/>
                    <a:p>
                      <a:pPr rtl="1"/>
                      <a:r>
                        <a:rPr lang="fa-IR" dirty="0" smtClean="0"/>
                        <a:t>                                                        شرکت الف                                     شرکت ب </a:t>
                      </a:r>
                      <a:endParaRPr lang="fa-IR" dirty="0"/>
                    </a:p>
                  </a:txBody>
                  <a:tcPr/>
                </a:tc>
                <a:extLst>
                  <a:ext uri="{0D108BD9-81ED-4DB2-BD59-A6C34878D82A}">
                    <a16:rowId xmlns:a16="http://schemas.microsoft.com/office/drawing/2014/main" val="10000"/>
                  </a:ext>
                </a:extLst>
              </a:tr>
              <a:tr h="1262131">
                <a:tc>
                  <a:txBody>
                    <a:bodyPr/>
                    <a:lstStyle/>
                    <a:p>
                      <a:pPr rtl="1"/>
                      <a:r>
                        <a:rPr lang="fa-IR" dirty="0" smtClean="0"/>
                        <a:t>دارایی های جاری                                           300                                              1200</a:t>
                      </a:r>
                    </a:p>
                    <a:p>
                      <a:pPr rtl="1"/>
                      <a:r>
                        <a:rPr lang="fa-IR" dirty="0" smtClean="0"/>
                        <a:t>بدهی های</a:t>
                      </a:r>
                      <a:r>
                        <a:rPr lang="fa-IR" baseline="0" dirty="0" smtClean="0"/>
                        <a:t> جاری                                             100                                             1000</a:t>
                      </a:r>
                    </a:p>
                    <a:p>
                      <a:pPr rtl="1"/>
                      <a:endParaRPr lang="fa-IR" baseline="0" dirty="0" smtClean="0"/>
                    </a:p>
                    <a:p>
                      <a:pPr rtl="1"/>
                      <a:r>
                        <a:rPr lang="fa-IR" baseline="0" dirty="0" smtClean="0"/>
                        <a:t>سرمایه در گردش                                           200                                              200 </a:t>
                      </a:r>
                      <a:endParaRPr lang="fa-IR" dirty="0"/>
                    </a:p>
                  </a:txBody>
                  <a:tcPr/>
                </a:tc>
                <a:extLst>
                  <a:ext uri="{0D108BD9-81ED-4DB2-BD59-A6C34878D82A}">
                    <a16:rowId xmlns:a16="http://schemas.microsoft.com/office/drawing/2014/main" val="10001"/>
                  </a:ext>
                </a:extLst>
              </a:tr>
              <a:tr h="927279">
                <a:tc>
                  <a:txBody>
                    <a:bodyPr/>
                    <a:lstStyle/>
                    <a:p>
                      <a:pPr rtl="1"/>
                      <a:r>
                        <a:rPr lang="fa-IR" dirty="0" smtClean="0"/>
                        <a:t>هردو شرکت سرمایه در گردش برابری</a:t>
                      </a:r>
                      <a:r>
                        <a:rPr lang="fa-IR" baseline="0" dirty="0" smtClean="0"/>
                        <a:t> دارند اما با یک نگاه مقایسه ای سریع به دارایی ها وبدهی های جاری دو شرکت می توان به برتری سرمایه در گردش شرکت الف ؛نسبت ب؛ پی برد . نسبت جاری الف 3=300/100</a:t>
                      </a:r>
                    </a:p>
                    <a:p>
                      <a:pPr rtl="1"/>
                      <a:r>
                        <a:rPr lang="fa-IR" baseline="0" dirty="0" smtClean="0"/>
                        <a:t>ب1.2=1200/1000</a:t>
                      </a:r>
                      <a:endParaRPr lang="fa-IR" dirty="0"/>
                    </a:p>
                  </a:txBody>
                  <a:tcPr/>
                </a:tc>
                <a:extLst>
                  <a:ext uri="{0D108BD9-81ED-4DB2-BD59-A6C34878D82A}">
                    <a16:rowId xmlns:a16="http://schemas.microsoft.com/office/drawing/2014/main" val="10002"/>
                  </a:ext>
                </a:extLst>
              </a:tr>
            </a:tbl>
          </a:graphicData>
        </a:graphic>
      </p:graphicFrame>
      <p:cxnSp>
        <p:nvCxnSpPr>
          <p:cNvPr id="6" name="Straight Connector 5"/>
          <p:cNvCxnSpPr/>
          <p:nvPr/>
        </p:nvCxnSpPr>
        <p:spPr>
          <a:xfrm flipH="1">
            <a:off x="5975797" y="5409127"/>
            <a:ext cx="476519" cy="12879"/>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2601532" y="5409127"/>
            <a:ext cx="51515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33909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4000" b="1" dirty="0" smtClean="0"/>
              <a:t>مربوط بودن نسبت جاری </a:t>
            </a:r>
            <a:endParaRPr lang="fa-IR" sz="4000" b="1" dirty="0"/>
          </a:p>
        </p:txBody>
      </p:sp>
      <p:sp>
        <p:nvSpPr>
          <p:cNvPr id="3" name="Content Placeholder 2"/>
          <p:cNvSpPr>
            <a:spLocks noGrp="1"/>
          </p:cNvSpPr>
          <p:nvPr>
            <p:ph idx="1"/>
          </p:nvPr>
        </p:nvSpPr>
        <p:spPr/>
        <p:txBody>
          <a:bodyPr>
            <a:normAutofit lnSpcReduction="10000"/>
          </a:bodyPr>
          <a:lstStyle/>
          <a:p>
            <a:pPr marL="0" indent="0">
              <a:buNone/>
            </a:pPr>
            <a:r>
              <a:rPr lang="fa-IR" sz="2000" b="1" dirty="0" smtClean="0"/>
              <a:t>علل استفاده گسترده از نسبت جاری به عنوان معیار نقدینگی به توانایی آن در اندازه گیری موارد ذیل برمی گردد </a:t>
            </a:r>
            <a:r>
              <a:rPr lang="fa-IR" dirty="0" smtClean="0"/>
              <a:t>:</a:t>
            </a:r>
          </a:p>
          <a:p>
            <a:pPr marL="0" indent="0">
              <a:buNone/>
            </a:pPr>
            <a:r>
              <a:rPr lang="fa-IR" sz="2400" b="1" dirty="0" smtClean="0"/>
              <a:t>1- پوشش بدهی : </a:t>
            </a:r>
            <a:r>
              <a:rPr lang="fa-IR" sz="2000" dirty="0" smtClean="0"/>
              <a:t>مقدار بیشتر دارایی های جاری نسبت به بدهی های جاری ؛ ضمانت پرداخت بدهی های جاری را افزایش می دهد .</a:t>
            </a:r>
            <a:endParaRPr lang="fa-IR" dirty="0" smtClean="0"/>
          </a:p>
          <a:p>
            <a:pPr marL="0" indent="0">
              <a:buNone/>
            </a:pPr>
            <a:r>
              <a:rPr lang="fa-IR" sz="2400" b="1" dirty="0" smtClean="0"/>
              <a:t>2- سپری در برابر زیان ها : </a:t>
            </a:r>
            <a:r>
              <a:rPr lang="fa-IR" sz="2000" dirty="0" smtClean="0"/>
              <a:t>بزرگ تر بودن آن سپر وکوچیک بودن آن ؛ ریسک می باشد نسبت جاری ,حاشیه ایمنی دردسترسی برای پوشش افت ارزشی دارایی جاری غیر نقدی را هنگام فروش نهایی آنها نشان می دهد .</a:t>
            </a:r>
          </a:p>
          <a:p>
            <a:pPr marL="0" indent="0">
              <a:buNone/>
            </a:pPr>
            <a:r>
              <a:rPr lang="fa-IR" sz="2400" b="1" dirty="0" smtClean="0"/>
              <a:t>3- ذخیره وجوه نقد ینه : </a:t>
            </a:r>
            <a:r>
              <a:rPr lang="fa-IR" sz="2000" dirty="0" smtClean="0"/>
              <a:t>نسبت حاشیه ایمنی شرکت را در برابر شرایط عدم اطمینان و شوک های احتمالی جریان های نقدی نشان می دهد , عدم اطیمنان ها شوک ها, مانند اعتصاب ها وزیان های غیر مترقبه می توانند به طور غیر منتظره وموقتی به جریان  نقدی آسیب برسانند .</a:t>
            </a:r>
            <a:endParaRPr lang="fa-IR" sz="2000" dirty="0"/>
          </a:p>
        </p:txBody>
      </p:sp>
    </p:spTree>
    <p:extLst>
      <p:ext uri="{BB962C8B-B14F-4D97-AF65-F5344CB8AC3E}">
        <p14:creationId xmlns:p14="http://schemas.microsoft.com/office/powerpoint/2010/main" val="28151063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a:r>
              <a:rPr lang="fa-IR" sz="5400" b="1" dirty="0" smtClean="0"/>
              <a:t>نسبت جاری برای شرکت های منتخب </a:t>
            </a:r>
            <a:br>
              <a:rPr lang="fa-IR" sz="5400" b="1" dirty="0" smtClean="0"/>
            </a:br>
            <a:r>
              <a:rPr lang="fa-IR" sz="5400" b="1" dirty="0" smtClean="0"/>
              <a:t>(نسبت جاری)</a:t>
            </a:r>
            <a:endParaRPr lang="fa-IR" sz="5400" b="1" dirty="0"/>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3135586365"/>
              </p:ext>
            </p:extLst>
          </p:nvPr>
        </p:nvGraphicFramePr>
        <p:xfrm>
          <a:off x="1155700" y="2603500"/>
          <a:ext cx="8824913" cy="34163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4864195"/>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4000" b="1" dirty="0" smtClean="0"/>
              <a:t>محدویت های نسبت جاری </a:t>
            </a:r>
            <a:endParaRPr lang="fa-IR" sz="4000" b="1" dirty="0"/>
          </a:p>
        </p:txBody>
      </p:sp>
      <p:sp>
        <p:nvSpPr>
          <p:cNvPr id="3" name="Content Placeholder 2"/>
          <p:cNvSpPr>
            <a:spLocks noGrp="1"/>
          </p:cNvSpPr>
          <p:nvPr>
            <p:ph idx="1"/>
          </p:nvPr>
        </p:nvSpPr>
        <p:spPr>
          <a:solidFill>
            <a:schemeClr val="bg1"/>
          </a:solidFill>
          <a:ln>
            <a:solidFill>
              <a:schemeClr val="tx1">
                <a:lumMod val="95000"/>
                <a:lumOff val="5000"/>
              </a:schemeClr>
            </a:solidFill>
          </a:ln>
        </p:spPr>
        <p:txBody>
          <a:bodyPr>
            <a:normAutofit/>
          </a:bodyPr>
          <a:lstStyle/>
          <a:p>
            <a:r>
              <a:rPr lang="fa-IR" sz="2800" b="1" dirty="0" smtClean="0"/>
              <a:t>نسبت  های جاری دارای محدویت های هست از انجای نسبت جاری یک </a:t>
            </a:r>
            <a:r>
              <a:rPr lang="fa-IR" sz="2800" b="1" dirty="0" smtClean="0">
                <a:solidFill>
                  <a:schemeClr val="accent2">
                    <a:lumMod val="75000"/>
                  </a:schemeClr>
                </a:solidFill>
              </a:rPr>
              <a:t>معیار ایستا </a:t>
            </a:r>
            <a:r>
              <a:rPr lang="fa-IR" sz="2800" b="1" dirty="0" smtClean="0"/>
              <a:t>است که منابع در دسترسی برای مواجهه با تعهدات جاری را در </a:t>
            </a:r>
            <a:r>
              <a:rPr lang="fa-IR" sz="2800" b="1" dirty="0" smtClean="0">
                <a:solidFill>
                  <a:schemeClr val="accent2">
                    <a:lumMod val="75000"/>
                  </a:schemeClr>
                </a:solidFill>
              </a:rPr>
              <a:t>نقطه ای از زمان </a:t>
            </a:r>
            <a:r>
              <a:rPr lang="fa-IR" sz="2800" b="1" dirty="0" smtClean="0"/>
              <a:t>نشان میدهد دارایی های جاری به عنوان منابع نقدی </a:t>
            </a:r>
            <a:r>
              <a:rPr lang="fa-IR" sz="2800" b="1" dirty="0" smtClean="0">
                <a:solidFill>
                  <a:schemeClr val="accent2">
                    <a:lumMod val="75000"/>
                  </a:schemeClr>
                </a:solidFill>
              </a:rPr>
              <a:t>رابطه منطقی با جریان نقدی آتی </a:t>
            </a:r>
            <a:r>
              <a:rPr lang="fa-IR" sz="2800" b="1" dirty="0" smtClean="0"/>
              <a:t>ندارد </a:t>
            </a:r>
            <a:endParaRPr lang="fa-IR" sz="2800" b="1" dirty="0"/>
          </a:p>
        </p:txBody>
      </p:sp>
    </p:spTree>
    <p:extLst>
      <p:ext uri="{BB962C8B-B14F-4D97-AF65-F5344CB8AC3E}">
        <p14:creationId xmlns:p14="http://schemas.microsoft.com/office/powerpoint/2010/main" val="29753635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4000" b="1" dirty="0" smtClean="0"/>
              <a:t>نسبت جاری </a:t>
            </a:r>
            <a:endParaRPr lang="fa-IR" sz="4000" b="1" dirty="0"/>
          </a:p>
        </p:txBody>
      </p:sp>
      <p:sp>
        <p:nvSpPr>
          <p:cNvPr id="3" name="Content Placeholder 2"/>
          <p:cNvSpPr>
            <a:spLocks noGrp="1"/>
          </p:cNvSpPr>
          <p:nvPr>
            <p:ph idx="1"/>
          </p:nvPr>
        </p:nvSpPr>
        <p:spPr>
          <a:xfrm>
            <a:off x="1154953" y="2588654"/>
            <a:ext cx="10564821" cy="3431146"/>
          </a:xfrm>
        </p:spPr>
        <p:txBody>
          <a:bodyPr/>
          <a:lstStyle/>
          <a:p>
            <a:pPr marL="0" indent="0">
              <a:buNone/>
            </a:pPr>
            <a:endParaRPr lang="fa-IR" dirty="0" smtClean="0"/>
          </a:p>
          <a:p>
            <a:pPr marL="0" indent="0">
              <a:buNone/>
            </a:pPr>
            <a:endParaRPr lang="fa-IR" dirty="0"/>
          </a:p>
          <a:p>
            <a:pPr marL="0" indent="0">
              <a:buNone/>
            </a:pPr>
            <a:r>
              <a:rPr lang="fa-IR" b="1" dirty="0"/>
              <a:t> </a:t>
            </a:r>
            <a:r>
              <a:rPr lang="fa-IR" b="1" dirty="0" smtClean="0"/>
              <a:t>         دارای های جاری  (نقد ومعادل نقد+ اوراق بهادار قابل فروش +حسابهای دریافتنی+موجودی کالا +پیش پرداخت هزینه ها )</a:t>
            </a:r>
          </a:p>
          <a:p>
            <a:pPr marL="0" indent="0">
              <a:buNone/>
            </a:pPr>
            <a:endParaRPr lang="fa-IR" b="1" dirty="0"/>
          </a:p>
          <a:p>
            <a:pPr marL="0" indent="0">
              <a:buNone/>
            </a:pPr>
            <a:r>
              <a:rPr lang="fa-IR" b="1" dirty="0"/>
              <a:t> </a:t>
            </a:r>
            <a:r>
              <a:rPr lang="fa-IR" b="1" dirty="0" smtClean="0"/>
              <a:t>      بدهی جاری (جمع منابع نقدی مصارفی  مانند پرداختنی ها ,تعهدات مربوطه به قرارداد ساخت ,وام ها ,اجاره ها ,ویازنشستگی ها)</a:t>
            </a:r>
            <a:endParaRPr lang="fa-IR" b="1" dirty="0"/>
          </a:p>
        </p:txBody>
      </p:sp>
      <p:cxnSp>
        <p:nvCxnSpPr>
          <p:cNvPr id="5" name="Straight Connector 4"/>
          <p:cNvCxnSpPr/>
          <p:nvPr/>
        </p:nvCxnSpPr>
        <p:spPr>
          <a:xfrm flipH="1">
            <a:off x="1455314" y="3863662"/>
            <a:ext cx="9826579" cy="3863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55070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4000" b="1" dirty="0" smtClean="0"/>
              <a:t>دارایی های جاری  (صورت کسر) </a:t>
            </a:r>
            <a:r>
              <a:rPr lang="fa-IR" dirty="0" smtClean="0"/>
              <a:t/>
            </a:r>
            <a:br>
              <a:rPr lang="fa-IR" dirty="0" smtClean="0"/>
            </a:br>
            <a:endParaRPr lang="fa-IR" dirty="0"/>
          </a:p>
        </p:txBody>
      </p:sp>
      <p:sp>
        <p:nvSpPr>
          <p:cNvPr id="3" name="Content Placeholder 2"/>
          <p:cNvSpPr>
            <a:spLocks noGrp="1"/>
          </p:cNvSpPr>
          <p:nvPr>
            <p:ph idx="1"/>
          </p:nvPr>
        </p:nvSpPr>
        <p:spPr>
          <a:xfrm>
            <a:off x="1154953" y="2324100"/>
            <a:ext cx="10084547" cy="4381500"/>
          </a:xfrm>
        </p:spPr>
        <p:txBody>
          <a:bodyPr>
            <a:normAutofit fontScale="85000" lnSpcReduction="20000"/>
          </a:bodyPr>
          <a:lstStyle/>
          <a:p>
            <a:r>
              <a:rPr lang="fa-IR" sz="2800" b="1" dirty="0" smtClean="0">
                <a:solidFill>
                  <a:srgbClr val="00B0F0"/>
                </a:solidFill>
              </a:rPr>
              <a:t> </a:t>
            </a:r>
            <a:r>
              <a:rPr lang="fa-IR" sz="2800" b="1" dirty="0" smtClean="0">
                <a:solidFill>
                  <a:schemeClr val="tx1"/>
                </a:solidFill>
              </a:rPr>
              <a:t>1-نقد ومعادل های نقد :</a:t>
            </a:r>
            <a:r>
              <a:rPr lang="fa-IR" sz="2000" b="1" dirty="0" smtClean="0">
                <a:solidFill>
                  <a:schemeClr val="tx1"/>
                </a:solidFill>
              </a:rPr>
              <a:t>سرمایه گذاری کوتاه مدت مازاد نقدی هستند ,که برای اهداف سود آواری نگهداری می شوند.این سرمایه گذاری کوتاه مدت هستند واز کیفیت بالایی برخوردار هستند زیان میتوان بدون هیچ گونه زیانی به فروش رساند بابازده پایین هستند ونقد شوندگی بالا ,ذخیره ای احتیاطی از وجه نقد نگهداری میکنن برای مثال در زمان کسادی تجاری نگه می دارنند</a:t>
            </a:r>
          </a:p>
          <a:p>
            <a:r>
              <a:rPr lang="fa-IR" sz="2600" b="1" dirty="0" smtClean="0">
                <a:solidFill>
                  <a:srgbClr val="00B0F0"/>
                </a:solidFill>
              </a:rPr>
              <a:t>2-اوراق بهادار قابل فروش </a:t>
            </a:r>
            <a:r>
              <a:rPr lang="fa-IR" sz="2400" b="1" dirty="0" smtClean="0"/>
              <a:t>:</a:t>
            </a:r>
            <a:r>
              <a:rPr lang="fa-IR" sz="2000" b="1" dirty="0" smtClean="0"/>
              <a:t>اوراق بهادار بدهی مالکانه هستند که به عنوان سرمایه گذاری ها نگهداری ی شوند این اوراق ,زمانی به عنوان دارایی هایی جاری طبقه بندی میشوند الف:مدیریت قصد دارد آنها را در آینده ای نزدیک به فروش رساند (هم اوراق معاملاتی وهم اوراق آماده برای فروش) ب:اوراق بهادار بدهی هستند که سررسید آن ها در جاری قرار دارد وجه نقدی مازاد بر ذخیره احتیاطی است بازدهی این اوراق بیشتر از نقد ومعادل ان است</a:t>
            </a:r>
          </a:p>
          <a:p>
            <a:r>
              <a:rPr lang="fa-IR" sz="2600" b="1" dirty="0" smtClean="0">
                <a:solidFill>
                  <a:srgbClr val="00B0F0"/>
                </a:solidFill>
              </a:rPr>
              <a:t>3-حسابهای دریافتنی </a:t>
            </a:r>
            <a:r>
              <a:rPr lang="fa-IR" sz="2600" b="1" dirty="0" smtClean="0"/>
              <a:t>:</a:t>
            </a:r>
            <a:r>
              <a:rPr lang="fa-IR" sz="2400" b="1" dirty="0" smtClean="0"/>
              <a:t>حسابهای دریافتی حاصل از فروشی که در روند عادی تجاری قرار دارد که معمولا بین چرخه عملیاتی شرکت قرار دارد  با تغییرات در دریافتنی ها با تغییرات در فروش مطابقت داردوماهیت گردشی دارندبرهمین اساس سطخ دریافتنی ها نمی تواند معیاریبرای جریان های نقدی ورودی آتی باشد</a:t>
            </a:r>
          </a:p>
          <a:p>
            <a:r>
              <a:rPr lang="fa-IR" sz="2600" b="1" dirty="0" smtClean="0">
                <a:solidFill>
                  <a:srgbClr val="00B0F0"/>
                </a:solidFill>
              </a:rPr>
              <a:t>4 -موجودی کالا </a:t>
            </a:r>
            <a:r>
              <a:rPr lang="fa-IR" sz="2600" b="1" dirty="0" smtClean="0"/>
              <a:t>:</a:t>
            </a:r>
            <a:r>
              <a:rPr lang="fa-IR" sz="2400" b="1" dirty="0" smtClean="0"/>
              <a:t>به استثنای مازاد بر ضروت تولید یا فروش جاری دارایی جاری هستند موجودی های کالاهای مازاد باید به عنوان داراییهای غیر جاری نشان داده شود تعیین جریان نقدی ورودی آتی خاصل از فروش موجودی های کالا به حاشیه سود ی که قابل تحقق استبستگی دارد</a:t>
            </a:r>
          </a:p>
          <a:p>
            <a:r>
              <a:rPr lang="fa-IR" sz="2400" b="1" dirty="0" smtClean="0">
                <a:solidFill>
                  <a:srgbClr val="00B0F0"/>
                </a:solidFill>
              </a:rPr>
              <a:t>5-پیش پرداخت هزینه ها </a:t>
            </a:r>
            <a:r>
              <a:rPr lang="fa-IR" sz="2400" b="1" dirty="0" smtClean="0"/>
              <a:t>:هزینه های پرداخت شده,مخارجی برای منافع آتی می باشد .چون منافع آنها نوعا طی یک سال یا چرغه عملیاتی شرکت دریافت می شوند بنابراین از خروج وجوه جاری جلو گیری می کنند </a:t>
            </a:r>
          </a:p>
          <a:p>
            <a:endParaRPr lang="fa-IR" b="1" dirty="0"/>
          </a:p>
        </p:txBody>
      </p:sp>
    </p:spTree>
    <p:extLst>
      <p:ext uri="{BB962C8B-B14F-4D97-AF65-F5344CB8AC3E}">
        <p14:creationId xmlns:p14="http://schemas.microsoft.com/office/powerpoint/2010/main" val="14946550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1012305"/>
            <a:ext cx="8761413" cy="706964"/>
          </a:xfrm>
        </p:spPr>
        <p:txBody>
          <a:bodyPr/>
          <a:lstStyle/>
          <a:p>
            <a:pPr algn="r"/>
            <a:r>
              <a:rPr lang="fa-IR" b="1" dirty="0" smtClean="0"/>
              <a:t>بدهی جاری (مخرج کسر )</a:t>
            </a:r>
            <a:endParaRPr lang="fa-IR" b="1" dirty="0"/>
          </a:p>
        </p:txBody>
      </p:sp>
      <p:sp>
        <p:nvSpPr>
          <p:cNvPr id="3" name="Content Placeholder 2"/>
          <p:cNvSpPr>
            <a:spLocks noGrp="1"/>
          </p:cNvSpPr>
          <p:nvPr>
            <p:ph idx="1"/>
          </p:nvPr>
        </p:nvSpPr>
        <p:spPr/>
        <p:txBody>
          <a:bodyPr>
            <a:noAutofit/>
          </a:bodyPr>
          <a:lstStyle/>
          <a:p>
            <a:r>
              <a:rPr lang="fa-IR" sz="3200" dirty="0" smtClean="0">
                <a:solidFill>
                  <a:srgbClr val="0070C0"/>
                </a:solidFill>
              </a:rPr>
              <a:t>بدهی جاری </a:t>
            </a:r>
            <a:r>
              <a:rPr lang="fa-IR" sz="3200" dirty="0" smtClean="0"/>
              <a:t>, منابع نقدی مصارفی مانند دریافتنی وموجودی های کالا می باشد . بدهی های جاری نیز در ابتدای امر به وسیله فروش تعیین شده اند وشرکت زمانی توانایی پاسخگویی به آنها را دارد که مقادیر سرمایه در گردش کافی در اختیار داشته باشد برای مثال ,پرداختنی ها با فروش تغییر می کند زیرا خرید ,حسابهای پرداختنی را ایجاد می کند که خود تابعی از فروش است </a:t>
            </a:r>
            <a:endParaRPr lang="fa-IR" sz="3200" dirty="0"/>
          </a:p>
        </p:txBody>
      </p:sp>
    </p:spTree>
    <p:extLst>
      <p:ext uri="{BB962C8B-B14F-4D97-AF65-F5344CB8AC3E}">
        <p14:creationId xmlns:p14="http://schemas.microsoft.com/office/powerpoint/2010/main" val="28197863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4800" b="1" dirty="0" smtClean="0"/>
              <a:t>تراز نامه </a:t>
            </a:r>
            <a:endParaRPr lang="fa-IR" sz="48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4909" y="1680632"/>
            <a:ext cx="11346873" cy="4900276"/>
          </a:xfrm>
        </p:spPr>
      </p:pic>
    </p:spTree>
    <p:extLst>
      <p:ext uri="{BB962C8B-B14F-4D97-AF65-F5344CB8AC3E}">
        <p14:creationId xmlns:p14="http://schemas.microsoft.com/office/powerpoint/2010/main" val="12582411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4400" b="1" dirty="0" smtClean="0"/>
              <a:t>استفاده از نسبت جاری برای تجزیه تحلیل </a:t>
            </a:r>
            <a:endParaRPr lang="fa-IR" sz="4400" b="1" dirty="0"/>
          </a:p>
        </p:txBody>
      </p:sp>
      <p:sp>
        <p:nvSpPr>
          <p:cNvPr id="3" name="Content Placeholder 2"/>
          <p:cNvSpPr>
            <a:spLocks noGrp="1"/>
          </p:cNvSpPr>
          <p:nvPr>
            <p:ph idx="1"/>
          </p:nvPr>
        </p:nvSpPr>
        <p:spPr>
          <a:xfrm>
            <a:off x="1154954" y="2603500"/>
            <a:ext cx="8825659" cy="3700318"/>
          </a:xfrm>
        </p:spPr>
        <p:txBody>
          <a:bodyPr>
            <a:normAutofit lnSpcReduction="10000"/>
          </a:bodyPr>
          <a:lstStyle/>
          <a:p>
            <a:r>
              <a:rPr lang="fa-IR" b="1" dirty="0" smtClean="0">
                <a:solidFill>
                  <a:srgbClr val="FF0000"/>
                </a:solidFill>
              </a:rPr>
              <a:t>از  </a:t>
            </a:r>
            <a:r>
              <a:rPr lang="fa-IR" sz="2800" b="1" dirty="0" smtClean="0">
                <a:solidFill>
                  <a:srgbClr val="FF0000"/>
                </a:solidFill>
              </a:rPr>
              <a:t>بحث های قبل به سه نتیجه میرسیم</a:t>
            </a:r>
            <a:endParaRPr lang="fa-IR" sz="1900" b="1" dirty="0" smtClean="0"/>
          </a:p>
          <a:p>
            <a:pPr marL="0" indent="0">
              <a:buNone/>
            </a:pPr>
            <a:r>
              <a:rPr lang="fa-IR" sz="4300" dirty="0" smtClean="0"/>
              <a:t>1</a:t>
            </a:r>
            <a:r>
              <a:rPr lang="fa-IR" sz="2600" dirty="0" smtClean="0"/>
              <a:t>-نقدینگی بیش از آنکه به سطح نقد ومعادل های نقد بستگی داشته به جریان نقدی مورد انتظار بستگی دارد </a:t>
            </a:r>
          </a:p>
          <a:p>
            <a:pPr marL="0" indent="0">
              <a:buNone/>
            </a:pPr>
            <a:r>
              <a:rPr lang="fa-IR" sz="2600" dirty="0" smtClean="0"/>
              <a:t>2- بین مانده حسابهای سرمایه در گردش والگویی احتمالی جریان نقد آتی ,رابطه مستقیمی وجود ندارد .</a:t>
            </a:r>
          </a:p>
          <a:p>
            <a:pPr marL="0" indent="0">
              <a:buNone/>
            </a:pPr>
            <a:r>
              <a:rPr lang="fa-IR" sz="2600" dirty="0" smtClean="0"/>
              <a:t>3- خطی مشی های مدیریتی مربوط به دریافتنی ها وموجودی کالا ؛در مرتبه اول به دنبال استفاده از دارایی سودده وکارا است ودر مرتبه دوم به دنبال نقدینگی است </a:t>
            </a:r>
          </a:p>
        </p:txBody>
      </p:sp>
    </p:spTree>
    <p:extLst>
      <p:ext uri="{BB962C8B-B14F-4D97-AF65-F5344CB8AC3E}">
        <p14:creationId xmlns:p14="http://schemas.microsoft.com/office/powerpoint/2010/main" val="41818662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4400" b="1" dirty="0" smtClean="0"/>
              <a:t>مرو کلی فصل سوم </a:t>
            </a:r>
            <a:r>
              <a:rPr lang="fa-IR" dirty="0" smtClean="0"/>
              <a:t/>
            </a:r>
            <a:br>
              <a:rPr lang="fa-IR" dirty="0" smtClean="0"/>
            </a:br>
            <a:endParaRPr lang="fa-IR" dirty="0"/>
          </a:p>
        </p:txBody>
      </p:sp>
      <p:sp>
        <p:nvSpPr>
          <p:cNvPr id="3" name="Content Placeholder 2"/>
          <p:cNvSpPr>
            <a:spLocks noGrp="1"/>
          </p:cNvSpPr>
          <p:nvPr>
            <p:ph idx="1"/>
          </p:nvPr>
        </p:nvSpPr>
        <p:spPr/>
        <p:txBody>
          <a:bodyPr>
            <a:normAutofit/>
          </a:bodyPr>
          <a:lstStyle/>
          <a:p>
            <a:r>
              <a:rPr lang="fa-IR" sz="2400" b="1" dirty="0" smtClean="0"/>
              <a:t>میزان دسترسی شرکت به منابع , برای پاسخگویی به نیازهایی نقدی را نقدینگی گویند.</a:t>
            </a:r>
          </a:p>
          <a:p>
            <a:r>
              <a:rPr lang="fa-IR" sz="2400" b="1" dirty="0" smtClean="0"/>
              <a:t>در این بخش , برخی ار ابزارهای تجزیه وتحلیل صورت های مالی که برای ارزیابی ریسک نقدینگی مورد استفاده قرار میگیرند, معرفی میشوند.</a:t>
            </a:r>
          </a:p>
          <a:p>
            <a:r>
              <a:rPr lang="fa-IR" sz="2400" b="1" dirty="0" smtClean="0"/>
              <a:t>مبحث آغازین این فصل, اهمیت نقدینگی وارتباط آن با سرمایه در گردش می باشد.</a:t>
            </a:r>
          </a:p>
          <a:p>
            <a:r>
              <a:rPr lang="fa-IR" sz="2400" b="1" dirty="0" smtClean="0"/>
              <a:t>همچنین  تعدیلات بالقوه برای ابزارهای تجزیه وتحلیل وارقام صورت های مالی اساسی مورد بحث قرار خواهدگرفت,بخشی پایانی این فصل,تجزیه وتحلیل تغییرات در خط مشی ها وموقعیت های شرکت می باشد</a:t>
            </a:r>
          </a:p>
          <a:p>
            <a:endParaRPr lang="fa-IR" sz="2400" b="1" dirty="0" smtClean="0"/>
          </a:p>
        </p:txBody>
      </p:sp>
    </p:spTree>
    <p:extLst>
      <p:ext uri="{BB962C8B-B14F-4D97-AF65-F5344CB8AC3E}">
        <p14:creationId xmlns:p14="http://schemas.microsoft.com/office/powerpoint/2010/main" val="9736050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4400" b="1" dirty="0" smtClean="0"/>
              <a:t>تجزیه تحلیل مقایسه ای </a:t>
            </a:r>
            <a:endParaRPr lang="fa-IR" sz="4400" b="1" dirty="0"/>
          </a:p>
        </p:txBody>
      </p:sp>
      <p:sp>
        <p:nvSpPr>
          <p:cNvPr id="3" name="Content Placeholder 2"/>
          <p:cNvSpPr>
            <a:spLocks noGrp="1"/>
          </p:cNvSpPr>
          <p:nvPr>
            <p:ph idx="1"/>
          </p:nvPr>
        </p:nvSpPr>
        <p:spPr>
          <a:xfrm>
            <a:off x="457202" y="2590801"/>
            <a:ext cx="11430000" cy="3719945"/>
          </a:xfrm>
        </p:spPr>
        <p:txBody>
          <a:bodyPr>
            <a:normAutofit fontScale="77500" lnSpcReduction="20000"/>
          </a:bodyPr>
          <a:lstStyle/>
          <a:p>
            <a:r>
              <a:rPr lang="fa-IR" sz="2300" b="1" dirty="0" smtClean="0">
                <a:solidFill>
                  <a:schemeClr val="accent5">
                    <a:lumMod val="75000"/>
                  </a:schemeClr>
                </a:solidFill>
              </a:rPr>
              <a:t>در این تجزیه تحلیل هر مولفه تشکیل دهنده ای سرمایه در گردش ونسبت جاری به شاخص تبدیل میشود ودر طول زمان برسی میشود</a:t>
            </a:r>
            <a:r>
              <a:rPr lang="fa-IR" sz="2300" b="1" dirty="0" smtClean="0"/>
              <a:t>.</a:t>
            </a:r>
          </a:p>
          <a:p>
            <a:pPr marL="0" indent="0">
              <a:buNone/>
            </a:pPr>
            <a:r>
              <a:rPr lang="fa-IR" sz="2300" b="1" dirty="0" smtClean="0"/>
              <a:t>ودر ان تفسیر با احتیاط انجام میشود چون تغییرات درا ین نسبت لزوما به مفهوم تغییرات در نقدینگی یا عملکرد عملیاتی شرکت نیست .برای مثال در طی دوره رکود ممکن است پرداخت بدهی های شرکت انجام شود وادامه یابد در حالی که که موجودی کالا ودریافتنی اضافه یابد در نتیجه نسبت جاری افزایش یابد وبرعک در یک دوره رونق اقتصادی افزایش درمالیات  پرداختنی می تواند نسبت جاری را کاهش دهد وتوسعه شرکت میتواند همواره موفقیت عملیاتی است که میتواند سرمایه در گردش بزرگتری را ایجاد کند .</a:t>
            </a:r>
            <a:endParaRPr lang="fa-IR" sz="2300" b="1" dirty="0"/>
          </a:p>
          <a:p>
            <a:pPr marL="0" indent="0">
              <a:buNone/>
            </a:pPr>
            <a:r>
              <a:rPr lang="fa-IR" dirty="0" smtClean="0"/>
              <a:t> </a:t>
            </a:r>
            <a:r>
              <a:rPr lang="fa-IR" sz="3400" dirty="0" smtClean="0">
                <a:solidFill>
                  <a:schemeClr val="accent5">
                    <a:lumMod val="75000"/>
                  </a:schemeClr>
                </a:solidFill>
              </a:rPr>
              <a:t>مثال</a:t>
            </a:r>
            <a:r>
              <a:rPr lang="fa-IR" sz="3400" dirty="0" smtClean="0"/>
              <a:t>:تجربه دو برابر شدن دارایی های جاری وچهار برابر شدن بدهی جاری بدون تغییر در سرمایه گردش نشان داده شده است کاهش 50درصدی نسبت جاری نشان دهنده بحرا نقدینگی ایست .</a:t>
            </a:r>
          </a:p>
          <a:p>
            <a:pPr marL="0" indent="0">
              <a:buNone/>
            </a:pPr>
            <a:r>
              <a:rPr lang="fa-IR" dirty="0" smtClean="0"/>
              <a:t>                                                            سال 1                                                        سال2</a:t>
            </a:r>
          </a:p>
          <a:p>
            <a:pPr marL="0" indent="0">
              <a:buNone/>
            </a:pPr>
            <a:r>
              <a:rPr lang="fa-IR" dirty="0" smtClean="0"/>
              <a:t>دارای های جاری                                        300000                                                  600000  </a:t>
            </a:r>
          </a:p>
          <a:p>
            <a:pPr marL="0" indent="0">
              <a:buNone/>
            </a:pPr>
            <a:r>
              <a:rPr lang="fa-IR" dirty="0" smtClean="0"/>
              <a:t>بدهی جاری                                              100000                                                  400000 </a:t>
            </a:r>
          </a:p>
          <a:p>
            <a:pPr marL="0" indent="0">
              <a:buNone/>
            </a:pPr>
            <a:r>
              <a:rPr lang="fa-IR" dirty="0" smtClean="0"/>
              <a:t>سرمایه در گردش                                        200000                                                 200000 </a:t>
            </a:r>
          </a:p>
          <a:p>
            <a:pPr marL="0" indent="0">
              <a:buNone/>
            </a:pPr>
            <a:r>
              <a:rPr lang="fa-IR" dirty="0" smtClean="0"/>
              <a:t>نسبت جاری                                                   3                                                         1.5</a:t>
            </a:r>
          </a:p>
          <a:p>
            <a:pPr marL="0" indent="0">
              <a:buNone/>
            </a:pPr>
            <a:endParaRPr lang="fa-IR" dirty="0"/>
          </a:p>
        </p:txBody>
      </p:sp>
      <p:cxnSp>
        <p:nvCxnSpPr>
          <p:cNvPr id="5" name="Straight Connector 4"/>
          <p:cNvCxnSpPr/>
          <p:nvPr/>
        </p:nvCxnSpPr>
        <p:spPr>
          <a:xfrm flipH="1">
            <a:off x="7869382" y="5514110"/>
            <a:ext cx="9698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724400" y="5514110"/>
            <a:ext cx="10113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869382" y="5805055"/>
            <a:ext cx="109450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724400" y="5805055"/>
            <a:ext cx="101138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8763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945959"/>
            <a:ext cx="8761413" cy="706964"/>
          </a:xfrm>
        </p:spPr>
        <p:txBody>
          <a:bodyPr/>
          <a:lstStyle/>
          <a:p>
            <a:pPr algn="r"/>
            <a:r>
              <a:rPr lang="fa-IR" sz="4000" b="1" dirty="0" smtClean="0"/>
              <a:t>مدیریت نسبت جاری </a:t>
            </a:r>
            <a:endParaRPr lang="fa-IR" sz="4000" b="1" dirty="0"/>
          </a:p>
        </p:txBody>
      </p:sp>
      <p:sp>
        <p:nvSpPr>
          <p:cNvPr id="3" name="Content Placeholder 2"/>
          <p:cNvSpPr>
            <a:spLocks noGrp="1"/>
          </p:cNvSpPr>
          <p:nvPr>
            <p:ph idx="1"/>
          </p:nvPr>
        </p:nvSpPr>
        <p:spPr>
          <a:xfrm>
            <a:off x="554182" y="2272145"/>
            <a:ext cx="10030691" cy="4294910"/>
          </a:xfrm>
        </p:spPr>
        <p:txBody>
          <a:bodyPr>
            <a:normAutofit fontScale="92500" lnSpcReduction="10000"/>
          </a:bodyPr>
          <a:lstStyle/>
          <a:p>
            <a:r>
              <a:rPr lang="fa-IR" sz="2400" b="1" dirty="0" smtClean="0"/>
              <a:t>مطلبی است که تخلیگر باید به توجه کافی داشته باشد هرچه به پایان دوره نزدیک تر می شویم فشار مدیریت برای وصول در یافتنی ؛ پس گزفتن مساعده های پرداختنی به کارکنان کاهش موجودی کالا وتاخیر در خرید معمولی افزایش می یابد </a:t>
            </a:r>
          </a:p>
          <a:p>
            <a:pPr marL="0" indent="0">
              <a:buNone/>
            </a:pPr>
            <a:r>
              <a:rPr lang="fa-IR" sz="2400" b="1" dirty="0" smtClean="0"/>
              <a:t>عواید حاصل از این فعالیت برای پرداخت بدهی ها جاری مورد استفاده قرار میگیرد </a:t>
            </a:r>
            <a:endParaRPr lang="fa-IR" sz="2400" b="1" dirty="0"/>
          </a:p>
          <a:p>
            <a:pPr marL="0" indent="0">
              <a:buNone/>
            </a:pPr>
            <a:r>
              <a:rPr lang="fa-IR" sz="2400" b="1" dirty="0" smtClean="0"/>
              <a:t>افزایش نسبت جاری با پرداخت بیش از موعد 50000 میلیون ریال از بدهی جاری </a:t>
            </a:r>
          </a:p>
          <a:p>
            <a:pPr marL="0" indent="0">
              <a:buNone/>
            </a:pPr>
            <a:r>
              <a:rPr lang="fa-IR" sz="2400" b="1" dirty="0"/>
              <a:t> </a:t>
            </a:r>
            <a:r>
              <a:rPr lang="fa-IR" sz="2400" b="1" dirty="0" smtClean="0"/>
              <a:t>                                   پیش پرداخت                پس از پرداخت </a:t>
            </a:r>
          </a:p>
          <a:p>
            <a:pPr marL="0" indent="0">
              <a:buNone/>
            </a:pPr>
            <a:r>
              <a:rPr lang="fa-IR" sz="2400" b="1" dirty="0" smtClean="0"/>
              <a:t>دارایی های جاری                   200000                      150000</a:t>
            </a:r>
          </a:p>
          <a:p>
            <a:pPr marL="0" indent="0">
              <a:buNone/>
            </a:pPr>
            <a:r>
              <a:rPr lang="fa-IR" sz="2400" b="1" dirty="0" smtClean="0"/>
              <a:t>بدهی های جاری                     100000                      50000 </a:t>
            </a:r>
          </a:p>
          <a:p>
            <a:pPr marL="0" indent="0">
              <a:buNone/>
            </a:pPr>
            <a:r>
              <a:rPr lang="fa-IR" sz="2400" b="1" dirty="0" smtClean="0"/>
              <a:t>سرمایه در گردش                    100000                      100000 </a:t>
            </a:r>
          </a:p>
          <a:p>
            <a:pPr marL="0" indent="0">
              <a:buNone/>
            </a:pPr>
            <a:r>
              <a:rPr lang="fa-IR" sz="2400" b="1" dirty="0" smtClean="0"/>
              <a:t>نسبت جاری                                 2                                3</a:t>
            </a:r>
            <a:endParaRPr lang="fa-IR" sz="2400" b="1" dirty="0"/>
          </a:p>
        </p:txBody>
      </p:sp>
      <p:cxnSp>
        <p:nvCxnSpPr>
          <p:cNvPr id="5" name="Straight Connector 4"/>
          <p:cNvCxnSpPr/>
          <p:nvPr/>
        </p:nvCxnSpPr>
        <p:spPr>
          <a:xfrm flipH="1">
            <a:off x="6109855" y="5361709"/>
            <a:ext cx="166254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3408218" y="5361709"/>
            <a:ext cx="16486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6109856" y="5846618"/>
            <a:ext cx="1302326" cy="2078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3588327" y="5846618"/>
            <a:ext cx="105294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84228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قاعده تجربی تجزیه وتحلیل </a:t>
            </a:r>
            <a:endParaRPr lang="fa-IR" dirty="0"/>
          </a:p>
        </p:txBody>
      </p:sp>
      <p:sp>
        <p:nvSpPr>
          <p:cNvPr id="3" name="Content Placeholder 2"/>
          <p:cNvSpPr>
            <a:spLocks noGrp="1"/>
          </p:cNvSpPr>
          <p:nvPr>
            <p:ph idx="1"/>
          </p:nvPr>
        </p:nvSpPr>
        <p:spPr>
          <a:xfrm>
            <a:off x="1154954" y="2410691"/>
            <a:ext cx="8825659" cy="3609109"/>
          </a:xfrm>
        </p:spPr>
        <p:txBody>
          <a:bodyPr>
            <a:normAutofit/>
          </a:bodyPr>
          <a:lstStyle/>
          <a:p>
            <a:r>
              <a:rPr lang="fa-IR" sz="2000" dirty="0" smtClean="0"/>
              <a:t>یک قاعده تجربی بسیار رایج ان است که اگر نسبت جاری 2 یا بیشتر باشد شرکت از نظر مالی مستحکم تر است اما اگر کمتر از 2 باشد ریسک نقدینگی آن بالاست این معیار زمانی 2/5 بود این تغییر در قاعده تجربی ممکن است به دلیل محافظه کاری از سوی وام دهندگان وبه خصوص بانک ها باشد واگر 2 باشد نماینگر  وجود 2 ریال دارای جاری در دسترسی برای 1 ریال بدهی جاری می </a:t>
            </a:r>
            <a:r>
              <a:rPr lang="fa-IR" sz="2000" b="1" dirty="0" smtClean="0"/>
              <a:t>باشد</a:t>
            </a:r>
            <a:r>
              <a:rPr lang="fa-IR" sz="2000" dirty="0" smtClean="0"/>
              <a:t>  </a:t>
            </a:r>
          </a:p>
          <a:p>
            <a:r>
              <a:rPr lang="fa-IR" sz="2400" dirty="0" smtClean="0">
                <a:solidFill>
                  <a:srgbClr val="00B050"/>
                </a:solidFill>
              </a:rPr>
              <a:t>وبه دو دلیل این نسبت قابل اعتماد نیست</a:t>
            </a:r>
          </a:p>
          <a:p>
            <a:pPr marL="0" indent="0">
              <a:buNone/>
            </a:pPr>
            <a:r>
              <a:rPr lang="fa-IR" sz="2800" b="1" dirty="0" smtClean="0"/>
              <a:t>1</a:t>
            </a:r>
            <a:r>
              <a:rPr lang="fa-IR" sz="2000" b="1" dirty="0" smtClean="0"/>
              <a:t>– </a:t>
            </a:r>
            <a:r>
              <a:rPr lang="fa-IR" b="1" dirty="0" smtClean="0"/>
              <a:t> کیفیت دارای های جاری وترکیب بدهی های جاری از نسبت جاری بیشتر است (برای مثال دوشرکت نسبت جاری برابری دارند به دلیل مولفه متفاوت تشکیل دهنده ای سرمایه در گردش , اساسا می تواند ریسک های متفاوتی داشته باشند .</a:t>
            </a:r>
          </a:p>
          <a:p>
            <a:pPr marL="0" indent="0">
              <a:buNone/>
            </a:pPr>
            <a:r>
              <a:rPr lang="fa-IR" sz="2800" b="1" dirty="0"/>
              <a:t>2</a:t>
            </a:r>
            <a:r>
              <a:rPr lang="fa-IR" sz="2800" b="1" dirty="0" smtClean="0"/>
              <a:t>- </a:t>
            </a:r>
            <a:r>
              <a:rPr lang="fa-IR" b="1" dirty="0" smtClean="0"/>
              <a:t>الزمات سرمایه در گردش باشرایط صنعت و طول چرخه تجاری خالص شرکت تغییر می کند </a:t>
            </a:r>
            <a:r>
              <a:rPr lang="fa-IR" dirty="0" smtClean="0"/>
              <a:t>.</a:t>
            </a:r>
            <a:endParaRPr lang="fa-IR" dirty="0"/>
          </a:p>
        </p:txBody>
      </p:sp>
    </p:spTree>
    <p:extLst>
      <p:ext uri="{BB962C8B-B14F-4D97-AF65-F5344CB8AC3E}">
        <p14:creationId xmlns:p14="http://schemas.microsoft.com/office/powerpoint/2010/main" val="23540573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t>نسبت جاری برای صنایع منتخب   (نسبت)</a:t>
            </a:r>
            <a:endParaRPr lang="fa-IR" b="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491716558"/>
              </p:ext>
            </p:extLst>
          </p:nvPr>
        </p:nvGraphicFramePr>
        <p:xfrm>
          <a:off x="1155700" y="2603500"/>
          <a:ext cx="8824913" cy="34163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157911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4400" dirty="0" smtClean="0"/>
              <a:t>تجزیه و تحلیل خالص چرخه تجاری </a:t>
            </a:r>
            <a:endParaRPr lang="fa-IR" sz="4400" dirty="0"/>
          </a:p>
        </p:txBody>
      </p:sp>
      <p:sp>
        <p:nvSpPr>
          <p:cNvPr id="3" name="Content Placeholder 2"/>
          <p:cNvSpPr>
            <a:spLocks noGrp="1"/>
          </p:cNvSpPr>
          <p:nvPr>
            <p:ph idx="1"/>
          </p:nvPr>
        </p:nvSpPr>
        <p:spPr>
          <a:xfrm>
            <a:off x="720436" y="2286000"/>
            <a:ext cx="10529455" cy="3733800"/>
          </a:xfrm>
        </p:spPr>
        <p:txBody>
          <a:bodyPr>
            <a:normAutofit/>
          </a:bodyPr>
          <a:lstStyle/>
          <a:p>
            <a:pPr marL="0" indent="0">
              <a:buNone/>
            </a:pPr>
            <a:r>
              <a:rPr lang="fa-IR" sz="2000" dirty="0" smtClean="0"/>
              <a:t>سرمایه گذاری مطلوب در موجودی کالا وارتباط بین شرایط اعتباری فروشندگان ومشتریان سرمایه در گردش یک شرکت را تحت تاثیر قرار می دهند  محاسبه آن به شرح زیر است </a:t>
            </a:r>
          </a:p>
          <a:p>
            <a:pPr marL="0" indent="0">
              <a:buNone/>
            </a:pPr>
            <a:r>
              <a:rPr lang="fa-IR" sz="2000" dirty="0" smtClean="0"/>
              <a:t>همان گونه که مشاهده  می کنید صورت و مخرج کسر ها با یگدیگر ساز گاری دارند حسابها دریافتنی گزارش شده برای فروش بر فروش  روزانه تقسیم می گردد موجودی کالای گزارش دربهای تمام شده به بهای تمام شده کالای فروش رفته روزانه تقسیم می شود وحساب هایی پرداختنی گزارش شده برای خرید ها, بر خرید های روزانه تقسیم میشود با وجود ی که تعداد روزها برای مبناهای متفاوتی محاسبه می شوند اما برآورد انجام شده از خالص چرخه تجاری بر مبنای سازگار (روز ها)قرار دارد تحلیل نشان میدهد که فروش های انجام گرفته به مدت 40 روز به شکل حساب های دریافتنی هستند کالای در دسترس 56/24 روز نزد شرکت باقی می مانند واعتبار اعطایی فروشندگان برای پرداخت وجه کالای خریداری شده فقط 30 روز می باشد</a:t>
            </a:r>
          </a:p>
          <a:p>
            <a:pPr marL="0" indent="0">
              <a:buNone/>
            </a:pPr>
            <a:r>
              <a:rPr lang="fa-IR" sz="2000" dirty="0" smtClean="0"/>
              <a:t>هرچه چرخه تجاری طولانی تر شود سرمایه در گردش بیشتری مورد نیاز است کاهش در زمان حسابهای دریافتنی یا نگهداری موجودی کالا سرمایه در گردش مورد نیاز را کاهش میدهد </a:t>
            </a:r>
            <a:endParaRPr lang="fa-IR" sz="2000" dirty="0"/>
          </a:p>
        </p:txBody>
      </p:sp>
    </p:spTree>
    <p:extLst>
      <p:ext uri="{BB962C8B-B14F-4D97-AF65-F5344CB8AC3E}">
        <p14:creationId xmlns:p14="http://schemas.microsoft.com/office/powerpoint/2010/main" val="37778221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9382" y="138546"/>
            <a:ext cx="11582400" cy="6580910"/>
          </a:xfrm>
        </p:spPr>
      </p:pic>
    </p:spTree>
    <p:extLst>
      <p:ext uri="{BB962C8B-B14F-4D97-AF65-F5344CB8AC3E}">
        <p14:creationId xmlns:p14="http://schemas.microsoft.com/office/powerpoint/2010/main" val="345173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4400" b="1" dirty="0" smtClean="0"/>
              <a:t>تجزیه تحلیل روند فروش ها </a:t>
            </a:r>
            <a:endParaRPr lang="fa-IR" sz="4400" b="1" dirty="0"/>
          </a:p>
        </p:txBody>
      </p:sp>
      <p:sp>
        <p:nvSpPr>
          <p:cNvPr id="3" name="Content Placeholder 2"/>
          <p:cNvSpPr>
            <a:spLocks noGrp="1"/>
          </p:cNvSpPr>
          <p:nvPr>
            <p:ph idx="1"/>
          </p:nvPr>
        </p:nvSpPr>
        <p:spPr/>
        <p:txBody>
          <a:bodyPr>
            <a:normAutofit/>
          </a:bodyPr>
          <a:lstStyle/>
          <a:p>
            <a:r>
              <a:rPr lang="fa-IR" sz="3200" b="1" dirty="0" smtClean="0"/>
              <a:t>تجزیه تحلیل نقدینگی جاری , باید به همراه روند فروش انجام گیرد . برای تبدیل موجودی های کالا  به نقد یا دریافتنی ها, فروش ضروی است . وحرکت رو به بالا در فروش  نمایانگر تبدیل موجودی های کالای بیشتری به دارایی های نقدینه است .کاهش فروش ,تبدیل موجودی های کالا به داراییهای نقدینه را به تاخیر می اندازد </a:t>
            </a:r>
          </a:p>
          <a:p>
            <a:endParaRPr lang="fa-IR" sz="3200" b="1" dirty="0"/>
          </a:p>
        </p:txBody>
      </p:sp>
    </p:spTree>
    <p:extLst>
      <p:ext uri="{BB962C8B-B14F-4D97-AF65-F5344CB8AC3E}">
        <p14:creationId xmlns:p14="http://schemas.microsoft.com/office/powerpoint/2010/main" val="21029875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4400" b="1" dirty="0" smtClean="0"/>
              <a:t>شاخص مبتنی بر نقد </a:t>
            </a:r>
            <a:endParaRPr lang="fa-IR" sz="4400" b="1" dirty="0"/>
          </a:p>
        </p:txBody>
      </p:sp>
      <p:sp>
        <p:nvSpPr>
          <p:cNvPr id="3" name="Content Placeholder 2"/>
          <p:cNvSpPr>
            <a:spLocks noGrp="1"/>
          </p:cNvSpPr>
          <p:nvPr>
            <p:ph idx="1"/>
          </p:nvPr>
        </p:nvSpPr>
        <p:spPr/>
        <p:txBody>
          <a:bodyPr>
            <a:normAutofit/>
          </a:bodyPr>
          <a:lstStyle/>
          <a:p>
            <a:r>
              <a:rPr lang="fa-IR" sz="3600" b="1" dirty="0" smtClean="0"/>
              <a:t>نسبت نقد </a:t>
            </a:r>
            <a:r>
              <a:rPr lang="fa-IR" sz="2800" b="1" dirty="0" smtClean="0"/>
              <a:t>:نسبت دارای نزدیک به نقد به کل دارای جاری</a:t>
            </a:r>
            <a:r>
              <a:rPr lang="fa-IR" sz="3600" b="1" dirty="0" smtClean="0"/>
              <a:t> </a:t>
            </a:r>
          </a:p>
          <a:p>
            <a:pPr marL="0" indent="0">
              <a:buNone/>
            </a:pPr>
            <a:r>
              <a:rPr lang="fa-IR" sz="3600" b="1" dirty="0"/>
              <a:t> </a:t>
            </a:r>
            <a:r>
              <a:rPr lang="fa-IR" sz="3600" b="1" dirty="0" smtClean="0"/>
              <a:t>   </a:t>
            </a:r>
          </a:p>
          <a:p>
            <a:pPr marL="0" indent="0">
              <a:buNone/>
            </a:pPr>
            <a:r>
              <a:rPr lang="fa-IR" sz="3600" b="1" dirty="0"/>
              <a:t> </a:t>
            </a:r>
            <a:r>
              <a:rPr lang="fa-IR" sz="3600" b="1" dirty="0" smtClean="0"/>
              <a:t>   </a:t>
            </a:r>
            <a:r>
              <a:rPr lang="fa-IR" sz="3200" b="1" dirty="0" smtClean="0"/>
              <a:t>      وجه نقد +معادل های نقد +اوراق بهادار قابل فروش</a:t>
            </a:r>
            <a:endParaRPr lang="fa-IR" sz="3200" b="1" dirty="0"/>
          </a:p>
          <a:p>
            <a:pPr marL="0" indent="0">
              <a:buNone/>
            </a:pPr>
            <a:r>
              <a:rPr lang="fa-IR" sz="3200" b="1" dirty="0" smtClean="0"/>
              <a:t>                          دارایی های جاری </a:t>
            </a:r>
          </a:p>
          <a:p>
            <a:pPr marL="0" indent="0">
              <a:buNone/>
            </a:pPr>
            <a:r>
              <a:rPr lang="fa-IR" sz="3200" b="1" dirty="0" smtClean="0"/>
              <a:t>هرچه قدر بزرگ تر نقدینگی دارایی های جاری نیز بیشتر</a:t>
            </a:r>
            <a:endParaRPr lang="fa-IR" sz="3200" b="1" dirty="0"/>
          </a:p>
        </p:txBody>
      </p:sp>
      <p:cxnSp>
        <p:nvCxnSpPr>
          <p:cNvPr id="5" name="Straight Connector 4"/>
          <p:cNvCxnSpPr/>
          <p:nvPr/>
        </p:nvCxnSpPr>
        <p:spPr>
          <a:xfrm flipH="1" flipV="1">
            <a:off x="1870364" y="4724400"/>
            <a:ext cx="6982691" cy="1385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54997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4400" b="1" dirty="0" smtClean="0"/>
              <a:t>نسبت نقد به بدهی های جاری </a:t>
            </a:r>
            <a:endParaRPr lang="fa-IR" sz="4400" b="1" dirty="0"/>
          </a:p>
        </p:txBody>
      </p:sp>
      <p:sp>
        <p:nvSpPr>
          <p:cNvPr id="3" name="Content Placeholder 2"/>
          <p:cNvSpPr>
            <a:spLocks noGrp="1"/>
          </p:cNvSpPr>
          <p:nvPr>
            <p:ph idx="1"/>
          </p:nvPr>
        </p:nvSpPr>
        <p:spPr>
          <a:xfrm>
            <a:off x="1154954" y="2603499"/>
            <a:ext cx="9887119" cy="3811156"/>
          </a:xfrm>
        </p:spPr>
        <p:txBody>
          <a:bodyPr>
            <a:normAutofit/>
          </a:bodyPr>
          <a:lstStyle/>
          <a:p>
            <a:pPr lvl="0">
              <a:buClr>
                <a:srgbClr val="B31166"/>
              </a:buClr>
            </a:pPr>
            <a:r>
              <a:rPr lang="fa-IR" sz="2400" b="1" dirty="0" smtClean="0">
                <a:solidFill>
                  <a:schemeClr val="accent5">
                    <a:lumMod val="50000"/>
                  </a:schemeClr>
                </a:solidFill>
              </a:rPr>
              <a:t>نسبت نقد به بدهی های جاری </a:t>
            </a:r>
            <a:r>
              <a:rPr lang="fa-IR" sz="2800" b="1" dirty="0" smtClean="0"/>
              <a:t>:</a:t>
            </a:r>
            <a:r>
              <a:rPr lang="fa-IR" sz="2400" b="1" dirty="0">
                <a:solidFill>
                  <a:prstClr val="black">
                    <a:lumMod val="75000"/>
                    <a:lumOff val="25000"/>
                  </a:prstClr>
                </a:solidFill>
              </a:rPr>
              <a:t>نسبت دارای نزدیک به نقد به </a:t>
            </a:r>
            <a:r>
              <a:rPr lang="fa-IR" sz="2400" b="1" dirty="0" smtClean="0">
                <a:solidFill>
                  <a:prstClr val="black">
                    <a:lumMod val="75000"/>
                    <a:lumOff val="25000"/>
                  </a:prstClr>
                </a:solidFill>
              </a:rPr>
              <a:t>بدهی جاری</a:t>
            </a:r>
            <a:r>
              <a:rPr lang="fa-IR" sz="3200" b="1" dirty="0" smtClean="0">
                <a:solidFill>
                  <a:prstClr val="black">
                    <a:lumMod val="75000"/>
                    <a:lumOff val="25000"/>
                  </a:prstClr>
                </a:solidFill>
              </a:rPr>
              <a:t> </a:t>
            </a:r>
          </a:p>
          <a:p>
            <a:pPr marL="0" lvl="0" indent="0">
              <a:buClr>
                <a:srgbClr val="B31166"/>
              </a:buClr>
              <a:buNone/>
            </a:pPr>
            <a:endParaRPr lang="fa-IR" sz="3200" b="1" dirty="0">
              <a:solidFill>
                <a:prstClr val="black">
                  <a:lumMod val="75000"/>
                  <a:lumOff val="25000"/>
                </a:prstClr>
              </a:solidFill>
            </a:endParaRPr>
          </a:p>
          <a:p>
            <a:pPr marL="0" lvl="0" indent="0">
              <a:buClr>
                <a:srgbClr val="B31166"/>
              </a:buClr>
              <a:buNone/>
            </a:pPr>
            <a:r>
              <a:rPr lang="fa-IR" sz="3200" b="1" dirty="0" smtClean="0">
                <a:solidFill>
                  <a:prstClr val="black">
                    <a:lumMod val="75000"/>
                    <a:lumOff val="25000"/>
                  </a:prstClr>
                </a:solidFill>
              </a:rPr>
              <a:t>     وجه نقد + معادل های نقدی +اوراق بهادار قابل فروش </a:t>
            </a:r>
          </a:p>
          <a:p>
            <a:pPr marL="0" lvl="0" indent="0">
              <a:buClr>
                <a:srgbClr val="B31166"/>
              </a:buClr>
              <a:buNone/>
            </a:pPr>
            <a:r>
              <a:rPr lang="fa-IR" sz="3200" b="1" dirty="0">
                <a:solidFill>
                  <a:prstClr val="black">
                    <a:lumMod val="75000"/>
                    <a:lumOff val="25000"/>
                  </a:prstClr>
                </a:solidFill>
              </a:rPr>
              <a:t> </a:t>
            </a:r>
            <a:r>
              <a:rPr lang="fa-IR" sz="3200" b="1" dirty="0" smtClean="0">
                <a:solidFill>
                  <a:prstClr val="black">
                    <a:lumMod val="75000"/>
                    <a:lumOff val="25000"/>
                  </a:prstClr>
                </a:solidFill>
              </a:rPr>
              <a:t>                      بدهی های جاری </a:t>
            </a:r>
          </a:p>
          <a:p>
            <a:pPr marL="0" lvl="0" indent="0">
              <a:buClr>
                <a:srgbClr val="B31166"/>
              </a:buClr>
              <a:buNone/>
            </a:pPr>
            <a:r>
              <a:rPr lang="fa-IR" sz="2800" b="1" dirty="0" smtClean="0">
                <a:solidFill>
                  <a:prstClr val="black">
                    <a:lumMod val="75000"/>
                    <a:lumOff val="25000"/>
                  </a:prstClr>
                </a:solidFill>
              </a:rPr>
              <a:t>این نسبت ,وجه نقد در دسترسی رابرای پرداخت تعهدات جاری اندازه گیری می کند </a:t>
            </a:r>
            <a:endParaRPr lang="fa-IR" sz="2800" b="1" dirty="0">
              <a:solidFill>
                <a:prstClr val="black">
                  <a:lumMod val="75000"/>
                  <a:lumOff val="25000"/>
                </a:prstClr>
              </a:solidFill>
            </a:endParaRPr>
          </a:p>
          <a:p>
            <a:endParaRPr lang="fa-IR" sz="2800" b="1" dirty="0" smtClean="0"/>
          </a:p>
          <a:p>
            <a:pPr marL="0" indent="0">
              <a:buNone/>
            </a:pPr>
            <a:endParaRPr lang="fa-IR" sz="2800" b="1" dirty="0"/>
          </a:p>
        </p:txBody>
      </p:sp>
      <p:cxnSp>
        <p:nvCxnSpPr>
          <p:cNvPr id="5" name="Straight Connector 4"/>
          <p:cNvCxnSpPr/>
          <p:nvPr/>
        </p:nvCxnSpPr>
        <p:spPr>
          <a:xfrm flipH="1">
            <a:off x="2286002" y="4530436"/>
            <a:ext cx="8534398" cy="6927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53518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4400" dirty="0" smtClean="0"/>
              <a:t>گردش حسابهای دریافتنی </a:t>
            </a:r>
            <a:endParaRPr lang="fa-IR" sz="4400" dirty="0"/>
          </a:p>
        </p:txBody>
      </p:sp>
      <p:sp>
        <p:nvSpPr>
          <p:cNvPr id="3" name="Content Placeholder 2"/>
          <p:cNvSpPr>
            <a:spLocks noGrp="1"/>
          </p:cNvSpPr>
          <p:nvPr>
            <p:ph idx="1"/>
          </p:nvPr>
        </p:nvSpPr>
        <p:spPr/>
        <p:txBody>
          <a:bodyPr>
            <a:normAutofit/>
          </a:bodyPr>
          <a:lstStyle/>
          <a:p>
            <a:pPr marL="0" indent="0">
              <a:buNone/>
            </a:pPr>
            <a:r>
              <a:rPr lang="fa-IR" sz="2400" b="1" dirty="0" smtClean="0"/>
              <a:t>آسان ترین را ه برای بدست اوردن میانگین حسابهای دریافتنی , جمع حسابهای  دریافتی اول وپایان دوره وسپس تقسیم رقم بدست امد به عدد 2 می باشد </a:t>
            </a:r>
          </a:p>
          <a:p>
            <a:pPr marL="0" indent="0">
              <a:buNone/>
            </a:pPr>
            <a:endParaRPr lang="fa-IR" sz="2400" b="1" dirty="0"/>
          </a:p>
          <a:p>
            <a:pPr marL="0" indent="0">
              <a:buNone/>
            </a:pPr>
            <a:r>
              <a:rPr lang="fa-IR" sz="2400" b="1" dirty="0" smtClean="0"/>
              <a:t>               خالص فروش های اعتباری </a:t>
            </a:r>
          </a:p>
          <a:p>
            <a:pPr marL="0" indent="0">
              <a:buNone/>
            </a:pPr>
            <a:r>
              <a:rPr lang="fa-IR" sz="2400" b="1" dirty="0"/>
              <a:t> </a:t>
            </a:r>
            <a:r>
              <a:rPr lang="fa-IR" sz="2400" b="1" dirty="0" smtClean="0"/>
              <a:t>             میانگین حساب های در یافتنی </a:t>
            </a:r>
            <a:endParaRPr lang="fa-IR" sz="2400" b="1" dirty="0"/>
          </a:p>
        </p:txBody>
      </p:sp>
      <p:cxnSp>
        <p:nvCxnSpPr>
          <p:cNvPr id="5" name="Straight Connector 4"/>
          <p:cNvCxnSpPr/>
          <p:nvPr/>
        </p:nvCxnSpPr>
        <p:spPr>
          <a:xfrm flipH="1">
            <a:off x="5237019" y="4419600"/>
            <a:ext cx="392083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43927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4000" b="1" dirty="0" smtClean="0"/>
              <a:t>اهمیت نقدینگی کوتاه مدت</a:t>
            </a:r>
            <a:endParaRPr lang="fa-IR" sz="4000" b="1" dirty="0"/>
          </a:p>
        </p:txBody>
      </p:sp>
      <p:sp>
        <p:nvSpPr>
          <p:cNvPr id="3" name="Content Placeholder 2"/>
          <p:cNvSpPr>
            <a:spLocks noGrp="1"/>
          </p:cNvSpPr>
          <p:nvPr>
            <p:ph idx="1"/>
          </p:nvPr>
        </p:nvSpPr>
        <p:spPr/>
        <p:txBody>
          <a:bodyPr>
            <a:noAutofit/>
          </a:bodyPr>
          <a:lstStyle/>
          <a:p>
            <a:r>
              <a:rPr lang="fa-IR" sz="2000" b="1" dirty="0" smtClean="0"/>
              <a:t>توانایی پاسخگویی به تعهدات کوتاه مدت را نقدینگی کوتاه مدت شرکت می گویند .قابلیت تبدیل دارایی ها به نقد ویا توانایی به دست آوردن نقد را نقدینگی می گویند .همچنین کوتاه مدت را به عنوان یک دوره یک  ساله ویا یک چرخه عملیات ,هرکدام که کمتر باشد ,در نظر می گیرند .چرخه عملیات ,دوره زمانی است که طی آن خرید ,تولید,فروش ووصول مطالبات شرکت صورت می گیرد</a:t>
            </a:r>
          </a:p>
          <a:p>
            <a:r>
              <a:rPr lang="fa-IR" sz="2000" b="1" dirty="0" smtClean="0"/>
              <a:t>زمانی که شرکت دچار فقدان نقدینگی است نمی تواند از نرخ هایی تنزیل مطلوب یا فرصت های سوددهی استفاده کند.همچنین فرصت هاوقدرت مانور مدیریت نیز محدود می شود. شرکتی که دارای مشکلات نقدینگی وخیم تری است ,نمی تواندتعهدات کوتاه مدت خود رو پوشش دهد,که این امر به فروش سرمایه گذاری ها ودارایی های شرکت ودر بدترین شرایط به عدم توانایی باز پرداخت بدهی ها ودر نهایت ورشکستگی منجر می شود.</a:t>
            </a:r>
          </a:p>
          <a:p>
            <a:r>
              <a:rPr lang="fa-IR" sz="2000" b="1" dirty="0" smtClean="0"/>
              <a:t>ادامه حیات شرکتی که نتواند به تعهدات جاری خود عمل کند ,تردید بر انگیزاست .البته برای اطمینان از این موضوع,سایر معیار هایی تجزیه وتحلیل نیز که از اهمیت ثانویه بر خوردارند.</a:t>
            </a:r>
          </a:p>
        </p:txBody>
      </p:sp>
    </p:spTree>
    <p:extLst>
      <p:ext uri="{BB962C8B-B14F-4D97-AF65-F5344CB8AC3E}">
        <p14:creationId xmlns:p14="http://schemas.microsoft.com/office/powerpoint/2010/main" val="10814874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latin typeface="ZAR"/>
              </a:rPr>
              <a:t>گردش دریافتنی ها برای صنایع منتخب</a:t>
            </a:r>
            <a:br>
              <a:rPr lang="fa-IR" b="1" dirty="0" smtClean="0">
                <a:latin typeface="ZAR"/>
              </a:rPr>
            </a:br>
            <a:r>
              <a:rPr lang="fa-IR" b="1" dirty="0">
                <a:latin typeface="ZAR"/>
              </a:rPr>
              <a:t/>
            </a:r>
            <a:br>
              <a:rPr lang="fa-IR" b="1" dirty="0">
                <a:latin typeface="ZAR"/>
              </a:rPr>
            </a:br>
            <a:r>
              <a:rPr lang="fa-IR" b="1" dirty="0" smtClean="0">
                <a:latin typeface="ZAR"/>
              </a:rPr>
              <a:t>مقایسه سال به سال تغییرات در نسبت گردش دریافتنی </a:t>
            </a:r>
            <a:endParaRPr lang="fa-IR" b="1" dirty="0">
              <a:latin typeface="ZAR"/>
            </a:endParaRPr>
          </a:p>
        </p:txBody>
      </p:sp>
      <p:graphicFrame>
        <p:nvGraphicFramePr>
          <p:cNvPr id="7" name="Content Placeholder 6"/>
          <p:cNvGraphicFramePr>
            <a:graphicFrameLocks noGrp="1"/>
          </p:cNvGraphicFramePr>
          <p:nvPr>
            <p:ph idx="1"/>
            <p:extLst/>
          </p:nvPr>
        </p:nvGraphicFramePr>
        <p:xfrm>
          <a:off x="1155700" y="2603500"/>
          <a:ext cx="8824913" cy="34163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60372869"/>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4800" dirty="0" smtClean="0"/>
              <a:t>مثال </a:t>
            </a:r>
            <a:endParaRPr lang="fa-IR" sz="4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963" y="2064327"/>
            <a:ext cx="11554691" cy="3837709"/>
          </a:xfrm>
        </p:spPr>
      </p:pic>
    </p:spTree>
    <p:extLst>
      <p:ext uri="{BB962C8B-B14F-4D97-AF65-F5344CB8AC3E}">
        <p14:creationId xmlns:p14="http://schemas.microsoft.com/office/powerpoint/2010/main" val="33593533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4000" b="1" dirty="0" smtClean="0"/>
              <a:t>دوره وصول حسابهای دریافتنی </a:t>
            </a:r>
            <a:endParaRPr lang="fa-IR" sz="4000" b="1" dirty="0"/>
          </a:p>
        </p:txBody>
      </p:sp>
      <p:sp>
        <p:nvSpPr>
          <p:cNvPr id="3" name="Content Placeholder 2"/>
          <p:cNvSpPr>
            <a:spLocks noGrp="1"/>
          </p:cNvSpPr>
          <p:nvPr>
            <p:ph idx="1"/>
          </p:nvPr>
        </p:nvSpPr>
        <p:spPr>
          <a:xfrm>
            <a:off x="1154954" y="2589645"/>
            <a:ext cx="8761413" cy="3416300"/>
          </a:xfrm>
        </p:spPr>
        <p:txBody>
          <a:bodyPr>
            <a:normAutofit fontScale="92500" lnSpcReduction="10000"/>
          </a:bodyPr>
          <a:lstStyle/>
          <a:p>
            <a:r>
              <a:rPr lang="fa-IR" dirty="0" smtClean="0"/>
              <a:t>دوره وصول دریافتنی ها تعدادروز هایی وصول حساب ها (واسناد) دریافتنی ؛ طول خواهد کشید را (به طور میانگین ) اندازه گیری میکنند</a:t>
            </a:r>
          </a:p>
          <a:p>
            <a:pPr marL="0" indent="0">
              <a:buNone/>
            </a:pPr>
            <a:endParaRPr lang="fa-IR" dirty="0"/>
          </a:p>
          <a:p>
            <a:pPr marL="0" indent="0">
              <a:buNone/>
            </a:pPr>
            <a:r>
              <a:rPr lang="fa-IR" b="1" dirty="0" smtClean="0"/>
              <a:t>میانگین فروش روزانه                           فروش /360</a:t>
            </a:r>
          </a:p>
          <a:p>
            <a:pPr marL="0" indent="0">
              <a:buNone/>
            </a:pPr>
            <a:r>
              <a:rPr lang="fa-IR" dirty="0" smtClean="0"/>
              <a:t>                                                                                     </a:t>
            </a:r>
            <a:r>
              <a:rPr lang="fa-IR" sz="2800" dirty="0" smtClean="0"/>
              <a:t>360 </a:t>
            </a:r>
          </a:p>
          <a:p>
            <a:pPr marL="0" indent="0">
              <a:buNone/>
            </a:pPr>
            <a:r>
              <a:rPr lang="fa-IR" dirty="0"/>
              <a:t> </a:t>
            </a:r>
            <a:r>
              <a:rPr lang="fa-IR" dirty="0" smtClean="0"/>
              <a:t>                            </a:t>
            </a:r>
            <a:r>
              <a:rPr lang="fa-IR" sz="2600" b="1" dirty="0" smtClean="0"/>
              <a:t>دوره وصول            =               </a:t>
            </a:r>
            <a:endParaRPr lang="fa-IR" b="1" dirty="0" smtClean="0"/>
          </a:p>
          <a:p>
            <a:pPr marL="0" indent="0">
              <a:buNone/>
            </a:pPr>
            <a:r>
              <a:rPr lang="fa-IR" dirty="0"/>
              <a:t> </a:t>
            </a:r>
            <a:r>
              <a:rPr lang="fa-IR" dirty="0" smtClean="0"/>
              <a:t>                                                                          </a:t>
            </a:r>
            <a:r>
              <a:rPr lang="fa-IR" sz="2400" b="1" dirty="0" smtClean="0"/>
              <a:t>گردش حسابهای در یافتنی </a:t>
            </a:r>
            <a:endParaRPr lang="fa-IR" sz="2400" b="1" dirty="0"/>
          </a:p>
          <a:p>
            <a:pPr marL="0" indent="0">
              <a:buNone/>
            </a:pPr>
            <a:endParaRPr lang="fa-IR" dirty="0" smtClean="0"/>
          </a:p>
          <a:p>
            <a:pPr marL="0" indent="0">
              <a:buNone/>
            </a:pPr>
            <a:r>
              <a:rPr lang="fa-IR" dirty="0"/>
              <a:t> </a:t>
            </a:r>
            <a:r>
              <a:rPr lang="fa-IR" dirty="0" smtClean="0"/>
              <a:t>           باا ستفاده از از جدول 3-5       360/6  =60 روز </a:t>
            </a:r>
            <a:endParaRPr lang="fa-IR" dirty="0"/>
          </a:p>
        </p:txBody>
      </p:sp>
      <p:cxnSp>
        <p:nvCxnSpPr>
          <p:cNvPr id="5" name="Straight Connector 4"/>
          <p:cNvCxnSpPr/>
          <p:nvPr/>
        </p:nvCxnSpPr>
        <p:spPr>
          <a:xfrm flipH="1">
            <a:off x="3408218" y="4627418"/>
            <a:ext cx="17595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7093528" y="3743614"/>
            <a:ext cx="914400" cy="138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57742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sz="4800" b="1" dirty="0" smtClean="0"/>
              <a:t>دوره وصول مطلالبات برای صنایع منتخب </a:t>
            </a:r>
            <a:endParaRPr lang="fa-IR" sz="4800" b="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247945698"/>
              </p:ext>
            </p:extLst>
          </p:nvPr>
        </p:nvGraphicFramePr>
        <p:xfrm>
          <a:off x="1155700" y="2603500"/>
          <a:ext cx="8824913" cy="34163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147492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4000" b="1" dirty="0" smtClean="0"/>
              <a:t>تفسیر شاخص نقدینگی  در یافتنی </a:t>
            </a:r>
            <a:endParaRPr lang="fa-IR" sz="4000" b="1" dirty="0"/>
          </a:p>
        </p:txBody>
      </p:sp>
      <p:sp>
        <p:nvSpPr>
          <p:cNvPr id="3" name="Content Placeholder 2"/>
          <p:cNvSpPr>
            <a:spLocks noGrp="1"/>
          </p:cNvSpPr>
          <p:nvPr>
            <p:ph idx="1"/>
          </p:nvPr>
        </p:nvSpPr>
        <p:spPr>
          <a:xfrm>
            <a:off x="1154954" y="2603499"/>
            <a:ext cx="10233482" cy="4018973"/>
          </a:xfrm>
        </p:spPr>
        <p:txBody>
          <a:bodyPr>
            <a:normAutofit/>
          </a:bodyPr>
          <a:lstStyle/>
          <a:p>
            <a:r>
              <a:rPr lang="fa-IR" sz="2400" dirty="0" smtClean="0"/>
              <a:t>نسبت های گردش حساب های دریافتنی ودوره وصول با  میانگین های صنعت ویا شرایط اعتباری اعطایی توسط شرکت مقایسه می شوند </a:t>
            </a:r>
          </a:p>
          <a:p>
            <a:r>
              <a:rPr lang="fa-IR" sz="2400" dirty="0" smtClean="0"/>
              <a:t>مثال: در صورتی که شرایط اعتباری معمول برای فروش 40 روز ومیانگین دوره 75 روز محاسبه شده باشد حداقل یکی از حالت زیر رخ میدهد .</a:t>
            </a:r>
          </a:p>
          <a:p>
            <a:pPr marL="0" indent="0">
              <a:buNone/>
            </a:pPr>
            <a:r>
              <a:rPr lang="fa-IR" sz="2400" dirty="0" smtClean="0"/>
              <a:t>1- ضعف در وصول   2- تاخیر در پرداخت های مشتریان   3- بحران مالی </a:t>
            </a:r>
          </a:p>
          <a:p>
            <a:pPr marL="0" indent="0">
              <a:buNone/>
            </a:pPr>
            <a:r>
              <a:rPr lang="fa-IR" sz="2400" dirty="0"/>
              <a:t> </a:t>
            </a:r>
            <a:r>
              <a:rPr lang="fa-IR" sz="2400" dirty="0" smtClean="0"/>
              <a:t>                                                   تعداد روزهای که از تاریخ ایجاد بدهی می گذرد </a:t>
            </a:r>
          </a:p>
          <a:p>
            <a:pPr marL="0" indent="0">
              <a:buNone/>
            </a:pPr>
            <a:r>
              <a:rPr lang="fa-IR" sz="2400" dirty="0"/>
              <a:t> </a:t>
            </a:r>
            <a:r>
              <a:rPr lang="fa-IR" sz="2400" dirty="0" smtClean="0"/>
              <a:t>                               جاری             30-0     60-31        90-61        بیش از 90 روز</a:t>
            </a:r>
          </a:p>
          <a:p>
            <a:pPr marL="0" indent="0">
              <a:buNone/>
            </a:pPr>
            <a:r>
              <a:rPr lang="fa-IR" sz="2400" dirty="0" smtClean="0"/>
              <a:t>حساب های دریافتنی        - - ریا ل       --ریا ل         - -ریال         --ریال           -- ریال </a:t>
            </a:r>
          </a:p>
          <a:p>
            <a:pPr marL="0" indent="0">
              <a:buNone/>
            </a:pPr>
            <a:endParaRPr lang="fa-IR" sz="2400" dirty="0"/>
          </a:p>
        </p:txBody>
      </p:sp>
      <p:cxnSp>
        <p:nvCxnSpPr>
          <p:cNvPr id="5" name="Straight Connector 4"/>
          <p:cNvCxnSpPr/>
          <p:nvPr/>
        </p:nvCxnSpPr>
        <p:spPr>
          <a:xfrm flipH="1">
            <a:off x="1427018" y="5264728"/>
            <a:ext cx="61929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427018" y="5742709"/>
            <a:ext cx="7675418" cy="6927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31062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r>
              <a:rPr lang="fa-IR" sz="3200" b="1" dirty="0" smtClean="0"/>
              <a:t>افزایش در این نسبت در طول زمان کاهش قابلیت وصول دریافتنی را نشان می دهد </a:t>
            </a:r>
          </a:p>
          <a:p>
            <a:pPr marL="0" indent="0">
              <a:buNone/>
            </a:pPr>
            <a:endParaRPr lang="fa-IR" sz="3200" b="1" dirty="0"/>
          </a:p>
          <a:p>
            <a:pPr marL="0" indent="0">
              <a:buNone/>
            </a:pPr>
            <a:r>
              <a:rPr lang="fa-IR" sz="3200" b="1" dirty="0"/>
              <a:t> </a:t>
            </a:r>
            <a:r>
              <a:rPr lang="fa-IR" sz="3200" b="1" dirty="0" smtClean="0"/>
              <a:t>                مطالبات مشکوک الوصول برآورده شده</a:t>
            </a:r>
          </a:p>
          <a:p>
            <a:pPr marL="0" indent="0">
              <a:buNone/>
            </a:pPr>
            <a:r>
              <a:rPr lang="fa-IR" sz="3200" b="1" dirty="0"/>
              <a:t> </a:t>
            </a:r>
            <a:r>
              <a:rPr lang="fa-IR" sz="3200" b="1" dirty="0" smtClean="0"/>
              <a:t>                      حسابهای دریافتنی ناخالص</a:t>
            </a:r>
          </a:p>
        </p:txBody>
      </p:sp>
      <p:cxnSp>
        <p:nvCxnSpPr>
          <p:cNvPr id="5" name="Straight Connector 4"/>
          <p:cNvCxnSpPr/>
          <p:nvPr/>
        </p:nvCxnSpPr>
        <p:spPr>
          <a:xfrm flipH="1" flipV="1">
            <a:off x="3025473" y="4890654"/>
            <a:ext cx="5084619" cy="5541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50086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t>شاخص های گردش موجودی </a:t>
            </a:r>
            <a:endParaRPr lang="fa-IR" b="1" dirty="0"/>
          </a:p>
        </p:txBody>
      </p:sp>
      <p:sp>
        <p:nvSpPr>
          <p:cNvPr id="3" name="Content Placeholder 2"/>
          <p:cNvSpPr>
            <a:spLocks noGrp="1"/>
          </p:cNvSpPr>
          <p:nvPr>
            <p:ph idx="1"/>
          </p:nvPr>
        </p:nvSpPr>
        <p:spPr/>
        <p:txBody>
          <a:bodyPr>
            <a:noAutofit/>
          </a:bodyPr>
          <a:lstStyle/>
          <a:p>
            <a:r>
              <a:rPr lang="fa-IR" sz="2000" b="1" dirty="0" smtClean="0"/>
              <a:t>دربیشتر شرکت ها نگهداری سطح مشخصی از موجودی ها ضروی است اگر موجودی های کالا کافی نباشد حجم فروش از آن مقدار که می توان به دست آورد کمتر خواهد می شود واز طرف دیگر مازاد موجودی های کالا هزینه انبار  بیمه مالیات نایاب شدن وخرابی فیزیکی را به همراه دارد همچنین این مازاد وجوهی را که می توان در جایی دیگر با قابلیت سوددهی بالاتر به کار برد حبس میکند به علت ریسک بالایی نگهداری موجودی های کالا ونقدینگی کمتر آنها در مقایسه با دریافتنی ها به عنوان دارای جاری با حداقل نقدینگی شناخته میشود </a:t>
            </a:r>
          </a:p>
          <a:p>
            <a:pPr marL="0" indent="0">
              <a:buNone/>
            </a:pPr>
            <a:r>
              <a:rPr lang="fa-IR" sz="2000" b="1" dirty="0" smtClean="0"/>
              <a:t>                                                بهای تمام شده کالای فروش رفته </a:t>
            </a:r>
          </a:p>
          <a:p>
            <a:pPr marL="0" indent="0">
              <a:buNone/>
            </a:pPr>
            <a:r>
              <a:rPr lang="fa-IR" sz="2000" b="1" dirty="0" smtClean="0"/>
              <a:t>               گردش موجودی کالا   =</a:t>
            </a:r>
          </a:p>
          <a:p>
            <a:pPr marL="0" indent="0">
              <a:buNone/>
            </a:pPr>
            <a:r>
              <a:rPr lang="fa-IR" sz="2000" b="1" dirty="0"/>
              <a:t> </a:t>
            </a:r>
            <a:r>
              <a:rPr lang="fa-IR" sz="2000" b="1" dirty="0" smtClean="0"/>
              <a:t>                                                      میانگین موجودی کالا </a:t>
            </a:r>
          </a:p>
        </p:txBody>
      </p:sp>
      <p:cxnSp>
        <p:nvCxnSpPr>
          <p:cNvPr id="5" name="Straight Connector 4"/>
          <p:cNvCxnSpPr/>
          <p:nvPr/>
        </p:nvCxnSpPr>
        <p:spPr>
          <a:xfrm flipH="1" flipV="1">
            <a:off x="3837709" y="5167745"/>
            <a:ext cx="2715491" cy="2771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95587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4000" dirty="0" smtClean="0"/>
              <a:t>میانگین روز های فروش رفته   موجودی کالا </a:t>
            </a:r>
            <a:endParaRPr lang="fa-IR" sz="4000" dirty="0"/>
          </a:p>
        </p:txBody>
      </p:sp>
      <p:sp>
        <p:nvSpPr>
          <p:cNvPr id="3" name="Content Placeholder 2"/>
          <p:cNvSpPr>
            <a:spLocks noGrp="1"/>
          </p:cNvSpPr>
          <p:nvPr>
            <p:ph idx="1"/>
          </p:nvPr>
        </p:nvSpPr>
        <p:spPr/>
        <p:txBody>
          <a:bodyPr/>
          <a:lstStyle/>
          <a:p>
            <a:r>
              <a:rPr lang="fa-IR" sz="2000" b="1" dirty="0" smtClean="0"/>
              <a:t>شاخص دیگرگردش موجودی کالا , که در ارزیابی خط مشی خرید یا تولید سودمند است میانگین تعداد روزهای فروش موجودی کالا می باشد نسبت روزهای فروش موجودی کالا یه صورت زیر محاسبه می گردد</a:t>
            </a:r>
          </a:p>
          <a:p>
            <a:pPr marL="0" indent="0">
              <a:buNone/>
            </a:pPr>
            <a:r>
              <a:rPr lang="fa-IR" dirty="0" smtClean="0"/>
              <a:t>                      </a:t>
            </a:r>
            <a:r>
              <a:rPr lang="fa-IR" sz="2000" b="1" dirty="0" smtClean="0"/>
              <a:t>موجودی کالا پایان دوره                                              </a:t>
            </a:r>
            <a:r>
              <a:rPr lang="fa-IR" sz="2400" b="1" dirty="0" smtClean="0"/>
              <a:t>360</a:t>
            </a:r>
          </a:p>
          <a:p>
            <a:pPr marL="0" indent="0">
              <a:buNone/>
            </a:pPr>
            <a:r>
              <a:rPr lang="fa-IR" sz="2000" b="1" dirty="0"/>
              <a:t> </a:t>
            </a:r>
            <a:r>
              <a:rPr lang="fa-IR" sz="2000" b="1" dirty="0" smtClean="0"/>
              <a:t>        میانگین بهای تمام شده فروش روزانه                                    گردش موجودی کالا </a:t>
            </a:r>
          </a:p>
          <a:p>
            <a:pPr marL="0" indent="0">
              <a:buNone/>
            </a:pPr>
            <a:endParaRPr lang="fa-IR" sz="2000" b="1" dirty="0"/>
          </a:p>
          <a:p>
            <a:pPr marL="0" indent="0">
              <a:buNone/>
            </a:pPr>
            <a:r>
              <a:rPr lang="fa-IR" sz="2000" b="1" dirty="0" smtClean="0"/>
              <a:t>                   بهای تمام شده کالاهای فروش رفته </a:t>
            </a:r>
          </a:p>
          <a:p>
            <a:pPr marL="0" indent="0">
              <a:buNone/>
            </a:pPr>
            <a:r>
              <a:rPr lang="fa-IR" sz="2000" b="1" dirty="0"/>
              <a:t> </a:t>
            </a:r>
            <a:r>
              <a:rPr lang="fa-IR" sz="2000" b="1" dirty="0" smtClean="0"/>
              <a:t>                                    360</a:t>
            </a:r>
            <a:endParaRPr lang="fa-IR" sz="2000" b="1" dirty="0"/>
          </a:p>
        </p:txBody>
      </p:sp>
      <p:cxnSp>
        <p:nvCxnSpPr>
          <p:cNvPr id="6" name="Straight Connector 5"/>
          <p:cNvCxnSpPr/>
          <p:nvPr/>
        </p:nvCxnSpPr>
        <p:spPr>
          <a:xfrm flipH="1" flipV="1">
            <a:off x="6054436" y="4100945"/>
            <a:ext cx="3048000" cy="2771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967345" y="4087090"/>
            <a:ext cx="1773382" cy="138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5535660" y="5417128"/>
            <a:ext cx="3137285" cy="1385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90141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sz="4000" b="1" dirty="0" smtClean="0"/>
              <a:t>گردش موجودی کالا با استفاده از فروش برای صنایع منتخب</a:t>
            </a:r>
            <a:endParaRPr lang="fa-IR" sz="4000" b="1" dirty="0"/>
          </a:p>
        </p:txBody>
      </p:sp>
      <p:graphicFrame>
        <p:nvGraphicFramePr>
          <p:cNvPr id="7" name="Content Placeholder 6"/>
          <p:cNvGraphicFramePr>
            <a:graphicFrameLocks noGrp="1"/>
          </p:cNvGraphicFramePr>
          <p:nvPr>
            <p:ph idx="1"/>
            <p:extLst/>
          </p:nvPr>
        </p:nvGraphicFramePr>
        <p:xfrm>
          <a:off x="1155700" y="2603500"/>
          <a:ext cx="8824913" cy="34163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520405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4182" y="263237"/>
            <a:ext cx="10986654" cy="6414654"/>
          </a:xfrm>
        </p:spPr>
      </p:pic>
    </p:spTree>
    <p:extLst>
      <p:ext uri="{BB962C8B-B14F-4D97-AF65-F5344CB8AC3E}">
        <p14:creationId xmlns:p14="http://schemas.microsoft.com/office/powerpoint/2010/main" val="34111841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تجریه وتحلیل سرمایه در گردش </a:t>
            </a:r>
            <a:endParaRPr lang="fa-IR" dirty="0"/>
          </a:p>
        </p:txBody>
      </p:sp>
      <p:sp>
        <p:nvSpPr>
          <p:cNvPr id="3" name="Content Placeholder 2"/>
          <p:cNvSpPr>
            <a:spLocks noGrp="1"/>
          </p:cNvSpPr>
          <p:nvPr>
            <p:ph idx="1"/>
          </p:nvPr>
        </p:nvSpPr>
        <p:spPr/>
        <p:txBody>
          <a:bodyPr>
            <a:normAutofit/>
          </a:bodyPr>
          <a:lstStyle/>
          <a:p>
            <a:r>
              <a:rPr lang="fa-IR" sz="2400" b="1" dirty="0" smtClean="0"/>
              <a:t>سرمایه در گردش به </a:t>
            </a:r>
            <a:r>
              <a:rPr lang="fa-IR" sz="2400" b="1" dirty="0" smtClean="0">
                <a:solidFill>
                  <a:srgbClr val="00B0F0"/>
                </a:solidFill>
              </a:rPr>
              <a:t>عنوان مازاد دارایی های جاری از بدهی های جاری تعریف میشود </a:t>
            </a:r>
            <a:r>
              <a:rPr lang="fa-IR" sz="2400" b="1" dirty="0" smtClean="0"/>
              <a:t>. زمانی که بدهی جاری بیش از دارایی های جاری باشد کمبود سرمایه در گردش به وجود می آید . وزمانی که دارایی های جاری بیش از بدهی جاری باشد مازاد سرمایه در گردش ایجاد می شود.</a:t>
            </a:r>
          </a:p>
          <a:p>
            <a:endParaRPr lang="fa-IR" sz="2400" b="1" dirty="0" smtClean="0"/>
          </a:p>
          <a:p>
            <a:r>
              <a:rPr lang="fa-IR" sz="2400" b="1" dirty="0" smtClean="0"/>
              <a:t>سرمایه در گردش مقدار دارایی نقدینه است که به اعتبار دهندگان </a:t>
            </a:r>
            <a:r>
              <a:rPr lang="fa-IR" sz="2400" b="1" dirty="0" smtClean="0">
                <a:solidFill>
                  <a:srgbClr val="00B0F0"/>
                </a:solidFill>
              </a:rPr>
              <a:t>آسایش خاطر می دهد و مقادیر نقدینه در دسترس را برای مقابله با فرصت ها وتهدید های احتمالی نشان می دهد.</a:t>
            </a:r>
            <a:endParaRPr lang="fa-IR" sz="2400" b="1" dirty="0">
              <a:solidFill>
                <a:srgbClr val="00B0F0"/>
              </a:solidFill>
            </a:endParaRPr>
          </a:p>
        </p:txBody>
      </p:sp>
    </p:spTree>
    <p:extLst>
      <p:ext uri="{BB962C8B-B14F-4D97-AF65-F5344CB8AC3E}">
        <p14:creationId xmlns:p14="http://schemas.microsoft.com/office/powerpoint/2010/main" val="11910621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522287"/>
            <a:ext cx="10515600" cy="1325563"/>
          </a:xfrm>
        </p:spPr>
        <p:txBody>
          <a:bodyPr>
            <a:normAutofit/>
          </a:bodyPr>
          <a:lstStyle/>
          <a:p>
            <a:r>
              <a:rPr lang="fa-IR" b="1" dirty="0" smtClean="0"/>
              <a:t>میانگین روز های فروش موجودی کالا بر مبنای فروش برای صنایع منتخب </a:t>
            </a:r>
            <a:endParaRPr lang="fa-IR" b="1"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723434331"/>
              </p:ext>
            </p:extLst>
          </p:nvPr>
        </p:nvGraphicFramePr>
        <p:xfrm>
          <a:off x="1155700" y="2603500"/>
          <a:ext cx="8824913" cy="34163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551189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4400" b="1" dirty="0" smtClean="0"/>
              <a:t>تفسیر گردش مالی </a:t>
            </a:r>
            <a:endParaRPr lang="fa-IR" sz="4400" b="1" dirty="0"/>
          </a:p>
        </p:txBody>
      </p:sp>
      <p:sp>
        <p:nvSpPr>
          <p:cNvPr id="3" name="Content Placeholder 2"/>
          <p:cNvSpPr>
            <a:spLocks noGrp="1"/>
          </p:cNvSpPr>
          <p:nvPr>
            <p:ph idx="1"/>
          </p:nvPr>
        </p:nvSpPr>
        <p:spPr>
          <a:xfrm>
            <a:off x="1542881" y="2617354"/>
            <a:ext cx="8825659" cy="3416300"/>
          </a:xfrm>
        </p:spPr>
        <p:txBody>
          <a:bodyPr>
            <a:normAutofit fontScale="92500" lnSpcReduction="20000"/>
          </a:bodyPr>
          <a:lstStyle/>
          <a:p>
            <a:r>
              <a:rPr lang="fa-IR" b="1" dirty="0" smtClean="0"/>
              <a:t>کیفیت موجودی کالا نشان دهنده قابلیت استفاده و فروش موجودی کالا می باشد با فرض تصفیه بازیافت بهای   تمام شده  ,هدف تحلیگر ی باشد اما با فرض تداوم فعالیت فروش موجودی کالا معمولا با سود آن مرد توجه است وعلت اهمیت ان استفاده از این حاشیه سود برای پرداخت بدهی جاری است حت هر شرایطی بهای تمام شده فروش موجودی کالا, عایدات راکاهش نمی دهد شرکتی که به فعالیت خود ادامه می دهد از موجودی کالا برای پرداخت بدهی های جاری استفاده نمی کند به این دلیل که کاهش  جدی در سطح موجودی کالایی که در شرایط عادی نگهداری می شود حجم فروش را بطور محتمل کاهش می دهد </a:t>
            </a:r>
          </a:p>
          <a:p>
            <a:r>
              <a:rPr lang="fa-IR" b="1" dirty="0" smtClean="0"/>
              <a:t>گردش موجودی کالا مقیاسی برای نقدینگی است که سرعت تبدیل موجودی کالا را به وجه نقد اندازه گیری میکند یک شاخص نقدینگی سودمند موجودی کالا دوره تبدیل یا چرخه عملیات می باشد این شاخص برای به دست اوردن مدت زمان تبدیل موجودی کالا به وجه نقد دوره وصول مطالبات را با میانگین روزهای فروش موجودی کالا ترکیب میکند با استفاده از محاسبات قبلی دوره تبدیل به صورت زیر مخاسبه می شود </a:t>
            </a:r>
          </a:p>
          <a:p>
            <a:pPr marL="0" indent="0">
              <a:buNone/>
            </a:pPr>
            <a:r>
              <a:rPr lang="fa-IR" b="1" dirty="0" smtClean="0"/>
              <a:t>میانگین روزهای فروش موجودی کالا      90</a:t>
            </a:r>
          </a:p>
          <a:p>
            <a:pPr marL="0" indent="0">
              <a:buNone/>
            </a:pPr>
            <a:r>
              <a:rPr lang="fa-IR" b="1" dirty="0" smtClean="0"/>
              <a:t>دوره وصول مطالبات                          60                                         این محاسبه نشان میدهد فروش اعتباری</a:t>
            </a:r>
          </a:p>
          <a:p>
            <a:pPr marL="0" indent="0">
              <a:buNone/>
            </a:pPr>
            <a:r>
              <a:rPr lang="fa-IR" b="1" dirty="0" smtClean="0"/>
              <a:t>چرخه عملیات                                  150                                         150 روز به طول می انجامد </a:t>
            </a:r>
            <a:endParaRPr lang="fa-IR" b="1" dirty="0"/>
          </a:p>
        </p:txBody>
      </p:sp>
      <p:cxnSp>
        <p:nvCxnSpPr>
          <p:cNvPr id="5" name="Straight Connector 4"/>
          <p:cNvCxnSpPr/>
          <p:nvPr/>
        </p:nvCxnSpPr>
        <p:spPr>
          <a:xfrm flipH="1" flipV="1">
            <a:off x="6206836" y="5541818"/>
            <a:ext cx="1205345" cy="4156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84442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t>دوره تبدیل برای صنایع منتخب</a:t>
            </a:r>
            <a:endParaRPr lang="fa-IR" b="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743371036"/>
              </p:ext>
            </p:extLst>
          </p:nvPr>
        </p:nvGraphicFramePr>
        <p:xfrm>
          <a:off x="1155700" y="2603500"/>
          <a:ext cx="8824913" cy="34163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141557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1001377"/>
            <a:ext cx="8761413" cy="706964"/>
          </a:xfrm>
        </p:spPr>
        <p:txBody>
          <a:bodyPr/>
          <a:lstStyle/>
          <a:p>
            <a:pPr algn="r"/>
            <a:r>
              <a:rPr lang="fa-IR" sz="4000" b="1" dirty="0" smtClean="0"/>
              <a:t>تسویه بدهی جاری </a:t>
            </a:r>
            <a:endParaRPr lang="fa-IR" sz="4000" b="1" dirty="0"/>
          </a:p>
        </p:txBody>
      </p:sp>
      <p:sp>
        <p:nvSpPr>
          <p:cNvPr id="3" name="Content Placeholder 2"/>
          <p:cNvSpPr>
            <a:spLocks noGrp="1"/>
          </p:cNvSpPr>
          <p:nvPr>
            <p:ph idx="1"/>
          </p:nvPr>
        </p:nvSpPr>
        <p:spPr/>
        <p:txBody>
          <a:bodyPr>
            <a:noAutofit/>
          </a:bodyPr>
          <a:lstStyle/>
          <a:p>
            <a:r>
              <a:rPr lang="fa-IR" sz="2400" dirty="0" smtClean="0">
                <a:solidFill>
                  <a:srgbClr val="00B0F0"/>
                </a:solidFill>
              </a:rPr>
              <a:t>از دو جهت دارای اهمیت است </a:t>
            </a:r>
          </a:p>
          <a:p>
            <a:pPr marL="0" indent="0">
              <a:buNone/>
            </a:pPr>
            <a:r>
              <a:rPr lang="fa-IR" sz="2400" dirty="0" smtClean="0"/>
              <a:t>1- بدهی جاری تعیین می کنند که ایا مازاد دارایی جاری بر بدهی جاری یک حاشیه ایمنی کافی ایجاد میکند یا خیر </a:t>
            </a:r>
          </a:p>
          <a:p>
            <a:pPr marL="0" indent="0">
              <a:buNone/>
            </a:pPr>
            <a:r>
              <a:rPr lang="fa-IR" sz="2400" dirty="0" smtClean="0"/>
              <a:t>2- بدهی جاری برای محاسبه سرمایه در گردش ارز دارایی های جاری کسر میشوند</a:t>
            </a:r>
          </a:p>
          <a:p>
            <a:pPr marL="0" indent="0">
              <a:buNone/>
            </a:pPr>
            <a:r>
              <a:rPr lang="fa-IR" sz="2400" dirty="0" smtClean="0">
                <a:solidFill>
                  <a:srgbClr val="00B0F0"/>
                </a:solidFill>
              </a:rPr>
              <a:t>کیفیت بدهی جاری </a:t>
            </a:r>
          </a:p>
          <a:p>
            <a:pPr marL="0" indent="0">
              <a:buNone/>
            </a:pPr>
            <a:r>
              <a:rPr lang="fa-IR" sz="2400" dirty="0" smtClean="0"/>
              <a:t> فوریت پرداخت بدهی  های جاری در شرکت به یک اندازه نمی باشد در تمام شرکت ها بدهی مالیاتی مختلفی داریم  که بدون فشارهای مالی, باید در اسرع وقت پرداخت کنیم  </a:t>
            </a:r>
          </a:p>
          <a:p>
            <a:pPr marL="0" indent="0">
              <a:buNone/>
            </a:pPr>
            <a:r>
              <a:rPr lang="fa-IR" sz="2400" dirty="0" smtClean="0"/>
              <a:t>کیفیت بدهی  جاری به درجه فوریت پرداخت ان بستگی دارد .</a:t>
            </a:r>
            <a:endParaRPr lang="fa-IR" sz="2400" dirty="0"/>
          </a:p>
        </p:txBody>
      </p:sp>
    </p:spTree>
    <p:extLst>
      <p:ext uri="{BB962C8B-B14F-4D97-AF65-F5344CB8AC3E}">
        <p14:creationId xmlns:p14="http://schemas.microsoft.com/office/powerpoint/2010/main" val="37183881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4000" b="1" dirty="0" smtClean="0"/>
              <a:t>روزهای خرید در حسابهای پرداختنی </a:t>
            </a:r>
            <a:endParaRPr lang="fa-IR" sz="4000" b="1" dirty="0"/>
          </a:p>
        </p:txBody>
      </p:sp>
      <p:sp>
        <p:nvSpPr>
          <p:cNvPr id="3" name="Content Placeholder 2"/>
          <p:cNvSpPr>
            <a:spLocks noGrp="1"/>
          </p:cNvSpPr>
          <p:nvPr>
            <p:ph idx="1"/>
          </p:nvPr>
        </p:nvSpPr>
        <p:spPr>
          <a:xfrm>
            <a:off x="720436" y="2603500"/>
            <a:ext cx="11069782" cy="3416300"/>
          </a:xfrm>
        </p:spPr>
        <p:txBody>
          <a:bodyPr/>
          <a:lstStyle/>
          <a:p>
            <a:r>
              <a:rPr lang="fa-IR" sz="2000" dirty="0" smtClean="0">
                <a:solidFill>
                  <a:schemeClr val="accent5">
                    <a:lumMod val="75000"/>
                  </a:schemeClr>
                </a:solidFill>
              </a:rPr>
              <a:t>نسبت روز های خرید در حسابهای پرداختنی , شاخصی است که دامنه حسابهای پرداختنی جاری وسررسید نشده را نشان میدهد  </a:t>
            </a:r>
          </a:p>
          <a:p>
            <a:pPr marL="0" indent="0">
              <a:buNone/>
            </a:pPr>
            <a:r>
              <a:rPr lang="fa-IR" dirty="0"/>
              <a:t> </a:t>
            </a:r>
            <a:r>
              <a:rPr lang="fa-IR" dirty="0" smtClean="0"/>
              <a:t>                                                                                </a:t>
            </a:r>
            <a:r>
              <a:rPr lang="fa-IR" sz="2800" b="1" dirty="0" smtClean="0"/>
              <a:t>حسابهای  پرداختنی </a:t>
            </a:r>
            <a:endParaRPr lang="fa-IR" sz="2400" b="1" dirty="0" smtClean="0"/>
          </a:p>
          <a:p>
            <a:pPr marL="0" indent="0">
              <a:buNone/>
            </a:pPr>
            <a:r>
              <a:rPr lang="fa-IR" sz="2400" b="1" dirty="0" smtClean="0"/>
              <a:t> روزهای خرید در حسابهای پرداختنی  =</a:t>
            </a:r>
            <a:endParaRPr lang="fa-IR" sz="2400" b="1" dirty="0"/>
          </a:p>
          <a:p>
            <a:pPr marL="0" indent="0">
              <a:buNone/>
            </a:pPr>
            <a:r>
              <a:rPr lang="fa-IR" dirty="0" smtClean="0"/>
              <a:t>                                                                                       </a:t>
            </a:r>
            <a:r>
              <a:rPr lang="fa-IR" sz="2800" dirty="0" smtClean="0"/>
              <a:t>360  /خریدها</a:t>
            </a:r>
          </a:p>
          <a:p>
            <a:pPr marL="0" indent="0">
              <a:buNone/>
            </a:pPr>
            <a:endParaRPr lang="fa-IR" dirty="0"/>
          </a:p>
          <a:p>
            <a:pPr marL="0" indent="0">
              <a:buNone/>
            </a:pPr>
            <a:r>
              <a:rPr lang="fa-IR" dirty="0" smtClean="0"/>
              <a:t>  </a:t>
            </a:r>
            <a:r>
              <a:rPr lang="fa-IR" sz="3600" dirty="0" smtClean="0"/>
              <a:t>خرید=</a:t>
            </a:r>
            <a:r>
              <a:rPr lang="fa-IR" sz="2000" b="1" dirty="0" smtClean="0"/>
              <a:t>بهای تمام شده کالای فروش رفته تعدیل شده +موجودی کالایی پایان دوره –موجودی کالای اول دوره </a:t>
            </a:r>
            <a:endParaRPr lang="fa-IR" b="1" dirty="0"/>
          </a:p>
        </p:txBody>
      </p:sp>
      <p:cxnSp>
        <p:nvCxnSpPr>
          <p:cNvPr id="5" name="Straight Connector 4"/>
          <p:cNvCxnSpPr/>
          <p:nvPr/>
        </p:nvCxnSpPr>
        <p:spPr>
          <a:xfrm flipH="1">
            <a:off x="3726873" y="3823855"/>
            <a:ext cx="3602182" cy="1385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98960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4000" b="1" dirty="0" smtClean="0"/>
              <a:t>ترکیب دارای جاری </a:t>
            </a:r>
            <a:endParaRPr lang="fa-IR" sz="40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0437" y="2410691"/>
            <a:ext cx="10418618" cy="3120159"/>
          </a:xfrm>
        </p:spPr>
      </p:pic>
    </p:spTree>
    <p:extLst>
      <p:ext uri="{BB962C8B-B14F-4D97-AF65-F5344CB8AC3E}">
        <p14:creationId xmlns:p14="http://schemas.microsoft.com/office/powerpoint/2010/main" val="6825864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شاخص نقدینگی ها </a:t>
            </a:r>
            <a:endParaRPr lang="fa-IR" dirty="0"/>
          </a:p>
        </p:txBody>
      </p:sp>
      <p:sp>
        <p:nvSpPr>
          <p:cNvPr id="3" name="Content Placeholder 2"/>
          <p:cNvSpPr>
            <a:spLocks noGrp="1"/>
          </p:cNvSpPr>
          <p:nvPr>
            <p:ph idx="1"/>
          </p:nvPr>
        </p:nvSpPr>
        <p:spPr/>
        <p:txBody>
          <a:bodyPr>
            <a:normAutofit/>
          </a:bodyPr>
          <a:lstStyle/>
          <a:p>
            <a:r>
              <a:rPr lang="fa-IR" sz="2400" b="1" dirty="0" smtClean="0"/>
              <a:t>شاخص نقدینگی به صورت روزها بیان می شود واز یک </a:t>
            </a:r>
            <a:r>
              <a:rPr lang="fa-IR" sz="2400" b="1" dirty="0" smtClean="0">
                <a:solidFill>
                  <a:schemeClr val="accent6">
                    <a:lumMod val="40000"/>
                    <a:lumOff val="60000"/>
                  </a:schemeClr>
                </a:solidFill>
              </a:rPr>
              <a:t>مکانیسم وزنی پیروی </a:t>
            </a:r>
            <a:r>
              <a:rPr lang="fa-IR" sz="2400" b="1" dirty="0" smtClean="0"/>
              <a:t>میکند سودمندی آن به درستی مفروضات ضمنی در فرآیند وزن دهی بستگی دارد </a:t>
            </a:r>
            <a:r>
              <a:rPr lang="fa-IR" sz="2400" b="1" dirty="0" smtClean="0">
                <a:solidFill>
                  <a:srgbClr val="92D050"/>
                </a:solidFill>
              </a:rPr>
              <a:t>افزایش</a:t>
            </a:r>
            <a:r>
              <a:rPr lang="fa-IR" sz="2400" b="1" dirty="0" smtClean="0"/>
              <a:t> در شاخص نشان دهنده </a:t>
            </a:r>
            <a:r>
              <a:rPr lang="fa-IR" sz="2400" b="1" dirty="0" smtClean="0">
                <a:solidFill>
                  <a:srgbClr val="92D050"/>
                </a:solidFill>
              </a:rPr>
              <a:t>بدتر شدن وضعیت نقدینگی </a:t>
            </a:r>
            <a:r>
              <a:rPr lang="fa-IR" sz="2400" b="1" dirty="0" smtClean="0"/>
              <a:t>است اما </a:t>
            </a:r>
            <a:r>
              <a:rPr lang="fa-IR" sz="2400" b="1" dirty="0" smtClean="0">
                <a:solidFill>
                  <a:schemeClr val="accent4">
                    <a:lumMod val="40000"/>
                    <a:lumOff val="60000"/>
                  </a:schemeClr>
                </a:solidFill>
              </a:rPr>
              <a:t>کاهش آن </a:t>
            </a:r>
            <a:r>
              <a:rPr lang="fa-IR" sz="2400" b="1" dirty="0" smtClean="0"/>
              <a:t>بیانگر </a:t>
            </a:r>
            <a:r>
              <a:rPr lang="fa-IR" sz="2400" b="1" dirty="0" smtClean="0">
                <a:solidFill>
                  <a:schemeClr val="accent4">
                    <a:lumMod val="40000"/>
                    <a:lumOff val="60000"/>
                  </a:schemeClr>
                </a:solidFill>
              </a:rPr>
              <a:t>بهتر شدن </a:t>
            </a:r>
            <a:r>
              <a:rPr lang="fa-IR" sz="2400" b="1" dirty="0" smtClean="0"/>
              <a:t>آن است شاخص نقدینگی با احتیاط تفسیر میشود این شاخص عددی بودن معنی مستقیم است وزمانی بامعنی است که با دیگری مقایسه شود این معیار به عنوان شاخص تغییر دوره نقدینگی و یا به عنوان شاخص مقادیر نقدینگی نسبی شرکتها سودمند است .</a:t>
            </a:r>
            <a:endParaRPr lang="fa-IR" sz="2400" b="1" dirty="0"/>
          </a:p>
        </p:txBody>
      </p:sp>
    </p:spTree>
    <p:extLst>
      <p:ext uri="{BB962C8B-B14F-4D97-AF65-F5344CB8AC3E}">
        <p14:creationId xmlns:p14="http://schemas.microsoft.com/office/powerpoint/2010/main" val="133051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65019" y="0"/>
            <a:ext cx="13397346" cy="6470072"/>
          </a:xfrm>
        </p:spPr>
      </p:pic>
    </p:spTree>
    <p:extLst>
      <p:ext uri="{BB962C8B-B14F-4D97-AF65-F5344CB8AC3E}">
        <p14:creationId xmlns:p14="http://schemas.microsoft.com/office/powerpoint/2010/main" val="39677084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نسبت آنی (سریع)</a:t>
            </a:r>
            <a:endParaRPr lang="fa-IR" dirty="0"/>
          </a:p>
        </p:txBody>
      </p:sp>
      <p:sp>
        <p:nvSpPr>
          <p:cNvPr id="3" name="Content Placeholder 2"/>
          <p:cNvSpPr>
            <a:spLocks noGrp="1"/>
          </p:cNvSpPr>
          <p:nvPr>
            <p:ph idx="1"/>
          </p:nvPr>
        </p:nvSpPr>
        <p:spPr/>
        <p:txBody>
          <a:bodyPr>
            <a:normAutofit/>
          </a:bodyPr>
          <a:lstStyle/>
          <a:p>
            <a:r>
              <a:rPr lang="fa-IR" sz="2400" b="1" dirty="0" smtClean="0"/>
              <a:t>برای آزمون دقیق تر نقدینگی از نسبت آنی استفاده می شود این نسبت دارایی را شامل میشود که قابلیت تبدیل سریع به نقد دارند وبه صورت زیر محاسبه میشوند </a:t>
            </a:r>
          </a:p>
          <a:p>
            <a:pPr marL="0" indent="0">
              <a:buNone/>
            </a:pPr>
            <a:endParaRPr lang="fa-IR" sz="2400" b="1" dirty="0"/>
          </a:p>
          <a:p>
            <a:pPr marL="0" indent="0">
              <a:buNone/>
            </a:pPr>
            <a:endParaRPr lang="fa-IR" sz="2400" b="1" dirty="0" smtClean="0"/>
          </a:p>
          <a:p>
            <a:pPr marL="0" indent="0">
              <a:buNone/>
            </a:pPr>
            <a:r>
              <a:rPr lang="fa-IR" sz="2400" b="1" dirty="0" smtClean="0"/>
              <a:t>        وجه نقد + معادل های نقد +اوراق بهادار قابل فروش +حسابهای دریافتنی </a:t>
            </a:r>
          </a:p>
          <a:p>
            <a:pPr marL="0" indent="0">
              <a:buNone/>
            </a:pPr>
            <a:r>
              <a:rPr lang="fa-IR" sz="2400" b="1" dirty="0" smtClean="0"/>
              <a:t>                                          بدهی های جاری </a:t>
            </a:r>
            <a:endParaRPr lang="fa-IR" sz="2400" b="1" dirty="0"/>
          </a:p>
        </p:txBody>
      </p:sp>
      <p:cxnSp>
        <p:nvCxnSpPr>
          <p:cNvPr id="5" name="Straight Connector 4"/>
          <p:cNvCxnSpPr/>
          <p:nvPr/>
        </p:nvCxnSpPr>
        <p:spPr>
          <a:xfrm flipH="1">
            <a:off x="2314575" y="4957763"/>
            <a:ext cx="6700838" cy="4286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97826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1087" y="379412"/>
            <a:ext cx="10515600" cy="1325563"/>
          </a:xfrm>
        </p:spPr>
        <p:txBody>
          <a:bodyPr>
            <a:normAutofit/>
          </a:bodyPr>
          <a:lstStyle/>
          <a:p>
            <a:pPr algn="r"/>
            <a:r>
              <a:rPr lang="fa-IR" b="1" dirty="0" smtClean="0"/>
              <a:t>نسبت سریع برای صنایع منتخب </a:t>
            </a:r>
            <a:br>
              <a:rPr lang="fa-IR" b="1" dirty="0" smtClean="0"/>
            </a:br>
            <a:r>
              <a:rPr lang="fa-IR" b="1" dirty="0" smtClean="0"/>
              <a:t>(بدهی جاری/ حسابهای دریافتنی+وجه نقد)</a:t>
            </a:r>
            <a:endParaRPr lang="fa-IR" b="1" dirty="0"/>
          </a:p>
        </p:txBody>
      </p:sp>
      <p:graphicFrame>
        <p:nvGraphicFramePr>
          <p:cNvPr id="7" name="Content Placeholder 6"/>
          <p:cNvGraphicFramePr>
            <a:graphicFrameLocks noGrp="1"/>
          </p:cNvGraphicFramePr>
          <p:nvPr>
            <p:ph idx="1"/>
            <p:extLst/>
          </p:nvPr>
        </p:nvGraphicFramePr>
        <p:xfrm>
          <a:off x="1081087" y="2603500"/>
          <a:ext cx="8824913" cy="34163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859144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sz="4800" b="1" dirty="0" smtClean="0"/>
              <a:t>سرمایه در گردش برای شرکت های منتخب (میلیارد دلار)</a:t>
            </a:r>
            <a:endParaRPr lang="fa-IR" sz="4800" b="1"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2347438241"/>
              </p:ext>
            </p:extLst>
          </p:nvPr>
        </p:nvGraphicFramePr>
        <p:xfrm>
          <a:off x="1091454" y="2631209"/>
          <a:ext cx="8824913" cy="34163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928645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t>شاخص های جریان های نقد</a:t>
            </a:r>
            <a:endParaRPr lang="fa-IR" b="1" dirty="0"/>
          </a:p>
        </p:txBody>
      </p:sp>
      <p:sp>
        <p:nvSpPr>
          <p:cNvPr id="3" name="Content Placeholder 2"/>
          <p:cNvSpPr>
            <a:spLocks noGrp="1"/>
          </p:cNvSpPr>
          <p:nvPr>
            <p:ph idx="1"/>
          </p:nvPr>
        </p:nvSpPr>
        <p:spPr/>
        <p:txBody>
          <a:bodyPr>
            <a:normAutofit fontScale="92500"/>
          </a:bodyPr>
          <a:lstStyle/>
          <a:p>
            <a:r>
              <a:rPr lang="fa-IR" sz="2600" b="1" dirty="0" smtClean="0"/>
              <a:t>ماهیت ایستای  نسبت جاری وناتوانی آن (به عنوان یک شاخص نقدینگی)برای شناسایی اعتبار جریان های نقد در مواجهه با تعهدات سررسیده شده به جسجوی برای یافتن شاخص های پویا برای نقدینگی منجر میشود به دلیل پرداخت بدهی های جاری با وجه نقد ,مقایسه جریان نقدی عملیاتی با بدهی های جاری اهمیت دارد </a:t>
            </a:r>
          </a:p>
          <a:p>
            <a:pPr marL="0" indent="0">
              <a:buNone/>
            </a:pPr>
            <a:endParaRPr lang="fa-IR" sz="3100" dirty="0" smtClean="0"/>
          </a:p>
          <a:p>
            <a:pPr marL="0" indent="0">
              <a:buNone/>
            </a:pPr>
            <a:r>
              <a:rPr lang="fa-IR" sz="3100" dirty="0" smtClean="0"/>
              <a:t>                                                        جریان نقد عملیاتی </a:t>
            </a:r>
          </a:p>
          <a:p>
            <a:pPr marL="0" indent="0">
              <a:buNone/>
            </a:pPr>
            <a:r>
              <a:rPr lang="fa-IR" sz="3100" dirty="0"/>
              <a:t> </a:t>
            </a:r>
            <a:r>
              <a:rPr lang="fa-IR" sz="3100" dirty="0" smtClean="0"/>
              <a:t>                                                        بدهی جاری </a:t>
            </a:r>
            <a:endParaRPr lang="fa-IR" sz="3100" dirty="0"/>
          </a:p>
          <a:p>
            <a:pPr marL="0" indent="0">
              <a:buNone/>
            </a:pPr>
            <a:endParaRPr lang="fa-IR" dirty="0" smtClean="0"/>
          </a:p>
          <a:p>
            <a:pPr marL="0" indent="0">
              <a:buNone/>
            </a:pPr>
            <a:endParaRPr lang="fa-IR" dirty="0"/>
          </a:p>
          <a:p>
            <a:pPr marL="0" indent="0">
              <a:buNone/>
            </a:pPr>
            <a:endParaRPr lang="fa-IR" dirty="0"/>
          </a:p>
        </p:txBody>
      </p:sp>
      <p:cxnSp>
        <p:nvCxnSpPr>
          <p:cNvPr id="5" name="Straight Connector 4"/>
          <p:cNvCxnSpPr/>
          <p:nvPr/>
        </p:nvCxnSpPr>
        <p:spPr>
          <a:xfrm>
            <a:off x="1857375" y="5300663"/>
            <a:ext cx="2600325" cy="2857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02409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4000" b="1" dirty="0" smtClean="0"/>
              <a:t>مثال </a:t>
            </a:r>
            <a:endParaRPr lang="fa-IR" sz="4000" b="1" dirty="0"/>
          </a:p>
        </p:txBody>
      </p:sp>
      <p:sp>
        <p:nvSpPr>
          <p:cNvPr id="3" name="Content Placeholder 2"/>
          <p:cNvSpPr>
            <a:spLocks noGrp="1"/>
          </p:cNvSpPr>
          <p:nvPr>
            <p:ph idx="1"/>
          </p:nvPr>
        </p:nvSpPr>
        <p:spPr>
          <a:xfrm>
            <a:off x="1154954" y="2328863"/>
            <a:ext cx="8825659" cy="4329112"/>
          </a:xfrm>
        </p:spPr>
        <p:txBody>
          <a:bodyPr>
            <a:normAutofit/>
          </a:bodyPr>
          <a:lstStyle/>
          <a:p>
            <a:r>
              <a:rPr lang="fa-IR" sz="2800" b="1" dirty="0" smtClean="0"/>
              <a:t>فرض کنید جریان ند عمایاتی شرکتی برای سال یک 805.2میلیون ریال وبدهی های جاری آن شرکت 127 میلیون ریال می باشد نسبت جریان نقد آن به صورت زیر محاسبه می گردد </a:t>
            </a:r>
          </a:p>
          <a:p>
            <a:endParaRPr lang="fa-IR" sz="2800" b="1" dirty="0"/>
          </a:p>
          <a:p>
            <a:r>
              <a:rPr lang="fa-IR" sz="2800" b="1" dirty="0" smtClean="0"/>
              <a:t>                              805.2</a:t>
            </a:r>
          </a:p>
          <a:p>
            <a:pPr marL="0" indent="0">
              <a:buNone/>
            </a:pPr>
            <a:r>
              <a:rPr lang="fa-IR" sz="2800" b="1" dirty="0" smtClean="0"/>
              <a:t>                   0.63   =</a:t>
            </a:r>
          </a:p>
          <a:p>
            <a:pPr marL="0" indent="0">
              <a:buNone/>
            </a:pPr>
            <a:r>
              <a:rPr lang="fa-IR" sz="2800" b="1" dirty="0"/>
              <a:t> </a:t>
            </a:r>
            <a:r>
              <a:rPr lang="fa-IR" sz="2800" b="1" dirty="0" smtClean="0"/>
              <a:t>                                 1278                                             </a:t>
            </a:r>
            <a:r>
              <a:rPr lang="fa-IR" sz="2400" b="1" dirty="0" smtClean="0"/>
              <a:t>نسبت جریان نقدی عملیاتی به بدهی های جاری 0.4 یا بیشتر مناسب ومعمول است</a:t>
            </a:r>
          </a:p>
          <a:p>
            <a:pPr marL="0" indent="0">
              <a:buNone/>
            </a:pPr>
            <a:endParaRPr lang="fa-IR" sz="2400" b="1" dirty="0"/>
          </a:p>
        </p:txBody>
      </p:sp>
      <p:cxnSp>
        <p:nvCxnSpPr>
          <p:cNvPr id="5" name="Straight Connector 4"/>
          <p:cNvCxnSpPr/>
          <p:nvPr/>
        </p:nvCxnSpPr>
        <p:spPr>
          <a:xfrm flipH="1">
            <a:off x="5243513" y="5086350"/>
            <a:ext cx="1300162" cy="142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373541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انعطاف پذیری مالی </a:t>
            </a:r>
            <a:endParaRPr lang="fa-IR" dirty="0"/>
          </a:p>
        </p:txBody>
      </p:sp>
      <p:sp>
        <p:nvSpPr>
          <p:cNvPr id="3" name="Content Placeholder 2"/>
          <p:cNvSpPr>
            <a:spLocks noGrp="1"/>
          </p:cNvSpPr>
          <p:nvPr>
            <p:ph idx="1"/>
          </p:nvPr>
        </p:nvSpPr>
        <p:spPr/>
        <p:txBody>
          <a:bodyPr>
            <a:noAutofit/>
          </a:bodyPr>
          <a:lstStyle/>
          <a:p>
            <a:r>
              <a:rPr lang="fa-IR" sz="2000" dirty="0" smtClean="0"/>
              <a:t>علاوه بر ابزار های معمول تحلیلی برای نقدینگی کوتاه روش کیفی دیگری نیز وجود این روش معمولا انعطاف پذیری مالی شرکت را توصیف میکنند به این معنا که توانایی وام گیری ا ز منابع مختلف؛ افزایش سرمایه مالکانه  ,فروش وانتقال  دارایی های یا اصلاح سطح وهدایت عملیا ت برای موا جهه با شرایط متغییر می باشد ظرفیت وام گیری شرکت ها به عوامل مختلفی بستگی دارد مثل شرایط بازار اعتبار وروندها بستگی دارد </a:t>
            </a:r>
          </a:p>
          <a:p>
            <a:pPr marL="0" indent="0">
              <a:buNone/>
            </a:pPr>
            <a:r>
              <a:rPr lang="fa-IR" sz="2000" dirty="0" smtClean="0"/>
              <a:t>عوامل که در انعطاف پذیری نقش دارد </a:t>
            </a:r>
          </a:p>
          <a:p>
            <a:pPr marL="0" indent="0">
              <a:buNone/>
            </a:pPr>
            <a:r>
              <a:rPr lang="fa-IR" sz="2000" dirty="0"/>
              <a:t>1</a:t>
            </a:r>
            <a:r>
              <a:rPr lang="fa-IR" sz="2000" dirty="0" smtClean="0"/>
              <a:t>-نرخ اسناد تجاری اوراق قرضه سهام ممتاز 2- هر گونه محدویت یرای فروش دارایی ها  3- وسعتهزینه های احتیاطی و4- توانایی پاسخگویی سریع به شرایط متغییر (برای مثال اعتصاب -تغییر تقا ضا- وقفه در منابع عرضه )</a:t>
            </a:r>
            <a:endParaRPr lang="fa-IR" sz="2000" dirty="0"/>
          </a:p>
        </p:txBody>
      </p:sp>
    </p:spTree>
    <p:extLst>
      <p:ext uri="{BB962C8B-B14F-4D97-AF65-F5344CB8AC3E}">
        <p14:creationId xmlns:p14="http://schemas.microsoft.com/office/powerpoint/2010/main" val="130300947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4000" b="1" dirty="0" smtClean="0"/>
              <a:t>تجزیه  وتحلیل اگر – آنگاه  </a:t>
            </a:r>
            <a:endParaRPr lang="fa-IR" sz="4000" b="1" dirty="0"/>
          </a:p>
        </p:txBody>
      </p:sp>
      <p:sp>
        <p:nvSpPr>
          <p:cNvPr id="3" name="Content Placeholder 2"/>
          <p:cNvSpPr>
            <a:spLocks noGrp="1"/>
          </p:cNvSpPr>
          <p:nvPr>
            <p:ph idx="1"/>
          </p:nvPr>
        </p:nvSpPr>
        <p:spPr/>
        <p:txBody>
          <a:bodyPr>
            <a:noAutofit/>
          </a:bodyPr>
          <a:lstStyle/>
          <a:p>
            <a:r>
              <a:rPr lang="fa-IR" sz="2400" dirty="0" smtClean="0"/>
              <a:t>تکنیک سود مندی برای ردیابی تاثیر تغییرات در شرایط یا خطی مشی های منابع نقدی شرکت می باشد تجزیه تحلیل (اگر-آنگاه )بااستفاده از اطلاعات مربوط به شرکت فناوری در 29 اسفند نمایش داده شده است </a:t>
            </a:r>
          </a:p>
          <a:p>
            <a:r>
              <a:rPr lang="fa-IR" sz="2400" dirty="0" smtClean="0"/>
              <a:t>این شرکت رشد 10 درصدی رایرای فروش سال دوم پیش بینی کرد است به جز استهلاک که ثابت است بقیه اقلام درآمدی وهزینه ای 10 درصدی افزایش می یابند همه هزینه ها به هنگام تحمل به صورت نقدی پرداخت می شوند وموجودی کالا در پایان سالدوم 150000000 ریال برنامه ریزی میشود شرکت انتظار دارد اسناد پرداختنی آن 50000000 ریال ومالیات  پرداختنی مانده صفر داشته باشد نگهداری حداقل مانده نقدی 50000000ریالی ,خط مشی مدیریت شرکت می باشد </a:t>
            </a:r>
            <a:endParaRPr lang="fa-IR" sz="2400" dirty="0"/>
          </a:p>
        </p:txBody>
      </p:sp>
    </p:spTree>
    <p:extLst>
      <p:ext uri="{BB962C8B-B14F-4D97-AF65-F5344CB8AC3E}">
        <p14:creationId xmlns:p14="http://schemas.microsoft.com/office/powerpoint/2010/main" val="53333506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00100" y="0"/>
            <a:ext cx="10101261" cy="6858000"/>
          </a:xfrm>
        </p:spPr>
      </p:pic>
    </p:spTree>
    <p:extLst>
      <p:ext uri="{BB962C8B-B14F-4D97-AF65-F5344CB8AC3E}">
        <p14:creationId xmlns:p14="http://schemas.microsoft.com/office/powerpoint/2010/main" val="119246181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0038" y="-157163"/>
            <a:ext cx="10729912" cy="7015163"/>
          </a:xfrm>
        </p:spPr>
      </p:pic>
    </p:spTree>
    <p:extLst>
      <p:ext uri="{BB962C8B-B14F-4D97-AF65-F5344CB8AC3E}">
        <p14:creationId xmlns:p14="http://schemas.microsoft.com/office/powerpoint/2010/main" val="276450762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0025" y="0"/>
            <a:ext cx="11991975" cy="6700838"/>
          </a:xfrm>
        </p:spPr>
      </p:pic>
    </p:spTree>
    <p:extLst>
      <p:ext uri="{BB962C8B-B14F-4D97-AF65-F5344CB8AC3E}">
        <p14:creationId xmlns:p14="http://schemas.microsoft.com/office/powerpoint/2010/main" val="172219959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163" y="0"/>
            <a:ext cx="12349163" cy="6743700"/>
          </a:xfrm>
        </p:spPr>
      </p:pic>
    </p:spTree>
    <p:extLst>
      <p:ext uri="{BB962C8B-B14F-4D97-AF65-F5344CB8AC3E}">
        <p14:creationId xmlns:p14="http://schemas.microsoft.com/office/powerpoint/2010/main" val="383480985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با تشکر فراوان  از توجه شما </a:t>
            </a:r>
            <a:endParaRPr lang="fa-IR"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8637" y="2114549"/>
            <a:ext cx="10701337" cy="4162425"/>
          </a:xfrm>
        </p:spPr>
      </p:pic>
    </p:spTree>
    <p:extLst>
      <p:ext uri="{BB962C8B-B14F-4D97-AF65-F5344CB8AC3E}">
        <p14:creationId xmlns:p14="http://schemas.microsoft.com/office/powerpoint/2010/main" val="18018620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4400" b="1" dirty="0" smtClean="0"/>
              <a:t>دارایی های جاری </a:t>
            </a:r>
            <a:endParaRPr lang="fa-IR" sz="4400" b="1" dirty="0"/>
          </a:p>
        </p:txBody>
      </p:sp>
      <p:sp>
        <p:nvSpPr>
          <p:cNvPr id="3" name="Content Placeholder 2"/>
          <p:cNvSpPr>
            <a:spLocks noGrp="1"/>
          </p:cNvSpPr>
          <p:nvPr>
            <p:ph idx="1"/>
          </p:nvPr>
        </p:nvSpPr>
        <p:spPr/>
        <p:txBody>
          <a:bodyPr/>
          <a:lstStyle/>
          <a:p>
            <a:r>
              <a:rPr lang="fa-IR" sz="2800" b="1" dirty="0" smtClean="0">
                <a:solidFill>
                  <a:schemeClr val="accent5">
                    <a:lumMod val="75000"/>
                  </a:schemeClr>
                </a:solidFill>
              </a:rPr>
              <a:t>نکته</a:t>
            </a:r>
            <a:r>
              <a:rPr lang="fa-IR" sz="2800" b="1" dirty="0" smtClean="0"/>
              <a:t> : دارایی های جاری ,وجه نقد وسایر دارایی های هستند که به طور منطقی انتظار می رود  (1)به عنوان نقد شناسایی شوند یا (2)طی یک سال یا چرخه عملیاتی عادی ,هر کدام که بیشتر باشد,به مصرف برسند یا فروخته شوند</a:t>
            </a:r>
          </a:p>
          <a:p>
            <a:r>
              <a:rPr lang="fa-IR" sz="2800" b="1" dirty="0" smtClean="0">
                <a:solidFill>
                  <a:schemeClr val="accent5">
                    <a:lumMod val="75000"/>
                  </a:schemeClr>
                </a:solidFill>
              </a:rPr>
              <a:t>نکته </a:t>
            </a:r>
            <a:r>
              <a:rPr lang="fa-IR" sz="2800" b="1" dirty="0" smtClean="0"/>
              <a:t>:وجه نقدی که برای اهداف خاصی مانند طرح های توسعه ذخیره می شود ,دارایی جاری حساب نمی آید .همچنین مانده جبرانی حساب نمی اید</a:t>
            </a:r>
          </a:p>
          <a:p>
            <a:endParaRPr lang="fa-IR" dirty="0" smtClean="0"/>
          </a:p>
          <a:p>
            <a:endParaRPr lang="fa-IR" dirty="0"/>
          </a:p>
          <a:p>
            <a:endParaRPr lang="fa-IR" dirty="0" smtClean="0"/>
          </a:p>
          <a:p>
            <a:endParaRPr lang="fa-IR" dirty="0" smtClean="0"/>
          </a:p>
          <a:p>
            <a:endParaRPr lang="fa-IR" dirty="0"/>
          </a:p>
        </p:txBody>
      </p:sp>
    </p:spTree>
    <p:extLst>
      <p:ext uri="{BB962C8B-B14F-4D97-AF65-F5344CB8AC3E}">
        <p14:creationId xmlns:p14="http://schemas.microsoft.com/office/powerpoint/2010/main" val="22818484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4000" b="1" dirty="0" smtClean="0"/>
              <a:t>دارایی های جاری </a:t>
            </a:r>
            <a:r>
              <a:rPr lang="fa-IR" dirty="0" smtClean="0"/>
              <a:t/>
            </a:r>
            <a:br>
              <a:rPr lang="fa-IR" dirty="0" smtClean="0"/>
            </a:br>
            <a:endParaRPr lang="fa-IR" dirty="0"/>
          </a:p>
        </p:txBody>
      </p:sp>
      <p:sp>
        <p:nvSpPr>
          <p:cNvPr id="3" name="Content Placeholder 2"/>
          <p:cNvSpPr>
            <a:spLocks noGrp="1"/>
          </p:cNvSpPr>
          <p:nvPr>
            <p:ph idx="1"/>
          </p:nvPr>
        </p:nvSpPr>
        <p:spPr>
          <a:xfrm>
            <a:off x="1154953" y="2331076"/>
            <a:ext cx="9367085" cy="3979572"/>
          </a:xfrm>
        </p:spPr>
        <p:txBody>
          <a:bodyPr>
            <a:normAutofit fontScale="85000" lnSpcReduction="20000"/>
          </a:bodyPr>
          <a:lstStyle/>
          <a:p>
            <a:r>
              <a:rPr lang="fa-IR" sz="2800" b="1" dirty="0" smtClean="0"/>
              <a:t> 1-نقد ومعادل های نقد :</a:t>
            </a:r>
            <a:r>
              <a:rPr lang="fa-IR" sz="2000" b="1" dirty="0" smtClean="0"/>
              <a:t>سرمایه گذاری کوتاه مدت مازاد نقدی هستند ,که برای اهداف سود آواری نگهداری می شوند.این سرمایه گذاری کوتاه مدت هستند واز کیفیت بالایی برخوردار هستند زیان میتوان بدون هیچ گونه زیانی به فروش رساند بابازده پایین هستند ونقد شوندگی بالا</a:t>
            </a:r>
          </a:p>
          <a:p>
            <a:r>
              <a:rPr lang="fa-IR" sz="2600" b="1" dirty="0" smtClean="0"/>
              <a:t>2-اوراق بهادار قابل فروش </a:t>
            </a:r>
            <a:r>
              <a:rPr lang="fa-IR" sz="2400" b="1" dirty="0" smtClean="0"/>
              <a:t>:</a:t>
            </a:r>
            <a:r>
              <a:rPr lang="fa-IR" sz="2000" b="1" dirty="0" smtClean="0"/>
              <a:t>اوراق بهادار بدهی مالکانه هستند که به عنوان سرمایه گذاری ها نگهداری ی شوند این اوراق ,زمانی به عنوان دارایی هایی جاری طبقه بندی میشوند الف:مدیریت قصد دارد آنها را در آینده ای نزدیک به فروش رساند (هم اوراق معاملاتی وهم اوراق آماده برای فروش) ب:اوراق بهادار بدهی هستند که سررسید آن ها در جاری قرار دارد وجه نقدی مازاد بر ذخیره احتیاطی است بازدهی این اوراق بیشتر از نقد ومعادل ان است</a:t>
            </a:r>
          </a:p>
          <a:p>
            <a:r>
              <a:rPr lang="fa-IR" sz="2600" b="1" dirty="0" smtClean="0"/>
              <a:t>3-حسابهای دریافتنی :</a:t>
            </a:r>
            <a:r>
              <a:rPr lang="fa-IR" sz="2400" b="1" dirty="0" smtClean="0"/>
              <a:t>حسابهای دریافتی حاصل از فروشی که در روند عادی تجاری قرار دارد که معمولا بین چرخه عملیاتی شرکت قرار دارد </a:t>
            </a:r>
          </a:p>
          <a:p>
            <a:r>
              <a:rPr lang="fa-IR" sz="2600" b="1" dirty="0" smtClean="0"/>
              <a:t>4 -موجودی کالا :</a:t>
            </a:r>
            <a:r>
              <a:rPr lang="fa-IR" sz="2400" b="1" dirty="0" smtClean="0"/>
              <a:t>به استثنای مازاد بر ضروت تولید یا فروش جاری دارایی جاری هستند موجودی های کالاهای مازاد باید به عنوان داراییهای غیر جاری نشان داده شود </a:t>
            </a:r>
          </a:p>
          <a:p>
            <a:r>
              <a:rPr lang="fa-IR" sz="2400" b="1" dirty="0" smtClean="0"/>
              <a:t>5-پیش پرداخت هزینه ها :هزینه های پرداخت شده,مخارجی برای منافع آتی می باشد .چون منافع آنها نوعا طی یک سال یا چرغه عملیاتی شرکت دریافت می شوند بنابراین از خروج وجوه جاری جلو گیری می کنند </a:t>
            </a:r>
          </a:p>
          <a:p>
            <a:endParaRPr lang="fa-IR" b="1" dirty="0"/>
          </a:p>
        </p:txBody>
      </p:sp>
    </p:spTree>
    <p:extLst>
      <p:ext uri="{BB962C8B-B14F-4D97-AF65-F5344CB8AC3E}">
        <p14:creationId xmlns:p14="http://schemas.microsoft.com/office/powerpoint/2010/main" val="33285082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4000" b="1" dirty="0" smtClean="0"/>
              <a:t>بدهی های جاری </a:t>
            </a:r>
            <a:endParaRPr lang="fa-IR" sz="4000" b="1" dirty="0"/>
          </a:p>
        </p:txBody>
      </p:sp>
      <p:sp>
        <p:nvSpPr>
          <p:cNvPr id="3" name="Content Placeholder 2"/>
          <p:cNvSpPr>
            <a:spLocks noGrp="1"/>
          </p:cNvSpPr>
          <p:nvPr>
            <p:ph idx="1"/>
          </p:nvPr>
        </p:nvSpPr>
        <p:spPr/>
        <p:txBody>
          <a:bodyPr/>
          <a:lstStyle/>
          <a:p>
            <a:r>
              <a:rPr lang="fa-IR" sz="2800" b="1" dirty="0" smtClean="0"/>
              <a:t>بدهی جاری بدهی هایی هستند که انتظار می رود </a:t>
            </a:r>
          </a:p>
          <a:p>
            <a:r>
              <a:rPr lang="fa-IR" sz="2400" b="1" dirty="0" smtClean="0"/>
              <a:t>الف: بااستفاده از داراییهای جاری </a:t>
            </a:r>
            <a:r>
              <a:rPr lang="fa-IR" sz="2400" dirty="0" smtClean="0"/>
              <a:t>یا </a:t>
            </a:r>
          </a:p>
          <a:p>
            <a:r>
              <a:rPr lang="fa-IR" sz="2400" dirty="0" smtClean="0"/>
              <a:t> </a:t>
            </a:r>
            <a:r>
              <a:rPr lang="fa-IR" sz="2400" b="1" dirty="0" smtClean="0"/>
              <a:t>ب:ایجاد بدهی دیگر طی یک دوره کوتاه زمانی (معمولا یکسال )تسویه گردند </a:t>
            </a:r>
          </a:p>
          <a:p>
            <a:pPr marL="0" indent="0">
              <a:buNone/>
            </a:pPr>
            <a:endParaRPr lang="fa-IR" b="1" dirty="0" smtClean="0"/>
          </a:p>
          <a:p>
            <a:r>
              <a:rPr lang="fa-IR" sz="2400" b="1" dirty="0" smtClean="0"/>
              <a:t>بدهی جاری شامل :حسابهای دریافتنی ؛اسناد دریافتنی ؛وام های بانکی (وسایرین)کوتاه مدت ؛مالیات پرداختنی ,هزینه انتقالی ؛ حصه جاری بلند مدت </a:t>
            </a:r>
          </a:p>
          <a:p>
            <a:endParaRPr lang="fa-IR" sz="2400" b="1" dirty="0"/>
          </a:p>
          <a:p>
            <a:endParaRPr lang="fa-IR" sz="2400" b="1" dirty="0" smtClean="0"/>
          </a:p>
          <a:p>
            <a:endParaRPr lang="fa-IR" sz="2400" b="1" dirty="0"/>
          </a:p>
          <a:p>
            <a:endParaRPr lang="fa-IR" sz="2400" b="1" dirty="0"/>
          </a:p>
        </p:txBody>
      </p:sp>
    </p:spTree>
    <p:extLst>
      <p:ext uri="{BB962C8B-B14F-4D97-AF65-F5344CB8AC3E}">
        <p14:creationId xmlns:p14="http://schemas.microsoft.com/office/powerpoint/2010/main" val="28314482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t>معیار سرمایه در گردش نقدینگی </a:t>
            </a:r>
            <a:endParaRPr lang="fa-IR" b="1" dirty="0"/>
          </a:p>
        </p:txBody>
      </p:sp>
      <p:sp>
        <p:nvSpPr>
          <p:cNvPr id="3" name="Content Placeholder 2"/>
          <p:cNvSpPr>
            <a:spLocks noGrp="1"/>
          </p:cNvSpPr>
          <p:nvPr>
            <p:ph idx="1"/>
          </p:nvPr>
        </p:nvSpPr>
        <p:spPr/>
        <p:txBody>
          <a:bodyPr>
            <a:normAutofit/>
          </a:bodyPr>
          <a:lstStyle/>
          <a:p>
            <a:r>
              <a:rPr lang="fa-IR" sz="2400" b="1" dirty="0" smtClean="0"/>
              <a:t>سرمایه در گردش ,یک ابزار تجریه و تحلیل رایج و معیاری برای نقدینگی وتوانایی مالی کوتاه مدت می باشد .اصولا اعتبار دهندگان بر اختلاف بین دارایی ها وبدهی های جاری تکیه می کنند تحلیلگران مالی نیز برای توصیه ها وتصمیمات سرمایه گذاری ؛میزان سرمایه در گردش را ارزیابی میکنند .نهاد های دولتی نیز برای قانون گذاری ودارایی ها وبدهی های جاری وغیر جاری رادر پاسخ به نیاز کاربران ؛تفکیک می کنند </a:t>
            </a:r>
          </a:p>
        </p:txBody>
      </p:sp>
    </p:spTree>
    <p:extLst>
      <p:ext uri="{BB962C8B-B14F-4D97-AF65-F5344CB8AC3E}">
        <p14:creationId xmlns:p14="http://schemas.microsoft.com/office/powerpoint/2010/main" val="16531688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813</TotalTime>
  <Words>3777</Words>
  <Application>Microsoft Office PowerPoint</Application>
  <PresentationFormat>Widescreen</PresentationFormat>
  <Paragraphs>223</Paragraphs>
  <Slides>58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58</vt:i4>
      </vt:variant>
    </vt:vector>
  </HeadingPairs>
  <TitlesOfParts>
    <vt:vector size="64" baseType="lpstr">
      <vt:lpstr>Arial</vt:lpstr>
      <vt:lpstr>Century Gothic</vt:lpstr>
      <vt:lpstr>Times New Roman</vt:lpstr>
      <vt:lpstr>Wingdings 3</vt:lpstr>
      <vt:lpstr>ZAR</vt:lpstr>
      <vt:lpstr>Ion Boardroom</vt:lpstr>
      <vt:lpstr>     بنام خدا           بنام خدا تجزیه تحلیل صورتهای مالی  نقدینگی  کوتاه مدت   </vt:lpstr>
      <vt:lpstr>مرو کلی فصل سوم  </vt:lpstr>
      <vt:lpstr>اهمیت نقدینگی کوتاه مدت</vt:lpstr>
      <vt:lpstr>تجریه وتحلیل سرمایه در گردش </vt:lpstr>
      <vt:lpstr>سرمایه در گردش برای شرکت های منتخب (میلیارد دلار)</vt:lpstr>
      <vt:lpstr>دارایی های جاری </vt:lpstr>
      <vt:lpstr>دارایی های جاری  </vt:lpstr>
      <vt:lpstr>بدهی های جاری </vt:lpstr>
      <vt:lpstr>معیار سرمایه در گردش نقدینگی </vt:lpstr>
      <vt:lpstr>معیار نسبت جاری نقدینگی </vt:lpstr>
      <vt:lpstr>مثال :</vt:lpstr>
      <vt:lpstr>مربوط بودن نسبت جاری </vt:lpstr>
      <vt:lpstr>نسبت جاری برای شرکت های منتخب  (نسبت جاری)</vt:lpstr>
      <vt:lpstr>محدویت های نسبت جاری </vt:lpstr>
      <vt:lpstr>نسبت جاری </vt:lpstr>
      <vt:lpstr>دارایی های جاری  (صورت کسر)  </vt:lpstr>
      <vt:lpstr>بدهی جاری (مخرج کسر )</vt:lpstr>
      <vt:lpstr>تراز نامه </vt:lpstr>
      <vt:lpstr>استفاده از نسبت جاری برای تجزیه تحلیل </vt:lpstr>
      <vt:lpstr>تجزیه تحلیل مقایسه ای </vt:lpstr>
      <vt:lpstr>مدیریت نسبت جاری </vt:lpstr>
      <vt:lpstr>قاعده تجربی تجزیه وتحلیل </vt:lpstr>
      <vt:lpstr>نسبت جاری برای صنایع منتخب   (نسبت)</vt:lpstr>
      <vt:lpstr>تجزیه و تحلیل خالص چرخه تجاری </vt:lpstr>
      <vt:lpstr>PowerPoint Presentation</vt:lpstr>
      <vt:lpstr>تجزیه تحلیل روند فروش ها </vt:lpstr>
      <vt:lpstr>شاخص مبتنی بر نقد </vt:lpstr>
      <vt:lpstr>نسبت نقد به بدهی های جاری </vt:lpstr>
      <vt:lpstr>گردش حسابهای دریافتنی </vt:lpstr>
      <vt:lpstr>گردش دریافتنی ها برای صنایع منتخب  مقایسه سال به سال تغییرات در نسبت گردش دریافتنی </vt:lpstr>
      <vt:lpstr>مثال </vt:lpstr>
      <vt:lpstr>دوره وصول حسابهای دریافتنی </vt:lpstr>
      <vt:lpstr>دوره وصول مطلالبات برای صنایع منتخب </vt:lpstr>
      <vt:lpstr>تفسیر شاخص نقدینگی  در یافتنی </vt:lpstr>
      <vt:lpstr>PowerPoint Presentation</vt:lpstr>
      <vt:lpstr>شاخص های گردش موجودی </vt:lpstr>
      <vt:lpstr>میانگین روز های فروش رفته   موجودی کالا </vt:lpstr>
      <vt:lpstr>گردش موجودی کالا با استفاده از فروش برای صنایع منتخب</vt:lpstr>
      <vt:lpstr>PowerPoint Presentation</vt:lpstr>
      <vt:lpstr>میانگین روز های فروش موجودی کالا بر مبنای فروش برای صنایع منتخب </vt:lpstr>
      <vt:lpstr>تفسیر گردش مالی </vt:lpstr>
      <vt:lpstr>دوره تبدیل برای صنایع منتخب</vt:lpstr>
      <vt:lpstr>تسویه بدهی جاری </vt:lpstr>
      <vt:lpstr>روزهای خرید در حسابهای پرداختنی </vt:lpstr>
      <vt:lpstr>ترکیب دارای جاری </vt:lpstr>
      <vt:lpstr>شاخص نقدینگی ها </vt:lpstr>
      <vt:lpstr>PowerPoint Presentation</vt:lpstr>
      <vt:lpstr>نسبت آنی (سریع)</vt:lpstr>
      <vt:lpstr>نسبت سریع برای صنایع منتخب  (بدهی جاری/ حسابهای دریافتنی+وجه نقد)</vt:lpstr>
      <vt:lpstr>شاخص های جریان های نقد</vt:lpstr>
      <vt:lpstr>مثال </vt:lpstr>
      <vt:lpstr>انعطاف پذیری مالی </vt:lpstr>
      <vt:lpstr>تجزیه  وتحلیل اگر – آنگاه  </vt:lpstr>
      <vt:lpstr>PowerPoint Presentation</vt:lpstr>
      <vt:lpstr>PowerPoint Presentation</vt:lpstr>
      <vt:lpstr>PowerPoint Presentation</vt:lpstr>
      <vt:lpstr>PowerPoint Presentation</vt:lpstr>
      <vt:lpstr>با تشکر فراوان  از توجه شما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مرتضی</dc:creator>
  <cp:lastModifiedBy>Windows User</cp:lastModifiedBy>
  <cp:revision>97</cp:revision>
  <dcterms:created xsi:type="dcterms:W3CDTF">2016-03-01T13:29:39Z</dcterms:created>
  <dcterms:modified xsi:type="dcterms:W3CDTF">2018-06-04T20:04:29Z</dcterms:modified>
</cp:coreProperties>
</file>