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</p:sldIdLst>
  <p:sldSz cx="9144000" cy="6858000" type="screen4x3"/>
  <p:notesSz cx="9309100" cy="70532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53" autoAdjust="0"/>
    <p:restoredTop sz="94660"/>
  </p:normalViewPr>
  <p:slideViewPr>
    <p:cSldViewPr>
      <p:cViewPr varScale="1">
        <p:scale>
          <a:sx n="69" d="100"/>
          <a:sy n="69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75157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55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52A5FAA1-6503-4C50-A413-FEADD4C2BAE2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275157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55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B85AE6BE-4D65-4F27-AB3A-2298681B09B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1987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75263" y="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BDC0C70-C941-46BF-89FE-EB1A2B4A3A51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0838" y="528638"/>
            <a:ext cx="3527425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49625"/>
            <a:ext cx="7448550" cy="31750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275263" y="669925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669925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EB52954-9421-4951-8896-B345E8DDAD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6766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D35793-B84A-4C45-AE05-596B1B865D6A}" type="datetimeFigureOut">
              <a:rPr lang="fa-IR" smtClean="0"/>
              <a:t>24/09/1439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9EEDFE-938E-4C20-A3EC-73DF07E1431E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1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8.jpeg"/><Relationship Id="rId4" Type="http://schemas.openxmlformats.org/officeDocument/2006/relationships/image" Target="../media/image5.pn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gif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8.jpeg"/><Relationship Id="rId4" Type="http://schemas.openxmlformats.org/officeDocument/2006/relationships/image" Target="../media/image18.gif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gif"/><Relationship Id="rId7" Type="http://schemas.openxmlformats.org/officeDocument/2006/relationships/image" Target="../media/image2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gif"/><Relationship Id="rId10" Type="http://schemas.openxmlformats.org/officeDocument/2006/relationships/image" Target="../media/image8.jpeg"/><Relationship Id="rId4" Type="http://schemas.openxmlformats.org/officeDocument/2006/relationships/image" Target="../media/image24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352" y="1600200"/>
            <a:ext cx="7851648" cy="18288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sim" pitchFamily="2" charset="0"/>
                <a:cs typeface="0 Arshia" panose="00000400000000000000" pitchFamily="2" charset="-78"/>
              </a:rPr>
              <a:t>مديريت ارتباط با مشتري</a:t>
            </a:r>
            <a:b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sim" pitchFamily="2" charset="0"/>
                <a:cs typeface="0 Arshia" panose="00000400000000000000" pitchFamily="2" charset="-78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(CRM)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  <p:pic>
        <p:nvPicPr>
          <p:cNvPr id="7" name="Picture 6" descr="9999999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07" y="2971800"/>
            <a:ext cx="2005093" cy="205740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35696" y="5877272"/>
            <a:ext cx="7175017" cy="92814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ketabeomid.ir</a:t>
            </a:r>
            <a:endParaRPr lang="fa-I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324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10129"/>
            <a:ext cx="8420895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نرم افزار مدیریت ارتباط با مشتری (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)، سیستم یکپارچه مدیریت ارتباط با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مشتری است که این امکان را در اختیار شما قرار می دهد تا به راحتی به ایجاد و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حفظ نگرشی روشن از مشتریان خود از لحظه خرید تا پس از آن داشته باشید. با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استفاده از ابزارهای فروش، بازاریابی و فرآیند ارائه خدمات به مشتریان، نرم افزار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مدیریت ارتباط با مشتری روشی مناسب، سریع و قابل انعطاف به شمار می آید.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این نرم افزار به شما کمک می کند تا رشدی مداوم در فرآیند کسب و کار خود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داشته باشید.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معرفي نرم افزار </a:t>
            </a:r>
            <a:r>
              <a:rPr lang="en-US" sz="2800" b="1" dirty="0" smtClean="0">
                <a:cs typeface="B Nazanin" pitchFamily="2" charset="-78"/>
              </a:rPr>
              <a:t>CRM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10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02676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190" y="1219200"/>
            <a:ext cx="8634094" cy="5032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مدیریت ارتباط با مشتری به راحتی برای افراد امکان مدیریت ارتباط با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مشتری را بدون آشنایی با نرم افزارهای جدید فراهم می نماید. همچنین به کاربران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اجازه می دهد بدون استفاده از پشتیبان فنی به ایجاد و درج روند کار و گزارشات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بپردازند.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با ارائه نتایج به شما کمک می کند تا تصمیمات خود را از روی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آگاهی اتخاذ کرده و با اطلاع کامل به سرمایه گذاری در زمان، بودجه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 و منابع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بپردازید. بعلاوه با کمک این نرم افزار می توانید به راحتی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برنامه ریزی های خود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را بهبود داده و به پیش بینی مسایل آتی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 فائق آیید.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معرفي نرم افزار </a:t>
            </a:r>
            <a:r>
              <a:rPr lang="en-US" sz="2800" b="1" dirty="0" smtClean="0">
                <a:cs typeface="B Nazanin" pitchFamily="2" charset="-78"/>
              </a:rPr>
              <a:t>CRM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11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7" name="Picture 6" descr="abo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20" y="4007053"/>
            <a:ext cx="1600200" cy="2446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3832599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011" y="1363682"/>
            <a:ext cx="857798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، ارتباط جهانی کسب و کار شما را با در اختیار داشتن زبان های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مختلف، ارزهای متنوع و زمان های مختلف دنیا تسهیل می کند. این نرم افزار،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 اساس استاندارد فناوریهای روز صنعت طراحی شده و قابل اعتماد و کامل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می باشد.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مدیریت ارتباط با مشتری، به راحتی در فضای </a:t>
            </a:r>
            <a:r>
              <a:rPr lang="en-US" sz="2400" b="1" dirty="0" smtClean="0">
                <a:cs typeface="B Nazanin" pitchFamily="2" charset="-78"/>
              </a:rPr>
              <a:t>IT</a:t>
            </a:r>
            <a:r>
              <a:rPr lang="fa-IR" sz="2400" b="1" dirty="0" smtClean="0">
                <a:cs typeface="B Nazanin" pitchFamily="2" charset="-78"/>
              </a:rPr>
              <a:t> هر شرکت قرار گرفته و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شامل مجموعه کاملی از بازاریابی، فروش و ارائه خدمات می باشد که می تواند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نیازهای موجود در کسب و کار را برطرف نماید.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معرفي نرم افزار </a:t>
            </a:r>
            <a:r>
              <a:rPr lang="en-US" sz="2800" b="1" dirty="0" smtClean="0">
                <a:cs typeface="B Nazanin" pitchFamily="2" charset="-78"/>
              </a:rPr>
              <a:t>CRM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12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9429153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5029" y="824091"/>
            <a:ext cx="384919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مزيت هاي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CRM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40000"/>
              <a:buFont typeface="Arial" pitchFamily="34" charset="0"/>
              <a:buChar char="•"/>
            </a:pP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مدیریت فروش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فرصت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فرآیندهای فروش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رقبا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ادبیات فروش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بازاریابی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فعالیت های رقابتی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فهرست سازی اهداف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پاسخگویی به رقبا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13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 descr="792a78ba394b73150e86b9abc7b14c9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09800"/>
            <a:ext cx="2190750" cy="22053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9675797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0098" y="876955"/>
            <a:ext cx="6393289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مزيت هاي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:CRM</a:t>
            </a: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خدمات به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ارتباطات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خدمات به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دانش محور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زمانبدی خدمات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تحلیل فرآیند فروش و پیش بینی ها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دسترسی به صورت آفلاین و با استفاده از تلفن همراه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دسترسی سریع به محصولات، قیمت ها و مسایل رایج بازار</a:t>
            </a:r>
            <a:endParaRPr lang="en-US" sz="2400" b="1" dirty="0" smtClean="0">
              <a:cs typeface="B Nazanin" pitchFamily="2" charset="-78"/>
            </a:endParaRPr>
          </a:p>
          <a:p>
            <a:pPr algn="r"/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14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 descr="info_ethic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2514600" cy="22422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697111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54332" y="257735"/>
            <a:ext cx="283782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عملکرد های اصلی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CRM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حساب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ارتباط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فعالیت ها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فعالیت های تلفنی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فعالیت های فکس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فعالیت های ایمیل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ملاقات ها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خدمات ملاقات ها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پاسخگویی به رقبا</a:t>
            </a:r>
            <a:endParaRPr lang="en-US" sz="2400" b="1" dirty="0" smtClean="0">
              <a:cs typeface="B Nazanin" pitchFamily="2" charset="-78"/>
            </a:endParaRPr>
          </a:p>
          <a:p>
            <a:pPr algn="r"/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15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7537619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4727" y="780157"/>
            <a:ext cx="646850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  <a:buSzPct val="150000"/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عملکردهای اصلی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CRM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فعالیت های رایج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فرآیند خودکار کسب و کار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مشخصات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شرایط و کنش های بسط پذیر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امکانات سفارشی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سفارشی نمودن و تغییر نام موضوعات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سفارشی نمودن فعالیت های مدیریت ارتباط با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ایجاد فایل جدید برای مشخصات مشتریان 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فرم ها و نمونه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/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16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72036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57816087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505200"/>
          <a:ext cx="8387631" cy="2286000"/>
        </p:xfrm>
        <a:graphic>
          <a:graphicData uri="http://schemas.openxmlformats.org/drawingml/2006/table">
            <a:tbl>
              <a:tblPr rtl="1"/>
              <a:tblGrid>
                <a:gridCol w="2795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Server OS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Desktop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Database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9x/ME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9x/ME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MS-SQL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2000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2000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 XP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ASP-Web Interface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 2003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Windows  XP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90800" y="1219200"/>
            <a:ext cx="60708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تکنولوژی های مورد نیاز برای استفاده از نرم افزار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CRM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17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8" name="Picture 7" descr="1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1981200" cy="1589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57818938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55505" y="768489"/>
            <a:ext cx="366478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آغاز به کار و جستجوی کمک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معرفی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مایکروسافت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دریافت پاسخ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قابلیت دسترسی برای افراد ناتوان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ورود به مرکز منابع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میانبرهای صفحه کلید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یادداشتها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یافتن موضوعات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چاپ موضوعات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18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7126815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8" y="768489"/>
            <a:ext cx="46009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فعالیت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اضافه کردن یادداشت یا ضمیمه کردن فایل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ویرایش یادداشت های متعدد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کنترل موارد تکراری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تلفیق گزارش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کنترل اجازه شما برای ثبت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شروع فعالیت های عندالمطالبه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تقسیم موارد ثبت شده با همکاران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تقسیم یا تفویض موارد ثبت شده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19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7775090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862903"/>
            <a:ext cx="441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1700" b="1" dirty="0" smtClean="0">
                <a:cs typeface="B Nazanin" pitchFamily="2" charset="-78"/>
              </a:rPr>
              <a:t>متخصصان اعلام حضور مي كنند- ارتباط به وي وصل </a:t>
            </a:r>
            <a:r>
              <a:rPr lang="en-US" sz="1700" b="1" dirty="0" smtClean="0">
                <a:cs typeface="B Nazanin" pitchFamily="2" charset="-78"/>
              </a:rPr>
              <a:t>    </a:t>
            </a:r>
            <a:br>
              <a:rPr lang="en-US" sz="1700" b="1" dirty="0" smtClean="0">
                <a:cs typeface="B Nazanin" pitchFamily="2" charset="-78"/>
              </a:rPr>
            </a:br>
            <a:r>
              <a:rPr lang="fa-IR" sz="1700" b="1" dirty="0" smtClean="0">
                <a:cs typeface="B Nazanin" pitchFamily="2" charset="-78"/>
              </a:rPr>
              <a:t>مي شود</a:t>
            </a:r>
            <a:r>
              <a:rPr lang="en-US" sz="1700" b="1" dirty="0" smtClean="0">
                <a:cs typeface="B Nazanin" pitchFamily="2" charset="-78"/>
              </a:rPr>
              <a:t>. </a:t>
            </a:r>
            <a:r>
              <a:rPr lang="fa-IR" sz="1700" b="1" dirty="0" smtClean="0">
                <a:cs typeface="B Nazanin" pitchFamily="2" charset="-78"/>
              </a:rPr>
              <a:t>سوابق مشورت در ديتابيس ثبت مي شود.</a:t>
            </a:r>
            <a:endParaRPr lang="en-US" sz="1700" b="1" dirty="0"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86200" y="2036065"/>
            <a:ext cx="480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سوالات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سرچ مي شود و پاسخ براي مشتري قرائت مي شود. </a:t>
            </a:r>
          </a:p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700" b="1" baseline="0" dirty="0" smtClean="0">
                <a:latin typeface="+mj-lt"/>
                <a:ea typeface="+mj-ea"/>
                <a:cs typeface="B Nazanin" pitchFamily="2" charset="-78"/>
              </a:rPr>
              <a:t>اگر</a:t>
            </a:r>
            <a:r>
              <a:rPr lang="fa-IR" sz="1700" b="1" dirty="0" smtClean="0">
                <a:latin typeface="+mj-lt"/>
                <a:ea typeface="+mj-ea"/>
                <a:cs typeface="B Nazanin" pitchFamily="2" charset="-78"/>
              </a:rPr>
              <a:t> سوال نبود. وارد مي شود تا متخصص جواب دهد. جوابها </a:t>
            </a:r>
          </a:p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به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مشتري بر مي گردد. 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0600" y="3179065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وضعيت مشتري از 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APP</a:t>
            </a: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استعلام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و براي </a:t>
            </a:r>
          </a:p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700" b="1" baseline="0" dirty="0" smtClean="0">
                <a:latin typeface="+mj-lt"/>
                <a:ea typeface="+mj-ea"/>
                <a:cs typeface="B Nazanin" pitchFamily="2" charset="-78"/>
              </a:rPr>
              <a:t>مشتري</a:t>
            </a:r>
            <a:r>
              <a:rPr lang="fa-IR" sz="1700" b="1" dirty="0" smtClean="0">
                <a:latin typeface="+mj-lt"/>
                <a:ea typeface="+mj-ea"/>
                <a:cs typeface="B Nazanin" pitchFamily="2" charset="-78"/>
              </a:rPr>
              <a:t> قرائت مي شود. </a:t>
            </a: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76800" y="4398265"/>
            <a:ext cx="381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سازمان از طريق كال سنتر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پرسش نامه مدنظر خود را </a:t>
            </a:r>
            <a:r>
              <a:rPr lang="fa-IR" sz="1700" b="1" baseline="0" dirty="0" smtClean="0">
                <a:latin typeface="+mj-lt"/>
                <a:ea typeface="+mj-ea"/>
                <a:cs typeface="B Nazanin" pitchFamily="2" charset="-78"/>
              </a:rPr>
              <a:t>از</a:t>
            </a:r>
            <a:r>
              <a:rPr lang="fa-IR" sz="1700" b="1" dirty="0" smtClean="0">
                <a:latin typeface="+mj-lt"/>
                <a:ea typeface="+mj-ea"/>
                <a:cs typeface="B Nazanin" pitchFamily="2" charset="-78"/>
              </a:rPr>
              <a:t> مشتريان تكميل مي كند. 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38600" y="152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52400" y="914400"/>
            <a:ext cx="5895317" cy="5583935"/>
            <a:chOff x="124483" y="1045465"/>
            <a:chExt cx="5895317" cy="558393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514600" y="5007865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484120" y="3788665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514600" y="62484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312920" y="62484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615440" y="10454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ميز پشتيبان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15440" y="21884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پرسش و پاسخ </a:t>
              </a:r>
            </a:p>
            <a:p>
              <a:pPr algn="ctr">
                <a:lnSpc>
                  <a:spcPct val="120000"/>
                </a:lnSpc>
              </a:pPr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درخت دانش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15440" y="33314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استعلام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15440" y="45506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پرسش نامه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15440" y="57698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پست صوتي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29000" y="3331465"/>
              <a:ext cx="838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B Nazanin" pitchFamily="2" charset="-78"/>
                </a:rPr>
                <a:t>APP</a:t>
              </a:r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9000" y="4550665"/>
              <a:ext cx="838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فرم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5769865"/>
              <a:ext cx="838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B Nazanin" pitchFamily="2" charset="-78"/>
                </a:rPr>
                <a:t>ADD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endParaRPr>
            </a:p>
          </p:txBody>
        </p:sp>
        <p:pic>
          <p:nvPicPr>
            <p:cNvPr id="22" name="Picture 21" descr="123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9000" y="5846065"/>
              <a:ext cx="914399" cy="783335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rot="5400000" flipH="1" flipV="1">
              <a:off x="751333" y="2961133"/>
              <a:ext cx="124053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143000" y="4017265"/>
              <a:ext cx="4572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1066799" y="4267201"/>
              <a:ext cx="548641" cy="1921764"/>
              <a:chOff x="990601" y="4343401"/>
              <a:chExt cx="624840" cy="1845563"/>
            </a:xfrm>
          </p:grpSpPr>
          <p:cxnSp>
            <p:nvCxnSpPr>
              <p:cNvPr id="30" name="Straight Connector 29"/>
              <p:cNvCxnSpPr>
                <a:endCxn id="12" idx="1"/>
              </p:cNvCxnSpPr>
              <p:nvPr/>
            </p:nvCxnSpPr>
            <p:spPr>
              <a:xfrm rot="16200000" flipH="1">
                <a:off x="380239" y="4953763"/>
                <a:ext cx="1845563" cy="6248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Isosceles Triangle 30"/>
              <p:cNvSpPr/>
              <p:nvPr/>
            </p:nvSpPr>
            <p:spPr>
              <a:xfrm rot="20865983">
                <a:off x="1154106" y="4868491"/>
                <a:ext cx="88392" cy="76200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cs typeface="B Nazanin" pitchFamily="2" charset="-78"/>
                </a:endParaRPr>
              </a:p>
            </p:txBody>
          </p:sp>
        </p:grpSp>
        <p:sp>
          <p:nvSpPr>
            <p:cNvPr id="32" name="Isosceles Triangle 31"/>
            <p:cNvSpPr/>
            <p:nvPr/>
          </p:nvSpPr>
          <p:spPr>
            <a:xfrm rot="1033163">
              <a:off x="1427572" y="2885641"/>
              <a:ext cx="88392" cy="76200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cs typeface="B Nazanin" pitchFamily="2" charset="-78"/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983489" flipV="1">
              <a:off x="1235860" y="3423406"/>
              <a:ext cx="88392" cy="76200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cs typeface="B Nazanin" pitchFamily="2" charset="-78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150616" y="3879445"/>
              <a:ext cx="449584" cy="52476"/>
              <a:chOff x="1181096" y="3227645"/>
              <a:chExt cx="419104" cy="921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1219200" y="3276600"/>
                <a:ext cx="381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Isosceles Triangle 35"/>
              <p:cNvSpPr/>
              <p:nvPr/>
            </p:nvSpPr>
            <p:spPr>
              <a:xfrm rot="5400000" flipV="1">
                <a:off x="1175000" y="3233741"/>
                <a:ext cx="88392" cy="76200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cs typeface="B Nazanin" pitchFamily="2" charset="-78"/>
                </a:endParaRPr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16200000" flipH="1" flipV="1">
                <a:off x="1517904" y="3237449"/>
                <a:ext cx="88392" cy="76200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cs typeface="B Nazanin" pitchFamily="2" charset="-78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430780" y="3537205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000" b="1" dirty="0" smtClean="0">
                  <a:cs typeface="B Nazanin" pitchFamily="2" charset="-78"/>
                </a:rPr>
                <a:t>وب سرويس</a:t>
              </a:r>
              <a:endParaRPr lang="en-US" sz="1000" b="1" dirty="0">
                <a:cs typeface="B Nazanin" pitchFamily="2" charset="-78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2590800" y="1502665"/>
              <a:ext cx="914400" cy="21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38" descr="cisco-ip-phone-7911g-p_22303vb.png"/>
            <p:cNvPicPr>
              <a:picLocks noChangeAspect="1"/>
            </p:cNvPicPr>
            <p:nvPr/>
          </p:nvPicPr>
          <p:blipFill>
            <a:blip r:embed="rId4"/>
            <a:srcRect l="22414" t="25172" r="22414" b="25173"/>
            <a:stretch>
              <a:fillRect/>
            </a:stretch>
          </p:blipFill>
          <p:spPr>
            <a:xfrm>
              <a:off x="3200400" y="1066799"/>
              <a:ext cx="990600" cy="891539"/>
            </a:xfrm>
            <a:prstGeom prst="rect">
              <a:avLst/>
            </a:prstGeom>
          </p:spPr>
        </p:pic>
        <p:pic>
          <p:nvPicPr>
            <p:cNvPr id="58" name="Picture 57" descr="ميز پشتيبان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483" y="3680307"/>
              <a:ext cx="1018517" cy="678333"/>
            </a:xfrm>
            <a:prstGeom prst="rect">
              <a:avLst/>
            </a:prstGeom>
          </p:spPr>
        </p:pic>
      </p:grpSp>
      <p:sp>
        <p:nvSpPr>
          <p:cNvPr id="40" name="Rectangle 39"/>
          <p:cNvSpPr/>
          <p:nvPr/>
        </p:nvSpPr>
        <p:spPr>
          <a:xfrm>
            <a:off x="6324600" y="569972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APP- Application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37312"/>
            <a:ext cx="1152128" cy="72008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5004048" y="6444044"/>
            <a:ext cx="3960440" cy="369332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96914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4325" y="188640"/>
            <a:ext cx="571662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ارسال رونوشت یا کلید میانبر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اطلاعات و داده ها در اکسل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وارد کردن اطلاعات و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کار با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کار با نقشه های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نصب و راه اندازی مدیریت جابجایی اطلاعات و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تجزیه و تحلیل اطلاعات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بکار انداختن گزارشات و تجزیه و تحلیل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طرز کار با جستجوی پیشرفته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اطلاعات از طریق اکسل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20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9766336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01" y="116632"/>
            <a:ext cx="8047459" cy="6683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بکارگیری گزارشات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گزارش نقایص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گزارش های سفارشی نمودن و سازماندهی کردن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ایجاد، ویرایش یا نسخه برداری از گزارش با استفاده از نرم افزار گزارش گیری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گزارش ها و نحوه استفاده از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تهیه گزارش با استفاده از ابزارها گزارش نویسی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ارتباط با مشتریان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فعالیت های ارتباطی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پیام ها و مدارک آماده مشتریان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فعالیت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21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71286969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34" y="754082"/>
            <a:ext cx="836703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پیام فوری تلفیقی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ایمیل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ارسال و دریافت ایمیل در نرم افزار مدیریت ارتباط با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مشتریان در </a:t>
            </a:r>
            <a:r>
              <a:rPr lang="en-US" sz="1700" b="1" dirty="0" smtClean="0">
                <a:cs typeface="B Nazanin" pitchFamily="2" charset="-78"/>
              </a:rPr>
              <a:t>outlook express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ایمیل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 نمونه های ایمیل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22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5360112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770145"/>
            <a:ext cx="8116325" cy="5021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افزایش کارآیی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شخصی سازی نرم افزار مدیریت ارتباط با مشتریان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موارد شخصی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بررسی پروفایل شخصی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داده ها در فایل اکسل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ایجاد، ویرایش یا نسخه برداری از گزارش با استفاده از نرم افزار گزارش گیری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گزارش ها و نحوه استفاده از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تهیه گزارش با استفاده از ابزارها گزارش نویسی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23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25457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7130" y="188640"/>
            <a:ext cx="3768980" cy="61401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استفاده از دانش محوری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مقالات در دانش محوری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مقالات چاپ شده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روند کار و استفاده از آن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چرخه عمر روند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ساختار روند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روند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آغاز روند کار عندالمطالبه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ارتباط با سایر کاربران </a:t>
            </a:r>
            <a:r>
              <a:rPr lang="en-US" sz="2400" b="1" dirty="0" smtClean="0">
                <a:cs typeface="B Nazanin" pitchFamily="2" charset="-78"/>
              </a:rPr>
              <a:t>CRM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اعلامیه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پیام فوری تلفیقی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24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658998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0" y="795278"/>
            <a:ext cx="289553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اداره ارتباطات مشتریان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حساب ها و ارتباطات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حسابها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ارتباطات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25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2330105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825748"/>
            <a:ext cx="3743333" cy="557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ایجاد فروش های جدید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سر دسته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سردسته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فرصتها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فرصت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رقابت برای جلب مشتری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موارد ثبت شده رقابتی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26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828812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05002" y="774680"/>
            <a:ext cx="28634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تکمیل معاملات فروش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نقل قولها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سفارشات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فاکتورها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 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27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2088082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75408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smtClean="0">
                <a:solidFill>
                  <a:srgbClr val="FF0000"/>
                </a:solidFill>
                <a:cs typeface="B Nazanin" pitchFamily="2" charset="-78"/>
              </a:rPr>
              <a:t>بکارگیری حملات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برنامه ریزی برای حمله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حملات و نمونه های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پاسخها به حملات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پاسخ به حملات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28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047991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1" y="892076"/>
            <a:ext cx="43959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استفاده از لیست های بازاریابی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لیست های بازاریابی و مدیریت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لیست های بازاریابی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29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1459166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b="1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cs typeface="B Nazanin" pitchFamily="2" charset="-78"/>
              </a:rPr>
              <a:t>استراتژيهاي شبكه تلفن 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شبكه تلفن را مي توان با سه استراتژي برقرار نمود. </a:t>
            </a: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1- شبكه تلفن </a:t>
            </a:r>
            <a:r>
              <a:rPr lang="en-US" sz="2400" b="1" dirty="0" smtClean="0">
                <a:latin typeface="Times New Roman" pitchFamily="18" charset="0"/>
                <a:cs typeface="B Nazanin" pitchFamily="2" charset="-78"/>
              </a:rPr>
              <a:t>TDM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2- شبكه تلفن </a:t>
            </a:r>
            <a:r>
              <a:rPr lang="en-US" sz="2400" b="1" dirty="0" smtClean="0">
                <a:latin typeface="Times New Roman" pitchFamily="18" charset="0"/>
                <a:cs typeface="B Nazanin" pitchFamily="2" charset="-78"/>
              </a:rPr>
              <a:t>IP-TDM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3- شبكه تلفن </a:t>
            </a:r>
            <a:r>
              <a:rPr lang="en-US" sz="2400" b="1" dirty="0" smtClean="0">
                <a:latin typeface="Times New Roman" pitchFamily="18" charset="0"/>
                <a:cs typeface="B Nazanin" pitchFamily="2" charset="-78"/>
              </a:rPr>
              <a:t>IP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7400" y="3703637"/>
            <a:ext cx="59436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تعريف تلفن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تعيين سطح دسترسي تلفن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مديريت راه عبور (گيت وي)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صفربندي (كال كيوئينگ)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گزارش ارتباطات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8077200" y="3703637"/>
            <a:ext cx="457200" cy="2514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IP/TDM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9" name="Picture 8" descr="استراتژي تلفن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971800"/>
            <a:ext cx="1464537" cy="1447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6280208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4549" y="733415"/>
            <a:ext cx="4908909" cy="5667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اداره مواردثبت شده مربوط به مشتریان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 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زمانبندی خدمات برای مشتریان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هدایت تقویم خدمات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تقویم خدمات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ثبت فعالیت های خدماتی در تقویم خدمات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زمانبندی فعالیت های خدماتی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تقویم محل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برنامه ملاقات ها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30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753885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850880"/>
            <a:ext cx="68709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ارائه خدمات به مشتریان از طریق عقد قرارداد و به صورت موردی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عقد قرارداد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قرارداد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خطوط قرارداد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پشتیبانی از خدمات با استفاده از </a:t>
            </a:r>
            <a:r>
              <a:rPr lang="en-US" sz="2400" b="1" dirty="0" smtClean="0">
                <a:cs typeface="B Nazanin" pitchFamily="2" charset="-78"/>
              </a:rPr>
              <a:t>CRM</a:t>
            </a: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31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61253479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95" y="768489"/>
            <a:ext cx="855394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موارد ثبت شده و فعالیت ها در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نصب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به روز رسانی نرم افزار </a:t>
            </a:r>
            <a:r>
              <a:rPr lang="en-US" sz="2400" b="1" dirty="0" smtClean="0">
                <a:cs typeface="B Nazanin" pitchFamily="2" charset="-78"/>
              </a:rPr>
              <a:t>CRM </a:t>
            </a:r>
            <a:r>
              <a:rPr lang="fa-IR" sz="2400" b="1" dirty="0" smtClean="0">
                <a:cs typeface="B Nazanin" pitchFamily="2" charset="-78"/>
              </a:rPr>
              <a:t>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ارتباط با سازمانی دیگر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از طریق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ارسال و دریافت پیام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از طریق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گزارشات و فعالیت ها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از طریق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حفظ ارتباطات و پیام های موجود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  <a:r>
              <a:rPr lang="fa-IR" sz="2400" b="1" dirty="0" smtClean="0">
                <a:cs typeface="B Nazanin" pitchFamily="2" charset="-78"/>
              </a:rPr>
              <a:t> به عنوان مورد ثبت شده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فعالیت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موارد ثبت شده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32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5971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TDM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Time- Division Multiplexing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26833" y="2362200"/>
            <a:ext cx="4669367" cy="2362200"/>
            <a:chOff x="2971800" y="2286000"/>
            <a:chExt cx="4669367" cy="2362200"/>
          </a:xfrm>
        </p:grpSpPr>
        <p:sp>
          <p:nvSpPr>
            <p:cNvPr id="13" name="Rectangle 12"/>
            <p:cNvSpPr/>
            <p:nvPr/>
          </p:nvSpPr>
          <p:spPr>
            <a:xfrm>
              <a:off x="4191000" y="2514600"/>
              <a:ext cx="1066800" cy="2057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  <a:p>
              <a:pPr algn="ctr"/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971800" y="3352800"/>
              <a:ext cx="1066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86400" y="2690807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486400" y="3263900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486400" y="3857630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486400" y="4424379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2286000"/>
              <a:ext cx="592667" cy="533400"/>
            </a:xfrm>
            <a:prstGeom prst="rect">
              <a:avLst/>
            </a:prstGeom>
          </p:spPr>
        </p:pic>
        <p:pic>
          <p:nvPicPr>
            <p:cNvPr id="32" name="Picture 31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2895600"/>
              <a:ext cx="592667" cy="533400"/>
            </a:xfrm>
            <a:prstGeom prst="rect">
              <a:avLst/>
            </a:prstGeom>
          </p:spPr>
        </p:pic>
        <p:pic>
          <p:nvPicPr>
            <p:cNvPr id="38" name="Picture 37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3505200"/>
              <a:ext cx="592667" cy="533400"/>
            </a:xfrm>
            <a:prstGeom prst="rect">
              <a:avLst/>
            </a:prstGeom>
          </p:spPr>
        </p:pic>
        <p:pic>
          <p:nvPicPr>
            <p:cNvPr id="39" name="Picture 38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4114800"/>
              <a:ext cx="592667" cy="533400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1295400" y="5562600"/>
            <a:ext cx="5486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PSTN- Public Switched Telephone Network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PBX- Private Branch Exchange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4</a:t>
            </a:fld>
            <a:endParaRPr lang="en-US" sz="1800" b="1" dirty="0">
              <a:cs typeface="Andalus" pitchFamily="2" charset="-78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990600" y="3048000"/>
            <a:ext cx="1676400" cy="931333"/>
          </a:xfrm>
          <a:prstGeom prst="cloudCallout">
            <a:avLst>
              <a:gd name="adj1" fmla="val -11574"/>
              <a:gd name="adj2" fmla="val 7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24467" y="3231273"/>
            <a:ext cx="1490133" cy="42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PSTN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322417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706562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Phase I: VoIP (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Voice over IP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IP – TDM (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Internet Protocol – Time Division Multiplexing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75360" y="2209800"/>
            <a:ext cx="7025640" cy="3897630"/>
            <a:chOff x="670560" y="1752600"/>
            <a:chExt cx="7025640" cy="3897630"/>
          </a:xfrm>
        </p:grpSpPr>
        <p:cxnSp>
          <p:nvCxnSpPr>
            <p:cNvPr id="67" name="Straight Connector 66"/>
            <p:cNvCxnSpPr/>
            <p:nvPr/>
          </p:nvCxnSpPr>
          <p:spPr>
            <a:xfrm rot="5400000" flipH="1" flipV="1">
              <a:off x="1604966" y="3128966"/>
              <a:ext cx="2657469" cy="1447801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209800" y="2514600"/>
              <a:ext cx="1463040" cy="1588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33600" y="5105400"/>
              <a:ext cx="1463040" cy="1588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0560" y="4450080"/>
              <a:ext cx="160020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6"/>
            <p:cNvGrpSpPr/>
            <p:nvPr/>
          </p:nvGrpSpPr>
          <p:grpSpPr>
            <a:xfrm>
              <a:off x="685800" y="2116666"/>
              <a:ext cx="1676400" cy="931333"/>
              <a:chOff x="2971800" y="1045465"/>
              <a:chExt cx="1371600" cy="762000"/>
            </a:xfrm>
          </p:grpSpPr>
          <p:grpSp>
            <p:nvGrpSpPr>
              <p:cNvPr id="5" name="Group 19"/>
              <p:cNvGrpSpPr/>
              <p:nvPr/>
            </p:nvGrpSpPr>
            <p:grpSpPr>
              <a:xfrm>
                <a:off x="2971800" y="1045465"/>
                <a:ext cx="1371600" cy="762000"/>
                <a:chOff x="2971800" y="457200"/>
                <a:chExt cx="1371600" cy="762000"/>
              </a:xfrm>
            </p:grpSpPr>
            <p:sp>
              <p:nvSpPr>
                <p:cNvPr id="10" name="Cloud Callout 9"/>
                <p:cNvSpPr/>
                <p:nvPr/>
              </p:nvSpPr>
              <p:spPr>
                <a:xfrm>
                  <a:off x="2971800" y="457200"/>
                  <a:ext cx="1371600" cy="762000"/>
                </a:xfrm>
                <a:prstGeom prst="cloudCallout">
                  <a:avLst>
                    <a:gd name="adj1" fmla="val -11574"/>
                    <a:gd name="adj2" fmla="val 7500"/>
                  </a:avLst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128963" y="909637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52800" y="838200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3000500" y="1240311"/>
                <a:ext cx="121920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PSTN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6074226" y="1919515"/>
              <a:ext cx="609600" cy="1066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  <a:p>
              <a:pPr algn="ctr"/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4831473"/>
              <a:ext cx="1490133" cy="42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WAN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876144" y="2022475"/>
              <a:ext cx="377826" cy="810750"/>
              <a:chOff x="6400799" y="2667000"/>
              <a:chExt cx="533401" cy="114458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>
                <a:off x="6400799" y="26670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6400799" y="3244532"/>
                <a:ext cx="533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6400800" y="38100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>
              <a:off x="2345563" y="2612813"/>
              <a:ext cx="1220597" cy="2456392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800600" y="24384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7600" y="19812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81400" y="45720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" name="Picture 44" descr="cisco-ip-phone-7911g-p_22303vb.png"/>
            <p:cNvPicPr>
              <a:picLocks noChangeAspect="1"/>
            </p:cNvPicPr>
            <p:nvPr/>
          </p:nvPicPr>
          <p:blipFill>
            <a:blip r:embed="rId5"/>
            <a:srcRect l="22414" t="25172" r="22414" b="25173"/>
            <a:stretch>
              <a:fillRect/>
            </a:stretch>
          </p:blipFill>
          <p:spPr>
            <a:xfrm>
              <a:off x="7277100" y="1752600"/>
              <a:ext cx="419100" cy="377190"/>
            </a:xfrm>
            <a:prstGeom prst="rect">
              <a:avLst/>
            </a:prstGeom>
          </p:spPr>
        </p:pic>
        <p:pic>
          <p:nvPicPr>
            <p:cNvPr id="46" name="Picture 45" descr="cisco-ip-phone-7911g-p_22303vb.png"/>
            <p:cNvPicPr>
              <a:picLocks noChangeAspect="1"/>
            </p:cNvPicPr>
            <p:nvPr/>
          </p:nvPicPr>
          <p:blipFill>
            <a:blip r:embed="rId5"/>
            <a:srcRect l="22414" t="25172" r="22414" b="25173"/>
            <a:stretch>
              <a:fillRect/>
            </a:stretch>
          </p:blipFill>
          <p:spPr>
            <a:xfrm>
              <a:off x="7277100" y="2165350"/>
              <a:ext cx="419100" cy="377190"/>
            </a:xfrm>
            <a:prstGeom prst="rect">
              <a:avLst/>
            </a:prstGeom>
          </p:spPr>
        </p:pic>
        <p:pic>
          <p:nvPicPr>
            <p:cNvPr id="47" name="Picture 46" descr="cisco-ip-phone-7911g-p_22303vb.png"/>
            <p:cNvPicPr>
              <a:picLocks noChangeAspect="1"/>
            </p:cNvPicPr>
            <p:nvPr/>
          </p:nvPicPr>
          <p:blipFill>
            <a:blip r:embed="rId5"/>
            <a:srcRect l="22414" t="25172" r="22414" b="25173"/>
            <a:stretch>
              <a:fillRect/>
            </a:stretch>
          </p:blipFill>
          <p:spPr>
            <a:xfrm>
              <a:off x="7277100" y="2590800"/>
              <a:ext cx="419100" cy="37719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3733800" y="24993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2360" y="50901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400" b="1" smtClean="0">
                <a:cs typeface="Andalus" pitchFamily="2" charset="-78"/>
              </a:rPr>
              <a:pPr algn="ctr"/>
              <a:t>5</a:t>
            </a:fld>
            <a:endParaRPr lang="en-US" sz="1400" b="1" dirty="0">
              <a:cs typeface="Andalus" pitchFamily="2" charset="-78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06922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706562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Phase II: IP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35280" y="1273445"/>
            <a:ext cx="8656320" cy="4984309"/>
            <a:chOff x="335280" y="1095375"/>
            <a:chExt cx="8656320" cy="4984309"/>
          </a:xfrm>
        </p:grpSpPr>
        <p:cxnSp>
          <p:nvCxnSpPr>
            <p:cNvPr id="143" name="Straight Connector 142"/>
            <p:cNvCxnSpPr/>
            <p:nvPr/>
          </p:nvCxnSpPr>
          <p:spPr>
            <a:xfrm flipV="1">
              <a:off x="1547326" y="2663389"/>
              <a:ext cx="997754" cy="3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0800000" flipV="1">
              <a:off x="1508760" y="2676524"/>
              <a:ext cx="962025" cy="2809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371600" y="5410200"/>
              <a:ext cx="1143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>
              <a:off x="3388426" y="2743200"/>
              <a:ext cx="2743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381000" y="2286001"/>
              <a:ext cx="1223313" cy="838200"/>
              <a:chOff x="685800" y="2514600"/>
              <a:chExt cx="1223313" cy="679617"/>
            </a:xfrm>
          </p:grpSpPr>
          <p:grpSp>
            <p:nvGrpSpPr>
              <p:cNvPr id="3" name="Group 19"/>
              <p:cNvGrpSpPr/>
              <p:nvPr/>
            </p:nvGrpSpPr>
            <p:grpSpPr>
              <a:xfrm>
                <a:off x="685800" y="2514600"/>
                <a:ext cx="1223313" cy="679617"/>
                <a:chOff x="2971800" y="457200"/>
                <a:chExt cx="1371600" cy="762000"/>
              </a:xfrm>
            </p:grpSpPr>
            <p:sp>
              <p:nvSpPr>
                <p:cNvPr id="10" name="Cloud Callout 9"/>
                <p:cNvSpPr/>
                <p:nvPr/>
              </p:nvSpPr>
              <p:spPr>
                <a:xfrm>
                  <a:off x="2971800" y="457200"/>
                  <a:ext cx="1371600" cy="762000"/>
                </a:xfrm>
                <a:prstGeom prst="cloudCallout">
                  <a:avLst>
                    <a:gd name="adj1" fmla="val -11574"/>
                    <a:gd name="adj2" fmla="val 7500"/>
                  </a:avLst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128963" y="909637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52800" y="838200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11397" y="2694801"/>
                <a:ext cx="10873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WAN IP</a:t>
                </a: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4359966" y="1828800"/>
              <a:ext cx="914400" cy="304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IVR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35280" y="4907280"/>
              <a:ext cx="1223313" cy="914400"/>
              <a:chOff x="613713" y="4206240"/>
              <a:chExt cx="1223313" cy="914400"/>
            </a:xfrm>
          </p:grpSpPr>
          <p:grpSp>
            <p:nvGrpSpPr>
              <p:cNvPr id="48" name="Group 19"/>
              <p:cNvGrpSpPr/>
              <p:nvPr/>
            </p:nvGrpSpPr>
            <p:grpSpPr>
              <a:xfrm>
                <a:off x="613713" y="4206240"/>
                <a:ext cx="1223313" cy="914400"/>
                <a:chOff x="2890975" y="406400"/>
                <a:chExt cx="1371600" cy="762000"/>
              </a:xfrm>
            </p:grpSpPr>
            <p:sp>
              <p:nvSpPr>
                <p:cNvPr id="53" name="Cloud Callout 52"/>
                <p:cNvSpPr/>
                <p:nvPr/>
              </p:nvSpPr>
              <p:spPr>
                <a:xfrm>
                  <a:off x="2890975" y="406400"/>
                  <a:ext cx="1371600" cy="762000"/>
                </a:xfrm>
                <a:prstGeom prst="cloudCallout">
                  <a:avLst>
                    <a:gd name="adj1" fmla="val -11574"/>
                    <a:gd name="adj2" fmla="val 7500"/>
                  </a:avLst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128963" y="909637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352800" y="838200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689913" y="4368225"/>
                <a:ext cx="10873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PSTN TDM</a:t>
                </a:r>
              </a:p>
            </p:txBody>
          </p:sp>
        </p:grpSp>
        <p:sp>
          <p:nvSpPr>
            <p:cNvPr id="70" name="Cloud Callout 69"/>
            <p:cNvSpPr/>
            <p:nvPr/>
          </p:nvSpPr>
          <p:spPr>
            <a:xfrm>
              <a:off x="6084866" y="1717166"/>
              <a:ext cx="2906734" cy="1788034"/>
            </a:xfrm>
            <a:prstGeom prst="cloudCallout">
              <a:avLst>
                <a:gd name="adj1" fmla="val -50252"/>
                <a:gd name="adj2" fmla="val 247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417930" y="2675982"/>
              <a:ext cx="484456" cy="32297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892292" y="2524591"/>
              <a:ext cx="484456" cy="32297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313466" y="366926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b="1" dirty="0" smtClean="0">
                  <a:latin typeface="Times New Roman" pitchFamily="18" charset="0"/>
                  <a:cs typeface="B Nazanin" pitchFamily="2" charset="-78"/>
                </a:rPr>
                <a:t>شبكه مديريت پيام :</a:t>
              </a:r>
              <a:r>
                <a:rPr lang="en-US" b="1" dirty="0" smtClean="0">
                  <a:latin typeface="Times New Roman" pitchFamily="18" charset="0"/>
                  <a:cs typeface="B Nazanin" pitchFamily="2" charset="-78"/>
                </a:rPr>
                <a:t> CMN</a:t>
              </a:r>
              <a:r>
                <a:rPr lang="fa-IR" b="1" dirty="0" smtClean="0">
                  <a:latin typeface="Times New Roman" pitchFamily="18" charset="0"/>
                  <a:cs typeface="B Nazanin" pitchFamily="2" charset="-78"/>
                </a:rPr>
                <a:t> </a:t>
              </a:r>
              <a:endParaRPr lang="en-US" b="1" dirty="0">
                <a:latin typeface="Times New Roman" pitchFamily="18" charset="0"/>
                <a:cs typeface="B Nazanin" pitchFamily="2" charset="-78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5017723" y="2056950"/>
              <a:ext cx="1219994" cy="1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5274366" y="1981200"/>
              <a:ext cx="200900" cy="9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>
              <a:off x="5170466" y="2667000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5209044" y="2247424"/>
              <a:ext cx="533398" cy="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4942660" y="3429000"/>
              <a:ext cx="10660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0800000">
              <a:off x="5094266" y="3492500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0800000">
              <a:off x="5094266" y="3962400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895600" y="340256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IP Phone</a:t>
              </a:r>
              <a:endParaRPr lang="en-US" b="1" dirty="0">
                <a:latin typeface="Times New Roman" pitchFamily="18" charset="0"/>
                <a:cs typeface="Mitra" pitchFamily="2" charset="-78"/>
              </a:endParaRPr>
            </a:p>
          </p:txBody>
        </p:sp>
        <p:cxnSp>
          <p:nvCxnSpPr>
            <p:cNvPr id="134" name="Straight Connector 133"/>
            <p:cNvCxnSpPr>
              <a:stCxn id="10" idx="2"/>
            </p:cNvCxnSpPr>
            <p:nvPr/>
          </p:nvCxnSpPr>
          <p:spPr>
            <a:xfrm>
              <a:off x="1603294" y="2705101"/>
              <a:ext cx="911306" cy="2857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114800" y="5267154"/>
              <a:ext cx="4572000" cy="8125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CMN: Call Management Network</a:t>
              </a:r>
            </a:p>
            <a:p>
              <a:pPr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IVR: Interactive Voice Response</a:t>
              </a:r>
              <a:endParaRPr lang="fa-IR" b="1" dirty="0" smtClean="0">
                <a:latin typeface="Times New Roman" pitchFamily="18" charset="0"/>
                <a:cs typeface="Mitra" pitchFamily="2" charset="-78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6025" y="22098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57450" y="48768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62" descr="cisco-ip-phone-7911g-p_22303vb.png"/>
            <p:cNvPicPr>
              <a:picLocks noChangeAspect="1"/>
            </p:cNvPicPr>
            <p:nvPr/>
          </p:nvPicPr>
          <p:blipFill>
            <a:blip r:embed="rId4"/>
            <a:srcRect l="22414" t="25172" r="22414" b="25173"/>
            <a:stretch>
              <a:fillRect/>
            </a:stretch>
          </p:blipFill>
          <p:spPr>
            <a:xfrm>
              <a:off x="4572000" y="3276600"/>
              <a:ext cx="457200" cy="411480"/>
            </a:xfrm>
            <a:prstGeom prst="rect">
              <a:avLst/>
            </a:prstGeom>
          </p:spPr>
        </p:pic>
        <p:pic>
          <p:nvPicPr>
            <p:cNvPr id="65" name="Picture 64" descr="cisco-ip-phone-7911g-p_22303vb.png"/>
            <p:cNvPicPr>
              <a:picLocks noChangeAspect="1"/>
            </p:cNvPicPr>
            <p:nvPr/>
          </p:nvPicPr>
          <p:blipFill>
            <a:blip r:embed="rId4"/>
            <a:srcRect l="22414" t="25172" r="22414" b="25173"/>
            <a:stretch>
              <a:fillRect/>
            </a:stretch>
          </p:blipFill>
          <p:spPr>
            <a:xfrm>
              <a:off x="4038600" y="3276600"/>
              <a:ext cx="457200" cy="411480"/>
            </a:xfrm>
            <a:prstGeom prst="rect">
              <a:avLst/>
            </a:prstGeom>
          </p:spPr>
        </p:pic>
        <p:cxnSp>
          <p:nvCxnSpPr>
            <p:cNvPr id="81" name="Straight Connector 80"/>
            <p:cNvCxnSpPr/>
            <p:nvPr/>
          </p:nvCxnSpPr>
          <p:spPr>
            <a:xfrm rot="10800000" flipV="1">
              <a:off x="7086600" y="2258524"/>
              <a:ext cx="8382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162800" y="2336530"/>
              <a:ext cx="8382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545080" y="27279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29840" y="53949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682240" y="3733800"/>
              <a:ext cx="1346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Soft Phone</a:t>
              </a:r>
              <a:endParaRPr lang="en-US" b="1" dirty="0">
                <a:latin typeface="Times New Roman" pitchFamily="18" charset="0"/>
                <a:cs typeface="Mitra" pitchFamily="2" charset="-78"/>
              </a:endParaRPr>
            </a:p>
          </p:txBody>
        </p:sp>
        <p:pic>
          <p:nvPicPr>
            <p:cNvPr id="85" name="Picture 84" descr="ميز-پشتيبان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8175" y="1095375"/>
              <a:ext cx="921067" cy="606135"/>
            </a:xfrm>
            <a:prstGeom prst="rect">
              <a:avLst/>
            </a:prstGeom>
          </p:spPr>
        </p:pic>
        <p:cxnSp>
          <p:nvCxnSpPr>
            <p:cNvPr id="88" name="Straight Connector 87"/>
            <p:cNvCxnSpPr/>
            <p:nvPr/>
          </p:nvCxnSpPr>
          <p:spPr>
            <a:xfrm>
              <a:off x="5105400" y="1447800"/>
              <a:ext cx="5222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9" name="Picture 88" descr="سوئيچ1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71975" y="2371725"/>
              <a:ext cx="809625" cy="676275"/>
            </a:xfrm>
            <a:prstGeom prst="rect">
              <a:avLst/>
            </a:prstGeom>
          </p:spPr>
        </p:pic>
        <p:pic>
          <p:nvPicPr>
            <p:cNvPr id="91" name="Picture 90" descr="لپ داپ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89076" y="3724275"/>
              <a:ext cx="406724" cy="371475"/>
            </a:xfrm>
            <a:prstGeom prst="rect">
              <a:avLst/>
            </a:prstGeom>
          </p:spPr>
        </p:pic>
        <p:pic>
          <p:nvPicPr>
            <p:cNvPr id="93" name="Picture 92" descr="لپ داپ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57725" y="3724275"/>
              <a:ext cx="406724" cy="371475"/>
            </a:xfrm>
            <a:prstGeom prst="rect">
              <a:avLst/>
            </a:prstGeom>
          </p:spPr>
        </p:pic>
        <p:cxnSp>
          <p:nvCxnSpPr>
            <p:cNvPr id="101" name="Straight Connector 100"/>
            <p:cNvCxnSpPr/>
            <p:nvPr/>
          </p:nvCxnSpPr>
          <p:spPr>
            <a:xfrm rot="10800000">
              <a:off x="5029200" y="2514600"/>
              <a:ext cx="446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4524375" y="2962275"/>
              <a:ext cx="5565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Switch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5029200" y="2895600"/>
              <a:ext cx="446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4" name="Picture 73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400" y="2209800"/>
            <a:ext cx="762000" cy="395941"/>
          </a:xfrm>
          <a:prstGeom prst="rect">
            <a:avLst/>
          </a:prstGeom>
        </p:spPr>
      </p:pic>
      <p:pic>
        <p:nvPicPr>
          <p:cNvPr id="75" name="Picture 74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6200" y="2209800"/>
            <a:ext cx="762000" cy="395941"/>
          </a:xfrm>
          <a:prstGeom prst="rect">
            <a:avLst/>
          </a:prstGeom>
        </p:spPr>
      </p:pic>
      <p:pic>
        <p:nvPicPr>
          <p:cNvPr id="76" name="Picture 75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400" y="2895600"/>
            <a:ext cx="762000" cy="395941"/>
          </a:xfrm>
          <a:prstGeom prst="rect">
            <a:avLst/>
          </a:prstGeom>
        </p:spPr>
      </p:pic>
      <p:pic>
        <p:nvPicPr>
          <p:cNvPr id="77" name="Picture 76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6200" y="2895600"/>
            <a:ext cx="762000" cy="395941"/>
          </a:xfrm>
          <a:prstGeom prst="rect">
            <a:avLst/>
          </a:prstGeom>
        </p:spPr>
      </p:pic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6</a:t>
            </a:fld>
            <a:endParaRPr lang="en-US" sz="1800" b="1" dirty="0">
              <a:cs typeface="Andalus" pitchFamily="2" charset="-7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876800" y="1371600"/>
            <a:ext cx="990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Mitra" pitchFamily="2" charset="-78"/>
              </a:rPr>
              <a:t>پيام گير</a:t>
            </a:r>
            <a:endParaRPr lang="en-US" sz="1400" b="1" dirty="0">
              <a:solidFill>
                <a:schemeClr val="tx1"/>
              </a:solidFill>
              <a:cs typeface="Mitra" pitchFamily="2" charset="-78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105589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5698375"/>
            <a:ext cx="2057400" cy="1159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ماموريت هاي </a:t>
            </a:r>
            <a:r>
              <a:rPr lang="en-US" sz="2800" b="1" dirty="0" smtClean="0">
                <a:latin typeface="Times New Roman" pitchFamily="18" charset="0"/>
                <a:cs typeface="B Nazanin" pitchFamily="2" charset="-78"/>
              </a:rPr>
              <a:t>CRM</a:t>
            </a:r>
            <a:endParaRPr lang="en-US" sz="28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1- براي هر مشتري يك پرونده در سيستم ايجاد مي شود و كليه تماسها و سوابق بصورت ركوردهاي مستقل به پرونده اضافه مي گردد.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2- هنگام تماس مستقيم و يا پيام مشتري،‌پرونده در اختيار پاسخ دهنده قرار مي گيرد تا پاسخ گويي به مشتري بر مبناي سوابق وي صورت پذيرد.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3- نيازهاي آتي مشتري ثبت مي شود تا در سر رسيد به مشتري تذكر داده شود.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4- سوالات مشتريان و پاسخ سازمان در يك نظام درختي ثبت مي شود و به مرور درخت دانش سازمان بوجود مي آيد و سازمان دانا مي شود.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en-US" sz="2400" b="1" dirty="0" smtClean="0">
                <a:cs typeface="B Nazanin" pitchFamily="2" charset="-78"/>
              </a:rPr>
              <a:t>     </a:t>
            </a:r>
            <a:r>
              <a:rPr lang="fa-IR" sz="2400" b="1" dirty="0" smtClean="0">
                <a:cs typeface="B Nazanin" pitchFamily="2" charset="-78"/>
              </a:rPr>
              <a:t>پاسخ اوپراتور به مشتري صرفا از طريق اين درخت انجام مي شود تا هزينه پاسخ گويي كاهش يابد.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7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067186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crm_syste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981200"/>
            <a:ext cx="1316294" cy="129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cs typeface="B Nazanin" pitchFamily="2" charset="-78"/>
              </a:rPr>
              <a:t>معماري سطح بالا</a:t>
            </a:r>
            <a:r>
              <a:rPr lang="en-US" sz="2800" b="1" dirty="0" smtClean="0">
                <a:cs typeface="B Nazanin" pitchFamily="2" charset="-78"/>
              </a:rPr>
              <a:t/>
            </a:r>
            <a:br>
              <a:rPr lang="en-US" sz="2800" b="1" dirty="0" smtClean="0">
                <a:cs typeface="B Nazanin" pitchFamily="2" charset="-78"/>
              </a:rPr>
            </a:br>
            <a:r>
              <a:rPr lang="fa-IR" sz="2800" b="1" dirty="0" smtClean="0">
                <a:cs typeface="B Nazanin" pitchFamily="2" charset="-78"/>
              </a:rPr>
              <a:t>ارتباط مشتري با </a:t>
            </a:r>
            <a:r>
              <a:rPr lang="en-US" sz="2800" b="1" dirty="0" smtClean="0">
                <a:latin typeface="Times New Roman" pitchFamily="18" charset="0"/>
                <a:cs typeface="B Nazanin" pitchFamily="2" charset="-78"/>
              </a:rPr>
              <a:t>CRM</a:t>
            </a:r>
            <a:endParaRPr lang="en-US" sz="2800" b="1" dirty="0">
              <a:latin typeface="Times New Roman" pitchFamily="18" charset="0"/>
              <a:cs typeface="B Nazanin" pitchFamily="2" charset="-7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2815" y="1066800"/>
            <a:ext cx="6776185" cy="5334000"/>
            <a:chOff x="152400" y="914400"/>
            <a:chExt cx="6776185" cy="5334000"/>
          </a:xfrm>
        </p:grpSpPr>
        <p:cxnSp>
          <p:nvCxnSpPr>
            <p:cNvPr id="83" name="Straight Arrow Connector 82"/>
            <p:cNvCxnSpPr>
              <a:endCxn id="42" idx="1"/>
            </p:cNvCxnSpPr>
            <p:nvPr/>
          </p:nvCxnSpPr>
          <p:spPr>
            <a:xfrm rot="16200000" flipH="1">
              <a:off x="2257270" y="4067330"/>
              <a:ext cx="1981200" cy="177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4953000" y="3711940"/>
              <a:ext cx="1085850" cy="494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038600" y="1524000"/>
              <a:ext cx="1219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CRM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6" name="Picture 25" descr="custom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" y="3520190"/>
              <a:ext cx="1171575" cy="47625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72190" y="3962400"/>
              <a:ext cx="6415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1400" b="1" dirty="0" smtClean="0">
                  <a:cs typeface="B Nazanin" pitchFamily="2" charset="-78"/>
                </a:rPr>
                <a:t>مشتري</a:t>
              </a:r>
              <a:endParaRPr lang="en-US" sz="1400" b="1" dirty="0">
                <a:cs typeface="B Nazanin" pitchFamily="2" charset="-78"/>
              </a:endParaRPr>
            </a:p>
          </p:txBody>
        </p:sp>
        <p:pic>
          <p:nvPicPr>
            <p:cNvPr id="28" name="Picture 27" descr="ميز پشتيبان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81200" y="3352800"/>
              <a:ext cx="1178810" cy="785087"/>
            </a:xfrm>
            <a:prstGeom prst="rect">
              <a:avLst/>
            </a:prstGeom>
          </p:spPr>
        </p:pic>
        <p:pic>
          <p:nvPicPr>
            <p:cNvPr id="35" name="Picture 34" descr="مركز پيام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38850" y="3247870"/>
              <a:ext cx="819150" cy="838200"/>
            </a:xfrm>
            <a:prstGeom prst="rect">
              <a:avLst/>
            </a:prstGeom>
          </p:spPr>
        </p:pic>
        <p:pic>
          <p:nvPicPr>
            <p:cNvPr id="36" name="Picture 35" descr="درخت دانش.bmp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57340" y="3687580"/>
              <a:ext cx="1123950" cy="1123950"/>
            </a:xfrm>
            <a:prstGeom prst="rect">
              <a:avLst/>
            </a:prstGeom>
          </p:spPr>
        </p:pic>
        <p:pic>
          <p:nvPicPr>
            <p:cNvPr id="39" name="Picture 38" descr="100950895323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97554" y="914400"/>
              <a:ext cx="1387797" cy="990600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>
            <a:xfrm>
              <a:off x="1676400" y="22098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IVR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33540" y="5638800"/>
              <a:ext cx="914400" cy="609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APP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" name="Straight Arrow Connector 46"/>
            <p:cNvCxnSpPr>
              <a:stCxn id="26" idx="0"/>
            </p:cNvCxnSpPr>
            <p:nvPr/>
          </p:nvCxnSpPr>
          <p:spPr>
            <a:xfrm rot="5400000" flipH="1" flipV="1">
              <a:off x="742599" y="2586389"/>
              <a:ext cx="929390" cy="9382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159240" y="378002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1" idx="2"/>
              <a:endCxn id="28" idx="0"/>
            </p:cNvCxnSpPr>
            <p:nvPr/>
          </p:nvCxnSpPr>
          <p:spPr>
            <a:xfrm rot="16200000" flipH="1">
              <a:off x="2009202" y="2791397"/>
              <a:ext cx="685800" cy="4370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194810" y="1477780"/>
              <a:ext cx="655820" cy="7782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1971102" y="2229683"/>
              <a:ext cx="1752600" cy="553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2713222" y="2453391"/>
              <a:ext cx="1329127" cy="776989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2758190" y="2545831"/>
              <a:ext cx="1329127" cy="776989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3160010" y="3666970"/>
              <a:ext cx="2878840" cy="184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038600" y="4648200"/>
              <a:ext cx="1219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>
                  <a:solidFill>
                    <a:schemeClr val="tx1"/>
                  </a:solidFill>
                  <a:cs typeface="B Nazanin" pitchFamily="2" charset="-78"/>
                </a:rPr>
                <a:t>درخت دانش</a:t>
              </a:r>
              <a:endParaRPr lang="en-US" sz="1400" b="1" dirty="0">
                <a:solidFill>
                  <a:schemeClr val="tx1"/>
                </a:solidFill>
                <a:cs typeface="B Nazanin" pitchFamily="2" charset="-78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5029200" y="2713220"/>
              <a:ext cx="1009650" cy="9237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169170" y="3856220"/>
              <a:ext cx="933140" cy="3633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976080" y="4056090"/>
              <a:ext cx="9525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1400" b="1" dirty="0" smtClean="0">
                  <a:cs typeface="B Nazanin" pitchFamily="2" charset="-78"/>
                </a:rPr>
                <a:t>ميز پشتيبان</a:t>
              </a:r>
              <a:endParaRPr lang="en-US" sz="1400" b="1" dirty="0">
                <a:cs typeface="B Nazanin" pitchFamily="2" charset="-78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66870" y="1675150"/>
              <a:ext cx="1219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>
                  <a:solidFill>
                    <a:schemeClr val="tx1"/>
                  </a:solidFill>
                  <a:cs typeface="B Nazanin" pitchFamily="2" charset="-78"/>
                </a:rPr>
                <a:t>پيام صوتي</a:t>
              </a:r>
              <a:endParaRPr lang="en-US" sz="1400" b="1" dirty="0">
                <a:solidFill>
                  <a:schemeClr val="tx1"/>
                </a:solidFill>
                <a:cs typeface="B Nazanin" pitchFamily="2" charset="-78"/>
              </a:endParaRP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8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0945307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كانال هاي ارتباطي مشتري با سازمان</a:t>
            </a:r>
            <a:endParaRPr lang="en-US" sz="2800" b="1" dirty="0">
              <a:cs typeface="B Nazanin" pitchFamily="2" charset="-78"/>
            </a:endParaRPr>
          </a:p>
        </p:txBody>
      </p:sp>
      <p:pic>
        <p:nvPicPr>
          <p:cNvPr id="6" name="Picture 5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41490"/>
            <a:ext cx="381000" cy="898666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3810000" y="25146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33800" y="55626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96000" y="4007370"/>
            <a:ext cx="1219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loud 47"/>
          <p:cNvSpPr/>
          <p:nvPr/>
        </p:nvSpPr>
        <p:spPr>
          <a:xfrm>
            <a:off x="2209800" y="5029200"/>
            <a:ext cx="1524000" cy="8382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(SMS)</a:t>
            </a:r>
          </a:p>
          <a:p>
            <a:pPr algn="ctr" rt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Cloud 48"/>
          <p:cNvSpPr/>
          <p:nvPr/>
        </p:nvSpPr>
        <p:spPr>
          <a:xfrm>
            <a:off x="2209800" y="2057400"/>
            <a:ext cx="1524000" cy="9144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PSTN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550170" y="3992380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4419600" y="2514600"/>
            <a:ext cx="1066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4191000" y="4267200"/>
            <a:ext cx="1447800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loud 25"/>
          <p:cNvSpPr/>
          <p:nvPr/>
        </p:nvSpPr>
        <p:spPr>
          <a:xfrm>
            <a:off x="2095500" y="3466890"/>
            <a:ext cx="1600200" cy="1018309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23" name="Picture 22" descr="تلفكس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209800"/>
            <a:ext cx="684548" cy="533400"/>
          </a:xfrm>
          <a:prstGeom prst="rect">
            <a:avLst/>
          </a:prstGeom>
        </p:spPr>
      </p:pic>
      <p:pic>
        <p:nvPicPr>
          <p:cNvPr id="32" name="Picture 31" descr="cellphon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7456" y="5210330"/>
            <a:ext cx="565573" cy="609600"/>
          </a:xfrm>
          <a:prstGeom prst="rect">
            <a:avLst/>
          </a:prstGeom>
        </p:spPr>
      </p:pic>
      <p:pic>
        <p:nvPicPr>
          <p:cNvPr id="36" name="Picture 35" descr="laptop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000" y="3653850"/>
            <a:ext cx="742950" cy="719239"/>
          </a:xfrm>
          <a:prstGeom prst="rect">
            <a:avLst/>
          </a:prstGeom>
        </p:spPr>
      </p:pic>
      <p:pic>
        <p:nvPicPr>
          <p:cNvPr id="45" name="Picture 44" descr="company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9000" y="3505200"/>
            <a:ext cx="1508510" cy="828675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7543800" y="431467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Company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 descr="IC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4000" y="3657600"/>
            <a:ext cx="1082843" cy="762000"/>
          </a:xfrm>
          <a:prstGeom prst="rect">
            <a:avLst/>
          </a:prstGeom>
        </p:spPr>
      </p:pic>
      <p:pic>
        <p:nvPicPr>
          <p:cNvPr id="27" name="Picture 26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968734"/>
            <a:ext cx="381000" cy="898666"/>
          </a:xfrm>
          <a:prstGeom prst="rect">
            <a:avLst/>
          </a:prstGeom>
        </p:spPr>
      </p:pic>
      <p:pic>
        <p:nvPicPr>
          <p:cNvPr id="28" name="Picture 27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90" y="1966210"/>
            <a:ext cx="381000" cy="898666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62400" y="5157192"/>
            <a:ext cx="531276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SMS- Short Message Service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GSM- Global System for Mobile Communication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ICT- Information and Communications Technology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9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004048" y="6309320"/>
            <a:ext cx="3960440" cy="369332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ketabeomid.ir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1228447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1712</TotalTime>
  <Words>1560</Words>
  <Application>Microsoft Office PowerPoint</Application>
  <PresentationFormat>On-screen Show (4:3)</PresentationFormat>
  <Paragraphs>373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0 Arshia</vt:lpstr>
      <vt:lpstr>Andalus</vt:lpstr>
      <vt:lpstr>Arial</vt:lpstr>
      <vt:lpstr>B Nazanin</vt:lpstr>
      <vt:lpstr>Calibri</vt:lpstr>
      <vt:lpstr>Century Schoolbook</vt:lpstr>
      <vt:lpstr>Mitra</vt:lpstr>
      <vt:lpstr>Nasim</vt:lpstr>
      <vt:lpstr>Nazanin</vt:lpstr>
      <vt:lpstr>Times New Roman</vt:lpstr>
      <vt:lpstr>Verdana</vt:lpstr>
      <vt:lpstr>Wingdings</vt:lpstr>
      <vt:lpstr>Wingdings 2</vt:lpstr>
      <vt:lpstr>Wingdings 3</vt:lpstr>
      <vt:lpstr>Concourse</vt:lpstr>
      <vt:lpstr>مديريت ارتباط با مشتري (CRM)</vt:lpstr>
      <vt:lpstr>متخصصان اعلام حضور مي كنند- ارتباط به وي وصل      مي شود. سوابق مشورت در ديتابيس ثبت مي شود.</vt:lpstr>
      <vt:lpstr> استراتژيهاي شبكه تلفن </vt:lpstr>
      <vt:lpstr> TDM (Time- Division Multiplexing)</vt:lpstr>
      <vt:lpstr> Phase I: VoIP (Voice over IP)  IP – TDM ( Internet Protocol – Time Division Multiplexing)</vt:lpstr>
      <vt:lpstr> Phase II: IP </vt:lpstr>
      <vt:lpstr>ماموريت هاي CRM</vt:lpstr>
      <vt:lpstr> معماري سطح بالا ارتباط مشتري با CRM</vt:lpstr>
      <vt:lpstr> كانال هاي ارتباطي مشتري با سازمان</vt:lpstr>
      <vt:lpstr> معرفي نرم افزار CRM</vt:lpstr>
      <vt:lpstr> معرفي نرم افزار CRM</vt:lpstr>
      <vt:lpstr> معرفي نرم افزار CRM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مستندسازی IMS و ممیزی داخلی</dc:title>
  <dc:creator>Admin</dc:creator>
  <cp:lastModifiedBy>Windows User</cp:lastModifiedBy>
  <cp:revision>137</cp:revision>
  <cp:lastPrinted>2014-10-15T13:38:33Z</cp:lastPrinted>
  <dcterms:created xsi:type="dcterms:W3CDTF">2014-03-22T08:36:21Z</dcterms:created>
  <dcterms:modified xsi:type="dcterms:W3CDTF">2018-06-07T17:51:17Z</dcterms:modified>
</cp:coreProperties>
</file>