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notesMasterIdLst>
    <p:notesMasterId r:id="rId30"/>
  </p:notesMasterIdLst>
  <p:handoutMasterIdLst>
    <p:handoutMasterId r:id="rId31"/>
  </p:handoutMasterIdLst>
  <p:sldIdLst>
    <p:sldId id="258" r:id="rId2"/>
    <p:sldId id="259" r:id="rId3"/>
    <p:sldId id="260" r:id="rId4"/>
    <p:sldId id="266" r:id="rId5"/>
    <p:sldId id="267" r:id="rId6"/>
    <p:sldId id="287" r:id="rId7"/>
    <p:sldId id="309" r:id="rId8"/>
    <p:sldId id="310" r:id="rId9"/>
    <p:sldId id="297" r:id="rId10"/>
    <p:sldId id="268" r:id="rId11"/>
    <p:sldId id="303" r:id="rId12"/>
    <p:sldId id="304" r:id="rId13"/>
    <p:sldId id="305" r:id="rId14"/>
    <p:sldId id="311" r:id="rId15"/>
    <p:sldId id="307" r:id="rId16"/>
    <p:sldId id="313" r:id="rId17"/>
    <p:sldId id="298" r:id="rId18"/>
    <p:sldId id="292" r:id="rId19"/>
    <p:sldId id="293" r:id="rId20"/>
    <p:sldId id="294" r:id="rId21"/>
    <p:sldId id="269" r:id="rId22"/>
    <p:sldId id="270" r:id="rId23"/>
    <p:sldId id="273" r:id="rId24"/>
    <p:sldId id="274" r:id="rId25"/>
    <p:sldId id="275" r:id="rId26"/>
    <p:sldId id="286" r:id="rId27"/>
    <p:sldId id="308" r:id="rId28"/>
    <p:sldId id="314" r:id="rId29"/>
  </p:sldIdLst>
  <p:sldSz cx="9144000" cy="6858000" type="screen4x3"/>
  <p:notesSz cx="6858000" cy="9144000"/>
  <p:defaultTextStyle>
    <a:defPPr>
      <a:defRPr lang="en-US"/>
    </a:defPPr>
    <a:lvl1pPr algn="r" rtl="0" fontAlgn="base">
      <a:spcBef>
        <a:spcPct val="0"/>
      </a:spcBef>
      <a:spcAft>
        <a:spcPct val="0"/>
      </a:spcAft>
      <a:defRPr b="1" kern="1200">
        <a:solidFill>
          <a:schemeClr val="tx1"/>
        </a:solidFill>
        <a:latin typeface="Arial" pitchFamily="34" charset="0"/>
        <a:ea typeface="+mn-ea"/>
        <a:cs typeface="Arial" pitchFamily="34" charset="0"/>
      </a:defRPr>
    </a:lvl1pPr>
    <a:lvl2pPr marL="457200" algn="r" rtl="0" fontAlgn="base">
      <a:spcBef>
        <a:spcPct val="0"/>
      </a:spcBef>
      <a:spcAft>
        <a:spcPct val="0"/>
      </a:spcAft>
      <a:defRPr b="1" kern="1200">
        <a:solidFill>
          <a:schemeClr val="tx1"/>
        </a:solidFill>
        <a:latin typeface="Arial" pitchFamily="34" charset="0"/>
        <a:ea typeface="+mn-ea"/>
        <a:cs typeface="Arial" pitchFamily="34" charset="0"/>
      </a:defRPr>
    </a:lvl2pPr>
    <a:lvl3pPr marL="914400" algn="r" rtl="0" fontAlgn="base">
      <a:spcBef>
        <a:spcPct val="0"/>
      </a:spcBef>
      <a:spcAft>
        <a:spcPct val="0"/>
      </a:spcAft>
      <a:defRPr b="1" kern="1200">
        <a:solidFill>
          <a:schemeClr val="tx1"/>
        </a:solidFill>
        <a:latin typeface="Arial" pitchFamily="34" charset="0"/>
        <a:ea typeface="+mn-ea"/>
        <a:cs typeface="Arial" pitchFamily="34" charset="0"/>
      </a:defRPr>
    </a:lvl3pPr>
    <a:lvl4pPr marL="1371600" algn="r" rtl="0" fontAlgn="base">
      <a:spcBef>
        <a:spcPct val="0"/>
      </a:spcBef>
      <a:spcAft>
        <a:spcPct val="0"/>
      </a:spcAft>
      <a:defRPr b="1" kern="1200">
        <a:solidFill>
          <a:schemeClr val="tx1"/>
        </a:solidFill>
        <a:latin typeface="Arial" pitchFamily="34" charset="0"/>
        <a:ea typeface="+mn-ea"/>
        <a:cs typeface="Arial" pitchFamily="34" charset="0"/>
      </a:defRPr>
    </a:lvl4pPr>
    <a:lvl5pPr marL="1828800" algn="r" rtl="0" fontAlgn="base">
      <a:spcBef>
        <a:spcPct val="0"/>
      </a:spcBef>
      <a:spcAft>
        <a:spcPct val="0"/>
      </a:spcAft>
      <a:defRPr b="1" kern="1200">
        <a:solidFill>
          <a:schemeClr val="tx1"/>
        </a:solidFill>
        <a:latin typeface="Arial" pitchFamily="34" charset="0"/>
        <a:ea typeface="+mn-ea"/>
        <a:cs typeface="Arial" pitchFamily="34" charset="0"/>
      </a:defRPr>
    </a:lvl5pPr>
    <a:lvl6pPr marL="2286000" algn="l" defTabSz="914400" rtl="0" eaLnBrk="1" latinLnBrk="0" hangingPunct="1">
      <a:defRPr b="1" kern="1200">
        <a:solidFill>
          <a:schemeClr val="tx1"/>
        </a:solidFill>
        <a:latin typeface="Arial" pitchFamily="34" charset="0"/>
        <a:ea typeface="+mn-ea"/>
        <a:cs typeface="Arial" pitchFamily="34" charset="0"/>
      </a:defRPr>
    </a:lvl6pPr>
    <a:lvl7pPr marL="2743200" algn="l" defTabSz="914400" rtl="0" eaLnBrk="1" latinLnBrk="0" hangingPunct="1">
      <a:defRPr b="1" kern="1200">
        <a:solidFill>
          <a:schemeClr val="tx1"/>
        </a:solidFill>
        <a:latin typeface="Arial" pitchFamily="34" charset="0"/>
        <a:ea typeface="+mn-ea"/>
        <a:cs typeface="Arial" pitchFamily="34" charset="0"/>
      </a:defRPr>
    </a:lvl7pPr>
    <a:lvl8pPr marL="3200400" algn="l" defTabSz="914400" rtl="0" eaLnBrk="1" latinLnBrk="0" hangingPunct="1">
      <a:defRPr b="1" kern="1200">
        <a:solidFill>
          <a:schemeClr val="tx1"/>
        </a:solidFill>
        <a:latin typeface="Arial" pitchFamily="34" charset="0"/>
        <a:ea typeface="+mn-ea"/>
        <a:cs typeface="Arial" pitchFamily="34" charset="0"/>
      </a:defRPr>
    </a:lvl8pPr>
    <a:lvl9pPr marL="3657600" algn="l" defTabSz="914400" rtl="0" eaLnBrk="1" latinLnBrk="0" hangingPunct="1">
      <a:defRPr b="1"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1B1A00"/>
    <a:srgbClr val="FF9933"/>
    <a:srgbClr val="693E39"/>
    <a:srgbClr val="D39A91"/>
    <a:srgbClr val="565751"/>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58" autoAdjust="0"/>
  </p:normalViewPr>
  <p:slideViewPr>
    <p:cSldViewPr>
      <p:cViewPr varScale="1">
        <p:scale>
          <a:sx n="69" d="100"/>
          <a:sy n="69" d="100"/>
        </p:scale>
        <p:origin x="14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73F91D8-A10E-4D17-9480-8F5AF2C847BF}" type="datetimeFigureOut">
              <a:rPr lang="en-US"/>
              <a:pPr>
                <a:defRPr/>
              </a:pPr>
              <a:t>4/14/2018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F5DD6A3-EB04-49C7-9A06-50A766873C9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cs typeface="Arial" charset="0"/>
              </a:defRPr>
            </a:lvl1pPr>
          </a:lstStyle>
          <a:p>
            <a:pPr>
              <a:defRPr/>
            </a:pPr>
            <a:fld id="{A3CB5836-94AA-4235-8AA5-D4FB3560D4F3}" type="datetimeFigureOut">
              <a:rPr lang="en-US"/>
              <a:pPr>
                <a:defRPr/>
              </a:pPr>
              <a:t>4/14/2018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6AAA4938-1A41-47D8-8C6D-6E687AB6ACC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ED4E1327-D937-48EE-8BCA-7B8A3847A50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392D5306-1AB9-41D7-8000-79A358A73D4C}" type="slidenum">
              <a:rPr lang="en-US"/>
              <a:pPr>
                <a:defRPr/>
              </a:pPr>
              <a:t>‹#›</a:t>
            </a:fld>
            <a:endParaRPr lang="en-US"/>
          </a:p>
        </p:txBody>
      </p:sp>
    </p:spTree>
  </p:cSld>
  <p:clrMapOvr>
    <a:masterClrMapping/>
  </p:clrMapOvr>
  <p:transition>
    <p:pull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603F824-B5DB-4A30-87E5-17433B818757}" type="slidenum">
              <a:rPr lang="en-US"/>
              <a:pPr>
                <a:defRPr/>
              </a:pPr>
              <a:t>‹#›</a:t>
            </a:fld>
            <a:endParaRPr lang="en-US"/>
          </a:p>
        </p:txBody>
      </p:sp>
    </p:spTree>
  </p:cSld>
  <p:clrMapOvr>
    <a:masterClrMapping/>
  </p:clrMapOvr>
  <p:transition>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CC8EFA6-E745-4EC1-BCFC-4ECB20FAB6E5}" type="slidenum">
              <a:rPr lang="en-US"/>
              <a:pPr>
                <a:defRPr/>
              </a:pPr>
              <a:t>‹#›</a:t>
            </a:fld>
            <a:endParaRPr lang="en-US"/>
          </a:p>
        </p:txBody>
      </p:sp>
    </p:spTree>
  </p:cSld>
  <p:clrMapOvr>
    <a:masterClrMapping/>
  </p:clrMapOvr>
  <p:transition>
    <p:pull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17DB5F-D1C5-4065-A14D-42B0B00384D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pull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1C14D54-91C2-43FC-8BF6-FB74A8DBD6D3}" type="slidenum">
              <a:rPr lang="en-US"/>
              <a:pPr>
                <a:defRPr/>
              </a:pPr>
              <a:t>‹#›</a:t>
            </a:fld>
            <a:endParaRPr lang="en-US"/>
          </a:p>
        </p:txBody>
      </p:sp>
    </p:spTree>
  </p:cSld>
  <p:clrMapOvr>
    <a:masterClrMapping/>
  </p:clrMapOvr>
  <p:transition>
    <p:pull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A6630169-6845-4ADA-B217-542EB9CBA88A}" type="slidenum">
              <a:rPr lang="en-US"/>
              <a:pPr>
                <a:defRPr/>
              </a:pPr>
              <a:t>‹#›</a:t>
            </a:fld>
            <a:endParaRPr lang="en-US"/>
          </a:p>
        </p:txBody>
      </p:sp>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FEF039D-545E-4FC4-8C1D-30B8234FA853}" type="slidenum">
              <a:rPr lang="en-US"/>
              <a:pPr>
                <a:defRPr/>
              </a:pPr>
              <a:t>‹#›</a:t>
            </a:fld>
            <a:endParaRPr lang="en-US"/>
          </a:p>
        </p:txBody>
      </p:sp>
    </p:spTree>
  </p:cSld>
  <p:clrMapOvr>
    <a:masterClrMapping/>
  </p:clrMapOvr>
  <p:transition>
    <p:pull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56E5C79-A870-481D-AA2B-404653443E29}" type="slidenum">
              <a:rPr lang="en-US"/>
              <a:pPr>
                <a:defRPr/>
              </a:pPr>
              <a:t>‹#›</a:t>
            </a:fld>
            <a:endParaRPr lang="en-US"/>
          </a:p>
        </p:txBody>
      </p:sp>
    </p:spTree>
  </p:cSld>
  <p:clrMapOvr>
    <a:masterClrMapping/>
  </p:clrMapOvr>
  <p:transition>
    <p:pull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C393924-3FE5-474F-B9F9-193B4C3E52DA}" type="slidenum">
              <a:rPr lang="en-US"/>
              <a:pPr>
                <a:defRPr/>
              </a:pPr>
              <a:t>‹#›</a:t>
            </a:fld>
            <a:endParaRPr lang="en-US"/>
          </a:p>
        </p:txBody>
      </p:sp>
    </p:spTree>
  </p:cSld>
  <p:clrMapOvr>
    <a:masterClrMapping/>
  </p:clrMapOvr>
  <p:transition>
    <p:pull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0673B3F-A549-4E97-9C92-8169A2C092EB}" type="slidenum">
              <a:rPr lang="en-US"/>
              <a:pPr>
                <a:defRPr/>
              </a:pPr>
              <a:t>‹#›</a:t>
            </a:fld>
            <a:endParaRPr lang="en-US"/>
          </a:p>
        </p:txBody>
      </p:sp>
    </p:spTree>
  </p:cSld>
  <p:clrMapOvr>
    <a:masterClrMapping/>
  </p:clrMapOvr>
  <p:transition>
    <p:pull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ECDD4596-448C-4D85-9BFA-BEF58C906116}"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14" r:id="rId1"/>
    <p:sldLayoutId id="2147483906" r:id="rId2"/>
    <p:sldLayoutId id="2147483915" r:id="rId3"/>
    <p:sldLayoutId id="2147483907" r:id="rId4"/>
    <p:sldLayoutId id="2147483908" r:id="rId5"/>
    <p:sldLayoutId id="2147483909" r:id="rId6"/>
    <p:sldLayoutId id="2147483910" r:id="rId7"/>
    <p:sldLayoutId id="2147483911" r:id="rId8"/>
    <p:sldLayoutId id="2147483916" r:id="rId9"/>
    <p:sldLayoutId id="2147483912" r:id="rId10"/>
    <p:sldLayoutId id="2147483913" r:id="rId11"/>
  </p:sldLayoutIdLst>
  <p:transition>
    <p:pull dir="d"/>
  </p:transition>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D2DA7A"/>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D2DA7A"/>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FADA7A"/>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1600200"/>
            <a:ext cx="8382000" cy="4114800"/>
          </a:xfrm>
          <a:prstGeom prst="rect">
            <a:avLst/>
          </a:prstGeom>
          <a:noFill/>
          <a:ln w="9525">
            <a:noFill/>
            <a:miter lim="800000"/>
            <a:headEnd/>
            <a:tailEnd/>
          </a:ln>
        </p:spPr>
        <p:txBody>
          <a:bodyPr/>
          <a:lstStyle/>
          <a:p>
            <a:pPr marL="342900" indent="-342900" algn="ctr" rtl="1">
              <a:lnSpc>
                <a:spcPct val="80000"/>
              </a:lnSpc>
              <a:spcBef>
                <a:spcPct val="20000"/>
              </a:spcBef>
            </a:pPr>
            <a:r>
              <a:rPr lang="fa-IR" sz="4400" dirty="0" smtClean="0">
                <a:latin typeface="Tahoma" pitchFamily="34" charset="0"/>
                <a:cs typeface="Tahoma" pitchFamily="34" charset="0"/>
              </a:rPr>
              <a:t>مدیریت علمی- تیلور</a:t>
            </a:r>
            <a:endParaRPr lang="fa-IR" sz="4400" dirty="0">
              <a:latin typeface="Tahoma" pitchFamily="34" charset="0"/>
              <a:cs typeface="Tahoma" pitchFamily="34" charset="0"/>
            </a:endParaRPr>
          </a:p>
          <a:p>
            <a:pPr marL="342900" indent="-342900" algn="ctr" rtl="1">
              <a:lnSpc>
                <a:spcPct val="80000"/>
              </a:lnSpc>
              <a:spcBef>
                <a:spcPct val="20000"/>
              </a:spcBef>
            </a:pPr>
            <a:endParaRPr lang="en-US" sz="5400" dirty="0">
              <a:latin typeface="+mj-lt"/>
              <a:cs typeface="Titr" pitchFamily="2" charset="-78"/>
            </a:endParaRPr>
          </a:p>
          <a:p>
            <a:pPr marL="342900" indent="-342900" rtl="1">
              <a:lnSpc>
                <a:spcPct val="150000"/>
              </a:lnSpc>
              <a:spcBef>
                <a:spcPct val="20000"/>
              </a:spcBef>
            </a:pPr>
            <a:r>
              <a:rPr lang="fa-IR" sz="4800" dirty="0">
                <a:latin typeface="+mj-lt"/>
                <a:cs typeface="B Nazanin" pitchFamily="2" charset="-78"/>
              </a:rPr>
              <a:t>نام </a:t>
            </a:r>
            <a:r>
              <a:rPr lang="fa-IR" sz="4800" dirty="0" smtClean="0">
                <a:latin typeface="+mj-lt"/>
                <a:cs typeface="B Nazanin" pitchFamily="2" charset="-78"/>
              </a:rPr>
              <a:t>درس:تئوری </a:t>
            </a:r>
            <a:r>
              <a:rPr lang="fa-IR" sz="4800" dirty="0">
                <a:latin typeface="+mj-lt"/>
                <a:cs typeface="B Nazanin" pitchFamily="2" charset="-78"/>
              </a:rPr>
              <a:t>های پیشرفته مدیریت</a:t>
            </a:r>
          </a:p>
          <a:p>
            <a:pPr marL="342900" indent="-342900" rtl="1">
              <a:lnSpc>
                <a:spcPct val="80000"/>
              </a:lnSpc>
              <a:spcBef>
                <a:spcPct val="20000"/>
              </a:spcBef>
            </a:pPr>
            <a:endParaRPr lang="fa-IR" sz="4400" dirty="0">
              <a:cs typeface="B Nazanin" pitchFamily="2" charset="-78"/>
            </a:endParaRPr>
          </a:p>
          <a:p>
            <a:pPr marL="342900" indent="-342900" rtl="1">
              <a:lnSpc>
                <a:spcPct val="80000"/>
              </a:lnSpc>
              <a:spcBef>
                <a:spcPct val="20000"/>
              </a:spcBef>
            </a:pPr>
            <a:endParaRPr lang="fa-IR" sz="4400" dirty="0">
              <a:cs typeface="B Nazanin" pitchFamily="2" charset="-78"/>
            </a:endParaRPr>
          </a:p>
          <a:p>
            <a:pPr marL="342900" indent="-342900" algn="ctr" rtl="1">
              <a:lnSpc>
                <a:spcPct val="80000"/>
              </a:lnSpc>
              <a:spcBef>
                <a:spcPct val="20000"/>
              </a:spcBef>
            </a:pPr>
            <a:endParaRPr lang="fa-IR" sz="6600" dirty="0">
              <a:cs typeface="Titr" pitchFamily="2" charset="-78"/>
            </a:endParaRPr>
          </a:p>
          <a:p>
            <a:pPr marL="342900" indent="-342900" algn="ctr" rtl="1">
              <a:lnSpc>
                <a:spcPct val="80000"/>
              </a:lnSpc>
              <a:spcBef>
                <a:spcPct val="20000"/>
              </a:spcBef>
            </a:pPr>
            <a:endParaRPr lang="fa-IR" sz="6600" dirty="0">
              <a:cs typeface="Titr" pitchFamily="2" charset="-78"/>
            </a:endParaRPr>
          </a:p>
          <a:p>
            <a:pPr marL="342900" indent="-342900" algn="ctr" rtl="1">
              <a:lnSpc>
                <a:spcPct val="80000"/>
              </a:lnSpc>
              <a:spcBef>
                <a:spcPct val="20000"/>
              </a:spcBef>
            </a:pPr>
            <a:endParaRPr lang="en-US" sz="6600" dirty="0">
              <a:cs typeface="Titr" pitchFamily="2" charset="-78"/>
            </a:endParaRPr>
          </a:p>
        </p:txBody>
      </p:sp>
      <p:sp>
        <p:nvSpPr>
          <p:cNvPr id="6147" name="Text Box 3"/>
          <p:cNvSpPr txBox="1">
            <a:spLocks noChangeArrowheads="1"/>
          </p:cNvSpPr>
          <p:nvPr/>
        </p:nvSpPr>
        <p:spPr bwMode="auto">
          <a:xfrm>
            <a:off x="762000" y="6096000"/>
            <a:ext cx="304800" cy="396875"/>
          </a:xfrm>
          <a:prstGeom prst="rect">
            <a:avLst/>
          </a:prstGeom>
          <a:noFill/>
          <a:ln w="9525">
            <a:noFill/>
            <a:miter lim="800000"/>
            <a:headEnd/>
            <a:tailEnd/>
          </a:ln>
        </p:spPr>
        <p:txBody>
          <a:bodyPr>
            <a:spAutoFit/>
          </a:bodyPr>
          <a:lstStyle/>
          <a:p>
            <a:pPr algn="l">
              <a:spcBef>
                <a:spcPct val="50000"/>
              </a:spcBef>
            </a:pPr>
            <a:r>
              <a:rPr lang="fa-IR" sz="2000">
                <a:latin typeface="Tahoma" pitchFamily="34" charset="0"/>
              </a:rPr>
              <a:t>2</a:t>
            </a:r>
            <a:endParaRPr lang="en-US" sz="2000">
              <a:latin typeface="Tahoma" pitchFamily="34"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3000" fill="hold"/>
                                        <p:tgtEl>
                                          <p:spTgt spid="7170"/>
                                        </p:tgtEl>
                                        <p:attrNameLst>
                                          <p:attrName>ppt_w</p:attrName>
                                        </p:attrNameLst>
                                      </p:cBhvr>
                                      <p:tavLst>
                                        <p:tav tm="0">
                                          <p:val>
                                            <p:fltVal val="0"/>
                                          </p:val>
                                        </p:tav>
                                        <p:tav tm="100000">
                                          <p:val>
                                            <p:strVal val="#ppt_w"/>
                                          </p:val>
                                        </p:tav>
                                      </p:tavLst>
                                    </p:anim>
                                    <p:anim calcmode="lin" valueType="num">
                                      <p:cBhvr>
                                        <p:cTn id="8" dur="3000" fill="hold"/>
                                        <p:tgtEl>
                                          <p:spTgt spid="7170"/>
                                        </p:tgtEl>
                                        <p:attrNameLst>
                                          <p:attrName>ppt_h</p:attrName>
                                        </p:attrNameLst>
                                      </p:cBhvr>
                                      <p:tavLst>
                                        <p:tav tm="0">
                                          <p:val>
                                            <p:fltVal val="0"/>
                                          </p:val>
                                        </p:tav>
                                        <p:tav tm="100000">
                                          <p:val>
                                            <p:strVal val="#ppt_h"/>
                                          </p:val>
                                        </p:tav>
                                      </p:tavLst>
                                    </p:anim>
                                    <p:animEffect transition="in" filter="fade">
                                      <p:cBhvr>
                                        <p:cTn id="9" dur="30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009650"/>
            <a:ext cx="8229600" cy="742950"/>
          </a:xfrm>
        </p:spPr>
        <p:txBody>
          <a:bodyPr/>
          <a:lstStyle/>
          <a:p>
            <a:pPr algn="r" rtl="1" eaLnBrk="1" hangingPunct="1"/>
            <a:r>
              <a:rPr lang="fa-IR" sz="4000" b="1" smtClean="0">
                <a:solidFill>
                  <a:schemeClr val="tx1"/>
                </a:solidFill>
                <a:cs typeface="B Nazanin" pitchFamily="2" charset="-78"/>
              </a:rPr>
              <a:t>اصول مديريت در نظام مديريت علمی تيلور  </a:t>
            </a:r>
            <a:endParaRPr lang="en-US" sz="4000" b="1" smtClean="0">
              <a:solidFill>
                <a:schemeClr val="tx1"/>
              </a:solidFill>
              <a:cs typeface="B Nazanin" pitchFamily="2" charset="-78"/>
            </a:endParaRPr>
          </a:p>
        </p:txBody>
      </p:sp>
      <p:sp>
        <p:nvSpPr>
          <p:cNvPr id="15363" name="Rectangle 3"/>
          <p:cNvSpPr>
            <a:spLocks noGrp="1" noChangeArrowheads="1"/>
          </p:cNvSpPr>
          <p:nvPr>
            <p:ph idx="1"/>
          </p:nvPr>
        </p:nvSpPr>
        <p:spPr>
          <a:xfrm>
            <a:off x="-152400" y="1981200"/>
            <a:ext cx="9448800" cy="4419600"/>
          </a:xfrm>
        </p:spPr>
        <p:txBody>
          <a:bodyPr/>
          <a:lstStyle/>
          <a:p>
            <a:pPr marL="990600" lvl="1" indent="-533400" algn="r" rtl="1" eaLnBrk="1" hangingPunct="1">
              <a:lnSpc>
                <a:spcPct val="150000"/>
              </a:lnSpc>
              <a:buFont typeface="Wingdings 2" pitchFamily="18" charset="2"/>
              <a:buNone/>
            </a:pPr>
            <a:r>
              <a:rPr lang="fa-IR" sz="2800" smtClean="0">
                <a:cs typeface="B Nazanin" pitchFamily="2" charset="-78"/>
              </a:rPr>
              <a:t>تیلور در ابتدای به عنوان کارگر یدی 12 سال کار کرد و در  همان شرکت مدیر اصلی شد و  در سال 1883 از طریق تحصیل شبانه در موسسه استیونس موفق به اخذ مدرک مهندسی مکانیک گردید.</a:t>
            </a:r>
          </a:p>
          <a:p>
            <a:pPr marL="990600" lvl="1" indent="-533400" algn="r" rtl="1" eaLnBrk="1" hangingPunct="1">
              <a:lnSpc>
                <a:spcPct val="150000"/>
              </a:lnSpc>
              <a:buFont typeface="Wingdings 2" pitchFamily="18" charset="2"/>
              <a:buNone/>
            </a:pPr>
            <a:endParaRPr lang="fa-IR" sz="2800" smtClean="0">
              <a:cs typeface="B Nazanin" pitchFamily="2" charset="-78"/>
            </a:endParaRPr>
          </a:p>
        </p:txBody>
      </p:sp>
      <p:sp>
        <p:nvSpPr>
          <p:cNvPr id="15364" name="Text Box 5"/>
          <p:cNvSpPr txBox="1">
            <a:spLocks noChangeArrowheads="1"/>
          </p:cNvSpPr>
          <p:nvPr/>
        </p:nvSpPr>
        <p:spPr bwMode="auto">
          <a:xfrm>
            <a:off x="457200" y="6096000"/>
            <a:ext cx="609600" cy="396875"/>
          </a:xfrm>
          <a:prstGeom prst="rect">
            <a:avLst/>
          </a:prstGeom>
          <a:noFill/>
          <a:ln w="9525">
            <a:noFill/>
            <a:miter lim="800000"/>
            <a:headEnd/>
            <a:tailEnd/>
          </a:ln>
        </p:spPr>
        <p:txBody>
          <a:bodyPr>
            <a:spAutoFit/>
          </a:bodyPr>
          <a:lstStyle/>
          <a:p>
            <a:pPr algn="l">
              <a:spcBef>
                <a:spcPct val="50000"/>
              </a:spcBef>
            </a:pPr>
            <a:r>
              <a:rPr lang="fa-IR" sz="2000">
                <a:latin typeface="Tahoma" pitchFamily="34" charset="0"/>
              </a:rPr>
              <a:t>1</a:t>
            </a:r>
            <a:r>
              <a:rPr lang="en-US" sz="2000">
                <a:latin typeface="Tahoma" pitchFamily="34" charset="0"/>
              </a:rPr>
              <a:t>2</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7410"/>
                                        </p:tgtEl>
                                        <p:attrNameLst>
                                          <p:attrName>style.visibility</p:attrName>
                                        </p:attrNameLst>
                                      </p:cBhvr>
                                      <p:to>
                                        <p:strVal val="visible"/>
                                      </p:to>
                                    </p:set>
                                    <p:anim calcmode="discrete" valueType="clr">
                                      <p:cBhvr override="childStyle">
                                        <p:cTn id="7" dur="80"/>
                                        <p:tgtEl>
                                          <p:spTgt spid="1741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7410"/>
                                        </p:tgtEl>
                                        <p:attrNameLst>
                                          <p:attrName>fillcolor</p:attrName>
                                        </p:attrNameLst>
                                      </p:cBhvr>
                                      <p:tavLst>
                                        <p:tav tm="0">
                                          <p:val>
                                            <p:clrVal>
                                              <a:schemeClr val="accent2"/>
                                            </p:clrVal>
                                          </p:val>
                                        </p:tav>
                                        <p:tav tm="50000">
                                          <p:val>
                                            <p:clrVal>
                                              <a:schemeClr val="hlink"/>
                                            </p:clrVal>
                                          </p:val>
                                        </p:tav>
                                      </p:tavLst>
                                    </p:anim>
                                    <p:set>
                                      <p:cBhvr>
                                        <p:cTn id="9" dur="80"/>
                                        <p:tgtEl>
                                          <p:spTgt spid="174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457200"/>
            <a:ext cx="8229600" cy="1143000"/>
          </a:xfrm>
        </p:spPr>
        <p:txBody>
          <a:bodyPr/>
          <a:lstStyle/>
          <a:p>
            <a:pPr algn="r" rtl="1" eaLnBrk="1" hangingPunct="1"/>
            <a:r>
              <a:rPr lang="fa-IR" dirty="0" smtClean="0">
                <a:latin typeface="Tahoma" pitchFamily="34" charset="0"/>
                <a:cs typeface="Tahoma" pitchFamily="34" charset="0"/>
              </a:rPr>
              <a:t>تعریف :</a:t>
            </a:r>
            <a:endParaRPr lang="en-US" dirty="0" smtClean="0">
              <a:latin typeface="Tahoma" pitchFamily="34" charset="0"/>
              <a:cs typeface="Tahoma" pitchFamily="34" charset="0"/>
            </a:endParaRPr>
          </a:p>
        </p:txBody>
      </p:sp>
      <p:sp>
        <p:nvSpPr>
          <p:cNvPr id="16387" name="Content Placeholder 2"/>
          <p:cNvSpPr>
            <a:spLocks noGrp="1"/>
          </p:cNvSpPr>
          <p:nvPr>
            <p:ph idx="1"/>
          </p:nvPr>
        </p:nvSpPr>
        <p:spPr>
          <a:xfrm>
            <a:off x="457200" y="1752600"/>
            <a:ext cx="8229600" cy="4389438"/>
          </a:xfrm>
        </p:spPr>
        <p:txBody>
          <a:bodyPr/>
          <a:lstStyle/>
          <a:p>
            <a:pPr algn="r" rtl="1" eaLnBrk="1" hangingPunct="1"/>
            <a:r>
              <a:rPr lang="fa-IR" sz="2800" dirty="0" smtClean="0">
                <a:latin typeface="Tahoma" pitchFamily="34" charset="0"/>
                <a:ea typeface="Majalla UI"/>
                <a:cs typeface="Tahoma" pitchFamily="34" charset="0"/>
              </a:rPr>
              <a:t>انسان درجه یک (</a:t>
            </a:r>
            <a:r>
              <a:rPr lang="en-US" sz="2800" dirty="0" smtClean="0">
                <a:latin typeface="Tahoma" pitchFamily="34" charset="0"/>
                <a:cs typeface="Tahoma" pitchFamily="34" charset="0"/>
              </a:rPr>
              <a:t>FIRST CLASS</a:t>
            </a:r>
            <a:r>
              <a:rPr lang="fa-IR" sz="2800" dirty="0" smtClean="0">
                <a:latin typeface="Tahoma" pitchFamily="34" charset="0"/>
                <a:ea typeface="Majalla UI"/>
                <a:cs typeface="Tahoma" pitchFamily="34" charset="0"/>
              </a:rPr>
              <a:t>):</a:t>
            </a:r>
            <a:br>
              <a:rPr lang="fa-IR" sz="2800" dirty="0" smtClean="0">
                <a:latin typeface="Tahoma" pitchFamily="34" charset="0"/>
                <a:ea typeface="Majalla UI"/>
                <a:cs typeface="Tahoma" pitchFamily="34" charset="0"/>
              </a:rPr>
            </a:br>
            <a:r>
              <a:rPr lang="fa-IR" sz="2800" dirty="0" smtClean="0">
                <a:latin typeface="Tahoma" pitchFamily="34" charset="0"/>
                <a:cs typeface="Tahoma" pitchFamily="34" charset="0"/>
              </a:rPr>
              <a:t>دارای انگیز ه بالاست و کار خودش را به سمت جلو پیش می برد به جای آنکه وقتش را هدر دهد یا اینکه نتیجه را محدود سازد چنین انسانی به طور ایده آل می بایست برای وظیفه ای مناسب انتخاب گردد و تحت حمایت مدیریت از طریق انگیزه های مالی قرار گیرد.</a:t>
            </a:r>
            <a:endParaRPr lang="en-US" sz="2800" dirty="0" smtClean="0">
              <a:latin typeface="Tahoma" pitchFamily="34" charset="0"/>
              <a:cs typeface="Tahoma" pitchFamily="34" charset="0"/>
            </a:endParaRPr>
          </a:p>
          <a:p>
            <a:pPr algn="r" rtl="1" eaLnBrk="1" hangingPunct="1"/>
            <a:endParaRPr lang="fa-IR" sz="4000" dirty="0" smtClean="0">
              <a:ea typeface="Majalla UI"/>
            </a:endParaRPr>
          </a:p>
        </p:txBody>
      </p:sp>
      <p:sp>
        <p:nvSpPr>
          <p:cNvPr id="16388" name="Rectangle 3"/>
          <p:cNvSpPr>
            <a:spLocks noChangeArrowheads="1"/>
          </p:cNvSpPr>
          <p:nvPr/>
        </p:nvSpPr>
        <p:spPr bwMode="auto">
          <a:xfrm>
            <a:off x="685800" y="6096000"/>
            <a:ext cx="479425" cy="369888"/>
          </a:xfrm>
          <a:prstGeom prst="rect">
            <a:avLst/>
          </a:prstGeom>
          <a:noFill/>
          <a:ln w="9525">
            <a:noFill/>
            <a:miter lim="800000"/>
            <a:headEnd/>
            <a:tailEnd/>
          </a:ln>
        </p:spPr>
        <p:txBody>
          <a:bodyPr wrap="none">
            <a:spAutoFit/>
          </a:bodyPr>
          <a:lstStyle/>
          <a:p>
            <a:pPr algn="l">
              <a:spcBef>
                <a:spcPct val="50000"/>
              </a:spcBef>
            </a:pPr>
            <a:r>
              <a:rPr lang="en-US">
                <a:latin typeface="Tahoma" pitchFamily="34" charset="0"/>
              </a:rPr>
              <a:t>13</a:t>
            </a:r>
          </a:p>
        </p:txBody>
      </p:sp>
    </p:spTree>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r" rtl="1" eaLnBrk="1" hangingPunct="1"/>
            <a:r>
              <a:rPr lang="fa-IR" dirty="0" smtClean="0"/>
              <a:t>انسان متوسط:</a:t>
            </a:r>
            <a:endParaRPr lang="en-US" dirty="0" smtClean="0"/>
          </a:p>
        </p:txBody>
      </p:sp>
      <p:sp>
        <p:nvSpPr>
          <p:cNvPr id="17411" name="Content Placeholder 2"/>
          <p:cNvSpPr>
            <a:spLocks noGrp="1"/>
          </p:cNvSpPr>
          <p:nvPr>
            <p:ph idx="1"/>
          </p:nvPr>
        </p:nvSpPr>
        <p:spPr/>
        <p:txBody>
          <a:bodyPr/>
          <a:lstStyle/>
          <a:p>
            <a:pPr algn="just" rtl="1" eaLnBrk="1" hangingPunct="1"/>
            <a:r>
              <a:rPr lang="fa-IR" sz="3600" dirty="0" smtClean="0">
                <a:latin typeface="Tahoma" pitchFamily="34" charset="0"/>
                <a:cs typeface="Tahoma" pitchFamily="34" charset="0"/>
              </a:rPr>
              <a:t>تمایل یک انسان متوسط به سوی کار کردن با یک سرعت آهسته و آسان است. </a:t>
            </a:r>
            <a:endParaRPr lang="en-US" sz="3600" dirty="0" smtClean="0">
              <a:latin typeface="Tahoma" pitchFamily="34" charset="0"/>
              <a:cs typeface="Tahoma" pitchFamily="34" charset="0"/>
            </a:endParaRPr>
          </a:p>
        </p:txBody>
      </p:sp>
      <p:sp>
        <p:nvSpPr>
          <p:cNvPr id="17412" name="Rectangle 3"/>
          <p:cNvSpPr>
            <a:spLocks noChangeArrowheads="1"/>
          </p:cNvSpPr>
          <p:nvPr/>
        </p:nvSpPr>
        <p:spPr bwMode="auto">
          <a:xfrm>
            <a:off x="914400" y="6096000"/>
            <a:ext cx="479425" cy="369888"/>
          </a:xfrm>
          <a:prstGeom prst="rect">
            <a:avLst/>
          </a:prstGeom>
          <a:noFill/>
          <a:ln w="9525">
            <a:noFill/>
            <a:miter lim="800000"/>
            <a:headEnd/>
            <a:tailEnd/>
          </a:ln>
        </p:spPr>
        <p:txBody>
          <a:bodyPr wrap="none">
            <a:spAutoFit/>
          </a:bodyPr>
          <a:lstStyle/>
          <a:p>
            <a:pPr algn="l">
              <a:spcBef>
                <a:spcPct val="50000"/>
              </a:spcBef>
            </a:pPr>
            <a:r>
              <a:rPr lang="en-US">
                <a:latin typeface="Tahoma" pitchFamily="34" charset="0"/>
              </a:rPr>
              <a:t>14</a:t>
            </a:r>
          </a:p>
        </p:txBody>
      </p:sp>
    </p:spTree>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685800"/>
            <a:ext cx="8229600" cy="1143000"/>
          </a:xfrm>
        </p:spPr>
        <p:txBody>
          <a:bodyPr/>
          <a:lstStyle/>
          <a:p>
            <a:pPr algn="r" rtl="1" eaLnBrk="1" hangingPunct="1"/>
            <a:r>
              <a:rPr lang="fa-IR" sz="6600" smtClean="0"/>
              <a:t>اشاره :</a:t>
            </a:r>
            <a:endParaRPr lang="en-US" sz="6600" smtClean="0"/>
          </a:p>
        </p:txBody>
      </p:sp>
      <p:sp>
        <p:nvSpPr>
          <p:cNvPr id="18435" name="Content Placeholder 2"/>
          <p:cNvSpPr>
            <a:spLocks noGrp="1"/>
          </p:cNvSpPr>
          <p:nvPr>
            <p:ph idx="1"/>
          </p:nvPr>
        </p:nvSpPr>
        <p:spPr/>
        <p:txBody>
          <a:bodyPr/>
          <a:lstStyle/>
          <a:p>
            <a:pPr algn="just" rtl="1" eaLnBrk="1" hangingPunct="1">
              <a:lnSpc>
                <a:spcPct val="150000"/>
              </a:lnSpc>
            </a:pPr>
            <a:r>
              <a:rPr lang="fa-IR" sz="2800" smtClean="0">
                <a:cs typeface="2  Nazanin" pitchFamily="2" charset="-78"/>
              </a:rPr>
              <a:t>گرد آوری مردان زیادی سر یک کار مشابه و با یک میزان یکنواخت حقوق برای هر روز ،به تدریج اما مطمیناآنها را  تا تبدیل به  ضعیفترین و کم اثر گذار ترین افراد ، خواهد کرد.</a:t>
            </a:r>
          </a:p>
          <a:p>
            <a:pPr algn="r" rtl="1" eaLnBrk="1" hangingPunct="1">
              <a:lnSpc>
                <a:spcPct val="150000"/>
              </a:lnSpc>
            </a:pPr>
            <a:r>
              <a:rPr lang="fa-IR" sz="2800" smtClean="0">
                <a:cs typeface="2  Nazanin" pitchFamily="2" charset="-78"/>
              </a:rPr>
              <a:t>انسان متوسط پس از یک سری اندیشه ها  و تفکرات و مشاهدات در مورد نقش خود، یا فشار بیرونی است که وی یک گام سریعتر بر می دارد.و می تواند به انسان فرست کلاس تبدیل شود.</a:t>
            </a:r>
          </a:p>
          <a:p>
            <a:pPr algn="r" rtl="1" eaLnBrk="1" hangingPunct="1"/>
            <a:endParaRPr lang="en-US" smtClean="0"/>
          </a:p>
        </p:txBody>
      </p:sp>
      <p:sp>
        <p:nvSpPr>
          <p:cNvPr id="18436" name="Rectangle 3"/>
          <p:cNvSpPr>
            <a:spLocks noChangeArrowheads="1"/>
          </p:cNvSpPr>
          <p:nvPr/>
        </p:nvSpPr>
        <p:spPr bwMode="auto">
          <a:xfrm>
            <a:off x="990600" y="6019800"/>
            <a:ext cx="479425" cy="369888"/>
          </a:xfrm>
          <a:prstGeom prst="rect">
            <a:avLst/>
          </a:prstGeom>
          <a:noFill/>
          <a:ln w="9525">
            <a:noFill/>
            <a:miter lim="800000"/>
            <a:headEnd/>
            <a:tailEnd/>
          </a:ln>
        </p:spPr>
        <p:txBody>
          <a:bodyPr wrap="none">
            <a:spAutoFit/>
          </a:bodyPr>
          <a:lstStyle/>
          <a:p>
            <a:pPr algn="l">
              <a:spcBef>
                <a:spcPct val="50000"/>
              </a:spcBef>
            </a:pPr>
            <a:r>
              <a:rPr lang="en-US">
                <a:latin typeface="Tahoma" pitchFamily="34" charset="0"/>
              </a:rPr>
              <a:t>15</a:t>
            </a:r>
          </a:p>
        </p:txBody>
      </p:sp>
    </p:spTree>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algn="r" rtl="1"/>
            <a:r>
              <a:rPr lang="fa-IR" sz="4000" smtClean="0">
                <a:cs typeface="2  Aseman" pitchFamily="2" charset="-78"/>
              </a:rPr>
              <a:t>یک تجربه: کارخانه دوچرخه سازی</a:t>
            </a:r>
            <a:endParaRPr lang="en-US" sz="4000" smtClean="0">
              <a:cs typeface="2  Aseman" pitchFamily="2" charset="-78"/>
            </a:endParaRPr>
          </a:p>
        </p:txBody>
      </p:sp>
      <p:graphicFrame>
        <p:nvGraphicFramePr>
          <p:cNvPr id="4" name="Content Placeholder 3"/>
          <p:cNvGraphicFramePr>
            <a:graphicFrameLocks noGrp="1"/>
          </p:cNvGraphicFramePr>
          <p:nvPr>
            <p:ph idx="1"/>
          </p:nvPr>
        </p:nvGraphicFramePr>
        <p:xfrm>
          <a:off x="1143000" y="2057400"/>
          <a:ext cx="6583680" cy="327152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tblGrid>
              <a:tr h="1041400">
                <a:tc>
                  <a:txBody>
                    <a:bodyPr/>
                    <a:lstStyle/>
                    <a:p>
                      <a:pPr algn="ctr"/>
                      <a:r>
                        <a:rPr lang="fa-IR" sz="2000" dirty="0" smtClean="0"/>
                        <a:t>دستمزد     </a:t>
                      </a:r>
                      <a:endParaRPr lang="en-US" sz="2000" dirty="0">
                        <a:cs typeface="2  Compset" pitchFamily="2" charset="-78"/>
                      </a:endParaRPr>
                    </a:p>
                  </a:txBody>
                  <a:tcPr/>
                </a:tc>
                <a:tc>
                  <a:txBody>
                    <a:bodyPr/>
                    <a:lstStyle/>
                    <a:p>
                      <a:pPr algn="ctr"/>
                      <a:r>
                        <a:rPr lang="fa-IR" sz="2000" dirty="0" smtClean="0"/>
                        <a:t>ساعت کار </a:t>
                      </a:r>
                      <a:endParaRPr lang="en-US" sz="2000" dirty="0">
                        <a:cs typeface="2  Compset" pitchFamily="2" charset="-78"/>
                      </a:endParaRPr>
                    </a:p>
                  </a:txBody>
                  <a:tcPr/>
                </a:tc>
                <a:tc>
                  <a:txBody>
                    <a:bodyPr/>
                    <a:lstStyle/>
                    <a:p>
                      <a:pPr algn="ctr"/>
                      <a:r>
                        <a:rPr lang="fa-IR" sz="2000" dirty="0" smtClean="0"/>
                        <a:t>تعداد کارگران  </a:t>
                      </a:r>
                      <a:endParaRPr lang="en-US" sz="2000" dirty="0">
                        <a:cs typeface="2  Compset" pitchFamily="2" charset="-78"/>
                      </a:endParaRPr>
                    </a:p>
                  </a:txBody>
                  <a:tcPr/>
                </a:tc>
                <a:tc>
                  <a:txBody>
                    <a:bodyPr/>
                    <a:lstStyle/>
                    <a:p>
                      <a:endParaRPr lang="en-US" dirty="0">
                        <a:cs typeface="2  Badr" pitchFamily="2" charset="-78"/>
                      </a:endParaRPr>
                    </a:p>
                  </a:txBody>
                  <a:tcPr/>
                </a:tc>
                <a:extLst>
                  <a:ext uri="{0D108BD9-81ED-4DB2-BD59-A6C34878D82A}">
                    <a16:rowId xmlns:a16="http://schemas.microsoft.com/office/drawing/2014/main" val="10000"/>
                  </a:ext>
                </a:extLst>
              </a:tr>
              <a:tr h="1041400">
                <a:tc>
                  <a:txBody>
                    <a:bodyPr/>
                    <a:lstStyle/>
                    <a:p>
                      <a:pPr algn="ctr"/>
                      <a:r>
                        <a:rPr lang="fa-IR" sz="2000" dirty="0" smtClean="0"/>
                        <a:t>-------</a:t>
                      </a:r>
                      <a:endParaRPr lang="en-US" sz="2000" dirty="0">
                        <a:cs typeface="2  Badr" pitchFamily="2" charset="-78"/>
                      </a:endParaRPr>
                    </a:p>
                  </a:txBody>
                  <a:tcPr/>
                </a:tc>
                <a:tc>
                  <a:txBody>
                    <a:bodyPr/>
                    <a:lstStyle/>
                    <a:p>
                      <a:pPr marL="0" algn="ctr" rtl="0" eaLnBrk="1" latinLnBrk="0" hangingPunct="1"/>
                      <a:r>
                        <a:rPr kumimoji="0" lang="fa-IR" sz="2400" kern="1200" dirty="0" smtClean="0">
                          <a:solidFill>
                            <a:schemeClr val="dk1"/>
                          </a:solidFill>
                          <a:latin typeface="+mn-lt"/>
                          <a:ea typeface="+mn-ea"/>
                          <a:cs typeface="2  Ferdosi" pitchFamily="2" charset="-78"/>
                        </a:rPr>
                        <a:t>66 ساعت  در هفته</a:t>
                      </a:r>
                      <a:endParaRPr kumimoji="0" lang="en-US" sz="2400" kern="1200" dirty="0">
                        <a:solidFill>
                          <a:schemeClr val="dk1"/>
                        </a:solidFill>
                        <a:latin typeface="+mn-lt"/>
                        <a:ea typeface="+mn-ea"/>
                        <a:cs typeface="2  Ferdosi" pitchFamily="2" charset="-78"/>
                      </a:endParaRPr>
                    </a:p>
                  </a:txBody>
                  <a:tcPr/>
                </a:tc>
                <a:tc>
                  <a:txBody>
                    <a:bodyPr/>
                    <a:lstStyle/>
                    <a:p>
                      <a:pPr marL="0" algn="ctr" rtl="0" eaLnBrk="1" latinLnBrk="0" hangingPunct="1"/>
                      <a:r>
                        <a:rPr kumimoji="0" lang="fa-IR" sz="4000" kern="1200" dirty="0" smtClean="0">
                          <a:solidFill>
                            <a:schemeClr val="dk1"/>
                          </a:solidFill>
                          <a:latin typeface="+mn-lt"/>
                          <a:ea typeface="+mn-ea"/>
                          <a:cs typeface="2  Ferdosi" pitchFamily="2" charset="-78"/>
                        </a:rPr>
                        <a:t>120</a:t>
                      </a:r>
                      <a:endParaRPr kumimoji="0" lang="en-US" sz="4000" kern="1200" dirty="0">
                        <a:solidFill>
                          <a:schemeClr val="dk1"/>
                        </a:solidFill>
                        <a:latin typeface="+mn-lt"/>
                        <a:ea typeface="+mn-ea"/>
                        <a:cs typeface="2  Ferdosi" pitchFamily="2" charset="-78"/>
                      </a:endParaRPr>
                    </a:p>
                  </a:txBody>
                  <a:tcPr/>
                </a:tc>
                <a:tc>
                  <a:txBody>
                    <a:bodyPr/>
                    <a:lstStyle/>
                    <a:p>
                      <a:r>
                        <a:rPr kumimoji="0" lang="fa-IR" kern="1200" dirty="0" smtClean="0">
                          <a:solidFill>
                            <a:schemeClr val="dk1"/>
                          </a:solidFill>
                          <a:latin typeface="+mn-lt"/>
                          <a:ea typeface="+mn-ea"/>
                          <a:cs typeface="2  Badr" pitchFamily="2" charset="-78"/>
                        </a:rPr>
                        <a:t>پیش از پیاده سازی سیستم مدیریت</a:t>
                      </a:r>
                      <a:r>
                        <a:rPr lang="fa-IR" baseline="0" dirty="0" smtClean="0"/>
                        <a:t> </a:t>
                      </a:r>
                      <a:endParaRPr lang="en-US" dirty="0">
                        <a:cs typeface="2  Badr" pitchFamily="2" charset="-78"/>
                      </a:endParaRPr>
                    </a:p>
                  </a:txBody>
                  <a:tcPr/>
                </a:tc>
                <a:extLst>
                  <a:ext uri="{0D108BD9-81ED-4DB2-BD59-A6C34878D82A}">
                    <a16:rowId xmlns:a16="http://schemas.microsoft.com/office/drawing/2014/main" val="10001"/>
                  </a:ext>
                </a:extLst>
              </a:tr>
              <a:tr h="1041400">
                <a:tc>
                  <a:txBody>
                    <a:bodyPr/>
                    <a:lstStyle/>
                    <a:p>
                      <a:pPr algn="ctr"/>
                      <a:r>
                        <a:rPr kumimoji="0" lang="fa-IR" sz="2400" kern="1200" dirty="0" smtClean="0">
                          <a:solidFill>
                            <a:schemeClr val="dk1"/>
                          </a:solidFill>
                          <a:latin typeface="+mn-lt"/>
                          <a:ea typeface="+mn-ea"/>
                          <a:cs typeface="2  Ferdosi" pitchFamily="2" charset="-78"/>
                        </a:rPr>
                        <a:t>افزایش حقوق بین 80 تا 100 درصد</a:t>
                      </a:r>
                      <a:endParaRPr kumimoji="0" lang="en-US" sz="2400" kern="1200" dirty="0">
                        <a:solidFill>
                          <a:schemeClr val="dk1"/>
                        </a:solidFill>
                        <a:latin typeface="+mn-lt"/>
                        <a:ea typeface="+mn-ea"/>
                        <a:cs typeface="2  Ferdosi" pitchFamily="2" charset="-78"/>
                      </a:endParaRPr>
                    </a:p>
                  </a:txBody>
                  <a:tcPr/>
                </a:tc>
                <a:tc>
                  <a:txBody>
                    <a:bodyPr/>
                    <a:lstStyle/>
                    <a:p>
                      <a:pPr algn="ctr"/>
                      <a:r>
                        <a:rPr kumimoji="0" lang="fa-IR" sz="2400" kern="1200" dirty="0" smtClean="0">
                          <a:solidFill>
                            <a:schemeClr val="dk1"/>
                          </a:solidFill>
                          <a:latin typeface="+mn-lt"/>
                          <a:ea typeface="+mn-ea"/>
                          <a:cs typeface="2  Ferdosi" pitchFamily="2" charset="-78"/>
                        </a:rPr>
                        <a:t>44 ساعت در هفته</a:t>
                      </a:r>
                      <a:endParaRPr kumimoji="0" lang="en-US" sz="2400" kern="1200" dirty="0">
                        <a:solidFill>
                          <a:schemeClr val="dk1"/>
                        </a:solidFill>
                        <a:latin typeface="+mn-lt"/>
                        <a:ea typeface="+mn-ea"/>
                        <a:cs typeface="2  Ferdosi" pitchFamily="2" charset="-78"/>
                      </a:endParaRPr>
                    </a:p>
                  </a:txBody>
                  <a:tcPr/>
                </a:tc>
                <a:tc>
                  <a:txBody>
                    <a:bodyPr/>
                    <a:lstStyle/>
                    <a:p>
                      <a:pPr algn="ctr"/>
                      <a:r>
                        <a:rPr lang="fa-IR" sz="4000" dirty="0" smtClean="0">
                          <a:cs typeface="2  Ferdosi" pitchFamily="2" charset="-78"/>
                        </a:rPr>
                        <a:t>35</a:t>
                      </a:r>
                      <a:endParaRPr lang="en-US" sz="4000" dirty="0">
                        <a:cs typeface="2  Ferdosi" pitchFamily="2" charset="-78"/>
                      </a:endParaRPr>
                    </a:p>
                  </a:txBody>
                  <a:tcPr/>
                </a:tc>
                <a:tc>
                  <a:txBody>
                    <a:bodyPr/>
                    <a:lstStyle/>
                    <a:p>
                      <a:r>
                        <a:rPr lang="fa-IR" dirty="0" smtClean="0">
                          <a:cs typeface="2  Badr" pitchFamily="2" charset="-78"/>
                        </a:rPr>
                        <a:t>پس از پیاده سازی سیستم مدیریت  </a:t>
                      </a:r>
                      <a:endParaRPr lang="en-US" dirty="0">
                        <a:cs typeface="2  Badr" pitchFamily="2" charset="-78"/>
                      </a:endParaRPr>
                    </a:p>
                  </a:txBody>
                  <a:tcPr/>
                </a:tc>
                <a:extLst>
                  <a:ext uri="{0D108BD9-81ED-4DB2-BD59-A6C34878D82A}">
                    <a16:rowId xmlns:a16="http://schemas.microsoft.com/office/drawing/2014/main" val="10002"/>
                  </a:ext>
                </a:extLst>
              </a:tr>
            </a:tbl>
          </a:graphicData>
        </a:graphic>
      </p:graphicFrame>
      <p:sp>
        <p:nvSpPr>
          <p:cNvPr id="19481" name="Rectangle 4"/>
          <p:cNvSpPr>
            <a:spLocks noChangeArrowheads="1"/>
          </p:cNvSpPr>
          <p:nvPr/>
        </p:nvSpPr>
        <p:spPr bwMode="auto">
          <a:xfrm>
            <a:off x="2209800" y="5486400"/>
            <a:ext cx="5257800" cy="369888"/>
          </a:xfrm>
          <a:prstGeom prst="rect">
            <a:avLst/>
          </a:prstGeom>
          <a:noFill/>
          <a:ln w="9525">
            <a:noFill/>
            <a:miter lim="800000"/>
            <a:headEnd/>
            <a:tailEnd/>
          </a:ln>
        </p:spPr>
        <p:txBody>
          <a:bodyPr>
            <a:spAutoFit/>
          </a:bodyPr>
          <a:lstStyle/>
          <a:p>
            <a:pPr rtl="1"/>
            <a:r>
              <a:rPr lang="fa-IR">
                <a:cs typeface="B Nazanin" pitchFamily="2" charset="-78"/>
              </a:rPr>
              <a:t>نتیجه منفی: اخراج کارگران اضافی و اعتراض به روش های تیلور</a:t>
            </a:r>
            <a:endParaRPr lang="en-US">
              <a:cs typeface="B Nazanin" pitchFamily="2" charset="-78"/>
            </a:endParaRPr>
          </a:p>
        </p:txBody>
      </p:sp>
      <p:sp>
        <p:nvSpPr>
          <p:cNvPr id="19482" name="Rectangle 4"/>
          <p:cNvSpPr>
            <a:spLocks noChangeArrowheads="1"/>
          </p:cNvSpPr>
          <p:nvPr/>
        </p:nvSpPr>
        <p:spPr bwMode="auto">
          <a:xfrm>
            <a:off x="838200" y="6096000"/>
            <a:ext cx="479425" cy="369888"/>
          </a:xfrm>
          <a:prstGeom prst="rect">
            <a:avLst/>
          </a:prstGeom>
          <a:noFill/>
          <a:ln w="9525">
            <a:noFill/>
            <a:miter lim="800000"/>
            <a:headEnd/>
            <a:tailEnd/>
          </a:ln>
        </p:spPr>
        <p:txBody>
          <a:bodyPr wrap="none">
            <a:spAutoFit/>
          </a:bodyPr>
          <a:lstStyle/>
          <a:p>
            <a:pPr algn="l">
              <a:spcBef>
                <a:spcPct val="50000"/>
              </a:spcBef>
            </a:pPr>
            <a:r>
              <a:rPr lang="en-US">
                <a:latin typeface="Tahoma" pitchFamily="34" charset="0"/>
              </a:rPr>
              <a:t>16</a:t>
            </a:r>
          </a:p>
        </p:txBody>
      </p:sp>
    </p:spTree>
  </p:cSld>
  <p:clrMapOvr>
    <a:masterClrMapping/>
  </p:clrMapOvr>
  <p:transition>
    <p:pull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533400" y="685800"/>
            <a:ext cx="8077200" cy="461963"/>
          </a:xfrm>
          <a:prstGeom prst="rect">
            <a:avLst/>
          </a:prstGeom>
          <a:noFill/>
          <a:ln w="9525">
            <a:noFill/>
            <a:miter lim="800000"/>
            <a:headEnd/>
            <a:tailEnd/>
          </a:ln>
        </p:spPr>
        <p:txBody>
          <a:bodyPr>
            <a:spAutoFit/>
          </a:bodyPr>
          <a:lstStyle/>
          <a:p>
            <a:pPr>
              <a:spcBef>
                <a:spcPct val="50000"/>
              </a:spcBef>
            </a:pPr>
            <a:r>
              <a:rPr lang="fa-IR" sz="2000">
                <a:cs typeface="B Koodak" pitchFamily="2" charset="-78"/>
              </a:rPr>
              <a:t>.</a:t>
            </a:r>
            <a:r>
              <a:rPr lang="fa-IR" sz="2400">
                <a:cs typeface="B Koodak" pitchFamily="2" charset="-78"/>
              </a:rPr>
              <a:t> </a:t>
            </a:r>
            <a:endParaRPr lang="en-US" sz="2400">
              <a:cs typeface="B Koodak" pitchFamily="2" charset="-78"/>
            </a:endParaRPr>
          </a:p>
        </p:txBody>
      </p:sp>
      <p:sp>
        <p:nvSpPr>
          <p:cNvPr id="16" name="Text Box 4"/>
          <p:cNvSpPr txBox="1">
            <a:spLocks noChangeArrowheads="1"/>
          </p:cNvSpPr>
          <p:nvPr/>
        </p:nvSpPr>
        <p:spPr bwMode="auto">
          <a:xfrm>
            <a:off x="381000" y="838200"/>
            <a:ext cx="8001000" cy="1066800"/>
          </a:xfrm>
          <a:prstGeom prst="rect">
            <a:avLst/>
          </a:prstGeom>
          <a:noFill/>
          <a:ln w="9525">
            <a:noFill/>
            <a:miter lim="800000"/>
            <a:headEnd/>
            <a:tailEnd/>
          </a:ln>
        </p:spPr>
        <p:txBody>
          <a:bodyPr>
            <a:spAutoFit/>
          </a:bodyPr>
          <a:lstStyle/>
          <a:p>
            <a:pPr>
              <a:spcBef>
                <a:spcPct val="50000"/>
              </a:spcBef>
            </a:pPr>
            <a:r>
              <a:rPr lang="fa-IR" sz="2000">
                <a:cs typeface="B Koodak" pitchFamily="2" charset="-78"/>
              </a:rPr>
              <a:t>منافع کارکنان هيچگونه مغايرتي با مقاصد مديران ندارد ، و منافع مشترک اين دو دسته در صورتي تامين مي شود که کارفرمايان قادر باشند در اثر افزايش بازده و نيروي توليدي کارکنان ، ميزان سود خود را بالا ببرند و به اين ترتيب بر مقدار مزد کارگران بيافزايند .</a:t>
            </a:r>
            <a:r>
              <a:rPr lang="fa-IR" sz="2400">
                <a:cs typeface="B Koodak" pitchFamily="2" charset="-78"/>
              </a:rPr>
              <a:t> </a:t>
            </a:r>
            <a:endParaRPr lang="en-US" sz="2400">
              <a:cs typeface="B Koodak" pitchFamily="2" charset="-78"/>
            </a:endParaRPr>
          </a:p>
        </p:txBody>
      </p:sp>
      <p:sp>
        <p:nvSpPr>
          <p:cNvPr id="17" name="Text Box 5"/>
          <p:cNvSpPr txBox="1">
            <a:spLocks noChangeArrowheads="1"/>
          </p:cNvSpPr>
          <p:nvPr/>
        </p:nvSpPr>
        <p:spPr bwMode="auto">
          <a:xfrm>
            <a:off x="533400" y="2438400"/>
            <a:ext cx="8077200" cy="1158875"/>
          </a:xfrm>
          <a:prstGeom prst="rect">
            <a:avLst/>
          </a:prstGeom>
          <a:noFill/>
          <a:ln w="9525">
            <a:noFill/>
            <a:miter lim="800000"/>
            <a:headEnd/>
            <a:tailEnd/>
          </a:ln>
        </p:spPr>
        <p:txBody>
          <a:bodyPr>
            <a:spAutoFit/>
          </a:bodyPr>
          <a:lstStyle/>
          <a:p>
            <a:pPr>
              <a:defRPr/>
            </a:pPr>
            <a:r>
              <a:rPr lang="fa-IR" sz="2000" dirty="0">
                <a:ln>
                  <a:solidFill>
                    <a:sysClr val="windowText" lastClr="000000"/>
                  </a:solidFill>
                </a:ln>
                <a:solidFill>
                  <a:srgbClr val="FFFF00"/>
                </a:solidFill>
                <a:cs typeface="B Koodak" pitchFamily="2" charset="-78"/>
              </a:rPr>
              <a:t>بنابراين افزايش مزد کارکنان با ازدياد سود کارفرمايان ارتباط دارد و اين دو منظور فقط با افزايش کارائي دستگاه از طريق به کاربردن اصول زير تحقق مي يابد </a:t>
            </a:r>
            <a:r>
              <a:rPr lang="fa-IR" sz="2000" dirty="0">
                <a:solidFill>
                  <a:srgbClr val="FFFF00"/>
                </a:solidFill>
                <a:cs typeface="B Koodak" pitchFamily="2" charset="-78"/>
              </a:rPr>
              <a:t>:</a:t>
            </a:r>
            <a:endParaRPr lang="en-US" sz="2000" dirty="0">
              <a:solidFill>
                <a:srgbClr val="FFFF00"/>
              </a:solidFill>
              <a:cs typeface="B Koodak" pitchFamily="2" charset="-78"/>
            </a:endParaRPr>
          </a:p>
          <a:p>
            <a:pPr>
              <a:spcBef>
                <a:spcPct val="50000"/>
              </a:spcBef>
              <a:defRPr/>
            </a:pPr>
            <a:endParaRPr lang="en-US" sz="2000" dirty="0">
              <a:solidFill>
                <a:srgbClr val="FFFF00"/>
              </a:solidFill>
              <a:cs typeface="B Koodak" pitchFamily="2" charset="-78"/>
            </a:endParaRPr>
          </a:p>
        </p:txBody>
      </p:sp>
      <p:sp>
        <p:nvSpPr>
          <p:cNvPr id="18" name="Text Box 6"/>
          <p:cNvSpPr txBox="1">
            <a:spLocks noChangeArrowheads="1"/>
          </p:cNvSpPr>
          <p:nvPr/>
        </p:nvSpPr>
        <p:spPr bwMode="auto">
          <a:xfrm>
            <a:off x="3581400" y="3581400"/>
            <a:ext cx="4876800" cy="854075"/>
          </a:xfrm>
          <a:prstGeom prst="rect">
            <a:avLst/>
          </a:prstGeom>
          <a:noFill/>
          <a:ln w="9525">
            <a:noFill/>
            <a:miter lim="800000"/>
            <a:headEnd/>
            <a:tailEnd/>
          </a:ln>
        </p:spPr>
        <p:txBody>
          <a:bodyPr>
            <a:spAutoFit/>
          </a:bodyPr>
          <a:lstStyle/>
          <a:p>
            <a:pPr>
              <a:buFontTx/>
              <a:buChar char="•"/>
            </a:pPr>
            <a:r>
              <a:rPr lang="fa-IR" sz="2000">
                <a:cs typeface="B Koodak" pitchFamily="2" charset="-78"/>
              </a:rPr>
              <a:t> تعيين صريح وظايف روزانه هريک از کارکنان دستگاه </a:t>
            </a:r>
            <a:endParaRPr lang="en-US" sz="2000">
              <a:cs typeface="B Koodak" pitchFamily="2" charset="-78"/>
            </a:endParaRPr>
          </a:p>
          <a:p>
            <a:pPr>
              <a:spcBef>
                <a:spcPct val="50000"/>
              </a:spcBef>
            </a:pPr>
            <a:endParaRPr lang="en-US" sz="2000">
              <a:cs typeface="B Koodak" pitchFamily="2" charset="-78"/>
            </a:endParaRPr>
          </a:p>
        </p:txBody>
      </p:sp>
      <p:sp>
        <p:nvSpPr>
          <p:cNvPr id="19" name="Text Box 7"/>
          <p:cNvSpPr txBox="1">
            <a:spLocks noChangeArrowheads="1"/>
          </p:cNvSpPr>
          <p:nvPr/>
        </p:nvSpPr>
        <p:spPr bwMode="auto">
          <a:xfrm>
            <a:off x="4953000" y="4191000"/>
            <a:ext cx="3505200" cy="854075"/>
          </a:xfrm>
          <a:prstGeom prst="rect">
            <a:avLst/>
          </a:prstGeom>
          <a:noFill/>
          <a:ln w="9525">
            <a:noFill/>
            <a:miter lim="800000"/>
            <a:headEnd/>
            <a:tailEnd/>
          </a:ln>
        </p:spPr>
        <p:txBody>
          <a:bodyPr>
            <a:spAutoFit/>
          </a:bodyPr>
          <a:lstStyle/>
          <a:p>
            <a:pPr>
              <a:buFontTx/>
              <a:buChar char="•"/>
            </a:pPr>
            <a:r>
              <a:rPr lang="fa-IR" sz="2000">
                <a:cs typeface="B Koodak" pitchFamily="2" charset="-78"/>
              </a:rPr>
              <a:t> يکنواخت کردن شرايط انجام کار </a:t>
            </a:r>
            <a:endParaRPr lang="en-US" sz="2000">
              <a:cs typeface="B Koodak" pitchFamily="2" charset="-78"/>
            </a:endParaRPr>
          </a:p>
          <a:p>
            <a:pPr>
              <a:spcBef>
                <a:spcPct val="50000"/>
              </a:spcBef>
            </a:pPr>
            <a:endParaRPr lang="en-US" sz="2000">
              <a:cs typeface="B Koodak" pitchFamily="2" charset="-78"/>
            </a:endParaRPr>
          </a:p>
        </p:txBody>
      </p:sp>
      <p:sp>
        <p:nvSpPr>
          <p:cNvPr id="20" name="Text Box 9"/>
          <p:cNvSpPr txBox="1">
            <a:spLocks noChangeArrowheads="1"/>
          </p:cNvSpPr>
          <p:nvPr/>
        </p:nvSpPr>
        <p:spPr bwMode="auto">
          <a:xfrm>
            <a:off x="5257800" y="4800600"/>
            <a:ext cx="3124200" cy="396875"/>
          </a:xfrm>
          <a:prstGeom prst="rect">
            <a:avLst/>
          </a:prstGeom>
          <a:noFill/>
          <a:ln w="9525">
            <a:noFill/>
            <a:miter lim="800000"/>
            <a:headEnd/>
            <a:tailEnd/>
          </a:ln>
        </p:spPr>
        <p:txBody>
          <a:bodyPr>
            <a:spAutoFit/>
          </a:bodyPr>
          <a:lstStyle/>
          <a:p>
            <a:pPr>
              <a:spcBef>
                <a:spcPct val="50000"/>
              </a:spcBef>
              <a:buFontTx/>
              <a:buChar char="•"/>
            </a:pPr>
            <a:r>
              <a:rPr lang="fa-IR" sz="2000">
                <a:cs typeface="B Koodak" pitchFamily="2" charset="-78"/>
              </a:rPr>
              <a:t> پاداش کافي براي کار خوب </a:t>
            </a:r>
            <a:endParaRPr lang="en-US" sz="2000">
              <a:cs typeface="B Koodak" pitchFamily="2" charset="-78"/>
            </a:endParaRPr>
          </a:p>
        </p:txBody>
      </p:sp>
      <p:sp>
        <p:nvSpPr>
          <p:cNvPr id="21" name="Text Box 11"/>
          <p:cNvSpPr txBox="1">
            <a:spLocks noChangeArrowheads="1"/>
          </p:cNvSpPr>
          <p:nvPr/>
        </p:nvSpPr>
        <p:spPr bwMode="auto">
          <a:xfrm>
            <a:off x="5257800" y="5410200"/>
            <a:ext cx="3048000" cy="366713"/>
          </a:xfrm>
          <a:prstGeom prst="rect">
            <a:avLst/>
          </a:prstGeom>
          <a:noFill/>
          <a:ln w="9525">
            <a:noFill/>
            <a:miter lim="800000"/>
            <a:headEnd/>
            <a:tailEnd/>
          </a:ln>
        </p:spPr>
        <p:txBody>
          <a:bodyPr>
            <a:spAutoFit/>
          </a:bodyPr>
          <a:lstStyle/>
          <a:p>
            <a:pPr>
              <a:spcBef>
                <a:spcPct val="50000"/>
              </a:spcBef>
              <a:buFontTx/>
              <a:buChar char="•"/>
            </a:pPr>
            <a:r>
              <a:rPr lang="fa-IR">
                <a:cs typeface="B Koodak" pitchFamily="2" charset="-78"/>
              </a:rPr>
              <a:t> انفصال در صورت کوتاهي </a:t>
            </a:r>
            <a:endParaRPr lang="en-US">
              <a:cs typeface="B Koodak" pitchFamily="2" charset="-78"/>
            </a:endParaRPr>
          </a:p>
        </p:txBody>
      </p:sp>
      <p:sp>
        <p:nvSpPr>
          <p:cNvPr id="20489" name="Rectangle 8"/>
          <p:cNvSpPr>
            <a:spLocks noChangeArrowheads="1"/>
          </p:cNvSpPr>
          <p:nvPr/>
        </p:nvSpPr>
        <p:spPr bwMode="auto">
          <a:xfrm>
            <a:off x="609600" y="6172200"/>
            <a:ext cx="479425" cy="369888"/>
          </a:xfrm>
          <a:prstGeom prst="rect">
            <a:avLst/>
          </a:prstGeom>
          <a:noFill/>
          <a:ln w="9525">
            <a:noFill/>
            <a:miter lim="800000"/>
            <a:headEnd/>
            <a:tailEnd/>
          </a:ln>
        </p:spPr>
        <p:txBody>
          <a:bodyPr wrap="none">
            <a:spAutoFit/>
          </a:bodyPr>
          <a:lstStyle/>
          <a:p>
            <a:pPr algn="l">
              <a:spcBef>
                <a:spcPct val="50000"/>
              </a:spcBef>
            </a:pPr>
            <a:r>
              <a:rPr lang="en-US">
                <a:latin typeface="Tahoma" pitchFamily="34" charset="0"/>
              </a:rPr>
              <a:t>17</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1000"/>
                                        <p:tgtEl>
                                          <p:spTgt spid="16"/>
                                        </p:tgtEl>
                                      </p:cBhvr>
                                    </p:animEffect>
                                    <p:anim calcmode="lin" valueType="num">
                                      <p:cBhvr>
                                        <p:cTn id="15" dur="1000" fill="hold"/>
                                        <p:tgtEl>
                                          <p:spTgt spid="16"/>
                                        </p:tgtEl>
                                        <p:attrNameLst>
                                          <p:attrName>ppt_x</p:attrName>
                                        </p:attrNameLst>
                                      </p:cBhvr>
                                      <p:tavLst>
                                        <p:tav tm="0">
                                          <p:val>
                                            <p:strVal val="#ppt_x"/>
                                          </p:val>
                                        </p:tav>
                                        <p:tav tm="100000">
                                          <p:val>
                                            <p:strVal val="#ppt_x"/>
                                          </p:val>
                                        </p:tav>
                                      </p:tavLst>
                                    </p:anim>
                                    <p:anim calcmode="lin" valueType="num">
                                      <p:cBhvr>
                                        <p:cTn id="16"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17">
                                            <p:txEl>
                                              <p:pRg st="0" end="0"/>
                                            </p:txEl>
                                          </p:spTgt>
                                        </p:tgtEl>
                                        <p:attrNameLst>
                                          <p:attrName>style.visibility</p:attrName>
                                        </p:attrNameLst>
                                      </p:cBhvr>
                                      <p:to>
                                        <p:strVal val="visible"/>
                                      </p:to>
                                    </p:set>
                                    <p:anim calcmode="lin" valueType="num">
                                      <p:cBhvr>
                                        <p:cTn id="21"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1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18">
                                            <p:txEl>
                                              <p:pRg st="0" end="0"/>
                                            </p:txEl>
                                          </p:spTgt>
                                        </p:tgtEl>
                                        <p:attrNameLst>
                                          <p:attrName>style.visibility</p:attrName>
                                        </p:attrNameLst>
                                      </p:cBhvr>
                                      <p:to>
                                        <p:strVal val="visible"/>
                                      </p:to>
                                    </p:set>
                                    <p:anim calcmode="lin" valueType="num">
                                      <p:cBhvr>
                                        <p:cTn id="27" dur="500" fill="hold"/>
                                        <p:tgtEl>
                                          <p:spTgt spid="18">
                                            <p:txEl>
                                              <p:pRg st="0" end="0"/>
                                            </p:txEl>
                                          </p:spTgt>
                                        </p:tgtEl>
                                        <p:attrNameLst>
                                          <p:attrName>ppt_w</p:attrName>
                                        </p:attrNameLst>
                                      </p:cBhvr>
                                      <p:tavLst>
                                        <p:tav tm="0">
                                          <p:val>
                                            <p:fltVal val="0"/>
                                          </p:val>
                                        </p:tav>
                                        <p:tav tm="100000">
                                          <p:val>
                                            <p:strVal val="#ppt_w"/>
                                          </p:val>
                                        </p:tav>
                                      </p:tavLst>
                                    </p:anim>
                                    <p:anim calcmode="lin" valueType="num">
                                      <p:cBhvr>
                                        <p:cTn id="28" dur="500" fill="hold"/>
                                        <p:tgtEl>
                                          <p:spTgt spid="18">
                                            <p:txEl>
                                              <p:pRg st="0" end="0"/>
                                            </p:txEl>
                                          </p:spTgt>
                                        </p:tgtEl>
                                        <p:attrNameLst>
                                          <p:attrName>ppt_h</p:attrName>
                                        </p:attrNameLst>
                                      </p:cBhvr>
                                      <p:tavLst>
                                        <p:tav tm="0">
                                          <p:val>
                                            <p:fltVal val="0"/>
                                          </p:val>
                                        </p:tav>
                                        <p:tav tm="100000">
                                          <p:val>
                                            <p:strVal val="#ppt_h"/>
                                          </p:val>
                                        </p:tav>
                                      </p:tavLst>
                                    </p:anim>
                                    <p:animEffect transition="in" filter="fade">
                                      <p:cBhvr>
                                        <p:cTn id="29" dur="500"/>
                                        <p:tgtEl>
                                          <p:spTgt spid="18">
                                            <p:txEl>
                                              <p:pRg st="0" end="0"/>
                                            </p:txEl>
                                          </p:spTgt>
                                        </p:tgtEl>
                                      </p:cBhvr>
                                    </p:animEffect>
                                  </p:childTnLst>
                                </p:cTn>
                              </p:par>
                            </p:childTnLst>
                          </p:cTn>
                        </p:par>
                        <p:par>
                          <p:cTn id="30" fill="hold">
                            <p:stCondLst>
                              <p:cond delay="500"/>
                            </p:stCondLst>
                            <p:childTnLst>
                              <p:par>
                                <p:cTn id="31" presetID="53" presetClass="entr" presetSubtype="0"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childTnLst>
                          </p:cTn>
                        </p:par>
                        <p:par>
                          <p:cTn id="36" fill="hold">
                            <p:stCondLst>
                              <p:cond delay="1000"/>
                            </p:stCondLst>
                            <p:childTnLst>
                              <p:par>
                                <p:cTn id="37" presetID="53" presetClass="entr" presetSubtype="0"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 calcmode="lin" valueType="num">
                                      <p:cBhvr>
                                        <p:cTn id="39" dur="500" fill="hold"/>
                                        <p:tgtEl>
                                          <p:spTgt spid="20"/>
                                        </p:tgtEl>
                                        <p:attrNameLst>
                                          <p:attrName>ppt_w</p:attrName>
                                        </p:attrNameLst>
                                      </p:cBhvr>
                                      <p:tavLst>
                                        <p:tav tm="0">
                                          <p:val>
                                            <p:fltVal val="0"/>
                                          </p:val>
                                        </p:tav>
                                        <p:tav tm="100000">
                                          <p:val>
                                            <p:strVal val="#ppt_w"/>
                                          </p:val>
                                        </p:tav>
                                      </p:tavLst>
                                    </p:anim>
                                    <p:anim calcmode="lin" valueType="num">
                                      <p:cBhvr>
                                        <p:cTn id="40" dur="500" fill="hold"/>
                                        <p:tgtEl>
                                          <p:spTgt spid="20"/>
                                        </p:tgtEl>
                                        <p:attrNameLst>
                                          <p:attrName>ppt_h</p:attrName>
                                        </p:attrNameLst>
                                      </p:cBhvr>
                                      <p:tavLst>
                                        <p:tav tm="0">
                                          <p:val>
                                            <p:fltVal val="0"/>
                                          </p:val>
                                        </p:tav>
                                        <p:tav tm="100000">
                                          <p:val>
                                            <p:strVal val="#ppt_h"/>
                                          </p:val>
                                        </p:tav>
                                      </p:tavLst>
                                    </p:anim>
                                    <p:animEffect transition="in" filter="fade">
                                      <p:cBhvr>
                                        <p:cTn id="41" dur="500"/>
                                        <p:tgtEl>
                                          <p:spTgt spid="20"/>
                                        </p:tgtEl>
                                      </p:cBhvr>
                                    </p:animEffect>
                                  </p:childTnLst>
                                </p:cTn>
                              </p:par>
                            </p:childTnLst>
                          </p:cTn>
                        </p:par>
                        <p:par>
                          <p:cTn id="42" fill="hold">
                            <p:stCondLst>
                              <p:cond delay="1500"/>
                            </p:stCondLst>
                            <p:childTnLst>
                              <p:par>
                                <p:cTn id="43" presetID="53" presetClass="entr" presetSubtype="0" fill="hold" grpId="0" nodeType="afterEffect">
                                  <p:stCondLst>
                                    <p:cond delay="0"/>
                                  </p:stCondLst>
                                  <p:childTnLst>
                                    <p:set>
                                      <p:cBhvr>
                                        <p:cTn id="44" dur="1" fill="hold">
                                          <p:stCondLst>
                                            <p:cond delay="0"/>
                                          </p:stCondLst>
                                        </p:cTn>
                                        <p:tgtEl>
                                          <p:spTgt spid="21"/>
                                        </p:tgtEl>
                                        <p:attrNameLst>
                                          <p:attrName>style.visibility</p:attrName>
                                        </p:attrNameLst>
                                      </p:cBhvr>
                                      <p:to>
                                        <p:strVal val="visible"/>
                                      </p:to>
                                    </p:set>
                                    <p:anim calcmode="lin" valueType="num">
                                      <p:cBhvr>
                                        <p:cTn id="45" dur="500" fill="hold"/>
                                        <p:tgtEl>
                                          <p:spTgt spid="21"/>
                                        </p:tgtEl>
                                        <p:attrNameLst>
                                          <p:attrName>ppt_w</p:attrName>
                                        </p:attrNameLst>
                                      </p:cBhvr>
                                      <p:tavLst>
                                        <p:tav tm="0">
                                          <p:val>
                                            <p:fltVal val="0"/>
                                          </p:val>
                                        </p:tav>
                                        <p:tav tm="100000">
                                          <p:val>
                                            <p:strVal val="#ppt_w"/>
                                          </p:val>
                                        </p:tav>
                                      </p:tavLst>
                                    </p:anim>
                                    <p:anim calcmode="lin" valueType="num">
                                      <p:cBhvr>
                                        <p:cTn id="46" dur="500" fill="hold"/>
                                        <p:tgtEl>
                                          <p:spTgt spid="21"/>
                                        </p:tgtEl>
                                        <p:attrNameLst>
                                          <p:attrName>ppt_h</p:attrName>
                                        </p:attrNameLst>
                                      </p:cBhvr>
                                      <p:tavLst>
                                        <p:tav tm="0">
                                          <p:val>
                                            <p:fltVal val="0"/>
                                          </p:val>
                                        </p:tav>
                                        <p:tav tm="100000">
                                          <p:val>
                                            <p:strVal val="#ppt_h"/>
                                          </p:val>
                                        </p:tav>
                                      </p:tavLst>
                                    </p:anim>
                                    <p:animEffect transition="in" filter="fade">
                                      <p:cBhvr>
                                        <p:cTn id="4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19" grpId="0"/>
      <p:bldP spid="20" grpId="0"/>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algn="r" rtl="1"/>
            <a:r>
              <a:rPr lang="fa-IR" smtClean="0">
                <a:latin typeface="110_Besmellah_1(MRT)" pitchFamily="2" charset="0"/>
                <a:cs typeface="2  Aseman" pitchFamily="2" charset="-78"/>
              </a:rPr>
              <a:t>نگاهی کوتاه به افکار آدام اسمیت</a:t>
            </a:r>
            <a:endParaRPr lang="en-US" smtClean="0">
              <a:latin typeface="110_Besmellah_1(MRT)" pitchFamily="2" charset="0"/>
              <a:cs typeface="2  Aseman" pitchFamily="2" charset="-78"/>
            </a:endParaRPr>
          </a:p>
        </p:txBody>
      </p:sp>
      <p:sp>
        <p:nvSpPr>
          <p:cNvPr id="21507" name="Content Placeholder 2"/>
          <p:cNvSpPr>
            <a:spLocks noGrp="1"/>
          </p:cNvSpPr>
          <p:nvPr>
            <p:ph idx="1"/>
          </p:nvPr>
        </p:nvSpPr>
        <p:spPr/>
        <p:txBody>
          <a:bodyPr/>
          <a:lstStyle/>
          <a:p>
            <a:pPr algn="r" rtl="1">
              <a:lnSpc>
                <a:spcPct val="150000"/>
              </a:lnSpc>
              <a:buFont typeface="Wingdings 2" pitchFamily="18" charset="2"/>
              <a:buNone/>
            </a:pPr>
            <a:r>
              <a:rPr lang="fa-IR" sz="2400" smtClean="0">
                <a:cs typeface="B Nazanin" pitchFamily="2" charset="-78"/>
              </a:rPr>
              <a:t>اسمیت سه دلیل را برای افزایش خروجی به خاطر تقسیم کار ، مطرح می کند که عبارتند از : </a:t>
            </a:r>
          </a:p>
          <a:p>
            <a:pPr algn="r" rtl="1">
              <a:lnSpc>
                <a:spcPct val="150000"/>
              </a:lnSpc>
              <a:buFont typeface="Wingdings 2" pitchFamily="18" charset="2"/>
              <a:buNone/>
            </a:pPr>
            <a:r>
              <a:rPr lang="fa-IR" sz="2400" smtClean="0">
                <a:cs typeface="B Nazanin" pitchFamily="2" charset="-78"/>
              </a:rPr>
              <a:t>1- افزایش مهارت کارگر در نتیجه تقسیم کار</a:t>
            </a:r>
          </a:p>
          <a:p>
            <a:pPr algn="r" rtl="1">
              <a:lnSpc>
                <a:spcPct val="150000"/>
              </a:lnSpc>
            </a:pPr>
            <a:r>
              <a:rPr lang="fa-IR" sz="2400" smtClean="0">
                <a:cs typeface="B Nazanin" pitchFamily="2" charset="-78"/>
              </a:rPr>
              <a:t>2- صرفه جویی در زمانی که عمدتاََ به خاطر تغییر از  یک مرحله به مرحله دیگر از بین می رفت.</a:t>
            </a:r>
          </a:p>
          <a:p>
            <a:pPr algn="r" rtl="1">
              <a:lnSpc>
                <a:spcPct val="150000"/>
              </a:lnSpc>
            </a:pPr>
            <a:r>
              <a:rPr lang="fa-IR" sz="2400" smtClean="0">
                <a:cs typeface="B Nazanin" pitchFamily="2" charset="-78"/>
              </a:rPr>
              <a:t>3- افزایش اختراع ابزارآلات و وسایل  کار</a:t>
            </a:r>
          </a:p>
          <a:p>
            <a:endParaRPr lang="en-US" smtClean="0"/>
          </a:p>
        </p:txBody>
      </p:sp>
    </p:spTree>
  </p:cSld>
  <p:clrMapOvr>
    <a:masterClrMapping/>
  </p:clrMapOvr>
  <p:transition>
    <p:pull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3400" y="381000"/>
            <a:ext cx="8229600" cy="762000"/>
          </a:xfrm>
        </p:spPr>
        <p:txBody>
          <a:bodyPr/>
          <a:lstStyle/>
          <a:p>
            <a:pPr algn="r" eaLnBrk="1" hangingPunct="1"/>
            <a:r>
              <a:rPr lang="fa-IR" sz="4400" b="1" smtClean="0">
                <a:solidFill>
                  <a:schemeClr val="tx1"/>
                </a:solidFill>
                <a:cs typeface="B Nazanin" pitchFamily="2" charset="-78"/>
              </a:rPr>
              <a:t>اصول مديريت در نظام مديريت علمی تيلور </a:t>
            </a:r>
            <a:endParaRPr lang="en-US" sz="4400" smtClean="0"/>
          </a:p>
        </p:txBody>
      </p:sp>
      <p:sp>
        <p:nvSpPr>
          <p:cNvPr id="22531" name="Content Placeholder 2"/>
          <p:cNvSpPr>
            <a:spLocks noGrp="1"/>
          </p:cNvSpPr>
          <p:nvPr>
            <p:ph idx="1"/>
          </p:nvPr>
        </p:nvSpPr>
        <p:spPr>
          <a:xfrm>
            <a:off x="609600" y="1981200"/>
            <a:ext cx="8229600" cy="4389438"/>
          </a:xfrm>
        </p:spPr>
        <p:txBody>
          <a:bodyPr/>
          <a:lstStyle/>
          <a:p>
            <a:pPr algn="just" rtl="1" eaLnBrk="1" hangingPunct="1">
              <a:lnSpc>
                <a:spcPct val="150000"/>
              </a:lnSpc>
            </a:pPr>
            <a:r>
              <a:rPr lang="fa-IR" sz="3200" smtClean="0">
                <a:cs typeface="2  Nazanin" pitchFamily="2" charset="-78"/>
              </a:rPr>
              <a:t>مدیریت باید علمی باشد روش علمی جانشین روش تجربه و خطا گردیده و باید با مطالعه علمی کار بهترین روش اجرای کار را پیدا کرد و به صورت دستورالعمل به کارکنان ابلاغ کرد.مطالعه علمی کار شامل حرکت سنجی و زمان سنجی و تعیین استاندارد تولید و کارکرد بر اساس ان است</a:t>
            </a:r>
            <a:endParaRPr lang="en-US" sz="3200" smtClean="0">
              <a:cs typeface="2  Nazanin" pitchFamily="2" charset="-78"/>
            </a:endParaRPr>
          </a:p>
        </p:txBody>
      </p:sp>
      <p:sp>
        <p:nvSpPr>
          <p:cNvPr id="4" name="Rectangle 3"/>
          <p:cNvSpPr/>
          <p:nvPr/>
        </p:nvSpPr>
        <p:spPr>
          <a:xfrm>
            <a:off x="6151563" y="1371600"/>
            <a:ext cx="2455862" cy="862013"/>
          </a:xfrm>
          <a:prstGeom prst="rect">
            <a:avLst/>
          </a:prstGeom>
        </p:spPr>
        <p:txBody>
          <a:bodyPr wrap="none">
            <a:spAutoFit/>
          </a:bodyPr>
          <a:lstStyle/>
          <a:p>
            <a:pPr>
              <a:defRPr/>
            </a:pPr>
            <a:r>
              <a:rPr lang="fa-IR" sz="5000" dirty="0">
                <a:solidFill>
                  <a:schemeClr val="tx2"/>
                </a:solidFill>
                <a:latin typeface="+mj-lt"/>
                <a:ea typeface="+mj-ea"/>
                <a:cs typeface="+mj-cs"/>
              </a:rPr>
              <a:t>اصل</a:t>
            </a:r>
            <a:r>
              <a:rPr lang="fa-IR" dirty="0">
                <a:cs typeface="B Nazanin" pitchFamily="2" charset="-78"/>
              </a:rPr>
              <a:t> </a:t>
            </a:r>
            <a:r>
              <a:rPr lang="fa-IR" sz="5000" dirty="0">
                <a:solidFill>
                  <a:schemeClr val="tx2"/>
                </a:solidFill>
                <a:latin typeface="+mj-lt"/>
                <a:ea typeface="+mj-ea"/>
                <a:cs typeface="+mj-cs"/>
              </a:rPr>
              <a:t>اول     </a:t>
            </a:r>
            <a:endParaRPr lang="en-US" sz="5000" dirty="0">
              <a:solidFill>
                <a:schemeClr val="tx2"/>
              </a:solidFill>
              <a:latin typeface="+mj-lt"/>
              <a:ea typeface="+mj-ea"/>
              <a:cs typeface="+mj-cs"/>
            </a:endParaRPr>
          </a:p>
        </p:txBody>
      </p:sp>
      <p:sp>
        <p:nvSpPr>
          <p:cNvPr id="22533" name="Rectangle 4"/>
          <p:cNvSpPr>
            <a:spLocks noChangeArrowheads="1"/>
          </p:cNvSpPr>
          <p:nvPr/>
        </p:nvSpPr>
        <p:spPr bwMode="auto">
          <a:xfrm>
            <a:off x="914400" y="5867400"/>
            <a:ext cx="479425" cy="369888"/>
          </a:xfrm>
          <a:prstGeom prst="rect">
            <a:avLst/>
          </a:prstGeom>
          <a:noFill/>
          <a:ln w="9525">
            <a:noFill/>
            <a:miter lim="800000"/>
            <a:headEnd/>
            <a:tailEnd/>
          </a:ln>
        </p:spPr>
        <p:txBody>
          <a:bodyPr wrap="none">
            <a:spAutoFit/>
          </a:bodyPr>
          <a:lstStyle/>
          <a:p>
            <a:pPr algn="l">
              <a:spcBef>
                <a:spcPct val="50000"/>
              </a:spcBef>
            </a:pPr>
            <a:r>
              <a:rPr lang="en-US">
                <a:latin typeface="Tahoma" pitchFamily="34" charset="0"/>
              </a:rPr>
              <a:t>18</a:t>
            </a:r>
          </a:p>
        </p:txBody>
      </p:sp>
    </p:spTree>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09600" y="685800"/>
            <a:ext cx="8229600" cy="1143000"/>
          </a:xfrm>
        </p:spPr>
        <p:txBody>
          <a:bodyPr/>
          <a:lstStyle/>
          <a:p>
            <a:pPr algn="r" eaLnBrk="1" hangingPunct="1"/>
            <a:r>
              <a:rPr lang="fa-IR" smtClean="0"/>
              <a:t>اصل دوم</a:t>
            </a:r>
            <a:endParaRPr lang="en-US" smtClean="0"/>
          </a:p>
        </p:txBody>
      </p:sp>
      <p:sp>
        <p:nvSpPr>
          <p:cNvPr id="23555" name="Content Placeholder 2"/>
          <p:cNvSpPr>
            <a:spLocks noGrp="1"/>
          </p:cNvSpPr>
          <p:nvPr>
            <p:ph idx="1"/>
          </p:nvPr>
        </p:nvSpPr>
        <p:spPr>
          <a:xfrm>
            <a:off x="152400" y="1935163"/>
            <a:ext cx="8610600" cy="4389437"/>
          </a:xfrm>
        </p:spPr>
        <p:txBody>
          <a:bodyPr/>
          <a:lstStyle/>
          <a:p>
            <a:pPr algn="r" eaLnBrk="1" hangingPunct="1">
              <a:lnSpc>
                <a:spcPct val="150000"/>
              </a:lnSpc>
              <a:buFont typeface="Wingdings 2" pitchFamily="18" charset="2"/>
              <a:buNone/>
            </a:pPr>
            <a:r>
              <a:rPr lang="fa-IR" sz="2800" smtClean="0">
                <a:ea typeface="Majalla UI"/>
                <a:cs typeface="B Nazanin" pitchFamily="2" charset="-78"/>
              </a:rPr>
              <a:t>انتخاب کارکنان باید اساس علمی داشته باشد و با استفاده از روش ها و فنون علمی افراد برای کار انتخاب شوند که مهارت و توانایی های لازم برای انجام موثر و موفقیت آمیز آن را داشته باشد .</a:t>
            </a:r>
            <a:endParaRPr lang="en-US" sz="2800" smtClean="0">
              <a:ea typeface="Majalla UI"/>
              <a:cs typeface="B Nazanin" pitchFamily="2" charset="-78"/>
            </a:endParaRPr>
          </a:p>
        </p:txBody>
      </p:sp>
      <p:sp>
        <p:nvSpPr>
          <p:cNvPr id="23556" name="Rectangle 3"/>
          <p:cNvSpPr>
            <a:spLocks noChangeArrowheads="1"/>
          </p:cNvSpPr>
          <p:nvPr/>
        </p:nvSpPr>
        <p:spPr bwMode="auto">
          <a:xfrm>
            <a:off x="838200" y="5867400"/>
            <a:ext cx="479425" cy="369888"/>
          </a:xfrm>
          <a:prstGeom prst="rect">
            <a:avLst/>
          </a:prstGeom>
          <a:noFill/>
          <a:ln w="9525">
            <a:noFill/>
            <a:miter lim="800000"/>
            <a:headEnd/>
            <a:tailEnd/>
          </a:ln>
        </p:spPr>
        <p:txBody>
          <a:bodyPr wrap="none">
            <a:spAutoFit/>
          </a:bodyPr>
          <a:lstStyle/>
          <a:p>
            <a:pPr algn="l">
              <a:spcBef>
                <a:spcPct val="50000"/>
              </a:spcBef>
            </a:pPr>
            <a:r>
              <a:rPr lang="en-US">
                <a:latin typeface="Tahoma" pitchFamily="34" charset="0"/>
              </a:rPr>
              <a:t>19</a:t>
            </a:r>
          </a:p>
        </p:txBody>
      </p:sp>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r" eaLnBrk="1" hangingPunct="1"/>
            <a:r>
              <a:rPr lang="fa-IR" smtClean="0"/>
              <a:t>اصل سوم </a:t>
            </a:r>
            <a:endParaRPr lang="en-US" smtClean="0"/>
          </a:p>
        </p:txBody>
      </p:sp>
      <p:sp>
        <p:nvSpPr>
          <p:cNvPr id="24579" name="Content Placeholder 2"/>
          <p:cNvSpPr>
            <a:spLocks noGrp="1"/>
          </p:cNvSpPr>
          <p:nvPr>
            <p:ph idx="1"/>
          </p:nvPr>
        </p:nvSpPr>
        <p:spPr/>
        <p:txBody>
          <a:bodyPr/>
          <a:lstStyle/>
          <a:p>
            <a:pPr algn="r" eaLnBrk="1" hangingPunct="1">
              <a:buFont typeface="Wingdings 2" pitchFamily="18" charset="2"/>
              <a:buNone/>
            </a:pPr>
            <a:r>
              <a:rPr lang="fa-IR" sz="3200" smtClean="0">
                <a:ea typeface="Majalla UI"/>
                <a:cs typeface="B Nazanin" pitchFamily="2" charset="-78"/>
              </a:rPr>
              <a:t>آموزش و تربیت کارکنان باید جنبه علمی داشته باشد.</a:t>
            </a:r>
            <a:endParaRPr lang="en-US" sz="3200" smtClean="0">
              <a:ea typeface="Majalla UI"/>
              <a:cs typeface="B Nazanin" pitchFamily="2" charset="-78"/>
            </a:endParaRPr>
          </a:p>
        </p:txBody>
      </p:sp>
      <p:sp>
        <p:nvSpPr>
          <p:cNvPr id="24580" name="Rectangle 3"/>
          <p:cNvSpPr>
            <a:spLocks noChangeArrowheads="1"/>
          </p:cNvSpPr>
          <p:nvPr/>
        </p:nvSpPr>
        <p:spPr bwMode="auto">
          <a:xfrm>
            <a:off x="609600" y="6096000"/>
            <a:ext cx="479425" cy="369888"/>
          </a:xfrm>
          <a:prstGeom prst="rect">
            <a:avLst/>
          </a:prstGeom>
          <a:noFill/>
          <a:ln w="9525">
            <a:noFill/>
            <a:miter lim="800000"/>
            <a:headEnd/>
            <a:tailEnd/>
          </a:ln>
        </p:spPr>
        <p:txBody>
          <a:bodyPr wrap="none">
            <a:spAutoFit/>
          </a:bodyPr>
          <a:lstStyle/>
          <a:p>
            <a:pPr algn="l">
              <a:spcBef>
                <a:spcPct val="50000"/>
              </a:spcBef>
            </a:pPr>
            <a:r>
              <a:rPr lang="en-US">
                <a:latin typeface="Tahoma" pitchFamily="34" charset="0"/>
              </a:rPr>
              <a:t>20</a:t>
            </a:r>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038600" y="533400"/>
            <a:ext cx="4648200" cy="1143000"/>
          </a:xfrm>
        </p:spPr>
        <p:txBody>
          <a:bodyPr/>
          <a:lstStyle/>
          <a:p>
            <a:pPr algn="r" rtl="1" eaLnBrk="1" hangingPunct="1"/>
            <a:r>
              <a:rPr lang="fa-IR" sz="4400" b="1" smtClean="0">
                <a:solidFill>
                  <a:schemeClr val="tx1"/>
                </a:solidFill>
                <a:cs typeface="B Nazanin" pitchFamily="2" charset="-78"/>
              </a:rPr>
              <a:t>تعريف مديريت </a:t>
            </a:r>
            <a:endParaRPr lang="en-US" sz="4400" b="1" smtClean="0">
              <a:solidFill>
                <a:schemeClr val="tx1"/>
              </a:solidFill>
              <a:cs typeface="B Nazanin" pitchFamily="2" charset="-78"/>
            </a:endParaRPr>
          </a:p>
        </p:txBody>
      </p:sp>
      <p:sp>
        <p:nvSpPr>
          <p:cNvPr id="8195" name="Rectangle 3"/>
          <p:cNvSpPr>
            <a:spLocks noGrp="1" noChangeArrowheads="1"/>
          </p:cNvSpPr>
          <p:nvPr>
            <p:ph idx="1"/>
          </p:nvPr>
        </p:nvSpPr>
        <p:spPr>
          <a:xfrm>
            <a:off x="228600" y="1905000"/>
            <a:ext cx="8686800" cy="4525963"/>
          </a:xfrm>
        </p:spPr>
        <p:txBody>
          <a:bodyPr/>
          <a:lstStyle/>
          <a:p>
            <a:pPr marL="609600" indent="-609600" algn="r" rtl="1" eaLnBrk="1" hangingPunct="1">
              <a:buFontTx/>
              <a:buAutoNum type="arabicPeriod"/>
            </a:pPr>
            <a:r>
              <a:rPr lang="fa-IR" sz="2800" smtClean="0">
                <a:cs typeface="B Nazanin" pitchFamily="2" charset="-78"/>
              </a:rPr>
              <a:t>هنر انجام کار به وسيله ديگران </a:t>
            </a:r>
            <a:endParaRPr lang="fa-IR" sz="1000" smtClean="0">
              <a:cs typeface="B Nazanin" pitchFamily="2" charset="-78"/>
            </a:endParaRPr>
          </a:p>
          <a:p>
            <a:pPr marL="609600" indent="-609600" algn="r" rtl="1" eaLnBrk="1" hangingPunct="1">
              <a:buFontTx/>
              <a:buAutoNum type="arabicPeriod"/>
            </a:pPr>
            <a:endParaRPr lang="fa-IR" sz="1200" smtClean="0">
              <a:cs typeface="B Nazanin" pitchFamily="2" charset="-78"/>
            </a:endParaRPr>
          </a:p>
          <a:p>
            <a:pPr marL="609600" indent="-609600" algn="r" rtl="1" eaLnBrk="1" hangingPunct="1">
              <a:buFontTx/>
              <a:buAutoNum type="arabicPeriod"/>
            </a:pPr>
            <a:r>
              <a:rPr lang="fa-IR" sz="2800" smtClean="0">
                <a:cs typeface="B Nazanin" pitchFamily="2" charset="-78"/>
              </a:rPr>
              <a:t>روش استفاده بهينه از ابزار و منابع سازمان برای رسيدن به اهداف سازمانی </a:t>
            </a:r>
          </a:p>
          <a:p>
            <a:pPr marL="609600" indent="-609600" algn="r" rtl="1" eaLnBrk="1" hangingPunct="1">
              <a:buFontTx/>
              <a:buAutoNum type="arabicPeriod"/>
            </a:pPr>
            <a:endParaRPr lang="fa-IR" sz="1200" smtClean="0">
              <a:cs typeface="B Nazanin" pitchFamily="2" charset="-78"/>
            </a:endParaRPr>
          </a:p>
          <a:p>
            <a:pPr marL="609600" indent="-609600" algn="r" rtl="1" eaLnBrk="1" hangingPunct="1">
              <a:buFontTx/>
              <a:buAutoNum type="arabicPeriod"/>
            </a:pPr>
            <a:r>
              <a:rPr lang="fa-IR" sz="2800" smtClean="0">
                <a:cs typeface="B Nazanin" pitchFamily="2" charset="-78"/>
              </a:rPr>
              <a:t>فرايند به کارگيری مؤثر و کارآمدِ منابع مادی و انسانی</a:t>
            </a:r>
            <a:r>
              <a:rPr lang="en-US" sz="2800" smtClean="0">
                <a:cs typeface="B Nazanin" pitchFamily="2" charset="-78"/>
              </a:rPr>
              <a:t> </a:t>
            </a:r>
            <a:r>
              <a:rPr lang="fa-IR" sz="2800" smtClean="0">
                <a:cs typeface="B Nazanin" pitchFamily="2" charset="-78"/>
              </a:rPr>
              <a:t>( در برنامه ريزی ، سازماندهی ، بسيج منابع و امکانات ، هدايت و کنترل ) می باشد که برای دستيابی به اهداف سازمانی و براساس نظام ارزش مورد قبول جامعه صورت می گيرد.</a:t>
            </a:r>
            <a:r>
              <a:rPr lang="fa-IR" sz="2800" smtClean="0">
                <a:solidFill>
                  <a:srgbClr val="2D1E15"/>
                </a:solidFill>
                <a:cs typeface="B Nazanin" pitchFamily="2" charset="-78"/>
              </a:rPr>
              <a:t> </a:t>
            </a:r>
            <a:endParaRPr lang="en-US" sz="2800" smtClean="0">
              <a:solidFill>
                <a:srgbClr val="2D1E15"/>
              </a:solidFill>
              <a:cs typeface="B Nazanin" pitchFamily="2" charset="-78"/>
            </a:endParaRPr>
          </a:p>
        </p:txBody>
      </p:sp>
      <p:sp>
        <p:nvSpPr>
          <p:cNvPr id="7172" name="Text Box 5"/>
          <p:cNvSpPr txBox="1">
            <a:spLocks noChangeArrowheads="1"/>
          </p:cNvSpPr>
          <p:nvPr/>
        </p:nvSpPr>
        <p:spPr bwMode="auto">
          <a:xfrm>
            <a:off x="762000" y="6096000"/>
            <a:ext cx="304800" cy="396875"/>
          </a:xfrm>
          <a:prstGeom prst="rect">
            <a:avLst/>
          </a:prstGeom>
          <a:noFill/>
          <a:ln w="9525">
            <a:noFill/>
            <a:miter lim="800000"/>
            <a:headEnd/>
            <a:tailEnd/>
          </a:ln>
        </p:spPr>
        <p:txBody>
          <a:bodyPr>
            <a:spAutoFit/>
          </a:bodyPr>
          <a:lstStyle/>
          <a:p>
            <a:pPr algn="l">
              <a:spcBef>
                <a:spcPct val="50000"/>
              </a:spcBef>
            </a:pPr>
            <a:r>
              <a:rPr lang="fa-IR" sz="2000">
                <a:latin typeface="Tahoma" pitchFamily="34" charset="0"/>
              </a:rPr>
              <a:t>3</a:t>
            </a:r>
            <a:endParaRPr lang="en-US" sz="2000">
              <a:latin typeface="Tahoma" pitchFamily="34"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 by="(-#ppt_w*2)" calcmode="lin" valueType="num">
                                      <p:cBhvr rctx="PPT">
                                        <p:cTn id="7" dur="500" autoRev="1" fill="hold">
                                          <p:stCondLst>
                                            <p:cond delay="0"/>
                                          </p:stCondLst>
                                        </p:cTn>
                                        <p:tgtEl>
                                          <p:spTgt spid="8194"/>
                                        </p:tgtEl>
                                        <p:attrNameLst>
                                          <p:attrName>ppt_w</p:attrName>
                                        </p:attrNameLst>
                                      </p:cBhvr>
                                    </p:anim>
                                    <p:anim by="(#ppt_w*0.50)" calcmode="lin" valueType="num">
                                      <p:cBhvr>
                                        <p:cTn id="8" dur="500" decel="50000" autoRev="1" fill="hold">
                                          <p:stCondLst>
                                            <p:cond delay="0"/>
                                          </p:stCondLst>
                                        </p:cTn>
                                        <p:tgtEl>
                                          <p:spTgt spid="8194"/>
                                        </p:tgtEl>
                                        <p:attrNameLst>
                                          <p:attrName>ppt_x</p:attrName>
                                        </p:attrNameLst>
                                      </p:cBhvr>
                                    </p:anim>
                                    <p:anim from="(-#ppt_h/2)" to="(#ppt_y)" calcmode="lin" valueType="num">
                                      <p:cBhvr>
                                        <p:cTn id="9" dur="1000" fill="hold">
                                          <p:stCondLst>
                                            <p:cond delay="0"/>
                                          </p:stCondLst>
                                        </p:cTn>
                                        <p:tgtEl>
                                          <p:spTgt spid="8194"/>
                                        </p:tgtEl>
                                        <p:attrNameLst>
                                          <p:attrName>ppt_y</p:attrName>
                                        </p:attrNameLst>
                                      </p:cBhvr>
                                    </p:anim>
                                    <p:animRot by="21600000">
                                      <p:cBhvr>
                                        <p:cTn id="10" dur="1000" fill="hold">
                                          <p:stCondLst>
                                            <p:cond delay="0"/>
                                          </p:stCondLst>
                                        </p:cTn>
                                        <p:tgtEl>
                                          <p:spTgt spid="819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8195">
                                            <p:txEl>
                                              <p:pRg st="0" end="0"/>
                                            </p:txEl>
                                          </p:spTgt>
                                        </p:tgtEl>
                                        <p:attrNameLst>
                                          <p:attrName>style.visibility</p:attrName>
                                        </p:attrNameLst>
                                      </p:cBhvr>
                                      <p:to>
                                        <p:strVal val="visible"/>
                                      </p:to>
                                    </p:set>
                                    <p:anim calcmode="lin" valueType="num">
                                      <p:cBhvr>
                                        <p:cTn id="15" dur="2000" fill="hold"/>
                                        <p:tgtEl>
                                          <p:spTgt spid="8195">
                                            <p:txEl>
                                              <p:pRg st="0" end="0"/>
                                            </p:txEl>
                                          </p:spTgt>
                                        </p:tgtEl>
                                        <p:attrNameLst>
                                          <p:attrName>ppt_w</p:attrName>
                                        </p:attrNameLst>
                                      </p:cBhvr>
                                      <p:tavLst>
                                        <p:tav tm="0">
                                          <p:val>
                                            <p:strVal val="#ppt_w*0.05"/>
                                          </p:val>
                                        </p:tav>
                                        <p:tav tm="100000">
                                          <p:val>
                                            <p:strVal val="#ppt_w"/>
                                          </p:val>
                                        </p:tav>
                                      </p:tavLst>
                                    </p:anim>
                                    <p:anim calcmode="lin" valueType="num">
                                      <p:cBhvr>
                                        <p:cTn id="16" dur="2000" fill="hold"/>
                                        <p:tgtEl>
                                          <p:spTgt spid="8195">
                                            <p:txEl>
                                              <p:pRg st="0" end="0"/>
                                            </p:txEl>
                                          </p:spTgt>
                                        </p:tgtEl>
                                        <p:attrNameLst>
                                          <p:attrName>ppt_h</p:attrName>
                                        </p:attrNameLst>
                                      </p:cBhvr>
                                      <p:tavLst>
                                        <p:tav tm="0">
                                          <p:val>
                                            <p:strVal val="#ppt_h"/>
                                          </p:val>
                                        </p:tav>
                                        <p:tav tm="100000">
                                          <p:val>
                                            <p:strVal val="#ppt_h"/>
                                          </p:val>
                                        </p:tav>
                                      </p:tavLst>
                                    </p:anim>
                                    <p:anim calcmode="lin" valueType="num">
                                      <p:cBhvr>
                                        <p:cTn id="17" dur="2000" fill="hold"/>
                                        <p:tgtEl>
                                          <p:spTgt spid="8195">
                                            <p:txEl>
                                              <p:pRg st="0" end="0"/>
                                            </p:txEl>
                                          </p:spTgt>
                                        </p:tgtEl>
                                        <p:attrNameLst>
                                          <p:attrName>ppt_x</p:attrName>
                                        </p:attrNameLst>
                                      </p:cBhvr>
                                      <p:tavLst>
                                        <p:tav tm="0">
                                          <p:val>
                                            <p:strVal val="#ppt_x-.2"/>
                                          </p:val>
                                        </p:tav>
                                        <p:tav tm="100000">
                                          <p:val>
                                            <p:strVal val="#ppt_x"/>
                                          </p:val>
                                        </p:tav>
                                      </p:tavLst>
                                    </p:anim>
                                    <p:anim calcmode="lin" valueType="num">
                                      <p:cBhvr>
                                        <p:cTn id="18" dur="2000" fill="hold"/>
                                        <p:tgtEl>
                                          <p:spTgt spid="8195">
                                            <p:txEl>
                                              <p:pRg st="0" end="0"/>
                                            </p:txEl>
                                          </p:spTgt>
                                        </p:tgtEl>
                                        <p:attrNameLst>
                                          <p:attrName>ppt_y</p:attrName>
                                        </p:attrNameLst>
                                      </p:cBhvr>
                                      <p:tavLst>
                                        <p:tav tm="0">
                                          <p:val>
                                            <p:strVal val="#ppt_y"/>
                                          </p:val>
                                        </p:tav>
                                        <p:tav tm="100000">
                                          <p:val>
                                            <p:strVal val="#ppt_y"/>
                                          </p:val>
                                        </p:tav>
                                      </p:tavLst>
                                    </p:anim>
                                    <p:animEffect transition="in" filter="fade">
                                      <p:cBhvr>
                                        <p:cTn id="19" dur="2000"/>
                                        <p:tgtEl>
                                          <p:spTgt spid="819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4" presetClass="entr" presetSubtype="0" accel="100000" fill="hold" grpId="0" nodeType="clickEffect">
                                  <p:stCondLst>
                                    <p:cond delay="0"/>
                                  </p:stCondLst>
                                  <p:childTnLst>
                                    <p:set>
                                      <p:cBhvr>
                                        <p:cTn id="23" dur="1" fill="hold">
                                          <p:stCondLst>
                                            <p:cond delay="0"/>
                                          </p:stCondLst>
                                        </p:cTn>
                                        <p:tgtEl>
                                          <p:spTgt spid="8195">
                                            <p:txEl>
                                              <p:pRg st="2" end="2"/>
                                            </p:txEl>
                                          </p:spTgt>
                                        </p:tgtEl>
                                        <p:attrNameLst>
                                          <p:attrName>style.visibility</p:attrName>
                                        </p:attrNameLst>
                                      </p:cBhvr>
                                      <p:to>
                                        <p:strVal val="visible"/>
                                      </p:to>
                                    </p:set>
                                    <p:anim calcmode="lin" valueType="num">
                                      <p:cBhvr>
                                        <p:cTn id="24" dur="2000" fill="hold"/>
                                        <p:tgtEl>
                                          <p:spTgt spid="8195">
                                            <p:txEl>
                                              <p:pRg st="2" end="2"/>
                                            </p:txEl>
                                          </p:spTgt>
                                        </p:tgtEl>
                                        <p:attrNameLst>
                                          <p:attrName>ppt_w</p:attrName>
                                        </p:attrNameLst>
                                      </p:cBhvr>
                                      <p:tavLst>
                                        <p:tav tm="0">
                                          <p:val>
                                            <p:strVal val="#ppt_w*0.05"/>
                                          </p:val>
                                        </p:tav>
                                        <p:tav tm="100000">
                                          <p:val>
                                            <p:strVal val="#ppt_w"/>
                                          </p:val>
                                        </p:tav>
                                      </p:tavLst>
                                    </p:anim>
                                    <p:anim calcmode="lin" valueType="num">
                                      <p:cBhvr>
                                        <p:cTn id="25" dur="2000" fill="hold"/>
                                        <p:tgtEl>
                                          <p:spTgt spid="8195">
                                            <p:txEl>
                                              <p:pRg st="2" end="2"/>
                                            </p:txEl>
                                          </p:spTgt>
                                        </p:tgtEl>
                                        <p:attrNameLst>
                                          <p:attrName>ppt_h</p:attrName>
                                        </p:attrNameLst>
                                      </p:cBhvr>
                                      <p:tavLst>
                                        <p:tav tm="0">
                                          <p:val>
                                            <p:strVal val="#ppt_h"/>
                                          </p:val>
                                        </p:tav>
                                        <p:tav tm="100000">
                                          <p:val>
                                            <p:strVal val="#ppt_h"/>
                                          </p:val>
                                        </p:tav>
                                      </p:tavLst>
                                    </p:anim>
                                    <p:anim calcmode="lin" valueType="num">
                                      <p:cBhvr>
                                        <p:cTn id="26" dur="2000" fill="hold"/>
                                        <p:tgtEl>
                                          <p:spTgt spid="8195">
                                            <p:txEl>
                                              <p:pRg st="2" end="2"/>
                                            </p:txEl>
                                          </p:spTgt>
                                        </p:tgtEl>
                                        <p:attrNameLst>
                                          <p:attrName>ppt_x</p:attrName>
                                        </p:attrNameLst>
                                      </p:cBhvr>
                                      <p:tavLst>
                                        <p:tav tm="0">
                                          <p:val>
                                            <p:strVal val="#ppt_x-.2"/>
                                          </p:val>
                                        </p:tav>
                                        <p:tav tm="100000">
                                          <p:val>
                                            <p:strVal val="#ppt_x"/>
                                          </p:val>
                                        </p:tav>
                                      </p:tavLst>
                                    </p:anim>
                                    <p:anim calcmode="lin" valueType="num">
                                      <p:cBhvr>
                                        <p:cTn id="27" dur="2000" fill="hold"/>
                                        <p:tgtEl>
                                          <p:spTgt spid="8195">
                                            <p:txEl>
                                              <p:pRg st="2" end="2"/>
                                            </p:txEl>
                                          </p:spTgt>
                                        </p:tgtEl>
                                        <p:attrNameLst>
                                          <p:attrName>ppt_y</p:attrName>
                                        </p:attrNameLst>
                                      </p:cBhvr>
                                      <p:tavLst>
                                        <p:tav tm="0">
                                          <p:val>
                                            <p:strVal val="#ppt_y"/>
                                          </p:val>
                                        </p:tav>
                                        <p:tav tm="100000">
                                          <p:val>
                                            <p:strVal val="#ppt_y"/>
                                          </p:val>
                                        </p:tav>
                                      </p:tavLst>
                                    </p:anim>
                                    <p:animEffect transition="in" filter="fade">
                                      <p:cBhvr>
                                        <p:cTn id="28" dur="2000"/>
                                        <p:tgtEl>
                                          <p:spTgt spid="819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4" presetClass="entr" presetSubtype="0" accel="100000" fill="hold" grpId="0" nodeType="clickEffect">
                                  <p:stCondLst>
                                    <p:cond delay="0"/>
                                  </p:stCondLst>
                                  <p:childTnLst>
                                    <p:set>
                                      <p:cBhvr>
                                        <p:cTn id="32" dur="1" fill="hold">
                                          <p:stCondLst>
                                            <p:cond delay="0"/>
                                          </p:stCondLst>
                                        </p:cTn>
                                        <p:tgtEl>
                                          <p:spTgt spid="8195">
                                            <p:txEl>
                                              <p:pRg st="4" end="4"/>
                                            </p:txEl>
                                          </p:spTgt>
                                        </p:tgtEl>
                                        <p:attrNameLst>
                                          <p:attrName>style.visibility</p:attrName>
                                        </p:attrNameLst>
                                      </p:cBhvr>
                                      <p:to>
                                        <p:strVal val="visible"/>
                                      </p:to>
                                    </p:set>
                                    <p:anim calcmode="lin" valueType="num">
                                      <p:cBhvr>
                                        <p:cTn id="33" dur="2000" fill="hold"/>
                                        <p:tgtEl>
                                          <p:spTgt spid="8195">
                                            <p:txEl>
                                              <p:pRg st="4" end="4"/>
                                            </p:txEl>
                                          </p:spTgt>
                                        </p:tgtEl>
                                        <p:attrNameLst>
                                          <p:attrName>ppt_w</p:attrName>
                                        </p:attrNameLst>
                                      </p:cBhvr>
                                      <p:tavLst>
                                        <p:tav tm="0">
                                          <p:val>
                                            <p:strVal val="#ppt_w*0.05"/>
                                          </p:val>
                                        </p:tav>
                                        <p:tav tm="100000">
                                          <p:val>
                                            <p:strVal val="#ppt_w"/>
                                          </p:val>
                                        </p:tav>
                                      </p:tavLst>
                                    </p:anim>
                                    <p:anim calcmode="lin" valueType="num">
                                      <p:cBhvr>
                                        <p:cTn id="34" dur="2000" fill="hold"/>
                                        <p:tgtEl>
                                          <p:spTgt spid="8195">
                                            <p:txEl>
                                              <p:pRg st="4" end="4"/>
                                            </p:txEl>
                                          </p:spTgt>
                                        </p:tgtEl>
                                        <p:attrNameLst>
                                          <p:attrName>ppt_h</p:attrName>
                                        </p:attrNameLst>
                                      </p:cBhvr>
                                      <p:tavLst>
                                        <p:tav tm="0">
                                          <p:val>
                                            <p:strVal val="#ppt_h"/>
                                          </p:val>
                                        </p:tav>
                                        <p:tav tm="100000">
                                          <p:val>
                                            <p:strVal val="#ppt_h"/>
                                          </p:val>
                                        </p:tav>
                                      </p:tavLst>
                                    </p:anim>
                                    <p:anim calcmode="lin" valueType="num">
                                      <p:cBhvr>
                                        <p:cTn id="35" dur="2000" fill="hold"/>
                                        <p:tgtEl>
                                          <p:spTgt spid="8195">
                                            <p:txEl>
                                              <p:pRg st="4" end="4"/>
                                            </p:txEl>
                                          </p:spTgt>
                                        </p:tgtEl>
                                        <p:attrNameLst>
                                          <p:attrName>ppt_x</p:attrName>
                                        </p:attrNameLst>
                                      </p:cBhvr>
                                      <p:tavLst>
                                        <p:tav tm="0">
                                          <p:val>
                                            <p:strVal val="#ppt_x-.2"/>
                                          </p:val>
                                        </p:tav>
                                        <p:tav tm="100000">
                                          <p:val>
                                            <p:strVal val="#ppt_x"/>
                                          </p:val>
                                        </p:tav>
                                      </p:tavLst>
                                    </p:anim>
                                    <p:anim calcmode="lin" valueType="num">
                                      <p:cBhvr>
                                        <p:cTn id="36" dur="2000" fill="hold"/>
                                        <p:tgtEl>
                                          <p:spTgt spid="8195">
                                            <p:txEl>
                                              <p:pRg st="4" end="4"/>
                                            </p:txEl>
                                          </p:spTgt>
                                        </p:tgtEl>
                                        <p:attrNameLst>
                                          <p:attrName>ppt_y</p:attrName>
                                        </p:attrNameLst>
                                      </p:cBhvr>
                                      <p:tavLst>
                                        <p:tav tm="0">
                                          <p:val>
                                            <p:strVal val="#ppt_y"/>
                                          </p:val>
                                        </p:tav>
                                        <p:tav tm="100000">
                                          <p:val>
                                            <p:strVal val="#ppt_y"/>
                                          </p:val>
                                        </p:tav>
                                      </p:tavLst>
                                    </p:anim>
                                    <p:animEffect transition="in" filter="fade">
                                      <p:cBhvr>
                                        <p:cTn id="37" dur="20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r" eaLnBrk="1" hangingPunct="1"/>
            <a:r>
              <a:rPr lang="fa-IR" smtClean="0"/>
              <a:t>اصل چهارم </a:t>
            </a:r>
            <a:endParaRPr lang="en-US" smtClean="0"/>
          </a:p>
        </p:txBody>
      </p:sp>
      <p:sp>
        <p:nvSpPr>
          <p:cNvPr id="25603" name="Content Placeholder 2"/>
          <p:cNvSpPr>
            <a:spLocks noGrp="1"/>
          </p:cNvSpPr>
          <p:nvPr>
            <p:ph idx="1"/>
          </p:nvPr>
        </p:nvSpPr>
        <p:spPr>
          <a:xfrm>
            <a:off x="228600" y="1935163"/>
            <a:ext cx="8534400" cy="4389437"/>
          </a:xfrm>
        </p:spPr>
        <p:txBody>
          <a:bodyPr/>
          <a:lstStyle/>
          <a:p>
            <a:pPr algn="r" eaLnBrk="1" hangingPunct="1">
              <a:lnSpc>
                <a:spcPct val="150000"/>
              </a:lnSpc>
              <a:buFont typeface="Wingdings 2" pitchFamily="18" charset="2"/>
              <a:buNone/>
            </a:pPr>
            <a:r>
              <a:rPr lang="fa-IR" sz="2800" smtClean="0">
                <a:ea typeface="Majalla UI"/>
                <a:cs typeface="B Nazanin" pitchFamily="2" charset="-78"/>
              </a:rPr>
              <a:t>روابط نزدیک و دوستانه و روحیه همکاری بین مدیریت و کارکنان و تقسیم کار و مسولیت به طور مساوی میان مدیران و کارکنان به طوری که برنامه ریزی و کارهای فکری را مدیران و کارهای جسمی توسط کارکنان انجام شود.</a:t>
            </a:r>
            <a:endParaRPr lang="en-US" sz="2800" smtClean="0">
              <a:ea typeface="Majalla UI"/>
              <a:cs typeface="B Nazanin" pitchFamily="2" charset="-78"/>
            </a:endParaRPr>
          </a:p>
        </p:txBody>
      </p:sp>
      <p:sp>
        <p:nvSpPr>
          <p:cNvPr id="25604" name="Rectangle 3"/>
          <p:cNvSpPr>
            <a:spLocks noChangeArrowheads="1"/>
          </p:cNvSpPr>
          <p:nvPr/>
        </p:nvSpPr>
        <p:spPr bwMode="auto">
          <a:xfrm flipH="1">
            <a:off x="762000" y="5867400"/>
            <a:ext cx="685800" cy="369888"/>
          </a:xfrm>
          <a:prstGeom prst="rect">
            <a:avLst/>
          </a:prstGeom>
          <a:noFill/>
          <a:ln w="9525">
            <a:noFill/>
            <a:miter lim="800000"/>
            <a:headEnd/>
            <a:tailEnd/>
          </a:ln>
        </p:spPr>
        <p:txBody>
          <a:bodyPr>
            <a:spAutoFit/>
          </a:bodyPr>
          <a:lstStyle/>
          <a:p>
            <a:pPr algn="l">
              <a:spcBef>
                <a:spcPct val="50000"/>
              </a:spcBef>
            </a:pPr>
            <a:r>
              <a:rPr lang="en-US">
                <a:latin typeface="Tahoma" pitchFamily="34" charset="0"/>
              </a:rPr>
              <a:t>21</a:t>
            </a:r>
          </a:p>
        </p:txBody>
      </p:sp>
    </p:spTree>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381000"/>
            <a:ext cx="8229600" cy="1143000"/>
          </a:xfrm>
        </p:spPr>
        <p:txBody>
          <a:bodyPr/>
          <a:lstStyle/>
          <a:p>
            <a:pPr algn="r" rtl="1" eaLnBrk="1" hangingPunct="1"/>
            <a:r>
              <a:rPr lang="fa-IR" sz="3600" b="1" smtClean="0">
                <a:solidFill>
                  <a:schemeClr val="tx1"/>
                </a:solidFill>
                <a:cs typeface="B Nazanin" pitchFamily="2" charset="-78"/>
              </a:rPr>
              <a:t>روش های اجرای اصول چهار گانه تیلور</a:t>
            </a:r>
            <a:endParaRPr lang="en-US" sz="3600" b="1" smtClean="0">
              <a:solidFill>
                <a:schemeClr val="tx1"/>
              </a:solidFill>
              <a:cs typeface="B Nazanin" pitchFamily="2" charset="-78"/>
            </a:endParaRPr>
          </a:p>
        </p:txBody>
      </p:sp>
      <p:sp>
        <p:nvSpPr>
          <p:cNvPr id="18435" name="Rectangle 3"/>
          <p:cNvSpPr>
            <a:spLocks noGrp="1" noChangeArrowheads="1"/>
          </p:cNvSpPr>
          <p:nvPr>
            <p:ph idx="1"/>
          </p:nvPr>
        </p:nvSpPr>
        <p:spPr>
          <a:xfrm>
            <a:off x="152400" y="1828800"/>
            <a:ext cx="8763000" cy="4267200"/>
          </a:xfrm>
        </p:spPr>
        <p:txBody>
          <a:bodyPr/>
          <a:lstStyle/>
          <a:p>
            <a:pPr marL="609600" indent="-609600" algn="r" rtl="1" eaLnBrk="1" hangingPunct="1">
              <a:lnSpc>
                <a:spcPct val="150000"/>
              </a:lnSpc>
              <a:buFont typeface="Wingdings" pitchFamily="2" charset="2"/>
              <a:buChar char="Ø"/>
            </a:pPr>
            <a:r>
              <a:rPr lang="fa-IR" sz="2800" smtClean="0">
                <a:cs typeface="B Nazanin" pitchFamily="2" charset="-78"/>
              </a:rPr>
              <a:t>زمان سنجی با استفاده از روش ها و ابزار های مناسب به منظور صرفه جویی در زمان انجام کار </a:t>
            </a:r>
          </a:p>
          <a:p>
            <a:pPr marL="609600" indent="-609600" algn="r" rtl="1" eaLnBrk="1" hangingPunct="1">
              <a:lnSpc>
                <a:spcPct val="150000"/>
              </a:lnSpc>
              <a:buFont typeface="Wingdings" pitchFamily="2" charset="2"/>
              <a:buChar char="Ø"/>
            </a:pPr>
            <a:r>
              <a:rPr lang="fa-IR" sz="2800" smtClean="0">
                <a:cs typeface="B Nazanin" pitchFamily="2" charset="-78"/>
              </a:rPr>
              <a:t>اعمال سرپرستی چند جانبه </a:t>
            </a:r>
          </a:p>
          <a:p>
            <a:pPr marL="609600" indent="-609600" algn="r" rtl="1" eaLnBrk="1" hangingPunct="1">
              <a:lnSpc>
                <a:spcPct val="150000"/>
              </a:lnSpc>
              <a:buFont typeface="Wingdings" pitchFamily="2" charset="2"/>
              <a:buChar char="Ø"/>
            </a:pPr>
            <a:r>
              <a:rPr lang="fa-IR" sz="2800" smtClean="0">
                <a:cs typeface="B Nazanin" pitchFamily="2" charset="-78"/>
              </a:rPr>
              <a:t>استاندارد کردن کلیه وسایل و ابزار و اعمال و حرکات کارکنان در انجام کار</a:t>
            </a:r>
          </a:p>
          <a:p>
            <a:pPr marL="609600" indent="-609600" algn="r" rtl="1" eaLnBrk="1" hangingPunct="1">
              <a:lnSpc>
                <a:spcPct val="150000"/>
              </a:lnSpc>
              <a:buFont typeface="Wingdings" pitchFamily="2" charset="2"/>
              <a:buChar char="Ø"/>
            </a:pPr>
            <a:r>
              <a:rPr lang="fa-IR" sz="2800" smtClean="0">
                <a:cs typeface="B Nazanin" pitchFamily="2" charset="-78"/>
              </a:rPr>
              <a:t>کاربرد اصل استثنا در مدیریت </a:t>
            </a:r>
          </a:p>
          <a:p>
            <a:pPr marL="609600" indent="-609600" algn="r" rtl="1" eaLnBrk="1" hangingPunct="1">
              <a:lnSpc>
                <a:spcPct val="150000"/>
              </a:lnSpc>
              <a:buFont typeface="Wingdings" pitchFamily="2" charset="2"/>
              <a:buChar char="Ø"/>
            </a:pPr>
            <a:r>
              <a:rPr lang="fa-IR" sz="2800" smtClean="0">
                <a:cs typeface="B Nazanin" pitchFamily="2" charset="-78"/>
              </a:rPr>
              <a:t>استفاده از دستورالعمل و شرح وظایف برای انجام کار تشویقی</a:t>
            </a:r>
            <a:endParaRPr lang="en-US" sz="2800" smtClean="0">
              <a:cs typeface="B Nazanin" pitchFamily="2" charset="-78"/>
            </a:endParaRPr>
          </a:p>
        </p:txBody>
      </p:sp>
      <p:sp>
        <p:nvSpPr>
          <p:cNvPr id="26628" name="Text Box 5"/>
          <p:cNvSpPr txBox="1">
            <a:spLocks noChangeArrowheads="1"/>
          </p:cNvSpPr>
          <p:nvPr/>
        </p:nvSpPr>
        <p:spPr bwMode="auto">
          <a:xfrm>
            <a:off x="457200" y="6096000"/>
            <a:ext cx="609600" cy="396875"/>
          </a:xfrm>
          <a:prstGeom prst="rect">
            <a:avLst/>
          </a:prstGeom>
          <a:noFill/>
          <a:ln w="9525">
            <a:noFill/>
            <a:miter lim="800000"/>
            <a:headEnd/>
            <a:tailEnd/>
          </a:ln>
        </p:spPr>
        <p:txBody>
          <a:bodyPr>
            <a:spAutoFit/>
          </a:bodyPr>
          <a:lstStyle/>
          <a:p>
            <a:pPr algn="l">
              <a:spcBef>
                <a:spcPct val="50000"/>
              </a:spcBef>
            </a:pPr>
            <a:r>
              <a:rPr lang="en-US" sz="2000">
                <a:latin typeface="Tahoma" pitchFamily="34" charset="0"/>
              </a:rPr>
              <a:t>22</a:t>
            </a:r>
          </a:p>
        </p:txBody>
      </p:sp>
    </p:spTree>
  </p:cSld>
  <p:clrMapOvr>
    <a:masterClrMapping/>
  </p:clrMapOvr>
  <p:transition spd="med">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ppt_w</p:attrName>
                                        </p:attrNameLst>
                                      </p:cBhvr>
                                      <p:tavLst>
                                        <p:tav tm="0">
                                          <p:val>
                                            <p:strVal val="#ppt_w*0.70"/>
                                          </p:val>
                                        </p:tav>
                                        <p:tav tm="100000">
                                          <p:val>
                                            <p:strVal val="#ppt_w"/>
                                          </p:val>
                                        </p:tav>
                                      </p:tavLst>
                                    </p:anim>
                                    <p:anim calcmode="lin" valueType="num">
                                      <p:cBhvr>
                                        <p:cTn id="8" dur="1000" fill="hold"/>
                                        <p:tgtEl>
                                          <p:spTgt spid="18434"/>
                                        </p:tgtEl>
                                        <p:attrNameLst>
                                          <p:attrName>ppt_h</p:attrName>
                                        </p:attrNameLst>
                                      </p:cBhvr>
                                      <p:tavLst>
                                        <p:tav tm="0">
                                          <p:val>
                                            <p:strVal val="#ppt_h"/>
                                          </p:val>
                                        </p:tav>
                                        <p:tav tm="100000">
                                          <p:val>
                                            <p:strVal val="#ppt_h"/>
                                          </p:val>
                                        </p:tav>
                                      </p:tavLst>
                                    </p:anim>
                                    <p:animEffect transition="in" filter="fade">
                                      <p:cBhvr>
                                        <p:cTn id="9" dur="1000"/>
                                        <p:tgtEl>
                                          <p:spTgt spid="18434"/>
                                        </p:tgtEl>
                                      </p:cBhvr>
                                    </p:animEffect>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 calcmode="lin" valueType="num">
                                      <p:cBhvr>
                                        <p:cTn id="14" dur="1000" fill="hold"/>
                                        <p:tgtEl>
                                          <p:spTgt spid="18435">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1843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18435">
                                            <p:txEl>
                                              <p:pRg st="1" end="1"/>
                                            </p:txEl>
                                          </p:spTgt>
                                        </p:tgtEl>
                                        <p:attrNameLst>
                                          <p:attrName>style.visibility</p:attrName>
                                        </p:attrNameLst>
                                      </p:cBhvr>
                                      <p:to>
                                        <p:strVal val="visible"/>
                                      </p:to>
                                    </p:set>
                                    <p:anim calcmode="lin" valueType="num">
                                      <p:cBhvr>
                                        <p:cTn id="20" dur="1000" fill="hold"/>
                                        <p:tgtEl>
                                          <p:spTgt spid="18435">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1843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17" presetClass="entr" presetSubtype="10" fill="hold" grpId="0" nodeType="clickEffect">
                                  <p:stCondLst>
                                    <p:cond delay="0"/>
                                  </p:stCondLst>
                                  <p:childTnLst>
                                    <p:set>
                                      <p:cBhvr>
                                        <p:cTn id="25" dur="1" fill="hold">
                                          <p:stCondLst>
                                            <p:cond delay="0"/>
                                          </p:stCondLst>
                                        </p:cTn>
                                        <p:tgtEl>
                                          <p:spTgt spid="18435">
                                            <p:txEl>
                                              <p:pRg st="2" end="2"/>
                                            </p:txEl>
                                          </p:spTgt>
                                        </p:tgtEl>
                                        <p:attrNameLst>
                                          <p:attrName>style.visibility</p:attrName>
                                        </p:attrNameLst>
                                      </p:cBhvr>
                                      <p:to>
                                        <p:strVal val="visible"/>
                                      </p:to>
                                    </p:set>
                                    <p:anim calcmode="lin" valueType="num">
                                      <p:cBhvr>
                                        <p:cTn id="26" dur="1000" fill="hold"/>
                                        <p:tgtEl>
                                          <p:spTgt spid="18435">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1843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17" presetClass="entr" presetSubtype="10" fill="hold" grpId="0" nodeType="clickEffect">
                                  <p:stCondLst>
                                    <p:cond delay="0"/>
                                  </p:stCondLst>
                                  <p:childTnLst>
                                    <p:set>
                                      <p:cBhvr>
                                        <p:cTn id="31" dur="1" fill="hold">
                                          <p:stCondLst>
                                            <p:cond delay="0"/>
                                          </p:stCondLst>
                                        </p:cTn>
                                        <p:tgtEl>
                                          <p:spTgt spid="18435">
                                            <p:txEl>
                                              <p:pRg st="3" end="3"/>
                                            </p:txEl>
                                          </p:spTgt>
                                        </p:tgtEl>
                                        <p:attrNameLst>
                                          <p:attrName>style.visibility</p:attrName>
                                        </p:attrNameLst>
                                      </p:cBhvr>
                                      <p:to>
                                        <p:strVal val="visible"/>
                                      </p:to>
                                    </p:set>
                                    <p:anim calcmode="lin" valueType="num">
                                      <p:cBhvr>
                                        <p:cTn id="32" dur="1000" fill="hold"/>
                                        <p:tgtEl>
                                          <p:spTgt spid="18435">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18435">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229600" cy="1143000"/>
          </a:xfrm>
        </p:spPr>
        <p:txBody>
          <a:bodyPr/>
          <a:lstStyle/>
          <a:p>
            <a:pPr algn="r" rtl="1" eaLnBrk="1" hangingPunct="1"/>
            <a:r>
              <a:rPr lang="fa-IR" sz="4400" b="1" smtClean="0">
                <a:solidFill>
                  <a:schemeClr val="tx1"/>
                </a:solidFill>
                <a:cs typeface="B Nazanin" pitchFamily="2" charset="-78"/>
              </a:rPr>
              <a:t>ادامه روش اجرای اصول تیلور</a:t>
            </a:r>
            <a:endParaRPr lang="en-US" sz="4400" b="1" smtClean="0">
              <a:solidFill>
                <a:schemeClr val="tx1"/>
              </a:solidFill>
              <a:cs typeface="B Nazanin" pitchFamily="2" charset="-78"/>
            </a:endParaRPr>
          </a:p>
        </p:txBody>
      </p:sp>
      <p:sp>
        <p:nvSpPr>
          <p:cNvPr id="19459" name="Rectangle 3"/>
          <p:cNvSpPr>
            <a:spLocks noGrp="1" noChangeArrowheads="1"/>
          </p:cNvSpPr>
          <p:nvPr>
            <p:ph idx="1"/>
          </p:nvPr>
        </p:nvSpPr>
        <p:spPr>
          <a:xfrm>
            <a:off x="228600" y="1981200"/>
            <a:ext cx="8686800" cy="4800600"/>
          </a:xfrm>
        </p:spPr>
        <p:txBody>
          <a:bodyPr/>
          <a:lstStyle/>
          <a:p>
            <a:pPr algn="r" rtl="1" eaLnBrk="1" hangingPunct="1">
              <a:lnSpc>
                <a:spcPct val="130000"/>
              </a:lnSpc>
              <a:buFont typeface="Wingdings" pitchFamily="2" charset="2"/>
              <a:buChar char="Ø"/>
            </a:pPr>
            <a:r>
              <a:rPr lang="fa-IR" sz="2800" smtClean="0">
                <a:cs typeface="B Nazanin" pitchFamily="2" charset="-78"/>
              </a:rPr>
              <a:t> به کارگیری نظام دستمزد متفاوت – نظام نرخ دستمزد کاری</a:t>
            </a:r>
          </a:p>
          <a:p>
            <a:pPr algn="r" rtl="1" eaLnBrk="1" hangingPunct="1">
              <a:lnSpc>
                <a:spcPct val="130000"/>
              </a:lnSpc>
              <a:buFont typeface="Wingdings" pitchFamily="2" charset="2"/>
              <a:buChar char="Ø"/>
            </a:pPr>
            <a:r>
              <a:rPr lang="fa-IR" sz="2800" smtClean="0">
                <a:cs typeface="B Nazanin" pitchFamily="2" charset="-78"/>
              </a:rPr>
              <a:t> استفاده از سیستم راهنما برای طبقه بندی کردن محصولات و ابزارهای به کار رفته در تولید</a:t>
            </a:r>
          </a:p>
          <a:p>
            <a:pPr algn="r" rtl="1" eaLnBrk="1" hangingPunct="1">
              <a:lnSpc>
                <a:spcPct val="130000"/>
              </a:lnSpc>
              <a:buFont typeface="Wingdings" pitchFamily="2" charset="2"/>
              <a:buChar char="Ø"/>
            </a:pPr>
            <a:r>
              <a:rPr lang="fa-IR" sz="2800" smtClean="0">
                <a:cs typeface="B Nazanin" pitchFamily="2" charset="-78"/>
              </a:rPr>
              <a:t> استفاده از یک نظام کار ساده  و تکراری</a:t>
            </a:r>
          </a:p>
          <a:p>
            <a:pPr algn="r" rtl="1" eaLnBrk="1" hangingPunct="1">
              <a:lnSpc>
                <a:spcPct val="130000"/>
              </a:lnSpc>
              <a:buFont typeface="Wingdings" pitchFamily="2" charset="2"/>
              <a:buChar char="Ø"/>
            </a:pPr>
            <a:r>
              <a:rPr lang="fa-IR" sz="2800" smtClean="0">
                <a:cs typeface="B Nazanin" pitchFamily="2" charset="-78"/>
              </a:rPr>
              <a:t> به کار گیری روش حسابداری بهای تمام شده</a:t>
            </a:r>
          </a:p>
        </p:txBody>
      </p:sp>
      <p:sp>
        <p:nvSpPr>
          <p:cNvPr id="27652" name="Text Box 5"/>
          <p:cNvSpPr txBox="1">
            <a:spLocks noChangeArrowheads="1"/>
          </p:cNvSpPr>
          <p:nvPr/>
        </p:nvSpPr>
        <p:spPr bwMode="auto">
          <a:xfrm>
            <a:off x="381000" y="6096000"/>
            <a:ext cx="609600" cy="396875"/>
          </a:xfrm>
          <a:prstGeom prst="rect">
            <a:avLst/>
          </a:prstGeom>
          <a:noFill/>
          <a:ln w="9525">
            <a:noFill/>
            <a:miter lim="800000"/>
            <a:headEnd/>
            <a:tailEnd/>
          </a:ln>
        </p:spPr>
        <p:txBody>
          <a:bodyPr>
            <a:spAutoFit/>
          </a:bodyPr>
          <a:lstStyle/>
          <a:p>
            <a:pPr algn="l">
              <a:spcBef>
                <a:spcPct val="50000"/>
              </a:spcBef>
            </a:pPr>
            <a:r>
              <a:rPr lang="en-US" sz="2000">
                <a:latin typeface="Tahoma" pitchFamily="34" charset="0"/>
              </a:rPr>
              <a:t>23</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ppt_w</p:attrName>
                                        </p:attrNameLst>
                                      </p:cBhvr>
                                      <p:tavLst>
                                        <p:tav tm="0">
                                          <p:val>
                                            <p:fltVal val="0"/>
                                          </p:val>
                                        </p:tav>
                                        <p:tav tm="100000">
                                          <p:val>
                                            <p:strVal val="#ppt_w"/>
                                          </p:val>
                                        </p:tav>
                                      </p:tavLst>
                                    </p:anim>
                                    <p:anim calcmode="lin" valueType="num">
                                      <p:cBhvr>
                                        <p:cTn id="8" dur="1000" fill="hold"/>
                                        <p:tgtEl>
                                          <p:spTgt spid="19458"/>
                                        </p:tgtEl>
                                        <p:attrNameLst>
                                          <p:attrName>ppt_h</p:attrName>
                                        </p:attrNameLst>
                                      </p:cBhvr>
                                      <p:tavLst>
                                        <p:tav tm="0">
                                          <p:val>
                                            <p:fltVal val="0"/>
                                          </p:val>
                                        </p:tav>
                                        <p:tav tm="100000">
                                          <p:val>
                                            <p:strVal val="#ppt_h"/>
                                          </p:val>
                                        </p:tav>
                                      </p:tavLst>
                                    </p:anim>
                                    <p:anim calcmode="lin" valueType="num">
                                      <p:cBhvr>
                                        <p:cTn id="9" dur="1000" fill="hold"/>
                                        <p:tgtEl>
                                          <p:spTgt spid="19458"/>
                                        </p:tgtEl>
                                        <p:attrNameLst>
                                          <p:attrName>style.rotation</p:attrName>
                                        </p:attrNameLst>
                                      </p:cBhvr>
                                      <p:tavLst>
                                        <p:tav tm="0">
                                          <p:val>
                                            <p:fltVal val="90"/>
                                          </p:val>
                                        </p:tav>
                                        <p:tav tm="100000">
                                          <p:val>
                                            <p:fltVal val="0"/>
                                          </p:val>
                                        </p:tav>
                                      </p:tavLst>
                                    </p:anim>
                                    <p:animEffect transition="in" filter="fade">
                                      <p:cBhvr>
                                        <p:cTn id="10" dur="1000"/>
                                        <p:tgtEl>
                                          <p:spTgt spid="19458"/>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19459">
                                            <p:txEl>
                                              <p:pRg st="0" end="0"/>
                                            </p:txEl>
                                          </p:spTgt>
                                        </p:tgtEl>
                                        <p:attrNameLst>
                                          <p:attrName>style.visibility</p:attrName>
                                        </p:attrNameLst>
                                      </p:cBhvr>
                                      <p:to>
                                        <p:strVal val="visible"/>
                                      </p:to>
                                    </p:set>
                                    <p:animEffect transition="in" filter="fade">
                                      <p:cBhvr>
                                        <p:cTn id="15" dur="1000"/>
                                        <p:tgtEl>
                                          <p:spTgt spid="19459">
                                            <p:txEl>
                                              <p:pRg st="0" end="0"/>
                                            </p:txEl>
                                          </p:spTgt>
                                        </p:tgtEl>
                                      </p:cBhvr>
                                    </p:animEffect>
                                    <p:anim calcmode="lin" valueType="num">
                                      <p:cBhvr>
                                        <p:cTn id="16"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19459">
                                            <p:txEl>
                                              <p:pRg st="1" end="1"/>
                                            </p:txEl>
                                          </p:spTgt>
                                        </p:tgtEl>
                                        <p:attrNameLst>
                                          <p:attrName>style.visibility</p:attrName>
                                        </p:attrNameLst>
                                      </p:cBhvr>
                                      <p:to>
                                        <p:strVal val="visible"/>
                                      </p:to>
                                    </p:set>
                                    <p:animEffect transition="in" filter="fade">
                                      <p:cBhvr>
                                        <p:cTn id="22" dur="1000"/>
                                        <p:tgtEl>
                                          <p:spTgt spid="19459">
                                            <p:txEl>
                                              <p:pRg st="1" end="1"/>
                                            </p:txEl>
                                          </p:spTgt>
                                        </p:tgtEl>
                                      </p:cBhvr>
                                    </p:animEffect>
                                    <p:anim calcmode="lin" valueType="num">
                                      <p:cBhvr>
                                        <p:cTn id="23"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9459">
                                            <p:txEl>
                                              <p:pRg st="2" end="2"/>
                                            </p:txEl>
                                          </p:spTgt>
                                        </p:tgtEl>
                                        <p:attrNameLst>
                                          <p:attrName>style.visibility</p:attrName>
                                        </p:attrNameLst>
                                      </p:cBhvr>
                                      <p:to>
                                        <p:strVal val="visible"/>
                                      </p:to>
                                    </p:set>
                                    <p:animEffect transition="in" filter="fade">
                                      <p:cBhvr>
                                        <p:cTn id="29" dur="1000"/>
                                        <p:tgtEl>
                                          <p:spTgt spid="19459">
                                            <p:txEl>
                                              <p:pRg st="2" end="2"/>
                                            </p:txEl>
                                          </p:spTgt>
                                        </p:tgtEl>
                                      </p:cBhvr>
                                    </p:animEffect>
                                    <p:anim calcmode="lin" valueType="num">
                                      <p:cBhvr>
                                        <p:cTn id="30"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19459">
                                            <p:txEl>
                                              <p:pRg st="3" end="3"/>
                                            </p:txEl>
                                          </p:spTgt>
                                        </p:tgtEl>
                                        <p:attrNameLst>
                                          <p:attrName>style.visibility</p:attrName>
                                        </p:attrNameLst>
                                      </p:cBhvr>
                                      <p:to>
                                        <p:strVal val="visible"/>
                                      </p:to>
                                    </p:set>
                                    <p:animEffect transition="in" filter="fade">
                                      <p:cBhvr>
                                        <p:cTn id="36" dur="1000"/>
                                        <p:tgtEl>
                                          <p:spTgt spid="19459">
                                            <p:txEl>
                                              <p:pRg st="3" end="3"/>
                                            </p:txEl>
                                          </p:spTgt>
                                        </p:tgtEl>
                                      </p:cBhvr>
                                    </p:animEffect>
                                    <p:anim calcmode="lin" valueType="num">
                                      <p:cBhvr>
                                        <p:cTn id="37"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457200"/>
            <a:ext cx="8763000" cy="1143000"/>
          </a:xfrm>
        </p:spPr>
        <p:txBody>
          <a:bodyPr/>
          <a:lstStyle/>
          <a:p>
            <a:pPr algn="r" rtl="1" eaLnBrk="1" hangingPunct="1"/>
            <a:r>
              <a:rPr lang="fa-IR" sz="4800" b="1" smtClean="0">
                <a:solidFill>
                  <a:schemeClr val="tx1"/>
                </a:solidFill>
                <a:cs typeface="B Nazanin" pitchFamily="2" charset="-78"/>
              </a:rPr>
              <a:t>    نکات مثبت طرح تیلور</a:t>
            </a:r>
            <a:endParaRPr lang="en-US" sz="4800" smtClean="0">
              <a:solidFill>
                <a:schemeClr val="tx1"/>
              </a:solidFill>
              <a:cs typeface="B Nazanin" pitchFamily="2" charset="-78"/>
            </a:endParaRPr>
          </a:p>
        </p:txBody>
      </p:sp>
      <p:sp>
        <p:nvSpPr>
          <p:cNvPr id="22531" name="Rectangle 3"/>
          <p:cNvSpPr>
            <a:spLocks noGrp="1" noChangeArrowheads="1"/>
          </p:cNvSpPr>
          <p:nvPr>
            <p:ph idx="1"/>
          </p:nvPr>
        </p:nvSpPr>
        <p:spPr>
          <a:xfrm>
            <a:off x="228600" y="1676400"/>
            <a:ext cx="8915400" cy="3581400"/>
          </a:xfrm>
        </p:spPr>
        <p:txBody>
          <a:bodyPr/>
          <a:lstStyle/>
          <a:p>
            <a:pPr marL="990600" lvl="1" indent="-533400" algn="r" rtl="1" eaLnBrk="1" hangingPunct="1">
              <a:lnSpc>
                <a:spcPct val="200000"/>
              </a:lnSpc>
              <a:buFont typeface="Wingdings 2" pitchFamily="18" charset="2"/>
              <a:buNone/>
            </a:pPr>
            <a:r>
              <a:rPr lang="en-US" sz="2800" smtClean="0">
                <a:cs typeface="B Nazanin" pitchFamily="2" charset="-78"/>
              </a:rPr>
              <a:t>        </a:t>
            </a:r>
            <a:r>
              <a:rPr lang="fa-IR" sz="2800" smtClean="0">
                <a:cs typeface="B Nazanin" pitchFamily="2" charset="-78"/>
              </a:rPr>
              <a:t>تیلور با تاکید بر شیوه مدیریت علمی توانست تولید سازمان را  افزایش </a:t>
            </a:r>
            <a:r>
              <a:rPr lang="en-US" sz="2800" smtClean="0">
                <a:cs typeface="B Nazanin" pitchFamily="2" charset="-78"/>
              </a:rPr>
              <a:t/>
            </a:r>
            <a:br>
              <a:rPr lang="en-US" sz="2800" smtClean="0">
                <a:cs typeface="B Nazanin" pitchFamily="2" charset="-78"/>
              </a:rPr>
            </a:br>
            <a:r>
              <a:rPr lang="fa-IR" sz="2800" smtClean="0">
                <a:cs typeface="B Nazanin" pitchFamily="2" charset="-78"/>
              </a:rPr>
              <a:t>داد و نهایتا با سهیم کردن کارگران در منافع مادی  ناشی از صرفه جویی ، تلاش همگانی و تولید بیشتر موجبات  تشویق هر چه بیشتر آنان را در ازدیاد سطح تولید فراهم کرد.</a:t>
            </a:r>
          </a:p>
        </p:txBody>
      </p:sp>
      <p:sp>
        <p:nvSpPr>
          <p:cNvPr id="28676" name="Text Box 5"/>
          <p:cNvSpPr txBox="1">
            <a:spLocks noChangeArrowheads="1"/>
          </p:cNvSpPr>
          <p:nvPr/>
        </p:nvSpPr>
        <p:spPr bwMode="auto">
          <a:xfrm>
            <a:off x="457200" y="6096000"/>
            <a:ext cx="609600" cy="396875"/>
          </a:xfrm>
          <a:prstGeom prst="rect">
            <a:avLst/>
          </a:prstGeom>
          <a:noFill/>
          <a:ln w="9525">
            <a:noFill/>
            <a:miter lim="800000"/>
            <a:headEnd/>
            <a:tailEnd/>
          </a:ln>
        </p:spPr>
        <p:txBody>
          <a:bodyPr>
            <a:spAutoFit/>
          </a:bodyPr>
          <a:lstStyle/>
          <a:p>
            <a:pPr algn="l">
              <a:spcBef>
                <a:spcPct val="50000"/>
              </a:spcBef>
            </a:pPr>
            <a:r>
              <a:rPr lang="fa-IR" sz="2000">
                <a:latin typeface="Tahoma" pitchFamily="34" charset="0"/>
              </a:rPr>
              <a:t>2</a:t>
            </a:r>
            <a:r>
              <a:rPr lang="en-US" sz="2000">
                <a:latin typeface="Tahoma" pitchFamily="34" charset="0"/>
              </a:rPr>
              <a:t>4</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1000"/>
                                        <p:tgtEl>
                                          <p:spTgt spid="22530"/>
                                        </p:tgtEl>
                                      </p:cBhvr>
                                    </p:animEffect>
                                    <p:anim calcmode="lin" valueType="num">
                                      <p:cBhvr>
                                        <p:cTn id="8" dur="1000" fill="hold"/>
                                        <p:tgtEl>
                                          <p:spTgt spid="22530"/>
                                        </p:tgtEl>
                                        <p:attrNameLst>
                                          <p:attrName>ppt_x</p:attrName>
                                        </p:attrNameLst>
                                      </p:cBhvr>
                                      <p:tavLst>
                                        <p:tav tm="0">
                                          <p:val>
                                            <p:strVal val="#ppt_x"/>
                                          </p:val>
                                        </p:tav>
                                        <p:tav tm="100000">
                                          <p:val>
                                            <p:strVal val="#ppt_x"/>
                                          </p:val>
                                        </p:tav>
                                      </p:tavLst>
                                    </p:anim>
                                    <p:anim calcmode="lin" valueType="num">
                                      <p:cBhvr>
                                        <p:cTn id="9" dur="1000" fill="hold"/>
                                        <p:tgtEl>
                                          <p:spTgt spid="2253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 calcmode="lin" valueType="num">
                                      <p:cBhvr>
                                        <p:cTn id="14" dur="500" fill="hold"/>
                                        <p:tgtEl>
                                          <p:spTgt spid="22531">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2531">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457200"/>
            <a:ext cx="8229600" cy="1143000"/>
          </a:xfrm>
        </p:spPr>
        <p:txBody>
          <a:bodyPr/>
          <a:lstStyle/>
          <a:p>
            <a:pPr algn="r" rtl="1" eaLnBrk="1" hangingPunct="1"/>
            <a:r>
              <a:rPr lang="fa-IR" sz="4000" b="1" smtClean="0">
                <a:solidFill>
                  <a:schemeClr val="tx1"/>
                </a:solidFill>
                <a:cs typeface="B Nazanin" pitchFamily="2" charset="-78"/>
              </a:rPr>
              <a:t>انتقادات وارده به تیلور</a:t>
            </a:r>
            <a:endParaRPr lang="en-US" sz="4000" b="1" smtClean="0">
              <a:solidFill>
                <a:schemeClr val="tx1"/>
              </a:solidFill>
              <a:cs typeface="B Nazanin" pitchFamily="2" charset="-78"/>
            </a:endParaRPr>
          </a:p>
        </p:txBody>
      </p:sp>
      <p:sp>
        <p:nvSpPr>
          <p:cNvPr id="23555" name="Rectangle 3"/>
          <p:cNvSpPr>
            <a:spLocks noGrp="1" noChangeArrowheads="1"/>
          </p:cNvSpPr>
          <p:nvPr>
            <p:ph idx="1"/>
          </p:nvPr>
        </p:nvSpPr>
        <p:spPr>
          <a:xfrm>
            <a:off x="685800" y="1752600"/>
            <a:ext cx="7696200" cy="4495800"/>
          </a:xfrm>
        </p:spPr>
        <p:txBody>
          <a:bodyPr/>
          <a:lstStyle/>
          <a:p>
            <a:pPr marL="609600" indent="-609600" algn="r" rtl="1" eaLnBrk="1" hangingPunct="1">
              <a:lnSpc>
                <a:spcPct val="150000"/>
              </a:lnSpc>
              <a:buFont typeface="Wingdings" pitchFamily="2" charset="2"/>
              <a:buChar char="v"/>
            </a:pPr>
            <a:r>
              <a:rPr lang="fa-IR" sz="2800" smtClean="0">
                <a:cs typeface="B Nazanin" pitchFamily="2" charset="-78"/>
              </a:rPr>
              <a:t>اتکاء شديد به مدل انسانِ اقتصادی و انگيزه های مادی </a:t>
            </a:r>
          </a:p>
          <a:p>
            <a:pPr marL="609600" indent="-609600" algn="r" rtl="1" eaLnBrk="1" hangingPunct="1">
              <a:lnSpc>
                <a:spcPct val="150000"/>
              </a:lnSpc>
              <a:buFont typeface="Wingdings" pitchFamily="2" charset="2"/>
              <a:buChar char="v"/>
            </a:pPr>
            <a:r>
              <a:rPr lang="fa-IR" sz="2800" smtClean="0">
                <a:cs typeface="B Nazanin" pitchFamily="2" charset="-78"/>
              </a:rPr>
              <a:t>پرداخت مزد و پاداش براساس زمان سنجی و کارسنجی </a:t>
            </a:r>
          </a:p>
          <a:p>
            <a:pPr marL="609600" indent="-609600" algn="r" rtl="1" eaLnBrk="1" hangingPunct="1">
              <a:lnSpc>
                <a:spcPct val="150000"/>
              </a:lnSpc>
              <a:buFont typeface="Wingdings" pitchFamily="2" charset="2"/>
              <a:buChar char="v"/>
            </a:pPr>
            <a:r>
              <a:rPr lang="fa-IR" sz="2800" smtClean="0">
                <a:cs typeface="B Nazanin" pitchFamily="2" charset="-78"/>
              </a:rPr>
              <a:t>کاهش توجه به نقش افراد و نگاه به آنها همانند نگاه به ابزار و وسائل کار </a:t>
            </a:r>
          </a:p>
          <a:p>
            <a:pPr marL="609600" indent="-609600" algn="r" rtl="1" eaLnBrk="1" hangingPunct="1">
              <a:lnSpc>
                <a:spcPct val="150000"/>
              </a:lnSpc>
              <a:buFont typeface="Wingdings" pitchFamily="2" charset="2"/>
              <a:buChar char="v"/>
            </a:pPr>
            <a:r>
              <a:rPr lang="fa-IR" sz="2800" smtClean="0">
                <a:cs typeface="B Nazanin" pitchFamily="2" charset="-78"/>
              </a:rPr>
              <a:t> عدم توجه به مسائل روحی و عاطفی</a:t>
            </a:r>
            <a:r>
              <a:rPr lang="en-US" sz="2800" smtClean="0">
                <a:cs typeface="B Nazanin" pitchFamily="2" charset="-78"/>
              </a:rPr>
              <a:t> </a:t>
            </a:r>
            <a:r>
              <a:rPr lang="fa-IR" sz="2800" smtClean="0">
                <a:cs typeface="B Nazanin" pitchFamily="2" charset="-78"/>
              </a:rPr>
              <a:t> کارکنان</a:t>
            </a:r>
          </a:p>
          <a:p>
            <a:pPr marL="609600" indent="-609600" algn="r" rtl="1" eaLnBrk="1" hangingPunct="1">
              <a:lnSpc>
                <a:spcPct val="150000"/>
              </a:lnSpc>
              <a:buFont typeface="Wingdings" pitchFamily="2" charset="2"/>
              <a:buChar char="v"/>
            </a:pPr>
            <a:r>
              <a:rPr lang="fa-IR" sz="2800" smtClean="0">
                <a:cs typeface="B Nazanin" pitchFamily="2" charset="-78"/>
              </a:rPr>
              <a:t>مغایرت با روح دموکراسی آمریکا </a:t>
            </a:r>
          </a:p>
          <a:p>
            <a:pPr marL="609600" indent="-609600" algn="r" rtl="1" eaLnBrk="1" hangingPunct="1">
              <a:lnSpc>
                <a:spcPct val="150000"/>
              </a:lnSpc>
              <a:buFont typeface="Wingdings" pitchFamily="2" charset="2"/>
              <a:buChar char="v"/>
            </a:pPr>
            <a:endParaRPr lang="en-US" sz="2800" smtClean="0">
              <a:cs typeface="B Nazanin" pitchFamily="2" charset="-78"/>
            </a:endParaRPr>
          </a:p>
        </p:txBody>
      </p:sp>
      <p:sp>
        <p:nvSpPr>
          <p:cNvPr id="29700" name="Text Box 5"/>
          <p:cNvSpPr txBox="1">
            <a:spLocks noChangeArrowheads="1"/>
          </p:cNvSpPr>
          <p:nvPr/>
        </p:nvSpPr>
        <p:spPr bwMode="auto">
          <a:xfrm>
            <a:off x="457200" y="6096000"/>
            <a:ext cx="609600" cy="396875"/>
          </a:xfrm>
          <a:prstGeom prst="rect">
            <a:avLst/>
          </a:prstGeom>
          <a:noFill/>
          <a:ln w="9525">
            <a:noFill/>
            <a:miter lim="800000"/>
            <a:headEnd/>
            <a:tailEnd/>
          </a:ln>
        </p:spPr>
        <p:txBody>
          <a:bodyPr>
            <a:spAutoFit/>
          </a:bodyPr>
          <a:lstStyle/>
          <a:p>
            <a:pPr algn="l">
              <a:spcBef>
                <a:spcPct val="50000"/>
              </a:spcBef>
            </a:pPr>
            <a:r>
              <a:rPr lang="fa-IR" sz="2000">
                <a:latin typeface="Tahoma" pitchFamily="34" charset="0"/>
              </a:rPr>
              <a:t>2</a:t>
            </a:r>
            <a:r>
              <a:rPr lang="en-US" sz="2000">
                <a:latin typeface="Tahoma" pitchFamily="34" charset="0"/>
              </a:rPr>
              <a:t>5</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ppt_w</p:attrName>
                                        </p:attrNameLst>
                                      </p:cBhvr>
                                      <p:tavLst>
                                        <p:tav tm="0">
                                          <p:val>
                                            <p:fltVal val="0"/>
                                          </p:val>
                                        </p:tav>
                                        <p:tav tm="100000">
                                          <p:val>
                                            <p:strVal val="#ppt_w"/>
                                          </p:val>
                                        </p:tav>
                                      </p:tavLst>
                                    </p:anim>
                                    <p:anim calcmode="lin" valueType="num">
                                      <p:cBhvr>
                                        <p:cTn id="8" dur="1000" fill="hold"/>
                                        <p:tgtEl>
                                          <p:spTgt spid="23554"/>
                                        </p:tgtEl>
                                        <p:attrNameLst>
                                          <p:attrName>ppt_h</p:attrName>
                                        </p:attrNameLst>
                                      </p:cBhvr>
                                      <p:tavLst>
                                        <p:tav tm="0">
                                          <p:val>
                                            <p:fltVal val="0"/>
                                          </p:val>
                                        </p:tav>
                                        <p:tav tm="100000">
                                          <p:val>
                                            <p:strVal val="#ppt_h"/>
                                          </p:val>
                                        </p:tav>
                                      </p:tavLst>
                                    </p:anim>
                                    <p:anim calcmode="lin" valueType="num">
                                      <p:cBhvr>
                                        <p:cTn id="9" dur="1000" fill="hold"/>
                                        <p:tgtEl>
                                          <p:spTgt spid="2355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355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3555">
                                            <p:txEl>
                                              <p:pRg st="0" end="0"/>
                                            </p:txEl>
                                          </p:spTgt>
                                        </p:tgtEl>
                                        <p:attrNameLst>
                                          <p:attrName>style.visibility</p:attrName>
                                        </p:attrNameLst>
                                      </p:cBhvr>
                                      <p:to>
                                        <p:strVal val="visible"/>
                                      </p:to>
                                    </p:set>
                                    <p:animEffect transition="in" filter="fade">
                                      <p:cBhvr>
                                        <p:cTn id="15" dur="1000"/>
                                        <p:tgtEl>
                                          <p:spTgt spid="23555">
                                            <p:txEl>
                                              <p:pRg st="0" end="0"/>
                                            </p:txEl>
                                          </p:spTgt>
                                        </p:tgtEl>
                                      </p:cBhvr>
                                    </p:animEffect>
                                    <p:anim calcmode="lin" valueType="num">
                                      <p:cBhvr>
                                        <p:cTn id="16"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355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355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3555">
                                            <p:txEl>
                                              <p:pRg st="1" end="1"/>
                                            </p:txEl>
                                          </p:spTgt>
                                        </p:tgtEl>
                                        <p:attrNameLst>
                                          <p:attrName>style.visibility</p:attrName>
                                        </p:attrNameLst>
                                      </p:cBhvr>
                                      <p:to>
                                        <p:strVal val="visible"/>
                                      </p:to>
                                    </p:set>
                                    <p:animEffect transition="in" filter="fade">
                                      <p:cBhvr>
                                        <p:cTn id="23" dur="1000"/>
                                        <p:tgtEl>
                                          <p:spTgt spid="23555">
                                            <p:txEl>
                                              <p:pRg st="1" end="1"/>
                                            </p:txEl>
                                          </p:spTgt>
                                        </p:tgtEl>
                                      </p:cBhvr>
                                    </p:animEffect>
                                    <p:anim calcmode="lin" valueType="num">
                                      <p:cBhvr>
                                        <p:cTn id="24"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355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355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3555">
                                            <p:txEl>
                                              <p:pRg st="2" end="2"/>
                                            </p:txEl>
                                          </p:spTgt>
                                        </p:tgtEl>
                                        <p:attrNameLst>
                                          <p:attrName>style.visibility</p:attrName>
                                        </p:attrNameLst>
                                      </p:cBhvr>
                                      <p:to>
                                        <p:strVal val="visible"/>
                                      </p:to>
                                    </p:set>
                                    <p:animEffect transition="in" filter="fade">
                                      <p:cBhvr>
                                        <p:cTn id="31" dur="1000"/>
                                        <p:tgtEl>
                                          <p:spTgt spid="23555">
                                            <p:txEl>
                                              <p:pRg st="2" end="2"/>
                                            </p:txEl>
                                          </p:spTgt>
                                        </p:tgtEl>
                                      </p:cBhvr>
                                    </p:animEffect>
                                    <p:anim calcmode="lin" valueType="num">
                                      <p:cBhvr>
                                        <p:cTn id="32"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3555">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355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3555">
                                            <p:txEl>
                                              <p:pRg st="3" end="3"/>
                                            </p:txEl>
                                          </p:spTgt>
                                        </p:tgtEl>
                                        <p:attrNameLst>
                                          <p:attrName>style.visibility</p:attrName>
                                        </p:attrNameLst>
                                      </p:cBhvr>
                                      <p:to>
                                        <p:strVal val="visible"/>
                                      </p:to>
                                    </p:set>
                                    <p:animEffect transition="in" filter="fade">
                                      <p:cBhvr>
                                        <p:cTn id="39" dur="1000"/>
                                        <p:tgtEl>
                                          <p:spTgt spid="23555">
                                            <p:txEl>
                                              <p:pRg st="3" end="3"/>
                                            </p:txEl>
                                          </p:spTgt>
                                        </p:tgtEl>
                                      </p:cBhvr>
                                    </p:animEffect>
                                    <p:anim calcmode="lin" valueType="num">
                                      <p:cBhvr>
                                        <p:cTn id="40"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23555">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355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3555">
                                            <p:txEl>
                                              <p:pRg st="4" end="4"/>
                                            </p:txEl>
                                          </p:spTgt>
                                        </p:tgtEl>
                                        <p:attrNameLst>
                                          <p:attrName>style.visibility</p:attrName>
                                        </p:attrNameLst>
                                      </p:cBhvr>
                                      <p:to>
                                        <p:strVal val="visible"/>
                                      </p:to>
                                    </p:set>
                                    <p:animEffect transition="in" filter="fade">
                                      <p:cBhvr>
                                        <p:cTn id="47" dur="1000"/>
                                        <p:tgtEl>
                                          <p:spTgt spid="23555">
                                            <p:txEl>
                                              <p:pRg st="4" end="4"/>
                                            </p:txEl>
                                          </p:spTgt>
                                        </p:tgtEl>
                                      </p:cBhvr>
                                    </p:animEffect>
                                    <p:anim calcmode="lin" valueType="num">
                                      <p:cBhvr>
                                        <p:cTn id="48" dur="1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23555">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355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676400" y="1219200"/>
            <a:ext cx="6629400" cy="1143000"/>
          </a:xfrm>
        </p:spPr>
        <p:txBody>
          <a:bodyPr/>
          <a:lstStyle/>
          <a:p>
            <a:pPr algn="r" rtl="1" eaLnBrk="1" hangingPunct="1"/>
            <a:r>
              <a:rPr lang="fa-IR" sz="4000" b="1" smtClean="0">
                <a:solidFill>
                  <a:schemeClr val="tx1"/>
                </a:solidFill>
                <a:cs typeface="B Nazanin" pitchFamily="2" charset="-78"/>
              </a:rPr>
              <a:t>همکار ان و متاثران تیلور </a:t>
            </a:r>
            <a:br>
              <a:rPr lang="fa-IR" sz="4000" b="1" smtClean="0">
                <a:solidFill>
                  <a:schemeClr val="tx1"/>
                </a:solidFill>
                <a:cs typeface="B Nazanin" pitchFamily="2" charset="-78"/>
              </a:rPr>
            </a:br>
            <a:endParaRPr lang="en-US" sz="4000" b="1" smtClean="0">
              <a:solidFill>
                <a:schemeClr val="tx1"/>
              </a:solidFill>
              <a:cs typeface="B Nazanin" pitchFamily="2" charset="-78"/>
            </a:endParaRPr>
          </a:p>
        </p:txBody>
      </p:sp>
      <p:sp>
        <p:nvSpPr>
          <p:cNvPr id="24579" name="Rectangle 3"/>
          <p:cNvSpPr>
            <a:spLocks noGrp="1" noChangeArrowheads="1"/>
          </p:cNvSpPr>
          <p:nvPr>
            <p:ph idx="1"/>
          </p:nvPr>
        </p:nvSpPr>
        <p:spPr>
          <a:xfrm>
            <a:off x="685800" y="2057400"/>
            <a:ext cx="7848600" cy="3048000"/>
          </a:xfrm>
        </p:spPr>
        <p:txBody>
          <a:bodyPr/>
          <a:lstStyle/>
          <a:p>
            <a:pPr marL="990600" lvl="1" indent="-533400" algn="r" rtl="1" eaLnBrk="1" hangingPunct="1">
              <a:lnSpc>
                <a:spcPct val="120000"/>
              </a:lnSpc>
              <a:buFontTx/>
              <a:buAutoNum type="arabicPeriod"/>
            </a:pPr>
            <a:r>
              <a:rPr lang="fa-IR" sz="2800" smtClean="0">
                <a:cs typeface="B Nazanin" pitchFamily="2" charset="-78"/>
              </a:rPr>
              <a:t>مهندس گانت – طراح چارت گانت</a:t>
            </a:r>
          </a:p>
          <a:p>
            <a:pPr marL="990600" lvl="1" indent="-533400" algn="r" rtl="1" eaLnBrk="1" hangingPunct="1">
              <a:lnSpc>
                <a:spcPct val="120000"/>
              </a:lnSpc>
              <a:buFontTx/>
              <a:buAutoNum type="arabicPeriod"/>
            </a:pPr>
            <a:r>
              <a:rPr lang="fa-IR" sz="2800" smtClean="0">
                <a:cs typeface="B Nazanin" pitchFamily="2" charset="-78"/>
              </a:rPr>
              <a:t>فرانک گیلبرت- معتقد بع یافتن بهترین روش برای انجام کار</a:t>
            </a:r>
          </a:p>
          <a:p>
            <a:pPr marL="990600" lvl="1" indent="-533400" algn="r" rtl="1" eaLnBrk="1" hangingPunct="1">
              <a:lnSpc>
                <a:spcPct val="120000"/>
              </a:lnSpc>
              <a:buFontTx/>
              <a:buAutoNum type="arabicPeriod"/>
            </a:pPr>
            <a:r>
              <a:rPr lang="fa-IR" sz="2800" smtClean="0">
                <a:cs typeface="B Nazanin" pitchFamily="2" charset="-78"/>
              </a:rPr>
              <a:t>لیلیان گیلبرت – ارزیابی کار و زمان</a:t>
            </a:r>
          </a:p>
        </p:txBody>
      </p:sp>
      <p:sp>
        <p:nvSpPr>
          <p:cNvPr id="30724" name="Text Box 5"/>
          <p:cNvSpPr txBox="1">
            <a:spLocks noChangeArrowheads="1"/>
          </p:cNvSpPr>
          <p:nvPr/>
        </p:nvSpPr>
        <p:spPr bwMode="auto">
          <a:xfrm>
            <a:off x="457200" y="6096000"/>
            <a:ext cx="609600" cy="396875"/>
          </a:xfrm>
          <a:prstGeom prst="rect">
            <a:avLst/>
          </a:prstGeom>
          <a:noFill/>
          <a:ln w="9525">
            <a:noFill/>
            <a:miter lim="800000"/>
            <a:headEnd/>
            <a:tailEnd/>
          </a:ln>
        </p:spPr>
        <p:txBody>
          <a:bodyPr>
            <a:spAutoFit/>
          </a:bodyPr>
          <a:lstStyle/>
          <a:p>
            <a:pPr algn="l">
              <a:spcBef>
                <a:spcPct val="50000"/>
              </a:spcBef>
            </a:pPr>
            <a:r>
              <a:rPr lang="fa-IR" sz="2000">
                <a:latin typeface="Tahoma" pitchFamily="34" charset="0"/>
              </a:rPr>
              <a:t>2</a:t>
            </a:r>
            <a:r>
              <a:rPr lang="en-US" sz="2000">
                <a:latin typeface="Tahoma" pitchFamily="34" charset="0"/>
              </a:rPr>
              <a:t>6</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1000" fill="hold"/>
                                        <p:tgtEl>
                                          <p:spTgt spid="24578"/>
                                        </p:tgtEl>
                                        <p:attrNameLst>
                                          <p:attrName>ppt_x</p:attrName>
                                        </p:attrNameLst>
                                      </p:cBhvr>
                                      <p:tavLst>
                                        <p:tav tm="0">
                                          <p:val>
                                            <p:strVal val="#ppt_x-.2"/>
                                          </p:val>
                                        </p:tav>
                                        <p:tav tm="100000">
                                          <p:val>
                                            <p:strVal val="#ppt_x"/>
                                          </p:val>
                                        </p:tav>
                                      </p:tavLst>
                                    </p:anim>
                                    <p:anim calcmode="lin" valueType="num">
                                      <p:cBhvr>
                                        <p:cTn id="8" dur="1000" fill="hold"/>
                                        <p:tgtEl>
                                          <p:spTgt spid="245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578"/>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grpId="0" nodeType="clickEffect">
                                  <p:stCondLst>
                                    <p:cond delay="0"/>
                                  </p:stCondLst>
                                  <p:childTnLst>
                                    <p:set>
                                      <p:cBhvr>
                                        <p:cTn id="13" dur="1" fill="hold">
                                          <p:stCondLst>
                                            <p:cond delay="0"/>
                                          </p:stCondLst>
                                        </p:cTn>
                                        <p:tgtEl>
                                          <p:spTgt spid="24579">
                                            <p:txEl>
                                              <p:pRg st="0" end="0"/>
                                            </p:txEl>
                                          </p:spTgt>
                                        </p:tgtEl>
                                        <p:attrNameLst>
                                          <p:attrName>style.visibility</p:attrName>
                                        </p:attrNameLst>
                                      </p:cBhvr>
                                      <p:to>
                                        <p:strVal val="visible"/>
                                      </p:to>
                                    </p:set>
                                    <p:anim calcmode="lin" valueType="num">
                                      <p:cBhvr additive="base">
                                        <p:cTn id="14" dur="2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5" dur="20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7" presetClass="entr" presetSubtype="4" fill="hold" grpId="0" nodeType="clickEffect">
                                  <p:stCondLst>
                                    <p:cond delay="0"/>
                                  </p:stCondLst>
                                  <p:childTnLst>
                                    <p:set>
                                      <p:cBhvr>
                                        <p:cTn id="19" dur="1" fill="hold">
                                          <p:stCondLst>
                                            <p:cond delay="0"/>
                                          </p:stCondLst>
                                        </p:cTn>
                                        <p:tgtEl>
                                          <p:spTgt spid="24579">
                                            <p:txEl>
                                              <p:pRg st="1" end="1"/>
                                            </p:txEl>
                                          </p:spTgt>
                                        </p:tgtEl>
                                        <p:attrNameLst>
                                          <p:attrName>style.visibility</p:attrName>
                                        </p:attrNameLst>
                                      </p:cBhvr>
                                      <p:to>
                                        <p:strVal val="visible"/>
                                      </p:to>
                                    </p:set>
                                    <p:anim calcmode="lin" valueType="num">
                                      <p:cBhvr additive="base">
                                        <p:cTn id="20" dur="2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21" dur="2000" fill="hold"/>
                                        <p:tgtEl>
                                          <p:spTgt spid="24579">
                                            <p:txEl>
                                              <p:pRg st="1" end="1"/>
                                            </p:txEl>
                                          </p:spTgt>
                                        </p:tgtEl>
                                        <p:attrNameLst>
                                          <p:attrName>ppt_y</p:attrName>
                                        </p:attrNameLst>
                                      </p:cBhvr>
                                      <p:tavLst>
                                        <p:tav tm="0">
                                          <p:val>
                                            <p:strVal val="1+#ppt_h/2"/>
                                          </p:val>
                                        </p:tav>
                                        <p:tav tm="100000">
                                          <p:val>
                                            <p:strVal val="#ppt_y"/>
                                          </p:val>
                                        </p:tav>
                                      </p:tavLst>
                                    </p:anim>
                                  </p:childTnLst>
                                </p:cTn>
                              </p:par>
                              <p:par>
                                <p:cTn id="22" presetID="7" presetClass="entr" presetSubtype="4" fill="hold" grpId="0" nodeType="withEffect">
                                  <p:stCondLst>
                                    <p:cond delay="0"/>
                                  </p:stCondLst>
                                  <p:childTnLst>
                                    <p:set>
                                      <p:cBhvr>
                                        <p:cTn id="23" dur="1" fill="hold">
                                          <p:stCondLst>
                                            <p:cond delay="0"/>
                                          </p:stCondLst>
                                        </p:cTn>
                                        <p:tgtEl>
                                          <p:spTgt spid="24579">
                                            <p:txEl>
                                              <p:pRg st="2" end="2"/>
                                            </p:txEl>
                                          </p:spTgt>
                                        </p:tgtEl>
                                        <p:attrNameLst>
                                          <p:attrName>style.visibility</p:attrName>
                                        </p:attrNameLst>
                                      </p:cBhvr>
                                      <p:to>
                                        <p:strVal val="visible"/>
                                      </p:to>
                                    </p:set>
                                    <p:anim calcmode="lin" valueType="num">
                                      <p:cBhvr additive="base">
                                        <p:cTn id="24" dur="2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381000"/>
            <a:ext cx="8229600" cy="1143000"/>
          </a:xfrm>
        </p:spPr>
        <p:txBody>
          <a:bodyPr/>
          <a:lstStyle/>
          <a:p>
            <a:pPr algn="r" eaLnBrk="1" hangingPunct="1"/>
            <a:r>
              <a:rPr lang="fa-IR" sz="4000" b="1" smtClean="0">
                <a:cs typeface="B Nazanin" pitchFamily="2" charset="-78"/>
              </a:rPr>
              <a:t>خلاصه:</a:t>
            </a:r>
            <a:endParaRPr lang="en-US" sz="4000" b="1" smtClean="0">
              <a:cs typeface="B Nazanin" pitchFamily="2" charset="-78"/>
            </a:endParaRPr>
          </a:p>
        </p:txBody>
      </p:sp>
      <p:sp>
        <p:nvSpPr>
          <p:cNvPr id="35843" name="Rectangle 3"/>
          <p:cNvSpPr>
            <a:spLocks noGrp="1" noChangeArrowheads="1"/>
          </p:cNvSpPr>
          <p:nvPr>
            <p:ph idx="1"/>
          </p:nvPr>
        </p:nvSpPr>
        <p:spPr>
          <a:xfrm>
            <a:off x="228600" y="1371600"/>
            <a:ext cx="8534400" cy="4953000"/>
          </a:xfrm>
        </p:spPr>
        <p:txBody>
          <a:bodyPr/>
          <a:lstStyle/>
          <a:p>
            <a:pPr algn="justLow" rtl="1" eaLnBrk="1" hangingPunct="1">
              <a:lnSpc>
                <a:spcPct val="170000"/>
              </a:lnSpc>
              <a:buFontTx/>
              <a:buNone/>
            </a:pPr>
            <a:r>
              <a:rPr lang="fa-IR" sz="2800" smtClean="0">
                <a:cs typeface="B Nazanin" pitchFamily="2" charset="-78"/>
              </a:rPr>
              <a:t>مدیریت علمی تیلور که بر اساس بر اساس کارسنجی ، زمان سنجی، فرد سنجی استوار است مقدمه تحولات بزرگی در افکار فنون مدیریت در صنایع و موسسات دولتی کشورهای جهان شد .</a:t>
            </a:r>
          </a:p>
          <a:p>
            <a:pPr algn="justLow" rtl="1" eaLnBrk="1" hangingPunct="1">
              <a:lnSpc>
                <a:spcPct val="170000"/>
              </a:lnSpc>
              <a:buFontTx/>
              <a:buNone/>
            </a:pPr>
            <a:r>
              <a:rPr lang="fa-IR" sz="2800" smtClean="0">
                <a:cs typeface="B Nazanin" pitchFamily="2" charset="-78"/>
              </a:rPr>
              <a:t>هرچند هدف تیلور در ابتدا بر استفاده از این روش ها در سطح وظایف عملیاتی بود اما با رواج اندیشه او این روش ها در سایر فعالیت های سازمانی در کاربرد پیدا کرد .و هنوز هم دستاوردهای او در بسیاری از شرکت ها هنوز رواج  دارد.</a:t>
            </a:r>
          </a:p>
          <a:p>
            <a:pPr algn="justLow" rtl="1" eaLnBrk="1" hangingPunct="1">
              <a:lnSpc>
                <a:spcPct val="170000"/>
              </a:lnSpc>
              <a:buFontTx/>
              <a:buNone/>
            </a:pPr>
            <a:endParaRPr lang="fa-IR" sz="2800" smtClean="0">
              <a:cs typeface="B Nazanin" pitchFamily="2" charset="-78"/>
            </a:endParaRPr>
          </a:p>
          <a:p>
            <a:pPr algn="justLow" rtl="1" eaLnBrk="1" hangingPunct="1">
              <a:lnSpc>
                <a:spcPct val="170000"/>
              </a:lnSpc>
              <a:buFontTx/>
              <a:buNone/>
            </a:pPr>
            <a:endParaRPr lang="fa-IR" sz="2800" smtClean="0">
              <a:cs typeface="B Nazanin" pitchFamily="2" charset="-78"/>
            </a:endParaRPr>
          </a:p>
          <a:p>
            <a:pPr algn="justLow" rtl="1" eaLnBrk="1" hangingPunct="1">
              <a:lnSpc>
                <a:spcPct val="170000"/>
              </a:lnSpc>
              <a:buFontTx/>
              <a:buNone/>
            </a:pPr>
            <a:endParaRPr lang="fa-IR" sz="2800" smtClean="0">
              <a:cs typeface="B Nazanin" pitchFamily="2" charset="-78"/>
            </a:endParaRPr>
          </a:p>
          <a:p>
            <a:pPr algn="justLow" rtl="1" eaLnBrk="1" hangingPunct="1">
              <a:lnSpc>
                <a:spcPct val="170000"/>
              </a:lnSpc>
              <a:buFontTx/>
              <a:buNone/>
            </a:pPr>
            <a:endParaRPr lang="fa-IR" sz="2800" smtClean="0">
              <a:cs typeface="B Nazanin" pitchFamily="2" charset="-78"/>
            </a:endParaRPr>
          </a:p>
          <a:p>
            <a:pPr algn="justLow" rtl="1" eaLnBrk="1" hangingPunct="1">
              <a:lnSpc>
                <a:spcPct val="170000"/>
              </a:lnSpc>
              <a:buFontTx/>
              <a:buNone/>
            </a:pPr>
            <a:endParaRPr lang="fa-IR" sz="2800" smtClean="0">
              <a:cs typeface="B Nazanin" pitchFamily="2" charset="-78"/>
            </a:endParaRPr>
          </a:p>
          <a:p>
            <a:pPr algn="justLow" rtl="1" eaLnBrk="1" hangingPunct="1">
              <a:lnSpc>
                <a:spcPct val="170000"/>
              </a:lnSpc>
              <a:buFontTx/>
              <a:buNone/>
            </a:pPr>
            <a:endParaRPr lang="fa-IR" sz="2800" smtClean="0">
              <a:cs typeface="B Nazanin" pitchFamily="2" charset="-78"/>
            </a:endParaRPr>
          </a:p>
          <a:p>
            <a:pPr algn="justLow" rtl="1" eaLnBrk="1" hangingPunct="1">
              <a:lnSpc>
                <a:spcPct val="170000"/>
              </a:lnSpc>
              <a:buFontTx/>
              <a:buNone/>
            </a:pPr>
            <a:endParaRPr lang="fa-IR" sz="2800" smtClean="0">
              <a:cs typeface="B Nazanin" pitchFamily="2" charset="-78"/>
            </a:endParaRPr>
          </a:p>
          <a:p>
            <a:pPr algn="justLow" rtl="1" eaLnBrk="1" hangingPunct="1">
              <a:lnSpc>
                <a:spcPct val="170000"/>
              </a:lnSpc>
              <a:buFontTx/>
              <a:buNone/>
            </a:pPr>
            <a:endParaRPr lang="en-US" sz="2800" smtClean="0">
              <a:cs typeface="B Nazanin" pitchFamily="2" charset="-78"/>
            </a:endParaRPr>
          </a:p>
        </p:txBody>
      </p:sp>
      <p:sp>
        <p:nvSpPr>
          <p:cNvPr id="31748" name="Text Box 5"/>
          <p:cNvSpPr txBox="1">
            <a:spLocks noChangeArrowheads="1"/>
          </p:cNvSpPr>
          <p:nvPr/>
        </p:nvSpPr>
        <p:spPr bwMode="auto">
          <a:xfrm>
            <a:off x="457200" y="6096000"/>
            <a:ext cx="609600" cy="396875"/>
          </a:xfrm>
          <a:prstGeom prst="rect">
            <a:avLst/>
          </a:prstGeom>
          <a:noFill/>
          <a:ln w="9525">
            <a:noFill/>
            <a:miter lim="800000"/>
            <a:headEnd/>
            <a:tailEnd/>
          </a:ln>
        </p:spPr>
        <p:txBody>
          <a:bodyPr>
            <a:spAutoFit/>
          </a:bodyPr>
          <a:lstStyle/>
          <a:p>
            <a:pPr algn="l">
              <a:spcBef>
                <a:spcPct val="50000"/>
              </a:spcBef>
            </a:pPr>
            <a:r>
              <a:rPr lang="fa-IR" sz="2000">
                <a:latin typeface="Tahoma" pitchFamily="34" charset="0"/>
              </a:rPr>
              <a:t>2</a:t>
            </a:r>
            <a:r>
              <a:rPr lang="en-US" sz="2000">
                <a:latin typeface="Tahoma" pitchFamily="34" charset="0"/>
              </a:rPr>
              <a:t>7</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1000"/>
                                        <p:tgtEl>
                                          <p:spTgt spid="35842"/>
                                        </p:tgtEl>
                                      </p:cBhvr>
                                    </p:animEffect>
                                    <p:anim calcmode="lin" valueType="num">
                                      <p:cBhvr>
                                        <p:cTn id="8" dur="1000" fill="hold"/>
                                        <p:tgtEl>
                                          <p:spTgt spid="35842"/>
                                        </p:tgtEl>
                                        <p:attrNameLst>
                                          <p:attrName>ppt_x</p:attrName>
                                        </p:attrNameLst>
                                      </p:cBhvr>
                                      <p:tavLst>
                                        <p:tav tm="0">
                                          <p:val>
                                            <p:strVal val="#ppt_x"/>
                                          </p:val>
                                        </p:tav>
                                        <p:tav tm="100000">
                                          <p:val>
                                            <p:strVal val="#ppt_x"/>
                                          </p:val>
                                        </p:tav>
                                      </p:tavLst>
                                    </p:anim>
                                    <p:anim calcmode="lin" valueType="num">
                                      <p:cBhvr>
                                        <p:cTn id="9" dur="1000" fill="hold"/>
                                        <p:tgtEl>
                                          <p:spTgt spid="3584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5843">
                                            <p:txEl>
                                              <p:pRg st="0" end="0"/>
                                            </p:txEl>
                                          </p:spTgt>
                                        </p:tgtEl>
                                        <p:attrNameLst>
                                          <p:attrName>style.visibility</p:attrName>
                                        </p:attrNameLst>
                                      </p:cBhvr>
                                      <p:to>
                                        <p:strVal val="visible"/>
                                      </p:to>
                                    </p:set>
                                    <p:anim calcmode="discrete" valueType="clr">
                                      <p:cBhvr override="childStyle">
                                        <p:cTn id="14" dur="80"/>
                                        <p:tgtEl>
                                          <p:spTgt spid="3584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584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5843">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35843">
                                            <p:txEl>
                                              <p:pRg st="1" end="1"/>
                                            </p:txEl>
                                          </p:spTgt>
                                        </p:tgtEl>
                                        <p:attrNameLst>
                                          <p:attrName>style.visibility</p:attrName>
                                        </p:attrNameLst>
                                      </p:cBhvr>
                                      <p:to>
                                        <p:strVal val="visible"/>
                                      </p:to>
                                    </p:set>
                                    <p:anim calcmode="discrete" valueType="clr">
                                      <p:cBhvr override="childStyle">
                                        <p:cTn id="21" dur="80"/>
                                        <p:tgtEl>
                                          <p:spTgt spid="3584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5843">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3584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r" rtl="1" eaLnBrk="1" hangingPunct="1"/>
            <a:r>
              <a:rPr lang="fa-IR" sz="3200" dirty="0" smtClean="0">
                <a:latin typeface="Tahoma" pitchFamily="34" charset="0"/>
                <a:cs typeface="Tahoma" pitchFamily="34" charset="0"/>
              </a:rPr>
              <a:t>اعلامیه تیلور:</a:t>
            </a:r>
            <a:endParaRPr lang="en-US" sz="3200" dirty="0" smtClean="0">
              <a:latin typeface="Tahoma" pitchFamily="34" charset="0"/>
              <a:cs typeface="Tahoma" pitchFamily="34" charset="0"/>
            </a:endParaRPr>
          </a:p>
        </p:txBody>
      </p:sp>
      <p:sp>
        <p:nvSpPr>
          <p:cNvPr id="5" name="Oval 4"/>
          <p:cNvSpPr/>
          <p:nvPr/>
        </p:nvSpPr>
        <p:spPr>
          <a:xfrm>
            <a:off x="990600" y="1847850"/>
            <a:ext cx="7620000" cy="43243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rtl="1">
              <a:defRPr/>
            </a:pPr>
            <a:r>
              <a:rPr lang="fa-IR" sz="2800" dirty="0">
                <a:latin typeface="Tahoma" pitchFamily="34" charset="0"/>
                <a:cs typeface="Tahoma" pitchFamily="34" charset="0"/>
              </a:rPr>
              <a:t>پایه و اساس مدیریت علمی تیلور بیان می دارد که منافع کارفرما و کارگر یکسان بوده و موفقیت کارفرما نمی تواند مدت مدیدی و جود داشته باشد مگر آنکه همراه موفقیت کارمند باشد و بر عکس</a:t>
            </a:r>
            <a:endParaRPr lang="en-US" sz="2800" dirty="0">
              <a:latin typeface="Tahoma" pitchFamily="34" charset="0"/>
              <a:cs typeface="Tahoma" pitchFamily="34" charset="0"/>
            </a:endParaRPr>
          </a:p>
        </p:txBody>
      </p:sp>
      <p:sp>
        <p:nvSpPr>
          <p:cNvPr id="32772" name="Rectangle 3"/>
          <p:cNvSpPr>
            <a:spLocks noChangeArrowheads="1"/>
          </p:cNvSpPr>
          <p:nvPr/>
        </p:nvSpPr>
        <p:spPr bwMode="auto">
          <a:xfrm>
            <a:off x="533400" y="6096000"/>
            <a:ext cx="479425" cy="369888"/>
          </a:xfrm>
          <a:prstGeom prst="rect">
            <a:avLst/>
          </a:prstGeom>
          <a:noFill/>
          <a:ln w="9525">
            <a:noFill/>
            <a:miter lim="800000"/>
            <a:headEnd/>
            <a:tailEnd/>
          </a:ln>
        </p:spPr>
        <p:txBody>
          <a:bodyPr wrap="none">
            <a:spAutoFit/>
          </a:bodyPr>
          <a:lstStyle/>
          <a:p>
            <a:pPr algn="l">
              <a:spcBef>
                <a:spcPct val="50000"/>
              </a:spcBef>
            </a:pPr>
            <a:r>
              <a:rPr lang="en-US">
                <a:latin typeface="Tahoma" pitchFamily="34" charset="0"/>
              </a:rPr>
              <a:t>28</a:t>
            </a:r>
          </a:p>
        </p:txBody>
      </p:sp>
    </p:spTree>
  </p:cSld>
  <p:clrMapOvr>
    <a:masterClrMapping/>
  </p:clrMapOvr>
  <p:transition>
    <p:pull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1850226708-taknaz-ir.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a:spLocks noChangeArrowheads="1"/>
          </p:cNvSpPr>
          <p:nvPr/>
        </p:nvSpPr>
        <p:spPr bwMode="auto">
          <a:xfrm>
            <a:off x="2590800" y="2819400"/>
            <a:ext cx="3841750" cy="1569660"/>
          </a:xfrm>
          <a:prstGeom prst="rect">
            <a:avLst/>
          </a:prstGeom>
          <a:noFill/>
          <a:ln w="9525">
            <a:noFill/>
            <a:miter lim="800000"/>
            <a:headEnd/>
            <a:tailEnd/>
          </a:ln>
        </p:spPr>
        <p:txBody>
          <a:bodyPr wrap="square">
            <a:spAutoFit/>
          </a:bodyPr>
          <a:lstStyle/>
          <a:p>
            <a:pPr algn="ctr"/>
            <a:r>
              <a:rPr lang="fa-IR" sz="9600" b="1" dirty="0">
                <a:solidFill>
                  <a:schemeClr val="bg2"/>
                </a:solidFill>
              </a:rPr>
              <a:t>پایان</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29200" y="762000"/>
            <a:ext cx="3581400" cy="1066800"/>
          </a:xfrm>
        </p:spPr>
        <p:txBody>
          <a:bodyPr/>
          <a:lstStyle/>
          <a:p>
            <a:pPr algn="just" rtl="1" eaLnBrk="1" hangingPunct="1"/>
            <a:r>
              <a:rPr lang="fa-IR" sz="4000" b="1" smtClean="0">
                <a:solidFill>
                  <a:schemeClr val="tx1"/>
                </a:solidFill>
                <a:cs typeface="B Nazanin" pitchFamily="2" charset="-78"/>
              </a:rPr>
              <a:t>مدير کيست؟ </a:t>
            </a:r>
            <a:endParaRPr lang="en-US" sz="4000" b="1" smtClean="0">
              <a:solidFill>
                <a:schemeClr val="tx1"/>
              </a:solidFill>
              <a:cs typeface="B Nazanin" pitchFamily="2" charset="-78"/>
            </a:endParaRPr>
          </a:p>
        </p:txBody>
      </p:sp>
      <p:sp>
        <p:nvSpPr>
          <p:cNvPr id="9219" name="Rectangle 3"/>
          <p:cNvSpPr>
            <a:spLocks noGrp="1" noChangeArrowheads="1"/>
          </p:cNvSpPr>
          <p:nvPr>
            <p:ph idx="1"/>
          </p:nvPr>
        </p:nvSpPr>
        <p:spPr>
          <a:xfrm>
            <a:off x="228600" y="2057400"/>
            <a:ext cx="8763000" cy="4191000"/>
          </a:xfrm>
        </p:spPr>
        <p:txBody>
          <a:bodyPr/>
          <a:lstStyle/>
          <a:p>
            <a:pPr marL="609600" indent="-609600" algn="r" rtl="1" eaLnBrk="1" hangingPunct="1">
              <a:lnSpc>
                <a:spcPct val="90000"/>
              </a:lnSpc>
              <a:buFontTx/>
              <a:buAutoNum type="arabicPeriod"/>
            </a:pPr>
            <a:r>
              <a:rPr lang="fa-IR" sz="3200" smtClean="0">
                <a:cs typeface="B Nazanin" pitchFamily="2" charset="-78"/>
              </a:rPr>
              <a:t>مدير مسؤل هدايت کارکنان است و نظم و انضباط برقرار می کند.</a:t>
            </a:r>
          </a:p>
          <a:p>
            <a:pPr marL="609600" indent="-609600" algn="r" rtl="1" eaLnBrk="1" hangingPunct="1">
              <a:lnSpc>
                <a:spcPct val="90000"/>
              </a:lnSpc>
              <a:buFontTx/>
              <a:buAutoNum type="arabicPeriod"/>
            </a:pPr>
            <a:endParaRPr lang="fa-IR" sz="2000" smtClean="0">
              <a:cs typeface="B Nazanin" pitchFamily="2" charset="-78"/>
            </a:endParaRPr>
          </a:p>
          <a:p>
            <a:pPr marL="609600" indent="-609600" algn="r" rtl="1" eaLnBrk="1" hangingPunct="1">
              <a:lnSpc>
                <a:spcPct val="90000"/>
              </a:lnSpc>
              <a:buFontTx/>
              <a:buAutoNum type="arabicPeriod"/>
            </a:pPr>
            <a:r>
              <a:rPr lang="fa-IR" sz="3200" smtClean="0">
                <a:cs typeface="B Nazanin" pitchFamily="2" charset="-78"/>
              </a:rPr>
              <a:t>مدير کارکنان را با ايجاد انگيزش و تشويق به سوی اهداف سازمانی ترغيب می کند.  </a:t>
            </a:r>
          </a:p>
          <a:p>
            <a:pPr marL="609600" indent="-609600" algn="r" rtl="1" eaLnBrk="1" hangingPunct="1">
              <a:lnSpc>
                <a:spcPct val="90000"/>
              </a:lnSpc>
              <a:buFontTx/>
              <a:buAutoNum type="arabicPeriod"/>
            </a:pPr>
            <a:endParaRPr lang="fa-IR" sz="2000" smtClean="0">
              <a:cs typeface="B Nazanin" pitchFamily="2" charset="-78"/>
            </a:endParaRPr>
          </a:p>
          <a:p>
            <a:pPr marL="609600" indent="-609600" algn="r" rtl="1" eaLnBrk="1" hangingPunct="1">
              <a:lnSpc>
                <a:spcPct val="90000"/>
              </a:lnSpc>
              <a:buFontTx/>
              <a:buAutoNum type="arabicPeriod"/>
            </a:pPr>
            <a:r>
              <a:rPr lang="fa-IR" sz="3200" smtClean="0">
                <a:cs typeface="B Nazanin" pitchFamily="2" charset="-78"/>
              </a:rPr>
              <a:t>مدير مسؤل فرايندی است که طی آن منابع به نتايج تبديل     می شوند.</a:t>
            </a:r>
            <a:endParaRPr lang="en-US" sz="3200" smtClean="0">
              <a:cs typeface="B Nazanin" pitchFamily="2" charset="-78"/>
            </a:endParaRPr>
          </a:p>
        </p:txBody>
      </p:sp>
      <p:sp>
        <p:nvSpPr>
          <p:cNvPr id="8196" name="Text Box 5"/>
          <p:cNvSpPr txBox="1">
            <a:spLocks noChangeArrowheads="1"/>
          </p:cNvSpPr>
          <p:nvPr/>
        </p:nvSpPr>
        <p:spPr bwMode="auto">
          <a:xfrm>
            <a:off x="762000" y="6096000"/>
            <a:ext cx="304800" cy="396875"/>
          </a:xfrm>
          <a:prstGeom prst="rect">
            <a:avLst/>
          </a:prstGeom>
          <a:noFill/>
          <a:ln w="9525">
            <a:noFill/>
            <a:miter lim="800000"/>
            <a:headEnd/>
            <a:tailEnd/>
          </a:ln>
        </p:spPr>
        <p:txBody>
          <a:bodyPr>
            <a:spAutoFit/>
          </a:bodyPr>
          <a:lstStyle/>
          <a:p>
            <a:pPr algn="l">
              <a:spcBef>
                <a:spcPct val="50000"/>
              </a:spcBef>
            </a:pPr>
            <a:r>
              <a:rPr lang="fa-IR" sz="2000">
                <a:latin typeface="Tahoma" pitchFamily="34" charset="0"/>
              </a:rPr>
              <a:t>4</a:t>
            </a:r>
            <a:endParaRPr lang="en-US" sz="2000">
              <a:latin typeface="Tahoma" pitchFamily="34" charset="0"/>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Scale>
                                      <p:cBhvr>
                                        <p:cTn id="7" dur="1000" decel="50000" fill="hold">
                                          <p:stCondLst>
                                            <p:cond delay="0"/>
                                          </p:stCondLst>
                                        </p:cTn>
                                        <p:tgtEl>
                                          <p:spTgt spid="921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9218"/>
                                        </p:tgtEl>
                                        <p:attrNameLst>
                                          <p:attrName>ppt_x</p:attrName>
                                          <p:attrName>ppt_y</p:attrName>
                                        </p:attrNameLst>
                                      </p:cBhvr>
                                    </p:animMotion>
                                    <p:animEffect transition="in" filter="fade">
                                      <p:cBhvr>
                                        <p:cTn id="9" dur="10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 calcmode="lin" valueType="num">
                                      <p:cBhvr>
                                        <p:cTn id="14" dur="2000" fill="hold"/>
                                        <p:tgtEl>
                                          <p:spTgt spid="9219">
                                            <p:txEl>
                                              <p:pRg st="0" end="0"/>
                                            </p:txEl>
                                          </p:spTgt>
                                        </p:tgtEl>
                                        <p:attrNameLst>
                                          <p:attrName>ppt_w</p:attrName>
                                        </p:attrNameLst>
                                      </p:cBhvr>
                                      <p:tavLst>
                                        <p:tav tm="0">
                                          <p:val>
                                            <p:strVal val="#ppt_w*0.05"/>
                                          </p:val>
                                        </p:tav>
                                        <p:tav tm="100000">
                                          <p:val>
                                            <p:strVal val="#ppt_w"/>
                                          </p:val>
                                        </p:tav>
                                      </p:tavLst>
                                    </p:anim>
                                    <p:anim calcmode="lin" valueType="num">
                                      <p:cBhvr>
                                        <p:cTn id="15" dur="2000" fill="hold"/>
                                        <p:tgtEl>
                                          <p:spTgt spid="9219">
                                            <p:txEl>
                                              <p:pRg st="0" end="0"/>
                                            </p:txEl>
                                          </p:spTgt>
                                        </p:tgtEl>
                                        <p:attrNameLst>
                                          <p:attrName>ppt_h</p:attrName>
                                        </p:attrNameLst>
                                      </p:cBhvr>
                                      <p:tavLst>
                                        <p:tav tm="0">
                                          <p:val>
                                            <p:strVal val="#ppt_h"/>
                                          </p:val>
                                        </p:tav>
                                        <p:tav tm="100000">
                                          <p:val>
                                            <p:strVal val="#ppt_h"/>
                                          </p:val>
                                        </p:tav>
                                      </p:tavLst>
                                    </p:anim>
                                    <p:anim calcmode="lin" valueType="num">
                                      <p:cBhvr>
                                        <p:cTn id="16" dur="2000" fill="hold"/>
                                        <p:tgtEl>
                                          <p:spTgt spid="9219">
                                            <p:txEl>
                                              <p:pRg st="0" end="0"/>
                                            </p:txEl>
                                          </p:spTgt>
                                        </p:tgtEl>
                                        <p:attrNameLst>
                                          <p:attrName>ppt_x</p:attrName>
                                        </p:attrNameLst>
                                      </p:cBhvr>
                                      <p:tavLst>
                                        <p:tav tm="0">
                                          <p:val>
                                            <p:strVal val="#ppt_x-.2"/>
                                          </p:val>
                                        </p:tav>
                                        <p:tav tm="100000">
                                          <p:val>
                                            <p:strVal val="#ppt_x"/>
                                          </p:val>
                                        </p:tav>
                                      </p:tavLst>
                                    </p:anim>
                                    <p:anim calcmode="lin" valueType="num">
                                      <p:cBhvr>
                                        <p:cTn id="17" dur="2000" fill="hold"/>
                                        <p:tgtEl>
                                          <p:spTgt spid="9219">
                                            <p:txEl>
                                              <p:pRg st="0" end="0"/>
                                            </p:txEl>
                                          </p:spTgt>
                                        </p:tgtEl>
                                        <p:attrNameLst>
                                          <p:attrName>ppt_y</p:attrName>
                                        </p:attrNameLst>
                                      </p:cBhvr>
                                      <p:tavLst>
                                        <p:tav tm="0">
                                          <p:val>
                                            <p:strVal val="#ppt_y"/>
                                          </p:val>
                                        </p:tav>
                                        <p:tav tm="100000">
                                          <p:val>
                                            <p:strVal val="#ppt_y"/>
                                          </p:val>
                                        </p:tav>
                                      </p:tavLst>
                                    </p:anim>
                                    <p:animEffect transition="in" filter="fade">
                                      <p:cBhvr>
                                        <p:cTn id="18" dur="2000"/>
                                        <p:tgtEl>
                                          <p:spTgt spid="921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9219">
                                            <p:txEl>
                                              <p:pRg st="2" end="2"/>
                                            </p:txEl>
                                          </p:spTgt>
                                        </p:tgtEl>
                                        <p:attrNameLst>
                                          <p:attrName>style.visibility</p:attrName>
                                        </p:attrNameLst>
                                      </p:cBhvr>
                                      <p:to>
                                        <p:strVal val="visible"/>
                                      </p:to>
                                    </p:set>
                                    <p:anim calcmode="lin" valueType="num">
                                      <p:cBhvr>
                                        <p:cTn id="23" dur="2000" fill="hold"/>
                                        <p:tgtEl>
                                          <p:spTgt spid="9219">
                                            <p:txEl>
                                              <p:pRg st="2" end="2"/>
                                            </p:txEl>
                                          </p:spTgt>
                                        </p:tgtEl>
                                        <p:attrNameLst>
                                          <p:attrName>ppt_w</p:attrName>
                                        </p:attrNameLst>
                                      </p:cBhvr>
                                      <p:tavLst>
                                        <p:tav tm="0">
                                          <p:val>
                                            <p:strVal val="#ppt_w*0.05"/>
                                          </p:val>
                                        </p:tav>
                                        <p:tav tm="100000">
                                          <p:val>
                                            <p:strVal val="#ppt_w"/>
                                          </p:val>
                                        </p:tav>
                                      </p:tavLst>
                                    </p:anim>
                                    <p:anim calcmode="lin" valueType="num">
                                      <p:cBhvr>
                                        <p:cTn id="24" dur="2000" fill="hold"/>
                                        <p:tgtEl>
                                          <p:spTgt spid="9219">
                                            <p:txEl>
                                              <p:pRg st="2" end="2"/>
                                            </p:txEl>
                                          </p:spTgt>
                                        </p:tgtEl>
                                        <p:attrNameLst>
                                          <p:attrName>ppt_h</p:attrName>
                                        </p:attrNameLst>
                                      </p:cBhvr>
                                      <p:tavLst>
                                        <p:tav tm="0">
                                          <p:val>
                                            <p:strVal val="#ppt_h"/>
                                          </p:val>
                                        </p:tav>
                                        <p:tav tm="100000">
                                          <p:val>
                                            <p:strVal val="#ppt_h"/>
                                          </p:val>
                                        </p:tav>
                                      </p:tavLst>
                                    </p:anim>
                                    <p:anim calcmode="lin" valueType="num">
                                      <p:cBhvr>
                                        <p:cTn id="25" dur="2000" fill="hold"/>
                                        <p:tgtEl>
                                          <p:spTgt spid="9219">
                                            <p:txEl>
                                              <p:pRg st="2" end="2"/>
                                            </p:txEl>
                                          </p:spTgt>
                                        </p:tgtEl>
                                        <p:attrNameLst>
                                          <p:attrName>ppt_x</p:attrName>
                                        </p:attrNameLst>
                                      </p:cBhvr>
                                      <p:tavLst>
                                        <p:tav tm="0">
                                          <p:val>
                                            <p:strVal val="#ppt_x-.2"/>
                                          </p:val>
                                        </p:tav>
                                        <p:tav tm="100000">
                                          <p:val>
                                            <p:strVal val="#ppt_x"/>
                                          </p:val>
                                        </p:tav>
                                      </p:tavLst>
                                    </p:anim>
                                    <p:anim calcmode="lin" valueType="num">
                                      <p:cBhvr>
                                        <p:cTn id="26" dur="2000" fill="hold"/>
                                        <p:tgtEl>
                                          <p:spTgt spid="9219">
                                            <p:txEl>
                                              <p:pRg st="2" end="2"/>
                                            </p:txEl>
                                          </p:spTgt>
                                        </p:tgtEl>
                                        <p:attrNameLst>
                                          <p:attrName>ppt_y</p:attrName>
                                        </p:attrNameLst>
                                      </p:cBhvr>
                                      <p:tavLst>
                                        <p:tav tm="0">
                                          <p:val>
                                            <p:strVal val="#ppt_y"/>
                                          </p:val>
                                        </p:tav>
                                        <p:tav tm="100000">
                                          <p:val>
                                            <p:strVal val="#ppt_y"/>
                                          </p:val>
                                        </p:tav>
                                      </p:tavLst>
                                    </p:anim>
                                    <p:animEffect transition="in" filter="fade">
                                      <p:cBhvr>
                                        <p:cTn id="27" dur="2000"/>
                                        <p:tgtEl>
                                          <p:spTgt spid="921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4" presetClass="entr" presetSubtype="0" accel="100000" fill="hold" grpId="0" nodeType="clickEffect">
                                  <p:stCondLst>
                                    <p:cond delay="0"/>
                                  </p:stCondLst>
                                  <p:childTnLst>
                                    <p:set>
                                      <p:cBhvr>
                                        <p:cTn id="31" dur="1" fill="hold">
                                          <p:stCondLst>
                                            <p:cond delay="0"/>
                                          </p:stCondLst>
                                        </p:cTn>
                                        <p:tgtEl>
                                          <p:spTgt spid="9219">
                                            <p:txEl>
                                              <p:pRg st="4" end="4"/>
                                            </p:txEl>
                                          </p:spTgt>
                                        </p:tgtEl>
                                        <p:attrNameLst>
                                          <p:attrName>style.visibility</p:attrName>
                                        </p:attrNameLst>
                                      </p:cBhvr>
                                      <p:to>
                                        <p:strVal val="visible"/>
                                      </p:to>
                                    </p:set>
                                    <p:anim calcmode="lin" valueType="num">
                                      <p:cBhvr>
                                        <p:cTn id="32" dur="2000" fill="hold"/>
                                        <p:tgtEl>
                                          <p:spTgt spid="9219">
                                            <p:txEl>
                                              <p:pRg st="4" end="4"/>
                                            </p:txEl>
                                          </p:spTgt>
                                        </p:tgtEl>
                                        <p:attrNameLst>
                                          <p:attrName>ppt_w</p:attrName>
                                        </p:attrNameLst>
                                      </p:cBhvr>
                                      <p:tavLst>
                                        <p:tav tm="0">
                                          <p:val>
                                            <p:strVal val="#ppt_w*0.05"/>
                                          </p:val>
                                        </p:tav>
                                        <p:tav tm="100000">
                                          <p:val>
                                            <p:strVal val="#ppt_w"/>
                                          </p:val>
                                        </p:tav>
                                      </p:tavLst>
                                    </p:anim>
                                    <p:anim calcmode="lin" valueType="num">
                                      <p:cBhvr>
                                        <p:cTn id="33" dur="2000" fill="hold"/>
                                        <p:tgtEl>
                                          <p:spTgt spid="9219">
                                            <p:txEl>
                                              <p:pRg st="4" end="4"/>
                                            </p:txEl>
                                          </p:spTgt>
                                        </p:tgtEl>
                                        <p:attrNameLst>
                                          <p:attrName>ppt_h</p:attrName>
                                        </p:attrNameLst>
                                      </p:cBhvr>
                                      <p:tavLst>
                                        <p:tav tm="0">
                                          <p:val>
                                            <p:strVal val="#ppt_h"/>
                                          </p:val>
                                        </p:tav>
                                        <p:tav tm="100000">
                                          <p:val>
                                            <p:strVal val="#ppt_h"/>
                                          </p:val>
                                        </p:tav>
                                      </p:tavLst>
                                    </p:anim>
                                    <p:anim calcmode="lin" valueType="num">
                                      <p:cBhvr>
                                        <p:cTn id="34" dur="2000" fill="hold"/>
                                        <p:tgtEl>
                                          <p:spTgt spid="9219">
                                            <p:txEl>
                                              <p:pRg st="4" end="4"/>
                                            </p:txEl>
                                          </p:spTgt>
                                        </p:tgtEl>
                                        <p:attrNameLst>
                                          <p:attrName>ppt_x</p:attrName>
                                        </p:attrNameLst>
                                      </p:cBhvr>
                                      <p:tavLst>
                                        <p:tav tm="0">
                                          <p:val>
                                            <p:strVal val="#ppt_x-.2"/>
                                          </p:val>
                                        </p:tav>
                                        <p:tav tm="100000">
                                          <p:val>
                                            <p:strVal val="#ppt_x"/>
                                          </p:val>
                                        </p:tav>
                                      </p:tavLst>
                                    </p:anim>
                                    <p:anim calcmode="lin" valueType="num">
                                      <p:cBhvr>
                                        <p:cTn id="35" dur="2000" fill="hold"/>
                                        <p:tgtEl>
                                          <p:spTgt spid="9219">
                                            <p:txEl>
                                              <p:pRg st="4" end="4"/>
                                            </p:txEl>
                                          </p:spTgt>
                                        </p:tgtEl>
                                        <p:attrNameLst>
                                          <p:attrName>ppt_y</p:attrName>
                                        </p:attrNameLst>
                                      </p:cBhvr>
                                      <p:tavLst>
                                        <p:tav tm="0">
                                          <p:val>
                                            <p:strVal val="#ppt_y"/>
                                          </p:val>
                                        </p:tav>
                                        <p:tav tm="100000">
                                          <p:val>
                                            <p:strVal val="#ppt_y"/>
                                          </p:val>
                                        </p:tav>
                                      </p:tavLst>
                                    </p:anim>
                                    <p:animEffect transition="in" filter="fade">
                                      <p:cBhvr>
                                        <p:cTn id="36" dur="20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914400"/>
            <a:ext cx="8229600" cy="1143000"/>
          </a:xfrm>
        </p:spPr>
        <p:txBody>
          <a:bodyPr/>
          <a:lstStyle/>
          <a:p>
            <a:pPr algn="ctr" rtl="1" eaLnBrk="1" hangingPunct="1"/>
            <a:r>
              <a:rPr lang="fa-IR" sz="4000" b="1" smtClean="0">
                <a:solidFill>
                  <a:schemeClr val="tx1"/>
                </a:solidFill>
                <a:cs typeface="B Nazanin" pitchFamily="2" charset="-78"/>
              </a:rPr>
              <a:t>سير تحول نظريه ها و مکاتب مديريت </a:t>
            </a:r>
            <a:endParaRPr lang="en-US" sz="4000" b="1" smtClean="0">
              <a:solidFill>
                <a:schemeClr val="tx1"/>
              </a:solidFill>
              <a:cs typeface="B Nazanin" pitchFamily="2" charset="-78"/>
            </a:endParaRPr>
          </a:p>
        </p:txBody>
      </p:sp>
      <p:sp>
        <p:nvSpPr>
          <p:cNvPr id="15363" name="Rectangle 3"/>
          <p:cNvSpPr>
            <a:spLocks noGrp="1" noChangeArrowheads="1"/>
          </p:cNvSpPr>
          <p:nvPr>
            <p:ph idx="1"/>
          </p:nvPr>
        </p:nvSpPr>
        <p:spPr>
          <a:xfrm>
            <a:off x="533400" y="2819400"/>
            <a:ext cx="7543800" cy="2514600"/>
          </a:xfrm>
        </p:spPr>
        <p:txBody>
          <a:bodyPr/>
          <a:lstStyle/>
          <a:p>
            <a:pPr marL="609600" indent="-609600" algn="r" rtl="1" eaLnBrk="1" hangingPunct="1">
              <a:buFontTx/>
              <a:buNone/>
            </a:pPr>
            <a:r>
              <a:rPr lang="fa-IR" sz="3200" smtClean="0">
                <a:cs typeface="B Nazanin" pitchFamily="2" charset="-78"/>
              </a:rPr>
              <a:t>الف -  مديريت در قديم الايام و قرون وسطی</a:t>
            </a:r>
          </a:p>
          <a:p>
            <a:pPr marL="609600" indent="-609600" algn="r" rtl="1" eaLnBrk="1" hangingPunct="1">
              <a:buFontTx/>
              <a:buNone/>
            </a:pPr>
            <a:endParaRPr lang="fa-IR" sz="2000" smtClean="0">
              <a:cs typeface="B Nazanin" pitchFamily="2" charset="-78"/>
            </a:endParaRPr>
          </a:p>
          <a:p>
            <a:pPr marL="609600" indent="-609600" algn="r" rtl="1" eaLnBrk="1" hangingPunct="1">
              <a:buFontTx/>
              <a:buNone/>
            </a:pPr>
            <a:r>
              <a:rPr lang="fa-IR" sz="3200" smtClean="0">
                <a:cs typeface="B Nazanin" pitchFamily="2" charset="-78"/>
              </a:rPr>
              <a:t>ب -   مديريت در قرن بيستم و آغاز قرن 21 </a:t>
            </a:r>
            <a:endParaRPr lang="en-US" sz="3200" smtClean="0">
              <a:cs typeface="B Nazanin" pitchFamily="2" charset="-78"/>
            </a:endParaRPr>
          </a:p>
        </p:txBody>
      </p:sp>
      <p:sp>
        <p:nvSpPr>
          <p:cNvPr id="9220" name="Text Box 5"/>
          <p:cNvSpPr txBox="1">
            <a:spLocks noChangeArrowheads="1"/>
          </p:cNvSpPr>
          <p:nvPr/>
        </p:nvSpPr>
        <p:spPr bwMode="auto">
          <a:xfrm>
            <a:off x="457200" y="6096000"/>
            <a:ext cx="609600" cy="400050"/>
          </a:xfrm>
          <a:prstGeom prst="rect">
            <a:avLst/>
          </a:prstGeom>
          <a:noFill/>
          <a:ln w="9525">
            <a:noFill/>
            <a:miter lim="800000"/>
            <a:headEnd/>
            <a:tailEnd/>
          </a:ln>
        </p:spPr>
        <p:txBody>
          <a:bodyPr>
            <a:spAutoFit/>
          </a:bodyPr>
          <a:lstStyle/>
          <a:p>
            <a:pPr algn="l">
              <a:spcBef>
                <a:spcPct val="50000"/>
              </a:spcBef>
            </a:pPr>
            <a:r>
              <a:rPr lang="en-US" sz="2000">
                <a:latin typeface="Tahoma" pitchFamily="34" charset="0"/>
              </a:rPr>
              <a:t>6</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ppt_w</p:attrName>
                                        </p:attrNameLst>
                                      </p:cBhvr>
                                      <p:tavLst>
                                        <p:tav tm="0">
                                          <p:val>
                                            <p:strVal val="#ppt_w*0.70"/>
                                          </p:val>
                                        </p:tav>
                                        <p:tav tm="100000">
                                          <p:val>
                                            <p:strVal val="#ppt_w"/>
                                          </p:val>
                                        </p:tav>
                                      </p:tavLst>
                                    </p:anim>
                                    <p:anim calcmode="lin" valueType="num">
                                      <p:cBhvr>
                                        <p:cTn id="8" dur="1000" fill="hold"/>
                                        <p:tgtEl>
                                          <p:spTgt spid="15362"/>
                                        </p:tgtEl>
                                        <p:attrNameLst>
                                          <p:attrName>ppt_h</p:attrName>
                                        </p:attrNameLst>
                                      </p:cBhvr>
                                      <p:tavLst>
                                        <p:tav tm="0">
                                          <p:val>
                                            <p:strVal val="#ppt_h"/>
                                          </p:val>
                                        </p:tav>
                                        <p:tav tm="100000">
                                          <p:val>
                                            <p:strVal val="#ppt_h"/>
                                          </p:val>
                                        </p:tav>
                                      </p:tavLst>
                                    </p:anim>
                                    <p:animEffect transition="in" filter="fade">
                                      <p:cBhvr>
                                        <p:cTn id="9" dur="1000"/>
                                        <p:tgtEl>
                                          <p:spTgt spid="15362"/>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15363">
                                            <p:txEl>
                                              <p:pRg st="0" end="0"/>
                                            </p:txEl>
                                          </p:spTgt>
                                        </p:tgtEl>
                                        <p:attrNameLst>
                                          <p:attrName>style.visibility</p:attrName>
                                        </p:attrNameLst>
                                      </p:cBhvr>
                                      <p:to>
                                        <p:strVal val="visible"/>
                                      </p:to>
                                    </p:set>
                                    <p:animEffect transition="in" filter="fade">
                                      <p:cBhvr>
                                        <p:cTn id="14" dur="1000"/>
                                        <p:tgtEl>
                                          <p:spTgt spid="15363">
                                            <p:txEl>
                                              <p:pRg st="0" end="0"/>
                                            </p:txEl>
                                          </p:spTgt>
                                        </p:tgtEl>
                                      </p:cBhvr>
                                    </p:animEffect>
                                    <p:anim calcmode="lin" valueType="num">
                                      <p:cBhvr>
                                        <p:cTn id="15"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15363">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536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fade">
                                      <p:cBhvr>
                                        <p:cTn id="22" dur="1000"/>
                                        <p:tgtEl>
                                          <p:spTgt spid="15363">
                                            <p:txEl>
                                              <p:pRg st="2" end="2"/>
                                            </p:txEl>
                                          </p:spTgt>
                                        </p:tgtEl>
                                      </p:cBhvr>
                                    </p:animEffect>
                                    <p:anim calcmode="lin" valueType="num">
                                      <p:cBhvr>
                                        <p:cTn id="23"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15363">
                                            <p:txEl>
                                              <p:pRg st="2" end="2"/>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1536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533400"/>
            <a:ext cx="8305800" cy="1143000"/>
          </a:xfrm>
        </p:spPr>
        <p:txBody>
          <a:bodyPr/>
          <a:lstStyle/>
          <a:p>
            <a:pPr algn="r" rtl="1" eaLnBrk="1" hangingPunct="1"/>
            <a:r>
              <a:rPr lang="fa-IR" sz="4000" b="1" smtClean="0">
                <a:solidFill>
                  <a:schemeClr val="tx1"/>
                </a:solidFill>
                <a:cs typeface="B Nazanin" pitchFamily="2" charset="-78"/>
              </a:rPr>
              <a:t>مکاتب مديريت در قرن بيستم  و آغاز قرن 21 </a:t>
            </a:r>
            <a:endParaRPr lang="en-US" sz="4000" b="1" smtClean="0">
              <a:solidFill>
                <a:schemeClr val="tx1"/>
              </a:solidFill>
              <a:cs typeface="B Nazanin" pitchFamily="2" charset="-78"/>
            </a:endParaRPr>
          </a:p>
        </p:txBody>
      </p:sp>
      <p:sp>
        <p:nvSpPr>
          <p:cNvPr id="16387" name="Rectangle 3"/>
          <p:cNvSpPr>
            <a:spLocks noGrp="1" noChangeArrowheads="1"/>
          </p:cNvSpPr>
          <p:nvPr>
            <p:ph idx="1"/>
          </p:nvPr>
        </p:nvSpPr>
        <p:spPr>
          <a:xfrm>
            <a:off x="457200" y="2057400"/>
            <a:ext cx="8229600" cy="4191000"/>
          </a:xfrm>
        </p:spPr>
        <p:txBody>
          <a:bodyPr/>
          <a:lstStyle/>
          <a:p>
            <a:pPr marL="609600" indent="-609600" algn="r" rtl="1" eaLnBrk="1" hangingPunct="1">
              <a:buFontTx/>
              <a:buAutoNum type="arabicPeriod"/>
            </a:pPr>
            <a:r>
              <a:rPr lang="fa-IR" sz="3200" smtClean="0">
                <a:cs typeface="B Nazanin" pitchFamily="2" charset="-78"/>
              </a:rPr>
              <a:t>مکتب کلاسيک يا سنتی مديريت</a:t>
            </a:r>
            <a:endParaRPr lang="fa-IR" sz="3200" i="1" smtClean="0">
              <a:cs typeface="B Nazanin" pitchFamily="2" charset="-78"/>
            </a:endParaRPr>
          </a:p>
          <a:p>
            <a:pPr marL="609600" indent="-609600" algn="r" rtl="1" eaLnBrk="1" hangingPunct="1">
              <a:lnSpc>
                <a:spcPct val="120000"/>
              </a:lnSpc>
              <a:buFontTx/>
              <a:buAutoNum type="arabicPeriod"/>
            </a:pPr>
            <a:r>
              <a:rPr lang="fa-IR" sz="3200" smtClean="0">
                <a:cs typeface="B Nazanin" pitchFamily="2" charset="-78"/>
              </a:rPr>
              <a:t>مکتب نئوکلاسيک </a:t>
            </a:r>
            <a:r>
              <a:rPr lang="fa-IR" sz="3200" i="1" smtClean="0">
                <a:cs typeface="B Nazanin" pitchFamily="2" charset="-78"/>
              </a:rPr>
              <a:t>( روابط انسانی )</a:t>
            </a:r>
            <a:r>
              <a:rPr lang="fa-IR" sz="3200" smtClean="0">
                <a:cs typeface="B Nazanin" pitchFamily="2" charset="-78"/>
              </a:rPr>
              <a:t> </a:t>
            </a:r>
          </a:p>
          <a:p>
            <a:pPr marL="609600" indent="-609600" algn="r" rtl="1" eaLnBrk="1" hangingPunct="1">
              <a:lnSpc>
                <a:spcPct val="120000"/>
              </a:lnSpc>
              <a:buFontTx/>
              <a:buAutoNum type="arabicPeriod"/>
            </a:pPr>
            <a:r>
              <a:rPr lang="fa-IR" sz="3200" smtClean="0">
                <a:cs typeface="B Nazanin" pitchFamily="2" charset="-78"/>
              </a:rPr>
              <a:t>مکتب مديريت مشارکتی </a:t>
            </a:r>
          </a:p>
          <a:p>
            <a:pPr marL="609600" indent="-609600" algn="r" rtl="1" eaLnBrk="1" hangingPunct="1">
              <a:lnSpc>
                <a:spcPct val="120000"/>
              </a:lnSpc>
              <a:buFontTx/>
              <a:buAutoNum type="arabicPeriod"/>
            </a:pPr>
            <a:r>
              <a:rPr lang="fa-IR" sz="3200" smtClean="0">
                <a:cs typeface="B Nazanin" pitchFamily="2" charset="-78"/>
              </a:rPr>
              <a:t>مکتب مديريت اقتضائی </a:t>
            </a:r>
          </a:p>
          <a:p>
            <a:pPr marL="609600" indent="-609600" algn="r" rtl="1" eaLnBrk="1" hangingPunct="1">
              <a:lnSpc>
                <a:spcPct val="120000"/>
              </a:lnSpc>
              <a:buFontTx/>
              <a:buAutoNum type="arabicPeriod"/>
            </a:pPr>
            <a:r>
              <a:rPr lang="fa-IR" sz="3200" smtClean="0">
                <a:cs typeface="B Nazanin" pitchFamily="2" charset="-78"/>
              </a:rPr>
              <a:t>مکتب سيستم ها </a:t>
            </a:r>
            <a:r>
              <a:rPr lang="fa-IR" sz="3200" i="1" smtClean="0">
                <a:cs typeface="B Nazanin" pitchFamily="2" charset="-78"/>
              </a:rPr>
              <a:t>( مديريت سيستمی )</a:t>
            </a:r>
            <a:r>
              <a:rPr lang="fa-IR" sz="3200" smtClean="0">
                <a:cs typeface="B Nazanin" pitchFamily="2" charset="-78"/>
              </a:rPr>
              <a:t> </a:t>
            </a:r>
          </a:p>
          <a:p>
            <a:pPr marL="609600" indent="-609600" algn="r" rtl="1" eaLnBrk="1" hangingPunct="1">
              <a:lnSpc>
                <a:spcPct val="120000"/>
              </a:lnSpc>
              <a:buFontTx/>
              <a:buAutoNum type="arabicPeriod"/>
            </a:pPr>
            <a:r>
              <a:rPr lang="fa-IR" sz="3200" smtClean="0">
                <a:cs typeface="B Nazanin" pitchFamily="2" charset="-78"/>
              </a:rPr>
              <a:t>مکتب کيفيت پويا </a:t>
            </a:r>
            <a:endParaRPr lang="en-US" sz="3200" smtClean="0">
              <a:cs typeface="B Nazanin" pitchFamily="2" charset="-78"/>
            </a:endParaRPr>
          </a:p>
        </p:txBody>
      </p:sp>
      <p:sp>
        <p:nvSpPr>
          <p:cNvPr id="10244" name="Text Box 5"/>
          <p:cNvSpPr txBox="1">
            <a:spLocks noChangeArrowheads="1"/>
          </p:cNvSpPr>
          <p:nvPr/>
        </p:nvSpPr>
        <p:spPr bwMode="auto">
          <a:xfrm>
            <a:off x="457200" y="6096000"/>
            <a:ext cx="609600" cy="396875"/>
          </a:xfrm>
          <a:prstGeom prst="rect">
            <a:avLst/>
          </a:prstGeom>
          <a:noFill/>
          <a:ln w="9525">
            <a:noFill/>
            <a:miter lim="800000"/>
            <a:headEnd/>
            <a:tailEnd/>
          </a:ln>
        </p:spPr>
        <p:txBody>
          <a:bodyPr>
            <a:spAutoFit/>
          </a:bodyPr>
          <a:lstStyle/>
          <a:p>
            <a:pPr algn="l">
              <a:spcBef>
                <a:spcPct val="50000"/>
              </a:spcBef>
            </a:pPr>
            <a:r>
              <a:rPr lang="en-US" sz="2000">
                <a:latin typeface="Tahoma" pitchFamily="34" charset="0"/>
              </a:rPr>
              <a:t>7</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plus(in)">
                                      <p:cBhvr>
                                        <p:cTn id="7" dur="2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strips(downLeft)">
                                      <p:cBhvr>
                                        <p:cTn id="12" dur="10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strips(downLeft)">
                                      <p:cBhvr>
                                        <p:cTn id="17" dur="1000"/>
                                        <p:tgtEl>
                                          <p:spTgt spid="163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strips(downLeft)">
                                      <p:cBhvr>
                                        <p:cTn id="22" dur="1000"/>
                                        <p:tgtEl>
                                          <p:spTgt spid="1638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strips(downLeft)">
                                      <p:cBhvr>
                                        <p:cTn id="27" dur="1000"/>
                                        <p:tgtEl>
                                          <p:spTgt spid="1638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6387">
                                            <p:txEl>
                                              <p:pRg st="4" end="4"/>
                                            </p:txEl>
                                          </p:spTgt>
                                        </p:tgtEl>
                                        <p:attrNameLst>
                                          <p:attrName>style.visibility</p:attrName>
                                        </p:attrNameLst>
                                      </p:cBhvr>
                                      <p:to>
                                        <p:strVal val="visible"/>
                                      </p:to>
                                    </p:set>
                                    <p:animEffect transition="in" filter="strips(downLeft)">
                                      <p:cBhvr>
                                        <p:cTn id="32" dur="1000"/>
                                        <p:tgtEl>
                                          <p:spTgt spid="1638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Effect transition="in" filter="strips(downLeft)">
                                      <p:cBhvr>
                                        <p:cTn id="37" dur="10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609600"/>
            <a:ext cx="8229600" cy="1143000"/>
          </a:xfrm>
        </p:spPr>
        <p:txBody>
          <a:bodyPr/>
          <a:lstStyle/>
          <a:p>
            <a:pPr algn="r" eaLnBrk="1" hangingPunct="1"/>
            <a:r>
              <a:rPr lang="fa-IR" sz="3600" b="1" smtClean="0">
                <a:cs typeface="B Nazanin" pitchFamily="2" charset="-78"/>
              </a:rPr>
              <a:t>مکتب مديريت کلاسيک  </a:t>
            </a:r>
            <a:r>
              <a:rPr lang="fa-IR" sz="3600" b="1" i="1" smtClean="0">
                <a:cs typeface="B Nazanin" pitchFamily="2" charset="-78"/>
              </a:rPr>
              <a:t>( سنتی )</a:t>
            </a:r>
            <a:endParaRPr lang="en-US" sz="3600" b="1" i="1" smtClean="0">
              <a:cs typeface="B Nazanin" pitchFamily="2" charset="-78"/>
            </a:endParaRPr>
          </a:p>
        </p:txBody>
      </p:sp>
      <p:sp>
        <p:nvSpPr>
          <p:cNvPr id="36867" name="Rectangle 3"/>
          <p:cNvSpPr>
            <a:spLocks noGrp="1" noChangeArrowheads="1"/>
          </p:cNvSpPr>
          <p:nvPr>
            <p:ph idx="1"/>
          </p:nvPr>
        </p:nvSpPr>
        <p:spPr>
          <a:xfrm>
            <a:off x="533400" y="2286000"/>
            <a:ext cx="9448800" cy="3810000"/>
          </a:xfrm>
        </p:spPr>
        <p:txBody>
          <a:bodyPr/>
          <a:lstStyle/>
          <a:p>
            <a:pPr marL="1752600" lvl="3" indent="-381000" algn="r" rtl="1" eaLnBrk="1" hangingPunct="1"/>
            <a:r>
              <a:rPr lang="fa-IR" sz="3600" smtClean="0">
                <a:cs typeface="B Nazanin" pitchFamily="2" charset="-78"/>
              </a:rPr>
              <a:t>نظام مديريت علمی تیلور</a:t>
            </a:r>
          </a:p>
          <a:p>
            <a:pPr marL="1752600" lvl="3" indent="-381000" algn="r" rtl="1" eaLnBrk="1" hangingPunct="1">
              <a:buFontTx/>
              <a:buNone/>
            </a:pPr>
            <a:endParaRPr lang="fa-IR" smtClean="0">
              <a:cs typeface="B Nazanin" pitchFamily="2" charset="-78"/>
            </a:endParaRPr>
          </a:p>
          <a:p>
            <a:pPr marL="1752600" lvl="3" indent="-381000" algn="r" rtl="1" eaLnBrk="1" hangingPunct="1"/>
            <a:r>
              <a:rPr lang="fa-IR" sz="3600" smtClean="0">
                <a:cs typeface="B Nazanin" pitchFamily="2" charset="-78"/>
              </a:rPr>
              <a:t>نظام اداری هِنری فايول  </a:t>
            </a:r>
          </a:p>
          <a:p>
            <a:pPr marL="1752600" lvl="3" indent="-381000" algn="r" rtl="1" eaLnBrk="1" hangingPunct="1"/>
            <a:endParaRPr lang="fa-IR" smtClean="0">
              <a:cs typeface="B Nazanin" pitchFamily="2" charset="-78"/>
            </a:endParaRPr>
          </a:p>
          <a:p>
            <a:pPr marL="1752600" lvl="3" indent="-381000" algn="r" rtl="1" eaLnBrk="1" hangingPunct="1"/>
            <a:r>
              <a:rPr lang="fa-IR" sz="3600" smtClean="0">
                <a:cs typeface="B Nazanin" pitchFamily="2" charset="-78"/>
              </a:rPr>
              <a:t>نظام بوروکراسی ماکس وِبِر</a:t>
            </a:r>
            <a:endParaRPr lang="en-US" sz="3600" smtClean="0">
              <a:cs typeface="B Nazanin" pitchFamily="2" charset="-78"/>
            </a:endParaRPr>
          </a:p>
        </p:txBody>
      </p:sp>
      <p:sp>
        <p:nvSpPr>
          <p:cNvPr id="11268" name="Text Box 5"/>
          <p:cNvSpPr txBox="1">
            <a:spLocks noChangeArrowheads="1"/>
          </p:cNvSpPr>
          <p:nvPr/>
        </p:nvSpPr>
        <p:spPr bwMode="auto">
          <a:xfrm>
            <a:off x="457200" y="6096000"/>
            <a:ext cx="609600" cy="396875"/>
          </a:xfrm>
          <a:prstGeom prst="rect">
            <a:avLst/>
          </a:prstGeom>
          <a:noFill/>
          <a:ln w="9525">
            <a:noFill/>
            <a:miter lim="800000"/>
            <a:headEnd/>
            <a:tailEnd/>
          </a:ln>
        </p:spPr>
        <p:txBody>
          <a:bodyPr>
            <a:spAutoFit/>
          </a:bodyPr>
          <a:lstStyle/>
          <a:p>
            <a:pPr algn="l">
              <a:spcBef>
                <a:spcPct val="50000"/>
              </a:spcBef>
            </a:pPr>
            <a:r>
              <a:rPr lang="en-US" sz="2000">
                <a:latin typeface="Tahoma" pitchFamily="34" charset="0"/>
              </a:rPr>
              <a:t>8</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 calcmode="lin" valueType="num">
                                      <p:cBhvr>
                                        <p:cTn id="7" dur="1000" fill="hold"/>
                                        <p:tgtEl>
                                          <p:spTgt spid="36866"/>
                                        </p:tgtEl>
                                        <p:attrNameLst>
                                          <p:attrName>ppt_w</p:attrName>
                                        </p:attrNameLst>
                                      </p:cBhvr>
                                      <p:tavLst>
                                        <p:tav tm="0">
                                          <p:val>
                                            <p:fltVal val="0"/>
                                          </p:val>
                                        </p:tav>
                                        <p:tav tm="100000">
                                          <p:val>
                                            <p:strVal val="#ppt_w"/>
                                          </p:val>
                                        </p:tav>
                                      </p:tavLst>
                                    </p:anim>
                                    <p:anim calcmode="lin" valueType="num">
                                      <p:cBhvr>
                                        <p:cTn id="8" dur="1000" fill="hold"/>
                                        <p:tgtEl>
                                          <p:spTgt spid="3686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36867">
                                            <p:txEl>
                                              <p:pRg st="0" end="0"/>
                                            </p:txEl>
                                          </p:spTgt>
                                        </p:tgtEl>
                                        <p:attrNameLst>
                                          <p:attrName>style.visibility</p:attrName>
                                        </p:attrNameLst>
                                      </p:cBhvr>
                                      <p:to>
                                        <p:strVal val="visible"/>
                                      </p:to>
                                    </p:set>
                                    <p:animEffect transition="in" filter="fade">
                                      <p:cBhvr>
                                        <p:cTn id="13" dur="1000"/>
                                        <p:tgtEl>
                                          <p:spTgt spid="36867">
                                            <p:txEl>
                                              <p:pRg st="0" end="0"/>
                                            </p:txEl>
                                          </p:spTgt>
                                        </p:tgtEl>
                                      </p:cBhvr>
                                    </p:animEffect>
                                    <p:anim calcmode="lin" valueType="num">
                                      <p:cBhvr>
                                        <p:cTn id="14"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6867">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68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6867">
                                            <p:txEl>
                                              <p:pRg st="2" end="2"/>
                                            </p:txEl>
                                          </p:spTgt>
                                        </p:tgtEl>
                                        <p:attrNameLst>
                                          <p:attrName>style.visibility</p:attrName>
                                        </p:attrNameLst>
                                      </p:cBhvr>
                                      <p:to>
                                        <p:strVal val="visible"/>
                                      </p:to>
                                    </p:set>
                                    <p:animEffect transition="in" filter="fade">
                                      <p:cBhvr>
                                        <p:cTn id="21" dur="1000"/>
                                        <p:tgtEl>
                                          <p:spTgt spid="36867">
                                            <p:txEl>
                                              <p:pRg st="2" end="2"/>
                                            </p:txEl>
                                          </p:spTgt>
                                        </p:tgtEl>
                                      </p:cBhvr>
                                    </p:animEffect>
                                    <p:anim calcmode="lin" valueType="num">
                                      <p:cBhvr>
                                        <p:cTn id="22"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6867">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686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6867">
                                            <p:txEl>
                                              <p:pRg st="4" end="4"/>
                                            </p:txEl>
                                          </p:spTgt>
                                        </p:tgtEl>
                                        <p:attrNameLst>
                                          <p:attrName>style.visibility</p:attrName>
                                        </p:attrNameLst>
                                      </p:cBhvr>
                                      <p:to>
                                        <p:strVal val="visible"/>
                                      </p:to>
                                    </p:set>
                                    <p:animEffect transition="in" filter="fade">
                                      <p:cBhvr>
                                        <p:cTn id="29" dur="1000"/>
                                        <p:tgtEl>
                                          <p:spTgt spid="36867">
                                            <p:txEl>
                                              <p:pRg st="4" end="4"/>
                                            </p:txEl>
                                          </p:spTgt>
                                        </p:tgtEl>
                                      </p:cBhvr>
                                    </p:animEffect>
                                    <p:anim calcmode="lin" valueType="num">
                                      <p:cBhvr>
                                        <p:cTn id="30" dur="1000" fill="hold"/>
                                        <p:tgtEl>
                                          <p:spTgt spid="36867">
                                            <p:txEl>
                                              <p:pRg st="4" end="4"/>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6867">
                                            <p:txEl>
                                              <p:pRg st="4" end="4"/>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6867">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
          <p:cNvSpPr txBox="1">
            <a:spLocks noChangeArrowheads="1"/>
          </p:cNvSpPr>
          <p:nvPr/>
        </p:nvSpPr>
        <p:spPr bwMode="auto">
          <a:xfrm>
            <a:off x="3352800" y="838200"/>
            <a:ext cx="5410200" cy="584200"/>
          </a:xfrm>
          <a:prstGeom prst="rect">
            <a:avLst/>
          </a:prstGeom>
          <a:noFill/>
          <a:ln w="9525">
            <a:noFill/>
            <a:miter lim="800000"/>
            <a:headEnd/>
            <a:tailEnd/>
          </a:ln>
        </p:spPr>
        <p:txBody>
          <a:bodyPr>
            <a:spAutoFit/>
          </a:bodyPr>
          <a:lstStyle/>
          <a:p>
            <a:pPr>
              <a:spcBef>
                <a:spcPct val="50000"/>
              </a:spcBef>
              <a:defRPr/>
            </a:pPr>
            <a:r>
              <a:rPr lang="fa-IR" sz="3200" dirty="0">
                <a:solidFill>
                  <a:schemeClr val="tx1">
                    <a:lumMod val="65000"/>
                    <a:lumOff val="35000"/>
                  </a:schemeClr>
                </a:solidFill>
                <a:cs typeface="B Mehr" pitchFamily="2" charset="-78"/>
              </a:rPr>
              <a:t>مديريت علمي ( از سال 1898 تا زمان حاضر ) </a:t>
            </a:r>
            <a:r>
              <a:rPr lang="fa-IR" sz="2400" dirty="0">
                <a:solidFill>
                  <a:srgbClr val="FFFF00"/>
                </a:solidFill>
                <a:cs typeface="B Mehr" pitchFamily="2" charset="-78"/>
              </a:rPr>
              <a:t>:</a:t>
            </a:r>
            <a:endParaRPr lang="en-US" sz="2400" dirty="0">
              <a:solidFill>
                <a:srgbClr val="FFFF00"/>
              </a:solidFill>
              <a:cs typeface="B Mehr" pitchFamily="2" charset="-78"/>
            </a:endParaRPr>
          </a:p>
        </p:txBody>
      </p:sp>
      <p:sp>
        <p:nvSpPr>
          <p:cNvPr id="12291" name="Line 7"/>
          <p:cNvSpPr>
            <a:spLocks noChangeShapeType="1"/>
          </p:cNvSpPr>
          <p:nvPr/>
        </p:nvSpPr>
        <p:spPr bwMode="auto">
          <a:xfrm flipH="1">
            <a:off x="914400" y="5562600"/>
            <a:ext cx="4495800" cy="0"/>
          </a:xfrm>
          <a:prstGeom prst="line">
            <a:avLst/>
          </a:prstGeom>
          <a:noFill/>
          <a:ln w="9525">
            <a:solidFill>
              <a:schemeClr val="tx1"/>
            </a:solidFill>
            <a:round/>
            <a:headEnd/>
            <a:tailEnd/>
          </a:ln>
        </p:spPr>
        <p:txBody>
          <a:bodyPr/>
          <a:lstStyle/>
          <a:p>
            <a:endParaRPr lang="en-US"/>
          </a:p>
        </p:txBody>
      </p:sp>
      <p:sp>
        <p:nvSpPr>
          <p:cNvPr id="12292" name="Rectangle 8"/>
          <p:cNvSpPr>
            <a:spLocks noChangeArrowheads="1"/>
          </p:cNvSpPr>
          <p:nvPr/>
        </p:nvSpPr>
        <p:spPr bwMode="auto">
          <a:xfrm>
            <a:off x="533400" y="1676400"/>
            <a:ext cx="7848600" cy="5078413"/>
          </a:xfrm>
          <a:prstGeom prst="rect">
            <a:avLst/>
          </a:prstGeom>
          <a:noFill/>
          <a:ln w="9525">
            <a:noFill/>
            <a:miter lim="800000"/>
            <a:headEnd/>
            <a:tailEnd/>
          </a:ln>
        </p:spPr>
        <p:txBody>
          <a:bodyPr>
            <a:spAutoFit/>
          </a:bodyPr>
          <a:lstStyle/>
          <a:p>
            <a:pPr algn="just" rtl="1">
              <a:lnSpc>
                <a:spcPct val="200000"/>
              </a:lnSpc>
            </a:pPr>
            <a:r>
              <a:rPr lang="fa-IR" sz="2400">
                <a:cs typeface="B Nazanin" pitchFamily="2" charset="-78"/>
              </a:rPr>
              <a:t>نظريه مديرت علمي در واقع از سال 1832 يعني زماني که چارلز بیج نويسنده انگليسي کتاب خود را تحت عنوان " صرفه جويي صاحبان صنايع " به چاپ رساند آغاز گرديد . در حدود پنجاه سال بعد يکي از صاحبان صنايع آمريکا به نام هنري تاون فنون و روشهاي جديدي را در اداره امور موسسه صنعتي خود به کار برد که مورد توجه مهندسان و مديران هم عصر وي واقع گرديد .</a:t>
            </a:r>
          </a:p>
          <a:p>
            <a:pPr>
              <a:lnSpc>
                <a:spcPct val="200000"/>
              </a:lnSpc>
            </a:pPr>
            <a:endParaRPr lang="fa-IR">
              <a:cs typeface="B Koodak" pitchFamily="2" charset="-78"/>
            </a:endParaRPr>
          </a:p>
        </p:txBody>
      </p:sp>
      <p:sp>
        <p:nvSpPr>
          <p:cNvPr id="12293" name="Rectangle 4"/>
          <p:cNvSpPr>
            <a:spLocks noChangeArrowheads="1"/>
          </p:cNvSpPr>
          <p:nvPr/>
        </p:nvSpPr>
        <p:spPr bwMode="auto">
          <a:xfrm>
            <a:off x="685800" y="6019800"/>
            <a:ext cx="331788" cy="369888"/>
          </a:xfrm>
          <a:prstGeom prst="rect">
            <a:avLst/>
          </a:prstGeom>
          <a:noFill/>
          <a:ln w="9525">
            <a:noFill/>
            <a:miter lim="800000"/>
            <a:headEnd/>
            <a:tailEnd/>
          </a:ln>
        </p:spPr>
        <p:txBody>
          <a:bodyPr wrap="none">
            <a:spAutoFit/>
          </a:bodyPr>
          <a:lstStyle/>
          <a:p>
            <a:pPr algn="l">
              <a:spcBef>
                <a:spcPct val="50000"/>
              </a:spcBef>
            </a:pPr>
            <a:r>
              <a:rPr lang="en-US">
                <a:latin typeface="Tahoma" pitchFamily="34" charset="0"/>
              </a:rPr>
              <a:t>9</a:t>
            </a:r>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1066800" y="731838"/>
            <a:ext cx="7620000" cy="1016000"/>
          </a:xfrm>
          <a:prstGeom prst="rect">
            <a:avLst/>
          </a:prstGeom>
          <a:noFill/>
          <a:ln w="9525">
            <a:noFill/>
            <a:miter lim="800000"/>
            <a:headEnd/>
            <a:tailEnd/>
          </a:ln>
        </p:spPr>
        <p:txBody>
          <a:bodyPr>
            <a:spAutoFit/>
          </a:bodyPr>
          <a:lstStyle/>
          <a:p>
            <a:endParaRPr lang="fa-IR" sz="2000">
              <a:cs typeface="B Koodak" pitchFamily="2" charset="-78"/>
            </a:endParaRPr>
          </a:p>
          <a:p>
            <a:endParaRPr lang="fa-IR" sz="2000">
              <a:cs typeface="B Koodak" pitchFamily="2" charset="-78"/>
            </a:endParaRPr>
          </a:p>
          <a:p>
            <a:endParaRPr lang="en-US" sz="2000">
              <a:cs typeface="B Koodak" pitchFamily="2" charset="-78"/>
            </a:endParaRPr>
          </a:p>
        </p:txBody>
      </p:sp>
      <p:sp>
        <p:nvSpPr>
          <p:cNvPr id="8" name="Text Box 9"/>
          <p:cNvSpPr txBox="1">
            <a:spLocks noChangeArrowheads="1"/>
          </p:cNvSpPr>
          <p:nvPr/>
        </p:nvSpPr>
        <p:spPr bwMode="auto">
          <a:xfrm>
            <a:off x="914400" y="990600"/>
            <a:ext cx="7696200" cy="3987800"/>
          </a:xfrm>
          <a:prstGeom prst="rect">
            <a:avLst/>
          </a:prstGeom>
          <a:noFill/>
          <a:ln w="9525">
            <a:solidFill>
              <a:schemeClr val="tx1">
                <a:lumMod val="75000"/>
                <a:lumOff val="25000"/>
              </a:schemeClr>
            </a:solidFill>
            <a:miter lim="800000"/>
            <a:headEnd/>
            <a:tailEnd/>
          </a:ln>
        </p:spPr>
        <p:txBody>
          <a:bodyPr>
            <a:spAutoFit/>
          </a:bodyPr>
          <a:lstStyle/>
          <a:p>
            <a:pPr>
              <a:lnSpc>
                <a:spcPct val="250000"/>
              </a:lnSpc>
              <a:spcBef>
                <a:spcPct val="50000"/>
              </a:spcBef>
              <a:defRPr/>
            </a:pPr>
            <a:r>
              <a:rPr lang="fa-IR" sz="2000" dirty="0">
                <a:cs typeface="2  Nazanin" pitchFamily="2" charset="-78"/>
              </a:rPr>
              <a:t>ولي تا قبل از سال 1903 علم جديد مديريت شکل و حالت مشخصي به خود نگرفته بود ، در اين  سال </a:t>
            </a:r>
            <a:r>
              <a:rPr lang="fa-IR" sz="2000" dirty="0">
                <a:solidFill>
                  <a:srgbClr val="00B050"/>
                </a:solidFill>
                <a:cs typeface="2  Nazanin" pitchFamily="2" charset="-78"/>
              </a:rPr>
              <a:t>فردريک وينسلو تيلور </a:t>
            </a:r>
            <a:r>
              <a:rPr lang="fa-IR" sz="2000" dirty="0">
                <a:cs typeface="2  Nazanin" pitchFamily="2" charset="-78"/>
              </a:rPr>
              <a:t>رساله اي درباره اصول مديريت کارگاه هاي صنعتي در انجمن مهندسان مکانيک آمريکا قرائت کرد که مقدمه تدوين و تکميل يکرشته رساله هاي بعدي پيرامون فنون و نظريه هاي علمي مديريت به شمار مي رود . و از اين رو تيلور به علت مطالعاتش در اين باب به عنوان </a:t>
            </a:r>
            <a:r>
              <a:rPr lang="fa-IR" sz="2500" dirty="0">
                <a:solidFill>
                  <a:srgbClr val="00B050"/>
                </a:solidFill>
                <a:cs typeface="2  Nazanin" pitchFamily="2" charset="-78"/>
              </a:rPr>
              <a:t>پدر مديريت علمي </a:t>
            </a:r>
            <a:r>
              <a:rPr lang="fa-IR" sz="2000" dirty="0">
                <a:cs typeface="2  Nazanin" pitchFamily="2" charset="-78"/>
              </a:rPr>
              <a:t>شناخته شده است </a:t>
            </a:r>
            <a:r>
              <a:rPr lang="fa-IR" sz="2000" dirty="0">
                <a:cs typeface="B Koodak" pitchFamily="2" charset="-78"/>
              </a:rPr>
              <a:t>.</a:t>
            </a:r>
            <a:endParaRPr lang="en-US" sz="2000" dirty="0">
              <a:cs typeface="B Koodak" pitchFamily="2" charset="-78"/>
            </a:endParaRPr>
          </a:p>
        </p:txBody>
      </p:sp>
      <p:sp>
        <p:nvSpPr>
          <p:cNvPr id="13316" name="Rectangle 3"/>
          <p:cNvSpPr>
            <a:spLocks noChangeArrowheads="1"/>
          </p:cNvSpPr>
          <p:nvPr/>
        </p:nvSpPr>
        <p:spPr bwMode="auto">
          <a:xfrm>
            <a:off x="609600" y="6019800"/>
            <a:ext cx="479425" cy="369888"/>
          </a:xfrm>
          <a:prstGeom prst="rect">
            <a:avLst/>
          </a:prstGeom>
          <a:noFill/>
          <a:ln w="9525">
            <a:noFill/>
            <a:miter lim="800000"/>
            <a:headEnd/>
            <a:tailEnd/>
          </a:ln>
        </p:spPr>
        <p:txBody>
          <a:bodyPr wrap="none">
            <a:spAutoFit/>
          </a:bodyPr>
          <a:lstStyle/>
          <a:p>
            <a:pPr algn="l">
              <a:spcBef>
                <a:spcPct val="50000"/>
              </a:spcBef>
            </a:pPr>
            <a:r>
              <a:rPr lang="en-US">
                <a:latin typeface="Tahoma" pitchFamily="34" charset="0"/>
              </a:rPr>
              <a:t>10</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from="(-#ppt_w/2)" to="(#ppt_x)" calcmode="lin" valueType="num">
                                      <p:cBhvr>
                                        <p:cTn id="7" dur="600" fill="hold">
                                          <p:stCondLst>
                                            <p:cond delay="0"/>
                                          </p:stCondLst>
                                        </p:cTn>
                                        <p:tgtEl>
                                          <p:spTgt spid="5"/>
                                        </p:tgtEl>
                                        <p:attrNameLst>
                                          <p:attrName>ppt_x</p:attrName>
                                        </p:attrNameLst>
                                      </p:cBhvr>
                                    </p:anim>
                                    <p:anim from="0" to="-1.0" calcmode="lin" valueType="num">
                                      <p:cBhvr>
                                        <p:cTn id="8" dur="200" decel="50000" autoRev="1" fill="hold">
                                          <p:stCondLst>
                                            <p:cond delay="600"/>
                                          </p:stCondLst>
                                        </p:cTn>
                                        <p:tgtEl>
                                          <p:spTgt spid="5"/>
                                        </p:tgtEl>
                                        <p:attrNameLst>
                                          <p:attrName>xshear</p:attrName>
                                        </p:attrNameLst>
                                      </p:cBhvr>
                                    </p:anim>
                                    <p:animScale>
                                      <p:cBhvr>
                                        <p:cTn id="9" dur="200" decel="100000" autoRev="1" fill="hold">
                                          <p:stCondLst>
                                            <p:cond delay="600"/>
                                          </p:stCondLst>
                                        </p:cTn>
                                        <p:tgtEl>
                                          <p:spTgt spid="5"/>
                                        </p:tgtEl>
                                      </p:cBhvr>
                                      <p:from x="100000" y="100000"/>
                                      <p:to x="80000" y="100000"/>
                                    </p:animScale>
                                    <p:anim by="(#ppt_h/3+#ppt_w*0.1)" calcmode="lin" valueType="num">
                                      <p:cBhvr additive="sum">
                                        <p:cTn id="10" dur="200" decel="100000" autoRev="1" fill="hold">
                                          <p:stCondLst>
                                            <p:cond delay="600"/>
                                          </p:stCondLst>
                                        </p:cTn>
                                        <p:tgtEl>
                                          <p:spTgt spid="5"/>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0" y="-609600"/>
            <a:ext cx="3276600" cy="1582738"/>
          </a:xfrm>
        </p:spPr>
        <p:txBody>
          <a:bodyPr/>
          <a:lstStyle/>
          <a:p>
            <a:pPr eaLnBrk="1" hangingPunct="1"/>
            <a:r>
              <a:rPr lang="fa-IR" sz="3200" smtClean="0">
                <a:cs typeface="B Nazanin" pitchFamily="2" charset="-78"/>
              </a:rPr>
              <a:t>فردریک وینستو تیلور</a:t>
            </a:r>
            <a:endParaRPr lang="en-US" sz="3200" smtClean="0">
              <a:cs typeface="B Nazanin" pitchFamily="2" charset="-78"/>
            </a:endParaRPr>
          </a:p>
        </p:txBody>
      </p:sp>
      <p:sp>
        <p:nvSpPr>
          <p:cNvPr id="3" name="Content Placeholder 2"/>
          <p:cNvSpPr>
            <a:spLocks noGrp="1"/>
          </p:cNvSpPr>
          <p:nvPr>
            <p:ph type="body" sz="half" idx="2"/>
          </p:nvPr>
        </p:nvSpPr>
        <p:spPr>
          <a:xfrm>
            <a:off x="228600" y="762000"/>
            <a:ext cx="3048000" cy="3352800"/>
          </a:xfrm>
        </p:spPr>
        <p:txBody>
          <a:bodyPr>
            <a:noAutofit/>
          </a:bodyPr>
          <a:lstStyle/>
          <a:p>
            <a:pPr algn="ctr" eaLnBrk="1" fontAlgn="auto" hangingPunct="1">
              <a:spcAft>
                <a:spcPts val="0"/>
              </a:spcAft>
              <a:buClr>
                <a:schemeClr val="accent3"/>
              </a:buClr>
              <a:defRPr/>
            </a:pPr>
            <a:r>
              <a:rPr lang="fa-IR" sz="1800" b="1" dirty="0" smtClean="0">
                <a:cs typeface="B Nazanin" pitchFamily="2" charset="-78"/>
              </a:rPr>
              <a:t>زادروز:20 مارس 1856</a:t>
            </a:r>
          </a:p>
          <a:p>
            <a:pPr algn="ctr" eaLnBrk="1" fontAlgn="auto" hangingPunct="1">
              <a:spcAft>
                <a:spcPts val="0"/>
              </a:spcAft>
              <a:buClr>
                <a:schemeClr val="accent3"/>
              </a:buClr>
              <a:defRPr/>
            </a:pPr>
            <a:endParaRPr lang="fa-IR" sz="1800" b="1" dirty="0" smtClean="0">
              <a:cs typeface="B Nazanin" pitchFamily="2" charset="-78"/>
            </a:endParaRPr>
          </a:p>
          <a:p>
            <a:pPr algn="ctr" eaLnBrk="1" fontAlgn="auto" hangingPunct="1">
              <a:spcAft>
                <a:spcPts val="0"/>
              </a:spcAft>
              <a:buClr>
                <a:schemeClr val="accent3"/>
              </a:buClr>
              <a:defRPr/>
            </a:pPr>
            <a:r>
              <a:rPr lang="fa-IR" sz="1800" b="1" dirty="0" smtClean="0">
                <a:cs typeface="B Nazanin" pitchFamily="2" charset="-78"/>
              </a:rPr>
              <a:t>زادگاه : آمریکا ، پنسیلوانیا </a:t>
            </a:r>
          </a:p>
          <a:p>
            <a:pPr algn="ctr" eaLnBrk="1" fontAlgn="auto" hangingPunct="1">
              <a:spcAft>
                <a:spcPts val="0"/>
              </a:spcAft>
              <a:buClr>
                <a:schemeClr val="accent3"/>
              </a:buClr>
              <a:defRPr/>
            </a:pPr>
            <a:endParaRPr lang="fa-IR" sz="1800" b="1" kern="1300" dirty="0" smtClean="0">
              <a:cs typeface="B Nazanin" pitchFamily="2" charset="-78"/>
            </a:endParaRPr>
          </a:p>
          <a:p>
            <a:pPr algn="ctr" eaLnBrk="1" fontAlgn="auto" hangingPunct="1">
              <a:spcAft>
                <a:spcPts val="0"/>
              </a:spcAft>
              <a:buClr>
                <a:schemeClr val="accent3"/>
              </a:buClr>
              <a:defRPr/>
            </a:pPr>
            <a:r>
              <a:rPr lang="fa-IR" sz="1800" b="1" kern="1300" dirty="0" smtClean="0">
                <a:cs typeface="B Nazanin" pitchFamily="2" charset="-78"/>
              </a:rPr>
              <a:t>پیشه : مهندس مکانیک</a:t>
            </a:r>
          </a:p>
          <a:p>
            <a:pPr algn="ctr" eaLnBrk="1" fontAlgn="auto" hangingPunct="1">
              <a:spcAft>
                <a:spcPts val="0"/>
              </a:spcAft>
              <a:buClr>
                <a:schemeClr val="accent3"/>
              </a:buClr>
              <a:defRPr/>
            </a:pPr>
            <a:endParaRPr lang="fa-IR" sz="1800" b="1" dirty="0" smtClean="0">
              <a:cs typeface="B Nazanin" pitchFamily="2" charset="-78"/>
            </a:endParaRPr>
          </a:p>
          <a:p>
            <a:pPr algn="ctr" eaLnBrk="1" fontAlgn="auto" hangingPunct="1">
              <a:spcAft>
                <a:spcPts val="0"/>
              </a:spcAft>
              <a:buClr>
                <a:schemeClr val="accent3"/>
              </a:buClr>
              <a:defRPr/>
            </a:pPr>
            <a:r>
              <a:rPr lang="fa-IR" sz="1800" b="1" dirty="0" smtClean="0">
                <a:cs typeface="B Nazanin" pitchFamily="2" charset="-78"/>
              </a:rPr>
              <a:t>جایزه دریافتی:مدال الیوت سرسون </a:t>
            </a:r>
          </a:p>
          <a:p>
            <a:pPr algn="ctr" eaLnBrk="1" fontAlgn="auto" hangingPunct="1">
              <a:spcAft>
                <a:spcPts val="0"/>
              </a:spcAft>
              <a:buClr>
                <a:schemeClr val="accent3"/>
              </a:buClr>
              <a:defRPr/>
            </a:pPr>
            <a:endParaRPr lang="fa-IR" sz="1800" b="1" dirty="0" smtClean="0">
              <a:cs typeface="B Nazanin" pitchFamily="2" charset="-78"/>
            </a:endParaRPr>
          </a:p>
          <a:p>
            <a:pPr algn="ctr" eaLnBrk="1" fontAlgn="auto" hangingPunct="1">
              <a:spcAft>
                <a:spcPts val="0"/>
              </a:spcAft>
              <a:buClr>
                <a:schemeClr val="accent3"/>
              </a:buClr>
              <a:defRPr/>
            </a:pPr>
            <a:r>
              <a:rPr lang="fa-IR" sz="1800" b="1" dirty="0" smtClean="0">
                <a:cs typeface="B Nazanin" pitchFamily="2" charset="-78"/>
              </a:rPr>
              <a:t>درگذشت :21 مارس 1915</a:t>
            </a:r>
          </a:p>
          <a:p>
            <a:pPr algn="ctr" eaLnBrk="1" fontAlgn="auto" hangingPunct="1">
              <a:spcAft>
                <a:spcPts val="0"/>
              </a:spcAft>
              <a:buClr>
                <a:schemeClr val="accent3"/>
              </a:buClr>
              <a:defRPr/>
            </a:pPr>
            <a:endParaRPr lang="fa-IR" sz="1800" b="1" dirty="0" smtClean="0">
              <a:cs typeface="B Nazanin" pitchFamily="2" charset="-78"/>
            </a:endParaRPr>
          </a:p>
          <a:p>
            <a:pPr algn="ctr" eaLnBrk="1" fontAlgn="auto" hangingPunct="1">
              <a:spcAft>
                <a:spcPts val="0"/>
              </a:spcAft>
              <a:buClr>
                <a:schemeClr val="accent3"/>
              </a:buClr>
              <a:defRPr/>
            </a:pPr>
            <a:r>
              <a:rPr lang="fa-IR" sz="1800" b="1" dirty="0" smtClean="0">
                <a:cs typeface="B Nazanin" pitchFamily="2" charset="-78"/>
              </a:rPr>
              <a:t>تالیف:اصول مدیریت علمی-1911 آمریکا</a:t>
            </a:r>
            <a:endParaRPr lang="en-US" sz="1800" b="1" dirty="0" smtClean="0">
              <a:cs typeface="B Nazanin" pitchFamily="2" charset="-78"/>
            </a:endParaRPr>
          </a:p>
          <a:p>
            <a:pPr algn="ctr" eaLnBrk="1" fontAlgn="auto" hangingPunct="1">
              <a:spcAft>
                <a:spcPts val="0"/>
              </a:spcAft>
              <a:buClr>
                <a:schemeClr val="accent3"/>
              </a:buClr>
              <a:defRPr/>
            </a:pPr>
            <a:r>
              <a:rPr lang="fa-IR" sz="1800" b="1" dirty="0" smtClean="0">
                <a:cs typeface="B Nazanin" pitchFamily="2" charset="-78"/>
              </a:rPr>
              <a:t>ریاست انجمن مهندسین آمریکا</a:t>
            </a:r>
            <a:endParaRPr lang="en-US" sz="1800" b="1" dirty="0">
              <a:cs typeface="B Nazanin" pitchFamily="2" charset="-78"/>
            </a:endParaRPr>
          </a:p>
        </p:txBody>
      </p:sp>
      <p:pic>
        <p:nvPicPr>
          <p:cNvPr id="14340" name="Content Placeholder 7" descr="http://upload.wikimedia.org/wikipedia/commons/thumb/9/90/Frederick_Winslow_Taylor_crop.jpg/220px-Frederick_Winslow_Taylor_crop.jpg"/>
          <p:cNvPicPr>
            <a:picLocks/>
          </p:cNvPicPr>
          <p:nvPr/>
        </p:nvPicPr>
        <p:blipFill>
          <a:blip r:embed="rId2"/>
          <a:srcRect/>
          <a:stretch>
            <a:fillRect/>
          </a:stretch>
        </p:blipFill>
        <p:spPr bwMode="auto">
          <a:xfrm>
            <a:off x="4343400" y="1295400"/>
            <a:ext cx="3200400" cy="3733800"/>
          </a:xfrm>
          <a:prstGeom prst="rect">
            <a:avLst/>
          </a:prstGeom>
          <a:noFill/>
          <a:ln w="9525">
            <a:noFill/>
            <a:miter lim="800000"/>
            <a:headEnd/>
            <a:tailEnd/>
          </a:ln>
        </p:spPr>
      </p:pic>
      <p:sp>
        <p:nvSpPr>
          <p:cNvPr id="14341" name="Rectangle 4"/>
          <p:cNvSpPr>
            <a:spLocks noChangeArrowheads="1"/>
          </p:cNvSpPr>
          <p:nvPr/>
        </p:nvSpPr>
        <p:spPr bwMode="auto">
          <a:xfrm>
            <a:off x="914400" y="5867400"/>
            <a:ext cx="479425" cy="369888"/>
          </a:xfrm>
          <a:prstGeom prst="rect">
            <a:avLst/>
          </a:prstGeom>
          <a:noFill/>
          <a:ln w="9525">
            <a:noFill/>
            <a:miter lim="800000"/>
            <a:headEnd/>
            <a:tailEnd/>
          </a:ln>
        </p:spPr>
        <p:txBody>
          <a:bodyPr wrap="none">
            <a:spAutoFit/>
          </a:bodyPr>
          <a:lstStyle/>
          <a:p>
            <a:pPr algn="l">
              <a:spcBef>
                <a:spcPct val="50000"/>
              </a:spcBef>
            </a:pPr>
            <a:r>
              <a:rPr lang="en-US">
                <a:latin typeface="Tahoma" pitchFamily="34" charset="0"/>
              </a:rPr>
              <a:t>11</a:t>
            </a:r>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Civic</Template>
  <TotalTime>989</TotalTime>
  <Words>1281</Words>
  <Application>Microsoft Office PowerPoint</Application>
  <PresentationFormat>On-screen Show (4:3)</PresentationFormat>
  <Paragraphs>156</Paragraphs>
  <Slides>28</Slides>
  <Notes>0</Notes>
  <HiddenSlides>1</HiddenSlides>
  <MMClips>0</MMClips>
  <ScaleCrop>false</ScaleCrop>
  <HeadingPairs>
    <vt:vector size="6" baseType="variant">
      <vt:variant>
        <vt:lpstr>Fonts Used</vt:lpstr>
      </vt:variant>
      <vt:variant>
        <vt:i4>18</vt:i4>
      </vt:variant>
      <vt:variant>
        <vt:lpstr>Theme</vt:lpstr>
      </vt:variant>
      <vt:variant>
        <vt:i4>1</vt:i4>
      </vt:variant>
      <vt:variant>
        <vt:lpstr>Slide Titles</vt:lpstr>
      </vt:variant>
      <vt:variant>
        <vt:i4>28</vt:i4>
      </vt:variant>
    </vt:vector>
  </HeadingPairs>
  <TitlesOfParts>
    <vt:vector size="47" baseType="lpstr">
      <vt:lpstr>110_Besmellah_1(MRT)</vt:lpstr>
      <vt:lpstr>2  Aseman</vt:lpstr>
      <vt:lpstr>2  Badr</vt:lpstr>
      <vt:lpstr>2  Compset</vt:lpstr>
      <vt:lpstr>2  Ferdosi</vt:lpstr>
      <vt:lpstr>2  Nazanin</vt:lpstr>
      <vt:lpstr>Arial</vt:lpstr>
      <vt:lpstr>B Koodak</vt:lpstr>
      <vt:lpstr>B Mehr</vt:lpstr>
      <vt:lpstr>B Nazanin</vt:lpstr>
      <vt:lpstr>Calibri</vt:lpstr>
      <vt:lpstr>Constantia</vt:lpstr>
      <vt:lpstr>Majalla UI</vt:lpstr>
      <vt:lpstr>Tahoma</vt:lpstr>
      <vt:lpstr>Titr</vt:lpstr>
      <vt:lpstr>Traditional Arabic</vt:lpstr>
      <vt:lpstr>Wingdings</vt:lpstr>
      <vt:lpstr>Wingdings 2</vt:lpstr>
      <vt:lpstr>Flow</vt:lpstr>
      <vt:lpstr>PowerPoint Presentation</vt:lpstr>
      <vt:lpstr>تعريف مديريت </vt:lpstr>
      <vt:lpstr>مدير کيست؟ </vt:lpstr>
      <vt:lpstr>سير تحول نظريه ها و مکاتب مديريت </vt:lpstr>
      <vt:lpstr>مکاتب مديريت در قرن بيستم  و آغاز قرن 21 </vt:lpstr>
      <vt:lpstr>مکتب مديريت کلاسيک  ( سنتی )</vt:lpstr>
      <vt:lpstr>PowerPoint Presentation</vt:lpstr>
      <vt:lpstr>PowerPoint Presentation</vt:lpstr>
      <vt:lpstr>فردریک وینستو تیلور</vt:lpstr>
      <vt:lpstr>اصول مديريت در نظام مديريت علمی تيلور  </vt:lpstr>
      <vt:lpstr>تعریف :</vt:lpstr>
      <vt:lpstr>انسان متوسط:</vt:lpstr>
      <vt:lpstr>اشاره :</vt:lpstr>
      <vt:lpstr>یک تجربه: کارخانه دوچرخه سازی</vt:lpstr>
      <vt:lpstr>PowerPoint Presentation</vt:lpstr>
      <vt:lpstr>نگاهی کوتاه به افکار آدام اسمیت</vt:lpstr>
      <vt:lpstr>اصول مديريت در نظام مديريت علمی تيلور </vt:lpstr>
      <vt:lpstr>اصل دوم</vt:lpstr>
      <vt:lpstr>اصل سوم </vt:lpstr>
      <vt:lpstr>اصل چهارم </vt:lpstr>
      <vt:lpstr>روش های اجرای اصول چهار گانه تیلور</vt:lpstr>
      <vt:lpstr>ادامه روش اجرای اصول تیلور</vt:lpstr>
      <vt:lpstr>    نکات مثبت طرح تیلور</vt:lpstr>
      <vt:lpstr>انتقادات وارده به تیلور</vt:lpstr>
      <vt:lpstr>همکار ان و متاثران تیلور  </vt:lpstr>
      <vt:lpstr>خلاصه:</vt:lpstr>
      <vt:lpstr>اعلامیه تیلور:</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M.Delavari</dc:creator>
  <cp:lastModifiedBy>Windows User</cp:lastModifiedBy>
  <cp:revision>110</cp:revision>
  <cp:lastPrinted>1601-01-01T00:00:00Z</cp:lastPrinted>
  <dcterms:created xsi:type="dcterms:W3CDTF">1601-01-01T00:00:00Z</dcterms:created>
  <dcterms:modified xsi:type="dcterms:W3CDTF">2018-04-14T09:38:57Z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