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20"/>
  </p:notesMasterIdLst>
  <p:handoutMasterIdLst>
    <p:handoutMasterId r:id="rId21"/>
  </p:handoutMasterIdLst>
  <p:sldIdLst>
    <p:sldId id="279" r:id="rId2"/>
    <p:sldId id="280" r:id="rId3"/>
    <p:sldId id="292" r:id="rId4"/>
    <p:sldId id="307" r:id="rId5"/>
    <p:sldId id="308" r:id="rId6"/>
    <p:sldId id="309" r:id="rId7"/>
    <p:sldId id="310" r:id="rId8"/>
    <p:sldId id="312" r:id="rId9"/>
    <p:sldId id="293" r:id="rId10"/>
    <p:sldId id="315" r:id="rId11"/>
    <p:sldId id="316" r:id="rId12"/>
    <p:sldId id="319" r:id="rId13"/>
    <p:sldId id="314" r:id="rId14"/>
    <p:sldId id="323" r:id="rId15"/>
    <p:sldId id="313" r:id="rId16"/>
    <p:sldId id="304" r:id="rId17"/>
    <p:sldId id="305" r:id="rId18"/>
    <p:sldId id="32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00CC"/>
    <a:srgbClr val="0066FF"/>
    <a:srgbClr val="0000FF"/>
    <a:srgbClr val="660066"/>
    <a:srgbClr val="6600CC"/>
    <a:srgbClr val="0033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10.xml"/><Relationship Id="rId10" Type="http://schemas.openxmlformats.org/officeDocument/2006/relationships/slide" Target="slides/slide15.xml"/><Relationship Id="rId4" Type="http://schemas.openxmlformats.org/officeDocument/2006/relationships/slide" Target="slides/slide9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t" anchorCtr="0" compatLnSpc="1">
            <a:prstTxWarp prst="textNoShape">
              <a:avLst/>
            </a:prstTxWarp>
          </a:bodyPr>
          <a:lstStyle>
            <a:lvl1pPr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endParaRPr lang="en-US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endParaRPr lang="en-US" alt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b" anchorCtr="0" compatLnSpc="1">
            <a:prstTxWarp prst="textNoShape">
              <a:avLst/>
            </a:prstTxWarp>
          </a:bodyPr>
          <a:lstStyle>
            <a:lvl1pPr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endParaRPr lang="en-US" alt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fld id="{D130A630-39C2-4582-A540-024A2407B2CA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t" anchorCtr="0" compatLnSpc="1">
            <a:prstTxWarp prst="textNoShape">
              <a:avLst/>
            </a:prstTxWarp>
          </a:bodyPr>
          <a:lstStyle>
            <a:lvl1pPr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endParaRPr lang="en-US" alt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endParaRPr lang="en-US" altLang="en-US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b" anchorCtr="0" compatLnSpc="1">
            <a:prstTxWarp prst="textNoShape">
              <a:avLst/>
            </a:prstTxWarp>
          </a:bodyPr>
          <a:lstStyle>
            <a:lvl1pPr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endParaRPr lang="en-US" alt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9600" tIns="39600" rIns="39600" bIns="3960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defRPr kumimoji="0" sz="1200" b="1">
                <a:solidFill>
                  <a:schemeClr val="accent1"/>
                </a:solidFill>
                <a:cs typeface="Traffic" pitchFamily="10" charset="-78"/>
              </a:defRPr>
            </a:lvl1pPr>
          </a:lstStyle>
          <a:p>
            <a:fld id="{C86C3D3B-F8F3-4B6C-81D8-D1DCE4C76137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C3D3B-F8F3-4B6C-81D8-D1DCE4C76137}" type="slidenum">
              <a:rPr lang="fa-IR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88DD7C-FA1B-4D9B-A074-2DCEA92A4554}" type="slidenum">
              <a:rPr lang="fa-IR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92E-610B-40DC-B6E1-4FF3CC86B128}" type="slidenum">
              <a:rPr lang="fa-IR" smtClean="0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BDA-443C-4698-AA4A-61301C0C0B04}" type="slidenum">
              <a:rPr lang="fa-IR" smtClean="0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250D1B-A59F-4269-957B-9EFF26F7F855}" type="slidenum">
              <a:rPr lang="fa-IR" smtClean="0"/>
              <a:pPr/>
              <a:t>‹#›</a:t>
            </a:fld>
            <a:endParaRPr lang="en-US" sz="140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CCA529-F858-4BC5-BB87-C2DAC248C3E7}" type="slidenum">
              <a:rPr lang="fa-IR" smtClean="0"/>
              <a:pPr/>
              <a:t>‹#›</a:t>
            </a:fld>
            <a:endParaRPr lang="en-US" sz="1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7ED-9CBA-4AEB-8B96-032CB7E64B81}" type="slidenum">
              <a:rPr lang="fa-IR" smtClean="0"/>
              <a:pPr/>
              <a:t>‹#›</a:t>
            </a:fld>
            <a:endParaRPr lang="en-US" sz="140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FFE-E10B-41F5-A841-1746E53EAC7C}" type="slidenum">
              <a:rPr lang="fa-IR" smtClean="0"/>
              <a:pPr/>
              <a:t>‹#›</a:t>
            </a:fld>
            <a:endParaRPr lang="en-US" sz="140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FB424-84C9-49C0-9B38-2724C0AD3A06}" type="slidenum">
              <a:rPr lang="fa-IR" smtClean="0"/>
              <a:pPr/>
              <a:t>‹#›</a:t>
            </a:fld>
            <a:endParaRPr lang="en-US" sz="1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356CA1-3DA6-44A5-95FD-960826B3FF41}" type="slidenum">
              <a:rPr lang="fa-IR" smtClean="0"/>
              <a:pPr/>
              <a:t>‹#›</a:t>
            </a:fld>
            <a:endParaRPr lang="en-US" sz="140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024834-D7B2-418B-AF59-6B94EABDA8B7}" type="slidenum">
              <a:rPr lang="fa-IR" smtClean="0"/>
              <a:pPr/>
              <a:t>‹#›</a:t>
            </a:fld>
            <a:endParaRPr lang="en-US" sz="140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CA61EC-6026-4213-8744-A77F33B6D455}" type="slidenum">
              <a:rPr lang="fa-IR" smtClean="0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1907704" y="692696"/>
            <a:ext cx="525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000" smtClean="0">
                <a:solidFill>
                  <a:schemeClr val="tx2"/>
                </a:solidFill>
                <a:cs typeface="Titr" pitchFamily="10" charset="-78"/>
              </a:rPr>
              <a:t>ب</a:t>
            </a:r>
            <a:r>
              <a:rPr lang="fa-IR" sz="4000" smtClean="0">
                <a:solidFill>
                  <a:schemeClr val="tx2"/>
                </a:solidFill>
                <a:cs typeface="Titr" pitchFamily="10" charset="-78"/>
              </a:rPr>
              <a:t>ه نام خدا</a:t>
            </a:r>
            <a:r>
              <a:rPr lang="ar-SA" sz="4000" smtClean="0">
                <a:solidFill>
                  <a:schemeClr val="tx2"/>
                </a:solidFill>
                <a:cs typeface="Titr" pitchFamily="10" charset="-78"/>
              </a:rPr>
              <a:t> </a:t>
            </a:r>
            <a:endParaRPr lang="en-US" sz="4000">
              <a:solidFill>
                <a:schemeClr val="tx2"/>
              </a:solidFill>
              <a:cs typeface="Titr" pitchFamily="10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6386" y="2276872"/>
            <a:ext cx="295144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kumimoji="0" lang="ar-SA" altLang="en-US" sz="7200" smtClean="0">
                <a:solidFill>
                  <a:srgbClr val="003300"/>
                </a:solidFill>
                <a:cs typeface="Titr" pitchFamily="10" charset="-78"/>
              </a:rPr>
              <a:t>تف</a:t>
            </a:r>
            <a:r>
              <a:rPr kumimoji="0" lang="fa-IR" altLang="en-US" sz="7200" smtClean="0">
                <a:solidFill>
                  <a:srgbClr val="003300"/>
                </a:solidFill>
                <a:cs typeface="Titr" pitchFamily="10" charset="-78"/>
              </a:rPr>
              <a:t>کر </a:t>
            </a:r>
            <a:r>
              <a:rPr kumimoji="0" lang="ar-SA" altLang="en-US" sz="7200" smtClean="0">
                <a:solidFill>
                  <a:srgbClr val="003300"/>
                </a:solidFill>
                <a:cs typeface="Titr" pitchFamily="10" charset="-78"/>
              </a:rPr>
              <a:t>ناب</a:t>
            </a:r>
            <a:endParaRPr lang="en-US" sz="72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1259632" y="620688"/>
            <a:ext cx="7162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rgbClr val="000099"/>
                </a:solidFill>
                <a:cs typeface="B Nazanin" pitchFamily="2" charset="-78"/>
              </a:rPr>
              <a:t>ارزش از نگاه مشتري :</a:t>
            </a:r>
          </a:p>
          <a:p>
            <a:pPr marL="946150" lvl="1"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rgbClr val="000099"/>
                </a:solidFill>
                <a:cs typeface="B Nazanin" pitchFamily="2" charset="-78"/>
              </a:rPr>
              <a:t>رفتن از جايي كه هست به جايي كه مي خواهد </a:t>
            </a:r>
            <a:r>
              <a:rPr kumimoji="0" lang="ar-SA" altLang="en-US" sz="2000" b="1" smtClean="0">
                <a:solidFill>
                  <a:srgbClr val="000099"/>
                </a:solidFill>
                <a:cs typeface="B Nazanin" pitchFamily="2" charset="-78"/>
              </a:rPr>
              <a:t>باشد</a:t>
            </a:r>
            <a:r>
              <a:rPr kumimoji="0" lang="fa-IR" altLang="en-US" sz="2000" b="1" smtClean="0">
                <a:solidFill>
                  <a:srgbClr val="000099"/>
                </a:solidFill>
                <a:cs typeface="B Nazanin" pitchFamily="2" charset="-78"/>
              </a:rPr>
              <a:t>. </a:t>
            </a:r>
            <a:r>
              <a:rPr kumimoji="0" lang="ar-SA" altLang="en-US" sz="2000" b="1" smtClean="0">
                <a:solidFill>
                  <a:srgbClr val="000099"/>
                </a:solidFill>
                <a:cs typeface="B Nazanin" pitchFamily="2" charset="-78"/>
              </a:rPr>
              <a:t>در </a:t>
            </a:r>
            <a:r>
              <a:rPr kumimoji="0" lang="ar-SA" altLang="en-US" sz="2000" b="1">
                <a:solidFill>
                  <a:srgbClr val="000099"/>
                </a:solidFill>
                <a:cs typeface="B Nazanin" pitchFamily="2" charset="-78"/>
              </a:rPr>
              <a:t>عين </a:t>
            </a:r>
            <a:r>
              <a:rPr kumimoji="0" lang="ar-SA" altLang="en-US" sz="2000" b="1" smtClean="0">
                <a:solidFill>
                  <a:srgbClr val="000099"/>
                </a:solidFill>
                <a:cs typeface="B Nazanin" pitchFamily="2" charset="-78"/>
              </a:rPr>
              <a:t>سلامت، </a:t>
            </a:r>
            <a:r>
              <a:rPr kumimoji="0" lang="ar-SA" altLang="en-US" sz="2000" b="1">
                <a:solidFill>
                  <a:srgbClr val="000099"/>
                </a:solidFill>
                <a:cs typeface="B Nazanin" pitchFamily="2" charset="-78"/>
              </a:rPr>
              <a:t>با حداقل </a:t>
            </a:r>
            <a:r>
              <a:rPr kumimoji="0" lang="ar-SA" altLang="en-US" sz="2000" b="1" smtClean="0">
                <a:solidFill>
                  <a:srgbClr val="000099"/>
                </a:solidFill>
                <a:cs typeface="B Nazanin" pitchFamily="2" charset="-78"/>
              </a:rPr>
              <a:t>دردسر، </a:t>
            </a:r>
            <a:r>
              <a:rPr kumimoji="0" lang="ar-SA" altLang="en-US" sz="2000" b="1">
                <a:solidFill>
                  <a:srgbClr val="000099"/>
                </a:solidFill>
                <a:cs typeface="B Nazanin" pitchFamily="2" charset="-78"/>
              </a:rPr>
              <a:t>و با هزينه هاي معقول.</a:t>
            </a:r>
            <a:r>
              <a:rPr kumimoji="0" lang="ar-SA" altLang="en-US" sz="2000" b="1">
                <a:solidFill>
                  <a:srgbClr val="CC0000"/>
                </a:solidFill>
                <a:cs typeface="B Nazanin" pitchFamily="2" charset="-78"/>
              </a:rPr>
              <a:t> 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573832" y="2220888"/>
            <a:ext cx="7848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ارزش از نگاه خطوط هوايي :</a:t>
            </a:r>
          </a:p>
          <a:p>
            <a:pPr marL="869950" lvl="1"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 حداكثر كردن كارايي دارايي هاي موجود خود. تالارهاي تشريفاتي در مركز </a:t>
            </a:r>
            <a:r>
              <a:rPr kumimoji="0" lang="ar-SA" altLang="en-US" sz="2000" b="1" smtClean="0">
                <a:solidFill>
                  <a:srgbClr val="003300"/>
                </a:solidFill>
                <a:cs typeface="B Nazanin" pitchFamily="2" charset="-78"/>
              </a:rPr>
              <a:t>هوايي، </a:t>
            </a: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سيستم </a:t>
            </a:r>
            <a:r>
              <a:rPr kumimoji="0" lang="ar-SA" altLang="en-US" sz="2000" b="1" smtClean="0">
                <a:solidFill>
                  <a:srgbClr val="003300"/>
                </a:solidFill>
                <a:cs typeface="B Nazanin" pitchFamily="2" charset="-78"/>
              </a:rPr>
              <a:t>سرگرمي، </a:t>
            </a: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پذيرايي و ...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573832" y="4081438"/>
            <a:ext cx="8077200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rgbClr val="660066"/>
                </a:solidFill>
                <a:cs typeface="B Nazanin" pitchFamily="2" charset="-78"/>
              </a:rPr>
              <a:t>شركتهايي كه حاضرند شجاعانه تعريف ارزش از ديد مشتري را بپذيرند بسيار اندك هستند. زيرا تفكر صاحبان آنان بر دارايي هاي بسيار پر هزينه مبتني است و اينكه اين دارايي ها بايد ” بازدهي” داشته باشند.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10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  <p:bldP spid="235524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1475656" y="764704"/>
            <a:ext cx="6912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 sz="1600" b="1">
                <a:solidFill>
                  <a:srgbClr val="660066"/>
                </a:solidFill>
                <a:cs typeface="B Nazanin" pitchFamily="2" charset="-78"/>
              </a:rPr>
              <a:t>”مثال سفر از انگلستان (هرفورد شاير ) به يونان (جزيره كرت)“</a:t>
            </a: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827584" y="1484784"/>
            <a:ext cx="69063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  <a:buClr>
                <a:srgbClr val="6600FF"/>
              </a:buClr>
              <a:buFont typeface="Arial" pitchFamily="34" charset="0"/>
              <a:buChar char="•"/>
            </a:pP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  كل زمان سفر : 13 ساعت</a:t>
            </a:r>
          </a:p>
          <a:p>
            <a:pPr algn="r" rtl="1" eaLnBrk="0" hangingPunct="0">
              <a:spcBef>
                <a:spcPct val="50000"/>
              </a:spcBef>
              <a:buClr>
                <a:srgbClr val="6600FF"/>
              </a:buClr>
              <a:buFont typeface="Arial" pitchFamily="34" charset="0"/>
              <a:buChar char="•"/>
            </a:pP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  زماني كه واقعاً به حركت در مسير گذشته است : 7 ساعت (54% از كل)</a:t>
            </a:r>
          </a:p>
          <a:p>
            <a:pPr algn="r" rtl="1" eaLnBrk="0" hangingPunct="0">
              <a:spcBef>
                <a:spcPct val="50000"/>
              </a:spcBef>
              <a:buClr>
                <a:srgbClr val="6600FF"/>
              </a:buClr>
              <a:buFont typeface="Arial" pitchFamily="34" charset="0"/>
              <a:buChar char="•"/>
            </a:pP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  زمان انتظار كشيدن و ايستادن در صف : 6 ساعت</a:t>
            </a:r>
          </a:p>
          <a:p>
            <a:pPr algn="r" rtl="1" eaLnBrk="0" hangingPunct="0">
              <a:spcBef>
                <a:spcPct val="50000"/>
              </a:spcBef>
              <a:buClr>
                <a:srgbClr val="6600FF"/>
              </a:buClr>
              <a:buFont typeface="Arial" pitchFamily="34" charset="0"/>
              <a:buChar char="•"/>
            </a:pP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  تعدا د صف ها : 10</a:t>
            </a:r>
          </a:p>
          <a:p>
            <a:pPr algn="r" rtl="1" eaLnBrk="0" hangingPunct="0">
              <a:spcBef>
                <a:spcPct val="50000"/>
              </a:spcBef>
              <a:buClr>
                <a:srgbClr val="6600FF"/>
              </a:buClr>
              <a:buFont typeface="Arial" pitchFamily="34" charset="0"/>
              <a:buChar char="•"/>
            </a:pP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  تعداد دفعات برداشتن و گذاشتن بارها : 7</a:t>
            </a:r>
          </a:p>
          <a:p>
            <a:pPr algn="r" rtl="1" eaLnBrk="0" hangingPunct="0">
              <a:spcBef>
                <a:spcPct val="50000"/>
              </a:spcBef>
              <a:buClr>
                <a:srgbClr val="6600FF"/>
              </a:buClr>
              <a:buFont typeface="Arial" pitchFamily="34" charset="0"/>
              <a:buChar char="•"/>
            </a:pP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  تعداد بازرسي ها ( كه همه سئوالات يكساني را مي پرسند): 8</a:t>
            </a:r>
          </a:p>
          <a:p>
            <a:pPr algn="r" rtl="1" eaLnBrk="0" hangingPunct="0">
              <a:spcBef>
                <a:spcPct val="50000"/>
              </a:spcBef>
              <a:buClr>
                <a:srgbClr val="6600FF"/>
              </a:buClr>
              <a:buFont typeface="Arial" pitchFamily="34" charset="0"/>
              <a:buChar char="•"/>
            </a:pP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  مجموعه </a:t>
            </a:r>
            <a:r>
              <a:rPr kumimoji="0" lang="ar-SA" altLang="en-US" sz="1600" b="1" smtClean="0">
                <a:solidFill>
                  <a:srgbClr val="003300"/>
                </a:solidFill>
                <a:cs typeface="B Nazanin" pitchFamily="2" charset="-78"/>
              </a:rPr>
              <a:t>گام</a:t>
            </a:r>
            <a:r>
              <a:rPr kumimoji="0" lang="en-US" altLang="en-US" sz="1600" b="1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1600" b="1" smtClean="0">
                <a:solidFill>
                  <a:srgbClr val="003300"/>
                </a:solidFill>
                <a:cs typeface="B Nazanin" pitchFamily="2" charset="-78"/>
              </a:rPr>
              <a:t>هاي </a:t>
            </a:r>
            <a:r>
              <a:rPr kumimoji="0" lang="ar-SA" altLang="en-US" sz="1600" b="1">
                <a:solidFill>
                  <a:srgbClr val="003300"/>
                </a:solidFill>
                <a:cs typeface="B Nazanin" pitchFamily="2" charset="-78"/>
              </a:rPr>
              <a:t>فرايند : 23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51520" y="4365104"/>
            <a:ext cx="8352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73100" indent="-673100" algn="r" rtl="1" eaLnBrk="0" hangingPunct="0">
              <a:spcBef>
                <a:spcPct val="50000"/>
              </a:spcBef>
            </a:pPr>
            <a:r>
              <a:rPr kumimoji="0" lang="ar-SA" altLang="en-US" sz="1800">
                <a:solidFill>
                  <a:srgbClr val="A50021"/>
                </a:solidFill>
                <a:cs typeface="B Nazanin" pitchFamily="2" charset="-78"/>
              </a:rPr>
              <a:t>مشكل :</a:t>
            </a:r>
            <a:r>
              <a:rPr kumimoji="0" lang="ar-SA" altLang="en-US" sz="1800">
                <a:solidFill>
                  <a:srgbClr val="CC9900"/>
                </a:solidFill>
                <a:cs typeface="B Nazanin" pitchFamily="2" charset="-78"/>
              </a:rPr>
              <a:t> </a:t>
            </a:r>
            <a:r>
              <a:rPr kumimoji="0" lang="ar-SA" altLang="en-US" sz="1800" b="1">
                <a:solidFill>
                  <a:srgbClr val="0000FF"/>
                </a:solidFill>
                <a:cs typeface="B Nazanin" pitchFamily="2" charset="-78"/>
              </a:rPr>
              <a:t>هر آژانس و سازماني كار خود را خوب انجام ميدهد ولي مشتري سفری مصيبت بار دارد</a:t>
            </a:r>
            <a:r>
              <a:rPr kumimoji="0" lang="ar-SA" altLang="en-US" sz="1800">
                <a:solidFill>
                  <a:srgbClr val="0000FF"/>
                </a:solidFill>
                <a:cs typeface="B Nazanin" pitchFamily="2" charset="-78"/>
              </a:rPr>
              <a:t>.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323528" y="4869160"/>
            <a:ext cx="799288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1600" b="1">
                <a:solidFill>
                  <a:srgbClr val="A50021"/>
                </a:solidFill>
                <a:cs typeface="B Nazanin" pitchFamily="2" charset="-78"/>
              </a:rPr>
              <a:t>چرا ؟:</a:t>
            </a:r>
            <a:r>
              <a:rPr kumimoji="0" lang="ar-SA" altLang="en-US" sz="1600" b="1">
                <a:solidFill>
                  <a:srgbClr val="CC9900"/>
                </a:solidFill>
                <a:cs typeface="B Nazanin" pitchFamily="2" charset="-78"/>
              </a:rPr>
              <a:t> </a:t>
            </a:r>
            <a:r>
              <a:rPr kumimoji="0" lang="ar-SA" altLang="en-US" sz="1600" b="1">
                <a:solidFill>
                  <a:srgbClr val="0000FF"/>
                </a:solidFill>
                <a:cs typeface="B Nazanin" pitchFamily="2" charset="-78"/>
              </a:rPr>
              <a:t>هر شركت جزئي از يك محصول را ارائه مي كند و غالباً از درون آن كارايي عمليات خود را نظاره مي كند و هيچ كس به محصول از چشم انداز خريدار توجهي ندارد.</a:t>
            </a: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-838200" y="6461125"/>
            <a:ext cx="441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endParaRPr kumimoji="0" lang="ar-SA" altLang="en-US" sz="1600" b="1">
              <a:solidFill>
                <a:schemeClr val="hlink"/>
              </a:solidFill>
              <a:cs typeface="B Nazanin" pitchFamily="2" charset="-78"/>
            </a:endParaRPr>
          </a:p>
        </p:txBody>
      </p:sp>
      <p:sp>
        <p:nvSpPr>
          <p:cNvPr id="236552" name="Line 8"/>
          <p:cNvSpPr>
            <a:spLocks noChangeShapeType="1"/>
          </p:cNvSpPr>
          <p:nvPr/>
        </p:nvSpPr>
        <p:spPr bwMode="auto">
          <a:xfrm>
            <a:off x="304800" y="6858000"/>
            <a:ext cx="8839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cs typeface="B Nazanin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11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ext Box 1026"/>
          <p:cNvSpPr txBox="1">
            <a:spLocks noChangeArrowheads="1"/>
          </p:cNvSpPr>
          <p:nvPr/>
        </p:nvSpPr>
        <p:spPr bwMode="auto">
          <a:xfrm>
            <a:off x="4716016" y="332656"/>
            <a:ext cx="37029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800" b="1">
                <a:cs typeface="Titr" pitchFamily="10" charset="-78"/>
              </a:rPr>
              <a:t>شناسائي جريان ارزش</a:t>
            </a:r>
          </a:p>
        </p:txBody>
      </p:sp>
      <p:sp>
        <p:nvSpPr>
          <p:cNvPr id="240643" name="Text Box 1027"/>
          <p:cNvSpPr txBox="1">
            <a:spLocks noChangeArrowheads="1"/>
          </p:cNvSpPr>
          <p:nvPr/>
        </p:nvSpPr>
        <p:spPr bwMode="auto">
          <a:xfrm>
            <a:off x="4788024" y="2492896"/>
            <a:ext cx="36004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b="1">
                <a:solidFill>
                  <a:schemeClr val="tx2"/>
                </a:solidFill>
                <a:cs typeface="B Nazanin" pitchFamily="2" charset="-78"/>
              </a:rPr>
              <a:t>نتيجه تجزيه و تحليل ارزش</a:t>
            </a:r>
          </a:p>
        </p:txBody>
      </p:sp>
      <p:sp>
        <p:nvSpPr>
          <p:cNvPr id="240644" name="Text Box 1028"/>
          <p:cNvSpPr txBox="1">
            <a:spLocks noChangeArrowheads="1"/>
          </p:cNvSpPr>
          <p:nvPr/>
        </p:nvSpPr>
        <p:spPr bwMode="auto">
          <a:xfrm>
            <a:off x="477416" y="3213968"/>
            <a:ext cx="8001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8438" indent="-198438" algn="just" rtl="1" eaLnBrk="0" hangingPunct="0">
              <a:lnSpc>
                <a:spcPct val="150000"/>
              </a:lnSpc>
              <a:spcBef>
                <a:spcPct val="50000"/>
              </a:spcBef>
              <a:buClr>
                <a:srgbClr val="660066"/>
              </a:buClr>
              <a:buSzPct val="130000"/>
              <a:buFont typeface="Wingdings" pitchFamily="2" charset="2"/>
              <a:buChar char="ü"/>
            </a:pPr>
            <a:r>
              <a:rPr kumimoji="0" lang="ar-SA" altLang="en-US" sz="2000">
                <a:solidFill>
                  <a:srgbClr val="CC66FF"/>
                </a:solidFill>
                <a:cs typeface="B Nazanin" pitchFamily="2" charset="-78"/>
              </a:rPr>
              <a:t>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فعاليت</a:t>
            </a:r>
            <a:r>
              <a:rPr kumimoji="0" lang="fa-IR" altLang="en-US" sz="2000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هايي 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كه آشكارا مشخص است</a:t>
            </a:r>
            <a:r>
              <a:rPr kumimoji="0" lang="en-US" altLang="en-US" sz="200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fa-IR" altLang="en-US" sz="2000">
                <a:solidFill>
                  <a:srgbClr val="003300"/>
                </a:solidFill>
                <a:cs typeface="B Nazanin" pitchFamily="2" charset="-78"/>
              </a:rPr>
              <a:t>که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 ارزش آفرينند.</a:t>
            </a:r>
          </a:p>
          <a:p>
            <a:pPr marL="198438" indent="-198438" algn="just" rtl="1" eaLnBrk="0" hangingPunct="0">
              <a:lnSpc>
                <a:spcPct val="150000"/>
              </a:lnSpc>
              <a:spcBef>
                <a:spcPct val="50000"/>
              </a:spcBef>
              <a:buClr>
                <a:srgbClr val="660066"/>
              </a:buClr>
              <a:buSzPct val="130000"/>
              <a:buFont typeface="Wingdings" pitchFamily="2" charset="2"/>
              <a:buChar char="ü"/>
            </a:pP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 گامهاي بسياري كه معلوم مي شود ارزش آفرين نيستند ولي بدليل دانش فني موجود و دارايي هاي توليدي اجتناب ناپذيرند ( موداي نوع اول).</a:t>
            </a:r>
          </a:p>
          <a:p>
            <a:pPr marL="198438" indent="-198438" algn="just" rtl="1" eaLnBrk="0" hangingPunct="0">
              <a:lnSpc>
                <a:spcPct val="150000"/>
              </a:lnSpc>
              <a:spcBef>
                <a:spcPct val="50000"/>
              </a:spcBef>
              <a:buClr>
                <a:srgbClr val="660066"/>
              </a:buClr>
              <a:buSzPct val="130000"/>
              <a:buFont typeface="Wingdings" pitchFamily="2" charset="2"/>
              <a:buChar char="ü"/>
            </a:pP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فعاليتهاي اضافي بسياري كه معلوم مي شود هيچ ارزش نمي آفرينند و بي درنگ قابل حذف اند ( موداي نوع دوم</a:t>
            </a:r>
            <a:r>
              <a:rPr kumimoji="0" lang="ar-SA" altLang="en-US" sz="2000">
                <a:solidFill>
                  <a:srgbClr val="660066"/>
                </a:solidFill>
                <a:cs typeface="B Nazanin" pitchFamily="2" charset="-78"/>
              </a:rPr>
              <a:t> )</a:t>
            </a:r>
          </a:p>
        </p:txBody>
      </p:sp>
      <p:sp>
        <p:nvSpPr>
          <p:cNvPr id="240645" name="Text Box 1029"/>
          <p:cNvSpPr txBox="1">
            <a:spLocks noChangeArrowheads="1"/>
          </p:cNvSpPr>
          <p:nvPr/>
        </p:nvSpPr>
        <p:spPr bwMode="auto">
          <a:xfrm>
            <a:off x="251520" y="1268760"/>
            <a:ext cx="8201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جريان ارزش مجموعه اي است از كليه اعمال ضروري براي ارائه يك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محصول 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معين اعم از يك  ” كالا ” </a:t>
            </a:r>
            <a:r>
              <a:rPr kumimoji="0" lang="fa-IR" altLang="en-US" sz="200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fa-IR" altLang="en-US" sz="2000" smtClean="0">
                <a:solidFill>
                  <a:srgbClr val="003300"/>
                </a:solidFill>
                <a:cs typeface="B Nazanin" pitchFamily="2" charset="-78"/>
              </a:rPr>
              <a:t>یا یک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” خدمت ”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.</a:t>
            </a:r>
            <a:endParaRPr kumimoji="0" lang="ar-SA" altLang="en-US" sz="2000">
              <a:solidFill>
                <a:srgbClr val="003300"/>
              </a:solidFill>
              <a:cs typeface="B Nazanin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12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utoUpdateAnimBg="0"/>
      <p:bldP spid="240643" grpId="0" autoUpdateAnimBg="0"/>
      <p:bldP spid="240644" grpId="0" autoUpdateAnimBg="0"/>
      <p:bldP spid="24064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483768" y="54868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 sz="2800" b="1">
                <a:cs typeface="Titr" pitchFamily="10" charset="-78"/>
              </a:rPr>
              <a:t>حركت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611188" y="2057400"/>
            <a:ext cx="80756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rtl="1" eaLnBrk="0" hangingPunct="0">
              <a:lnSpc>
                <a:spcPct val="135000"/>
              </a:lnSpc>
              <a:spcBef>
                <a:spcPct val="50000"/>
              </a:spcBef>
            </a:pP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بعد از حذف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فعاليت</a:t>
            </a:r>
            <a:r>
              <a:rPr kumimoji="0" lang="en-US" altLang="en-US" sz="2000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ها 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و گام هاي پر اتلاف نوبت به  ” حركت در آوردن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گام</a:t>
            </a:r>
            <a:r>
              <a:rPr kumimoji="0" lang="en-US" altLang="en-US" sz="2000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هاي 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ارزش آفرين باقيمانده ” مي رسد.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533474" y="3645024"/>
            <a:ext cx="807097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 eaLnBrk="0" hangingPunct="0">
              <a:lnSpc>
                <a:spcPct val="135000"/>
              </a:lnSpc>
              <a:spcBef>
                <a:spcPct val="50000"/>
              </a:spcBef>
            </a:pP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ما همواره شاهد جهان ذهني ” كاركرد ها ” (</a:t>
            </a:r>
            <a:r>
              <a:rPr kumimoji="0" lang="en-US" altLang="en-US" sz="2000">
                <a:solidFill>
                  <a:srgbClr val="003300"/>
                </a:solidFill>
                <a:cs typeface="B Nazanin" pitchFamily="2" charset="-78"/>
              </a:rPr>
              <a:t>Functions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)  و ”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بخش</a:t>
            </a:r>
            <a:r>
              <a:rPr kumimoji="0" lang="en-US" altLang="en-US" sz="2000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2000" smtClean="0">
                <a:solidFill>
                  <a:srgbClr val="003300"/>
                </a:solidFill>
                <a:cs typeface="B Nazanin" pitchFamily="2" charset="-78"/>
              </a:rPr>
              <a:t>ها 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” (</a:t>
            </a:r>
            <a:r>
              <a:rPr kumimoji="0" lang="en-US" altLang="en-US" sz="2000">
                <a:solidFill>
                  <a:srgbClr val="003300"/>
                </a:solidFill>
                <a:cs typeface="B Nazanin" pitchFamily="2" charset="-78"/>
              </a:rPr>
              <a:t>Departments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) هستيم فعاليت ها را گروه مي كنيم و بطور دسته اي (</a:t>
            </a:r>
            <a:r>
              <a:rPr kumimoji="0" lang="en-US" altLang="en-US" sz="2000">
                <a:solidFill>
                  <a:srgbClr val="003300"/>
                </a:solidFill>
                <a:cs typeface="B Nazanin" pitchFamily="2" charset="-78"/>
              </a:rPr>
              <a:t>Batch</a:t>
            </a:r>
            <a:r>
              <a:rPr kumimoji="0" lang="ar-SA" altLang="en-US" sz="2000">
                <a:solidFill>
                  <a:srgbClr val="003300"/>
                </a:solidFill>
                <a:cs typeface="B Nazanin" pitchFamily="2" charset="-78"/>
              </a:rPr>
              <a:t>) انجام مي دهيم اينكار موجب ” صف” مي شود.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13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 autoUpdateAnimBg="0"/>
      <p:bldP spid="234499" grpId="0" autoUpdateAnimBg="0"/>
      <p:bldP spid="2345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1026"/>
          <p:cNvSpPr txBox="1">
            <a:spLocks noChangeArrowheads="1"/>
          </p:cNvSpPr>
          <p:nvPr/>
        </p:nvSpPr>
        <p:spPr bwMode="auto">
          <a:xfrm>
            <a:off x="467544" y="692696"/>
            <a:ext cx="72008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1800">
                <a:solidFill>
                  <a:schemeClr val="tx2"/>
                </a:solidFill>
                <a:cs typeface="B Nazanin" pitchFamily="2" charset="-78"/>
              </a:rPr>
              <a:t>مثال 1 :</a:t>
            </a:r>
          </a:p>
          <a:p>
            <a:pPr marL="477838" lvl="1"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در پاكت گذاشتن نسخه هاي خبر نامه ، نوشتن </a:t>
            </a:r>
            <a:r>
              <a:rPr kumimoji="0" lang="ar-SA" altLang="en-US" sz="1800" smtClean="0">
                <a:solidFill>
                  <a:srgbClr val="660066"/>
                </a:solidFill>
                <a:cs typeface="B Nazanin" pitchFamily="2" charset="-78"/>
              </a:rPr>
              <a:t>نشاني، </a:t>
            </a: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چسباندن در </a:t>
            </a:r>
            <a:r>
              <a:rPr kumimoji="0" lang="ar-SA" altLang="en-US" sz="1800" smtClean="0">
                <a:solidFill>
                  <a:srgbClr val="660066"/>
                </a:solidFill>
                <a:cs typeface="B Nazanin" pitchFamily="2" charset="-78"/>
              </a:rPr>
              <a:t>پاكت، </a:t>
            </a: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الصاق </a:t>
            </a:r>
            <a:r>
              <a:rPr kumimoji="0" lang="ar-SA" altLang="en-US" sz="1800" smtClean="0">
                <a:solidFill>
                  <a:srgbClr val="660066"/>
                </a:solidFill>
                <a:cs typeface="B Nazanin" pitchFamily="2" charset="-78"/>
              </a:rPr>
              <a:t>تمبر، </a:t>
            </a: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پست </a:t>
            </a:r>
            <a:r>
              <a:rPr kumimoji="0" lang="ar-SA" altLang="en-US" sz="1800" smtClean="0">
                <a:solidFill>
                  <a:srgbClr val="660066"/>
                </a:solidFill>
                <a:cs typeface="B Nazanin" pitchFamily="2" charset="-78"/>
              </a:rPr>
              <a:t>كردن. </a:t>
            </a: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ما اينكار را در دسته ها انجام مي دهيم اين رويكرد ضد حركت </a:t>
            </a:r>
            <a:r>
              <a:rPr kumimoji="0" lang="ar-SA" altLang="en-US" sz="1800" smtClean="0">
                <a:solidFill>
                  <a:srgbClr val="660066"/>
                </a:solidFill>
                <a:cs typeface="B Nazanin" pitchFamily="2" charset="-78"/>
              </a:rPr>
              <a:t>است؛ </a:t>
            </a: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ايجاد انتظار مي كند</a:t>
            </a:r>
            <a:r>
              <a:rPr kumimoji="0" lang="ar-SA" altLang="en-US" sz="1800">
                <a:solidFill>
                  <a:schemeClr val="folHlink"/>
                </a:solidFill>
                <a:cs typeface="B Nazanin" pitchFamily="2" charset="-78"/>
              </a:rPr>
              <a:t>.</a:t>
            </a:r>
          </a:p>
        </p:txBody>
      </p:sp>
      <p:sp>
        <p:nvSpPr>
          <p:cNvPr id="244739" name="Text Box 1027"/>
          <p:cNvSpPr txBox="1">
            <a:spLocks noChangeArrowheads="1"/>
          </p:cNvSpPr>
          <p:nvPr/>
        </p:nvSpPr>
        <p:spPr bwMode="auto">
          <a:xfrm>
            <a:off x="2483768" y="2780928"/>
            <a:ext cx="5319743" cy="433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98438" indent="-198438"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1800">
                <a:solidFill>
                  <a:schemeClr val="tx2"/>
                </a:solidFill>
                <a:cs typeface="B Nazanin" pitchFamily="2" charset="-78"/>
              </a:rPr>
              <a:t>مثال 2 :  مراجعه به پزشك</a:t>
            </a:r>
          </a:p>
          <a:p>
            <a:pPr marL="388938" lvl="1" algn="r" rtl="1" eaLnBrk="0" hangingPunct="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kumimoji="0" lang="ar-SA" altLang="en-US" sz="180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چند روز قبل وقت گرفتن</a:t>
            </a:r>
          </a:p>
          <a:p>
            <a:pPr marL="388938" lvl="1" algn="r" rtl="1" eaLnBrk="0" hangingPunct="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 انتظار قبل از ملاقات پزشك عمومي</a:t>
            </a:r>
          </a:p>
          <a:p>
            <a:pPr marL="388938" lvl="1" algn="r" rtl="1" eaLnBrk="0" hangingPunct="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 ديدن پزشك</a:t>
            </a:r>
          </a:p>
          <a:p>
            <a:pPr marL="388938" lvl="1" algn="r" rtl="1" eaLnBrk="0" hangingPunct="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 تكرار فرايند براي ملاقات پزشك متخصص</a:t>
            </a:r>
          </a:p>
          <a:p>
            <a:pPr marL="388938" lvl="1" algn="r" rtl="1" eaLnBrk="0" hangingPunct="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 تكرار فرايند براي ملاقات پزشك متخصص </a:t>
            </a:r>
          </a:p>
          <a:p>
            <a:pPr marL="388938" lvl="1" algn="r" rtl="1" eaLnBrk="0" hangingPunct="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kumimoji="0" lang="ar-SA" altLang="en-US" sz="1800">
                <a:solidFill>
                  <a:srgbClr val="660066"/>
                </a:solidFill>
                <a:cs typeface="B Nazanin" pitchFamily="2" charset="-78"/>
              </a:rPr>
              <a:t> تكرار فرايند براي آزمايش و …</a:t>
            </a:r>
          </a:p>
          <a:p>
            <a:pPr marL="388938" lvl="1" algn="r" rtl="1" eaLnBrk="0" hangingPunct="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endParaRPr kumimoji="0" lang="en-US" altLang="en-US" sz="1800">
              <a:solidFill>
                <a:srgbClr val="660066"/>
              </a:solidFill>
              <a:cs typeface="B Nazanin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2302DBD3-9868-46A6-92A2-6FD9EA947389}" type="slidenum">
              <a:rPr lang="fa-IR" sz="1200" b="0" smtClean="0">
                <a:cs typeface="B Nazanin" pitchFamily="2" charset="-78"/>
              </a:rPr>
              <a:pPr>
                <a:lnSpc>
                  <a:spcPct val="150000"/>
                </a:lnSpc>
              </a:pPr>
              <a:t>14</a:t>
            </a:fld>
            <a:endParaRPr lang="en-US" sz="1200" b="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1026"/>
          <p:cNvSpPr txBox="1">
            <a:spLocks noChangeArrowheads="1"/>
          </p:cNvSpPr>
          <p:nvPr/>
        </p:nvSpPr>
        <p:spPr bwMode="auto">
          <a:xfrm>
            <a:off x="4572000" y="1004888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 sz="2000" b="1">
                <a:solidFill>
                  <a:schemeClr val="tx2"/>
                </a:solidFill>
                <a:cs typeface="B Nazanin" pitchFamily="2" charset="-78"/>
              </a:rPr>
              <a:t>فنون حركت</a:t>
            </a:r>
          </a:p>
        </p:txBody>
      </p:sp>
      <p:sp>
        <p:nvSpPr>
          <p:cNvPr id="233475" name="Text Box 1027"/>
          <p:cNvSpPr txBox="1">
            <a:spLocks noChangeArrowheads="1"/>
          </p:cNvSpPr>
          <p:nvPr/>
        </p:nvSpPr>
        <p:spPr bwMode="auto">
          <a:xfrm>
            <a:off x="468313" y="1844675"/>
            <a:ext cx="8458200" cy="158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5775" indent="-287338" algn="r" rtl="1" eaLnBrk="0" hangingPunct="0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808000"/>
                </a:solidFill>
                <a:cs typeface="B Nazanin" pitchFamily="2" charset="-78"/>
              </a:rPr>
              <a:t> </a:t>
            </a:r>
            <a:r>
              <a:rPr kumimoji="0" lang="ar-SA" altLang="en-US" sz="1800" b="1">
                <a:solidFill>
                  <a:srgbClr val="003300"/>
                </a:solidFill>
                <a:cs typeface="B Nazanin" pitchFamily="2" charset="-78"/>
              </a:rPr>
              <a:t>عطف توجه به هدف واقعي ( تمركز به يك سفر ) و پيش چشم داشتن آن از آغاز تا پايان</a:t>
            </a:r>
          </a:p>
          <a:p>
            <a:pPr marL="485775" indent="-287338" algn="r" rtl="1" eaLnBrk="0" hangingPunct="0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003300"/>
                </a:solidFill>
                <a:cs typeface="B Nazanin" pitchFamily="2" charset="-78"/>
              </a:rPr>
              <a:t> ناديده گرفتن مرزهاي سنتي </a:t>
            </a:r>
            <a:r>
              <a:rPr kumimoji="0" lang="ar-SA" altLang="en-US" sz="1800" b="1" smtClean="0">
                <a:solidFill>
                  <a:srgbClr val="003300"/>
                </a:solidFill>
                <a:cs typeface="B Nazanin" pitchFamily="2" charset="-78"/>
              </a:rPr>
              <a:t>شغل</a:t>
            </a:r>
            <a:r>
              <a:rPr kumimoji="0" lang="en-US" altLang="en-US" sz="1800" b="1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1800" b="1" smtClean="0">
                <a:solidFill>
                  <a:srgbClr val="003300"/>
                </a:solidFill>
                <a:cs typeface="B Nazanin" pitchFamily="2" charset="-78"/>
              </a:rPr>
              <a:t>ها </a:t>
            </a:r>
            <a:r>
              <a:rPr kumimoji="0" lang="ar-SA" altLang="en-US" sz="1800" b="1">
                <a:solidFill>
                  <a:srgbClr val="003300"/>
                </a:solidFill>
                <a:cs typeface="B Nazanin" pitchFamily="2" charset="-78"/>
              </a:rPr>
              <a:t>، مسيرهاي شغلي ، كاركردها (</a:t>
            </a:r>
            <a:r>
              <a:rPr kumimoji="0" lang="ar-SA" altLang="en-US" sz="1800" b="1" smtClean="0">
                <a:solidFill>
                  <a:srgbClr val="003300"/>
                </a:solidFill>
                <a:cs typeface="B Nazanin" pitchFamily="2" charset="-78"/>
              </a:rPr>
              <a:t>بخش</a:t>
            </a:r>
            <a:r>
              <a:rPr kumimoji="0" lang="en-US" altLang="en-US" sz="1800" b="1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1800" b="1" smtClean="0">
                <a:solidFill>
                  <a:srgbClr val="003300"/>
                </a:solidFill>
                <a:cs typeface="B Nazanin" pitchFamily="2" charset="-78"/>
              </a:rPr>
              <a:t>ها</a:t>
            </a:r>
            <a:r>
              <a:rPr kumimoji="0" lang="ar-SA" altLang="en-US" sz="1800" b="1">
                <a:solidFill>
                  <a:srgbClr val="003300"/>
                </a:solidFill>
                <a:cs typeface="B Nazanin" pitchFamily="2" charset="-78"/>
              </a:rPr>
              <a:t>)</a:t>
            </a:r>
          </a:p>
          <a:p>
            <a:pPr marL="485775" indent="-287338" algn="r" rtl="1" eaLnBrk="0" hangingPunct="0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003300"/>
                </a:solidFill>
                <a:cs typeface="B Nazanin" pitchFamily="2" charset="-78"/>
              </a:rPr>
              <a:t> باز انديشي و ظايف معين كاري و ابزار آلات</a:t>
            </a:r>
          </a:p>
        </p:txBody>
      </p:sp>
      <p:sp>
        <p:nvSpPr>
          <p:cNvPr id="233476" name="Text Box 1028"/>
          <p:cNvSpPr txBox="1">
            <a:spLocks noChangeArrowheads="1"/>
          </p:cNvSpPr>
          <p:nvPr/>
        </p:nvSpPr>
        <p:spPr bwMode="auto">
          <a:xfrm>
            <a:off x="1691680" y="4221088"/>
            <a:ext cx="60486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rgbClr val="A50021"/>
                </a:solidFill>
                <a:cs typeface="B Nazanin" pitchFamily="2" charset="-78"/>
              </a:rPr>
              <a:t>بنگاه اقتصادي </a:t>
            </a:r>
            <a:r>
              <a:rPr kumimoji="0" lang="fa-IR" altLang="en-US" sz="2000" b="1" smtClean="0">
                <a:solidFill>
                  <a:srgbClr val="A50021"/>
                </a:solidFill>
                <a:cs typeface="B Nazanin" pitchFamily="2" charset="-78"/>
              </a:rPr>
              <a:t>ناب</a:t>
            </a:r>
            <a:r>
              <a:rPr kumimoji="0" lang="ar-SA" altLang="en-US" sz="2000" b="1" smtClean="0">
                <a:solidFill>
                  <a:srgbClr val="A50021"/>
                </a:solidFill>
                <a:cs typeface="B Nazanin" pitchFamily="2" charset="-78"/>
              </a:rPr>
              <a:t> </a:t>
            </a:r>
            <a:r>
              <a:rPr kumimoji="0" lang="ar-SA" altLang="en-US" sz="2000" b="1">
                <a:solidFill>
                  <a:srgbClr val="A50021"/>
                </a:solidFill>
                <a:cs typeface="B Nazanin" pitchFamily="2" charset="-78"/>
              </a:rPr>
              <a:t>براي </a:t>
            </a:r>
            <a:r>
              <a:rPr kumimoji="0" lang="ar-SA" altLang="en-US" sz="2000" b="1" smtClean="0">
                <a:solidFill>
                  <a:srgbClr val="A50021"/>
                </a:solidFill>
                <a:cs typeface="B Nazanin" pitchFamily="2" charset="-78"/>
              </a:rPr>
              <a:t>ب</a:t>
            </a:r>
            <a:r>
              <a:rPr kumimoji="0" lang="fa-IR" altLang="en-US" sz="2000" b="1" smtClean="0">
                <a:solidFill>
                  <a:srgbClr val="A50021"/>
                </a:solidFill>
                <a:cs typeface="B Nazanin" pitchFamily="2" charset="-78"/>
              </a:rPr>
              <a:t>ه </a:t>
            </a:r>
            <a:r>
              <a:rPr kumimoji="0" lang="ar-SA" altLang="en-US" sz="2000" b="1" smtClean="0">
                <a:solidFill>
                  <a:srgbClr val="A50021"/>
                </a:solidFill>
                <a:cs typeface="B Nazanin" pitchFamily="2" charset="-78"/>
              </a:rPr>
              <a:t>حركت </a:t>
            </a:r>
            <a:r>
              <a:rPr kumimoji="0" lang="ar-SA" altLang="en-US" sz="2000" b="1">
                <a:solidFill>
                  <a:srgbClr val="A50021"/>
                </a:solidFill>
                <a:cs typeface="B Nazanin" pitchFamily="2" charset="-78"/>
              </a:rPr>
              <a:t>در آوردن كالاهاي </a:t>
            </a:r>
            <a:r>
              <a:rPr kumimoji="0" lang="fa-IR" altLang="en-US" sz="2000" b="1" smtClean="0">
                <a:solidFill>
                  <a:srgbClr val="A50021"/>
                </a:solidFill>
                <a:cs typeface="B Nazanin" pitchFamily="2" charset="-78"/>
              </a:rPr>
              <a:t>یا خدمات تولیدی </a:t>
            </a:r>
            <a:r>
              <a:rPr kumimoji="0" lang="ar-SA" altLang="en-US" sz="2000" b="1" smtClean="0">
                <a:solidFill>
                  <a:srgbClr val="A50021"/>
                </a:solidFill>
                <a:cs typeface="B Nazanin" pitchFamily="2" charset="-78"/>
              </a:rPr>
              <a:t> </a:t>
            </a:r>
            <a:r>
              <a:rPr kumimoji="0" lang="ar-SA" altLang="en-US" sz="2000" b="1">
                <a:solidFill>
                  <a:srgbClr val="A50021"/>
                </a:solidFill>
                <a:cs typeface="B Nazanin" pitchFamily="2" charset="-78"/>
              </a:rPr>
              <a:t>از مفاهيم مهم </a:t>
            </a:r>
            <a:r>
              <a:rPr kumimoji="0" lang="en-US" altLang="en-US" sz="2000" b="1">
                <a:solidFill>
                  <a:srgbClr val="A50021"/>
                </a:solidFill>
                <a:cs typeface="B Nazanin" pitchFamily="2" charset="-78"/>
              </a:rPr>
              <a:t>JIT</a:t>
            </a:r>
            <a:r>
              <a:rPr kumimoji="0" lang="ar-SA" altLang="en-US" sz="2000" b="1">
                <a:solidFill>
                  <a:srgbClr val="A50021"/>
                </a:solidFill>
                <a:cs typeface="B Nazanin" pitchFamily="2" charset="-78"/>
              </a:rPr>
              <a:t> سود مي جويد.</a:t>
            </a:r>
          </a:p>
        </p:txBody>
      </p:sp>
      <p:sp>
        <p:nvSpPr>
          <p:cNvPr id="233477" name="Text Box 1029"/>
          <p:cNvSpPr txBox="1">
            <a:spLocks noChangeArrowheads="1"/>
          </p:cNvSpPr>
          <p:nvPr/>
        </p:nvSpPr>
        <p:spPr bwMode="auto">
          <a:xfrm>
            <a:off x="-914400" y="6461125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endParaRPr kumimoji="0" lang="ar-SA" altLang="en-US" sz="2000" b="1">
              <a:solidFill>
                <a:schemeClr val="hlink"/>
              </a:solidFill>
              <a:cs typeface="B Nazanin" pitchFamily="2" charset="-78"/>
            </a:endParaRPr>
          </a:p>
        </p:txBody>
      </p:sp>
      <p:sp>
        <p:nvSpPr>
          <p:cNvPr id="233479" name="Line 1031"/>
          <p:cNvSpPr>
            <a:spLocks noChangeShapeType="1"/>
          </p:cNvSpPr>
          <p:nvPr/>
        </p:nvSpPr>
        <p:spPr bwMode="auto">
          <a:xfrm>
            <a:off x="228600" y="6858000"/>
            <a:ext cx="8839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cs typeface="B Nazanin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15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utoUpdateAnimBg="0"/>
      <p:bldP spid="233475" grpId="0" build="p" autoUpdateAnimBg="0" advAuto="0"/>
      <p:bldP spid="23347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1979712" y="548680"/>
            <a:ext cx="6553200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chemeClr val="tx2"/>
                </a:solidFill>
                <a:cs typeface="B Nazanin" pitchFamily="2" charset="-78"/>
              </a:rPr>
              <a:t>برون كشيدن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379512" y="1220192"/>
            <a:ext cx="8153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اگر قدمهاي قبلي </a:t>
            </a:r>
            <a:r>
              <a:rPr kumimoji="0" lang="ar-SA" altLang="en-US" sz="2000" b="1" smtClean="0">
                <a:solidFill>
                  <a:srgbClr val="003300"/>
                </a:solidFill>
                <a:cs typeface="B Nazanin" pitchFamily="2" charset="-78"/>
              </a:rPr>
              <a:t>ب</a:t>
            </a:r>
            <a:r>
              <a:rPr kumimoji="0" lang="fa-IR" altLang="en-US" sz="2000" b="1" smtClean="0">
                <a:solidFill>
                  <a:srgbClr val="003300"/>
                </a:solidFill>
                <a:cs typeface="B Nazanin" pitchFamily="2" charset="-78"/>
              </a:rPr>
              <a:t>ه د</a:t>
            </a:r>
            <a:r>
              <a:rPr kumimoji="0" lang="ar-SA" altLang="en-US" sz="2000" b="1" smtClean="0">
                <a:solidFill>
                  <a:srgbClr val="003300"/>
                </a:solidFill>
                <a:cs typeface="B Nazanin" pitchFamily="2" charset="-78"/>
              </a:rPr>
              <a:t>رستي </a:t>
            </a: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برداشته </a:t>
            </a:r>
            <a:r>
              <a:rPr kumimoji="0" lang="ar-SA" altLang="en-US" sz="2000" b="1" smtClean="0">
                <a:solidFill>
                  <a:srgbClr val="003300"/>
                </a:solidFill>
                <a:cs typeface="B Nazanin" pitchFamily="2" charset="-78"/>
              </a:rPr>
              <a:t>شوند، </a:t>
            </a: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يعني اگر</a:t>
            </a:r>
          </a:p>
          <a:p>
            <a:pPr lvl="1"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003300"/>
              </a:buClr>
              <a:buFont typeface="Wingdings" pitchFamily="2" charset="2"/>
              <a:buChar char="ü"/>
            </a:pP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 ارزش از ديدگاه مشتري تعريف شود.</a:t>
            </a:r>
          </a:p>
          <a:p>
            <a:pPr lvl="1"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003300"/>
              </a:buClr>
              <a:buFont typeface="Wingdings" pitchFamily="2" charset="2"/>
              <a:buChar char="ü"/>
            </a:pP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 جريان ارزش تجزيه و تحليل شود و موداها حذف شوند و اگر </a:t>
            </a:r>
          </a:p>
          <a:p>
            <a:pPr lvl="1"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003300"/>
              </a:buClr>
              <a:buFont typeface="Wingdings" pitchFamily="2" charset="2"/>
              <a:buChar char="ü"/>
            </a:pP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 بخشها و دسته ها به گرو </a:t>
            </a:r>
            <a:r>
              <a:rPr kumimoji="0" lang="ar-SA" altLang="en-US" sz="2000" b="1" smtClean="0">
                <a:solidFill>
                  <a:srgbClr val="003300"/>
                </a:solidFill>
                <a:cs typeface="B Nazanin" pitchFamily="2" charset="-78"/>
              </a:rPr>
              <a:t>ه</a:t>
            </a:r>
            <a:r>
              <a:rPr kumimoji="0" lang="fa-IR" altLang="en-US" sz="2000" b="1" smtClean="0">
                <a:solidFill>
                  <a:srgbClr val="003300"/>
                </a:solidFill>
                <a:cs typeface="B Nazanin" pitchFamily="2" charset="-78"/>
              </a:rPr>
              <a:t> </a:t>
            </a:r>
            <a:r>
              <a:rPr kumimoji="0" lang="ar-SA" altLang="en-US" sz="2000" b="1" smtClean="0">
                <a:solidFill>
                  <a:srgbClr val="003300"/>
                </a:solidFill>
                <a:cs typeface="B Nazanin" pitchFamily="2" charset="-78"/>
              </a:rPr>
              <a:t>هاي </a:t>
            </a:r>
            <a:r>
              <a:rPr kumimoji="0" lang="ar-SA" altLang="en-US" sz="2000" b="1">
                <a:solidFill>
                  <a:srgbClr val="003300"/>
                </a:solidFill>
                <a:cs typeface="B Nazanin" pitchFamily="2" charset="-78"/>
              </a:rPr>
              <a:t>محصول بدل شده و حركت آغاز شود ، آنگاه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539552" y="4005064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rgbClr val="FF0000"/>
                </a:solidFill>
                <a:cs typeface="B Nazanin" pitchFamily="2" charset="-78"/>
              </a:rPr>
              <a:t>هنگامي كه حركت آغاز مي شود ، فرايندهاي چند روزه و چند ماهه به فرايندهاي چند دقيقه اي و چند ساعتي تبديل مي </a:t>
            </a:r>
            <a:r>
              <a:rPr kumimoji="0" lang="ar-SA" altLang="en-US" sz="2000" b="1" smtClean="0">
                <a:solidFill>
                  <a:srgbClr val="FF0000"/>
                </a:solidFill>
                <a:cs typeface="B Nazanin" pitchFamily="2" charset="-78"/>
              </a:rPr>
              <a:t>شوند، </a:t>
            </a:r>
            <a:r>
              <a:rPr kumimoji="0" lang="ar-SA" altLang="en-US" sz="2000" b="1">
                <a:solidFill>
                  <a:srgbClr val="FF0000"/>
                </a:solidFill>
                <a:cs typeface="B Nazanin" pitchFamily="2" charset="-78"/>
              </a:rPr>
              <a:t>موجودي ها كاهش مي يابند و يك </a:t>
            </a:r>
            <a:r>
              <a:rPr kumimoji="0" lang="ar-SA" altLang="en-US" sz="2000" b="1">
                <a:solidFill>
                  <a:srgbClr val="00B050"/>
                </a:solidFill>
                <a:cs typeface="B Nazanin" pitchFamily="2" charset="-78"/>
              </a:rPr>
              <a:t>ثروت ناگهاني </a:t>
            </a:r>
            <a:r>
              <a:rPr kumimoji="0" lang="ar-SA" altLang="en-US" sz="2000" b="1">
                <a:solidFill>
                  <a:srgbClr val="FF0000"/>
                </a:solidFill>
                <a:cs typeface="B Nazanin" pitchFamily="2" charset="-78"/>
              </a:rPr>
              <a:t>بوجود </a:t>
            </a:r>
            <a:r>
              <a:rPr kumimoji="0" lang="ar-SA" altLang="en-US" sz="2000" b="1" smtClean="0">
                <a:solidFill>
                  <a:srgbClr val="FF0000"/>
                </a:solidFill>
                <a:cs typeface="B Nazanin" pitchFamily="2" charset="-78"/>
              </a:rPr>
              <a:t>مي</a:t>
            </a:r>
            <a:r>
              <a:rPr kumimoji="0" lang="fa-IR" altLang="en-US" sz="2000" b="1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kumimoji="0" lang="ar-SA" altLang="en-US" sz="2000" b="1" smtClean="0">
                <a:solidFill>
                  <a:srgbClr val="FF0000"/>
                </a:solidFill>
                <a:cs typeface="B Nazanin" pitchFamily="2" charset="-78"/>
              </a:rPr>
              <a:t>آورند</a:t>
            </a:r>
            <a:r>
              <a:rPr kumimoji="0" lang="ar-SA" altLang="en-US" sz="2000" b="1">
                <a:solidFill>
                  <a:srgbClr val="FF0000"/>
                </a:solidFill>
                <a:cs typeface="B Nazanin" pitchFamily="2" charset="-78"/>
              </a:rPr>
              <a:t>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16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utoUpdateAnimBg="0"/>
      <p:bldP spid="224259" grpId="0" build="p" autoUpdateAnimBg="0" advAuto="0"/>
      <p:bldP spid="224260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4427984" y="332656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 sz="2800" b="1">
                <a:cs typeface="Titr" pitchFamily="10" charset="-78"/>
              </a:rPr>
              <a:t>كمال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467544" y="1192213"/>
            <a:ext cx="784887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7338" indent="-287338" algn="r" rtl="1" eaLnBrk="0" hangingPunct="0">
              <a:spcBef>
                <a:spcPct val="50000"/>
              </a:spcBef>
            </a:pPr>
            <a:r>
              <a:rPr kumimoji="0" lang="ar-SA" altLang="en-US" sz="2000" b="1">
                <a:solidFill>
                  <a:srgbClr val="000000"/>
                </a:solidFill>
                <a:cs typeface="B Nazanin" pitchFamily="2" charset="-78"/>
              </a:rPr>
              <a:t>هنگامي كه </a:t>
            </a:r>
            <a:r>
              <a:rPr kumimoji="0" lang="ar-SA" altLang="en-US" sz="2000" b="1" smtClean="0">
                <a:solidFill>
                  <a:srgbClr val="000000"/>
                </a:solidFill>
                <a:cs typeface="B Nazanin" pitchFamily="2" charset="-78"/>
              </a:rPr>
              <a:t>سازمان</a:t>
            </a:r>
            <a:r>
              <a:rPr kumimoji="0" lang="fa-IR" altLang="en-US" sz="2000" b="1" smtClean="0">
                <a:solidFill>
                  <a:srgbClr val="000000"/>
                </a:solidFill>
                <a:cs typeface="B Nazanin" pitchFamily="2" charset="-78"/>
              </a:rPr>
              <a:t> </a:t>
            </a:r>
            <a:r>
              <a:rPr kumimoji="0" lang="ar-SA" altLang="en-US" sz="2000" b="1" smtClean="0">
                <a:solidFill>
                  <a:srgbClr val="000000"/>
                </a:solidFill>
                <a:cs typeface="B Nazanin" pitchFamily="2" charset="-78"/>
              </a:rPr>
              <a:t>ها</a:t>
            </a:r>
            <a:endParaRPr kumimoji="0" lang="ar-SA" altLang="en-US" sz="2000" b="1">
              <a:solidFill>
                <a:srgbClr val="000000"/>
              </a:solidFill>
              <a:cs typeface="B Nazanin" pitchFamily="2" charset="-78"/>
            </a:endParaRPr>
          </a:p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6600CC"/>
              </a:buClr>
              <a:buFont typeface="Wingdings" pitchFamily="2" charset="2"/>
              <a:buChar char="ü"/>
            </a:pPr>
            <a:r>
              <a:rPr kumimoji="0" lang="ar-SA" altLang="en-US" sz="2000" b="1">
                <a:solidFill>
                  <a:srgbClr val="993300"/>
                </a:solidFill>
                <a:cs typeface="B Nazanin" pitchFamily="2" charset="-78"/>
              </a:rPr>
              <a:t>  </a:t>
            </a:r>
            <a:r>
              <a:rPr kumimoji="0" lang="ar-SA" altLang="en-US" sz="1600" b="1">
                <a:solidFill>
                  <a:srgbClr val="00B050"/>
                </a:solidFill>
                <a:cs typeface="B Nazanin" pitchFamily="2" charset="-78"/>
              </a:rPr>
              <a:t>ارزش را درست تعيين مي كنند.</a:t>
            </a:r>
          </a:p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6600CC"/>
              </a:buClr>
              <a:buFont typeface="Wingdings" pitchFamily="2" charset="2"/>
              <a:buChar char="ü"/>
            </a:pPr>
            <a:r>
              <a:rPr kumimoji="0" lang="ar-SA" altLang="en-US" sz="1600" b="1">
                <a:solidFill>
                  <a:srgbClr val="00B050"/>
                </a:solidFill>
                <a:cs typeface="B Nazanin" pitchFamily="2" charset="-78"/>
              </a:rPr>
              <a:t>  كل جريان ارزش را </a:t>
            </a:r>
            <a:r>
              <a:rPr kumimoji="0" lang="ar-SA" altLang="en-US" sz="1600" b="1" smtClean="0">
                <a:solidFill>
                  <a:srgbClr val="00B050"/>
                </a:solidFill>
                <a:cs typeface="B Nazanin" pitchFamily="2" charset="-78"/>
              </a:rPr>
              <a:t>ب</a:t>
            </a:r>
            <a:r>
              <a:rPr kumimoji="0" lang="fa-IR" altLang="en-US" sz="1600" b="1" smtClean="0">
                <a:solidFill>
                  <a:srgbClr val="00B050"/>
                </a:solidFill>
                <a:cs typeface="B Nazanin" pitchFamily="2" charset="-78"/>
              </a:rPr>
              <a:t>ه </a:t>
            </a:r>
            <a:r>
              <a:rPr kumimoji="0" lang="ar-SA" altLang="en-US" sz="1600" b="1" smtClean="0">
                <a:solidFill>
                  <a:srgbClr val="00B050"/>
                </a:solidFill>
                <a:cs typeface="B Nazanin" pitchFamily="2" charset="-78"/>
              </a:rPr>
              <a:t>درستي </a:t>
            </a:r>
            <a:r>
              <a:rPr kumimoji="0" lang="ar-SA" altLang="en-US" sz="1600" b="1">
                <a:solidFill>
                  <a:srgbClr val="00B050"/>
                </a:solidFill>
                <a:cs typeface="B Nazanin" pitchFamily="2" charset="-78"/>
              </a:rPr>
              <a:t>شناسايي مي كنند.</a:t>
            </a:r>
          </a:p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6600CC"/>
              </a:buClr>
              <a:buFont typeface="Wingdings" pitchFamily="2" charset="2"/>
              <a:buChar char="ü"/>
            </a:pPr>
            <a:r>
              <a:rPr kumimoji="0" lang="ar-SA" altLang="en-US" sz="1600" b="1">
                <a:solidFill>
                  <a:srgbClr val="00B050"/>
                </a:solidFill>
                <a:cs typeface="B Nazanin" pitchFamily="2" charset="-78"/>
              </a:rPr>
              <a:t>  </a:t>
            </a:r>
            <a:r>
              <a:rPr kumimoji="0" lang="ar-SA" altLang="en-US" sz="1600" b="1" smtClean="0">
                <a:solidFill>
                  <a:srgbClr val="00B050"/>
                </a:solidFill>
                <a:cs typeface="B Nazanin" pitchFamily="2" charset="-78"/>
              </a:rPr>
              <a:t>قدم</a:t>
            </a:r>
            <a:r>
              <a:rPr kumimoji="0" lang="fa-IR" altLang="en-US" sz="1600" b="1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kumimoji="0" lang="ar-SA" altLang="en-US" sz="1600" b="1" smtClean="0">
                <a:solidFill>
                  <a:srgbClr val="00B050"/>
                </a:solidFill>
                <a:cs typeface="B Nazanin" pitchFamily="2" charset="-78"/>
              </a:rPr>
              <a:t>هاي </a:t>
            </a:r>
            <a:r>
              <a:rPr kumimoji="0" lang="ar-SA" altLang="en-US" sz="1600" b="1">
                <a:solidFill>
                  <a:srgbClr val="00B050"/>
                </a:solidFill>
                <a:cs typeface="B Nazanin" pitchFamily="2" charset="-78"/>
              </a:rPr>
              <a:t>ارزش آفرين براي ايجاد حركت پيوسته محصولات </a:t>
            </a:r>
            <a:r>
              <a:rPr kumimoji="0" lang="ar-SA" altLang="en-US" sz="1600" b="1" smtClean="0">
                <a:solidFill>
                  <a:srgbClr val="00B050"/>
                </a:solidFill>
                <a:cs typeface="B Nazanin" pitchFamily="2" charset="-78"/>
              </a:rPr>
              <a:t>و</a:t>
            </a:r>
            <a:r>
              <a:rPr kumimoji="0" lang="fa-IR" altLang="en-US" sz="1600" b="1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kumimoji="0" lang="ar-SA" altLang="en-US" sz="1600" b="1" smtClean="0">
                <a:solidFill>
                  <a:srgbClr val="00B050"/>
                </a:solidFill>
                <a:cs typeface="B Nazanin" pitchFamily="2" charset="-78"/>
              </a:rPr>
              <a:t>خدمات</a:t>
            </a:r>
            <a:r>
              <a:rPr kumimoji="0" lang="fa-IR" altLang="en-US" sz="1600" b="1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kumimoji="0" lang="ar-SA" altLang="en-US" sz="1600" b="1" smtClean="0">
                <a:solidFill>
                  <a:srgbClr val="00B050"/>
                </a:solidFill>
                <a:cs typeface="B Nazanin" pitchFamily="2" charset="-78"/>
              </a:rPr>
              <a:t>را </a:t>
            </a:r>
            <a:r>
              <a:rPr kumimoji="0" lang="ar-SA" altLang="en-US" sz="1600" b="1">
                <a:solidFill>
                  <a:srgbClr val="00B050"/>
                </a:solidFill>
                <a:cs typeface="B Nazanin" pitchFamily="2" charset="-78"/>
              </a:rPr>
              <a:t>به انجام مي رسانند.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763688" y="3356992"/>
            <a:ext cx="51845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 b="1">
                <a:solidFill>
                  <a:schemeClr val="tx2"/>
                </a:solidFill>
                <a:cs typeface="B Nazanin" pitchFamily="2" charset="-78"/>
              </a:rPr>
              <a:t>يعني اجازه مي دهند مشتري ارزش مورد نظر خود را از سازمان بيرون بكشد آنگاه مسئولين در مي يابند.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51520" y="4495800"/>
            <a:ext cx="82089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7825" indent="-377825" algn="r" rtl="1" eaLnBrk="0" hangingPunct="0">
              <a:lnSpc>
                <a:spcPct val="150000"/>
              </a:lnSpc>
              <a:spcBef>
                <a:spcPct val="50000"/>
              </a:spcBef>
              <a:buClr>
                <a:srgbClr val="9900CC"/>
              </a:buClr>
              <a:buFont typeface="Wingdings" pitchFamily="2" charset="2"/>
              <a:buChar char="Ø"/>
            </a:pPr>
            <a:r>
              <a:rPr kumimoji="0" lang="ar-SA" altLang="en-US" sz="1800" b="1" smtClean="0">
                <a:solidFill>
                  <a:srgbClr val="993300"/>
                </a:solidFill>
                <a:cs typeface="B Nazanin" pitchFamily="2" charset="-78"/>
              </a:rPr>
              <a:t>فرايند </a:t>
            </a:r>
            <a:r>
              <a:rPr kumimoji="0" lang="ar-SA" altLang="en-US" sz="1800" b="1">
                <a:solidFill>
                  <a:srgbClr val="993300"/>
                </a:solidFill>
                <a:cs typeface="B Nazanin" pitchFamily="2" charset="-78"/>
              </a:rPr>
              <a:t>كاهش نيروي </a:t>
            </a:r>
            <a:r>
              <a:rPr kumimoji="0" lang="ar-SA" altLang="en-US" sz="1800" b="1" smtClean="0">
                <a:solidFill>
                  <a:srgbClr val="993300"/>
                </a:solidFill>
                <a:cs typeface="B Nazanin" pitchFamily="2" charset="-78"/>
              </a:rPr>
              <a:t>كار، زمان، فضا، </a:t>
            </a:r>
            <a:r>
              <a:rPr kumimoji="0" lang="ar-SA" altLang="en-US" sz="1800" b="1">
                <a:solidFill>
                  <a:srgbClr val="993300"/>
                </a:solidFill>
                <a:cs typeface="B Nazanin" pitchFamily="2" charset="-78"/>
              </a:rPr>
              <a:t>هزينه و اشتباهات كه در حين  </a:t>
            </a:r>
            <a:r>
              <a:rPr kumimoji="0" lang="ar-SA" altLang="en-US" sz="1800" b="1" smtClean="0">
                <a:solidFill>
                  <a:srgbClr val="993300"/>
                </a:solidFill>
                <a:cs typeface="B Nazanin" pitchFamily="2" charset="-78"/>
              </a:rPr>
              <a:t>ارائه </a:t>
            </a:r>
            <a:r>
              <a:rPr kumimoji="0" lang="ar-SA" altLang="en-US" sz="1800" b="1">
                <a:solidFill>
                  <a:srgbClr val="993300"/>
                </a:solidFill>
                <a:cs typeface="B Nazanin" pitchFamily="2" charset="-78"/>
              </a:rPr>
              <a:t>يك محصول صورت مي </a:t>
            </a:r>
            <a:r>
              <a:rPr kumimoji="0" lang="ar-SA" altLang="en-US" sz="1800" b="1" smtClean="0">
                <a:solidFill>
                  <a:srgbClr val="993300"/>
                </a:solidFill>
                <a:cs typeface="B Nazanin" pitchFamily="2" charset="-78"/>
              </a:rPr>
              <a:t>گيرد، </a:t>
            </a:r>
            <a:r>
              <a:rPr kumimoji="0" lang="ar-SA" altLang="en-US" sz="1800" b="1">
                <a:solidFill>
                  <a:srgbClr val="993300"/>
                </a:solidFill>
                <a:cs typeface="B Nazanin" pitchFamily="2" charset="-78"/>
              </a:rPr>
              <a:t>فرايندي پايان ناپذير </a:t>
            </a:r>
            <a:r>
              <a:rPr kumimoji="0" lang="ar-SA" altLang="en-US" sz="1800" b="1" smtClean="0">
                <a:solidFill>
                  <a:srgbClr val="993300"/>
                </a:solidFill>
                <a:cs typeface="B Nazanin" pitchFamily="2" charset="-78"/>
              </a:rPr>
              <a:t>است. </a:t>
            </a:r>
            <a:r>
              <a:rPr kumimoji="0" lang="ar-SA" altLang="en-US" sz="1800" b="1">
                <a:solidFill>
                  <a:srgbClr val="993300"/>
                </a:solidFill>
                <a:cs typeface="B Nazanin" pitchFamily="2" charset="-78"/>
              </a:rPr>
              <a:t>پس جلوه كمال خود </a:t>
            </a:r>
            <a:r>
              <a:rPr kumimoji="0" lang="ar-SA" altLang="en-US" sz="1800" b="1" smtClean="0">
                <a:solidFill>
                  <a:srgbClr val="993300"/>
                </a:solidFill>
                <a:cs typeface="B Nazanin" pitchFamily="2" charset="-78"/>
              </a:rPr>
              <a:t>نما</a:t>
            </a:r>
            <a:r>
              <a:rPr kumimoji="0" lang="fa-IR" altLang="en-US" sz="1800" b="1" smtClean="0">
                <a:solidFill>
                  <a:srgbClr val="993300"/>
                </a:solidFill>
                <a:cs typeface="B Nazanin" pitchFamily="2" charset="-78"/>
              </a:rPr>
              <a:t>ی</a:t>
            </a:r>
            <a:r>
              <a:rPr kumimoji="0" lang="ar-SA" altLang="en-US" sz="1800" b="1" smtClean="0">
                <a:solidFill>
                  <a:srgbClr val="993300"/>
                </a:solidFill>
                <a:cs typeface="B Nazanin" pitchFamily="2" charset="-78"/>
              </a:rPr>
              <a:t>ي </a:t>
            </a:r>
            <a:r>
              <a:rPr kumimoji="0" lang="ar-SA" altLang="en-US" sz="1800" b="1">
                <a:solidFill>
                  <a:srgbClr val="993300"/>
                </a:solidFill>
                <a:cs typeface="B Nazanin" pitchFamily="2" charset="-78"/>
              </a:rPr>
              <a:t>مي كند.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907704" y="5661248"/>
            <a:ext cx="532859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50000"/>
              </a:spcBef>
            </a:pPr>
            <a:r>
              <a:rPr kumimoji="0" lang="ar-SA" altLang="en-US" sz="2000" b="1">
                <a:solidFill>
                  <a:schemeClr val="tx2"/>
                </a:solidFill>
                <a:cs typeface="B Nazanin" pitchFamily="2" charset="-78"/>
              </a:rPr>
              <a:t>يعني بهبود فرايند ها يك سفر است نه يك مقصد ، پس مي تواند براي هميشه ادامه يابد.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17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autoUpdateAnimBg="0"/>
      <p:bldP spid="225283" grpId="0" build="p" autoUpdateAnimBg="0" advAuto="0"/>
      <p:bldP spid="225284" grpId="0" autoUpdateAnimBg="0"/>
      <p:bldP spid="225285" grpId="0" autoUpdateAnimBg="0"/>
      <p:bldP spid="22528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FB424-84C9-49C0-9B38-2724C0AD3A06}" type="slidenum">
              <a:rPr lang="fa-IR" smtClean="0">
                <a:cs typeface="B Nazanin" pitchFamily="2" charset="-78"/>
              </a:rPr>
              <a:pPr/>
              <a:t>18</a:t>
            </a:fld>
            <a:endParaRPr lang="en-US" sz="1400">
              <a:cs typeface="B Nazanin" pitchFamily="2" charset="-7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987824" y="1412776"/>
            <a:ext cx="5561013" cy="144705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000" b="1" i="0" u="none" strike="noStrike" kern="1200" cap="small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به اميد ديدار</a:t>
            </a:r>
            <a:endParaRPr kumimoji="0" lang="ar-SA" sz="8000" b="1" i="0" u="none" strike="noStrike" kern="1200" cap="sm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96912" y="3360837"/>
            <a:ext cx="8136904" cy="9361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a-IR" sz="400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Thanks </a:t>
            </a:r>
            <a:r>
              <a:rPr lang="en-US" sz="4000" smtClean="0">
                <a:solidFill>
                  <a:srgbClr val="FF0000"/>
                </a:solidFill>
              </a:rPr>
              <a:t>for your attention </a:t>
            </a:r>
            <a:r>
              <a:rPr lang="en-US" sz="4000" dirty="0" smtClean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980728"/>
            <a:ext cx="57290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2800"/>
              <a:t/>
            </a:r>
            <a:br>
              <a:rPr lang="ar-SA" sz="2800"/>
            </a:br>
            <a:r>
              <a:rPr lang="ar-SA" sz="2800"/>
              <a:t/>
            </a:r>
            <a:br>
              <a:rPr lang="ar-SA" sz="2800"/>
            </a:br>
            <a:r>
              <a:rPr lang="ar-SA" sz="2800">
                <a:solidFill>
                  <a:schemeClr val="tx1"/>
                </a:solidFill>
                <a:cs typeface="B Nazanin" pitchFamily="2" charset="-78"/>
              </a:rPr>
              <a:t> فهرست موضوعات </a:t>
            </a:r>
            <a:r>
              <a:rPr lang="ar-SA" sz="2800">
                <a:solidFill>
                  <a:srgbClr val="660066"/>
                </a:solidFill>
              </a:rPr>
              <a:t/>
            </a:r>
            <a:br>
              <a:rPr lang="ar-SA" sz="2800">
                <a:solidFill>
                  <a:srgbClr val="660066"/>
                </a:solidFill>
              </a:rPr>
            </a:br>
            <a:endParaRPr lang="en-US" sz="2800">
              <a:solidFill>
                <a:srgbClr val="660066"/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2132856"/>
            <a:ext cx="7467600" cy="2260848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SA" b="1">
                <a:solidFill>
                  <a:srgbClr val="000099"/>
                </a:solidFill>
                <a:latin typeface="Mitra"/>
                <a:cs typeface="B Nazanin" pitchFamily="2" charset="-78"/>
              </a:rPr>
              <a:t>تفكر ناب تعاريف و  مفاهيم 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SA" b="1">
                <a:solidFill>
                  <a:srgbClr val="000099"/>
                </a:solidFill>
                <a:latin typeface="Mitra"/>
                <a:cs typeface="B Nazanin" pitchFamily="2" charset="-78"/>
              </a:rPr>
              <a:t>موداها 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SA" b="1">
                <a:solidFill>
                  <a:srgbClr val="000099"/>
                </a:solidFill>
                <a:latin typeface="Mitra"/>
                <a:cs typeface="B Nazanin" pitchFamily="2" charset="-78"/>
              </a:rPr>
              <a:t>اصول تفكر ناب </a:t>
            </a:r>
          </a:p>
          <a:p>
            <a:pPr algn="r" rtl="1">
              <a:buFont typeface="Wingdings" pitchFamily="2" charset="2"/>
              <a:buChar char="Ø"/>
            </a:pPr>
            <a:endParaRPr lang="ar-SA" sz="500" b="1">
              <a:solidFill>
                <a:srgbClr val="000099"/>
              </a:solidFill>
              <a:latin typeface="Mitra"/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en-US" b="1">
              <a:solidFill>
                <a:srgbClr val="000099"/>
              </a:solidFill>
              <a:latin typeface="Mitra"/>
              <a:cs typeface="B Nazanin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250D1B-A59F-4269-957B-9EFF26F7F855}" type="slidenum">
              <a:rPr lang="fa-IR" smtClean="0">
                <a:cs typeface="B Nazanin" pitchFamily="2" charset="-78"/>
              </a:rPr>
              <a:pPr/>
              <a:t>2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3203848" y="976953"/>
            <a:ext cx="5400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50000"/>
              </a:spcBef>
            </a:pPr>
            <a:r>
              <a:rPr kumimoji="0" lang="ar-SA" altLang="en-US" sz="2700" b="1">
                <a:effectLst>
                  <a:outerShdw blurRad="38100" dist="38100" dir="2700000" algn="tl">
                    <a:srgbClr val="C0C0C0"/>
                  </a:outerShdw>
                </a:effectLst>
                <a:cs typeface="Titr" pitchFamily="10" charset="-78"/>
              </a:rPr>
              <a:t>تفكر </a:t>
            </a:r>
            <a:r>
              <a:rPr kumimoji="0" lang="ar-SA" altLang="en-US" sz="27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tr" pitchFamily="10" charset="-78"/>
              </a:rPr>
              <a:t>ناب </a:t>
            </a:r>
            <a:r>
              <a:rPr kumimoji="0" lang="ar-SA" altLang="en-US" sz="2700" b="1">
                <a:effectLst>
                  <a:outerShdw blurRad="38100" dist="38100" dir="2700000" algn="tl">
                    <a:srgbClr val="C0C0C0"/>
                  </a:outerShdw>
                </a:effectLst>
                <a:cs typeface="Titr" pitchFamily="10" charset="-78"/>
              </a:rPr>
              <a:t>( </a:t>
            </a:r>
            <a:r>
              <a:rPr kumimoji="0" lang="en-US" altLang="en-US" sz="2700" b="1">
                <a:effectLst>
                  <a:outerShdw blurRad="38100" dist="38100" dir="2700000" algn="tl">
                    <a:srgbClr val="C0C0C0"/>
                  </a:outerShdw>
                </a:effectLst>
                <a:cs typeface="Titr" pitchFamily="10" charset="-78"/>
              </a:rPr>
              <a:t>Lean Thinking</a:t>
            </a:r>
            <a:r>
              <a:rPr kumimoji="0" lang="ar-SA" altLang="en-US" sz="2700" b="1">
                <a:effectLst>
                  <a:outerShdw blurRad="38100" dist="38100" dir="2700000" algn="tl">
                    <a:srgbClr val="C0C0C0"/>
                  </a:outerShdw>
                </a:effectLst>
                <a:cs typeface="Titr" pitchFamily="10" charset="-78"/>
              </a:rPr>
              <a:t>) </a:t>
            </a:r>
            <a:r>
              <a:rPr kumimoji="0" lang="ar-SA" altLang="en-US" sz="27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tr" pitchFamily="10" charset="-78"/>
              </a:rPr>
              <a:t> </a:t>
            </a:r>
            <a:endParaRPr kumimoji="0" lang="ar-SA" altLang="en-US" sz="2700" b="1">
              <a:effectLst>
                <a:outerShdw blurRad="38100" dist="38100" dir="2700000" algn="tl">
                  <a:srgbClr val="C0C0C0"/>
                </a:outerShdw>
              </a:effectLst>
              <a:cs typeface="Titr" pitchFamily="10" charset="-78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331640" y="1989138"/>
            <a:ext cx="691276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 eaLnBrk="0" hangingPunct="0">
              <a:lnSpc>
                <a:spcPct val="145000"/>
              </a:lnSpc>
              <a:spcBef>
                <a:spcPct val="50000"/>
              </a:spcBef>
            </a:pPr>
            <a:r>
              <a:rPr kumimoji="0" lang="ar-SA" altLang="en-US">
                <a:cs typeface="B Nazanin" pitchFamily="2" charset="-78"/>
              </a:rPr>
              <a:t>اين تفكر به اين دليل </a:t>
            </a:r>
            <a:r>
              <a:rPr kumimoji="0" lang="en-US" altLang="en-US">
                <a:cs typeface="B Nazanin" pitchFamily="2" charset="-78"/>
              </a:rPr>
              <a:t>Lean</a:t>
            </a:r>
            <a:r>
              <a:rPr kumimoji="0" lang="ar-SA" altLang="en-US">
                <a:cs typeface="B Nazanin" pitchFamily="2" charset="-78"/>
              </a:rPr>
              <a:t> ناميده </a:t>
            </a:r>
            <a:r>
              <a:rPr kumimoji="0" lang="ar-SA" altLang="en-US" smtClean="0">
                <a:cs typeface="B Nazanin" pitchFamily="2" charset="-78"/>
              </a:rPr>
              <a:t>مي</a:t>
            </a:r>
            <a:r>
              <a:rPr kumimoji="0" lang="fa-IR" altLang="en-US" smtClean="0">
                <a:cs typeface="B Nazanin" pitchFamily="2" charset="-78"/>
              </a:rPr>
              <a:t> </a:t>
            </a:r>
            <a:r>
              <a:rPr kumimoji="0" lang="ar-SA" altLang="en-US" smtClean="0">
                <a:cs typeface="B Nazanin" pitchFamily="2" charset="-78"/>
              </a:rPr>
              <a:t>شود </a:t>
            </a:r>
            <a:r>
              <a:rPr kumimoji="0" lang="ar-SA" altLang="en-US">
                <a:cs typeface="B Nazanin" pitchFamily="2" charset="-78"/>
              </a:rPr>
              <a:t>كه مي تواند شيوه اي را فراهم آورد كه از طريق آن بتوان با </a:t>
            </a:r>
            <a:r>
              <a:rPr kumimoji="0" lang="ar-SA" altLang="en-US" u="sng">
                <a:cs typeface="B Nazanin" pitchFamily="2" charset="-78"/>
              </a:rPr>
              <a:t>كمتر و كمتر</a:t>
            </a:r>
            <a:r>
              <a:rPr kumimoji="0" lang="ar-SA" altLang="en-US">
                <a:cs typeface="B Nazanin" pitchFamily="2" charset="-78"/>
              </a:rPr>
              <a:t> ( يعني با نيروي انساني </a:t>
            </a:r>
            <a:r>
              <a:rPr kumimoji="0" lang="ar-SA" altLang="en-US" smtClean="0">
                <a:cs typeface="B Nazanin" pitchFamily="2" charset="-78"/>
              </a:rPr>
              <a:t>كمتر، </a:t>
            </a:r>
            <a:r>
              <a:rPr kumimoji="0" lang="ar-SA" altLang="en-US">
                <a:cs typeface="B Nazanin" pitchFamily="2" charset="-78"/>
              </a:rPr>
              <a:t>تجهيزات كمتر ، زمان كمتر و فضاي كمتر) </a:t>
            </a:r>
            <a:r>
              <a:rPr kumimoji="0" lang="ar-SA" altLang="en-US" u="sng">
                <a:cs typeface="B Nazanin" pitchFamily="2" charset="-78"/>
              </a:rPr>
              <a:t>بيشتر و بيشتر</a:t>
            </a:r>
            <a:r>
              <a:rPr kumimoji="0" lang="ar-SA" altLang="en-US">
                <a:cs typeface="B Nazanin" pitchFamily="2" charset="-78"/>
              </a:rPr>
              <a:t> را به انجام رساند و در عين </a:t>
            </a:r>
            <a:r>
              <a:rPr kumimoji="0" lang="ar-SA" altLang="en-US" smtClean="0">
                <a:cs typeface="B Nazanin" pitchFamily="2" charset="-78"/>
              </a:rPr>
              <a:t>حال، </a:t>
            </a:r>
            <a:r>
              <a:rPr kumimoji="0" lang="ar-SA" altLang="en-US">
                <a:cs typeface="B Nazanin" pitchFamily="2" charset="-78"/>
              </a:rPr>
              <a:t>با تامين درست  نياز مصرف كنندگان به آنها نزديك و </a:t>
            </a:r>
            <a:r>
              <a:rPr kumimoji="0" lang="ar-SA" altLang="en-US" smtClean="0">
                <a:cs typeface="B Nazanin" pitchFamily="2" charset="-78"/>
              </a:rPr>
              <a:t>نزديك</a:t>
            </a:r>
            <a:r>
              <a:rPr kumimoji="0" lang="fa-IR" altLang="en-US" smtClean="0">
                <a:cs typeface="B Nazanin" pitchFamily="2" charset="-78"/>
              </a:rPr>
              <a:t> </a:t>
            </a:r>
            <a:r>
              <a:rPr kumimoji="0" lang="ar-SA" altLang="en-US" smtClean="0">
                <a:cs typeface="B Nazanin" pitchFamily="2" charset="-78"/>
              </a:rPr>
              <a:t>تر </a:t>
            </a:r>
            <a:r>
              <a:rPr kumimoji="0" lang="ar-SA" altLang="en-US">
                <a:cs typeface="B Nazanin" pitchFamily="2" charset="-78"/>
              </a:rPr>
              <a:t>شد.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3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4048" y="404664"/>
            <a:ext cx="3240360" cy="796950"/>
          </a:xfrm>
        </p:spPr>
        <p:txBody>
          <a:bodyPr/>
          <a:lstStyle/>
          <a:p>
            <a:pPr algn="ctr" rtl="1"/>
            <a:r>
              <a:rPr lang="ar-SA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مودا</a:t>
            </a:r>
            <a:endParaRPr lang="en-US" sz="40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7" y="2101851"/>
            <a:ext cx="7704857" cy="3127349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ar-SA" altLang="en-US">
                <a:latin typeface="Times New Roman" pitchFamily="18" charset="0"/>
                <a:cs typeface="B Nazanin" pitchFamily="2" charset="-78"/>
              </a:rPr>
              <a:t>مودا واژه‏اي ژاپني و به معني اتلاف </a:t>
            </a:r>
            <a:r>
              <a:rPr lang="ar-SA" altLang="en-US" smtClean="0">
                <a:latin typeface="Times New Roman" pitchFamily="18" charset="0"/>
                <a:cs typeface="B Nazanin" pitchFamily="2" charset="-78"/>
              </a:rPr>
              <a:t>است</a:t>
            </a:r>
            <a:r>
              <a:rPr lang="fa-IR" altLang="en-US" smtClean="0">
                <a:latin typeface="Times New Roman" pitchFamily="18" charset="0"/>
                <a:cs typeface="B Nazanin" pitchFamily="2" charset="-78"/>
              </a:rPr>
              <a:t>. </a:t>
            </a:r>
            <a:r>
              <a:rPr lang="ar-SA" altLang="en-US" smtClean="0">
                <a:latin typeface="Times New Roman" pitchFamily="18" charset="0"/>
                <a:cs typeface="B Nazanin" pitchFamily="2" charset="-78"/>
              </a:rPr>
              <a:t>در </a:t>
            </a:r>
            <a:r>
              <a:rPr lang="ar-SA" altLang="en-US">
                <a:latin typeface="Times New Roman" pitchFamily="18" charset="0"/>
                <a:cs typeface="B Nazanin" pitchFamily="2" charset="-78"/>
              </a:rPr>
              <a:t>حالت جامع، به آن دسته از فعاليت‏هايي اطلاق مي‏شود كه </a:t>
            </a:r>
            <a:r>
              <a:rPr lang="fa-IR" altLang="en-US" smtClean="0">
                <a:latin typeface="Times New Roman" pitchFamily="18" charset="0"/>
                <a:cs typeface="B Nazanin" pitchFamily="2" charset="-78"/>
              </a:rPr>
              <a:t>ک</a:t>
            </a:r>
            <a:r>
              <a:rPr lang="ar-SA" altLang="en-US" smtClean="0">
                <a:latin typeface="Times New Roman" pitchFamily="18" charset="0"/>
                <a:cs typeface="B Nazanin" pitchFamily="2" charset="-78"/>
              </a:rPr>
              <a:t>اذب </a:t>
            </a:r>
            <a:r>
              <a:rPr lang="ar-SA" altLang="en-US">
                <a:latin typeface="Times New Roman" pitchFamily="18" charset="0"/>
                <a:cs typeface="B Nazanin" pitchFamily="2" charset="-78"/>
              </a:rPr>
              <a:t>و مصرف كننده منابع و ذخاير هستند، ولي با اين حال هيچ ارزشي نمي‏آفرينند</a:t>
            </a:r>
            <a:r>
              <a:rPr lang="ar-SA" altLang="en-US" smtClean="0">
                <a:latin typeface="Times New Roman" pitchFamily="18" charset="0"/>
                <a:cs typeface="B Nazanin" pitchFamily="2" charset="-78"/>
              </a:rPr>
              <a:t>.</a:t>
            </a:r>
            <a:endParaRPr lang="fa-IR" altLang="en-US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buNone/>
            </a:pPr>
            <a:endParaRPr lang="ar-SA" altLang="en-US">
              <a:latin typeface="Times New Roman" pitchFamily="18" charset="0"/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SA" altLang="en-US">
                <a:latin typeface="Times New Roman" pitchFamily="18" charset="0"/>
                <a:cs typeface="B Nazanin" pitchFamily="2" charset="-78"/>
              </a:rPr>
              <a:t> موداها انواع بسياري دارند كه هر سازمان با توجه به فعاليت‏ها و شناخت منابع خود بايد آنها را شناسايي كرده و سعي در از بين بردن و حذف آنها داشته باشد.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250D1B-A59F-4269-957B-9EFF26F7F855}" type="slidenum">
              <a:rPr lang="fa-IR" smtClean="0">
                <a:cs typeface="B Nazanin" pitchFamily="2" charset="-78"/>
              </a:rPr>
              <a:pPr/>
              <a:t>4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0" y="548680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>
                <a:solidFill>
                  <a:schemeClr val="accent3"/>
                </a:solidFill>
                <a:cs typeface="B Nazanin" pitchFamily="2" charset="-78"/>
              </a:rPr>
              <a:t>مودا (</a:t>
            </a:r>
            <a:r>
              <a:rPr kumimoji="0" lang="en-US" altLang="en-US">
                <a:solidFill>
                  <a:schemeClr val="accent3"/>
                </a:solidFill>
                <a:cs typeface="B Nazanin" pitchFamily="2" charset="-78"/>
              </a:rPr>
              <a:t>Muda</a:t>
            </a:r>
            <a:r>
              <a:rPr kumimoji="0" lang="ar-SA" altLang="en-US" smtClean="0">
                <a:solidFill>
                  <a:schemeClr val="accent3"/>
                </a:solidFill>
                <a:cs typeface="B Nazanin" pitchFamily="2" charset="-78"/>
              </a:rPr>
              <a:t>)</a:t>
            </a:r>
            <a:r>
              <a:rPr kumimoji="0" lang="fa-IR" altLang="en-US" smtClean="0">
                <a:solidFill>
                  <a:schemeClr val="accent3"/>
                </a:solidFill>
                <a:cs typeface="B Nazanin" pitchFamily="2" charset="-78"/>
              </a:rPr>
              <a:t> :</a:t>
            </a:r>
          </a:p>
          <a:p>
            <a:pPr algn="ctr" rtl="1" eaLnBrk="0" hangingPunct="0">
              <a:spcBef>
                <a:spcPct val="50000"/>
              </a:spcBef>
            </a:pPr>
            <a:r>
              <a:rPr kumimoji="0" lang="ar-SA" altLang="en-US" smtClean="0">
                <a:solidFill>
                  <a:schemeClr val="accent3"/>
                </a:solidFill>
                <a:cs typeface="B Nazanin" pitchFamily="2" charset="-78"/>
              </a:rPr>
              <a:t>هر </a:t>
            </a:r>
            <a:r>
              <a:rPr kumimoji="0" lang="ar-SA" altLang="en-US">
                <a:solidFill>
                  <a:schemeClr val="accent3"/>
                </a:solidFill>
                <a:cs typeface="B Nazanin" pitchFamily="2" charset="-78"/>
              </a:rPr>
              <a:t>فعاليتي كه منابع را مصرف مي كند ولي هيچ ارزشي ايجاد نمي كند.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043608" y="2132856"/>
            <a:ext cx="76431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>
                <a:cs typeface="B Nazanin" pitchFamily="2" charset="-78"/>
              </a:rPr>
              <a:t>مودا هاي </a:t>
            </a:r>
            <a:r>
              <a:rPr kumimoji="0" lang="ar-SA" altLang="en-US" smtClean="0">
                <a:cs typeface="B Nazanin" pitchFamily="2" charset="-78"/>
              </a:rPr>
              <a:t>هفتگانه: </a:t>
            </a:r>
            <a:r>
              <a:rPr kumimoji="0" lang="ar-SA" altLang="en-US">
                <a:cs typeface="B Nazanin" pitchFamily="2" charset="-78"/>
              </a:rPr>
              <a:t>انواع مودا كه تا ايچي اوهنو </a:t>
            </a:r>
            <a:r>
              <a:rPr kumimoji="0" lang="ar-SA" altLang="en-US" smtClean="0">
                <a:cs typeface="B Nazanin" pitchFamily="2" charset="-78"/>
              </a:rPr>
              <a:t>شناسا</a:t>
            </a:r>
            <a:r>
              <a:rPr kumimoji="0" lang="fa-IR" altLang="en-US" smtClean="0">
                <a:cs typeface="B Nazanin" pitchFamily="2" charset="-78"/>
              </a:rPr>
              <a:t>ی</a:t>
            </a:r>
            <a:r>
              <a:rPr kumimoji="0" lang="ar-SA" altLang="en-US" smtClean="0">
                <a:cs typeface="B Nazanin" pitchFamily="2" charset="-78"/>
              </a:rPr>
              <a:t>ي </a:t>
            </a:r>
            <a:r>
              <a:rPr kumimoji="0" lang="ar-SA" altLang="en-US">
                <a:cs typeface="B Nazanin" pitchFamily="2" charset="-78"/>
              </a:rPr>
              <a:t>كرده است.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043608" y="2708920"/>
            <a:ext cx="7272808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en-US" altLang="en-US" sz="1800" smtClean="0">
                <a:cs typeface="B Nazanin" pitchFamily="2" charset="-78"/>
              </a:rPr>
              <a:t>  </a:t>
            </a:r>
            <a:r>
              <a:rPr kumimoji="0" lang="ar-SA" altLang="en-US" sz="1800" smtClean="0">
                <a:cs typeface="B Nazanin" pitchFamily="2" charset="-78"/>
              </a:rPr>
              <a:t>توليد </a:t>
            </a:r>
            <a:r>
              <a:rPr kumimoji="0" lang="ar-SA" altLang="en-US" sz="1800">
                <a:cs typeface="B Nazanin" pitchFamily="2" charset="-78"/>
              </a:rPr>
              <a:t>اضافي - پيش از وقوع تقاضا</a:t>
            </a:r>
          </a:p>
          <a:p>
            <a:pPr algn="r" rtl="1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>
                <a:cs typeface="B Nazanin" pitchFamily="2" charset="-78"/>
              </a:rPr>
              <a:t>  انتظار ـ براي قدم بعدي از مسير فرايند</a:t>
            </a:r>
          </a:p>
          <a:p>
            <a:pPr algn="r" rtl="1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>
                <a:cs typeface="B Nazanin" pitchFamily="2" charset="-78"/>
              </a:rPr>
              <a:t>  جابجايي - غير ضروري مواد</a:t>
            </a:r>
          </a:p>
          <a:p>
            <a:pPr algn="r" rtl="1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>
                <a:cs typeface="B Nazanin" pitchFamily="2" charset="-78"/>
              </a:rPr>
              <a:t>  فرايند ها اضافي ـ بخاطر طراحي ضعيف ابزار يا قطعه</a:t>
            </a:r>
          </a:p>
          <a:p>
            <a:pPr algn="r" rtl="1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>
                <a:cs typeface="B Nazanin" pitchFamily="2" charset="-78"/>
              </a:rPr>
              <a:t>  موجودي ها - بيش از حداقل مورد نياز </a:t>
            </a:r>
          </a:p>
          <a:p>
            <a:pPr algn="r" rtl="1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>
                <a:cs typeface="B Nazanin" pitchFamily="2" charset="-78"/>
              </a:rPr>
              <a:t>  تردد - غير ضروري كاركنان در حين كار ( به قصد يافتن </a:t>
            </a:r>
            <a:r>
              <a:rPr kumimoji="0" lang="ar-SA" altLang="en-US" sz="1800" smtClean="0">
                <a:cs typeface="B Nazanin" pitchFamily="2" charset="-78"/>
              </a:rPr>
              <a:t>ابزار،</a:t>
            </a:r>
            <a:r>
              <a:rPr kumimoji="0" lang="en-US" altLang="en-US" sz="1800" smtClean="0">
                <a:cs typeface="B Nazanin" pitchFamily="2" charset="-78"/>
              </a:rPr>
              <a:t> </a:t>
            </a:r>
            <a:r>
              <a:rPr kumimoji="0" lang="ar-SA" altLang="en-US" sz="1800" smtClean="0">
                <a:cs typeface="B Nazanin" pitchFamily="2" charset="-78"/>
              </a:rPr>
              <a:t>پرينت </a:t>
            </a:r>
            <a:r>
              <a:rPr kumimoji="0" lang="ar-SA" altLang="en-US" sz="1800">
                <a:cs typeface="B Nazanin" pitchFamily="2" charset="-78"/>
              </a:rPr>
              <a:t>و كمك و </a:t>
            </a:r>
            <a:r>
              <a:rPr kumimoji="0" lang="ar-SA" altLang="en-US" sz="1800" smtClean="0">
                <a:cs typeface="B Nazanin" pitchFamily="2" charset="-78"/>
              </a:rPr>
              <a:t>غيره</a:t>
            </a:r>
            <a:r>
              <a:rPr kumimoji="0" lang="en-US" altLang="en-US" sz="1800" smtClean="0">
                <a:cs typeface="B Nazanin" pitchFamily="2" charset="-78"/>
              </a:rPr>
              <a:t>(</a:t>
            </a:r>
            <a:endParaRPr kumimoji="0" lang="ar-SA" altLang="en-US" sz="1800">
              <a:cs typeface="B Nazanin" pitchFamily="2" charset="-78"/>
            </a:endParaRPr>
          </a:p>
          <a:p>
            <a:pPr algn="r" rtl="1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kumimoji="0" lang="ar-SA" altLang="en-US" sz="1800">
                <a:cs typeface="B Nazanin" pitchFamily="2" charset="-78"/>
              </a:rPr>
              <a:t>  قطعات و محصولات معيوب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5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260648"/>
            <a:ext cx="5544616" cy="746720"/>
          </a:xfrm>
        </p:spPr>
        <p:txBody>
          <a:bodyPr>
            <a:normAutofit/>
          </a:bodyPr>
          <a:lstStyle/>
          <a:p>
            <a:pPr algn="ctr"/>
            <a:r>
              <a:rPr lang="ar-SA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نمونه  مودا ها  در بخش خدمات </a:t>
            </a:r>
            <a:endParaRPr lang="en-US" altLang="en-US" sz="27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tr" pitchFamily="10" charset="-78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295400"/>
            <a:ext cx="6681936" cy="5257800"/>
          </a:xfrm>
        </p:spPr>
        <p:txBody>
          <a:bodyPr>
            <a:normAutofit/>
          </a:bodyPr>
          <a:lstStyle/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اشتباهاتي كه بايد اصلاح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شوند</a:t>
            </a:r>
            <a:r>
              <a:rPr lang="en-US" altLang="en-US" sz="1800" smtClean="0">
                <a:latin typeface="Times New Roman" pitchFamily="18" charset="0"/>
                <a:cs typeface="B Nazanin" pitchFamily="2" charset="-78"/>
              </a:rPr>
              <a:t>.</a:t>
            </a:r>
            <a:endParaRPr lang="ar-SA" altLang="en-US" sz="1800">
              <a:latin typeface="Times New Roman" pitchFamily="18" charset="0"/>
              <a:cs typeface="B Nazanin" pitchFamily="2" charset="-78"/>
            </a:endParaRP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مراحلي از فرآيند كار كه ضرورتي به وجود آنها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نيست</a:t>
            </a:r>
            <a:r>
              <a:rPr lang="en-US" altLang="en-US" sz="1800" smtClean="0">
                <a:latin typeface="Times New Roman" pitchFamily="18" charset="0"/>
                <a:cs typeface="B Nazanin" pitchFamily="2" charset="-78"/>
              </a:rPr>
              <a:t>.</a:t>
            </a:r>
            <a:endParaRPr lang="ar-SA" altLang="en-US" sz="1800">
              <a:latin typeface="Times New Roman" pitchFamily="18" charset="0"/>
              <a:cs typeface="B Nazanin" pitchFamily="2" charset="-78"/>
            </a:endParaRP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جابجايي بي مورد نيروي انساني در سطوح سازمان</a:t>
            </a: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حمل و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نقل</a:t>
            </a:r>
            <a:r>
              <a:rPr lang="en-US" altLang="en-US" sz="180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هاي </a:t>
            </a: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بيهوده (جايجايي غير ضروري)</a:t>
            </a: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ارايه  خدماتي كه به نياز مصرف كننده پاسخ نمي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گويند</a:t>
            </a:r>
            <a:r>
              <a:rPr lang="en-US" altLang="en-US" sz="1800" smtClean="0">
                <a:latin typeface="Times New Roman" pitchFamily="18" charset="0"/>
                <a:cs typeface="B Nazanin" pitchFamily="2" charset="-78"/>
              </a:rPr>
              <a:t>.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 </a:t>
            </a:r>
            <a:endParaRPr lang="ar-SA" altLang="en-US" sz="1800">
              <a:latin typeface="Times New Roman" pitchFamily="18" charset="0"/>
              <a:cs typeface="B Nazanin" pitchFamily="2" charset="-78"/>
            </a:endParaRP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بايگاني و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انبارك</a:t>
            </a:r>
            <a:r>
              <a:rPr lang="en-US" altLang="en-US" sz="180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هاي </a:t>
            </a: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غير ضروري</a:t>
            </a:r>
            <a:endParaRPr lang="en-US" altLang="en-US" sz="1800">
              <a:latin typeface="Times New Roman" pitchFamily="18" charset="0"/>
              <a:cs typeface="B Nazanin" pitchFamily="2" charset="-78"/>
            </a:endParaRP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فرايندها و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فعاليت</a:t>
            </a:r>
            <a:r>
              <a:rPr lang="en-US" altLang="en-US" sz="180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هاي موازي، </a:t>
            </a: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دوباره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كاري، </a:t>
            </a: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تكرار </a:t>
            </a: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عدم تجانس فرايند با متولي آن</a:t>
            </a: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جمع آوري و ثبت اطلاعات اضافي و تكراري</a:t>
            </a: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 تعدد اشكال يك فرم و عدم تطابق اطلاعات فرم با كاربرد آن</a:t>
            </a: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تبادل بيش از حد اطلاعات و تورم داده ها</a:t>
            </a:r>
          </a:p>
          <a:p>
            <a:pPr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 پيچيدگي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روش</a:t>
            </a:r>
            <a:r>
              <a:rPr lang="en-US" altLang="en-US" sz="180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altLang="en-US" sz="1800" smtClean="0">
                <a:latin typeface="Times New Roman" pitchFamily="18" charset="0"/>
                <a:cs typeface="B Nazanin" pitchFamily="2" charset="-78"/>
              </a:rPr>
              <a:t>هاي </a:t>
            </a:r>
            <a:r>
              <a:rPr lang="ar-SA" altLang="en-US" sz="1800">
                <a:latin typeface="Times New Roman" pitchFamily="18" charset="0"/>
                <a:cs typeface="B Nazanin" pitchFamily="2" charset="-78"/>
              </a:rPr>
              <a:t>انجام كار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endParaRPr lang="en-US" sz="1000" b="1">
              <a:solidFill>
                <a:srgbClr val="FF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250D1B-A59F-4269-957B-9EFF26F7F855}" type="slidenum">
              <a:rPr lang="fa-IR" smtClean="0">
                <a:cs typeface="B Nazanin" pitchFamily="2" charset="-78"/>
              </a:rPr>
              <a:pPr/>
              <a:t>6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2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904" y="188640"/>
            <a:ext cx="3888432" cy="1008112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فهرست روش</a:t>
            </a:r>
            <a:r>
              <a:rPr lang="en-US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 </a:t>
            </a:r>
            <a:r>
              <a:rPr lang="ar-SA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ها</a:t>
            </a:r>
            <a:r>
              <a:rPr lang="fa-IR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ی</a:t>
            </a:r>
            <a:r>
              <a:rPr lang="ar-SA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 شناساي</a:t>
            </a:r>
            <a:r>
              <a:rPr lang="fa-IR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ی</a:t>
            </a:r>
            <a:r>
              <a:rPr lang="ar-SA" altLang="en-US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tr" pitchFamily="10" charset="-78"/>
              </a:rPr>
              <a:t> مودا</a:t>
            </a:r>
            <a:r>
              <a:rPr lang="ar-SA" sz="2800" b="1"/>
              <a:t/>
            </a:r>
            <a:br>
              <a:rPr lang="ar-SA" sz="2800" b="1"/>
            </a:br>
            <a:endParaRPr lang="en-US" sz="2000" b="1">
              <a:solidFill>
                <a:srgbClr val="33CCFF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447800"/>
            <a:ext cx="6889576" cy="4114800"/>
          </a:xfrm>
        </p:spPr>
        <p:txBody>
          <a:bodyPr>
            <a:noAutofit/>
          </a:bodyPr>
          <a:lstStyle/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پياده سازي نظام مديريت كيفيت جامع</a:t>
            </a:r>
            <a:r>
              <a:rPr lang="en-US" sz="1600" b="1">
                <a:cs typeface="B Nazanin" pitchFamily="2" charset="-78"/>
              </a:rPr>
              <a:t>)</a:t>
            </a:r>
            <a:r>
              <a:rPr lang="ar-SA" sz="1600" b="1">
                <a:cs typeface="B Nazanin" pitchFamily="2" charset="-78"/>
              </a:rPr>
              <a:t> </a:t>
            </a:r>
            <a:r>
              <a:rPr lang="en-US" sz="1600" b="1">
                <a:cs typeface="B Nazanin" pitchFamily="2" charset="-78"/>
              </a:rPr>
              <a:t>(TQM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استفاده از مفاهيم توسعه كاركرد كيفي</a:t>
            </a:r>
            <a:r>
              <a:rPr lang="en-US" sz="1600" b="1">
                <a:cs typeface="B Nazanin" pitchFamily="2" charset="-78"/>
              </a:rPr>
              <a:t>(QFD)</a:t>
            </a:r>
            <a:endParaRPr lang="ar-SA" sz="1600" b="1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بكارگيري حلقه هاي كيفيت و گروه هاي حل مساله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پياده سازي نظام پيشنهادات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استفاده از طوفان فكري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پياده سازي نظام </a:t>
            </a:r>
            <a:r>
              <a:rPr lang="en-US" sz="1600" b="1">
                <a:cs typeface="B Nazanin" pitchFamily="2" charset="-78"/>
              </a:rPr>
              <a:t>5S</a:t>
            </a:r>
            <a:r>
              <a:rPr lang="ar-SA" sz="1600" b="1">
                <a:cs typeface="B Nazanin" pitchFamily="2" charset="-78"/>
              </a:rPr>
              <a:t> يا نظام آراستگي</a:t>
            </a:r>
            <a:endParaRPr lang="en-US" sz="1600" b="1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پياده سازي اصول دمينگ</a:t>
            </a:r>
            <a:endParaRPr lang="en-US" sz="1600" b="1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بكارگيري چرخه دمينگ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استفاده از روش بهبود مستمر (كايزن)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پياده سازي نظام نگهداري و تعميرات بهره ور فراگير</a:t>
            </a:r>
            <a:r>
              <a:rPr lang="en-US" sz="1600" b="1">
                <a:cs typeface="B Nazanin" pitchFamily="2" charset="-78"/>
              </a:rPr>
              <a:t>)</a:t>
            </a:r>
            <a:r>
              <a:rPr lang="ar-SA" sz="1600" b="1">
                <a:cs typeface="B Nazanin" pitchFamily="2" charset="-78"/>
              </a:rPr>
              <a:t> </a:t>
            </a:r>
            <a:r>
              <a:rPr lang="en-US" sz="1600" b="1">
                <a:cs typeface="B Nazanin" pitchFamily="2" charset="-78"/>
              </a:rPr>
              <a:t>(TPM</a:t>
            </a:r>
            <a:endParaRPr lang="ar-SA" sz="1600" b="1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اجراي مهندسي مجدد بر روي فرآيند هاي كاري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استفاده از مفاهيم بهبود تطبيقي (الگو يابي)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بكارگيري مفاهيم گمبا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متدولوژي ارزش 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SA" sz="1600" b="1">
                <a:cs typeface="B Nazanin" pitchFamily="2" charset="-78"/>
              </a:rPr>
              <a:t>پوكا يوك</a:t>
            </a:r>
            <a:endParaRPr lang="en-US" sz="1600" b="1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endParaRPr lang="ar-SA" sz="1600" b="1">
              <a:cs typeface="B Nazanin" pitchFamily="2" charset="-7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n-US" sz="1600" b="1">
              <a:cs typeface="B Nazanin" pitchFamily="2" charset="-78"/>
            </a:endParaRP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533400" y="1449388"/>
            <a:ext cx="310249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5763" lvl="1" indent="368300" algn="r" rtl="1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ü"/>
            </a:pPr>
            <a:r>
              <a:rPr kumimoji="0" lang="ar-SA" sz="1600" b="1">
                <a:latin typeface="Tahoma" pitchFamily="34" charset="0"/>
                <a:cs typeface="B Nazanin" pitchFamily="2" charset="-78"/>
              </a:rPr>
              <a:t>تكنولوژي جريان تقاضا</a:t>
            </a:r>
          </a:p>
          <a:p>
            <a:pPr marL="385763" lvl="1" indent="368300" algn="r" rtl="1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ü"/>
            </a:pPr>
            <a:r>
              <a:rPr kumimoji="0" lang="ar-SA" sz="1600" b="1">
                <a:latin typeface="Tahoma" pitchFamily="34" charset="0"/>
                <a:cs typeface="B Nazanin" pitchFamily="2" charset="-78"/>
              </a:rPr>
              <a:t>شش سيگما</a:t>
            </a:r>
          </a:p>
          <a:p>
            <a:pPr marL="385763" lvl="1" indent="368300" algn="r" rtl="1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ü"/>
            </a:pPr>
            <a:r>
              <a:rPr kumimoji="0" lang="ar-SA" sz="1600" b="1">
                <a:latin typeface="Tahoma" pitchFamily="34" charset="0"/>
                <a:cs typeface="B Nazanin" pitchFamily="2" charset="-78"/>
              </a:rPr>
              <a:t>نقشه برداري جريان ارزش</a:t>
            </a:r>
          </a:p>
          <a:p>
            <a:pPr marL="385763" lvl="1" indent="368300" algn="r" rtl="1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ü"/>
            </a:pPr>
            <a:r>
              <a:rPr kumimoji="0" lang="ar-SA" sz="1600" b="1">
                <a:latin typeface="Tahoma" pitchFamily="34" charset="0"/>
                <a:cs typeface="B Nazanin" pitchFamily="2" charset="-78"/>
              </a:rPr>
              <a:t>توليد </a:t>
            </a:r>
            <a:r>
              <a:rPr kumimoji="0" lang="ar-SA" sz="1600" b="1" smtClean="0">
                <a:latin typeface="Tahoma" pitchFamily="34" charset="0"/>
                <a:cs typeface="B Nazanin" pitchFamily="2" charset="-78"/>
              </a:rPr>
              <a:t>چابك </a:t>
            </a:r>
            <a:endParaRPr kumimoji="0" lang="ar-SA" sz="1600" b="1">
              <a:latin typeface="Tahoma" pitchFamily="34" charset="0"/>
              <a:cs typeface="B Nazanin" pitchFamily="2" charset="-78"/>
            </a:endParaRPr>
          </a:p>
          <a:p>
            <a:pPr marL="385763" lvl="1" indent="368300" algn="r" rtl="1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ü"/>
            </a:pPr>
            <a:r>
              <a:rPr kumimoji="0" lang="ar-SA" sz="1600" b="1">
                <a:latin typeface="Tahoma" pitchFamily="34" charset="0"/>
                <a:cs typeface="B Nazanin" pitchFamily="2" charset="-78"/>
              </a:rPr>
              <a:t>مفاهيم بهره وري</a:t>
            </a:r>
          </a:p>
          <a:p>
            <a:pPr marL="385763" lvl="1" indent="368300" algn="r" rtl="1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ü"/>
            </a:pPr>
            <a:r>
              <a:rPr kumimoji="0" lang="ar-SA" sz="1600" b="1">
                <a:latin typeface="Tahoma" pitchFamily="34" charset="0"/>
                <a:cs typeface="B Nazanin" pitchFamily="2" charset="-78"/>
              </a:rPr>
              <a:t>ساير موضوعات مرتبط</a:t>
            </a:r>
            <a:endParaRPr kumimoji="0" lang="en-US" sz="1600" b="1">
              <a:latin typeface="Tahoma" pitchFamily="34" charset="0"/>
              <a:cs typeface="B Nazanin" pitchFamily="2" charset="-78"/>
            </a:endParaRPr>
          </a:p>
          <a:p>
            <a:pPr marL="385763" lvl="1" indent="368300">
              <a:spcBef>
                <a:spcPct val="50000"/>
              </a:spcBef>
              <a:buFont typeface="Wingdings" pitchFamily="2" charset="2"/>
              <a:buChar char="ü"/>
            </a:pPr>
            <a:endParaRPr lang="en-US" sz="1600" b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250D1B-A59F-4269-957B-9EFF26F7F855}" type="slidenum">
              <a:rPr lang="fa-IR" smtClean="0">
                <a:cs typeface="B Nazanin" pitchFamily="2" charset="-78"/>
              </a:rPr>
              <a:pPr/>
              <a:t>7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3923928" y="764704"/>
            <a:ext cx="4608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50000"/>
              </a:spcBef>
            </a:pPr>
            <a:r>
              <a:rPr kumimoji="0" lang="ar-SA" altLang="en-US" sz="4000" b="1">
                <a:solidFill>
                  <a:srgbClr val="660033"/>
                </a:solidFill>
                <a:cs typeface="Titr" pitchFamily="10" charset="-78"/>
              </a:rPr>
              <a:t>اصول تفكر ناب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251520" y="2132856"/>
            <a:ext cx="792088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SzPct val="130000"/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D60093"/>
                </a:solidFill>
                <a:cs typeface="B Nazanin" pitchFamily="2" charset="-78"/>
              </a:rPr>
              <a:t> (</a:t>
            </a:r>
            <a:r>
              <a:rPr kumimoji="0" lang="en-US" altLang="en-US" sz="1800" b="1">
                <a:solidFill>
                  <a:srgbClr val="D60093"/>
                </a:solidFill>
                <a:cs typeface="B Nazanin" pitchFamily="2" charset="-78"/>
              </a:rPr>
              <a:t>Value</a:t>
            </a:r>
            <a:r>
              <a:rPr kumimoji="0" lang="ar-SA" altLang="en-US" sz="1800" b="1">
                <a:solidFill>
                  <a:srgbClr val="D60093"/>
                </a:solidFill>
                <a:cs typeface="B Nazanin" pitchFamily="2" charset="-78"/>
              </a:rPr>
              <a:t>) تعيين ارزش </a:t>
            </a:r>
          </a:p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SzPct val="130000"/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0000FF"/>
                </a:solidFill>
                <a:cs typeface="B Nazanin" pitchFamily="2" charset="-78"/>
              </a:rPr>
              <a:t> (</a:t>
            </a:r>
            <a:r>
              <a:rPr kumimoji="0" lang="en-US" altLang="en-US" sz="1800" b="1">
                <a:solidFill>
                  <a:srgbClr val="0000FF"/>
                </a:solidFill>
                <a:cs typeface="B Nazanin" pitchFamily="2" charset="-78"/>
              </a:rPr>
              <a:t>Value Stream</a:t>
            </a:r>
            <a:r>
              <a:rPr kumimoji="0" lang="ar-SA" altLang="en-US" sz="1800" b="1">
                <a:solidFill>
                  <a:srgbClr val="0000FF"/>
                </a:solidFill>
                <a:cs typeface="B Nazanin" pitchFamily="2" charset="-78"/>
              </a:rPr>
              <a:t>) شناسائي جريان </a:t>
            </a:r>
            <a:r>
              <a:rPr kumimoji="0" lang="ar-SA" altLang="en-US" sz="1800" b="1" smtClean="0">
                <a:solidFill>
                  <a:srgbClr val="0000FF"/>
                </a:solidFill>
                <a:cs typeface="B Nazanin" pitchFamily="2" charset="-78"/>
              </a:rPr>
              <a:t>ارزش</a:t>
            </a:r>
            <a:endParaRPr kumimoji="0" lang="ar-SA" altLang="en-US" sz="1800" b="1">
              <a:solidFill>
                <a:srgbClr val="0000FF"/>
              </a:solidFill>
              <a:cs typeface="B Nazanin" pitchFamily="2" charset="-78"/>
            </a:endParaRPr>
          </a:p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SzPct val="130000"/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CC6600"/>
                </a:solidFill>
                <a:cs typeface="B Nazanin" pitchFamily="2" charset="-78"/>
              </a:rPr>
              <a:t> (</a:t>
            </a:r>
            <a:r>
              <a:rPr kumimoji="0" lang="en-US" altLang="en-US" sz="1800" b="1">
                <a:solidFill>
                  <a:srgbClr val="CC6600"/>
                </a:solidFill>
                <a:cs typeface="B Nazanin" pitchFamily="2" charset="-78"/>
              </a:rPr>
              <a:t>Flow</a:t>
            </a:r>
            <a:r>
              <a:rPr kumimoji="0" lang="ar-SA" altLang="en-US" sz="1800" b="1">
                <a:solidFill>
                  <a:srgbClr val="CC6600"/>
                </a:solidFill>
                <a:cs typeface="B Nazanin" pitchFamily="2" charset="-78"/>
              </a:rPr>
              <a:t>) ايجاد حركت بدون وقفه در اين ارزش </a:t>
            </a:r>
          </a:p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SzPct val="130000"/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660066"/>
                </a:solidFill>
                <a:cs typeface="B Nazanin" pitchFamily="2" charset="-78"/>
              </a:rPr>
              <a:t> (</a:t>
            </a:r>
            <a:r>
              <a:rPr kumimoji="0" lang="en-US" altLang="en-US" sz="1800" b="1">
                <a:solidFill>
                  <a:srgbClr val="660066"/>
                </a:solidFill>
                <a:cs typeface="B Nazanin" pitchFamily="2" charset="-78"/>
              </a:rPr>
              <a:t>Pull</a:t>
            </a:r>
            <a:r>
              <a:rPr kumimoji="0" lang="ar-SA" altLang="en-US" sz="1800" b="1">
                <a:solidFill>
                  <a:srgbClr val="660066"/>
                </a:solidFill>
                <a:cs typeface="B Nazanin" pitchFamily="2" charset="-78"/>
              </a:rPr>
              <a:t>) امكان دادن به مشتري تا بتواند اين ارزش را از توليد كننده </a:t>
            </a:r>
            <a:r>
              <a:rPr kumimoji="0" lang="fa-IR" altLang="en-US" sz="1800" b="1" smtClean="0">
                <a:solidFill>
                  <a:srgbClr val="660066"/>
                </a:solidFill>
                <a:cs typeface="B Nazanin" pitchFamily="2" charset="-78"/>
              </a:rPr>
              <a:t>بگیرد</a:t>
            </a:r>
            <a:endParaRPr kumimoji="0" lang="ar-SA" altLang="en-US" sz="1800" b="1">
              <a:solidFill>
                <a:srgbClr val="660066"/>
              </a:solidFill>
              <a:cs typeface="B Nazanin" pitchFamily="2" charset="-78"/>
            </a:endParaRPr>
          </a:p>
          <a:p>
            <a:pPr marL="287338" indent="-287338" algn="r" rtl="1" eaLnBrk="0" hangingPunct="0">
              <a:lnSpc>
                <a:spcPct val="150000"/>
              </a:lnSpc>
              <a:spcBef>
                <a:spcPct val="50000"/>
              </a:spcBef>
              <a:buSzPct val="130000"/>
              <a:buFont typeface="Wingdings" pitchFamily="2" charset="2"/>
              <a:buChar char="ü"/>
            </a:pPr>
            <a:r>
              <a:rPr kumimoji="0" lang="ar-SA" altLang="en-US" sz="1800" b="1">
                <a:solidFill>
                  <a:srgbClr val="003300"/>
                </a:solidFill>
                <a:cs typeface="B Nazanin" pitchFamily="2" charset="-78"/>
              </a:rPr>
              <a:t> (</a:t>
            </a:r>
            <a:r>
              <a:rPr kumimoji="0" lang="en-US" altLang="en-US" sz="1800" b="1">
                <a:solidFill>
                  <a:srgbClr val="003300"/>
                </a:solidFill>
                <a:cs typeface="B Nazanin" pitchFamily="2" charset="-78"/>
              </a:rPr>
              <a:t>Perfection</a:t>
            </a:r>
            <a:r>
              <a:rPr kumimoji="0" lang="ar-SA" altLang="en-US" sz="1800" b="1">
                <a:solidFill>
                  <a:srgbClr val="003300"/>
                </a:solidFill>
                <a:cs typeface="B Nazanin" pitchFamily="2" charset="-78"/>
              </a:rPr>
              <a:t>) تعقيب </a:t>
            </a:r>
            <a:r>
              <a:rPr kumimoji="0" lang="ar-SA" altLang="en-US" sz="1800" b="1" smtClean="0">
                <a:solidFill>
                  <a:srgbClr val="003300"/>
                </a:solidFill>
                <a:cs typeface="B Nazanin" pitchFamily="2" charset="-78"/>
              </a:rPr>
              <a:t>كمال</a:t>
            </a:r>
            <a:endParaRPr kumimoji="0" lang="ar-SA" altLang="en-US" sz="1800" b="1">
              <a:solidFill>
                <a:srgbClr val="003300"/>
              </a:solidFill>
              <a:cs typeface="B Nazanin" pitchFamily="2" charset="-78"/>
            </a:endParaRPr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-838200" y="6461125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endParaRPr kumimoji="0" lang="ar-SA" altLang="en-US" sz="2000" b="1">
              <a:solidFill>
                <a:schemeClr val="hlink"/>
              </a:solidFill>
              <a:cs typeface="Homa" pitchFamily="10" charset="-78"/>
            </a:endParaRPr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>
            <a:off x="304800" y="6858000"/>
            <a:ext cx="8839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8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5148064" y="548680"/>
            <a:ext cx="31779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 sz="2800" b="1">
                <a:cs typeface="Titr" pitchFamily="10" charset="-78"/>
              </a:rPr>
              <a:t>تعيين ارزش 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611560" y="1685925"/>
            <a:ext cx="7922840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>
                <a:cs typeface="B Nazanin" pitchFamily="2" charset="-78"/>
              </a:rPr>
              <a:t>نقطه شروع اساس </a:t>
            </a:r>
            <a:r>
              <a:rPr kumimoji="0" lang="ar-SA" altLang="en-US" sz="2000" smtClean="0">
                <a:cs typeface="B Nazanin" pitchFamily="2" charset="-78"/>
              </a:rPr>
              <a:t>تفكرناب، </a:t>
            </a:r>
            <a:r>
              <a:rPr kumimoji="0" lang="ar-SA" altLang="en-US" sz="2000">
                <a:cs typeface="B Nazanin" pitchFamily="2" charset="-78"/>
              </a:rPr>
              <a:t>ارزش </a:t>
            </a:r>
            <a:r>
              <a:rPr kumimoji="0" lang="ar-SA" altLang="en-US" sz="2000" smtClean="0">
                <a:cs typeface="B Nazanin" pitchFamily="2" charset="-78"/>
              </a:rPr>
              <a:t>اس</a:t>
            </a:r>
            <a:r>
              <a:rPr kumimoji="0" lang="fa-IR" altLang="en-US" sz="2000" smtClean="0">
                <a:cs typeface="B Nazanin" pitchFamily="2" charset="-78"/>
              </a:rPr>
              <a:t>ت.</a:t>
            </a:r>
            <a:r>
              <a:rPr kumimoji="0" lang="en-US" altLang="en-US" sz="2000" smtClean="0">
                <a:cs typeface="B Nazanin" pitchFamily="2" charset="-78"/>
              </a:rPr>
              <a:t> </a:t>
            </a:r>
            <a:r>
              <a:rPr kumimoji="0" lang="ar-SA" altLang="en-US" sz="2000" smtClean="0">
                <a:cs typeface="B Nazanin" pitchFamily="2" charset="-78"/>
              </a:rPr>
              <a:t>تنها </a:t>
            </a:r>
            <a:r>
              <a:rPr kumimoji="0" lang="ar-SA" altLang="en-US" sz="2000">
                <a:cs typeface="B Nazanin" pitchFamily="2" charset="-78"/>
              </a:rPr>
              <a:t>مصرف كننده نهايي مي تواند ارزش را تعريف كند. آنچه از نظر توليد كننده ارزش محسوب مي شود ممكن است از نظر مشتري نباشد.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691680" y="3573016"/>
            <a:ext cx="64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kumimoji="0" lang="ar-SA" altLang="en-US">
                <a:cs typeface="B Nazanin" pitchFamily="2" charset="-78"/>
              </a:rPr>
              <a:t>تعريف ارزش توسط موارد ذيل تحريف مي شود :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1043608" y="4149080"/>
            <a:ext cx="718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ar-SA" altLang="en-US" sz="2000">
                <a:cs typeface="B Nazanin" pitchFamily="2" charset="-78"/>
              </a:rPr>
              <a:t>قدرت ناشي از سازماندهي‌هاي از پيش موجود، تكنولوژي ها و </a:t>
            </a:r>
            <a:r>
              <a:rPr kumimoji="0" lang="ar-SA" altLang="en-US" sz="2000" smtClean="0">
                <a:cs typeface="B Nazanin" pitchFamily="2" charset="-78"/>
              </a:rPr>
              <a:t>دارا</a:t>
            </a:r>
            <a:r>
              <a:rPr kumimoji="0" lang="fa-IR" altLang="en-US" sz="2000">
                <a:cs typeface="B Nazanin" pitchFamily="2" charset="-78"/>
              </a:rPr>
              <a:t>ی</a:t>
            </a:r>
            <a:r>
              <a:rPr kumimoji="0" lang="ar-SA" altLang="en-US" sz="2000" smtClean="0">
                <a:cs typeface="B Nazanin" pitchFamily="2" charset="-78"/>
              </a:rPr>
              <a:t>ي‌هاي </a:t>
            </a:r>
            <a:r>
              <a:rPr kumimoji="0" lang="ar-SA" altLang="en-US" sz="2000">
                <a:cs typeface="B Nazanin" pitchFamily="2" charset="-78"/>
              </a:rPr>
              <a:t>همچنان با ارزش، كه با </a:t>
            </a:r>
            <a:r>
              <a:rPr kumimoji="0" lang="ar-SA" altLang="en-US" sz="2000">
                <a:solidFill>
                  <a:schemeClr val="accent3">
                    <a:lumMod val="60000"/>
                    <a:lumOff val="40000"/>
                  </a:schemeClr>
                </a:solidFill>
                <a:cs typeface="B Nazanin" pitchFamily="2" charset="-78"/>
              </a:rPr>
              <a:t>تفكرات منسوخ </a:t>
            </a:r>
            <a:r>
              <a:rPr kumimoji="0" lang="ar-SA" altLang="en-US" sz="2000">
                <a:cs typeface="B Nazanin" pitchFamily="2" charset="-78"/>
              </a:rPr>
              <a:t>درباره صرفه جويي‌هاي ناشي از مقياس همراه است. (</a:t>
            </a:r>
            <a:r>
              <a:rPr kumimoji="0" lang="ar-SA" altLang="en-US" sz="2000" smtClean="0">
                <a:cs typeface="B Nazanin" pitchFamily="2" charset="-78"/>
              </a:rPr>
              <a:t>مثال:</a:t>
            </a:r>
            <a:r>
              <a:rPr kumimoji="0" lang="fa-IR" altLang="en-US" sz="2000" smtClean="0">
                <a:cs typeface="B Nazanin" pitchFamily="2" charset="-78"/>
              </a:rPr>
              <a:t> </a:t>
            </a:r>
            <a:r>
              <a:rPr kumimoji="0" lang="ar-SA" altLang="en-US" sz="2000" smtClean="0">
                <a:cs typeface="B Nazanin" pitchFamily="2" charset="-78"/>
              </a:rPr>
              <a:t>خطوط </a:t>
            </a:r>
            <a:r>
              <a:rPr kumimoji="0" lang="ar-SA" altLang="en-US" sz="2000">
                <a:cs typeface="B Nazanin" pitchFamily="2" charset="-78"/>
              </a:rPr>
              <a:t>هوايي، تكنولوژي آلمان و .. 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DBD3-9868-46A6-92A2-6FD9EA947389}" type="slidenum">
              <a:rPr lang="fa-IR" smtClean="0">
                <a:cs typeface="B Nazanin" pitchFamily="2" charset="-78"/>
              </a:rPr>
              <a:pPr/>
              <a:t>9</a:t>
            </a:fld>
            <a:endParaRPr lang="en-US" sz="140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2627</TotalTime>
  <Words>1444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B Nazanin</vt:lpstr>
      <vt:lpstr>B Titr</vt:lpstr>
      <vt:lpstr>Century Schoolbook</vt:lpstr>
      <vt:lpstr>Homa</vt:lpstr>
      <vt:lpstr>Mitra</vt:lpstr>
      <vt:lpstr>Tahoma</vt:lpstr>
      <vt:lpstr>Times New Roman</vt:lpstr>
      <vt:lpstr>Titr</vt:lpstr>
      <vt:lpstr>Traffic</vt:lpstr>
      <vt:lpstr>Wingdings</vt:lpstr>
      <vt:lpstr>Wingdings 2</vt:lpstr>
      <vt:lpstr>Oriel</vt:lpstr>
      <vt:lpstr>PowerPoint Presentation</vt:lpstr>
      <vt:lpstr>   فهرست موضوعات  </vt:lpstr>
      <vt:lpstr>PowerPoint Presentation</vt:lpstr>
      <vt:lpstr>مودا</vt:lpstr>
      <vt:lpstr>PowerPoint Presentation</vt:lpstr>
      <vt:lpstr>نمونه  مودا ها  در بخش خدمات </vt:lpstr>
      <vt:lpstr>فهرست روش های شناسايی مودا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Thanks for your attention !</vt:lpstr>
    </vt:vector>
  </TitlesOfParts>
  <Company>Salari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and Pure Thought.ppt</dc:title>
  <dc:creator>Yasser</dc:creator>
  <cp:lastModifiedBy>Windows User</cp:lastModifiedBy>
  <cp:revision>196</cp:revision>
  <dcterms:created xsi:type="dcterms:W3CDTF">1995-05-10T09:15:01Z</dcterms:created>
  <dcterms:modified xsi:type="dcterms:W3CDTF">2018-04-14T09:13:39Z</dcterms:modified>
</cp:coreProperties>
</file>