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79" r:id="rId3"/>
    <p:sldId id="274" r:id="rId4"/>
    <p:sldId id="270" r:id="rId5"/>
    <p:sldId id="258" r:id="rId6"/>
    <p:sldId id="277" r:id="rId7"/>
    <p:sldId id="275" r:id="rId8"/>
    <p:sldId id="286" r:id="rId9"/>
    <p:sldId id="271" r:id="rId10"/>
    <p:sldId id="276" r:id="rId11"/>
    <p:sldId id="273" r:id="rId12"/>
    <p:sldId id="287" r:id="rId13"/>
    <p:sldId id="288" r:id="rId14"/>
    <p:sldId id="269" r:id="rId15"/>
    <p:sldId id="289" r:id="rId16"/>
    <p:sldId id="259" r:id="rId17"/>
    <p:sldId id="263" r:id="rId18"/>
    <p:sldId id="283" r:id="rId19"/>
    <p:sldId id="284" r:id="rId20"/>
    <p:sldId id="272" r:id="rId21"/>
    <p:sldId id="280" r:id="rId22"/>
    <p:sldId id="281" r:id="rId23"/>
    <p:sldId id="290" r:id="rId24"/>
    <p:sldId id="291" r:id="rId25"/>
    <p:sldId id="292" r:id="rId26"/>
    <p:sldId id="293" r:id="rId27"/>
    <p:sldId id="295" r:id="rId28"/>
    <p:sldId id="294"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44D43-99ED-45FB-B333-126D10454942}" type="datetimeFigureOut">
              <a:rPr lang="en-US" smtClean="0"/>
              <a:pPr/>
              <a:t>3/16/2018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9653E7-04C2-4A08-856F-0138886302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9653E7-04C2-4A08-856F-0138886302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994B544-C5B6-4BCB-9BFC-01A42432292F}" type="datetimeFigureOut">
              <a:rPr lang="en-US" smtClean="0"/>
              <a:pPr/>
              <a:t>3/16/2018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52CDC0E-ECD6-45F5-BB91-11F8472F58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94B544-C5B6-4BCB-9BFC-01A42432292F}"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CDC0E-ECD6-45F5-BB91-11F8472F58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94B544-C5B6-4BCB-9BFC-01A42432292F}"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CDC0E-ECD6-45F5-BB91-11F8472F58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994B544-C5B6-4BCB-9BFC-01A42432292F}" type="datetimeFigureOut">
              <a:rPr lang="en-US" smtClean="0"/>
              <a:pPr/>
              <a:t>3/16/2018</a:t>
            </a:fld>
            <a:endParaRPr lang="en-US"/>
          </a:p>
        </p:txBody>
      </p:sp>
      <p:sp>
        <p:nvSpPr>
          <p:cNvPr id="9" name="Slide Number Placeholder 8"/>
          <p:cNvSpPr>
            <a:spLocks noGrp="1"/>
          </p:cNvSpPr>
          <p:nvPr>
            <p:ph type="sldNum" sz="quarter" idx="15"/>
          </p:nvPr>
        </p:nvSpPr>
        <p:spPr/>
        <p:txBody>
          <a:bodyPr rtlCol="0"/>
          <a:lstStyle/>
          <a:p>
            <a:fld id="{252CDC0E-ECD6-45F5-BB91-11F8472F581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994B544-C5B6-4BCB-9BFC-01A42432292F}" type="datetimeFigureOut">
              <a:rPr lang="en-US" smtClean="0"/>
              <a:pPr/>
              <a:t>3/16/2018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52CDC0E-ECD6-45F5-BB91-11F8472F58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94B544-C5B6-4BCB-9BFC-01A42432292F}"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CDC0E-ECD6-45F5-BB91-11F8472F581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994B544-C5B6-4BCB-9BFC-01A42432292F}" type="datetimeFigureOut">
              <a:rPr lang="en-US" smtClean="0"/>
              <a:pPr/>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CDC0E-ECD6-45F5-BB91-11F8472F581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994B544-C5B6-4BCB-9BFC-01A42432292F}" type="datetimeFigureOut">
              <a:rPr lang="en-US" smtClean="0"/>
              <a:pPr/>
              <a:t>3/16/2018</a:t>
            </a:fld>
            <a:endParaRPr lang="en-US"/>
          </a:p>
        </p:txBody>
      </p:sp>
      <p:sp>
        <p:nvSpPr>
          <p:cNvPr id="7" name="Slide Number Placeholder 6"/>
          <p:cNvSpPr>
            <a:spLocks noGrp="1"/>
          </p:cNvSpPr>
          <p:nvPr>
            <p:ph type="sldNum" sz="quarter" idx="11"/>
          </p:nvPr>
        </p:nvSpPr>
        <p:spPr/>
        <p:txBody>
          <a:bodyPr rtlCol="0"/>
          <a:lstStyle/>
          <a:p>
            <a:fld id="{252CDC0E-ECD6-45F5-BB91-11F8472F581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4B544-C5B6-4BCB-9BFC-01A42432292F}" type="datetimeFigureOut">
              <a:rPr lang="en-US" smtClean="0"/>
              <a:pPr/>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CDC0E-ECD6-45F5-BB91-11F8472F58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994B544-C5B6-4BCB-9BFC-01A42432292F}" type="datetimeFigureOut">
              <a:rPr lang="en-US" smtClean="0"/>
              <a:pPr/>
              <a:t>3/16/2018</a:t>
            </a:fld>
            <a:endParaRPr lang="en-US"/>
          </a:p>
        </p:txBody>
      </p:sp>
      <p:sp>
        <p:nvSpPr>
          <p:cNvPr id="22" name="Slide Number Placeholder 21"/>
          <p:cNvSpPr>
            <a:spLocks noGrp="1"/>
          </p:cNvSpPr>
          <p:nvPr>
            <p:ph type="sldNum" sz="quarter" idx="15"/>
          </p:nvPr>
        </p:nvSpPr>
        <p:spPr/>
        <p:txBody>
          <a:bodyPr rtlCol="0"/>
          <a:lstStyle/>
          <a:p>
            <a:fld id="{252CDC0E-ECD6-45F5-BB91-11F8472F581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994B544-C5B6-4BCB-9BFC-01A42432292F}" type="datetimeFigureOut">
              <a:rPr lang="en-US" smtClean="0"/>
              <a:pPr/>
              <a:t>3/16/2018</a:t>
            </a:fld>
            <a:endParaRPr lang="en-US"/>
          </a:p>
        </p:txBody>
      </p:sp>
      <p:sp>
        <p:nvSpPr>
          <p:cNvPr id="18" name="Slide Number Placeholder 17"/>
          <p:cNvSpPr>
            <a:spLocks noGrp="1"/>
          </p:cNvSpPr>
          <p:nvPr>
            <p:ph type="sldNum" sz="quarter" idx="11"/>
          </p:nvPr>
        </p:nvSpPr>
        <p:spPr/>
        <p:txBody>
          <a:bodyPr rtlCol="0"/>
          <a:lstStyle/>
          <a:p>
            <a:fld id="{252CDC0E-ECD6-45F5-BB91-11F8472F581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94B544-C5B6-4BCB-9BFC-01A42432292F}" type="datetimeFigureOut">
              <a:rPr lang="en-US" smtClean="0"/>
              <a:pPr/>
              <a:t>3/16/2018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52CDC0E-ECD6-45F5-BB91-11F8472F58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www.aryanote.com/wp-content/uploads/2012/09/002.jpg" TargetMode="External"/><Relationship Id="rId7" Type="http://schemas.openxmlformats.org/officeDocument/2006/relationships/hyperlink" Target="http://www.aryanote.com/wp-content/uploads/2012/09/004.jp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hyperlink" Target="http://www.aryanote.com/wp-content/uploads/2012/09/003.jpg" TargetMode="Externa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92.JPG"/>
          <p:cNvPicPr>
            <a:picLocks noChangeAspect="1"/>
          </p:cNvPicPr>
          <p:nvPr/>
        </p:nvPicPr>
        <p:blipFill>
          <a:blip r:embed="rId2" cstate="print"/>
          <a:stretch>
            <a:fillRect/>
          </a:stretch>
        </p:blipFill>
        <p:spPr>
          <a:xfrm>
            <a:off x="3524687" y="285728"/>
            <a:ext cx="1976007" cy="4336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itle 1"/>
          <p:cNvSpPr txBox="1">
            <a:spLocks/>
          </p:cNvSpPr>
          <p:nvPr/>
        </p:nvSpPr>
        <p:spPr>
          <a:xfrm>
            <a:off x="0" y="785794"/>
            <a:ext cx="8643998" cy="100013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IranNastaliq" pitchFamily="18" charset="0"/>
              <a:ea typeface="+mj-ea"/>
              <a:cs typeface="IranNastaliq" pitchFamily="18" charset="0"/>
            </a:endParaRPr>
          </a:p>
        </p:txBody>
      </p:sp>
      <p:sp>
        <p:nvSpPr>
          <p:cNvPr id="8" name="Rounded Rectangle 7"/>
          <p:cNvSpPr/>
          <p:nvPr/>
        </p:nvSpPr>
        <p:spPr>
          <a:xfrm>
            <a:off x="1714480" y="3000372"/>
            <a:ext cx="6000792" cy="17859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50000"/>
              </a:lnSpc>
            </a:pPr>
            <a:r>
              <a:rPr lang="fa-IR" sz="6000" dirty="0" smtClean="0">
                <a:effectLst>
                  <a:glow rad="228600">
                    <a:schemeClr val="accent4">
                      <a:satMod val="175000"/>
                      <a:alpha val="40000"/>
                    </a:schemeClr>
                  </a:glow>
                </a:effectLst>
                <a:cs typeface="B Titr" pitchFamily="2" charset="-78"/>
              </a:rPr>
              <a:t>کایزن و نوآوری </a:t>
            </a:r>
          </a:p>
          <a:p>
            <a:pPr algn="ctr">
              <a:lnSpc>
                <a:spcPct val="150000"/>
              </a:lnSpc>
            </a:pPr>
            <a:r>
              <a:rPr lang="fa-IR" sz="1400" dirty="0" smtClean="0">
                <a:cs typeface="B Titr" pitchFamily="2" charset="-78"/>
              </a:rPr>
              <a:t>کیفیت مدیریت و بهره وری  - فصل هفتم</a:t>
            </a:r>
            <a:endParaRPr lang="en-US" sz="1400" dirty="0"/>
          </a:p>
        </p:txBody>
      </p:sp>
      <p:sp>
        <p:nvSpPr>
          <p:cNvPr id="9" name="Title 1"/>
          <p:cNvSpPr txBox="1">
            <a:spLocks/>
          </p:cNvSpPr>
          <p:nvPr/>
        </p:nvSpPr>
        <p:spPr>
          <a:xfrm>
            <a:off x="152400" y="4857808"/>
            <a:ext cx="8643998" cy="214309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IranNastaliq" pitchFamily="18" charset="0"/>
              <a:ea typeface="+mj-ea"/>
              <a:cs typeface="IranNastaliq" pitchFamily="18" charset="0"/>
            </a:endParaRPr>
          </a:p>
        </p:txBody>
      </p:sp>
    </p:spTree>
  </p:cSld>
  <p:clrMapOvr>
    <a:masterClrMapping/>
  </p:clrMapOvr>
  <p:transition spd="slow">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aizen4.png"/>
          <p:cNvPicPr>
            <a:picLocks noChangeAspect="1"/>
          </p:cNvPicPr>
          <p:nvPr/>
        </p:nvPicPr>
        <p:blipFill>
          <a:blip r:embed="rId3" cstate="print">
            <a:lum bright="-20000" contrast="20000"/>
          </a:blip>
          <a:stretch>
            <a:fillRect/>
          </a:stretch>
        </p:blipFill>
        <p:spPr>
          <a:xfrm>
            <a:off x="2714612" y="3071810"/>
            <a:ext cx="4881272" cy="3786190"/>
          </a:xfrm>
          <a:prstGeom prst="rect">
            <a:avLst/>
          </a:prstGeom>
        </p:spPr>
      </p:pic>
      <p:sp>
        <p:nvSpPr>
          <p:cNvPr id="3" name="Rectangle 2"/>
          <p:cNvSpPr/>
          <p:nvPr/>
        </p:nvSpPr>
        <p:spPr>
          <a:xfrm>
            <a:off x="214282" y="12680"/>
            <a:ext cx="8715436" cy="3416320"/>
          </a:xfrm>
          <a:prstGeom prst="rect">
            <a:avLst/>
          </a:prstGeom>
        </p:spPr>
        <p:txBody>
          <a:bodyPr wrap="square">
            <a:spAutoFit/>
          </a:bodyPr>
          <a:lstStyle/>
          <a:p>
            <a:pPr algn="just" rtl="1"/>
            <a:r>
              <a:rPr lang="fa-IR" sz="3600" b="1" dirty="0" smtClean="0">
                <a:solidFill>
                  <a:srgbClr val="7030A0"/>
                </a:solidFill>
                <a:effectLst>
                  <a:glow rad="101600">
                    <a:srgbClr val="00B050">
                      <a:alpha val="60000"/>
                    </a:srgbClr>
                  </a:glow>
                </a:effectLst>
                <a:cs typeface="B Titr" pitchFamily="2" charset="-78"/>
              </a:rPr>
              <a:t>* کایزن و چرخه دمینگ :</a:t>
            </a:r>
          </a:p>
          <a:p>
            <a:pPr algn="just" rtl="1">
              <a:buFont typeface="Arial" charset="0"/>
              <a:buChar char="•"/>
            </a:pPr>
            <a:endParaRPr lang="fa-IR" b="1" dirty="0" smtClean="0">
              <a:cs typeface="B Nazanin" pitchFamily="2" charset="-78"/>
            </a:endParaRPr>
          </a:p>
          <a:p>
            <a:pPr algn="just" rtl="1"/>
            <a:r>
              <a:rPr lang="fa-IR" b="1" dirty="0" smtClean="0">
                <a:cs typeface="B Nazanin" pitchFamily="2" charset="-78"/>
              </a:rPr>
              <a:t>دکتر دمینگ که نظریاتش در دهه 1950 میلادی چندان مورد توجه آمریکایی ها واقع نشد، در کشور ژاپن به گرمی پذیرفته و به تدریج راهبردهای پیشنهادی وی برای بهبود کیفیت کالاهای ژاپنی، این کشور را به یکی از کشورهای پیشرفته و برتر اقتصاد جهانی تبدیل نمود. اصول مورد نظر دمینگ در چرخه معروف وی به صورت زیر قابل نمایش است.</a:t>
            </a:r>
          </a:p>
          <a:p>
            <a:pPr algn="just" rtl="1"/>
            <a:r>
              <a:rPr lang="fa-IR" b="1" dirty="0" smtClean="0">
                <a:cs typeface="B Nazanin" pitchFamily="2" charset="-78"/>
              </a:rPr>
              <a:t>نکته قابل ذکر در این چرخه آن است که وضعیت موجود همیشه موضوع اصلی برای برنامه ریزی است. پس از برنامه ریزی برای گذار از وضعیت فعلی اقدامات اجرایی برای دست یابی به اهداف پیش بینی شده در برنامه آغاز می شود و در ادامه با بررسی نحوه اجرای برنامه نقاط قوت و ضعف آن آشکار می گردد. در مرحله آخر اقدامات اصلاحی برای بهبود فعالیت های انجام گرفته آغاز و این چرخه به همین ترتیب ادامه می باید. به عبارتی در نگاه چرخه دمینگ وضعیت موجود هیچگاه کاملا راضی کننده نیست و همواره باید به دنبال بهبود وضعیت باشیم.</a:t>
            </a:r>
            <a:endParaRPr lang="fa-IR" b="1" dirty="0">
              <a:cs typeface="B Nazanin" pitchFamily="2" charset="-78"/>
            </a:endParaRPr>
          </a:p>
        </p:txBody>
      </p:sp>
      <p:pic>
        <p:nvPicPr>
          <p:cNvPr id="6146" name="Picture 2" descr="http://t3.gstatic.com/images?q=tbn:ANd9GcTi0x3Y1V1NejZRV4_mBY2-fueouhQwl4a03F0VMrKQwHmeA5d1"/>
          <p:cNvPicPr>
            <a:picLocks noChangeAspect="1" noChangeArrowheads="1"/>
          </p:cNvPicPr>
          <p:nvPr/>
        </p:nvPicPr>
        <p:blipFill>
          <a:blip r:embed="rId4" cstate="print">
            <a:lum bright="-20000" contrast="20000"/>
          </a:blip>
          <a:srcRect/>
          <a:stretch>
            <a:fillRect/>
          </a:stretch>
        </p:blipFill>
        <p:spPr bwMode="auto">
          <a:xfrm>
            <a:off x="390510" y="4610123"/>
            <a:ext cx="2038350" cy="2247901"/>
          </a:xfrm>
          <a:prstGeom prst="rect">
            <a:avLst/>
          </a:prstGeom>
          <a:ln>
            <a:noFill/>
          </a:ln>
          <a:effectLst>
            <a:softEdge rad="112500"/>
          </a:effectLst>
        </p:spPr>
      </p:pic>
    </p:spTree>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1285860"/>
            <a:ext cx="8572560" cy="5262979"/>
          </a:xfrm>
          <a:prstGeom prst="rect">
            <a:avLst/>
          </a:prstGeom>
        </p:spPr>
        <p:txBody>
          <a:bodyPr wrap="square">
            <a:spAutoFit/>
          </a:bodyPr>
          <a:lstStyle/>
          <a:p>
            <a:pPr algn="just" rtl="1"/>
            <a:r>
              <a:rPr lang="fa-IR" sz="2400" b="1" dirty="0" smtClean="0">
                <a:cs typeface="B Nazanin" pitchFamily="2" charset="-78"/>
              </a:rPr>
              <a:t>1- كليه فعاليت هايي كه هزينه زا </a:t>
            </a:r>
          </a:p>
          <a:p>
            <a:pPr algn="just" rtl="1"/>
            <a:r>
              <a:rPr lang="fa-IR" sz="2400" b="1" dirty="0" smtClean="0">
                <a:cs typeface="B Nazanin" pitchFamily="2" charset="-78"/>
              </a:rPr>
              <a:t>هستند ولي ارزشي توليد نمي كنند</a:t>
            </a:r>
          </a:p>
          <a:p>
            <a:pPr algn="just" rtl="1"/>
            <a:r>
              <a:rPr lang="en-US" sz="2400" b="1" dirty="0" err="1" smtClean="0">
                <a:cs typeface="B Nazanin" pitchFamily="2" charset="-78"/>
              </a:rPr>
              <a:t>Muda</a:t>
            </a:r>
            <a:r>
              <a:rPr lang="en-US" sz="2400" b="1" dirty="0" smtClean="0">
                <a:cs typeface="B Nazanin" pitchFamily="2" charset="-78"/>
              </a:rPr>
              <a:t> </a:t>
            </a:r>
            <a:r>
              <a:rPr lang="fa-IR" sz="2400" b="1" dirty="0" smtClean="0">
                <a:cs typeface="B Nazanin" pitchFamily="2" charset="-78"/>
              </a:rPr>
              <a:t>  بايد حذف شوند .</a:t>
            </a:r>
          </a:p>
          <a:p>
            <a:pPr algn="just" rtl="1"/>
            <a:r>
              <a:rPr lang="fa-IR" sz="2400" b="1" dirty="0" smtClean="0">
                <a:cs typeface="B Nazanin" pitchFamily="2" charset="-78"/>
              </a:rPr>
              <a:t> </a:t>
            </a:r>
          </a:p>
          <a:p>
            <a:pPr algn="just" rtl="1"/>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2- فعاليت هايي كه به شكلي در</a:t>
            </a:r>
          </a:p>
          <a:p>
            <a:pPr algn="just" rtl="1"/>
            <a:r>
              <a:rPr lang="fa-IR" sz="2400" b="1" dirty="0" smtClean="0">
                <a:cs typeface="B Nazanin" pitchFamily="2" charset="-78"/>
              </a:rPr>
              <a:t>جاي ديگري به صورت موازي انجام</a:t>
            </a:r>
          </a:p>
          <a:p>
            <a:pPr algn="just" rtl="1"/>
            <a:r>
              <a:rPr lang="fa-IR" sz="2400" b="1" dirty="0" smtClean="0">
                <a:cs typeface="B Nazanin" pitchFamily="2" charset="-78"/>
              </a:rPr>
              <a:t> مي شوند</a:t>
            </a:r>
            <a:r>
              <a:rPr lang="en-US" sz="2400" b="1" dirty="0" err="1" smtClean="0">
                <a:cs typeface="B Nazanin" pitchFamily="2" charset="-78"/>
              </a:rPr>
              <a:t>Muri</a:t>
            </a:r>
            <a:r>
              <a:rPr lang="en-US" sz="2400" b="1" dirty="0" smtClean="0">
                <a:cs typeface="B Nazanin" pitchFamily="2" charset="-78"/>
              </a:rPr>
              <a:t> </a:t>
            </a:r>
            <a:r>
              <a:rPr lang="fa-IR" sz="2400" b="1" dirty="0" smtClean="0">
                <a:cs typeface="B Nazanin" pitchFamily="2" charset="-78"/>
              </a:rPr>
              <a:t>  با يكديگر تلفيق</a:t>
            </a:r>
          </a:p>
          <a:p>
            <a:pPr algn="just" rtl="1"/>
            <a:r>
              <a:rPr lang="fa-IR" sz="2400" b="1" dirty="0" smtClean="0">
                <a:cs typeface="B Nazanin" pitchFamily="2" charset="-78"/>
              </a:rPr>
              <a:t>شوند. </a:t>
            </a:r>
          </a:p>
          <a:p>
            <a:pPr algn="just" rtl="1"/>
            <a:endParaRPr lang="fa-IR" sz="2400" b="1" dirty="0" smtClean="0">
              <a:cs typeface="B Nazanin" pitchFamily="2" charset="-78"/>
            </a:endParaRPr>
          </a:p>
          <a:p>
            <a:pPr algn="just" rtl="1"/>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3- آن دسته از فعاليت هايي كه براي تكميل و بهبود سطح كيفي خدمات لازمند</a:t>
            </a:r>
            <a:r>
              <a:rPr lang="en-US" sz="2400" b="1" dirty="0" smtClean="0">
                <a:cs typeface="B Nazanin" pitchFamily="2" charset="-78"/>
              </a:rPr>
              <a:t>Mura </a:t>
            </a:r>
            <a:r>
              <a:rPr lang="fa-IR" sz="2400" b="1" dirty="0" smtClean="0">
                <a:cs typeface="B Nazanin" pitchFamily="2" charset="-78"/>
              </a:rPr>
              <a:t> به فعاليت هاي سازمان افزوده شوند. اين حركت يا نهضت 3</a:t>
            </a:r>
            <a:r>
              <a:rPr lang="en-US" sz="2400" b="1" dirty="0" smtClean="0">
                <a:cs typeface="B Nazanin" pitchFamily="2" charset="-78"/>
              </a:rPr>
              <a:t>Mu </a:t>
            </a:r>
            <a:r>
              <a:rPr lang="fa-IR" sz="2400" b="1" dirty="0" smtClean="0">
                <a:cs typeface="B Nazanin" pitchFamily="2" charset="-78"/>
              </a:rPr>
              <a:t>اساس اقدامات كارگاه آموزشي گمبا كايزن (كايزن عملي) را تشكيل مي دهد. </a:t>
            </a:r>
          </a:p>
        </p:txBody>
      </p:sp>
      <p:sp>
        <p:nvSpPr>
          <p:cNvPr id="6" name="Line Callout 3 (Border and Accent Bar) 5"/>
          <p:cNvSpPr/>
          <p:nvPr/>
        </p:nvSpPr>
        <p:spPr>
          <a:xfrm flipH="1">
            <a:off x="1214414" y="214290"/>
            <a:ext cx="6500858" cy="714380"/>
          </a:xfrm>
          <a:prstGeom prst="accen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2000" dirty="0" smtClean="0">
                <a:solidFill>
                  <a:srgbClr val="002060"/>
                </a:solidFill>
                <a:cs typeface="B Titr" pitchFamily="2" charset="-78"/>
              </a:rPr>
              <a:t>سه اقدام اساسی جهت تحقق بهبود تدریجی و مستمر در سازمانها:  </a:t>
            </a:r>
            <a:endParaRPr lang="en-US" sz="2000" dirty="0" smtClean="0">
              <a:solidFill>
                <a:srgbClr val="002060"/>
              </a:solidFill>
              <a:cs typeface="B Titr" pitchFamily="2" charset="-78"/>
            </a:endParaRPr>
          </a:p>
        </p:txBody>
      </p:sp>
      <p:pic>
        <p:nvPicPr>
          <p:cNvPr id="12289" name="Picture 1"/>
          <p:cNvPicPr>
            <a:picLocks noChangeAspect="1" noChangeArrowheads="1"/>
          </p:cNvPicPr>
          <p:nvPr/>
        </p:nvPicPr>
        <p:blipFill>
          <a:blip r:embed="rId3" cstate="print">
            <a:lum bright="-10000" contrast="10000"/>
          </a:blip>
          <a:srcRect/>
          <a:stretch>
            <a:fillRect/>
          </a:stretch>
        </p:blipFill>
        <p:spPr bwMode="auto">
          <a:xfrm>
            <a:off x="40788" y="1142984"/>
            <a:ext cx="5102716" cy="357190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aryanote.com/wp-content/uploads/2012/09/002.jpg">
            <a:hlinkClick r:id="rId3"/>
          </p:cNvPr>
          <p:cNvPicPr>
            <a:picLocks noChangeAspect="1" noChangeArrowheads="1"/>
          </p:cNvPicPr>
          <p:nvPr/>
        </p:nvPicPr>
        <p:blipFill>
          <a:blip r:embed="rId4" cstate="print"/>
          <a:srcRect/>
          <a:stretch>
            <a:fillRect/>
          </a:stretch>
        </p:blipFill>
        <p:spPr bwMode="auto">
          <a:xfrm>
            <a:off x="4786314" y="1471605"/>
            <a:ext cx="4076555" cy="1243015"/>
          </a:xfrm>
          <a:prstGeom prst="rect">
            <a:avLst/>
          </a:prstGeom>
          <a:noFill/>
        </p:spPr>
      </p:pic>
      <p:pic>
        <p:nvPicPr>
          <p:cNvPr id="2054" name="Picture 6" descr="http://www.aryanote.com/wp-content/uploads/2012/09/003.jpg">
            <a:hlinkClick r:id="rId5"/>
          </p:cNvPr>
          <p:cNvPicPr>
            <a:picLocks noChangeAspect="1" noChangeArrowheads="1"/>
          </p:cNvPicPr>
          <p:nvPr/>
        </p:nvPicPr>
        <p:blipFill>
          <a:blip r:embed="rId6" cstate="print"/>
          <a:srcRect/>
          <a:stretch>
            <a:fillRect/>
          </a:stretch>
        </p:blipFill>
        <p:spPr bwMode="auto">
          <a:xfrm>
            <a:off x="142844" y="3349831"/>
            <a:ext cx="4429156" cy="1365053"/>
          </a:xfrm>
          <a:prstGeom prst="rect">
            <a:avLst/>
          </a:prstGeom>
          <a:noFill/>
        </p:spPr>
      </p:pic>
      <p:pic>
        <p:nvPicPr>
          <p:cNvPr id="2056" name="Picture 8" descr="http://www.aryanote.com/wp-content/uploads/2012/09/004.jpg">
            <a:hlinkClick r:id="rId7"/>
          </p:cNvPr>
          <p:cNvPicPr>
            <a:picLocks noChangeAspect="1" noChangeArrowheads="1"/>
          </p:cNvPicPr>
          <p:nvPr/>
        </p:nvPicPr>
        <p:blipFill>
          <a:blip r:embed="rId8" cstate="print"/>
          <a:srcRect/>
          <a:stretch>
            <a:fillRect/>
          </a:stretch>
        </p:blipFill>
        <p:spPr bwMode="auto">
          <a:xfrm>
            <a:off x="5000628" y="5186381"/>
            <a:ext cx="2953986" cy="1314453"/>
          </a:xfrm>
          <a:prstGeom prst="rect">
            <a:avLst/>
          </a:prstGeom>
          <a:noFill/>
        </p:spPr>
      </p:pic>
      <p:sp>
        <p:nvSpPr>
          <p:cNvPr id="11" name="Right Arrow 10"/>
          <p:cNvSpPr/>
          <p:nvPr/>
        </p:nvSpPr>
        <p:spPr>
          <a:xfrm>
            <a:off x="357158" y="1428736"/>
            <a:ext cx="4357718" cy="128588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effectLst>
                  <a:glow rad="228600">
                    <a:schemeClr val="accent4">
                      <a:satMod val="175000"/>
                      <a:alpha val="40000"/>
                    </a:schemeClr>
                  </a:glow>
                </a:effectLst>
                <a:cs typeface="B Titr" pitchFamily="2" charset="-78"/>
              </a:rPr>
              <a:t>نمودار برداشت ژاپنی ها از کارکردهای شغلی</a:t>
            </a:r>
            <a:endParaRPr lang="fa-IR" dirty="0">
              <a:solidFill>
                <a:srgbClr val="7030A0"/>
              </a:solidFill>
              <a:effectLst>
                <a:glow rad="228600">
                  <a:schemeClr val="accent4">
                    <a:satMod val="175000"/>
                    <a:alpha val="40000"/>
                  </a:schemeClr>
                </a:glow>
              </a:effectLst>
              <a:cs typeface="B Titr" pitchFamily="2" charset="-78"/>
            </a:endParaRPr>
          </a:p>
        </p:txBody>
      </p:sp>
      <p:sp>
        <p:nvSpPr>
          <p:cNvPr id="12" name="Right Arrow 11"/>
          <p:cNvSpPr/>
          <p:nvPr/>
        </p:nvSpPr>
        <p:spPr>
          <a:xfrm flipH="1">
            <a:off x="4572000" y="3357562"/>
            <a:ext cx="4286280" cy="128588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effectLst>
                  <a:glow rad="228600">
                    <a:schemeClr val="accent4">
                      <a:satMod val="175000"/>
                      <a:alpha val="40000"/>
                    </a:schemeClr>
                  </a:glow>
                </a:effectLst>
                <a:cs typeface="B Titr" pitchFamily="2" charset="-78"/>
              </a:rPr>
              <a:t>نمودار برداشت غربی از کارکردهای شغلی </a:t>
            </a:r>
            <a:endParaRPr lang="fa-IR" dirty="0">
              <a:solidFill>
                <a:srgbClr val="7030A0"/>
              </a:solidFill>
              <a:effectLst>
                <a:glow rad="228600">
                  <a:schemeClr val="accent4">
                    <a:satMod val="175000"/>
                    <a:alpha val="40000"/>
                  </a:schemeClr>
                </a:glow>
              </a:effectLst>
              <a:cs typeface="B Titr" pitchFamily="2" charset="-78"/>
            </a:endParaRPr>
          </a:p>
        </p:txBody>
      </p:sp>
      <p:sp>
        <p:nvSpPr>
          <p:cNvPr id="13" name="Right Arrow 12"/>
          <p:cNvSpPr/>
          <p:nvPr/>
        </p:nvSpPr>
        <p:spPr>
          <a:xfrm>
            <a:off x="509558" y="5214950"/>
            <a:ext cx="4357718" cy="128588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effectLst>
                  <a:glow rad="228600">
                    <a:schemeClr val="accent4">
                      <a:satMod val="175000"/>
                      <a:alpha val="40000"/>
                    </a:schemeClr>
                  </a:glow>
                </a:effectLst>
                <a:cs typeface="B Titr" pitchFamily="2" charset="-78"/>
              </a:rPr>
              <a:t>نمودار کارکردهای شغلی براساس نوآوری</a:t>
            </a:r>
            <a:endParaRPr lang="fa-IR" dirty="0">
              <a:solidFill>
                <a:srgbClr val="7030A0"/>
              </a:solidFill>
              <a:effectLst>
                <a:glow rad="228600">
                  <a:schemeClr val="accent4">
                    <a:satMod val="175000"/>
                    <a:alpha val="40000"/>
                  </a:schemeClr>
                </a:glow>
              </a:effectLst>
              <a:cs typeface="B Titr" pitchFamily="2" charset="-78"/>
            </a:endParaRPr>
          </a:p>
        </p:txBody>
      </p:sp>
      <p:sp>
        <p:nvSpPr>
          <p:cNvPr id="14" name="Down Ribbon 13"/>
          <p:cNvSpPr/>
          <p:nvPr/>
        </p:nvSpPr>
        <p:spPr>
          <a:xfrm>
            <a:off x="928662" y="142852"/>
            <a:ext cx="7358114" cy="928694"/>
          </a:xfrm>
          <a:prstGeom prst="ribbon">
            <a:avLst>
              <a:gd name="adj1" fmla="val 16667"/>
              <a:gd name="adj2" fmla="val 700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02060"/>
                </a:solidFill>
                <a:cs typeface="B Titr" pitchFamily="2" charset="-78"/>
              </a:rPr>
              <a:t>برداشت ژاپن و غرب از وظایف شغلی </a:t>
            </a:r>
            <a:endParaRPr lang="en-US" sz="2800" dirty="0" smtClean="0">
              <a:solidFill>
                <a:srgbClr val="002060"/>
              </a:solidFill>
              <a:cs typeface="B Titr" pitchFamily="2" charset="-78"/>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5786" y="428604"/>
            <a:ext cx="7858180" cy="114300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002060"/>
                </a:solidFill>
                <a:cs typeface="B Titr" pitchFamily="2" charset="-78"/>
              </a:rPr>
              <a:t>ساختار سلسله مراتبی تصمیم در سازمان: </a:t>
            </a:r>
            <a:endParaRPr lang="en-US" sz="3200" dirty="0">
              <a:solidFill>
                <a:srgbClr val="002060"/>
              </a:solidFill>
              <a:cs typeface="B Titr" pitchFamily="2" charset="-78"/>
            </a:endParaRPr>
          </a:p>
        </p:txBody>
      </p:sp>
      <p:pic>
        <p:nvPicPr>
          <p:cNvPr id="56323" name="Picture 3"/>
          <p:cNvPicPr>
            <a:picLocks noChangeAspect="1" noChangeArrowheads="1"/>
          </p:cNvPicPr>
          <p:nvPr/>
        </p:nvPicPr>
        <p:blipFill>
          <a:blip r:embed="rId3" cstate="print">
            <a:lum bright="-10000" contrast="20000"/>
          </a:blip>
          <a:srcRect/>
          <a:stretch>
            <a:fillRect/>
          </a:stretch>
        </p:blipFill>
        <p:spPr bwMode="auto">
          <a:xfrm>
            <a:off x="1214414" y="2265065"/>
            <a:ext cx="6858048" cy="3878579"/>
          </a:xfrm>
          <a:prstGeom prst="rect">
            <a:avLst/>
          </a:prstGeom>
          <a:noFill/>
          <a:ln w="9525">
            <a:noFill/>
            <a:miter lim="800000"/>
            <a:headEnd/>
            <a:tailEnd/>
          </a:ln>
          <a:effectLst/>
        </p:spPr>
      </p:pic>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8596" y="1359836"/>
            <a:ext cx="8215370" cy="5355312"/>
          </a:xfrm>
          <a:prstGeom prst="rect">
            <a:avLst/>
          </a:prstGeom>
        </p:spPr>
        <p:txBody>
          <a:bodyPr wrap="square">
            <a:spAutoFit/>
          </a:bodyPr>
          <a:lstStyle/>
          <a:p>
            <a:pPr algn="just" rtl="1"/>
            <a:r>
              <a:rPr lang="fa-IR" b="1" dirty="0" smtClean="0">
                <a:cs typeface="B Nazanin" pitchFamily="2" charset="-78"/>
              </a:rPr>
              <a:t>مودا از نگاه ژاپني ها به هر فعاليتي اطلاق مي شود كه براي سازمان ها ايجاد هزينه مي كند، اما ارزش افزوده اي توليد نمي كند . به عبارتي مودا مجموعه فعاليت هايي است كه از نظر مشتري نهايي ارزشي ندارد و مشتري تمايلي به پرداخت پول براي اين فعاليت ها ندارد.حال براي آنكه با اين بحث بيشتر آشنا شويم به ذكر ويژگي هاي آن مي پردازيم : آقاي تايي چي اوهنو معاون توليد شركت تويوتا موتورز كه بعدها به نظريه پرداز نظريه تفكر ناب تبديل شد، مودا را به 7 دسته زير تقسيم بندي مي كند:</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1- موداي توليد بيش از نياز بازار</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2- موداي انتظار و تاخير </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3- موداي حمل و نقل </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4- موداي حركت هاي اضافي </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5- موداي انبارش </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6- موداي ايراد در فرآيند </a:t>
            </a:r>
          </a:p>
          <a:p>
            <a:pPr algn="just" rtl="1"/>
            <a:r>
              <a:rPr lang="fa-IR" b="1" dirty="0" smtClean="0">
                <a:effectLst>
                  <a:outerShdw blurRad="38100" dist="38100" dir="2700000" algn="tl">
                    <a:srgbClr val="000000">
                      <a:alpha val="43137"/>
                    </a:srgbClr>
                  </a:outerShdw>
                </a:effectLst>
                <a:cs typeface="B Nazanin" pitchFamily="2" charset="-78"/>
              </a:rPr>
              <a:t/>
            </a:r>
            <a:br>
              <a:rPr lang="fa-IR" b="1" dirty="0" smtClean="0">
                <a:effectLst>
                  <a:outerShdw blurRad="38100" dist="38100" dir="2700000" algn="tl">
                    <a:srgbClr val="000000">
                      <a:alpha val="43137"/>
                    </a:srgbClr>
                  </a:outerShdw>
                </a:effectLst>
                <a:cs typeface="B Nazanin" pitchFamily="2" charset="-78"/>
              </a:rPr>
            </a:br>
            <a:r>
              <a:rPr lang="fa-IR" b="1" dirty="0" smtClean="0">
                <a:effectLst>
                  <a:outerShdw blurRad="38100" dist="38100" dir="2700000" algn="tl">
                    <a:srgbClr val="000000">
                      <a:alpha val="43137"/>
                    </a:srgbClr>
                  </a:outerShdw>
                </a:effectLst>
                <a:cs typeface="B Nazanin" pitchFamily="2" charset="-78"/>
              </a:rPr>
              <a:t>	7- موداي توليد ضايعات و دوباره كاري </a:t>
            </a:r>
            <a:endParaRPr lang="en-US" b="1" dirty="0">
              <a:effectLst>
                <a:outerShdw blurRad="38100" dist="38100" dir="2700000" algn="tl">
                  <a:srgbClr val="000000">
                    <a:alpha val="43137"/>
                  </a:srgbClr>
                </a:outerShdw>
              </a:effectLst>
              <a:cs typeface="B Nazanin" pitchFamily="2" charset="-78"/>
            </a:endParaRPr>
          </a:p>
        </p:txBody>
      </p:sp>
      <p:sp>
        <p:nvSpPr>
          <p:cNvPr id="7" name="Teardrop 6"/>
          <p:cNvSpPr/>
          <p:nvPr/>
        </p:nvSpPr>
        <p:spPr>
          <a:xfrm>
            <a:off x="6286512" y="142852"/>
            <a:ext cx="2286016" cy="1143008"/>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dirty="0" smtClean="0">
                <a:solidFill>
                  <a:srgbClr val="002060"/>
                </a:solidFill>
                <a:effectLst>
                  <a:glow rad="228600">
                    <a:schemeClr val="accent4">
                      <a:satMod val="175000"/>
                      <a:alpha val="40000"/>
                    </a:schemeClr>
                  </a:glow>
                </a:effectLst>
                <a:cs typeface="B Titr" pitchFamily="2" charset="-78"/>
              </a:rPr>
              <a:t>مـودا :</a:t>
            </a:r>
            <a:endParaRPr lang="en-US" sz="4000" dirty="0" smtClean="0">
              <a:solidFill>
                <a:srgbClr val="002060"/>
              </a:solidFill>
              <a:effectLst>
                <a:glow rad="228600">
                  <a:schemeClr val="accent4">
                    <a:satMod val="175000"/>
                    <a:alpha val="40000"/>
                  </a:schemeClr>
                </a:glow>
              </a:effectLst>
              <a:cs typeface="B Titr" pitchFamily="2" charset="-78"/>
            </a:endParaRPr>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ardrop 6"/>
          <p:cNvSpPr/>
          <p:nvPr/>
        </p:nvSpPr>
        <p:spPr>
          <a:xfrm>
            <a:off x="4786314" y="142852"/>
            <a:ext cx="4143404" cy="50006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02060"/>
                </a:solidFill>
                <a:cs typeface="B Titr" pitchFamily="2" charset="-78"/>
              </a:rPr>
              <a:t>انواع اتلاف :</a:t>
            </a:r>
            <a:endParaRPr lang="en-US" sz="2800" dirty="0" smtClean="0">
              <a:solidFill>
                <a:srgbClr val="002060"/>
              </a:solidFill>
              <a:cs typeface="B Titr" pitchFamily="2" charset="-78"/>
            </a:endParaRPr>
          </a:p>
        </p:txBody>
      </p:sp>
      <p:sp>
        <p:nvSpPr>
          <p:cNvPr id="60417" name="Rectangle 1"/>
          <p:cNvSpPr>
            <a:spLocks noChangeArrowheads="1"/>
          </p:cNvSpPr>
          <p:nvPr/>
        </p:nvSpPr>
        <p:spPr bwMode="auto">
          <a:xfrm>
            <a:off x="0" y="769555"/>
            <a:ext cx="9144000" cy="60884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1 ـ اضافه توليد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Over Production</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 :</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اضافه توليد عبارتست از توليد بيشتر از تقاضا يا توليد بسيار زودتر از زمان مورد نياز، اين اضافه توليد خطراتي چون كهنه و دمده شدن، افزايش توليد معيوب، احتمال مجبور شدن به فروش با قيمت پايين محصول يا ضایعات شدن محصول را افزايش مي‌دهد. </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2 ـ خطاها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Defects (</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مواردی چون تحويل دير هنگام، اشتباه در برنامه‌ريزي، تهیه اطلاعات نادرست توليد، توليد كالايي با ويژگيهايي غير مطلوب، استفاده بيش ا زحد از مواد خام يا ايجاد محصول معیوب را شامل مي‌شود.</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3 ـ‌ موجودي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Inventory</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اتلاف موجودي عبارت است از در اختيار داشتن مقادير زياد و ناضروري از مواد خام، موجودی در حال ساخت (</a:t>
            </a:r>
            <a:r>
              <a:rPr kumimoji="0" lang="en-US"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Work In process</a:t>
            </a: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و كالاهاي نيمه </a:t>
            </a:r>
            <a:r>
              <a:rPr kumimoji="0" lang="fa-IR"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تم</a:t>
            </a: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ام و همچنین كالاهاي تمام شده. موجودي بيش از حد موجب هزينه‌هاي اقتصادي بالاتر، هزينه انبارداري بيشتر، مقادير بيشتر معيوبات مي‌شود .</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4 ـ انتقال</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 Transportation)</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 :</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انتقال هرگونه جابجايي مواد كه به ارزش توليدات نمي‌افزايد مثل جابجايي مواد بين واحدهاي توليدي را شامل مي‌شود.ایده آل ترین حالت به این صورت است كه خروجي يك واحد فوراً و بلافاصله به عنوان ورودي و مواد اوليه در واحد بعدی استفاده شود. انتقال موجب خواهد شد تا چرخه توليد طولاني‌تر گردد، استفاده ناموثر از نيروي كار و فضا افزايش يافته و همچنين عاملي در توقفات و مكث‌ها در سيستم توليد به دليل انتظار باشد .</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5ـ انتظار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Waiting</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انتظار عبارت است از زمان هدر رفته در فعالیت كارگران يا ماشين‌ها به خاطر تنگناها يا جريان ناكاراي توليد در كارخانه. </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6 ـ حركت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Motion</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عبارت است از هر نوع حركت فيزيكي يا راه رفتن كارگران كه آنها را از كار اصلي باز دارد يا موجب تأخير در آن ‌شود. به عنوان مثال، راه رفتن جهت پيدا كردن ابزار يا حركات سخت بدنی به دليل عدم رعايت شرايط ارگونو‌مي كه بدیهی است فعالیت كارگران را كند کرده و بازده نیروی کار را کاهش می دهد.</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7ـ تصحيح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Correction</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تصحيح ، يا دوباره‌كاري، زماني اتفاق مي‌افتد كه بعضي فعاليتها بايد دوباره صورت گيرد به اين دليل كه دربار اول درست انجام نشده است. </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تصحيح معمولاً موجب اختلال در جريان يكنواخت توليد و ايجاد تنگناها و توقف در فرایند تولید مي‌شود.</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8-</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 فرايند اضافي (</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Over Processing</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 :</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عبارت است از انجام فعاليتها بيش از آنچه مورد نياز مشتري در ارتباط با كيفيت و ويژگيهاي محصول است. مانند پرداخت كاري نهايي سطوحي كه توسط مشتري ديده نخواهد شد.</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9ـ عدم دسترسي به دانش(</a:t>
            </a:r>
            <a:r>
              <a:rPr kumimoji="0" lang="en-US"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Knowledge Disconnection</a:t>
            </a:r>
            <a:r>
              <a:rPr kumimoji="0" lang="ar-SA" sz="1400" b="1" i="0" u="sng" strike="noStrike" cap="none" normalizeH="0" baseline="0" dirty="0" smtClean="0">
                <a:ln>
                  <a:noFill/>
                </a:ln>
                <a:solidFill>
                  <a:srgbClr val="000000"/>
                </a:solidFill>
                <a:effectLst/>
                <a:latin typeface="Tahoma" pitchFamily="34" charset="0"/>
                <a:ea typeface="Times New Roman" pitchFamily="18" charset="0"/>
                <a:cs typeface="B Titr" pitchFamily="2" charset="-78"/>
              </a:rPr>
              <a:t>):</a:t>
            </a:r>
            <a:endParaRPr kumimoji="0" lang="en-US" sz="1400" b="1" i="0" u="sng" strike="noStrike" cap="none" normalizeH="0" baseline="0" dirty="0" smtClean="0">
              <a:ln>
                <a:noFill/>
              </a:ln>
              <a:solidFill>
                <a:schemeClr val="tx1"/>
              </a:solidFill>
              <a:effectLst/>
              <a:latin typeface="Arial" pitchFamily="34" charset="0"/>
              <a:cs typeface="B Titr"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اين مورد زماني رخ مي‌دهد كه اطلاعات يا دانش زماني يا جايي كه مورد نياز است در اختيار نباشد اطلاعاتی چون اطلاعات فرايند صحيح توليد، ويژگيهاي توليد و راه حل مشكلات احتمالي . فقدان اطلاعات صحيح اغلب موجب ايجاد خطاها و تنگناها خواهد شد. </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214422"/>
            <a:ext cx="7572428" cy="5478423"/>
          </a:xfrm>
          <a:prstGeom prst="rect">
            <a:avLst/>
          </a:prstGeom>
        </p:spPr>
        <p:txBody>
          <a:bodyPr wrap="square">
            <a:spAutoFit/>
          </a:bodyPr>
          <a:lstStyle/>
          <a:p>
            <a:pPr algn="r" rtl="1"/>
            <a:r>
              <a:rPr lang="fa-IR" sz="1400" b="1" dirty="0" smtClean="0">
                <a:cs typeface="B Titr" pitchFamily="2" charset="-78"/>
              </a:rPr>
              <a:t>1- ناحيه نمونه را انتخاب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2- گروه بهبود ( تيم كايزن ) را ايجاد و سازمان دهي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3- داده هاي آماري مورد نياز را در ناحيه نمونه با كمك اعضاي گروه گرد آوري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4- اعضاي شركت كننده را در كارگاه آموزشي با مفاهيم و ابزارهاي بهبود آشنا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5- نظام آراستگي ( 5 ت ) را آغاز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6- مودا ( اتلاف ) ها را شناسايي و فهرستي از آنها تهيه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7- تحليل علل رويداد اتلاف را در ناحيه نمونه انجام دهيد و راه حلهايي را با استفاده از كار گروهي بدست آوريد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8- راه حل هايي را كه عملي ترند انتخاب كنيد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9- هر نوع تغيير فيزيكي در آرايش ناحيه نمونه را بدون فوت وقت انجام دهيد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10- بهبود انجام گرفته را به صورت استاندارد درآوريد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11- موفقيت حاصله را به اطلاع ساير همكارانتان برسانيد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12- نتايج به دست آمده را ارزيابي كنيد تا در مراحل بعدي مورد استفاده قرار گيرند . </a:t>
            </a:r>
            <a:br>
              <a:rPr lang="fa-IR" sz="1400" b="1" dirty="0" smtClean="0">
                <a:cs typeface="B Titr" pitchFamily="2" charset="-78"/>
              </a:rPr>
            </a:br>
            <a:r>
              <a:rPr lang="fa-IR" sz="1400" b="1" dirty="0" smtClean="0">
                <a:cs typeface="B Titr" pitchFamily="2" charset="-78"/>
              </a:rPr>
              <a:t/>
            </a:r>
            <a:br>
              <a:rPr lang="fa-IR" sz="1400" b="1" dirty="0" smtClean="0">
                <a:cs typeface="B Titr" pitchFamily="2" charset="-78"/>
              </a:rPr>
            </a:br>
            <a:r>
              <a:rPr lang="fa-IR" sz="1400" b="1" dirty="0" smtClean="0">
                <a:cs typeface="B Titr" pitchFamily="2" charset="-78"/>
              </a:rPr>
              <a:t>13- به سراغ مشكل بعدي برويد . </a:t>
            </a:r>
            <a:endParaRPr lang="en-US" sz="1400" b="1" dirty="0">
              <a:cs typeface="B Titr" pitchFamily="2" charset="-78"/>
            </a:endParaRPr>
          </a:p>
        </p:txBody>
      </p:sp>
      <p:sp>
        <p:nvSpPr>
          <p:cNvPr id="7" name="Down Ribbon 6"/>
          <p:cNvSpPr/>
          <p:nvPr/>
        </p:nvSpPr>
        <p:spPr>
          <a:xfrm>
            <a:off x="1285852" y="142852"/>
            <a:ext cx="6429420" cy="92869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02060"/>
                </a:solidFill>
                <a:cs typeface="B Titr" pitchFamily="2" charset="-78"/>
              </a:rPr>
              <a:t>مراحل اجرای کایزن:</a:t>
            </a:r>
            <a:endParaRPr lang="en-US" sz="2800" dirty="0" smtClean="0">
              <a:solidFill>
                <a:srgbClr val="002060"/>
              </a:solidFill>
              <a:cs typeface="B Titr" pitchFamily="2" charset="-78"/>
            </a:endParaRPr>
          </a:p>
        </p:txBody>
      </p:sp>
      <p:pic>
        <p:nvPicPr>
          <p:cNvPr id="36866" name="Picture 2" descr="http://www.widerfunnel.com/wp-content/uploads/2007/07/kaizen_method.jpg"/>
          <p:cNvPicPr>
            <a:picLocks noChangeAspect="1" noChangeArrowheads="1"/>
          </p:cNvPicPr>
          <p:nvPr/>
        </p:nvPicPr>
        <p:blipFill>
          <a:blip r:embed="rId2" cstate="print"/>
          <a:srcRect/>
          <a:stretch>
            <a:fillRect/>
          </a:stretch>
        </p:blipFill>
        <p:spPr bwMode="auto">
          <a:xfrm>
            <a:off x="-32" y="1139465"/>
            <a:ext cx="3071802" cy="2360973"/>
          </a:xfrm>
          <a:prstGeom prst="rect">
            <a:avLst/>
          </a:prstGeom>
          <a:noFill/>
        </p:spPr>
      </p:pic>
    </p:spTree>
  </p:cSld>
  <p:clrMapOvr>
    <a:masterClrMapping/>
  </p:clrMapOvr>
  <p:transition spd="slow">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214290"/>
            <a:ext cx="8358246" cy="6617196"/>
          </a:xfrm>
          <a:prstGeom prst="rect">
            <a:avLst/>
          </a:prstGeom>
        </p:spPr>
        <p:txBody>
          <a:bodyPr wrap="square">
            <a:spAutoFit/>
          </a:bodyPr>
          <a:lstStyle/>
          <a:p>
            <a:pPr algn="just" rtl="1"/>
            <a:endParaRPr lang="fa-IR" sz="2800" b="1" u="sng" dirty="0" smtClean="0">
              <a:solidFill>
                <a:srgbClr val="7030A0"/>
              </a:solidFill>
              <a:cs typeface="B Titr" pitchFamily="2" charset="-78"/>
            </a:endParaRPr>
          </a:p>
          <a:p>
            <a:pPr algn="just" rtl="1"/>
            <a:endParaRPr lang="fa-IR" sz="2800" b="1" u="sng" dirty="0" smtClean="0">
              <a:solidFill>
                <a:srgbClr val="7030A0"/>
              </a:solidFill>
              <a:cs typeface="B Titr" pitchFamily="2" charset="-78"/>
            </a:endParaRPr>
          </a:p>
          <a:p>
            <a:pPr algn="just" rtl="1"/>
            <a:endParaRPr lang="fa-IR" sz="2800" b="1" u="sng" dirty="0" smtClean="0">
              <a:solidFill>
                <a:srgbClr val="7030A0"/>
              </a:solidFill>
              <a:cs typeface="B Titr" pitchFamily="2" charset="-78"/>
            </a:endParaRPr>
          </a:p>
          <a:p>
            <a:pPr algn="just" rtl="1"/>
            <a:endParaRPr lang="fa-IR" sz="2800" b="1" u="sng" dirty="0" smtClean="0">
              <a:solidFill>
                <a:srgbClr val="7030A0"/>
              </a:solidFill>
              <a:cs typeface="B Titr" pitchFamily="2" charset="-78"/>
            </a:endParaRPr>
          </a:p>
          <a:p>
            <a:pPr algn="just" rtl="1"/>
            <a:r>
              <a:rPr lang="fa-IR" sz="2800" b="1" u="sng" dirty="0" smtClean="0">
                <a:solidFill>
                  <a:srgbClr val="7030A0"/>
                </a:solidFill>
                <a:effectLst>
                  <a:glow rad="101600">
                    <a:srgbClr val="00B050">
                      <a:alpha val="60000"/>
                    </a:srgbClr>
                  </a:glow>
                </a:effectLst>
                <a:cs typeface="B Titr" pitchFamily="2" charset="-78"/>
              </a:rPr>
              <a:t>* </a:t>
            </a:r>
            <a:r>
              <a:rPr lang="ar-SA" sz="2800" b="1" u="sng" dirty="0" smtClean="0">
                <a:solidFill>
                  <a:srgbClr val="7030A0"/>
                </a:solidFill>
                <a:effectLst>
                  <a:glow rad="101600">
                    <a:srgbClr val="00B050">
                      <a:alpha val="60000"/>
                    </a:srgbClr>
                  </a:glow>
                </a:effectLst>
                <a:cs typeface="B Titr" pitchFamily="2" charset="-78"/>
              </a:rPr>
              <a:t>نظام آراستگی - 5</a:t>
            </a:r>
            <a:r>
              <a:rPr lang="en-US" sz="4800" b="1" u="sng" dirty="0" smtClean="0">
                <a:solidFill>
                  <a:srgbClr val="7030A0"/>
                </a:solidFill>
                <a:effectLst>
                  <a:glow rad="101600">
                    <a:srgbClr val="00B050">
                      <a:alpha val="60000"/>
                    </a:srgbClr>
                  </a:glow>
                </a:effectLst>
                <a:cs typeface="B Titr" pitchFamily="2" charset="-78"/>
              </a:rPr>
              <a:t>s</a:t>
            </a:r>
            <a:r>
              <a:rPr lang="fa-IR" sz="4800" b="1" u="sng" dirty="0" smtClean="0">
                <a:solidFill>
                  <a:srgbClr val="7030A0"/>
                </a:solidFill>
                <a:effectLst>
                  <a:glow rad="101600">
                    <a:srgbClr val="00B050">
                      <a:alpha val="60000"/>
                    </a:srgbClr>
                  </a:glow>
                </a:effectLst>
                <a:cs typeface="B Titr" pitchFamily="2" charset="-78"/>
              </a:rPr>
              <a:t> :</a:t>
            </a:r>
            <a:endParaRPr lang="fa-IR" sz="2800" b="1" u="sng" dirty="0" smtClean="0">
              <a:solidFill>
                <a:srgbClr val="7030A0"/>
              </a:solidFill>
              <a:effectLst>
                <a:glow rad="101600">
                  <a:srgbClr val="00B050">
                    <a:alpha val="60000"/>
                  </a:srgbClr>
                </a:glow>
              </a:effectLst>
              <a:cs typeface="B Titr" pitchFamily="2" charset="-78"/>
            </a:endParaRPr>
          </a:p>
          <a:p>
            <a:pPr algn="just" rtl="1"/>
            <a:endParaRPr lang="fa-IR" sz="1000" b="1" dirty="0" smtClean="0">
              <a:cs typeface="B Nazanin" pitchFamily="2" charset="-78"/>
            </a:endParaRPr>
          </a:p>
          <a:p>
            <a:pPr algn="just" rtl="1"/>
            <a:endParaRPr lang="fa-IR" sz="1000" b="1" dirty="0" smtClean="0">
              <a:cs typeface="B Nazanin" pitchFamily="2" charset="-78"/>
            </a:endParaRPr>
          </a:p>
          <a:p>
            <a:pPr algn="just" rtl="1"/>
            <a:r>
              <a:rPr lang="ar-SA" sz="1000" b="1" dirty="0" smtClean="0">
                <a:cs typeface="B Nazanin" pitchFamily="2" charset="-78"/>
              </a:rPr>
              <a:t/>
            </a:r>
            <a:br>
              <a:rPr lang="ar-SA" sz="1000" b="1" dirty="0" smtClean="0">
                <a:cs typeface="B Nazanin" pitchFamily="2" charset="-78"/>
              </a:rPr>
            </a:br>
            <a:r>
              <a:rPr lang="ar-SA" sz="2400" b="1" dirty="0" smtClean="0">
                <a:cs typeface="B Nazanin" pitchFamily="2" charset="-78"/>
              </a:rPr>
              <a:t>5</a:t>
            </a:r>
            <a:r>
              <a:rPr lang="en-US" sz="2000" b="1" dirty="0" smtClean="0">
                <a:cs typeface="B Nazanin" pitchFamily="2" charset="-78"/>
              </a:rPr>
              <a:t>S </a:t>
            </a:r>
            <a:r>
              <a:rPr lang="fa-IR" sz="2000" b="1" dirty="0" smtClean="0">
                <a:cs typeface="B Nazanin" pitchFamily="2" charset="-78"/>
              </a:rPr>
              <a:t> </a:t>
            </a:r>
            <a:r>
              <a:rPr lang="ar-SA" sz="2000" b="1" dirty="0" smtClean="0">
                <a:cs typeface="B Nazanin" pitchFamily="2" charset="-78"/>
              </a:rPr>
              <a:t>پنج حرف اول كلمات زیر است : </a:t>
            </a:r>
            <a:endParaRPr lang="fa-IR" sz="2000" b="1" dirty="0" smtClean="0">
              <a:cs typeface="B Nazanin" pitchFamily="2" charset="-78"/>
            </a:endParaRPr>
          </a:p>
          <a:p>
            <a:pPr algn="just" rtl="1"/>
            <a:r>
              <a:rPr lang="ar-SA" sz="2000" b="1" dirty="0" smtClean="0">
                <a:cs typeface="B Nazanin" pitchFamily="2" charset="-78"/>
              </a:rPr>
              <a:t/>
            </a:r>
            <a:br>
              <a:rPr lang="ar-SA" sz="2000" b="1" dirty="0" smtClean="0">
                <a:cs typeface="B Nazanin" pitchFamily="2" charset="-78"/>
              </a:rPr>
            </a:br>
            <a:r>
              <a:rPr lang="ar-SA" sz="2000" b="1" u="sng" dirty="0" smtClean="0">
                <a:cs typeface="B Titr" pitchFamily="2" charset="-78"/>
              </a:rPr>
              <a:t>تشخیص : </a:t>
            </a:r>
            <a:r>
              <a:rPr lang="ar-SA" sz="2000" b="1" dirty="0" smtClean="0">
                <a:cs typeface="B Nazanin" pitchFamily="2" charset="-78"/>
              </a:rPr>
              <a:t>به معنی جدا كردن آنچه ضروری است از غیر ضروری ها </a:t>
            </a:r>
            <a:r>
              <a:rPr lang="en-US" sz="2000" b="1" dirty="0" err="1" smtClean="0">
                <a:cs typeface="B Nazanin" pitchFamily="2" charset="-78"/>
              </a:rPr>
              <a:t>Seiri</a:t>
            </a:r>
            <a:r>
              <a:rPr lang="en-US" sz="2000" b="1" dirty="0" smtClean="0">
                <a:cs typeface="B Nazanin" pitchFamily="2" charset="-78"/>
              </a:rPr>
              <a:t> </a:t>
            </a:r>
            <a:endParaRPr lang="fa-IR" sz="2000" b="1" dirty="0" smtClean="0">
              <a:cs typeface="B Nazanin" pitchFamily="2" charset="-78"/>
            </a:endParaRPr>
          </a:p>
          <a:p>
            <a:pPr algn="just" rtl="1"/>
            <a:r>
              <a:rPr lang="en-US" sz="2000" b="1" dirty="0" smtClean="0">
                <a:cs typeface="B Nazanin" pitchFamily="2" charset="-78"/>
              </a:rPr>
              <a:t/>
            </a:r>
            <a:br>
              <a:rPr lang="en-US" sz="2000" b="1" dirty="0" smtClean="0">
                <a:cs typeface="B Nazanin" pitchFamily="2" charset="-78"/>
              </a:rPr>
            </a:br>
            <a:r>
              <a:rPr lang="ar-SA" sz="2000" b="1" u="sng" dirty="0" smtClean="0">
                <a:cs typeface="B Titr" pitchFamily="2" charset="-78"/>
              </a:rPr>
              <a:t>ترتیب : </a:t>
            </a:r>
            <a:r>
              <a:rPr lang="ar-SA" sz="2000" b="1" dirty="0" smtClean="0">
                <a:cs typeface="B Nazanin" pitchFamily="2" charset="-78"/>
              </a:rPr>
              <a:t>سر و سامان دادن به آنچه كه به عنوان ضروری باقی می ماند </a:t>
            </a:r>
            <a:r>
              <a:rPr lang="en-US" sz="2000" b="1" dirty="0" err="1" smtClean="0">
                <a:cs typeface="B Nazanin" pitchFamily="2" charset="-78"/>
              </a:rPr>
              <a:t>Seiton</a:t>
            </a:r>
            <a:r>
              <a:rPr lang="en-US" sz="2000" b="1" dirty="0" smtClean="0">
                <a:cs typeface="B Nazanin" pitchFamily="2" charset="-78"/>
              </a:rPr>
              <a:t> </a:t>
            </a:r>
            <a:endParaRPr lang="fa-IR" sz="2000" b="1" dirty="0" smtClean="0">
              <a:cs typeface="B Nazanin" pitchFamily="2" charset="-78"/>
            </a:endParaRPr>
          </a:p>
          <a:p>
            <a:pPr algn="just" rtl="1"/>
            <a:r>
              <a:rPr lang="en-US" sz="2000" b="1" dirty="0" smtClean="0">
                <a:cs typeface="B Nazanin" pitchFamily="2" charset="-78"/>
              </a:rPr>
              <a:t/>
            </a:r>
            <a:br>
              <a:rPr lang="en-US" sz="2000" b="1" dirty="0" smtClean="0">
                <a:cs typeface="B Nazanin" pitchFamily="2" charset="-78"/>
              </a:rPr>
            </a:br>
            <a:r>
              <a:rPr lang="ar-SA" sz="2000" b="1" u="sng" dirty="0" smtClean="0">
                <a:cs typeface="B Titr" pitchFamily="2" charset="-78"/>
              </a:rPr>
              <a:t>تنظیف(تمیز) : </a:t>
            </a:r>
            <a:r>
              <a:rPr lang="ar-SA" sz="2000" b="1" dirty="0" smtClean="0">
                <a:cs typeface="B Nazanin" pitchFamily="2" charset="-78"/>
              </a:rPr>
              <a:t>پاكسازی و تمیز كردن محل و كلیه اشیا و لوازم مورد نیاز </a:t>
            </a:r>
            <a:r>
              <a:rPr lang="en-US" sz="2000" b="1" dirty="0" err="1" smtClean="0">
                <a:cs typeface="B Nazanin" pitchFamily="2" charset="-78"/>
              </a:rPr>
              <a:t>Seiso</a:t>
            </a:r>
            <a:r>
              <a:rPr lang="en-US" sz="2000" b="1" dirty="0" smtClean="0">
                <a:cs typeface="B Nazanin" pitchFamily="2" charset="-78"/>
              </a:rPr>
              <a:t> </a:t>
            </a:r>
            <a:endParaRPr lang="fa-IR" sz="2000" b="1" dirty="0" smtClean="0">
              <a:cs typeface="B Nazanin" pitchFamily="2" charset="-78"/>
            </a:endParaRPr>
          </a:p>
          <a:p>
            <a:pPr algn="just" rtl="1"/>
            <a:r>
              <a:rPr lang="en-US" sz="2000" b="1" dirty="0" smtClean="0">
                <a:cs typeface="B Nazanin" pitchFamily="2" charset="-78"/>
              </a:rPr>
              <a:t/>
            </a:r>
            <a:br>
              <a:rPr lang="en-US" sz="2000" b="1" dirty="0" smtClean="0">
                <a:cs typeface="B Nazanin" pitchFamily="2" charset="-78"/>
              </a:rPr>
            </a:br>
            <a:r>
              <a:rPr lang="ar-SA" sz="2000" b="1" u="sng" dirty="0" smtClean="0">
                <a:cs typeface="B Titr" pitchFamily="2" charset="-78"/>
              </a:rPr>
              <a:t>تنظیم : </a:t>
            </a:r>
            <a:r>
              <a:rPr lang="ar-SA" sz="2000" b="1" dirty="0" smtClean="0">
                <a:cs typeface="B Nazanin" pitchFamily="2" charset="-78"/>
              </a:rPr>
              <a:t>استاندارد كردن و رویه مند كردن اقداماتی كه فوقا شرح داده شد </a:t>
            </a:r>
            <a:r>
              <a:rPr lang="en-US" sz="2000" b="1" dirty="0" err="1" smtClean="0">
                <a:cs typeface="B Nazanin" pitchFamily="2" charset="-78"/>
              </a:rPr>
              <a:t>Seiketsu</a:t>
            </a:r>
            <a:r>
              <a:rPr lang="en-US" sz="2000" b="1" dirty="0" smtClean="0">
                <a:cs typeface="B Nazanin" pitchFamily="2" charset="-78"/>
              </a:rPr>
              <a:t> </a:t>
            </a:r>
            <a:endParaRPr lang="fa-IR" sz="2000" b="1" dirty="0" smtClean="0">
              <a:cs typeface="B Nazanin" pitchFamily="2" charset="-78"/>
            </a:endParaRPr>
          </a:p>
          <a:p>
            <a:pPr algn="just" rtl="1"/>
            <a:r>
              <a:rPr lang="en-US" sz="2000" b="1" dirty="0" smtClean="0">
                <a:cs typeface="B Nazanin" pitchFamily="2" charset="-78"/>
              </a:rPr>
              <a:t/>
            </a:r>
            <a:br>
              <a:rPr lang="en-US" sz="2000" b="1" dirty="0" smtClean="0">
                <a:cs typeface="B Nazanin" pitchFamily="2" charset="-78"/>
              </a:rPr>
            </a:br>
            <a:r>
              <a:rPr lang="ar-SA" sz="2000" b="1" u="sng" dirty="0" smtClean="0">
                <a:cs typeface="B Titr" pitchFamily="2" charset="-78"/>
              </a:rPr>
              <a:t>تكلیف : </a:t>
            </a:r>
            <a:r>
              <a:rPr lang="ar-SA" sz="2000" b="1" dirty="0" smtClean="0">
                <a:cs typeface="B Nazanin" pitchFamily="2" charset="-78"/>
              </a:rPr>
              <a:t>ایجاد بسترها و سازوكارهای لازم برای رعایت همگانی این استانداردها </a:t>
            </a:r>
            <a:r>
              <a:rPr lang="en-US" sz="2000" b="1" dirty="0" err="1" smtClean="0">
                <a:cs typeface="B Nazanin" pitchFamily="2" charset="-78"/>
              </a:rPr>
              <a:t>Shitsuke</a:t>
            </a:r>
            <a:r>
              <a:rPr lang="en-US" sz="2000" b="1" dirty="0" smtClean="0">
                <a:cs typeface="B Nazanin" pitchFamily="2" charset="-78"/>
              </a:rPr>
              <a:t> </a:t>
            </a:r>
          </a:p>
          <a:p>
            <a:pPr algn="just" rtl="1"/>
            <a:endParaRPr lang="ar-SA" sz="1000" b="1" dirty="0">
              <a:cs typeface="B Nazanin" pitchFamily="2" charset="-78"/>
            </a:endParaRPr>
          </a:p>
        </p:txBody>
      </p:sp>
      <p:pic>
        <p:nvPicPr>
          <p:cNvPr id="6" name="Picture 2" descr="http://www.tpfeurope.com/5S_image.gif"/>
          <p:cNvPicPr>
            <a:picLocks noChangeAspect="1" noChangeArrowheads="1"/>
          </p:cNvPicPr>
          <p:nvPr/>
        </p:nvPicPr>
        <p:blipFill>
          <a:blip r:embed="rId3" cstate="print">
            <a:lum bright="-20000" contrast="20000"/>
          </a:blip>
          <a:srcRect/>
          <a:stretch>
            <a:fillRect/>
          </a:stretch>
        </p:blipFill>
        <p:spPr bwMode="auto">
          <a:xfrm>
            <a:off x="142845" y="82715"/>
            <a:ext cx="4643469" cy="3489161"/>
          </a:xfrm>
          <a:prstGeom prst="rect">
            <a:avLst/>
          </a:prstGeom>
          <a:noFill/>
        </p:spPr>
      </p:pic>
      <p:sp>
        <p:nvSpPr>
          <p:cNvPr id="16385" name="Rectangle 1"/>
          <p:cNvSpPr>
            <a:spLocks noChangeArrowheads="1"/>
          </p:cNvSpPr>
          <p:nvPr/>
        </p:nvSpPr>
        <p:spPr bwMode="auto">
          <a:xfrm>
            <a:off x="5072066" y="372661"/>
            <a:ext cx="3786182" cy="12548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1300" b="1" i="0" u="none" strike="noStrike" cap="none" normalizeH="0" baseline="0" dirty="0" smtClean="0">
                <a:ln>
                  <a:noFill/>
                </a:ln>
                <a:solidFill>
                  <a:schemeClr val="tx1"/>
                </a:solidFill>
                <a:latin typeface="Tahoma" pitchFamily="34" charset="0"/>
                <a:cs typeface="Tahoma" pitchFamily="34" charset="0"/>
              </a:rPr>
              <a:t>در حیطه کسب وکار ، کایزن ابزارها و عناصر متعددی را به کار می گیرد . دوایر کیفیت ، کانبان</a:t>
            </a:r>
            <a:r>
              <a:rPr kumimoji="0" lang="en-US" sz="1300" b="1" i="0" u="none" strike="noStrike" cap="none" normalizeH="0" baseline="0" dirty="0" smtClean="0">
                <a:ln>
                  <a:noFill/>
                </a:ln>
                <a:solidFill>
                  <a:schemeClr val="tx1"/>
                </a:solidFill>
                <a:latin typeface="Tahoma" pitchFamily="34" charset="0"/>
                <a:cs typeface="Tahoma" pitchFamily="34" charset="0"/>
              </a:rPr>
              <a:t> ، </a:t>
            </a:r>
            <a:r>
              <a:rPr kumimoji="0" lang="ar-SA" sz="1300" b="1" i="0" u="none" strike="noStrike" cap="none" normalizeH="0" baseline="0" dirty="0" smtClean="0">
                <a:ln>
                  <a:noFill/>
                </a:ln>
                <a:solidFill>
                  <a:srgbClr val="FF0000"/>
                </a:solidFill>
                <a:latin typeface="Tahoma" pitchFamily="34" charset="0"/>
                <a:cs typeface="Tahoma" pitchFamily="34" charset="0"/>
              </a:rPr>
              <a:t>نظام پیشنهادات</a:t>
            </a:r>
            <a:r>
              <a:rPr kumimoji="0" lang="en-US" sz="1300" b="1" i="0" u="none" strike="noStrike" cap="none" normalizeH="0" baseline="0" dirty="0" smtClean="0">
                <a:ln>
                  <a:noFill/>
                </a:ln>
                <a:solidFill>
                  <a:srgbClr val="000000"/>
                </a:solidFill>
                <a:latin typeface="Tahoma" pitchFamily="34" charset="0"/>
                <a:cs typeface="Tahoma" pitchFamily="34" charset="0"/>
              </a:rPr>
              <a:t> </a:t>
            </a:r>
            <a:r>
              <a:rPr kumimoji="0" lang="en-US" sz="1300" b="1" i="0" u="none" strike="noStrike" cap="none" normalizeH="0" baseline="0" dirty="0" smtClean="0">
                <a:ln>
                  <a:noFill/>
                </a:ln>
                <a:solidFill>
                  <a:schemeClr val="tx1"/>
                </a:solidFill>
                <a:latin typeface="Tahoma" pitchFamily="34" charset="0"/>
                <a:cs typeface="Tahoma" pitchFamily="34" charset="0"/>
              </a:rPr>
              <a:t>، </a:t>
            </a:r>
            <a:r>
              <a:rPr kumimoji="0" lang="en-US" sz="1300" b="1" i="0" u="none" strike="noStrike" cap="none" normalizeH="0" baseline="0" dirty="0" smtClean="0">
                <a:ln>
                  <a:noFill/>
                </a:ln>
                <a:solidFill>
                  <a:srgbClr val="FF0000"/>
                </a:solidFill>
                <a:latin typeface="Tahoma" pitchFamily="34" charset="0"/>
                <a:cs typeface="Tahoma" pitchFamily="34" charset="0"/>
              </a:rPr>
              <a:t>5S </a:t>
            </a:r>
            <a:r>
              <a:rPr kumimoji="0" lang="ar-SA" sz="1300" b="1" i="0" u="none" strike="noStrike" cap="none" normalizeH="0" baseline="0" dirty="0" smtClean="0">
                <a:ln>
                  <a:noFill/>
                </a:ln>
                <a:solidFill>
                  <a:schemeClr val="tx1"/>
                </a:solidFill>
                <a:latin typeface="Tahoma" pitchFamily="34" charset="0"/>
                <a:cs typeface="Tahoma" pitchFamily="34" charset="0"/>
              </a:rPr>
              <a:t>از جمله عناصری هستند که در سیستم کایزن وجود دارند</a:t>
            </a:r>
            <a:r>
              <a:rPr kumimoji="0" lang="en-US" sz="1300" b="1" i="0" u="none" strike="noStrike" cap="none" normalizeH="0" baseline="0" dirty="0" smtClean="0">
                <a:ln>
                  <a:noFill/>
                </a:ln>
                <a:solidFill>
                  <a:schemeClr val="tx1"/>
                </a:solidFill>
                <a:latin typeface="Tahoma" pitchFamily="34" charset="0"/>
                <a:cs typeface="Tahoma" pitchFamily="34" charset="0"/>
              </a:rPr>
              <a:t> .</a:t>
            </a:r>
            <a:endParaRPr kumimoji="0" lang="en-US" sz="1800" b="1" i="0" u="none" strike="noStrike" cap="none" normalizeH="0" baseline="0" dirty="0" smtClean="0">
              <a:ln>
                <a:noFill/>
              </a:ln>
              <a:solidFill>
                <a:schemeClr val="tx1"/>
              </a:solidFill>
              <a:latin typeface="Arial" pitchFamily="34" charset="0"/>
              <a:cs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698390"/>
            <a:ext cx="8643998" cy="5016758"/>
          </a:xfrm>
          <a:prstGeom prst="rect">
            <a:avLst/>
          </a:prstGeom>
        </p:spPr>
        <p:txBody>
          <a:bodyPr wrap="square">
            <a:spAutoFit/>
          </a:bodyPr>
          <a:lstStyle/>
          <a:p>
            <a:pPr algn="just" rtl="1"/>
            <a:r>
              <a:rPr lang="fa-IR" sz="2000" b="1" dirty="0" smtClean="0">
                <a:cs typeface="B Nazanin" pitchFamily="2" charset="-78"/>
              </a:rPr>
              <a:t>در زبان‌ ژاپنی، گمبا </a:t>
            </a:r>
            <a:r>
              <a:rPr lang="en-US" sz="2000" b="1" dirty="0" smtClean="0">
                <a:cs typeface="B Nazanin" pitchFamily="2" charset="-78"/>
              </a:rPr>
              <a:t>GEMBA </a:t>
            </a:r>
            <a:r>
              <a:rPr lang="fa-IR" sz="2000" b="1" dirty="0" smtClean="0">
                <a:cs typeface="B Nazanin" pitchFamily="2" charset="-78"/>
              </a:rPr>
              <a:t> به‌ معنای‌ محل‌ واقعی‌ و جایی‌ است‌ که‌</a:t>
            </a:r>
          </a:p>
          <a:p>
            <a:pPr algn="just" rtl="1"/>
            <a:r>
              <a:rPr lang="fa-IR" sz="2000" b="1" dirty="0" smtClean="0">
                <a:cs typeface="B Nazanin" pitchFamily="2" charset="-78"/>
              </a:rPr>
              <a:t>عملیات‌ اصلی‌ سازمان‌ در آن‌ انجام‌ می‌شود. در صنعت‌ ژاپن، واژه‌ گمبا</a:t>
            </a:r>
          </a:p>
          <a:p>
            <a:pPr algn="just" rtl="1"/>
            <a:r>
              <a:rPr lang="fa-IR" sz="2000" b="1" dirty="0" smtClean="0">
                <a:cs typeface="B Nazanin" pitchFamily="2" charset="-78"/>
              </a:rPr>
              <a:t>به‌ اندازه‌ واژه‌ کایزن ( بهبود مستمر)‌ شهرت‌ دارد. دو واژه‌ کایزن‌ و گمبا، </a:t>
            </a:r>
          </a:p>
          <a:p>
            <a:pPr algn="just" rtl="1"/>
            <a:r>
              <a:rPr lang="fa-IR" sz="2000" b="1" dirty="0" smtClean="0">
                <a:cs typeface="B Nazanin" pitchFamily="2" charset="-78"/>
              </a:rPr>
              <a:t>واژه‌هایی‌ هستند که‌ در قلب‌ مدیران‌ ژاپنی‌ جای‌ دارند و مدیران‌ معمولاً‌ تصمیمات‌ خود را براساس‌ درک‌ کامل‌ این‌ دو واژه‌ اتخاذ می‌کنند.</a:t>
            </a:r>
          </a:p>
          <a:p>
            <a:pPr algn="just" rtl="1"/>
            <a:r>
              <a:rPr lang="fa-IR" sz="2000" b="1" dirty="0" smtClean="0">
                <a:cs typeface="B Nazanin" pitchFamily="2" charset="-78"/>
              </a:rPr>
              <a:t>یکی از اصول مدیریتی در کایزن می گوید ، باید بهبود در محل اشکال و حادثه مورد بررسی قرار گیرد و اسم این اصل را گمبا به معنی محل واقعی انجام کار یا بروز مشکل ، گذاشته اند . </a:t>
            </a:r>
          </a:p>
          <a:p>
            <a:pPr algn="just" rtl="1"/>
            <a:endParaRPr lang="fa-IR" sz="2000" b="1" dirty="0" smtClean="0">
              <a:cs typeface="B Nazanin" pitchFamily="2" charset="-78"/>
            </a:endParaRPr>
          </a:p>
          <a:p>
            <a:pPr algn="just" rtl="1"/>
            <a:r>
              <a:rPr lang="fa-IR" sz="2000" b="1" dirty="0" smtClean="0">
                <a:cs typeface="B Nazanin" pitchFamily="2" charset="-78"/>
              </a:rPr>
              <a:t>بر اساس &lt;&lt; گمبا کایزن &gt;&gt; مدیران از لاک بیرون می آیند و در متن کار قرار می گیرند و سطح مشارکت را به معنای واقعی آن توسعه می بخشند و گره ها را با نگاهی صحیح و ملموس می گشایند .</a:t>
            </a:r>
          </a:p>
          <a:p>
            <a:pPr algn="just" rtl="1"/>
            <a:endParaRPr lang="fa-IR" sz="2000" b="1" dirty="0" smtClean="0">
              <a:cs typeface="B Nazanin" pitchFamily="2" charset="-78"/>
            </a:endParaRPr>
          </a:p>
          <a:p>
            <a:pPr algn="just" rtl="1"/>
            <a:r>
              <a:rPr lang="fa-IR" sz="2000" b="1" dirty="0" smtClean="0">
                <a:cs typeface="B Nazanin" pitchFamily="2" charset="-78"/>
              </a:rPr>
              <a:t>گمبای ژاپنی به معنای محل واقعی انجام کارهاست که اصطلاحا برای کارگاه تولید و یاهر محلی به کار می رود که عملا کارهای ارزش افرین در ان انجام می شود . این اصطلاح معمولابراین امر تاکید دارد که بهبود واقعی فقط با تمرکز بر کارگاه و ازطریق مشاهده مستقیم شرایطی به دست می اید که کارها در ان انجام می شود. ماساکی ایمایی یکی از محققین معروف کایزن گمباکایزن را روشی مبتنی بر عقل سلیم می داند. </a:t>
            </a:r>
          </a:p>
        </p:txBody>
      </p:sp>
      <p:sp>
        <p:nvSpPr>
          <p:cNvPr id="3" name="Down Arrow Callout 2"/>
          <p:cNvSpPr/>
          <p:nvPr/>
        </p:nvSpPr>
        <p:spPr>
          <a:xfrm>
            <a:off x="3286116" y="142852"/>
            <a:ext cx="5000660" cy="128588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02060"/>
                </a:solidFill>
                <a:cs typeface="B Titr" pitchFamily="2" charset="-78"/>
              </a:rPr>
              <a:t>گمبا محل واقعی انجام کار :</a:t>
            </a:r>
            <a:endParaRPr lang="en-US" sz="2800" dirty="0" smtClean="0">
              <a:solidFill>
                <a:srgbClr val="002060"/>
              </a:solidFill>
              <a:cs typeface="B Titr" pitchFamily="2" charset="-78"/>
            </a:endParaRPr>
          </a:p>
        </p:txBody>
      </p:sp>
      <p:pic>
        <p:nvPicPr>
          <p:cNvPr id="41986" name="Picture 2"/>
          <p:cNvPicPr>
            <a:picLocks noChangeAspect="1" noChangeArrowheads="1"/>
          </p:cNvPicPr>
          <p:nvPr/>
        </p:nvPicPr>
        <p:blipFill>
          <a:blip r:embed="rId3" cstate="print"/>
          <a:srcRect/>
          <a:stretch>
            <a:fillRect/>
          </a:stretch>
        </p:blipFill>
        <p:spPr bwMode="auto">
          <a:xfrm>
            <a:off x="0" y="0"/>
            <a:ext cx="2638425" cy="2714625"/>
          </a:xfrm>
          <a:prstGeom prst="rect">
            <a:avLst/>
          </a:prstGeom>
          <a:ln>
            <a:noFill/>
          </a:ln>
          <a:effectLst>
            <a:softEdge rad="112500"/>
          </a:effectLst>
        </p:spPr>
      </p:pic>
    </p:spTree>
  </p:cSld>
  <p:clrMapOvr>
    <a:masterClrMapping/>
  </p:clrMapOvr>
  <p:transition spd="slow">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14290"/>
            <a:ext cx="8358246" cy="6394058"/>
          </a:xfrm>
          <a:prstGeom prst="rect">
            <a:avLst/>
          </a:prstGeom>
        </p:spPr>
        <p:txBody>
          <a:bodyPr wrap="square">
            <a:spAutoFit/>
          </a:bodyPr>
          <a:lstStyle/>
          <a:p>
            <a:pPr algn="just" rtl="1">
              <a:lnSpc>
                <a:spcPct val="150000"/>
              </a:lnSpc>
            </a:pPr>
            <a:r>
              <a:rPr lang="fa-IR" sz="2400" b="1" dirty="0" smtClean="0">
                <a:cs typeface="B Nazanin" pitchFamily="2" charset="-78"/>
              </a:rPr>
              <a:t>* فعاليت هاي اصلي شركت ها براي كسب سود به سه بخش عمده تقسيم ميشودكه عبارتنداز:</a:t>
            </a:r>
          </a:p>
          <a:p>
            <a:pPr algn="just" rtl="1">
              <a:lnSpc>
                <a:spcPct val="150000"/>
              </a:lnSpc>
            </a:pPr>
            <a:endParaRPr lang="fa-IR" sz="900" b="1" dirty="0" smtClean="0">
              <a:cs typeface="B Nazanin" pitchFamily="2" charset="-78"/>
            </a:endParaRPr>
          </a:p>
          <a:p>
            <a:pPr algn="just" rtl="1">
              <a:lnSpc>
                <a:spcPct val="150000"/>
              </a:lnSpc>
            </a:pPr>
            <a:r>
              <a:rPr lang="fa-IR" sz="3600" b="1" dirty="0" smtClean="0">
                <a:effectLst>
                  <a:glow rad="228600">
                    <a:schemeClr val="accent4">
                      <a:satMod val="175000"/>
                      <a:alpha val="40000"/>
                    </a:schemeClr>
                  </a:glow>
                </a:effectLst>
                <a:cs typeface="B Nazanin" pitchFamily="2" charset="-78"/>
              </a:rPr>
              <a:t>	1) توسعه يافتگي</a:t>
            </a:r>
            <a:endParaRPr lang="en-US" sz="3600" b="1" dirty="0" smtClean="0">
              <a:effectLst>
                <a:glow rad="228600">
                  <a:schemeClr val="accent4">
                    <a:satMod val="175000"/>
                    <a:alpha val="40000"/>
                  </a:schemeClr>
                </a:glow>
              </a:effectLst>
              <a:cs typeface="B Nazanin" pitchFamily="2" charset="-78"/>
            </a:endParaRPr>
          </a:p>
          <a:p>
            <a:pPr algn="just" rtl="1">
              <a:lnSpc>
                <a:spcPct val="150000"/>
              </a:lnSpc>
            </a:pPr>
            <a:r>
              <a:rPr lang="fa-IR" sz="3600" b="1" dirty="0" smtClean="0">
                <a:effectLst>
                  <a:glow rad="228600">
                    <a:schemeClr val="accent4">
                      <a:satMod val="175000"/>
                      <a:alpha val="40000"/>
                    </a:schemeClr>
                  </a:glow>
                </a:effectLst>
                <a:cs typeface="B Nazanin" pitchFamily="2" charset="-78"/>
              </a:rPr>
              <a:t>	2) توليد</a:t>
            </a:r>
            <a:endParaRPr lang="en-US" sz="3600" b="1" dirty="0" smtClean="0">
              <a:effectLst>
                <a:glow rad="228600">
                  <a:schemeClr val="accent4">
                    <a:satMod val="175000"/>
                    <a:alpha val="40000"/>
                  </a:schemeClr>
                </a:glow>
              </a:effectLst>
              <a:cs typeface="B Nazanin" pitchFamily="2" charset="-78"/>
            </a:endParaRPr>
          </a:p>
          <a:p>
            <a:pPr algn="just" rtl="1">
              <a:lnSpc>
                <a:spcPct val="150000"/>
              </a:lnSpc>
            </a:pPr>
            <a:r>
              <a:rPr lang="fa-IR" sz="3600" b="1" dirty="0" smtClean="0">
                <a:effectLst>
                  <a:glow rad="228600">
                    <a:schemeClr val="accent4">
                      <a:satMod val="175000"/>
                      <a:alpha val="40000"/>
                    </a:schemeClr>
                  </a:glow>
                </a:effectLst>
                <a:cs typeface="B Nazanin" pitchFamily="2" charset="-78"/>
              </a:rPr>
              <a:t>	3) فروش</a:t>
            </a:r>
          </a:p>
          <a:p>
            <a:pPr algn="just" rtl="1">
              <a:lnSpc>
                <a:spcPct val="150000"/>
              </a:lnSpc>
            </a:pPr>
            <a:endParaRPr lang="fa-IR" sz="3600" b="1" dirty="0" smtClean="0">
              <a:cs typeface="B Nazanin" pitchFamily="2" charset="-78"/>
            </a:endParaRPr>
          </a:p>
          <a:p>
            <a:pPr algn="just" rtl="1">
              <a:lnSpc>
                <a:spcPct val="150000"/>
              </a:lnSpc>
            </a:pPr>
            <a:r>
              <a:rPr lang="fa-IR" sz="2400" b="1" dirty="0" smtClean="0">
                <a:cs typeface="B Nazanin" pitchFamily="2" charset="-78"/>
              </a:rPr>
              <a:t>* هيچ شركتي بدون اين فعاليت ها نميتواند به حيات خود ادامه دهد.گمبا در حقيقت به معناي محل واقعي اين فعاليت هاست.</a:t>
            </a:r>
          </a:p>
          <a:p>
            <a:pPr algn="just" rtl="1">
              <a:lnSpc>
                <a:spcPct val="150000"/>
              </a:lnSpc>
            </a:pPr>
            <a:r>
              <a:rPr lang="fa-IR" sz="2400" b="1" dirty="0" smtClean="0">
                <a:cs typeface="B Nazanin" pitchFamily="2" charset="-78"/>
              </a:rPr>
              <a:t>* اگر مشتري را پادشاه فرض كنيم، گمبا، مقامي بالاترازپادشاه دارد.</a:t>
            </a:r>
            <a:endParaRPr lang="en-US" sz="2400" b="1" dirty="0">
              <a:cs typeface="B Nazanin" pitchFamily="2" charset="-78"/>
            </a:endParaRPr>
          </a:p>
        </p:txBody>
      </p:sp>
      <p:pic>
        <p:nvPicPr>
          <p:cNvPr id="44034" name="Picture 2"/>
          <p:cNvPicPr>
            <a:picLocks noChangeAspect="1" noChangeArrowheads="1"/>
          </p:cNvPicPr>
          <p:nvPr/>
        </p:nvPicPr>
        <p:blipFill>
          <a:blip r:embed="rId3" cstate="print"/>
          <a:srcRect/>
          <a:stretch>
            <a:fillRect/>
          </a:stretch>
        </p:blipFill>
        <p:spPr bwMode="auto">
          <a:xfrm>
            <a:off x="2000231" y="989901"/>
            <a:ext cx="2786083" cy="3582107"/>
          </a:xfrm>
          <a:prstGeom prst="rect">
            <a:avLst/>
          </a:prstGeom>
          <a:ln>
            <a:noFill/>
          </a:ln>
          <a:effectLst>
            <a:softEdge rad="112500"/>
          </a:effectLst>
        </p:spPr>
      </p:pic>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TJ7xZkbj5ow1Azl_P0_4lY_nkPtNG_Oo-M5QZKNxb8kC7L4OtoBQ"/>
          <p:cNvPicPr>
            <a:picLocks noChangeAspect="1" noChangeArrowheads="1"/>
          </p:cNvPicPr>
          <p:nvPr/>
        </p:nvPicPr>
        <p:blipFill>
          <a:blip r:embed="rId3" cstate="print">
            <a:lum bright="-20000" contrast="20000"/>
          </a:blip>
          <a:srcRect/>
          <a:stretch>
            <a:fillRect/>
          </a:stretch>
        </p:blipFill>
        <p:spPr bwMode="auto">
          <a:xfrm>
            <a:off x="131592" y="142876"/>
            <a:ext cx="3368838" cy="3000372"/>
          </a:xfrm>
          <a:prstGeom prst="rect">
            <a:avLst/>
          </a:prstGeom>
          <a:ln>
            <a:noFill/>
          </a:ln>
          <a:effectLst>
            <a:softEdge rad="112500"/>
          </a:effectLst>
        </p:spPr>
      </p:pic>
      <p:sp>
        <p:nvSpPr>
          <p:cNvPr id="3" name="Flowchart: Multidocument 2"/>
          <p:cNvSpPr/>
          <p:nvPr/>
        </p:nvSpPr>
        <p:spPr>
          <a:xfrm>
            <a:off x="5500694" y="571480"/>
            <a:ext cx="3071834" cy="164307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dirty="0" smtClean="0">
                <a:solidFill>
                  <a:srgbClr val="002060"/>
                </a:solidFill>
                <a:effectLst>
                  <a:glow rad="228600">
                    <a:schemeClr val="accent4">
                      <a:satMod val="175000"/>
                      <a:alpha val="40000"/>
                    </a:schemeClr>
                  </a:glow>
                </a:effectLst>
                <a:cs typeface="B Titr" pitchFamily="2" charset="-78"/>
              </a:rPr>
              <a:t>کایزن :</a:t>
            </a:r>
            <a:endParaRPr lang="en-US" sz="4800" dirty="0">
              <a:solidFill>
                <a:srgbClr val="002060"/>
              </a:solidFill>
              <a:effectLst>
                <a:glow rad="228600">
                  <a:schemeClr val="accent4">
                    <a:satMod val="175000"/>
                    <a:alpha val="40000"/>
                  </a:schemeClr>
                </a:glow>
              </a:effectLst>
              <a:cs typeface="B Titr" pitchFamily="2" charset="-78"/>
            </a:endParaRPr>
          </a:p>
        </p:txBody>
      </p:sp>
      <p:sp>
        <p:nvSpPr>
          <p:cNvPr id="4" name="Rectangle 3"/>
          <p:cNvSpPr/>
          <p:nvPr/>
        </p:nvSpPr>
        <p:spPr>
          <a:xfrm>
            <a:off x="2285984" y="3382408"/>
            <a:ext cx="5929354" cy="3046988"/>
          </a:xfrm>
          <a:prstGeom prst="rect">
            <a:avLst/>
          </a:prstGeom>
        </p:spPr>
        <p:txBody>
          <a:bodyPr wrap="square">
            <a:spAutoFit/>
          </a:bodyPr>
          <a:lstStyle/>
          <a:p>
            <a:pPr algn="just" rtl="1"/>
            <a:r>
              <a:rPr lang="fa-IR" sz="3200" b="1" dirty="0" smtClean="0">
                <a:cs typeface="B Nazanin" pitchFamily="2" charset="-78"/>
              </a:rPr>
              <a:t>* در زبان ژاپنی کایزن یعنی : بهبود مستمر و مداوم، توام با مشارکت همه افرادی است که در یک شرکت یا یک سازمان (مدیریت ارشد، مدیران و کارگران)، بکار مشغولند می باشد که تقریباً کم هزینه است.</a:t>
            </a:r>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28794" y="1928802"/>
            <a:ext cx="6286544" cy="4524315"/>
          </a:xfrm>
          <a:prstGeom prst="rect">
            <a:avLst/>
          </a:prstGeom>
        </p:spPr>
        <p:txBody>
          <a:bodyPr wrap="square">
            <a:spAutoFit/>
          </a:bodyPr>
          <a:lstStyle/>
          <a:p>
            <a:pPr algn="just" rtl="1">
              <a:lnSpc>
                <a:spcPct val="150000"/>
              </a:lnSpc>
              <a:buFont typeface="Wingdings" pitchFamily="2" charset="2"/>
              <a:buChar char="q"/>
            </a:pPr>
            <a:r>
              <a:rPr lang="fa-IR" sz="2400" b="1" dirty="0" smtClean="0">
                <a:cs typeface="B Nazanin" pitchFamily="2" charset="-78"/>
              </a:rPr>
              <a:t> بررسی‌ مشکلات‌ و تفکر درباره‌ راه‌حلها</a:t>
            </a:r>
          </a:p>
          <a:p>
            <a:pPr algn="just" rtl="1">
              <a:lnSpc>
                <a:spcPct val="150000"/>
              </a:lnSpc>
              <a:buFont typeface="Wingdings" pitchFamily="2" charset="2"/>
              <a:buChar char="q"/>
            </a:pPr>
            <a:r>
              <a:rPr lang="fa-IR" sz="2400" b="1" dirty="0" smtClean="0">
                <a:cs typeface="B Nazanin" pitchFamily="2" charset="-78"/>
              </a:rPr>
              <a:t> مقاومت‌ کم‌ در برابر تغییر</a:t>
            </a:r>
          </a:p>
          <a:p>
            <a:pPr algn="just" rtl="1">
              <a:lnSpc>
                <a:spcPct val="150000"/>
              </a:lnSpc>
              <a:buFont typeface="Wingdings" pitchFamily="2" charset="2"/>
              <a:buChar char="q"/>
            </a:pPr>
            <a:r>
              <a:rPr lang="fa-IR" sz="2400" b="1" dirty="0" smtClean="0">
                <a:cs typeface="B Nazanin" pitchFamily="2" charset="-78"/>
              </a:rPr>
              <a:t> واقعی‌ بودن‌ راه‌حلهای‌ ساده‌ پیشنهادی</a:t>
            </a:r>
          </a:p>
          <a:p>
            <a:pPr algn="just" rtl="1">
              <a:lnSpc>
                <a:spcPct val="150000"/>
              </a:lnSpc>
              <a:buFont typeface="Wingdings" pitchFamily="2" charset="2"/>
              <a:buChar char="q"/>
            </a:pPr>
            <a:r>
              <a:rPr lang="fa-IR" sz="2400" b="1" dirty="0" smtClean="0">
                <a:cs typeface="B Nazanin" pitchFamily="2" charset="-78"/>
              </a:rPr>
              <a:t> اجرای‌ راه‌حلها با تاکید بر عقل‌ سلیم‌ و هزینه‌ پایین</a:t>
            </a:r>
          </a:p>
          <a:p>
            <a:pPr algn="just" rtl="1">
              <a:lnSpc>
                <a:spcPct val="150000"/>
              </a:lnSpc>
              <a:buFont typeface="Wingdings" pitchFamily="2" charset="2"/>
              <a:buChar char="q"/>
            </a:pPr>
            <a:r>
              <a:rPr lang="fa-IR" sz="2400" b="1" dirty="0" smtClean="0">
                <a:cs typeface="B Nazanin" pitchFamily="2" charset="-78"/>
              </a:rPr>
              <a:t> لذت‌ کارکنان‌ از کار و رضایت‌ از بهبودها در کارها</a:t>
            </a:r>
          </a:p>
          <a:p>
            <a:pPr algn="just" rtl="1">
              <a:lnSpc>
                <a:spcPct val="150000"/>
              </a:lnSpc>
              <a:buFont typeface="Wingdings" pitchFamily="2" charset="2"/>
              <a:buChar char="q"/>
            </a:pPr>
            <a:r>
              <a:rPr lang="fa-IR" sz="2400" b="1" dirty="0" smtClean="0">
                <a:cs typeface="B Nazanin" pitchFamily="2" charset="-78"/>
              </a:rPr>
              <a:t> شکوفایی‌ اثربخشی‌ کارها</a:t>
            </a:r>
          </a:p>
          <a:p>
            <a:pPr algn="just" rtl="1">
              <a:lnSpc>
                <a:spcPct val="150000"/>
              </a:lnSpc>
              <a:buFont typeface="Wingdings" pitchFamily="2" charset="2"/>
              <a:buChar char="q"/>
            </a:pPr>
            <a:r>
              <a:rPr lang="fa-IR" sz="2400" b="1" dirty="0" smtClean="0">
                <a:cs typeface="B Nazanin" pitchFamily="2" charset="-78"/>
              </a:rPr>
              <a:t>تفکر درباره‌ فرایند بهبود، ضمن‌ انجام‌ فعالیتهای‌ روزانه</a:t>
            </a:r>
          </a:p>
          <a:p>
            <a:pPr algn="just" rtl="1">
              <a:lnSpc>
                <a:spcPct val="150000"/>
              </a:lnSpc>
              <a:buFont typeface="Wingdings" pitchFamily="2" charset="2"/>
              <a:buChar char="q"/>
            </a:pPr>
            <a:r>
              <a:rPr lang="fa-IR" sz="2400" b="1" dirty="0" smtClean="0">
                <a:cs typeface="B Nazanin" pitchFamily="2" charset="-78"/>
              </a:rPr>
              <a:t> عدم‌ نیاز به‌ تائید مدیریت‌ ارشد برای‌ ایجاد تغییر </a:t>
            </a:r>
            <a:endParaRPr lang="fa-IR" sz="2400" b="1" dirty="0">
              <a:cs typeface="B Nazanin" pitchFamily="2" charset="-78"/>
            </a:endParaRPr>
          </a:p>
        </p:txBody>
      </p:sp>
      <p:sp>
        <p:nvSpPr>
          <p:cNvPr id="6" name="Flowchart: Multidocument 5"/>
          <p:cNvSpPr/>
          <p:nvPr/>
        </p:nvSpPr>
        <p:spPr>
          <a:xfrm>
            <a:off x="5000628" y="285728"/>
            <a:ext cx="3643338" cy="150019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002060"/>
                </a:solidFill>
                <a:cs typeface="B Titr" pitchFamily="2" charset="-78"/>
              </a:rPr>
              <a:t>فواید مدیریت گمبا :</a:t>
            </a:r>
            <a:endParaRPr lang="en-US" sz="3200" dirty="0">
              <a:solidFill>
                <a:srgbClr val="002060"/>
              </a:solidFill>
              <a:cs typeface="B Titr" pitchFamily="2" charset="-78"/>
            </a:endParaRPr>
          </a:p>
        </p:txBody>
      </p:sp>
    </p:spTree>
  </p:cSld>
  <p:clrMapOvr>
    <a:masterClrMapping/>
  </p:clrMapOvr>
  <p:transition spd="slow">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290"/>
            <a:ext cx="8501122" cy="6124754"/>
          </a:xfrm>
          <a:prstGeom prst="rect">
            <a:avLst/>
          </a:prstGeom>
        </p:spPr>
        <p:txBody>
          <a:bodyPr wrap="square">
            <a:spAutoFit/>
          </a:bodyPr>
          <a:lstStyle/>
          <a:p>
            <a:pPr algn="just" rtl="1"/>
            <a:r>
              <a:rPr lang="fa-IR" sz="2800" b="1" u="sng" dirty="0" smtClean="0">
                <a:solidFill>
                  <a:srgbClr val="7030A0"/>
                </a:solidFill>
                <a:cs typeface="B Titr" pitchFamily="2" charset="-78"/>
              </a:rPr>
              <a:t>* مدیریت‌ کیفیت‌ در گمبا: </a:t>
            </a:r>
          </a:p>
          <a:p>
            <a:pPr algn="just" rtl="1"/>
            <a:r>
              <a:rPr lang="fa-IR" sz="2800" b="1" dirty="0" smtClean="0">
                <a:cs typeface="B Nazanin" pitchFamily="2" charset="-78"/>
              </a:rPr>
              <a:t>در مقوله‌ کیفیت، هزینه‌ تولید و تحویل‌ به‌ موقع‌ سفارش‌ مشتری، از یکدیگر جدا نیستند. بسیاری‌ از فعالیتهایی‌ که‌ در گمبا صورت‌ می‌گیرد صرفاً‌ به‌ مهارت‌ کارکنان‌ بستگی‌ دارد و مدیریت‌ آنها به‌ندرت‌ از پایین‌ به‌ بالا شکل‌ می‌گیرد(.‌در گمبا معنای‌ چنین‌ تفکری‌ این‌ است‌ که‌ افراد سازمان‌ متعهد می‌شوند که‌ هرگز هیچ‌ کالای‌ نامرغوبی‌ تحویل‌ نگیرند، هرگز قطعه‌ یا کالای‌ معیوبی‌ را به‌ مرحله‌ بعدی‌ فرایند ارسال‌ نکنند و کالای‌ نامرغوبی‌ را تولید نکنند </a:t>
            </a:r>
          </a:p>
          <a:p>
            <a:pPr algn="just" rtl="1"/>
            <a:endParaRPr lang="fa-IR" sz="2800" b="1" dirty="0" smtClean="0">
              <a:cs typeface="B Nazanin" pitchFamily="2" charset="-78"/>
            </a:endParaRPr>
          </a:p>
          <a:p>
            <a:pPr algn="just" rtl="1"/>
            <a:r>
              <a:rPr lang="fa-IR" sz="2800" b="1" u="sng" dirty="0" smtClean="0">
                <a:solidFill>
                  <a:srgbClr val="7030A0"/>
                </a:solidFill>
                <a:cs typeface="B Titr" pitchFamily="2" charset="-78"/>
              </a:rPr>
              <a:t>* بنیان‌ خانه‌ گمبا:</a:t>
            </a:r>
          </a:p>
          <a:p>
            <a:pPr algn="just" rtl="1"/>
            <a:r>
              <a:rPr lang="fa-IR" sz="2800" b="1" dirty="0" smtClean="0">
                <a:cs typeface="B Nazanin" pitchFamily="2" charset="-78"/>
              </a:rPr>
              <a:t>بنیان‌ خانه‌ گمبا بر مشارکت‌ کارکنان‌ استوار است. مشارکت‌ کارکنان‌ شامل: کارگروهی، ایجاد روحیه‌ خودانضباطی، چرخه‌های‌ کیفیت، ارائه‌ پیشنهاد، پی‌جوئیهای‌ مستمر، ارتباطات‌ نیروی‌ انسانی، توسعه‌ مهارتها و مدیریت‌ دیداری‌ است‌. </a:t>
            </a:r>
            <a:endParaRPr lang="fa-IR" sz="2800" b="1" dirty="0">
              <a:cs typeface="B Nazanin" pitchFamily="2" charset="-78"/>
            </a:endParaRPr>
          </a:p>
        </p:txBody>
      </p:sp>
    </p:spTree>
  </p:cSld>
  <p:clrMapOvr>
    <a:masterClrMapping/>
  </p:clrMapOvr>
  <p:transition spd="slow">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85794"/>
            <a:ext cx="8358246" cy="5324535"/>
          </a:xfrm>
          <a:prstGeom prst="rect">
            <a:avLst/>
          </a:prstGeom>
        </p:spPr>
        <p:txBody>
          <a:bodyPr wrap="square">
            <a:spAutoFit/>
          </a:bodyPr>
          <a:lstStyle/>
          <a:p>
            <a:pPr algn="just" rtl="1"/>
            <a:r>
              <a:rPr lang="fa-IR" sz="4000" b="1" dirty="0" smtClean="0">
                <a:solidFill>
                  <a:srgbClr val="7030A0"/>
                </a:solidFill>
                <a:effectLst>
                  <a:glow rad="101600">
                    <a:srgbClr val="FFFF00">
                      <a:alpha val="60000"/>
                    </a:srgbClr>
                  </a:glow>
                </a:effectLst>
                <a:cs typeface="B Titr" pitchFamily="2" charset="-78"/>
              </a:rPr>
              <a:t>* قوانين طلايي مديريت گمبا :</a:t>
            </a:r>
          </a:p>
          <a:p>
            <a:pPr algn="just" rtl="1"/>
            <a:endParaRPr lang="fa-IR" sz="4000" b="1" dirty="0" smtClean="0">
              <a:solidFill>
                <a:srgbClr val="7030A0"/>
              </a:solidFill>
              <a:cs typeface="B Titr" pitchFamily="2" charset="-78"/>
            </a:endParaRPr>
          </a:p>
          <a:p>
            <a:pPr algn="just" rtl="1"/>
            <a:endParaRPr lang="fa-IR" sz="2000" b="1" dirty="0" smtClean="0">
              <a:cs typeface="B Nazanin" pitchFamily="2" charset="-78"/>
            </a:endParaRPr>
          </a:p>
          <a:p>
            <a:pPr algn="just" rtl="1"/>
            <a:r>
              <a:rPr lang="fa-IR" sz="2400" b="1" u="sng" dirty="0" smtClean="0">
                <a:effectLst>
                  <a:glow rad="101600">
                    <a:srgbClr val="FFFF00">
                      <a:alpha val="60000"/>
                    </a:srgbClr>
                  </a:glow>
                </a:effectLst>
                <a:cs typeface="B Titr" pitchFamily="2" charset="-78"/>
              </a:rPr>
              <a:t>قانون اول: </a:t>
            </a:r>
            <a:r>
              <a:rPr lang="fa-IR" sz="2400" b="1" dirty="0" smtClean="0">
                <a:cs typeface="B Nazanin" pitchFamily="2" charset="-78"/>
              </a:rPr>
              <a:t>مراجعه به گمبا و جستجوي علت وقوع مشكل</a:t>
            </a:r>
          </a:p>
          <a:p>
            <a:pPr algn="just" rtl="1"/>
            <a:endParaRPr lang="fa-IR" sz="2400" b="1" dirty="0" smtClean="0">
              <a:cs typeface="B Nazanin" pitchFamily="2" charset="-78"/>
            </a:endParaRPr>
          </a:p>
          <a:p>
            <a:pPr algn="just" rtl="1"/>
            <a:r>
              <a:rPr lang="fa-IR" sz="2400" b="1" u="sng" dirty="0" smtClean="0">
                <a:effectLst>
                  <a:glow rad="101600">
                    <a:srgbClr val="FFFF00">
                      <a:alpha val="60000"/>
                    </a:srgbClr>
                  </a:glow>
                </a:effectLst>
                <a:cs typeface="B Titr" pitchFamily="2" charset="-78"/>
              </a:rPr>
              <a:t>قانون دوم: </a:t>
            </a:r>
            <a:r>
              <a:rPr lang="fa-IR" sz="2400" b="1" dirty="0" smtClean="0">
                <a:cs typeface="B Nazanin" pitchFamily="2" charset="-78"/>
              </a:rPr>
              <a:t>بازبيني تجهيزات، ابزار، مواد و تمام موارد مرتبط با گمبا</a:t>
            </a:r>
          </a:p>
          <a:p>
            <a:pPr algn="just" rtl="1"/>
            <a:endParaRPr lang="en-US" sz="2400" b="1" i="1" dirty="0" smtClean="0">
              <a:cs typeface="B Nazanin" pitchFamily="2" charset="-78"/>
            </a:endParaRPr>
          </a:p>
          <a:p>
            <a:pPr algn="just" rtl="1"/>
            <a:r>
              <a:rPr lang="fa-IR" sz="2400" b="1" u="sng" dirty="0" smtClean="0">
                <a:effectLst>
                  <a:glow rad="101600">
                    <a:srgbClr val="FFFF00">
                      <a:alpha val="60000"/>
                    </a:srgbClr>
                  </a:glow>
                </a:effectLst>
                <a:cs typeface="B Titr" pitchFamily="2" charset="-78"/>
              </a:rPr>
              <a:t>قانون سوم: </a:t>
            </a:r>
            <a:r>
              <a:rPr lang="fa-IR" sz="2400" b="1" dirty="0" smtClean="0">
                <a:cs typeface="B Nazanin" pitchFamily="2" charset="-78"/>
              </a:rPr>
              <a:t>اتخاذ تصميمات موقت و مقطعي براي رفع مشكل در گمبا</a:t>
            </a:r>
          </a:p>
          <a:p>
            <a:pPr algn="just" rtl="1"/>
            <a:endParaRPr lang="en-US" sz="2400" b="1" dirty="0" smtClean="0">
              <a:cs typeface="B Nazanin" pitchFamily="2" charset="-78"/>
            </a:endParaRPr>
          </a:p>
          <a:p>
            <a:pPr algn="just" rtl="1"/>
            <a:r>
              <a:rPr lang="fa-IR" sz="2400" b="1" u="sng" dirty="0" smtClean="0">
                <a:effectLst>
                  <a:glow rad="101600">
                    <a:srgbClr val="FFFF00">
                      <a:alpha val="60000"/>
                    </a:srgbClr>
                  </a:glow>
                </a:effectLst>
                <a:cs typeface="B Titr" pitchFamily="2" charset="-78"/>
              </a:rPr>
              <a:t>قانون چهارم:</a:t>
            </a:r>
            <a:r>
              <a:rPr lang="fa-IR" sz="2400" b="1" dirty="0" smtClean="0">
                <a:effectLst>
                  <a:glow rad="101600">
                    <a:srgbClr val="FFFF00">
                      <a:alpha val="60000"/>
                    </a:srgbClr>
                  </a:glow>
                </a:effectLst>
                <a:cs typeface="B Titr" pitchFamily="2" charset="-78"/>
              </a:rPr>
              <a:t> </a:t>
            </a:r>
            <a:r>
              <a:rPr lang="fa-IR" sz="2400" b="1" dirty="0" smtClean="0">
                <a:cs typeface="B Nazanin" pitchFamily="2" charset="-78"/>
              </a:rPr>
              <a:t>ريشه يابي علت و معلول</a:t>
            </a:r>
          </a:p>
          <a:p>
            <a:pPr algn="just" rtl="1"/>
            <a:endParaRPr lang="en-US" sz="2400" b="1" dirty="0" smtClean="0">
              <a:cs typeface="B Nazanin" pitchFamily="2" charset="-78"/>
            </a:endParaRPr>
          </a:p>
          <a:p>
            <a:pPr algn="just" rtl="1"/>
            <a:r>
              <a:rPr lang="fa-IR" sz="2400" b="1" u="sng" dirty="0" smtClean="0">
                <a:effectLst>
                  <a:glow rad="101600">
                    <a:srgbClr val="FFFF00">
                      <a:alpha val="60000"/>
                    </a:srgbClr>
                  </a:glow>
                </a:effectLst>
                <a:cs typeface="B Titr" pitchFamily="2" charset="-78"/>
              </a:rPr>
              <a:t>قانون پنجم: </a:t>
            </a:r>
            <a:r>
              <a:rPr lang="fa-IR" sz="2400" b="1" dirty="0" smtClean="0">
                <a:cs typeface="B Nazanin" pitchFamily="2" charset="-78"/>
              </a:rPr>
              <a:t>طراحي ، استقراروآموزش استانداردهاي نوين، براي پيشگيري از وقوع مجدد مشكل</a:t>
            </a:r>
            <a:endParaRPr lang="en-US" sz="2400" dirty="0">
              <a:cs typeface="B Nazanin" pitchFamily="2" charset="-78"/>
            </a:endParaRPr>
          </a:p>
        </p:txBody>
      </p:sp>
    </p:spTree>
  </p:cSld>
  <p:clrMapOvr>
    <a:masterClrMapping/>
  </p:clrMapOvr>
  <p:transition spd="slow">
    <p:pull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2143116"/>
            <a:ext cx="6858048" cy="3970318"/>
          </a:xfrm>
          <a:prstGeom prst="rect">
            <a:avLst/>
          </a:prstGeom>
        </p:spPr>
        <p:txBody>
          <a:bodyPr wrap="square">
            <a:spAutoFit/>
          </a:bodyPr>
          <a:lstStyle/>
          <a:p>
            <a:pPr algn="just" rtl="1">
              <a:lnSpc>
                <a:spcPct val="150000"/>
              </a:lnSpc>
            </a:pPr>
            <a:r>
              <a:rPr lang="fa-IR" sz="2400" b="1" dirty="0" smtClean="0">
                <a:cs typeface="B Nazanin" pitchFamily="2" charset="-78"/>
              </a:rPr>
              <a:t>فعالیتهای روزانه سازمانها براساس فرمول توافق شده ای میان کارکنان می باشد. هنگامی که این فرمول ها قابل فهم و روشن در چارچوبی مشخص باشد استاندارد نامیده می شود.</a:t>
            </a:r>
          </a:p>
          <a:p>
            <a:pPr algn="just" rtl="1">
              <a:lnSpc>
                <a:spcPct val="150000"/>
              </a:lnSpc>
            </a:pPr>
            <a:r>
              <a:rPr lang="fa-IR" sz="2400" b="1" dirty="0" smtClean="0">
                <a:cs typeface="B Nazanin" pitchFamily="2" charset="-78"/>
              </a:rPr>
              <a:t>مدیر مشتاقی که سعی در بهبود کیفیت عملکرد شرکت خود دارد سطح استانداردهای محیط کار را ارتقاء می دهد. </a:t>
            </a:r>
          </a:p>
          <a:p>
            <a:pPr algn="just" rtl="1">
              <a:lnSpc>
                <a:spcPct val="150000"/>
              </a:lnSpc>
            </a:pPr>
            <a:r>
              <a:rPr lang="fa-IR" sz="2400" b="1" dirty="0" smtClean="0">
                <a:cs typeface="B Nazanin" pitchFamily="2" charset="-78"/>
              </a:rPr>
              <a:t>مدیر دو وظیفه اساسی یعنی،  1) نگهداری و 2) بهبود مستمر را بر عهده دارد.</a:t>
            </a:r>
            <a:endParaRPr lang="en-US" sz="2400" dirty="0">
              <a:cs typeface="B Nazanin" pitchFamily="2" charset="-78"/>
            </a:endParaRPr>
          </a:p>
        </p:txBody>
      </p:sp>
      <p:sp>
        <p:nvSpPr>
          <p:cNvPr id="3" name="Wave 2"/>
          <p:cNvSpPr/>
          <p:nvPr/>
        </p:nvSpPr>
        <p:spPr>
          <a:xfrm>
            <a:off x="1785918" y="500042"/>
            <a:ext cx="5572164" cy="1357322"/>
          </a:xfrm>
          <a:prstGeom prst="wav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4000" b="1" dirty="0" smtClean="0">
                <a:solidFill>
                  <a:srgbClr val="7030A0"/>
                </a:solidFill>
                <a:cs typeface="B Titr" pitchFamily="2" charset="-78"/>
              </a:rPr>
              <a:t>*استاندارد سازی در کایزن:</a:t>
            </a:r>
            <a:endParaRPr lang="en-US" sz="4000" dirty="0"/>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1928802"/>
            <a:ext cx="6500858" cy="4524315"/>
          </a:xfrm>
          <a:prstGeom prst="rect">
            <a:avLst/>
          </a:prstGeom>
        </p:spPr>
        <p:txBody>
          <a:bodyPr wrap="square">
            <a:spAutoFit/>
          </a:bodyPr>
          <a:lstStyle/>
          <a:p>
            <a:pPr algn="just" rtl="1">
              <a:lnSpc>
                <a:spcPct val="150000"/>
              </a:lnSpc>
            </a:pPr>
            <a:r>
              <a:rPr lang="fa-IR" sz="2400" b="1" dirty="0" smtClean="0">
                <a:cs typeface="B Nazanin" pitchFamily="2" charset="-78"/>
              </a:rPr>
              <a:t>مدیر باید هرگونه اشتباهی درگمبا نظیر ضایعات تولید و یا مشتری ناراضی را شناسایی و جهت جلوگیری از تکرار و حذف نارسایی مشهودرویه های مربوطه را بازنگری نماید.</a:t>
            </a:r>
          </a:p>
          <a:p>
            <a:pPr algn="just" rtl="1">
              <a:lnSpc>
                <a:spcPct val="150000"/>
              </a:lnSpc>
            </a:pPr>
            <a:r>
              <a:rPr lang="fa-IR" sz="2400" b="1" dirty="0" smtClean="0">
                <a:cs typeface="B Nazanin" pitchFamily="2" charset="-78"/>
              </a:rPr>
              <a:t>مدیریت باید چرخه استاندارد سازی ، اقدام، ممیزی و اقدام اصلاحی را در حال گردش نگهدارد. اقدام بعدی وضع موجود به سوی وضع مطلوب تر ترقی داده شود.</a:t>
            </a:r>
          </a:p>
          <a:p>
            <a:pPr algn="just" rtl="1">
              <a:lnSpc>
                <a:spcPct val="150000"/>
              </a:lnSpc>
            </a:pPr>
            <a:r>
              <a:rPr lang="fa-IR" sz="2400" b="1" dirty="0" smtClean="0">
                <a:cs typeface="B Nazanin" pitchFamily="2" charset="-78"/>
              </a:rPr>
              <a:t>وقتی بهبود در سازمان جاری شد، استانداردهای نوین حاکم و سطح بالاتری از استانداردها در فرآیند جاری می شود.</a:t>
            </a:r>
            <a:endParaRPr lang="en-US" sz="2400" dirty="0">
              <a:cs typeface="B Nazanin" pitchFamily="2" charset="-78"/>
            </a:endParaRPr>
          </a:p>
        </p:txBody>
      </p:sp>
      <p:sp>
        <p:nvSpPr>
          <p:cNvPr id="3" name="Flowchart: Sequential Access Storage 2"/>
          <p:cNvSpPr/>
          <p:nvPr/>
        </p:nvSpPr>
        <p:spPr>
          <a:xfrm>
            <a:off x="1214414" y="214290"/>
            <a:ext cx="7215238" cy="157163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solidFill>
                  <a:srgbClr val="7030A0"/>
                </a:solidFill>
                <a:cs typeface="B Titr" pitchFamily="2" charset="-78"/>
              </a:rPr>
              <a:t>* نگهداری و بهبود استانداردها :</a:t>
            </a: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5357826"/>
            <a:ext cx="8358246" cy="1015663"/>
          </a:xfrm>
          <a:prstGeom prst="rect">
            <a:avLst/>
          </a:prstGeom>
        </p:spPr>
        <p:txBody>
          <a:bodyPr wrap="square">
            <a:spAutoFit/>
          </a:bodyPr>
          <a:lstStyle/>
          <a:p>
            <a:pPr algn="just" rtl="1">
              <a:lnSpc>
                <a:spcPct val="150000"/>
              </a:lnSpc>
            </a:pPr>
            <a:r>
              <a:rPr lang="fa-IR" sz="2000" b="1" dirty="0" smtClean="0">
                <a:cs typeface="B Nazanin" pitchFamily="2" charset="-78"/>
              </a:rPr>
              <a:t>واژه استاندارد برای ژاپنی ها به مفهوم فرایندی است که برای کارکنان ضامن ایمنی و آسایش برای سازمان مقرون به صرفه و بهره ور برای مشتریان ضامن کیفیت باشد.</a:t>
            </a:r>
            <a:endParaRPr lang="en-US" sz="1200" dirty="0">
              <a:cs typeface="B Nazanin" pitchFamily="2" charset="-78"/>
            </a:endParaRPr>
          </a:p>
        </p:txBody>
      </p:sp>
      <p:sp>
        <p:nvSpPr>
          <p:cNvPr id="4" name="Rectangle 3"/>
          <p:cNvSpPr/>
          <p:nvPr/>
        </p:nvSpPr>
        <p:spPr>
          <a:xfrm>
            <a:off x="428596" y="1928802"/>
            <a:ext cx="8358246" cy="3323987"/>
          </a:xfrm>
          <a:prstGeom prst="rect">
            <a:avLst/>
          </a:prstGeom>
        </p:spPr>
        <p:txBody>
          <a:bodyPr wrap="square">
            <a:spAutoFit/>
          </a:bodyPr>
          <a:lstStyle/>
          <a:p>
            <a:pPr algn="just" rtl="1">
              <a:lnSpc>
                <a:spcPct val="150000"/>
              </a:lnSpc>
              <a:buFont typeface="Arial" pitchFamily="34" charset="0"/>
              <a:buChar char="•"/>
            </a:pPr>
            <a:r>
              <a:rPr lang="fa-IR" sz="2000" b="1" dirty="0" smtClean="0">
                <a:solidFill>
                  <a:srgbClr val="7030A0"/>
                </a:solidFill>
                <a:cs typeface="B Titr" pitchFamily="2" charset="-78"/>
              </a:rPr>
              <a:t>استانداردهای مدیریتی : </a:t>
            </a:r>
            <a:r>
              <a:rPr lang="fa-IR" sz="2000" b="1" dirty="0" smtClean="0">
                <a:cs typeface="B Nazanin" pitchFamily="2" charset="-78"/>
              </a:rPr>
              <a:t>به مقررات داخلی شرکت و مدیریت نیروی کار می پردازد.</a:t>
            </a:r>
          </a:p>
          <a:p>
            <a:pPr algn="just" rtl="1">
              <a:lnSpc>
                <a:spcPct val="150000"/>
              </a:lnSpc>
            </a:pPr>
            <a:r>
              <a:rPr lang="fa-IR" sz="2000" b="1" dirty="0" smtClean="0">
                <a:solidFill>
                  <a:srgbClr val="7030A0"/>
                </a:solidFill>
                <a:cs typeface="B Nazanin" pitchFamily="2" charset="-78"/>
              </a:rPr>
              <a:t>که جهت اداره امور کارکنان و شامل بخشنامه ها، قوانین و مقررات و خط مشی های مدیریتی ، شرح مشاغل ، قوانین مربوط به امور مالی و نظایر آن است.</a:t>
            </a:r>
            <a:endParaRPr lang="fa-IR" sz="2000" b="1" dirty="0" smtClean="0">
              <a:solidFill>
                <a:srgbClr val="7030A0"/>
              </a:solidFill>
              <a:cs typeface="B Titr" pitchFamily="2" charset="-78"/>
            </a:endParaRPr>
          </a:p>
          <a:p>
            <a:pPr algn="just" rtl="1">
              <a:lnSpc>
                <a:spcPct val="150000"/>
              </a:lnSpc>
              <a:buFont typeface="Arial" pitchFamily="34" charset="0"/>
              <a:buChar char="•"/>
            </a:pPr>
            <a:r>
              <a:rPr lang="fa-IR" sz="2000" b="1" dirty="0" smtClean="0">
                <a:solidFill>
                  <a:srgbClr val="7030A0"/>
                </a:solidFill>
                <a:cs typeface="B Titr" pitchFamily="2" charset="-78"/>
              </a:rPr>
              <a:t>استانداردهای عملیاتی : </a:t>
            </a:r>
            <a:r>
              <a:rPr lang="fa-IR" sz="2000" b="1" dirty="0" smtClean="0">
                <a:cs typeface="B Nazanin" pitchFamily="2" charset="-78"/>
              </a:rPr>
              <a:t>به انتظارات و خواسته های مشتری در تحقق اهداف سه گانه فوق</a:t>
            </a:r>
            <a:br>
              <a:rPr lang="fa-IR" sz="2000" b="1" dirty="0" smtClean="0">
                <a:cs typeface="B Nazanin" pitchFamily="2" charset="-78"/>
              </a:rPr>
            </a:br>
            <a:r>
              <a:rPr lang="fa-IR" sz="2000" b="1" dirty="0" smtClean="0">
                <a:cs typeface="B Nazanin" pitchFamily="2" charset="-78"/>
              </a:rPr>
              <a:t>می پردازند و رضایت مشتری را مورد توجه قرار می دهند.</a:t>
            </a:r>
          </a:p>
          <a:p>
            <a:pPr algn="just" rtl="1">
              <a:lnSpc>
                <a:spcPct val="150000"/>
              </a:lnSpc>
            </a:pPr>
            <a:r>
              <a:rPr lang="fa-IR" sz="2000" b="1" dirty="0" smtClean="0">
                <a:solidFill>
                  <a:srgbClr val="7030A0"/>
                </a:solidFill>
                <a:cs typeface="B Nazanin" pitchFamily="2" charset="-78"/>
              </a:rPr>
              <a:t>که شامل رویه هایی است که کارکنان برای تحقق اهداف سه گانه یعنی کیفیت مطلوب، کاهش هزینه های تولید و تحویل به موقع سفارش مشتری می باشد.</a:t>
            </a:r>
            <a:endParaRPr lang="en-US" sz="1200" dirty="0">
              <a:cs typeface="B Nazanin" pitchFamily="2" charset="-78"/>
            </a:endParaRPr>
          </a:p>
        </p:txBody>
      </p:sp>
      <p:sp>
        <p:nvSpPr>
          <p:cNvPr id="5" name="Rectangular Callout 4"/>
          <p:cNvSpPr/>
          <p:nvPr/>
        </p:nvSpPr>
        <p:spPr>
          <a:xfrm>
            <a:off x="1071538" y="357166"/>
            <a:ext cx="7072362" cy="1143008"/>
          </a:xfrm>
          <a:prstGeom prst="wedgeRectCallout">
            <a:avLst>
              <a:gd name="adj1" fmla="val 36055"/>
              <a:gd name="adj2" fmla="val 8602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600" b="1" dirty="0" smtClean="0">
                <a:solidFill>
                  <a:srgbClr val="7030A0"/>
                </a:solidFill>
                <a:cs typeface="B Titr" pitchFamily="2" charset="-78"/>
              </a:rPr>
              <a:t>* استانداردهای مدیریتی و عملیاتی :</a:t>
            </a:r>
            <a:endParaRPr lang="en-US" sz="3600" dirty="0"/>
          </a:p>
        </p:txBody>
      </p:sp>
    </p:spTree>
  </p:cSld>
  <p:clrMapOvr>
    <a:masterClrMapping/>
  </p:clrMapOvr>
  <p:transition spd="slow">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28736"/>
            <a:ext cx="9144032" cy="5443798"/>
          </a:xfrm>
          <a:prstGeom prst="rect">
            <a:avLst/>
          </a:prstGeom>
        </p:spPr>
        <p:txBody>
          <a:bodyPr wrap="square">
            <a:spAutoFit/>
          </a:bodyPr>
          <a:lstStyle/>
          <a:p>
            <a:pPr marL="457200" indent="-457200" algn="just" rtl="1">
              <a:lnSpc>
                <a:spcPct val="150000"/>
              </a:lnSpc>
              <a:buAutoNum type="arabicPeriod"/>
            </a:pPr>
            <a:r>
              <a:rPr lang="fa-IR" sz="2600" b="1" dirty="0" smtClean="0">
                <a:cs typeface="B Nazanin" pitchFamily="2" charset="-78"/>
              </a:rPr>
              <a:t>استانداردها بیانگر بهترین و آسان ترین و ایمن ترین راه برای انجام عملیات</a:t>
            </a:r>
          </a:p>
          <a:p>
            <a:pPr marL="457200" indent="-457200" algn="just" rtl="1">
              <a:lnSpc>
                <a:spcPct val="150000"/>
              </a:lnSpc>
              <a:buAutoNum type="arabicPeriod"/>
            </a:pPr>
            <a:r>
              <a:rPr lang="fa-IR" sz="2600" b="1" dirty="0" smtClean="0">
                <a:cs typeface="B Nazanin" pitchFamily="2" charset="-78"/>
              </a:rPr>
              <a:t>استانداردها بهترین راه را برای حفظ دانش فنی  ایجاد مهارت نشان می دهند</a:t>
            </a:r>
          </a:p>
          <a:p>
            <a:pPr marL="457200" indent="-457200" algn="just" rtl="1">
              <a:lnSpc>
                <a:spcPct val="150000"/>
              </a:lnSpc>
              <a:buAutoNum type="arabicPeriod"/>
            </a:pPr>
            <a:r>
              <a:rPr lang="fa-IR" sz="2600" b="1" dirty="0" smtClean="0">
                <a:cs typeface="B Nazanin" pitchFamily="2" charset="-78"/>
              </a:rPr>
              <a:t>استانداردها ساز و کاری برای سنجش و ارزیابی عملکردها هستند</a:t>
            </a:r>
          </a:p>
          <a:p>
            <a:pPr marL="457200" indent="-457200" algn="just" rtl="1">
              <a:lnSpc>
                <a:spcPct val="150000"/>
              </a:lnSpc>
              <a:buAutoNum type="arabicPeriod"/>
            </a:pPr>
            <a:r>
              <a:rPr lang="fa-IR" sz="2600" b="1" dirty="0" smtClean="0">
                <a:cs typeface="B Nazanin" pitchFamily="2" charset="-78"/>
              </a:rPr>
              <a:t>استانداردها ارتباط بین علت و معلول را مشخص می سازند</a:t>
            </a:r>
          </a:p>
          <a:p>
            <a:pPr marL="457200" indent="-457200" algn="just" rtl="1">
              <a:lnSpc>
                <a:spcPct val="150000"/>
              </a:lnSpc>
              <a:buAutoNum type="arabicPeriod"/>
            </a:pPr>
            <a:r>
              <a:rPr lang="fa-IR" sz="2600" b="1" dirty="0" smtClean="0">
                <a:cs typeface="B Nazanin" pitchFamily="2" charset="-78"/>
              </a:rPr>
              <a:t>استانداردها پایه ای برای نگهداری و بهبود هستند</a:t>
            </a:r>
          </a:p>
          <a:p>
            <a:pPr marL="457200" indent="-457200" algn="just" rtl="1">
              <a:lnSpc>
                <a:spcPct val="150000"/>
              </a:lnSpc>
              <a:buAutoNum type="arabicPeriod"/>
            </a:pPr>
            <a:r>
              <a:rPr lang="fa-IR" sz="2600" b="1" dirty="0" smtClean="0">
                <a:cs typeface="B Nazanin" pitchFamily="2" charset="-78"/>
              </a:rPr>
              <a:t>استانداردها پایه ای برای آموزش ارائه می دهند</a:t>
            </a:r>
          </a:p>
          <a:p>
            <a:pPr marL="457200" indent="-457200" algn="just" rtl="1">
              <a:lnSpc>
                <a:spcPct val="150000"/>
              </a:lnSpc>
              <a:buAutoNum type="arabicPeriod"/>
            </a:pPr>
            <a:r>
              <a:rPr lang="fa-IR" sz="2600" b="1" dirty="0" smtClean="0">
                <a:cs typeface="B Nazanin" pitchFamily="2" charset="-78"/>
              </a:rPr>
              <a:t>استانداردها اساس مناسبی برای ممیزی و تشخیص به وجود می آورند.</a:t>
            </a:r>
          </a:p>
          <a:p>
            <a:pPr marL="457200" indent="-457200" algn="just" rtl="1">
              <a:lnSpc>
                <a:spcPct val="150000"/>
              </a:lnSpc>
              <a:buAutoNum type="arabicPeriod"/>
            </a:pPr>
            <a:r>
              <a:rPr lang="fa-IR" sz="2600" b="1" dirty="0" smtClean="0">
                <a:cs typeface="B Nazanin" pitchFamily="2" charset="-78"/>
              </a:rPr>
              <a:t>استانداردها داده های پیشگیری از خطاها و کاهش متغیرهای موثر بر فرآیند را فراهم می کنند</a:t>
            </a:r>
            <a:endParaRPr lang="en-US" sz="2600" dirty="0">
              <a:cs typeface="B Nazanin" pitchFamily="2" charset="-78"/>
            </a:endParaRPr>
          </a:p>
        </p:txBody>
      </p:sp>
      <p:sp>
        <p:nvSpPr>
          <p:cNvPr id="3" name="Explosion 1 2"/>
          <p:cNvSpPr/>
          <p:nvPr/>
        </p:nvSpPr>
        <p:spPr>
          <a:xfrm>
            <a:off x="642910" y="142852"/>
            <a:ext cx="8001056" cy="1357322"/>
          </a:xfrm>
          <a:prstGeom prst="irregularSeal1">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800" b="1" dirty="0" smtClean="0">
                <a:solidFill>
                  <a:srgbClr val="7030A0"/>
                </a:solidFill>
                <a:cs typeface="B Titr" pitchFamily="2" charset="-78"/>
              </a:rPr>
              <a:t>* ویژگی های یک استاندارد :</a:t>
            </a:r>
          </a:p>
        </p:txBody>
      </p:sp>
    </p:spTree>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2-Point Star 3"/>
          <p:cNvSpPr/>
          <p:nvPr/>
        </p:nvSpPr>
        <p:spPr>
          <a:xfrm>
            <a:off x="1428728" y="428604"/>
            <a:ext cx="7143800" cy="4214842"/>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800" b="1" dirty="0" smtClean="0">
                <a:solidFill>
                  <a:srgbClr val="002060"/>
                </a:solidFill>
                <a:effectLst>
                  <a:glow rad="228600">
                    <a:schemeClr val="accent4">
                      <a:satMod val="175000"/>
                      <a:alpha val="40000"/>
                    </a:schemeClr>
                  </a:glow>
                  <a:outerShdw blurRad="38100" dist="38100" dir="2700000" algn="tl">
                    <a:srgbClr val="000000">
                      <a:alpha val="43137"/>
                    </a:srgbClr>
                  </a:outerShdw>
                </a:effectLst>
                <a:cs typeface="B Esfehan" pitchFamily="2" charset="-78"/>
              </a:rPr>
              <a:t>پایان</a:t>
            </a:r>
            <a:endParaRPr lang="en-US" sz="13800" b="1" dirty="0">
              <a:solidFill>
                <a:srgbClr val="002060"/>
              </a:solidFill>
              <a:effectLst>
                <a:glow rad="228600">
                  <a:schemeClr val="accent4">
                    <a:satMod val="175000"/>
                    <a:alpha val="40000"/>
                  </a:schemeClr>
                </a:glow>
                <a:outerShdw blurRad="38100" dist="38100" dir="2700000" algn="tl">
                  <a:srgbClr val="000000">
                    <a:alpha val="43137"/>
                  </a:srgbClr>
                </a:outerShdw>
              </a:effectLst>
              <a:cs typeface="B Esfehan" pitchFamily="2" charset="-78"/>
            </a:endParaRPr>
          </a:p>
        </p:txBody>
      </p:sp>
      <p:sp>
        <p:nvSpPr>
          <p:cNvPr id="5" name="Rectangle 4"/>
          <p:cNvSpPr/>
          <p:nvPr/>
        </p:nvSpPr>
        <p:spPr>
          <a:xfrm>
            <a:off x="1868729" y="5072074"/>
            <a:ext cx="6346609" cy="923330"/>
          </a:xfrm>
          <a:prstGeom prst="rect">
            <a:avLst/>
          </a:prstGeom>
        </p:spPr>
        <p:txBody>
          <a:bodyPr wrap="none">
            <a:spAutoFit/>
          </a:bodyPr>
          <a:lstStyle/>
          <a:p>
            <a:pPr algn="ctr"/>
            <a:r>
              <a:rPr lang="fa-IR" sz="5400" b="1" dirty="0" smtClean="0">
                <a:solidFill>
                  <a:srgbClr val="002060"/>
                </a:solidFill>
                <a:effectLst>
                  <a:glow rad="228600">
                    <a:schemeClr val="accent4">
                      <a:satMod val="175000"/>
                      <a:alpha val="40000"/>
                    </a:schemeClr>
                  </a:glow>
                  <a:outerShdw blurRad="38100" dist="38100" dir="2700000" algn="tl">
                    <a:srgbClr val="000000">
                      <a:alpha val="43137"/>
                    </a:srgbClr>
                  </a:outerShdw>
                </a:effectLst>
                <a:cs typeface="B Esfehan" pitchFamily="2" charset="-78"/>
              </a:rPr>
              <a:t>با تشکر از حسن توجه شما</a:t>
            </a:r>
            <a:endParaRPr lang="en-US" sz="5400" b="1" dirty="0">
              <a:solidFill>
                <a:srgbClr val="002060"/>
              </a:solidFill>
              <a:effectLst>
                <a:glow rad="228600">
                  <a:schemeClr val="accent4">
                    <a:satMod val="175000"/>
                    <a:alpha val="40000"/>
                  </a:schemeClr>
                </a:glow>
                <a:outerShdw blurRad="38100" dist="38100" dir="2700000" algn="tl">
                  <a:srgbClr val="000000">
                    <a:alpha val="43137"/>
                  </a:srgbClr>
                </a:outerShdw>
              </a:effectLst>
              <a:cs typeface="B Esfehan" pitchFamily="2" charset="-78"/>
            </a:endParaRPr>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64491"/>
            <a:ext cx="9144032" cy="3993401"/>
          </a:xfrm>
          <a:prstGeom prst="rect">
            <a:avLst/>
          </a:prstGeom>
        </p:spPr>
        <p:txBody>
          <a:bodyPr wrap="square">
            <a:spAutoFit/>
          </a:bodyPr>
          <a:lstStyle/>
          <a:p>
            <a:pPr marL="457200" indent="-457200" algn="just" rtl="1">
              <a:lnSpc>
                <a:spcPct val="200000"/>
              </a:lnSpc>
              <a:buAutoNum type="arabicPeriod"/>
            </a:pPr>
            <a:r>
              <a:rPr lang="fa-IR" sz="2600" b="1" dirty="0" smtClean="0">
                <a:cs typeface="B Titr" pitchFamily="2" charset="-78"/>
              </a:rPr>
              <a:t>کایزن را تعریف نموده و چند مورد از فعالیتهای آن را بنویسید؟</a:t>
            </a:r>
          </a:p>
          <a:p>
            <a:pPr marL="457200" indent="-457200" algn="just" rtl="1">
              <a:lnSpc>
                <a:spcPct val="200000"/>
              </a:lnSpc>
              <a:buAutoNum type="arabicPeriod"/>
            </a:pPr>
            <a:r>
              <a:rPr lang="fa-IR" sz="2600" b="1" dirty="0" smtClean="0">
                <a:cs typeface="B Titr" pitchFamily="2" charset="-78"/>
              </a:rPr>
              <a:t>شش مورد از اصول بیست گانه مدیریت در کایزن را ذکر نمایید؟</a:t>
            </a:r>
          </a:p>
          <a:p>
            <a:pPr marL="457200" indent="-457200" algn="just" rtl="1">
              <a:lnSpc>
                <a:spcPct val="200000"/>
              </a:lnSpc>
              <a:buAutoNum type="arabicPeriod"/>
            </a:pPr>
            <a:r>
              <a:rPr lang="fa-IR" sz="2600" b="1" dirty="0" smtClean="0">
                <a:cs typeface="B Titr" pitchFamily="2" charset="-78"/>
              </a:rPr>
              <a:t>ویژگی های یک استاندارد چه می باشد؟</a:t>
            </a:r>
          </a:p>
          <a:p>
            <a:pPr marL="457200" indent="-457200" algn="just" rtl="1">
              <a:lnSpc>
                <a:spcPct val="200000"/>
              </a:lnSpc>
              <a:buAutoNum type="arabicPeriod"/>
            </a:pPr>
            <a:r>
              <a:rPr lang="fa-IR" sz="2600" b="1" dirty="0" smtClean="0">
                <a:cs typeface="B Titr" pitchFamily="2" charset="-78"/>
              </a:rPr>
              <a:t>گمبا را تعریف نموده و چند مورد از فواید آن را بنویسید؟</a:t>
            </a:r>
          </a:p>
          <a:p>
            <a:pPr marL="457200" indent="-457200" algn="just" rtl="1">
              <a:lnSpc>
                <a:spcPct val="200000"/>
              </a:lnSpc>
              <a:buAutoNum type="arabicPeriod"/>
            </a:pPr>
            <a:r>
              <a:rPr lang="fa-IR" sz="2600" b="1" dirty="0" smtClean="0">
                <a:cs typeface="B Titr" pitchFamily="2" charset="-78"/>
              </a:rPr>
              <a:t>استاندارد مدیریتی و استاندارد عملیاتی را توضیح دهید؟</a:t>
            </a:r>
          </a:p>
        </p:txBody>
      </p:sp>
      <p:sp>
        <p:nvSpPr>
          <p:cNvPr id="3" name="Explosion 1 2"/>
          <p:cNvSpPr/>
          <p:nvPr/>
        </p:nvSpPr>
        <p:spPr>
          <a:xfrm>
            <a:off x="642910" y="142852"/>
            <a:ext cx="8001056" cy="1357322"/>
          </a:xfrm>
          <a:prstGeom prst="irregularSeal1">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2800" b="1" dirty="0" smtClean="0">
                <a:solidFill>
                  <a:schemeClr val="bg1"/>
                </a:solidFill>
                <a:cs typeface="B Titr" pitchFamily="2" charset="-78"/>
              </a:rPr>
              <a:t>سوالات فصل هفتم :</a:t>
            </a:r>
          </a:p>
        </p:txBody>
      </p:sp>
    </p:spTree>
  </p:cSld>
  <p:clrMapOvr>
    <a:masterClrMapping/>
  </p:clrMapOvr>
  <p:transition spd="slow">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3" cstate="print">
            <a:lum bright="-20000" contrast="20000"/>
          </a:blip>
          <a:srcRect/>
          <a:stretch>
            <a:fillRect/>
          </a:stretch>
        </p:blipFill>
        <p:spPr bwMode="auto">
          <a:xfrm>
            <a:off x="2281275" y="2388430"/>
            <a:ext cx="6434129" cy="3469462"/>
          </a:xfrm>
          <a:prstGeom prst="rect">
            <a:avLst/>
          </a:prstGeom>
          <a:noFill/>
          <a:ln w="9525">
            <a:noFill/>
            <a:miter lim="800000"/>
            <a:headEnd/>
            <a:tailEnd/>
          </a:ln>
          <a:effectLst/>
        </p:spPr>
      </p:pic>
      <p:sp>
        <p:nvSpPr>
          <p:cNvPr id="3" name="Cloud Callout 2"/>
          <p:cNvSpPr/>
          <p:nvPr/>
        </p:nvSpPr>
        <p:spPr>
          <a:xfrm>
            <a:off x="4500562" y="214314"/>
            <a:ext cx="4071934" cy="1643050"/>
          </a:xfrm>
          <a:prstGeom prst="cloudCallout">
            <a:avLst>
              <a:gd name="adj1" fmla="val -78164"/>
              <a:gd name="adj2" fmla="val 6903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3200" dirty="0" smtClean="0">
                <a:solidFill>
                  <a:srgbClr val="002060"/>
                </a:solidFill>
                <a:cs typeface="B Titr" pitchFamily="2" charset="-78"/>
              </a:rPr>
              <a:t>منابع و مآخذ :</a:t>
            </a:r>
            <a:endParaRPr lang="en-US" sz="3200" dirty="0" smtClean="0">
              <a:solidFill>
                <a:srgbClr val="002060"/>
              </a:solidFill>
              <a:cs typeface="B Titr" pitchFamily="2" charset="-78"/>
            </a:endParaRPr>
          </a:p>
          <a:p>
            <a:pPr algn="ctr"/>
            <a:endParaRPr lang="en-US" dirty="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857232"/>
            <a:ext cx="8001056" cy="5016758"/>
          </a:xfrm>
          <a:prstGeom prst="rect">
            <a:avLst/>
          </a:prstGeom>
        </p:spPr>
        <p:txBody>
          <a:bodyPr wrap="square">
            <a:spAutoFit/>
          </a:bodyPr>
          <a:lstStyle/>
          <a:p>
            <a:pPr algn="just" rtl="1"/>
            <a:r>
              <a:rPr lang="fa-IR" sz="2400" b="1" dirty="0" smtClean="0">
                <a:cs typeface="B Nazanin" pitchFamily="2" charset="-78"/>
              </a:rPr>
              <a:t>كايزن تركيبي دو كلمه اي از يك مفهوم ژاپني است كه تعريف آن تغيير به سمت بهتر شدن يا بهبود مستمر و تدريجي است. در واقع كايزن بر اين فلسفه استوار است كه براي ايجاد بهبود در سازمان ها لازم نيست به دنبال تغييرات انفجاري يا ناگهاني باشيم ، بلكه هر نوع بهبود يا اصلاح به شرط آنكه پيوسته و مداوم باشد، ارتقاي بهره وري را در سازمان ها به ارمغان خواهد آورد. </a:t>
            </a:r>
          </a:p>
          <a:p>
            <a:pPr algn="ctr" rtl="1"/>
            <a:r>
              <a:rPr lang="fa-IR" sz="2400" b="1" dirty="0" smtClean="0">
                <a:effectLst>
                  <a:glow rad="101600">
                    <a:srgbClr val="FFFF00">
                      <a:alpha val="60000"/>
                    </a:srgbClr>
                  </a:glow>
                </a:effectLst>
                <a:cs typeface="B Nazanin" pitchFamily="2" charset="-78"/>
              </a:rPr>
              <a:t/>
            </a:r>
            <a:br>
              <a:rPr lang="fa-IR" sz="2400" b="1" dirty="0" smtClean="0">
                <a:effectLst>
                  <a:glow rad="101600">
                    <a:srgbClr val="FFFF00">
                      <a:alpha val="60000"/>
                    </a:srgbClr>
                  </a:glow>
                </a:effectLst>
                <a:cs typeface="B Nazanin" pitchFamily="2" charset="-78"/>
              </a:rPr>
            </a:br>
            <a:r>
              <a:rPr lang="fa-IR" sz="2400" b="1" dirty="0" smtClean="0">
                <a:effectLst>
                  <a:glow rad="101600">
                    <a:srgbClr val="FFFF00">
                      <a:alpha val="60000"/>
                    </a:srgbClr>
                  </a:glow>
                </a:effectLst>
                <a:cs typeface="B Nazanin" pitchFamily="2" charset="-78"/>
              </a:rPr>
              <a:t/>
            </a:r>
            <a:br>
              <a:rPr lang="fa-IR" sz="2400" b="1" dirty="0" smtClean="0">
                <a:effectLst>
                  <a:glow rad="101600">
                    <a:srgbClr val="FFFF00">
                      <a:alpha val="60000"/>
                    </a:srgbClr>
                  </a:glow>
                </a:effectLst>
                <a:cs typeface="B Nazanin" pitchFamily="2" charset="-78"/>
              </a:rPr>
            </a:br>
            <a:r>
              <a:rPr lang="en-US" sz="4400" b="1" dirty="0" smtClean="0">
                <a:solidFill>
                  <a:srgbClr val="7030A0"/>
                </a:solidFill>
                <a:effectLst>
                  <a:glow rad="101600">
                    <a:srgbClr val="FFFF00">
                      <a:alpha val="60000"/>
                    </a:srgbClr>
                  </a:glow>
                </a:effectLst>
                <a:cs typeface="B Nazanin" pitchFamily="2" charset="-78"/>
              </a:rPr>
              <a:t>KAI + ZEN = KAIZEN </a:t>
            </a:r>
            <a:endParaRPr lang="fa-IR" sz="2400" b="1" dirty="0" smtClean="0">
              <a:solidFill>
                <a:srgbClr val="7030A0"/>
              </a:solidFill>
              <a:effectLst>
                <a:glow rad="101600">
                  <a:srgbClr val="FFFF00">
                    <a:alpha val="60000"/>
                  </a:srgbClr>
                </a:glow>
              </a:effectLst>
              <a:cs typeface="B Nazanin" pitchFamily="2" charset="-78"/>
            </a:endParaRPr>
          </a:p>
          <a:p>
            <a:pPr algn="ctr" rtl="1"/>
            <a:r>
              <a:rPr lang="en-US" sz="2800" b="1" dirty="0" smtClean="0">
                <a:cs typeface="B Titr" pitchFamily="2" charset="-78"/>
              </a:rPr>
              <a:t/>
            </a:r>
            <a:br>
              <a:rPr lang="en-US" sz="2800" b="1" dirty="0" smtClean="0">
                <a:cs typeface="B Titr" pitchFamily="2" charset="-78"/>
              </a:rPr>
            </a:br>
            <a:r>
              <a:rPr lang="en-US" sz="2800" b="1" dirty="0" smtClean="0">
                <a:cs typeface="B Titr" pitchFamily="2" charset="-78"/>
              </a:rPr>
              <a:t/>
            </a:r>
            <a:br>
              <a:rPr lang="en-US" sz="2800" b="1" dirty="0" smtClean="0">
                <a:cs typeface="B Titr" pitchFamily="2" charset="-78"/>
              </a:rPr>
            </a:br>
            <a:r>
              <a:rPr lang="fa-IR" sz="2800" b="1" dirty="0" smtClean="0">
                <a:cs typeface="B Titr" pitchFamily="2" charset="-78"/>
              </a:rPr>
              <a:t>بهبود مستمر و تدريجي با بهره گيري از مشاركت كاركنان</a:t>
            </a:r>
            <a:endParaRPr lang="en-US" sz="2800" b="1" dirty="0">
              <a:cs typeface="B Titr" pitchFamily="2" charset="-78"/>
            </a:endParaRPr>
          </a:p>
        </p:txBody>
      </p:sp>
    </p:spTree>
  </p:cSld>
  <p:clrMapOvr>
    <a:masterClrMapping/>
  </p:clrMapOvr>
  <p:transition spd="slow">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1357290" y="2643182"/>
            <a:ext cx="6786610" cy="3046988"/>
          </a:xfrm>
          <a:prstGeom prst="rect">
            <a:avLst/>
          </a:prstGeom>
        </p:spPr>
        <p:txBody>
          <a:bodyPr wrap="square">
            <a:spAutoFit/>
          </a:bodyPr>
          <a:lstStyle/>
          <a:p>
            <a:pPr algn="just" rtl="1"/>
            <a:r>
              <a:rPr lang="fa-IR" sz="3200" b="1" dirty="0" smtClean="0">
                <a:cs typeface="B Nazanin" pitchFamily="2" charset="-78"/>
              </a:rPr>
              <a:t>بر پایه تفکر عقل سلیم استوار است و با اجرای فعالیتهای کم هزینه باعث پیشرفت های خارق العاده می شود.</a:t>
            </a:r>
          </a:p>
          <a:p>
            <a:pPr algn="just" rtl="1"/>
            <a:r>
              <a:rPr lang="fa-IR" sz="3200" b="1" dirty="0" smtClean="0">
                <a:cs typeface="B Nazanin" pitchFamily="2" charset="-78"/>
              </a:rPr>
              <a:t>در کایزن دست یابی به موفقیت با خطرپذیری کمتر همراه است و مدیران را متحمل هزینه های گزاف نمی کند.</a:t>
            </a:r>
          </a:p>
        </p:txBody>
      </p:sp>
      <p:sp>
        <p:nvSpPr>
          <p:cNvPr id="5" name="Flowchart: Multidocument 4"/>
          <p:cNvSpPr/>
          <p:nvPr/>
        </p:nvSpPr>
        <p:spPr>
          <a:xfrm>
            <a:off x="5857884" y="285728"/>
            <a:ext cx="2786082" cy="192882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002060"/>
                </a:solidFill>
                <a:effectLst>
                  <a:glow rad="228600">
                    <a:schemeClr val="accent4">
                      <a:satMod val="175000"/>
                      <a:alpha val="40000"/>
                    </a:schemeClr>
                  </a:glow>
                </a:effectLst>
                <a:cs typeface="B Titr" pitchFamily="2" charset="-78"/>
              </a:rPr>
              <a:t>فرآیند کایزن:</a:t>
            </a:r>
            <a:endParaRPr lang="en-US" sz="3200" dirty="0">
              <a:solidFill>
                <a:srgbClr val="002060"/>
              </a:solidFill>
              <a:effectLst>
                <a:glow rad="228600">
                  <a:schemeClr val="accent4">
                    <a:satMod val="175000"/>
                    <a:alpha val="40000"/>
                  </a:schemeClr>
                </a:glow>
              </a:effectLst>
              <a:cs typeface="B Titr" pitchFamily="2" charset="-78"/>
            </a:endParaRPr>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duotone>
              <a:schemeClr val="accent4">
                <a:shade val="45000"/>
                <a:satMod val="135000"/>
              </a:schemeClr>
              <a:prstClr val="white"/>
            </a:duotone>
          </a:blip>
          <a:srcRect/>
          <a:stretch>
            <a:fillRect/>
          </a:stretch>
        </p:blipFill>
        <p:spPr bwMode="auto">
          <a:xfrm>
            <a:off x="642910" y="1643050"/>
            <a:ext cx="8082699" cy="5143536"/>
          </a:xfrm>
          <a:prstGeom prst="rect">
            <a:avLst/>
          </a:prstGeom>
          <a:noFill/>
          <a:ln w="9525">
            <a:noFill/>
            <a:miter lim="800000"/>
            <a:headEnd/>
            <a:tailEnd/>
          </a:ln>
          <a:effectLst/>
        </p:spPr>
      </p:pic>
      <p:sp>
        <p:nvSpPr>
          <p:cNvPr id="7" name="Rectangle 6"/>
          <p:cNvSpPr/>
          <p:nvPr/>
        </p:nvSpPr>
        <p:spPr>
          <a:xfrm>
            <a:off x="4929190" y="3488296"/>
            <a:ext cx="2643206" cy="2031325"/>
          </a:xfrm>
          <a:prstGeom prst="rect">
            <a:avLst/>
          </a:prstGeom>
        </p:spPr>
        <p:txBody>
          <a:bodyPr wrap="square">
            <a:spAutoFit/>
          </a:bodyPr>
          <a:lstStyle/>
          <a:p>
            <a:pPr algn="r" rtl="1"/>
            <a:r>
              <a:rPr lang="fa-IR" dirty="0" smtClean="0">
                <a:solidFill>
                  <a:srgbClr val="002060"/>
                </a:solidFill>
                <a:cs typeface="B Titr" pitchFamily="2" charset="-78"/>
              </a:rPr>
              <a:t>مشتری گرا</a:t>
            </a:r>
          </a:p>
          <a:p>
            <a:pPr algn="r" rtl="1"/>
            <a:r>
              <a:rPr lang="fa-IR" dirty="0" smtClean="0">
                <a:solidFill>
                  <a:srgbClr val="002060"/>
                </a:solidFill>
                <a:cs typeface="B Titr" pitchFamily="2" charset="-78"/>
              </a:rPr>
              <a:t>گنترل کیفی جامع</a:t>
            </a:r>
          </a:p>
          <a:p>
            <a:pPr algn="r" rtl="1"/>
            <a:r>
              <a:rPr lang="fa-IR" dirty="0" smtClean="0">
                <a:solidFill>
                  <a:srgbClr val="002060"/>
                </a:solidFill>
                <a:cs typeface="B Titr" pitchFamily="2" charset="-78"/>
              </a:rPr>
              <a:t>علوم و تکنولوژی ربات</a:t>
            </a:r>
          </a:p>
          <a:p>
            <a:pPr algn="r" rtl="1"/>
            <a:r>
              <a:rPr lang="fa-IR" dirty="0" smtClean="0">
                <a:solidFill>
                  <a:srgbClr val="002060"/>
                </a:solidFill>
                <a:cs typeface="B Titr" pitchFamily="2" charset="-78"/>
              </a:rPr>
              <a:t>سیستم پیشنهادها</a:t>
            </a:r>
          </a:p>
          <a:p>
            <a:pPr algn="r" rtl="1"/>
            <a:r>
              <a:rPr lang="fa-IR" dirty="0" smtClean="0">
                <a:solidFill>
                  <a:srgbClr val="002060"/>
                </a:solidFill>
                <a:cs typeface="B Titr" pitchFamily="2" charset="-78"/>
              </a:rPr>
              <a:t>اتوماسیون</a:t>
            </a:r>
          </a:p>
          <a:p>
            <a:pPr algn="r" rtl="1"/>
            <a:r>
              <a:rPr lang="fa-IR" dirty="0" smtClean="0">
                <a:solidFill>
                  <a:srgbClr val="002060"/>
                </a:solidFill>
                <a:cs typeface="B Titr" pitchFamily="2" charset="-78"/>
              </a:rPr>
              <a:t>نظم و مقررات محیط کار</a:t>
            </a:r>
          </a:p>
          <a:p>
            <a:pPr algn="r" rtl="1"/>
            <a:r>
              <a:rPr lang="fa-IR" dirty="0" smtClean="0">
                <a:solidFill>
                  <a:srgbClr val="002060"/>
                </a:solidFill>
                <a:cs typeface="B Titr" pitchFamily="2" charset="-78"/>
              </a:rPr>
              <a:t>سیستم جامع تعمیرات بهره ور</a:t>
            </a:r>
            <a:endParaRPr lang="en-US" dirty="0">
              <a:solidFill>
                <a:srgbClr val="002060"/>
              </a:solidFill>
              <a:cs typeface="B Titr" pitchFamily="2" charset="-78"/>
            </a:endParaRPr>
          </a:p>
        </p:txBody>
      </p:sp>
      <p:sp>
        <p:nvSpPr>
          <p:cNvPr id="8" name="Rectangle 7"/>
          <p:cNvSpPr/>
          <p:nvPr/>
        </p:nvSpPr>
        <p:spPr>
          <a:xfrm>
            <a:off x="1357290" y="3429000"/>
            <a:ext cx="2643206" cy="2585323"/>
          </a:xfrm>
          <a:prstGeom prst="rect">
            <a:avLst/>
          </a:prstGeom>
        </p:spPr>
        <p:txBody>
          <a:bodyPr wrap="square">
            <a:spAutoFit/>
          </a:bodyPr>
          <a:lstStyle/>
          <a:p>
            <a:pPr algn="r" rtl="1"/>
            <a:r>
              <a:rPr lang="fa-IR" dirty="0" smtClean="0">
                <a:solidFill>
                  <a:srgbClr val="002060"/>
                </a:solidFill>
                <a:cs typeface="B Titr" pitchFamily="2" charset="-78"/>
              </a:rPr>
              <a:t>کامبان </a:t>
            </a:r>
          </a:p>
          <a:p>
            <a:pPr algn="r" rtl="1"/>
            <a:r>
              <a:rPr lang="fa-IR" dirty="0" smtClean="0">
                <a:solidFill>
                  <a:srgbClr val="002060"/>
                </a:solidFill>
                <a:cs typeface="B Titr" pitchFamily="2" charset="-78"/>
              </a:rPr>
              <a:t>بهبود کیفیت</a:t>
            </a:r>
          </a:p>
          <a:p>
            <a:pPr algn="r" rtl="1"/>
            <a:r>
              <a:rPr lang="fa-IR" dirty="0" smtClean="0">
                <a:solidFill>
                  <a:srgbClr val="002060"/>
                </a:solidFill>
                <a:cs typeface="B Titr" pitchFamily="2" charset="-78"/>
              </a:rPr>
              <a:t>تولید به موقع</a:t>
            </a:r>
          </a:p>
          <a:p>
            <a:pPr algn="r" rtl="1"/>
            <a:r>
              <a:rPr lang="fa-IR" dirty="0" smtClean="0">
                <a:solidFill>
                  <a:srgbClr val="002060"/>
                </a:solidFill>
                <a:cs typeface="B Titr" pitchFamily="2" charset="-78"/>
              </a:rPr>
              <a:t>تولید بی نقص</a:t>
            </a:r>
          </a:p>
          <a:p>
            <a:pPr algn="r" rtl="1"/>
            <a:r>
              <a:rPr lang="fa-IR" dirty="0" smtClean="0">
                <a:solidFill>
                  <a:srgbClr val="002060"/>
                </a:solidFill>
                <a:cs typeface="B Titr" pitchFamily="2" charset="-78"/>
              </a:rPr>
              <a:t>فعالیتهای گروهی کوچک</a:t>
            </a:r>
          </a:p>
          <a:p>
            <a:pPr algn="r" rtl="1"/>
            <a:r>
              <a:rPr lang="fa-IR" dirty="0" smtClean="0">
                <a:solidFill>
                  <a:srgbClr val="002060"/>
                </a:solidFill>
                <a:cs typeface="B Titr" pitchFamily="2" charset="-78"/>
              </a:rPr>
              <a:t>همکاری متقابل مدیریت و کارگران</a:t>
            </a:r>
          </a:p>
          <a:p>
            <a:pPr algn="r" rtl="1"/>
            <a:r>
              <a:rPr lang="fa-IR" dirty="0" smtClean="0">
                <a:solidFill>
                  <a:srgbClr val="002060"/>
                </a:solidFill>
                <a:cs typeface="B Titr" pitchFamily="2" charset="-78"/>
              </a:rPr>
              <a:t>بهبود بهره وری</a:t>
            </a:r>
          </a:p>
          <a:p>
            <a:pPr algn="r" rtl="1"/>
            <a:r>
              <a:rPr lang="fa-IR" dirty="0" smtClean="0">
                <a:solidFill>
                  <a:srgbClr val="002060"/>
                </a:solidFill>
                <a:cs typeface="B Titr" pitchFamily="2" charset="-78"/>
              </a:rPr>
              <a:t>تولید محصول جدید</a:t>
            </a:r>
            <a:endParaRPr lang="en-US" dirty="0">
              <a:solidFill>
                <a:srgbClr val="002060"/>
              </a:solidFill>
              <a:cs typeface="B Titr" pitchFamily="2" charset="-78"/>
            </a:endParaRPr>
          </a:p>
        </p:txBody>
      </p:sp>
      <p:sp>
        <p:nvSpPr>
          <p:cNvPr id="9" name="Rectangle 8"/>
          <p:cNvSpPr/>
          <p:nvPr/>
        </p:nvSpPr>
        <p:spPr>
          <a:xfrm>
            <a:off x="-32" y="845090"/>
            <a:ext cx="5929354" cy="369332"/>
          </a:xfrm>
          <a:prstGeom prst="rect">
            <a:avLst/>
          </a:prstGeom>
        </p:spPr>
        <p:txBody>
          <a:bodyPr wrap="square">
            <a:spAutoFit/>
          </a:bodyPr>
          <a:lstStyle/>
          <a:p>
            <a:pPr algn="r" rtl="1"/>
            <a:r>
              <a:rPr lang="fa-IR" dirty="0" smtClean="0">
                <a:solidFill>
                  <a:srgbClr val="002060"/>
                </a:solidFill>
                <a:cs typeface="B Titr" pitchFamily="2" charset="-78"/>
              </a:rPr>
              <a:t>مفهوم کایزن مانند چتری است که کلیه فعالیتهای ذیل را در بر می گیرد.</a:t>
            </a:r>
            <a:endParaRPr lang="en-US" dirty="0">
              <a:solidFill>
                <a:srgbClr val="002060"/>
              </a:solidFill>
              <a:cs typeface="B Titr" pitchFamily="2" charset="-78"/>
            </a:endParaRPr>
          </a:p>
        </p:txBody>
      </p:sp>
      <p:sp>
        <p:nvSpPr>
          <p:cNvPr id="10" name="Cloud Callout 9"/>
          <p:cNvSpPr/>
          <p:nvPr/>
        </p:nvSpPr>
        <p:spPr>
          <a:xfrm>
            <a:off x="5929322" y="214314"/>
            <a:ext cx="3071802" cy="1643050"/>
          </a:xfrm>
          <a:prstGeom prst="cloudCallout">
            <a:avLst>
              <a:gd name="adj1" fmla="val -89020"/>
              <a:gd name="adj2" fmla="val 304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002060"/>
                </a:solidFill>
                <a:effectLst>
                  <a:glow rad="228600">
                    <a:schemeClr val="accent4">
                      <a:satMod val="175000"/>
                      <a:alpha val="40000"/>
                    </a:schemeClr>
                  </a:glow>
                </a:effectLst>
                <a:cs typeface="B Titr" pitchFamily="2" charset="-78"/>
              </a:rPr>
              <a:t> چتر کایزن :</a:t>
            </a:r>
            <a:endParaRPr lang="en-US" sz="3200" dirty="0" smtClean="0">
              <a:solidFill>
                <a:srgbClr val="002060"/>
              </a:solidFill>
              <a:effectLst>
                <a:glow rad="228600">
                  <a:schemeClr val="accent4">
                    <a:satMod val="175000"/>
                    <a:alpha val="40000"/>
                  </a:schemeClr>
                </a:glow>
              </a:effectLst>
              <a:cs typeface="B Titr" pitchFamily="2" charset="-78"/>
            </a:endParaRPr>
          </a:p>
          <a:p>
            <a:pPr algn="ctr"/>
            <a:endParaRPr lang="en-US" dirty="0"/>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662" y="1571612"/>
            <a:ext cx="7643866" cy="4524315"/>
          </a:xfrm>
          <a:prstGeom prst="rect">
            <a:avLst/>
          </a:prstGeom>
        </p:spPr>
        <p:txBody>
          <a:bodyPr wrap="square">
            <a:spAutoFit/>
          </a:bodyPr>
          <a:lstStyle/>
          <a:p>
            <a:pPr algn="just" rtl="1">
              <a:buFont typeface="Arial" charset="0"/>
              <a:buChar char="•"/>
            </a:pPr>
            <a:r>
              <a:rPr lang="fa-IR" sz="2400" b="1" dirty="0" smtClean="0">
                <a:cs typeface="B Nazanin" pitchFamily="2" charset="-78"/>
              </a:rPr>
              <a:t> خطر پذیری کمتر </a:t>
            </a:r>
          </a:p>
          <a:p>
            <a:pPr algn="just" rtl="1">
              <a:buFont typeface="Arial" charset="0"/>
              <a:buChar char="•"/>
            </a:pPr>
            <a:r>
              <a:rPr lang="fa-IR" sz="2400" b="1" dirty="0" smtClean="0">
                <a:cs typeface="B Nazanin" pitchFamily="2" charset="-78"/>
              </a:rPr>
              <a:t> هزینه های کمتر </a:t>
            </a:r>
          </a:p>
          <a:p>
            <a:pPr algn="just" rtl="1">
              <a:buFont typeface="Arial" charset="0"/>
              <a:buChar char="•"/>
            </a:pPr>
            <a:r>
              <a:rPr lang="fa-IR" sz="2400" b="1" dirty="0" smtClean="0">
                <a:cs typeface="B Nazanin" pitchFamily="2" charset="-78"/>
              </a:rPr>
              <a:t> تغییرات کوچکتر</a:t>
            </a:r>
          </a:p>
          <a:p>
            <a:pPr algn="just" rtl="1"/>
            <a:r>
              <a:rPr lang="fa-IR" sz="2400" b="1" dirty="0" smtClean="0">
                <a:cs typeface="B Nazanin" pitchFamily="2" charset="-78"/>
              </a:rPr>
              <a:t>اساس کار کایزن توسط حلقه های کیفیت انجام می شود ُبدین معنی که اعضای یک واحددور هم جمع می شوندو مشکلات کاری خود را حل می کنند که بهتر است این تعداد کمتر از ۱۰ نفر و از بین اعضای واحدها باشد تا در صورت لزوم از متخصصان خارج استفاده گردد. ملاک کمیتهای جلسات کنترل کیفی نسبت بلکه ملاک کیفیت تصمصم گیریها و نتایج آن می باشد.</a:t>
            </a:r>
          </a:p>
          <a:p>
            <a:pPr algn="just" rtl="1"/>
            <a:r>
              <a:rPr lang="fa-IR" sz="2400" b="1" dirty="0" smtClean="0">
                <a:cs typeface="B Nazanin" pitchFamily="2" charset="-78"/>
              </a:rPr>
              <a:t>حلقه های کیفیت همان تیمهای کایزن هستند که از گروه کوچکی از کارکنان که کارهای مشابه انجام می دهندو تحت رهبری سرپزست خود تشکیل جلسه می دهندتا مشکلات واحد خود را برطرف کنند.</a:t>
            </a:r>
            <a:endParaRPr lang="fa-IR" sz="2400" b="1" dirty="0">
              <a:cs typeface="B Nazanin" pitchFamily="2" charset="-78"/>
            </a:endParaRPr>
          </a:p>
        </p:txBody>
      </p:sp>
      <p:sp>
        <p:nvSpPr>
          <p:cNvPr id="4" name="Down Arrow Callout 3"/>
          <p:cNvSpPr/>
          <p:nvPr/>
        </p:nvSpPr>
        <p:spPr>
          <a:xfrm>
            <a:off x="4286248" y="214290"/>
            <a:ext cx="4572032" cy="128588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02060"/>
                </a:solidFill>
                <a:effectLst>
                  <a:glow rad="228600">
                    <a:schemeClr val="accent4">
                      <a:satMod val="175000"/>
                      <a:alpha val="40000"/>
                    </a:schemeClr>
                  </a:glow>
                </a:effectLst>
                <a:cs typeface="B Titr" pitchFamily="2" charset="-78"/>
              </a:rPr>
              <a:t>ویژگی های کایزن :</a:t>
            </a:r>
            <a:endParaRPr lang="en-US" sz="2800" dirty="0" smtClean="0">
              <a:solidFill>
                <a:srgbClr val="002060"/>
              </a:solidFill>
              <a:effectLst>
                <a:glow rad="228600">
                  <a:schemeClr val="accent4">
                    <a:satMod val="175000"/>
                    <a:alpha val="40000"/>
                  </a:schemeClr>
                </a:glow>
              </a:effectLst>
              <a:cs typeface="B Titr" pitchFamily="2" charset="-78"/>
            </a:endParaRPr>
          </a:p>
        </p:txBody>
      </p:sp>
    </p:spTree>
  </p:cSld>
  <p:clrMapOvr>
    <a:masterClrMapping/>
  </p:clrMapOvr>
  <p:transition spd="slow">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cstate="print"/>
          <a:srcRect/>
          <a:stretch>
            <a:fillRect/>
          </a:stretch>
        </p:blipFill>
        <p:spPr bwMode="auto">
          <a:xfrm>
            <a:off x="6215074" y="142852"/>
            <a:ext cx="2071670" cy="1994144"/>
          </a:xfrm>
          <a:prstGeom prst="rect">
            <a:avLst/>
          </a:prstGeom>
          <a:ln>
            <a:noFill/>
          </a:ln>
          <a:effectLst>
            <a:softEdge rad="112500"/>
          </a:effectLst>
        </p:spPr>
      </p:pic>
      <p:sp>
        <p:nvSpPr>
          <p:cNvPr id="5" name="Rectangle 4"/>
          <p:cNvSpPr/>
          <p:nvPr/>
        </p:nvSpPr>
        <p:spPr>
          <a:xfrm>
            <a:off x="71406" y="857232"/>
            <a:ext cx="6072198" cy="115416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rtl="1">
              <a:lnSpc>
                <a:spcPct val="150000"/>
              </a:lnSpc>
            </a:pPr>
            <a:r>
              <a:rPr lang="fa-IR" sz="2400" b="1" dirty="0" smtClean="0">
                <a:solidFill>
                  <a:srgbClr val="7030A0"/>
                </a:solidFill>
                <a:effectLst>
                  <a:glow rad="228600">
                    <a:schemeClr val="accent5">
                      <a:satMod val="175000"/>
                      <a:alpha val="40000"/>
                    </a:schemeClr>
                  </a:glow>
                </a:effectLst>
                <a:cs typeface="B Titr" pitchFamily="2" charset="-78"/>
              </a:rPr>
              <a:t>كايزن، نيازي به سرمايه گذاري عمده و</a:t>
            </a:r>
          </a:p>
          <a:p>
            <a:pPr algn="ctr" rtl="1">
              <a:lnSpc>
                <a:spcPct val="150000"/>
              </a:lnSpc>
            </a:pPr>
            <a:r>
              <a:rPr lang="fa-IR" sz="2400" b="1" dirty="0" smtClean="0">
                <a:solidFill>
                  <a:srgbClr val="7030A0"/>
                </a:solidFill>
                <a:effectLst>
                  <a:glow rad="228600">
                    <a:schemeClr val="accent5">
                      <a:satMod val="175000"/>
                      <a:alpha val="40000"/>
                    </a:schemeClr>
                  </a:glow>
                </a:effectLst>
                <a:cs typeface="B Titr" pitchFamily="2" charset="-78"/>
              </a:rPr>
              <a:t>فناوري جديد ندارد.</a:t>
            </a:r>
            <a:endParaRPr lang="en-US" sz="2400" dirty="0">
              <a:solidFill>
                <a:srgbClr val="7030A0"/>
              </a:solidFill>
              <a:effectLst>
                <a:glow rad="228600">
                  <a:schemeClr val="accent5">
                    <a:satMod val="175000"/>
                    <a:alpha val="40000"/>
                  </a:schemeClr>
                </a:glow>
              </a:effectLst>
              <a:cs typeface="B Titr" pitchFamily="2" charset="-78"/>
            </a:endParaRPr>
          </a:p>
        </p:txBody>
      </p:sp>
      <p:sp>
        <p:nvSpPr>
          <p:cNvPr id="6" name="Rectangle 5"/>
          <p:cNvSpPr/>
          <p:nvPr/>
        </p:nvSpPr>
        <p:spPr>
          <a:xfrm>
            <a:off x="142844" y="2071678"/>
            <a:ext cx="8786874" cy="4524315"/>
          </a:xfrm>
          <a:prstGeom prst="rect">
            <a:avLst/>
          </a:prstGeom>
        </p:spPr>
        <p:txBody>
          <a:bodyPr wrap="square">
            <a:spAutoFit/>
          </a:bodyPr>
          <a:lstStyle/>
          <a:p>
            <a:pPr algn="just" rtl="1"/>
            <a:r>
              <a:rPr lang="fa-IR" sz="2400" b="1" u="sng" dirty="0" smtClean="0">
                <a:solidFill>
                  <a:srgbClr val="7030A0"/>
                </a:solidFill>
                <a:cs typeface="B Titr" pitchFamily="2" charset="-78"/>
              </a:rPr>
              <a:t>* فلسفه کایزن :</a:t>
            </a:r>
          </a:p>
          <a:p>
            <a:pPr algn="just" rtl="1"/>
            <a:r>
              <a:rPr lang="fa-IR" sz="2400" b="1" dirty="0" smtClean="0">
                <a:cs typeface="B Nazanin" pitchFamily="2" charset="-78"/>
              </a:rPr>
              <a:t>براین اصل استوار است که شیوه زندگی شامل زندگی شغلی ، اجتماعی و خانوادگی باید پیوسته و مداوماً بهبود یابد.</a:t>
            </a:r>
          </a:p>
          <a:p>
            <a:pPr algn="just" rtl="1"/>
            <a:endParaRPr lang="fa-IR" sz="2400" b="1" dirty="0" smtClean="0">
              <a:cs typeface="B Nazanin" pitchFamily="2" charset="-78"/>
            </a:endParaRPr>
          </a:p>
          <a:p>
            <a:pPr algn="just" rtl="1"/>
            <a:r>
              <a:rPr lang="fa-IR" sz="2400" b="1" u="sng" dirty="0" smtClean="0">
                <a:solidFill>
                  <a:srgbClr val="7030A0"/>
                </a:solidFill>
                <a:cs typeface="B Titr" pitchFamily="2" charset="-78"/>
              </a:rPr>
              <a:t>* فرهنگ کایزن:</a:t>
            </a:r>
          </a:p>
          <a:p>
            <a:pPr algn="just" rtl="1"/>
            <a:r>
              <a:rPr lang="fa-IR" sz="2400" b="1" dirty="0" smtClean="0">
                <a:cs typeface="B Nazanin" pitchFamily="2" charset="-78"/>
              </a:rPr>
              <a:t>تعامل آن در بین لایه ها و سازمان های مختلف اجتماعی در ژاپن باعث شده تا کارخانه به دانشگاه و دانشگاه به کارخانه ، کارگر از مدیر بیاموزد و دمیر از ایده های کارگر بهره گیرد.</a:t>
            </a:r>
          </a:p>
          <a:p>
            <a:pPr algn="just" rtl="1"/>
            <a:endParaRPr lang="fa-IR" sz="2400" b="1" dirty="0" smtClean="0">
              <a:cs typeface="B Nazanin" pitchFamily="2" charset="-78"/>
            </a:endParaRPr>
          </a:p>
          <a:p>
            <a:pPr algn="just" rtl="1"/>
            <a:r>
              <a:rPr lang="fa-IR" sz="2400" b="1" u="sng" dirty="0" smtClean="0">
                <a:solidFill>
                  <a:srgbClr val="7030A0"/>
                </a:solidFill>
                <a:cs typeface="B Titr" pitchFamily="2" charset="-78"/>
              </a:rPr>
              <a:t>* وظیفه مهم کایزن و مدیریت :</a:t>
            </a:r>
          </a:p>
          <a:p>
            <a:pPr marL="914400" lvl="1" indent="-457200" algn="just" rtl="1">
              <a:buAutoNum type="arabicParenR"/>
            </a:pPr>
            <a:r>
              <a:rPr lang="fa-IR" sz="2400" b="1" dirty="0" smtClean="0">
                <a:cs typeface="B Nazanin" pitchFamily="2" charset="-78"/>
              </a:rPr>
              <a:t>نگهداری وضع موجود</a:t>
            </a:r>
          </a:p>
          <a:p>
            <a:pPr marL="914400" lvl="1" indent="-457200" algn="just" rtl="1">
              <a:buAutoNum type="arabicParenR"/>
            </a:pPr>
            <a:r>
              <a:rPr lang="fa-IR" sz="2400" b="1" dirty="0" smtClean="0">
                <a:cs typeface="B Nazanin" pitchFamily="2" charset="-78"/>
              </a:rPr>
              <a:t>بهبود بخشی به فرآیندها</a:t>
            </a:r>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500042"/>
            <a:ext cx="8429684"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rtl="1">
              <a:lnSpc>
                <a:spcPct val="150000"/>
              </a:lnSpc>
            </a:pPr>
            <a:r>
              <a:rPr lang="fa-IR" sz="2800" b="1" dirty="0" smtClean="0">
                <a:solidFill>
                  <a:srgbClr val="7030A0"/>
                </a:solidFill>
                <a:effectLst>
                  <a:glow rad="228600">
                    <a:schemeClr val="accent4">
                      <a:satMod val="175000"/>
                      <a:alpha val="40000"/>
                    </a:schemeClr>
                  </a:glow>
                </a:effectLst>
                <a:cs typeface="B Titr" pitchFamily="2" charset="-78"/>
              </a:rPr>
              <a:t>كايزن يك تئوري ايستا نيست </a:t>
            </a:r>
          </a:p>
          <a:p>
            <a:pPr algn="ctr" rtl="1">
              <a:lnSpc>
                <a:spcPct val="150000"/>
              </a:lnSpc>
            </a:pPr>
            <a:r>
              <a:rPr lang="fa-IR" sz="2800" b="1" dirty="0" smtClean="0">
                <a:solidFill>
                  <a:srgbClr val="7030A0"/>
                </a:solidFill>
                <a:effectLst>
                  <a:glow rad="228600">
                    <a:schemeClr val="accent4">
                      <a:satMod val="175000"/>
                      <a:alpha val="40000"/>
                    </a:schemeClr>
                  </a:glow>
                </a:effectLst>
                <a:cs typeface="B Titr" pitchFamily="2" charset="-78"/>
              </a:rPr>
              <a:t>بلكه </a:t>
            </a:r>
          </a:p>
          <a:p>
            <a:pPr algn="ctr" rtl="1">
              <a:lnSpc>
                <a:spcPct val="150000"/>
              </a:lnSpc>
            </a:pPr>
            <a:r>
              <a:rPr lang="fa-IR" sz="2800" b="1" dirty="0" smtClean="0">
                <a:solidFill>
                  <a:srgbClr val="7030A0"/>
                </a:solidFill>
                <a:effectLst>
                  <a:glow rad="228600">
                    <a:schemeClr val="accent4">
                      <a:satMod val="175000"/>
                      <a:alpha val="40000"/>
                    </a:schemeClr>
                  </a:glow>
                </a:effectLst>
                <a:cs typeface="B Titr" pitchFamily="2" charset="-78"/>
              </a:rPr>
              <a:t>مفهومي است كه تفكري عملياتي و اجرايي را القاء مي كند .</a:t>
            </a:r>
            <a:endParaRPr lang="en-US" sz="2800" dirty="0">
              <a:solidFill>
                <a:srgbClr val="7030A0"/>
              </a:solidFill>
              <a:effectLst>
                <a:glow rad="228600">
                  <a:schemeClr val="accent4">
                    <a:satMod val="175000"/>
                    <a:alpha val="40000"/>
                  </a:schemeClr>
                </a:glow>
              </a:effectLst>
              <a:cs typeface="B Titr" pitchFamily="2" charset="-78"/>
            </a:endParaRPr>
          </a:p>
        </p:txBody>
      </p:sp>
      <p:sp>
        <p:nvSpPr>
          <p:cNvPr id="6" name="Rectangle 5"/>
          <p:cNvSpPr/>
          <p:nvPr/>
        </p:nvSpPr>
        <p:spPr>
          <a:xfrm>
            <a:off x="142844" y="3286124"/>
            <a:ext cx="8786874" cy="2062103"/>
          </a:xfrm>
          <a:prstGeom prst="rect">
            <a:avLst/>
          </a:prstGeom>
        </p:spPr>
        <p:txBody>
          <a:bodyPr wrap="square">
            <a:spAutoFit/>
          </a:bodyPr>
          <a:lstStyle/>
          <a:p>
            <a:pPr algn="just" rtl="1"/>
            <a:r>
              <a:rPr lang="fa-IR" sz="3200" b="1" u="sng" dirty="0" smtClean="0">
                <a:solidFill>
                  <a:srgbClr val="7030A0"/>
                </a:solidFill>
                <a:effectLst>
                  <a:glow rad="228600">
                    <a:srgbClr val="00B050">
                      <a:alpha val="40000"/>
                    </a:srgbClr>
                  </a:glow>
                </a:effectLst>
                <a:cs typeface="B Titr" pitchFamily="2" charset="-78"/>
              </a:rPr>
              <a:t>* پیام استراتژی کایزن :</a:t>
            </a:r>
          </a:p>
          <a:p>
            <a:pPr marL="914400" lvl="1" indent="-457200" algn="just" rtl="1"/>
            <a:endParaRPr lang="fa-IR" sz="3200" b="1" dirty="0" smtClean="0">
              <a:cs typeface="B Nazanin" pitchFamily="2" charset="-78"/>
            </a:endParaRPr>
          </a:p>
          <a:p>
            <a:pPr marL="914400" lvl="1" indent="-457200" algn="just" rtl="1"/>
            <a:r>
              <a:rPr lang="fa-IR" sz="3200" b="1" dirty="0" smtClean="0">
                <a:cs typeface="B Nazanin" pitchFamily="2" charset="-78"/>
              </a:rPr>
              <a:t>حتی یک روز را نباید بدون ایجاد فرعی بهبود در یکی از بخش های سازمان یا شرکت سپری نمود.</a:t>
            </a:r>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835486"/>
            <a:ext cx="8501090" cy="6093976"/>
          </a:xfrm>
          <a:prstGeom prst="rect">
            <a:avLst/>
          </a:prstGeom>
        </p:spPr>
        <p:txBody>
          <a:bodyPr wrap="square">
            <a:spAutoFit/>
          </a:bodyPr>
          <a:lstStyle/>
          <a:p>
            <a:pPr algn="r" rtl="1"/>
            <a:r>
              <a:rPr lang="fa-IR" sz="1000" dirty="0" smtClean="0">
                <a:cs typeface="B Titr" pitchFamily="2" charset="-78"/>
              </a:rPr>
              <a:t>1- نگوييد چرا اين كار انجام نمي شود. فكر كنيد چگونه مي توانيد آن را انجام دهيد.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2- در مورد مشكل به وجود آمده نگراني به خود راه ندهيد. همين الان براي رفع آن اقدام نماييد.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3- از وضعيت موجود راضي نباشيد. باور داشته باشيد كه هميشه راه بهتري هم وجود دارد.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4- اگر مرتكب اشتباه شديد ، بلافاصله در صدد رفع اشتباه برآييد.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5- براي تحقق هدف به دنبال كمال مطلوب نگرديد. اگر 60% از تحقق هدف اطمينان داريد دست بكار شويد.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6- براي پي بردن به ريشه مشكلات 5 بار بپرسيد چرا؟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7- گمبا محل واقعي رويداد خطاست . سعي نكنيد از دفتر كار خود مشكلات محيط را حل 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8- هميشه براي حل مشكل از داده و اطلاعات كمي و به روز استفاده 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9- براي حل مشكل بلافاصله به دنبال هزينه كردن نباشيد. بلكه از خرد خود استفاده كنيد. اگر عقلتان به جايي نمي رسد، آن را در همكارانتان بجوييد و از خرد جمعي استفاده 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10- هيچ وقت جزئيات و نكات ريز مسئله را فراموش نكنيد. ريشه بسياري از مشكلات بزرگ همين نكات ريز است.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11- حمايت مديريت ارشد منحصر به قول و كلام نيست. مديريت بايد حضور مشهود و ملموس داشته باشد.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12- براي حل مسائل هر جا كه امكان آن وجود دارد از واگذاري اختيار به زيردستان ابا نكنيد.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13- هيچ وقت به دنبال مقصر نگرديد. هيچ گاه عجولانه قضاوت نكنيد.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14- مديريت ديداري و انتقال اطلاعات بهترين ابزار براي حل مسئله به صورت گروهي است.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15- ارتباط يك طرفه دستوري از بالا به پايين مشكلات سازمان را پيچيده تر ميكند. مديريت ارشد بايد با لايه هاي پايين تر سازمان ارتباط دو جانبه داشته باشد.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16- انسانها توانايي هاي فراواني دارند. از الگوهاي چند مهارتي و غني سازي شغلي براي شكوفا شدن آنها استفاده 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17- تنها فعاليت هايي را انجام دهيد كه براي سازمان شما ارزش افزوده ايجاد مي كنند.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18- فراموش نكنيد كه 5 ت ، پايه و بنيان ايجاد محصولي با كيفيت است.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19- بر اساس الگوهاي كار گروهي ، مسائل محيط كارتان را حل كنيد. </a:t>
            </a:r>
            <a:br>
              <a:rPr lang="fa-IR" sz="1000" dirty="0" smtClean="0">
                <a:cs typeface="B Titr" pitchFamily="2" charset="-78"/>
              </a:rPr>
            </a:br>
            <a:r>
              <a:rPr lang="fa-IR" sz="1000" dirty="0" smtClean="0">
                <a:cs typeface="B Titr" pitchFamily="2" charset="-78"/>
              </a:rPr>
              <a:t/>
            </a:r>
            <a:br>
              <a:rPr lang="fa-IR" sz="1000" dirty="0" smtClean="0">
                <a:cs typeface="B Titr" pitchFamily="2" charset="-78"/>
              </a:rPr>
            </a:br>
            <a:r>
              <a:rPr lang="fa-IR" sz="1000" dirty="0" smtClean="0">
                <a:cs typeface="B Titr" pitchFamily="2" charset="-78"/>
              </a:rPr>
              <a:t>20- حذف مودا ( اتلاف) فرآيندي پايان ناپذير است. هيچ وقت از اين كار خسته نشويد.</a:t>
            </a:r>
          </a:p>
        </p:txBody>
      </p:sp>
      <p:sp>
        <p:nvSpPr>
          <p:cNvPr id="4" name="Horizontal Scroll 3"/>
          <p:cNvSpPr/>
          <p:nvPr/>
        </p:nvSpPr>
        <p:spPr>
          <a:xfrm>
            <a:off x="2571736" y="71414"/>
            <a:ext cx="4071966" cy="85725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002060"/>
                </a:solidFill>
                <a:cs typeface="B Titr" pitchFamily="2" charset="-78"/>
              </a:rPr>
              <a:t>اصول بیست گانه مدیریت در کایزن :</a:t>
            </a:r>
            <a:endParaRPr lang="en-US" dirty="0" smtClean="0">
              <a:solidFill>
                <a:srgbClr val="002060"/>
              </a:solidFill>
              <a:cs typeface="B Titr" pitchFamily="2" charset="-78"/>
            </a:endParaRPr>
          </a:p>
        </p:txBody>
      </p:sp>
    </p:spTree>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2">
      <a:dk1>
        <a:sysClr val="windowText" lastClr="000000"/>
      </a:dk1>
      <a:lt1>
        <a:sysClr val="window" lastClr="FFFFFF"/>
      </a:lt1>
      <a:dk2>
        <a:srgbClr val="666666"/>
      </a:dk2>
      <a:lt2>
        <a:srgbClr val="D2D2D2"/>
      </a:lt2>
      <a:accent1>
        <a:srgbClr val="FFAFD1"/>
      </a:accent1>
      <a:accent2>
        <a:srgbClr val="FFAFD1"/>
      </a:accent2>
      <a:accent3>
        <a:srgbClr val="FFB8F1"/>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2373</Words>
  <Application>Microsoft Office PowerPoint</Application>
  <PresentationFormat>On-screen Show (4:3)</PresentationFormat>
  <Paragraphs>220</Paragraphs>
  <Slides>29</Slides>
  <Notes>27</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Arial</vt:lpstr>
      <vt:lpstr>B Esfehan</vt:lpstr>
      <vt:lpstr>B Nazanin</vt:lpstr>
      <vt:lpstr>B Titr</vt:lpstr>
      <vt:lpstr>Calibri</vt:lpstr>
      <vt:lpstr>Century Schoolbook</vt:lpstr>
      <vt:lpstr>IranNastaliq</vt:lpstr>
      <vt:lpstr>Tahoma</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اهداف و برنامه عملیاتی سال 1393 منطقه برق هفده شهریور</dc:title>
  <dc:creator>a-shiri</dc:creator>
  <cp:lastModifiedBy>Windows User</cp:lastModifiedBy>
  <cp:revision>119</cp:revision>
  <dcterms:created xsi:type="dcterms:W3CDTF">2014-04-19T11:21:31Z</dcterms:created>
  <dcterms:modified xsi:type="dcterms:W3CDTF">2018-03-16T18:50:37Z</dcterms:modified>
</cp:coreProperties>
</file>