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0" r:id="rId1"/>
  </p:sldMasterIdLst>
  <p:notesMasterIdLst>
    <p:notesMasterId r:id="rId55"/>
  </p:notesMasterIdLst>
  <p:sldIdLst>
    <p:sldId id="256" r:id="rId2"/>
    <p:sldId id="257" r:id="rId3"/>
    <p:sldId id="328"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26" r:id="rId52"/>
    <p:sldId id="306" r:id="rId53"/>
    <p:sldId id="327" r:id="rId54"/>
  </p:sldIdLst>
  <p:sldSz cx="9144000" cy="6858000" type="screen4x3"/>
  <p:notesSz cx="6858000" cy="9144000"/>
  <p:embeddedFontLst>
    <p:embeddedFont>
      <p:font typeface="B Lotus" panose="00000400000000000000" pitchFamily="2" charset="-78"/>
      <p:regular r:id="rId56"/>
      <p:bold r:id="rId57"/>
    </p:embeddedFont>
    <p:embeddedFont>
      <p:font typeface="Tw Cen MT" panose="020B0604020202020204" charset="0"/>
      <p:regular r:id="rId58"/>
      <p:bold r:id="rId59"/>
      <p:italic r:id="rId60"/>
      <p:boldItalic r:id="rId61"/>
    </p:embeddedFont>
    <p:embeddedFont>
      <p:font typeface="Bodoni MT Black" panose="020B0604020202020204" charset="0"/>
      <p:bold r:id="rId62"/>
      <p:boldItalic r:id="rId63"/>
    </p:embeddedFont>
    <p:embeddedFont>
      <p:font typeface="Calibri" panose="020F0502020204030204" pitchFamily="34" charset="0"/>
      <p:regular r:id="rId64"/>
      <p:bold r:id="rId65"/>
      <p:italic r:id="rId66"/>
      <p:boldItalic r:id="rId67"/>
    </p:embeddedFont>
    <p:embeddedFont>
      <p:font typeface="Bernard MT Condensed" panose="02050806060905020404" pitchFamily="18" charset="0"/>
      <p:regular r:id="rId68"/>
    </p:embeddedFont>
    <p:embeddedFont>
      <p:font typeface="B Titr" panose="00000700000000000000" pitchFamily="2" charset="-78"/>
      <p:bold r:id="rId69"/>
    </p:embeddedFont>
    <p:embeddedFont>
      <p:font typeface="Elephant" panose="020B0604020202020204" charset="0"/>
      <p:regular r:id="rId70"/>
      <p:italic r:id="rId71"/>
    </p:embeddedFont>
    <p:embeddedFont>
      <p:font typeface="B Zar" panose="00000400000000000000" pitchFamily="2" charset="-78"/>
      <p:regular r:id="rId72"/>
      <p:bold r:id="rId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4B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schemas.openxmlformats.org/officeDocument/2006/relationships/font" Target="fonts/font13.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6.fntdata"/><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93EF1C-E86D-4913-A33C-3EEA2C17090A}" type="doc">
      <dgm:prSet loTypeId="urn:microsoft.com/office/officeart/2005/8/layout/radial5" loCatId="cycle" qsTypeId="urn:microsoft.com/office/officeart/2005/8/quickstyle/simple1" qsCatId="simple" csTypeId="urn:microsoft.com/office/officeart/2005/8/colors/colorful5" csCatId="colorful" phldr="1"/>
      <dgm:spPr/>
      <dgm:t>
        <a:bodyPr/>
        <a:lstStyle/>
        <a:p>
          <a:endParaRPr lang="en-US"/>
        </a:p>
      </dgm:t>
    </dgm:pt>
    <dgm:pt modelId="{A19EDC9D-F84D-47DD-AB19-6A0F432A02A7}">
      <dgm:prSet phldrT="[Text]" custT="1"/>
      <dgm:spPr/>
      <dgm:t>
        <a:bodyPr/>
        <a:lstStyle/>
        <a:p>
          <a:r>
            <a:rPr lang="fa-IR" sz="2800" b="1" dirty="0" smtClean="0">
              <a:solidFill>
                <a:srgbClr val="FF0000"/>
              </a:solidFill>
            </a:rPr>
            <a:t>مدیریت کیفیت</a:t>
          </a:r>
          <a:endParaRPr lang="en-US" sz="2800" b="1" dirty="0">
            <a:solidFill>
              <a:srgbClr val="FF0000"/>
            </a:solidFill>
          </a:endParaRPr>
        </a:p>
      </dgm:t>
    </dgm:pt>
    <dgm:pt modelId="{711759B8-DFF2-491D-80EC-F66C704D8672}" type="parTrans" cxnId="{C4667AF0-1F0C-4013-A5BA-F6874870E0B1}">
      <dgm:prSet/>
      <dgm:spPr/>
      <dgm:t>
        <a:bodyPr/>
        <a:lstStyle/>
        <a:p>
          <a:endParaRPr lang="en-US"/>
        </a:p>
      </dgm:t>
    </dgm:pt>
    <dgm:pt modelId="{D794DC26-B058-45DF-86F4-430C1F3415DC}" type="sibTrans" cxnId="{C4667AF0-1F0C-4013-A5BA-F6874870E0B1}">
      <dgm:prSet/>
      <dgm:spPr/>
      <dgm:t>
        <a:bodyPr/>
        <a:lstStyle/>
        <a:p>
          <a:endParaRPr lang="en-US"/>
        </a:p>
      </dgm:t>
    </dgm:pt>
    <dgm:pt modelId="{E5C7F5CE-66BB-4C20-A5ED-19695FC2C1DE}">
      <dgm:prSet phldrT="[Text]" custT="1"/>
      <dgm:spPr/>
      <dgm:t>
        <a:bodyPr/>
        <a:lstStyle/>
        <a:p>
          <a:r>
            <a:rPr lang="fa-IR" sz="2800" b="1" dirty="0" smtClean="0">
              <a:solidFill>
                <a:schemeClr val="tx1"/>
              </a:solidFill>
            </a:rPr>
            <a:t>بهبود کیفیت</a:t>
          </a:r>
          <a:endParaRPr lang="en-US" sz="2800" b="1" dirty="0">
            <a:solidFill>
              <a:schemeClr val="tx1"/>
            </a:solidFill>
          </a:endParaRPr>
        </a:p>
      </dgm:t>
    </dgm:pt>
    <dgm:pt modelId="{FF0DF2C4-40BB-4391-9B21-54F907F8529B}" type="parTrans" cxnId="{FA523B39-1C59-41AF-94BF-0FCEA0EB0F15}">
      <dgm:prSet/>
      <dgm:spPr/>
      <dgm:t>
        <a:bodyPr/>
        <a:lstStyle/>
        <a:p>
          <a:endParaRPr lang="en-US"/>
        </a:p>
      </dgm:t>
    </dgm:pt>
    <dgm:pt modelId="{05B57532-9636-4984-ADCF-CF7AF1602F2A}" type="sibTrans" cxnId="{FA523B39-1C59-41AF-94BF-0FCEA0EB0F15}">
      <dgm:prSet/>
      <dgm:spPr/>
      <dgm:t>
        <a:bodyPr/>
        <a:lstStyle/>
        <a:p>
          <a:endParaRPr lang="en-US"/>
        </a:p>
      </dgm:t>
    </dgm:pt>
    <dgm:pt modelId="{0548B935-E484-487C-8307-AB5B349BB385}">
      <dgm:prSet phldrT="[Text]"/>
      <dgm:spPr/>
      <dgm:t>
        <a:bodyPr/>
        <a:lstStyle/>
        <a:p>
          <a:r>
            <a:rPr lang="fa-IR" b="1" dirty="0" smtClean="0">
              <a:solidFill>
                <a:srgbClr val="002060"/>
              </a:solidFill>
            </a:rPr>
            <a:t>تضمین کیفیت</a:t>
          </a:r>
          <a:endParaRPr lang="en-US" b="1" dirty="0">
            <a:solidFill>
              <a:srgbClr val="002060"/>
            </a:solidFill>
          </a:endParaRPr>
        </a:p>
      </dgm:t>
    </dgm:pt>
    <dgm:pt modelId="{E1BE6AC0-E985-4430-899C-94D251E84C1E}" type="parTrans" cxnId="{09D5C340-4D98-4607-8A61-B83C44564BA1}">
      <dgm:prSet/>
      <dgm:spPr/>
      <dgm:t>
        <a:bodyPr/>
        <a:lstStyle/>
        <a:p>
          <a:endParaRPr lang="en-US"/>
        </a:p>
      </dgm:t>
    </dgm:pt>
    <dgm:pt modelId="{0315F6D6-1821-4F4F-9E88-5447A84980AF}" type="sibTrans" cxnId="{09D5C340-4D98-4607-8A61-B83C44564BA1}">
      <dgm:prSet/>
      <dgm:spPr/>
      <dgm:t>
        <a:bodyPr/>
        <a:lstStyle/>
        <a:p>
          <a:endParaRPr lang="en-US"/>
        </a:p>
      </dgm:t>
    </dgm:pt>
    <dgm:pt modelId="{146B5B12-EB0C-4EC8-A46B-5CD0DD6F6A89}">
      <dgm:prSet phldrT="[Text]"/>
      <dgm:spPr/>
      <dgm:t>
        <a:bodyPr/>
        <a:lstStyle/>
        <a:p>
          <a:r>
            <a:rPr lang="fa-IR" b="1" dirty="0" smtClean="0">
              <a:solidFill>
                <a:srgbClr val="7030A0"/>
              </a:solidFill>
            </a:rPr>
            <a:t>برنامه ریزی کیفیت</a:t>
          </a:r>
          <a:endParaRPr lang="en-US" b="1" dirty="0">
            <a:solidFill>
              <a:srgbClr val="7030A0"/>
            </a:solidFill>
          </a:endParaRPr>
        </a:p>
      </dgm:t>
    </dgm:pt>
    <dgm:pt modelId="{C493E056-7F51-4E0C-808D-D2B1D11F6C4B}" type="parTrans" cxnId="{AD8FCD4C-BE58-4215-8CAA-2F1C376B3F59}">
      <dgm:prSet/>
      <dgm:spPr/>
      <dgm:t>
        <a:bodyPr/>
        <a:lstStyle/>
        <a:p>
          <a:endParaRPr lang="en-US"/>
        </a:p>
      </dgm:t>
    </dgm:pt>
    <dgm:pt modelId="{409693C7-A704-407C-8CB5-6BBB9243347E}" type="sibTrans" cxnId="{AD8FCD4C-BE58-4215-8CAA-2F1C376B3F59}">
      <dgm:prSet/>
      <dgm:spPr/>
      <dgm:t>
        <a:bodyPr/>
        <a:lstStyle/>
        <a:p>
          <a:endParaRPr lang="en-US"/>
        </a:p>
      </dgm:t>
    </dgm:pt>
    <dgm:pt modelId="{3C83C07B-993C-4008-98DB-A239D1649464}">
      <dgm:prSet phldrT="[Text]"/>
      <dgm:spPr/>
      <dgm:t>
        <a:bodyPr/>
        <a:lstStyle/>
        <a:p>
          <a:r>
            <a:rPr lang="fa-IR" b="1" dirty="0" smtClean="0">
              <a:solidFill>
                <a:srgbClr val="FFFF00"/>
              </a:solidFill>
            </a:rPr>
            <a:t>کنترل کیفیت</a:t>
          </a:r>
          <a:endParaRPr lang="en-US" b="1" dirty="0">
            <a:solidFill>
              <a:srgbClr val="FFFF00"/>
            </a:solidFill>
          </a:endParaRPr>
        </a:p>
      </dgm:t>
    </dgm:pt>
    <dgm:pt modelId="{0181969E-205E-4AC3-A795-05B2CB160EC1}" type="parTrans" cxnId="{E79C2BC6-A9BC-4DED-89BA-39E2FE373176}">
      <dgm:prSet/>
      <dgm:spPr/>
      <dgm:t>
        <a:bodyPr/>
        <a:lstStyle/>
        <a:p>
          <a:endParaRPr lang="en-US"/>
        </a:p>
      </dgm:t>
    </dgm:pt>
    <dgm:pt modelId="{97BBCDD2-108E-45AE-BA63-B00B4DC25467}" type="sibTrans" cxnId="{E79C2BC6-A9BC-4DED-89BA-39E2FE373176}">
      <dgm:prSet/>
      <dgm:spPr/>
      <dgm:t>
        <a:bodyPr/>
        <a:lstStyle/>
        <a:p>
          <a:endParaRPr lang="en-US"/>
        </a:p>
      </dgm:t>
    </dgm:pt>
    <dgm:pt modelId="{B5244C91-F8B1-47D5-8774-107DA428E04F}" type="pres">
      <dgm:prSet presAssocID="{2D93EF1C-E86D-4913-A33C-3EEA2C17090A}" presName="Name0" presStyleCnt="0">
        <dgm:presLayoutVars>
          <dgm:chMax val="1"/>
          <dgm:dir/>
          <dgm:animLvl val="ctr"/>
          <dgm:resizeHandles val="exact"/>
        </dgm:presLayoutVars>
      </dgm:prSet>
      <dgm:spPr/>
      <dgm:t>
        <a:bodyPr/>
        <a:lstStyle/>
        <a:p>
          <a:endParaRPr lang="en-US"/>
        </a:p>
      </dgm:t>
    </dgm:pt>
    <dgm:pt modelId="{D09E6423-62C4-4B2A-A256-9C309C731837}" type="pres">
      <dgm:prSet presAssocID="{A19EDC9D-F84D-47DD-AB19-6A0F432A02A7}" presName="centerShape" presStyleLbl="node0" presStyleIdx="0" presStyleCnt="1" custScaleX="187770"/>
      <dgm:spPr/>
      <dgm:t>
        <a:bodyPr/>
        <a:lstStyle/>
        <a:p>
          <a:endParaRPr lang="en-US"/>
        </a:p>
      </dgm:t>
    </dgm:pt>
    <dgm:pt modelId="{CC7D1185-E296-4E00-AE1C-108D9E052C2A}" type="pres">
      <dgm:prSet presAssocID="{FF0DF2C4-40BB-4391-9B21-54F907F8529B}" presName="parTrans" presStyleLbl="sibTrans2D1" presStyleIdx="0" presStyleCnt="4"/>
      <dgm:spPr/>
      <dgm:t>
        <a:bodyPr/>
        <a:lstStyle/>
        <a:p>
          <a:endParaRPr lang="en-US"/>
        </a:p>
      </dgm:t>
    </dgm:pt>
    <dgm:pt modelId="{A02A9F17-3AA7-4110-855D-874BDB6B867A}" type="pres">
      <dgm:prSet presAssocID="{FF0DF2C4-40BB-4391-9B21-54F907F8529B}" presName="connectorText" presStyleLbl="sibTrans2D1" presStyleIdx="0" presStyleCnt="4"/>
      <dgm:spPr/>
      <dgm:t>
        <a:bodyPr/>
        <a:lstStyle/>
        <a:p>
          <a:endParaRPr lang="en-US"/>
        </a:p>
      </dgm:t>
    </dgm:pt>
    <dgm:pt modelId="{3CC0B6F9-28D8-4CC7-A64B-A82798A7E4C1}" type="pres">
      <dgm:prSet presAssocID="{E5C7F5CE-66BB-4C20-A5ED-19695FC2C1DE}" presName="node" presStyleLbl="node1" presStyleIdx="0" presStyleCnt="4" custScaleX="164114">
        <dgm:presLayoutVars>
          <dgm:bulletEnabled val="1"/>
        </dgm:presLayoutVars>
      </dgm:prSet>
      <dgm:spPr/>
      <dgm:t>
        <a:bodyPr/>
        <a:lstStyle/>
        <a:p>
          <a:endParaRPr lang="en-US"/>
        </a:p>
      </dgm:t>
    </dgm:pt>
    <dgm:pt modelId="{BE83FAE0-8778-4E43-A8B3-8BE2417CA66E}" type="pres">
      <dgm:prSet presAssocID="{E1BE6AC0-E985-4430-899C-94D251E84C1E}" presName="parTrans" presStyleLbl="sibTrans2D1" presStyleIdx="1" presStyleCnt="4"/>
      <dgm:spPr/>
      <dgm:t>
        <a:bodyPr/>
        <a:lstStyle/>
        <a:p>
          <a:endParaRPr lang="en-US"/>
        </a:p>
      </dgm:t>
    </dgm:pt>
    <dgm:pt modelId="{58F6C1AF-503D-4BB1-A106-CD74A6CD7BB6}" type="pres">
      <dgm:prSet presAssocID="{E1BE6AC0-E985-4430-899C-94D251E84C1E}" presName="connectorText" presStyleLbl="sibTrans2D1" presStyleIdx="1" presStyleCnt="4"/>
      <dgm:spPr/>
      <dgm:t>
        <a:bodyPr/>
        <a:lstStyle/>
        <a:p>
          <a:endParaRPr lang="en-US"/>
        </a:p>
      </dgm:t>
    </dgm:pt>
    <dgm:pt modelId="{39606D87-680E-43F5-B697-58176C000044}" type="pres">
      <dgm:prSet presAssocID="{0548B935-E484-487C-8307-AB5B349BB385}" presName="node" presStyleLbl="node1" presStyleIdx="1" presStyleCnt="4" custScaleX="156933" custScaleY="96977" custRadScaleRad="168642" custRadScaleInc="0">
        <dgm:presLayoutVars>
          <dgm:bulletEnabled val="1"/>
        </dgm:presLayoutVars>
      </dgm:prSet>
      <dgm:spPr/>
      <dgm:t>
        <a:bodyPr/>
        <a:lstStyle/>
        <a:p>
          <a:endParaRPr lang="en-US"/>
        </a:p>
      </dgm:t>
    </dgm:pt>
    <dgm:pt modelId="{53DC121E-98CF-4380-936D-BB63CB264729}" type="pres">
      <dgm:prSet presAssocID="{C493E056-7F51-4E0C-808D-D2B1D11F6C4B}" presName="parTrans" presStyleLbl="sibTrans2D1" presStyleIdx="2" presStyleCnt="4"/>
      <dgm:spPr/>
      <dgm:t>
        <a:bodyPr/>
        <a:lstStyle/>
        <a:p>
          <a:endParaRPr lang="en-US"/>
        </a:p>
      </dgm:t>
    </dgm:pt>
    <dgm:pt modelId="{0B1F0F79-500B-407C-BA1E-69545FC10E93}" type="pres">
      <dgm:prSet presAssocID="{C493E056-7F51-4E0C-808D-D2B1D11F6C4B}" presName="connectorText" presStyleLbl="sibTrans2D1" presStyleIdx="2" presStyleCnt="4"/>
      <dgm:spPr/>
      <dgm:t>
        <a:bodyPr/>
        <a:lstStyle/>
        <a:p>
          <a:endParaRPr lang="en-US"/>
        </a:p>
      </dgm:t>
    </dgm:pt>
    <dgm:pt modelId="{8303B408-A393-4CAA-909B-B9F980E412A5}" type="pres">
      <dgm:prSet presAssocID="{146B5B12-EB0C-4EC8-A46B-5CD0DD6F6A89}" presName="node" presStyleLbl="node1" presStyleIdx="2" presStyleCnt="4" custScaleX="172840">
        <dgm:presLayoutVars>
          <dgm:bulletEnabled val="1"/>
        </dgm:presLayoutVars>
      </dgm:prSet>
      <dgm:spPr/>
      <dgm:t>
        <a:bodyPr/>
        <a:lstStyle/>
        <a:p>
          <a:endParaRPr lang="en-US"/>
        </a:p>
      </dgm:t>
    </dgm:pt>
    <dgm:pt modelId="{D78FC917-3B11-4DCB-9DCC-951680FE4578}" type="pres">
      <dgm:prSet presAssocID="{0181969E-205E-4AC3-A795-05B2CB160EC1}" presName="parTrans" presStyleLbl="sibTrans2D1" presStyleIdx="3" presStyleCnt="4" custScaleX="82768" custLinFactNeighborX="39500" custLinFactNeighborY="-6684"/>
      <dgm:spPr/>
      <dgm:t>
        <a:bodyPr/>
        <a:lstStyle/>
        <a:p>
          <a:endParaRPr lang="en-US"/>
        </a:p>
      </dgm:t>
    </dgm:pt>
    <dgm:pt modelId="{1B1A860F-4ADD-4C74-8BD5-A1144A08BB65}" type="pres">
      <dgm:prSet presAssocID="{0181969E-205E-4AC3-A795-05B2CB160EC1}" presName="connectorText" presStyleLbl="sibTrans2D1" presStyleIdx="3" presStyleCnt="4"/>
      <dgm:spPr/>
      <dgm:t>
        <a:bodyPr/>
        <a:lstStyle/>
        <a:p>
          <a:endParaRPr lang="en-US"/>
        </a:p>
      </dgm:t>
    </dgm:pt>
    <dgm:pt modelId="{AB508852-A468-4176-8590-C95538004960}" type="pres">
      <dgm:prSet presAssocID="{3C83C07B-993C-4008-98DB-A239D1649464}" presName="node" presStyleLbl="node1" presStyleIdx="3" presStyleCnt="4" custScaleX="174158" custScaleY="99998" custRadScaleRad="191379" custRadScaleInc="-702">
        <dgm:presLayoutVars>
          <dgm:bulletEnabled val="1"/>
        </dgm:presLayoutVars>
      </dgm:prSet>
      <dgm:spPr/>
      <dgm:t>
        <a:bodyPr/>
        <a:lstStyle/>
        <a:p>
          <a:endParaRPr lang="en-US"/>
        </a:p>
      </dgm:t>
    </dgm:pt>
  </dgm:ptLst>
  <dgm:cxnLst>
    <dgm:cxn modelId="{39DD5DE7-DBE9-4258-BFFF-882D79474699}" type="presOf" srcId="{2D93EF1C-E86D-4913-A33C-3EEA2C17090A}" destId="{B5244C91-F8B1-47D5-8774-107DA428E04F}" srcOrd="0" destOrd="0" presId="urn:microsoft.com/office/officeart/2005/8/layout/radial5"/>
    <dgm:cxn modelId="{E79C2BC6-A9BC-4DED-89BA-39E2FE373176}" srcId="{A19EDC9D-F84D-47DD-AB19-6A0F432A02A7}" destId="{3C83C07B-993C-4008-98DB-A239D1649464}" srcOrd="3" destOrd="0" parTransId="{0181969E-205E-4AC3-A795-05B2CB160EC1}" sibTransId="{97BBCDD2-108E-45AE-BA63-B00B4DC25467}"/>
    <dgm:cxn modelId="{0A10AD6F-AD2B-4E79-849D-F603319B506D}" type="presOf" srcId="{E5C7F5CE-66BB-4C20-A5ED-19695FC2C1DE}" destId="{3CC0B6F9-28D8-4CC7-A64B-A82798A7E4C1}" srcOrd="0" destOrd="0" presId="urn:microsoft.com/office/officeart/2005/8/layout/radial5"/>
    <dgm:cxn modelId="{AD8FCD4C-BE58-4215-8CAA-2F1C376B3F59}" srcId="{A19EDC9D-F84D-47DD-AB19-6A0F432A02A7}" destId="{146B5B12-EB0C-4EC8-A46B-5CD0DD6F6A89}" srcOrd="2" destOrd="0" parTransId="{C493E056-7F51-4E0C-808D-D2B1D11F6C4B}" sibTransId="{409693C7-A704-407C-8CB5-6BBB9243347E}"/>
    <dgm:cxn modelId="{6FEB9A91-5058-4A4D-9BB0-A37F0EFCF63E}" type="presOf" srcId="{C493E056-7F51-4E0C-808D-D2B1D11F6C4B}" destId="{53DC121E-98CF-4380-936D-BB63CB264729}" srcOrd="0" destOrd="0" presId="urn:microsoft.com/office/officeart/2005/8/layout/radial5"/>
    <dgm:cxn modelId="{7112D374-913F-4176-BB65-404ACF25F036}" type="presOf" srcId="{3C83C07B-993C-4008-98DB-A239D1649464}" destId="{AB508852-A468-4176-8590-C95538004960}" srcOrd="0" destOrd="0" presId="urn:microsoft.com/office/officeart/2005/8/layout/radial5"/>
    <dgm:cxn modelId="{27CE07AB-5AC5-47F8-A62F-301784206254}" type="presOf" srcId="{E1BE6AC0-E985-4430-899C-94D251E84C1E}" destId="{58F6C1AF-503D-4BB1-A106-CD74A6CD7BB6}" srcOrd="1" destOrd="0" presId="urn:microsoft.com/office/officeart/2005/8/layout/radial5"/>
    <dgm:cxn modelId="{09D5C340-4D98-4607-8A61-B83C44564BA1}" srcId="{A19EDC9D-F84D-47DD-AB19-6A0F432A02A7}" destId="{0548B935-E484-487C-8307-AB5B349BB385}" srcOrd="1" destOrd="0" parTransId="{E1BE6AC0-E985-4430-899C-94D251E84C1E}" sibTransId="{0315F6D6-1821-4F4F-9E88-5447A84980AF}"/>
    <dgm:cxn modelId="{FA523B39-1C59-41AF-94BF-0FCEA0EB0F15}" srcId="{A19EDC9D-F84D-47DD-AB19-6A0F432A02A7}" destId="{E5C7F5CE-66BB-4C20-A5ED-19695FC2C1DE}" srcOrd="0" destOrd="0" parTransId="{FF0DF2C4-40BB-4391-9B21-54F907F8529B}" sibTransId="{05B57532-9636-4984-ADCF-CF7AF1602F2A}"/>
    <dgm:cxn modelId="{93BDAB3F-F65A-4491-AFB1-BAC3056B671F}" type="presOf" srcId="{0181969E-205E-4AC3-A795-05B2CB160EC1}" destId="{D78FC917-3B11-4DCB-9DCC-951680FE4578}" srcOrd="0" destOrd="0" presId="urn:microsoft.com/office/officeart/2005/8/layout/radial5"/>
    <dgm:cxn modelId="{49CAF222-1510-4996-B48C-53A1788ACAE7}" type="presOf" srcId="{FF0DF2C4-40BB-4391-9B21-54F907F8529B}" destId="{CC7D1185-E296-4E00-AE1C-108D9E052C2A}" srcOrd="0" destOrd="0" presId="urn:microsoft.com/office/officeart/2005/8/layout/radial5"/>
    <dgm:cxn modelId="{7A771614-E718-4178-88EA-CAD9FF57FD26}" type="presOf" srcId="{A19EDC9D-F84D-47DD-AB19-6A0F432A02A7}" destId="{D09E6423-62C4-4B2A-A256-9C309C731837}" srcOrd="0" destOrd="0" presId="urn:microsoft.com/office/officeart/2005/8/layout/radial5"/>
    <dgm:cxn modelId="{7C879AC6-E2A9-40DB-8017-DB6CB42DEC06}" type="presOf" srcId="{0548B935-E484-487C-8307-AB5B349BB385}" destId="{39606D87-680E-43F5-B697-58176C000044}" srcOrd="0" destOrd="0" presId="urn:microsoft.com/office/officeart/2005/8/layout/radial5"/>
    <dgm:cxn modelId="{DB47EDDB-A048-486A-85A8-957C762E9ACE}" type="presOf" srcId="{C493E056-7F51-4E0C-808D-D2B1D11F6C4B}" destId="{0B1F0F79-500B-407C-BA1E-69545FC10E93}" srcOrd="1" destOrd="0" presId="urn:microsoft.com/office/officeart/2005/8/layout/radial5"/>
    <dgm:cxn modelId="{6B92A701-6027-4A31-AD7A-802B45A53ED9}" type="presOf" srcId="{FF0DF2C4-40BB-4391-9B21-54F907F8529B}" destId="{A02A9F17-3AA7-4110-855D-874BDB6B867A}" srcOrd="1" destOrd="0" presId="urn:microsoft.com/office/officeart/2005/8/layout/radial5"/>
    <dgm:cxn modelId="{C4667AF0-1F0C-4013-A5BA-F6874870E0B1}" srcId="{2D93EF1C-E86D-4913-A33C-3EEA2C17090A}" destId="{A19EDC9D-F84D-47DD-AB19-6A0F432A02A7}" srcOrd="0" destOrd="0" parTransId="{711759B8-DFF2-491D-80EC-F66C704D8672}" sibTransId="{D794DC26-B058-45DF-86F4-430C1F3415DC}"/>
    <dgm:cxn modelId="{19071221-A345-40C7-8969-05ACA1CDDF48}" type="presOf" srcId="{E1BE6AC0-E985-4430-899C-94D251E84C1E}" destId="{BE83FAE0-8778-4E43-A8B3-8BE2417CA66E}" srcOrd="0" destOrd="0" presId="urn:microsoft.com/office/officeart/2005/8/layout/radial5"/>
    <dgm:cxn modelId="{46B2F5FB-1067-4F4A-A599-D7FD248FE5CD}" type="presOf" srcId="{146B5B12-EB0C-4EC8-A46B-5CD0DD6F6A89}" destId="{8303B408-A393-4CAA-909B-B9F980E412A5}" srcOrd="0" destOrd="0" presId="urn:microsoft.com/office/officeart/2005/8/layout/radial5"/>
    <dgm:cxn modelId="{296AC82D-178F-4E39-A81E-000647E65EC0}" type="presOf" srcId="{0181969E-205E-4AC3-A795-05B2CB160EC1}" destId="{1B1A860F-4ADD-4C74-8BD5-A1144A08BB65}" srcOrd="1" destOrd="0" presId="urn:microsoft.com/office/officeart/2005/8/layout/radial5"/>
    <dgm:cxn modelId="{32968AFA-B39B-4B31-BE45-0A072596F906}" type="presParOf" srcId="{B5244C91-F8B1-47D5-8774-107DA428E04F}" destId="{D09E6423-62C4-4B2A-A256-9C309C731837}" srcOrd="0" destOrd="0" presId="urn:microsoft.com/office/officeart/2005/8/layout/radial5"/>
    <dgm:cxn modelId="{ED435B5E-9543-4707-A519-03A7440AEAEF}" type="presParOf" srcId="{B5244C91-F8B1-47D5-8774-107DA428E04F}" destId="{CC7D1185-E296-4E00-AE1C-108D9E052C2A}" srcOrd="1" destOrd="0" presId="urn:microsoft.com/office/officeart/2005/8/layout/radial5"/>
    <dgm:cxn modelId="{D2FA3F19-14F9-474F-9A3B-1A2254A2DC94}" type="presParOf" srcId="{CC7D1185-E296-4E00-AE1C-108D9E052C2A}" destId="{A02A9F17-3AA7-4110-855D-874BDB6B867A}" srcOrd="0" destOrd="0" presId="urn:microsoft.com/office/officeart/2005/8/layout/radial5"/>
    <dgm:cxn modelId="{D6BCE474-D893-446A-B846-915DFCEECF96}" type="presParOf" srcId="{B5244C91-F8B1-47D5-8774-107DA428E04F}" destId="{3CC0B6F9-28D8-4CC7-A64B-A82798A7E4C1}" srcOrd="2" destOrd="0" presId="urn:microsoft.com/office/officeart/2005/8/layout/radial5"/>
    <dgm:cxn modelId="{125AD6EB-81EA-46C5-B1BC-885CE3B50382}" type="presParOf" srcId="{B5244C91-F8B1-47D5-8774-107DA428E04F}" destId="{BE83FAE0-8778-4E43-A8B3-8BE2417CA66E}" srcOrd="3" destOrd="0" presId="urn:microsoft.com/office/officeart/2005/8/layout/radial5"/>
    <dgm:cxn modelId="{CB21BD4E-952B-4643-AD8E-5DFA9AC1F945}" type="presParOf" srcId="{BE83FAE0-8778-4E43-A8B3-8BE2417CA66E}" destId="{58F6C1AF-503D-4BB1-A106-CD74A6CD7BB6}" srcOrd="0" destOrd="0" presId="urn:microsoft.com/office/officeart/2005/8/layout/radial5"/>
    <dgm:cxn modelId="{91D16993-A7A9-4921-9903-AE108587CBE7}" type="presParOf" srcId="{B5244C91-F8B1-47D5-8774-107DA428E04F}" destId="{39606D87-680E-43F5-B697-58176C000044}" srcOrd="4" destOrd="0" presId="urn:microsoft.com/office/officeart/2005/8/layout/radial5"/>
    <dgm:cxn modelId="{2FF34EA1-1CE9-4453-8A5D-14189BE3A601}" type="presParOf" srcId="{B5244C91-F8B1-47D5-8774-107DA428E04F}" destId="{53DC121E-98CF-4380-936D-BB63CB264729}" srcOrd="5" destOrd="0" presId="urn:microsoft.com/office/officeart/2005/8/layout/radial5"/>
    <dgm:cxn modelId="{6902466C-77FF-4887-BA77-8F8102C6E931}" type="presParOf" srcId="{53DC121E-98CF-4380-936D-BB63CB264729}" destId="{0B1F0F79-500B-407C-BA1E-69545FC10E93}" srcOrd="0" destOrd="0" presId="urn:microsoft.com/office/officeart/2005/8/layout/radial5"/>
    <dgm:cxn modelId="{A8CD3447-4268-488E-A578-4609E1471AFA}" type="presParOf" srcId="{B5244C91-F8B1-47D5-8774-107DA428E04F}" destId="{8303B408-A393-4CAA-909B-B9F980E412A5}" srcOrd="6" destOrd="0" presId="urn:microsoft.com/office/officeart/2005/8/layout/radial5"/>
    <dgm:cxn modelId="{4628A00B-3B21-465F-8913-B1D8AD0CD14D}" type="presParOf" srcId="{B5244C91-F8B1-47D5-8774-107DA428E04F}" destId="{D78FC917-3B11-4DCB-9DCC-951680FE4578}" srcOrd="7" destOrd="0" presId="urn:microsoft.com/office/officeart/2005/8/layout/radial5"/>
    <dgm:cxn modelId="{3777B47F-A3A6-4A4E-86BA-0E09119E4884}" type="presParOf" srcId="{D78FC917-3B11-4DCB-9DCC-951680FE4578}" destId="{1B1A860F-4ADD-4C74-8BD5-A1144A08BB65}" srcOrd="0" destOrd="0" presId="urn:microsoft.com/office/officeart/2005/8/layout/radial5"/>
    <dgm:cxn modelId="{58FDABD7-F4ED-4E2B-AAE1-60D5FFD40EEA}" type="presParOf" srcId="{B5244C91-F8B1-47D5-8774-107DA428E04F}" destId="{AB508852-A468-4176-8590-C95538004960}"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B4171A-23EE-493F-A03A-D094CE194AF7}"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2CE06079-426A-45DE-9301-CBDE3EEAB0E9}">
      <dgm:prSet phldrT="[Text]" custT="1"/>
      <dgm:spPr/>
      <dgm:t>
        <a:bodyPr/>
        <a:lstStyle/>
        <a:p>
          <a:r>
            <a:rPr lang="fa-IR" sz="2400" b="1" dirty="0" smtClean="0">
              <a:solidFill>
                <a:srgbClr val="FF0000"/>
              </a:solidFill>
            </a:rPr>
            <a:t>بازخور اطلاعات مرتبط با کیفیت به مدیریت</a:t>
          </a:r>
          <a:endParaRPr lang="en-US" sz="2400" b="1" dirty="0">
            <a:solidFill>
              <a:srgbClr val="FF0000"/>
            </a:solidFill>
          </a:endParaRPr>
        </a:p>
      </dgm:t>
    </dgm:pt>
    <dgm:pt modelId="{75BDCFC3-75FA-4468-8D45-6D1A7852CBEA}" type="parTrans" cxnId="{62162EE2-22AE-43FE-9B0D-C5DEE1EF7C56}">
      <dgm:prSet/>
      <dgm:spPr/>
      <dgm:t>
        <a:bodyPr/>
        <a:lstStyle/>
        <a:p>
          <a:endParaRPr lang="en-US"/>
        </a:p>
      </dgm:t>
    </dgm:pt>
    <dgm:pt modelId="{47522942-88EF-4C26-AFE2-FDE42D67CF13}" type="sibTrans" cxnId="{62162EE2-22AE-43FE-9B0D-C5DEE1EF7C56}">
      <dgm:prSet/>
      <dgm:spPr/>
      <dgm:t>
        <a:bodyPr/>
        <a:lstStyle/>
        <a:p>
          <a:endParaRPr lang="en-US"/>
        </a:p>
      </dgm:t>
    </dgm:pt>
    <dgm:pt modelId="{79CF5F8B-6C41-40F9-9858-0FA1DF19C36A}">
      <dgm:prSet phldrT="[Text]" custT="1"/>
      <dgm:spPr/>
      <dgm:t>
        <a:bodyPr/>
        <a:lstStyle/>
        <a:p>
          <a:r>
            <a:rPr lang="fa-IR" sz="2000" b="1" dirty="0" smtClean="0">
              <a:solidFill>
                <a:srgbClr val="FFFF00"/>
              </a:solidFill>
            </a:rPr>
            <a:t>مدیریت سیستم تضمین کیفیت جامع وانجام مطالعات خاص کیفی</a:t>
          </a:r>
          <a:endParaRPr lang="en-US" sz="2000" b="1" dirty="0">
            <a:solidFill>
              <a:srgbClr val="FFFF00"/>
            </a:solidFill>
          </a:endParaRPr>
        </a:p>
      </dgm:t>
    </dgm:pt>
    <dgm:pt modelId="{5B5CBA54-389F-4810-AEE2-EFDC0146A1A7}" type="parTrans" cxnId="{0BF1630E-4105-4462-BF48-17503CBE99B0}">
      <dgm:prSet/>
      <dgm:spPr/>
      <dgm:t>
        <a:bodyPr/>
        <a:lstStyle/>
        <a:p>
          <a:endParaRPr lang="en-US"/>
        </a:p>
      </dgm:t>
    </dgm:pt>
    <dgm:pt modelId="{88628E0F-0E71-463D-B0E2-32A58D0EB66F}" type="sibTrans" cxnId="{0BF1630E-4105-4462-BF48-17503CBE99B0}">
      <dgm:prSet/>
      <dgm:spPr/>
      <dgm:t>
        <a:bodyPr/>
        <a:lstStyle/>
        <a:p>
          <a:endParaRPr lang="en-US"/>
        </a:p>
      </dgm:t>
    </dgm:pt>
    <dgm:pt modelId="{20FE805A-3178-45BB-8ADF-31462D7FFF7F}">
      <dgm:prSet phldrT="[Text]" custT="1"/>
      <dgm:spPr>
        <a:solidFill>
          <a:srgbClr val="FF0000"/>
        </a:solidFill>
        <a:ln>
          <a:solidFill>
            <a:srgbClr val="FF0000"/>
          </a:solidFill>
        </a:ln>
      </dgm:spPr>
      <dgm:t>
        <a:bodyPr/>
        <a:lstStyle/>
        <a:p>
          <a:pPr algn="ctr"/>
          <a:r>
            <a:rPr lang="fa-IR" sz="2400" b="1" dirty="0" smtClean="0">
              <a:solidFill>
                <a:srgbClr val="002060"/>
              </a:solidFill>
            </a:rPr>
            <a:t>طرح ریزی ارزیابی وکنترل کیفیت محصول</a:t>
          </a:r>
          <a:endParaRPr lang="en-US" sz="2400" b="1" dirty="0">
            <a:solidFill>
              <a:srgbClr val="002060"/>
            </a:solidFill>
          </a:endParaRPr>
        </a:p>
      </dgm:t>
    </dgm:pt>
    <dgm:pt modelId="{F96766EC-1BD5-422B-946C-2D12880D0E0D}" type="parTrans" cxnId="{4A48FAED-5A37-4643-821F-53C0400BC4DA}">
      <dgm:prSet/>
      <dgm:spPr/>
      <dgm:t>
        <a:bodyPr/>
        <a:lstStyle/>
        <a:p>
          <a:endParaRPr lang="en-US"/>
        </a:p>
      </dgm:t>
    </dgm:pt>
    <dgm:pt modelId="{4CB1C667-5588-4E08-8482-16A2C2DBEC38}" type="sibTrans" cxnId="{4A48FAED-5A37-4643-821F-53C0400BC4DA}">
      <dgm:prSet/>
      <dgm:spPr/>
      <dgm:t>
        <a:bodyPr/>
        <a:lstStyle/>
        <a:p>
          <a:endParaRPr lang="en-US"/>
        </a:p>
      </dgm:t>
    </dgm:pt>
    <dgm:pt modelId="{0ADF41A9-6BC0-41E4-8653-99D9CA9535F3}">
      <dgm:prSet phldrT="[Text]" custT="1"/>
      <dgm:spPr>
        <a:solidFill>
          <a:srgbClr val="FFC000"/>
        </a:solidFill>
      </dgm:spPr>
      <dgm:t>
        <a:bodyPr/>
        <a:lstStyle/>
        <a:p>
          <a:r>
            <a:rPr lang="fa-IR" sz="2400" b="1" dirty="0" smtClean="0">
              <a:solidFill>
                <a:srgbClr val="006600"/>
              </a:solidFill>
            </a:rPr>
            <a:t>توسعه منابع انسانی</a:t>
          </a:r>
          <a:endParaRPr lang="en-US" sz="2400" b="1" dirty="0">
            <a:solidFill>
              <a:srgbClr val="006600"/>
            </a:solidFill>
          </a:endParaRPr>
        </a:p>
      </dgm:t>
    </dgm:pt>
    <dgm:pt modelId="{E4057A27-F4D6-4AD6-B512-E1F291565B39}" type="parTrans" cxnId="{35C8F592-A15B-497F-9ED3-423AAF9482FE}">
      <dgm:prSet/>
      <dgm:spPr/>
      <dgm:t>
        <a:bodyPr/>
        <a:lstStyle/>
        <a:p>
          <a:endParaRPr lang="en-US"/>
        </a:p>
      </dgm:t>
    </dgm:pt>
    <dgm:pt modelId="{51DC82DA-C257-4673-8F8E-2CF8BBFB42FE}" type="sibTrans" cxnId="{35C8F592-A15B-497F-9ED3-423AAF9482FE}">
      <dgm:prSet/>
      <dgm:spPr/>
      <dgm:t>
        <a:bodyPr/>
        <a:lstStyle/>
        <a:p>
          <a:endParaRPr lang="en-US"/>
        </a:p>
      </dgm:t>
    </dgm:pt>
    <dgm:pt modelId="{0C1E5549-5B3F-4522-818A-E80DCA32FB31}">
      <dgm:prSet phldrT="[Text]" custT="1"/>
      <dgm:spPr>
        <a:solidFill>
          <a:srgbClr val="00B050"/>
        </a:solidFill>
      </dgm:spPr>
      <dgm:t>
        <a:bodyPr/>
        <a:lstStyle/>
        <a:p>
          <a:r>
            <a:rPr lang="fa-IR" sz="2400" b="1" dirty="0" smtClean="0">
              <a:solidFill>
                <a:srgbClr val="FF0000"/>
              </a:solidFill>
            </a:rPr>
            <a:t>اجزاء / فعالیت های سیستم</a:t>
          </a:r>
          <a:endParaRPr lang="en-US" sz="2400" b="1" dirty="0">
            <a:solidFill>
              <a:srgbClr val="FF0000"/>
            </a:solidFill>
          </a:endParaRPr>
        </a:p>
      </dgm:t>
    </dgm:pt>
    <dgm:pt modelId="{D601BF97-4EE0-45C9-BD11-1E3129BB0B86}" type="parTrans" cxnId="{B87A21F4-0C30-4AE7-AF7E-35979EBC4CA8}">
      <dgm:prSet/>
      <dgm:spPr/>
      <dgm:t>
        <a:bodyPr/>
        <a:lstStyle/>
        <a:p>
          <a:endParaRPr lang="en-US"/>
        </a:p>
      </dgm:t>
    </dgm:pt>
    <dgm:pt modelId="{98C36FB6-B824-428E-9A27-06C402A94A1D}" type="sibTrans" cxnId="{B87A21F4-0C30-4AE7-AF7E-35979EBC4CA8}">
      <dgm:prSet/>
      <dgm:spPr/>
      <dgm:t>
        <a:bodyPr/>
        <a:lstStyle/>
        <a:p>
          <a:endParaRPr lang="en-US"/>
        </a:p>
      </dgm:t>
    </dgm:pt>
    <dgm:pt modelId="{9BD2660A-5795-427F-98B3-3521D89F10FA}">
      <dgm:prSet phldrT="[Text]" custT="1"/>
      <dgm:spPr>
        <a:solidFill>
          <a:srgbClr val="FFFF00"/>
        </a:solidFill>
      </dgm:spPr>
      <dgm:t>
        <a:bodyPr/>
        <a:lstStyle/>
        <a:p>
          <a:r>
            <a:rPr lang="fa-IR" sz="2400" b="1" dirty="0" smtClean="0">
              <a:solidFill>
                <a:srgbClr val="006600"/>
              </a:solidFill>
            </a:rPr>
            <a:t>نمایش وارزیابی تضمین کیفیت تامین کننده</a:t>
          </a:r>
          <a:endParaRPr lang="en-US" sz="2400" b="1" dirty="0">
            <a:solidFill>
              <a:srgbClr val="006600"/>
            </a:solidFill>
          </a:endParaRPr>
        </a:p>
      </dgm:t>
    </dgm:pt>
    <dgm:pt modelId="{E9F8F7F3-DC61-48BE-A452-A83089CF3CD9}" type="parTrans" cxnId="{F3046B8E-E867-4BDC-8AF8-2022BD73FBE7}">
      <dgm:prSet/>
      <dgm:spPr/>
      <dgm:t>
        <a:bodyPr/>
        <a:lstStyle/>
        <a:p>
          <a:endParaRPr lang="en-US"/>
        </a:p>
      </dgm:t>
    </dgm:pt>
    <dgm:pt modelId="{052E4803-0F8F-4AA4-96D0-EA95C69D538B}" type="sibTrans" cxnId="{F3046B8E-E867-4BDC-8AF8-2022BD73FBE7}">
      <dgm:prSet/>
      <dgm:spPr/>
      <dgm:t>
        <a:bodyPr/>
        <a:lstStyle/>
        <a:p>
          <a:endParaRPr lang="en-US"/>
        </a:p>
      </dgm:t>
    </dgm:pt>
    <dgm:pt modelId="{AC58CD5A-6530-4A35-8B5E-F0795BA56799}">
      <dgm:prSet phldrT="[Text]" custT="1"/>
      <dgm:spPr/>
      <dgm:t>
        <a:bodyPr/>
        <a:lstStyle/>
        <a:p>
          <a:r>
            <a:rPr lang="fa-IR" sz="2000" b="1" dirty="0" smtClean="0">
              <a:solidFill>
                <a:srgbClr val="FFFF00"/>
              </a:solidFill>
            </a:rPr>
            <a:t>اطمینان از کیفیت مرتبط با صحت تجهیزات اندازه گیری</a:t>
          </a:r>
          <a:endParaRPr lang="en-US" sz="2000" b="1" dirty="0">
            <a:solidFill>
              <a:srgbClr val="FFFF00"/>
            </a:solidFill>
          </a:endParaRPr>
        </a:p>
      </dgm:t>
    </dgm:pt>
    <dgm:pt modelId="{864BFBC5-3DA5-4667-BC58-CB9D3F643C03}" type="parTrans" cxnId="{777BB3C2-467A-4B12-A20C-FC8AA30A274C}">
      <dgm:prSet/>
      <dgm:spPr/>
      <dgm:t>
        <a:bodyPr/>
        <a:lstStyle/>
        <a:p>
          <a:endParaRPr lang="en-US"/>
        </a:p>
      </dgm:t>
    </dgm:pt>
    <dgm:pt modelId="{80B23BA2-38F8-4DB5-80ED-05F002F2B588}" type="sibTrans" cxnId="{777BB3C2-467A-4B12-A20C-FC8AA30A274C}">
      <dgm:prSet/>
      <dgm:spPr/>
      <dgm:t>
        <a:bodyPr/>
        <a:lstStyle/>
        <a:p>
          <a:endParaRPr lang="en-US"/>
        </a:p>
      </dgm:t>
    </dgm:pt>
    <dgm:pt modelId="{AA0A09A9-BCF4-4111-8075-A075A88D17EA}">
      <dgm:prSet phldrT="[Text]" custT="1"/>
      <dgm:spPr>
        <a:solidFill>
          <a:srgbClr val="92D050"/>
        </a:solidFill>
      </dgm:spPr>
      <dgm:t>
        <a:bodyPr/>
        <a:lstStyle/>
        <a:p>
          <a:r>
            <a:rPr lang="fa-IR" sz="2400" b="1" dirty="0" smtClean="0">
              <a:solidFill>
                <a:schemeClr val="tx1"/>
              </a:solidFill>
            </a:rPr>
            <a:t>ارزیابی وکنترل کیفیت محصول در حین تولید</a:t>
          </a:r>
          <a:endParaRPr lang="en-US" sz="2400" b="1" dirty="0">
            <a:solidFill>
              <a:schemeClr val="tx1"/>
            </a:solidFill>
          </a:endParaRPr>
        </a:p>
      </dgm:t>
    </dgm:pt>
    <dgm:pt modelId="{F082572E-A012-4333-9BF3-DF9867820B41}" type="parTrans" cxnId="{6FF0CB60-04BA-48B0-A7C9-918B5F72915A}">
      <dgm:prSet/>
      <dgm:spPr/>
      <dgm:t>
        <a:bodyPr/>
        <a:lstStyle/>
        <a:p>
          <a:endParaRPr lang="en-US"/>
        </a:p>
      </dgm:t>
    </dgm:pt>
    <dgm:pt modelId="{D23E16D0-6E99-404B-92BA-C640B13795A5}" type="sibTrans" cxnId="{6FF0CB60-04BA-48B0-A7C9-918B5F72915A}">
      <dgm:prSet/>
      <dgm:spPr/>
      <dgm:t>
        <a:bodyPr/>
        <a:lstStyle/>
        <a:p>
          <a:endParaRPr lang="en-US"/>
        </a:p>
      </dgm:t>
    </dgm:pt>
    <dgm:pt modelId="{79839459-59BA-4300-ABF7-B64566EEECDB}">
      <dgm:prSet phldrT="[Text]" custT="1"/>
      <dgm:spPr>
        <a:solidFill>
          <a:srgbClr val="00B050"/>
        </a:solidFill>
      </dgm:spPr>
      <dgm:t>
        <a:bodyPr/>
        <a:lstStyle/>
        <a:p>
          <a:r>
            <a:rPr lang="fa-IR" sz="2000" b="1" dirty="0" smtClean="0">
              <a:solidFill>
                <a:srgbClr val="C00000"/>
              </a:solidFill>
            </a:rPr>
            <a:t>توجه به نیازمندی های قابلیت واطمینان و کیفیت در طول فرآیند توسعه</a:t>
          </a:r>
          <a:endParaRPr lang="en-US" sz="2000" b="1" dirty="0">
            <a:solidFill>
              <a:srgbClr val="C00000"/>
            </a:solidFill>
          </a:endParaRPr>
        </a:p>
      </dgm:t>
    </dgm:pt>
    <dgm:pt modelId="{153F9F7D-8536-493C-8057-2545982D56F8}" type="parTrans" cxnId="{15F2BEE9-3EA7-46A9-94B0-213513904DFF}">
      <dgm:prSet/>
      <dgm:spPr/>
      <dgm:t>
        <a:bodyPr/>
        <a:lstStyle/>
        <a:p>
          <a:endParaRPr lang="en-US"/>
        </a:p>
      </dgm:t>
    </dgm:pt>
    <dgm:pt modelId="{CC313D0C-5A9A-4E15-B10B-61D46EA3BD24}" type="sibTrans" cxnId="{15F2BEE9-3EA7-46A9-94B0-213513904DFF}">
      <dgm:prSet/>
      <dgm:spPr/>
      <dgm:t>
        <a:bodyPr/>
        <a:lstStyle/>
        <a:p>
          <a:endParaRPr lang="en-US"/>
        </a:p>
      </dgm:t>
    </dgm:pt>
    <dgm:pt modelId="{90AF264A-B48A-4622-81A7-8A61C0FF20D6}" type="pres">
      <dgm:prSet presAssocID="{32B4171A-23EE-493F-A03A-D094CE194AF7}" presName="Name0" presStyleCnt="0">
        <dgm:presLayoutVars>
          <dgm:dir/>
          <dgm:resizeHandles/>
        </dgm:presLayoutVars>
      </dgm:prSet>
      <dgm:spPr/>
      <dgm:t>
        <a:bodyPr/>
        <a:lstStyle/>
        <a:p>
          <a:endParaRPr lang="en-US"/>
        </a:p>
      </dgm:t>
    </dgm:pt>
    <dgm:pt modelId="{6D278DF4-0D43-435A-807B-475151314571}" type="pres">
      <dgm:prSet presAssocID="{2CE06079-426A-45DE-9301-CBDE3EEAB0E9}" presName="compNode" presStyleCnt="0"/>
      <dgm:spPr/>
    </dgm:pt>
    <dgm:pt modelId="{76257E4A-3C35-4D8F-BDF6-3A67F74E3DAC}" type="pres">
      <dgm:prSet presAssocID="{2CE06079-426A-45DE-9301-CBDE3EEAB0E9}" presName="dummyConnPt" presStyleCnt="0"/>
      <dgm:spPr/>
    </dgm:pt>
    <dgm:pt modelId="{BBFF7CD1-4499-4A3A-8BE4-2D28ECA2853E}" type="pres">
      <dgm:prSet presAssocID="{2CE06079-426A-45DE-9301-CBDE3EEAB0E9}" presName="node" presStyleLbl="node1" presStyleIdx="0" presStyleCnt="9">
        <dgm:presLayoutVars>
          <dgm:bulletEnabled val="1"/>
        </dgm:presLayoutVars>
      </dgm:prSet>
      <dgm:spPr/>
      <dgm:t>
        <a:bodyPr/>
        <a:lstStyle/>
        <a:p>
          <a:endParaRPr lang="en-US"/>
        </a:p>
      </dgm:t>
    </dgm:pt>
    <dgm:pt modelId="{D2025FCE-5225-41FA-B1FF-7F83AA39A4E1}" type="pres">
      <dgm:prSet presAssocID="{47522942-88EF-4C26-AFE2-FDE42D67CF13}" presName="sibTrans" presStyleLbl="bgSibTrans2D1" presStyleIdx="0" presStyleCnt="8"/>
      <dgm:spPr/>
      <dgm:t>
        <a:bodyPr/>
        <a:lstStyle/>
        <a:p>
          <a:endParaRPr lang="en-US"/>
        </a:p>
      </dgm:t>
    </dgm:pt>
    <dgm:pt modelId="{A2A0BBDA-D839-46C5-B56F-D7C110F71DBE}" type="pres">
      <dgm:prSet presAssocID="{79CF5F8B-6C41-40F9-9858-0FA1DF19C36A}" presName="compNode" presStyleCnt="0"/>
      <dgm:spPr/>
    </dgm:pt>
    <dgm:pt modelId="{9210B831-4937-4E89-9E5D-FC13F3A70831}" type="pres">
      <dgm:prSet presAssocID="{79CF5F8B-6C41-40F9-9858-0FA1DF19C36A}" presName="dummyConnPt" presStyleCnt="0"/>
      <dgm:spPr/>
    </dgm:pt>
    <dgm:pt modelId="{B6BD338E-4931-4F00-838D-7EBF749FB494}" type="pres">
      <dgm:prSet presAssocID="{79CF5F8B-6C41-40F9-9858-0FA1DF19C36A}" presName="node" presStyleLbl="node1" presStyleIdx="1" presStyleCnt="9" custLinFactNeighborX="-1844" custLinFactNeighborY="-874">
        <dgm:presLayoutVars>
          <dgm:bulletEnabled val="1"/>
        </dgm:presLayoutVars>
      </dgm:prSet>
      <dgm:spPr/>
      <dgm:t>
        <a:bodyPr/>
        <a:lstStyle/>
        <a:p>
          <a:endParaRPr lang="en-US"/>
        </a:p>
      </dgm:t>
    </dgm:pt>
    <dgm:pt modelId="{E2DC78DF-AA64-48A4-BA4B-C76618912FE6}" type="pres">
      <dgm:prSet presAssocID="{88628E0F-0E71-463D-B0E2-32A58D0EB66F}" presName="sibTrans" presStyleLbl="bgSibTrans2D1" presStyleIdx="1" presStyleCnt="8"/>
      <dgm:spPr/>
      <dgm:t>
        <a:bodyPr/>
        <a:lstStyle/>
        <a:p>
          <a:endParaRPr lang="en-US"/>
        </a:p>
      </dgm:t>
    </dgm:pt>
    <dgm:pt modelId="{7785F648-4DB4-45C4-A0A7-04ECA8E73153}" type="pres">
      <dgm:prSet presAssocID="{20FE805A-3178-45BB-8ADF-31462D7FFF7F}" presName="compNode" presStyleCnt="0"/>
      <dgm:spPr/>
    </dgm:pt>
    <dgm:pt modelId="{BF34BE90-DD4E-47B2-84FF-B2A80394E73C}" type="pres">
      <dgm:prSet presAssocID="{20FE805A-3178-45BB-8ADF-31462D7FFF7F}" presName="dummyConnPt" presStyleCnt="0"/>
      <dgm:spPr/>
    </dgm:pt>
    <dgm:pt modelId="{C5FAEC38-6C5A-4C72-BE07-A8222EEFD54E}" type="pres">
      <dgm:prSet presAssocID="{20FE805A-3178-45BB-8ADF-31462D7FFF7F}" presName="node" presStyleLbl="node1" presStyleIdx="2" presStyleCnt="9">
        <dgm:presLayoutVars>
          <dgm:bulletEnabled val="1"/>
        </dgm:presLayoutVars>
      </dgm:prSet>
      <dgm:spPr/>
      <dgm:t>
        <a:bodyPr/>
        <a:lstStyle/>
        <a:p>
          <a:endParaRPr lang="en-US"/>
        </a:p>
      </dgm:t>
    </dgm:pt>
    <dgm:pt modelId="{5502B1D0-CD73-4AE3-9888-FE673392DC8E}" type="pres">
      <dgm:prSet presAssocID="{4CB1C667-5588-4E08-8482-16A2C2DBEC38}" presName="sibTrans" presStyleLbl="bgSibTrans2D1" presStyleIdx="2" presStyleCnt="8"/>
      <dgm:spPr/>
      <dgm:t>
        <a:bodyPr/>
        <a:lstStyle/>
        <a:p>
          <a:endParaRPr lang="en-US"/>
        </a:p>
      </dgm:t>
    </dgm:pt>
    <dgm:pt modelId="{F324C2AC-97CA-4E24-98AD-DCEB3FDDD926}" type="pres">
      <dgm:prSet presAssocID="{0ADF41A9-6BC0-41E4-8653-99D9CA9535F3}" presName="compNode" presStyleCnt="0"/>
      <dgm:spPr/>
    </dgm:pt>
    <dgm:pt modelId="{B2A3E1E3-05D7-4FBD-B343-14C0659C019B}" type="pres">
      <dgm:prSet presAssocID="{0ADF41A9-6BC0-41E4-8653-99D9CA9535F3}" presName="dummyConnPt" presStyleCnt="0"/>
      <dgm:spPr/>
    </dgm:pt>
    <dgm:pt modelId="{A6909FAC-61D8-4743-A6B7-E6F443E04390}" type="pres">
      <dgm:prSet presAssocID="{0ADF41A9-6BC0-41E4-8653-99D9CA9535F3}" presName="node" presStyleLbl="node1" presStyleIdx="3" presStyleCnt="9">
        <dgm:presLayoutVars>
          <dgm:bulletEnabled val="1"/>
        </dgm:presLayoutVars>
      </dgm:prSet>
      <dgm:spPr/>
      <dgm:t>
        <a:bodyPr/>
        <a:lstStyle/>
        <a:p>
          <a:endParaRPr lang="en-US"/>
        </a:p>
      </dgm:t>
    </dgm:pt>
    <dgm:pt modelId="{D7E0A6C6-8821-47B4-82BF-D210B74DF2A6}" type="pres">
      <dgm:prSet presAssocID="{51DC82DA-C257-4673-8F8E-2CF8BBFB42FE}" presName="sibTrans" presStyleLbl="bgSibTrans2D1" presStyleIdx="3" presStyleCnt="8"/>
      <dgm:spPr/>
      <dgm:t>
        <a:bodyPr/>
        <a:lstStyle/>
        <a:p>
          <a:endParaRPr lang="en-US"/>
        </a:p>
      </dgm:t>
    </dgm:pt>
    <dgm:pt modelId="{63F02409-616D-443C-AAE6-FF91677F7986}" type="pres">
      <dgm:prSet presAssocID="{0C1E5549-5B3F-4522-818A-E80DCA32FB31}" presName="compNode" presStyleCnt="0"/>
      <dgm:spPr/>
    </dgm:pt>
    <dgm:pt modelId="{777EFB25-AFE3-4560-879D-F7F24321E3E8}" type="pres">
      <dgm:prSet presAssocID="{0C1E5549-5B3F-4522-818A-E80DCA32FB31}" presName="dummyConnPt" presStyleCnt="0"/>
      <dgm:spPr/>
    </dgm:pt>
    <dgm:pt modelId="{DBA1AFBC-B2A5-4C4D-B2B6-E3210A572796}" type="pres">
      <dgm:prSet presAssocID="{0C1E5549-5B3F-4522-818A-E80DCA32FB31}" presName="node" presStyleLbl="node1" presStyleIdx="4" presStyleCnt="9">
        <dgm:presLayoutVars>
          <dgm:bulletEnabled val="1"/>
        </dgm:presLayoutVars>
      </dgm:prSet>
      <dgm:spPr/>
      <dgm:t>
        <a:bodyPr/>
        <a:lstStyle/>
        <a:p>
          <a:endParaRPr lang="en-US"/>
        </a:p>
      </dgm:t>
    </dgm:pt>
    <dgm:pt modelId="{70A9DCB0-516E-482A-87CD-79CE77D936D9}" type="pres">
      <dgm:prSet presAssocID="{98C36FB6-B824-428E-9A27-06C402A94A1D}" presName="sibTrans" presStyleLbl="bgSibTrans2D1" presStyleIdx="4" presStyleCnt="8"/>
      <dgm:spPr/>
      <dgm:t>
        <a:bodyPr/>
        <a:lstStyle/>
        <a:p>
          <a:endParaRPr lang="en-US"/>
        </a:p>
      </dgm:t>
    </dgm:pt>
    <dgm:pt modelId="{B9A79F22-59DF-4DCA-A77C-86B65591E22F}" type="pres">
      <dgm:prSet presAssocID="{9BD2660A-5795-427F-98B3-3521D89F10FA}" presName="compNode" presStyleCnt="0"/>
      <dgm:spPr/>
    </dgm:pt>
    <dgm:pt modelId="{8FA71BA5-0851-4EB6-B16F-9D7FB9C53EC8}" type="pres">
      <dgm:prSet presAssocID="{9BD2660A-5795-427F-98B3-3521D89F10FA}" presName="dummyConnPt" presStyleCnt="0"/>
      <dgm:spPr/>
    </dgm:pt>
    <dgm:pt modelId="{6B794433-886C-47B1-82E4-739E47A33654}" type="pres">
      <dgm:prSet presAssocID="{9BD2660A-5795-427F-98B3-3521D89F10FA}" presName="node" presStyleLbl="node1" presStyleIdx="5" presStyleCnt="9">
        <dgm:presLayoutVars>
          <dgm:bulletEnabled val="1"/>
        </dgm:presLayoutVars>
      </dgm:prSet>
      <dgm:spPr/>
      <dgm:t>
        <a:bodyPr/>
        <a:lstStyle/>
        <a:p>
          <a:endParaRPr lang="en-US"/>
        </a:p>
      </dgm:t>
    </dgm:pt>
    <dgm:pt modelId="{1949ED4C-624C-4EB5-8790-F01BDF5A3C77}" type="pres">
      <dgm:prSet presAssocID="{052E4803-0F8F-4AA4-96D0-EA95C69D538B}" presName="sibTrans" presStyleLbl="bgSibTrans2D1" presStyleIdx="5" presStyleCnt="8"/>
      <dgm:spPr/>
      <dgm:t>
        <a:bodyPr/>
        <a:lstStyle/>
        <a:p>
          <a:endParaRPr lang="en-US"/>
        </a:p>
      </dgm:t>
    </dgm:pt>
    <dgm:pt modelId="{3604DE60-01A6-43BC-8CAB-960C684F865D}" type="pres">
      <dgm:prSet presAssocID="{AC58CD5A-6530-4A35-8B5E-F0795BA56799}" presName="compNode" presStyleCnt="0"/>
      <dgm:spPr/>
    </dgm:pt>
    <dgm:pt modelId="{616B7C29-8E73-41C6-B1C0-19BF94517E32}" type="pres">
      <dgm:prSet presAssocID="{AC58CD5A-6530-4A35-8B5E-F0795BA56799}" presName="dummyConnPt" presStyleCnt="0"/>
      <dgm:spPr/>
    </dgm:pt>
    <dgm:pt modelId="{8F26CDB3-EEEC-4F17-97FF-18C768F6FE61}" type="pres">
      <dgm:prSet presAssocID="{AC58CD5A-6530-4A35-8B5E-F0795BA56799}" presName="node" presStyleLbl="node1" presStyleIdx="6" presStyleCnt="9">
        <dgm:presLayoutVars>
          <dgm:bulletEnabled val="1"/>
        </dgm:presLayoutVars>
      </dgm:prSet>
      <dgm:spPr/>
      <dgm:t>
        <a:bodyPr/>
        <a:lstStyle/>
        <a:p>
          <a:endParaRPr lang="en-US"/>
        </a:p>
      </dgm:t>
    </dgm:pt>
    <dgm:pt modelId="{48F59331-EBCE-49ED-97B0-78AAD8474A88}" type="pres">
      <dgm:prSet presAssocID="{80B23BA2-38F8-4DB5-80ED-05F002F2B588}" presName="sibTrans" presStyleLbl="bgSibTrans2D1" presStyleIdx="6" presStyleCnt="8"/>
      <dgm:spPr/>
      <dgm:t>
        <a:bodyPr/>
        <a:lstStyle/>
        <a:p>
          <a:endParaRPr lang="en-US"/>
        </a:p>
      </dgm:t>
    </dgm:pt>
    <dgm:pt modelId="{19787E6D-EBA1-4649-B2AF-A49D75BD7071}" type="pres">
      <dgm:prSet presAssocID="{AA0A09A9-BCF4-4111-8075-A075A88D17EA}" presName="compNode" presStyleCnt="0"/>
      <dgm:spPr/>
    </dgm:pt>
    <dgm:pt modelId="{98AE861A-4B8B-4EF1-AFB0-DCBC847BB234}" type="pres">
      <dgm:prSet presAssocID="{AA0A09A9-BCF4-4111-8075-A075A88D17EA}" presName="dummyConnPt" presStyleCnt="0"/>
      <dgm:spPr/>
    </dgm:pt>
    <dgm:pt modelId="{588EE8BD-BD03-453A-8053-27EE781F5C44}" type="pres">
      <dgm:prSet presAssocID="{AA0A09A9-BCF4-4111-8075-A075A88D17EA}" presName="node" presStyleLbl="node1" presStyleIdx="7" presStyleCnt="9">
        <dgm:presLayoutVars>
          <dgm:bulletEnabled val="1"/>
        </dgm:presLayoutVars>
      </dgm:prSet>
      <dgm:spPr/>
      <dgm:t>
        <a:bodyPr/>
        <a:lstStyle/>
        <a:p>
          <a:endParaRPr lang="en-US"/>
        </a:p>
      </dgm:t>
    </dgm:pt>
    <dgm:pt modelId="{11A3B431-42F0-48F2-8C36-7AFF50D8D92A}" type="pres">
      <dgm:prSet presAssocID="{D23E16D0-6E99-404B-92BA-C640B13795A5}" presName="sibTrans" presStyleLbl="bgSibTrans2D1" presStyleIdx="7" presStyleCnt="8"/>
      <dgm:spPr/>
      <dgm:t>
        <a:bodyPr/>
        <a:lstStyle/>
        <a:p>
          <a:endParaRPr lang="en-US"/>
        </a:p>
      </dgm:t>
    </dgm:pt>
    <dgm:pt modelId="{66FB620A-8EEA-4987-9F81-415802C11963}" type="pres">
      <dgm:prSet presAssocID="{79839459-59BA-4300-ABF7-B64566EEECDB}" presName="compNode" presStyleCnt="0"/>
      <dgm:spPr/>
    </dgm:pt>
    <dgm:pt modelId="{F76532A6-F768-47AF-B387-5C95C982CC9F}" type="pres">
      <dgm:prSet presAssocID="{79839459-59BA-4300-ABF7-B64566EEECDB}" presName="dummyConnPt" presStyleCnt="0"/>
      <dgm:spPr/>
    </dgm:pt>
    <dgm:pt modelId="{3D4AD637-C79F-4192-876A-39124D4FCD54}" type="pres">
      <dgm:prSet presAssocID="{79839459-59BA-4300-ABF7-B64566EEECDB}" presName="node" presStyleLbl="node1" presStyleIdx="8" presStyleCnt="9">
        <dgm:presLayoutVars>
          <dgm:bulletEnabled val="1"/>
        </dgm:presLayoutVars>
      </dgm:prSet>
      <dgm:spPr/>
      <dgm:t>
        <a:bodyPr/>
        <a:lstStyle/>
        <a:p>
          <a:endParaRPr lang="en-US"/>
        </a:p>
      </dgm:t>
    </dgm:pt>
  </dgm:ptLst>
  <dgm:cxnLst>
    <dgm:cxn modelId="{4A48FAED-5A37-4643-821F-53C0400BC4DA}" srcId="{32B4171A-23EE-493F-A03A-D094CE194AF7}" destId="{20FE805A-3178-45BB-8ADF-31462D7FFF7F}" srcOrd="2" destOrd="0" parTransId="{F96766EC-1BD5-422B-946C-2D12880D0E0D}" sibTransId="{4CB1C667-5588-4E08-8482-16A2C2DBEC38}"/>
    <dgm:cxn modelId="{260DCDA4-840D-4018-B6C4-CBD281A59FFA}" type="presOf" srcId="{88628E0F-0E71-463D-B0E2-32A58D0EB66F}" destId="{E2DC78DF-AA64-48A4-BA4B-C76618912FE6}" srcOrd="0" destOrd="0" presId="urn:microsoft.com/office/officeart/2005/8/layout/bProcess4"/>
    <dgm:cxn modelId="{6FF0CB60-04BA-48B0-A7C9-918B5F72915A}" srcId="{32B4171A-23EE-493F-A03A-D094CE194AF7}" destId="{AA0A09A9-BCF4-4111-8075-A075A88D17EA}" srcOrd="7" destOrd="0" parTransId="{F082572E-A012-4333-9BF3-DF9867820B41}" sibTransId="{D23E16D0-6E99-404B-92BA-C640B13795A5}"/>
    <dgm:cxn modelId="{62162EE2-22AE-43FE-9B0D-C5DEE1EF7C56}" srcId="{32B4171A-23EE-493F-A03A-D094CE194AF7}" destId="{2CE06079-426A-45DE-9301-CBDE3EEAB0E9}" srcOrd="0" destOrd="0" parTransId="{75BDCFC3-75FA-4468-8D45-6D1A7852CBEA}" sibTransId="{47522942-88EF-4C26-AFE2-FDE42D67CF13}"/>
    <dgm:cxn modelId="{E3897647-DFE3-4780-8DE8-8AA805AA1C43}" type="presOf" srcId="{0C1E5549-5B3F-4522-818A-E80DCA32FB31}" destId="{DBA1AFBC-B2A5-4C4D-B2B6-E3210A572796}" srcOrd="0" destOrd="0" presId="urn:microsoft.com/office/officeart/2005/8/layout/bProcess4"/>
    <dgm:cxn modelId="{16CEA19F-3E76-4E9F-A6A4-FAAFC34A67DC}" type="presOf" srcId="{32B4171A-23EE-493F-A03A-D094CE194AF7}" destId="{90AF264A-B48A-4622-81A7-8A61C0FF20D6}" srcOrd="0" destOrd="0" presId="urn:microsoft.com/office/officeart/2005/8/layout/bProcess4"/>
    <dgm:cxn modelId="{C371DCC2-FDC7-48BA-B536-A6048F72A3DE}" type="presOf" srcId="{AC58CD5A-6530-4A35-8B5E-F0795BA56799}" destId="{8F26CDB3-EEEC-4F17-97FF-18C768F6FE61}" srcOrd="0" destOrd="0" presId="urn:microsoft.com/office/officeart/2005/8/layout/bProcess4"/>
    <dgm:cxn modelId="{4721199A-3A9C-416F-9AED-615403B076DC}" type="presOf" srcId="{052E4803-0F8F-4AA4-96D0-EA95C69D538B}" destId="{1949ED4C-624C-4EB5-8790-F01BDF5A3C77}" srcOrd="0" destOrd="0" presId="urn:microsoft.com/office/officeart/2005/8/layout/bProcess4"/>
    <dgm:cxn modelId="{A828AFAC-F5DD-4437-A183-4C5A9D44A72F}" type="presOf" srcId="{2CE06079-426A-45DE-9301-CBDE3EEAB0E9}" destId="{BBFF7CD1-4499-4A3A-8BE4-2D28ECA2853E}" srcOrd="0" destOrd="0" presId="urn:microsoft.com/office/officeart/2005/8/layout/bProcess4"/>
    <dgm:cxn modelId="{35C8F592-A15B-497F-9ED3-423AAF9482FE}" srcId="{32B4171A-23EE-493F-A03A-D094CE194AF7}" destId="{0ADF41A9-6BC0-41E4-8653-99D9CA9535F3}" srcOrd="3" destOrd="0" parTransId="{E4057A27-F4D6-4AD6-B512-E1F291565B39}" sibTransId="{51DC82DA-C257-4673-8F8E-2CF8BBFB42FE}"/>
    <dgm:cxn modelId="{0BF1630E-4105-4462-BF48-17503CBE99B0}" srcId="{32B4171A-23EE-493F-A03A-D094CE194AF7}" destId="{79CF5F8B-6C41-40F9-9858-0FA1DF19C36A}" srcOrd="1" destOrd="0" parTransId="{5B5CBA54-389F-4810-AEE2-EFDC0146A1A7}" sibTransId="{88628E0F-0E71-463D-B0E2-32A58D0EB66F}"/>
    <dgm:cxn modelId="{DDA0F214-8130-4FC4-B74C-8CCF3E9B99CB}" type="presOf" srcId="{98C36FB6-B824-428E-9A27-06C402A94A1D}" destId="{70A9DCB0-516E-482A-87CD-79CE77D936D9}" srcOrd="0" destOrd="0" presId="urn:microsoft.com/office/officeart/2005/8/layout/bProcess4"/>
    <dgm:cxn modelId="{1F098F22-D2BA-486A-84C8-677900240A7D}" type="presOf" srcId="{AA0A09A9-BCF4-4111-8075-A075A88D17EA}" destId="{588EE8BD-BD03-453A-8053-27EE781F5C44}" srcOrd="0" destOrd="0" presId="urn:microsoft.com/office/officeart/2005/8/layout/bProcess4"/>
    <dgm:cxn modelId="{777BB3C2-467A-4B12-A20C-FC8AA30A274C}" srcId="{32B4171A-23EE-493F-A03A-D094CE194AF7}" destId="{AC58CD5A-6530-4A35-8B5E-F0795BA56799}" srcOrd="6" destOrd="0" parTransId="{864BFBC5-3DA5-4667-BC58-CB9D3F643C03}" sibTransId="{80B23BA2-38F8-4DB5-80ED-05F002F2B588}"/>
    <dgm:cxn modelId="{02E6E58D-09BB-4D25-9981-C5654E9C584C}" type="presOf" srcId="{9BD2660A-5795-427F-98B3-3521D89F10FA}" destId="{6B794433-886C-47B1-82E4-739E47A33654}" srcOrd="0" destOrd="0" presId="urn:microsoft.com/office/officeart/2005/8/layout/bProcess4"/>
    <dgm:cxn modelId="{EE1606D8-7A4B-4822-A800-2E304328F6A3}" type="presOf" srcId="{4CB1C667-5588-4E08-8482-16A2C2DBEC38}" destId="{5502B1D0-CD73-4AE3-9888-FE673392DC8E}" srcOrd="0" destOrd="0" presId="urn:microsoft.com/office/officeart/2005/8/layout/bProcess4"/>
    <dgm:cxn modelId="{2DB034D9-36EF-4374-9262-2B1B0E206481}" type="presOf" srcId="{79839459-59BA-4300-ABF7-B64566EEECDB}" destId="{3D4AD637-C79F-4192-876A-39124D4FCD54}" srcOrd="0" destOrd="0" presId="urn:microsoft.com/office/officeart/2005/8/layout/bProcess4"/>
    <dgm:cxn modelId="{4993D52B-D039-4BC2-B203-EA0C7DABFC5F}" type="presOf" srcId="{80B23BA2-38F8-4DB5-80ED-05F002F2B588}" destId="{48F59331-EBCE-49ED-97B0-78AAD8474A88}" srcOrd="0" destOrd="0" presId="urn:microsoft.com/office/officeart/2005/8/layout/bProcess4"/>
    <dgm:cxn modelId="{295D94BE-4F66-4AD8-AC0A-5AED41D90957}" type="presOf" srcId="{D23E16D0-6E99-404B-92BA-C640B13795A5}" destId="{11A3B431-42F0-48F2-8C36-7AFF50D8D92A}" srcOrd="0" destOrd="0" presId="urn:microsoft.com/office/officeart/2005/8/layout/bProcess4"/>
    <dgm:cxn modelId="{B6B361D5-39BF-412D-8995-DD4701206B43}" type="presOf" srcId="{47522942-88EF-4C26-AFE2-FDE42D67CF13}" destId="{D2025FCE-5225-41FA-B1FF-7F83AA39A4E1}" srcOrd="0" destOrd="0" presId="urn:microsoft.com/office/officeart/2005/8/layout/bProcess4"/>
    <dgm:cxn modelId="{F3046B8E-E867-4BDC-8AF8-2022BD73FBE7}" srcId="{32B4171A-23EE-493F-A03A-D094CE194AF7}" destId="{9BD2660A-5795-427F-98B3-3521D89F10FA}" srcOrd="5" destOrd="0" parTransId="{E9F8F7F3-DC61-48BE-A452-A83089CF3CD9}" sibTransId="{052E4803-0F8F-4AA4-96D0-EA95C69D538B}"/>
    <dgm:cxn modelId="{15F2BEE9-3EA7-46A9-94B0-213513904DFF}" srcId="{32B4171A-23EE-493F-A03A-D094CE194AF7}" destId="{79839459-59BA-4300-ABF7-B64566EEECDB}" srcOrd="8" destOrd="0" parTransId="{153F9F7D-8536-493C-8057-2545982D56F8}" sibTransId="{CC313D0C-5A9A-4E15-B10B-61D46EA3BD24}"/>
    <dgm:cxn modelId="{184A84B0-0622-4E2F-B3C4-FF9B6A0704C0}" type="presOf" srcId="{20FE805A-3178-45BB-8ADF-31462D7FFF7F}" destId="{C5FAEC38-6C5A-4C72-BE07-A8222EEFD54E}" srcOrd="0" destOrd="0" presId="urn:microsoft.com/office/officeart/2005/8/layout/bProcess4"/>
    <dgm:cxn modelId="{CC9B42E4-A083-4176-84D1-D4A7914F8725}" type="presOf" srcId="{0ADF41A9-6BC0-41E4-8653-99D9CA9535F3}" destId="{A6909FAC-61D8-4743-A6B7-E6F443E04390}" srcOrd="0" destOrd="0" presId="urn:microsoft.com/office/officeart/2005/8/layout/bProcess4"/>
    <dgm:cxn modelId="{B87A21F4-0C30-4AE7-AF7E-35979EBC4CA8}" srcId="{32B4171A-23EE-493F-A03A-D094CE194AF7}" destId="{0C1E5549-5B3F-4522-818A-E80DCA32FB31}" srcOrd="4" destOrd="0" parTransId="{D601BF97-4EE0-45C9-BD11-1E3129BB0B86}" sibTransId="{98C36FB6-B824-428E-9A27-06C402A94A1D}"/>
    <dgm:cxn modelId="{F0E5592F-EA55-4DFC-B9A7-9A12D705FECF}" type="presOf" srcId="{51DC82DA-C257-4673-8F8E-2CF8BBFB42FE}" destId="{D7E0A6C6-8821-47B4-82BF-D210B74DF2A6}" srcOrd="0" destOrd="0" presId="urn:microsoft.com/office/officeart/2005/8/layout/bProcess4"/>
    <dgm:cxn modelId="{138FC175-CC44-4173-B17A-ECF74820EF53}" type="presOf" srcId="{79CF5F8B-6C41-40F9-9858-0FA1DF19C36A}" destId="{B6BD338E-4931-4F00-838D-7EBF749FB494}" srcOrd="0" destOrd="0" presId="urn:microsoft.com/office/officeart/2005/8/layout/bProcess4"/>
    <dgm:cxn modelId="{1E695443-89FE-4C97-997B-7A80D3DBC132}" type="presParOf" srcId="{90AF264A-B48A-4622-81A7-8A61C0FF20D6}" destId="{6D278DF4-0D43-435A-807B-475151314571}" srcOrd="0" destOrd="0" presId="urn:microsoft.com/office/officeart/2005/8/layout/bProcess4"/>
    <dgm:cxn modelId="{0F71CE74-CD00-4FFA-B993-3B5BB188BD27}" type="presParOf" srcId="{6D278DF4-0D43-435A-807B-475151314571}" destId="{76257E4A-3C35-4D8F-BDF6-3A67F74E3DAC}" srcOrd="0" destOrd="0" presId="urn:microsoft.com/office/officeart/2005/8/layout/bProcess4"/>
    <dgm:cxn modelId="{E32661CA-894F-4232-82FF-A489DA991D2E}" type="presParOf" srcId="{6D278DF4-0D43-435A-807B-475151314571}" destId="{BBFF7CD1-4499-4A3A-8BE4-2D28ECA2853E}" srcOrd="1" destOrd="0" presId="urn:microsoft.com/office/officeart/2005/8/layout/bProcess4"/>
    <dgm:cxn modelId="{3FA26FA4-9CDA-4D20-8CF6-AF21126CD777}" type="presParOf" srcId="{90AF264A-B48A-4622-81A7-8A61C0FF20D6}" destId="{D2025FCE-5225-41FA-B1FF-7F83AA39A4E1}" srcOrd="1" destOrd="0" presId="urn:microsoft.com/office/officeart/2005/8/layout/bProcess4"/>
    <dgm:cxn modelId="{D38CC6AD-393F-4415-BEF2-A3CB8B7283D2}" type="presParOf" srcId="{90AF264A-B48A-4622-81A7-8A61C0FF20D6}" destId="{A2A0BBDA-D839-46C5-B56F-D7C110F71DBE}" srcOrd="2" destOrd="0" presId="urn:microsoft.com/office/officeart/2005/8/layout/bProcess4"/>
    <dgm:cxn modelId="{BA3B6CCA-989B-4836-82C9-E10C56EE5DC5}" type="presParOf" srcId="{A2A0BBDA-D839-46C5-B56F-D7C110F71DBE}" destId="{9210B831-4937-4E89-9E5D-FC13F3A70831}" srcOrd="0" destOrd="0" presId="urn:microsoft.com/office/officeart/2005/8/layout/bProcess4"/>
    <dgm:cxn modelId="{22975633-04BA-467A-9F95-EFE8209A95FC}" type="presParOf" srcId="{A2A0BBDA-D839-46C5-B56F-D7C110F71DBE}" destId="{B6BD338E-4931-4F00-838D-7EBF749FB494}" srcOrd="1" destOrd="0" presId="urn:microsoft.com/office/officeart/2005/8/layout/bProcess4"/>
    <dgm:cxn modelId="{ABD8B3C2-E969-4979-B027-75B0A3B48BE5}" type="presParOf" srcId="{90AF264A-B48A-4622-81A7-8A61C0FF20D6}" destId="{E2DC78DF-AA64-48A4-BA4B-C76618912FE6}" srcOrd="3" destOrd="0" presId="urn:microsoft.com/office/officeart/2005/8/layout/bProcess4"/>
    <dgm:cxn modelId="{9D378704-5C78-44F6-976A-84440DAF9426}" type="presParOf" srcId="{90AF264A-B48A-4622-81A7-8A61C0FF20D6}" destId="{7785F648-4DB4-45C4-A0A7-04ECA8E73153}" srcOrd="4" destOrd="0" presId="urn:microsoft.com/office/officeart/2005/8/layout/bProcess4"/>
    <dgm:cxn modelId="{98D77EF5-A6C5-46C6-8D3A-A5D618612CA3}" type="presParOf" srcId="{7785F648-4DB4-45C4-A0A7-04ECA8E73153}" destId="{BF34BE90-DD4E-47B2-84FF-B2A80394E73C}" srcOrd="0" destOrd="0" presId="urn:microsoft.com/office/officeart/2005/8/layout/bProcess4"/>
    <dgm:cxn modelId="{A995C1C1-9163-4339-A6CC-C225B474F164}" type="presParOf" srcId="{7785F648-4DB4-45C4-A0A7-04ECA8E73153}" destId="{C5FAEC38-6C5A-4C72-BE07-A8222EEFD54E}" srcOrd="1" destOrd="0" presId="urn:microsoft.com/office/officeart/2005/8/layout/bProcess4"/>
    <dgm:cxn modelId="{75EF4D3F-B141-469E-B1CD-45CB2735678B}" type="presParOf" srcId="{90AF264A-B48A-4622-81A7-8A61C0FF20D6}" destId="{5502B1D0-CD73-4AE3-9888-FE673392DC8E}" srcOrd="5" destOrd="0" presId="urn:microsoft.com/office/officeart/2005/8/layout/bProcess4"/>
    <dgm:cxn modelId="{81620C57-48CB-4724-8991-F914422FD5CC}" type="presParOf" srcId="{90AF264A-B48A-4622-81A7-8A61C0FF20D6}" destId="{F324C2AC-97CA-4E24-98AD-DCEB3FDDD926}" srcOrd="6" destOrd="0" presId="urn:microsoft.com/office/officeart/2005/8/layout/bProcess4"/>
    <dgm:cxn modelId="{61A14E7D-1F26-4B48-B8E7-FBD9EDBAC136}" type="presParOf" srcId="{F324C2AC-97CA-4E24-98AD-DCEB3FDDD926}" destId="{B2A3E1E3-05D7-4FBD-B343-14C0659C019B}" srcOrd="0" destOrd="0" presId="urn:microsoft.com/office/officeart/2005/8/layout/bProcess4"/>
    <dgm:cxn modelId="{361A44FB-DA0C-41E7-92C4-C2E73D4675E0}" type="presParOf" srcId="{F324C2AC-97CA-4E24-98AD-DCEB3FDDD926}" destId="{A6909FAC-61D8-4743-A6B7-E6F443E04390}" srcOrd="1" destOrd="0" presId="urn:microsoft.com/office/officeart/2005/8/layout/bProcess4"/>
    <dgm:cxn modelId="{B162D6C5-AC56-4427-83C7-3E98D7B00E75}" type="presParOf" srcId="{90AF264A-B48A-4622-81A7-8A61C0FF20D6}" destId="{D7E0A6C6-8821-47B4-82BF-D210B74DF2A6}" srcOrd="7" destOrd="0" presId="urn:microsoft.com/office/officeart/2005/8/layout/bProcess4"/>
    <dgm:cxn modelId="{F330FFAB-7C39-4A93-9B9D-4AE6E0F82F01}" type="presParOf" srcId="{90AF264A-B48A-4622-81A7-8A61C0FF20D6}" destId="{63F02409-616D-443C-AAE6-FF91677F7986}" srcOrd="8" destOrd="0" presId="urn:microsoft.com/office/officeart/2005/8/layout/bProcess4"/>
    <dgm:cxn modelId="{5BF6EB8D-ACAB-4954-8F2B-D16D5A98ED27}" type="presParOf" srcId="{63F02409-616D-443C-AAE6-FF91677F7986}" destId="{777EFB25-AFE3-4560-879D-F7F24321E3E8}" srcOrd="0" destOrd="0" presId="urn:microsoft.com/office/officeart/2005/8/layout/bProcess4"/>
    <dgm:cxn modelId="{6E760FA5-A72A-4B94-9390-35048ADD454C}" type="presParOf" srcId="{63F02409-616D-443C-AAE6-FF91677F7986}" destId="{DBA1AFBC-B2A5-4C4D-B2B6-E3210A572796}" srcOrd="1" destOrd="0" presId="urn:microsoft.com/office/officeart/2005/8/layout/bProcess4"/>
    <dgm:cxn modelId="{21069DEE-4EC0-4C6C-ACD3-01C0EAA4F033}" type="presParOf" srcId="{90AF264A-B48A-4622-81A7-8A61C0FF20D6}" destId="{70A9DCB0-516E-482A-87CD-79CE77D936D9}" srcOrd="9" destOrd="0" presId="urn:microsoft.com/office/officeart/2005/8/layout/bProcess4"/>
    <dgm:cxn modelId="{CA6676E3-924F-42D9-AD8E-FB07D2A2CA19}" type="presParOf" srcId="{90AF264A-B48A-4622-81A7-8A61C0FF20D6}" destId="{B9A79F22-59DF-4DCA-A77C-86B65591E22F}" srcOrd="10" destOrd="0" presId="urn:microsoft.com/office/officeart/2005/8/layout/bProcess4"/>
    <dgm:cxn modelId="{17527CFB-2E4F-42A0-93CD-5158F7D92437}" type="presParOf" srcId="{B9A79F22-59DF-4DCA-A77C-86B65591E22F}" destId="{8FA71BA5-0851-4EB6-B16F-9D7FB9C53EC8}" srcOrd="0" destOrd="0" presId="urn:microsoft.com/office/officeart/2005/8/layout/bProcess4"/>
    <dgm:cxn modelId="{4AF69DAB-569B-42C1-AC32-52DA469686DA}" type="presParOf" srcId="{B9A79F22-59DF-4DCA-A77C-86B65591E22F}" destId="{6B794433-886C-47B1-82E4-739E47A33654}" srcOrd="1" destOrd="0" presId="urn:microsoft.com/office/officeart/2005/8/layout/bProcess4"/>
    <dgm:cxn modelId="{DEB35D3E-C9E9-4990-88C0-915F4CD42F3D}" type="presParOf" srcId="{90AF264A-B48A-4622-81A7-8A61C0FF20D6}" destId="{1949ED4C-624C-4EB5-8790-F01BDF5A3C77}" srcOrd="11" destOrd="0" presId="urn:microsoft.com/office/officeart/2005/8/layout/bProcess4"/>
    <dgm:cxn modelId="{A499A81A-9A41-4254-9FE5-2DB38D204A40}" type="presParOf" srcId="{90AF264A-B48A-4622-81A7-8A61C0FF20D6}" destId="{3604DE60-01A6-43BC-8CAB-960C684F865D}" srcOrd="12" destOrd="0" presId="urn:microsoft.com/office/officeart/2005/8/layout/bProcess4"/>
    <dgm:cxn modelId="{E60731F3-7793-49FD-B501-F944D10DAAAF}" type="presParOf" srcId="{3604DE60-01A6-43BC-8CAB-960C684F865D}" destId="{616B7C29-8E73-41C6-B1C0-19BF94517E32}" srcOrd="0" destOrd="0" presId="urn:microsoft.com/office/officeart/2005/8/layout/bProcess4"/>
    <dgm:cxn modelId="{83AF698D-7846-447D-AAB7-79515DE9DF58}" type="presParOf" srcId="{3604DE60-01A6-43BC-8CAB-960C684F865D}" destId="{8F26CDB3-EEEC-4F17-97FF-18C768F6FE61}" srcOrd="1" destOrd="0" presId="urn:microsoft.com/office/officeart/2005/8/layout/bProcess4"/>
    <dgm:cxn modelId="{193D973C-2954-4795-8EFE-D513B9AC2F70}" type="presParOf" srcId="{90AF264A-B48A-4622-81A7-8A61C0FF20D6}" destId="{48F59331-EBCE-49ED-97B0-78AAD8474A88}" srcOrd="13" destOrd="0" presId="urn:microsoft.com/office/officeart/2005/8/layout/bProcess4"/>
    <dgm:cxn modelId="{60FC6B0F-6C51-4E95-B211-AB3AB0553B86}" type="presParOf" srcId="{90AF264A-B48A-4622-81A7-8A61C0FF20D6}" destId="{19787E6D-EBA1-4649-B2AF-A49D75BD7071}" srcOrd="14" destOrd="0" presId="urn:microsoft.com/office/officeart/2005/8/layout/bProcess4"/>
    <dgm:cxn modelId="{36D62B52-529C-4C85-A4C6-63CEE8BD91EC}" type="presParOf" srcId="{19787E6D-EBA1-4649-B2AF-A49D75BD7071}" destId="{98AE861A-4B8B-4EF1-AFB0-DCBC847BB234}" srcOrd="0" destOrd="0" presId="urn:microsoft.com/office/officeart/2005/8/layout/bProcess4"/>
    <dgm:cxn modelId="{4D957105-CA48-41CA-9489-865FFC27C574}" type="presParOf" srcId="{19787E6D-EBA1-4649-B2AF-A49D75BD7071}" destId="{588EE8BD-BD03-453A-8053-27EE781F5C44}" srcOrd="1" destOrd="0" presId="urn:microsoft.com/office/officeart/2005/8/layout/bProcess4"/>
    <dgm:cxn modelId="{B1B8838B-62F6-4818-B036-77CEE0A5DBDB}" type="presParOf" srcId="{90AF264A-B48A-4622-81A7-8A61C0FF20D6}" destId="{11A3B431-42F0-48F2-8C36-7AFF50D8D92A}" srcOrd="15" destOrd="0" presId="urn:microsoft.com/office/officeart/2005/8/layout/bProcess4"/>
    <dgm:cxn modelId="{804817EA-78AF-4693-AB03-5161FF52D9D5}" type="presParOf" srcId="{90AF264A-B48A-4622-81A7-8A61C0FF20D6}" destId="{66FB620A-8EEA-4987-9F81-415802C11963}" srcOrd="16" destOrd="0" presId="urn:microsoft.com/office/officeart/2005/8/layout/bProcess4"/>
    <dgm:cxn modelId="{935B0090-09F5-4DF1-90EA-2CE16FF354DB}" type="presParOf" srcId="{66FB620A-8EEA-4987-9F81-415802C11963}" destId="{F76532A6-F768-47AF-B387-5C95C982CC9F}" srcOrd="0" destOrd="0" presId="urn:microsoft.com/office/officeart/2005/8/layout/bProcess4"/>
    <dgm:cxn modelId="{21CEDC66-ECF1-4782-B574-B3F7361F7CB8}" type="presParOf" srcId="{66FB620A-8EEA-4987-9F81-415802C11963}" destId="{3D4AD637-C79F-4192-876A-39124D4FCD54}"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08464E-A483-4C08-A72C-E6A0DF04260E}" type="doc">
      <dgm:prSet loTypeId="urn:microsoft.com/office/officeart/2005/8/layout/chevron1" loCatId="process" qsTypeId="urn:microsoft.com/office/officeart/2005/8/quickstyle/simple1" qsCatId="simple" csTypeId="urn:microsoft.com/office/officeart/2005/8/colors/colorful5" csCatId="colorful" phldr="1"/>
      <dgm:spPr/>
    </dgm:pt>
    <dgm:pt modelId="{AA46FD0F-341C-4D43-90F9-77F1F29A1D4C}">
      <dgm:prSet phldrT="[Text]"/>
      <dgm:spPr/>
      <dgm:t>
        <a:bodyPr/>
        <a:lstStyle/>
        <a:p>
          <a:r>
            <a:rPr lang="fa-IR" dirty="0" smtClean="0"/>
            <a:t>1924</a:t>
          </a:r>
          <a:endParaRPr lang="en-US" dirty="0"/>
        </a:p>
      </dgm:t>
    </dgm:pt>
    <dgm:pt modelId="{7D213856-C6B2-4C8B-A8E9-57483404E8BA}" type="parTrans" cxnId="{A42A79FE-B90C-47AF-8930-982540AD55F3}">
      <dgm:prSet/>
      <dgm:spPr/>
      <dgm:t>
        <a:bodyPr/>
        <a:lstStyle/>
        <a:p>
          <a:endParaRPr lang="en-US"/>
        </a:p>
      </dgm:t>
    </dgm:pt>
    <dgm:pt modelId="{80D93E35-D0B9-4E29-B702-1D26D4D06E4D}" type="sibTrans" cxnId="{A42A79FE-B90C-47AF-8930-982540AD55F3}">
      <dgm:prSet/>
      <dgm:spPr/>
      <dgm:t>
        <a:bodyPr/>
        <a:lstStyle/>
        <a:p>
          <a:endParaRPr lang="en-US"/>
        </a:p>
      </dgm:t>
    </dgm:pt>
    <dgm:pt modelId="{D620B5A5-F22C-4124-B4B7-2AF4507176A2}">
      <dgm:prSet phldrT="[Text]"/>
      <dgm:spPr/>
      <dgm:t>
        <a:bodyPr/>
        <a:lstStyle/>
        <a:p>
          <a:r>
            <a:rPr lang="fa-IR" dirty="0" smtClean="0"/>
            <a:t>1950</a:t>
          </a:r>
          <a:endParaRPr lang="en-US" dirty="0"/>
        </a:p>
      </dgm:t>
    </dgm:pt>
    <dgm:pt modelId="{685A51AE-B742-4E27-822E-870D1A01775C}" type="parTrans" cxnId="{D0702F1D-7CE0-4E27-9423-44BFCBF12738}">
      <dgm:prSet/>
      <dgm:spPr/>
      <dgm:t>
        <a:bodyPr/>
        <a:lstStyle/>
        <a:p>
          <a:endParaRPr lang="en-US"/>
        </a:p>
      </dgm:t>
    </dgm:pt>
    <dgm:pt modelId="{9E05F5F2-AB55-438D-B840-A71E924F45CE}" type="sibTrans" cxnId="{D0702F1D-7CE0-4E27-9423-44BFCBF12738}">
      <dgm:prSet/>
      <dgm:spPr/>
      <dgm:t>
        <a:bodyPr/>
        <a:lstStyle/>
        <a:p>
          <a:endParaRPr lang="en-US"/>
        </a:p>
      </dgm:t>
    </dgm:pt>
    <dgm:pt modelId="{01FC22BD-18AE-4336-A79C-B5642973E7FF}">
      <dgm:prSet phldrT="[Text]"/>
      <dgm:spPr/>
      <dgm:t>
        <a:bodyPr/>
        <a:lstStyle/>
        <a:p>
          <a:r>
            <a:rPr lang="fa-IR" dirty="0" smtClean="0"/>
            <a:t>1980</a:t>
          </a:r>
          <a:endParaRPr lang="en-US" dirty="0"/>
        </a:p>
      </dgm:t>
    </dgm:pt>
    <dgm:pt modelId="{C6D2CDF3-532B-4B12-89A1-186B1D88F0A0}" type="parTrans" cxnId="{E519BF2A-606F-4758-AD83-024E46B32F21}">
      <dgm:prSet/>
      <dgm:spPr/>
      <dgm:t>
        <a:bodyPr/>
        <a:lstStyle/>
        <a:p>
          <a:endParaRPr lang="en-US"/>
        </a:p>
      </dgm:t>
    </dgm:pt>
    <dgm:pt modelId="{254ECE30-9F5E-46FF-B138-A8484CFBA8E5}" type="sibTrans" cxnId="{E519BF2A-606F-4758-AD83-024E46B32F21}">
      <dgm:prSet/>
      <dgm:spPr/>
      <dgm:t>
        <a:bodyPr/>
        <a:lstStyle/>
        <a:p>
          <a:endParaRPr lang="en-US"/>
        </a:p>
      </dgm:t>
    </dgm:pt>
    <dgm:pt modelId="{C4C4058F-F104-4B33-AD2A-97BC4B340743}" type="pres">
      <dgm:prSet presAssocID="{4708464E-A483-4C08-A72C-E6A0DF04260E}" presName="Name0" presStyleCnt="0">
        <dgm:presLayoutVars>
          <dgm:dir/>
          <dgm:animLvl val="lvl"/>
          <dgm:resizeHandles val="exact"/>
        </dgm:presLayoutVars>
      </dgm:prSet>
      <dgm:spPr/>
    </dgm:pt>
    <dgm:pt modelId="{74AE93D3-2A21-4642-AE46-D21CEF3AD988}" type="pres">
      <dgm:prSet presAssocID="{AA46FD0F-341C-4D43-90F9-77F1F29A1D4C}" presName="parTxOnly" presStyleLbl="node1" presStyleIdx="0" presStyleCnt="3">
        <dgm:presLayoutVars>
          <dgm:chMax val="0"/>
          <dgm:chPref val="0"/>
          <dgm:bulletEnabled val="1"/>
        </dgm:presLayoutVars>
      </dgm:prSet>
      <dgm:spPr/>
      <dgm:t>
        <a:bodyPr/>
        <a:lstStyle/>
        <a:p>
          <a:endParaRPr lang="en-US"/>
        </a:p>
      </dgm:t>
    </dgm:pt>
    <dgm:pt modelId="{7F13325F-BDAA-48C7-BA65-B7E24DD7ACCD}" type="pres">
      <dgm:prSet presAssocID="{80D93E35-D0B9-4E29-B702-1D26D4D06E4D}" presName="parTxOnlySpace" presStyleCnt="0"/>
      <dgm:spPr/>
    </dgm:pt>
    <dgm:pt modelId="{F3A2AA41-E549-45C8-8998-61FCFB161833}" type="pres">
      <dgm:prSet presAssocID="{D620B5A5-F22C-4124-B4B7-2AF4507176A2}" presName="parTxOnly" presStyleLbl="node1" presStyleIdx="1" presStyleCnt="3">
        <dgm:presLayoutVars>
          <dgm:chMax val="0"/>
          <dgm:chPref val="0"/>
          <dgm:bulletEnabled val="1"/>
        </dgm:presLayoutVars>
      </dgm:prSet>
      <dgm:spPr/>
      <dgm:t>
        <a:bodyPr/>
        <a:lstStyle/>
        <a:p>
          <a:endParaRPr lang="en-US"/>
        </a:p>
      </dgm:t>
    </dgm:pt>
    <dgm:pt modelId="{DBB63683-28E9-4E9D-BBD6-A22CF9737D82}" type="pres">
      <dgm:prSet presAssocID="{9E05F5F2-AB55-438D-B840-A71E924F45CE}" presName="parTxOnlySpace" presStyleCnt="0"/>
      <dgm:spPr/>
    </dgm:pt>
    <dgm:pt modelId="{265A6C26-EAC4-44D2-A942-AAF24E7BFFFB}" type="pres">
      <dgm:prSet presAssocID="{01FC22BD-18AE-4336-A79C-B5642973E7FF}" presName="parTxOnly" presStyleLbl="node1" presStyleIdx="2" presStyleCnt="3">
        <dgm:presLayoutVars>
          <dgm:chMax val="0"/>
          <dgm:chPref val="0"/>
          <dgm:bulletEnabled val="1"/>
        </dgm:presLayoutVars>
      </dgm:prSet>
      <dgm:spPr/>
      <dgm:t>
        <a:bodyPr/>
        <a:lstStyle/>
        <a:p>
          <a:endParaRPr lang="en-US"/>
        </a:p>
      </dgm:t>
    </dgm:pt>
  </dgm:ptLst>
  <dgm:cxnLst>
    <dgm:cxn modelId="{E519BF2A-606F-4758-AD83-024E46B32F21}" srcId="{4708464E-A483-4C08-A72C-E6A0DF04260E}" destId="{01FC22BD-18AE-4336-A79C-B5642973E7FF}" srcOrd="2" destOrd="0" parTransId="{C6D2CDF3-532B-4B12-89A1-186B1D88F0A0}" sibTransId="{254ECE30-9F5E-46FF-B138-A8484CFBA8E5}"/>
    <dgm:cxn modelId="{FF3A1020-C014-4C24-A0B1-5353BEFCC0F9}" type="presOf" srcId="{AA46FD0F-341C-4D43-90F9-77F1F29A1D4C}" destId="{74AE93D3-2A21-4642-AE46-D21CEF3AD988}" srcOrd="0" destOrd="0" presId="urn:microsoft.com/office/officeart/2005/8/layout/chevron1"/>
    <dgm:cxn modelId="{A42A79FE-B90C-47AF-8930-982540AD55F3}" srcId="{4708464E-A483-4C08-A72C-E6A0DF04260E}" destId="{AA46FD0F-341C-4D43-90F9-77F1F29A1D4C}" srcOrd="0" destOrd="0" parTransId="{7D213856-C6B2-4C8B-A8E9-57483404E8BA}" sibTransId="{80D93E35-D0B9-4E29-B702-1D26D4D06E4D}"/>
    <dgm:cxn modelId="{2167CB8E-6F5B-43D2-9B4B-D7A91DA5BCA9}" type="presOf" srcId="{4708464E-A483-4C08-A72C-E6A0DF04260E}" destId="{C4C4058F-F104-4B33-AD2A-97BC4B340743}" srcOrd="0" destOrd="0" presId="urn:microsoft.com/office/officeart/2005/8/layout/chevron1"/>
    <dgm:cxn modelId="{A3E2AF68-E3B9-48EE-BC47-527A357F5287}" type="presOf" srcId="{01FC22BD-18AE-4336-A79C-B5642973E7FF}" destId="{265A6C26-EAC4-44D2-A942-AAF24E7BFFFB}" srcOrd="0" destOrd="0" presId="urn:microsoft.com/office/officeart/2005/8/layout/chevron1"/>
    <dgm:cxn modelId="{D0702F1D-7CE0-4E27-9423-44BFCBF12738}" srcId="{4708464E-A483-4C08-A72C-E6A0DF04260E}" destId="{D620B5A5-F22C-4124-B4B7-2AF4507176A2}" srcOrd="1" destOrd="0" parTransId="{685A51AE-B742-4E27-822E-870D1A01775C}" sibTransId="{9E05F5F2-AB55-438D-B840-A71E924F45CE}"/>
    <dgm:cxn modelId="{ED03DD3A-0F82-4E7E-A61B-9AA2E7C3EE6A}" type="presOf" srcId="{D620B5A5-F22C-4124-B4B7-2AF4507176A2}" destId="{F3A2AA41-E549-45C8-8998-61FCFB161833}" srcOrd="0" destOrd="0" presId="urn:microsoft.com/office/officeart/2005/8/layout/chevron1"/>
    <dgm:cxn modelId="{82BE41F8-2067-4029-87FC-F92E14DAFF83}" type="presParOf" srcId="{C4C4058F-F104-4B33-AD2A-97BC4B340743}" destId="{74AE93D3-2A21-4642-AE46-D21CEF3AD988}" srcOrd="0" destOrd="0" presId="urn:microsoft.com/office/officeart/2005/8/layout/chevron1"/>
    <dgm:cxn modelId="{A2CDCB38-B2D0-4B9F-A90D-C734A050BD59}" type="presParOf" srcId="{C4C4058F-F104-4B33-AD2A-97BC4B340743}" destId="{7F13325F-BDAA-48C7-BA65-B7E24DD7ACCD}" srcOrd="1" destOrd="0" presId="urn:microsoft.com/office/officeart/2005/8/layout/chevron1"/>
    <dgm:cxn modelId="{F3ED3FF0-8E40-4A7A-A2F2-7823FA301505}" type="presParOf" srcId="{C4C4058F-F104-4B33-AD2A-97BC4B340743}" destId="{F3A2AA41-E549-45C8-8998-61FCFB161833}" srcOrd="2" destOrd="0" presId="urn:microsoft.com/office/officeart/2005/8/layout/chevron1"/>
    <dgm:cxn modelId="{56750C7B-6730-444A-8194-BB798203885B}" type="presParOf" srcId="{C4C4058F-F104-4B33-AD2A-97BC4B340743}" destId="{DBB63683-28E9-4E9D-BBD6-A22CF9737D82}" srcOrd="3" destOrd="0" presId="urn:microsoft.com/office/officeart/2005/8/layout/chevron1"/>
    <dgm:cxn modelId="{37B86F00-6D4C-4A66-86F3-759B1E131995}" type="presParOf" srcId="{C4C4058F-F104-4B33-AD2A-97BC4B340743}" destId="{265A6C26-EAC4-44D2-A942-AAF24E7BFFF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E6423-62C4-4B2A-A256-9C309C731837}">
      <dsp:nvSpPr>
        <dsp:cNvPr id="0" name=""/>
        <dsp:cNvSpPr/>
      </dsp:nvSpPr>
      <dsp:spPr>
        <a:xfrm>
          <a:off x="3562721" y="1460385"/>
          <a:ext cx="1955867" cy="1041629"/>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a-IR" sz="2800" b="1" kern="1200" dirty="0" smtClean="0">
              <a:solidFill>
                <a:srgbClr val="FF0000"/>
              </a:solidFill>
            </a:rPr>
            <a:t>مدیریت کیفیت</a:t>
          </a:r>
          <a:endParaRPr lang="en-US" sz="2800" b="1" kern="1200" dirty="0">
            <a:solidFill>
              <a:srgbClr val="FF0000"/>
            </a:solidFill>
          </a:endParaRPr>
        </a:p>
      </dsp:txBody>
      <dsp:txXfrm>
        <a:off x="3849151" y="1612928"/>
        <a:ext cx="1383007" cy="736543"/>
      </dsp:txXfrm>
    </dsp:sp>
    <dsp:sp modelId="{CC7D1185-E296-4E00-AE1C-108D9E052C2A}">
      <dsp:nvSpPr>
        <dsp:cNvPr id="0" name=""/>
        <dsp:cNvSpPr/>
      </dsp:nvSpPr>
      <dsp:spPr>
        <a:xfrm rot="16200000">
          <a:off x="4430440" y="1081595"/>
          <a:ext cx="220428" cy="35415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463504" y="1185490"/>
        <a:ext cx="154300" cy="212492"/>
      </dsp:txXfrm>
    </dsp:sp>
    <dsp:sp modelId="{3CC0B6F9-28D8-4CC7-A64B-A82798A7E4C1}">
      <dsp:nvSpPr>
        <dsp:cNvPr id="0" name=""/>
        <dsp:cNvSpPr/>
      </dsp:nvSpPr>
      <dsp:spPr>
        <a:xfrm>
          <a:off x="3685925" y="2852"/>
          <a:ext cx="1709459" cy="1041629"/>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a-IR" sz="2800" b="1" kern="1200" dirty="0" smtClean="0">
              <a:solidFill>
                <a:schemeClr val="tx1"/>
              </a:solidFill>
            </a:rPr>
            <a:t>بهبود کیفیت</a:t>
          </a:r>
          <a:endParaRPr lang="en-US" sz="2800" b="1" kern="1200" dirty="0">
            <a:solidFill>
              <a:schemeClr val="tx1"/>
            </a:solidFill>
          </a:endParaRPr>
        </a:p>
      </dsp:txBody>
      <dsp:txXfrm>
        <a:off x="3936269" y="155395"/>
        <a:ext cx="1208771" cy="736543"/>
      </dsp:txXfrm>
    </dsp:sp>
    <dsp:sp modelId="{BE83FAE0-8778-4E43-A8B3-8BE2417CA66E}">
      <dsp:nvSpPr>
        <dsp:cNvPr id="0" name=""/>
        <dsp:cNvSpPr/>
      </dsp:nvSpPr>
      <dsp:spPr>
        <a:xfrm>
          <a:off x="5664393" y="1804122"/>
          <a:ext cx="351256" cy="354154"/>
        </a:xfrm>
        <a:prstGeom prst="rightArrow">
          <a:avLst>
            <a:gd name="adj1" fmla="val 60000"/>
            <a:gd name="adj2" fmla="val 50000"/>
          </a:avLst>
        </a:prstGeom>
        <a:solidFill>
          <a:schemeClr val="accent5">
            <a:hueOff val="-1406643"/>
            <a:satOff val="4862"/>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664393" y="1874953"/>
        <a:ext cx="245879" cy="212492"/>
      </dsp:txXfrm>
    </dsp:sp>
    <dsp:sp modelId="{39606D87-680E-43F5-B697-58176C000044}">
      <dsp:nvSpPr>
        <dsp:cNvPr id="0" name=""/>
        <dsp:cNvSpPr/>
      </dsp:nvSpPr>
      <dsp:spPr>
        <a:xfrm>
          <a:off x="6181337" y="1476129"/>
          <a:ext cx="1634660" cy="1010140"/>
        </a:xfrm>
        <a:prstGeom prst="ellipse">
          <a:avLst/>
        </a:prstGeom>
        <a:solidFill>
          <a:schemeClr val="accent5">
            <a:hueOff val="-1406643"/>
            <a:satOff val="4862"/>
            <a:lumOff val="326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a-IR" sz="2300" b="1" kern="1200" dirty="0" smtClean="0">
              <a:solidFill>
                <a:srgbClr val="002060"/>
              </a:solidFill>
            </a:rPr>
            <a:t>تضمین کیفیت</a:t>
          </a:r>
          <a:endParaRPr lang="en-US" sz="2300" b="1" kern="1200" dirty="0">
            <a:solidFill>
              <a:srgbClr val="002060"/>
            </a:solidFill>
          </a:endParaRPr>
        </a:p>
      </dsp:txBody>
      <dsp:txXfrm>
        <a:off x="6420727" y="1624061"/>
        <a:ext cx="1155880" cy="714276"/>
      </dsp:txXfrm>
    </dsp:sp>
    <dsp:sp modelId="{53DC121E-98CF-4380-936D-BB63CB264729}">
      <dsp:nvSpPr>
        <dsp:cNvPr id="0" name=""/>
        <dsp:cNvSpPr/>
      </dsp:nvSpPr>
      <dsp:spPr>
        <a:xfrm rot="5400000">
          <a:off x="4430440" y="2526650"/>
          <a:ext cx="220428" cy="354154"/>
        </a:xfrm>
        <a:prstGeom prst="rightArrow">
          <a:avLst>
            <a:gd name="adj1" fmla="val 60000"/>
            <a:gd name="adj2" fmla="val 50000"/>
          </a:avLst>
        </a:prstGeom>
        <a:solidFill>
          <a:schemeClr val="accent5">
            <a:hueOff val="-2813286"/>
            <a:satOff val="9723"/>
            <a:lumOff val="65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463504" y="2564417"/>
        <a:ext cx="154300" cy="212492"/>
      </dsp:txXfrm>
    </dsp:sp>
    <dsp:sp modelId="{8303B408-A393-4CAA-909B-B9F980E412A5}">
      <dsp:nvSpPr>
        <dsp:cNvPr id="0" name=""/>
        <dsp:cNvSpPr/>
      </dsp:nvSpPr>
      <dsp:spPr>
        <a:xfrm>
          <a:off x="3640479" y="2917917"/>
          <a:ext cx="1800352" cy="1041629"/>
        </a:xfrm>
        <a:prstGeom prst="ellipse">
          <a:avLst/>
        </a:prstGeom>
        <a:solidFill>
          <a:schemeClr val="accent5">
            <a:hueOff val="-2813286"/>
            <a:satOff val="9723"/>
            <a:lumOff val="65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a-IR" sz="2300" b="1" kern="1200" dirty="0" smtClean="0">
              <a:solidFill>
                <a:srgbClr val="7030A0"/>
              </a:solidFill>
            </a:rPr>
            <a:t>برنامه ریزی کیفیت</a:t>
          </a:r>
          <a:endParaRPr lang="en-US" sz="2300" b="1" kern="1200" dirty="0">
            <a:solidFill>
              <a:srgbClr val="7030A0"/>
            </a:solidFill>
          </a:endParaRPr>
        </a:p>
      </dsp:txBody>
      <dsp:txXfrm>
        <a:off x="3904134" y="3070460"/>
        <a:ext cx="1273042" cy="736543"/>
      </dsp:txXfrm>
    </dsp:sp>
    <dsp:sp modelId="{D78FC917-3B11-4DCB-9DCC-951680FE4578}">
      <dsp:nvSpPr>
        <dsp:cNvPr id="0" name=""/>
        <dsp:cNvSpPr/>
      </dsp:nvSpPr>
      <dsp:spPr>
        <a:xfrm rot="10781046">
          <a:off x="3115065" y="1788261"/>
          <a:ext cx="396778" cy="354154"/>
        </a:xfrm>
        <a:prstGeom prst="rightArrow">
          <a:avLst>
            <a:gd name="adj1" fmla="val 60000"/>
            <a:gd name="adj2" fmla="val 50000"/>
          </a:avLst>
        </a:prstGeom>
        <a:solidFill>
          <a:schemeClr val="accent5">
            <a:hueOff val="-4219929"/>
            <a:satOff val="14585"/>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221310" y="1858799"/>
        <a:ext cx="290532" cy="212492"/>
      </dsp:txXfrm>
    </dsp:sp>
    <dsp:sp modelId="{AB508852-A468-4176-8590-C95538004960}">
      <dsp:nvSpPr>
        <dsp:cNvPr id="0" name=""/>
        <dsp:cNvSpPr/>
      </dsp:nvSpPr>
      <dsp:spPr>
        <a:xfrm>
          <a:off x="844245" y="1475775"/>
          <a:ext cx="1814081" cy="1041608"/>
        </a:xfrm>
        <a:prstGeom prst="ellipse">
          <a:avLst/>
        </a:prstGeom>
        <a:solidFill>
          <a:schemeClr val="accent5">
            <a:hueOff val="-4219929"/>
            <a:satOff val="14585"/>
            <a:lumOff val="980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a-IR" sz="2300" b="1" kern="1200" dirty="0" smtClean="0">
              <a:solidFill>
                <a:srgbClr val="FFFF00"/>
              </a:solidFill>
            </a:rPr>
            <a:t>کنترل کیفیت</a:t>
          </a:r>
          <a:endParaRPr lang="en-US" sz="2300" b="1" kern="1200" dirty="0">
            <a:solidFill>
              <a:srgbClr val="FFFF00"/>
            </a:solidFill>
          </a:endParaRPr>
        </a:p>
      </dsp:txBody>
      <dsp:txXfrm>
        <a:off x="1109911" y="1628315"/>
        <a:ext cx="1282749" cy="736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25FCE-5225-41FA-B1FF-7F83AA39A4E1}">
      <dsp:nvSpPr>
        <dsp:cNvPr id="0" name=""/>
        <dsp:cNvSpPr/>
      </dsp:nvSpPr>
      <dsp:spPr>
        <a:xfrm rot="5485589">
          <a:off x="-281071" y="1069232"/>
          <a:ext cx="1664203" cy="20220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FF7CD1-4499-4A3A-8BE4-2D28ECA2853E}">
      <dsp:nvSpPr>
        <dsp:cNvPr id="0" name=""/>
        <dsp:cNvSpPr/>
      </dsp:nvSpPr>
      <dsp:spPr>
        <a:xfrm>
          <a:off x="117621" y="3155"/>
          <a:ext cx="2246709" cy="134802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solidFill>
                <a:srgbClr val="FF0000"/>
              </a:solidFill>
            </a:rPr>
            <a:t>بازخور اطلاعات مرتبط با کیفیت به مدیریت</a:t>
          </a:r>
          <a:endParaRPr lang="en-US" sz="2400" b="1" kern="1200" dirty="0">
            <a:solidFill>
              <a:srgbClr val="FF0000"/>
            </a:solidFill>
          </a:endParaRPr>
        </a:p>
      </dsp:txBody>
      <dsp:txXfrm>
        <a:off x="157103" y="42637"/>
        <a:ext cx="2167745" cy="1269061"/>
      </dsp:txXfrm>
    </dsp:sp>
    <dsp:sp modelId="{E2DC78DF-AA64-48A4-BA4B-C76618912FE6}">
      <dsp:nvSpPr>
        <dsp:cNvPr id="0" name=""/>
        <dsp:cNvSpPr/>
      </dsp:nvSpPr>
      <dsp:spPr>
        <a:xfrm rot="5325553">
          <a:off x="-297574" y="2756655"/>
          <a:ext cx="1692429" cy="20220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BD338E-4931-4F00-838D-7EBF749FB494}">
      <dsp:nvSpPr>
        <dsp:cNvPr id="0" name=""/>
        <dsp:cNvSpPr/>
      </dsp:nvSpPr>
      <dsp:spPr>
        <a:xfrm>
          <a:off x="76192" y="1676405"/>
          <a:ext cx="2246709" cy="134802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solidFill>
                <a:srgbClr val="FFFF00"/>
              </a:solidFill>
            </a:rPr>
            <a:t>مدیریت سیستم تضمین کیفیت جامع وانجام مطالعات خاص کیفی</a:t>
          </a:r>
          <a:endParaRPr lang="en-US" sz="2000" b="1" kern="1200" dirty="0">
            <a:solidFill>
              <a:srgbClr val="FFFF00"/>
            </a:solidFill>
          </a:endParaRPr>
        </a:p>
      </dsp:txBody>
      <dsp:txXfrm>
        <a:off x="115674" y="1715887"/>
        <a:ext cx="2167745" cy="1269061"/>
      </dsp:txXfrm>
    </dsp:sp>
    <dsp:sp modelId="{5502B1D0-CD73-4AE3-9888-FE673392DC8E}">
      <dsp:nvSpPr>
        <dsp:cNvPr id="0" name=""/>
        <dsp:cNvSpPr/>
      </dsp:nvSpPr>
      <dsp:spPr>
        <a:xfrm>
          <a:off x="576526" y="3602671"/>
          <a:ext cx="2978560" cy="20220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FAEC38-6C5A-4C72-BE07-A8222EEFD54E}">
      <dsp:nvSpPr>
        <dsp:cNvPr id="0" name=""/>
        <dsp:cNvSpPr/>
      </dsp:nvSpPr>
      <dsp:spPr>
        <a:xfrm>
          <a:off x="117621" y="3373219"/>
          <a:ext cx="2246709" cy="1348025"/>
        </a:xfrm>
        <a:prstGeom prst="roundRect">
          <a:avLst>
            <a:gd name="adj" fmla="val 10000"/>
          </a:avLst>
        </a:prstGeom>
        <a:solidFill>
          <a:srgbClr val="FF0000"/>
        </a:solidFill>
        <a:ln w="15875"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solidFill>
                <a:srgbClr val="002060"/>
              </a:solidFill>
            </a:rPr>
            <a:t>طرح ریزی ارزیابی وکنترل کیفیت محصول</a:t>
          </a:r>
          <a:endParaRPr lang="en-US" sz="2400" b="1" kern="1200" dirty="0">
            <a:solidFill>
              <a:srgbClr val="002060"/>
            </a:solidFill>
          </a:endParaRPr>
        </a:p>
      </dsp:txBody>
      <dsp:txXfrm>
        <a:off x="157103" y="3412701"/>
        <a:ext cx="2167745" cy="1269061"/>
      </dsp:txXfrm>
    </dsp:sp>
    <dsp:sp modelId="{D7E0A6C6-8821-47B4-82BF-D210B74DF2A6}">
      <dsp:nvSpPr>
        <dsp:cNvPr id="0" name=""/>
        <dsp:cNvSpPr/>
      </dsp:nvSpPr>
      <dsp:spPr>
        <a:xfrm rot="16200000">
          <a:off x="2722133" y="2760155"/>
          <a:ext cx="1675469" cy="20220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909FAC-61D8-4743-A6B7-E6F443E04390}">
      <dsp:nvSpPr>
        <dsp:cNvPr id="0" name=""/>
        <dsp:cNvSpPr/>
      </dsp:nvSpPr>
      <dsp:spPr>
        <a:xfrm>
          <a:off x="3105745" y="3373219"/>
          <a:ext cx="2246709" cy="1348025"/>
        </a:xfrm>
        <a:prstGeom prst="roundRect">
          <a:avLst>
            <a:gd name="adj" fmla="val 10000"/>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solidFill>
                <a:srgbClr val="006600"/>
              </a:solidFill>
            </a:rPr>
            <a:t>توسعه منابع انسانی</a:t>
          </a:r>
          <a:endParaRPr lang="en-US" sz="2400" b="1" kern="1200" dirty="0">
            <a:solidFill>
              <a:srgbClr val="006600"/>
            </a:solidFill>
          </a:endParaRPr>
        </a:p>
      </dsp:txBody>
      <dsp:txXfrm>
        <a:off x="3145227" y="3412701"/>
        <a:ext cx="2167745" cy="1269061"/>
      </dsp:txXfrm>
    </dsp:sp>
    <dsp:sp modelId="{70A9DCB0-516E-482A-87CD-79CE77D936D9}">
      <dsp:nvSpPr>
        <dsp:cNvPr id="0" name=""/>
        <dsp:cNvSpPr/>
      </dsp:nvSpPr>
      <dsp:spPr>
        <a:xfrm rot="16200000">
          <a:off x="2722133" y="1075123"/>
          <a:ext cx="1675469" cy="20220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A1AFBC-B2A5-4C4D-B2B6-E3210A572796}">
      <dsp:nvSpPr>
        <dsp:cNvPr id="0" name=""/>
        <dsp:cNvSpPr/>
      </dsp:nvSpPr>
      <dsp:spPr>
        <a:xfrm>
          <a:off x="3105745" y="1688187"/>
          <a:ext cx="2246709" cy="1348025"/>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solidFill>
                <a:srgbClr val="FF0000"/>
              </a:solidFill>
            </a:rPr>
            <a:t>اجزاء / فعالیت های سیستم</a:t>
          </a:r>
          <a:endParaRPr lang="en-US" sz="2400" b="1" kern="1200" dirty="0">
            <a:solidFill>
              <a:srgbClr val="FF0000"/>
            </a:solidFill>
          </a:endParaRPr>
        </a:p>
      </dsp:txBody>
      <dsp:txXfrm>
        <a:off x="3145227" y="1727669"/>
        <a:ext cx="2167745" cy="1269061"/>
      </dsp:txXfrm>
    </dsp:sp>
    <dsp:sp modelId="{1949ED4C-624C-4EB5-8790-F01BDF5A3C77}">
      <dsp:nvSpPr>
        <dsp:cNvPr id="0" name=""/>
        <dsp:cNvSpPr/>
      </dsp:nvSpPr>
      <dsp:spPr>
        <a:xfrm>
          <a:off x="3564649" y="232607"/>
          <a:ext cx="2978560" cy="20220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794433-886C-47B1-82E4-739E47A33654}">
      <dsp:nvSpPr>
        <dsp:cNvPr id="0" name=""/>
        <dsp:cNvSpPr/>
      </dsp:nvSpPr>
      <dsp:spPr>
        <a:xfrm>
          <a:off x="3105745" y="3155"/>
          <a:ext cx="2246709" cy="1348025"/>
        </a:xfrm>
        <a:prstGeom prst="roundRect">
          <a:avLst>
            <a:gd name="adj" fmla="val 10000"/>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solidFill>
                <a:srgbClr val="006600"/>
              </a:solidFill>
            </a:rPr>
            <a:t>نمایش وارزیابی تضمین کیفیت تامین کننده</a:t>
          </a:r>
          <a:endParaRPr lang="en-US" sz="2400" b="1" kern="1200" dirty="0">
            <a:solidFill>
              <a:srgbClr val="006600"/>
            </a:solidFill>
          </a:endParaRPr>
        </a:p>
      </dsp:txBody>
      <dsp:txXfrm>
        <a:off x="3145227" y="42637"/>
        <a:ext cx="2167745" cy="1269061"/>
      </dsp:txXfrm>
    </dsp:sp>
    <dsp:sp modelId="{48F59331-EBCE-49ED-97B0-78AAD8474A88}">
      <dsp:nvSpPr>
        <dsp:cNvPr id="0" name=""/>
        <dsp:cNvSpPr/>
      </dsp:nvSpPr>
      <dsp:spPr>
        <a:xfrm rot="5400000">
          <a:off x="5710257" y="1075123"/>
          <a:ext cx="1675469" cy="20220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26CDB3-EEEC-4F17-97FF-18C768F6FE61}">
      <dsp:nvSpPr>
        <dsp:cNvPr id="0" name=""/>
        <dsp:cNvSpPr/>
      </dsp:nvSpPr>
      <dsp:spPr>
        <a:xfrm>
          <a:off x="6093868" y="3155"/>
          <a:ext cx="2246709" cy="134802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solidFill>
                <a:srgbClr val="FFFF00"/>
              </a:solidFill>
            </a:rPr>
            <a:t>اطمینان از کیفیت مرتبط با صحت تجهیزات اندازه گیری</a:t>
          </a:r>
          <a:endParaRPr lang="en-US" sz="2000" b="1" kern="1200" dirty="0">
            <a:solidFill>
              <a:srgbClr val="FFFF00"/>
            </a:solidFill>
          </a:endParaRPr>
        </a:p>
      </dsp:txBody>
      <dsp:txXfrm>
        <a:off x="6133350" y="42637"/>
        <a:ext cx="2167745" cy="1269061"/>
      </dsp:txXfrm>
    </dsp:sp>
    <dsp:sp modelId="{11A3B431-42F0-48F2-8C36-7AFF50D8D92A}">
      <dsp:nvSpPr>
        <dsp:cNvPr id="0" name=""/>
        <dsp:cNvSpPr/>
      </dsp:nvSpPr>
      <dsp:spPr>
        <a:xfrm rot="5400000">
          <a:off x="5710257" y="2760155"/>
          <a:ext cx="1675469" cy="20220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8EE8BD-BD03-453A-8053-27EE781F5C44}">
      <dsp:nvSpPr>
        <dsp:cNvPr id="0" name=""/>
        <dsp:cNvSpPr/>
      </dsp:nvSpPr>
      <dsp:spPr>
        <a:xfrm>
          <a:off x="6093868" y="1688187"/>
          <a:ext cx="2246709" cy="1348025"/>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solidFill>
                <a:schemeClr val="tx1"/>
              </a:solidFill>
            </a:rPr>
            <a:t>ارزیابی وکنترل کیفیت محصول در حین تولید</a:t>
          </a:r>
          <a:endParaRPr lang="en-US" sz="2400" b="1" kern="1200" dirty="0">
            <a:solidFill>
              <a:schemeClr val="tx1"/>
            </a:solidFill>
          </a:endParaRPr>
        </a:p>
      </dsp:txBody>
      <dsp:txXfrm>
        <a:off x="6133350" y="1727669"/>
        <a:ext cx="2167745" cy="1269061"/>
      </dsp:txXfrm>
    </dsp:sp>
    <dsp:sp modelId="{3D4AD637-C79F-4192-876A-39124D4FCD54}">
      <dsp:nvSpPr>
        <dsp:cNvPr id="0" name=""/>
        <dsp:cNvSpPr/>
      </dsp:nvSpPr>
      <dsp:spPr>
        <a:xfrm>
          <a:off x="6093868" y="3373219"/>
          <a:ext cx="2246709" cy="1348025"/>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solidFill>
                <a:srgbClr val="C00000"/>
              </a:solidFill>
            </a:rPr>
            <a:t>توجه به نیازمندی های قابلیت واطمینان و کیفیت در طول فرآیند توسعه</a:t>
          </a:r>
          <a:endParaRPr lang="en-US" sz="2000" b="1" kern="1200" dirty="0">
            <a:solidFill>
              <a:srgbClr val="C00000"/>
            </a:solidFill>
          </a:endParaRPr>
        </a:p>
      </dsp:txBody>
      <dsp:txXfrm>
        <a:off x="6133350" y="3412701"/>
        <a:ext cx="2167745" cy="12690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E93D3-2A21-4642-AE46-D21CEF3AD988}">
      <dsp:nvSpPr>
        <dsp:cNvPr id="0" name=""/>
        <dsp:cNvSpPr/>
      </dsp:nvSpPr>
      <dsp:spPr>
        <a:xfrm>
          <a:off x="2366" y="1099794"/>
          <a:ext cx="2883024" cy="1153209"/>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r>
            <a:rPr lang="fa-IR" sz="5300" kern="1200" dirty="0" smtClean="0"/>
            <a:t>1924</a:t>
          </a:r>
          <a:endParaRPr lang="en-US" sz="5300" kern="1200" dirty="0"/>
        </a:p>
      </dsp:txBody>
      <dsp:txXfrm>
        <a:off x="578971" y="1099794"/>
        <a:ext cx="1729815" cy="1153209"/>
      </dsp:txXfrm>
    </dsp:sp>
    <dsp:sp modelId="{F3A2AA41-E549-45C8-8998-61FCFB161833}">
      <dsp:nvSpPr>
        <dsp:cNvPr id="0" name=""/>
        <dsp:cNvSpPr/>
      </dsp:nvSpPr>
      <dsp:spPr>
        <a:xfrm>
          <a:off x="2597087" y="1099794"/>
          <a:ext cx="2883024" cy="1153209"/>
        </a:xfrm>
        <a:prstGeom prst="chevron">
          <a:avLst/>
        </a:prstGeom>
        <a:solidFill>
          <a:schemeClr val="accent5">
            <a:hueOff val="-2109965"/>
            <a:satOff val="7293"/>
            <a:lumOff val="490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r>
            <a:rPr lang="fa-IR" sz="5300" kern="1200" dirty="0" smtClean="0"/>
            <a:t>1950</a:t>
          </a:r>
          <a:endParaRPr lang="en-US" sz="5300" kern="1200" dirty="0"/>
        </a:p>
      </dsp:txBody>
      <dsp:txXfrm>
        <a:off x="3173692" y="1099794"/>
        <a:ext cx="1729815" cy="1153209"/>
      </dsp:txXfrm>
    </dsp:sp>
    <dsp:sp modelId="{265A6C26-EAC4-44D2-A942-AAF24E7BFFFB}">
      <dsp:nvSpPr>
        <dsp:cNvPr id="0" name=""/>
        <dsp:cNvSpPr/>
      </dsp:nvSpPr>
      <dsp:spPr>
        <a:xfrm>
          <a:off x="5191809" y="1099794"/>
          <a:ext cx="2883024" cy="1153209"/>
        </a:xfrm>
        <a:prstGeom prst="chevron">
          <a:avLst/>
        </a:prstGeom>
        <a:solidFill>
          <a:schemeClr val="accent5">
            <a:hueOff val="-4219929"/>
            <a:satOff val="14585"/>
            <a:lumOff val="980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r>
            <a:rPr lang="fa-IR" sz="5300" kern="1200" dirty="0" smtClean="0"/>
            <a:t>1980</a:t>
          </a:r>
          <a:endParaRPr lang="en-US" sz="5300" kern="1200" dirty="0"/>
        </a:p>
      </dsp:txBody>
      <dsp:txXfrm>
        <a:off x="5768414" y="1099794"/>
        <a:ext cx="1729815" cy="115320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BAED1E-65AD-4C37-83E4-E887BA5BC963}" type="datetimeFigureOut">
              <a:rPr lang="en-US" smtClean="0"/>
              <a:pPr/>
              <a:t>3/16/2018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06B15D-1431-4038-A717-8EB9303C310D}" type="slidenum">
              <a:rPr lang="en-US" smtClean="0"/>
              <a:pPr/>
              <a:t>‹#›</a:t>
            </a:fld>
            <a:endParaRPr lang="en-US"/>
          </a:p>
        </p:txBody>
      </p:sp>
    </p:spTree>
    <p:extLst>
      <p:ext uri="{BB962C8B-B14F-4D97-AF65-F5344CB8AC3E}">
        <p14:creationId xmlns:p14="http://schemas.microsoft.com/office/powerpoint/2010/main" val="1444214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B1314A-FF19-4844-83BD-7A7E6D8AB75A}" type="slidenum">
              <a:rPr lang="en-US" smtClean="0">
                <a:latin typeface="Arial" panose="020B0604020202020204" pitchFamily="34" charset="0"/>
              </a:rPr>
              <a:pPr>
                <a:spcBef>
                  <a:spcPct val="0"/>
                </a:spcBef>
              </a:pPr>
              <a:t>9</a:t>
            </a:fld>
            <a:endParaRPr lang="en-US" smtClean="0">
              <a:latin typeface="Arial" panose="020B0604020202020204"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024073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11499F-79D1-4810-9D5E-DF4F6EAC50FF}" type="datetimeFigureOut">
              <a:rPr lang="en-US" smtClean="0"/>
              <a:pPr/>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EFAB6-8E03-46E5-ADCF-D9AFF0FB7D24}" type="slidenum">
              <a:rPr lang="en-US" smtClean="0"/>
              <a:pPr/>
              <a:t>‹#›</a:t>
            </a:fld>
            <a:endParaRPr lang="en-US"/>
          </a:p>
        </p:txBody>
      </p:sp>
    </p:spTree>
    <p:extLst>
      <p:ext uri="{BB962C8B-B14F-4D97-AF65-F5344CB8AC3E}">
        <p14:creationId xmlns:p14="http://schemas.microsoft.com/office/powerpoint/2010/main" val="53501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1499F-79D1-4810-9D5E-DF4F6EAC50FF}" type="datetimeFigureOut">
              <a:rPr lang="en-US" smtClean="0"/>
              <a:pPr/>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EFAB6-8E03-46E5-ADCF-D9AFF0FB7D24}" type="slidenum">
              <a:rPr lang="en-US" smtClean="0"/>
              <a:pPr/>
              <a:t>‹#›</a:t>
            </a:fld>
            <a:endParaRPr lang="en-US"/>
          </a:p>
        </p:txBody>
      </p:sp>
    </p:spTree>
    <p:extLst>
      <p:ext uri="{BB962C8B-B14F-4D97-AF65-F5344CB8AC3E}">
        <p14:creationId xmlns:p14="http://schemas.microsoft.com/office/powerpoint/2010/main" val="2508225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1499F-79D1-4810-9D5E-DF4F6EAC50FF}" type="datetimeFigureOut">
              <a:rPr lang="en-US" smtClean="0"/>
              <a:pPr/>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EFAB6-8E03-46E5-ADCF-D9AFF0FB7D24}" type="slidenum">
              <a:rPr lang="en-US" smtClean="0"/>
              <a:pPr/>
              <a:t>‹#›</a:t>
            </a:fld>
            <a:endParaRPr lang="en-US"/>
          </a:p>
        </p:txBody>
      </p:sp>
    </p:spTree>
    <p:extLst>
      <p:ext uri="{BB962C8B-B14F-4D97-AF65-F5344CB8AC3E}">
        <p14:creationId xmlns:p14="http://schemas.microsoft.com/office/powerpoint/2010/main" val="3355766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1499F-79D1-4810-9D5E-DF4F6EAC50FF}" type="datetimeFigureOut">
              <a:rPr lang="en-US" smtClean="0"/>
              <a:pPr/>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EFAB6-8E03-46E5-ADCF-D9AFF0FB7D24}"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8881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1499F-79D1-4810-9D5E-DF4F6EAC50FF}" type="datetimeFigureOut">
              <a:rPr lang="en-US" smtClean="0"/>
              <a:pPr/>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EFAB6-8E03-46E5-ADCF-D9AFF0FB7D24}" type="slidenum">
              <a:rPr lang="en-US" smtClean="0"/>
              <a:pPr/>
              <a:t>‹#›</a:t>
            </a:fld>
            <a:endParaRPr lang="en-US"/>
          </a:p>
        </p:txBody>
      </p:sp>
    </p:spTree>
    <p:extLst>
      <p:ext uri="{BB962C8B-B14F-4D97-AF65-F5344CB8AC3E}">
        <p14:creationId xmlns:p14="http://schemas.microsoft.com/office/powerpoint/2010/main" val="751399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D11499F-79D1-4810-9D5E-DF4F6EAC50FF}" type="datetimeFigureOut">
              <a:rPr lang="en-US" smtClean="0"/>
              <a:pPr/>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AEFAB6-8E03-46E5-ADCF-D9AFF0FB7D24}" type="slidenum">
              <a:rPr lang="en-US" smtClean="0"/>
              <a:pPr/>
              <a:t>‹#›</a:t>
            </a:fld>
            <a:endParaRPr lang="en-US"/>
          </a:p>
        </p:txBody>
      </p:sp>
    </p:spTree>
    <p:extLst>
      <p:ext uri="{BB962C8B-B14F-4D97-AF65-F5344CB8AC3E}">
        <p14:creationId xmlns:p14="http://schemas.microsoft.com/office/powerpoint/2010/main" val="4018968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D11499F-79D1-4810-9D5E-DF4F6EAC50FF}" type="datetimeFigureOut">
              <a:rPr lang="en-US" smtClean="0"/>
              <a:pPr/>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AEFAB6-8E03-46E5-ADCF-D9AFF0FB7D24}" type="slidenum">
              <a:rPr lang="en-US" smtClean="0"/>
              <a:pPr/>
              <a:t>‹#›</a:t>
            </a:fld>
            <a:endParaRPr lang="en-US"/>
          </a:p>
        </p:txBody>
      </p:sp>
    </p:spTree>
    <p:extLst>
      <p:ext uri="{BB962C8B-B14F-4D97-AF65-F5344CB8AC3E}">
        <p14:creationId xmlns:p14="http://schemas.microsoft.com/office/powerpoint/2010/main" val="1271910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11499F-79D1-4810-9D5E-DF4F6EAC50FF}" type="datetimeFigureOut">
              <a:rPr lang="en-US" smtClean="0"/>
              <a:pPr/>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EFAB6-8E03-46E5-ADCF-D9AFF0FB7D24}" type="slidenum">
              <a:rPr lang="en-US" smtClean="0"/>
              <a:pPr/>
              <a:t>‹#›</a:t>
            </a:fld>
            <a:endParaRPr lang="en-US"/>
          </a:p>
        </p:txBody>
      </p:sp>
    </p:spTree>
    <p:extLst>
      <p:ext uri="{BB962C8B-B14F-4D97-AF65-F5344CB8AC3E}">
        <p14:creationId xmlns:p14="http://schemas.microsoft.com/office/powerpoint/2010/main" val="1440916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11499F-79D1-4810-9D5E-DF4F6EAC50FF}" type="datetimeFigureOut">
              <a:rPr lang="en-US" smtClean="0"/>
              <a:pPr/>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EFAB6-8E03-46E5-ADCF-D9AFF0FB7D24}" type="slidenum">
              <a:rPr lang="en-US" smtClean="0"/>
              <a:pPr/>
              <a:t>‹#›</a:t>
            </a:fld>
            <a:endParaRPr lang="en-US"/>
          </a:p>
        </p:txBody>
      </p:sp>
    </p:spTree>
    <p:extLst>
      <p:ext uri="{BB962C8B-B14F-4D97-AF65-F5344CB8AC3E}">
        <p14:creationId xmlns:p14="http://schemas.microsoft.com/office/powerpoint/2010/main" val="234097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057400"/>
            <a:ext cx="3810000" cy="4114800"/>
          </a:xfrm>
        </p:spPr>
        <p:txBody>
          <a:bodyPr/>
          <a:lstStyle/>
          <a:p>
            <a:pPr lvl="0"/>
            <a:endParaRPr lang="en-US" noProof="0"/>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pPr>
              <a:defRPr/>
            </a:pPr>
            <a:fld id="{3DAD1C0E-F648-4384-9ABD-CA292E7C47F0}" type="slidenum">
              <a:rPr lang="en-US"/>
              <a:pPr>
                <a:defRPr/>
              </a:pPr>
              <a:t>‹#›</a:t>
            </a:fld>
            <a:endParaRPr lang="en-US"/>
          </a:p>
        </p:txBody>
      </p:sp>
    </p:spTree>
    <p:extLst>
      <p:ext uri="{BB962C8B-B14F-4D97-AF65-F5344CB8AC3E}">
        <p14:creationId xmlns:p14="http://schemas.microsoft.com/office/powerpoint/2010/main" val="22152947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11499F-79D1-4810-9D5E-DF4F6EAC50FF}" type="datetimeFigureOut">
              <a:rPr lang="en-US" smtClean="0"/>
              <a:pPr/>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EFAB6-8E03-46E5-ADCF-D9AFF0FB7D24}" type="slidenum">
              <a:rPr lang="en-US" smtClean="0"/>
              <a:pPr/>
              <a:t>‹#›</a:t>
            </a:fld>
            <a:endParaRPr lang="en-US"/>
          </a:p>
        </p:txBody>
      </p:sp>
    </p:spTree>
    <p:extLst>
      <p:ext uri="{BB962C8B-B14F-4D97-AF65-F5344CB8AC3E}">
        <p14:creationId xmlns:p14="http://schemas.microsoft.com/office/powerpoint/2010/main" val="315458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11499F-79D1-4810-9D5E-DF4F6EAC50FF}" type="datetimeFigureOut">
              <a:rPr lang="en-US" smtClean="0"/>
              <a:pPr/>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EFAB6-8E03-46E5-ADCF-D9AFF0FB7D24}" type="slidenum">
              <a:rPr lang="en-US" smtClean="0"/>
              <a:pPr/>
              <a:t>‹#›</a:t>
            </a:fld>
            <a:endParaRPr lang="en-US"/>
          </a:p>
        </p:txBody>
      </p:sp>
    </p:spTree>
    <p:extLst>
      <p:ext uri="{BB962C8B-B14F-4D97-AF65-F5344CB8AC3E}">
        <p14:creationId xmlns:p14="http://schemas.microsoft.com/office/powerpoint/2010/main" val="825909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11499F-79D1-4810-9D5E-DF4F6EAC50FF}" type="datetimeFigureOut">
              <a:rPr lang="en-US" smtClean="0"/>
              <a:pPr/>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EFAB6-8E03-46E5-ADCF-D9AFF0FB7D24}" type="slidenum">
              <a:rPr lang="en-US" smtClean="0"/>
              <a:pPr/>
              <a:t>‹#›</a:t>
            </a:fld>
            <a:endParaRPr lang="en-US"/>
          </a:p>
        </p:txBody>
      </p:sp>
    </p:spTree>
    <p:extLst>
      <p:ext uri="{BB962C8B-B14F-4D97-AF65-F5344CB8AC3E}">
        <p14:creationId xmlns:p14="http://schemas.microsoft.com/office/powerpoint/2010/main" val="565875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1499F-79D1-4810-9D5E-DF4F6EAC50FF}" type="datetimeFigureOut">
              <a:rPr lang="en-US" smtClean="0"/>
              <a:pPr/>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AEFAB6-8E03-46E5-ADCF-D9AFF0FB7D24}" type="slidenum">
              <a:rPr lang="en-US" smtClean="0"/>
              <a:pPr/>
              <a:t>‹#›</a:t>
            </a:fld>
            <a:endParaRPr lang="en-US"/>
          </a:p>
        </p:txBody>
      </p:sp>
    </p:spTree>
    <p:extLst>
      <p:ext uri="{BB962C8B-B14F-4D97-AF65-F5344CB8AC3E}">
        <p14:creationId xmlns:p14="http://schemas.microsoft.com/office/powerpoint/2010/main" val="3220601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11499F-79D1-4810-9D5E-DF4F6EAC50FF}" type="datetimeFigureOut">
              <a:rPr lang="en-US" smtClean="0"/>
              <a:pPr/>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AEFAB6-8E03-46E5-ADCF-D9AFF0FB7D24}" type="slidenum">
              <a:rPr lang="en-US" smtClean="0"/>
              <a:pPr/>
              <a:t>‹#›</a:t>
            </a:fld>
            <a:endParaRPr lang="en-US"/>
          </a:p>
        </p:txBody>
      </p:sp>
    </p:spTree>
    <p:extLst>
      <p:ext uri="{BB962C8B-B14F-4D97-AF65-F5344CB8AC3E}">
        <p14:creationId xmlns:p14="http://schemas.microsoft.com/office/powerpoint/2010/main" val="2360468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6D11499F-79D1-4810-9D5E-DF4F6EAC50FF}" type="datetimeFigureOut">
              <a:rPr lang="en-US" smtClean="0"/>
              <a:pPr/>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AEFAB6-8E03-46E5-ADCF-D9AFF0FB7D24}" type="slidenum">
              <a:rPr lang="en-US" smtClean="0"/>
              <a:pPr/>
              <a:t>‹#›</a:t>
            </a:fld>
            <a:endParaRPr lang="en-US"/>
          </a:p>
        </p:txBody>
      </p:sp>
    </p:spTree>
    <p:extLst>
      <p:ext uri="{BB962C8B-B14F-4D97-AF65-F5344CB8AC3E}">
        <p14:creationId xmlns:p14="http://schemas.microsoft.com/office/powerpoint/2010/main" val="78091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1499F-79D1-4810-9D5E-DF4F6EAC50FF}" type="datetimeFigureOut">
              <a:rPr lang="en-US" smtClean="0"/>
              <a:pPr/>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EFAB6-8E03-46E5-ADCF-D9AFF0FB7D24}" type="slidenum">
              <a:rPr lang="en-US" smtClean="0"/>
              <a:pPr/>
              <a:t>‹#›</a:t>
            </a:fld>
            <a:endParaRPr lang="en-US"/>
          </a:p>
        </p:txBody>
      </p:sp>
    </p:spTree>
    <p:extLst>
      <p:ext uri="{BB962C8B-B14F-4D97-AF65-F5344CB8AC3E}">
        <p14:creationId xmlns:p14="http://schemas.microsoft.com/office/powerpoint/2010/main" val="2710729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1499F-79D1-4810-9D5E-DF4F6EAC50FF}" type="datetimeFigureOut">
              <a:rPr lang="en-US" smtClean="0"/>
              <a:pPr/>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EFAB6-8E03-46E5-ADCF-D9AFF0FB7D24}" type="slidenum">
              <a:rPr lang="en-US" smtClean="0"/>
              <a:pPr/>
              <a:t>‹#›</a:t>
            </a:fld>
            <a:endParaRPr lang="en-US"/>
          </a:p>
        </p:txBody>
      </p:sp>
    </p:spTree>
    <p:extLst>
      <p:ext uri="{BB962C8B-B14F-4D97-AF65-F5344CB8AC3E}">
        <p14:creationId xmlns:p14="http://schemas.microsoft.com/office/powerpoint/2010/main" val="2865374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6D11499F-79D1-4810-9D5E-DF4F6EAC50FF}" type="datetimeFigureOut">
              <a:rPr lang="en-US" smtClean="0"/>
              <a:pPr/>
              <a:t>3/16/2018</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48AEFAB6-8E03-46E5-ADCF-D9AFF0FB7D24}" type="slidenum">
              <a:rPr lang="en-US" smtClean="0"/>
              <a:pPr/>
              <a:t>‹#›</a:t>
            </a:fld>
            <a:endParaRPr lang="en-US"/>
          </a:p>
        </p:txBody>
      </p:sp>
    </p:spTree>
    <p:extLst>
      <p:ext uri="{BB962C8B-B14F-4D97-AF65-F5344CB8AC3E}">
        <p14:creationId xmlns:p14="http://schemas.microsoft.com/office/powerpoint/2010/main" val="196635202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5529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circle(in)">
                                      <p:cBhvr>
                                        <p:cTn id="7"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blip>
          <a:srcRect/>
          <a:stretch>
            <a:fillRect t="-9000" b="-9000"/>
          </a:stretch>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1312863" y="457200"/>
            <a:ext cx="7069137" cy="1295400"/>
          </a:xfrm>
        </p:spPr>
        <p:txBody>
          <a:bodyPr>
            <a:normAutofit fontScale="90000"/>
          </a:bodyPr>
          <a:lstStyle/>
          <a:p>
            <a:pPr algn="r" eaLnBrk="1" hangingPunct="1">
              <a:defRPr/>
            </a:pPr>
            <a:r>
              <a:rPr lang="fa-IR" b="1" dirty="0" smtClean="0">
                <a:solidFill>
                  <a:srgbClr val="FF0000"/>
                </a:solidFill>
              </a:rPr>
              <a:t>نظر دانشمندان در ارتباط با کیفیت</a:t>
            </a:r>
            <a:r>
              <a:rPr lang="fa-IR" dirty="0" smtClean="0">
                <a:solidFill>
                  <a:srgbClr val="FF0000"/>
                </a:solidFill>
              </a:rPr>
              <a:t/>
            </a:r>
            <a:br>
              <a:rPr lang="fa-IR" dirty="0" smtClean="0">
                <a:solidFill>
                  <a:srgbClr val="FF0000"/>
                </a:solidFill>
              </a:rPr>
            </a:br>
            <a:endParaRPr lang="en-US" dirty="0">
              <a:solidFill>
                <a:srgbClr val="FF0000"/>
              </a:solidFill>
            </a:endParaRPr>
          </a:p>
        </p:txBody>
      </p:sp>
      <p:sp>
        <p:nvSpPr>
          <p:cNvPr id="8" name="Subtitle 7"/>
          <p:cNvSpPr>
            <a:spLocks noGrp="1"/>
          </p:cNvSpPr>
          <p:nvPr>
            <p:ph type="subTitle" idx="1"/>
          </p:nvPr>
        </p:nvSpPr>
        <p:spPr>
          <a:xfrm>
            <a:off x="0" y="1447800"/>
            <a:ext cx="8763000" cy="5029200"/>
          </a:xfrm>
        </p:spPr>
        <p:txBody>
          <a:bodyPr>
            <a:normAutofit fontScale="92500" lnSpcReduction="10000"/>
          </a:bodyPr>
          <a:lstStyle/>
          <a:p>
            <a:pPr algn="r" rtl="1" eaLnBrk="1" hangingPunct="1">
              <a:defRPr/>
            </a:pPr>
            <a:r>
              <a:rPr lang="fa-IR" sz="4000" b="1" dirty="0" smtClean="0">
                <a:solidFill>
                  <a:srgbClr val="FF0000"/>
                </a:solidFill>
              </a:rPr>
              <a:t>1- فلیپس کرازبی: </a:t>
            </a:r>
            <a:r>
              <a:rPr lang="fa-IR" sz="4000" b="1" dirty="0" smtClean="0">
                <a:solidFill>
                  <a:schemeClr val="tx1"/>
                </a:solidFill>
              </a:rPr>
              <a:t>کیفیت تطابق با نیازمندی ها می باشد.یعنی تبدیل نیازمندی ها رابه مشخصات قابل اندازه گیری محصول وخدمات ضروری می داند</a:t>
            </a:r>
            <a:r>
              <a:rPr lang="en-US" sz="4000" b="1" dirty="0" smtClean="0">
                <a:solidFill>
                  <a:schemeClr val="tx1"/>
                </a:solidFill>
              </a:rPr>
              <a:t>.</a:t>
            </a:r>
            <a:endParaRPr lang="fa-IR" sz="4000" b="1" dirty="0" smtClean="0">
              <a:solidFill>
                <a:schemeClr val="tx1"/>
              </a:solidFill>
            </a:endParaRPr>
          </a:p>
          <a:p>
            <a:pPr algn="r" rtl="1" eaLnBrk="1" hangingPunct="1">
              <a:defRPr/>
            </a:pPr>
            <a:r>
              <a:rPr lang="fa-IR" sz="4000" b="1" dirty="0" smtClean="0">
                <a:solidFill>
                  <a:srgbClr val="FF0000"/>
                </a:solidFill>
              </a:rPr>
              <a:t>2-ادوارد دمینگ : </a:t>
            </a:r>
            <a:r>
              <a:rPr lang="fa-IR" sz="4000" b="1" dirty="0" smtClean="0">
                <a:solidFill>
                  <a:schemeClr val="tx1"/>
                </a:solidFill>
              </a:rPr>
              <a:t>به نظر دمینگ 94%تمامی مشکلات کیفیت به مدیریت مربوط می شود</a:t>
            </a:r>
            <a:r>
              <a:rPr lang="en-US" sz="4000" b="1" dirty="0" smtClean="0">
                <a:solidFill>
                  <a:schemeClr val="tx1"/>
                </a:solidFill>
              </a:rPr>
              <a:t>.</a:t>
            </a:r>
            <a:endParaRPr lang="fa-IR" sz="4000" b="1" dirty="0" smtClean="0">
              <a:solidFill>
                <a:schemeClr val="tx1"/>
              </a:solidFill>
            </a:endParaRPr>
          </a:p>
          <a:p>
            <a:pPr algn="r" rtl="1" eaLnBrk="1" hangingPunct="1">
              <a:defRPr/>
            </a:pPr>
            <a:r>
              <a:rPr lang="fa-IR" sz="4000" b="1" dirty="0" smtClean="0">
                <a:solidFill>
                  <a:srgbClr val="FF0000"/>
                </a:solidFill>
              </a:rPr>
              <a:t>3- ژوزف ژوران: </a:t>
            </a:r>
            <a:r>
              <a:rPr lang="fa-IR" sz="4000" b="1" dirty="0" smtClean="0">
                <a:solidFill>
                  <a:schemeClr val="tx1"/>
                </a:solidFill>
              </a:rPr>
              <a:t>ژوران,کیفیت رابه معنای شایستگی جهت استفاده تعریف می نماید</a:t>
            </a:r>
            <a:r>
              <a:rPr lang="en-US" sz="4000" b="1" dirty="0" smtClean="0">
                <a:solidFill>
                  <a:schemeClr val="tx1"/>
                </a:solidFill>
              </a:rPr>
              <a:t>.</a:t>
            </a:r>
            <a:endParaRPr lang="fa-IR" sz="4000" b="1" dirty="0" smtClean="0">
              <a:solidFill>
                <a:schemeClr val="tx1"/>
              </a:solidFill>
            </a:endParaRPr>
          </a:p>
          <a:p>
            <a:pPr algn="r" rtl="1" eaLnBrk="1" hangingPunct="1">
              <a:defRPr/>
            </a:pPr>
            <a:endParaRPr lang="en-US" dirty="0"/>
          </a:p>
        </p:txBody>
      </p:sp>
    </p:spTree>
    <p:extLst>
      <p:ext uri="{BB962C8B-B14F-4D97-AF65-F5344CB8AC3E}">
        <p14:creationId xmlns:p14="http://schemas.microsoft.com/office/powerpoint/2010/main" val="3021681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xEl>
                                              <p:pRg st="0" end="0"/>
                                            </p:txEl>
                                          </p:spTgt>
                                        </p:tgtEl>
                                      </p:cBhvr>
                                    </p:animEffect>
                                    <p:animScale>
                                      <p:cBhvr>
                                        <p:cTn id="7" dur="250" autoRev="1" fill="hold"/>
                                        <p:tgtEl>
                                          <p:spTgt spid="8">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8">
                                            <p:txEl>
                                              <p:pRg st="1" end="1"/>
                                            </p:txEl>
                                          </p:spTgt>
                                        </p:tgtEl>
                                      </p:cBhvr>
                                    </p:animEffect>
                                    <p:animScale>
                                      <p:cBhvr>
                                        <p:cTn id="12" dur="250" autoRev="1" fill="hold"/>
                                        <p:tgtEl>
                                          <p:spTgt spid="8">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8">
                                            <p:txEl>
                                              <p:pRg st="2" end="2"/>
                                            </p:txEl>
                                          </p:spTgt>
                                        </p:tgtEl>
                                      </p:cBhvr>
                                    </p:animEffect>
                                    <p:animScale>
                                      <p:cBhvr>
                                        <p:cTn id="17" dur="250" autoRev="1" fill="hold"/>
                                        <p:tgtEl>
                                          <p:spTgt spid="8">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pPr algn="r">
              <a:defRPr/>
            </a:pPr>
            <a:r>
              <a:rPr lang="fa-IR" b="1" dirty="0" smtClean="0">
                <a:solidFill>
                  <a:srgbClr val="FF0000"/>
                </a:solidFill>
              </a:rPr>
              <a:t>چهار اصل اساسی مدیریت کیفیت ازدیدگاه کرازبی</a:t>
            </a:r>
            <a:r>
              <a:rPr lang="fa-IR" dirty="0" smtClean="0"/>
              <a:t> </a:t>
            </a:r>
            <a:endParaRPr lang="en-US" dirty="0"/>
          </a:p>
        </p:txBody>
      </p:sp>
      <p:sp>
        <p:nvSpPr>
          <p:cNvPr id="3" name="Content Placeholder 2"/>
          <p:cNvSpPr>
            <a:spLocks noGrp="1"/>
          </p:cNvSpPr>
          <p:nvPr>
            <p:ph sz="quarter" idx="13"/>
          </p:nvPr>
        </p:nvSpPr>
        <p:spPr>
          <a:xfrm>
            <a:off x="685800" y="990600"/>
            <a:ext cx="8077200" cy="5334000"/>
          </a:xfrm>
        </p:spPr>
        <p:txBody>
          <a:bodyPr>
            <a:noAutofit/>
          </a:bodyPr>
          <a:lstStyle/>
          <a:p>
            <a:pPr marL="0" indent="0" algn="r" rtl="1">
              <a:buFont typeface="Arial" panose="020B0604020202020204" pitchFamily="34" charset="0"/>
              <a:buNone/>
              <a:defRPr/>
            </a:pPr>
            <a:r>
              <a:rPr lang="fa-IR" sz="2400" dirty="0" smtClean="0">
                <a:solidFill>
                  <a:srgbClr val="FF0000"/>
                </a:solidFill>
              </a:rPr>
              <a:t>1- </a:t>
            </a:r>
            <a:r>
              <a:rPr lang="fa-IR" sz="2400" b="1" dirty="0" smtClean="0">
                <a:solidFill>
                  <a:srgbClr val="FF0000"/>
                </a:solidFill>
              </a:rPr>
              <a:t>کیفیت</a:t>
            </a:r>
            <a:r>
              <a:rPr lang="fa-IR" b="1" dirty="0" smtClean="0">
                <a:solidFill>
                  <a:srgbClr val="FF0000"/>
                </a:solidFill>
              </a:rPr>
              <a:t> بصورت تطابق با نیازمندی ها تعریف میگردد نه بصورت خوبی یا ظرافت</a:t>
            </a:r>
          </a:p>
          <a:p>
            <a:pPr marL="0" indent="0" algn="r" rtl="1">
              <a:buFont typeface="Arial" panose="020B0604020202020204" pitchFamily="34" charset="0"/>
              <a:buNone/>
              <a:defRPr/>
            </a:pPr>
            <a:r>
              <a:rPr lang="fa-IR" sz="2400" dirty="0" smtClean="0"/>
              <a:t>پایه این سیاست این است که هر کاریرا یکبار وبه صورت صحیح انجام شود.</a:t>
            </a:r>
          </a:p>
          <a:p>
            <a:pPr marL="0" indent="0" algn="r" rtl="1">
              <a:buFont typeface="Arial" panose="020B0604020202020204" pitchFamily="34" charset="0"/>
              <a:buNone/>
              <a:defRPr/>
            </a:pPr>
            <a:r>
              <a:rPr lang="fa-IR" sz="2400" dirty="0" smtClean="0">
                <a:solidFill>
                  <a:srgbClr val="FF0000"/>
                </a:solidFill>
              </a:rPr>
              <a:t>2-</a:t>
            </a:r>
            <a:r>
              <a:rPr lang="fa-IR" sz="2400" dirty="0" smtClean="0"/>
              <a:t> </a:t>
            </a:r>
            <a:r>
              <a:rPr lang="fa-IR" sz="2400" dirty="0" smtClean="0">
                <a:solidFill>
                  <a:srgbClr val="FF0000"/>
                </a:solidFill>
              </a:rPr>
              <a:t>سیستم تضمین کیفیت باید پیشگیرانه باشد نه ارزیابی وبازرسی کننده .</a:t>
            </a:r>
            <a:r>
              <a:rPr lang="fa-IR" sz="2400" dirty="0" smtClean="0"/>
              <a:t>اولین قدم برای پیشگیری ,تشخیص فرآیندهایی است که توسط آنها محصول تولید میگردد.</a:t>
            </a:r>
          </a:p>
          <a:p>
            <a:pPr marL="0" indent="0" algn="r" rtl="1">
              <a:buFont typeface="Arial" panose="020B0604020202020204" pitchFamily="34" charset="0"/>
              <a:buNone/>
              <a:defRPr/>
            </a:pPr>
            <a:r>
              <a:rPr lang="fa-IR" sz="2400" dirty="0" smtClean="0">
                <a:solidFill>
                  <a:srgbClr val="FF0000"/>
                </a:solidFill>
              </a:rPr>
              <a:t>3-</a:t>
            </a:r>
            <a:r>
              <a:rPr lang="fa-IR" sz="2400" dirty="0" smtClean="0"/>
              <a:t> </a:t>
            </a:r>
            <a:r>
              <a:rPr lang="fa-IR" sz="2400" dirty="0" smtClean="0">
                <a:solidFill>
                  <a:srgbClr val="FF0000"/>
                </a:solidFill>
              </a:rPr>
              <a:t>استانداردهای عملکردی باید بصورت خطای صفر باشد . </a:t>
            </a:r>
            <a:r>
              <a:rPr lang="fa-IR" sz="2400" dirty="0" smtClean="0"/>
              <a:t>خطای صفرباید بصورت یک استانداردبرای هرکسی در سازمان ازمدیریت ارشد تا کارکنان خطوط تعریف گردد.</a:t>
            </a:r>
          </a:p>
          <a:p>
            <a:pPr marL="0" indent="0" algn="r" rtl="1">
              <a:buFont typeface="Arial" panose="020B0604020202020204" pitchFamily="34" charset="0"/>
              <a:buNone/>
              <a:defRPr/>
            </a:pPr>
            <a:r>
              <a:rPr lang="fa-IR" sz="2400" dirty="0" smtClean="0">
                <a:solidFill>
                  <a:srgbClr val="FF0000"/>
                </a:solidFill>
              </a:rPr>
              <a:t>4-</a:t>
            </a:r>
            <a:r>
              <a:rPr lang="fa-IR" sz="2400" dirty="0" smtClean="0"/>
              <a:t> </a:t>
            </a:r>
            <a:r>
              <a:rPr lang="fa-IR" sz="2400" dirty="0" smtClean="0">
                <a:solidFill>
                  <a:srgbClr val="FF0000"/>
                </a:solidFill>
              </a:rPr>
              <a:t>کیفیت بوسیله هزینه عدم تطابق ها اندازه گیری می شود نه بوسیله شاخص ها </a:t>
            </a:r>
            <a:r>
              <a:rPr lang="fa-IR" sz="2400" dirty="0" smtClean="0"/>
              <a:t>. یک سیستم اندازه گیری هزینه های کیفیت  (</a:t>
            </a:r>
            <a:r>
              <a:rPr lang="en-US" sz="2400" dirty="0" smtClean="0"/>
              <a:t>COQ</a:t>
            </a:r>
            <a:r>
              <a:rPr lang="fa-IR" sz="2400" dirty="0" smtClean="0"/>
              <a:t> ) برای تجزیه تحلیل هزینه های کیفیت ضروری است.</a:t>
            </a:r>
            <a:endParaRPr lang="en-US" sz="2400" dirty="0"/>
          </a:p>
        </p:txBody>
      </p:sp>
    </p:spTree>
    <p:extLst>
      <p:ext uri="{BB962C8B-B14F-4D97-AF65-F5344CB8AC3E}">
        <p14:creationId xmlns:p14="http://schemas.microsoft.com/office/powerpoint/2010/main" val="4271485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90600"/>
          </a:xfrm>
        </p:spPr>
        <p:txBody>
          <a:bodyPr/>
          <a:lstStyle/>
          <a:p>
            <a:pPr algn="just" rtl="1">
              <a:defRPr/>
            </a:pPr>
            <a:r>
              <a:rPr lang="fa-IR" sz="2400" b="1" dirty="0" smtClean="0">
                <a:solidFill>
                  <a:srgbClr val="FF0000"/>
                </a:solidFill>
                <a:cs typeface="+mn-cs"/>
              </a:rPr>
              <a:t>کرازبی برپایه اصول فوق 14قدم زیر را برای برنامه بهبود کیفیت در یک سازمان پیشنهاد می کند</a:t>
            </a:r>
            <a:endParaRPr lang="en-US" sz="2400" b="1" dirty="0">
              <a:solidFill>
                <a:srgbClr val="FF0000"/>
              </a:solidFill>
              <a:cs typeface="+mn-cs"/>
            </a:endParaRPr>
          </a:p>
        </p:txBody>
      </p:sp>
      <p:sp>
        <p:nvSpPr>
          <p:cNvPr id="3" name="Content Placeholder 2"/>
          <p:cNvSpPr>
            <a:spLocks noGrp="1"/>
          </p:cNvSpPr>
          <p:nvPr>
            <p:ph sz="quarter" idx="13"/>
          </p:nvPr>
        </p:nvSpPr>
        <p:spPr>
          <a:xfrm>
            <a:off x="685800" y="990600"/>
            <a:ext cx="7772400" cy="5791200"/>
          </a:xfrm>
        </p:spPr>
        <p:txBody>
          <a:bodyPr>
            <a:noAutofit/>
          </a:bodyPr>
          <a:lstStyle/>
          <a:p>
            <a:pPr algn="r" rtl="1">
              <a:buFont typeface="Wingdings" panose="05000000000000000000" pitchFamily="2" charset="2"/>
              <a:buChar char="Ø"/>
              <a:defRPr/>
            </a:pPr>
            <a:r>
              <a:rPr lang="fa-IR" sz="1600" b="1" dirty="0" smtClean="0">
                <a:solidFill>
                  <a:srgbClr val="FF0000"/>
                </a:solidFill>
              </a:rPr>
              <a:t>1</a:t>
            </a:r>
            <a:r>
              <a:rPr lang="fa-IR" sz="1400" b="1" dirty="0" smtClean="0">
                <a:solidFill>
                  <a:srgbClr val="FF0000"/>
                </a:solidFill>
              </a:rPr>
              <a:t>-</a:t>
            </a:r>
            <a:r>
              <a:rPr lang="fa-IR" sz="1400" b="1" dirty="0" smtClean="0"/>
              <a:t> </a:t>
            </a:r>
            <a:r>
              <a:rPr lang="fa-IR" sz="1600" b="1" dirty="0" smtClean="0"/>
              <a:t>تعهد میریت :                                                          </a:t>
            </a:r>
          </a:p>
          <a:p>
            <a:pPr algn="r" rtl="1">
              <a:buFont typeface="Wingdings" panose="05000000000000000000" pitchFamily="2" charset="2"/>
              <a:buChar char="Ø"/>
              <a:defRPr/>
            </a:pPr>
            <a:r>
              <a:rPr lang="fa-IR" sz="1600" b="1" dirty="0" smtClean="0">
                <a:solidFill>
                  <a:srgbClr val="FF0000"/>
                </a:solidFill>
              </a:rPr>
              <a:t>2-</a:t>
            </a:r>
            <a:r>
              <a:rPr lang="fa-IR" sz="1600" b="1" dirty="0" smtClean="0"/>
              <a:t> تیم های بهبودکیفیت :</a:t>
            </a:r>
          </a:p>
          <a:p>
            <a:pPr algn="r" rtl="1">
              <a:buFont typeface="Wingdings" panose="05000000000000000000" pitchFamily="2" charset="2"/>
              <a:buChar char="Ø"/>
              <a:defRPr/>
            </a:pPr>
            <a:r>
              <a:rPr lang="fa-IR" sz="1600" b="1" dirty="0" smtClean="0">
                <a:solidFill>
                  <a:srgbClr val="FF0000"/>
                </a:solidFill>
              </a:rPr>
              <a:t>3- </a:t>
            </a:r>
            <a:r>
              <a:rPr lang="fa-IR" sz="1600" b="1" dirty="0" smtClean="0"/>
              <a:t>معیارهای اندازه گیری کیفیت :</a:t>
            </a:r>
          </a:p>
          <a:p>
            <a:pPr algn="r" rtl="1">
              <a:buFont typeface="Wingdings" panose="05000000000000000000" pitchFamily="2" charset="2"/>
              <a:buChar char="Ø"/>
              <a:defRPr/>
            </a:pPr>
            <a:r>
              <a:rPr lang="fa-IR" sz="1600" b="1" dirty="0" smtClean="0">
                <a:solidFill>
                  <a:srgbClr val="FF0000"/>
                </a:solidFill>
              </a:rPr>
              <a:t>4-</a:t>
            </a:r>
            <a:r>
              <a:rPr lang="fa-IR" sz="1600" b="1" dirty="0" smtClean="0"/>
              <a:t> هزینه کیفیت :</a:t>
            </a:r>
          </a:p>
          <a:p>
            <a:pPr algn="r" rtl="1">
              <a:buFont typeface="Wingdings" panose="05000000000000000000" pitchFamily="2" charset="2"/>
              <a:buChar char="Ø"/>
              <a:defRPr/>
            </a:pPr>
            <a:r>
              <a:rPr lang="fa-IR" sz="1600" b="1" dirty="0" smtClean="0">
                <a:solidFill>
                  <a:srgbClr val="FF0000"/>
                </a:solidFill>
              </a:rPr>
              <a:t>5- </a:t>
            </a:r>
            <a:r>
              <a:rPr lang="fa-IR" sz="1600" b="1" dirty="0" smtClean="0"/>
              <a:t>آگاهی وشناخت از کیفیت :</a:t>
            </a:r>
          </a:p>
          <a:p>
            <a:pPr algn="r" rtl="1">
              <a:buFont typeface="Wingdings" panose="05000000000000000000" pitchFamily="2" charset="2"/>
              <a:buChar char="Ø"/>
              <a:defRPr/>
            </a:pPr>
            <a:r>
              <a:rPr lang="fa-IR" sz="1600" b="1" dirty="0" smtClean="0">
                <a:solidFill>
                  <a:srgbClr val="FF0000"/>
                </a:solidFill>
              </a:rPr>
              <a:t>6-</a:t>
            </a:r>
            <a:r>
              <a:rPr lang="fa-IR" sz="1600" b="1" dirty="0" smtClean="0"/>
              <a:t> اقدامات اصلاحی :</a:t>
            </a:r>
          </a:p>
          <a:p>
            <a:pPr algn="r" rtl="1">
              <a:buFont typeface="Wingdings" panose="05000000000000000000" pitchFamily="2" charset="2"/>
              <a:buChar char="Ø"/>
              <a:defRPr/>
            </a:pPr>
            <a:r>
              <a:rPr lang="fa-IR" sz="1600" b="1" dirty="0" smtClean="0">
                <a:solidFill>
                  <a:srgbClr val="FF0000"/>
                </a:solidFill>
              </a:rPr>
              <a:t>7-</a:t>
            </a:r>
            <a:r>
              <a:rPr lang="fa-IR" sz="1600" b="1" dirty="0" smtClean="0"/>
              <a:t> طرح ریزی برنامه خرابی صفر:</a:t>
            </a:r>
          </a:p>
          <a:p>
            <a:pPr algn="r" rtl="1">
              <a:buFont typeface="Wingdings" panose="05000000000000000000" pitchFamily="2" charset="2"/>
              <a:buChar char="Ø"/>
              <a:defRPr/>
            </a:pPr>
            <a:r>
              <a:rPr lang="fa-IR" sz="1600" b="1" dirty="0" smtClean="0">
                <a:solidFill>
                  <a:srgbClr val="FF0000"/>
                </a:solidFill>
              </a:rPr>
              <a:t>8-</a:t>
            </a:r>
            <a:r>
              <a:rPr lang="fa-IR" sz="1600" b="1" dirty="0" smtClean="0"/>
              <a:t> آموزش سرپرستان :</a:t>
            </a:r>
          </a:p>
          <a:p>
            <a:pPr algn="r" rtl="1">
              <a:buFont typeface="Wingdings" panose="05000000000000000000" pitchFamily="2" charset="2"/>
              <a:buChar char="Ø"/>
              <a:defRPr/>
            </a:pPr>
            <a:r>
              <a:rPr lang="fa-IR" sz="1600" b="1" dirty="0" smtClean="0">
                <a:solidFill>
                  <a:srgbClr val="FF0000"/>
                </a:solidFill>
              </a:rPr>
              <a:t>9-</a:t>
            </a:r>
            <a:r>
              <a:rPr lang="fa-IR" sz="1600" b="1" dirty="0" smtClean="0"/>
              <a:t> روز خرابی صفر:</a:t>
            </a:r>
          </a:p>
          <a:p>
            <a:pPr algn="r" rtl="1">
              <a:buFont typeface="Wingdings" panose="05000000000000000000" pitchFamily="2" charset="2"/>
              <a:buChar char="Ø"/>
              <a:defRPr/>
            </a:pPr>
            <a:r>
              <a:rPr lang="fa-IR" sz="1600" b="1" dirty="0" smtClean="0">
                <a:solidFill>
                  <a:srgbClr val="FF0000"/>
                </a:solidFill>
              </a:rPr>
              <a:t>10-</a:t>
            </a:r>
            <a:r>
              <a:rPr lang="fa-IR" sz="1600" b="1" dirty="0" smtClean="0"/>
              <a:t> تنظیم اهداف :</a:t>
            </a:r>
          </a:p>
          <a:p>
            <a:pPr algn="r" rtl="1">
              <a:buFont typeface="Wingdings" panose="05000000000000000000" pitchFamily="2" charset="2"/>
              <a:buChar char="Ø"/>
              <a:defRPr/>
            </a:pPr>
            <a:r>
              <a:rPr lang="fa-IR" sz="1600" b="1" dirty="0" smtClean="0">
                <a:solidFill>
                  <a:srgbClr val="FF0000"/>
                </a:solidFill>
              </a:rPr>
              <a:t>11-</a:t>
            </a:r>
            <a:r>
              <a:rPr lang="fa-IR" sz="1600" b="1" dirty="0" smtClean="0"/>
              <a:t> رفع علل ایراد :</a:t>
            </a:r>
          </a:p>
          <a:p>
            <a:pPr algn="r" rtl="1">
              <a:buFont typeface="Wingdings" panose="05000000000000000000" pitchFamily="2" charset="2"/>
              <a:buChar char="Ø"/>
              <a:defRPr/>
            </a:pPr>
            <a:r>
              <a:rPr lang="fa-IR" sz="1600" b="1" dirty="0" smtClean="0">
                <a:solidFill>
                  <a:srgbClr val="FF0000"/>
                </a:solidFill>
              </a:rPr>
              <a:t>12- </a:t>
            </a:r>
            <a:r>
              <a:rPr lang="fa-IR" sz="1600" b="1" dirty="0" smtClean="0"/>
              <a:t>تقدیر از کارکنان :</a:t>
            </a:r>
          </a:p>
          <a:p>
            <a:pPr algn="r" rtl="1">
              <a:buFont typeface="Wingdings" panose="05000000000000000000" pitchFamily="2" charset="2"/>
              <a:buChar char="Ø"/>
              <a:defRPr/>
            </a:pPr>
            <a:r>
              <a:rPr lang="fa-IR" sz="1600" b="1" dirty="0" smtClean="0">
                <a:solidFill>
                  <a:srgbClr val="FF0000"/>
                </a:solidFill>
              </a:rPr>
              <a:t>13- </a:t>
            </a:r>
            <a:r>
              <a:rPr lang="fa-IR" sz="1600" b="1" dirty="0" smtClean="0"/>
              <a:t>شورای کیفیت :</a:t>
            </a:r>
          </a:p>
          <a:p>
            <a:pPr algn="r" rtl="1">
              <a:buFont typeface="Wingdings" panose="05000000000000000000" pitchFamily="2" charset="2"/>
              <a:buChar char="Ø"/>
              <a:defRPr/>
            </a:pPr>
            <a:r>
              <a:rPr lang="fa-IR" sz="1600" b="1" dirty="0" smtClean="0">
                <a:solidFill>
                  <a:srgbClr val="FF0000"/>
                </a:solidFill>
              </a:rPr>
              <a:t>14-</a:t>
            </a:r>
            <a:r>
              <a:rPr lang="fa-IR" sz="1600" b="1" dirty="0" smtClean="0"/>
              <a:t> تکرار چرخه بهبود :</a:t>
            </a:r>
            <a:endParaRPr lang="en-US" sz="1600" b="1" dirty="0"/>
          </a:p>
        </p:txBody>
      </p:sp>
      <p:pic>
        <p:nvPicPr>
          <p:cNvPr id="327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5486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803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randombar(horizontal)">
                                      <p:cBhvr>
                                        <p:cTn id="7" dur="500"/>
                                        <p:tgtEl>
                                          <p:spTgt spid="3277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 calcmode="lin" valueType="num">
                                      <p:cBhvr>
                                        <p:cTn id="60"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1"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2"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3" dur="1000"/>
                                        <p:tgtEl>
                                          <p:spTgt spid="3">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 calcmode="lin" valueType="num">
                                      <p:cBhvr>
                                        <p:cTn id="68"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9"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0"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1" dur="1000"/>
                                        <p:tgtEl>
                                          <p:spTgt spid="3">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3">
                                            <p:txEl>
                                              <p:pRg st="8" end="8"/>
                                            </p:txEl>
                                          </p:spTgt>
                                        </p:tgtEl>
                                        <p:attrNameLst>
                                          <p:attrName>style.visibility</p:attrName>
                                        </p:attrNameLst>
                                      </p:cBhvr>
                                      <p:to>
                                        <p:strVal val="visible"/>
                                      </p:to>
                                    </p:set>
                                    <p:anim calcmode="lin" valueType="num">
                                      <p:cBhvr>
                                        <p:cTn id="76"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7"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8"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9" dur="1000"/>
                                        <p:tgtEl>
                                          <p:spTgt spid="3">
                                            <p:txEl>
                                              <p:pRg st="8" end="8"/>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grpId="0" nodeType="clickEffect">
                                  <p:stCondLst>
                                    <p:cond delay="0"/>
                                  </p:stCondLst>
                                  <p:childTnLst>
                                    <p:set>
                                      <p:cBhvr>
                                        <p:cTn id="83" dur="1" fill="hold">
                                          <p:stCondLst>
                                            <p:cond delay="0"/>
                                          </p:stCondLst>
                                        </p:cTn>
                                        <p:tgtEl>
                                          <p:spTgt spid="3">
                                            <p:txEl>
                                              <p:pRg st="9" end="9"/>
                                            </p:txEl>
                                          </p:spTgt>
                                        </p:tgtEl>
                                        <p:attrNameLst>
                                          <p:attrName>style.visibility</p:attrName>
                                        </p:attrNameLst>
                                      </p:cBhvr>
                                      <p:to>
                                        <p:strVal val="visible"/>
                                      </p:to>
                                    </p:set>
                                    <p:anim calcmode="lin" valueType="num">
                                      <p:cBhvr>
                                        <p:cTn id="84"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5"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6"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7" dur="1000"/>
                                        <p:tgtEl>
                                          <p:spTgt spid="3">
                                            <p:txEl>
                                              <p:pRg st="9" end="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grpId="0" nodeType="clickEffect">
                                  <p:stCondLst>
                                    <p:cond delay="0"/>
                                  </p:stCondLst>
                                  <p:childTnLst>
                                    <p:set>
                                      <p:cBhvr>
                                        <p:cTn id="91" dur="1" fill="hold">
                                          <p:stCondLst>
                                            <p:cond delay="0"/>
                                          </p:stCondLst>
                                        </p:cTn>
                                        <p:tgtEl>
                                          <p:spTgt spid="3">
                                            <p:txEl>
                                              <p:pRg st="10" end="10"/>
                                            </p:txEl>
                                          </p:spTgt>
                                        </p:tgtEl>
                                        <p:attrNameLst>
                                          <p:attrName>style.visibility</p:attrName>
                                        </p:attrNameLst>
                                      </p:cBhvr>
                                      <p:to>
                                        <p:strVal val="visible"/>
                                      </p:to>
                                    </p:set>
                                    <p:anim calcmode="lin" valueType="num">
                                      <p:cBhvr>
                                        <p:cTn id="92"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93"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94"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95" dur="1000"/>
                                        <p:tgtEl>
                                          <p:spTgt spid="3">
                                            <p:txEl>
                                              <p:pRg st="10" end="1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3">
                                            <p:txEl>
                                              <p:pRg st="11" end="11"/>
                                            </p:txEl>
                                          </p:spTgt>
                                        </p:tgtEl>
                                        <p:attrNameLst>
                                          <p:attrName>style.visibility</p:attrName>
                                        </p:attrNameLst>
                                      </p:cBhvr>
                                      <p:to>
                                        <p:strVal val="visible"/>
                                      </p:to>
                                    </p:set>
                                    <p:anim calcmode="lin" valueType="num">
                                      <p:cBhvr>
                                        <p:cTn id="100"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101"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102"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103" dur="1000"/>
                                        <p:tgtEl>
                                          <p:spTgt spid="3">
                                            <p:txEl>
                                              <p:pRg st="11" end="11"/>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grpId="0" nodeType="clickEffect">
                                  <p:stCondLst>
                                    <p:cond delay="0"/>
                                  </p:stCondLst>
                                  <p:childTnLst>
                                    <p:set>
                                      <p:cBhvr>
                                        <p:cTn id="107" dur="1" fill="hold">
                                          <p:stCondLst>
                                            <p:cond delay="0"/>
                                          </p:stCondLst>
                                        </p:cTn>
                                        <p:tgtEl>
                                          <p:spTgt spid="3">
                                            <p:txEl>
                                              <p:pRg st="12" end="12"/>
                                            </p:txEl>
                                          </p:spTgt>
                                        </p:tgtEl>
                                        <p:attrNameLst>
                                          <p:attrName>style.visibility</p:attrName>
                                        </p:attrNameLst>
                                      </p:cBhvr>
                                      <p:to>
                                        <p:strVal val="visible"/>
                                      </p:to>
                                    </p:set>
                                    <p:anim calcmode="lin" valueType="num">
                                      <p:cBhvr>
                                        <p:cTn id="108"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109"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110"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111" dur="1000"/>
                                        <p:tgtEl>
                                          <p:spTgt spid="3">
                                            <p:txEl>
                                              <p:pRg st="12" end="12"/>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3">
                                            <p:txEl>
                                              <p:pRg st="13" end="13"/>
                                            </p:txEl>
                                          </p:spTgt>
                                        </p:tgtEl>
                                        <p:attrNameLst>
                                          <p:attrName>style.visibility</p:attrName>
                                        </p:attrNameLst>
                                      </p:cBhvr>
                                      <p:to>
                                        <p:strVal val="visible"/>
                                      </p:to>
                                    </p:set>
                                    <p:anim calcmode="lin" valueType="num">
                                      <p:cBhvr>
                                        <p:cTn id="116"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117"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118" dur="1000" fill="hold"/>
                                        <p:tgtEl>
                                          <p:spTgt spid="3">
                                            <p:txEl>
                                              <p:pRg st="13" end="13"/>
                                            </p:txEl>
                                          </p:spTgt>
                                        </p:tgtEl>
                                        <p:attrNameLst>
                                          <p:attrName>style.rotation</p:attrName>
                                        </p:attrNameLst>
                                      </p:cBhvr>
                                      <p:tavLst>
                                        <p:tav tm="0">
                                          <p:val>
                                            <p:fltVal val="90"/>
                                          </p:val>
                                        </p:tav>
                                        <p:tav tm="100000">
                                          <p:val>
                                            <p:fltVal val="0"/>
                                          </p:val>
                                        </p:tav>
                                      </p:tavLst>
                                    </p:anim>
                                    <p:animEffect transition="in" filter="fade">
                                      <p:cBhvr>
                                        <p:cTn id="119" dur="1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381000"/>
            <a:ext cx="8458200" cy="6324600"/>
          </a:xfrm>
        </p:spPr>
        <p:txBody>
          <a:bodyPr>
            <a:normAutofit fontScale="47500" lnSpcReduction="20000"/>
          </a:bodyPr>
          <a:lstStyle/>
          <a:p>
            <a:pPr marL="342900" indent="-342900" algn="ctr" rtl="1" eaLnBrk="1" hangingPunct="1">
              <a:lnSpc>
                <a:spcPct val="130000"/>
              </a:lnSpc>
              <a:defRPr/>
            </a:pPr>
            <a:r>
              <a:rPr lang="ar-SA" sz="7600" b="1" dirty="0">
                <a:solidFill>
                  <a:srgbClr val="FF0000"/>
                </a:solidFill>
                <a:latin typeface="Arial" charset="0"/>
                <a:cs typeface="B Zar" pitchFamily="2" charset="-78"/>
              </a:rPr>
              <a:t>ادوارد دمينگ</a:t>
            </a:r>
            <a:endParaRPr lang="fa-IR" sz="7600" b="1" dirty="0">
              <a:solidFill>
                <a:srgbClr val="FF0000"/>
              </a:solidFill>
              <a:latin typeface="Arial" charset="0"/>
              <a:cs typeface="B Zar" pitchFamily="2" charset="-78"/>
            </a:endParaRPr>
          </a:p>
          <a:p>
            <a:pPr marL="0" indent="0" algn="just" rtl="1" eaLnBrk="1" hangingPunct="1">
              <a:lnSpc>
                <a:spcPct val="130000"/>
              </a:lnSpc>
              <a:buFont typeface="Arial" panose="020B0604020202020204" pitchFamily="34" charset="0"/>
              <a:buNone/>
              <a:defRPr/>
            </a:pPr>
            <a:endParaRPr lang="ar-SA" sz="3200" b="1" dirty="0">
              <a:latin typeface="Arial" charset="0"/>
              <a:cs typeface="B Lotus" pitchFamily="2" charset="-78"/>
            </a:endParaRPr>
          </a:p>
          <a:p>
            <a:pPr marL="342900" indent="-342900" algn="just" rtl="1" eaLnBrk="1" hangingPunct="1">
              <a:lnSpc>
                <a:spcPct val="130000"/>
              </a:lnSpc>
              <a:defRPr/>
            </a:pPr>
            <a:r>
              <a:rPr lang="ar-SA" sz="5100" b="1" dirty="0">
                <a:latin typeface="Arial" charset="0"/>
              </a:rPr>
              <a:t>متولد </a:t>
            </a:r>
            <a:r>
              <a:rPr lang="ar-SA" sz="5100" b="1" dirty="0">
                <a:solidFill>
                  <a:srgbClr val="00B050"/>
                </a:solidFill>
                <a:latin typeface="Arial" charset="0"/>
              </a:rPr>
              <a:t>1900</a:t>
            </a:r>
            <a:r>
              <a:rPr lang="ar-SA" sz="5100" b="1" dirty="0">
                <a:latin typeface="Arial" charset="0"/>
              </a:rPr>
              <a:t> و اخذ درجه دكترا در سال </a:t>
            </a:r>
            <a:r>
              <a:rPr lang="ar-SA" sz="5100" b="1" dirty="0">
                <a:solidFill>
                  <a:srgbClr val="00B050"/>
                </a:solidFill>
                <a:latin typeface="Arial" charset="0"/>
              </a:rPr>
              <a:t>1928</a:t>
            </a:r>
          </a:p>
          <a:p>
            <a:pPr marL="342900" indent="-342900" algn="just" rtl="1" eaLnBrk="1" hangingPunct="1">
              <a:lnSpc>
                <a:spcPct val="130000"/>
              </a:lnSpc>
              <a:defRPr/>
            </a:pPr>
            <a:r>
              <a:rPr lang="ar-SA" sz="5100" b="1" dirty="0">
                <a:latin typeface="Arial" charset="0"/>
              </a:rPr>
              <a:t>پس از جنگ جهاني به دعوت اتحاديه مهندسان و دانشمندان ژاپني به ژاپن رفت. به عنوان مشاور آماري براي بازسازي صنايع تخريب شده به ژاپن رفت. دوره آموزش براي مديران عامل 21 شركت اصلي ژاپن برگزار نمود. </a:t>
            </a:r>
          </a:p>
          <a:p>
            <a:pPr marL="342900" indent="-342900" algn="just" rtl="1" eaLnBrk="1" hangingPunct="1">
              <a:lnSpc>
                <a:spcPct val="130000"/>
              </a:lnSpc>
              <a:defRPr/>
            </a:pPr>
            <a:r>
              <a:rPr lang="ar-SA" sz="5100" b="1" dirty="0">
                <a:latin typeface="Arial" charset="0"/>
              </a:rPr>
              <a:t>پيام دمينگ به ژاپني‌ها نگرش سيستماتيك حل مسأله و </a:t>
            </a:r>
            <a:r>
              <a:rPr lang="en-US" sz="5100" b="1" dirty="0">
                <a:solidFill>
                  <a:srgbClr val="FF0000"/>
                </a:solidFill>
                <a:latin typeface="Arial" charset="0"/>
              </a:rPr>
              <a:t>PDCA</a:t>
            </a:r>
            <a:r>
              <a:rPr lang="ar-SA" sz="5100" b="1" dirty="0">
                <a:latin typeface="Arial" charset="0"/>
              </a:rPr>
              <a:t> بود. </a:t>
            </a:r>
          </a:p>
          <a:p>
            <a:pPr marL="342900" indent="-342900" algn="just" rtl="1" eaLnBrk="1" hangingPunct="1">
              <a:lnSpc>
                <a:spcPct val="130000"/>
              </a:lnSpc>
              <a:defRPr/>
            </a:pPr>
            <a:r>
              <a:rPr lang="fa-IR" sz="5100" b="1" dirty="0" smtClean="0"/>
              <a:t>پايه </a:t>
            </a:r>
            <a:r>
              <a:rPr lang="fa-IR" sz="5100" b="1" dirty="0"/>
              <a:t>اوليه </a:t>
            </a:r>
            <a:r>
              <a:rPr lang="en-US" sz="5100" b="1" dirty="0">
                <a:solidFill>
                  <a:srgbClr val="FF0000"/>
                </a:solidFill>
              </a:rPr>
              <a:t>TQM)</a:t>
            </a:r>
            <a:r>
              <a:rPr lang="fa-IR" sz="5100" b="1" dirty="0">
                <a:solidFill>
                  <a:srgbClr val="FF0000"/>
                </a:solidFill>
              </a:rPr>
              <a:t>)</a:t>
            </a:r>
            <a:r>
              <a:rPr lang="fa-IR" sz="5100" b="1" dirty="0"/>
              <a:t>بوسيله </a:t>
            </a:r>
            <a:r>
              <a:rPr lang="fa-IR" sz="5100" b="1" dirty="0" smtClean="0"/>
              <a:t>ادوارددمينگ که یک دانشمند </a:t>
            </a:r>
            <a:r>
              <a:rPr lang="fa-IR" sz="5100" b="1" dirty="0"/>
              <a:t>آمريكايي بود در سالهاي پس از جنگ جهاني دوم در ژاپن پي ريزي شد. وي در تجديد حيات اقتصادي ژاپن كمك زيادي كرد تا آن كشور بصورت يك غول صنعتي و توليدي دردنيا مطرح گرديد.</a:t>
            </a:r>
            <a:endParaRPr lang="en-US" sz="5100" b="1" dirty="0">
              <a:latin typeface="Arial" charset="0"/>
            </a:endParaRPr>
          </a:p>
          <a:p>
            <a:pPr>
              <a:defRPr/>
            </a:pPr>
            <a:endParaRPr lang="en-US" dirty="0"/>
          </a:p>
        </p:txBody>
      </p:sp>
      <p:pic>
        <p:nvPicPr>
          <p:cNvPr id="337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163"/>
            <a:ext cx="1676400" cy="210343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68875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randombar(horizontal)">
                                      <p:cBhvr>
                                        <p:cTn id="7" dur="500"/>
                                        <p:tgtEl>
                                          <p:spTgt spid="3379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pPr algn="r" rtl="1">
              <a:defRPr/>
            </a:pPr>
            <a:r>
              <a:rPr lang="fa-IR" b="1" dirty="0" smtClean="0">
                <a:solidFill>
                  <a:srgbClr val="FF0000"/>
                </a:solidFill>
                <a:cs typeface="+mn-cs"/>
              </a:rPr>
              <a:t>سير تكاملي روند مديريت كيفيت جامع </a:t>
            </a:r>
            <a:r>
              <a:rPr lang="en-US" b="1" dirty="0" smtClean="0">
                <a:solidFill>
                  <a:srgbClr val="FF0000"/>
                </a:solidFill>
                <a:cs typeface="Nazanin" pitchFamily="2" charset="-78"/>
              </a:rPr>
              <a:t>(TQM)</a:t>
            </a:r>
            <a:endParaRPr lang="en-US" b="1" dirty="0">
              <a:solidFill>
                <a:srgbClr val="FF0000"/>
              </a:solidFill>
            </a:endParaRPr>
          </a:p>
        </p:txBody>
      </p:sp>
      <p:sp>
        <p:nvSpPr>
          <p:cNvPr id="3" name="Content Placeholder 2"/>
          <p:cNvSpPr>
            <a:spLocks noGrp="1"/>
          </p:cNvSpPr>
          <p:nvPr>
            <p:ph sz="quarter" idx="13"/>
          </p:nvPr>
        </p:nvSpPr>
        <p:spPr>
          <a:xfrm>
            <a:off x="228600" y="914400"/>
            <a:ext cx="8839200" cy="5943600"/>
          </a:xfrm>
        </p:spPr>
        <p:txBody>
          <a:bodyPr>
            <a:noAutofit/>
          </a:bodyPr>
          <a:lstStyle/>
          <a:p>
            <a:pPr algn="r" rtl="1" eaLnBrk="1" hangingPunct="1">
              <a:buFont typeface="Wingdings" panose="05000000000000000000" pitchFamily="2" charset="2"/>
              <a:buNone/>
              <a:defRPr/>
            </a:pPr>
            <a:r>
              <a:rPr lang="fa-IR" sz="2800" b="1" dirty="0" smtClean="0">
                <a:solidFill>
                  <a:srgbClr val="FF0000"/>
                </a:solidFill>
                <a:cs typeface="Nazanin" pitchFamily="2" charset="-78"/>
              </a:rPr>
              <a:t>1- تلاشهاي ابتدايي در ايجاد آگاهي در مورد كيفيت جامعه: </a:t>
            </a:r>
          </a:p>
          <a:p>
            <a:pPr algn="r" rtl="1" eaLnBrk="1" hangingPunct="1">
              <a:buFont typeface="Wingdings" panose="05000000000000000000" pitchFamily="2" charset="2"/>
              <a:buNone/>
              <a:defRPr/>
            </a:pPr>
            <a:r>
              <a:rPr lang="fa-IR" sz="2800" b="1" dirty="0" smtClean="0"/>
              <a:t>امروزه صنايع بيشتر كشورهاي پيشرفته در تب و تاب جنبش بهبود كيفيت هستند. اين امر تا اندازه اي ناشي از پيدايش ژاپن به عنوان يك نيروي اقتصادي جهاني است و تا اندازه اي هم ناشي از افول آمريكا بعنوان سردمدار نيروي اقتصادي جهان آزاد است. در سالهاي اخير در آمريكا به شكل فزاينده يك تجديد نظر اساسي در صنايع و كسب كار شركتهاي اين كشور بوجود آمده تمركز اين تجديد نظر برمقوله كيفيت وبهبود فرايند هاي مربوط آن است كه در شكل گيري روندي كه ما امروزه آن را </a:t>
            </a:r>
            <a:r>
              <a:rPr lang="fa-IR" sz="2800" b="1" dirty="0" smtClean="0">
                <a:solidFill>
                  <a:srgbClr val="FF0000"/>
                </a:solidFill>
              </a:rPr>
              <a:t>«مديريت كيفيت جامع» </a:t>
            </a:r>
            <a:r>
              <a:rPr lang="fa-IR" sz="2800" b="1" dirty="0" smtClean="0"/>
              <a:t>مي ناميم نقشي بس موثر دارد.</a:t>
            </a:r>
          </a:p>
        </p:txBody>
      </p:sp>
    </p:spTree>
    <p:extLst>
      <p:ext uri="{BB962C8B-B14F-4D97-AF65-F5344CB8AC3E}">
        <p14:creationId xmlns:p14="http://schemas.microsoft.com/office/powerpoint/2010/main" val="1394363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838200"/>
            <a:ext cx="7772400" cy="4953000"/>
          </a:xfrm>
        </p:spPr>
        <p:txBody>
          <a:bodyPr>
            <a:normAutofit lnSpcReduction="10000"/>
          </a:bodyPr>
          <a:lstStyle/>
          <a:p>
            <a:pPr algn="r" rtl="1">
              <a:defRPr/>
            </a:pPr>
            <a:r>
              <a:rPr lang="fa-IR" sz="3200" b="1" dirty="0" smtClean="0"/>
              <a:t>اقدامات دمينگ در آغاز بر پايه فنون آماري كنترل كيفيت قرار داشت كنترل آماري با بازبيني فرآيندها وبهره گيري از داده هاي كنترل شده گسترده اي( شامل حدود بالا وپايين قابل پذيرش) براي يك فعاليت را مشخص مي كند. چنانچه فرايندي در چارچوب اين گستره قرار گيرد گفته مي شود كه فرآيند زير كنترل آماري است در غير اين صورت فرايند بيرون از كنترل بوده و بايد بهبود لازم در آن بوجود آيد تا يك فرايند قابل تكرار تلقي شود.</a:t>
            </a:r>
          </a:p>
          <a:p>
            <a:pPr>
              <a:defRPr/>
            </a:pPr>
            <a:endParaRPr lang="en-US" dirty="0"/>
          </a:p>
        </p:txBody>
      </p:sp>
    </p:spTree>
    <p:extLst>
      <p:ext uri="{BB962C8B-B14F-4D97-AF65-F5344CB8AC3E}">
        <p14:creationId xmlns:p14="http://schemas.microsoft.com/office/powerpoint/2010/main" val="3193811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0"/>
            <a:ext cx="7772400" cy="6858000"/>
          </a:xfrm>
        </p:spPr>
        <p:txBody>
          <a:bodyPr>
            <a:normAutofit fontScale="92500" lnSpcReduction="20000"/>
          </a:bodyPr>
          <a:lstStyle/>
          <a:p>
            <a:pPr marL="342900" indent="-342900" algn="ctr" rtl="1" eaLnBrk="1" hangingPunct="1">
              <a:defRPr/>
            </a:pPr>
            <a:r>
              <a:rPr lang="ar-SA" sz="3200" b="1" dirty="0">
                <a:solidFill>
                  <a:srgbClr val="7030A0"/>
                </a:solidFill>
                <a:latin typeface="Arial" charset="0"/>
              </a:rPr>
              <a:t>آموزه‌هاي چهارده‌‌گانه </a:t>
            </a:r>
            <a:r>
              <a:rPr lang="ar-SA" sz="3200" b="1" dirty="0" smtClean="0">
                <a:solidFill>
                  <a:srgbClr val="7030A0"/>
                </a:solidFill>
                <a:latin typeface="Arial" charset="0"/>
              </a:rPr>
              <a:t>دمينگ</a:t>
            </a:r>
            <a:endParaRPr lang="ar-SA" b="1" dirty="0">
              <a:latin typeface="Arial" charset="0"/>
            </a:endParaRPr>
          </a:p>
          <a:p>
            <a:pPr marL="342900" indent="-342900" algn="just" rtl="1" eaLnBrk="1" hangingPunct="1">
              <a:lnSpc>
                <a:spcPct val="130000"/>
              </a:lnSpc>
              <a:defRPr/>
            </a:pPr>
            <a:r>
              <a:rPr lang="fa-IR" b="1" dirty="0" smtClean="0">
                <a:solidFill>
                  <a:srgbClr val="FF0000"/>
                </a:solidFill>
                <a:latin typeface="Arial" charset="0"/>
              </a:rPr>
              <a:t>1 ) </a:t>
            </a:r>
            <a:r>
              <a:rPr lang="ar-SA" b="1" dirty="0" smtClean="0">
                <a:solidFill>
                  <a:srgbClr val="002060"/>
                </a:solidFill>
                <a:latin typeface="Arial" charset="0"/>
              </a:rPr>
              <a:t>ثبات </a:t>
            </a:r>
            <a:r>
              <a:rPr lang="ar-SA" b="1" dirty="0">
                <a:solidFill>
                  <a:srgbClr val="002060"/>
                </a:solidFill>
                <a:latin typeface="Arial" charset="0"/>
              </a:rPr>
              <a:t>در هدف و وحدت‌رويه در تصميم‌گيري براي حصول به بهبود كيفيت </a:t>
            </a:r>
            <a:endParaRPr lang="fa-IR" b="1" dirty="0">
              <a:solidFill>
                <a:srgbClr val="002060"/>
              </a:solidFill>
              <a:latin typeface="Arial" charset="0"/>
            </a:endParaRPr>
          </a:p>
          <a:p>
            <a:pPr marL="342900" indent="-342900" algn="just" rtl="1" eaLnBrk="1" hangingPunct="1">
              <a:lnSpc>
                <a:spcPct val="130000"/>
              </a:lnSpc>
              <a:defRPr/>
            </a:pPr>
            <a:r>
              <a:rPr lang="fa-IR" b="1" dirty="0">
                <a:solidFill>
                  <a:srgbClr val="FF0000"/>
                </a:solidFill>
                <a:latin typeface="Arial" charset="0"/>
              </a:rPr>
              <a:t>2 )</a:t>
            </a:r>
            <a:r>
              <a:rPr lang="fa-IR" b="1" dirty="0">
                <a:solidFill>
                  <a:srgbClr val="002060"/>
                </a:solidFill>
                <a:latin typeface="Arial" charset="0"/>
              </a:rPr>
              <a:t> </a:t>
            </a:r>
            <a:r>
              <a:rPr lang="ar-SA" b="1" dirty="0">
                <a:solidFill>
                  <a:srgbClr val="002060"/>
                </a:solidFill>
                <a:latin typeface="Arial" charset="0"/>
              </a:rPr>
              <a:t>پذيرش فلسفه جديد بهبود كيفيت</a:t>
            </a:r>
            <a:endParaRPr lang="fa-IR" b="1" dirty="0">
              <a:solidFill>
                <a:srgbClr val="002060"/>
              </a:solidFill>
              <a:latin typeface="Arial" charset="0"/>
            </a:endParaRPr>
          </a:p>
          <a:p>
            <a:pPr marL="342900" indent="-342900" algn="just" rtl="1" eaLnBrk="1" hangingPunct="1">
              <a:lnSpc>
                <a:spcPct val="130000"/>
              </a:lnSpc>
              <a:defRPr/>
            </a:pPr>
            <a:r>
              <a:rPr lang="ar-SA" b="1" dirty="0">
                <a:solidFill>
                  <a:srgbClr val="FF0000"/>
                </a:solidFill>
                <a:latin typeface="Arial" charset="0"/>
              </a:rPr>
              <a:t> </a:t>
            </a:r>
            <a:r>
              <a:rPr lang="fa-IR" b="1" dirty="0">
                <a:solidFill>
                  <a:srgbClr val="FF0000"/>
                </a:solidFill>
                <a:latin typeface="Arial" charset="0"/>
              </a:rPr>
              <a:t>3 ) </a:t>
            </a:r>
            <a:r>
              <a:rPr lang="ar-SA" b="1" dirty="0">
                <a:solidFill>
                  <a:srgbClr val="002060"/>
                </a:solidFill>
                <a:latin typeface="Arial" charset="0"/>
              </a:rPr>
              <a:t>پرهيز از وابستگي به بازرسي توده‌اي</a:t>
            </a:r>
            <a:endParaRPr lang="fa-IR" b="1" dirty="0">
              <a:solidFill>
                <a:srgbClr val="002060"/>
              </a:solidFill>
              <a:latin typeface="Arial" charset="0"/>
            </a:endParaRPr>
          </a:p>
          <a:p>
            <a:pPr marL="342900" indent="-342900" algn="just" rtl="1" eaLnBrk="1" hangingPunct="1">
              <a:lnSpc>
                <a:spcPct val="130000"/>
              </a:lnSpc>
              <a:defRPr/>
            </a:pPr>
            <a:r>
              <a:rPr lang="ar-SA" b="1" dirty="0">
                <a:solidFill>
                  <a:srgbClr val="002060"/>
                </a:solidFill>
                <a:latin typeface="Arial" charset="0"/>
              </a:rPr>
              <a:t> </a:t>
            </a:r>
            <a:r>
              <a:rPr lang="fa-IR" b="1" dirty="0">
                <a:solidFill>
                  <a:srgbClr val="FF0000"/>
                </a:solidFill>
                <a:latin typeface="Arial" charset="0"/>
              </a:rPr>
              <a:t>4 ) </a:t>
            </a:r>
            <a:r>
              <a:rPr lang="ar-SA" b="1" dirty="0">
                <a:solidFill>
                  <a:srgbClr val="002060"/>
                </a:solidFill>
                <a:latin typeface="Arial" charset="0"/>
              </a:rPr>
              <a:t>پايان دادن به توجه صرف به قيمت </a:t>
            </a:r>
            <a:endParaRPr lang="fa-IR" b="1" dirty="0">
              <a:solidFill>
                <a:srgbClr val="002060"/>
              </a:solidFill>
              <a:latin typeface="Arial" charset="0"/>
            </a:endParaRPr>
          </a:p>
          <a:p>
            <a:pPr marL="342900" indent="-342900" algn="just" rtl="1" eaLnBrk="1" hangingPunct="1">
              <a:lnSpc>
                <a:spcPct val="130000"/>
              </a:lnSpc>
              <a:defRPr/>
            </a:pPr>
            <a:r>
              <a:rPr lang="fa-IR" b="1" dirty="0">
                <a:solidFill>
                  <a:srgbClr val="FF0000"/>
                </a:solidFill>
                <a:latin typeface="Arial" charset="0"/>
              </a:rPr>
              <a:t>5 ) </a:t>
            </a:r>
            <a:r>
              <a:rPr lang="fa-IR" b="1" dirty="0">
                <a:solidFill>
                  <a:srgbClr val="002060"/>
                </a:solidFill>
                <a:latin typeface="Arial" charset="0"/>
              </a:rPr>
              <a:t>بهبود </a:t>
            </a:r>
            <a:r>
              <a:rPr lang="ar-SA" b="1" dirty="0">
                <a:solidFill>
                  <a:srgbClr val="002060"/>
                </a:solidFill>
                <a:latin typeface="Arial" charset="0"/>
              </a:rPr>
              <a:t>دائمي سيستم توليد و خدمات</a:t>
            </a:r>
            <a:endParaRPr lang="fa-IR" b="1" dirty="0">
              <a:solidFill>
                <a:srgbClr val="002060"/>
              </a:solidFill>
              <a:latin typeface="Arial" charset="0"/>
            </a:endParaRPr>
          </a:p>
          <a:p>
            <a:pPr marL="342900" indent="-342900" algn="just" rtl="1" eaLnBrk="1" hangingPunct="1">
              <a:lnSpc>
                <a:spcPct val="130000"/>
              </a:lnSpc>
              <a:defRPr/>
            </a:pPr>
            <a:r>
              <a:rPr lang="ar-SA" b="1" dirty="0">
                <a:solidFill>
                  <a:srgbClr val="002060"/>
                </a:solidFill>
                <a:latin typeface="Arial" charset="0"/>
              </a:rPr>
              <a:t> </a:t>
            </a:r>
            <a:r>
              <a:rPr lang="fa-IR" b="1" dirty="0">
                <a:solidFill>
                  <a:srgbClr val="FF0000"/>
                </a:solidFill>
                <a:latin typeface="Arial" charset="0"/>
              </a:rPr>
              <a:t>6 ) </a:t>
            </a:r>
            <a:r>
              <a:rPr lang="ar-SA" b="1" dirty="0">
                <a:solidFill>
                  <a:srgbClr val="002060"/>
                </a:solidFill>
                <a:latin typeface="Arial" charset="0"/>
              </a:rPr>
              <a:t>دادن آموزش روش‌هاي مدرن كار</a:t>
            </a:r>
            <a:endParaRPr lang="fa-IR" b="1" dirty="0">
              <a:solidFill>
                <a:srgbClr val="002060"/>
              </a:solidFill>
              <a:latin typeface="Arial" charset="0"/>
            </a:endParaRPr>
          </a:p>
          <a:p>
            <a:pPr marL="342900" indent="-342900" algn="just" rtl="1" eaLnBrk="1" hangingPunct="1">
              <a:lnSpc>
                <a:spcPct val="130000"/>
              </a:lnSpc>
              <a:defRPr/>
            </a:pPr>
            <a:r>
              <a:rPr lang="ar-SA" b="1" dirty="0">
                <a:solidFill>
                  <a:srgbClr val="FF0000"/>
                </a:solidFill>
                <a:latin typeface="Arial" charset="0"/>
              </a:rPr>
              <a:t> </a:t>
            </a:r>
            <a:r>
              <a:rPr lang="fa-IR" b="1" dirty="0">
                <a:solidFill>
                  <a:srgbClr val="FF0000"/>
                </a:solidFill>
                <a:latin typeface="Arial" charset="0"/>
              </a:rPr>
              <a:t>7 </a:t>
            </a:r>
            <a:r>
              <a:rPr lang="fa-IR" b="1" dirty="0" smtClean="0">
                <a:solidFill>
                  <a:srgbClr val="FF0000"/>
                </a:solidFill>
                <a:latin typeface="Arial" charset="0"/>
              </a:rPr>
              <a:t>) </a:t>
            </a:r>
            <a:r>
              <a:rPr lang="fa-IR" b="1" dirty="0" smtClean="0">
                <a:solidFill>
                  <a:srgbClr val="002060"/>
                </a:solidFill>
                <a:latin typeface="Arial" charset="0"/>
              </a:rPr>
              <a:t>برقراري </a:t>
            </a:r>
            <a:r>
              <a:rPr lang="ar-SA" b="1" dirty="0">
                <a:solidFill>
                  <a:srgbClr val="002060"/>
                </a:solidFill>
                <a:latin typeface="Arial" charset="0"/>
              </a:rPr>
              <a:t>رهبري</a:t>
            </a:r>
            <a:endParaRPr lang="fa-IR" b="1" dirty="0">
              <a:solidFill>
                <a:srgbClr val="002060"/>
              </a:solidFill>
              <a:latin typeface="Arial" charset="0"/>
            </a:endParaRPr>
          </a:p>
          <a:p>
            <a:pPr marL="342900" indent="-342900" algn="just" rtl="1" eaLnBrk="1" hangingPunct="1">
              <a:lnSpc>
                <a:spcPct val="130000"/>
              </a:lnSpc>
              <a:defRPr/>
            </a:pPr>
            <a:r>
              <a:rPr lang="ar-SA" b="1" dirty="0">
                <a:solidFill>
                  <a:srgbClr val="002060"/>
                </a:solidFill>
                <a:latin typeface="Arial" charset="0"/>
              </a:rPr>
              <a:t> </a:t>
            </a:r>
            <a:r>
              <a:rPr lang="fa-IR" b="1" dirty="0">
                <a:solidFill>
                  <a:srgbClr val="FF0000"/>
                </a:solidFill>
                <a:latin typeface="Arial" charset="0"/>
              </a:rPr>
              <a:t>8 ) </a:t>
            </a:r>
            <a:r>
              <a:rPr lang="ar-SA" b="1" dirty="0">
                <a:solidFill>
                  <a:srgbClr val="002060"/>
                </a:solidFill>
                <a:latin typeface="Arial" charset="0"/>
              </a:rPr>
              <a:t>بيرون راندن ترس از محيط </a:t>
            </a:r>
            <a:endParaRPr lang="fa-IR" b="1" dirty="0">
              <a:solidFill>
                <a:srgbClr val="002060"/>
              </a:solidFill>
              <a:latin typeface="Arial" charset="0"/>
            </a:endParaRPr>
          </a:p>
          <a:p>
            <a:pPr marL="342900" indent="-342900" algn="just" rtl="1" eaLnBrk="1" hangingPunct="1">
              <a:lnSpc>
                <a:spcPct val="130000"/>
              </a:lnSpc>
              <a:defRPr/>
            </a:pPr>
            <a:r>
              <a:rPr lang="fa-IR" b="1" dirty="0">
                <a:solidFill>
                  <a:srgbClr val="FF0000"/>
                </a:solidFill>
                <a:latin typeface="Arial" charset="0"/>
              </a:rPr>
              <a:t>9 ) </a:t>
            </a:r>
            <a:r>
              <a:rPr lang="ar-SA" b="1" dirty="0">
                <a:solidFill>
                  <a:srgbClr val="002060"/>
                </a:solidFill>
                <a:latin typeface="Arial" charset="0"/>
              </a:rPr>
              <a:t>برداشتن سدبيني بخش‌ها </a:t>
            </a:r>
            <a:endParaRPr lang="fa-IR" b="1" dirty="0">
              <a:solidFill>
                <a:srgbClr val="002060"/>
              </a:solidFill>
              <a:latin typeface="Arial" charset="0"/>
            </a:endParaRPr>
          </a:p>
          <a:p>
            <a:pPr marL="342900" indent="-342900" algn="just" rtl="1" eaLnBrk="1" hangingPunct="1">
              <a:lnSpc>
                <a:spcPct val="130000"/>
              </a:lnSpc>
              <a:defRPr/>
            </a:pPr>
            <a:r>
              <a:rPr lang="fa-IR" b="1" dirty="0">
                <a:solidFill>
                  <a:srgbClr val="FF0000"/>
                </a:solidFill>
                <a:latin typeface="Arial" charset="0"/>
              </a:rPr>
              <a:t>10 ) </a:t>
            </a:r>
            <a:r>
              <a:rPr lang="ar-SA" b="1" dirty="0">
                <a:solidFill>
                  <a:srgbClr val="002060"/>
                </a:solidFill>
                <a:latin typeface="Arial" charset="0"/>
              </a:rPr>
              <a:t>حذف شعارها و اهداف كمي براي نيروي كار</a:t>
            </a:r>
            <a:endParaRPr lang="fa-IR" b="1" dirty="0">
              <a:solidFill>
                <a:srgbClr val="002060"/>
              </a:solidFill>
              <a:latin typeface="Arial" charset="0"/>
            </a:endParaRPr>
          </a:p>
          <a:p>
            <a:pPr marL="342900" indent="-342900" algn="just" rtl="1" eaLnBrk="1" hangingPunct="1">
              <a:lnSpc>
                <a:spcPct val="130000"/>
              </a:lnSpc>
              <a:defRPr/>
            </a:pPr>
            <a:r>
              <a:rPr lang="ar-SA" b="1" dirty="0">
                <a:solidFill>
                  <a:srgbClr val="FF0000"/>
                </a:solidFill>
                <a:latin typeface="Arial" charset="0"/>
              </a:rPr>
              <a:t> </a:t>
            </a:r>
            <a:r>
              <a:rPr lang="fa-IR" b="1" dirty="0">
                <a:solidFill>
                  <a:srgbClr val="FF0000"/>
                </a:solidFill>
                <a:latin typeface="Arial" charset="0"/>
              </a:rPr>
              <a:t>11 ) </a:t>
            </a:r>
            <a:r>
              <a:rPr lang="ar-SA" b="1" dirty="0">
                <a:solidFill>
                  <a:srgbClr val="002060"/>
                </a:solidFill>
                <a:latin typeface="Arial" charset="0"/>
              </a:rPr>
              <a:t>حذف مقادير كمي يا استاندارد براي نيروي كار</a:t>
            </a:r>
            <a:endParaRPr lang="fa-IR" b="1" dirty="0">
              <a:solidFill>
                <a:srgbClr val="002060"/>
              </a:solidFill>
              <a:latin typeface="Arial" charset="0"/>
            </a:endParaRPr>
          </a:p>
          <a:p>
            <a:pPr marL="342900" indent="-342900" algn="just" rtl="1" eaLnBrk="1" hangingPunct="1">
              <a:lnSpc>
                <a:spcPct val="130000"/>
              </a:lnSpc>
              <a:defRPr/>
            </a:pPr>
            <a:r>
              <a:rPr lang="ar-SA" b="1" dirty="0">
                <a:solidFill>
                  <a:srgbClr val="FF0000"/>
                </a:solidFill>
                <a:latin typeface="Arial" charset="0"/>
              </a:rPr>
              <a:t> </a:t>
            </a:r>
            <a:r>
              <a:rPr lang="fa-IR" b="1" dirty="0">
                <a:solidFill>
                  <a:srgbClr val="FF0000"/>
                </a:solidFill>
                <a:latin typeface="Arial" charset="0"/>
              </a:rPr>
              <a:t>12 ) </a:t>
            </a:r>
            <a:r>
              <a:rPr lang="ar-SA" b="1" dirty="0">
                <a:solidFill>
                  <a:srgbClr val="002060"/>
                </a:solidFill>
                <a:latin typeface="Arial" charset="0"/>
              </a:rPr>
              <a:t>حذف موانع، افتخار به انجام كار خوب</a:t>
            </a:r>
            <a:endParaRPr lang="fa-IR" b="1" dirty="0">
              <a:solidFill>
                <a:srgbClr val="002060"/>
              </a:solidFill>
              <a:latin typeface="Arial" charset="0"/>
            </a:endParaRPr>
          </a:p>
          <a:p>
            <a:pPr marL="342900" indent="-342900" algn="just" rtl="1" eaLnBrk="1" hangingPunct="1">
              <a:lnSpc>
                <a:spcPct val="130000"/>
              </a:lnSpc>
              <a:defRPr/>
            </a:pPr>
            <a:r>
              <a:rPr lang="ar-SA" b="1" dirty="0">
                <a:solidFill>
                  <a:srgbClr val="002060"/>
                </a:solidFill>
                <a:latin typeface="Arial" charset="0"/>
              </a:rPr>
              <a:t> </a:t>
            </a:r>
            <a:r>
              <a:rPr lang="fa-IR" b="1" dirty="0">
                <a:solidFill>
                  <a:srgbClr val="FF0000"/>
                </a:solidFill>
                <a:latin typeface="Arial" charset="0"/>
              </a:rPr>
              <a:t>13 ) </a:t>
            </a:r>
            <a:r>
              <a:rPr lang="ar-SA" b="1" dirty="0">
                <a:solidFill>
                  <a:srgbClr val="002060"/>
                </a:solidFill>
                <a:latin typeface="Arial" charset="0"/>
              </a:rPr>
              <a:t>ايجاد يك برنامه آموزش قومي</a:t>
            </a:r>
            <a:endParaRPr lang="fa-IR" b="1" dirty="0">
              <a:solidFill>
                <a:srgbClr val="002060"/>
              </a:solidFill>
              <a:latin typeface="Arial" charset="0"/>
            </a:endParaRPr>
          </a:p>
          <a:p>
            <a:pPr marL="342900" indent="-342900" algn="just" rtl="1" eaLnBrk="1" hangingPunct="1">
              <a:lnSpc>
                <a:spcPct val="130000"/>
              </a:lnSpc>
              <a:defRPr/>
            </a:pPr>
            <a:r>
              <a:rPr lang="ar-SA" b="1" dirty="0">
                <a:solidFill>
                  <a:srgbClr val="002060"/>
                </a:solidFill>
                <a:latin typeface="Arial" charset="0"/>
              </a:rPr>
              <a:t> </a:t>
            </a:r>
            <a:r>
              <a:rPr lang="fa-IR" b="1" dirty="0">
                <a:solidFill>
                  <a:srgbClr val="FF0000"/>
                </a:solidFill>
                <a:latin typeface="Arial" charset="0"/>
              </a:rPr>
              <a:t>14 ) </a:t>
            </a:r>
            <a:r>
              <a:rPr lang="ar-SA" b="1" dirty="0">
                <a:solidFill>
                  <a:srgbClr val="002060"/>
                </a:solidFill>
                <a:latin typeface="Arial" charset="0"/>
              </a:rPr>
              <a:t>اقدام براي عملي كردن انتقال </a:t>
            </a:r>
            <a:endParaRPr lang="en-US" b="1" dirty="0">
              <a:solidFill>
                <a:srgbClr val="002060"/>
              </a:solidFill>
              <a:latin typeface="Arial" charset="0"/>
            </a:endParaRPr>
          </a:p>
          <a:p>
            <a:pPr>
              <a:defRPr/>
            </a:pPr>
            <a:endParaRPr lang="en-US" dirty="0"/>
          </a:p>
        </p:txBody>
      </p:sp>
      <p:pic>
        <p:nvPicPr>
          <p:cNvPr id="3789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3505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356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fade">
                                      <p:cBhvr>
                                        <p:cTn id="7" dur="2000"/>
                                        <p:tgtEl>
                                          <p:spTgt spid="37891"/>
                                        </p:tgtEl>
                                      </p:cBhvr>
                                    </p:animEffect>
                                    <p:anim calcmode="lin" valueType="num">
                                      <p:cBhvr>
                                        <p:cTn id="8" dur="2000" fill="hold"/>
                                        <p:tgtEl>
                                          <p:spTgt spid="37891"/>
                                        </p:tgtEl>
                                        <p:attrNameLst>
                                          <p:attrName>ppt_w</p:attrName>
                                        </p:attrNameLst>
                                      </p:cBhvr>
                                      <p:tavLst>
                                        <p:tav tm="0" fmla="#ppt_w*sin(2.5*pi*$)">
                                          <p:val>
                                            <p:fltVal val="0"/>
                                          </p:val>
                                        </p:tav>
                                        <p:tav tm="100000">
                                          <p:val>
                                            <p:fltVal val="1"/>
                                          </p:val>
                                        </p:tav>
                                      </p:tavLst>
                                    </p:anim>
                                    <p:anim calcmode="lin" valueType="num">
                                      <p:cBhvr>
                                        <p:cTn id="9" dur="2000" fill="hold"/>
                                        <p:tgtEl>
                                          <p:spTgt spid="3789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4" dur="500"/>
                                        <p:tgtEl>
                                          <p:spTgt spid="3">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9" dur="500"/>
                                        <p:tgtEl>
                                          <p:spTgt spid="3">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64" dur="500"/>
                                        <p:tgtEl>
                                          <p:spTgt spid="3">
                                            <p:txEl>
                                              <p:pRg st="10" end="1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69" dur="500"/>
                                        <p:tgtEl>
                                          <p:spTgt spid="3">
                                            <p:txEl>
                                              <p:pRg st="11" end="1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74" dur="500"/>
                                        <p:tgtEl>
                                          <p:spTgt spid="3">
                                            <p:txEl>
                                              <p:pRg st="12" end="1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79" dur="500"/>
                                        <p:tgtEl>
                                          <p:spTgt spid="3">
                                            <p:txEl>
                                              <p:pRg st="13" end="1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3">
                                            <p:txEl>
                                              <p:pRg st="14" end="14"/>
                                            </p:txEl>
                                          </p:spTgt>
                                        </p:tgtEl>
                                        <p:attrNameLst>
                                          <p:attrName>style.visibility</p:attrName>
                                        </p:attrNameLst>
                                      </p:cBhvr>
                                      <p:to>
                                        <p:strVal val="visible"/>
                                      </p:to>
                                    </p:set>
                                    <p:animEffect transition="in" filter="randombar(horizontal)">
                                      <p:cBhvr>
                                        <p:cTn id="8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blip>
          <a:srcRect/>
          <a:stretch>
            <a:fillRect t="-35000" b="-3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381000"/>
            <a:ext cx="7772400" cy="5410200"/>
          </a:xfrm>
        </p:spPr>
        <p:txBody>
          <a:bodyPr/>
          <a:lstStyle/>
          <a:p>
            <a:pPr algn="r" rtl="1">
              <a:defRPr/>
            </a:pPr>
            <a:r>
              <a:rPr lang="fa-IR" sz="3600" b="1" dirty="0" smtClean="0">
                <a:solidFill>
                  <a:srgbClr val="FF0000"/>
                </a:solidFill>
              </a:rPr>
              <a:t>ژورف ژوران :</a:t>
            </a:r>
          </a:p>
          <a:p>
            <a:pPr algn="r" rtl="1">
              <a:defRPr/>
            </a:pPr>
            <a:r>
              <a:rPr lang="fa-IR" sz="2800" dirty="0" smtClean="0"/>
              <a:t>ژورف ژوران در دهه 1950 کتاب راهنمای کنترل کیفیت را که هم اکنون نیزبه عنوان مرجع کیفیت در سراسر دنیا شناخته می شود منتشر نمود .</a:t>
            </a:r>
          </a:p>
          <a:p>
            <a:pPr algn="r" rtl="1">
              <a:defRPr/>
            </a:pPr>
            <a:r>
              <a:rPr lang="fa-IR" sz="2800" dirty="0" smtClean="0"/>
              <a:t>ژوران ,</a:t>
            </a:r>
            <a:r>
              <a:rPr lang="fa-IR" sz="2800" b="1" dirty="0" smtClean="0">
                <a:solidFill>
                  <a:srgbClr val="FF6600"/>
                </a:solidFill>
              </a:rPr>
              <a:t>کیفیت را به معنای شایستگی جهت استفاده تعریف می نماید </a:t>
            </a:r>
          </a:p>
          <a:p>
            <a:pPr algn="r" rtl="1">
              <a:defRPr/>
            </a:pPr>
            <a:r>
              <a:rPr lang="fa-IR" sz="2800" dirty="0" smtClean="0"/>
              <a:t>با توجه به اینکه محصول یا خدمات باید خواسته های افرادی را که از آن استفاده می کنند برآورده نماید می توان گفت تعریف فوق یک تعریف کامل وساده از کیفیت می باشد.</a:t>
            </a:r>
          </a:p>
          <a:p>
            <a:pPr algn="r" rtl="1">
              <a:defRPr/>
            </a:pPr>
            <a:endParaRPr lang="en-US" sz="3600" b="1" dirty="0">
              <a:solidFill>
                <a:srgbClr val="FF0000"/>
              </a:solidFill>
            </a:endParaRPr>
          </a:p>
        </p:txBody>
      </p:sp>
    </p:spTree>
    <p:extLst>
      <p:ext uri="{BB962C8B-B14F-4D97-AF65-F5344CB8AC3E}">
        <p14:creationId xmlns:p14="http://schemas.microsoft.com/office/powerpoint/2010/main" val="1090294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b="1" dirty="0" smtClean="0">
                <a:solidFill>
                  <a:srgbClr val="FF0000"/>
                </a:solidFill>
              </a:rPr>
              <a:t>پیام اساسی ژوران به مدیران  </a:t>
            </a:r>
            <a:endParaRPr lang="en-US" b="1" dirty="0">
              <a:solidFill>
                <a:srgbClr val="FF0000"/>
              </a:solidFill>
            </a:endParaRPr>
          </a:p>
        </p:txBody>
      </p:sp>
      <p:sp>
        <p:nvSpPr>
          <p:cNvPr id="3" name="Content Placeholder 2"/>
          <p:cNvSpPr>
            <a:spLocks noGrp="1"/>
          </p:cNvSpPr>
          <p:nvPr>
            <p:ph sz="quarter" idx="13"/>
          </p:nvPr>
        </p:nvSpPr>
        <p:spPr>
          <a:xfrm>
            <a:off x="685800" y="2366963"/>
            <a:ext cx="7772400" cy="3424237"/>
          </a:xfrm>
        </p:spPr>
        <p:txBody>
          <a:bodyPr/>
          <a:lstStyle/>
          <a:p>
            <a:pPr algn="r" rtl="1">
              <a:defRPr/>
            </a:pPr>
            <a:r>
              <a:rPr lang="fa-IR" sz="3600" dirty="0" smtClean="0"/>
              <a:t>سه فرآیند بنیادی مرتبط با کیفیت :</a:t>
            </a:r>
          </a:p>
          <a:p>
            <a:pPr algn="r" rtl="1">
              <a:defRPr/>
            </a:pPr>
            <a:r>
              <a:rPr lang="fa-IR" sz="3600" b="1" dirty="0" smtClean="0">
                <a:solidFill>
                  <a:srgbClr val="7030A0"/>
                </a:solidFill>
              </a:rPr>
              <a:t>1- طرح ریزی کیفیت </a:t>
            </a:r>
          </a:p>
          <a:p>
            <a:pPr algn="r" rtl="1">
              <a:defRPr/>
            </a:pPr>
            <a:r>
              <a:rPr lang="fa-IR" sz="3600" b="1" dirty="0" smtClean="0">
                <a:solidFill>
                  <a:srgbClr val="7030A0"/>
                </a:solidFill>
              </a:rPr>
              <a:t>2- کنترل کیفیت </a:t>
            </a:r>
          </a:p>
          <a:p>
            <a:pPr algn="r" rtl="1">
              <a:defRPr/>
            </a:pPr>
            <a:r>
              <a:rPr lang="fa-IR" sz="3600" b="1" dirty="0" smtClean="0">
                <a:solidFill>
                  <a:srgbClr val="7030A0"/>
                </a:solidFill>
              </a:rPr>
              <a:t>3- بهبود کیفیت </a:t>
            </a:r>
            <a:endParaRPr lang="en-US" sz="3600" b="1" dirty="0">
              <a:solidFill>
                <a:srgbClr val="7030A0"/>
              </a:solidFill>
            </a:endParaRPr>
          </a:p>
        </p:txBody>
      </p:sp>
      <p:pic>
        <p:nvPicPr>
          <p:cNvPr id="399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3200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56105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0" presetClass="emph" presetSubtype="0" fill="hold" grpId="0" nodeType="clickEffect">
                                  <p:stCondLst>
                                    <p:cond delay="0"/>
                                  </p:stCondLst>
                                  <p:childTnLst>
                                    <p:animClr clrSpc="hsl" dir="cw">
                                      <p:cBhvr override="childStyle">
                                        <p:cTn id="13" dur="500" fill="hold"/>
                                        <p:tgtEl>
                                          <p:spTgt spid="3">
                                            <p:txEl>
                                              <p:pRg st="1" end="1"/>
                                            </p:txEl>
                                          </p:spTgt>
                                        </p:tgtEl>
                                        <p:attrNameLst>
                                          <p:attrName>style.color</p:attrName>
                                        </p:attrNameLst>
                                      </p:cBhvr>
                                      <p:by>
                                        <p:hsl h="0" s="12549" l="25098"/>
                                      </p:by>
                                    </p:animClr>
                                    <p:animClr clrSpc="hsl" dir="cw">
                                      <p:cBhvr>
                                        <p:cTn id="14" dur="500" fill="hold"/>
                                        <p:tgtEl>
                                          <p:spTgt spid="3">
                                            <p:txEl>
                                              <p:pRg st="1" end="1"/>
                                            </p:txEl>
                                          </p:spTgt>
                                        </p:tgtEl>
                                        <p:attrNameLst>
                                          <p:attrName>fillcolor</p:attrName>
                                        </p:attrNameLst>
                                      </p:cBhvr>
                                      <p:by>
                                        <p:hsl h="0" s="12549" l="25098"/>
                                      </p:by>
                                    </p:animClr>
                                    <p:animClr clrSpc="hsl" dir="cw">
                                      <p:cBhvr>
                                        <p:cTn id="15" dur="500" fill="hold"/>
                                        <p:tgtEl>
                                          <p:spTgt spid="3">
                                            <p:txEl>
                                              <p:pRg st="1" end="1"/>
                                            </p:txEl>
                                          </p:spTgt>
                                        </p:tgtEl>
                                        <p:attrNameLst>
                                          <p:attrName>stroke.color</p:attrName>
                                        </p:attrNameLst>
                                      </p:cBhvr>
                                      <p:by>
                                        <p:hsl h="0" s="12549" l="25098"/>
                                      </p:by>
                                    </p:animClr>
                                    <p:set>
                                      <p:cBhvr>
                                        <p:cTn id="16" dur="500" fill="hold"/>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30" presetClass="emph" presetSubtype="0" fill="hold" grpId="0" nodeType="clickEffect">
                                  <p:stCondLst>
                                    <p:cond delay="0"/>
                                  </p:stCondLst>
                                  <p:childTnLst>
                                    <p:animClr clrSpc="hsl" dir="cw">
                                      <p:cBhvr override="childStyle">
                                        <p:cTn id="20" dur="500" fill="hold"/>
                                        <p:tgtEl>
                                          <p:spTgt spid="3">
                                            <p:txEl>
                                              <p:pRg st="2" end="2"/>
                                            </p:txEl>
                                          </p:spTgt>
                                        </p:tgtEl>
                                        <p:attrNameLst>
                                          <p:attrName>style.color</p:attrName>
                                        </p:attrNameLst>
                                      </p:cBhvr>
                                      <p:by>
                                        <p:hsl h="0" s="12549" l="25098"/>
                                      </p:by>
                                    </p:animClr>
                                    <p:animClr clrSpc="hsl" dir="cw">
                                      <p:cBhvr>
                                        <p:cTn id="21" dur="500" fill="hold"/>
                                        <p:tgtEl>
                                          <p:spTgt spid="3">
                                            <p:txEl>
                                              <p:pRg st="2" end="2"/>
                                            </p:txEl>
                                          </p:spTgt>
                                        </p:tgtEl>
                                        <p:attrNameLst>
                                          <p:attrName>fillcolor</p:attrName>
                                        </p:attrNameLst>
                                      </p:cBhvr>
                                      <p:by>
                                        <p:hsl h="0" s="12549" l="25098"/>
                                      </p:by>
                                    </p:animClr>
                                    <p:animClr clrSpc="hsl" dir="cw">
                                      <p:cBhvr>
                                        <p:cTn id="22" dur="500" fill="hold"/>
                                        <p:tgtEl>
                                          <p:spTgt spid="3">
                                            <p:txEl>
                                              <p:pRg st="2" end="2"/>
                                            </p:txEl>
                                          </p:spTgt>
                                        </p:tgtEl>
                                        <p:attrNameLst>
                                          <p:attrName>stroke.color</p:attrName>
                                        </p:attrNameLst>
                                      </p:cBhvr>
                                      <p:by>
                                        <p:hsl h="0" s="12549" l="25098"/>
                                      </p:by>
                                    </p:animClr>
                                    <p:set>
                                      <p:cBhvr>
                                        <p:cTn id="23" dur="500" fill="hold"/>
                                        <p:tgtEl>
                                          <p:spTgt spid="3">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30" presetClass="emph" presetSubtype="0" fill="hold" grpId="0" nodeType="clickEffect">
                                  <p:stCondLst>
                                    <p:cond delay="0"/>
                                  </p:stCondLst>
                                  <p:childTnLst>
                                    <p:animClr clrSpc="hsl" dir="cw">
                                      <p:cBhvr override="childStyle">
                                        <p:cTn id="27" dur="500" fill="hold"/>
                                        <p:tgtEl>
                                          <p:spTgt spid="3">
                                            <p:txEl>
                                              <p:pRg st="3" end="3"/>
                                            </p:txEl>
                                          </p:spTgt>
                                        </p:tgtEl>
                                        <p:attrNameLst>
                                          <p:attrName>style.color</p:attrName>
                                        </p:attrNameLst>
                                      </p:cBhvr>
                                      <p:by>
                                        <p:hsl h="0" s="12549" l="25098"/>
                                      </p:by>
                                    </p:animClr>
                                    <p:animClr clrSpc="hsl" dir="cw">
                                      <p:cBhvr>
                                        <p:cTn id="28" dur="500" fill="hold"/>
                                        <p:tgtEl>
                                          <p:spTgt spid="3">
                                            <p:txEl>
                                              <p:pRg st="3" end="3"/>
                                            </p:txEl>
                                          </p:spTgt>
                                        </p:tgtEl>
                                        <p:attrNameLst>
                                          <p:attrName>fillcolor</p:attrName>
                                        </p:attrNameLst>
                                      </p:cBhvr>
                                      <p:by>
                                        <p:hsl h="0" s="12549" l="25098"/>
                                      </p:by>
                                    </p:animClr>
                                    <p:animClr clrSpc="hsl" dir="cw">
                                      <p:cBhvr>
                                        <p:cTn id="29" dur="500" fill="hold"/>
                                        <p:tgtEl>
                                          <p:spTgt spid="3">
                                            <p:txEl>
                                              <p:pRg st="3" end="3"/>
                                            </p:txEl>
                                          </p:spTgt>
                                        </p:tgtEl>
                                        <p:attrNameLst>
                                          <p:attrName>stroke.color</p:attrName>
                                        </p:attrNameLst>
                                      </p:cBhvr>
                                      <p:by>
                                        <p:hsl h="0" s="12549" l="25098"/>
                                      </p:by>
                                    </p:animClr>
                                    <p:set>
                                      <p:cBhvr>
                                        <p:cTn id="30"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619125"/>
            <a:ext cx="7772400" cy="828675"/>
          </a:xfrm>
        </p:spPr>
        <p:txBody>
          <a:bodyPr/>
          <a:lstStyle/>
          <a:p>
            <a:pPr>
              <a:defRPr/>
            </a:pPr>
            <a:r>
              <a:rPr lang="fa-IR" b="1" dirty="0" smtClean="0">
                <a:solidFill>
                  <a:srgbClr val="FF0000"/>
                </a:solidFill>
              </a:rPr>
              <a:t>مثلث ژوران</a:t>
            </a:r>
            <a:endParaRPr lang="en-US" b="1" dirty="0">
              <a:solidFill>
                <a:srgbClr val="FF0000"/>
              </a:solidFill>
            </a:endParaRPr>
          </a:p>
        </p:txBody>
      </p:sp>
      <p:graphicFrame>
        <p:nvGraphicFramePr>
          <p:cNvPr id="11" name="Content Placeholder 10"/>
          <p:cNvGraphicFramePr>
            <a:graphicFrameLocks noGrp="1"/>
          </p:cNvGraphicFramePr>
          <p:nvPr>
            <p:ph sz="quarter" idx="13"/>
          </p:nvPr>
        </p:nvGraphicFramePr>
        <p:xfrm>
          <a:off x="0" y="1295400"/>
          <a:ext cx="8991600" cy="556260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1188886">
                <a:tc>
                  <a:txBody>
                    <a:bodyPr/>
                    <a:lstStyle/>
                    <a:p>
                      <a:pPr algn="r" rtl="1"/>
                      <a:r>
                        <a:rPr lang="fa-IR" sz="1800" dirty="0" smtClean="0"/>
                        <a:t>                  </a:t>
                      </a:r>
                      <a:r>
                        <a:rPr lang="fa-IR" sz="2800" dirty="0" smtClean="0">
                          <a:solidFill>
                            <a:schemeClr val="tx1"/>
                          </a:solidFill>
                        </a:rPr>
                        <a:t>  بهبود</a:t>
                      </a:r>
                      <a:r>
                        <a:rPr lang="fa-IR" sz="2800" baseline="0" dirty="0" smtClean="0">
                          <a:solidFill>
                            <a:schemeClr val="tx1"/>
                          </a:solidFill>
                        </a:rPr>
                        <a:t> کیفیت</a:t>
                      </a:r>
                      <a:endParaRPr lang="en-US" sz="2800" dirty="0">
                        <a:solidFill>
                          <a:schemeClr val="tx1"/>
                        </a:solidFill>
                      </a:endParaRPr>
                    </a:p>
                  </a:txBody>
                  <a:tcPr/>
                </a:tc>
                <a:tc>
                  <a:txBody>
                    <a:bodyPr/>
                    <a:lstStyle/>
                    <a:p>
                      <a:pPr algn="ctr" rtl="1"/>
                      <a:r>
                        <a:rPr lang="fa-IR" sz="2800" dirty="0" smtClean="0">
                          <a:solidFill>
                            <a:schemeClr val="tx1"/>
                          </a:solidFill>
                        </a:rPr>
                        <a:t>کنترل کیفیت </a:t>
                      </a:r>
                      <a:endParaRPr lang="en-US" sz="2800" dirty="0">
                        <a:solidFill>
                          <a:schemeClr val="tx1"/>
                        </a:solidFill>
                      </a:endParaRPr>
                    </a:p>
                  </a:txBody>
                  <a:tcPr/>
                </a:tc>
                <a:tc>
                  <a:txBody>
                    <a:bodyPr/>
                    <a:lstStyle/>
                    <a:p>
                      <a:pPr algn="r" rtl="1"/>
                      <a:r>
                        <a:rPr lang="fa-IR" sz="2400" dirty="0" smtClean="0">
                          <a:solidFill>
                            <a:schemeClr val="tx1"/>
                          </a:solidFill>
                        </a:rPr>
                        <a:t>طرح ریزی        کیفیت</a:t>
                      </a:r>
                      <a:endParaRPr lang="en-US" sz="2400" dirty="0">
                        <a:solidFill>
                          <a:schemeClr val="tx1"/>
                        </a:solidFill>
                      </a:endParaRPr>
                    </a:p>
                  </a:txBody>
                  <a:tcPr/>
                </a:tc>
                <a:extLst>
                  <a:ext uri="{0D108BD9-81ED-4DB2-BD59-A6C34878D82A}">
                    <a16:rowId xmlns:a16="http://schemas.microsoft.com/office/drawing/2014/main" val="10000"/>
                  </a:ext>
                </a:extLst>
              </a:tr>
              <a:tr h="3354235">
                <a:tc>
                  <a:txBody>
                    <a:bodyPr/>
                    <a:lstStyle/>
                    <a:p>
                      <a:pPr algn="r" rtl="1"/>
                      <a:r>
                        <a:rPr lang="fa-IR" sz="2400" b="1" dirty="0" smtClean="0">
                          <a:solidFill>
                            <a:srgbClr val="FF0000"/>
                          </a:solidFill>
                        </a:rPr>
                        <a:t>1- اثبات نیاز ها</a:t>
                      </a:r>
                    </a:p>
                    <a:p>
                      <a:pPr algn="r" rtl="1"/>
                      <a:r>
                        <a:rPr lang="fa-IR" sz="2400" b="1" dirty="0" smtClean="0">
                          <a:solidFill>
                            <a:srgbClr val="FF0000"/>
                          </a:solidFill>
                        </a:rPr>
                        <a:t>2- استقرارزیر ساخت ها</a:t>
                      </a:r>
                    </a:p>
                    <a:p>
                      <a:pPr algn="r" rtl="1"/>
                      <a:r>
                        <a:rPr lang="fa-IR" sz="2400" b="1" dirty="0" smtClean="0">
                          <a:solidFill>
                            <a:srgbClr val="FF0000"/>
                          </a:solidFill>
                        </a:rPr>
                        <a:t>3-تعیین پروژه های توسعه</a:t>
                      </a:r>
                    </a:p>
                    <a:p>
                      <a:pPr algn="r" rtl="1"/>
                      <a:r>
                        <a:rPr lang="fa-IR" sz="2400" b="1" dirty="0" smtClean="0">
                          <a:solidFill>
                            <a:srgbClr val="FF0000"/>
                          </a:solidFill>
                        </a:rPr>
                        <a:t>4-تعیین تیم همراه با آموزش</a:t>
                      </a:r>
                      <a:r>
                        <a:rPr lang="fa-IR" sz="2400" b="1" baseline="0" dirty="0" smtClean="0">
                          <a:solidFill>
                            <a:srgbClr val="FF0000"/>
                          </a:solidFill>
                        </a:rPr>
                        <a:t> وتخصیص منابع برای تشخیص علل ویافتن راه چاره ها</a:t>
                      </a:r>
                    </a:p>
                    <a:p>
                      <a:pPr algn="r" rtl="1"/>
                      <a:r>
                        <a:rPr lang="fa-IR" sz="2400" b="1" baseline="0" dirty="0" smtClean="0">
                          <a:solidFill>
                            <a:srgbClr val="FF0000"/>
                          </a:solidFill>
                        </a:rPr>
                        <a:t>5-اسقرارکنترل هایی برای دستیابی به سود ومنفعت</a:t>
                      </a:r>
                    </a:p>
                  </a:txBody>
                  <a:tcPr/>
                </a:tc>
                <a:tc>
                  <a:txBody>
                    <a:bodyPr/>
                    <a:lstStyle/>
                    <a:p>
                      <a:pPr algn="ctr"/>
                      <a:r>
                        <a:rPr lang="fa-IR" sz="2400" b="1" dirty="0" smtClean="0">
                          <a:solidFill>
                            <a:schemeClr val="tx1"/>
                          </a:solidFill>
                        </a:rPr>
                        <a:t>ارزیابی عملکرد</a:t>
                      </a:r>
                      <a:r>
                        <a:rPr lang="fa-IR" sz="2400" b="1" baseline="0" dirty="0" smtClean="0">
                          <a:solidFill>
                            <a:schemeClr val="tx1"/>
                          </a:solidFill>
                        </a:rPr>
                        <a:t> واقعی</a:t>
                      </a:r>
                    </a:p>
                    <a:p>
                      <a:pPr algn="ctr" rtl="1"/>
                      <a:r>
                        <a:rPr lang="fa-IR" sz="2400" b="1" baseline="0" dirty="0" smtClean="0">
                          <a:solidFill>
                            <a:schemeClr val="tx1"/>
                          </a:solidFill>
                        </a:rPr>
                        <a:t>مقایسه عملکرد واقعی با اهداف</a:t>
                      </a:r>
                    </a:p>
                    <a:p>
                      <a:pPr algn="ctr" rtl="1"/>
                      <a:r>
                        <a:rPr lang="fa-IR" sz="2400" b="1" baseline="0" dirty="0" smtClean="0">
                          <a:solidFill>
                            <a:schemeClr val="tx1"/>
                          </a:solidFill>
                        </a:rPr>
                        <a:t>اقدام روی اختلاف ها</a:t>
                      </a:r>
                      <a:endParaRPr lang="en-US" sz="2400" b="1" dirty="0">
                        <a:solidFill>
                          <a:schemeClr val="tx1"/>
                        </a:solidFill>
                      </a:endParaRPr>
                    </a:p>
                  </a:txBody>
                  <a:tcPr>
                    <a:blipFill dpi="0" rotWithShape="1">
                      <a:blip r:embed="rId2"/>
                      <a:srcRect/>
                      <a:stretch>
                        <a:fillRect/>
                      </a:stretch>
                    </a:blipFill>
                  </a:tcPr>
                </a:tc>
                <a:tc>
                  <a:txBody>
                    <a:bodyPr/>
                    <a:lstStyle/>
                    <a:p>
                      <a:pPr algn="r" rtl="1"/>
                      <a:r>
                        <a:rPr lang="fa-IR" sz="2400" b="1" dirty="0" smtClean="0">
                          <a:solidFill>
                            <a:srgbClr val="00B050"/>
                          </a:solidFill>
                        </a:rPr>
                        <a:t>1- استقرار پرژه</a:t>
                      </a:r>
                    </a:p>
                    <a:p>
                      <a:pPr algn="r" rtl="1"/>
                      <a:r>
                        <a:rPr lang="fa-IR" sz="2400" b="1" dirty="0" smtClean="0">
                          <a:solidFill>
                            <a:srgbClr val="00B050"/>
                          </a:solidFill>
                        </a:rPr>
                        <a:t>2- تعیین مشتریان</a:t>
                      </a:r>
                    </a:p>
                    <a:p>
                      <a:pPr algn="r" rtl="1"/>
                      <a:r>
                        <a:rPr lang="fa-IR" sz="2400" b="1" dirty="0" smtClean="0">
                          <a:solidFill>
                            <a:srgbClr val="00B050"/>
                          </a:solidFill>
                        </a:rPr>
                        <a:t>3-تشخیص نیاز مشتریان</a:t>
                      </a:r>
                    </a:p>
                    <a:p>
                      <a:pPr algn="r" rtl="1"/>
                      <a:r>
                        <a:rPr lang="fa-IR" sz="2400" b="1" dirty="0" smtClean="0">
                          <a:solidFill>
                            <a:srgbClr val="00B050"/>
                          </a:solidFill>
                        </a:rPr>
                        <a:t>4- توسعه محصول </a:t>
                      </a:r>
                    </a:p>
                    <a:p>
                      <a:pPr algn="r" rtl="1"/>
                      <a:r>
                        <a:rPr lang="fa-IR" sz="2400" b="1" dirty="0" smtClean="0">
                          <a:solidFill>
                            <a:srgbClr val="00B050"/>
                          </a:solidFill>
                        </a:rPr>
                        <a:t>5-توسعه فرآیند </a:t>
                      </a:r>
                    </a:p>
                    <a:p>
                      <a:pPr algn="r" rtl="1"/>
                      <a:r>
                        <a:rPr lang="fa-IR" sz="2400" b="1" dirty="0" smtClean="0">
                          <a:solidFill>
                            <a:srgbClr val="00B050"/>
                          </a:solidFill>
                        </a:rPr>
                        <a:t>6-توسعه کنترل ها</a:t>
                      </a:r>
                      <a:endParaRPr lang="en-US" sz="2400" b="1" dirty="0">
                        <a:solidFill>
                          <a:srgbClr val="00B050"/>
                        </a:solidFill>
                      </a:endParaRPr>
                    </a:p>
                  </a:txBody>
                  <a:tcPr/>
                </a:tc>
                <a:extLst>
                  <a:ext uri="{0D108BD9-81ED-4DB2-BD59-A6C34878D82A}">
                    <a16:rowId xmlns:a16="http://schemas.microsoft.com/office/drawing/2014/main" val="10001"/>
                  </a:ext>
                </a:extLst>
              </a:tr>
              <a:tr h="1019479">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711935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blip>
          <a:srcRect/>
          <a:stretch>
            <a:fillRect t="-17000" b="-17000"/>
          </a:stretch>
        </a:blipFill>
        <a:effectLst/>
      </p:bgPr>
    </p:bg>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155575" y="176213"/>
            <a:ext cx="8683625" cy="6229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rtl="1" eaLnBrk="1" hangingPunct="1">
              <a:lnSpc>
                <a:spcPct val="100000"/>
              </a:lnSpc>
              <a:spcBef>
                <a:spcPct val="0"/>
              </a:spcBef>
              <a:buClrTx/>
              <a:buFontTx/>
              <a:buNone/>
              <a:defRPr/>
            </a:pPr>
            <a:r>
              <a:rPr lang="fa-IR" sz="6600" b="1" dirty="0" smtClean="0">
                <a:solidFill>
                  <a:srgbClr val="FFFF00"/>
                </a:solidFill>
                <a:latin typeface="Arial" panose="020B0604020202020204" pitchFamily="34" charset="0"/>
                <a:cs typeface="+mn-cs"/>
              </a:rPr>
              <a:t>تحقيق</a:t>
            </a:r>
          </a:p>
          <a:p>
            <a:pPr algn="ctr" rtl="1" eaLnBrk="1" hangingPunct="1">
              <a:lnSpc>
                <a:spcPct val="100000"/>
              </a:lnSpc>
              <a:spcBef>
                <a:spcPct val="0"/>
              </a:spcBef>
              <a:buClrTx/>
              <a:buFontTx/>
              <a:buNone/>
              <a:defRPr/>
            </a:pPr>
            <a:endParaRPr lang="fa-IR" sz="4000" dirty="0" smtClean="0">
              <a:solidFill>
                <a:srgbClr val="FFFF00"/>
              </a:solidFill>
              <a:latin typeface="Arial" panose="020B0604020202020204" pitchFamily="34" charset="0"/>
              <a:cs typeface="+mn-cs"/>
            </a:endParaRPr>
          </a:p>
          <a:p>
            <a:pPr algn="ctr" rtl="1" eaLnBrk="1" hangingPunct="1">
              <a:lnSpc>
                <a:spcPct val="100000"/>
              </a:lnSpc>
              <a:spcBef>
                <a:spcPct val="0"/>
              </a:spcBef>
              <a:buClrTx/>
              <a:buFontTx/>
              <a:buNone/>
              <a:defRPr/>
            </a:pPr>
            <a:r>
              <a:rPr lang="ar-SA" sz="7200" b="1" dirty="0" smtClean="0">
                <a:solidFill>
                  <a:srgbClr val="FFFF00"/>
                </a:solidFill>
                <a:latin typeface="Arial" panose="020B0604020202020204" pitchFamily="34" charset="0"/>
                <a:cs typeface="+mn-cs"/>
              </a:rPr>
              <a:t>م</a:t>
            </a:r>
            <a:r>
              <a:rPr lang="fa-IR" sz="7200" b="1" dirty="0" smtClean="0">
                <a:solidFill>
                  <a:srgbClr val="FFFF00"/>
                </a:solidFill>
                <a:latin typeface="Arial" panose="020B0604020202020204" pitchFamily="34" charset="0"/>
                <a:cs typeface="+mn-cs"/>
              </a:rPr>
              <a:t>ـ</a:t>
            </a:r>
            <a:r>
              <a:rPr lang="ar-SA" sz="7200" b="1" dirty="0" smtClean="0">
                <a:solidFill>
                  <a:srgbClr val="FFFF00"/>
                </a:solidFill>
                <a:latin typeface="Arial" panose="020B0604020202020204" pitchFamily="34" charset="0"/>
                <a:cs typeface="+mn-cs"/>
              </a:rPr>
              <a:t>دي</a:t>
            </a:r>
            <a:r>
              <a:rPr lang="fa-IR" sz="7200" b="1" dirty="0" smtClean="0">
                <a:solidFill>
                  <a:srgbClr val="FFFF00"/>
                </a:solidFill>
                <a:latin typeface="Arial" panose="020B0604020202020204" pitchFamily="34" charset="0"/>
                <a:cs typeface="+mn-cs"/>
              </a:rPr>
              <a:t>ـ</a:t>
            </a:r>
            <a:r>
              <a:rPr lang="ar-SA" sz="7200" b="1" dirty="0" smtClean="0">
                <a:solidFill>
                  <a:srgbClr val="FFFF00"/>
                </a:solidFill>
                <a:latin typeface="Arial" panose="020B0604020202020204" pitchFamily="34" charset="0"/>
                <a:cs typeface="+mn-cs"/>
              </a:rPr>
              <a:t>ريت كيفي</a:t>
            </a:r>
            <a:r>
              <a:rPr lang="fa-IR" sz="7200" b="1" dirty="0" smtClean="0">
                <a:solidFill>
                  <a:srgbClr val="FFFF00"/>
                </a:solidFill>
                <a:latin typeface="Arial" panose="020B0604020202020204" pitchFamily="34" charset="0"/>
                <a:cs typeface="+mn-cs"/>
              </a:rPr>
              <a:t>ـ</a:t>
            </a:r>
            <a:r>
              <a:rPr lang="ar-SA" sz="7200" b="1" dirty="0" smtClean="0">
                <a:solidFill>
                  <a:srgbClr val="FFFF00"/>
                </a:solidFill>
                <a:latin typeface="Arial" panose="020B0604020202020204" pitchFamily="34" charset="0"/>
                <a:cs typeface="+mn-cs"/>
              </a:rPr>
              <a:t>ت</a:t>
            </a:r>
            <a:r>
              <a:rPr lang="fa-IR" sz="7200" b="1" dirty="0" smtClean="0">
                <a:solidFill>
                  <a:srgbClr val="FFFF00"/>
                </a:solidFill>
                <a:latin typeface="Arial" panose="020B0604020202020204" pitchFamily="34" charset="0"/>
                <a:cs typeface="+mn-cs"/>
              </a:rPr>
              <a:t> جامع</a:t>
            </a:r>
            <a:endParaRPr lang="en-US" sz="7200" b="1" dirty="0" smtClean="0">
              <a:solidFill>
                <a:srgbClr val="FFFF00"/>
              </a:solidFill>
              <a:latin typeface="Arial" panose="020B0604020202020204" pitchFamily="34" charset="0"/>
              <a:cs typeface="+mn-cs"/>
            </a:endParaRPr>
          </a:p>
          <a:p>
            <a:pPr algn="ctr" rtl="1" eaLnBrk="1" hangingPunct="1">
              <a:lnSpc>
                <a:spcPct val="100000"/>
              </a:lnSpc>
              <a:spcBef>
                <a:spcPct val="0"/>
              </a:spcBef>
              <a:buClrTx/>
              <a:buFont typeface="Arial" panose="020B0604020202020204" pitchFamily="34" charset="0"/>
              <a:buNone/>
              <a:defRPr/>
            </a:pPr>
            <a:r>
              <a:rPr lang="en-US" sz="6000" b="1" dirty="0">
                <a:solidFill>
                  <a:srgbClr val="C74B29"/>
                </a:solidFill>
                <a:latin typeface="Bodoni MT Black" panose="02070A03080606020203" pitchFamily="18" charset="0"/>
              </a:rPr>
              <a:t>TOTAL QUALITY       </a:t>
            </a:r>
            <a:r>
              <a:rPr lang="en-US" sz="6000" b="1" dirty="0" smtClean="0">
                <a:solidFill>
                  <a:srgbClr val="C74B29"/>
                </a:solidFill>
                <a:latin typeface="Bodoni MT Black" panose="02070A03080606020203" pitchFamily="18" charset="0"/>
              </a:rPr>
              <a:t>MANAGEMENT</a:t>
            </a:r>
            <a:endParaRPr lang="ar-SA" sz="6000" dirty="0" smtClean="0">
              <a:solidFill>
                <a:srgbClr val="FFFF00"/>
              </a:solidFill>
              <a:latin typeface="Arial" panose="020B0604020202020204" pitchFamily="34" charset="0"/>
              <a:cs typeface="B Titr" pitchFamily="2" charset="-78"/>
            </a:endParaRPr>
          </a:p>
          <a:p>
            <a:pPr algn="r" rtl="1" eaLnBrk="1" hangingPunct="1">
              <a:lnSpc>
                <a:spcPct val="140000"/>
              </a:lnSpc>
              <a:spcBef>
                <a:spcPct val="0"/>
              </a:spcBef>
              <a:buClrTx/>
              <a:buFontTx/>
              <a:buNone/>
              <a:defRPr/>
            </a:pPr>
            <a:r>
              <a:rPr lang="en-US" sz="7200" b="1" dirty="0" smtClean="0">
                <a:solidFill>
                  <a:srgbClr val="FF0000"/>
                </a:solidFill>
                <a:latin typeface="Arial" panose="020B0604020202020204" pitchFamily="34" charset="0"/>
                <a:cs typeface="+mn-cs"/>
              </a:rPr>
              <a:t>    </a:t>
            </a:r>
          </a:p>
        </p:txBody>
      </p:sp>
      <p:sp>
        <p:nvSpPr>
          <p:cNvPr id="6147" name="Rectangle 5"/>
          <p:cNvSpPr>
            <a:spLocks noGrp="1" noChangeArrowheads="1"/>
          </p:cNvSpPr>
          <p:nvPr>
            <p:ph type="ctrTitle"/>
          </p:nvPr>
        </p:nvSpPr>
        <p:spPr>
          <a:xfrm>
            <a:off x="1312863" y="1295400"/>
            <a:ext cx="6518275" cy="2133600"/>
          </a:xfrm>
        </p:spPr>
        <p:txBody>
          <a:bodyPr/>
          <a:lstStyle/>
          <a:p>
            <a:pPr eaLnBrk="1" fontAlgn="auto" hangingPunct="1">
              <a:spcAft>
                <a:spcPts val="0"/>
              </a:spcAft>
              <a:defRPr/>
            </a:pPr>
            <a:r>
              <a:rPr lang="fa-IR" dirty="0" smtClean="0"/>
              <a:t> </a:t>
            </a:r>
            <a:endParaRPr lang="en-US" dirty="0" smtClean="0"/>
          </a:p>
        </p:txBody>
      </p:sp>
      <p:sp>
        <p:nvSpPr>
          <p:cNvPr id="22532" name="AutoShape 5" descr="https://encrypted-tbn2.gstatic.com/images?q=tbn:ANd9GcRVYHFwEoNPfnXf1aM-RrzNvVN6sMupkGpi-VeA4UWCUBXBJrF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endParaRPr lang="en-US" sz="1800">
              <a:latin typeface="Arial" panose="020B0604020202020204" pitchFamily="34" charset="0"/>
            </a:endParaRPr>
          </a:p>
        </p:txBody>
      </p:sp>
    </p:spTree>
    <p:extLst>
      <p:ext uri="{BB962C8B-B14F-4D97-AF65-F5344CB8AC3E}">
        <p14:creationId xmlns:p14="http://schemas.microsoft.com/office/powerpoint/2010/main" val="1126128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anim calcmode="lin" valueType="num">
                                      <p:cBhvr>
                                        <p:cTn id="8" dur="2000" fill="hold"/>
                                        <p:tgtEl>
                                          <p:spTgt spid="22530"/>
                                        </p:tgtEl>
                                        <p:attrNameLst>
                                          <p:attrName>ppt_w</p:attrName>
                                        </p:attrNameLst>
                                      </p:cBhvr>
                                      <p:tavLst>
                                        <p:tav tm="0" fmla="#ppt_w*sin(2.5*pi*$)">
                                          <p:val>
                                            <p:fltVal val="0"/>
                                          </p:val>
                                        </p:tav>
                                        <p:tav tm="100000">
                                          <p:val>
                                            <p:fltVal val="1"/>
                                          </p:val>
                                        </p:tav>
                                      </p:tavLst>
                                    </p:anim>
                                    <p:anim calcmode="lin" valueType="num">
                                      <p:cBhvr>
                                        <p:cTn id="9" dur="2000" fill="hold"/>
                                        <p:tgtEl>
                                          <p:spTgt spid="225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743200"/>
            <a:ext cx="8763000" cy="2514600"/>
          </a:xfrm>
        </p:spPr>
        <p:txBody>
          <a:bodyPr/>
          <a:lstStyle/>
          <a:p>
            <a:pPr>
              <a:defRPr/>
            </a:pPr>
            <a:r>
              <a:rPr lang="fa-IR" b="1" dirty="0" smtClean="0"/>
              <a:t>یکی دیگر از نظرات حائز اهمیت دکتر ژوران در حوزه کیفیت , شکاف کیفیت وراه حل طرح ریزی کیفیت او می باشد</a:t>
            </a:r>
            <a:r>
              <a:rPr lang="en-US" b="1" dirty="0" smtClean="0"/>
              <a:t/>
            </a:r>
            <a:br>
              <a:rPr lang="en-US" b="1" dirty="0" smtClean="0"/>
            </a:br>
            <a:endParaRPr lang="en-US" dirty="0"/>
          </a:p>
        </p:txBody>
      </p:sp>
      <p:sp>
        <p:nvSpPr>
          <p:cNvPr id="41987" name="Rectangle 4"/>
          <p:cNvSpPr>
            <a:spLocks noChangeArrowheads="1"/>
          </p:cNvSpPr>
          <p:nvPr/>
        </p:nvSpPr>
        <p:spPr bwMode="auto">
          <a:xfrm>
            <a:off x="1828800" y="990600"/>
            <a:ext cx="464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rtl="1">
              <a:lnSpc>
                <a:spcPct val="100000"/>
              </a:lnSpc>
              <a:spcBef>
                <a:spcPct val="0"/>
              </a:spcBef>
              <a:buClrTx/>
              <a:buFontTx/>
              <a:buNone/>
            </a:pPr>
            <a:r>
              <a:rPr lang="fa-IR" sz="4800" b="1">
                <a:solidFill>
                  <a:srgbClr val="FF0000"/>
                </a:solidFill>
                <a:latin typeface="Arial" panose="020B0604020202020204" pitchFamily="34" charset="0"/>
              </a:rPr>
              <a:t>شکاف کیفیت</a:t>
            </a:r>
            <a:endParaRPr lang="en-US" sz="4800">
              <a:latin typeface="Arial" panose="020B0604020202020204" pitchFamily="34" charset="0"/>
            </a:endParaRPr>
          </a:p>
        </p:txBody>
      </p:sp>
    </p:spTree>
    <p:extLst>
      <p:ext uri="{BB962C8B-B14F-4D97-AF65-F5344CB8AC3E}">
        <p14:creationId xmlns:p14="http://schemas.microsoft.com/office/powerpoint/2010/main" val="2755738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18"/>
          <p:cNvGraphicFramePr>
            <a:graphicFrameLocks noGrp="1"/>
          </p:cNvGraphicFramePr>
          <p:nvPr>
            <p:ph sz="quarter" idx="13"/>
          </p:nvPr>
        </p:nvGraphicFramePr>
        <p:xfrm>
          <a:off x="685800" y="2366963"/>
          <a:ext cx="7620000" cy="3957637"/>
        </p:xfrm>
        <a:graphic>
          <a:graphicData uri="http://schemas.openxmlformats.org/drawingml/2006/table">
            <a:tbl>
              <a:tblPr/>
              <a:tblGrid>
                <a:gridCol w="7620000">
                  <a:extLst>
                    <a:ext uri="{9D8B030D-6E8A-4147-A177-3AD203B41FA5}">
                      <a16:colId xmlns:a16="http://schemas.microsoft.com/office/drawing/2014/main" val="20000"/>
                    </a:ext>
                  </a:extLst>
                </a:gridCol>
              </a:tblGrid>
              <a:tr h="3957637">
                <a:tc>
                  <a:txBody>
                    <a:bodyPr/>
                    <a:lstStyle/>
                    <a:p>
                      <a:endParaRPr lang="fa-IR" sz="1800" dirty="0" smtClean="0"/>
                    </a:p>
                    <a:p>
                      <a:endParaRPr lang="fa-IR" sz="1800" dirty="0" smtClean="0"/>
                    </a:p>
                    <a:p>
                      <a:endParaRPr lang="fa-IR" sz="1800" dirty="0" smtClean="0"/>
                    </a:p>
                    <a:p>
                      <a:endParaRPr lang="fa-IR" sz="1800" dirty="0" smtClean="0"/>
                    </a:p>
                    <a:p>
                      <a:endParaRPr lang="fa-IR" sz="1800" dirty="0" smtClean="0"/>
                    </a:p>
                    <a:p>
                      <a:endParaRPr lang="fa-IR" sz="1800" dirty="0" smtClean="0"/>
                    </a:p>
                    <a:p>
                      <a:endParaRPr lang="fa-IR" sz="1800" dirty="0" smtClean="0"/>
                    </a:p>
                    <a:p>
                      <a:endParaRPr lang="fa-IR" sz="1800" dirty="0" smtClean="0"/>
                    </a:p>
                    <a:p>
                      <a:r>
                        <a:rPr lang="fa-IR" sz="1800" dirty="0" smtClean="0"/>
                        <a:t>    </a:t>
                      </a:r>
                      <a:endParaRPr lang="en-US" sz="1800" dirty="0"/>
                    </a:p>
                  </a:txBody>
                  <a:tcPr marT="45722" marB="45722">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
        <p:nvSpPr>
          <p:cNvPr id="4" name="Content Placeholder 3"/>
          <p:cNvSpPr>
            <a:spLocks noGrp="1"/>
          </p:cNvSpPr>
          <p:nvPr>
            <p:ph sz="quarter" idx="14"/>
          </p:nvPr>
        </p:nvSpPr>
        <p:spPr>
          <a:xfrm>
            <a:off x="152400" y="228600"/>
            <a:ext cx="8153400" cy="2108200"/>
          </a:xfrm>
        </p:spPr>
        <p:txBody>
          <a:bodyPr/>
          <a:lstStyle/>
          <a:p>
            <a:pPr algn="r" rtl="1">
              <a:defRPr/>
            </a:pPr>
            <a:r>
              <a:rPr lang="fa-IR" sz="2800" b="1" dirty="0" smtClean="0">
                <a:solidFill>
                  <a:srgbClr val="FF0000"/>
                </a:solidFill>
              </a:rPr>
              <a:t>طرح ریزی کیفیت </a:t>
            </a:r>
            <a:r>
              <a:rPr lang="fa-IR" sz="2800" b="1" dirty="0" smtClean="0"/>
              <a:t>, یک فرآیند ساختار یافته برای توسعه محصول </a:t>
            </a:r>
            <a:r>
              <a:rPr lang="fa-IR" sz="2800" b="1" dirty="0" smtClean="0">
                <a:solidFill>
                  <a:srgbClr val="00B050"/>
                </a:solidFill>
              </a:rPr>
              <a:t>( هم کالا وخم خدمات )</a:t>
            </a:r>
            <a:r>
              <a:rPr lang="fa-IR" sz="2800" b="1" dirty="0" smtClean="0"/>
              <a:t>بوده است ونیازهای مشتری را تضمین ودر محصول نهایی ارائه می نماید</a:t>
            </a:r>
            <a:endParaRPr lang="en-US" sz="2800" b="1" dirty="0"/>
          </a:p>
        </p:txBody>
      </p:sp>
      <p:graphicFrame>
        <p:nvGraphicFramePr>
          <p:cNvPr id="20" name="Table 19"/>
          <p:cNvGraphicFramePr>
            <a:graphicFrameLocks noGrp="1"/>
          </p:cNvGraphicFramePr>
          <p:nvPr/>
        </p:nvGraphicFramePr>
        <p:xfrm>
          <a:off x="762000" y="2366963"/>
          <a:ext cx="7543800" cy="1092200"/>
        </p:xfrm>
        <a:graphic>
          <a:graphicData uri="http://schemas.openxmlformats.org/drawingml/2006/table">
            <a:tbl>
              <a:tblPr/>
              <a:tblGrid>
                <a:gridCol w="7543800">
                  <a:extLst>
                    <a:ext uri="{9D8B030D-6E8A-4147-A177-3AD203B41FA5}">
                      <a16:colId xmlns:a16="http://schemas.microsoft.com/office/drawing/2014/main" val="20000"/>
                    </a:ext>
                  </a:extLst>
                </a:gridCol>
              </a:tblGrid>
              <a:tr h="1092200">
                <a:tc>
                  <a:txBody>
                    <a:bodyPr/>
                    <a:lstStyle/>
                    <a:p>
                      <a:pPr algn="ctr" rtl="1"/>
                      <a:r>
                        <a:rPr lang="fa-IR" sz="2800" b="1" dirty="0" smtClean="0"/>
                        <a:t>کنترل کیفیت</a:t>
                      </a:r>
                      <a:endParaRPr lang="en-US" sz="2800" b="1" dirty="0"/>
                    </a:p>
                  </a:txBody>
                  <a:tcPr marL="91434" marR="91434" marT="45712" marB="45712">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B0F0"/>
                    </a:solidFill>
                  </a:tcPr>
                </a:tc>
                <a:extLst>
                  <a:ext uri="{0D108BD9-81ED-4DB2-BD59-A6C34878D82A}">
                    <a16:rowId xmlns:a16="http://schemas.microsoft.com/office/drawing/2014/main" val="10000"/>
                  </a:ext>
                </a:extLst>
              </a:tr>
            </a:tbl>
          </a:graphicData>
        </a:graphic>
      </p:graphicFrame>
      <p:graphicFrame>
        <p:nvGraphicFramePr>
          <p:cNvPr id="21" name="Table 20"/>
          <p:cNvGraphicFramePr>
            <a:graphicFrameLocks noGrp="1"/>
          </p:cNvGraphicFramePr>
          <p:nvPr/>
        </p:nvGraphicFramePr>
        <p:xfrm>
          <a:off x="731838" y="2392363"/>
          <a:ext cx="2346325" cy="3902075"/>
        </p:xfrm>
        <a:graphic>
          <a:graphicData uri="http://schemas.openxmlformats.org/drawingml/2006/table">
            <a:tbl>
              <a:tblPr/>
              <a:tblGrid>
                <a:gridCol w="2346325">
                  <a:extLst>
                    <a:ext uri="{9D8B030D-6E8A-4147-A177-3AD203B41FA5}">
                      <a16:colId xmlns:a16="http://schemas.microsoft.com/office/drawing/2014/main" val="20000"/>
                    </a:ext>
                  </a:extLst>
                </a:gridCol>
              </a:tblGrid>
              <a:tr h="3902075">
                <a:tc>
                  <a:txBody>
                    <a:bodyPr/>
                    <a:lstStyle/>
                    <a:p>
                      <a:pPr algn="r" rtl="1"/>
                      <a:r>
                        <a:rPr lang="fa-IR" sz="2400" b="1" dirty="0" smtClean="0"/>
                        <a:t>طرح ریزی</a:t>
                      </a:r>
                      <a:r>
                        <a:rPr lang="fa-IR" sz="2400" b="1" baseline="0" dirty="0" smtClean="0"/>
                        <a:t> کیفیت</a:t>
                      </a:r>
                    </a:p>
                    <a:p>
                      <a:pPr algn="r" rtl="1"/>
                      <a:endParaRPr lang="fa-IR" sz="2400" b="1" baseline="0" dirty="0" smtClean="0"/>
                    </a:p>
                    <a:p>
                      <a:pPr algn="r" rtl="1"/>
                      <a:endParaRPr lang="fa-IR" sz="2400" b="1" baseline="0" dirty="0" smtClean="0"/>
                    </a:p>
                    <a:p>
                      <a:pPr algn="r" rtl="1"/>
                      <a:endParaRPr lang="fa-IR" sz="2400" b="1" baseline="0" dirty="0" smtClean="0"/>
                    </a:p>
                    <a:p>
                      <a:pPr algn="r" rtl="1"/>
                      <a:endParaRPr lang="fa-IR" sz="2400" b="1" baseline="0" dirty="0" smtClean="0"/>
                    </a:p>
                    <a:p>
                      <a:pPr algn="r" rtl="1"/>
                      <a:endParaRPr lang="fa-IR" sz="2400" b="1" baseline="0" dirty="0" smtClean="0"/>
                    </a:p>
                    <a:p>
                      <a:pPr algn="r" rtl="1"/>
                      <a:r>
                        <a:rPr lang="fa-IR" sz="2400" b="1" baseline="0" dirty="0" smtClean="0"/>
                        <a:t>هزینه فقرکیفیت</a:t>
                      </a:r>
                      <a:endParaRPr lang="en-US" sz="2400" b="1" dirty="0"/>
                    </a:p>
                  </a:txBody>
                  <a:tcPr marL="91415" marR="91415" marT="45727" marB="45727">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0000"/>
                    </a:solidFill>
                  </a:tcPr>
                </a:tc>
                <a:extLst>
                  <a:ext uri="{0D108BD9-81ED-4DB2-BD59-A6C34878D82A}">
                    <a16:rowId xmlns:a16="http://schemas.microsoft.com/office/drawing/2014/main" val="10000"/>
                  </a:ext>
                </a:extLst>
              </a:tr>
            </a:tbl>
          </a:graphicData>
        </a:graphic>
      </p:graphicFrame>
      <p:graphicFrame>
        <p:nvGraphicFramePr>
          <p:cNvPr id="22" name="Table 21"/>
          <p:cNvGraphicFramePr>
            <a:graphicFrameLocks noGrp="1"/>
          </p:cNvGraphicFramePr>
          <p:nvPr/>
        </p:nvGraphicFramePr>
        <p:xfrm>
          <a:off x="3048000" y="3489325"/>
          <a:ext cx="2438400" cy="930275"/>
        </p:xfrm>
        <a:graphic>
          <a:graphicData uri="http://schemas.openxmlformats.org/drawingml/2006/table">
            <a:tbl>
              <a:tblPr/>
              <a:tblGrid>
                <a:gridCol w="2438400">
                  <a:extLst>
                    <a:ext uri="{9D8B030D-6E8A-4147-A177-3AD203B41FA5}">
                      <a16:colId xmlns:a16="http://schemas.microsoft.com/office/drawing/2014/main" val="20000"/>
                    </a:ext>
                  </a:extLst>
                </a:gridCol>
              </a:tblGrid>
              <a:tr h="930275">
                <a:tc>
                  <a:txBody>
                    <a:bodyPr/>
                    <a:lstStyle/>
                    <a:p>
                      <a:pPr algn="r" rtl="1"/>
                      <a:r>
                        <a:rPr lang="fa-IR" sz="1800" b="1" dirty="0" smtClean="0"/>
                        <a:t>علل خاص</a:t>
                      </a:r>
                      <a:r>
                        <a:rPr lang="fa-IR" sz="1800" b="1" baseline="0" dirty="0" smtClean="0"/>
                        <a:t>   </a:t>
                      </a:r>
                    </a:p>
                    <a:p>
                      <a:pPr algn="l" rtl="1"/>
                      <a:r>
                        <a:rPr lang="fa-IR" sz="1800" baseline="0" dirty="0" smtClean="0"/>
                        <a:t>                                   </a:t>
                      </a:r>
                      <a:r>
                        <a:rPr lang="fa-IR" sz="1800" b="1" baseline="0" dirty="0" smtClean="0"/>
                        <a:t>کنترل منطقه ای سابق</a:t>
                      </a:r>
                      <a:endParaRPr lang="en-US" sz="1800" b="1" dirty="0"/>
                    </a:p>
                  </a:txBody>
                  <a:tcPr marT="45751" marB="4575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solidFill>
                  </a:tcPr>
                </a:tc>
                <a:extLst>
                  <a:ext uri="{0D108BD9-81ED-4DB2-BD59-A6C34878D82A}">
                    <a16:rowId xmlns:a16="http://schemas.microsoft.com/office/drawing/2014/main" val="10000"/>
                  </a:ext>
                </a:extLst>
              </a:tr>
            </a:tbl>
          </a:graphicData>
        </a:graphic>
      </p:graphicFrame>
      <p:graphicFrame>
        <p:nvGraphicFramePr>
          <p:cNvPr id="23" name="Table 22"/>
          <p:cNvGraphicFramePr>
            <a:graphicFrameLocks noGrp="1"/>
          </p:cNvGraphicFramePr>
          <p:nvPr/>
        </p:nvGraphicFramePr>
        <p:xfrm>
          <a:off x="3048000" y="4419600"/>
          <a:ext cx="2438400" cy="1096963"/>
        </p:xfrm>
        <a:graphic>
          <a:graphicData uri="http://schemas.openxmlformats.org/drawingml/2006/table">
            <a:tbl>
              <a:tblPr/>
              <a:tblGrid>
                <a:gridCol w="2438400">
                  <a:extLst>
                    <a:ext uri="{9D8B030D-6E8A-4147-A177-3AD203B41FA5}">
                      <a16:colId xmlns:a16="http://schemas.microsoft.com/office/drawing/2014/main" val="20000"/>
                    </a:ext>
                  </a:extLst>
                </a:gridCol>
              </a:tblGrid>
              <a:tr h="1096963">
                <a:tc>
                  <a:txBody>
                    <a:bodyPr/>
                    <a:lstStyle/>
                    <a:p>
                      <a:endParaRPr lang="en-US" sz="1800" dirty="0"/>
                    </a:p>
                  </a:txBody>
                  <a:tcPr marT="45707" marB="45707">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24" name="Table 23"/>
          <p:cNvGraphicFramePr>
            <a:graphicFrameLocks noGrp="1"/>
          </p:cNvGraphicFramePr>
          <p:nvPr/>
        </p:nvGraphicFramePr>
        <p:xfrm>
          <a:off x="5486400" y="3489325"/>
          <a:ext cx="914400" cy="2835275"/>
        </p:xfrm>
        <a:graphic>
          <a:graphicData uri="http://schemas.openxmlformats.org/drawingml/2006/table">
            <a:tbl>
              <a:tblPr/>
              <a:tblGrid>
                <a:gridCol w="914400">
                  <a:extLst>
                    <a:ext uri="{9D8B030D-6E8A-4147-A177-3AD203B41FA5}">
                      <a16:colId xmlns:a16="http://schemas.microsoft.com/office/drawing/2014/main" val="20000"/>
                    </a:ext>
                  </a:extLst>
                </a:gridCol>
              </a:tblGrid>
              <a:tr h="2835275">
                <a:tc>
                  <a:txBody>
                    <a:bodyPr/>
                    <a:lstStyle/>
                    <a:p>
                      <a:pPr algn="r" rtl="1"/>
                      <a:endParaRPr lang="fa-IR" sz="1800" dirty="0" smtClean="0"/>
                    </a:p>
                    <a:p>
                      <a:pPr algn="r" rtl="1"/>
                      <a:endParaRPr lang="fa-IR" sz="1800" dirty="0" smtClean="0"/>
                    </a:p>
                    <a:p>
                      <a:pPr algn="r" rtl="1"/>
                      <a:endParaRPr lang="fa-IR" sz="1800" dirty="0" smtClean="0"/>
                    </a:p>
                    <a:p>
                      <a:pPr algn="r" rtl="1"/>
                      <a:r>
                        <a:rPr lang="fa-IR" sz="2400" b="1" dirty="0" smtClean="0"/>
                        <a:t>توسعه کیفیت</a:t>
                      </a:r>
                      <a:endParaRPr lang="en-US" sz="2400" b="1" dirty="0"/>
                    </a:p>
                  </a:txBody>
                  <a:tcPr marT="45730" marB="4573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25" name="Table 24"/>
          <p:cNvGraphicFramePr>
            <a:graphicFrameLocks noGrp="1"/>
          </p:cNvGraphicFramePr>
          <p:nvPr/>
        </p:nvGraphicFramePr>
        <p:xfrm>
          <a:off x="6400800" y="5608638"/>
          <a:ext cx="1920875" cy="715962"/>
        </p:xfrm>
        <a:graphic>
          <a:graphicData uri="http://schemas.openxmlformats.org/drawingml/2006/table">
            <a:tbl>
              <a:tblPr/>
              <a:tblGrid>
                <a:gridCol w="1920875">
                  <a:extLst>
                    <a:ext uri="{9D8B030D-6E8A-4147-A177-3AD203B41FA5}">
                      <a16:colId xmlns:a16="http://schemas.microsoft.com/office/drawing/2014/main" val="20000"/>
                    </a:ext>
                  </a:extLst>
                </a:gridCol>
              </a:tblGrid>
              <a:tr h="715962">
                <a:tc>
                  <a:txBody>
                    <a:bodyPr/>
                    <a:lstStyle/>
                    <a:p>
                      <a:endParaRPr lang="en-US" sz="1800" dirty="0"/>
                    </a:p>
                  </a:txBody>
                  <a:tcPr marL="91470" marR="91470" marT="45700" marB="4570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27" name="Table 26"/>
          <p:cNvGraphicFramePr>
            <a:graphicFrameLocks noGrp="1"/>
          </p:cNvGraphicFramePr>
          <p:nvPr/>
        </p:nvGraphicFramePr>
        <p:xfrm>
          <a:off x="6416675" y="3475038"/>
          <a:ext cx="1889125" cy="2117725"/>
        </p:xfrm>
        <a:graphic>
          <a:graphicData uri="http://schemas.openxmlformats.org/drawingml/2006/table">
            <a:tbl>
              <a:tblPr/>
              <a:tblGrid>
                <a:gridCol w="1889125">
                  <a:extLst>
                    <a:ext uri="{9D8B030D-6E8A-4147-A177-3AD203B41FA5}">
                      <a16:colId xmlns:a16="http://schemas.microsoft.com/office/drawing/2014/main" val="20000"/>
                    </a:ext>
                  </a:extLst>
                </a:gridCol>
              </a:tblGrid>
              <a:tr h="2117725">
                <a:tc>
                  <a:txBody>
                    <a:bodyPr/>
                    <a:lstStyle/>
                    <a:p>
                      <a:pPr algn="r" rtl="1"/>
                      <a:endParaRPr lang="fa-IR" sz="1800" dirty="0" smtClean="0"/>
                    </a:p>
                    <a:p>
                      <a:pPr algn="r" rtl="1"/>
                      <a:endParaRPr lang="fa-IR" sz="1800" dirty="0" smtClean="0"/>
                    </a:p>
                    <a:p>
                      <a:pPr algn="r" rtl="1"/>
                      <a:endParaRPr lang="fa-IR" sz="1800" dirty="0" smtClean="0"/>
                    </a:p>
                    <a:p>
                      <a:pPr algn="r" rtl="1"/>
                      <a:r>
                        <a:rPr lang="fa-IR" sz="2400" b="1" dirty="0" smtClean="0"/>
                        <a:t>منطقه ای جدید از کنترل کیفیت</a:t>
                      </a:r>
                      <a:endParaRPr lang="en-US" sz="2400" b="1" dirty="0"/>
                    </a:p>
                  </a:txBody>
                  <a:tcPr marL="91409" marR="91409" marT="45706" marB="45706">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030A0"/>
                    </a:solidFill>
                  </a:tcPr>
                </a:tc>
                <a:extLst>
                  <a:ext uri="{0D108BD9-81ED-4DB2-BD59-A6C34878D82A}">
                    <a16:rowId xmlns:a16="http://schemas.microsoft.com/office/drawing/2014/main" val="10000"/>
                  </a:ext>
                </a:extLst>
              </a:tr>
            </a:tbl>
          </a:graphicData>
        </a:graphic>
      </p:graphicFrame>
      <p:graphicFrame>
        <p:nvGraphicFramePr>
          <p:cNvPr id="28" name="Table 27"/>
          <p:cNvGraphicFramePr>
            <a:graphicFrameLocks noGrp="1"/>
          </p:cNvGraphicFramePr>
          <p:nvPr/>
        </p:nvGraphicFramePr>
        <p:xfrm>
          <a:off x="1401763" y="6370638"/>
          <a:ext cx="4008437" cy="395708"/>
        </p:xfrm>
        <a:graphic>
          <a:graphicData uri="http://schemas.openxmlformats.org/drawingml/2006/table">
            <a:tbl>
              <a:tblPr/>
              <a:tblGrid>
                <a:gridCol w="4008437">
                  <a:extLst>
                    <a:ext uri="{9D8B030D-6E8A-4147-A177-3AD203B41FA5}">
                      <a16:colId xmlns:a16="http://schemas.microsoft.com/office/drawing/2014/main" val="20000"/>
                    </a:ext>
                  </a:extLst>
                </a:gridCol>
              </a:tblGrid>
              <a:tr h="395287">
                <a:tc>
                  <a:txBody>
                    <a:bodyPr/>
                    <a:lstStyle/>
                    <a:p>
                      <a:pPr algn="ctr" rtl="1"/>
                      <a:r>
                        <a:rPr lang="fa-IR" sz="2000" b="1" dirty="0" smtClean="0"/>
                        <a:t>یاد گیری</a:t>
                      </a:r>
                      <a:endParaRPr lang="en-US" sz="2000" b="1" dirty="0"/>
                    </a:p>
                  </a:txBody>
                  <a:tcPr marL="91446" marR="91446" marT="45454" marB="45454">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extLst>
                  <a:ext uri="{0D108BD9-81ED-4DB2-BD59-A6C34878D82A}">
                    <a16:rowId xmlns:a16="http://schemas.microsoft.com/office/drawing/2014/main" val="10000"/>
                  </a:ext>
                </a:extLst>
              </a:tr>
            </a:tbl>
          </a:graphicData>
        </a:graphic>
      </p:graphicFrame>
      <p:sp>
        <p:nvSpPr>
          <p:cNvPr id="2" name="Freeform 1"/>
          <p:cNvSpPr/>
          <p:nvPr/>
        </p:nvSpPr>
        <p:spPr>
          <a:xfrm>
            <a:off x="3098800" y="4230688"/>
            <a:ext cx="5241925" cy="2033587"/>
          </a:xfrm>
          <a:custGeom>
            <a:avLst/>
            <a:gdLst>
              <a:gd name="connsiteX0" fmla="*/ 0 w 5242085"/>
              <a:gd name="connsiteY0" fmla="*/ 764275 h 2033516"/>
              <a:gd name="connsiteX1" fmla="*/ 68239 w 5242085"/>
              <a:gd name="connsiteY1" fmla="*/ 614149 h 2033516"/>
              <a:gd name="connsiteX2" fmla="*/ 136477 w 5242085"/>
              <a:gd name="connsiteY2" fmla="*/ 477672 h 2033516"/>
              <a:gd name="connsiteX3" fmla="*/ 150125 w 5242085"/>
              <a:gd name="connsiteY3" fmla="*/ 436728 h 2033516"/>
              <a:gd name="connsiteX4" fmla="*/ 218364 w 5242085"/>
              <a:gd name="connsiteY4" fmla="*/ 395785 h 2033516"/>
              <a:gd name="connsiteX5" fmla="*/ 259307 w 5242085"/>
              <a:gd name="connsiteY5" fmla="*/ 409433 h 2033516"/>
              <a:gd name="connsiteX6" fmla="*/ 313898 w 5242085"/>
              <a:gd name="connsiteY6" fmla="*/ 491319 h 2033516"/>
              <a:gd name="connsiteX7" fmla="*/ 354842 w 5242085"/>
              <a:gd name="connsiteY7" fmla="*/ 504967 h 2033516"/>
              <a:gd name="connsiteX8" fmla="*/ 409433 w 5242085"/>
              <a:gd name="connsiteY8" fmla="*/ 627797 h 2033516"/>
              <a:gd name="connsiteX9" fmla="*/ 450376 w 5242085"/>
              <a:gd name="connsiteY9" fmla="*/ 764275 h 2033516"/>
              <a:gd name="connsiteX10" fmla="*/ 491319 w 5242085"/>
              <a:gd name="connsiteY10" fmla="*/ 736979 h 2033516"/>
              <a:gd name="connsiteX11" fmla="*/ 504967 w 5242085"/>
              <a:gd name="connsiteY11" fmla="*/ 696036 h 2033516"/>
              <a:gd name="connsiteX12" fmla="*/ 532262 w 5242085"/>
              <a:gd name="connsiteY12" fmla="*/ 641445 h 2033516"/>
              <a:gd name="connsiteX13" fmla="*/ 573206 w 5242085"/>
              <a:gd name="connsiteY13" fmla="*/ 600501 h 2033516"/>
              <a:gd name="connsiteX14" fmla="*/ 627797 w 5242085"/>
              <a:gd name="connsiteY14" fmla="*/ 518615 h 2033516"/>
              <a:gd name="connsiteX15" fmla="*/ 655092 w 5242085"/>
              <a:gd name="connsiteY15" fmla="*/ 477672 h 2033516"/>
              <a:gd name="connsiteX16" fmla="*/ 696036 w 5242085"/>
              <a:gd name="connsiteY16" fmla="*/ 395785 h 2033516"/>
              <a:gd name="connsiteX17" fmla="*/ 709683 w 5242085"/>
              <a:gd name="connsiteY17" fmla="*/ 354842 h 2033516"/>
              <a:gd name="connsiteX18" fmla="*/ 736979 w 5242085"/>
              <a:gd name="connsiteY18" fmla="*/ 395785 h 2033516"/>
              <a:gd name="connsiteX19" fmla="*/ 750627 w 5242085"/>
              <a:gd name="connsiteY19" fmla="*/ 436728 h 2033516"/>
              <a:gd name="connsiteX20" fmla="*/ 764274 w 5242085"/>
              <a:gd name="connsiteY20" fmla="*/ 504967 h 2033516"/>
              <a:gd name="connsiteX21" fmla="*/ 805218 w 5242085"/>
              <a:gd name="connsiteY21" fmla="*/ 532263 h 2033516"/>
              <a:gd name="connsiteX22" fmla="*/ 859809 w 5242085"/>
              <a:gd name="connsiteY22" fmla="*/ 518615 h 2033516"/>
              <a:gd name="connsiteX23" fmla="*/ 900752 w 5242085"/>
              <a:gd name="connsiteY23" fmla="*/ 491319 h 2033516"/>
              <a:gd name="connsiteX24" fmla="*/ 941695 w 5242085"/>
              <a:gd name="connsiteY24" fmla="*/ 477672 h 2033516"/>
              <a:gd name="connsiteX25" fmla="*/ 982639 w 5242085"/>
              <a:gd name="connsiteY25" fmla="*/ 504967 h 2033516"/>
              <a:gd name="connsiteX26" fmla="*/ 996286 w 5242085"/>
              <a:gd name="connsiteY26" fmla="*/ 586854 h 2033516"/>
              <a:gd name="connsiteX27" fmla="*/ 1037230 w 5242085"/>
              <a:gd name="connsiteY27" fmla="*/ 668740 h 2033516"/>
              <a:gd name="connsiteX28" fmla="*/ 1078173 w 5242085"/>
              <a:gd name="connsiteY28" fmla="*/ 859809 h 2033516"/>
              <a:gd name="connsiteX29" fmla="*/ 1105468 w 5242085"/>
              <a:gd name="connsiteY29" fmla="*/ 941695 h 2033516"/>
              <a:gd name="connsiteX30" fmla="*/ 1119116 w 5242085"/>
              <a:gd name="connsiteY30" fmla="*/ 791570 h 2033516"/>
              <a:gd name="connsiteX31" fmla="*/ 1146412 w 5242085"/>
              <a:gd name="connsiteY31" fmla="*/ 750627 h 2033516"/>
              <a:gd name="connsiteX32" fmla="*/ 1187355 w 5242085"/>
              <a:gd name="connsiteY32" fmla="*/ 764275 h 2033516"/>
              <a:gd name="connsiteX33" fmla="*/ 1255594 w 5242085"/>
              <a:gd name="connsiteY33" fmla="*/ 859809 h 2033516"/>
              <a:gd name="connsiteX34" fmla="*/ 1269242 w 5242085"/>
              <a:gd name="connsiteY34" fmla="*/ 818866 h 2033516"/>
              <a:gd name="connsiteX35" fmla="*/ 1296537 w 5242085"/>
              <a:gd name="connsiteY35" fmla="*/ 777922 h 2033516"/>
              <a:gd name="connsiteX36" fmla="*/ 1310185 w 5242085"/>
              <a:gd name="connsiteY36" fmla="*/ 736979 h 2033516"/>
              <a:gd name="connsiteX37" fmla="*/ 1337480 w 5242085"/>
              <a:gd name="connsiteY37" fmla="*/ 682388 h 2033516"/>
              <a:gd name="connsiteX38" fmla="*/ 1446662 w 5242085"/>
              <a:gd name="connsiteY38" fmla="*/ 532263 h 2033516"/>
              <a:gd name="connsiteX39" fmla="*/ 1528549 w 5242085"/>
              <a:gd name="connsiteY39" fmla="*/ 409433 h 2033516"/>
              <a:gd name="connsiteX40" fmla="*/ 1555845 w 5242085"/>
              <a:gd name="connsiteY40" fmla="*/ 368490 h 2033516"/>
              <a:gd name="connsiteX41" fmla="*/ 1583140 w 5242085"/>
              <a:gd name="connsiteY41" fmla="*/ 327546 h 2033516"/>
              <a:gd name="connsiteX42" fmla="*/ 1624083 w 5242085"/>
              <a:gd name="connsiteY42" fmla="*/ 286603 h 2033516"/>
              <a:gd name="connsiteX43" fmla="*/ 1678674 w 5242085"/>
              <a:gd name="connsiteY43" fmla="*/ 204716 h 2033516"/>
              <a:gd name="connsiteX44" fmla="*/ 1692322 w 5242085"/>
              <a:gd name="connsiteY44" fmla="*/ 163773 h 2033516"/>
              <a:gd name="connsiteX45" fmla="*/ 1746913 w 5242085"/>
              <a:gd name="connsiteY45" fmla="*/ 81887 h 2033516"/>
              <a:gd name="connsiteX46" fmla="*/ 1774209 w 5242085"/>
              <a:gd name="connsiteY46" fmla="*/ 40943 h 2033516"/>
              <a:gd name="connsiteX47" fmla="*/ 1801504 w 5242085"/>
              <a:gd name="connsiteY47" fmla="*/ 0 h 2033516"/>
              <a:gd name="connsiteX48" fmla="*/ 1828800 w 5242085"/>
              <a:gd name="connsiteY48" fmla="*/ 736979 h 2033516"/>
              <a:gd name="connsiteX49" fmla="*/ 1842448 w 5242085"/>
              <a:gd name="connsiteY49" fmla="*/ 682388 h 2033516"/>
              <a:gd name="connsiteX50" fmla="*/ 1897039 w 5242085"/>
              <a:gd name="connsiteY50" fmla="*/ 600501 h 2033516"/>
              <a:gd name="connsiteX51" fmla="*/ 1924334 w 5242085"/>
              <a:gd name="connsiteY51" fmla="*/ 750627 h 2033516"/>
              <a:gd name="connsiteX52" fmla="*/ 1937982 w 5242085"/>
              <a:gd name="connsiteY52" fmla="*/ 791570 h 2033516"/>
              <a:gd name="connsiteX53" fmla="*/ 1951630 w 5242085"/>
              <a:gd name="connsiteY53" fmla="*/ 846161 h 2033516"/>
              <a:gd name="connsiteX54" fmla="*/ 1965277 w 5242085"/>
              <a:gd name="connsiteY54" fmla="*/ 232012 h 2033516"/>
              <a:gd name="connsiteX55" fmla="*/ 1978925 w 5242085"/>
              <a:gd name="connsiteY55" fmla="*/ 191069 h 2033516"/>
              <a:gd name="connsiteX56" fmla="*/ 2006221 w 5242085"/>
              <a:gd name="connsiteY56" fmla="*/ 150125 h 2033516"/>
              <a:gd name="connsiteX57" fmla="*/ 2033516 w 5242085"/>
              <a:gd name="connsiteY57" fmla="*/ 191069 h 2033516"/>
              <a:gd name="connsiteX58" fmla="*/ 2060812 w 5242085"/>
              <a:gd name="connsiteY58" fmla="*/ 395785 h 2033516"/>
              <a:gd name="connsiteX59" fmla="*/ 2088107 w 5242085"/>
              <a:gd name="connsiteY59" fmla="*/ 586854 h 2033516"/>
              <a:gd name="connsiteX60" fmla="*/ 2115403 w 5242085"/>
              <a:gd name="connsiteY60" fmla="*/ 941695 h 2033516"/>
              <a:gd name="connsiteX61" fmla="*/ 2129051 w 5242085"/>
              <a:gd name="connsiteY61" fmla="*/ 982639 h 2033516"/>
              <a:gd name="connsiteX62" fmla="*/ 2169994 w 5242085"/>
              <a:gd name="connsiteY62" fmla="*/ 900752 h 2033516"/>
              <a:gd name="connsiteX63" fmla="*/ 2197289 w 5242085"/>
              <a:gd name="connsiteY63" fmla="*/ 818866 h 2033516"/>
              <a:gd name="connsiteX64" fmla="*/ 2224585 w 5242085"/>
              <a:gd name="connsiteY64" fmla="*/ 736979 h 2033516"/>
              <a:gd name="connsiteX65" fmla="*/ 2238233 w 5242085"/>
              <a:gd name="connsiteY65" fmla="*/ 696036 h 2033516"/>
              <a:gd name="connsiteX66" fmla="*/ 2251880 w 5242085"/>
              <a:gd name="connsiteY66" fmla="*/ 655093 h 2033516"/>
              <a:gd name="connsiteX67" fmla="*/ 2292824 w 5242085"/>
              <a:gd name="connsiteY67" fmla="*/ 614149 h 2033516"/>
              <a:gd name="connsiteX68" fmla="*/ 2361062 w 5242085"/>
              <a:gd name="connsiteY68" fmla="*/ 477672 h 2033516"/>
              <a:gd name="connsiteX69" fmla="*/ 2374710 w 5242085"/>
              <a:gd name="connsiteY69" fmla="*/ 600501 h 2033516"/>
              <a:gd name="connsiteX70" fmla="*/ 2429301 w 5242085"/>
              <a:gd name="connsiteY70" fmla="*/ 736979 h 2033516"/>
              <a:gd name="connsiteX71" fmla="*/ 2442949 w 5242085"/>
              <a:gd name="connsiteY71" fmla="*/ 777922 h 2033516"/>
              <a:gd name="connsiteX72" fmla="*/ 2456597 w 5242085"/>
              <a:gd name="connsiteY72" fmla="*/ 832513 h 2033516"/>
              <a:gd name="connsiteX73" fmla="*/ 2483892 w 5242085"/>
              <a:gd name="connsiteY73" fmla="*/ 873457 h 2033516"/>
              <a:gd name="connsiteX74" fmla="*/ 2497540 w 5242085"/>
              <a:gd name="connsiteY74" fmla="*/ 941695 h 2033516"/>
              <a:gd name="connsiteX75" fmla="*/ 2524836 w 5242085"/>
              <a:gd name="connsiteY75" fmla="*/ 996287 h 2033516"/>
              <a:gd name="connsiteX76" fmla="*/ 2538483 w 5242085"/>
              <a:gd name="connsiteY76" fmla="*/ 1078173 h 2033516"/>
              <a:gd name="connsiteX77" fmla="*/ 2565779 w 5242085"/>
              <a:gd name="connsiteY77" fmla="*/ 1241946 h 2033516"/>
              <a:gd name="connsiteX78" fmla="*/ 2579427 w 5242085"/>
              <a:gd name="connsiteY78" fmla="*/ 1282890 h 2033516"/>
              <a:gd name="connsiteX79" fmla="*/ 2606722 w 5242085"/>
              <a:gd name="connsiteY79" fmla="*/ 1241946 h 2033516"/>
              <a:gd name="connsiteX80" fmla="*/ 2620370 w 5242085"/>
              <a:gd name="connsiteY80" fmla="*/ 1201003 h 2033516"/>
              <a:gd name="connsiteX81" fmla="*/ 2702257 w 5242085"/>
              <a:gd name="connsiteY81" fmla="*/ 1146412 h 2033516"/>
              <a:gd name="connsiteX82" fmla="*/ 2770495 w 5242085"/>
              <a:gd name="connsiteY82" fmla="*/ 1064525 h 2033516"/>
              <a:gd name="connsiteX83" fmla="*/ 2784143 w 5242085"/>
              <a:gd name="connsiteY83" fmla="*/ 1514901 h 2033516"/>
              <a:gd name="connsiteX84" fmla="*/ 2825086 w 5242085"/>
              <a:gd name="connsiteY84" fmla="*/ 1501254 h 2033516"/>
              <a:gd name="connsiteX85" fmla="*/ 2852382 w 5242085"/>
              <a:gd name="connsiteY85" fmla="*/ 1460310 h 2033516"/>
              <a:gd name="connsiteX86" fmla="*/ 2934268 w 5242085"/>
              <a:gd name="connsiteY86" fmla="*/ 1433015 h 2033516"/>
              <a:gd name="connsiteX87" fmla="*/ 2947916 w 5242085"/>
              <a:gd name="connsiteY87" fmla="*/ 1392072 h 2033516"/>
              <a:gd name="connsiteX88" fmla="*/ 2961564 w 5242085"/>
              <a:gd name="connsiteY88" fmla="*/ 1433015 h 2033516"/>
              <a:gd name="connsiteX89" fmla="*/ 2975212 w 5242085"/>
              <a:gd name="connsiteY89" fmla="*/ 1487606 h 2033516"/>
              <a:gd name="connsiteX90" fmla="*/ 2988859 w 5242085"/>
              <a:gd name="connsiteY90" fmla="*/ 1733266 h 2033516"/>
              <a:gd name="connsiteX91" fmla="*/ 3043451 w 5242085"/>
              <a:gd name="connsiteY91" fmla="*/ 1651379 h 2033516"/>
              <a:gd name="connsiteX92" fmla="*/ 3070746 w 5242085"/>
              <a:gd name="connsiteY92" fmla="*/ 1610436 h 2033516"/>
              <a:gd name="connsiteX93" fmla="*/ 3098042 w 5242085"/>
              <a:gd name="connsiteY93" fmla="*/ 1569493 h 2033516"/>
              <a:gd name="connsiteX94" fmla="*/ 3138985 w 5242085"/>
              <a:gd name="connsiteY94" fmla="*/ 1651379 h 2033516"/>
              <a:gd name="connsiteX95" fmla="*/ 3166280 w 5242085"/>
              <a:gd name="connsiteY95" fmla="*/ 1692322 h 2033516"/>
              <a:gd name="connsiteX96" fmla="*/ 3179928 w 5242085"/>
              <a:gd name="connsiteY96" fmla="*/ 1733266 h 2033516"/>
              <a:gd name="connsiteX97" fmla="*/ 3248167 w 5242085"/>
              <a:gd name="connsiteY97" fmla="*/ 1815152 h 2033516"/>
              <a:gd name="connsiteX98" fmla="*/ 3302758 w 5242085"/>
              <a:gd name="connsiteY98" fmla="*/ 1978925 h 2033516"/>
              <a:gd name="connsiteX99" fmla="*/ 3316406 w 5242085"/>
              <a:gd name="connsiteY99" fmla="*/ 2019869 h 2033516"/>
              <a:gd name="connsiteX100" fmla="*/ 3370997 w 5242085"/>
              <a:gd name="connsiteY100" fmla="*/ 2033516 h 2033516"/>
              <a:gd name="connsiteX101" fmla="*/ 3411940 w 5242085"/>
              <a:gd name="connsiteY101" fmla="*/ 2019869 h 2033516"/>
              <a:gd name="connsiteX102" fmla="*/ 3425588 w 5242085"/>
              <a:gd name="connsiteY102" fmla="*/ 1965278 h 2033516"/>
              <a:gd name="connsiteX103" fmla="*/ 3439236 w 5242085"/>
              <a:gd name="connsiteY103" fmla="*/ 1924334 h 2033516"/>
              <a:gd name="connsiteX104" fmla="*/ 3452883 w 5242085"/>
              <a:gd name="connsiteY104" fmla="*/ 1869743 h 2033516"/>
              <a:gd name="connsiteX105" fmla="*/ 3493827 w 5242085"/>
              <a:gd name="connsiteY105" fmla="*/ 1787857 h 2033516"/>
              <a:gd name="connsiteX106" fmla="*/ 3534770 w 5242085"/>
              <a:gd name="connsiteY106" fmla="*/ 1760561 h 2033516"/>
              <a:gd name="connsiteX107" fmla="*/ 3562065 w 5242085"/>
              <a:gd name="connsiteY107" fmla="*/ 1856095 h 2033516"/>
              <a:gd name="connsiteX108" fmla="*/ 3603009 w 5242085"/>
              <a:gd name="connsiteY108" fmla="*/ 1883391 h 2033516"/>
              <a:gd name="connsiteX109" fmla="*/ 3643952 w 5242085"/>
              <a:gd name="connsiteY109" fmla="*/ 1869743 h 2033516"/>
              <a:gd name="connsiteX110" fmla="*/ 3671248 w 5242085"/>
              <a:gd name="connsiteY110" fmla="*/ 1828800 h 2033516"/>
              <a:gd name="connsiteX111" fmla="*/ 3712191 w 5242085"/>
              <a:gd name="connsiteY111" fmla="*/ 1787857 h 2033516"/>
              <a:gd name="connsiteX112" fmla="*/ 3725839 w 5242085"/>
              <a:gd name="connsiteY112" fmla="*/ 1746913 h 2033516"/>
              <a:gd name="connsiteX113" fmla="*/ 3766782 w 5242085"/>
              <a:gd name="connsiteY113" fmla="*/ 1760561 h 2033516"/>
              <a:gd name="connsiteX114" fmla="*/ 3807725 w 5242085"/>
              <a:gd name="connsiteY114" fmla="*/ 1801504 h 2033516"/>
              <a:gd name="connsiteX115" fmla="*/ 3862316 w 5242085"/>
              <a:gd name="connsiteY115" fmla="*/ 1828800 h 2033516"/>
              <a:gd name="connsiteX116" fmla="*/ 3903259 w 5242085"/>
              <a:gd name="connsiteY116" fmla="*/ 1815152 h 2033516"/>
              <a:gd name="connsiteX117" fmla="*/ 3998794 w 5242085"/>
              <a:gd name="connsiteY117" fmla="*/ 1760561 h 2033516"/>
              <a:gd name="connsiteX118" fmla="*/ 4039737 w 5242085"/>
              <a:gd name="connsiteY118" fmla="*/ 1719618 h 2033516"/>
              <a:gd name="connsiteX119" fmla="*/ 4135271 w 5242085"/>
              <a:gd name="connsiteY119" fmla="*/ 1692322 h 2033516"/>
              <a:gd name="connsiteX120" fmla="*/ 4176215 w 5242085"/>
              <a:gd name="connsiteY120" fmla="*/ 1705970 h 2033516"/>
              <a:gd name="connsiteX121" fmla="*/ 4189862 w 5242085"/>
              <a:gd name="connsiteY121" fmla="*/ 1746913 h 2033516"/>
              <a:gd name="connsiteX122" fmla="*/ 4217158 w 5242085"/>
              <a:gd name="connsiteY122" fmla="*/ 1787857 h 2033516"/>
              <a:gd name="connsiteX123" fmla="*/ 4230806 w 5242085"/>
              <a:gd name="connsiteY123" fmla="*/ 1828800 h 2033516"/>
              <a:gd name="connsiteX124" fmla="*/ 4271749 w 5242085"/>
              <a:gd name="connsiteY124" fmla="*/ 1842448 h 2033516"/>
              <a:gd name="connsiteX125" fmla="*/ 4312692 w 5242085"/>
              <a:gd name="connsiteY125" fmla="*/ 1815152 h 2033516"/>
              <a:gd name="connsiteX126" fmla="*/ 4367283 w 5242085"/>
              <a:gd name="connsiteY126" fmla="*/ 1815152 h 2033516"/>
              <a:gd name="connsiteX127" fmla="*/ 4408227 w 5242085"/>
              <a:gd name="connsiteY127" fmla="*/ 1897039 h 2033516"/>
              <a:gd name="connsiteX128" fmla="*/ 4449170 w 5242085"/>
              <a:gd name="connsiteY128" fmla="*/ 1910687 h 2033516"/>
              <a:gd name="connsiteX129" fmla="*/ 4490113 w 5242085"/>
              <a:gd name="connsiteY129" fmla="*/ 1883391 h 2033516"/>
              <a:gd name="connsiteX130" fmla="*/ 4503761 w 5242085"/>
              <a:gd name="connsiteY130" fmla="*/ 1842448 h 2033516"/>
              <a:gd name="connsiteX131" fmla="*/ 4531057 w 5242085"/>
              <a:gd name="connsiteY131" fmla="*/ 1801504 h 2033516"/>
              <a:gd name="connsiteX132" fmla="*/ 4572000 w 5242085"/>
              <a:gd name="connsiteY132" fmla="*/ 1815152 h 2033516"/>
              <a:gd name="connsiteX133" fmla="*/ 4585648 w 5242085"/>
              <a:gd name="connsiteY133" fmla="*/ 1856095 h 2033516"/>
              <a:gd name="connsiteX134" fmla="*/ 4653886 w 5242085"/>
              <a:gd name="connsiteY134" fmla="*/ 1924334 h 2033516"/>
              <a:gd name="connsiteX135" fmla="*/ 4722125 w 5242085"/>
              <a:gd name="connsiteY135" fmla="*/ 1910687 h 2033516"/>
              <a:gd name="connsiteX136" fmla="*/ 4817659 w 5242085"/>
              <a:gd name="connsiteY136" fmla="*/ 1883391 h 2033516"/>
              <a:gd name="connsiteX137" fmla="*/ 4926842 w 5242085"/>
              <a:gd name="connsiteY137" fmla="*/ 1978925 h 2033516"/>
              <a:gd name="connsiteX138" fmla="*/ 5049671 w 5242085"/>
              <a:gd name="connsiteY138" fmla="*/ 2019869 h 2033516"/>
              <a:gd name="connsiteX139" fmla="*/ 5090615 w 5242085"/>
              <a:gd name="connsiteY139" fmla="*/ 2033516 h 2033516"/>
              <a:gd name="connsiteX140" fmla="*/ 5131558 w 5242085"/>
              <a:gd name="connsiteY140" fmla="*/ 1924334 h 2033516"/>
              <a:gd name="connsiteX141" fmla="*/ 5172501 w 5242085"/>
              <a:gd name="connsiteY141" fmla="*/ 1828800 h 2033516"/>
              <a:gd name="connsiteX142" fmla="*/ 5213445 w 5242085"/>
              <a:gd name="connsiteY142" fmla="*/ 1801504 h 2033516"/>
              <a:gd name="connsiteX143" fmla="*/ 5227092 w 5242085"/>
              <a:gd name="connsiteY143" fmla="*/ 1774209 h 203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42085" h="2033516">
                <a:moveTo>
                  <a:pt x="0" y="764275"/>
                </a:moveTo>
                <a:cubicBezTo>
                  <a:pt x="28032" y="624117"/>
                  <a:pt x="-10463" y="771554"/>
                  <a:pt x="68239" y="614149"/>
                </a:cubicBezTo>
                <a:cubicBezTo>
                  <a:pt x="90985" y="568657"/>
                  <a:pt x="115163" y="523853"/>
                  <a:pt x="136477" y="477672"/>
                </a:cubicBezTo>
                <a:cubicBezTo>
                  <a:pt x="142506" y="464610"/>
                  <a:pt x="139952" y="446901"/>
                  <a:pt x="150125" y="436728"/>
                </a:cubicBezTo>
                <a:cubicBezTo>
                  <a:pt x="168882" y="417971"/>
                  <a:pt x="195618" y="409433"/>
                  <a:pt x="218364" y="395785"/>
                </a:cubicBezTo>
                <a:cubicBezTo>
                  <a:pt x="232012" y="400334"/>
                  <a:pt x="249135" y="399261"/>
                  <a:pt x="259307" y="409433"/>
                </a:cubicBezTo>
                <a:cubicBezTo>
                  <a:pt x="282504" y="432630"/>
                  <a:pt x="282776" y="480945"/>
                  <a:pt x="313898" y="491319"/>
                </a:cubicBezTo>
                <a:lnTo>
                  <a:pt x="354842" y="504967"/>
                </a:lnTo>
                <a:cubicBezTo>
                  <a:pt x="387324" y="602415"/>
                  <a:pt x="366177" y="562914"/>
                  <a:pt x="409433" y="627797"/>
                </a:cubicBezTo>
                <a:cubicBezTo>
                  <a:pt x="442659" y="727479"/>
                  <a:pt x="429750" y="681771"/>
                  <a:pt x="450376" y="764275"/>
                </a:cubicBezTo>
                <a:cubicBezTo>
                  <a:pt x="464024" y="755176"/>
                  <a:pt x="481072" y="749787"/>
                  <a:pt x="491319" y="736979"/>
                </a:cubicBezTo>
                <a:cubicBezTo>
                  <a:pt x="500306" y="725745"/>
                  <a:pt x="499300" y="709259"/>
                  <a:pt x="504967" y="696036"/>
                </a:cubicBezTo>
                <a:cubicBezTo>
                  <a:pt x="512981" y="677336"/>
                  <a:pt x="520437" y="658000"/>
                  <a:pt x="532262" y="641445"/>
                </a:cubicBezTo>
                <a:cubicBezTo>
                  <a:pt x="543481" y="625739"/>
                  <a:pt x="561356" y="615736"/>
                  <a:pt x="573206" y="600501"/>
                </a:cubicBezTo>
                <a:cubicBezTo>
                  <a:pt x="593346" y="574606"/>
                  <a:pt x="609600" y="545910"/>
                  <a:pt x="627797" y="518615"/>
                </a:cubicBezTo>
                <a:cubicBezTo>
                  <a:pt x="636895" y="504967"/>
                  <a:pt x="649905" y="493233"/>
                  <a:pt x="655092" y="477672"/>
                </a:cubicBezTo>
                <a:cubicBezTo>
                  <a:pt x="673927" y="421167"/>
                  <a:pt x="660760" y="448698"/>
                  <a:pt x="696036" y="395785"/>
                </a:cubicBezTo>
                <a:cubicBezTo>
                  <a:pt x="700585" y="382137"/>
                  <a:pt x="695297" y="354842"/>
                  <a:pt x="709683" y="354842"/>
                </a:cubicBezTo>
                <a:cubicBezTo>
                  <a:pt x="726086" y="354842"/>
                  <a:pt x="729643" y="381114"/>
                  <a:pt x="736979" y="395785"/>
                </a:cubicBezTo>
                <a:cubicBezTo>
                  <a:pt x="743413" y="408652"/>
                  <a:pt x="747138" y="422772"/>
                  <a:pt x="750627" y="436728"/>
                </a:cubicBezTo>
                <a:cubicBezTo>
                  <a:pt x="756253" y="459232"/>
                  <a:pt x="752765" y="484827"/>
                  <a:pt x="764274" y="504967"/>
                </a:cubicBezTo>
                <a:cubicBezTo>
                  <a:pt x="772412" y="519209"/>
                  <a:pt x="791570" y="523164"/>
                  <a:pt x="805218" y="532263"/>
                </a:cubicBezTo>
                <a:cubicBezTo>
                  <a:pt x="823415" y="527714"/>
                  <a:pt x="842569" y="526004"/>
                  <a:pt x="859809" y="518615"/>
                </a:cubicBezTo>
                <a:cubicBezTo>
                  <a:pt x="874885" y="512154"/>
                  <a:pt x="886081" y="498654"/>
                  <a:pt x="900752" y="491319"/>
                </a:cubicBezTo>
                <a:cubicBezTo>
                  <a:pt x="913619" y="484885"/>
                  <a:pt x="928047" y="482221"/>
                  <a:pt x="941695" y="477672"/>
                </a:cubicBezTo>
                <a:cubicBezTo>
                  <a:pt x="955343" y="486770"/>
                  <a:pt x="975304" y="490296"/>
                  <a:pt x="982639" y="504967"/>
                </a:cubicBezTo>
                <a:cubicBezTo>
                  <a:pt x="995014" y="529718"/>
                  <a:pt x="990283" y="559841"/>
                  <a:pt x="996286" y="586854"/>
                </a:cubicBezTo>
                <a:cubicBezTo>
                  <a:pt x="1005703" y="629231"/>
                  <a:pt x="1012692" y="631934"/>
                  <a:pt x="1037230" y="668740"/>
                </a:cubicBezTo>
                <a:cubicBezTo>
                  <a:pt x="1103135" y="866459"/>
                  <a:pt x="1026523" y="618775"/>
                  <a:pt x="1078173" y="859809"/>
                </a:cubicBezTo>
                <a:cubicBezTo>
                  <a:pt x="1084202" y="887942"/>
                  <a:pt x="1105468" y="941695"/>
                  <a:pt x="1105468" y="941695"/>
                </a:cubicBezTo>
                <a:cubicBezTo>
                  <a:pt x="1110017" y="891653"/>
                  <a:pt x="1108587" y="840703"/>
                  <a:pt x="1119116" y="791570"/>
                </a:cubicBezTo>
                <a:cubicBezTo>
                  <a:pt x="1122553" y="775532"/>
                  <a:pt x="1131183" y="756719"/>
                  <a:pt x="1146412" y="750627"/>
                </a:cubicBezTo>
                <a:cubicBezTo>
                  <a:pt x="1159769" y="745284"/>
                  <a:pt x="1173707" y="759726"/>
                  <a:pt x="1187355" y="764275"/>
                </a:cubicBezTo>
                <a:cubicBezTo>
                  <a:pt x="1194121" y="777807"/>
                  <a:pt x="1227930" y="859809"/>
                  <a:pt x="1255594" y="859809"/>
                </a:cubicBezTo>
                <a:cubicBezTo>
                  <a:pt x="1269980" y="859809"/>
                  <a:pt x="1262808" y="831733"/>
                  <a:pt x="1269242" y="818866"/>
                </a:cubicBezTo>
                <a:cubicBezTo>
                  <a:pt x="1276577" y="804195"/>
                  <a:pt x="1289202" y="792593"/>
                  <a:pt x="1296537" y="777922"/>
                </a:cubicBezTo>
                <a:cubicBezTo>
                  <a:pt x="1302971" y="765055"/>
                  <a:pt x="1304518" y="750202"/>
                  <a:pt x="1310185" y="736979"/>
                </a:cubicBezTo>
                <a:cubicBezTo>
                  <a:pt x="1318199" y="718279"/>
                  <a:pt x="1327386" y="700052"/>
                  <a:pt x="1337480" y="682388"/>
                </a:cubicBezTo>
                <a:cubicBezTo>
                  <a:pt x="1359520" y="643818"/>
                  <a:pt x="1439501" y="543004"/>
                  <a:pt x="1446662" y="532263"/>
                </a:cubicBezTo>
                <a:lnTo>
                  <a:pt x="1528549" y="409433"/>
                </a:lnTo>
                <a:lnTo>
                  <a:pt x="1555845" y="368490"/>
                </a:lnTo>
                <a:cubicBezTo>
                  <a:pt x="1564944" y="354842"/>
                  <a:pt x="1571542" y="339144"/>
                  <a:pt x="1583140" y="327546"/>
                </a:cubicBezTo>
                <a:lnTo>
                  <a:pt x="1624083" y="286603"/>
                </a:lnTo>
                <a:cubicBezTo>
                  <a:pt x="1656535" y="189251"/>
                  <a:pt x="1610520" y="306948"/>
                  <a:pt x="1678674" y="204716"/>
                </a:cubicBezTo>
                <a:cubicBezTo>
                  <a:pt x="1686654" y="192746"/>
                  <a:pt x="1685336" y="176349"/>
                  <a:pt x="1692322" y="163773"/>
                </a:cubicBezTo>
                <a:cubicBezTo>
                  <a:pt x="1708254" y="135096"/>
                  <a:pt x="1728716" y="109182"/>
                  <a:pt x="1746913" y="81887"/>
                </a:cubicBezTo>
                <a:lnTo>
                  <a:pt x="1774209" y="40943"/>
                </a:lnTo>
                <a:lnTo>
                  <a:pt x="1801504" y="0"/>
                </a:lnTo>
                <a:cubicBezTo>
                  <a:pt x="1871975" y="281878"/>
                  <a:pt x="1794849" y="-43871"/>
                  <a:pt x="1828800" y="736979"/>
                </a:cubicBezTo>
                <a:cubicBezTo>
                  <a:pt x="1829615" y="755718"/>
                  <a:pt x="1834060" y="699165"/>
                  <a:pt x="1842448" y="682388"/>
                </a:cubicBezTo>
                <a:cubicBezTo>
                  <a:pt x="1857119" y="653046"/>
                  <a:pt x="1897039" y="600501"/>
                  <a:pt x="1897039" y="600501"/>
                </a:cubicBezTo>
                <a:cubicBezTo>
                  <a:pt x="1928337" y="694403"/>
                  <a:pt x="1893467" y="580864"/>
                  <a:pt x="1924334" y="750627"/>
                </a:cubicBezTo>
                <a:cubicBezTo>
                  <a:pt x="1926907" y="764781"/>
                  <a:pt x="1934030" y="777738"/>
                  <a:pt x="1937982" y="791570"/>
                </a:cubicBezTo>
                <a:cubicBezTo>
                  <a:pt x="1943135" y="809605"/>
                  <a:pt x="1947081" y="827964"/>
                  <a:pt x="1951630" y="846161"/>
                </a:cubicBezTo>
                <a:cubicBezTo>
                  <a:pt x="1956179" y="641445"/>
                  <a:pt x="1956753" y="436601"/>
                  <a:pt x="1965277" y="232012"/>
                </a:cubicBezTo>
                <a:cubicBezTo>
                  <a:pt x="1965876" y="217639"/>
                  <a:pt x="1972491" y="203936"/>
                  <a:pt x="1978925" y="191069"/>
                </a:cubicBezTo>
                <a:cubicBezTo>
                  <a:pt x="1986261" y="176398"/>
                  <a:pt x="1997122" y="163773"/>
                  <a:pt x="2006221" y="150125"/>
                </a:cubicBezTo>
                <a:cubicBezTo>
                  <a:pt x="2015319" y="163773"/>
                  <a:pt x="2027757" y="175711"/>
                  <a:pt x="2033516" y="191069"/>
                </a:cubicBezTo>
                <a:cubicBezTo>
                  <a:pt x="2049273" y="233088"/>
                  <a:pt x="2058372" y="376265"/>
                  <a:pt x="2060812" y="395785"/>
                </a:cubicBezTo>
                <a:cubicBezTo>
                  <a:pt x="2068792" y="459624"/>
                  <a:pt x="2088107" y="586854"/>
                  <a:pt x="2088107" y="586854"/>
                </a:cubicBezTo>
                <a:cubicBezTo>
                  <a:pt x="2094999" y="731588"/>
                  <a:pt x="2084904" y="819699"/>
                  <a:pt x="2115403" y="941695"/>
                </a:cubicBezTo>
                <a:cubicBezTo>
                  <a:pt x="2118892" y="955652"/>
                  <a:pt x="2124502" y="968991"/>
                  <a:pt x="2129051" y="982639"/>
                </a:cubicBezTo>
                <a:cubicBezTo>
                  <a:pt x="2178815" y="833335"/>
                  <a:pt x="2099452" y="1059471"/>
                  <a:pt x="2169994" y="900752"/>
                </a:cubicBezTo>
                <a:cubicBezTo>
                  <a:pt x="2181679" y="874460"/>
                  <a:pt x="2188191" y="846161"/>
                  <a:pt x="2197289" y="818866"/>
                </a:cubicBezTo>
                <a:lnTo>
                  <a:pt x="2224585" y="736979"/>
                </a:lnTo>
                <a:lnTo>
                  <a:pt x="2238233" y="696036"/>
                </a:lnTo>
                <a:cubicBezTo>
                  <a:pt x="2242782" y="682388"/>
                  <a:pt x="2241708" y="665265"/>
                  <a:pt x="2251880" y="655093"/>
                </a:cubicBezTo>
                <a:lnTo>
                  <a:pt x="2292824" y="614149"/>
                </a:lnTo>
                <a:cubicBezTo>
                  <a:pt x="2327312" y="510684"/>
                  <a:pt x="2302856" y="555280"/>
                  <a:pt x="2361062" y="477672"/>
                </a:cubicBezTo>
                <a:cubicBezTo>
                  <a:pt x="2365611" y="518615"/>
                  <a:pt x="2366631" y="560106"/>
                  <a:pt x="2374710" y="600501"/>
                </a:cubicBezTo>
                <a:cubicBezTo>
                  <a:pt x="2390242" y="678158"/>
                  <a:pt x="2402007" y="673292"/>
                  <a:pt x="2429301" y="736979"/>
                </a:cubicBezTo>
                <a:cubicBezTo>
                  <a:pt x="2434968" y="750202"/>
                  <a:pt x="2438997" y="764090"/>
                  <a:pt x="2442949" y="777922"/>
                </a:cubicBezTo>
                <a:cubicBezTo>
                  <a:pt x="2448102" y="795957"/>
                  <a:pt x="2449208" y="815273"/>
                  <a:pt x="2456597" y="832513"/>
                </a:cubicBezTo>
                <a:cubicBezTo>
                  <a:pt x="2463058" y="847589"/>
                  <a:pt x="2474794" y="859809"/>
                  <a:pt x="2483892" y="873457"/>
                </a:cubicBezTo>
                <a:cubicBezTo>
                  <a:pt x="2488441" y="896203"/>
                  <a:pt x="2490205" y="919689"/>
                  <a:pt x="2497540" y="941695"/>
                </a:cubicBezTo>
                <a:cubicBezTo>
                  <a:pt x="2503974" y="960996"/>
                  <a:pt x="2518990" y="976800"/>
                  <a:pt x="2524836" y="996287"/>
                </a:cubicBezTo>
                <a:cubicBezTo>
                  <a:pt x="2532787" y="1022792"/>
                  <a:pt x="2534275" y="1050823"/>
                  <a:pt x="2538483" y="1078173"/>
                </a:cubicBezTo>
                <a:cubicBezTo>
                  <a:pt x="2547727" y="1138257"/>
                  <a:pt x="2551364" y="1184287"/>
                  <a:pt x="2565779" y="1241946"/>
                </a:cubicBezTo>
                <a:cubicBezTo>
                  <a:pt x="2569268" y="1255903"/>
                  <a:pt x="2574878" y="1269242"/>
                  <a:pt x="2579427" y="1282890"/>
                </a:cubicBezTo>
                <a:cubicBezTo>
                  <a:pt x="2588525" y="1269242"/>
                  <a:pt x="2599387" y="1256617"/>
                  <a:pt x="2606722" y="1241946"/>
                </a:cubicBezTo>
                <a:cubicBezTo>
                  <a:pt x="2613156" y="1229079"/>
                  <a:pt x="2610198" y="1211175"/>
                  <a:pt x="2620370" y="1201003"/>
                </a:cubicBezTo>
                <a:cubicBezTo>
                  <a:pt x="2643567" y="1177806"/>
                  <a:pt x="2679060" y="1169609"/>
                  <a:pt x="2702257" y="1146412"/>
                </a:cubicBezTo>
                <a:cubicBezTo>
                  <a:pt x="2754798" y="1093871"/>
                  <a:pt x="2732494" y="1121528"/>
                  <a:pt x="2770495" y="1064525"/>
                </a:cubicBezTo>
                <a:cubicBezTo>
                  <a:pt x="2775044" y="1214650"/>
                  <a:pt x="2765514" y="1365867"/>
                  <a:pt x="2784143" y="1514901"/>
                </a:cubicBezTo>
                <a:cubicBezTo>
                  <a:pt x="2785927" y="1529176"/>
                  <a:pt x="2813853" y="1510241"/>
                  <a:pt x="2825086" y="1501254"/>
                </a:cubicBezTo>
                <a:cubicBezTo>
                  <a:pt x="2837894" y="1491007"/>
                  <a:pt x="2838472" y="1469004"/>
                  <a:pt x="2852382" y="1460310"/>
                </a:cubicBezTo>
                <a:cubicBezTo>
                  <a:pt x="2876780" y="1445061"/>
                  <a:pt x="2934268" y="1433015"/>
                  <a:pt x="2934268" y="1433015"/>
                </a:cubicBezTo>
                <a:cubicBezTo>
                  <a:pt x="2938817" y="1419367"/>
                  <a:pt x="2933530" y="1392072"/>
                  <a:pt x="2947916" y="1392072"/>
                </a:cubicBezTo>
                <a:cubicBezTo>
                  <a:pt x="2962302" y="1392072"/>
                  <a:pt x="2957612" y="1419183"/>
                  <a:pt x="2961564" y="1433015"/>
                </a:cubicBezTo>
                <a:cubicBezTo>
                  <a:pt x="2966717" y="1451050"/>
                  <a:pt x="2970663" y="1469409"/>
                  <a:pt x="2975212" y="1487606"/>
                </a:cubicBezTo>
                <a:cubicBezTo>
                  <a:pt x="2979761" y="1569493"/>
                  <a:pt x="2957315" y="1657562"/>
                  <a:pt x="2988859" y="1733266"/>
                </a:cubicBezTo>
                <a:cubicBezTo>
                  <a:pt x="3001477" y="1763548"/>
                  <a:pt x="3025254" y="1678675"/>
                  <a:pt x="3043451" y="1651379"/>
                </a:cubicBezTo>
                <a:lnTo>
                  <a:pt x="3070746" y="1610436"/>
                </a:lnTo>
                <a:lnTo>
                  <a:pt x="3098042" y="1569493"/>
                </a:lnTo>
                <a:cubicBezTo>
                  <a:pt x="3176265" y="1686830"/>
                  <a:pt x="3082481" y="1538372"/>
                  <a:pt x="3138985" y="1651379"/>
                </a:cubicBezTo>
                <a:cubicBezTo>
                  <a:pt x="3146320" y="1666050"/>
                  <a:pt x="3158945" y="1677651"/>
                  <a:pt x="3166280" y="1692322"/>
                </a:cubicBezTo>
                <a:cubicBezTo>
                  <a:pt x="3172714" y="1705189"/>
                  <a:pt x="3173494" y="1720399"/>
                  <a:pt x="3179928" y="1733266"/>
                </a:cubicBezTo>
                <a:cubicBezTo>
                  <a:pt x="3198928" y="1771266"/>
                  <a:pt x="3217985" y="1784970"/>
                  <a:pt x="3248167" y="1815152"/>
                </a:cubicBezTo>
                <a:lnTo>
                  <a:pt x="3302758" y="1978925"/>
                </a:lnTo>
                <a:cubicBezTo>
                  <a:pt x="3307307" y="1992573"/>
                  <a:pt x="3302449" y="2016380"/>
                  <a:pt x="3316406" y="2019869"/>
                </a:cubicBezTo>
                <a:lnTo>
                  <a:pt x="3370997" y="2033516"/>
                </a:lnTo>
                <a:cubicBezTo>
                  <a:pt x="3384645" y="2028967"/>
                  <a:pt x="3402953" y="2031102"/>
                  <a:pt x="3411940" y="2019869"/>
                </a:cubicBezTo>
                <a:cubicBezTo>
                  <a:pt x="3423658" y="2005222"/>
                  <a:pt x="3420435" y="1983313"/>
                  <a:pt x="3425588" y="1965278"/>
                </a:cubicBezTo>
                <a:cubicBezTo>
                  <a:pt x="3429540" y="1951445"/>
                  <a:pt x="3435284" y="1938167"/>
                  <a:pt x="3439236" y="1924334"/>
                </a:cubicBezTo>
                <a:cubicBezTo>
                  <a:pt x="3444389" y="1906299"/>
                  <a:pt x="3447730" y="1887778"/>
                  <a:pt x="3452883" y="1869743"/>
                </a:cubicBezTo>
                <a:cubicBezTo>
                  <a:pt x="3461763" y="1838663"/>
                  <a:pt x="3469902" y="1811782"/>
                  <a:pt x="3493827" y="1787857"/>
                </a:cubicBezTo>
                <a:cubicBezTo>
                  <a:pt x="3505425" y="1776259"/>
                  <a:pt x="3521122" y="1769660"/>
                  <a:pt x="3534770" y="1760561"/>
                </a:cubicBezTo>
                <a:cubicBezTo>
                  <a:pt x="3535661" y="1764124"/>
                  <a:pt x="3554947" y="1847197"/>
                  <a:pt x="3562065" y="1856095"/>
                </a:cubicBezTo>
                <a:cubicBezTo>
                  <a:pt x="3572312" y="1868903"/>
                  <a:pt x="3589361" y="1874292"/>
                  <a:pt x="3603009" y="1883391"/>
                </a:cubicBezTo>
                <a:cubicBezTo>
                  <a:pt x="3616657" y="1878842"/>
                  <a:pt x="3632718" y="1878730"/>
                  <a:pt x="3643952" y="1869743"/>
                </a:cubicBezTo>
                <a:cubicBezTo>
                  <a:pt x="3656760" y="1859496"/>
                  <a:pt x="3660747" y="1841401"/>
                  <a:pt x="3671248" y="1828800"/>
                </a:cubicBezTo>
                <a:cubicBezTo>
                  <a:pt x="3683604" y="1813973"/>
                  <a:pt x="3698543" y="1801505"/>
                  <a:pt x="3712191" y="1787857"/>
                </a:cubicBezTo>
                <a:cubicBezTo>
                  <a:pt x="3716740" y="1774209"/>
                  <a:pt x="3712972" y="1753347"/>
                  <a:pt x="3725839" y="1746913"/>
                </a:cubicBezTo>
                <a:cubicBezTo>
                  <a:pt x="3738706" y="1740479"/>
                  <a:pt x="3754812" y="1752581"/>
                  <a:pt x="3766782" y="1760561"/>
                </a:cubicBezTo>
                <a:cubicBezTo>
                  <a:pt x="3782841" y="1771267"/>
                  <a:pt x="3792019" y="1790286"/>
                  <a:pt x="3807725" y="1801504"/>
                </a:cubicBezTo>
                <a:cubicBezTo>
                  <a:pt x="3824280" y="1813329"/>
                  <a:pt x="3844119" y="1819701"/>
                  <a:pt x="3862316" y="1828800"/>
                </a:cubicBezTo>
                <a:cubicBezTo>
                  <a:pt x="3875964" y="1824251"/>
                  <a:pt x="3890036" y="1820819"/>
                  <a:pt x="3903259" y="1815152"/>
                </a:cubicBezTo>
                <a:cubicBezTo>
                  <a:pt x="3930747" y="1803371"/>
                  <a:pt x="3974602" y="1780721"/>
                  <a:pt x="3998794" y="1760561"/>
                </a:cubicBezTo>
                <a:cubicBezTo>
                  <a:pt x="4013621" y="1748205"/>
                  <a:pt x="4023678" y="1730324"/>
                  <a:pt x="4039737" y="1719618"/>
                </a:cubicBezTo>
                <a:cubicBezTo>
                  <a:pt x="4051485" y="1711786"/>
                  <a:pt x="4127991" y="1694142"/>
                  <a:pt x="4135271" y="1692322"/>
                </a:cubicBezTo>
                <a:cubicBezTo>
                  <a:pt x="4148919" y="1696871"/>
                  <a:pt x="4166042" y="1695797"/>
                  <a:pt x="4176215" y="1705970"/>
                </a:cubicBezTo>
                <a:cubicBezTo>
                  <a:pt x="4186387" y="1716142"/>
                  <a:pt x="4183429" y="1734046"/>
                  <a:pt x="4189862" y="1746913"/>
                </a:cubicBezTo>
                <a:cubicBezTo>
                  <a:pt x="4197198" y="1761584"/>
                  <a:pt x="4209822" y="1773186"/>
                  <a:pt x="4217158" y="1787857"/>
                </a:cubicBezTo>
                <a:cubicBezTo>
                  <a:pt x="4223592" y="1800724"/>
                  <a:pt x="4220634" y="1818628"/>
                  <a:pt x="4230806" y="1828800"/>
                </a:cubicBezTo>
                <a:cubicBezTo>
                  <a:pt x="4240978" y="1838972"/>
                  <a:pt x="4258101" y="1837899"/>
                  <a:pt x="4271749" y="1842448"/>
                </a:cubicBezTo>
                <a:cubicBezTo>
                  <a:pt x="4285397" y="1833349"/>
                  <a:pt x="4302445" y="1827960"/>
                  <a:pt x="4312692" y="1815152"/>
                </a:cubicBezTo>
                <a:cubicBezTo>
                  <a:pt x="4347805" y="1771260"/>
                  <a:pt x="4295558" y="1743427"/>
                  <a:pt x="4367283" y="1815152"/>
                </a:cubicBezTo>
                <a:cubicBezTo>
                  <a:pt x="4376274" y="1842124"/>
                  <a:pt x="4384176" y="1877798"/>
                  <a:pt x="4408227" y="1897039"/>
                </a:cubicBezTo>
                <a:cubicBezTo>
                  <a:pt x="4419460" y="1906026"/>
                  <a:pt x="4435522" y="1906138"/>
                  <a:pt x="4449170" y="1910687"/>
                </a:cubicBezTo>
                <a:cubicBezTo>
                  <a:pt x="4462818" y="1901588"/>
                  <a:pt x="4479866" y="1896199"/>
                  <a:pt x="4490113" y="1883391"/>
                </a:cubicBezTo>
                <a:cubicBezTo>
                  <a:pt x="4499100" y="1872157"/>
                  <a:pt x="4497327" y="1855315"/>
                  <a:pt x="4503761" y="1842448"/>
                </a:cubicBezTo>
                <a:cubicBezTo>
                  <a:pt x="4511097" y="1827777"/>
                  <a:pt x="4521958" y="1815152"/>
                  <a:pt x="4531057" y="1801504"/>
                </a:cubicBezTo>
                <a:cubicBezTo>
                  <a:pt x="4544705" y="1806053"/>
                  <a:pt x="4561828" y="1804980"/>
                  <a:pt x="4572000" y="1815152"/>
                </a:cubicBezTo>
                <a:cubicBezTo>
                  <a:pt x="4582172" y="1825324"/>
                  <a:pt x="4579214" y="1843228"/>
                  <a:pt x="4585648" y="1856095"/>
                </a:cubicBezTo>
                <a:cubicBezTo>
                  <a:pt x="4608395" y="1901589"/>
                  <a:pt x="4612941" y="1897038"/>
                  <a:pt x="4653886" y="1924334"/>
                </a:cubicBezTo>
                <a:cubicBezTo>
                  <a:pt x="4676632" y="1919785"/>
                  <a:pt x="4701377" y="1921061"/>
                  <a:pt x="4722125" y="1910687"/>
                </a:cubicBezTo>
                <a:cubicBezTo>
                  <a:pt x="4812470" y="1865514"/>
                  <a:pt x="4709223" y="1856281"/>
                  <a:pt x="4817659" y="1883391"/>
                </a:cubicBezTo>
                <a:cubicBezTo>
                  <a:pt x="4889971" y="1991858"/>
                  <a:pt x="4836242" y="1951048"/>
                  <a:pt x="4926842" y="1978925"/>
                </a:cubicBezTo>
                <a:cubicBezTo>
                  <a:pt x="4968091" y="1991617"/>
                  <a:pt x="5008728" y="2006221"/>
                  <a:pt x="5049671" y="2019869"/>
                </a:cubicBezTo>
                <a:lnTo>
                  <a:pt x="5090615" y="2033516"/>
                </a:lnTo>
                <a:cubicBezTo>
                  <a:pt x="5104263" y="1997122"/>
                  <a:pt x="5119267" y="1961208"/>
                  <a:pt x="5131558" y="1924334"/>
                </a:cubicBezTo>
                <a:cubicBezTo>
                  <a:pt x="5147218" y="1877353"/>
                  <a:pt x="5136521" y="1864780"/>
                  <a:pt x="5172501" y="1828800"/>
                </a:cubicBezTo>
                <a:cubicBezTo>
                  <a:pt x="5184100" y="1817201"/>
                  <a:pt x="5199797" y="1810603"/>
                  <a:pt x="5213445" y="1801504"/>
                </a:cubicBezTo>
                <a:cubicBezTo>
                  <a:pt x="5244309" y="1755208"/>
                  <a:pt x="5252338" y="1748963"/>
                  <a:pt x="5227092" y="177420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50131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19125"/>
            <a:ext cx="7772400" cy="1595438"/>
          </a:xfrm>
        </p:spPr>
        <p:txBody>
          <a:bodyPr/>
          <a:lstStyle/>
          <a:p>
            <a:pPr>
              <a:defRPr/>
            </a:pPr>
            <a:r>
              <a:rPr lang="fa-IR" sz="4800" b="1" dirty="0" smtClean="0">
                <a:solidFill>
                  <a:srgbClr val="FF0000"/>
                </a:solidFill>
              </a:rPr>
              <a:t>شکاف کیفیت</a:t>
            </a:r>
            <a:endParaRPr lang="en-US" sz="4800" b="1" dirty="0">
              <a:solidFill>
                <a:srgbClr val="FF0000"/>
              </a:solidFill>
            </a:endParaRPr>
          </a:p>
        </p:txBody>
      </p:sp>
      <p:graphicFrame>
        <p:nvGraphicFramePr>
          <p:cNvPr id="11" name="Content Placeholder 10"/>
          <p:cNvGraphicFramePr>
            <a:graphicFrameLocks noGrp="1"/>
          </p:cNvGraphicFramePr>
          <p:nvPr>
            <p:ph sz="quarter" idx="14"/>
            <p:extLst>
              <p:ext uri="{D42A27DB-BD31-4B8C-83A1-F6EECF244321}">
                <p14:modId xmlns:p14="http://schemas.microsoft.com/office/powerpoint/2010/main" val="4178576737"/>
              </p:ext>
            </p:extLst>
          </p:nvPr>
        </p:nvGraphicFramePr>
        <p:xfrm>
          <a:off x="990600" y="1752600"/>
          <a:ext cx="7541840" cy="4568825"/>
        </p:xfrm>
        <a:graphic>
          <a:graphicData uri="http://schemas.openxmlformats.org/drawingml/2006/table">
            <a:tbl>
              <a:tblPr firstRow="1" bandRow="1">
                <a:tableStyleId>{5C22544A-7EE6-4342-B048-85BDC9FD1C3A}</a:tableStyleId>
              </a:tblPr>
              <a:tblGrid>
                <a:gridCol w="2489200">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2563440">
                  <a:extLst>
                    <a:ext uri="{9D8B030D-6E8A-4147-A177-3AD203B41FA5}">
                      <a16:colId xmlns:a16="http://schemas.microsoft.com/office/drawing/2014/main" val="20002"/>
                    </a:ext>
                  </a:extLst>
                </a:gridCol>
              </a:tblGrid>
              <a:tr h="989008">
                <a:tc>
                  <a:txBody>
                    <a:bodyPr/>
                    <a:lstStyle/>
                    <a:p>
                      <a:pPr algn="ctr" rtl="1"/>
                      <a:r>
                        <a:rPr lang="fa-IR" sz="2400" b="1" dirty="0" smtClean="0">
                          <a:solidFill>
                            <a:srgbClr val="FF0000"/>
                          </a:solidFill>
                        </a:rPr>
                        <a:t>انتظارات</a:t>
                      </a:r>
                      <a:r>
                        <a:rPr lang="fa-IR" sz="2400" b="1" baseline="0" dirty="0" smtClean="0">
                          <a:solidFill>
                            <a:srgbClr val="FF0000"/>
                          </a:solidFill>
                        </a:rPr>
                        <a:t> مشتری</a:t>
                      </a:r>
                      <a:endParaRPr lang="en-US" sz="2400" b="1" dirty="0">
                        <a:solidFill>
                          <a:srgbClr val="FF0000"/>
                        </a:solidFill>
                      </a:endParaRPr>
                    </a:p>
                  </a:txBody>
                  <a:tcPr marT="45725" marB="45725">
                    <a:solidFill>
                      <a:srgbClr val="00B050"/>
                    </a:solidFill>
                  </a:tcPr>
                </a:tc>
                <a:tc>
                  <a:txBody>
                    <a:bodyPr/>
                    <a:lstStyle/>
                    <a:p>
                      <a:endParaRPr lang="fa-IR" sz="1800" dirty="0" smtClean="0"/>
                    </a:p>
                    <a:p>
                      <a:pPr algn="ctr"/>
                      <a:r>
                        <a:rPr lang="fa-IR" sz="2800" dirty="0" smtClean="0">
                          <a:solidFill>
                            <a:srgbClr val="FF0000"/>
                          </a:solidFill>
                        </a:rPr>
                        <a:t>درک نیازها</a:t>
                      </a:r>
                      <a:endParaRPr lang="en-US" sz="2800" dirty="0">
                        <a:solidFill>
                          <a:srgbClr val="FF0000"/>
                        </a:solidFill>
                      </a:endParaRPr>
                    </a:p>
                  </a:txBody>
                  <a:tcPr marT="45725" marB="45725">
                    <a:solidFill>
                      <a:srgbClr val="FFFF00"/>
                    </a:solidFill>
                  </a:tcPr>
                </a:tc>
                <a:tc>
                  <a:txBody>
                    <a:bodyPr/>
                    <a:lstStyle/>
                    <a:p>
                      <a:pPr algn="ctr" rtl="1"/>
                      <a:r>
                        <a:rPr lang="fa-IR" sz="2400" b="1" dirty="0" smtClean="0">
                          <a:solidFill>
                            <a:srgbClr val="FF0000"/>
                          </a:solidFill>
                        </a:rPr>
                        <a:t>شکاف تشخیص</a:t>
                      </a:r>
                      <a:endParaRPr lang="en-US" sz="2400" b="1" dirty="0">
                        <a:solidFill>
                          <a:srgbClr val="FF0000"/>
                        </a:solidFill>
                      </a:endParaRPr>
                    </a:p>
                  </a:txBody>
                  <a:tcPr marT="45725" marB="45725">
                    <a:blipFill>
                      <a:blip r:embed="rId3"/>
                      <a:tile tx="0" ty="0" sx="100000" sy="100000" flip="none" algn="tl"/>
                    </a:blipFill>
                  </a:tcPr>
                </a:tc>
                <a:extLst>
                  <a:ext uri="{0D108BD9-81ED-4DB2-BD59-A6C34878D82A}">
                    <a16:rowId xmlns:a16="http://schemas.microsoft.com/office/drawing/2014/main" val="10000"/>
                  </a:ext>
                </a:extLst>
              </a:tr>
              <a:tr h="931844">
                <a:tc>
                  <a:txBody>
                    <a:bodyPr/>
                    <a:lstStyle/>
                    <a:p>
                      <a:endParaRPr lang="en-US" sz="1800" dirty="0"/>
                    </a:p>
                  </a:txBody>
                  <a:tcPr marT="45725" marB="45725"/>
                </a:tc>
                <a:tc>
                  <a:txBody>
                    <a:bodyPr/>
                    <a:lstStyle/>
                    <a:p>
                      <a:pPr algn="r" rtl="1"/>
                      <a:endParaRPr lang="fa-IR" sz="2400" b="1" dirty="0" smtClean="0">
                        <a:solidFill>
                          <a:srgbClr val="7030A0"/>
                        </a:solidFill>
                      </a:endParaRPr>
                    </a:p>
                    <a:p>
                      <a:pPr algn="ctr" rtl="1"/>
                      <a:r>
                        <a:rPr lang="fa-IR" sz="2400" b="1" dirty="0" smtClean="0">
                          <a:solidFill>
                            <a:srgbClr val="7030A0"/>
                          </a:solidFill>
                        </a:rPr>
                        <a:t>طراحی محصول</a:t>
                      </a:r>
                      <a:endParaRPr lang="en-US" sz="2400" b="1" dirty="0">
                        <a:solidFill>
                          <a:srgbClr val="7030A0"/>
                        </a:solidFill>
                      </a:endParaRPr>
                    </a:p>
                  </a:txBody>
                  <a:tcPr marT="45725" marB="45725"/>
                </a:tc>
                <a:tc>
                  <a:txBody>
                    <a:bodyPr/>
                    <a:lstStyle/>
                    <a:p>
                      <a:pPr algn="r" rtl="1"/>
                      <a:r>
                        <a:rPr lang="fa-IR" sz="2400" b="1" dirty="0" smtClean="0">
                          <a:solidFill>
                            <a:srgbClr val="7030A0"/>
                          </a:solidFill>
                        </a:rPr>
                        <a:t>شکاف طراحی</a:t>
                      </a:r>
                      <a:endParaRPr lang="en-US" sz="2400" b="1" dirty="0">
                        <a:solidFill>
                          <a:srgbClr val="7030A0"/>
                        </a:solidFill>
                      </a:endParaRPr>
                    </a:p>
                  </a:txBody>
                  <a:tcPr marT="45725" marB="45725"/>
                </a:tc>
                <a:extLst>
                  <a:ext uri="{0D108BD9-81ED-4DB2-BD59-A6C34878D82A}">
                    <a16:rowId xmlns:a16="http://schemas.microsoft.com/office/drawing/2014/main" val="10001"/>
                  </a:ext>
                </a:extLst>
              </a:tr>
              <a:tr h="828305">
                <a:tc>
                  <a:txBody>
                    <a:bodyPr/>
                    <a:lstStyle/>
                    <a:p>
                      <a:pPr algn="ctr" rtl="1"/>
                      <a:r>
                        <a:rPr lang="fa-IR" sz="2400" b="1" dirty="0" smtClean="0">
                          <a:solidFill>
                            <a:srgbClr val="00B050"/>
                          </a:solidFill>
                        </a:rPr>
                        <a:t>شکاف کیفیت</a:t>
                      </a:r>
                      <a:endParaRPr lang="en-US" sz="2400" b="1" dirty="0">
                        <a:solidFill>
                          <a:srgbClr val="00B050"/>
                        </a:solidFill>
                      </a:endParaRPr>
                    </a:p>
                  </a:txBody>
                  <a:tcPr marT="45725" marB="45725"/>
                </a:tc>
                <a:tc>
                  <a:txBody>
                    <a:bodyPr/>
                    <a:lstStyle/>
                    <a:p>
                      <a:endParaRPr lang="fa-IR" sz="1800" dirty="0" smtClean="0"/>
                    </a:p>
                    <a:p>
                      <a:pPr algn="ctr" rtl="1"/>
                      <a:r>
                        <a:rPr lang="fa-IR" sz="2400" b="1" dirty="0" smtClean="0">
                          <a:solidFill>
                            <a:schemeClr val="tx1"/>
                          </a:solidFill>
                        </a:rPr>
                        <a:t>توانایی</a:t>
                      </a:r>
                      <a:r>
                        <a:rPr lang="fa-IR" sz="2400" b="1" baseline="0" dirty="0" smtClean="0">
                          <a:solidFill>
                            <a:schemeClr val="tx1"/>
                          </a:solidFill>
                        </a:rPr>
                        <a:t> در تحویل طرح</a:t>
                      </a:r>
                      <a:endParaRPr lang="en-US" sz="2400" b="1" dirty="0">
                        <a:solidFill>
                          <a:schemeClr val="tx1"/>
                        </a:solidFill>
                      </a:endParaRPr>
                    </a:p>
                  </a:txBody>
                  <a:tcPr marT="45725" marB="45725"/>
                </a:tc>
                <a:tc>
                  <a:txBody>
                    <a:bodyPr/>
                    <a:lstStyle/>
                    <a:p>
                      <a:pPr algn="r" rtl="1"/>
                      <a:r>
                        <a:rPr lang="fa-IR" sz="2400" b="1" dirty="0" smtClean="0">
                          <a:solidFill>
                            <a:schemeClr val="tx1"/>
                          </a:solidFill>
                        </a:rPr>
                        <a:t>شکاف فرآیند</a:t>
                      </a:r>
                      <a:endParaRPr lang="en-US" sz="2400" b="1" dirty="0">
                        <a:solidFill>
                          <a:schemeClr val="tx1"/>
                        </a:solidFill>
                      </a:endParaRPr>
                    </a:p>
                  </a:txBody>
                  <a:tcPr marT="45725" marB="45725"/>
                </a:tc>
                <a:extLst>
                  <a:ext uri="{0D108BD9-81ED-4DB2-BD59-A6C34878D82A}">
                    <a16:rowId xmlns:a16="http://schemas.microsoft.com/office/drawing/2014/main" val="10002"/>
                  </a:ext>
                </a:extLst>
              </a:tr>
              <a:tr h="828305">
                <a:tc>
                  <a:txBody>
                    <a:bodyPr/>
                    <a:lstStyle/>
                    <a:p>
                      <a:endParaRPr lang="en-US" sz="1800" dirty="0"/>
                    </a:p>
                  </a:txBody>
                  <a:tcPr marT="45725" marB="45725"/>
                </a:tc>
                <a:tc>
                  <a:txBody>
                    <a:bodyPr/>
                    <a:lstStyle/>
                    <a:p>
                      <a:pPr algn="r" rtl="1"/>
                      <a:endParaRPr lang="fa-IR" sz="1800" dirty="0" smtClean="0"/>
                    </a:p>
                    <a:p>
                      <a:pPr algn="ctr" rtl="1"/>
                      <a:r>
                        <a:rPr lang="fa-IR" sz="2400" b="1" dirty="0" smtClean="0">
                          <a:solidFill>
                            <a:srgbClr val="FF0000"/>
                          </a:solidFill>
                        </a:rPr>
                        <a:t>تحویل</a:t>
                      </a:r>
                      <a:r>
                        <a:rPr lang="fa-IR" sz="2400" b="1" baseline="0" dirty="0" smtClean="0">
                          <a:solidFill>
                            <a:srgbClr val="FF0000"/>
                          </a:solidFill>
                        </a:rPr>
                        <a:t> واقعی</a:t>
                      </a:r>
                      <a:endParaRPr lang="en-US" sz="2400" b="1" dirty="0">
                        <a:solidFill>
                          <a:srgbClr val="FF0000"/>
                        </a:solidFill>
                      </a:endParaRPr>
                    </a:p>
                  </a:txBody>
                  <a:tcPr marT="45725" marB="45725"/>
                </a:tc>
                <a:tc>
                  <a:txBody>
                    <a:bodyPr/>
                    <a:lstStyle/>
                    <a:p>
                      <a:endParaRPr lang="en-US" sz="1800"/>
                    </a:p>
                  </a:txBody>
                  <a:tcPr marT="45725" marB="45725"/>
                </a:tc>
                <a:extLst>
                  <a:ext uri="{0D108BD9-81ED-4DB2-BD59-A6C34878D82A}">
                    <a16:rowId xmlns:a16="http://schemas.microsoft.com/office/drawing/2014/main" val="10003"/>
                  </a:ext>
                </a:extLst>
              </a:tr>
              <a:tr h="991363">
                <a:tc>
                  <a:txBody>
                    <a:bodyPr/>
                    <a:lstStyle/>
                    <a:p>
                      <a:pPr algn="ctr" rtl="1"/>
                      <a:r>
                        <a:rPr lang="fa-IR" sz="2400" b="1" dirty="0" smtClean="0">
                          <a:solidFill>
                            <a:srgbClr val="FF0000"/>
                          </a:solidFill>
                        </a:rPr>
                        <a:t>درک مشتری از تحویل</a:t>
                      </a:r>
                      <a:endParaRPr lang="en-US" sz="2400" b="1" dirty="0">
                        <a:solidFill>
                          <a:srgbClr val="FF0000"/>
                        </a:solidFill>
                      </a:endParaRPr>
                    </a:p>
                  </a:txBody>
                  <a:tcPr marT="45725" marB="45725"/>
                </a:tc>
                <a:tc>
                  <a:txBody>
                    <a:bodyPr/>
                    <a:lstStyle/>
                    <a:p>
                      <a:endParaRPr lang="en-US" sz="1800"/>
                    </a:p>
                  </a:txBody>
                  <a:tcPr marT="45725" marB="45725"/>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dirty="0" smtClean="0">
                          <a:solidFill>
                            <a:srgbClr val="FF0000"/>
                          </a:solidFill>
                        </a:rPr>
                        <a:t>شکاف آگاهی ودرک</a:t>
                      </a:r>
                      <a:endParaRPr lang="en-US" sz="2400" b="1" dirty="0" smtClean="0">
                        <a:solidFill>
                          <a:srgbClr val="FF0000"/>
                        </a:solidFill>
                      </a:endParaRPr>
                    </a:p>
                    <a:p>
                      <a:pPr algn="r" rtl="1"/>
                      <a:endParaRPr lang="en-US" sz="1800" dirty="0"/>
                    </a:p>
                  </a:txBody>
                  <a:tcPr marT="45725" marB="45725"/>
                </a:tc>
                <a:extLst>
                  <a:ext uri="{0D108BD9-81ED-4DB2-BD59-A6C34878D82A}">
                    <a16:rowId xmlns:a16="http://schemas.microsoft.com/office/drawing/2014/main" val="10004"/>
                  </a:ext>
                </a:extLst>
              </a:tr>
            </a:tbl>
          </a:graphicData>
        </a:graphic>
      </p:graphicFrame>
      <p:cxnSp>
        <p:nvCxnSpPr>
          <p:cNvPr id="6" name="Straight Connector 5"/>
          <p:cNvCxnSpPr/>
          <p:nvPr/>
        </p:nvCxnSpPr>
        <p:spPr>
          <a:xfrm flipH="1">
            <a:off x="990600" y="1676400"/>
            <a:ext cx="7315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209800" y="4343400"/>
            <a:ext cx="0" cy="1066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209800" y="2819400"/>
            <a:ext cx="0" cy="8976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90600" y="6400800"/>
            <a:ext cx="7467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6841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95400"/>
          </a:xfrm>
        </p:spPr>
        <p:txBody>
          <a:bodyPr/>
          <a:lstStyle/>
          <a:p>
            <a:pPr>
              <a:defRPr/>
            </a:pPr>
            <a:r>
              <a:rPr lang="fa-IR" sz="4000" b="1" dirty="0" smtClean="0">
                <a:solidFill>
                  <a:srgbClr val="FF0000"/>
                </a:solidFill>
              </a:rPr>
              <a:t>راه حل طرح ریزی کیفیت</a:t>
            </a:r>
            <a:endParaRPr lang="en-US" sz="4000" b="1" dirty="0">
              <a:solidFill>
                <a:srgbClr val="FF0000"/>
              </a:solidFill>
            </a:endParaRPr>
          </a:p>
        </p:txBody>
      </p:sp>
      <p:sp>
        <p:nvSpPr>
          <p:cNvPr id="4" name="Content Placeholder 3"/>
          <p:cNvSpPr>
            <a:spLocks noGrp="1"/>
          </p:cNvSpPr>
          <p:nvPr>
            <p:ph sz="quarter" idx="14"/>
          </p:nvPr>
        </p:nvSpPr>
        <p:spPr>
          <a:xfrm>
            <a:off x="279400" y="1066800"/>
            <a:ext cx="8839200" cy="5410200"/>
          </a:xfrm>
        </p:spPr>
        <p:txBody>
          <a:bodyPr/>
          <a:lstStyle/>
          <a:p>
            <a:pPr algn="r" rtl="1">
              <a:defRPr/>
            </a:pPr>
            <a:r>
              <a:rPr lang="fa-IR" sz="2400" dirty="0" smtClean="0"/>
              <a:t>طرح ریزی کیفیت ,فرآیند ها , ابزارها وفنونی را برای مسدود کردن یا به حداقل رساندن هر یک از شکاف های فوق ارایه می نماید. .</a:t>
            </a:r>
          </a:p>
          <a:p>
            <a:pPr marL="457200" lvl="1" indent="0" algn="r" rtl="1">
              <a:buFont typeface="Arial" panose="020B0604020202020204" pitchFamily="34" charset="0"/>
              <a:buNone/>
              <a:defRPr/>
            </a:pPr>
            <a:r>
              <a:rPr lang="fa-IR" sz="2800" b="1" dirty="0" smtClean="0">
                <a:solidFill>
                  <a:srgbClr val="0070C0"/>
                </a:solidFill>
              </a:rPr>
              <a:t>مراحل طرح ریزی کیفیت در ذیل آمده است :</a:t>
            </a:r>
          </a:p>
          <a:p>
            <a:pPr marL="914400" lvl="1" indent="-457200" algn="r" rtl="1">
              <a:buFont typeface="+mj-lt"/>
              <a:buAutoNum type="arabicPeriod"/>
              <a:defRPr/>
            </a:pPr>
            <a:r>
              <a:rPr lang="fa-IR" sz="2800" b="1" dirty="0" smtClean="0">
                <a:solidFill>
                  <a:srgbClr val="008000"/>
                </a:solidFill>
              </a:rPr>
              <a:t>استقرارپروژه</a:t>
            </a:r>
            <a:r>
              <a:rPr lang="fa-IR" sz="1600" b="1" dirty="0" smtClean="0">
                <a:solidFill>
                  <a:srgbClr val="FF0000"/>
                </a:solidFill>
              </a:rPr>
              <a:t>(تعیین اولویت , آماده کردین یک وضعیت ماموریتی , تعیین تیم , برنامه ریزی پروژه ) </a:t>
            </a:r>
          </a:p>
          <a:p>
            <a:pPr marL="914400" lvl="1" indent="-457200" algn="r" rtl="1">
              <a:buFont typeface="+mj-lt"/>
              <a:buAutoNum type="arabicPeriod"/>
              <a:defRPr/>
            </a:pPr>
            <a:r>
              <a:rPr lang="fa-IR" sz="2800" b="1" dirty="0" smtClean="0">
                <a:solidFill>
                  <a:srgbClr val="008000"/>
                </a:solidFill>
              </a:rPr>
              <a:t>تعیین مشتریان      </a:t>
            </a:r>
            <a:r>
              <a:rPr lang="fa-IR" b="1" dirty="0" smtClean="0">
                <a:solidFill>
                  <a:srgbClr val="FF0000"/>
                </a:solidFill>
              </a:rPr>
              <a:t>( 1- مشتریان داخلی , 2- مشتریان خارجی )</a:t>
            </a:r>
          </a:p>
          <a:p>
            <a:pPr marL="914400" lvl="1" indent="-457200" algn="r" rtl="1">
              <a:buFont typeface="+mj-lt"/>
              <a:buAutoNum type="arabicPeriod"/>
              <a:defRPr/>
            </a:pPr>
            <a:r>
              <a:rPr lang="fa-IR" sz="2800" b="1" dirty="0" smtClean="0">
                <a:solidFill>
                  <a:srgbClr val="008000"/>
                </a:solidFill>
              </a:rPr>
              <a:t>تشخیص نیازها ی مشتریان </a:t>
            </a:r>
            <a:r>
              <a:rPr lang="fa-IR" sz="1400" b="1" dirty="0" smtClean="0">
                <a:solidFill>
                  <a:srgbClr val="008000"/>
                </a:solidFill>
              </a:rPr>
              <a:t>(</a:t>
            </a:r>
            <a:r>
              <a:rPr lang="fa-IR" sz="1600" b="1" dirty="0" smtClean="0">
                <a:solidFill>
                  <a:srgbClr val="FF0000"/>
                </a:solidFill>
              </a:rPr>
              <a:t> برنامه ریزی  , تحلیل واولویت بندی ,ترجمه نیاز , اسقرارواحد های اندازه گیری)</a:t>
            </a:r>
          </a:p>
          <a:p>
            <a:pPr marL="914400" lvl="1" indent="-457200" algn="r" rtl="1">
              <a:buFont typeface="+mj-lt"/>
              <a:buAutoNum type="arabicPeriod"/>
              <a:defRPr/>
            </a:pPr>
            <a:r>
              <a:rPr lang="fa-IR" sz="2800" b="1" dirty="0" smtClean="0">
                <a:solidFill>
                  <a:srgbClr val="008000"/>
                </a:solidFill>
              </a:rPr>
              <a:t>توسعه محصول </a:t>
            </a:r>
            <a:r>
              <a:rPr lang="fa-IR" sz="1400" b="1" dirty="0" smtClean="0">
                <a:solidFill>
                  <a:srgbClr val="FF0000"/>
                </a:solidFill>
              </a:rPr>
              <a:t>(تعیین اینکه کدام هدف وویژگی محصول برای مشتری مهم است , تعیین چگونگی تحویل صحیح )</a:t>
            </a:r>
          </a:p>
          <a:p>
            <a:pPr marL="914400" lvl="1" indent="-457200" algn="r" rtl="1">
              <a:buFont typeface="+mj-lt"/>
              <a:buAutoNum type="arabicPeriod"/>
              <a:defRPr/>
            </a:pPr>
            <a:r>
              <a:rPr lang="fa-IR" sz="2800" b="1" dirty="0" smtClean="0">
                <a:solidFill>
                  <a:srgbClr val="008000"/>
                </a:solidFill>
              </a:rPr>
              <a:t>توسعه فرآیند </a:t>
            </a:r>
          </a:p>
          <a:p>
            <a:pPr marL="914400" lvl="1" indent="-457200" algn="r" rtl="1">
              <a:buFont typeface="+mj-lt"/>
              <a:buAutoNum type="arabicPeriod"/>
              <a:defRPr/>
            </a:pPr>
            <a:r>
              <a:rPr lang="fa-IR" sz="2800" b="1" dirty="0" smtClean="0">
                <a:solidFill>
                  <a:srgbClr val="008000"/>
                </a:solidFill>
              </a:rPr>
              <a:t>توسعه کنترل</a:t>
            </a:r>
          </a:p>
        </p:txBody>
      </p:sp>
    </p:spTree>
    <p:extLst>
      <p:ext uri="{BB962C8B-B14F-4D97-AF65-F5344CB8AC3E}">
        <p14:creationId xmlns:p14="http://schemas.microsoft.com/office/powerpoint/2010/main" val="3229828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 y="685800"/>
            <a:ext cx="8572500" cy="1752600"/>
          </a:xfrm>
        </p:spPr>
        <p:txBody>
          <a:bodyPr>
            <a:normAutofit fontScale="90000"/>
          </a:bodyPr>
          <a:lstStyle/>
          <a:p>
            <a:pPr algn="r" rtl="1">
              <a:defRPr/>
            </a:pPr>
            <a:r>
              <a:rPr lang="fa-IR" b="1" dirty="0" smtClean="0">
                <a:solidFill>
                  <a:srgbClr val="FF0000"/>
                </a:solidFill>
              </a:rPr>
              <a:t>توسعه فرآیند :</a:t>
            </a:r>
            <a:br>
              <a:rPr lang="fa-IR" b="1" dirty="0" smtClean="0">
                <a:solidFill>
                  <a:srgbClr val="FF0000"/>
                </a:solidFill>
              </a:rPr>
            </a:br>
            <a:r>
              <a:rPr lang="fa-IR" sz="2200" b="1" dirty="0" smtClean="0">
                <a:cs typeface="+mn-cs"/>
              </a:rPr>
              <a:t>پس از آنکه ویژگی ها , مشخصات فنی , قطعات واجزاء محصول تعیین گردید, باید فرآیند های لازم برای تولید این محصول طراحی گردد . این فرآیند ها شامل کلیه فعالیت های تامین مواد وقطعات , انتخاب پیمانکار , حمل ونقل , کلیه فرآیند های تولید , بسته بندی  , انبارش و ....</a:t>
            </a:r>
            <a:r>
              <a:rPr lang="fa-IR" b="1" dirty="0" smtClean="0">
                <a:solidFill>
                  <a:srgbClr val="FF0000"/>
                </a:solidFill>
                <a:cs typeface="+mn-cs"/>
              </a:rPr>
              <a:t> </a:t>
            </a:r>
            <a:br>
              <a:rPr lang="fa-IR" b="1" dirty="0" smtClean="0">
                <a:solidFill>
                  <a:srgbClr val="FF0000"/>
                </a:solidFill>
                <a:cs typeface="+mn-cs"/>
              </a:rPr>
            </a:br>
            <a:r>
              <a:rPr lang="fa-IR" sz="2200" b="1" dirty="0" smtClean="0">
                <a:cs typeface="+mn-cs"/>
              </a:rPr>
              <a:t>را شامل می گردد. </a:t>
            </a:r>
            <a:br>
              <a:rPr lang="fa-IR" sz="2200" b="1" dirty="0" smtClean="0">
                <a:cs typeface="+mn-cs"/>
              </a:rPr>
            </a:br>
            <a:r>
              <a:rPr lang="fa-IR" sz="2200" b="1" dirty="0" smtClean="0">
                <a:cs typeface="+mn-cs"/>
              </a:rPr>
              <a:t/>
            </a:r>
            <a:br>
              <a:rPr lang="fa-IR" sz="2200" b="1" dirty="0" smtClean="0">
                <a:cs typeface="+mn-cs"/>
              </a:rPr>
            </a:br>
            <a:r>
              <a:rPr lang="fa-IR" b="1" dirty="0" smtClean="0">
                <a:solidFill>
                  <a:srgbClr val="0070C0"/>
                </a:solidFill>
                <a:cs typeface="+mn-cs"/>
              </a:rPr>
              <a:t>فعالیت های عمده در توسعه فرآیند :</a:t>
            </a:r>
            <a:r>
              <a:rPr lang="fa-IR" sz="2200" b="1" dirty="0" smtClean="0">
                <a:cs typeface="+mn-cs"/>
              </a:rPr>
              <a:t/>
            </a:r>
            <a:br>
              <a:rPr lang="fa-IR" sz="2200" b="1" dirty="0" smtClean="0">
                <a:cs typeface="+mn-cs"/>
              </a:rPr>
            </a:br>
            <a:endParaRPr lang="en-US" sz="2200" b="1" dirty="0">
              <a:cs typeface="+mn-cs"/>
            </a:endParaRPr>
          </a:p>
        </p:txBody>
      </p:sp>
      <p:sp>
        <p:nvSpPr>
          <p:cNvPr id="3" name="Content Placeholder 2"/>
          <p:cNvSpPr>
            <a:spLocks noGrp="1"/>
          </p:cNvSpPr>
          <p:nvPr>
            <p:ph sz="quarter" idx="13"/>
          </p:nvPr>
        </p:nvSpPr>
        <p:spPr>
          <a:xfrm>
            <a:off x="76200" y="2819400"/>
            <a:ext cx="4953000" cy="2286000"/>
          </a:xfrm>
          <a:ln>
            <a:solidFill>
              <a:srgbClr val="FF0000"/>
            </a:solidFill>
          </a:ln>
        </p:spPr>
        <p:txBody>
          <a:bodyPr/>
          <a:lstStyle/>
          <a:p>
            <a:pPr marL="457200" lvl="1" indent="0" algn="r" rtl="1">
              <a:buFont typeface="Arial" panose="020B0604020202020204" pitchFamily="34" charset="0"/>
              <a:buNone/>
              <a:defRPr/>
            </a:pPr>
            <a:r>
              <a:rPr lang="fa-IR" b="1" dirty="0">
                <a:solidFill>
                  <a:srgbClr val="FF0000"/>
                </a:solidFill>
              </a:rPr>
              <a:t>7</a:t>
            </a:r>
            <a:r>
              <a:rPr lang="fa-IR" b="1" dirty="0" smtClean="0">
                <a:solidFill>
                  <a:srgbClr val="FF0000"/>
                </a:solidFill>
              </a:rPr>
              <a:t>- طراحی برای خطاهای انسانی وفاکتور های بحرانی</a:t>
            </a:r>
          </a:p>
          <a:p>
            <a:pPr marL="457200" lvl="1" indent="0" algn="r" rtl="1">
              <a:buFont typeface="Arial" panose="020B0604020202020204" pitchFamily="34" charset="0"/>
              <a:buNone/>
              <a:defRPr/>
            </a:pPr>
            <a:r>
              <a:rPr lang="fa-IR" b="1" dirty="0" smtClean="0">
                <a:solidFill>
                  <a:srgbClr val="FF0000"/>
                </a:solidFill>
              </a:rPr>
              <a:t>8- بهینه سازی اهداف وویژگی های فرآیند</a:t>
            </a:r>
          </a:p>
          <a:p>
            <a:pPr marL="457200" lvl="1" indent="0" algn="r" rtl="1">
              <a:buFont typeface="Arial" panose="020B0604020202020204" pitchFamily="34" charset="0"/>
              <a:buNone/>
              <a:defRPr/>
            </a:pPr>
            <a:r>
              <a:rPr lang="fa-IR" b="1" dirty="0" smtClean="0">
                <a:solidFill>
                  <a:srgbClr val="FF0000"/>
                </a:solidFill>
              </a:rPr>
              <a:t>9- استقرار قابلیت فرآیند </a:t>
            </a:r>
          </a:p>
          <a:p>
            <a:pPr marL="457200" lvl="1" indent="0" algn="r" rtl="1">
              <a:buFont typeface="Arial" panose="020B0604020202020204" pitchFamily="34" charset="0"/>
              <a:buNone/>
              <a:defRPr/>
            </a:pPr>
            <a:r>
              <a:rPr lang="fa-IR" b="1" dirty="0" smtClean="0">
                <a:solidFill>
                  <a:srgbClr val="FF0000"/>
                </a:solidFill>
              </a:rPr>
              <a:t>10- تنظیم وانتشار اهداف وویژگی های فرآیند</a:t>
            </a:r>
          </a:p>
          <a:p>
            <a:pPr marL="457200" lvl="1" indent="0" algn="r" rtl="1">
              <a:buFont typeface="Arial" panose="020B0604020202020204" pitchFamily="34" charset="0"/>
              <a:buNone/>
              <a:defRPr/>
            </a:pPr>
            <a:r>
              <a:rPr lang="fa-IR" b="1" dirty="0" smtClean="0">
                <a:solidFill>
                  <a:srgbClr val="FF0000"/>
                </a:solidFill>
              </a:rPr>
              <a:t>11-تنظیم وانتشار طرح فرآیند نهایی</a:t>
            </a:r>
          </a:p>
          <a:p>
            <a:pPr marL="0" indent="0" algn="r" rtl="1">
              <a:buFont typeface="Arial" panose="020B0604020202020204" pitchFamily="34" charset="0"/>
              <a:buNone/>
              <a:defRPr/>
            </a:pPr>
            <a:endParaRPr lang="en-US" dirty="0"/>
          </a:p>
        </p:txBody>
      </p:sp>
      <p:sp>
        <p:nvSpPr>
          <p:cNvPr id="4" name="Content Placeholder 3"/>
          <p:cNvSpPr>
            <a:spLocks noGrp="1"/>
          </p:cNvSpPr>
          <p:nvPr>
            <p:ph sz="quarter" idx="14"/>
          </p:nvPr>
        </p:nvSpPr>
        <p:spPr>
          <a:xfrm>
            <a:off x="4495800" y="2819400"/>
            <a:ext cx="4267200" cy="2971800"/>
          </a:xfrm>
          <a:ln>
            <a:solidFill>
              <a:srgbClr val="0070C0"/>
            </a:solidFill>
          </a:ln>
        </p:spPr>
        <p:txBody>
          <a:bodyPr>
            <a:normAutofit fontScale="92500" lnSpcReduction="10000"/>
          </a:bodyPr>
          <a:lstStyle/>
          <a:p>
            <a:pPr marL="457200" indent="-457200" algn="r" rtl="1">
              <a:buFont typeface="+mj-lt"/>
              <a:buAutoNum type="arabicPeriod"/>
              <a:defRPr/>
            </a:pPr>
            <a:r>
              <a:rPr lang="fa-IR" b="1" dirty="0" smtClean="0">
                <a:solidFill>
                  <a:srgbClr val="FF0000"/>
                </a:solidFill>
              </a:rPr>
              <a:t>بازنگری اهداف محصول </a:t>
            </a:r>
          </a:p>
          <a:p>
            <a:pPr marL="457200" indent="-457200" algn="r" rtl="1">
              <a:buFont typeface="+mj-lt"/>
              <a:buAutoNum type="arabicPeriod"/>
              <a:defRPr/>
            </a:pPr>
            <a:r>
              <a:rPr lang="fa-IR" b="1" dirty="0" smtClean="0">
                <a:solidFill>
                  <a:srgbClr val="FF0000"/>
                </a:solidFill>
              </a:rPr>
              <a:t>تعیین شرایط عملیات </a:t>
            </a:r>
          </a:p>
          <a:p>
            <a:pPr marL="457200" indent="-457200" algn="r" rtl="1">
              <a:buFont typeface="+mj-lt"/>
              <a:buAutoNum type="arabicPeriod"/>
              <a:defRPr/>
            </a:pPr>
            <a:r>
              <a:rPr lang="fa-IR" b="1" dirty="0" smtClean="0">
                <a:solidFill>
                  <a:srgbClr val="FF0000"/>
                </a:solidFill>
              </a:rPr>
              <a:t>جمع آوری اطلاعات مربوط به فرآیندها</a:t>
            </a:r>
          </a:p>
          <a:p>
            <a:pPr marL="457200" indent="-457200" algn="r" rtl="1">
              <a:buFont typeface="+mj-lt"/>
              <a:buAutoNum type="arabicPeriod"/>
              <a:defRPr/>
            </a:pPr>
            <a:r>
              <a:rPr lang="fa-IR" b="1" dirty="0" smtClean="0">
                <a:solidFill>
                  <a:srgbClr val="FF0000"/>
                </a:solidFill>
              </a:rPr>
              <a:t>انتخاب طرح فرآیند کلی</a:t>
            </a:r>
          </a:p>
          <a:p>
            <a:pPr marL="457200" indent="-457200" algn="r" rtl="1">
              <a:buFont typeface="+mj-lt"/>
              <a:buAutoNum type="arabicPeriod"/>
              <a:defRPr/>
            </a:pPr>
            <a:r>
              <a:rPr lang="fa-IR" b="1" dirty="0" smtClean="0">
                <a:solidFill>
                  <a:srgbClr val="FF0000"/>
                </a:solidFill>
              </a:rPr>
              <a:t>تعیین اهداف وویژگی های فرآیند</a:t>
            </a:r>
          </a:p>
          <a:p>
            <a:pPr marL="457200" indent="-457200" algn="r" rtl="1">
              <a:buFont typeface="+mj-lt"/>
              <a:buAutoNum type="arabicPeriod"/>
              <a:defRPr/>
            </a:pPr>
            <a:r>
              <a:rPr lang="fa-IR" sz="1900" b="1" dirty="0" smtClean="0">
                <a:solidFill>
                  <a:srgbClr val="FF0000"/>
                </a:solidFill>
              </a:rPr>
              <a:t>تعیین اهداف وویژگی های فرآیند بصورت تفصیلی</a:t>
            </a:r>
            <a:endParaRPr lang="en-US" sz="1900" b="1" dirty="0">
              <a:solidFill>
                <a:srgbClr val="FF0000"/>
              </a:solidFill>
            </a:endParaRPr>
          </a:p>
        </p:txBody>
      </p:sp>
    </p:spTree>
    <p:extLst>
      <p:ext uri="{BB962C8B-B14F-4D97-AF65-F5344CB8AC3E}">
        <p14:creationId xmlns:p14="http://schemas.microsoft.com/office/powerpoint/2010/main" val="230952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1200" y="619125"/>
            <a:ext cx="2667000" cy="828675"/>
          </a:xfrm>
        </p:spPr>
        <p:txBody>
          <a:bodyPr/>
          <a:lstStyle/>
          <a:p>
            <a:pPr>
              <a:defRPr/>
            </a:pPr>
            <a:r>
              <a:rPr lang="fa-IR" b="1" dirty="0" smtClean="0">
                <a:solidFill>
                  <a:srgbClr val="FF0000"/>
                </a:solidFill>
              </a:rPr>
              <a:t>مدیریت کیفیت :</a:t>
            </a:r>
            <a:endParaRPr lang="en-US" b="1" dirty="0">
              <a:solidFill>
                <a:srgbClr val="FF0000"/>
              </a:solidFill>
            </a:endParaRPr>
          </a:p>
        </p:txBody>
      </p:sp>
      <p:graphicFrame>
        <p:nvGraphicFramePr>
          <p:cNvPr id="5" name="Content Placeholder 4"/>
          <p:cNvGraphicFramePr>
            <a:graphicFrameLocks noGrp="1"/>
          </p:cNvGraphicFramePr>
          <p:nvPr>
            <p:ph sz="quarter" idx="13"/>
          </p:nvPr>
        </p:nvGraphicFramePr>
        <p:xfrm>
          <a:off x="152400" y="2895600"/>
          <a:ext cx="8991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sz="quarter" idx="14"/>
          </p:nvPr>
        </p:nvSpPr>
        <p:spPr>
          <a:xfrm>
            <a:off x="304800" y="1600200"/>
            <a:ext cx="8686800" cy="990600"/>
          </a:xfrm>
        </p:spPr>
        <p:txBody>
          <a:bodyPr/>
          <a:lstStyle/>
          <a:p>
            <a:pPr algn="r" rtl="1">
              <a:defRPr/>
            </a:pPr>
            <a:r>
              <a:rPr lang="fa-IR" sz="2400" dirty="0" smtClean="0"/>
              <a:t>مدیریت کیفیت تمامی فعالیت هایی که برای برنامه ریزی برای کیفیت وبرآورده کردن اهداف کیفیت در یک سازمان لازم است را در برمیگیرد</a:t>
            </a:r>
            <a:endParaRPr lang="en-US" sz="2400" dirty="0"/>
          </a:p>
        </p:txBody>
      </p:sp>
    </p:spTree>
    <p:extLst>
      <p:ext uri="{BB962C8B-B14F-4D97-AF65-F5344CB8AC3E}">
        <p14:creationId xmlns:p14="http://schemas.microsoft.com/office/powerpoint/2010/main" val="4020060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371600"/>
          </a:xfrm>
        </p:spPr>
        <p:txBody>
          <a:bodyPr/>
          <a:lstStyle/>
          <a:p>
            <a:pPr algn="r" rtl="1">
              <a:defRPr/>
            </a:pPr>
            <a:r>
              <a:rPr lang="fa-IR" b="1" dirty="0" smtClean="0">
                <a:solidFill>
                  <a:srgbClr val="FF0000"/>
                </a:solidFill>
              </a:rPr>
              <a:t>برنامه ریزی کیفیت</a:t>
            </a:r>
            <a:r>
              <a:rPr lang="fa-IR" dirty="0" smtClean="0">
                <a:solidFill>
                  <a:srgbClr val="FF0000"/>
                </a:solidFill>
              </a:rPr>
              <a:t> :</a:t>
            </a:r>
            <a:br>
              <a:rPr lang="fa-IR" dirty="0" smtClean="0">
                <a:solidFill>
                  <a:srgbClr val="FF0000"/>
                </a:solidFill>
              </a:rPr>
            </a:br>
            <a:r>
              <a:rPr lang="fa-IR" sz="2200" dirty="0" smtClean="0"/>
              <a:t>برنامه ریزی کیفیت شامل چهار بخش اصلی می باشد </a:t>
            </a:r>
            <a:endParaRPr lang="en-US" sz="2200" dirty="0"/>
          </a:p>
        </p:txBody>
      </p:sp>
      <p:sp>
        <p:nvSpPr>
          <p:cNvPr id="4" name="Content Placeholder 3"/>
          <p:cNvSpPr>
            <a:spLocks noGrp="1"/>
          </p:cNvSpPr>
          <p:nvPr>
            <p:ph sz="quarter" idx="14"/>
          </p:nvPr>
        </p:nvSpPr>
        <p:spPr>
          <a:xfrm>
            <a:off x="228600" y="1524000"/>
            <a:ext cx="8763000" cy="4800600"/>
          </a:xfrm>
        </p:spPr>
        <p:txBody>
          <a:bodyPr/>
          <a:lstStyle/>
          <a:p>
            <a:pPr marL="0" indent="0" algn="r" rtl="1">
              <a:buFont typeface="Arial" panose="020B0604020202020204" pitchFamily="34" charset="0"/>
              <a:buNone/>
              <a:defRPr/>
            </a:pPr>
            <a:r>
              <a:rPr lang="fa-IR" sz="2800" b="1" dirty="0" smtClean="0">
                <a:solidFill>
                  <a:srgbClr val="FF0000"/>
                </a:solidFill>
              </a:rPr>
              <a:t>1- اسقرار اهداف کیفیت :</a:t>
            </a:r>
            <a:r>
              <a:rPr lang="fa-IR" sz="2800" b="1" dirty="0" smtClean="0"/>
              <a:t> </a:t>
            </a:r>
            <a:r>
              <a:rPr lang="fa-IR" dirty="0" smtClean="0"/>
              <a:t>کلیه اهداف بلند مدت و کوتاه مدت بهبود کیفیت , چه کمی وچه کیفی را در برمی گیرد</a:t>
            </a:r>
          </a:p>
          <a:p>
            <a:pPr marL="457200" indent="-457200" algn="r" rtl="1">
              <a:buFont typeface="+mj-lt"/>
              <a:buAutoNum type="arabicPeriod"/>
              <a:defRPr/>
            </a:pPr>
            <a:endParaRPr lang="fa-IR" dirty="0"/>
          </a:p>
          <a:p>
            <a:pPr marL="0" indent="0" algn="r" rtl="1">
              <a:buFont typeface="Arial" panose="020B0604020202020204" pitchFamily="34" charset="0"/>
              <a:buNone/>
              <a:defRPr/>
            </a:pPr>
            <a:r>
              <a:rPr lang="fa-IR" dirty="0" smtClean="0"/>
              <a:t>     اهداف بلند مدت</a:t>
            </a:r>
          </a:p>
          <a:p>
            <a:pPr marL="457200" indent="-457200" algn="r" rtl="1">
              <a:buFont typeface="+mj-lt"/>
              <a:buAutoNum type="arabicPeriod"/>
              <a:defRPr/>
            </a:pPr>
            <a:endParaRPr lang="en-US" dirty="0"/>
          </a:p>
        </p:txBody>
      </p:sp>
      <p:graphicFrame>
        <p:nvGraphicFramePr>
          <p:cNvPr id="48132" name="Chart 6"/>
          <p:cNvGraphicFramePr>
            <a:graphicFrameLocks/>
          </p:cNvGraphicFramePr>
          <p:nvPr/>
        </p:nvGraphicFramePr>
        <p:xfrm>
          <a:off x="-50800" y="2540000"/>
          <a:ext cx="8788400" cy="3835400"/>
        </p:xfrm>
        <a:graphic>
          <a:graphicData uri="http://schemas.openxmlformats.org/presentationml/2006/ole">
            <mc:AlternateContent xmlns:mc="http://schemas.openxmlformats.org/markup-compatibility/2006">
              <mc:Choice xmlns:v="urn:schemas-microsoft-com:vml" Requires="v">
                <p:oleObj spid="_x0000_s1032" name="Chart" r:id="rId3" imgW="8797290" imgH="3840813" progId="Excel.Chart.8">
                  <p:embed/>
                </p:oleObj>
              </mc:Choice>
              <mc:Fallback>
                <p:oleObj name="Chart" r:id="rId3" imgW="8797290" imgH="3840813"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2540000"/>
                        <a:ext cx="87884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93340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randombar(horizontal)">
                                      <p:cBhvr>
                                        <p:cTn id="7"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813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3800" y="619125"/>
            <a:ext cx="4724400" cy="904875"/>
          </a:xfrm>
        </p:spPr>
        <p:txBody>
          <a:bodyPr>
            <a:normAutofit fontScale="90000"/>
          </a:bodyPr>
          <a:lstStyle/>
          <a:p>
            <a:pPr>
              <a:defRPr/>
            </a:pPr>
            <a:r>
              <a:rPr lang="fa-IR" b="1" dirty="0" smtClean="0">
                <a:solidFill>
                  <a:srgbClr val="FF0000"/>
                </a:solidFill>
              </a:rPr>
              <a:t> 2- تعیین نیازمندی های کیفیت :</a:t>
            </a:r>
            <a:endParaRPr lang="en-US" b="1" dirty="0">
              <a:solidFill>
                <a:srgbClr val="FF0000"/>
              </a:solidFill>
            </a:endParaRPr>
          </a:p>
        </p:txBody>
      </p:sp>
      <p:sp>
        <p:nvSpPr>
          <p:cNvPr id="4" name="Content Placeholder 3"/>
          <p:cNvSpPr>
            <a:spLocks noGrp="1"/>
          </p:cNvSpPr>
          <p:nvPr>
            <p:ph sz="quarter" idx="14"/>
          </p:nvPr>
        </p:nvSpPr>
        <p:spPr>
          <a:xfrm>
            <a:off x="179512" y="1844824"/>
            <a:ext cx="8839200" cy="3962400"/>
          </a:xfrm>
        </p:spPr>
        <p:txBody>
          <a:bodyPr>
            <a:noAutofit/>
          </a:bodyPr>
          <a:lstStyle/>
          <a:p>
            <a:pPr algn="r" rtl="1">
              <a:defRPr/>
            </a:pPr>
            <a:r>
              <a:rPr lang="fa-IR" sz="2400" b="1" dirty="0" smtClean="0"/>
              <a:t>نیازمندی های کیفیت را می توان به دو دسته اصلی تقسیم بندی کرد : </a:t>
            </a:r>
          </a:p>
          <a:p>
            <a:pPr marL="0" indent="0" algn="r" rtl="1">
              <a:buFont typeface="Arial" panose="020B0604020202020204" pitchFamily="34" charset="0"/>
              <a:buNone/>
              <a:defRPr/>
            </a:pPr>
            <a:r>
              <a:rPr lang="fa-IR" sz="2400" b="1" dirty="0">
                <a:solidFill>
                  <a:srgbClr val="FF0000"/>
                </a:solidFill>
              </a:rPr>
              <a:t>1</a:t>
            </a:r>
            <a:r>
              <a:rPr lang="fa-IR" sz="2400" b="1" dirty="0" smtClean="0">
                <a:solidFill>
                  <a:srgbClr val="FF0000"/>
                </a:solidFill>
              </a:rPr>
              <a:t>- نیازمندی های کیفیت مرتبط با فرآیند  </a:t>
            </a:r>
            <a:r>
              <a:rPr lang="fa-IR" sz="2400" b="1" dirty="0" smtClean="0"/>
              <a:t>, که نیازمندی های کیفیت سیستم هم نامیده می شود.</a:t>
            </a:r>
          </a:p>
          <a:p>
            <a:pPr marL="0" indent="0" algn="r" rtl="1">
              <a:buFont typeface="Arial" panose="020B0604020202020204" pitchFamily="34" charset="0"/>
              <a:buNone/>
              <a:defRPr/>
            </a:pPr>
            <a:r>
              <a:rPr lang="fa-IR" sz="2400" b="1" dirty="0" smtClean="0">
                <a:solidFill>
                  <a:srgbClr val="FF0000"/>
                </a:solidFill>
              </a:rPr>
              <a:t>2- نیازمندی های کیفیت مرتبط با محصول </a:t>
            </a:r>
            <a:r>
              <a:rPr lang="fa-IR" sz="2400" b="1" dirty="0" smtClean="0"/>
              <a:t>.</a:t>
            </a:r>
          </a:p>
          <a:p>
            <a:pPr marL="0" indent="0" algn="r" rtl="1">
              <a:buFont typeface="Arial" panose="020B0604020202020204" pitchFamily="34" charset="0"/>
              <a:buNone/>
              <a:defRPr/>
            </a:pPr>
            <a:r>
              <a:rPr lang="fa-IR" sz="2400" b="1" dirty="0" smtClean="0"/>
              <a:t>برنامه ریزی کیفیت هردو دسته این نیازمندی ها رادر برمی گیرد </a:t>
            </a:r>
          </a:p>
          <a:p>
            <a:pPr marL="0" indent="0" algn="r" rtl="1">
              <a:buFont typeface="Arial" panose="020B0604020202020204" pitchFamily="34" charset="0"/>
              <a:buNone/>
              <a:defRPr/>
            </a:pPr>
            <a:r>
              <a:rPr lang="fa-IR" sz="2400" b="1" dirty="0" smtClean="0"/>
              <a:t>استانداردهای سیستم مدیریت کیفیت متعددی  ( مانند استاندارد </a:t>
            </a:r>
            <a:r>
              <a:rPr lang="en-US" sz="2400" b="1" dirty="0" smtClean="0"/>
              <a:t>ISO90001:2000</a:t>
            </a:r>
            <a:r>
              <a:rPr lang="fa-IR" sz="2400" b="1" dirty="0" smtClean="0"/>
              <a:t> ) وجود دارند.</a:t>
            </a:r>
          </a:p>
          <a:p>
            <a:pPr marL="0" indent="0" algn="r" rtl="1">
              <a:buFont typeface="Arial" panose="020B0604020202020204" pitchFamily="34" charset="0"/>
              <a:buNone/>
              <a:defRPr/>
            </a:pPr>
            <a:r>
              <a:rPr lang="fa-IR" sz="2400" b="1" dirty="0" smtClean="0"/>
              <a:t>که نیازمند های سیستم  کیفیت رااستاندارد کرده اند</a:t>
            </a:r>
            <a:endParaRPr lang="en-US" sz="2400" b="1" dirty="0"/>
          </a:p>
        </p:txBody>
      </p:sp>
    </p:spTree>
    <p:extLst>
      <p:ext uri="{BB962C8B-B14F-4D97-AF65-F5344CB8AC3E}">
        <p14:creationId xmlns:p14="http://schemas.microsoft.com/office/powerpoint/2010/main" val="262874315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ircle(in)">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77938" y="619125"/>
            <a:ext cx="7239000" cy="828675"/>
          </a:xfrm>
        </p:spPr>
        <p:txBody>
          <a:bodyPr/>
          <a:lstStyle/>
          <a:p>
            <a:pPr>
              <a:defRPr/>
            </a:pPr>
            <a:r>
              <a:rPr lang="fa-IR" b="1" dirty="0" smtClean="0">
                <a:solidFill>
                  <a:srgbClr val="FF0000"/>
                </a:solidFill>
              </a:rPr>
              <a:t>3- برنامه ریزی برای سیستم مدیریت کیفیت :</a:t>
            </a:r>
            <a:endParaRPr lang="en-US" b="1" dirty="0">
              <a:solidFill>
                <a:srgbClr val="FF0000"/>
              </a:solidFill>
            </a:endParaRPr>
          </a:p>
        </p:txBody>
      </p:sp>
      <p:sp>
        <p:nvSpPr>
          <p:cNvPr id="3" name="Content Placeholder 2"/>
          <p:cNvSpPr>
            <a:spLocks noGrp="1"/>
          </p:cNvSpPr>
          <p:nvPr>
            <p:ph sz="quarter" idx="13"/>
          </p:nvPr>
        </p:nvSpPr>
        <p:spPr>
          <a:xfrm>
            <a:off x="152400" y="2819400"/>
            <a:ext cx="8839200" cy="3886200"/>
          </a:xfrm>
        </p:spPr>
        <p:txBody>
          <a:bodyPr>
            <a:normAutofit fontScale="77500" lnSpcReduction="20000"/>
          </a:bodyPr>
          <a:lstStyle/>
          <a:p>
            <a:pPr marL="457200" indent="-457200" algn="r" rtl="1">
              <a:buFont typeface="+mj-lt"/>
              <a:buAutoNum type="arabicPeriod"/>
              <a:defRPr/>
            </a:pPr>
            <a:r>
              <a:rPr lang="fa-IR" sz="2800" b="1" dirty="0" smtClean="0"/>
              <a:t>برنامه </a:t>
            </a:r>
            <a:r>
              <a:rPr lang="fa-IR" sz="2800" b="1" dirty="0"/>
              <a:t>ریزی برای استقرار فرآیند </a:t>
            </a:r>
            <a:r>
              <a:rPr lang="fa-IR" sz="2800" b="1" dirty="0" smtClean="0"/>
              <a:t>های  پشتیبانی وتوسعه محصول</a:t>
            </a:r>
          </a:p>
          <a:p>
            <a:pPr marL="457200" indent="-457200" algn="r" rtl="1">
              <a:buFont typeface="+mj-lt"/>
              <a:buAutoNum type="arabicPeriod"/>
              <a:defRPr/>
            </a:pPr>
            <a:r>
              <a:rPr lang="fa-IR" sz="2800" b="1" dirty="0" smtClean="0"/>
              <a:t>برنامه ریزی برای استقرار نقاط کنترلی ومعیارهای کنترلی ورودی وخروجی مرتبط با هرمرحله</a:t>
            </a:r>
          </a:p>
          <a:p>
            <a:pPr marL="457200" indent="-457200" algn="r" rtl="1">
              <a:buFont typeface="+mj-lt"/>
              <a:buAutoNum type="arabicPeriod"/>
              <a:defRPr/>
            </a:pPr>
            <a:r>
              <a:rPr lang="fa-IR" sz="2800" b="1" dirty="0"/>
              <a:t>برنامه ریزی </a:t>
            </a:r>
            <a:r>
              <a:rPr lang="fa-IR" sz="2800" b="1" dirty="0" smtClean="0"/>
              <a:t>برای تعریف روش های تولید</a:t>
            </a:r>
          </a:p>
          <a:p>
            <a:pPr marL="457200" indent="-457200" algn="r" rtl="1">
              <a:buFont typeface="+mj-lt"/>
              <a:buAutoNum type="arabicPeriod"/>
              <a:defRPr/>
            </a:pPr>
            <a:r>
              <a:rPr lang="fa-IR" sz="2800" b="1" dirty="0"/>
              <a:t>برنامه ریزی </a:t>
            </a:r>
            <a:r>
              <a:rPr lang="fa-IR" sz="2800" b="1" dirty="0" smtClean="0"/>
              <a:t>برای استقرار استاندارد های کاری</a:t>
            </a:r>
          </a:p>
          <a:p>
            <a:pPr marL="457200" indent="-457200" algn="r" rtl="1">
              <a:buFont typeface="+mj-lt"/>
              <a:buAutoNum type="arabicPeriod"/>
              <a:defRPr/>
            </a:pPr>
            <a:r>
              <a:rPr lang="fa-IR" sz="2800" b="1" dirty="0"/>
              <a:t>برنامه ریزی </a:t>
            </a:r>
            <a:r>
              <a:rPr lang="fa-IR" sz="2800" b="1" dirty="0" smtClean="0"/>
              <a:t>برای تعیین منابع مورد نیاز</a:t>
            </a:r>
            <a:endParaRPr lang="en-US" sz="2800" b="1" dirty="0"/>
          </a:p>
          <a:p>
            <a:pPr marL="457200" indent="-457200" algn="r" rtl="1">
              <a:buFont typeface="+mj-lt"/>
              <a:buAutoNum type="arabicPeriod"/>
              <a:defRPr/>
            </a:pPr>
            <a:r>
              <a:rPr lang="fa-IR" sz="2800" b="1" dirty="0"/>
              <a:t>برنامه ریزی </a:t>
            </a:r>
            <a:r>
              <a:rPr lang="fa-IR" sz="2800" b="1" dirty="0" smtClean="0"/>
              <a:t>برای تعیین وتعریف محصولات میانی ونهایی</a:t>
            </a:r>
          </a:p>
          <a:p>
            <a:pPr marL="457200" indent="-457200" algn="r" rtl="1">
              <a:buFont typeface="+mj-lt"/>
              <a:buAutoNum type="arabicPeriod"/>
              <a:defRPr/>
            </a:pPr>
            <a:r>
              <a:rPr lang="fa-IR" sz="2800" b="1" dirty="0"/>
              <a:t>برنامه ریزی </a:t>
            </a:r>
            <a:r>
              <a:rPr lang="fa-IR" sz="2800" b="1" dirty="0" smtClean="0"/>
              <a:t>برای استقرار راهنماهایی برای سازماندهی فرآیند های بهبود محصول</a:t>
            </a:r>
            <a:endParaRPr lang="en-US" sz="2800" b="1" dirty="0"/>
          </a:p>
          <a:p>
            <a:pPr marL="457200" indent="-457200" algn="r" rtl="1">
              <a:buFont typeface="+mj-lt"/>
              <a:buAutoNum type="arabicPeriod"/>
              <a:defRPr/>
            </a:pPr>
            <a:endParaRPr lang="fa-IR" dirty="0" smtClean="0"/>
          </a:p>
          <a:p>
            <a:pPr marL="0" indent="0" algn="r" rtl="1">
              <a:buFont typeface="Arial" panose="020B0604020202020204" pitchFamily="34" charset="0"/>
              <a:buNone/>
              <a:defRPr/>
            </a:pPr>
            <a:endParaRPr lang="en-US" dirty="0"/>
          </a:p>
          <a:p>
            <a:pPr marL="457200" indent="-457200" algn="r" rtl="1">
              <a:buFont typeface="+mj-lt"/>
              <a:buAutoNum type="arabicPeriod"/>
              <a:defRPr/>
            </a:pPr>
            <a:endParaRPr lang="fa-IR" dirty="0" smtClean="0"/>
          </a:p>
          <a:p>
            <a:pPr marL="457200" indent="-457200" algn="r" rtl="1">
              <a:buFont typeface="+mj-lt"/>
              <a:buAutoNum type="arabicPeriod"/>
              <a:defRPr/>
            </a:pPr>
            <a:endParaRPr lang="en-US" dirty="0"/>
          </a:p>
          <a:p>
            <a:pPr marL="457200" indent="-457200" algn="r" rtl="1">
              <a:buFont typeface="+mj-lt"/>
              <a:buAutoNum type="arabicPeriod"/>
              <a:defRPr/>
            </a:pPr>
            <a:endParaRPr lang="fa-IR" dirty="0" smtClean="0"/>
          </a:p>
          <a:p>
            <a:pPr marL="457200" indent="-457200" algn="r" rtl="1">
              <a:buFont typeface="+mj-lt"/>
              <a:buAutoNum type="arabicPeriod"/>
              <a:defRPr/>
            </a:pPr>
            <a:endParaRPr lang="en-US" dirty="0"/>
          </a:p>
        </p:txBody>
      </p:sp>
      <p:sp>
        <p:nvSpPr>
          <p:cNvPr id="4" name="Content Placeholder 3"/>
          <p:cNvSpPr>
            <a:spLocks noGrp="1"/>
          </p:cNvSpPr>
          <p:nvPr>
            <p:ph sz="quarter" idx="14"/>
          </p:nvPr>
        </p:nvSpPr>
        <p:spPr>
          <a:xfrm>
            <a:off x="685800" y="1447800"/>
            <a:ext cx="7772400" cy="1295400"/>
          </a:xfrm>
        </p:spPr>
        <p:txBody>
          <a:bodyPr>
            <a:normAutofit fontScale="85000" lnSpcReduction="20000"/>
          </a:bodyPr>
          <a:lstStyle/>
          <a:p>
            <a:pPr marL="0" indent="0" algn="r" rtl="1">
              <a:buFont typeface="Arial" panose="020B0604020202020204" pitchFamily="34" charset="0"/>
              <a:buNone/>
              <a:defRPr/>
            </a:pPr>
            <a:r>
              <a:rPr lang="fa-IR" sz="2600" dirty="0" smtClean="0"/>
              <a:t>برنامه ریزی سیستم مدیریت , برنامه ریزی تمامی اجزاء سیستم مدیریت کیفیت یک سازمان که برای برآورده کردن نیازمندی های کیفیت لازم است را شامل می شود.</a:t>
            </a:r>
          </a:p>
          <a:p>
            <a:pPr marL="0" indent="0" algn="r" rtl="1">
              <a:buFont typeface="Arial" panose="020B0604020202020204" pitchFamily="34" charset="0"/>
              <a:buNone/>
              <a:defRPr/>
            </a:pPr>
            <a:r>
              <a:rPr lang="fa-IR" sz="2800" b="1" dirty="0" smtClean="0">
                <a:solidFill>
                  <a:srgbClr val="006600"/>
                </a:solidFill>
              </a:rPr>
              <a:t>اهم برنامه ریزی ها عبارتند از:</a:t>
            </a:r>
          </a:p>
        </p:txBody>
      </p:sp>
    </p:spTree>
    <p:extLst>
      <p:ext uri="{BB962C8B-B14F-4D97-AF65-F5344CB8AC3E}">
        <p14:creationId xmlns:p14="http://schemas.microsoft.com/office/powerpoint/2010/main" val="400353569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19125"/>
            <a:ext cx="7772400" cy="1595438"/>
          </a:xfrm>
        </p:spPr>
        <p:txBody>
          <a:bodyPr/>
          <a:lstStyle/>
          <a:p>
            <a:pPr>
              <a:defRPr/>
            </a:pPr>
            <a:r>
              <a:rPr lang="fa-IR" b="1" dirty="0" smtClean="0">
                <a:solidFill>
                  <a:srgbClr val="FF0000"/>
                </a:solidFill>
              </a:rPr>
              <a:t>4- برنامه ریزی برای اجرای فرآیند ها:</a:t>
            </a:r>
            <a:endParaRPr lang="en-US" b="1" dirty="0">
              <a:solidFill>
                <a:srgbClr val="FF0000"/>
              </a:solidFill>
            </a:endParaRPr>
          </a:p>
        </p:txBody>
      </p:sp>
      <p:sp>
        <p:nvSpPr>
          <p:cNvPr id="4" name="Content Placeholder 3"/>
          <p:cNvSpPr>
            <a:spLocks noGrp="1"/>
          </p:cNvSpPr>
          <p:nvPr>
            <p:ph sz="quarter" idx="14"/>
          </p:nvPr>
        </p:nvSpPr>
        <p:spPr>
          <a:xfrm>
            <a:off x="685800" y="2366963"/>
            <a:ext cx="7772400" cy="3957637"/>
          </a:xfrm>
        </p:spPr>
        <p:txBody>
          <a:bodyPr/>
          <a:lstStyle/>
          <a:p>
            <a:pPr algn="r" rtl="1">
              <a:defRPr/>
            </a:pPr>
            <a:r>
              <a:rPr lang="fa-IR" sz="2400" b="1" dirty="0" smtClean="0"/>
              <a:t>این مرحله شامل برنامه ریزی برای اجرایی کردن سیستم مدیریت کیفیت یا به عبارتی برنامه ریزی برای اجرای فرآیند ها , مطابق با سیستم مدیریت کیفیت تعریف شده می باشد.</a:t>
            </a:r>
          </a:p>
          <a:p>
            <a:pPr algn="r" rtl="1">
              <a:defRPr/>
            </a:pPr>
            <a:r>
              <a:rPr lang="fa-IR" sz="2400" b="1" dirty="0" smtClean="0"/>
              <a:t>خروجی این برنامه ریزی مجموعه ای از مستند ات برنامه از قبیل :</a:t>
            </a:r>
          </a:p>
          <a:p>
            <a:pPr algn="r" rtl="1">
              <a:defRPr/>
            </a:pPr>
            <a:r>
              <a:rPr lang="fa-IR" sz="2400" b="1" dirty="0" smtClean="0">
                <a:solidFill>
                  <a:srgbClr val="FF0000"/>
                </a:solidFill>
              </a:rPr>
              <a:t>1- برنامه پروژه </a:t>
            </a:r>
          </a:p>
          <a:p>
            <a:pPr algn="r" rtl="1">
              <a:defRPr/>
            </a:pPr>
            <a:r>
              <a:rPr lang="fa-IR" sz="2400" b="1" dirty="0" smtClean="0">
                <a:solidFill>
                  <a:srgbClr val="FF0000"/>
                </a:solidFill>
              </a:rPr>
              <a:t>2- برنامه  توسعه محصول </a:t>
            </a:r>
          </a:p>
          <a:p>
            <a:pPr algn="r" rtl="1">
              <a:defRPr/>
            </a:pPr>
            <a:r>
              <a:rPr lang="fa-IR" sz="2400" b="1" dirty="0" smtClean="0">
                <a:solidFill>
                  <a:srgbClr val="FF0000"/>
                </a:solidFill>
              </a:rPr>
              <a:t>3- برنامه تست وبازرسی محصولات   </a:t>
            </a:r>
            <a:r>
              <a:rPr lang="fa-IR" sz="2400" b="1" dirty="0" smtClean="0"/>
              <a:t>می باشد</a:t>
            </a:r>
            <a:endParaRPr lang="en-US" sz="2400" b="1" dirty="0"/>
          </a:p>
        </p:txBody>
      </p:sp>
    </p:spTree>
    <p:extLst>
      <p:ext uri="{BB962C8B-B14F-4D97-AF65-F5344CB8AC3E}">
        <p14:creationId xmlns:p14="http://schemas.microsoft.com/office/powerpoint/2010/main" val="39476779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solidFill>
                  <a:srgbClr val="FF0000"/>
                </a:solidFill>
              </a:rPr>
              <a:t>فهرست :</a:t>
            </a:r>
            <a:endParaRPr lang="en-US" b="1" dirty="0">
              <a:solidFill>
                <a:srgbClr val="FF0000"/>
              </a:solidFill>
            </a:endParaRPr>
          </a:p>
        </p:txBody>
      </p:sp>
      <p:sp>
        <p:nvSpPr>
          <p:cNvPr id="3" name="Content Placeholder 2"/>
          <p:cNvSpPr>
            <a:spLocks noGrp="1"/>
          </p:cNvSpPr>
          <p:nvPr>
            <p:ph sz="quarter" idx="13"/>
          </p:nvPr>
        </p:nvSpPr>
        <p:spPr/>
        <p:txBody>
          <a:bodyPr>
            <a:normAutofit fontScale="92500" lnSpcReduction="20000"/>
          </a:bodyPr>
          <a:lstStyle/>
          <a:p>
            <a:pPr marL="457200" indent="-457200" algn="r" rtl="1">
              <a:buFont typeface="+mj-lt"/>
              <a:buAutoNum type="arabicPeriod"/>
            </a:pPr>
            <a:r>
              <a:rPr lang="fa-IR" sz="2400" b="1" dirty="0" smtClean="0"/>
              <a:t>مقدمه</a:t>
            </a:r>
          </a:p>
          <a:p>
            <a:pPr marL="457200" indent="-457200" algn="r" rtl="1">
              <a:buFont typeface="+mj-lt"/>
              <a:buAutoNum type="arabicPeriod"/>
            </a:pPr>
            <a:r>
              <a:rPr lang="fa-IR" sz="2400" b="1" dirty="0" smtClean="0"/>
              <a:t>تعریف کیفیت و نظر دانشمندان</a:t>
            </a:r>
          </a:p>
          <a:p>
            <a:pPr marL="457200" indent="-457200" algn="r" rtl="1">
              <a:buFont typeface="+mj-lt"/>
              <a:buAutoNum type="arabicPeriod"/>
            </a:pPr>
            <a:r>
              <a:rPr lang="fa-IR" sz="2400" b="1" dirty="0" smtClean="0"/>
              <a:t>ابعاد کیفیت</a:t>
            </a:r>
          </a:p>
          <a:p>
            <a:pPr marL="457200" indent="-457200" algn="r" rtl="1">
              <a:buFont typeface="+mj-lt"/>
              <a:buAutoNum type="arabicPeriod"/>
            </a:pPr>
            <a:r>
              <a:rPr lang="fa-IR" sz="2400" b="1" dirty="0" smtClean="0"/>
              <a:t>مدیریت کیفیت</a:t>
            </a:r>
          </a:p>
          <a:p>
            <a:pPr marL="457200" indent="-457200" algn="r" rtl="1">
              <a:buFont typeface="+mj-lt"/>
              <a:buAutoNum type="arabicPeriod"/>
            </a:pPr>
            <a:r>
              <a:rPr lang="fa-IR" sz="2400" b="1" dirty="0" smtClean="0"/>
              <a:t>سیستم مدیریت کیفیت</a:t>
            </a:r>
          </a:p>
          <a:p>
            <a:pPr marL="457200" indent="-457200" algn="r" rtl="1">
              <a:buFont typeface="+mj-lt"/>
              <a:buAutoNum type="arabicPeriod"/>
            </a:pPr>
            <a:r>
              <a:rPr lang="fa-IR" sz="2400" b="1" dirty="0" smtClean="0"/>
              <a:t>مدیریت کیفیت فراگیر</a:t>
            </a:r>
          </a:p>
          <a:p>
            <a:pPr marL="457200" indent="-457200" algn="r" rtl="1">
              <a:buFont typeface="+mj-lt"/>
              <a:buAutoNum type="arabicPeriod"/>
            </a:pPr>
            <a:r>
              <a:rPr lang="fa-IR" sz="2400" b="1" dirty="0" smtClean="0"/>
              <a:t>نمونه سئوالات فصل</a:t>
            </a:r>
          </a:p>
          <a:p>
            <a:pPr marL="457200" indent="-457200" algn="r" rtl="1">
              <a:buFont typeface="+mj-lt"/>
              <a:buAutoNum type="arabicPeriod"/>
            </a:pPr>
            <a:endParaRPr lang="en-US" dirty="0"/>
          </a:p>
        </p:txBody>
      </p:sp>
    </p:spTree>
    <p:extLst>
      <p:ext uri="{BB962C8B-B14F-4D97-AF65-F5344CB8AC3E}">
        <p14:creationId xmlns:p14="http://schemas.microsoft.com/office/powerpoint/2010/main" val="40576703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81350" y="228600"/>
            <a:ext cx="2895600" cy="914400"/>
          </a:xfrm>
        </p:spPr>
        <p:txBody>
          <a:bodyPr/>
          <a:lstStyle/>
          <a:p>
            <a:pPr>
              <a:defRPr/>
            </a:pPr>
            <a:r>
              <a:rPr lang="fa-IR" b="1" dirty="0" smtClean="0">
                <a:solidFill>
                  <a:srgbClr val="FF0000"/>
                </a:solidFill>
              </a:rPr>
              <a:t>کنترل کیفیت :</a:t>
            </a:r>
            <a:endParaRPr lang="en-US" b="1" dirty="0">
              <a:solidFill>
                <a:srgbClr val="FF0000"/>
              </a:solidFill>
            </a:endParaRPr>
          </a:p>
        </p:txBody>
      </p:sp>
      <p:sp>
        <p:nvSpPr>
          <p:cNvPr id="4" name="Content Placeholder 3"/>
          <p:cNvSpPr>
            <a:spLocks noGrp="1"/>
          </p:cNvSpPr>
          <p:nvPr>
            <p:ph sz="quarter" idx="14"/>
          </p:nvPr>
        </p:nvSpPr>
        <p:spPr>
          <a:xfrm>
            <a:off x="0" y="1981200"/>
            <a:ext cx="8763000" cy="4495800"/>
          </a:xfrm>
        </p:spPr>
        <p:txBody>
          <a:bodyPr>
            <a:noAutofit/>
          </a:bodyPr>
          <a:lstStyle/>
          <a:p>
            <a:pPr algn="r" rtl="1">
              <a:defRPr/>
            </a:pPr>
            <a:r>
              <a:rPr lang="fa-IR" sz="2400" b="1" dirty="0" smtClean="0"/>
              <a:t>کنترل کیفیت , روشی نسبتا سنتی است وبرپایه این پیش فرض اصولی استوار است که خطا ها واشتباهات اجتناب ناپذیرند.</a:t>
            </a:r>
          </a:p>
          <a:p>
            <a:pPr algn="r" rtl="1">
              <a:defRPr/>
            </a:pPr>
            <a:r>
              <a:rPr lang="fa-IR" sz="2400" b="1" dirty="0" smtClean="0"/>
              <a:t>بنابراین راه اعمال کنترل کیفیت , بازرسی یا کنترل رویداد ها بوده تا بتوان از انجام صحیح آن مطمئن شد. </a:t>
            </a:r>
          </a:p>
          <a:p>
            <a:pPr algn="r" rtl="1">
              <a:defRPr/>
            </a:pPr>
            <a:r>
              <a:rPr lang="fa-IR" sz="2400" b="1" dirty="0" smtClean="0"/>
              <a:t>واگر خطا یا اشتباهی وجود داشته باشد آن را اصلاح نمود . </a:t>
            </a:r>
          </a:p>
          <a:p>
            <a:pPr algn="r" rtl="1">
              <a:defRPr/>
            </a:pPr>
            <a:r>
              <a:rPr lang="fa-IR" sz="2400" b="1" dirty="0" smtClean="0"/>
              <a:t>بطور کلی کنترل کیفیت بر اندازه گیری یا سنجش واقعی برون داد ومیزان مطابقت آن با مشخصات تعیین شده تمرکز دارد </a:t>
            </a:r>
            <a:r>
              <a:rPr lang="fa-IR" sz="2400" b="1" dirty="0" smtClean="0">
                <a:solidFill>
                  <a:srgbClr val="009900"/>
                </a:solidFill>
              </a:rPr>
              <a:t>( روش انفعالی )</a:t>
            </a:r>
            <a:endParaRPr lang="en-US" sz="2400" b="1" dirty="0">
              <a:solidFill>
                <a:srgbClr val="009900"/>
              </a:solidFill>
            </a:endParaRPr>
          </a:p>
        </p:txBody>
      </p:sp>
    </p:spTree>
    <p:extLst>
      <p:ext uri="{BB962C8B-B14F-4D97-AF65-F5344CB8AC3E}">
        <p14:creationId xmlns:p14="http://schemas.microsoft.com/office/powerpoint/2010/main" val="1801902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6705600"/>
          </a:xfrm>
        </p:spPr>
        <p:txBody>
          <a:bodyPr/>
          <a:lstStyle/>
          <a:p>
            <a:pPr algn="r" rtl="1">
              <a:defRPr/>
            </a:pPr>
            <a:r>
              <a:rPr lang="fa-IR" sz="3200" b="1" dirty="0" smtClean="0">
                <a:solidFill>
                  <a:srgbClr val="FF0000"/>
                </a:solidFill>
              </a:rPr>
              <a:t>کنترل کیفیت بصورت کلی شامل فعالیت های زیر می باشد</a:t>
            </a:r>
            <a:r>
              <a:rPr lang="fa-IR" sz="3200" dirty="0" smtClean="0">
                <a:solidFill>
                  <a:srgbClr val="FF0000"/>
                </a:solidFill>
              </a:rPr>
              <a:t>:</a:t>
            </a:r>
            <a:r>
              <a:rPr lang="fa-IR" dirty="0" smtClean="0">
                <a:solidFill>
                  <a:srgbClr val="FF0000"/>
                </a:solidFill>
              </a:rPr>
              <a:t/>
            </a:r>
            <a:br>
              <a:rPr lang="fa-IR" dirty="0" smtClean="0">
                <a:solidFill>
                  <a:srgbClr val="FF0000"/>
                </a:solidFill>
              </a:rPr>
            </a:br>
            <a:r>
              <a:rPr lang="fa-IR" dirty="0">
                <a:solidFill>
                  <a:srgbClr val="FF0000"/>
                </a:solidFill>
              </a:rPr>
              <a:t/>
            </a:r>
            <a:br>
              <a:rPr lang="fa-IR" dirty="0">
                <a:solidFill>
                  <a:srgbClr val="FF0000"/>
                </a:solidFill>
              </a:rPr>
            </a:br>
            <a:r>
              <a:rPr lang="fa-IR" sz="2400" dirty="0" smtClean="0">
                <a:solidFill>
                  <a:srgbClr val="FF0000"/>
                </a:solidFill>
              </a:rPr>
              <a:t/>
            </a:r>
            <a:br>
              <a:rPr lang="fa-IR" sz="2400" dirty="0" smtClean="0">
                <a:solidFill>
                  <a:srgbClr val="FF0000"/>
                </a:solidFill>
              </a:rPr>
            </a:br>
            <a:r>
              <a:rPr lang="fa-IR" sz="2400" dirty="0" smtClean="0">
                <a:solidFill>
                  <a:srgbClr val="FF0000"/>
                </a:solidFill>
              </a:rPr>
              <a:t>1-</a:t>
            </a:r>
            <a:r>
              <a:rPr lang="fa-IR" sz="2400" dirty="0" smtClean="0"/>
              <a:t> </a:t>
            </a:r>
            <a:r>
              <a:rPr lang="fa-IR" sz="2400" b="1" dirty="0" smtClean="0">
                <a:cs typeface="+mn-cs"/>
              </a:rPr>
              <a:t>فعالیت هایی برای ارزیابی یک فرآیند به منظور اطمینان از اینکه خروجی ها ی آن نیازمندی های کیفیت لازم را دارا می باشند 0 </a:t>
            </a:r>
            <a:br>
              <a:rPr lang="fa-IR" sz="2400" b="1" dirty="0" smtClean="0">
                <a:cs typeface="+mn-cs"/>
              </a:rPr>
            </a:br>
            <a:r>
              <a:rPr lang="fa-IR" sz="2400" b="1" dirty="0" smtClean="0">
                <a:cs typeface="+mn-cs"/>
              </a:rPr>
              <a:t/>
            </a:r>
            <a:br>
              <a:rPr lang="fa-IR" sz="2400" b="1" dirty="0" smtClean="0">
                <a:cs typeface="+mn-cs"/>
              </a:rPr>
            </a:br>
            <a:r>
              <a:rPr lang="fa-IR" sz="2400" b="1" dirty="0" smtClean="0">
                <a:solidFill>
                  <a:srgbClr val="FF0000"/>
                </a:solidFill>
                <a:cs typeface="+mn-cs"/>
              </a:rPr>
              <a:t>2-</a:t>
            </a:r>
            <a:r>
              <a:rPr lang="fa-IR" sz="2400" b="1" dirty="0" smtClean="0">
                <a:cs typeface="+mn-cs"/>
              </a:rPr>
              <a:t> فعالیت هایی برای ارزیابی فرآیند در حین اجراء , به منظور مقایسه فرآیند با فرآیند مورد انتظارو تسریع در شناسایی حالات خارج از کنترل.</a:t>
            </a:r>
            <a:br>
              <a:rPr lang="fa-IR" sz="2400" b="1" dirty="0" smtClean="0">
                <a:cs typeface="+mn-cs"/>
              </a:rPr>
            </a:br>
            <a:r>
              <a:rPr lang="fa-IR" sz="2400" b="1" dirty="0" smtClean="0">
                <a:cs typeface="+mn-cs"/>
              </a:rPr>
              <a:t/>
            </a:r>
            <a:br>
              <a:rPr lang="fa-IR" sz="2400" b="1" dirty="0" smtClean="0">
                <a:cs typeface="+mn-cs"/>
              </a:rPr>
            </a:br>
            <a:r>
              <a:rPr lang="fa-IR" sz="2400" b="1" dirty="0" smtClean="0">
                <a:solidFill>
                  <a:srgbClr val="FF0000"/>
                </a:solidFill>
                <a:cs typeface="+mn-cs"/>
              </a:rPr>
              <a:t>3-</a:t>
            </a:r>
            <a:r>
              <a:rPr lang="fa-IR" sz="2400" b="1" dirty="0" smtClean="0">
                <a:cs typeface="+mn-cs"/>
              </a:rPr>
              <a:t> فعالیت هایی برای انجام اقدامات اصلاحی در زمانی که حالات عدم انطباق در محصول یا خروجی فرآیند رخ می دهد.</a:t>
            </a:r>
            <a:br>
              <a:rPr lang="fa-IR" sz="2400" b="1" dirty="0" smtClean="0">
                <a:cs typeface="+mn-cs"/>
              </a:rPr>
            </a:br>
            <a:r>
              <a:rPr lang="fa-IR" sz="2400" b="1" dirty="0">
                <a:cs typeface="+mn-cs"/>
              </a:rPr>
              <a:t/>
            </a:r>
            <a:br>
              <a:rPr lang="fa-IR" sz="2400" b="1" dirty="0">
                <a:cs typeface="+mn-cs"/>
              </a:rPr>
            </a:br>
            <a:r>
              <a:rPr lang="fa-IR" sz="2400" b="1" dirty="0" smtClean="0">
                <a:solidFill>
                  <a:srgbClr val="FF0000"/>
                </a:solidFill>
                <a:cs typeface="+mn-cs"/>
              </a:rPr>
              <a:t>4-</a:t>
            </a:r>
            <a:r>
              <a:rPr lang="fa-IR" sz="2400" b="1" dirty="0" smtClean="0">
                <a:cs typeface="+mn-cs"/>
              </a:rPr>
              <a:t> فعالیت هایی برای اصلاح فرآیند وبهبود کارایی فرآیند.</a:t>
            </a:r>
            <a:endParaRPr lang="en-US" b="1" dirty="0">
              <a:cs typeface="+mn-cs"/>
            </a:endParaRPr>
          </a:p>
        </p:txBody>
      </p:sp>
    </p:spTree>
    <p:extLst>
      <p:ext uri="{BB962C8B-B14F-4D97-AF65-F5344CB8AC3E}">
        <p14:creationId xmlns:p14="http://schemas.microsoft.com/office/powerpoint/2010/main" val="2320750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67000" y="619125"/>
            <a:ext cx="3581400" cy="676275"/>
          </a:xfrm>
        </p:spPr>
        <p:txBody>
          <a:bodyPr/>
          <a:lstStyle/>
          <a:p>
            <a:pPr>
              <a:defRPr/>
            </a:pPr>
            <a:r>
              <a:rPr lang="fa-IR" b="1" dirty="0" smtClean="0">
                <a:solidFill>
                  <a:srgbClr val="FF0000"/>
                </a:solidFill>
              </a:rPr>
              <a:t>تضمین کیفیت </a:t>
            </a:r>
            <a:endParaRPr lang="en-US" b="1" dirty="0">
              <a:solidFill>
                <a:srgbClr val="FF0000"/>
              </a:solidFill>
            </a:endParaRPr>
          </a:p>
        </p:txBody>
      </p:sp>
      <p:sp>
        <p:nvSpPr>
          <p:cNvPr id="4" name="Content Placeholder 3"/>
          <p:cNvSpPr>
            <a:spLocks noGrp="1"/>
          </p:cNvSpPr>
          <p:nvPr>
            <p:ph sz="quarter" idx="14"/>
          </p:nvPr>
        </p:nvSpPr>
        <p:spPr>
          <a:xfrm>
            <a:off x="266700" y="1600200"/>
            <a:ext cx="8382000" cy="5029200"/>
          </a:xfrm>
        </p:spPr>
        <p:txBody>
          <a:bodyPr/>
          <a:lstStyle/>
          <a:p>
            <a:pPr algn="r" rtl="1">
              <a:defRPr/>
            </a:pPr>
            <a:r>
              <a:rPr lang="fa-IR" sz="3200" b="1" dirty="0" smtClean="0">
                <a:solidFill>
                  <a:srgbClr val="FF0000"/>
                </a:solidFill>
              </a:rPr>
              <a:t>تضمین</a:t>
            </a:r>
            <a:r>
              <a:rPr lang="fa-IR" sz="3200" dirty="0" smtClean="0"/>
              <a:t> </a:t>
            </a:r>
            <a:r>
              <a:rPr lang="fa-IR" sz="3200" b="1" dirty="0" smtClean="0">
                <a:solidFill>
                  <a:srgbClr val="FF0000"/>
                </a:solidFill>
              </a:rPr>
              <a:t>, </a:t>
            </a:r>
            <a:r>
              <a:rPr lang="fa-IR" sz="3200" b="1" i="1" dirty="0" smtClean="0">
                <a:solidFill>
                  <a:srgbClr val="FF0000"/>
                </a:solidFill>
              </a:rPr>
              <a:t>کیفیت </a:t>
            </a:r>
            <a:r>
              <a:rPr lang="fa-IR" sz="3200" dirty="0" smtClean="0">
                <a:solidFill>
                  <a:srgbClr val="00B0F0"/>
                </a:solidFill>
              </a:rPr>
              <a:t>,</a:t>
            </a:r>
            <a:r>
              <a:rPr lang="fa-IR" sz="3200" dirty="0" smtClean="0"/>
              <a:t>تمامی فعالیت های برنامه ریزی شده وسیستماتیک تعریف شده در سیستم کیفیت که برای اثبات تطابق محصولات یا خدمات با نیازمندی های کیفی بکارمی رود رادر برمی گیرد.</a:t>
            </a:r>
          </a:p>
          <a:p>
            <a:pPr algn="r" rtl="1">
              <a:defRPr/>
            </a:pPr>
            <a:r>
              <a:rPr lang="fa-IR" sz="3200" dirty="0" smtClean="0">
                <a:solidFill>
                  <a:srgbClr val="7030A0"/>
                </a:solidFill>
              </a:rPr>
              <a:t>در بسیاری از مواقع عناوین کنترل کیفیت وتضمین کیفیت با همدیگریا به جای یکدیگربرای اشاره به فعالیت های لازم برای تضمین کیفیت محصولات وخدمات بکار می روند</a:t>
            </a:r>
            <a:endParaRPr lang="en-US" sz="3200" dirty="0">
              <a:solidFill>
                <a:srgbClr val="7030A0"/>
              </a:solidFill>
            </a:endParaRPr>
          </a:p>
        </p:txBody>
      </p:sp>
    </p:spTree>
    <p:extLst>
      <p:ext uri="{BB962C8B-B14F-4D97-AF65-F5344CB8AC3E}">
        <p14:creationId xmlns:p14="http://schemas.microsoft.com/office/powerpoint/2010/main" val="35729813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400" cy="1371600"/>
          </a:xfrm>
        </p:spPr>
        <p:txBody>
          <a:bodyPr/>
          <a:lstStyle/>
          <a:p>
            <a:pPr>
              <a:defRPr/>
            </a:pPr>
            <a:r>
              <a:rPr lang="fa-IR" b="1" dirty="0" smtClean="0">
                <a:solidFill>
                  <a:srgbClr val="FF0000"/>
                </a:solidFill>
              </a:rPr>
              <a:t>اجزاء وفعالیت های اصلی یک سیستم تضمین کیفیت :</a:t>
            </a:r>
            <a:endParaRPr lang="en-US" b="1" dirty="0">
              <a:solidFill>
                <a:srgbClr val="FF0000"/>
              </a:solidFill>
            </a:endParaRPr>
          </a:p>
        </p:txBody>
      </p:sp>
      <p:graphicFrame>
        <p:nvGraphicFramePr>
          <p:cNvPr id="5" name="Diagram 4"/>
          <p:cNvGraphicFramePr/>
          <p:nvPr>
            <p:extLst>
              <p:ext uri="{D42A27DB-BD31-4B8C-83A1-F6EECF244321}">
                <p14:modId xmlns:p14="http://schemas.microsoft.com/office/powerpoint/2010/main" val="3344144506"/>
              </p:ext>
            </p:extLst>
          </p:nvPr>
        </p:nvGraphicFramePr>
        <p:xfrm>
          <a:off x="304800" y="1752600"/>
          <a:ext cx="84582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Arrow Connector 6"/>
          <p:cNvCxnSpPr/>
          <p:nvPr/>
        </p:nvCxnSpPr>
        <p:spPr>
          <a:xfrm flipH="1" flipV="1">
            <a:off x="2667000" y="3124200"/>
            <a:ext cx="762000" cy="381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572000" y="3124200"/>
            <a:ext cx="0" cy="304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638800" y="3048000"/>
            <a:ext cx="762000" cy="457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638800" y="4114800"/>
            <a:ext cx="762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572000" y="4800600"/>
            <a:ext cx="0" cy="304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667000" y="4114800"/>
            <a:ext cx="762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667000" y="4800600"/>
            <a:ext cx="762000" cy="304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638800" y="4800600"/>
            <a:ext cx="762000" cy="304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746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0800" y="619125"/>
            <a:ext cx="3505200" cy="676275"/>
          </a:xfrm>
        </p:spPr>
        <p:txBody>
          <a:bodyPr/>
          <a:lstStyle/>
          <a:p>
            <a:pPr>
              <a:defRPr/>
            </a:pPr>
            <a:r>
              <a:rPr lang="fa-IR" b="1" dirty="0" smtClean="0">
                <a:solidFill>
                  <a:srgbClr val="C00000"/>
                </a:solidFill>
              </a:rPr>
              <a:t>بهبود کیفیت :</a:t>
            </a:r>
            <a:endParaRPr lang="en-US" b="1" dirty="0">
              <a:solidFill>
                <a:srgbClr val="C00000"/>
              </a:solidFill>
            </a:endParaRPr>
          </a:p>
        </p:txBody>
      </p:sp>
      <p:sp>
        <p:nvSpPr>
          <p:cNvPr id="3" name="Content Placeholder 2"/>
          <p:cNvSpPr>
            <a:spLocks noGrp="1"/>
          </p:cNvSpPr>
          <p:nvPr>
            <p:ph sz="quarter" idx="13"/>
          </p:nvPr>
        </p:nvSpPr>
        <p:spPr>
          <a:xfrm>
            <a:off x="304800" y="3422650"/>
            <a:ext cx="8229600" cy="2901950"/>
          </a:xfrm>
        </p:spPr>
        <p:txBody>
          <a:bodyPr>
            <a:noAutofit/>
          </a:bodyPr>
          <a:lstStyle/>
          <a:p>
            <a:pPr algn="r" rtl="1">
              <a:defRPr/>
            </a:pPr>
            <a:r>
              <a:rPr lang="fa-IR" sz="2400" dirty="0" smtClean="0"/>
              <a:t>افزایش هر یک از دو عامل فوق می تواند منجر به توانایی سازمان در برآورده کردن </a:t>
            </a:r>
            <a:r>
              <a:rPr lang="fa-IR" sz="2400" b="1" dirty="0" smtClean="0">
                <a:solidFill>
                  <a:srgbClr val="FF0000"/>
                </a:solidFill>
              </a:rPr>
              <a:t>انتظارات مشتری </a:t>
            </a:r>
            <a:r>
              <a:rPr lang="fa-IR" sz="2400" dirty="0" smtClean="0"/>
              <a:t>وهمچنین </a:t>
            </a:r>
            <a:r>
              <a:rPr lang="fa-IR" sz="2400" b="1" dirty="0" smtClean="0">
                <a:solidFill>
                  <a:srgbClr val="FF0000"/>
                </a:solidFill>
              </a:rPr>
              <a:t>رضایت مشتریان </a:t>
            </a:r>
            <a:r>
              <a:rPr lang="fa-IR" sz="2400" dirty="0" smtClean="0"/>
              <a:t>گردد.</a:t>
            </a:r>
          </a:p>
          <a:p>
            <a:pPr algn="r" rtl="1">
              <a:defRPr/>
            </a:pPr>
            <a:r>
              <a:rPr lang="fa-IR" sz="2400" dirty="0" smtClean="0"/>
              <a:t>هر دوی این موارد ممکن است بصورت مستقیم برمشتریان خارجی تاثیری نداشته باشد </a:t>
            </a:r>
          </a:p>
          <a:p>
            <a:pPr algn="r" rtl="1">
              <a:defRPr/>
            </a:pPr>
            <a:r>
              <a:rPr lang="fa-IR" sz="2400" dirty="0" smtClean="0"/>
              <a:t>اما در نهایت بهبود کیفیت در داخل سازمان در </a:t>
            </a:r>
            <a:r>
              <a:rPr lang="fa-IR" sz="2400" b="1" dirty="0" smtClean="0">
                <a:solidFill>
                  <a:srgbClr val="7030A0"/>
                </a:solidFill>
              </a:rPr>
              <a:t>رضایت مشتربان خارجی  وداخلی</a:t>
            </a:r>
            <a:r>
              <a:rPr lang="fa-IR" sz="2400" dirty="0" smtClean="0"/>
              <a:t> تاثیر خواهد داشت .</a:t>
            </a:r>
            <a:endParaRPr lang="en-US" sz="2400" dirty="0"/>
          </a:p>
        </p:txBody>
      </p:sp>
      <p:sp>
        <p:nvSpPr>
          <p:cNvPr id="4" name="Content Placeholder 3"/>
          <p:cNvSpPr>
            <a:spLocks noGrp="1"/>
          </p:cNvSpPr>
          <p:nvPr>
            <p:ph sz="quarter" idx="14"/>
          </p:nvPr>
        </p:nvSpPr>
        <p:spPr>
          <a:xfrm>
            <a:off x="457200" y="1447800"/>
            <a:ext cx="8382000" cy="1600200"/>
          </a:xfrm>
        </p:spPr>
        <p:txBody>
          <a:bodyPr>
            <a:normAutofit lnSpcReduction="10000"/>
          </a:bodyPr>
          <a:lstStyle/>
          <a:p>
            <a:pPr algn="r" rtl="1">
              <a:defRPr/>
            </a:pPr>
            <a:r>
              <a:rPr lang="fa-IR" sz="2400" dirty="0" smtClean="0"/>
              <a:t>بهبود کیفیت را می توان بصورت زیر تعریف کرد: </a:t>
            </a:r>
            <a:endParaRPr lang="fa-IR" sz="2400" b="1" dirty="0" smtClean="0"/>
          </a:p>
          <a:p>
            <a:pPr algn="r" rtl="1">
              <a:defRPr/>
            </a:pPr>
            <a:r>
              <a:rPr lang="fa-IR" b="1" dirty="0" smtClean="0">
                <a:solidFill>
                  <a:srgbClr val="FF0000"/>
                </a:solidFill>
              </a:rPr>
              <a:t>ا</a:t>
            </a:r>
            <a:r>
              <a:rPr lang="fa-IR" sz="2800" b="1" dirty="0" smtClean="0">
                <a:solidFill>
                  <a:srgbClr val="FF0000"/>
                </a:solidFill>
              </a:rPr>
              <a:t>فزایش کارایی </a:t>
            </a:r>
            <a:r>
              <a:rPr lang="fa-IR" sz="2800" b="1" dirty="0" smtClean="0"/>
              <a:t>و</a:t>
            </a:r>
            <a:r>
              <a:rPr lang="fa-IR" sz="2800" b="1" dirty="0" smtClean="0">
                <a:solidFill>
                  <a:srgbClr val="00B050"/>
                </a:solidFill>
              </a:rPr>
              <a:t>اثربخشی فرآیند ها </a:t>
            </a:r>
            <a:r>
              <a:rPr lang="fa-IR" sz="2800" b="1" dirty="0" smtClean="0"/>
              <a:t>وهمچنین </a:t>
            </a:r>
            <a:r>
              <a:rPr lang="fa-IR" sz="2800" b="1" u="sng" dirty="0" smtClean="0"/>
              <a:t>افزایش سطح برآورده کردن نیازمندهای کیفیت در محصول </a:t>
            </a:r>
            <a:endParaRPr lang="en-US" sz="2800" b="1" u="sng" dirty="0"/>
          </a:p>
        </p:txBody>
      </p:sp>
    </p:spTree>
    <p:extLst>
      <p:ext uri="{BB962C8B-B14F-4D97-AF65-F5344CB8AC3E}">
        <p14:creationId xmlns:p14="http://schemas.microsoft.com/office/powerpoint/2010/main" val="2052712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70000" contrast="-70000"/>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4572000" cy="1066800"/>
          </a:xfrm>
        </p:spPr>
        <p:txBody>
          <a:bodyPr/>
          <a:lstStyle/>
          <a:p>
            <a:pPr>
              <a:defRPr/>
            </a:pPr>
            <a:r>
              <a:rPr lang="fa-IR" b="1" dirty="0" smtClean="0">
                <a:solidFill>
                  <a:srgbClr val="FF0000"/>
                </a:solidFill>
              </a:rPr>
              <a:t>چرخه بهبود کیفیت دمینگ : </a:t>
            </a:r>
            <a:endParaRPr lang="en-US" b="1" dirty="0">
              <a:solidFill>
                <a:srgbClr val="FF0000"/>
              </a:solidFill>
            </a:endParaRPr>
          </a:p>
        </p:txBody>
      </p:sp>
      <p:sp>
        <p:nvSpPr>
          <p:cNvPr id="4" name="Content Placeholder 3"/>
          <p:cNvSpPr>
            <a:spLocks noGrp="1"/>
          </p:cNvSpPr>
          <p:nvPr>
            <p:ph sz="quarter" idx="14"/>
          </p:nvPr>
        </p:nvSpPr>
        <p:spPr>
          <a:xfrm>
            <a:off x="990600" y="914400"/>
            <a:ext cx="7467600" cy="5943600"/>
          </a:xfrm>
        </p:spPr>
        <p:txBody>
          <a:bodyPr>
            <a:noAutofit/>
          </a:bodyPr>
          <a:lstStyle/>
          <a:p>
            <a:pPr algn="r" rtl="1">
              <a:defRPr/>
            </a:pPr>
            <a:r>
              <a:rPr lang="fa-IR" sz="3200" dirty="0" smtClean="0"/>
              <a:t>چرخه دمینگ از چهار مرحله :</a:t>
            </a:r>
          </a:p>
          <a:p>
            <a:pPr algn="r" rtl="1">
              <a:defRPr/>
            </a:pPr>
            <a:r>
              <a:rPr lang="fa-IR" sz="3200" b="1" dirty="0" smtClean="0">
                <a:solidFill>
                  <a:srgbClr val="00B050"/>
                </a:solidFill>
              </a:rPr>
              <a:t>1- برنامه ریزی </a:t>
            </a:r>
          </a:p>
          <a:p>
            <a:pPr algn="r" rtl="1">
              <a:defRPr/>
            </a:pPr>
            <a:r>
              <a:rPr lang="fa-IR" sz="3200" b="1" dirty="0" smtClean="0">
                <a:solidFill>
                  <a:srgbClr val="00B050"/>
                </a:solidFill>
              </a:rPr>
              <a:t>2- اجراء</a:t>
            </a:r>
          </a:p>
          <a:p>
            <a:pPr algn="r" rtl="1">
              <a:defRPr/>
            </a:pPr>
            <a:r>
              <a:rPr lang="fa-IR" sz="3200" b="1" dirty="0" smtClean="0">
                <a:solidFill>
                  <a:srgbClr val="00B050"/>
                </a:solidFill>
              </a:rPr>
              <a:t>3- ارزیابی</a:t>
            </a:r>
          </a:p>
          <a:p>
            <a:pPr algn="r" rtl="1">
              <a:defRPr/>
            </a:pPr>
            <a:r>
              <a:rPr lang="fa-IR" sz="3200" b="1" dirty="0" smtClean="0">
                <a:solidFill>
                  <a:srgbClr val="00B050"/>
                </a:solidFill>
              </a:rPr>
              <a:t>4- اصلاح </a:t>
            </a:r>
          </a:p>
          <a:p>
            <a:pPr marL="0" indent="0" algn="r" rtl="1">
              <a:buFont typeface="Arial" panose="020B0604020202020204" pitchFamily="34" charset="0"/>
              <a:buNone/>
              <a:defRPr/>
            </a:pPr>
            <a:r>
              <a:rPr lang="fa-IR" sz="3200" dirty="0" smtClean="0"/>
              <a:t>تشکیل شده است  وبه همین خاطر به چرخه </a:t>
            </a:r>
            <a:r>
              <a:rPr lang="en-US" sz="3200" b="1" dirty="0" err="1" smtClean="0">
                <a:solidFill>
                  <a:srgbClr val="FF0000"/>
                </a:solidFill>
              </a:rPr>
              <a:t>pdca</a:t>
            </a:r>
            <a:r>
              <a:rPr lang="fa-IR" sz="3200" b="1" dirty="0" smtClean="0">
                <a:solidFill>
                  <a:srgbClr val="FF0000"/>
                </a:solidFill>
              </a:rPr>
              <a:t> </a:t>
            </a:r>
            <a:r>
              <a:rPr lang="fa-IR" sz="3200" dirty="0" smtClean="0"/>
              <a:t>دمینگ معرف است.</a:t>
            </a:r>
            <a:endParaRPr lang="en-US" sz="3200" dirty="0"/>
          </a:p>
        </p:txBody>
      </p:sp>
    </p:spTree>
    <p:extLst>
      <p:ext uri="{BB962C8B-B14F-4D97-AF65-F5344CB8AC3E}">
        <p14:creationId xmlns:p14="http://schemas.microsoft.com/office/powerpoint/2010/main" val="21551608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219200"/>
          </a:xfrm>
        </p:spPr>
        <p:txBody>
          <a:bodyPr/>
          <a:lstStyle/>
          <a:p>
            <a:pPr>
              <a:defRPr/>
            </a:pPr>
            <a:r>
              <a:rPr lang="fa-IR" b="1" dirty="0" smtClean="0">
                <a:solidFill>
                  <a:srgbClr val="FF0000"/>
                </a:solidFill>
              </a:rPr>
              <a:t>تعریف اهداف بهبود کیفیت :</a:t>
            </a:r>
            <a:endParaRPr lang="en-US" b="1" dirty="0">
              <a:solidFill>
                <a:srgbClr val="FF0000"/>
              </a:solidFill>
            </a:endParaRPr>
          </a:p>
        </p:txBody>
      </p:sp>
      <p:sp>
        <p:nvSpPr>
          <p:cNvPr id="3" name="Content Placeholder 2"/>
          <p:cNvSpPr>
            <a:spLocks noGrp="1"/>
          </p:cNvSpPr>
          <p:nvPr>
            <p:ph sz="quarter" idx="13"/>
          </p:nvPr>
        </p:nvSpPr>
        <p:spPr>
          <a:xfrm>
            <a:off x="290513" y="1831975"/>
            <a:ext cx="7162800" cy="4960938"/>
          </a:xfrm>
        </p:spPr>
        <p:txBody>
          <a:bodyPr/>
          <a:lstStyle/>
          <a:p>
            <a:pPr marL="0" indent="0" algn="r" rtl="1">
              <a:buFont typeface="Arial" panose="020B0604020202020204" pitchFamily="34" charset="0"/>
              <a:buNone/>
              <a:defRPr/>
            </a:pPr>
            <a:endParaRPr lang="fa-IR" dirty="0" smtClean="0"/>
          </a:p>
          <a:p>
            <a:pPr marL="0" indent="0" algn="r" rtl="1">
              <a:buFont typeface="Arial" panose="020B0604020202020204" pitchFamily="34" charset="0"/>
              <a:buNone/>
              <a:defRPr/>
            </a:pPr>
            <a:endParaRPr lang="fa-IR" dirty="0"/>
          </a:p>
          <a:p>
            <a:pPr marL="0" indent="0" algn="r" rtl="1">
              <a:buFont typeface="Arial" panose="020B0604020202020204" pitchFamily="34" charset="0"/>
              <a:buNone/>
              <a:defRPr/>
            </a:pPr>
            <a:endParaRPr lang="fa-IR" dirty="0" smtClean="0"/>
          </a:p>
          <a:p>
            <a:pPr marL="0" indent="0" algn="r" rtl="1">
              <a:buFont typeface="Arial" panose="020B0604020202020204" pitchFamily="34" charset="0"/>
              <a:buNone/>
              <a:defRPr/>
            </a:pPr>
            <a:endParaRPr lang="fa-IR" dirty="0"/>
          </a:p>
          <a:p>
            <a:pPr marL="0" indent="0" algn="r" rtl="1">
              <a:buFont typeface="Arial" panose="020B0604020202020204" pitchFamily="34" charset="0"/>
              <a:buNone/>
              <a:defRPr/>
            </a:pPr>
            <a:endParaRPr lang="fa-IR" dirty="0" smtClean="0"/>
          </a:p>
          <a:p>
            <a:pPr marL="0" indent="0" algn="r" rtl="1">
              <a:buFont typeface="Arial" panose="020B0604020202020204" pitchFamily="34" charset="0"/>
              <a:buNone/>
              <a:defRPr/>
            </a:pPr>
            <a:endParaRPr lang="fa-IR" dirty="0"/>
          </a:p>
          <a:p>
            <a:pPr marL="0" indent="0" algn="r" rtl="1">
              <a:buFont typeface="Arial" panose="020B0604020202020204" pitchFamily="34" charset="0"/>
              <a:buNone/>
              <a:defRPr/>
            </a:pPr>
            <a:endParaRPr lang="fa-IR" dirty="0" smtClean="0"/>
          </a:p>
          <a:p>
            <a:pPr marL="0" indent="0" algn="r" rtl="1">
              <a:buFont typeface="Arial" panose="020B0604020202020204" pitchFamily="34" charset="0"/>
              <a:buNone/>
              <a:defRPr/>
            </a:pPr>
            <a:endParaRPr lang="fa-IR" dirty="0"/>
          </a:p>
          <a:p>
            <a:pPr marL="0" indent="0" algn="r" rtl="1">
              <a:buFont typeface="Arial" panose="020B0604020202020204" pitchFamily="34" charset="0"/>
              <a:buNone/>
              <a:defRPr/>
            </a:pPr>
            <a:endParaRPr lang="fa-IR" dirty="0" smtClean="0"/>
          </a:p>
          <a:p>
            <a:pPr marL="0" indent="0" algn="r" rtl="1">
              <a:buFont typeface="Arial" panose="020B0604020202020204" pitchFamily="34" charset="0"/>
              <a:buNone/>
              <a:defRPr/>
            </a:pPr>
            <a:r>
              <a:rPr lang="fa-IR" b="1" dirty="0" smtClean="0">
                <a:solidFill>
                  <a:srgbClr val="006600"/>
                </a:solidFill>
              </a:rPr>
              <a:t>اساس چرخه </a:t>
            </a:r>
            <a:r>
              <a:rPr lang="en-US" b="1" dirty="0" smtClean="0">
                <a:solidFill>
                  <a:srgbClr val="006600"/>
                </a:solidFill>
              </a:rPr>
              <a:t>PDCA </a:t>
            </a:r>
            <a:r>
              <a:rPr lang="fa-IR" b="1" dirty="0" smtClean="0">
                <a:solidFill>
                  <a:srgbClr val="006600"/>
                </a:solidFill>
              </a:rPr>
              <a:t> دمینگ</a:t>
            </a:r>
            <a:endParaRPr lang="en-US" b="1" dirty="0">
              <a:solidFill>
                <a:srgbClr val="006600"/>
              </a:solidFill>
            </a:endParaRPr>
          </a:p>
        </p:txBody>
      </p:sp>
      <p:sp>
        <p:nvSpPr>
          <p:cNvPr id="4" name="Content Placeholder 3"/>
          <p:cNvSpPr>
            <a:spLocks noGrp="1"/>
          </p:cNvSpPr>
          <p:nvPr>
            <p:ph sz="quarter" idx="14"/>
          </p:nvPr>
        </p:nvSpPr>
        <p:spPr>
          <a:xfrm>
            <a:off x="152400" y="1143000"/>
            <a:ext cx="8610600" cy="2971800"/>
          </a:xfrm>
        </p:spPr>
        <p:txBody>
          <a:bodyPr>
            <a:normAutofit fontScale="47500" lnSpcReduction="20000"/>
          </a:bodyPr>
          <a:lstStyle/>
          <a:p>
            <a:pPr marL="0" indent="0" algn="r" rtl="1">
              <a:buFont typeface="Arial" panose="020B0604020202020204" pitchFamily="34" charset="0"/>
              <a:buNone/>
              <a:defRPr/>
            </a:pPr>
            <a:r>
              <a:rPr lang="fa-IR" sz="3800" b="1" dirty="0" smtClean="0"/>
              <a:t>اهداف کیفی معرفی شده برای فرآیند یا محصول باید معیارهای </a:t>
            </a:r>
            <a:r>
              <a:rPr lang="en-US" sz="3800" b="1" dirty="0" smtClean="0">
                <a:solidFill>
                  <a:srgbClr val="FF0000"/>
                </a:solidFill>
              </a:rPr>
              <a:t>smart</a:t>
            </a:r>
            <a:r>
              <a:rPr lang="fa-IR" sz="3800" b="1" dirty="0" smtClean="0"/>
              <a:t> را رعایت کرده باشند .</a:t>
            </a:r>
          </a:p>
          <a:p>
            <a:pPr marL="0" indent="0" algn="r" rtl="1">
              <a:buFont typeface="Arial" panose="020B0604020202020204" pitchFamily="34" charset="0"/>
              <a:buNone/>
              <a:defRPr/>
            </a:pPr>
            <a:r>
              <a:rPr lang="fa-IR" sz="3800" b="1" dirty="0" smtClean="0">
                <a:solidFill>
                  <a:srgbClr val="FF0000"/>
                </a:solidFill>
              </a:rPr>
              <a:t>معیارهای</a:t>
            </a:r>
            <a:r>
              <a:rPr lang="en-US" sz="3800" b="1" dirty="0" smtClean="0">
                <a:solidFill>
                  <a:srgbClr val="00B050"/>
                </a:solidFill>
              </a:rPr>
              <a:t>smart</a:t>
            </a:r>
            <a:r>
              <a:rPr lang="fa-IR" sz="3800" b="1" dirty="0" smtClean="0">
                <a:solidFill>
                  <a:srgbClr val="FF0000"/>
                </a:solidFill>
              </a:rPr>
              <a:t> عبارتند از:</a:t>
            </a:r>
          </a:p>
          <a:p>
            <a:pPr marL="0" indent="0" algn="r" rtl="1">
              <a:buFont typeface="Arial" panose="020B0604020202020204" pitchFamily="34" charset="0"/>
              <a:buNone/>
              <a:defRPr/>
            </a:pPr>
            <a:r>
              <a:rPr lang="fa-IR" sz="3800" b="1" dirty="0" smtClean="0">
                <a:solidFill>
                  <a:srgbClr val="FF0000"/>
                </a:solidFill>
              </a:rPr>
              <a:t>1- مشخص بودن </a:t>
            </a:r>
          </a:p>
          <a:p>
            <a:pPr marL="0" indent="0" algn="r" rtl="1">
              <a:buFont typeface="Arial" panose="020B0604020202020204" pitchFamily="34" charset="0"/>
              <a:buNone/>
              <a:defRPr/>
            </a:pPr>
            <a:r>
              <a:rPr lang="fa-IR" sz="3800" b="1" dirty="0" smtClean="0">
                <a:solidFill>
                  <a:srgbClr val="FF0000"/>
                </a:solidFill>
              </a:rPr>
              <a:t>2- قابل اندازه گیری </a:t>
            </a:r>
          </a:p>
          <a:p>
            <a:pPr marL="0" indent="0" algn="r" rtl="1">
              <a:buFont typeface="Arial" panose="020B0604020202020204" pitchFamily="34" charset="0"/>
              <a:buNone/>
              <a:defRPr/>
            </a:pPr>
            <a:r>
              <a:rPr lang="fa-IR" sz="3800" b="1" dirty="0" smtClean="0">
                <a:solidFill>
                  <a:srgbClr val="FF0000"/>
                </a:solidFill>
              </a:rPr>
              <a:t>3- قابل تخصیص </a:t>
            </a:r>
          </a:p>
          <a:p>
            <a:pPr marL="0" indent="0" algn="r" rtl="1">
              <a:buFont typeface="Arial" panose="020B0604020202020204" pitchFamily="34" charset="0"/>
              <a:buNone/>
              <a:defRPr/>
            </a:pPr>
            <a:r>
              <a:rPr lang="fa-IR" sz="3800" b="1" dirty="0" smtClean="0">
                <a:solidFill>
                  <a:srgbClr val="FF0000"/>
                </a:solidFill>
              </a:rPr>
              <a:t>4- واقع بینانه </a:t>
            </a:r>
          </a:p>
          <a:p>
            <a:pPr marL="0" indent="0" algn="r" rtl="1">
              <a:buFont typeface="Arial" panose="020B0604020202020204" pitchFamily="34" charset="0"/>
              <a:buNone/>
              <a:defRPr/>
            </a:pPr>
            <a:r>
              <a:rPr lang="fa-IR" sz="3800" b="1" dirty="0" smtClean="0">
                <a:solidFill>
                  <a:srgbClr val="FF0000"/>
                </a:solidFill>
              </a:rPr>
              <a:t>5- محدوده زمانی</a:t>
            </a:r>
          </a:p>
          <a:p>
            <a:pPr marL="0" indent="0" algn="r" rtl="1">
              <a:buFont typeface="Arial" panose="020B0604020202020204" pitchFamily="34" charset="0"/>
              <a:buNone/>
              <a:defRPr/>
            </a:pPr>
            <a:endParaRPr lang="en-US" sz="2800" b="1" dirty="0">
              <a:solidFill>
                <a:srgbClr val="FF0000"/>
              </a:solidFill>
            </a:endParaRPr>
          </a:p>
        </p:txBody>
      </p:sp>
      <p:sp>
        <p:nvSpPr>
          <p:cNvPr id="5" name="Oval 4"/>
          <p:cNvSpPr/>
          <p:nvPr/>
        </p:nvSpPr>
        <p:spPr>
          <a:xfrm>
            <a:off x="106363" y="1763713"/>
            <a:ext cx="5334000" cy="5105400"/>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cxnSp>
        <p:nvCxnSpPr>
          <p:cNvPr id="8" name="Straight Connector 7"/>
          <p:cNvCxnSpPr/>
          <p:nvPr/>
        </p:nvCxnSpPr>
        <p:spPr>
          <a:xfrm>
            <a:off x="2805113" y="1735138"/>
            <a:ext cx="14287" cy="52022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2"/>
          </p:cNvCxnSpPr>
          <p:nvPr/>
        </p:nvCxnSpPr>
        <p:spPr>
          <a:xfrm>
            <a:off x="106363" y="4316413"/>
            <a:ext cx="5334000"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Up Arrow 10"/>
          <p:cNvSpPr/>
          <p:nvPr/>
        </p:nvSpPr>
        <p:spPr>
          <a:xfrm>
            <a:off x="95250" y="3968750"/>
            <a:ext cx="609600" cy="762000"/>
          </a:xfrm>
          <a:prstGeom prst="upArrow">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12" name="Right Arrow 11"/>
          <p:cNvSpPr/>
          <p:nvPr/>
        </p:nvSpPr>
        <p:spPr>
          <a:xfrm>
            <a:off x="2465388" y="1762125"/>
            <a:ext cx="762000" cy="533400"/>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13" name="Down Arrow 12"/>
          <p:cNvSpPr/>
          <p:nvPr/>
        </p:nvSpPr>
        <p:spPr>
          <a:xfrm>
            <a:off x="4902200" y="4002088"/>
            <a:ext cx="533400" cy="762000"/>
          </a:xfrm>
          <a:prstGeom prst="downArrow">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14" name="Left Arrow 13"/>
          <p:cNvSpPr/>
          <p:nvPr/>
        </p:nvSpPr>
        <p:spPr>
          <a:xfrm>
            <a:off x="2465388" y="6326188"/>
            <a:ext cx="838200" cy="533400"/>
          </a:xfrm>
          <a:prstGeom prst="leftArrow">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17" name="Explosion 2 16"/>
          <p:cNvSpPr/>
          <p:nvPr/>
        </p:nvSpPr>
        <p:spPr>
          <a:xfrm>
            <a:off x="4267200" y="2474913"/>
            <a:ext cx="1673225" cy="101758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PLAN</a:t>
            </a:r>
          </a:p>
        </p:txBody>
      </p:sp>
      <p:sp>
        <p:nvSpPr>
          <p:cNvPr id="18" name="Explosion 2 17"/>
          <p:cNvSpPr/>
          <p:nvPr/>
        </p:nvSpPr>
        <p:spPr>
          <a:xfrm>
            <a:off x="152400" y="2728913"/>
            <a:ext cx="1466850" cy="7620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0000"/>
                </a:solidFill>
              </a:rPr>
              <a:t>ACT</a:t>
            </a:r>
          </a:p>
        </p:txBody>
      </p:sp>
      <p:sp>
        <p:nvSpPr>
          <p:cNvPr id="20" name="Explosion 2 19"/>
          <p:cNvSpPr/>
          <p:nvPr/>
        </p:nvSpPr>
        <p:spPr>
          <a:xfrm>
            <a:off x="3744913" y="5572125"/>
            <a:ext cx="1755775" cy="76041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DO</a:t>
            </a:r>
          </a:p>
        </p:txBody>
      </p:sp>
      <p:sp>
        <p:nvSpPr>
          <p:cNvPr id="22" name="Explosion 2 21"/>
          <p:cNvSpPr/>
          <p:nvPr/>
        </p:nvSpPr>
        <p:spPr>
          <a:xfrm>
            <a:off x="152400" y="5675313"/>
            <a:ext cx="2073275" cy="8509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CHECK</a:t>
            </a:r>
          </a:p>
        </p:txBody>
      </p:sp>
      <p:sp>
        <p:nvSpPr>
          <p:cNvPr id="24" name="Flowchart: Or 23"/>
          <p:cNvSpPr/>
          <p:nvPr/>
        </p:nvSpPr>
        <p:spPr>
          <a:xfrm>
            <a:off x="704850" y="2332038"/>
            <a:ext cx="4205288" cy="4014787"/>
          </a:xfrm>
          <a:prstGeom prst="flowChartOr">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25" name="Wave 24"/>
          <p:cNvSpPr/>
          <p:nvPr/>
        </p:nvSpPr>
        <p:spPr>
          <a:xfrm>
            <a:off x="1081088" y="2843213"/>
            <a:ext cx="1738312" cy="1492250"/>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dirty="0">
                <a:solidFill>
                  <a:schemeClr val="tx1"/>
                </a:solidFill>
              </a:rPr>
              <a:t>تصمیم گیری روی تغییراتمورد نیازبرای بهبود فرایند</a:t>
            </a:r>
            <a:endParaRPr lang="en-US" b="1" dirty="0">
              <a:solidFill>
                <a:schemeClr val="tx1"/>
              </a:solidFill>
            </a:endParaRPr>
          </a:p>
        </p:txBody>
      </p:sp>
      <p:sp>
        <p:nvSpPr>
          <p:cNvPr id="26" name="Wave 25"/>
          <p:cNvSpPr/>
          <p:nvPr/>
        </p:nvSpPr>
        <p:spPr>
          <a:xfrm>
            <a:off x="2819400" y="2790825"/>
            <a:ext cx="1731963" cy="1544638"/>
          </a:xfrm>
          <a:prstGeom prst="wav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defRPr/>
            </a:pPr>
            <a:r>
              <a:rPr lang="fa-IR" b="1" dirty="0">
                <a:solidFill>
                  <a:srgbClr val="7030A0"/>
                </a:solidFill>
              </a:rPr>
              <a:t>طراحی یا بازبینی جزئیات فرایند ها برای بهبود نتایج</a:t>
            </a:r>
            <a:endParaRPr lang="en-US" b="1" dirty="0">
              <a:solidFill>
                <a:srgbClr val="7030A0"/>
              </a:solidFill>
            </a:endParaRPr>
          </a:p>
        </p:txBody>
      </p:sp>
      <p:sp>
        <p:nvSpPr>
          <p:cNvPr id="27" name="7-Point Star 26"/>
          <p:cNvSpPr/>
          <p:nvPr/>
        </p:nvSpPr>
        <p:spPr>
          <a:xfrm>
            <a:off x="635000" y="4383088"/>
            <a:ext cx="2133600" cy="1474787"/>
          </a:xfrm>
          <a:prstGeom prst="star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b="1" dirty="0">
                <a:solidFill>
                  <a:schemeClr val="tx1"/>
                </a:solidFill>
              </a:rPr>
              <a:t>ارزیابی</a:t>
            </a:r>
            <a:r>
              <a:rPr lang="fa-IR" dirty="0">
                <a:solidFill>
                  <a:schemeClr val="tx1"/>
                </a:solidFill>
              </a:rPr>
              <a:t> </a:t>
            </a:r>
            <a:r>
              <a:rPr lang="fa-IR" b="1" dirty="0">
                <a:solidFill>
                  <a:schemeClr val="tx1"/>
                </a:solidFill>
              </a:rPr>
              <a:t>شاخص ها وگزارش نتایج به تصمیم گیرندگان</a:t>
            </a:r>
            <a:endParaRPr lang="en-US" b="1" dirty="0">
              <a:solidFill>
                <a:schemeClr val="tx1"/>
              </a:solidFill>
            </a:endParaRPr>
          </a:p>
        </p:txBody>
      </p:sp>
      <p:sp>
        <p:nvSpPr>
          <p:cNvPr id="28" name="7-Point Star 27"/>
          <p:cNvSpPr/>
          <p:nvPr/>
        </p:nvSpPr>
        <p:spPr>
          <a:xfrm>
            <a:off x="2805113" y="4371975"/>
            <a:ext cx="1820862" cy="14859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defRPr/>
            </a:pPr>
            <a:r>
              <a:rPr lang="fa-IR" b="1" dirty="0">
                <a:solidFill>
                  <a:srgbClr val="FF0000"/>
                </a:solidFill>
              </a:rPr>
              <a:t>استقرار</a:t>
            </a:r>
            <a:r>
              <a:rPr lang="fa-IR" dirty="0"/>
              <a:t> </a:t>
            </a:r>
            <a:r>
              <a:rPr lang="fa-IR" b="1" dirty="0">
                <a:solidFill>
                  <a:srgbClr val="FF0000"/>
                </a:solidFill>
              </a:rPr>
              <a:t>برنامه واندازه گیری عملکرد آن</a:t>
            </a:r>
            <a:endParaRPr lang="en-US" b="1" dirty="0">
              <a:solidFill>
                <a:srgbClr val="FF0000"/>
              </a:solidFill>
            </a:endParaRPr>
          </a:p>
        </p:txBody>
      </p:sp>
    </p:spTree>
    <p:extLst>
      <p:ext uri="{BB962C8B-B14F-4D97-AF65-F5344CB8AC3E}">
        <p14:creationId xmlns:p14="http://schemas.microsoft.com/office/powerpoint/2010/main" val="3618625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p:cTn id="2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p:cTn id="3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 calcmode="lin" valueType="num">
                                      <p:cBhvr>
                                        <p:cTn id="45"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8" dur="1000"/>
                                        <p:tgtEl>
                                          <p:spTgt spid="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 calcmode="lin" valueType="num">
                                      <p:cBhvr>
                                        <p:cTn id="53"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4"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55"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56" dur="1000"/>
                                        <p:tgtEl>
                                          <p:spTgt spid="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 calcmode="lin" valueType="num">
                                      <p:cBhvr>
                                        <p:cTn id="61"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62"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63"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64"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2950" y="0"/>
            <a:ext cx="7772400" cy="990600"/>
          </a:xfrm>
        </p:spPr>
        <p:txBody>
          <a:bodyPr/>
          <a:lstStyle/>
          <a:p>
            <a:pPr>
              <a:defRPr/>
            </a:pPr>
            <a:r>
              <a:rPr lang="fa-IR" b="1" dirty="0" smtClean="0">
                <a:solidFill>
                  <a:srgbClr val="FF0000"/>
                </a:solidFill>
              </a:rPr>
              <a:t>10 مرحله بهبود کیفیت از دیدگاه ژوران :</a:t>
            </a:r>
            <a:endParaRPr lang="en-US" b="1" dirty="0">
              <a:solidFill>
                <a:srgbClr val="FF0000"/>
              </a:solidFill>
            </a:endParaRPr>
          </a:p>
        </p:txBody>
      </p:sp>
      <p:sp>
        <p:nvSpPr>
          <p:cNvPr id="4" name="Content Placeholder 3"/>
          <p:cNvSpPr>
            <a:spLocks noGrp="1"/>
          </p:cNvSpPr>
          <p:nvPr>
            <p:ph sz="quarter" idx="14"/>
          </p:nvPr>
        </p:nvSpPr>
        <p:spPr>
          <a:xfrm>
            <a:off x="152400" y="990600"/>
            <a:ext cx="8915400" cy="5867400"/>
          </a:xfrm>
        </p:spPr>
        <p:txBody>
          <a:bodyPr>
            <a:noAutofit/>
          </a:bodyPr>
          <a:lstStyle/>
          <a:p>
            <a:pPr marL="0" indent="0" algn="r" rtl="1">
              <a:buFont typeface="Arial" panose="020B0604020202020204" pitchFamily="34" charset="0"/>
              <a:buNone/>
              <a:defRPr/>
            </a:pPr>
            <a:r>
              <a:rPr lang="fa-IR" sz="2400" b="1" dirty="0" smtClean="0"/>
              <a:t>1 - در خصوص نیاز ها وفرصت های بهبود , آگاهی ببخشید</a:t>
            </a:r>
          </a:p>
          <a:p>
            <a:pPr marL="0" indent="0" algn="r" rtl="1">
              <a:buFont typeface="Arial" panose="020B0604020202020204" pitchFamily="34" charset="0"/>
              <a:buNone/>
              <a:defRPr/>
            </a:pPr>
            <a:r>
              <a:rPr lang="fa-IR" sz="2400" b="1" dirty="0" smtClean="0"/>
              <a:t>2- برای بهبود وبهسازی هدف گذاری کنید</a:t>
            </a:r>
          </a:p>
          <a:p>
            <a:pPr marL="0" indent="0" algn="r" rtl="1">
              <a:buFont typeface="Arial" panose="020B0604020202020204" pitchFamily="34" charset="0"/>
              <a:buNone/>
              <a:defRPr/>
            </a:pPr>
            <a:r>
              <a:rPr lang="fa-IR" sz="2400" b="1" dirty="0" smtClean="0"/>
              <a:t>3- به منظور دستیابی به اهداف برنامه ریزی شده  , سازمان دهی لازم را بوجود آورید .</a:t>
            </a:r>
          </a:p>
          <a:p>
            <a:pPr marL="0" indent="0" algn="r" rtl="1">
              <a:buFont typeface="Arial" panose="020B0604020202020204" pitchFamily="34" charset="0"/>
              <a:buNone/>
              <a:defRPr/>
            </a:pPr>
            <a:r>
              <a:rPr lang="fa-IR" sz="2400" b="1" dirty="0" smtClean="0"/>
              <a:t>4- برنامه آموزش را در کلیه سطوح سازمان پیاده واجرا کنید.</a:t>
            </a:r>
          </a:p>
          <a:p>
            <a:pPr marL="0" indent="0" algn="r" rtl="1">
              <a:buFont typeface="Arial" panose="020B0604020202020204" pitchFamily="34" charset="0"/>
              <a:buNone/>
              <a:defRPr/>
            </a:pPr>
            <a:r>
              <a:rPr lang="fa-IR" sz="2400" b="1" dirty="0" smtClean="0"/>
              <a:t>5- پروژه ها را برای مسائل سازمان برنامه ریزی واجراء کنید.</a:t>
            </a:r>
          </a:p>
          <a:p>
            <a:pPr marL="0" indent="0" algn="r" rtl="1">
              <a:buFont typeface="Arial" panose="020B0604020202020204" pitchFamily="34" charset="0"/>
              <a:buNone/>
              <a:defRPr/>
            </a:pPr>
            <a:r>
              <a:rPr lang="fa-IR" sz="2400" b="1" dirty="0" smtClean="0"/>
              <a:t>6- از پیشرفت کارها گزارش تهیه کنید .</a:t>
            </a:r>
          </a:p>
          <a:p>
            <a:pPr marL="0" indent="0" algn="r" rtl="1">
              <a:buFont typeface="Arial" panose="020B0604020202020204" pitchFamily="34" charset="0"/>
              <a:buNone/>
              <a:defRPr/>
            </a:pPr>
            <a:r>
              <a:rPr lang="fa-IR" sz="2400" b="1" dirty="0" smtClean="0"/>
              <a:t>7- از کارکنان قدردانی کنید .</a:t>
            </a:r>
          </a:p>
          <a:p>
            <a:pPr marL="0" indent="0" algn="r" rtl="1">
              <a:buFont typeface="Arial" panose="020B0604020202020204" pitchFamily="34" charset="0"/>
              <a:buNone/>
              <a:defRPr/>
            </a:pPr>
            <a:r>
              <a:rPr lang="fa-IR" sz="2400" b="1" dirty="0" smtClean="0"/>
              <a:t>8- نتایج را مورد بحث قرار دهید .</a:t>
            </a:r>
          </a:p>
          <a:p>
            <a:pPr marL="0" indent="0" algn="r" rtl="1">
              <a:buFont typeface="Arial" panose="020B0604020202020204" pitchFamily="34" charset="0"/>
              <a:buNone/>
              <a:defRPr/>
            </a:pPr>
            <a:r>
              <a:rPr lang="fa-IR" sz="2400" b="1" dirty="0" smtClean="0"/>
              <a:t>9- از روند موفقیت ها , مدارک ومستندات تهیه نمایید.</a:t>
            </a:r>
          </a:p>
          <a:p>
            <a:pPr marL="0" indent="0" algn="r" rtl="1">
              <a:buFont typeface="Arial" panose="020B0604020202020204" pitchFamily="34" charset="0"/>
              <a:buNone/>
              <a:defRPr/>
            </a:pPr>
            <a:r>
              <a:rPr lang="fa-IR" sz="2400" b="1" dirty="0" smtClean="0"/>
              <a:t>10- فرآیند های بهبود را در سیستم های منظم سازمان وارد کنید واز آن نگهداری کنید.</a:t>
            </a:r>
            <a:endParaRPr lang="en-US" sz="2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188639"/>
            <a:ext cx="1249127" cy="1792561"/>
          </a:xfrm>
          <a:prstGeom prst="rect">
            <a:avLst/>
          </a:prstGeom>
        </p:spPr>
      </p:pic>
    </p:spTree>
    <p:extLst>
      <p:ext uri="{BB962C8B-B14F-4D97-AF65-F5344CB8AC3E}">
        <p14:creationId xmlns:p14="http://schemas.microsoft.com/office/powerpoint/2010/main" val="289517508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randombar(horizont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randombar(horizont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randombar(horizontal)">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70000" contrast="-70000"/>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219200"/>
          </a:xfrm>
        </p:spPr>
        <p:txBody>
          <a:bodyPr/>
          <a:lstStyle/>
          <a:p>
            <a:pPr>
              <a:defRPr/>
            </a:pPr>
            <a:r>
              <a:rPr lang="fa-IR" b="1" dirty="0" smtClean="0">
                <a:solidFill>
                  <a:srgbClr val="FF0000"/>
                </a:solidFill>
              </a:rPr>
              <a:t>سیستم مدیریت کیفیت :</a:t>
            </a:r>
            <a:r>
              <a:rPr lang="en-US" b="1" dirty="0" smtClean="0">
                <a:solidFill>
                  <a:srgbClr val="FF0000"/>
                </a:solidFill>
              </a:rPr>
              <a:t/>
            </a:r>
            <a:br>
              <a:rPr lang="en-US" b="1" dirty="0" smtClean="0">
                <a:solidFill>
                  <a:srgbClr val="FF0000"/>
                </a:solidFill>
              </a:rPr>
            </a:br>
            <a:r>
              <a:rPr lang="en-US" sz="4400" b="1" dirty="0" smtClean="0">
                <a:solidFill>
                  <a:srgbClr val="00B0F0"/>
                </a:solidFill>
                <a:latin typeface="Bernard MT Condensed" panose="02050806060905020404" pitchFamily="18" charset="0"/>
              </a:rPr>
              <a:t>QUALITY </a:t>
            </a:r>
            <a:r>
              <a:rPr lang="en-US" sz="4400" b="1" dirty="0" smtClean="0">
                <a:solidFill>
                  <a:srgbClr val="FF0000"/>
                </a:solidFill>
                <a:latin typeface="Bernard MT Condensed" panose="02050806060905020404" pitchFamily="18" charset="0"/>
              </a:rPr>
              <a:t> </a:t>
            </a:r>
            <a:r>
              <a:rPr lang="en-US" sz="4400" b="1" dirty="0" smtClean="0">
                <a:solidFill>
                  <a:srgbClr val="006600"/>
                </a:solidFill>
                <a:latin typeface="Bernard MT Condensed" panose="02050806060905020404" pitchFamily="18" charset="0"/>
              </a:rPr>
              <a:t>MANAGEMENT  </a:t>
            </a:r>
            <a:r>
              <a:rPr lang="en-US" sz="4400" b="1" dirty="0" smtClean="0">
                <a:solidFill>
                  <a:srgbClr val="FF0000"/>
                </a:solidFill>
                <a:latin typeface="Bernard MT Condensed" panose="02050806060905020404" pitchFamily="18" charset="0"/>
              </a:rPr>
              <a:t>SYSTEM</a:t>
            </a:r>
            <a:endParaRPr lang="en-US" sz="4400" b="1" dirty="0">
              <a:solidFill>
                <a:srgbClr val="FF0000"/>
              </a:solidFill>
              <a:latin typeface="Bernard MT Condensed" panose="02050806060905020404" pitchFamily="18" charset="0"/>
            </a:endParaRPr>
          </a:p>
        </p:txBody>
      </p:sp>
      <p:sp>
        <p:nvSpPr>
          <p:cNvPr id="4" name="Content Placeholder 3"/>
          <p:cNvSpPr>
            <a:spLocks noGrp="1"/>
          </p:cNvSpPr>
          <p:nvPr>
            <p:ph sz="quarter" idx="14"/>
          </p:nvPr>
        </p:nvSpPr>
        <p:spPr>
          <a:xfrm>
            <a:off x="152400" y="1371600"/>
            <a:ext cx="8686800" cy="5257800"/>
          </a:xfrm>
        </p:spPr>
        <p:txBody>
          <a:bodyPr>
            <a:normAutofit lnSpcReduction="10000"/>
          </a:bodyPr>
          <a:lstStyle/>
          <a:p>
            <a:pPr marL="0" indent="0" algn="r" rtl="1">
              <a:buFont typeface="Arial" panose="020B0604020202020204" pitchFamily="34" charset="0"/>
              <a:buNone/>
              <a:defRPr/>
            </a:pPr>
            <a:r>
              <a:rPr lang="fa-IR" sz="2800" b="1" dirty="0" smtClean="0">
                <a:solidFill>
                  <a:srgbClr val="0070C0"/>
                </a:solidFill>
              </a:rPr>
              <a:t>سیستم مدیریت کیفیت </a:t>
            </a:r>
            <a:r>
              <a:rPr lang="fa-IR" sz="4000" b="1" dirty="0" smtClean="0">
                <a:solidFill>
                  <a:srgbClr val="FF0000"/>
                </a:solidFill>
              </a:rPr>
              <a:t>( </a:t>
            </a:r>
            <a:r>
              <a:rPr lang="en-US" sz="4000" b="1" dirty="0" smtClean="0">
                <a:solidFill>
                  <a:srgbClr val="FF0000"/>
                </a:solidFill>
              </a:rPr>
              <a:t>QMS</a:t>
            </a:r>
            <a:r>
              <a:rPr lang="fa-IR" sz="4000" b="1" dirty="0" smtClean="0">
                <a:solidFill>
                  <a:srgbClr val="FF0000"/>
                </a:solidFill>
              </a:rPr>
              <a:t> ) </a:t>
            </a:r>
            <a:r>
              <a:rPr lang="fa-IR" sz="2800" b="1" dirty="0" smtClean="0">
                <a:solidFill>
                  <a:srgbClr val="0070C0"/>
                </a:solidFill>
              </a:rPr>
              <a:t>چیست :</a:t>
            </a:r>
          </a:p>
          <a:p>
            <a:pPr marL="0" indent="0" algn="r" rtl="1">
              <a:buFont typeface="Arial" panose="020B0604020202020204" pitchFamily="34" charset="0"/>
              <a:buNone/>
              <a:defRPr/>
            </a:pPr>
            <a:r>
              <a:rPr lang="fa-IR" sz="2400" b="1" dirty="0" smtClean="0"/>
              <a:t>یک سیستم مدیریت کیفیت , ابزاری است که توسط آن شیوه مدیریت کیفیت به یک بخش جامع از سازمان تبدیل می گردد </a:t>
            </a:r>
            <a:r>
              <a:rPr lang="fa-IR" b="1" dirty="0" smtClean="0"/>
              <a:t>.</a:t>
            </a:r>
            <a:endParaRPr lang="fa-IR" b="1" dirty="0"/>
          </a:p>
          <a:p>
            <a:pPr marL="0" indent="0" algn="r" rtl="1">
              <a:buFont typeface="Arial" panose="020B0604020202020204" pitchFamily="34" charset="0"/>
              <a:buNone/>
              <a:defRPr/>
            </a:pPr>
            <a:r>
              <a:rPr lang="fa-IR" b="1" dirty="0" smtClean="0"/>
              <a:t>یک </a:t>
            </a:r>
            <a:r>
              <a:rPr lang="en-US" b="1" dirty="0" smtClean="0">
                <a:solidFill>
                  <a:srgbClr val="FF0000"/>
                </a:solidFill>
              </a:rPr>
              <a:t>QMS</a:t>
            </a:r>
            <a:r>
              <a:rPr lang="fa-IR" b="1" dirty="0" smtClean="0"/>
              <a:t> دارای یک ساختار , یک محدوده تعریف شده , مسئولیت های مشخص , مضامین ضروری  ( بصورت مستندات </a:t>
            </a:r>
            <a:r>
              <a:rPr lang="en-US" b="1" dirty="0" smtClean="0">
                <a:solidFill>
                  <a:srgbClr val="FF0000"/>
                </a:solidFill>
              </a:rPr>
              <a:t>QMS</a:t>
            </a:r>
            <a:r>
              <a:rPr lang="en-US" b="1" dirty="0" smtClean="0"/>
              <a:t> </a:t>
            </a:r>
            <a:r>
              <a:rPr lang="fa-IR" b="1" dirty="0" smtClean="0"/>
              <a:t> وفرآیند های تعریف شده ) ومنابع لازم برای اجرای فعالیت های طرح ریزی کیفیت , کنترل کیفیت , تضمین کیفیت وبهبود مستمر کیفیت می باشد.</a:t>
            </a:r>
          </a:p>
          <a:p>
            <a:pPr marL="0" indent="0" algn="r" rtl="1">
              <a:buFont typeface="Arial" panose="020B0604020202020204" pitchFamily="34" charset="0"/>
              <a:buNone/>
              <a:defRPr/>
            </a:pPr>
            <a:endParaRPr lang="fa-IR" dirty="0"/>
          </a:p>
          <a:p>
            <a:pPr marL="0" indent="0" algn="r" rtl="1">
              <a:buFont typeface="Arial" panose="020B0604020202020204" pitchFamily="34" charset="0"/>
              <a:buNone/>
              <a:defRPr/>
            </a:pPr>
            <a:r>
              <a:rPr lang="fa-IR" sz="3200" b="1" dirty="0" smtClean="0">
                <a:solidFill>
                  <a:srgbClr val="0070C0"/>
                </a:solidFill>
              </a:rPr>
              <a:t>بطور کلی </a:t>
            </a:r>
            <a:r>
              <a:rPr lang="en-US" sz="3200" b="1" dirty="0" smtClean="0">
                <a:solidFill>
                  <a:srgbClr val="FF0000"/>
                </a:solidFill>
              </a:rPr>
              <a:t>QMS</a:t>
            </a:r>
            <a:r>
              <a:rPr lang="fa-IR" sz="3200" b="1" dirty="0" smtClean="0">
                <a:solidFill>
                  <a:srgbClr val="FF0000"/>
                </a:solidFill>
              </a:rPr>
              <a:t>, </a:t>
            </a:r>
            <a:r>
              <a:rPr lang="fa-IR" sz="3200" b="1" dirty="0" smtClean="0">
                <a:solidFill>
                  <a:srgbClr val="0070C0"/>
                </a:solidFill>
              </a:rPr>
              <a:t> یک سیستم مدیریت کیفیت شامل ساختار سازمانی , رویه ها , فرآیند ها و منابع مورد نیاز برای استقرار مدیریت کیفیت می باشد.</a:t>
            </a:r>
            <a:endParaRPr lang="en-US" sz="3200" b="1" dirty="0">
              <a:solidFill>
                <a:srgbClr val="0070C0"/>
              </a:solidFill>
            </a:endParaRPr>
          </a:p>
        </p:txBody>
      </p:sp>
    </p:spTree>
    <p:extLst>
      <p:ext uri="{BB962C8B-B14F-4D97-AF65-F5344CB8AC3E}">
        <p14:creationId xmlns:p14="http://schemas.microsoft.com/office/powerpoint/2010/main" val="3618876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686800" cy="6120000"/>
          </a:xfrm>
        </p:spPr>
        <p:txBody>
          <a:bodyPr/>
          <a:lstStyle/>
          <a:p>
            <a:pPr algn="r" rtl="1">
              <a:defRPr/>
            </a:pPr>
            <a:r>
              <a:rPr lang="fa-IR" b="1" dirty="0" smtClean="0">
                <a:solidFill>
                  <a:srgbClr val="FF0000"/>
                </a:solidFill>
              </a:rPr>
              <a:t>دلایل استقرارسیستم مدیریت کیفیت:</a:t>
            </a:r>
            <a:br>
              <a:rPr lang="fa-IR" b="1" dirty="0" smtClean="0">
                <a:solidFill>
                  <a:srgbClr val="FF0000"/>
                </a:solidFill>
              </a:rPr>
            </a:br>
            <a:r>
              <a:rPr lang="fa-IR" sz="3200" b="1" dirty="0" smtClean="0">
                <a:solidFill>
                  <a:srgbClr val="FF0000"/>
                </a:solidFill>
              </a:rPr>
              <a:t/>
            </a:r>
            <a:br>
              <a:rPr lang="fa-IR" sz="3200" b="1" dirty="0" smtClean="0">
                <a:solidFill>
                  <a:srgbClr val="FF0000"/>
                </a:solidFill>
              </a:rPr>
            </a:br>
            <a:r>
              <a:rPr lang="fa-IR" sz="3200" b="1" dirty="0" smtClean="0"/>
              <a:t>در اغلب سازمان ها , انگیزه اولیه استقرار یک </a:t>
            </a:r>
            <a:r>
              <a:rPr lang="en-US" sz="3200" b="1" dirty="0" smtClean="0">
                <a:solidFill>
                  <a:srgbClr val="FF0000"/>
                </a:solidFill>
              </a:rPr>
              <a:t>QMS</a:t>
            </a:r>
            <a:r>
              <a:rPr lang="fa-IR" sz="3200" b="1" dirty="0" smtClean="0"/>
              <a:t> بصورت نیاز مدیریت یا تقاضای مشتری بیان می شود. </a:t>
            </a:r>
            <a:r>
              <a:rPr lang="fa-IR" sz="3200" dirty="0" smtClean="0"/>
              <a:t/>
            </a:r>
            <a:br>
              <a:rPr lang="fa-IR" sz="3200" dirty="0" smtClean="0"/>
            </a:br>
            <a:r>
              <a:rPr lang="fa-IR" sz="3200" dirty="0"/>
              <a:t/>
            </a:r>
            <a:br>
              <a:rPr lang="fa-IR" sz="3200" dirty="0"/>
            </a:br>
            <a:r>
              <a:rPr lang="fa-IR" sz="3200" dirty="0" smtClean="0"/>
              <a:t>انگیزه های مدیریت برای استقرار </a:t>
            </a:r>
            <a:r>
              <a:rPr lang="en-US" sz="3200" b="1" dirty="0" smtClean="0">
                <a:solidFill>
                  <a:srgbClr val="FF0000"/>
                </a:solidFill>
              </a:rPr>
              <a:t>QMS</a:t>
            </a:r>
            <a:r>
              <a:rPr lang="fa-IR" sz="3200" dirty="0" smtClean="0"/>
              <a:t> از نیاز های اوبرای بهبود بهروری کیفیت محصول , کاهش زمان عرضه به بازارودر نهایت دستیابی به نتایج رقابتی ایجاد میگردد.</a:t>
            </a:r>
            <a:br>
              <a:rPr lang="fa-IR" sz="3200" dirty="0" smtClean="0"/>
            </a:br>
            <a:r>
              <a:rPr lang="fa-IR" sz="2400" dirty="0" smtClean="0"/>
              <a:t/>
            </a:r>
            <a:br>
              <a:rPr lang="fa-IR" sz="2400" dirty="0" smtClean="0"/>
            </a:br>
            <a:endParaRPr lang="en-US" sz="3100" b="1" dirty="0">
              <a:solidFill>
                <a:srgbClr val="0070C0"/>
              </a:solidFill>
            </a:endParaRPr>
          </a:p>
        </p:txBody>
      </p:sp>
    </p:spTree>
    <p:extLst>
      <p:ext uri="{BB962C8B-B14F-4D97-AF65-F5344CB8AC3E}">
        <p14:creationId xmlns:p14="http://schemas.microsoft.com/office/powerpoint/2010/main" val="2153476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blip>
          <a:srcRect/>
          <a:stretch>
            <a:fillRect t="-17000" b="-17000"/>
          </a:stretch>
        </a:blipFill>
        <a:effectLst/>
      </p:bgPr>
    </p:bg>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395536" y="836712"/>
            <a:ext cx="86106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r" rtl="1">
              <a:lnSpc>
                <a:spcPct val="100000"/>
              </a:lnSpc>
              <a:spcBef>
                <a:spcPct val="0"/>
              </a:spcBef>
              <a:buClrTx/>
              <a:buFontTx/>
              <a:buNone/>
            </a:pPr>
            <a:r>
              <a:rPr lang="fa-IR" sz="4000" b="1" dirty="0">
                <a:solidFill>
                  <a:srgbClr val="FF0000"/>
                </a:solidFill>
                <a:latin typeface="Calibri" panose="020F0502020204030204" pitchFamily="34" charset="0"/>
              </a:rPr>
              <a:t>مقدمه :</a:t>
            </a:r>
            <a:endParaRPr lang="en-US" sz="4000" b="1" dirty="0">
              <a:solidFill>
                <a:srgbClr val="FF0000"/>
              </a:solidFill>
              <a:latin typeface="Arial" panose="020B0604020202020204" pitchFamily="34" charset="0"/>
            </a:endParaRPr>
          </a:p>
          <a:p>
            <a:pPr algn="r">
              <a:lnSpc>
                <a:spcPct val="100000"/>
              </a:lnSpc>
              <a:spcBef>
                <a:spcPct val="0"/>
              </a:spcBef>
              <a:buClrTx/>
              <a:buFontTx/>
              <a:buNone/>
            </a:pPr>
            <a:r>
              <a:rPr lang="fa-IR" sz="3200" b="1" dirty="0">
                <a:latin typeface="Arial" panose="020B0604020202020204" pitchFamily="34" charset="0"/>
              </a:rPr>
              <a:t>مدیریت کیفیت جامع یکی از کامل ترین و کارا ترین فلسفه های مدیریتی است که به نحو شایسته ای مباحث کیفیت و رضایت مشتری را در </a:t>
            </a:r>
            <a:r>
              <a:rPr lang="fa-IR" sz="3200" b="1" dirty="0" smtClean="0">
                <a:latin typeface="Arial" panose="020B0604020202020204" pitchFamily="34" charset="0"/>
              </a:rPr>
              <a:t>بردارد.</a:t>
            </a:r>
          </a:p>
          <a:p>
            <a:pPr algn="r">
              <a:lnSpc>
                <a:spcPct val="100000"/>
              </a:lnSpc>
              <a:spcBef>
                <a:spcPct val="0"/>
              </a:spcBef>
              <a:buClrTx/>
              <a:buFontTx/>
              <a:buNone/>
            </a:pPr>
            <a:r>
              <a:rPr lang="fa-IR" sz="3200" b="1" dirty="0" smtClean="0">
                <a:latin typeface="Arial" panose="020B0604020202020204" pitchFamily="34" charset="0"/>
              </a:rPr>
              <a:t>در </a:t>
            </a:r>
            <a:r>
              <a:rPr lang="fa-IR" sz="3200" b="1" dirty="0">
                <a:latin typeface="Arial" panose="020B0604020202020204" pitchFamily="34" charset="0"/>
              </a:rPr>
              <a:t>دنیای امروز که از یک سو رقابت های ملی ، منطقه ای و بین المللی بسیار شدید و تنگاتنگ و از سوی دیگر تغییرات و تحولات در تکنولوژی ، نیاز بازار و ... </a:t>
            </a:r>
            <a:endParaRPr lang="fa-IR" sz="3200" b="1" dirty="0" smtClean="0">
              <a:latin typeface="Arial" panose="020B0604020202020204" pitchFamily="34" charset="0"/>
            </a:endParaRPr>
          </a:p>
          <a:p>
            <a:pPr algn="r">
              <a:lnSpc>
                <a:spcPct val="100000"/>
              </a:lnSpc>
              <a:spcBef>
                <a:spcPct val="0"/>
              </a:spcBef>
              <a:buClrTx/>
              <a:buFontTx/>
              <a:buNone/>
            </a:pPr>
            <a:r>
              <a:rPr lang="fa-IR" sz="3200" b="1" dirty="0" smtClean="0">
                <a:latin typeface="Arial" panose="020B0604020202020204" pitchFamily="34" charset="0"/>
              </a:rPr>
              <a:t>بسیار </a:t>
            </a:r>
            <a:r>
              <a:rPr lang="fa-IR" sz="3200" b="1" dirty="0">
                <a:latin typeface="Arial" panose="020B0604020202020204" pitchFamily="34" charset="0"/>
              </a:rPr>
              <a:t>سریع و پر شتاب بوده </a:t>
            </a:r>
            <a:r>
              <a:rPr lang="fa-IR" sz="3200" b="1" dirty="0" smtClean="0">
                <a:latin typeface="Arial" panose="020B0604020202020204" pitchFamily="34" charset="0"/>
              </a:rPr>
              <a:t>مسلما </a:t>
            </a:r>
            <a:r>
              <a:rPr lang="fa-IR" sz="3200" b="1" dirty="0">
                <a:latin typeface="Arial" panose="020B0604020202020204" pitchFamily="34" charset="0"/>
              </a:rPr>
              <a:t>تجزیه و </a:t>
            </a:r>
            <a:r>
              <a:rPr lang="fa-IR" sz="3200" b="1" dirty="0" smtClean="0">
                <a:latin typeface="Arial" panose="020B0604020202020204" pitchFamily="34" charset="0"/>
              </a:rPr>
              <a:t>تحلیل, </a:t>
            </a:r>
            <a:r>
              <a:rPr lang="fa-IR" sz="3200" b="1" dirty="0">
                <a:latin typeface="Arial" panose="020B0604020202020204" pitchFamily="34" charset="0"/>
              </a:rPr>
              <a:t>شناخت صحیح و به کارگیری مباحثی از قبیل مدیریت کیفیت جامع می تواندبسیار راه گشا و موثر باشد…</a:t>
            </a:r>
            <a:r>
              <a:rPr lang="en-US" sz="3200" b="1" dirty="0">
                <a:latin typeface="Arial" panose="020B0604020202020204" pitchFamily="34" charset="0"/>
              </a:rPr>
              <a:t>  </a:t>
            </a:r>
          </a:p>
        </p:txBody>
      </p:sp>
    </p:spTree>
    <p:extLst>
      <p:ext uri="{BB962C8B-B14F-4D97-AF65-F5344CB8AC3E}">
        <p14:creationId xmlns:p14="http://schemas.microsoft.com/office/powerpoint/2010/main" val="17576361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pPr rtl="1">
              <a:defRPr/>
            </a:pPr>
            <a:r>
              <a:rPr lang="fa-IR" sz="2800" b="1" dirty="0" smtClean="0">
                <a:solidFill>
                  <a:srgbClr val="0070C0"/>
                </a:solidFill>
                <a:cs typeface="+mn-cs"/>
              </a:rPr>
              <a:t>استقرار</a:t>
            </a:r>
            <a:r>
              <a:rPr lang="fa-IR" sz="2800" b="1" dirty="0" smtClean="0">
                <a:solidFill>
                  <a:srgbClr val="FF0000"/>
                </a:solidFill>
                <a:cs typeface="+mn-cs"/>
              </a:rPr>
              <a:t>(</a:t>
            </a:r>
            <a:r>
              <a:rPr lang="fa-IR" sz="2800" b="1" dirty="0" smtClean="0">
                <a:solidFill>
                  <a:srgbClr val="0070C0"/>
                </a:solidFill>
                <a:cs typeface="+mn-cs"/>
              </a:rPr>
              <a:t> </a:t>
            </a:r>
            <a:r>
              <a:rPr lang="en-US" sz="2800" b="1" dirty="0" smtClean="0">
                <a:solidFill>
                  <a:srgbClr val="FF0000"/>
                </a:solidFill>
                <a:cs typeface="+mn-cs"/>
              </a:rPr>
              <a:t>QMS </a:t>
            </a:r>
            <a:r>
              <a:rPr lang="fa-IR" sz="2800" b="1" dirty="0" smtClean="0">
                <a:solidFill>
                  <a:srgbClr val="0070C0"/>
                </a:solidFill>
                <a:cs typeface="+mn-cs"/>
              </a:rPr>
              <a:t> </a:t>
            </a:r>
            <a:r>
              <a:rPr lang="fa-IR" sz="2800" b="1" dirty="0" smtClean="0">
                <a:solidFill>
                  <a:srgbClr val="FF0000"/>
                </a:solidFill>
                <a:cs typeface="+mn-cs"/>
              </a:rPr>
              <a:t>)</a:t>
            </a:r>
            <a:r>
              <a:rPr lang="fa-IR" sz="2800" b="1" dirty="0" smtClean="0">
                <a:solidFill>
                  <a:srgbClr val="0070C0"/>
                </a:solidFill>
                <a:cs typeface="+mn-cs"/>
              </a:rPr>
              <a:t>در یک سازمان مزایای کوتاه مدت وبلند مدت زیادی از قبیل موارد ذیل دارد:</a:t>
            </a:r>
            <a:endParaRPr lang="en-US" sz="2800" dirty="0">
              <a:cs typeface="+mn-cs"/>
            </a:endParaRPr>
          </a:p>
        </p:txBody>
      </p:sp>
      <p:sp>
        <p:nvSpPr>
          <p:cNvPr id="4" name="Content Placeholder 3"/>
          <p:cNvSpPr>
            <a:spLocks noGrp="1"/>
          </p:cNvSpPr>
          <p:nvPr>
            <p:ph sz="quarter" idx="14"/>
          </p:nvPr>
        </p:nvSpPr>
        <p:spPr>
          <a:xfrm>
            <a:off x="0" y="1905000"/>
            <a:ext cx="8991600" cy="4724400"/>
          </a:xfrm>
        </p:spPr>
        <p:txBody>
          <a:bodyPr/>
          <a:lstStyle/>
          <a:p>
            <a:pPr marL="0" indent="0" algn="r" rtl="1">
              <a:buFont typeface="Arial" panose="020B0604020202020204" pitchFamily="34" charset="0"/>
              <a:buNone/>
              <a:defRPr/>
            </a:pPr>
            <a:r>
              <a:rPr lang="fa-IR" sz="2400" b="1" dirty="0" smtClean="0">
                <a:solidFill>
                  <a:srgbClr val="008000"/>
                </a:solidFill>
              </a:rPr>
              <a:t>1- </a:t>
            </a:r>
            <a:r>
              <a:rPr lang="en-US" sz="2400" b="1" dirty="0" smtClean="0">
                <a:solidFill>
                  <a:srgbClr val="008000"/>
                </a:solidFill>
              </a:rPr>
              <a:t>QMS</a:t>
            </a:r>
            <a:r>
              <a:rPr lang="fa-IR" sz="2400" b="1" dirty="0" smtClean="0"/>
              <a:t> منجر به بهبود کارایی عملیات ها میگردد</a:t>
            </a:r>
          </a:p>
          <a:p>
            <a:pPr marL="0" indent="0" algn="r" rtl="1">
              <a:buFont typeface="Arial" panose="020B0604020202020204" pitchFamily="34" charset="0"/>
              <a:buNone/>
              <a:defRPr/>
            </a:pPr>
            <a:r>
              <a:rPr lang="fa-IR" sz="2400" b="1" dirty="0" smtClean="0">
                <a:solidFill>
                  <a:srgbClr val="008000"/>
                </a:solidFill>
              </a:rPr>
              <a:t>2- </a:t>
            </a:r>
            <a:r>
              <a:rPr lang="en-US" sz="2400" b="1" dirty="0" smtClean="0">
                <a:solidFill>
                  <a:srgbClr val="008000"/>
                </a:solidFill>
              </a:rPr>
              <a:t>QMS</a:t>
            </a:r>
            <a:r>
              <a:rPr lang="fa-IR" sz="2400" b="1" dirty="0" smtClean="0">
                <a:solidFill>
                  <a:srgbClr val="008000"/>
                </a:solidFill>
              </a:rPr>
              <a:t> </a:t>
            </a:r>
            <a:r>
              <a:rPr lang="fa-IR" sz="2400" b="1" dirty="0" smtClean="0"/>
              <a:t>منجر به بهبود اثر بخشی سازمان میگردد</a:t>
            </a:r>
          </a:p>
          <a:p>
            <a:pPr marL="0" indent="0" algn="r" rtl="1">
              <a:buFont typeface="Arial" panose="020B0604020202020204" pitchFamily="34" charset="0"/>
              <a:buNone/>
              <a:defRPr/>
            </a:pPr>
            <a:r>
              <a:rPr lang="fa-IR" sz="2400" b="1" dirty="0" smtClean="0">
                <a:solidFill>
                  <a:srgbClr val="008000"/>
                </a:solidFill>
              </a:rPr>
              <a:t>3- </a:t>
            </a:r>
            <a:r>
              <a:rPr lang="en-US" sz="2400" b="1" dirty="0" smtClean="0">
                <a:solidFill>
                  <a:srgbClr val="008000"/>
                </a:solidFill>
              </a:rPr>
              <a:t>QMS</a:t>
            </a:r>
            <a:r>
              <a:rPr lang="fa-IR" sz="2400" b="1" dirty="0" smtClean="0"/>
              <a:t> منجر به بهبود مستمر سازمان میگردد</a:t>
            </a:r>
          </a:p>
          <a:p>
            <a:pPr marL="0" indent="0" algn="r" rtl="1">
              <a:buFont typeface="Arial" panose="020B0604020202020204" pitchFamily="34" charset="0"/>
              <a:buNone/>
              <a:defRPr/>
            </a:pPr>
            <a:r>
              <a:rPr lang="fa-IR" sz="2400" b="1" dirty="0" smtClean="0">
                <a:solidFill>
                  <a:srgbClr val="008000"/>
                </a:solidFill>
              </a:rPr>
              <a:t>4- </a:t>
            </a:r>
            <a:r>
              <a:rPr lang="en-US" sz="2400" b="1" dirty="0" smtClean="0">
                <a:solidFill>
                  <a:srgbClr val="008000"/>
                </a:solidFill>
              </a:rPr>
              <a:t>QMS</a:t>
            </a:r>
            <a:r>
              <a:rPr lang="fa-IR" sz="2400" b="1" dirty="0" smtClean="0">
                <a:solidFill>
                  <a:srgbClr val="008000"/>
                </a:solidFill>
              </a:rPr>
              <a:t> </a:t>
            </a:r>
            <a:r>
              <a:rPr lang="fa-IR" sz="2400" b="1" dirty="0" smtClean="0"/>
              <a:t>منجر به بهبود مستمری در بهروری سازمان , هزینه های دوباره کاری وتحویل به موقع می گردد</a:t>
            </a:r>
          </a:p>
          <a:p>
            <a:pPr marL="0" indent="0" algn="r" rtl="1">
              <a:buFont typeface="Arial" panose="020B0604020202020204" pitchFamily="34" charset="0"/>
              <a:buNone/>
              <a:defRPr/>
            </a:pPr>
            <a:r>
              <a:rPr lang="fa-IR" sz="2400" b="1" dirty="0" smtClean="0">
                <a:solidFill>
                  <a:srgbClr val="008000"/>
                </a:solidFill>
              </a:rPr>
              <a:t>5-</a:t>
            </a:r>
            <a:r>
              <a:rPr lang="en-US" sz="2400" b="1" dirty="0" smtClean="0">
                <a:solidFill>
                  <a:srgbClr val="008000"/>
                </a:solidFill>
              </a:rPr>
              <a:t>QMS</a:t>
            </a:r>
            <a:r>
              <a:rPr lang="fa-IR" sz="2400" b="1" dirty="0" smtClean="0">
                <a:solidFill>
                  <a:srgbClr val="008000"/>
                </a:solidFill>
              </a:rPr>
              <a:t> </a:t>
            </a:r>
            <a:r>
              <a:rPr lang="fa-IR" sz="2400" b="1" dirty="0" smtClean="0"/>
              <a:t>منجر به بالابردن سطح کیفیت محصول وخدمات میگردد</a:t>
            </a:r>
          </a:p>
          <a:p>
            <a:pPr marL="0" indent="0" algn="r" rtl="1">
              <a:buFont typeface="Arial" panose="020B0604020202020204" pitchFamily="34" charset="0"/>
              <a:buNone/>
              <a:defRPr/>
            </a:pPr>
            <a:r>
              <a:rPr lang="fa-IR" sz="2400" b="1" dirty="0" smtClean="0">
                <a:solidFill>
                  <a:srgbClr val="008000"/>
                </a:solidFill>
              </a:rPr>
              <a:t>6- </a:t>
            </a:r>
            <a:r>
              <a:rPr lang="en-US" sz="2400" b="1" dirty="0" smtClean="0">
                <a:solidFill>
                  <a:srgbClr val="008000"/>
                </a:solidFill>
              </a:rPr>
              <a:t>QMS</a:t>
            </a:r>
            <a:r>
              <a:rPr lang="fa-IR" sz="2400" b="1" dirty="0" smtClean="0">
                <a:solidFill>
                  <a:srgbClr val="008000"/>
                </a:solidFill>
              </a:rPr>
              <a:t> </a:t>
            </a:r>
            <a:r>
              <a:rPr lang="fa-IR" sz="2400" b="1" dirty="0" smtClean="0"/>
              <a:t>منجر به سطح رضایت مندی مشتری , حفظ ووفاداری آن میگردد</a:t>
            </a:r>
          </a:p>
          <a:p>
            <a:pPr marL="0" indent="0" algn="r" rtl="1">
              <a:buFont typeface="Arial" panose="020B0604020202020204" pitchFamily="34" charset="0"/>
              <a:buNone/>
              <a:defRPr/>
            </a:pPr>
            <a:r>
              <a:rPr lang="fa-IR" sz="2400" b="1" dirty="0" smtClean="0">
                <a:solidFill>
                  <a:srgbClr val="008000"/>
                </a:solidFill>
              </a:rPr>
              <a:t>7-</a:t>
            </a:r>
            <a:r>
              <a:rPr lang="en-US" sz="2400" b="1" dirty="0" smtClean="0">
                <a:solidFill>
                  <a:srgbClr val="008000"/>
                </a:solidFill>
              </a:rPr>
              <a:t>QMS</a:t>
            </a:r>
            <a:r>
              <a:rPr lang="fa-IR" sz="2400" b="1" dirty="0" smtClean="0">
                <a:solidFill>
                  <a:srgbClr val="008000"/>
                </a:solidFill>
              </a:rPr>
              <a:t> </a:t>
            </a:r>
            <a:r>
              <a:rPr lang="fa-IR" sz="2400" b="1" dirty="0" smtClean="0"/>
              <a:t>منجر به افزایش سهم بازار وبه دست آوردن مشتریان جدید میگردد</a:t>
            </a:r>
          </a:p>
          <a:p>
            <a:pPr marL="0" indent="0" algn="r" rtl="1">
              <a:buFont typeface="Arial" panose="020B0604020202020204" pitchFamily="34" charset="0"/>
              <a:buNone/>
              <a:defRPr/>
            </a:pPr>
            <a:endParaRPr lang="en-US" dirty="0" smtClean="0"/>
          </a:p>
          <a:p>
            <a:pPr>
              <a:defRPr/>
            </a:pPr>
            <a:endParaRPr lang="en-US" dirty="0"/>
          </a:p>
        </p:txBody>
      </p:sp>
    </p:spTree>
    <p:extLst>
      <p:ext uri="{BB962C8B-B14F-4D97-AF65-F5344CB8AC3E}">
        <p14:creationId xmlns:p14="http://schemas.microsoft.com/office/powerpoint/2010/main" val="32487931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381000" y="1219200"/>
            <a:ext cx="8610600" cy="4724400"/>
          </a:xfrm>
        </p:spPr>
        <p:txBody>
          <a:bodyPr/>
          <a:lstStyle/>
          <a:p>
            <a:pPr marL="0" indent="0" algn="r" rtl="1">
              <a:buFont typeface="Arial" panose="020B0604020202020204" pitchFamily="34" charset="0"/>
              <a:buNone/>
              <a:defRPr/>
            </a:pPr>
            <a:r>
              <a:rPr lang="fa-IR" sz="2400" b="1" dirty="0" smtClean="0">
                <a:solidFill>
                  <a:srgbClr val="FF3300"/>
                </a:solidFill>
              </a:rPr>
              <a:t>8-</a:t>
            </a:r>
            <a:r>
              <a:rPr lang="en-US" sz="2400" b="1" dirty="0" smtClean="0">
                <a:solidFill>
                  <a:srgbClr val="FF3300"/>
                </a:solidFill>
              </a:rPr>
              <a:t>QMS</a:t>
            </a:r>
            <a:r>
              <a:rPr lang="fa-IR" sz="2400" b="1" dirty="0" smtClean="0"/>
              <a:t> منجر به بهبود جایگاه رقابتی سازمان  میگردد</a:t>
            </a:r>
            <a:r>
              <a:rPr lang="en-US" sz="2400" b="1" dirty="0" smtClean="0"/>
              <a:t> </a:t>
            </a:r>
            <a:r>
              <a:rPr lang="fa-IR" sz="2400" b="1" dirty="0" smtClean="0"/>
              <a:t> </a:t>
            </a:r>
          </a:p>
          <a:p>
            <a:pPr marL="0" indent="0" algn="r" rtl="1">
              <a:buFont typeface="Arial" panose="020B0604020202020204" pitchFamily="34" charset="0"/>
              <a:buNone/>
              <a:defRPr/>
            </a:pPr>
            <a:r>
              <a:rPr lang="fa-IR" sz="2400" b="1" dirty="0" smtClean="0">
                <a:solidFill>
                  <a:srgbClr val="FF3300"/>
                </a:solidFill>
              </a:rPr>
              <a:t>9- </a:t>
            </a:r>
            <a:r>
              <a:rPr lang="en-US" sz="2400" b="1" dirty="0" smtClean="0">
                <a:solidFill>
                  <a:srgbClr val="FF3300"/>
                </a:solidFill>
              </a:rPr>
              <a:t>QMS</a:t>
            </a:r>
            <a:r>
              <a:rPr lang="fa-IR" sz="2400" b="1" dirty="0" smtClean="0"/>
              <a:t> </a:t>
            </a:r>
            <a:r>
              <a:rPr lang="fa-IR" b="1" dirty="0" smtClean="0"/>
              <a:t>توانایی سازمان را برای تطابق بیشتر با نیازمندی های مشتری افزایش می دهد </a:t>
            </a:r>
          </a:p>
          <a:p>
            <a:pPr marL="0" indent="0" algn="r" rtl="1">
              <a:buFont typeface="Arial" panose="020B0604020202020204" pitchFamily="34" charset="0"/>
              <a:buNone/>
              <a:defRPr/>
            </a:pPr>
            <a:r>
              <a:rPr lang="fa-IR" sz="2400" b="1" dirty="0" smtClean="0">
                <a:solidFill>
                  <a:srgbClr val="FF3300"/>
                </a:solidFill>
              </a:rPr>
              <a:t>10- </a:t>
            </a:r>
            <a:r>
              <a:rPr lang="en-US" sz="2400" b="1" dirty="0" smtClean="0">
                <a:solidFill>
                  <a:srgbClr val="FF3300"/>
                </a:solidFill>
              </a:rPr>
              <a:t>QMS</a:t>
            </a:r>
            <a:r>
              <a:rPr lang="fa-IR" sz="2400" b="1" dirty="0" smtClean="0">
                <a:solidFill>
                  <a:srgbClr val="FF3300"/>
                </a:solidFill>
              </a:rPr>
              <a:t> </a:t>
            </a:r>
            <a:r>
              <a:rPr lang="fa-IR" sz="2400" b="1" dirty="0" smtClean="0"/>
              <a:t>منجر به کاهش وابستگی سازمان به پرسنل خاص میگردد</a:t>
            </a:r>
          </a:p>
          <a:p>
            <a:pPr marL="0" indent="0" algn="r" rtl="1">
              <a:buFont typeface="Arial" panose="020B0604020202020204" pitchFamily="34" charset="0"/>
              <a:buNone/>
              <a:defRPr/>
            </a:pPr>
            <a:r>
              <a:rPr lang="fa-IR" sz="2400" b="1" dirty="0" smtClean="0">
                <a:solidFill>
                  <a:srgbClr val="FF3300"/>
                </a:solidFill>
              </a:rPr>
              <a:t>11- </a:t>
            </a:r>
            <a:r>
              <a:rPr lang="en-US" sz="2400" b="1" dirty="0" smtClean="0">
                <a:solidFill>
                  <a:srgbClr val="FF3300"/>
                </a:solidFill>
              </a:rPr>
              <a:t>QMS</a:t>
            </a:r>
            <a:r>
              <a:rPr lang="fa-IR" sz="2400" b="1" dirty="0" smtClean="0"/>
              <a:t> منجر بهکاهش  ضایعات منابع ودوباره کاری میگردد</a:t>
            </a:r>
          </a:p>
          <a:p>
            <a:pPr marL="0" indent="0" algn="r" rtl="1">
              <a:buFont typeface="Arial" panose="020B0604020202020204" pitchFamily="34" charset="0"/>
              <a:buNone/>
              <a:defRPr/>
            </a:pPr>
            <a:r>
              <a:rPr lang="fa-IR" sz="2400" b="1" dirty="0" smtClean="0">
                <a:solidFill>
                  <a:srgbClr val="FF3300"/>
                </a:solidFill>
              </a:rPr>
              <a:t>12- </a:t>
            </a:r>
            <a:r>
              <a:rPr lang="en-US" sz="2400" b="1" dirty="0" smtClean="0">
                <a:solidFill>
                  <a:srgbClr val="FF3300"/>
                </a:solidFill>
              </a:rPr>
              <a:t>QMS</a:t>
            </a:r>
            <a:r>
              <a:rPr lang="fa-IR" sz="2400" b="1" dirty="0" smtClean="0">
                <a:solidFill>
                  <a:srgbClr val="FF3300"/>
                </a:solidFill>
              </a:rPr>
              <a:t> </a:t>
            </a:r>
            <a:r>
              <a:rPr lang="fa-IR" sz="2400" b="1" dirty="0" smtClean="0"/>
              <a:t>منجر باورکردن  ومسئول بودن پرسنل در قبال کیفیت میگردد</a:t>
            </a:r>
          </a:p>
          <a:p>
            <a:pPr marL="0" indent="0" algn="r" rtl="1">
              <a:buFont typeface="Arial" panose="020B0604020202020204" pitchFamily="34" charset="0"/>
              <a:buNone/>
              <a:defRPr/>
            </a:pPr>
            <a:r>
              <a:rPr lang="fa-IR" sz="2400" b="1" dirty="0" smtClean="0">
                <a:solidFill>
                  <a:srgbClr val="FF3300"/>
                </a:solidFill>
              </a:rPr>
              <a:t>13-</a:t>
            </a:r>
            <a:r>
              <a:rPr lang="en-US" sz="2400" b="1" dirty="0" smtClean="0">
                <a:solidFill>
                  <a:srgbClr val="FF3300"/>
                </a:solidFill>
              </a:rPr>
              <a:t>QMS </a:t>
            </a:r>
            <a:r>
              <a:rPr lang="fa-IR" b="1" dirty="0" smtClean="0"/>
              <a:t>منجر به افزایش مشارکت پرسنل ,بهبود فرایند ودر نهایت رضایت مشتری میگردد</a:t>
            </a:r>
          </a:p>
          <a:p>
            <a:pPr marL="0" indent="0" algn="r" rtl="1">
              <a:buFont typeface="Arial" panose="020B0604020202020204" pitchFamily="34" charset="0"/>
              <a:buNone/>
              <a:defRPr/>
            </a:pPr>
            <a:r>
              <a:rPr lang="fa-IR" b="1" dirty="0" smtClean="0">
                <a:solidFill>
                  <a:srgbClr val="FF3300"/>
                </a:solidFill>
              </a:rPr>
              <a:t>14- </a:t>
            </a:r>
            <a:r>
              <a:rPr lang="en-US" b="1" dirty="0" smtClean="0">
                <a:solidFill>
                  <a:srgbClr val="FF3300"/>
                </a:solidFill>
              </a:rPr>
              <a:t>QMS</a:t>
            </a:r>
            <a:r>
              <a:rPr lang="fa-IR" b="1" dirty="0" smtClean="0">
                <a:solidFill>
                  <a:srgbClr val="FF3300"/>
                </a:solidFill>
              </a:rPr>
              <a:t> </a:t>
            </a:r>
            <a:r>
              <a:rPr lang="fa-IR" b="1" dirty="0" smtClean="0"/>
              <a:t>منجر به افزایش  بهبود ارتباطات داخلی وخارجی وروابط مشتریان وپیمانکاران میگردد</a:t>
            </a:r>
          </a:p>
          <a:p>
            <a:pPr>
              <a:defRPr/>
            </a:pPr>
            <a:endParaRPr lang="en-US" dirty="0"/>
          </a:p>
        </p:txBody>
      </p:sp>
    </p:spTree>
    <p:extLst>
      <p:ext uri="{BB962C8B-B14F-4D97-AF65-F5344CB8AC3E}">
        <p14:creationId xmlns:p14="http://schemas.microsoft.com/office/powerpoint/2010/main" val="771523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 y="685800"/>
            <a:ext cx="1525588" cy="2460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a-IR" b="1" dirty="0">
              <a:solidFill>
                <a:srgbClr val="FF3300"/>
              </a:solidFill>
            </a:endParaRPr>
          </a:p>
          <a:p>
            <a:pPr algn="ctr">
              <a:defRPr/>
            </a:pPr>
            <a:r>
              <a:rPr lang="fa-IR" b="1" dirty="0">
                <a:solidFill>
                  <a:srgbClr val="FF3300"/>
                </a:solidFill>
              </a:rPr>
              <a:t>عملکردسازمانی</a:t>
            </a:r>
          </a:p>
          <a:p>
            <a:pPr algn="ctr">
              <a:defRPr/>
            </a:pPr>
            <a:endParaRPr lang="fa-IR" b="1" dirty="0">
              <a:solidFill>
                <a:srgbClr val="FF3300"/>
              </a:solidFill>
            </a:endParaRPr>
          </a:p>
          <a:p>
            <a:pPr algn="ctr">
              <a:defRPr/>
            </a:pPr>
            <a:r>
              <a:rPr lang="fa-IR" b="1" dirty="0">
                <a:solidFill>
                  <a:schemeClr val="tx1"/>
                </a:solidFill>
              </a:rPr>
              <a:t>کیفیت محصول </a:t>
            </a:r>
          </a:p>
          <a:p>
            <a:pPr algn="ctr">
              <a:defRPr/>
            </a:pPr>
            <a:r>
              <a:rPr lang="fa-IR" b="1" dirty="0">
                <a:solidFill>
                  <a:schemeClr val="tx1"/>
                </a:solidFill>
              </a:rPr>
              <a:t>کیفیت خدمات</a:t>
            </a:r>
          </a:p>
          <a:p>
            <a:pPr algn="ctr">
              <a:defRPr/>
            </a:pPr>
            <a:r>
              <a:rPr lang="fa-IR" b="1" dirty="0">
                <a:solidFill>
                  <a:schemeClr val="tx1"/>
                </a:solidFill>
              </a:rPr>
              <a:t>بهبود ارتباطات</a:t>
            </a:r>
          </a:p>
          <a:p>
            <a:pPr algn="ctr">
              <a:defRPr/>
            </a:pPr>
            <a:r>
              <a:rPr lang="fa-IR" b="1" dirty="0">
                <a:solidFill>
                  <a:schemeClr val="tx1"/>
                </a:solidFill>
              </a:rPr>
              <a:t>بهبوددر تحویل بموقع </a:t>
            </a:r>
          </a:p>
          <a:p>
            <a:pPr algn="ctr">
              <a:defRPr/>
            </a:pPr>
            <a:r>
              <a:rPr lang="fa-IR" b="1" dirty="0">
                <a:solidFill>
                  <a:schemeClr val="tx1"/>
                </a:solidFill>
              </a:rPr>
              <a:t>بهبود اثربخشی</a:t>
            </a:r>
            <a:endParaRPr lang="en-US" b="1" dirty="0">
              <a:solidFill>
                <a:schemeClr val="tx1"/>
              </a:solidFill>
            </a:endParaRPr>
          </a:p>
        </p:txBody>
      </p:sp>
      <p:sp>
        <p:nvSpPr>
          <p:cNvPr id="7" name="Rectangle 6"/>
          <p:cNvSpPr/>
          <p:nvPr/>
        </p:nvSpPr>
        <p:spPr>
          <a:xfrm>
            <a:off x="2286000" y="685800"/>
            <a:ext cx="2438400" cy="1174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b="1" dirty="0">
                <a:solidFill>
                  <a:srgbClr val="FF0000"/>
                </a:solidFill>
              </a:rPr>
              <a:t>رضایت مشتری </a:t>
            </a:r>
          </a:p>
          <a:p>
            <a:pPr algn="r" rtl="1">
              <a:defRPr/>
            </a:pPr>
            <a:r>
              <a:rPr lang="fa-IR" b="1" dirty="0">
                <a:solidFill>
                  <a:schemeClr val="tx1"/>
                </a:solidFill>
              </a:rPr>
              <a:t>رضایت با پیشنهاد به دیگران</a:t>
            </a:r>
          </a:p>
          <a:p>
            <a:pPr algn="r" rtl="1">
              <a:defRPr/>
            </a:pPr>
            <a:r>
              <a:rPr lang="fa-IR" b="1" dirty="0">
                <a:solidFill>
                  <a:schemeClr val="tx1"/>
                </a:solidFill>
              </a:rPr>
              <a:t>تمایل  به خرید مجدد</a:t>
            </a:r>
            <a:endParaRPr lang="en-US" b="1" dirty="0">
              <a:solidFill>
                <a:schemeClr val="tx1"/>
              </a:solidFill>
            </a:endParaRPr>
          </a:p>
        </p:txBody>
      </p:sp>
      <p:sp>
        <p:nvSpPr>
          <p:cNvPr id="8" name="Rectangle 7"/>
          <p:cNvSpPr/>
          <p:nvPr/>
        </p:nvSpPr>
        <p:spPr>
          <a:xfrm>
            <a:off x="2343150" y="2147888"/>
            <a:ext cx="2438400" cy="9969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rtl="1">
              <a:defRPr/>
            </a:pPr>
            <a:r>
              <a:rPr lang="fa-IR" b="1" dirty="0">
                <a:solidFill>
                  <a:srgbClr val="FF0000"/>
                </a:solidFill>
              </a:rPr>
              <a:t>تصویر</a:t>
            </a:r>
          </a:p>
          <a:p>
            <a:pPr algn="r" rtl="1">
              <a:defRPr/>
            </a:pPr>
            <a:r>
              <a:rPr lang="fa-IR" b="1" dirty="0">
                <a:solidFill>
                  <a:schemeClr val="tx1"/>
                </a:solidFill>
              </a:rPr>
              <a:t>احساس بهترین در همنوعان</a:t>
            </a:r>
            <a:endParaRPr lang="en-US" b="1" dirty="0">
              <a:solidFill>
                <a:schemeClr val="tx1"/>
              </a:solidFill>
            </a:endParaRPr>
          </a:p>
        </p:txBody>
      </p:sp>
      <p:sp>
        <p:nvSpPr>
          <p:cNvPr id="9" name="Rectangle 8"/>
          <p:cNvSpPr/>
          <p:nvPr/>
        </p:nvSpPr>
        <p:spPr>
          <a:xfrm>
            <a:off x="5505450" y="692150"/>
            <a:ext cx="1752600" cy="1168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fa-IR" b="1" dirty="0">
                <a:solidFill>
                  <a:srgbClr val="FF0000"/>
                </a:solidFill>
              </a:rPr>
              <a:t>وفاداری مشتری</a:t>
            </a:r>
          </a:p>
          <a:p>
            <a:pPr algn="ctr">
              <a:defRPr/>
            </a:pPr>
            <a:r>
              <a:rPr lang="fa-IR" b="1" dirty="0">
                <a:solidFill>
                  <a:schemeClr val="tx1"/>
                </a:solidFill>
              </a:rPr>
              <a:t>ازدست ندادن مشتری</a:t>
            </a:r>
            <a:r>
              <a:rPr lang="fa-IR" b="1" dirty="0">
                <a:solidFill>
                  <a:srgbClr val="FF0000"/>
                </a:solidFill>
              </a:rPr>
              <a:t> </a:t>
            </a:r>
            <a:endParaRPr lang="en-US" b="1" dirty="0">
              <a:solidFill>
                <a:srgbClr val="FF0000"/>
              </a:solidFill>
            </a:endParaRPr>
          </a:p>
        </p:txBody>
      </p:sp>
      <p:sp>
        <p:nvSpPr>
          <p:cNvPr id="10" name="Rectangle 9"/>
          <p:cNvSpPr/>
          <p:nvPr/>
        </p:nvSpPr>
        <p:spPr>
          <a:xfrm>
            <a:off x="5505450" y="2165350"/>
            <a:ext cx="1752600" cy="979488"/>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r" rtl="1">
              <a:defRPr/>
            </a:pPr>
            <a:r>
              <a:rPr lang="fa-IR" b="1" dirty="0">
                <a:solidFill>
                  <a:srgbClr val="FF0000"/>
                </a:solidFill>
              </a:rPr>
              <a:t>مشتریان جدید</a:t>
            </a:r>
          </a:p>
          <a:p>
            <a:pPr algn="r" rtl="1">
              <a:defRPr/>
            </a:pPr>
            <a:r>
              <a:rPr lang="fa-IR" b="1" dirty="0">
                <a:solidFill>
                  <a:schemeClr val="tx1"/>
                </a:solidFill>
              </a:rPr>
              <a:t>خرید جدید</a:t>
            </a:r>
            <a:endParaRPr lang="en-US" b="1" dirty="0">
              <a:solidFill>
                <a:schemeClr val="tx1"/>
              </a:solidFill>
            </a:endParaRPr>
          </a:p>
        </p:txBody>
      </p:sp>
      <p:sp>
        <p:nvSpPr>
          <p:cNvPr id="11" name="Rectangle 10"/>
          <p:cNvSpPr/>
          <p:nvPr/>
        </p:nvSpPr>
        <p:spPr>
          <a:xfrm>
            <a:off x="7580313" y="708025"/>
            <a:ext cx="1600200" cy="1120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defRPr/>
            </a:pPr>
            <a:r>
              <a:rPr lang="fa-IR" b="1" dirty="0">
                <a:solidFill>
                  <a:srgbClr val="FF0000"/>
                </a:solidFill>
              </a:rPr>
              <a:t>حفظ مشتری</a:t>
            </a:r>
          </a:p>
          <a:p>
            <a:pPr algn="r" rtl="1">
              <a:defRPr/>
            </a:pPr>
            <a:r>
              <a:rPr lang="fa-IR" b="1" dirty="0">
                <a:solidFill>
                  <a:schemeClr val="tx1"/>
                </a:solidFill>
              </a:rPr>
              <a:t>خرید مجدد</a:t>
            </a:r>
          </a:p>
          <a:p>
            <a:pPr algn="r" rtl="1">
              <a:defRPr/>
            </a:pPr>
            <a:r>
              <a:rPr lang="fa-IR" b="1" dirty="0">
                <a:solidFill>
                  <a:schemeClr val="tx1"/>
                </a:solidFill>
              </a:rPr>
              <a:t>حجم خرید مجدد</a:t>
            </a:r>
            <a:endParaRPr lang="en-US" b="1" dirty="0">
              <a:solidFill>
                <a:schemeClr val="tx1"/>
              </a:solidFill>
            </a:endParaRPr>
          </a:p>
        </p:txBody>
      </p:sp>
      <p:sp>
        <p:nvSpPr>
          <p:cNvPr id="12" name="Rectangle 11"/>
          <p:cNvSpPr/>
          <p:nvPr/>
        </p:nvSpPr>
        <p:spPr>
          <a:xfrm>
            <a:off x="7554913" y="2590800"/>
            <a:ext cx="1600200" cy="563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defRPr/>
            </a:pPr>
            <a:r>
              <a:rPr lang="fa-IR" sz="2400" b="1" dirty="0">
                <a:solidFill>
                  <a:schemeClr val="tx1"/>
                </a:solidFill>
              </a:rPr>
              <a:t>رشد سازمان</a:t>
            </a:r>
            <a:endParaRPr lang="en-US" sz="2400" b="1" dirty="0">
              <a:solidFill>
                <a:schemeClr val="tx1"/>
              </a:solidFill>
            </a:endParaRPr>
          </a:p>
        </p:txBody>
      </p:sp>
      <p:cxnSp>
        <p:nvCxnSpPr>
          <p:cNvPr id="14" name="Straight Arrow Connector 13"/>
          <p:cNvCxnSpPr/>
          <p:nvPr/>
        </p:nvCxnSpPr>
        <p:spPr>
          <a:xfrm>
            <a:off x="4781550" y="1339850"/>
            <a:ext cx="7239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81550" y="2790825"/>
            <a:ext cx="723900" cy="174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258050" y="1436688"/>
            <a:ext cx="2857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258050" y="2895600"/>
            <a:ext cx="2857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06538" y="2090738"/>
            <a:ext cx="3222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905000" y="1333500"/>
            <a:ext cx="0" cy="14668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905000" y="2808288"/>
            <a:ext cx="381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905000" y="1339850"/>
            <a:ext cx="381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1" idx="2"/>
          </p:cNvCxnSpPr>
          <p:nvPr/>
        </p:nvCxnSpPr>
        <p:spPr>
          <a:xfrm rot="16200000" flipH="1">
            <a:off x="8190707" y="2018506"/>
            <a:ext cx="762000" cy="382587"/>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04800" y="152400"/>
            <a:ext cx="1201738" cy="3714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fa-IR" b="1" dirty="0">
                <a:solidFill>
                  <a:schemeClr val="tx1"/>
                </a:solidFill>
              </a:rPr>
              <a:t>منافع مستقیم</a:t>
            </a:r>
            <a:endParaRPr lang="en-US" b="1" dirty="0">
              <a:solidFill>
                <a:schemeClr val="tx1"/>
              </a:solidFill>
            </a:endParaRPr>
          </a:p>
        </p:txBody>
      </p:sp>
      <p:sp>
        <p:nvSpPr>
          <p:cNvPr id="32" name="Rectangle 31"/>
          <p:cNvSpPr/>
          <p:nvPr/>
        </p:nvSpPr>
        <p:spPr>
          <a:xfrm>
            <a:off x="2667000" y="152400"/>
            <a:ext cx="1524000" cy="371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fa-IR" b="1" dirty="0">
                <a:ln w="0"/>
                <a:solidFill>
                  <a:schemeClr val="tx1"/>
                </a:solidFill>
                <a:effectLst>
                  <a:outerShdw blurRad="38100" dist="25400" dir="5400000" algn="ctr" rotWithShape="0">
                    <a:srgbClr val="6E747A">
                      <a:alpha val="43000"/>
                    </a:srgbClr>
                  </a:outerShdw>
                </a:effectLst>
              </a:rPr>
              <a:t>منافع غیرمستقیم</a:t>
            </a:r>
            <a:endParaRPr lang="en-US" b="1" dirty="0">
              <a:ln w="0"/>
              <a:solidFill>
                <a:schemeClr val="tx1"/>
              </a:solidFill>
              <a:effectLst>
                <a:outerShdw blurRad="38100" dist="25400" dir="5400000" algn="ctr" rotWithShape="0">
                  <a:srgbClr val="6E747A">
                    <a:alpha val="43000"/>
                  </a:srgbClr>
                </a:outerShdw>
              </a:effectLst>
            </a:endParaRPr>
          </a:p>
        </p:txBody>
      </p:sp>
      <p:sp>
        <p:nvSpPr>
          <p:cNvPr id="33" name="Rectangle 32"/>
          <p:cNvSpPr/>
          <p:nvPr/>
        </p:nvSpPr>
        <p:spPr>
          <a:xfrm>
            <a:off x="2533650" y="3284538"/>
            <a:ext cx="3733800" cy="5429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fa-IR" sz="2000" b="1" dirty="0">
                <a:solidFill>
                  <a:srgbClr val="FF0000"/>
                </a:solidFill>
              </a:rPr>
              <a:t>ازدید خارجی</a:t>
            </a:r>
            <a:endParaRPr lang="en-US" sz="2000" b="1" dirty="0">
              <a:solidFill>
                <a:srgbClr val="FF0000"/>
              </a:solidFill>
            </a:endParaRPr>
          </a:p>
        </p:txBody>
      </p:sp>
      <p:cxnSp>
        <p:nvCxnSpPr>
          <p:cNvPr id="35" name="Straight Connector 34"/>
          <p:cNvCxnSpPr/>
          <p:nvPr/>
        </p:nvCxnSpPr>
        <p:spPr>
          <a:xfrm>
            <a:off x="0" y="3856038"/>
            <a:ext cx="9180513" cy="349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0" y="4551363"/>
            <a:ext cx="1676400" cy="2230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dirty="0">
                <a:solidFill>
                  <a:srgbClr val="FF0000"/>
                </a:solidFill>
              </a:rPr>
              <a:t>عملکردسازمانی</a:t>
            </a:r>
          </a:p>
          <a:p>
            <a:pPr algn="ctr">
              <a:defRPr/>
            </a:pPr>
            <a:r>
              <a:rPr lang="fa-IR" b="1" dirty="0">
                <a:solidFill>
                  <a:schemeClr val="tx1"/>
                </a:solidFill>
              </a:rPr>
              <a:t>آگاهی وتمرکز روی فرآیند</a:t>
            </a:r>
          </a:p>
          <a:p>
            <a:pPr algn="ctr">
              <a:defRPr/>
            </a:pPr>
            <a:r>
              <a:rPr lang="fa-IR" b="1" dirty="0">
                <a:solidFill>
                  <a:schemeClr val="tx1"/>
                </a:solidFill>
              </a:rPr>
              <a:t>کاهش تغییرپذیری فرآیند</a:t>
            </a:r>
          </a:p>
          <a:p>
            <a:pPr algn="ctr">
              <a:defRPr/>
            </a:pPr>
            <a:r>
              <a:rPr lang="fa-IR" b="1" dirty="0">
                <a:solidFill>
                  <a:schemeClr val="tx1"/>
                </a:solidFill>
              </a:rPr>
              <a:t>کاهش دوباره کاری</a:t>
            </a:r>
          </a:p>
          <a:p>
            <a:pPr algn="ctr">
              <a:defRPr/>
            </a:pPr>
            <a:r>
              <a:rPr lang="fa-IR" b="1" dirty="0">
                <a:solidFill>
                  <a:schemeClr val="tx1"/>
                </a:solidFill>
              </a:rPr>
              <a:t>بهبودارتباطات</a:t>
            </a:r>
          </a:p>
          <a:p>
            <a:pPr algn="ctr">
              <a:defRPr/>
            </a:pPr>
            <a:r>
              <a:rPr lang="fa-IR" b="1" dirty="0">
                <a:solidFill>
                  <a:schemeClr val="tx1"/>
                </a:solidFill>
              </a:rPr>
              <a:t>بهبوداثربخشی</a:t>
            </a:r>
            <a:endParaRPr lang="en-US" b="1" dirty="0">
              <a:solidFill>
                <a:schemeClr val="tx1"/>
              </a:solidFill>
            </a:endParaRPr>
          </a:p>
        </p:txBody>
      </p:sp>
      <p:sp>
        <p:nvSpPr>
          <p:cNvPr id="40" name="Rectangle 39"/>
          <p:cNvSpPr/>
          <p:nvPr/>
        </p:nvSpPr>
        <p:spPr>
          <a:xfrm>
            <a:off x="76200" y="4041775"/>
            <a:ext cx="1600200" cy="3127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fa-IR" b="1" dirty="0">
                <a:solidFill>
                  <a:srgbClr val="FFFF00"/>
                </a:solidFill>
              </a:rPr>
              <a:t>منافع مستقیم</a:t>
            </a:r>
            <a:endParaRPr lang="en-US" b="1" dirty="0">
              <a:solidFill>
                <a:srgbClr val="FFFF00"/>
              </a:solidFill>
            </a:endParaRPr>
          </a:p>
        </p:txBody>
      </p:sp>
      <p:sp>
        <p:nvSpPr>
          <p:cNvPr id="41" name="Rectangle 40"/>
          <p:cNvSpPr/>
          <p:nvPr/>
        </p:nvSpPr>
        <p:spPr>
          <a:xfrm>
            <a:off x="3167063" y="4835525"/>
            <a:ext cx="2743200" cy="13208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fa-IR" b="1" dirty="0">
                <a:solidFill>
                  <a:srgbClr val="7030A0"/>
                </a:solidFill>
              </a:rPr>
              <a:t>بهبود کارایی</a:t>
            </a:r>
          </a:p>
          <a:p>
            <a:pPr algn="ctr">
              <a:defRPr/>
            </a:pPr>
            <a:r>
              <a:rPr lang="fa-IR" b="1" dirty="0">
                <a:solidFill>
                  <a:schemeClr val="tx1"/>
                </a:solidFill>
              </a:rPr>
              <a:t>بهبودبهروری</a:t>
            </a:r>
          </a:p>
          <a:p>
            <a:pPr algn="ctr">
              <a:defRPr/>
            </a:pPr>
            <a:r>
              <a:rPr lang="fa-IR" b="1" dirty="0">
                <a:solidFill>
                  <a:schemeClr val="tx1"/>
                </a:solidFill>
              </a:rPr>
              <a:t>کاهشزمانعرضهبه بازار</a:t>
            </a:r>
          </a:p>
          <a:p>
            <a:pPr algn="ctr">
              <a:defRPr/>
            </a:pPr>
            <a:r>
              <a:rPr lang="fa-IR" b="1" dirty="0">
                <a:solidFill>
                  <a:schemeClr val="tx1"/>
                </a:solidFill>
              </a:rPr>
              <a:t>صرفه جوییدر هزینه ها</a:t>
            </a:r>
            <a:endParaRPr lang="en-US" b="1" dirty="0">
              <a:solidFill>
                <a:schemeClr val="tx1"/>
              </a:solidFill>
            </a:endParaRPr>
          </a:p>
        </p:txBody>
      </p:sp>
      <p:sp>
        <p:nvSpPr>
          <p:cNvPr id="42" name="Rectangle 41"/>
          <p:cNvSpPr/>
          <p:nvPr/>
        </p:nvSpPr>
        <p:spPr>
          <a:xfrm>
            <a:off x="7400925" y="4957763"/>
            <a:ext cx="1743075" cy="10112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fa-IR" sz="2400" b="1" dirty="0">
                <a:solidFill>
                  <a:srgbClr val="FF0000"/>
                </a:solidFill>
              </a:rPr>
              <a:t>بهبود</a:t>
            </a:r>
            <a:endParaRPr lang="en-US" sz="2400" b="1" dirty="0">
              <a:solidFill>
                <a:srgbClr val="FF0000"/>
              </a:solidFill>
            </a:endParaRPr>
          </a:p>
        </p:txBody>
      </p:sp>
      <p:cxnSp>
        <p:nvCxnSpPr>
          <p:cNvPr id="45" name="Straight Arrow Connector 44"/>
          <p:cNvCxnSpPr/>
          <p:nvPr/>
        </p:nvCxnSpPr>
        <p:spPr>
          <a:xfrm>
            <a:off x="1828800" y="5522913"/>
            <a:ext cx="133826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1" idx="3"/>
          </p:cNvCxnSpPr>
          <p:nvPr/>
        </p:nvCxnSpPr>
        <p:spPr>
          <a:xfrm flipV="1">
            <a:off x="5910263" y="5495925"/>
            <a:ext cx="1490662" cy="0"/>
          </a:xfrm>
          <a:prstGeom prst="straightConnector1">
            <a:avLst/>
          </a:prstGeom>
          <a:ln w="5715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49" name="Rectangle 48"/>
          <p:cNvSpPr/>
          <p:nvPr/>
        </p:nvSpPr>
        <p:spPr>
          <a:xfrm>
            <a:off x="3505200" y="4354513"/>
            <a:ext cx="1828800" cy="43180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fa-IR" b="1" dirty="0">
                <a:solidFill>
                  <a:schemeClr val="tx1"/>
                </a:solidFill>
              </a:rPr>
              <a:t>منافع غیرمستقیم</a:t>
            </a:r>
            <a:endParaRPr lang="en-US" b="1" dirty="0">
              <a:solidFill>
                <a:schemeClr val="tx1"/>
              </a:solidFill>
            </a:endParaRPr>
          </a:p>
        </p:txBody>
      </p:sp>
      <p:sp>
        <p:nvSpPr>
          <p:cNvPr id="50" name="Rectangle 49"/>
          <p:cNvSpPr/>
          <p:nvPr/>
        </p:nvSpPr>
        <p:spPr>
          <a:xfrm>
            <a:off x="2533650" y="3919538"/>
            <a:ext cx="3733800" cy="384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000" b="1" dirty="0">
                <a:solidFill>
                  <a:srgbClr val="FF0000"/>
                </a:solidFill>
              </a:rPr>
              <a:t>ازدید داخلی</a:t>
            </a:r>
            <a:endParaRPr lang="en-US" sz="2000" b="1" dirty="0">
              <a:solidFill>
                <a:srgbClr val="FF0000"/>
              </a:solidFill>
            </a:endParaRPr>
          </a:p>
        </p:txBody>
      </p:sp>
    </p:spTree>
    <p:extLst>
      <p:ext uri="{BB962C8B-B14F-4D97-AF65-F5344CB8AC3E}">
        <p14:creationId xmlns:p14="http://schemas.microsoft.com/office/powerpoint/2010/main" val="2502107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1)">
                                      <p:cBhvr>
                                        <p:cTn id="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3657600" cy="1143000"/>
          </a:xfrm>
        </p:spPr>
        <p:txBody>
          <a:bodyPr/>
          <a:lstStyle/>
          <a:p>
            <a:pPr>
              <a:defRPr/>
            </a:pPr>
            <a:r>
              <a:rPr lang="fa-IR" b="1" dirty="0" smtClean="0">
                <a:solidFill>
                  <a:srgbClr val="FF0000"/>
                </a:solidFill>
              </a:rPr>
              <a:t>مدیریت کیفیت فراگیر:</a:t>
            </a:r>
            <a:endParaRPr lang="en-US" b="1" dirty="0">
              <a:solidFill>
                <a:srgbClr val="FF0000"/>
              </a:solidFill>
            </a:endParaRPr>
          </a:p>
        </p:txBody>
      </p:sp>
      <p:sp>
        <p:nvSpPr>
          <p:cNvPr id="3" name="Content Placeholder 2"/>
          <p:cNvSpPr>
            <a:spLocks noGrp="1"/>
          </p:cNvSpPr>
          <p:nvPr>
            <p:ph sz="quarter" idx="13"/>
          </p:nvPr>
        </p:nvSpPr>
        <p:spPr>
          <a:xfrm>
            <a:off x="76200" y="3200400"/>
            <a:ext cx="5181600" cy="3276600"/>
          </a:xfrm>
        </p:spPr>
        <p:txBody>
          <a:bodyPr>
            <a:normAutofit fontScale="77500" lnSpcReduction="20000"/>
          </a:bodyPr>
          <a:lstStyle/>
          <a:p>
            <a:pPr marL="0" indent="0" algn="r" rtl="1">
              <a:buFont typeface="Arial" panose="020B0604020202020204" pitchFamily="34" charset="0"/>
              <a:buNone/>
              <a:defRPr/>
            </a:pPr>
            <a:r>
              <a:rPr lang="fa-IR" sz="3100" b="1" dirty="0" smtClean="0">
                <a:solidFill>
                  <a:srgbClr val="FF0000"/>
                </a:solidFill>
              </a:rPr>
              <a:t>     </a:t>
            </a:r>
            <a:r>
              <a:rPr lang="fa-IR" sz="3100" b="1" dirty="0" smtClean="0">
                <a:solidFill>
                  <a:srgbClr val="0070C0"/>
                </a:solidFill>
              </a:rPr>
              <a:t>مهم ترین دلایل نیاز</a:t>
            </a:r>
            <a:r>
              <a:rPr lang="en-US" sz="3100" b="1" dirty="0" smtClean="0">
                <a:solidFill>
                  <a:srgbClr val="0070C0"/>
                </a:solidFill>
                <a:latin typeface="Elephant" panose="02020904090505020303" pitchFamily="18" charset="0"/>
              </a:rPr>
              <a:t>TQM </a:t>
            </a:r>
            <a:r>
              <a:rPr lang="fa-IR" sz="3100" b="1" dirty="0" smtClean="0">
                <a:solidFill>
                  <a:srgbClr val="FF0000"/>
                </a:solidFill>
                <a:latin typeface="Elephant" panose="02020904090505020303" pitchFamily="18" charset="0"/>
              </a:rPr>
              <a:t> :</a:t>
            </a:r>
          </a:p>
          <a:p>
            <a:pPr marL="0" indent="0" algn="r" rtl="1">
              <a:buFont typeface="Arial" panose="020B0604020202020204" pitchFamily="34" charset="0"/>
              <a:buNone/>
              <a:defRPr/>
            </a:pPr>
            <a:r>
              <a:rPr lang="fa-IR" sz="3100" b="1" dirty="0" smtClean="0">
                <a:solidFill>
                  <a:srgbClr val="7030A0"/>
                </a:solidFill>
                <a:latin typeface="Elephant" panose="02020904090505020303" pitchFamily="18" charset="0"/>
              </a:rPr>
              <a:t>1- درک خواسته مشتری</a:t>
            </a:r>
          </a:p>
          <a:p>
            <a:pPr marL="0" indent="0" algn="r" rtl="1">
              <a:buFont typeface="Arial" panose="020B0604020202020204" pitchFamily="34" charset="0"/>
              <a:buNone/>
              <a:defRPr/>
            </a:pPr>
            <a:r>
              <a:rPr lang="fa-IR" sz="3100" b="1" dirty="0" smtClean="0">
                <a:solidFill>
                  <a:srgbClr val="7030A0"/>
                </a:solidFill>
                <a:latin typeface="Elephant" panose="02020904090505020303" pitchFamily="18" charset="0"/>
              </a:rPr>
              <a:t>2- توان درک تغییرات تدریجی در زمینه های فنی , اجتماعی , سیاسی ,  </a:t>
            </a:r>
          </a:p>
          <a:p>
            <a:pPr marL="0" indent="0" algn="r" rtl="1">
              <a:buFont typeface="Arial" panose="020B0604020202020204" pitchFamily="34" charset="0"/>
              <a:buNone/>
              <a:defRPr/>
            </a:pPr>
            <a:r>
              <a:rPr lang="fa-IR" sz="3100" b="1" dirty="0" smtClean="0">
                <a:solidFill>
                  <a:srgbClr val="7030A0"/>
                </a:solidFill>
                <a:latin typeface="Elephant" panose="02020904090505020303" pitchFamily="18" charset="0"/>
              </a:rPr>
              <a:t>3- پیش بینی نیازهای آتی وپیشی گرفتن از آن</a:t>
            </a:r>
          </a:p>
          <a:p>
            <a:pPr marL="0" indent="0" algn="r" rtl="1">
              <a:buFont typeface="Arial" panose="020B0604020202020204" pitchFamily="34" charset="0"/>
              <a:buNone/>
              <a:defRPr/>
            </a:pPr>
            <a:r>
              <a:rPr lang="fa-IR" sz="3100" b="1" dirty="0" smtClean="0">
                <a:solidFill>
                  <a:srgbClr val="7030A0"/>
                </a:solidFill>
                <a:latin typeface="Elephant" panose="02020904090505020303" pitchFamily="18" charset="0"/>
              </a:rPr>
              <a:t>4- افزایش کیفیت محصولات وخدمات</a:t>
            </a:r>
          </a:p>
          <a:p>
            <a:pPr marL="0" indent="0" algn="r" rtl="1">
              <a:buFont typeface="Arial" panose="020B0604020202020204" pitchFamily="34" charset="0"/>
              <a:buNone/>
              <a:defRPr/>
            </a:pPr>
            <a:r>
              <a:rPr lang="fa-IR" sz="2800" b="1" dirty="0" smtClean="0">
                <a:solidFill>
                  <a:srgbClr val="006600"/>
                </a:solidFill>
                <a:latin typeface="Elephant" panose="02020904090505020303" pitchFamily="18" charset="0"/>
              </a:rPr>
              <a:t> </a:t>
            </a:r>
            <a:endParaRPr lang="en-US" sz="2800" b="1" dirty="0">
              <a:solidFill>
                <a:srgbClr val="006600"/>
              </a:solidFill>
              <a:latin typeface="Elephant" panose="02020904090505020303" pitchFamily="18" charset="0"/>
            </a:endParaRPr>
          </a:p>
        </p:txBody>
      </p:sp>
      <p:sp>
        <p:nvSpPr>
          <p:cNvPr id="4" name="Content Placeholder 3"/>
          <p:cNvSpPr>
            <a:spLocks noGrp="1"/>
          </p:cNvSpPr>
          <p:nvPr>
            <p:ph sz="quarter" idx="14"/>
          </p:nvPr>
        </p:nvSpPr>
        <p:spPr>
          <a:xfrm>
            <a:off x="381000" y="1371600"/>
            <a:ext cx="8077200" cy="1676400"/>
          </a:xfrm>
        </p:spPr>
        <p:txBody>
          <a:bodyPr/>
          <a:lstStyle/>
          <a:p>
            <a:pPr marL="0" indent="0" algn="r" rtl="1">
              <a:buFont typeface="Arial" panose="020B0604020202020204" pitchFamily="34" charset="0"/>
              <a:buNone/>
              <a:defRPr/>
            </a:pPr>
            <a:r>
              <a:rPr lang="fa-IR" sz="2400" b="1" dirty="0" smtClean="0"/>
              <a:t>مدیریت کیفیت فراگیر , فلسفه ای مدیریتی است که با بکار گیری روش های مستمر سعی در استفاده بهینه از فرصت های موجود ومنافع در دسترس برای افزایش کیفیت با محور قرار دادن </a:t>
            </a:r>
            <a:r>
              <a:rPr lang="fa-IR" sz="2400" b="1" dirty="0" smtClean="0">
                <a:solidFill>
                  <a:srgbClr val="FF0000"/>
                </a:solidFill>
              </a:rPr>
              <a:t>رضایت مشتری </a:t>
            </a:r>
            <a:r>
              <a:rPr lang="fa-IR" sz="2400" b="1" dirty="0" smtClean="0"/>
              <a:t>دارد</a:t>
            </a:r>
            <a:endParaRPr lang="en-US" sz="2400" b="1" dirty="0"/>
          </a:p>
        </p:txBody>
      </p:sp>
      <p:sp>
        <p:nvSpPr>
          <p:cNvPr id="5" name="Content Placeholder 2"/>
          <p:cNvSpPr txBox="1">
            <a:spLocks/>
          </p:cNvSpPr>
          <p:nvPr/>
        </p:nvSpPr>
        <p:spPr>
          <a:xfrm>
            <a:off x="1447800" y="3200400"/>
            <a:ext cx="7162800" cy="2743200"/>
          </a:xfrm>
          <a:prstGeom prst="rect">
            <a:avLst/>
          </a:prstGeom>
        </p:spPr>
        <p:txBody>
          <a:bodyPr>
            <a:norm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r" rtl="1">
              <a:buFont typeface="Arial" panose="020B0604020202020204" pitchFamily="34" charset="0"/>
              <a:buNone/>
              <a:defRPr/>
            </a:pPr>
            <a:r>
              <a:rPr lang="fa-IR" sz="2800" b="1" dirty="0" smtClean="0">
                <a:solidFill>
                  <a:srgbClr val="FF0000"/>
                </a:solidFill>
              </a:rPr>
              <a:t>مهم ترین اهداف </a:t>
            </a:r>
            <a:r>
              <a:rPr lang="en-US" sz="2800" b="1" dirty="0" smtClean="0">
                <a:solidFill>
                  <a:srgbClr val="FF0000"/>
                </a:solidFill>
                <a:latin typeface="Elephant" panose="02020904090505020303" pitchFamily="18" charset="0"/>
              </a:rPr>
              <a:t>TQM </a:t>
            </a:r>
            <a:r>
              <a:rPr lang="fa-IR" sz="2800" b="1" dirty="0" smtClean="0">
                <a:solidFill>
                  <a:srgbClr val="FF0000"/>
                </a:solidFill>
                <a:latin typeface="Elephant" panose="02020904090505020303" pitchFamily="18" charset="0"/>
              </a:rPr>
              <a:t> :</a:t>
            </a:r>
          </a:p>
          <a:p>
            <a:pPr marL="0" indent="0" algn="r" rtl="1">
              <a:buFont typeface="Arial" panose="020B0604020202020204" pitchFamily="34" charset="0"/>
              <a:buNone/>
              <a:defRPr/>
            </a:pPr>
            <a:r>
              <a:rPr lang="fa-IR" sz="2800" b="1" dirty="0" smtClean="0">
                <a:solidFill>
                  <a:srgbClr val="006600"/>
                </a:solidFill>
                <a:latin typeface="Elephant" panose="02020904090505020303" pitchFamily="18" charset="0"/>
              </a:rPr>
              <a:t>1- افزایش بهروری </a:t>
            </a:r>
          </a:p>
          <a:p>
            <a:pPr marL="0" indent="0" algn="r" rtl="1">
              <a:buFont typeface="Arial" panose="020B0604020202020204" pitchFamily="34" charset="0"/>
              <a:buNone/>
              <a:defRPr/>
            </a:pPr>
            <a:r>
              <a:rPr lang="fa-IR" sz="2800" b="1" dirty="0" smtClean="0">
                <a:solidFill>
                  <a:srgbClr val="006600"/>
                </a:solidFill>
                <a:latin typeface="Elephant" panose="02020904090505020303" pitchFamily="18" charset="0"/>
              </a:rPr>
              <a:t>2-کاهش زمان تحویل</a:t>
            </a:r>
          </a:p>
          <a:p>
            <a:pPr marL="0" indent="0" algn="r" rtl="1">
              <a:buFont typeface="Arial" panose="020B0604020202020204" pitchFamily="34" charset="0"/>
              <a:buNone/>
              <a:defRPr/>
            </a:pPr>
            <a:r>
              <a:rPr lang="fa-IR" sz="2800" b="1" dirty="0" smtClean="0">
                <a:solidFill>
                  <a:srgbClr val="006600"/>
                </a:solidFill>
                <a:latin typeface="Elephant" panose="02020904090505020303" pitchFamily="18" charset="0"/>
              </a:rPr>
              <a:t>3- تضمین کیفیت </a:t>
            </a:r>
            <a:endParaRPr lang="en-US" sz="2800" b="1" dirty="0">
              <a:solidFill>
                <a:srgbClr val="006600"/>
              </a:solidFill>
              <a:latin typeface="Elephant" panose="02020904090505020303" pitchFamily="18" charset="0"/>
            </a:endParaRPr>
          </a:p>
        </p:txBody>
      </p:sp>
    </p:spTree>
    <p:extLst>
      <p:ext uri="{BB962C8B-B14F-4D97-AF65-F5344CB8AC3E}">
        <p14:creationId xmlns:p14="http://schemas.microsoft.com/office/powerpoint/2010/main" val="29895523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xEl>
                                              <p:pRg st="0" end="0"/>
                                            </p:txEl>
                                          </p:spTgt>
                                        </p:tgtEl>
                                        <p:attrNameLst>
                                          <p:attrName>r</p:attrName>
                                        </p:attrNameLst>
                                      </p:cBhvr>
                                    </p:animRot>
                                    <p:animRot by="-240000">
                                      <p:cBhvr>
                                        <p:cTn id="7" dur="200" fill="hold">
                                          <p:stCondLst>
                                            <p:cond delay="200"/>
                                          </p:stCondLst>
                                        </p:cTn>
                                        <p:tgtEl>
                                          <p:spTgt spid="4">
                                            <p:txEl>
                                              <p:pRg st="0" end="0"/>
                                            </p:txEl>
                                          </p:spTgt>
                                        </p:tgtEl>
                                        <p:attrNameLst>
                                          <p:attrName>r</p:attrName>
                                        </p:attrNameLst>
                                      </p:cBhvr>
                                    </p:animRot>
                                    <p:animRot by="240000">
                                      <p:cBhvr>
                                        <p:cTn id="8" dur="200" fill="hold">
                                          <p:stCondLst>
                                            <p:cond delay="400"/>
                                          </p:stCondLst>
                                        </p:cTn>
                                        <p:tgtEl>
                                          <p:spTgt spid="4">
                                            <p:txEl>
                                              <p:pRg st="0" end="0"/>
                                            </p:txEl>
                                          </p:spTgt>
                                        </p:tgtEl>
                                        <p:attrNameLst>
                                          <p:attrName>r</p:attrName>
                                        </p:attrNameLst>
                                      </p:cBhvr>
                                    </p:animRot>
                                    <p:animRot by="-240000">
                                      <p:cBhvr>
                                        <p:cTn id="9" dur="200" fill="hold">
                                          <p:stCondLst>
                                            <p:cond delay="600"/>
                                          </p:stCondLst>
                                        </p:cTn>
                                        <p:tgtEl>
                                          <p:spTgt spid="4">
                                            <p:txEl>
                                              <p:pRg st="0" end="0"/>
                                            </p:txEl>
                                          </p:spTgt>
                                        </p:tgtEl>
                                        <p:attrNameLst>
                                          <p:attrName>r</p:attrName>
                                        </p:attrNameLst>
                                      </p:cBhvr>
                                    </p:animRot>
                                    <p:animRot by="120000">
                                      <p:cBhvr>
                                        <p:cTn id="10" dur="200" fill="hold">
                                          <p:stCondLst>
                                            <p:cond delay="80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09600"/>
          </a:xfrm>
        </p:spPr>
        <p:txBody>
          <a:bodyPr>
            <a:normAutofit fontScale="90000"/>
          </a:bodyPr>
          <a:lstStyle/>
          <a:p>
            <a:pPr algn="r" rtl="1">
              <a:defRPr/>
            </a:pPr>
            <a:r>
              <a:rPr lang="fa-IR" dirty="0" smtClean="0">
                <a:solidFill>
                  <a:srgbClr val="FF0000"/>
                </a:solidFill>
              </a:rPr>
              <a:t>مدیریت کیفیت فراگیر , یک استراتژی سازمانی است </a:t>
            </a:r>
            <a:endParaRPr lang="en-US" dirty="0">
              <a:solidFill>
                <a:srgbClr val="FF0000"/>
              </a:solidFill>
            </a:endParaRPr>
          </a:p>
        </p:txBody>
      </p:sp>
      <p:pic>
        <p:nvPicPr>
          <p:cNvPr id="66563" name="Picture 4" descr="h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15950"/>
            <a:ext cx="7010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4151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randombar(horizontal)">
                                      <p:cBhvr>
                                        <p:cTn id="7" dur="500"/>
                                        <p:tgtEl>
                                          <p:spTgt spid="66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19125"/>
            <a:ext cx="8077200" cy="2428875"/>
          </a:xfrm>
        </p:spPr>
        <p:txBody>
          <a:bodyPr/>
          <a:lstStyle/>
          <a:p>
            <a:pPr algn="r" rtl="1">
              <a:defRPr/>
            </a:pPr>
            <a:r>
              <a:rPr lang="fa-IR" b="1" dirty="0" smtClean="0">
                <a:solidFill>
                  <a:srgbClr val="FF0000"/>
                </a:solidFill>
                <a:latin typeface="Arial" panose="020B0604020202020204" pitchFamily="34" charset="0"/>
                <a:cs typeface="+mn-cs"/>
              </a:rPr>
              <a:t>تاریخچه</a:t>
            </a:r>
            <a:r>
              <a:rPr lang="fa-IR" dirty="0" smtClean="0">
                <a:latin typeface="Arial" panose="020B0604020202020204" pitchFamily="34" charset="0"/>
                <a:cs typeface="+mn-cs"/>
              </a:rPr>
              <a:t> </a:t>
            </a:r>
            <a:r>
              <a:rPr lang="en-US" b="1" dirty="0" smtClean="0">
                <a:solidFill>
                  <a:srgbClr val="FF0000"/>
                </a:solidFill>
                <a:latin typeface="Arial" panose="020B0604020202020204" pitchFamily="34" charset="0"/>
                <a:cs typeface="+mn-cs"/>
              </a:rPr>
              <a:t>TQM</a:t>
            </a:r>
            <a:r>
              <a:rPr lang="fa-IR" b="1" dirty="0">
                <a:solidFill>
                  <a:srgbClr val="FF0000"/>
                </a:solidFill>
                <a:latin typeface="Arial" panose="020B0604020202020204" pitchFamily="34" charset="0"/>
                <a:cs typeface="+mn-cs"/>
              </a:rPr>
              <a:t>:</a:t>
            </a:r>
            <a:r>
              <a:rPr lang="en-US" dirty="0" smtClean="0">
                <a:latin typeface="Arial" panose="020B0604020202020204" pitchFamily="34" charset="0"/>
              </a:rPr>
              <a:t/>
            </a:r>
            <a:br>
              <a:rPr lang="en-US" dirty="0" smtClean="0">
                <a:latin typeface="Arial" panose="020B0604020202020204" pitchFamily="34" charset="0"/>
              </a:rPr>
            </a:br>
            <a:r>
              <a:rPr lang="fa-IR" dirty="0" smtClean="0">
                <a:latin typeface="Arial" panose="020B0604020202020204" pitchFamily="34" charset="0"/>
              </a:rPr>
              <a:t/>
            </a:r>
            <a:br>
              <a:rPr lang="fa-IR" dirty="0" smtClean="0">
                <a:latin typeface="Arial" panose="020B0604020202020204" pitchFamily="34" charset="0"/>
              </a:rPr>
            </a:br>
            <a:r>
              <a:rPr lang="fa-IR" sz="3100" b="1" dirty="0" smtClean="0">
                <a:latin typeface="Arial" panose="020B0604020202020204" pitchFamily="34" charset="0"/>
                <a:cs typeface="+mn-cs"/>
              </a:rPr>
              <a:t>پیدایش مدیریت کیفیت جامع را می توان به تحقیقات سه دانشمند آمریکایی ( </a:t>
            </a:r>
            <a:r>
              <a:rPr lang="fa-IR" sz="3100" b="1" dirty="0" smtClean="0">
                <a:solidFill>
                  <a:srgbClr val="FF0000"/>
                </a:solidFill>
                <a:latin typeface="Arial" panose="020B0604020202020204" pitchFamily="34" charset="0"/>
                <a:cs typeface="+mn-cs"/>
              </a:rPr>
              <a:t>دمینگ , ژوران , فیگنبام </a:t>
            </a:r>
            <a:r>
              <a:rPr lang="fa-IR" sz="3100" b="1" dirty="0" smtClean="0">
                <a:latin typeface="Arial" panose="020B0604020202020204" pitchFamily="34" charset="0"/>
                <a:cs typeface="+mn-cs"/>
              </a:rPr>
              <a:t>) در ژاپن در دهه 1950 برموضوعات کنترل کیفیت آماری نسبت داد</a:t>
            </a:r>
            <a:r>
              <a:rPr lang="fa-IR" sz="3100" dirty="0" smtClean="0">
                <a:latin typeface="Arial" panose="020B0604020202020204" pitchFamily="34" charset="0"/>
                <a:cs typeface="+mn-cs"/>
              </a:rPr>
              <a:t>.</a:t>
            </a:r>
            <a:endParaRPr lang="en-US" sz="3100" dirty="0">
              <a:cs typeface="+mn-cs"/>
            </a:endParaRPr>
          </a:p>
        </p:txBody>
      </p:sp>
      <p:graphicFrame>
        <p:nvGraphicFramePr>
          <p:cNvPr id="5" name="Content Placeholder 4"/>
          <p:cNvGraphicFramePr>
            <a:graphicFrameLocks noGrp="1"/>
          </p:cNvGraphicFramePr>
          <p:nvPr>
            <p:ph sz="quarter" idx="14"/>
          </p:nvPr>
        </p:nvGraphicFramePr>
        <p:xfrm>
          <a:off x="381000" y="2514600"/>
          <a:ext cx="8077200" cy="3352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80110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19125"/>
            <a:ext cx="8534400" cy="1362075"/>
          </a:xfrm>
        </p:spPr>
        <p:txBody>
          <a:bodyPr/>
          <a:lstStyle/>
          <a:p>
            <a:pPr algn="r">
              <a:defRPr/>
            </a:pPr>
            <a:r>
              <a:rPr lang="fa-IR" sz="2400" b="1" dirty="0" smtClean="0">
                <a:cs typeface="+mn-cs"/>
              </a:rPr>
              <a:t>در سال 1980 کنترل کیفیت جامع به مدیریت کیفیت جامع ارتقا یافت وتعریف کامل تری برای مدیریت جامع ارائه گردید.  </a:t>
            </a:r>
            <a:r>
              <a:rPr lang="fa-IR" sz="2400" dirty="0" smtClean="0">
                <a:cs typeface="+mn-cs"/>
              </a:rPr>
              <a:t/>
            </a:r>
            <a:br>
              <a:rPr lang="fa-IR" sz="2400" dirty="0" smtClean="0">
                <a:cs typeface="+mn-cs"/>
              </a:rPr>
            </a:br>
            <a:r>
              <a:rPr lang="fa-IR" sz="2400" b="1" dirty="0" smtClean="0">
                <a:solidFill>
                  <a:srgbClr val="FF0000"/>
                </a:solidFill>
                <a:cs typeface="+mn-cs"/>
              </a:rPr>
              <a:t>برای مثال:</a:t>
            </a:r>
            <a:endParaRPr lang="en-US" sz="2400" b="1" dirty="0">
              <a:solidFill>
                <a:srgbClr val="FF0000"/>
              </a:solidFill>
              <a:cs typeface="+mn-cs"/>
            </a:endParaRPr>
          </a:p>
        </p:txBody>
      </p:sp>
      <p:sp>
        <p:nvSpPr>
          <p:cNvPr id="4" name="Content Placeholder 3"/>
          <p:cNvSpPr>
            <a:spLocks noGrp="1"/>
          </p:cNvSpPr>
          <p:nvPr>
            <p:ph sz="quarter" idx="14"/>
          </p:nvPr>
        </p:nvSpPr>
        <p:spPr>
          <a:xfrm>
            <a:off x="381000" y="2133600"/>
            <a:ext cx="8686800" cy="3657600"/>
          </a:xfrm>
        </p:spPr>
        <p:txBody>
          <a:bodyPr>
            <a:normAutofit fontScale="92500" lnSpcReduction="10000"/>
          </a:bodyPr>
          <a:lstStyle/>
          <a:p>
            <a:pPr algn="r" rtl="1">
              <a:defRPr/>
            </a:pPr>
            <a:r>
              <a:rPr lang="en-US" sz="2800" b="1" dirty="0" smtClean="0">
                <a:solidFill>
                  <a:srgbClr val="FF0000"/>
                </a:solidFill>
              </a:rPr>
              <a:t>TQM</a:t>
            </a:r>
            <a:r>
              <a:rPr lang="fa-IR" sz="2800" b="1" dirty="0" smtClean="0"/>
              <a:t> یک روش تفکر جدید درباره مدیریت سازمان می باشد.</a:t>
            </a:r>
          </a:p>
          <a:p>
            <a:pPr algn="r" rtl="1">
              <a:defRPr/>
            </a:pPr>
            <a:r>
              <a:rPr lang="en-US" sz="2800" b="1" dirty="0" smtClean="0">
                <a:solidFill>
                  <a:srgbClr val="FF0000"/>
                </a:solidFill>
              </a:rPr>
              <a:t>TQM</a:t>
            </a:r>
            <a:r>
              <a:rPr lang="fa-IR" sz="2800" b="1" dirty="0" smtClean="0"/>
              <a:t> یک روش فراگیر برای بهبود کیفیت وعملکرد سازمان می باشد.</a:t>
            </a:r>
          </a:p>
          <a:p>
            <a:pPr marL="0" indent="0" algn="r" rtl="1">
              <a:buFont typeface="Arial" panose="020B0604020202020204" pitchFamily="34" charset="0"/>
              <a:buNone/>
              <a:defRPr/>
            </a:pPr>
            <a:endParaRPr lang="fa-IR" dirty="0"/>
          </a:p>
          <a:p>
            <a:pPr marL="0" indent="0" algn="r" rtl="1">
              <a:buFont typeface="Arial" panose="020B0604020202020204" pitchFamily="34" charset="0"/>
              <a:buNone/>
              <a:defRPr/>
            </a:pPr>
            <a:endParaRPr lang="fa-IR" dirty="0" smtClean="0"/>
          </a:p>
          <a:p>
            <a:pPr marL="0" indent="0" algn="r" rtl="1">
              <a:buFont typeface="Arial" panose="020B0604020202020204" pitchFamily="34" charset="0"/>
              <a:buNone/>
              <a:defRPr/>
            </a:pPr>
            <a:r>
              <a:rPr lang="fa-IR" sz="3200" b="1" dirty="0" smtClean="0">
                <a:solidFill>
                  <a:srgbClr val="FF0000"/>
                </a:solidFill>
              </a:rPr>
              <a:t>در کل دو نگرش راجع به </a:t>
            </a:r>
            <a:r>
              <a:rPr lang="en-US" sz="3200" b="1" dirty="0" smtClean="0">
                <a:solidFill>
                  <a:srgbClr val="FF0000"/>
                </a:solidFill>
              </a:rPr>
              <a:t>TQM </a:t>
            </a:r>
            <a:r>
              <a:rPr lang="fa-IR" sz="3200" b="1" dirty="0" smtClean="0">
                <a:solidFill>
                  <a:srgbClr val="FF0000"/>
                </a:solidFill>
              </a:rPr>
              <a:t> بکار گرفته شده است :</a:t>
            </a:r>
          </a:p>
          <a:p>
            <a:pPr algn="r" rtl="1">
              <a:defRPr/>
            </a:pPr>
            <a:r>
              <a:rPr lang="fa-IR" sz="2400" b="1" dirty="0" smtClean="0"/>
              <a:t>نگرش سخت شامل بهبود مستمربا استفاده از روش های آماری</a:t>
            </a:r>
          </a:p>
          <a:p>
            <a:pPr algn="r" rtl="1">
              <a:defRPr/>
            </a:pPr>
            <a:r>
              <a:rPr lang="fa-IR" sz="2400" b="1" dirty="0" smtClean="0"/>
              <a:t>نگرش نرم که روی رهبری , مشارکت کارکنان وتغییرات فرهنگی تکیه دارد</a:t>
            </a:r>
            <a:endParaRPr lang="en-US" sz="2400" b="1" dirty="0"/>
          </a:p>
        </p:txBody>
      </p:sp>
    </p:spTree>
    <p:extLst>
      <p:ext uri="{BB962C8B-B14F-4D97-AF65-F5344CB8AC3E}">
        <p14:creationId xmlns:p14="http://schemas.microsoft.com/office/powerpoint/2010/main" val="396647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arn(inVertical)">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458200" cy="1295400"/>
          </a:xfrm>
        </p:spPr>
        <p:txBody>
          <a:bodyPr/>
          <a:lstStyle/>
          <a:p>
            <a:pPr algn="r" rtl="1">
              <a:defRPr/>
            </a:pPr>
            <a:r>
              <a:rPr lang="fa-IR" sz="2400" b="1" dirty="0" smtClean="0"/>
              <a:t>تعریف</a:t>
            </a:r>
            <a:r>
              <a:rPr lang="fa-IR" sz="2400" dirty="0" smtClean="0"/>
              <a:t> </a:t>
            </a:r>
            <a:r>
              <a:rPr lang="fa-IR" sz="2400" b="1" dirty="0" smtClean="0"/>
              <a:t>آقای هیل در سال 1991درباره</a:t>
            </a:r>
            <a:r>
              <a:rPr lang="fa-IR" dirty="0" smtClean="0"/>
              <a:t> </a:t>
            </a:r>
            <a:r>
              <a:rPr lang="en-US" sz="4400" b="1" dirty="0" smtClean="0">
                <a:solidFill>
                  <a:srgbClr val="FF0000"/>
                </a:solidFill>
              </a:rPr>
              <a:t>TQM</a:t>
            </a:r>
            <a:endParaRPr lang="en-US" sz="4400" b="1" dirty="0">
              <a:solidFill>
                <a:srgbClr val="FF0000"/>
              </a:solidFill>
            </a:endParaRPr>
          </a:p>
        </p:txBody>
      </p:sp>
      <p:sp>
        <p:nvSpPr>
          <p:cNvPr id="4" name="Content Placeholder 3"/>
          <p:cNvSpPr>
            <a:spLocks noGrp="1"/>
          </p:cNvSpPr>
          <p:nvPr>
            <p:ph sz="quarter" idx="14"/>
          </p:nvPr>
        </p:nvSpPr>
        <p:spPr>
          <a:xfrm>
            <a:off x="914400" y="1905000"/>
            <a:ext cx="7543800" cy="3886200"/>
          </a:xfrm>
        </p:spPr>
        <p:txBody>
          <a:bodyPr/>
          <a:lstStyle/>
          <a:p>
            <a:pPr marL="0" indent="0" algn="r" rtl="1">
              <a:buFont typeface="Arial" panose="020B0604020202020204" pitchFamily="34" charset="0"/>
              <a:buNone/>
              <a:defRPr/>
            </a:pPr>
            <a:r>
              <a:rPr lang="en-US" sz="3600" b="1" dirty="0" smtClean="0">
                <a:solidFill>
                  <a:srgbClr val="FF0000"/>
                </a:solidFill>
              </a:rPr>
              <a:t>TQM</a:t>
            </a:r>
            <a:r>
              <a:rPr lang="fa-IR" sz="2400" b="1" dirty="0" smtClean="0"/>
              <a:t>یک فلسفه ونظم وترتیب تجاری از مدیریت است که برنامه ریزی درکل سازمان وبهبود مستمر تجاری را از طریق </a:t>
            </a:r>
            <a:r>
              <a:rPr lang="fa-IR" sz="2400" b="1" u="sng" dirty="0" smtClean="0">
                <a:solidFill>
                  <a:srgbClr val="FF0000"/>
                </a:solidFill>
              </a:rPr>
              <a:t>مشارکت وبکارگیری کارکنان</a:t>
            </a:r>
            <a:r>
              <a:rPr lang="fa-IR" sz="2400" b="1" dirty="0" smtClean="0"/>
              <a:t> ,به منظور افزایش </a:t>
            </a:r>
            <a:r>
              <a:rPr lang="fa-IR" sz="2400" b="1" u="sng" dirty="0" smtClean="0">
                <a:solidFill>
                  <a:srgbClr val="FF0000"/>
                </a:solidFill>
              </a:rPr>
              <a:t>رضایت مشتریان </a:t>
            </a:r>
            <a:r>
              <a:rPr lang="fa-IR" sz="2400" b="1" dirty="0" smtClean="0"/>
              <a:t>پیگیری می نماید.</a:t>
            </a:r>
          </a:p>
          <a:p>
            <a:pPr marL="0" indent="0" algn="r" rtl="1">
              <a:buFont typeface="Arial" panose="020B0604020202020204" pitchFamily="34" charset="0"/>
              <a:buNone/>
              <a:defRPr/>
            </a:pPr>
            <a:endParaRPr lang="fa-IR" sz="2400" dirty="0"/>
          </a:p>
          <a:p>
            <a:pPr marL="0" indent="0" algn="r" rtl="1">
              <a:buFont typeface="Arial" panose="020B0604020202020204" pitchFamily="34" charset="0"/>
              <a:buNone/>
              <a:defRPr/>
            </a:pPr>
            <a:r>
              <a:rPr lang="fa-IR" sz="2400" b="1" dirty="0" smtClean="0"/>
              <a:t>برپایه این نگرش از </a:t>
            </a:r>
            <a:r>
              <a:rPr lang="en-US" sz="2400" b="1" dirty="0" smtClean="0"/>
              <a:t>TQM</a:t>
            </a:r>
            <a:r>
              <a:rPr lang="fa-IR" sz="2400" b="1" dirty="0" smtClean="0"/>
              <a:t> , </a:t>
            </a:r>
            <a:r>
              <a:rPr lang="fa-IR" sz="2400" b="1" dirty="0" smtClean="0">
                <a:solidFill>
                  <a:srgbClr val="FF0000"/>
                </a:solidFill>
              </a:rPr>
              <a:t>تعهد مدیریت </a:t>
            </a:r>
            <a:r>
              <a:rPr lang="fa-IR" sz="2400" b="1" dirty="0" smtClean="0"/>
              <a:t>, </a:t>
            </a:r>
            <a:r>
              <a:rPr lang="fa-IR" sz="2400" b="1" dirty="0" smtClean="0">
                <a:solidFill>
                  <a:srgbClr val="0070C0"/>
                </a:solidFill>
              </a:rPr>
              <a:t>بهبود مستمر</a:t>
            </a:r>
            <a:r>
              <a:rPr lang="fa-IR" sz="2400" b="1" dirty="0" smtClean="0"/>
              <a:t> با استفاده از </a:t>
            </a:r>
            <a:r>
              <a:rPr lang="fa-IR" sz="2400" b="1" dirty="0" smtClean="0">
                <a:solidFill>
                  <a:srgbClr val="FF0000"/>
                </a:solidFill>
              </a:rPr>
              <a:t>دانش علمی ومشارکت کارکنان </a:t>
            </a:r>
            <a:r>
              <a:rPr lang="fa-IR" sz="2400" b="1" dirty="0" smtClean="0"/>
              <a:t>سه رکن اساسی </a:t>
            </a:r>
            <a:r>
              <a:rPr lang="en-US" sz="2400" b="1" dirty="0" smtClean="0"/>
              <a:t>TQM </a:t>
            </a:r>
            <a:r>
              <a:rPr lang="fa-IR" sz="2400" b="1" dirty="0" smtClean="0"/>
              <a:t> به حساب می آید</a:t>
            </a:r>
            <a:endParaRPr lang="en-US" sz="2400" b="1" dirty="0" smtClean="0"/>
          </a:p>
          <a:p>
            <a:pPr marL="0" indent="0" algn="r" rtl="1">
              <a:buFont typeface="Arial" panose="020B0604020202020204" pitchFamily="34" charset="0"/>
              <a:buNone/>
              <a:defRPr/>
            </a:pPr>
            <a:endParaRPr lang="en-US" sz="2400" dirty="0"/>
          </a:p>
        </p:txBody>
      </p:sp>
    </p:spTree>
    <p:extLst>
      <p:ext uri="{BB962C8B-B14F-4D97-AF65-F5344CB8AC3E}">
        <p14:creationId xmlns:p14="http://schemas.microsoft.com/office/powerpoint/2010/main" val="3482592786"/>
      </p:ext>
    </p:extLst>
  </p:cSld>
  <p:clrMapOvr>
    <a:masterClrMapping/>
  </p:clrMapOvr>
  <p:transition spd="slow">
    <p:wheel spokes="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619125"/>
            <a:ext cx="6629400" cy="1285875"/>
          </a:xfrm>
        </p:spPr>
        <p:txBody>
          <a:bodyPr/>
          <a:lstStyle/>
          <a:p>
            <a:pPr algn="l">
              <a:defRPr/>
            </a:pPr>
            <a:r>
              <a:rPr lang="en-US" sz="4400" b="1" dirty="0" smtClean="0">
                <a:solidFill>
                  <a:srgbClr val="FF0000"/>
                </a:solidFill>
              </a:rPr>
              <a:t>  ISO</a:t>
            </a:r>
            <a:r>
              <a:rPr lang="fa-IR" sz="4400" b="1" dirty="0" smtClean="0">
                <a:solidFill>
                  <a:srgbClr val="FF0000"/>
                </a:solidFill>
              </a:rPr>
              <a:t>تاریخچه مدل جهانی  </a:t>
            </a:r>
            <a:r>
              <a:rPr lang="en-US" dirty="0" smtClean="0"/>
              <a:t/>
            </a:r>
            <a:br>
              <a:rPr lang="en-US" dirty="0" smtClean="0"/>
            </a:br>
            <a:endParaRPr lang="en-US" dirty="0"/>
          </a:p>
        </p:txBody>
      </p:sp>
      <p:sp>
        <p:nvSpPr>
          <p:cNvPr id="4" name="Content Placeholder 3"/>
          <p:cNvSpPr>
            <a:spLocks noGrp="1"/>
          </p:cNvSpPr>
          <p:nvPr>
            <p:ph sz="quarter" idx="14"/>
          </p:nvPr>
        </p:nvSpPr>
        <p:spPr>
          <a:xfrm>
            <a:off x="304800" y="1905000"/>
            <a:ext cx="8610600" cy="3886200"/>
          </a:xfrm>
        </p:spPr>
        <p:txBody>
          <a:bodyPr>
            <a:normAutofit fontScale="92500" lnSpcReduction="20000"/>
          </a:bodyPr>
          <a:lstStyle/>
          <a:p>
            <a:pPr marL="0" indent="0" algn="r" rtl="1">
              <a:buFont typeface="Arial" panose="020B0604020202020204" pitchFamily="34" charset="0"/>
              <a:buNone/>
              <a:defRPr/>
            </a:pPr>
            <a:r>
              <a:rPr lang="fa-IR" sz="3000" b="1" dirty="0" smtClean="0"/>
              <a:t>در سال 1924 شوهارت مطالعه کنترل کیفیت آماری  </a:t>
            </a:r>
            <a:r>
              <a:rPr lang="en-US" sz="3000" b="1" dirty="0" smtClean="0">
                <a:solidFill>
                  <a:srgbClr val="FF0000"/>
                </a:solidFill>
              </a:rPr>
              <a:t>SQC</a:t>
            </a:r>
            <a:r>
              <a:rPr lang="fa-IR" sz="3000" b="1" dirty="0" smtClean="0"/>
              <a:t> را آغاز نمود</a:t>
            </a:r>
          </a:p>
          <a:p>
            <a:pPr marL="0" indent="0" algn="r" rtl="1">
              <a:buFont typeface="Arial" panose="020B0604020202020204" pitchFamily="34" charset="0"/>
              <a:buNone/>
              <a:defRPr/>
            </a:pPr>
            <a:r>
              <a:rPr lang="fa-IR" sz="3000" b="1" dirty="0" smtClean="0"/>
              <a:t>در سال 1950 دکتر دمینگ با آشنایی با روش </a:t>
            </a:r>
            <a:r>
              <a:rPr lang="en-US" sz="3000" b="1" dirty="0" smtClean="0">
                <a:solidFill>
                  <a:srgbClr val="FF0000"/>
                </a:solidFill>
              </a:rPr>
              <a:t>SQC</a:t>
            </a:r>
            <a:r>
              <a:rPr lang="fa-IR" sz="3000" b="1" dirty="0" smtClean="0"/>
              <a:t> مهندسان ومدیران ارشد اجرایی سازمان های بزرگ ژاپنی را آموزش داد.</a:t>
            </a:r>
          </a:p>
          <a:p>
            <a:pPr marL="0" indent="0" algn="r" rtl="1">
              <a:buFont typeface="Arial" panose="020B0604020202020204" pitchFamily="34" charset="0"/>
              <a:buNone/>
              <a:defRPr/>
            </a:pPr>
            <a:r>
              <a:rPr lang="fa-IR" sz="3000" b="1" dirty="0" smtClean="0"/>
              <a:t>درسال 1960 اولین دوابر کنترل کیفیت به منظور بهبود کیفین ایجاد شد</a:t>
            </a:r>
          </a:p>
          <a:p>
            <a:pPr marL="0" indent="0" algn="r" rtl="1">
              <a:buFont typeface="Arial" panose="020B0604020202020204" pitchFamily="34" charset="0"/>
              <a:buNone/>
              <a:defRPr/>
            </a:pPr>
            <a:r>
              <a:rPr lang="fa-IR" sz="3000" b="1" dirty="0" smtClean="0"/>
              <a:t>در دهه 1980 مفهوم </a:t>
            </a:r>
            <a:r>
              <a:rPr lang="en-US" sz="3000" b="1" dirty="0" smtClean="0"/>
              <a:t>TQM</a:t>
            </a:r>
            <a:r>
              <a:rPr lang="fa-IR" sz="3000" b="1" dirty="0" smtClean="0"/>
              <a:t> منتشر شد </a:t>
            </a:r>
          </a:p>
          <a:p>
            <a:pPr marL="0" indent="0" algn="r" rtl="1">
              <a:buFont typeface="Arial" panose="020B0604020202020204" pitchFamily="34" charset="0"/>
              <a:buNone/>
              <a:defRPr/>
            </a:pPr>
            <a:r>
              <a:rPr lang="fa-IR" sz="4000" b="1" dirty="0" smtClean="0">
                <a:solidFill>
                  <a:srgbClr val="FF0000"/>
                </a:solidFill>
              </a:rPr>
              <a:t>در دهه 1990   </a:t>
            </a:r>
            <a:r>
              <a:rPr lang="en-US" sz="4000" b="1" dirty="0" smtClean="0">
                <a:solidFill>
                  <a:srgbClr val="00B050"/>
                </a:solidFill>
              </a:rPr>
              <a:t>ISO9000</a:t>
            </a:r>
            <a:r>
              <a:rPr lang="fa-IR" sz="4000" b="1" dirty="0" smtClean="0">
                <a:solidFill>
                  <a:srgbClr val="FF0000"/>
                </a:solidFill>
              </a:rPr>
              <a:t> بعنوان مدل جهانی واستاندارد جهانی برای سیستم کیفیت شناخته شد</a:t>
            </a:r>
          </a:p>
          <a:p>
            <a:pPr marL="0" indent="0" algn="r" rtl="1">
              <a:buFont typeface="Arial" panose="020B0604020202020204" pitchFamily="34" charset="0"/>
              <a:buNone/>
              <a:defRPr/>
            </a:pPr>
            <a:endParaRPr lang="en-US" dirty="0"/>
          </a:p>
        </p:txBody>
      </p:sp>
    </p:spTree>
    <p:extLst>
      <p:ext uri="{BB962C8B-B14F-4D97-AF65-F5344CB8AC3E}">
        <p14:creationId xmlns:p14="http://schemas.microsoft.com/office/powerpoint/2010/main" val="3147699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90600"/>
          </a:xfrm>
        </p:spPr>
        <p:txBody>
          <a:bodyPr>
            <a:normAutofit fontScale="90000"/>
          </a:bodyPr>
          <a:lstStyle/>
          <a:p>
            <a:pPr algn="r" rtl="1">
              <a:defRPr/>
            </a:pPr>
            <a:r>
              <a:rPr lang="en-US" dirty="0" smtClean="0"/>
              <a:t/>
            </a:r>
            <a:br>
              <a:rPr lang="en-US" dirty="0" smtClean="0"/>
            </a:br>
            <a:r>
              <a:rPr lang="fa-IR" b="1" dirty="0" smtClean="0">
                <a:solidFill>
                  <a:srgbClr val="FF0000"/>
                </a:solidFill>
              </a:rPr>
              <a:t>بررسی</a:t>
            </a:r>
            <a:r>
              <a:rPr lang="en-US" b="1" dirty="0" smtClean="0">
                <a:solidFill>
                  <a:srgbClr val="FF0000"/>
                </a:solidFill>
              </a:rPr>
              <a:t>TQM </a:t>
            </a:r>
            <a:r>
              <a:rPr lang="fa-IR" b="1" dirty="0" smtClean="0">
                <a:solidFill>
                  <a:srgbClr val="FF0000"/>
                </a:solidFill>
              </a:rPr>
              <a:t> در ژاپن</a:t>
            </a:r>
            <a:endParaRPr lang="en-US" b="1" dirty="0">
              <a:solidFill>
                <a:srgbClr val="FF0000"/>
              </a:solidFill>
            </a:endParaRPr>
          </a:p>
        </p:txBody>
      </p:sp>
      <p:sp>
        <p:nvSpPr>
          <p:cNvPr id="3" name="Content Placeholder 2"/>
          <p:cNvSpPr>
            <a:spLocks noGrp="1"/>
          </p:cNvSpPr>
          <p:nvPr>
            <p:ph sz="quarter" idx="13"/>
          </p:nvPr>
        </p:nvSpPr>
        <p:spPr>
          <a:xfrm>
            <a:off x="685800" y="2366963"/>
            <a:ext cx="1066800" cy="3424237"/>
          </a:xfrm>
        </p:spPr>
        <p:txBody>
          <a:bodyPr/>
          <a:lstStyle/>
          <a:p>
            <a:pPr>
              <a:defRPr/>
            </a:pPr>
            <a:endParaRPr lang="fa-IR" dirty="0" smtClean="0"/>
          </a:p>
          <a:p>
            <a:pPr>
              <a:defRPr/>
            </a:pPr>
            <a:endParaRPr lang="en-US" dirty="0"/>
          </a:p>
        </p:txBody>
      </p:sp>
      <p:sp>
        <p:nvSpPr>
          <p:cNvPr id="4" name="Content Placeholder 3"/>
          <p:cNvSpPr>
            <a:spLocks noGrp="1"/>
          </p:cNvSpPr>
          <p:nvPr>
            <p:ph sz="quarter" idx="14"/>
          </p:nvPr>
        </p:nvSpPr>
        <p:spPr>
          <a:xfrm>
            <a:off x="838200" y="1600200"/>
            <a:ext cx="7620000" cy="4419600"/>
          </a:xfrm>
        </p:spPr>
        <p:txBody>
          <a:bodyPr>
            <a:noAutofit/>
          </a:bodyPr>
          <a:lstStyle/>
          <a:p>
            <a:pPr marL="0" indent="0" algn="r" rtl="1">
              <a:buFont typeface="Arial" panose="020B0604020202020204" pitchFamily="34" charset="0"/>
              <a:buNone/>
              <a:defRPr/>
            </a:pPr>
            <a:r>
              <a:rPr lang="fa-IR" sz="2800" b="1" dirty="0" smtClean="0"/>
              <a:t>در دهه های 1950 تا 1960 کالا های ژاپنی به کیفیت پایین وارزان بودن معروف بودند .</a:t>
            </a:r>
          </a:p>
          <a:p>
            <a:pPr marL="0" indent="0" algn="r" rtl="1">
              <a:buFont typeface="Arial" panose="020B0604020202020204" pitchFamily="34" charset="0"/>
              <a:buNone/>
              <a:defRPr/>
            </a:pPr>
            <a:r>
              <a:rPr lang="fa-IR" sz="2800" b="1" dirty="0" smtClean="0"/>
              <a:t>ولی در دهه 1970 وبعد از آن کالا های این کشور به داشتن کیفیت بالا وقیمت متعادل مشهور شدند . این نتیجه </a:t>
            </a:r>
            <a:r>
              <a:rPr lang="fa-IR" sz="2800" b="1" dirty="0" smtClean="0">
                <a:solidFill>
                  <a:srgbClr val="FF3300"/>
                </a:solidFill>
              </a:rPr>
              <a:t>انقلاب کیفیت </a:t>
            </a:r>
            <a:r>
              <a:rPr lang="fa-IR" sz="2800" b="1" dirty="0" smtClean="0"/>
              <a:t>در صنایع ژاپن بود.</a:t>
            </a:r>
          </a:p>
          <a:p>
            <a:pPr marL="0" indent="0" algn="r" rtl="1">
              <a:buFont typeface="Arial" panose="020B0604020202020204" pitchFamily="34" charset="0"/>
              <a:buNone/>
              <a:defRPr/>
            </a:pPr>
            <a:r>
              <a:rPr lang="fa-IR" sz="2800" b="1" dirty="0" smtClean="0"/>
              <a:t>عامل اصلی این تغییرات وتحولات عظیم اقتصادی در ژاپن , موفقیت آنها در فعالیت های </a:t>
            </a:r>
            <a:r>
              <a:rPr lang="fa-IR" sz="2800" b="1" dirty="0" smtClean="0">
                <a:solidFill>
                  <a:srgbClr val="7030A0"/>
                </a:solidFill>
              </a:rPr>
              <a:t>فراگیر کنترل کیفیت </a:t>
            </a:r>
            <a:r>
              <a:rPr lang="fa-IR" sz="2800" b="1" dirty="0" smtClean="0"/>
              <a:t>صنایع کوچک وبزرگ بوده است.</a:t>
            </a:r>
            <a:endParaRPr lang="en-US" sz="2800" b="1" dirty="0"/>
          </a:p>
        </p:txBody>
      </p:sp>
    </p:spTree>
    <p:extLst>
      <p:ext uri="{BB962C8B-B14F-4D97-AF65-F5344CB8AC3E}">
        <p14:creationId xmlns:p14="http://schemas.microsoft.com/office/powerpoint/2010/main" val="18188453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0" y="1828800"/>
            <a:ext cx="8839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r" rtl="1" eaLnBrk="1" hangingPunct="1">
              <a:lnSpc>
                <a:spcPct val="100000"/>
              </a:lnSpc>
              <a:spcBef>
                <a:spcPct val="0"/>
              </a:spcBef>
              <a:buClrTx/>
              <a:buFontTx/>
              <a:buNone/>
            </a:pPr>
            <a:r>
              <a:rPr lang="fa-IR" sz="2800" dirty="0">
                <a:latin typeface="Calibri" panose="020F0502020204030204" pitchFamily="34" charset="0"/>
              </a:rPr>
              <a:t>مدیریت کیفیت جامع ساختار نظام یافته ای است که بر بهبود مستمر کلیه فعالیت های درونی یک سازمان تأکید می کند . هدف نهایی مدیریت کیفیت جامع بهبود کیفیت محصولات و خدمات ، از طریق بهبود منابع انسانی ، فرآیندها و تجهیزات موجود و به موازات آن کاهش هزینه های حوزه عملیاتی است .</a:t>
            </a:r>
          </a:p>
          <a:p>
            <a:pPr algn="r" rtl="1" eaLnBrk="1" hangingPunct="1">
              <a:lnSpc>
                <a:spcPct val="100000"/>
              </a:lnSpc>
              <a:spcBef>
                <a:spcPct val="0"/>
              </a:spcBef>
              <a:buClrTx/>
              <a:buFontTx/>
              <a:buNone/>
            </a:pPr>
            <a:r>
              <a:rPr lang="fa-IR" sz="2800" dirty="0">
                <a:latin typeface="Calibri" panose="020F0502020204030204" pitchFamily="34" charset="0"/>
              </a:rPr>
              <a:t> </a:t>
            </a:r>
            <a:endParaRPr lang="en-US" sz="2800" dirty="0">
              <a:latin typeface="Arial" panose="020B0604020202020204" pitchFamily="34" charset="0"/>
            </a:endParaRPr>
          </a:p>
          <a:p>
            <a:pPr algn="r" rtl="1">
              <a:lnSpc>
                <a:spcPct val="100000"/>
              </a:lnSpc>
              <a:spcBef>
                <a:spcPct val="0"/>
              </a:spcBef>
              <a:buClrTx/>
              <a:buFontTx/>
              <a:buNone/>
            </a:pPr>
            <a:r>
              <a:rPr lang="fa-IR" sz="2800" dirty="0">
                <a:latin typeface="Calibri" panose="020F0502020204030204" pitchFamily="34" charset="0"/>
              </a:rPr>
              <a:t>در تعریف دیگری از مدیریت کیفیت جامع : مدیریت کیفیت جامع ، فرآیندی است که براساس آن ، مدیریت با مشارکت کارکنان ، مشتریان ، اعتباردهندگان به بهبود مستمر کیفیت می پردازد . </a:t>
            </a:r>
            <a:endParaRPr lang="fa-IR" sz="2800" dirty="0">
              <a:latin typeface="Arial" panose="020B0604020202020204" pitchFamily="34" charset="0"/>
            </a:endParaRPr>
          </a:p>
        </p:txBody>
      </p:sp>
    </p:spTree>
    <p:extLst>
      <p:ext uri="{BB962C8B-B14F-4D97-AF65-F5344CB8AC3E}">
        <p14:creationId xmlns:p14="http://schemas.microsoft.com/office/powerpoint/2010/main" val="15970718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ppt_w</p:attrName>
                                        </p:attrNameLst>
                                      </p:cBhvr>
                                      <p:tavLst>
                                        <p:tav tm="0">
                                          <p:val>
                                            <p:fltVal val="0"/>
                                          </p:val>
                                        </p:tav>
                                        <p:tav tm="100000">
                                          <p:val>
                                            <p:strVal val="#ppt_w"/>
                                          </p:val>
                                        </p:tav>
                                      </p:tavLst>
                                    </p:anim>
                                    <p:anim calcmode="lin" valueType="num">
                                      <p:cBhvr>
                                        <p:cTn id="8" dur="1000" fill="hold"/>
                                        <p:tgtEl>
                                          <p:spTgt spid="24578"/>
                                        </p:tgtEl>
                                        <p:attrNameLst>
                                          <p:attrName>ppt_h</p:attrName>
                                        </p:attrNameLst>
                                      </p:cBhvr>
                                      <p:tavLst>
                                        <p:tav tm="0">
                                          <p:val>
                                            <p:fltVal val="0"/>
                                          </p:val>
                                        </p:tav>
                                        <p:tav tm="100000">
                                          <p:val>
                                            <p:strVal val="#ppt_h"/>
                                          </p:val>
                                        </p:tav>
                                      </p:tavLst>
                                    </p:anim>
                                    <p:anim calcmode="lin" valueType="num">
                                      <p:cBhvr>
                                        <p:cTn id="9" dur="1000" fill="hold"/>
                                        <p:tgtEl>
                                          <p:spTgt spid="24578"/>
                                        </p:tgtEl>
                                        <p:attrNameLst>
                                          <p:attrName>style.rotation</p:attrName>
                                        </p:attrNameLst>
                                      </p:cBhvr>
                                      <p:tavLst>
                                        <p:tav tm="0">
                                          <p:val>
                                            <p:fltVal val="90"/>
                                          </p:val>
                                        </p:tav>
                                        <p:tav tm="100000">
                                          <p:val>
                                            <p:fltVal val="0"/>
                                          </p:val>
                                        </p:tav>
                                      </p:tavLst>
                                    </p:anim>
                                    <p:animEffect transition="in" filter="fade">
                                      <p:cBhvr>
                                        <p:cTn id="10" dur="1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19125"/>
            <a:ext cx="7772400" cy="1057275"/>
          </a:xfrm>
        </p:spPr>
        <p:txBody>
          <a:bodyPr/>
          <a:lstStyle/>
          <a:p>
            <a:pPr>
              <a:defRPr/>
            </a:pPr>
            <a:r>
              <a:rPr lang="fa-IR" b="1" dirty="0" smtClean="0">
                <a:solidFill>
                  <a:srgbClr val="FF0000"/>
                </a:solidFill>
              </a:rPr>
              <a:t>مدیریت کیفیت فراگیر در آمریکا :</a:t>
            </a:r>
            <a:endParaRPr lang="en-US" b="1" dirty="0">
              <a:solidFill>
                <a:srgbClr val="FF0000"/>
              </a:solidFill>
            </a:endParaRPr>
          </a:p>
        </p:txBody>
      </p:sp>
      <p:sp>
        <p:nvSpPr>
          <p:cNvPr id="4" name="Content Placeholder 3"/>
          <p:cNvSpPr>
            <a:spLocks noGrp="1"/>
          </p:cNvSpPr>
          <p:nvPr>
            <p:ph sz="quarter" idx="14"/>
          </p:nvPr>
        </p:nvSpPr>
        <p:spPr>
          <a:xfrm>
            <a:off x="381000" y="1524000"/>
            <a:ext cx="8077200" cy="4953000"/>
          </a:xfrm>
        </p:spPr>
        <p:txBody>
          <a:bodyPr>
            <a:normAutofit fontScale="92500"/>
          </a:bodyPr>
          <a:lstStyle/>
          <a:p>
            <a:pPr marL="0" indent="0" algn="r" rtl="1">
              <a:buFont typeface="Arial" panose="020B0604020202020204" pitchFamily="34" charset="0"/>
              <a:buNone/>
              <a:defRPr/>
            </a:pPr>
            <a:r>
              <a:rPr lang="fa-IR" sz="2400" b="1" dirty="0" smtClean="0"/>
              <a:t>در طی چند سال گذشته , کشور امریکا در بازارجهانی با رقابت شدیدی روبرو بوده است از یک طرف اتحادیه اروپا یی واز طرف دیگر کشورهای جنوب شرقی آسیا وجدیدا کشور چین از رقبای عمده ایالات متحده امریکا در عرصه تولیدات وتجارت واقتصاد هستند.</a:t>
            </a:r>
          </a:p>
          <a:p>
            <a:pPr marL="0" indent="0" algn="r" rtl="1">
              <a:buFont typeface="Arial" panose="020B0604020202020204" pitchFamily="34" charset="0"/>
              <a:buNone/>
              <a:defRPr/>
            </a:pPr>
            <a:r>
              <a:rPr lang="fa-IR" sz="2400" b="1" dirty="0" smtClean="0"/>
              <a:t>انقلاب بین المللی در کیفیت  وبهروری , فشارسنگینی را به اقتصاد امریکا وارد نموده است .</a:t>
            </a:r>
          </a:p>
          <a:p>
            <a:pPr marL="0" indent="0" algn="r" rtl="1">
              <a:buFont typeface="Arial" panose="020B0604020202020204" pitchFamily="34" charset="0"/>
              <a:buNone/>
              <a:defRPr/>
            </a:pPr>
            <a:r>
              <a:rPr lang="fa-IR" sz="2400" b="1" dirty="0" smtClean="0"/>
              <a:t>امریکائیان دریافتند از قافله </a:t>
            </a:r>
            <a:r>
              <a:rPr lang="fa-IR" sz="2400" b="1" dirty="0" smtClean="0">
                <a:solidFill>
                  <a:srgbClr val="FF0000"/>
                </a:solidFill>
              </a:rPr>
              <a:t>کیفیت</a:t>
            </a:r>
            <a:r>
              <a:rPr lang="fa-IR" sz="2400" b="1" dirty="0" smtClean="0"/>
              <a:t> عقب مانده و گسیل داشتن کارشناسان امریکایی به ژاپن وورود مشاوران ژاپنی به امریکا نشان دهنده این امر بود.</a:t>
            </a:r>
          </a:p>
          <a:p>
            <a:pPr marL="0" indent="0" algn="r" rtl="1">
              <a:buFont typeface="Arial" panose="020B0604020202020204" pitchFamily="34" charset="0"/>
              <a:buNone/>
              <a:defRPr/>
            </a:pPr>
            <a:r>
              <a:rPr lang="fa-IR" sz="2400" b="1" dirty="0" smtClean="0"/>
              <a:t> در دهه 1980امریکا , شعار ملی خود را در سطح کشور </a:t>
            </a:r>
            <a:r>
              <a:rPr lang="fa-IR" sz="4400" b="1" dirty="0" smtClean="0">
                <a:solidFill>
                  <a:srgbClr val="FF0000"/>
                </a:solidFill>
              </a:rPr>
              <a:t>شکار کیفیت </a:t>
            </a:r>
            <a:r>
              <a:rPr lang="fa-IR" sz="2400" b="1" dirty="0" smtClean="0"/>
              <a:t>قرارداد.</a:t>
            </a:r>
            <a:endParaRPr lang="en-US" sz="2400" b="1" dirty="0"/>
          </a:p>
        </p:txBody>
      </p:sp>
    </p:spTree>
    <p:extLst>
      <p:ext uri="{BB962C8B-B14F-4D97-AF65-F5344CB8AC3E}">
        <p14:creationId xmlns:p14="http://schemas.microsoft.com/office/powerpoint/2010/main" val="39321129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85800" y="116632"/>
            <a:ext cx="7772400" cy="1407368"/>
          </a:xfrm>
        </p:spPr>
        <p:txBody>
          <a:bodyPr/>
          <a:lstStyle/>
          <a:p>
            <a:pPr eaLnBrk="1" fontAlgn="auto" hangingPunct="1">
              <a:spcAft>
                <a:spcPts val="0"/>
              </a:spcAft>
              <a:defRPr/>
            </a:pPr>
            <a:r>
              <a:rPr lang="en-US" b="1" dirty="0" smtClean="0"/>
              <a:t>QUESTIONS?</a:t>
            </a:r>
            <a:endParaRPr lang="en-US" dirty="0" smtClean="0"/>
          </a:p>
        </p:txBody>
      </p:sp>
      <p:graphicFrame>
        <p:nvGraphicFramePr>
          <p:cNvPr id="96259" name="Object 2"/>
          <p:cNvGraphicFramePr>
            <a:graphicFrameLocks noGrp="1" noChangeAspect="1"/>
          </p:cNvGraphicFramePr>
          <p:nvPr>
            <p:ph type="clipArt" sz="half" idx="2"/>
            <p:extLst>
              <p:ext uri="{D42A27DB-BD31-4B8C-83A1-F6EECF244321}">
                <p14:modId xmlns:p14="http://schemas.microsoft.com/office/powerpoint/2010/main" val="1187373063"/>
              </p:ext>
            </p:extLst>
          </p:nvPr>
        </p:nvGraphicFramePr>
        <p:xfrm>
          <a:off x="1691680" y="1340768"/>
          <a:ext cx="6048672" cy="5400600"/>
        </p:xfrm>
        <a:graphic>
          <a:graphicData uri="http://schemas.openxmlformats.org/presentationml/2006/ole">
            <mc:AlternateContent xmlns:mc="http://schemas.openxmlformats.org/markup-compatibility/2006">
              <mc:Choice xmlns:v="urn:schemas-microsoft-com:vml" Requires="v">
                <p:oleObj spid="_x0000_s3081" name="Clip" r:id="rId3" imgW="2879002" imgH="3438808" progId="MS_ClipArt_Gallery.5">
                  <p:embed/>
                </p:oleObj>
              </mc:Choice>
              <mc:Fallback>
                <p:oleObj name="Clip" r:id="rId3" imgW="2879002" imgH="3438808" progId="MS_ClipArt_Gallery.5">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340768"/>
                        <a:ext cx="6048672" cy="54006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19101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defRPr/>
            </a:pPr>
            <a:r>
              <a:rPr lang="fa-IR" b="1" dirty="0" smtClean="0">
                <a:solidFill>
                  <a:srgbClr val="FF0000"/>
                </a:solidFill>
              </a:rPr>
              <a:t>سئوالات فصل اول :</a:t>
            </a:r>
            <a:endParaRPr lang="en-US" b="1" dirty="0">
              <a:solidFill>
                <a:srgbClr val="FF0000"/>
              </a:solidFill>
            </a:endParaRPr>
          </a:p>
        </p:txBody>
      </p:sp>
      <p:sp>
        <p:nvSpPr>
          <p:cNvPr id="4" name="Content Placeholder 3"/>
          <p:cNvSpPr>
            <a:spLocks noGrp="1"/>
          </p:cNvSpPr>
          <p:nvPr>
            <p:ph sz="quarter" idx="14"/>
          </p:nvPr>
        </p:nvSpPr>
        <p:spPr>
          <a:xfrm>
            <a:off x="685800" y="1600200"/>
            <a:ext cx="8153400" cy="4191000"/>
          </a:xfrm>
        </p:spPr>
        <p:txBody>
          <a:bodyPr>
            <a:normAutofit/>
          </a:bodyPr>
          <a:lstStyle/>
          <a:p>
            <a:pPr marL="800100" lvl="1" indent="-342900" algn="r" rtl="1">
              <a:buFont typeface="+mj-lt"/>
              <a:buAutoNum type="arabicPeriod"/>
              <a:defRPr/>
            </a:pPr>
            <a:r>
              <a:rPr lang="fa-IR" sz="2400" b="1" dirty="0" smtClean="0"/>
              <a:t>کیفیت جامع </a:t>
            </a:r>
            <a:r>
              <a:rPr lang="fa-IR" sz="2400" b="1" dirty="0"/>
              <a:t>تعریف </a:t>
            </a:r>
            <a:r>
              <a:rPr lang="fa-IR" sz="2400" b="1" dirty="0" smtClean="0"/>
              <a:t>را تعریف نمایید؟</a:t>
            </a:r>
          </a:p>
          <a:p>
            <a:pPr marL="800100" lvl="1" indent="-342900" algn="r" rtl="1">
              <a:buFont typeface="+mj-lt"/>
              <a:buAutoNum type="arabicPeriod"/>
              <a:defRPr/>
            </a:pPr>
            <a:r>
              <a:rPr lang="fa-IR" sz="2400" b="1" dirty="0" smtClean="0"/>
              <a:t>ابعاد مختلف کیفیت را نام ببرید؟</a:t>
            </a:r>
          </a:p>
          <a:p>
            <a:pPr marL="800100" lvl="1" indent="-342900" algn="r" rtl="1">
              <a:buFont typeface="+mj-lt"/>
              <a:buAutoNum type="arabicPeriod"/>
              <a:defRPr/>
            </a:pPr>
            <a:r>
              <a:rPr lang="fa-IR" sz="2400" b="1" dirty="0" smtClean="0"/>
              <a:t>نظر دانشمندان در رابطه با کیفیت را شرح دهید ؟</a:t>
            </a:r>
          </a:p>
          <a:p>
            <a:pPr marL="800100" lvl="1" indent="-342900" algn="r" rtl="1">
              <a:buFont typeface="+mj-lt"/>
              <a:buAutoNum type="arabicPeriod"/>
              <a:defRPr/>
            </a:pPr>
            <a:r>
              <a:rPr lang="fa-IR" sz="2400" b="1" dirty="0" smtClean="0"/>
              <a:t>مرا حل طرح ریزی کیفیت را ذکر کنید؟</a:t>
            </a:r>
          </a:p>
          <a:p>
            <a:pPr marL="800100" lvl="1" indent="-342900" algn="r" rtl="1">
              <a:buFont typeface="+mj-lt"/>
              <a:buAutoNum type="arabicPeriod"/>
              <a:defRPr/>
            </a:pPr>
            <a:r>
              <a:rPr lang="fa-IR" sz="2400" b="1" dirty="0" smtClean="0"/>
              <a:t>مدیریت کیفیت را شرح دهید و مراحل آنرا ذکر نمایید؟</a:t>
            </a:r>
          </a:p>
          <a:p>
            <a:pPr marL="800100" lvl="1" indent="-342900" algn="r" rtl="1">
              <a:buFont typeface="+mj-lt"/>
              <a:buAutoNum type="arabicPeriod"/>
              <a:defRPr/>
            </a:pPr>
            <a:r>
              <a:rPr lang="fa-IR" sz="2400" b="1" dirty="0" smtClean="0"/>
              <a:t>تضمین کیفیت را شرح دهید؟</a:t>
            </a:r>
          </a:p>
          <a:p>
            <a:pPr marL="800100" lvl="1" indent="-342900" algn="r" rtl="1">
              <a:buFont typeface="+mj-lt"/>
              <a:buAutoNum type="arabicPeriod"/>
              <a:defRPr/>
            </a:pPr>
            <a:r>
              <a:rPr lang="fa-IR" sz="2400" b="1" dirty="0" smtClean="0"/>
              <a:t>مدیریت کیفیت فراگیررا توضیح دهید؟</a:t>
            </a:r>
            <a:endParaRPr lang="en-US" sz="2400" b="1" dirty="0"/>
          </a:p>
        </p:txBody>
      </p:sp>
    </p:spTree>
    <p:extLst>
      <p:ext uri="{BB962C8B-B14F-4D97-AF65-F5344CB8AC3E}">
        <p14:creationId xmlns:p14="http://schemas.microsoft.com/office/powerpoint/2010/main" val="39638193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3" dur="500"/>
                                        <p:tgtEl>
                                          <p:spTgt spid="4">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6" dur="500"/>
                                        <p:tgtEl>
                                          <p:spTgt spid="4">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9" dur="500"/>
                                        <p:tgtEl>
                                          <p:spTgt spid="4">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2" dur="500"/>
                                        <p:tgtEl>
                                          <p:spTgt spid="4">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blipFill>
            <a:blip r:embed="rId2"/>
            <a:stretch>
              <a:fillRect/>
            </a:stretch>
          </a:blipFill>
        </p:spPr>
        <p:txBody>
          <a:bodyPr>
            <a:normAutofit/>
          </a:bodyPr>
          <a:lstStyle/>
          <a:p>
            <a:r>
              <a:rPr lang="fa-IR" sz="6000" b="1" dirty="0" smtClean="0">
                <a:solidFill>
                  <a:srgbClr val="FF0000"/>
                </a:solidFill>
              </a:rPr>
              <a:t>پایان</a:t>
            </a:r>
            <a:br>
              <a:rPr lang="fa-IR" sz="6000" b="1" dirty="0" smtClean="0">
                <a:solidFill>
                  <a:srgbClr val="FF0000"/>
                </a:solidFill>
              </a:rPr>
            </a:br>
            <a:r>
              <a:rPr lang="fa-IR" sz="6000" b="1" dirty="0" smtClean="0">
                <a:solidFill>
                  <a:srgbClr val="FF0000"/>
                </a:solidFill>
              </a:rPr>
              <a:t/>
            </a:r>
            <a:br>
              <a:rPr lang="fa-IR" sz="6000" b="1" dirty="0" smtClean="0">
                <a:solidFill>
                  <a:srgbClr val="FF0000"/>
                </a:solidFill>
              </a:rPr>
            </a:br>
            <a:r>
              <a:rPr lang="fa-IR" sz="6000" b="1" dirty="0">
                <a:solidFill>
                  <a:srgbClr val="FF0000"/>
                </a:solidFill>
              </a:rPr>
              <a:t/>
            </a:r>
            <a:br>
              <a:rPr lang="fa-IR" sz="6000" b="1" dirty="0">
                <a:solidFill>
                  <a:srgbClr val="FF0000"/>
                </a:solidFill>
              </a:rPr>
            </a:br>
            <a:r>
              <a:rPr lang="fa-IR" sz="6000" b="1" dirty="0" smtClean="0">
                <a:solidFill>
                  <a:srgbClr val="FF0000"/>
                </a:solidFill>
              </a:rPr>
              <a:t/>
            </a:r>
            <a:br>
              <a:rPr lang="fa-IR" sz="6000" b="1" dirty="0" smtClean="0">
                <a:solidFill>
                  <a:srgbClr val="FF0000"/>
                </a:solidFill>
              </a:rPr>
            </a:br>
            <a:r>
              <a:rPr lang="fa-IR" sz="6000" b="1" dirty="0">
                <a:solidFill>
                  <a:srgbClr val="FF0000"/>
                </a:solidFill>
              </a:rPr>
              <a:t/>
            </a:r>
            <a:br>
              <a:rPr lang="fa-IR" sz="6000" b="1" dirty="0">
                <a:solidFill>
                  <a:srgbClr val="FF0000"/>
                </a:solidFill>
              </a:rPr>
            </a:br>
            <a:r>
              <a:rPr lang="fa-IR" sz="6000" b="1" smtClean="0">
                <a:solidFill>
                  <a:srgbClr val="FF0000"/>
                </a:solidFill>
              </a:rPr>
              <a:t/>
            </a:r>
            <a:br>
              <a:rPr lang="fa-IR" sz="6000" b="1" smtClean="0">
                <a:solidFill>
                  <a:srgbClr val="FF0000"/>
                </a:solidFill>
              </a:rPr>
            </a:br>
            <a:endParaRPr lang="en-US" sz="2800" b="1" dirty="0">
              <a:solidFill>
                <a:srgbClr val="FF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410" y="3057"/>
            <a:ext cx="3298589" cy="2201808"/>
          </a:xfrm>
          <a:prstGeom prst="rect">
            <a:avLst/>
          </a:prstGeom>
        </p:spPr>
      </p:pic>
    </p:spTree>
    <p:extLst>
      <p:ext uri="{BB962C8B-B14F-4D97-AF65-F5344CB8AC3E}">
        <p14:creationId xmlns:p14="http://schemas.microsoft.com/office/powerpoint/2010/main" val="2421950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blip>
          <a:srcRect/>
          <a:stretch>
            <a:fillRect t="-17000" b="-17000"/>
          </a:stretch>
        </a:blipFill>
        <a:effectLst/>
      </p:bgPr>
    </p:bg>
    <p:spTree>
      <p:nvGrpSpPr>
        <p:cNvPr id="1" name=""/>
        <p:cNvGrpSpPr/>
        <p:nvPr/>
      </p:nvGrpSpPr>
      <p:grpSpPr>
        <a:xfrm>
          <a:off x="0" y="0"/>
          <a:ext cx="0" cy="0"/>
          <a:chOff x="0" y="0"/>
          <a:chExt cx="0" cy="0"/>
        </a:xfrm>
      </p:grpSpPr>
      <p:sp>
        <p:nvSpPr>
          <p:cNvPr id="25602" name="Rectangle 7"/>
          <p:cNvSpPr>
            <a:spLocks noChangeArrowheads="1"/>
          </p:cNvSpPr>
          <p:nvPr/>
        </p:nvSpPr>
        <p:spPr bwMode="auto">
          <a:xfrm>
            <a:off x="3429000" y="533400"/>
            <a:ext cx="5516563" cy="762000"/>
          </a:xfrm>
          <a:prstGeom prst="rect">
            <a:avLst/>
          </a:prstGeom>
          <a:gradFill rotWithShape="1">
            <a:gsLst>
              <a:gs pos="0">
                <a:srgbClr val="006600"/>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endParaRPr lang="en-US" sz="1800" i="1">
              <a:latin typeface="Arial" panose="020B0604020202020204" pitchFamily="34" charset="0"/>
            </a:endParaRPr>
          </a:p>
        </p:txBody>
      </p:sp>
      <p:sp>
        <p:nvSpPr>
          <p:cNvPr id="2" name="Rectangle 1"/>
          <p:cNvSpPr/>
          <p:nvPr/>
        </p:nvSpPr>
        <p:spPr>
          <a:xfrm>
            <a:off x="152400" y="533400"/>
            <a:ext cx="8793163" cy="5546725"/>
          </a:xfrm>
          <a:prstGeom prst="rect">
            <a:avLst/>
          </a:prstGeom>
        </p:spPr>
        <p:txBody>
          <a:bodyPr>
            <a:spAutoFit/>
          </a:bodyPr>
          <a:lstStyle/>
          <a:p>
            <a:pPr algn="r" rtl="1" eaLnBrk="1" hangingPunct="1">
              <a:lnSpc>
                <a:spcPct val="115000"/>
              </a:lnSpc>
              <a:defRPr/>
            </a:pPr>
            <a:r>
              <a:rPr lang="ar-SA" sz="4000" dirty="0">
                <a:solidFill>
                  <a:srgbClr val="FFFF00"/>
                </a:solidFill>
                <a:latin typeface="Arial" charset="0"/>
              </a:rPr>
              <a:t>تعريف كيفيت</a:t>
            </a:r>
            <a:r>
              <a:rPr lang="fa-IR" sz="4000" dirty="0">
                <a:solidFill>
                  <a:srgbClr val="FFFF00"/>
                </a:solidFill>
                <a:latin typeface="Arial" charset="0"/>
              </a:rPr>
              <a:t> ازنظر دانشمندان</a:t>
            </a:r>
            <a:endParaRPr lang="en-US" sz="4000" dirty="0">
              <a:solidFill>
                <a:srgbClr val="FFFF00"/>
              </a:solidFill>
              <a:latin typeface="Arial" charset="0"/>
            </a:endParaRPr>
          </a:p>
          <a:p>
            <a:pPr algn="just" rtl="1" eaLnBrk="1" hangingPunct="1">
              <a:lnSpc>
                <a:spcPct val="115000"/>
              </a:lnSpc>
              <a:defRPr/>
            </a:pPr>
            <a:endParaRPr lang="ar-SA" sz="2400" dirty="0">
              <a:effectLst>
                <a:outerShdw blurRad="38100" dist="38100" dir="2700000" algn="tl">
                  <a:srgbClr val="000000">
                    <a:alpha val="43137"/>
                  </a:srgbClr>
                </a:outerShdw>
              </a:effectLst>
              <a:latin typeface="Arial" charset="0"/>
            </a:endParaRPr>
          </a:p>
          <a:p>
            <a:pPr algn="r" rtl="1" eaLnBrk="1" hangingPunct="1">
              <a:lnSpc>
                <a:spcPct val="130000"/>
              </a:lnSpc>
              <a:defRPr/>
            </a:pPr>
            <a:r>
              <a:rPr lang="en-US" sz="2400" dirty="0">
                <a:solidFill>
                  <a:srgbClr val="FF6600"/>
                </a:solidFill>
                <a:latin typeface="Arial" charset="0"/>
              </a:rPr>
              <a:t>◄</a:t>
            </a:r>
            <a:r>
              <a:rPr lang="fa-IR" sz="2400" dirty="0">
                <a:solidFill>
                  <a:schemeClr val="bg1"/>
                </a:solidFill>
                <a:latin typeface="Arial" charset="0"/>
              </a:rPr>
              <a:t> </a:t>
            </a:r>
            <a:r>
              <a:rPr lang="ar-SA" sz="2400" b="1" dirty="0">
                <a:latin typeface="Arial" charset="0"/>
              </a:rPr>
              <a:t>كيفيت راهي رو</a:t>
            </a:r>
            <a:r>
              <a:rPr lang="fa-IR" sz="2400" b="1" dirty="0">
                <a:latin typeface="Arial" charset="0"/>
              </a:rPr>
              <a:t>شن</a:t>
            </a:r>
            <a:r>
              <a:rPr lang="ar-SA" sz="2400" b="1" dirty="0">
                <a:latin typeface="Arial" charset="0"/>
              </a:rPr>
              <a:t> براي شناسايي و حل مسائل به منظور بهبود عملكرد است. </a:t>
            </a:r>
            <a:r>
              <a:rPr lang="en-US" sz="2400" b="1" dirty="0">
                <a:latin typeface="Arial" charset="0"/>
              </a:rPr>
              <a:t>        </a:t>
            </a:r>
            <a:r>
              <a:rPr lang="fa-IR" sz="2400" b="1" dirty="0">
                <a:latin typeface="Arial" charset="0"/>
              </a:rPr>
              <a:t> </a:t>
            </a:r>
            <a:r>
              <a:rPr lang="en-US" sz="2400" b="1" dirty="0">
                <a:latin typeface="Arial" charset="0"/>
              </a:rPr>
              <a:t>                        </a:t>
            </a:r>
            <a:r>
              <a:rPr lang="ar-SA" sz="2400" dirty="0">
                <a:solidFill>
                  <a:srgbClr val="FF6600"/>
                </a:solidFill>
                <a:latin typeface="Arial" charset="0"/>
              </a:rPr>
              <a:t>(دمينگ)</a:t>
            </a:r>
            <a:endParaRPr lang="en-US" sz="2400" dirty="0">
              <a:solidFill>
                <a:srgbClr val="FF6600"/>
              </a:solidFill>
              <a:latin typeface="Arial" charset="0"/>
            </a:endParaRPr>
          </a:p>
          <a:p>
            <a:pPr algn="r" rtl="1" eaLnBrk="1" hangingPunct="1">
              <a:lnSpc>
                <a:spcPct val="130000"/>
              </a:lnSpc>
              <a:defRPr/>
            </a:pPr>
            <a:r>
              <a:rPr lang="en-US" sz="2400" dirty="0">
                <a:solidFill>
                  <a:srgbClr val="FF6600"/>
                </a:solidFill>
                <a:latin typeface="Arial" charset="0"/>
              </a:rPr>
              <a:t>◄</a:t>
            </a:r>
            <a:r>
              <a:rPr lang="fa-IR" sz="2400" dirty="0">
                <a:solidFill>
                  <a:schemeClr val="bg1"/>
                </a:solidFill>
                <a:latin typeface="Arial" charset="0"/>
              </a:rPr>
              <a:t> </a:t>
            </a:r>
            <a:r>
              <a:rPr lang="ar-SA" sz="2400" b="1" dirty="0">
                <a:latin typeface="Arial" charset="0"/>
              </a:rPr>
              <a:t>كشف آنچه مشتري مي‌خواهد، آموزش به كاركنان براي برآورده ساختن نياز مشتري و تحويل به موقع خدمات به </a:t>
            </a:r>
            <a:r>
              <a:rPr lang="fa-IR" sz="2400" b="1" dirty="0">
                <a:latin typeface="Arial" charset="0"/>
              </a:rPr>
              <a:t>مشتری</a:t>
            </a:r>
            <a:r>
              <a:rPr lang="ar-SA" sz="2400" b="1" dirty="0">
                <a:solidFill>
                  <a:srgbClr val="FF0000"/>
                </a:solidFill>
                <a:latin typeface="Arial" charset="0"/>
              </a:rPr>
              <a:t> </a:t>
            </a:r>
            <a:r>
              <a:rPr lang="ar-SA" sz="2400" dirty="0">
                <a:solidFill>
                  <a:srgbClr val="FF0000"/>
                </a:solidFill>
                <a:latin typeface="Arial" charset="0"/>
              </a:rPr>
              <a:t>(كر</a:t>
            </a:r>
            <a:r>
              <a:rPr lang="fa-IR" sz="2400" dirty="0">
                <a:solidFill>
                  <a:srgbClr val="FF0000"/>
                </a:solidFill>
                <a:latin typeface="Arial" charset="0"/>
              </a:rPr>
              <a:t>ا</a:t>
            </a:r>
            <a:r>
              <a:rPr lang="ar-SA" sz="2400" dirty="0">
                <a:solidFill>
                  <a:srgbClr val="FF0000"/>
                </a:solidFill>
                <a:latin typeface="Arial" charset="0"/>
              </a:rPr>
              <a:t>زبي)</a:t>
            </a:r>
            <a:endParaRPr lang="fa-IR" sz="2400" dirty="0">
              <a:solidFill>
                <a:srgbClr val="FF0000"/>
              </a:solidFill>
              <a:latin typeface="Arial" charset="0"/>
            </a:endParaRPr>
          </a:p>
          <a:p>
            <a:pPr algn="r" rtl="1" eaLnBrk="1" hangingPunct="1">
              <a:lnSpc>
                <a:spcPct val="130000"/>
              </a:lnSpc>
              <a:defRPr/>
            </a:pPr>
            <a:endParaRPr lang="en-US" sz="2400" dirty="0">
              <a:solidFill>
                <a:srgbClr val="FF6600"/>
              </a:solidFill>
              <a:latin typeface="Arial" charset="0"/>
            </a:endParaRPr>
          </a:p>
          <a:p>
            <a:pPr algn="r" rtl="1" eaLnBrk="1" hangingPunct="1">
              <a:lnSpc>
                <a:spcPct val="130000"/>
              </a:lnSpc>
              <a:defRPr/>
            </a:pPr>
            <a:r>
              <a:rPr lang="en-US" sz="2400" dirty="0">
                <a:solidFill>
                  <a:srgbClr val="FF6600"/>
                </a:solidFill>
                <a:latin typeface="Arial" charset="0"/>
              </a:rPr>
              <a:t>◄</a:t>
            </a:r>
            <a:r>
              <a:rPr lang="fa-IR" sz="2400" dirty="0">
                <a:solidFill>
                  <a:schemeClr val="bg1"/>
                </a:solidFill>
                <a:latin typeface="Arial" charset="0"/>
              </a:rPr>
              <a:t> </a:t>
            </a:r>
            <a:r>
              <a:rPr lang="ar-SA" sz="2400" b="1" dirty="0">
                <a:latin typeface="Arial" charset="0"/>
              </a:rPr>
              <a:t>كيفيت يعني برآوردساختن نيازهاي مشتري در صد در صد موار</a:t>
            </a:r>
            <a:r>
              <a:rPr lang="ar-SA" sz="2400" dirty="0">
                <a:solidFill>
                  <a:srgbClr val="FF6600"/>
                </a:solidFill>
                <a:latin typeface="Arial" charset="0"/>
              </a:rPr>
              <a:t>(هوگتون)</a:t>
            </a:r>
            <a:endParaRPr lang="fa-IR" sz="2400" dirty="0">
              <a:solidFill>
                <a:srgbClr val="FF6600"/>
              </a:solidFill>
              <a:latin typeface="Arial" charset="0"/>
            </a:endParaRPr>
          </a:p>
          <a:p>
            <a:pPr algn="r" rtl="1" eaLnBrk="1" hangingPunct="1">
              <a:lnSpc>
                <a:spcPct val="130000"/>
              </a:lnSpc>
              <a:defRPr/>
            </a:pPr>
            <a:endParaRPr lang="en-US" sz="2400" dirty="0">
              <a:solidFill>
                <a:srgbClr val="FF6600"/>
              </a:solidFill>
              <a:latin typeface="Arial" charset="0"/>
            </a:endParaRPr>
          </a:p>
          <a:p>
            <a:pPr algn="r" rtl="1" eaLnBrk="1" hangingPunct="1">
              <a:lnSpc>
                <a:spcPct val="130000"/>
              </a:lnSpc>
              <a:defRPr/>
            </a:pPr>
            <a:r>
              <a:rPr lang="en-US" sz="2400" dirty="0">
                <a:solidFill>
                  <a:srgbClr val="FF6600"/>
                </a:solidFill>
                <a:latin typeface="Arial" charset="0"/>
              </a:rPr>
              <a:t>◄</a:t>
            </a:r>
            <a:r>
              <a:rPr lang="fa-IR" sz="2400" dirty="0">
                <a:latin typeface="Arial" charset="0"/>
              </a:rPr>
              <a:t> </a:t>
            </a:r>
            <a:r>
              <a:rPr lang="ar-SA" sz="2400" b="1" dirty="0">
                <a:latin typeface="Arial" charset="0"/>
              </a:rPr>
              <a:t>كيفيت زماني حاصل مي‌شود كه مشتريان شما بازمي‌گردند اما محصولات برگشت نمي‌شوند. </a:t>
            </a:r>
            <a:r>
              <a:rPr lang="en-US" sz="2400" b="1" dirty="0">
                <a:latin typeface="Arial" charset="0"/>
              </a:rPr>
              <a:t>            </a:t>
            </a:r>
            <a:r>
              <a:rPr lang="ar-SA" sz="2400" dirty="0">
                <a:solidFill>
                  <a:srgbClr val="FF6600"/>
                </a:solidFill>
                <a:latin typeface="Arial" charset="0"/>
              </a:rPr>
              <a:t>(نولمان و شانون)</a:t>
            </a:r>
            <a:endParaRPr lang="en-US" sz="2400" dirty="0">
              <a:solidFill>
                <a:srgbClr val="FF6600"/>
              </a:solidFill>
              <a:latin typeface="Arial" charset="0"/>
            </a:endParaRPr>
          </a:p>
        </p:txBody>
      </p:sp>
    </p:spTree>
    <p:extLst>
      <p:ext uri="{BB962C8B-B14F-4D97-AF65-F5344CB8AC3E}">
        <p14:creationId xmlns:p14="http://schemas.microsoft.com/office/powerpoint/2010/main" val="26484702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blip>
          <a:srcRect/>
          <a:stretch>
            <a:fillRect t="-17000" b="-17000"/>
          </a:stretch>
        </a:blipFill>
        <a:effectLst/>
      </p:bgPr>
    </p:bg>
    <p:spTree>
      <p:nvGrpSpPr>
        <p:cNvPr id="1" name=""/>
        <p:cNvGrpSpPr/>
        <p:nvPr/>
      </p:nvGrpSpPr>
      <p:grpSpPr>
        <a:xfrm>
          <a:off x="0" y="0"/>
          <a:ext cx="0" cy="0"/>
          <a:chOff x="0" y="0"/>
          <a:chExt cx="0" cy="0"/>
        </a:xfrm>
      </p:grpSpPr>
      <p:sp>
        <p:nvSpPr>
          <p:cNvPr id="26626" name="Rectangle 7"/>
          <p:cNvSpPr>
            <a:spLocks noChangeArrowheads="1"/>
          </p:cNvSpPr>
          <p:nvPr/>
        </p:nvSpPr>
        <p:spPr bwMode="auto">
          <a:xfrm>
            <a:off x="5502275" y="838200"/>
            <a:ext cx="3429000" cy="1600200"/>
          </a:xfrm>
          <a:prstGeom prst="rect">
            <a:avLst/>
          </a:prstGeom>
          <a:gradFill rotWithShape="1">
            <a:gsLst>
              <a:gs pos="0">
                <a:srgbClr val="006600"/>
              </a:gs>
              <a:gs pos="56000">
                <a:srgbClr val="006600"/>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endParaRPr lang="en-US" sz="1800">
              <a:latin typeface="Arial" panose="020B0604020202020204" pitchFamily="34" charset="0"/>
            </a:endParaRPr>
          </a:p>
        </p:txBody>
      </p:sp>
      <p:sp>
        <p:nvSpPr>
          <p:cNvPr id="26627" name="Rectangle 1"/>
          <p:cNvSpPr>
            <a:spLocks noChangeArrowheads="1"/>
          </p:cNvSpPr>
          <p:nvPr/>
        </p:nvSpPr>
        <p:spPr bwMode="auto">
          <a:xfrm>
            <a:off x="152400" y="1447800"/>
            <a:ext cx="8763000"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r" rtl="1" eaLnBrk="1" hangingPunct="1">
              <a:lnSpc>
                <a:spcPct val="100000"/>
              </a:lnSpc>
              <a:spcBef>
                <a:spcPct val="0"/>
              </a:spcBef>
              <a:buClrTx/>
              <a:buFontTx/>
              <a:buNone/>
            </a:pPr>
            <a:r>
              <a:rPr lang="ar-SA" sz="3200" b="1" dirty="0">
                <a:solidFill>
                  <a:srgbClr val="FFFF00"/>
                </a:solidFill>
                <a:latin typeface="Arial" panose="020B0604020202020204" pitchFamily="34" charset="0"/>
              </a:rPr>
              <a:t>مديريت كيفيت جامع</a:t>
            </a:r>
            <a:r>
              <a:rPr lang="fa-IR" sz="3200" b="1" dirty="0">
                <a:solidFill>
                  <a:srgbClr val="FFFF00"/>
                </a:solidFill>
                <a:latin typeface="Arial" panose="020B0604020202020204" pitchFamily="34" charset="0"/>
              </a:rPr>
              <a:t>:</a:t>
            </a:r>
          </a:p>
          <a:p>
            <a:pPr algn="r" rtl="1" eaLnBrk="1" hangingPunct="1">
              <a:lnSpc>
                <a:spcPct val="100000"/>
              </a:lnSpc>
              <a:spcBef>
                <a:spcPct val="0"/>
              </a:spcBef>
              <a:buClrTx/>
              <a:buFontTx/>
              <a:buNone/>
            </a:pPr>
            <a:endParaRPr lang="ar-SA" sz="3200" b="1" dirty="0">
              <a:latin typeface="Arial" panose="020B0604020202020204" pitchFamily="34" charset="0"/>
            </a:endParaRPr>
          </a:p>
          <a:p>
            <a:pPr algn="just" rtl="1" eaLnBrk="1" hangingPunct="1">
              <a:lnSpc>
                <a:spcPct val="130000"/>
              </a:lnSpc>
              <a:spcBef>
                <a:spcPct val="0"/>
              </a:spcBef>
              <a:buClrTx/>
              <a:buFontTx/>
              <a:buNone/>
            </a:pPr>
            <a:r>
              <a:rPr lang="ar-SA" sz="3200" b="1" dirty="0">
                <a:latin typeface="Arial" panose="020B0604020202020204" pitchFamily="34" charset="0"/>
              </a:rPr>
              <a:t>نگرشي كه بر مبناي آن مديريت سازمان با مشاركت تمامي كاركنان، مشتريان و تأمين‌كنندگان به بهبود مستمر كيفيت كه منجر به جلب رضايت مشتري مي‌شود، مي‌پردازد. </a:t>
            </a:r>
          </a:p>
          <a:p>
            <a:pPr algn="just" rtl="1" eaLnBrk="1" hangingPunct="1">
              <a:lnSpc>
                <a:spcPct val="130000"/>
              </a:lnSpc>
              <a:spcBef>
                <a:spcPct val="0"/>
              </a:spcBef>
              <a:buClrTx/>
              <a:buFontTx/>
              <a:buNone/>
            </a:pPr>
            <a:r>
              <a:rPr lang="fa-IR" sz="3200" b="1" dirty="0">
                <a:solidFill>
                  <a:srgbClr val="FF0000"/>
                </a:solidFill>
                <a:latin typeface="Arial" panose="020B0604020202020204" pitchFamily="34" charset="0"/>
              </a:rPr>
              <a:t>1 ) </a:t>
            </a:r>
            <a:r>
              <a:rPr lang="ar-SA" sz="3200" b="1" dirty="0">
                <a:solidFill>
                  <a:srgbClr val="FF0000"/>
                </a:solidFill>
                <a:latin typeface="Arial" panose="020B0604020202020204" pitchFamily="34" charset="0"/>
              </a:rPr>
              <a:t>مديريت</a:t>
            </a:r>
            <a:r>
              <a:rPr lang="fa-IR" sz="3200" b="1" dirty="0">
                <a:latin typeface="Arial" panose="020B0604020202020204" pitchFamily="34" charset="0"/>
              </a:rPr>
              <a:t> </a:t>
            </a:r>
            <a:r>
              <a:rPr lang="ar-SA" sz="3200" b="1" dirty="0">
                <a:solidFill>
                  <a:srgbClr val="FF0000"/>
                </a:solidFill>
                <a:latin typeface="Arial" panose="020B0604020202020204" pitchFamily="34" charset="0"/>
              </a:rPr>
              <a:t>:</a:t>
            </a:r>
            <a:r>
              <a:rPr lang="ar-SA" sz="3200" b="1" dirty="0">
                <a:latin typeface="Arial" panose="020B0604020202020204" pitchFamily="34" charset="0"/>
              </a:rPr>
              <a:t> مديران ارشد به طور كامل پايبند به اجرا هستند. </a:t>
            </a:r>
          </a:p>
          <a:p>
            <a:pPr algn="just" rtl="1" eaLnBrk="1" hangingPunct="1">
              <a:lnSpc>
                <a:spcPct val="130000"/>
              </a:lnSpc>
              <a:spcBef>
                <a:spcPct val="0"/>
              </a:spcBef>
              <a:buClrTx/>
              <a:buFontTx/>
              <a:buNone/>
            </a:pPr>
            <a:r>
              <a:rPr lang="fa-IR" sz="3200" b="1" dirty="0">
                <a:solidFill>
                  <a:srgbClr val="FF0000"/>
                </a:solidFill>
                <a:latin typeface="Arial" panose="020B0604020202020204" pitchFamily="34" charset="0"/>
              </a:rPr>
              <a:t>2 ) </a:t>
            </a:r>
            <a:r>
              <a:rPr lang="ar-SA" sz="3200" b="1" dirty="0">
                <a:solidFill>
                  <a:srgbClr val="FF0000"/>
                </a:solidFill>
                <a:latin typeface="Arial" panose="020B0604020202020204" pitchFamily="34" charset="0"/>
              </a:rPr>
              <a:t>كيفيت</a:t>
            </a:r>
            <a:r>
              <a:rPr lang="fa-IR" sz="3200" b="1" dirty="0">
                <a:solidFill>
                  <a:srgbClr val="FF0000"/>
                </a:solidFill>
                <a:latin typeface="Arial" panose="020B0604020202020204" pitchFamily="34" charset="0"/>
              </a:rPr>
              <a:t> </a:t>
            </a:r>
            <a:r>
              <a:rPr lang="ar-SA" sz="3200" b="1" dirty="0">
                <a:solidFill>
                  <a:srgbClr val="FF0000"/>
                </a:solidFill>
                <a:latin typeface="Arial" panose="020B0604020202020204" pitchFamily="34" charset="0"/>
              </a:rPr>
              <a:t>: </a:t>
            </a:r>
            <a:r>
              <a:rPr lang="ar-SA" sz="3200" b="1" dirty="0">
                <a:latin typeface="Arial" panose="020B0604020202020204" pitchFamily="34" charset="0"/>
              </a:rPr>
              <a:t>برآورده نمودن خواسته‌هاي مشتريان </a:t>
            </a:r>
          </a:p>
          <a:p>
            <a:pPr algn="just" rtl="1" eaLnBrk="1" hangingPunct="1">
              <a:lnSpc>
                <a:spcPct val="130000"/>
              </a:lnSpc>
              <a:spcBef>
                <a:spcPct val="0"/>
              </a:spcBef>
              <a:buClrTx/>
              <a:buFontTx/>
              <a:buNone/>
            </a:pPr>
            <a:r>
              <a:rPr lang="fa-IR" sz="3200" b="1" dirty="0">
                <a:solidFill>
                  <a:srgbClr val="FF0000"/>
                </a:solidFill>
                <a:latin typeface="Arial" panose="020B0604020202020204" pitchFamily="34" charset="0"/>
              </a:rPr>
              <a:t>3 ) </a:t>
            </a:r>
            <a:r>
              <a:rPr lang="ar-SA" sz="3200" b="1" dirty="0">
                <a:solidFill>
                  <a:srgbClr val="FF0000"/>
                </a:solidFill>
                <a:latin typeface="Arial" panose="020B0604020202020204" pitchFamily="34" charset="0"/>
              </a:rPr>
              <a:t>جامع</a:t>
            </a:r>
            <a:r>
              <a:rPr lang="fa-IR" sz="3200" b="1" dirty="0">
                <a:solidFill>
                  <a:srgbClr val="FF0000"/>
                </a:solidFill>
                <a:latin typeface="Arial" panose="020B0604020202020204" pitchFamily="34" charset="0"/>
              </a:rPr>
              <a:t> </a:t>
            </a:r>
            <a:r>
              <a:rPr lang="ar-SA" sz="3200" b="1" dirty="0">
                <a:solidFill>
                  <a:srgbClr val="FF0000"/>
                </a:solidFill>
                <a:latin typeface="Arial" panose="020B0604020202020204" pitchFamily="34" charset="0"/>
              </a:rPr>
              <a:t>: </a:t>
            </a:r>
            <a:r>
              <a:rPr lang="ar-SA" sz="3200" b="1" dirty="0">
                <a:latin typeface="Arial" panose="020B0604020202020204" pitchFamily="34" charset="0"/>
              </a:rPr>
              <a:t>هركس كه با سازمان در ارتباط است، در فرآيند بهبود مستمر درگير مي‌شود. </a:t>
            </a:r>
            <a:endParaRPr lang="en-US" sz="3200" b="1" dirty="0">
              <a:latin typeface="Arial" panose="020B0604020202020204" pitchFamily="34" charset="0"/>
            </a:endParaRPr>
          </a:p>
        </p:txBody>
      </p:sp>
    </p:spTree>
    <p:extLst>
      <p:ext uri="{BB962C8B-B14F-4D97-AF65-F5344CB8AC3E}">
        <p14:creationId xmlns:p14="http://schemas.microsoft.com/office/powerpoint/2010/main" val="35873038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6627"/>
                                        </p:tgtEl>
                                        <p:attrNameLst>
                                          <p:attrName>style.color</p:attrName>
                                        </p:attrNameLst>
                                      </p:cBhvr>
                                      <p:by>
                                        <p:hsl h="0" s="-12549" l="-25098"/>
                                      </p:by>
                                    </p:animClr>
                                    <p:animClr clrSpc="hsl" dir="cw">
                                      <p:cBhvr>
                                        <p:cTn id="7" dur="500" fill="hold"/>
                                        <p:tgtEl>
                                          <p:spTgt spid="26627"/>
                                        </p:tgtEl>
                                        <p:attrNameLst>
                                          <p:attrName>fillcolor</p:attrName>
                                        </p:attrNameLst>
                                      </p:cBhvr>
                                      <p:by>
                                        <p:hsl h="0" s="-12549" l="-25098"/>
                                      </p:by>
                                    </p:animClr>
                                    <p:animClr clrSpc="hsl" dir="cw">
                                      <p:cBhvr>
                                        <p:cTn id="8" dur="500" fill="hold"/>
                                        <p:tgtEl>
                                          <p:spTgt spid="26627"/>
                                        </p:tgtEl>
                                        <p:attrNameLst>
                                          <p:attrName>stroke.color</p:attrName>
                                        </p:attrNameLst>
                                      </p:cBhvr>
                                      <p:by>
                                        <p:hsl h="0" s="-12549" l="-25098"/>
                                      </p:by>
                                    </p:animClr>
                                    <p:set>
                                      <p:cBhvr>
                                        <p:cTn id="9" dur="500" fill="hold"/>
                                        <p:tgtEl>
                                          <p:spTgt spid="266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5">
                <a:tint val="45000"/>
                <a:satMod val="400000"/>
              </a:schemeClr>
            </a:duotone>
          </a:blip>
          <a:srcRect/>
          <a:stretch>
            <a:fillRect t="-17000" b="-17000"/>
          </a:stretch>
        </a:blipFill>
        <a:effectLst/>
      </p:bgPr>
    </p:bg>
    <p:spTree>
      <p:nvGrpSpPr>
        <p:cNvPr id="1" name=""/>
        <p:cNvGrpSpPr/>
        <p:nvPr/>
      </p:nvGrpSpPr>
      <p:grpSpPr>
        <a:xfrm>
          <a:off x="0" y="0"/>
          <a:ext cx="0" cy="0"/>
          <a:chOff x="0" y="0"/>
          <a:chExt cx="0" cy="0"/>
        </a:xfrm>
      </p:grpSpPr>
      <p:pic>
        <p:nvPicPr>
          <p:cNvPr id="25602" name="Picture 6" descr="h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7924800" cy="6037263"/>
          </a:xfrm>
          <a:prstGeom prst="rect">
            <a:avLst/>
          </a:prstGeom>
          <a:noFill/>
          <a:ln>
            <a:noFill/>
          </a:ln>
          <a:effectLst>
            <a:glow rad="228600">
              <a:schemeClr val="accent6">
                <a:satMod val="175000"/>
                <a:alpha val="40000"/>
              </a:schemeClr>
            </a:glow>
            <a:softEdge rad="63500"/>
          </a:effectLst>
          <a:scene3d>
            <a:camera prst="orthographicFront"/>
            <a:lightRig rig="threePt" dir="t"/>
          </a:scene3d>
          <a:sp3d contourW="12700">
            <a:bevelT prst="convex"/>
            <a:contourClr>
              <a:srgbClr val="00660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1791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1">
                <a:tint val="45000"/>
                <a:satMod val="400000"/>
              </a:schemeClr>
            </a:duotone>
            <a:extLst>
              <a:ext uri="{BEBA8EAE-BF5A-486C-A8C5-ECC9F3942E4B}">
                <a14:imgProps xmlns:a14="http://schemas.microsoft.com/office/drawing/2010/main">
                  <a14:imgLayer r:embed="rId4">
                    <a14:imgEffect>
                      <a14:brightnessContrast contrast="20000"/>
                    </a14:imgEffect>
                  </a14:imgLayer>
                </a14:imgProps>
              </a:ext>
            </a:extLst>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3886200" cy="1295400"/>
          </a:xfrm>
        </p:spPr>
        <p:txBody>
          <a:bodyPr/>
          <a:lstStyle/>
          <a:p>
            <a:pPr eaLnBrk="1" hangingPunct="1">
              <a:defRPr/>
            </a:pPr>
            <a:r>
              <a:rPr lang="fa-IR" b="1" dirty="0" smtClean="0">
                <a:solidFill>
                  <a:srgbClr val="002060"/>
                </a:solidFill>
              </a:rPr>
              <a:t>ابعاد مختلف کیفیت</a:t>
            </a:r>
            <a:endParaRPr lang="en-US" b="1" dirty="0">
              <a:solidFill>
                <a:srgbClr val="002060"/>
              </a:solidFill>
            </a:endParaRPr>
          </a:p>
        </p:txBody>
      </p:sp>
      <p:sp>
        <p:nvSpPr>
          <p:cNvPr id="6" name="Content Placeholder 5"/>
          <p:cNvSpPr>
            <a:spLocks noGrp="1"/>
          </p:cNvSpPr>
          <p:nvPr>
            <p:ph sz="quarter" idx="14"/>
          </p:nvPr>
        </p:nvSpPr>
        <p:spPr>
          <a:xfrm>
            <a:off x="0" y="838200"/>
            <a:ext cx="8763000" cy="1539875"/>
          </a:xfrm>
        </p:spPr>
        <p:txBody>
          <a:bodyPr>
            <a:normAutofit fontScale="25000" lnSpcReduction="20000"/>
          </a:bodyPr>
          <a:lstStyle/>
          <a:p>
            <a:pPr marL="0" indent="0" algn="r" rtl="1" eaLnBrk="1" hangingPunct="1">
              <a:buFont typeface="Arial" panose="020B0604020202020204" pitchFamily="34" charset="0"/>
              <a:buNone/>
              <a:defRPr/>
            </a:pPr>
            <a:r>
              <a:rPr lang="fa-IR" sz="11200" b="1" dirty="0" smtClean="0"/>
              <a:t>کیفیت یک ماهیت چند گانه دارد واز ابعاد مختلف می توان به آن نگریست.هشت بعد مختلف رایج کیفیت عبارتنداز:</a:t>
            </a:r>
          </a:p>
          <a:p>
            <a:pPr marL="0" indent="0" algn="r" rtl="1" eaLnBrk="1" hangingPunct="1">
              <a:buFont typeface="Arial" panose="020B0604020202020204" pitchFamily="34" charset="0"/>
              <a:buNone/>
              <a:defRPr/>
            </a:pPr>
            <a:r>
              <a:rPr lang="fa-IR" sz="11200" b="1" dirty="0" smtClean="0">
                <a:solidFill>
                  <a:srgbClr val="FF0000"/>
                </a:solidFill>
              </a:rPr>
              <a:t>1-عملکرد :</a:t>
            </a:r>
            <a:r>
              <a:rPr lang="fa-IR" sz="11200" b="1" dirty="0" smtClean="0"/>
              <a:t>   (آیا محصول می تواند وظیفه مورد نظر راانجام دهد)</a:t>
            </a:r>
          </a:p>
          <a:p>
            <a:pPr marL="0" indent="0" algn="r" rtl="1" eaLnBrk="1" hangingPunct="1">
              <a:buFont typeface="Arial" panose="020B0604020202020204" pitchFamily="34" charset="0"/>
              <a:buNone/>
              <a:defRPr/>
            </a:pPr>
            <a:r>
              <a:rPr lang="fa-IR" sz="11200" b="1" dirty="0" smtClean="0">
                <a:solidFill>
                  <a:srgbClr val="FF0000"/>
                </a:solidFill>
              </a:rPr>
              <a:t>2-قابلیت اطمینان: </a:t>
            </a:r>
            <a:r>
              <a:rPr lang="fa-IR" sz="11200" b="1" dirty="0" smtClean="0"/>
              <a:t>(هرچند وقت یکبار محصول خراب می شود)</a:t>
            </a:r>
          </a:p>
          <a:p>
            <a:pPr marL="0" indent="0" algn="r" rtl="1" eaLnBrk="1" hangingPunct="1">
              <a:buFont typeface="Arial" panose="020B0604020202020204" pitchFamily="34" charset="0"/>
              <a:buNone/>
              <a:defRPr/>
            </a:pPr>
            <a:r>
              <a:rPr lang="fa-IR" sz="11200" b="1" dirty="0" smtClean="0">
                <a:solidFill>
                  <a:srgbClr val="FF0000"/>
                </a:solidFill>
              </a:rPr>
              <a:t>3-قابلیت دوام: </a:t>
            </a:r>
            <a:r>
              <a:rPr lang="fa-IR" sz="11200" b="1" dirty="0" smtClean="0"/>
              <a:t>(چه مدت محصول دوام می آورد)</a:t>
            </a:r>
          </a:p>
          <a:p>
            <a:pPr marL="0" indent="0" algn="r" rtl="1" eaLnBrk="1" hangingPunct="1">
              <a:buFont typeface="Arial" panose="020B0604020202020204" pitchFamily="34" charset="0"/>
              <a:buNone/>
              <a:defRPr/>
            </a:pPr>
            <a:r>
              <a:rPr lang="fa-IR" sz="11200" b="1" dirty="0" smtClean="0">
                <a:solidFill>
                  <a:srgbClr val="FF0000"/>
                </a:solidFill>
              </a:rPr>
              <a:t>4- قابلیت تعمیر پذیری : </a:t>
            </a:r>
            <a:r>
              <a:rPr lang="fa-IR" sz="11200" b="1" dirty="0" smtClean="0"/>
              <a:t>( آیاتعمیر محصول به سادگی قابل انجام است)</a:t>
            </a:r>
          </a:p>
          <a:p>
            <a:pPr marL="0" indent="0" algn="r" rtl="1" eaLnBrk="1" hangingPunct="1">
              <a:buFont typeface="Arial" panose="020B0604020202020204" pitchFamily="34" charset="0"/>
              <a:buNone/>
              <a:defRPr/>
            </a:pPr>
            <a:r>
              <a:rPr lang="fa-IR" sz="11200" b="1" dirty="0" smtClean="0">
                <a:solidFill>
                  <a:srgbClr val="FF0000"/>
                </a:solidFill>
              </a:rPr>
              <a:t>5-زیبایی : </a:t>
            </a:r>
            <a:r>
              <a:rPr lang="fa-IR" sz="11200" b="1" dirty="0" smtClean="0"/>
              <a:t>( محصول چگونه به نظر می رسد)</a:t>
            </a:r>
          </a:p>
          <a:p>
            <a:pPr marL="0" indent="0" algn="r" rtl="1" eaLnBrk="1" hangingPunct="1">
              <a:buFont typeface="Arial" panose="020B0604020202020204" pitchFamily="34" charset="0"/>
              <a:buNone/>
              <a:defRPr/>
            </a:pPr>
            <a:r>
              <a:rPr lang="fa-IR" sz="11200" b="1" dirty="0" smtClean="0">
                <a:solidFill>
                  <a:srgbClr val="FF0000"/>
                </a:solidFill>
              </a:rPr>
              <a:t>6-ویژگی ها: </a:t>
            </a:r>
            <a:r>
              <a:rPr lang="fa-IR" sz="11200" b="1" dirty="0" smtClean="0"/>
              <a:t>( محصول چه کارهایی انجام می هد)</a:t>
            </a:r>
          </a:p>
          <a:p>
            <a:pPr marL="0" indent="0" algn="r" rtl="1" eaLnBrk="1" hangingPunct="1">
              <a:buFont typeface="Arial" panose="020B0604020202020204" pitchFamily="34" charset="0"/>
              <a:buNone/>
              <a:defRPr/>
            </a:pPr>
            <a:r>
              <a:rPr lang="fa-IR" sz="11200" b="1" dirty="0" smtClean="0">
                <a:solidFill>
                  <a:srgbClr val="FF0000"/>
                </a:solidFill>
              </a:rPr>
              <a:t>7- انطباق با استانداردها : </a:t>
            </a:r>
            <a:r>
              <a:rPr lang="fa-IR" sz="11200" b="1" dirty="0" smtClean="0"/>
              <a:t>(آیا محصول دقیقا همان گونه که مدنظر طراح بوده است تولید گردیده است )</a:t>
            </a:r>
          </a:p>
          <a:p>
            <a:pPr marL="0" indent="0" algn="r" rtl="1" eaLnBrk="1" hangingPunct="1">
              <a:buFont typeface="Arial" panose="020B0604020202020204" pitchFamily="34" charset="0"/>
              <a:buNone/>
              <a:defRPr/>
            </a:pPr>
            <a:r>
              <a:rPr lang="fa-IR" sz="11200" b="1" dirty="0" smtClean="0">
                <a:solidFill>
                  <a:srgbClr val="FF0000"/>
                </a:solidFill>
              </a:rPr>
              <a:t>8-کیفیت درک شده:(</a:t>
            </a:r>
            <a:r>
              <a:rPr lang="fa-IR" sz="11200" b="1" dirty="0" smtClean="0"/>
              <a:t>محصول یا شرکت از چه شهرتی برخوردار است)</a:t>
            </a:r>
          </a:p>
          <a:p>
            <a:pPr algn="r" rtl="1" eaLnBrk="1" hangingPunct="1">
              <a:defRPr/>
            </a:pPr>
            <a:r>
              <a:rPr lang="fa-IR" b="1" dirty="0" smtClean="0"/>
              <a:t> 4</a:t>
            </a:r>
            <a:endParaRPr lang="en-US" b="1" dirty="0"/>
          </a:p>
        </p:txBody>
      </p:sp>
    </p:spTree>
    <p:extLst>
      <p:ext uri="{BB962C8B-B14F-4D97-AF65-F5344CB8AC3E}">
        <p14:creationId xmlns:p14="http://schemas.microsoft.com/office/powerpoint/2010/main" val="139347269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randombar(horizontal)">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randombar(horizontal)">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randombar(horizontal)">
                                      <p:cBhvr>
                                        <p:cTn id="5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465</TotalTime>
  <Words>3463</Words>
  <Application>Microsoft Office PowerPoint</Application>
  <PresentationFormat>On-screen Show (4:3)</PresentationFormat>
  <Paragraphs>413</Paragraphs>
  <Slides>53</Slides>
  <Notes>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68" baseType="lpstr">
      <vt:lpstr>B Lotus</vt:lpstr>
      <vt:lpstr>Tw Cen MT</vt:lpstr>
      <vt:lpstr>Times New Roman</vt:lpstr>
      <vt:lpstr>Wingdings</vt:lpstr>
      <vt:lpstr>Bodoni MT Black</vt:lpstr>
      <vt:lpstr>Calibri</vt:lpstr>
      <vt:lpstr>Arial</vt:lpstr>
      <vt:lpstr>Bernard MT Condensed</vt:lpstr>
      <vt:lpstr>B Titr</vt:lpstr>
      <vt:lpstr>Elephant</vt:lpstr>
      <vt:lpstr>B Zar</vt:lpstr>
      <vt:lpstr>Nazanin</vt:lpstr>
      <vt:lpstr>Droplet</vt:lpstr>
      <vt:lpstr>Chart</vt:lpstr>
      <vt:lpstr>Clip</vt:lpstr>
      <vt:lpstr>PowerPoint Presentation</vt:lpstr>
      <vt:lpstr> </vt:lpstr>
      <vt:lpstr>فهرست :</vt:lpstr>
      <vt:lpstr>PowerPoint Presentation</vt:lpstr>
      <vt:lpstr>PowerPoint Presentation</vt:lpstr>
      <vt:lpstr>PowerPoint Presentation</vt:lpstr>
      <vt:lpstr>PowerPoint Presentation</vt:lpstr>
      <vt:lpstr>PowerPoint Presentation</vt:lpstr>
      <vt:lpstr>ابعاد مختلف کیفیت</vt:lpstr>
      <vt:lpstr>نظر دانشمندان در ارتباط با کیفیت </vt:lpstr>
      <vt:lpstr>چهار اصل اساسی مدیریت کیفیت ازدیدگاه کرازبی </vt:lpstr>
      <vt:lpstr>کرازبی برپایه اصول فوق 14قدم زیر را برای برنامه بهبود کیفیت در یک سازمان پیشنهاد می کند</vt:lpstr>
      <vt:lpstr>PowerPoint Presentation</vt:lpstr>
      <vt:lpstr>سير تكاملي روند مديريت كيفيت جامع (TQM)</vt:lpstr>
      <vt:lpstr>PowerPoint Presentation</vt:lpstr>
      <vt:lpstr>PowerPoint Presentation</vt:lpstr>
      <vt:lpstr>PowerPoint Presentation</vt:lpstr>
      <vt:lpstr>پیام اساسی ژوران به مدیران  </vt:lpstr>
      <vt:lpstr>مثلث ژوران</vt:lpstr>
      <vt:lpstr>یکی دیگر از نظرات حائز اهمیت دکتر ژوران در حوزه کیفیت , شکاف کیفیت وراه حل طرح ریزی کیفیت او می باشد </vt:lpstr>
      <vt:lpstr>PowerPoint Presentation</vt:lpstr>
      <vt:lpstr>شکاف کیفیت</vt:lpstr>
      <vt:lpstr>راه حل طرح ریزی کیفیت</vt:lpstr>
      <vt:lpstr>توسعه فرآیند : پس از آنکه ویژگی ها , مشخصات فنی , قطعات واجزاء محصول تعیین گردید, باید فرآیند های لازم برای تولید این محصول طراحی گردد . این فرآیند ها شامل کلیه فعالیت های تامین مواد وقطعات , انتخاب پیمانکار , حمل ونقل , کلیه فرآیند های تولید , بسته بندی  , انبارش و ....  را شامل می گردد.   فعالیت های عمده در توسعه فرآیند : </vt:lpstr>
      <vt:lpstr>مدیریت کیفیت :</vt:lpstr>
      <vt:lpstr>برنامه ریزی کیفیت : برنامه ریزی کیفیت شامل چهار بخش اصلی می باشد </vt:lpstr>
      <vt:lpstr> 2- تعیین نیازمندی های کیفیت :</vt:lpstr>
      <vt:lpstr>3- برنامه ریزی برای سیستم مدیریت کیفیت :</vt:lpstr>
      <vt:lpstr>4- برنامه ریزی برای اجرای فرآیند ها:</vt:lpstr>
      <vt:lpstr>کنترل کیفیت :</vt:lpstr>
      <vt:lpstr>کنترل کیفیت بصورت کلی شامل فعالیت های زیر می باشد:   1- فعالیت هایی برای ارزیابی یک فرآیند به منظور اطمینان از اینکه خروجی ها ی آن نیازمندی های کیفیت لازم را دارا می باشند 0   2- فعالیت هایی برای ارزیابی فرآیند در حین اجراء , به منظور مقایسه فرآیند با فرآیند مورد انتظارو تسریع در شناسایی حالات خارج از کنترل.  3- فعالیت هایی برای انجام اقدامات اصلاحی در زمانی که حالات عدم انطباق در محصول یا خروجی فرآیند رخ می دهد.  4- فعالیت هایی برای اصلاح فرآیند وبهبود کارایی فرآیند.</vt:lpstr>
      <vt:lpstr>تضمین کیفیت </vt:lpstr>
      <vt:lpstr>اجزاء وفعالیت های اصلی یک سیستم تضمین کیفیت :</vt:lpstr>
      <vt:lpstr>بهبود کیفیت :</vt:lpstr>
      <vt:lpstr>چرخه بهبود کیفیت دمینگ : </vt:lpstr>
      <vt:lpstr>تعریف اهداف بهبود کیفیت :</vt:lpstr>
      <vt:lpstr>10 مرحله بهبود کیفیت از دیدگاه ژوران :</vt:lpstr>
      <vt:lpstr>سیستم مدیریت کیفیت : QUALITY  MANAGEMENT  SYSTEM</vt:lpstr>
      <vt:lpstr>دلایل استقرارسیستم مدیریت کیفیت:  در اغلب سازمان ها , انگیزه اولیه استقرار یک QMS بصورت نیاز مدیریت یا تقاضای مشتری بیان می شود.   انگیزه های مدیریت برای استقرار QMS از نیاز های اوبرای بهبود بهروری کیفیت محصول , کاهش زمان عرضه به بازارودر نهایت دستیابی به نتایج رقابتی ایجاد میگردد.  </vt:lpstr>
      <vt:lpstr>استقرار( QMS  )در یک سازمان مزایای کوتاه مدت وبلند مدت زیادی از قبیل موارد ذیل دارد:</vt:lpstr>
      <vt:lpstr>PowerPoint Presentation</vt:lpstr>
      <vt:lpstr>PowerPoint Presentation</vt:lpstr>
      <vt:lpstr>مدیریت کیفیت فراگیر:</vt:lpstr>
      <vt:lpstr>مدیریت کیفیت فراگیر , یک استراتژی سازمانی است </vt:lpstr>
      <vt:lpstr>تاریخچه TQM:  پیدایش مدیریت کیفیت جامع را می توان به تحقیقات سه دانشمند آمریکایی ( دمینگ , ژوران , فیگنبام ) در ژاپن در دهه 1950 برموضوعات کنترل کیفیت آماری نسبت داد.</vt:lpstr>
      <vt:lpstr>در سال 1980 کنترل کیفیت جامع به مدیریت کیفیت جامع ارتقا یافت وتعریف کامل تری برای مدیریت جامع ارائه گردید.   برای مثال:</vt:lpstr>
      <vt:lpstr>تعریف آقای هیل در سال 1991درباره TQM</vt:lpstr>
      <vt:lpstr>  ISOتاریخچه مدل جهانی   </vt:lpstr>
      <vt:lpstr> بررسیTQM  در ژاپن</vt:lpstr>
      <vt:lpstr>مدیریت کیفیت فراگیر در آمریکا :</vt:lpstr>
      <vt:lpstr>QUESTIONS?</vt:lpstr>
      <vt:lpstr>سئوالات فصل اول :</vt:lpstr>
      <vt:lpstr>پایان      </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Windows User</cp:lastModifiedBy>
  <cp:revision>55</cp:revision>
  <dcterms:created xsi:type="dcterms:W3CDTF">2012-04-30T15:58:10Z</dcterms:created>
  <dcterms:modified xsi:type="dcterms:W3CDTF">2018-03-16T19:08:38Z</dcterms:modified>
</cp:coreProperties>
</file>