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9" r:id="rId4"/>
    <p:sldId id="258"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6" r:id="rId20"/>
    <p:sldId id="277"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B32461A-250E-4A29-9E9B-599CA3838FA1}" type="datetime1">
              <a:rPr lang="en-US" smtClean="0"/>
              <a:pPr/>
              <a:t>3/9/2018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F40B41D-FD10-4A38-B39B-626510BD49B7}"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81099-48EC-46A3-9530-F58EB96AF77C}" type="datetime1">
              <a:rPr lang="en-US" smtClean="0"/>
              <a:pPr/>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97E24-FFB9-4C73-8C6D-E02A7AD33DB8}" type="datetime1">
              <a:rPr lang="en-US" smtClean="0"/>
              <a:pPr/>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1AD66C-382E-48AD-8F4C-E87C4D4A8B28}" type="datetime1">
              <a:rPr lang="en-US" smtClean="0"/>
              <a:pPr/>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9F63ED-02B1-490A-8EAD-E0CB136D5388}" type="datetime1">
              <a:rPr lang="en-US" smtClean="0"/>
              <a:pPr/>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3/9/2018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FFBFE-5C08-4E0E-AF38-FB925F0B4D71}" type="datetime1">
              <a:rPr lang="en-US" smtClean="0"/>
              <a:pPr/>
              <a:t>3/9/2018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3/9/2018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6E82007-CDD1-4BCF-B9F4-9D458EFEEFE1}" type="datetime1">
              <a:rPr lang="en-US" smtClean="0"/>
              <a:pPr/>
              <a:t>3/9/2018</a:t>
            </a:fld>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3/9/2018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823242C-D747-4ADD-80D8-99421268E3A8}" type="datetime1">
              <a:rPr lang="en-US" smtClean="0"/>
              <a:pPr/>
              <a:t>3/9/2018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F40B41D-FD10-4A38-B39B-626510BD49B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1" y="2708476"/>
            <a:ext cx="3672408" cy="1368596"/>
          </a:xfrm>
        </p:spPr>
        <p:txBody>
          <a:bodyPr>
            <a:noAutofit/>
          </a:bodyPr>
          <a:lstStyle/>
          <a:p>
            <a:pPr algn="ctr"/>
            <a:r>
              <a:rPr lang="fa-IR" sz="3200" b="1" dirty="0" smtClean="0">
                <a:cs typeface="B Zar" pitchFamily="2" charset="-78"/>
              </a:rPr>
              <a:t>حسابداري درآمدهاي بيمارستاني</a:t>
            </a:r>
            <a:endParaRPr lang="fa-IR" sz="3200" b="1" dirty="0">
              <a:cs typeface="B Zar" pitchFamily="2" charset="-78"/>
            </a:endParaRPr>
          </a:p>
        </p:txBody>
      </p:sp>
      <p:sp>
        <p:nvSpPr>
          <p:cNvPr id="3" name="Subtitle 2"/>
          <p:cNvSpPr>
            <a:spLocks noGrp="1"/>
          </p:cNvSpPr>
          <p:nvPr>
            <p:ph type="subTitle" idx="1"/>
          </p:nvPr>
        </p:nvSpPr>
        <p:spPr>
          <a:xfrm>
            <a:off x="4716016" y="4725144"/>
            <a:ext cx="3309803" cy="1260629"/>
          </a:xfrm>
        </p:spPr>
        <p:txBody>
          <a:bodyPr>
            <a:normAutofit/>
          </a:bodyPr>
          <a:lstStyle/>
          <a:p>
            <a:pPr algn="ctr"/>
            <a:endParaRPr lang="fa-IR" sz="2200" dirty="0">
              <a:cs typeface="B Homa" pitchFamily="2" charset="-78"/>
            </a:endParaRPr>
          </a:p>
        </p:txBody>
      </p:sp>
    </p:spTree>
    <p:extLst>
      <p:ext uri="{BB962C8B-B14F-4D97-AF65-F5344CB8AC3E}">
        <p14:creationId xmlns:p14="http://schemas.microsoft.com/office/powerpoint/2010/main" val="3122479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10000"/>
          </a:bodyPr>
          <a:lstStyle/>
          <a:p>
            <a:pPr marL="68580" indent="0" algn="just">
              <a:lnSpc>
                <a:spcPct val="200000"/>
              </a:lnSpc>
              <a:buNone/>
            </a:pPr>
            <a:r>
              <a:rPr lang="fa-IR" b="1" dirty="0" smtClean="0">
                <a:cs typeface="B Zar" pitchFamily="2" charset="-78"/>
              </a:rPr>
              <a:t>3- لوازم مصرفي سرپايي : </a:t>
            </a:r>
            <a:r>
              <a:rPr lang="fa-IR" dirty="0">
                <a:cs typeface="B Zar" pitchFamily="2" charset="-78"/>
              </a:rPr>
              <a:t>در زمان استفاده بيمار </a:t>
            </a:r>
            <a:r>
              <a:rPr lang="fa-IR" dirty="0" smtClean="0">
                <a:cs typeface="B Zar" pitchFamily="2" charset="-78"/>
              </a:rPr>
              <a:t>از خدمات در كلينيك ها و پاراكلينيك ها ممكن است برخي لوازم مصرفي پزشكي براي بيمار مصرف شود كه به محض مصرف آن براي بيمار بدون توجه به تحقق درآمد خدمات اصلي ، درآمد مذكور تحقق مييابد و سند حسابداري ذيل ثبت ميشود :</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68580" indent="0" algn="just">
              <a:lnSpc>
                <a:spcPct val="200000"/>
              </a:lnSpc>
              <a:buNone/>
            </a:pPr>
            <a:r>
              <a:rPr lang="fa-IR" dirty="0" smtClean="0">
                <a:cs typeface="B Zar" pitchFamily="2" charset="-78"/>
              </a:rPr>
              <a:t>نكته : </a:t>
            </a:r>
            <a:r>
              <a:rPr lang="fa-IR" sz="1900" dirty="0">
                <a:cs typeface="B Zar" pitchFamily="2" charset="-78"/>
              </a:rPr>
              <a:t>قبلا با  پرداخت </a:t>
            </a:r>
            <a:r>
              <a:rPr lang="fa-IR" sz="1900" dirty="0" smtClean="0">
                <a:cs typeface="B Zar" pitchFamily="2" charset="-78"/>
              </a:rPr>
              <a:t>وجه مذكور در صندوق يا بانك حساب پيش دريافتها بستانكار شده بود.</a:t>
            </a:r>
            <a:endParaRPr lang="fa-IR" dirty="0" smtClean="0">
              <a:cs typeface="B Zar" pitchFamily="2" charset="-78"/>
            </a:endParaRPr>
          </a:p>
        </p:txBody>
      </p:sp>
      <p:sp>
        <p:nvSpPr>
          <p:cNvPr id="4" name="TextBox 3"/>
          <p:cNvSpPr txBox="1"/>
          <p:nvPr/>
        </p:nvSpPr>
        <p:spPr>
          <a:xfrm>
            <a:off x="827584" y="4365104"/>
            <a:ext cx="698477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(به تفكيك مركز هزينه)	</a:t>
            </a:r>
            <a:r>
              <a:rPr lang="en-US" sz="1050" dirty="0"/>
              <a:t> </a:t>
            </a:r>
            <a:r>
              <a:rPr lang="en-US" dirty="0" smtClean="0"/>
              <a:t>XXX</a:t>
            </a:r>
            <a:endParaRPr lang="fa-IR" dirty="0" smtClean="0"/>
          </a:p>
          <a:p>
            <a:pPr algn="r" rtl="1"/>
            <a:r>
              <a:rPr lang="fa-IR" dirty="0"/>
              <a:t> </a:t>
            </a:r>
            <a:r>
              <a:rPr lang="fa-IR" dirty="0" smtClean="0"/>
              <a:t>  درآمد خدمات درماني – سرپايي – لوازم سرپايي </a:t>
            </a:r>
            <a:r>
              <a:rPr lang="fa-IR" sz="800" dirty="0"/>
              <a:t>(به تفكيك مركز </a:t>
            </a:r>
            <a:r>
              <a:rPr lang="fa-IR" sz="800" dirty="0" smtClean="0"/>
              <a:t>هزينه)            </a:t>
            </a:r>
            <a:r>
              <a:rPr lang="en-US" dirty="0" smtClean="0"/>
              <a:t>XXX</a:t>
            </a:r>
            <a:endParaRPr lang="fa-IR" dirty="0"/>
          </a:p>
        </p:txBody>
      </p:sp>
    </p:spTree>
    <p:extLst>
      <p:ext uri="{BB962C8B-B14F-4D97-AF65-F5344CB8AC3E}">
        <p14:creationId xmlns:p14="http://schemas.microsoft.com/office/powerpoint/2010/main" val="3248136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10000"/>
          </a:bodyPr>
          <a:lstStyle/>
          <a:p>
            <a:pPr marL="68580" indent="0" algn="just">
              <a:lnSpc>
                <a:spcPct val="200000"/>
              </a:lnSpc>
              <a:buNone/>
            </a:pPr>
            <a:r>
              <a:rPr lang="fa-IR" b="1" dirty="0" smtClean="0">
                <a:cs typeface="B Zar" pitchFamily="2" charset="-78"/>
              </a:rPr>
              <a:t>4- ترخيص بستري : </a:t>
            </a:r>
            <a:r>
              <a:rPr lang="fa-IR" dirty="0" smtClean="0">
                <a:cs typeface="B Zar" pitchFamily="2" charset="-78"/>
              </a:rPr>
              <a:t>بيماران بستري و درآمد آن جزء مهمترين قسمت درآمد در بيمارستانها ميباشد. با توجه به مراحل پذيرش بيمار ، طي مراحل درمان در بخش و ترخيص بيمار لحظه تحقق درآمد بيماران بستري در هنگام ترخيص بيمار ميباشد.</a:t>
            </a:r>
          </a:p>
          <a:p>
            <a:pPr marL="68580" indent="0" algn="just">
              <a:lnSpc>
                <a:spcPct val="200000"/>
              </a:lnSpc>
              <a:buNone/>
            </a:pPr>
            <a:r>
              <a:rPr lang="fa-IR" dirty="0" smtClean="0">
                <a:cs typeface="B Zar" pitchFamily="2" charset="-78"/>
              </a:rPr>
              <a:t>با توجه به تنوع خدمات ارائه شده در بخشهاي بستري درآمد  ترخيص بستري نيز متنوع ميباشد. اهم درآمدها در بخشهاي درماني به صورت زير است :</a:t>
            </a:r>
          </a:p>
          <a:p>
            <a:pPr marL="68580" indent="0" algn="just">
              <a:lnSpc>
                <a:spcPct val="200000"/>
              </a:lnSpc>
              <a:buNone/>
            </a:pPr>
            <a:r>
              <a:rPr lang="fa-IR" dirty="0" smtClean="0">
                <a:cs typeface="B Zar" pitchFamily="2" charset="-78"/>
              </a:rPr>
              <a:t>1- تخت 2- خدمات هتلينگ (6% پرستاري) 3- حق العمل جراح  4- بيهوشي</a:t>
            </a:r>
          </a:p>
          <a:p>
            <a:pPr marL="68580" indent="0" algn="just">
              <a:lnSpc>
                <a:spcPct val="200000"/>
              </a:lnSpc>
              <a:buNone/>
            </a:pPr>
            <a:r>
              <a:rPr lang="fa-IR" dirty="0" smtClean="0">
                <a:cs typeface="B Zar" pitchFamily="2" charset="-78"/>
              </a:rPr>
              <a:t>5-ريكاوري  6- ويزيت بخش  7- مشاوره  8- اتاق عمل  9- لوازم بستري 10- دارو</a:t>
            </a:r>
          </a:p>
        </p:txBody>
      </p:sp>
    </p:spTree>
    <p:extLst>
      <p:ext uri="{BB962C8B-B14F-4D97-AF65-F5344CB8AC3E}">
        <p14:creationId xmlns:p14="http://schemas.microsoft.com/office/powerpoint/2010/main" val="3485914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20000"/>
          </a:bodyPr>
          <a:lstStyle/>
          <a:p>
            <a:pPr marL="68580" indent="0" algn="just">
              <a:lnSpc>
                <a:spcPct val="200000"/>
              </a:lnSpc>
              <a:buNone/>
            </a:pPr>
            <a:r>
              <a:rPr lang="fa-IR" dirty="0" smtClean="0">
                <a:cs typeface="B Zar" pitchFamily="2" charset="-78"/>
              </a:rPr>
              <a:t>صدور اسناد حسابداري درآمد بستري به شرح ذيل است :</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68580" indent="0" algn="just">
              <a:lnSpc>
                <a:spcPct val="200000"/>
              </a:lnSpc>
              <a:buNone/>
            </a:pPr>
            <a:endParaRPr lang="fa-IR" dirty="0" smtClean="0">
              <a:cs typeface="B Zar" pitchFamily="2" charset="-78"/>
            </a:endParaRPr>
          </a:p>
          <a:p>
            <a:pPr marL="68580" indent="0" algn="just">
              <a:lnSpc>
                <a:spcPct val="200000"/>
              </a:lnSpc>
              <a:buNone/>
            </a:pPr>
            <a:endParaRPr lang="fa-IR" dirty="0">
              <a:cs typeface="B Zar" pitchFamily="2" charset="-78"/>
            </a:endParaRPr>
          </a:p>
          <a:p>
            <a:pPr marL="68580" indent="0" algn="just">
              <a:lnSpc>
                <a:spcPct val="200000"/>
              </a:lnSpc>
              <a:buNone/>
            </a:pPr>
            <a:r>
              <a:rPr lang="fa-IR" dirty="0" smtClean="0">
                <a:cs typeface="B Zar" pitchFamily="2" charset="-78"/>
              </a:rPr>
              <a:t>نكته : </a:t>
            </a:r>
            <a:r>
              <a:rPr lang="fa-IR" sz="1900" dirty="0" smtClean="0">
                <a:cs typeface="B Zar" pitchFamily="2" charset="-78"/>
              </a:rPr>
              <a:t>معمولا  </a:t>
            </a:r>
            <a:r>
              <a:rPr lang="fa-IR" sz="1900" dirty="0">
                <a:cs typeface="B Zar" pitchFamily="2" charset="-78"/>
              </a:rPr>
              <a:t>با  پرداخت </a:t>
            </a:r>
            <a:r>
              <a:rPr lang="fa-IR" sz="1900" dirty="0" smtClean="0">
                <a:cs typeface="B Zar" pitchFamily="2" charset="-78"/>
              </a:rPr>
              <a:t>وجه پيش پرداخت قبل از بستري ، در صندوق يا بانك حساب پيش دريافتها بستانكار ميشود. و مانده بدهي يا طلب بيمار پس از ترخيص با پرداخت يا دريافت تسويه ميشود</a:t>
            </a:r>
            <a:endParaRPr lang="fa-IR" dirty="0" smtClean="0">
              <a:cs typeface="B Zar" pitchFamily="2" charset="-78"/>
            </a:endParaRPr>
          </a:p>
        </p:txBody>
      </p:sp>
      <p:sp>
        <p:nvSpPr>
          <p:cNvPr id="4" name="TextBox 3"/>
          <p:cNvSpPr txBox="1"/>
          <p:nvPr/>
        </p:nvSpPr>
        <p:spPr>
          <a:xfrm>
            <a:off x="1043608" y="2420888"/>
            <a:ext cx="6984776" cy="2585323"/>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(به تفكيك مركز هزينه)	</a:t>
            </a:r>
            <a:r>
              <a:rPr lang="en-US" sz="1050" dirty="0"/>
              <a:t> </a:t>
            </a:r>
            <a:r>
              <a:rPr lang="en-US" dirty="0" smtClean="0"/>
              <a:t>XXX</a:t>
            </a:r>
            <a:endParaRPr lang="fa-IR" dirty="0" smtClean="0"/>
          </a:p>
          <a:p>
            <a:pPr algn="r" rtl="1"/>
            <a:r>
              <a:rPr lang="fa-IR" dirty="0"/>
              <a:t> </a:t>
            </a:r>
            <a:r>
              <a:rPr lang="fa-IR" dirty="0" smtClean="0"/>
              <a:t>  درآمد خدمات درماني – بستري– لوازم مصرفي</a:t>
            </a:r>
            <a:r>
              <a:rPr lang="fa-IR" sz="800" dirty="0" smtClean="0"/>
              <a:t>(به </a:t>
            </a:r>
            <a:r>
              <a:rPr lang="fa-IR" sz="800" dirty="0"/>
              <a:t>تفكيك مركز </a:t>
            </a:r>
            <a:r>
              <a:rPr lang="fa-IR" sz="800" dirty="0" smtClean="0"/>
              <a:t>هزينه)            </a:t>
            </a:r>
            <a:r>
              <a:rPr lang="en-US" dirty="0" smtClean="0"/>
              <a:t>XXX</a:t>
            </a:r>
            <a:endParaRPr lang="fa-IR" dirty="0" smtClean="0"/>
          </a:p>
          <a:p>
            <a:pPr algn="r" rtl="1"/>
            <a:r>
              <a:rPr lang="fa-IR" dirty="0"/>
              <a:t> </a:t>
            </a:r>
            <a:r>
              <a:rPr lang="fa-IR" dirty="0" smtClean="0"/>
              <a:t>  درآمد </a:t>
            </a:r>
            <a:r>
              <a:rPr lang="fa-IR" dirty="0"/>
              <a:t>خدمات درماني – بستري– </a:t>
            </a:r>
            <a:r>
              <a:rPr lang="fa-IR" dirty="0" smtClean="0"/>
              <a:t>دارو مصرفي</a:t>
            </a:r>
            <a:r>
              <a:rPr lang="fa-IR" sz="800" dirty="0" smtClean="0"/>
              <a:t>(به </a:t>
            </a:r>
            <a:r>
              <a:rPr lang="fa-IR" sz="800" dirty="0"/>
              <a:t>تفكيك مركز هزينه)     </a:t>
            </a:r>
            <a:r>
              <a:rPr lang="fa-IR" sz="800" dirty="0" smtClean="0"/>
              <a:t>          </a:t>
            </a:r>
            <a:r>
              <a:rPr lang="en-US" dirty="0"/>
              <a:t>XXX</a:t>
            </a:r>
            <a:endParaRPr lang="fa-IR" dirty="0"/>
          </a:p>
          <a:p>
            <a:pPr algn="r" rtl="1"/>
            <a:r>
              <a:rPr lang="fa-IR" dirty="0"/>
              <a:t> </a:t>
            </a:r>
            <a:r>
              <a:rPr lang="fa-IR" dirty="0" smtClean="0"/>
              <a:t>  درآمد </a:t>
            </a:r>
            <a:r>
              <a:rPr lang="fa-IR" dirty="0"/>
              <a:t>خدمات درماني – بستري– </a:t>
            </a:r>
            <a:r>
              <a:rPr lang="fa-IR" dirty="0" smtClean="0"/>
              <a:t> تخت </a:t>
            </a:r>
            <a:r>
              <a:rPr lang="fa-IR" sz="800" dirty="0" smtClean="0"/>
              <a:t>(</a:t>
            </a:r>
            <a:r>
              <a:rPr lang="fa-IR" sz="800" dirty="0"/>
              <a:t>به تفكيك مركز هزينه)              </a:t>
            </a:r>
            <a:r>
              <a:rPr lang="fa-IR" sz="800" dirty="0" smtClean="0"/>
              <a:t>	          </a:t>
            </a:r>
            <a:r>
              <a:rPr lang="en-US" dirty="0"/>
              <a:t>XXX</a:t>
            </a:r>
            <a:endParaRPr lang="fa-IR" dirty="0" smtClean="0"/>
          </a:p>
          <a:p>
            <a:pPr algn="r" rtl="1"/>
            <a:r>
              <a:rPr lang="fa-IR" dirty="0" smtClean="0"/>
              <a:t>   </a:t>
            </a:r>
            <a:r>
              <a:rPr lang="fa-IR" dirty="0"/>
              <a:t>درآمد خدمات درماني – بستري–  </a:t>
            </a:r>
            <a:r>
              <a:rPr lang="fa-IR" dirty="0" smtClean="0"/>
              <a:t>حق العمل </a:t>
            </a:r>
            <a:r>
              <a:rPr lang="fa-IR" sz="800" dirty="0" smtClean="0"/>
              <a:t>(مركز هزينه اتاق عمل)  </a:t>
            </a:r>
            <a:r>
              <a:rPr lang="fa-IR" dirty="0"/>
              <a:t>	</a:t>
            </a:r>
            <a:r>
              <a:rPr lang="fa-IR" dirty="0" smtClean="0"/>
              <a:t>    </a:t>
            </a:r>
            <a:r>
              <a:rPr lang="en-US" dirty="0"/>
              <a:t>XXX</a:t>
            </a:r>
            <a:endParaRPr lang="fa-IR" dirty="0"/>
          </a:p>
          <a:p>
            <a:pPr algn="r" rtl="1"/>
            <a:r>
              <a:rPr lang="fa-IR" dirty="0" smtClean="0"/>
              <a:t>	0 0 0 </a:t>
            </a:r>
          </a:p>
        </p:txBody>
      </p:sp>
    </p:spTree>
    <p:extLst>
      <p:ext uri="{BB962C8B-B14F-4D97-AF65-F5344CB8AC3E}">
        <p14:creationId xmlns:p14="http://schemas.microsoft.com/office/powerpoint/2010/main" val="1763606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10000"/>
          </a:bodyPr>
          <a:lstStyle/>
          <a:p>
            <a:pPr marL="68580" indent="0" algn="just">
              <a:lnSpc>
                <a:spcPct val="200000"/>
              </a:lnSpc>
              <a:buNone/>
            </a:pPr>
            <a:r>
              <a:rPr lang="fa-IR" b="1" dirty="0" smtClean="0">
                <a:cs typeface="B Zar" pitchFamily="2" charset="-78"/>
              </a:rPr>
              <a:t>5- ترخيص اورژانس: </a:t>
            </a:r>
            <a:r>
              <a:rPr lang="fa-IR" dirty="0" smtClean="0">
                <a:cs typeface="B Zar" pitchFamily="2" charset="-78"/>
              </a:rPr>
              <a:t>در بيمارستانهاي بيماراني كه كمتر از 6 ساعت بستري ميشوند در واحد اورژانس قراردارند. خدمات ارائه شده در اين واحد همانند بستري ميباشد با اين تفاوت كه سازمان هاي بيمه گر خدمات انرا به عنوان خدمات سرپايي ميپذيرند. تحقق درامد اورژانس همانند بستري در زمان ترخيص ميباشد  و سند حسابداري ذيل ثبت ميشود :</a:t>
            </a:r>
          </a:p>
          <a:p>
            <a:pPr marL="68580" indent="0" algn="just">
              <a:lnSpc>
                <a:spcPct val="200000"/>
              </a:lnSpc>
              <a:buNone/>
            </a:pPr>
            <a:endParaRPr lang="fa-IR" dirty="0">
              <a:cs typeface="B Zar" pitchFamily="2" charset="-78"/>
            </a:endParaRPr>
          </a:p>
          <a:p>
            <a:pPr marL="68580" indent="0" algn="just">
              <a:lnSpc>
                <a:spcPct val="200000"/>
              </a:lnSpc>
              <a:buNone/>
            </a:pPr>
            <a:r>
              <a:rPr lang="fa-IR" dirty="0" smtClean="0">
                <a:cs typeface="B Zar" pitchFamily="2" charset="-78"/>
              </a:rPr>
              <a:t>.</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
        <p:nvSpPr>
          <p:cNvPr id="4" name="TextBox 3"/>
          <p:cNvSpPr txBox="1"/>
          <p:nvPr/>
        </p:nvSpPr>
        <p:spPr>
          <a:xfrm>
            <a:off x="971600" y="4797152"/>
            <a:ext cx="698477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(مركز هزينه اورژانس)	</a:t>
            </a:r>
            <a:r>
              <a:rPr lang="en-US" sz="1050" dirty="0"/>
              <a:t> </a:t>
            </a:r>
            <a:r>
              <a:rPr lang="en-US" dirty="0" smtClean="0"/>
              <a:t>XXX</a:t>
            </a:r>
            <a:endParaRPr lang="fa-IR" dirty="0" smtClean="0"/>
          </a:p>
          <a:p>
            <a:pPr algn="r" rtl="1"/>
            <a:r>
              <a:rPr lang="fa-IR" dirty="0"/>
              <a:t> </a:t>
            </a:r>
            <a:r>
              <a:rPr lang="fa-IR" dirty="0" smtClean="0"/>
              <a:t>  درآمد خدمات درماني – سرپايي – </a:t>
            </a:r>
            <a:r>
              <a:rPr lang="fa-IR" sz="1600" dirty="0" smtClean="0"/>
              <a:t>سرفصلهاي مختلف </a:t>
            </a:r>
            <a:r>
              <a:rPr lang="fa-IR" sz="800" dirty="0" smtClean="0"/>
              <a:t>(مركز هزينه اورژانس)            </a:t>
            </a:r>
            <a:r>
              <a:rPr lang="en-US" dirty="0" smtClean="0"/>
              <a:t>XXX</a:t>
            </a:r>
            <a:endParaRPr lang="fa-IR" dirty="0"/>
          </a:p>
        </p:txBody>
      </p:sp>
    </p:spTree>
    <p:extLst>
      <p:ext uri="{BB962C8B-B14F-4D97-AF65-F5344CB8AC3E}">
        <p14:creationId xmlns:p14="http://schemas.microsoft.com/office/powerpoint/2010/main" val="3640301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b="1" dirty="0" smtClean="0">
                <a:cs typeface="B Zar" pitchFamily="2" charset="-78"/>
              </a:rPr>
              <a:t>6- اقدامات سرپايي : </a:t>
            </a:r>
            <a:r>
              <a:rPr lang="fa-IR" dirty="0" smtClean="0">
                <a:cs typeface="B Zar" pitchFamily="2" charset="-78"/>
              </a:rPr>
              <a:t>در بيمارستان براي برخي بيماران در كلينيك ها خدماتي تحت عنوان اقدامات سرپايي (</a:t>
            </a:r>
            <a:r>
              <a:rPr lang="en-US" dirty="0" smtClean="0">
                <a:cs typeface="B Zar" pitchFamily="2" charset="-78"/>
              </a:rPr>
              <a:t>procedure</a:t>
            </a:r>
            <a:r>
              <a:rPr lang="fa-IR" dirty="0" smtClean="0">
                <a:cs typeface="B Zar" pitchFamily="2" charset="-78"/>
              </a:rPr>
              <a:t>)  مثل برداشتن خال ، وصل سرم ، تزريقات ، كچ گرفتن ، ترميم دندان و ... انجام ميگردد   كه اين نوع درآمدها پس از انجام تحقق مي يابد و سند حسابداري ذيل ثبت ميشود :</a:t>
            </a:r>
          </a:p>
          <a:p>
            <a:pPr marL="68580" indent="0" algn="just">
              <a:lnSpc>
                <a:spcPct val="200000"/>
              </a:lnSpc>
              <a:buNone/>
            </a:pPr>
            <a:endParaRPr lang="fa-IR" dirty="0">
              <a:cs typeface="B Zar" pitchFamily="2" charset="-78"/>
            </a:endParaRPr>
          </a:p>
          <a:p>
            <a:pPr marL="68580" indent="0" algn="just">
              <a:lnSpc>
                <a:spcPct val="200000"/>
              </a:lnSpc>
              <a:buNone/>
            </a:pPr>
            <a:r>
              <a:rPr lang="fa-IR" dirty="0" smtClean="0">
                <a:cs typeface="B Zar" pitchFamily="2" charset="-78"/>
              </a:rPr>
              <a:t>.</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
        <p:nvSpPr>
          <p:cNvPr id="4" name="TextBox 3"/>
          <p:cNvSpPr txBox="1"/>
          <p:nvPr/>
        </p:nvSpPr>
        <p:spPr>
          <a:xfrm>
            <a:off x="971600" y="4797152"/>
            <a:ext cx="698477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(مركز هزينه مربوطه)	</a:t>
            </a:r>
            <a:r>
              <a:rPr lang="en-US" sz="1050" dirty="0"/>
              <a:t> </a:t>
            </a:r>
            <a:r>
              <a:rPr lang="en-US" dirty="0" smtClean="0"/>
              <a:t>XXX</a:t>
            </a:r>
            <a:endParaRPr lang="fa-IR" dirty="0" smtClean="0"/>
          </a:p>
          <a:p>
            <a:pPr algn="r" rtl="1"/>
            <a:r>
              <a:rPr lang="fa-IR" dirty="0"/>
              <a:t> </a:t>
            </a:r>
            <a:r>
              <a:rPr lang="fa-IR" dirty="0" smtClean="0"/>
              <a:t>  درآمد خدمات درماني – سرپايي – </a:t>
            </a:r>
            <a:r>
              <a:rPr lang="fa-IR" sz="1600" dirty="0" smtClean="0"/>
              <a:t>اقدامات </a:t>
            </a:r>
            <a:r>
              <a:rPr lang="fa-IR" sz="800" dirty="0" smtClean="0"/>
              <a:t>(مركز هزينه مربوطه)            </a:t>
            </a:r>
            <a:r>
              <a:rPr lang="en-US" dirty="0" smtClean="0"/>
              <a:t>XXX</a:t>
            </a:r>
            <a:endParaRPr lang="fa-IR" dirty="0"/>
          </a:p>
        </p:txBody>
      </p:sp>
    </p:spTree>
    <p:extLst>
      <p:ext uri="{BB962C8B-B14F-4D97-AF65-F5344CB8AC3E}">
        <p14:creationId xmlns:p14="http://schemas.microsoft.com/office/powerpoint/2010/main" val="2718107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b="1" dirty="0" smtClean="0">
                <a:cs typeface="B Zar" pitchFamily="2" charset="-78"/>
              </a:rPr>
              <a:t>6- سرويس هاي كلينيكي و پاراكلينيكي: </a:t>
            </a:r>
            <a:r>
              <a:rPr lang="fa-IR" dirty="0" smtClean="0">
                <a:cs typeface="B Zar" pitchFamily="2" charset="-78"/>
              </a:rPr>
              <a:t>نمونه اين سرويس هاي ، سرويسهاي آزمايشگاه – تصويربرداري – اكو – نوارقلب – شنوايي سنجي و .. ميباشد و به طور كلي شامل سه مرحله پذيرش ، انجام و جوابدهي است و پس از جوابدهي درامد تحقق يافته تلقي شده و سند حسابداري ذيل ثبت ميشود :</a:t>
            </a:r>
          </a:p>
          <a:p>
            <a:pPr marL="68580" indent="0" algn="just">
              <a:lnSpc>
                <a:spcPct val="200000"/>
              </a:lnSpc>
              <a:buNone/>
            </a:pPr>
            <a:endParaRPr lang="fa-IR" dirty="0">
              <a:cs typeface="B Zar" pitchFamily="2" charset="-78"/>
            </a:endParaRPr>
          </a:p>
          <a:p>
            <a:pPr marL="68580" indent="0" algn="just">
              <a:lnSpc>
                <a:spcPct val="200000"/>
              </a:lnSpc>
              <a:buNone/>
            </a:pPr>
            <a:r>
              <a:rPr lang="fa-IR" dirty="0" smtClean="0">
                <a:cs typeface="B Zar" pitchFamily="2" charset="-78"/>
              </a:rPr>
              <a:t>.</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
        <p:nvSpPr>
          <p:cNvPr id="4" name="TextBox 3"/>
          <p:cNvSpPr txBox="1"/>
          <p:nvPr/>
        </p:nvSpPr>
        <p:spPr>
          <a:xfrm>
            <a:off x="971600" y="4653136"/>
            <a:ext cx="698477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(مركز هزينه مربوطه)	</a:t>
            </a:r>
            <a:r>
              <a:rPr lang="en-US" sz="1050" dirty="0"/>
              <a:t> </a:t>
            </a:r>
            <a:r>
              <a:rPr lang="en-US" dirty="0" smtClean="0"/>
              <a:t>XXX</a:t>
            </a:r>
            <a:endParaRPr lang="fa-IR" dirty="0" smtClean="0"/>
          </a:p>
          <a:p>
            <a:pPr algn="r" rtl="1"/>
            <a:r>
              <a:rPr lang="fa-IR" dirty="0"/>
              <a:t> </a:t>
            </a:r>
            <a:r>
              <a:rPr lang="fa-IR" dirty="0" smtClean="0"/>
              <a:t>  درآمد خدمات درماني – سرپايي – </a:t>
            </a:r>
            <a:r>
              <a:rPr lang="fa-IR" sz="1600" dirty="0" smtClean="0"/>
              <a:t>نام سرويس </a:t>
            </a:r>
            <a:r>
              <a:rPr lang="fa-IR" sz="800" dirty="0" smtClean="0"/>
              <a:t>(مركز هزينه مربوطه)            </a:t>
            </a:r>
            <a:r>
              <a:rPr lang="en-US" dirty="0" smtClean="0"/>
              <a:t>XXX</a:t>
            </a:r>
            <a:endParaRPr lang="fa-IR" dirty="0"/>
          </a:p>
        </p:txBody>
      </p:sp>
    </p:spTree>
    <p:extLst>
      <p:ext uri="{BB962C8B-B14F-4D97-AF65-F5344CB8AC3E}">
        <p14:creationId xmlns:p14="http://schemas.microsoft.com/office/powerpoint/2010/main" val="1756239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fontScale="90000"/>
          </a:bodyPr>
          <a:lstStyle/>
          <a:p>
            <a:pPr algn="just"/>
            <a:r>
              <a:rPr lang="fa-IR" dirty="0">
                <a:cs typeface="B Homa" pitchFamily="2" charset="-78"/>
              </a:rPr>
              <a:t>2- </a:t>
            </a:r>
            <a:r>
              <a:rPr lang="fa-IR" sz="3100" dirty="0">
                <a:cs typeface="B Homa" pitchFamily="2" charset="-78"/>
              </a:rPr>
              <a:t>تعديل درآمد در واحد اسناد پزشكي (خودكسوري)</a:t>
            </a:r>
          </a:p>
        </p:txBody>
      </p:sp>
      <p:sp>
        <p:nvSpPr>
          <p:cNvPr id="3" name="Content Placeholder 2"/>
          <p:cNvSpPr>
            <a:spLocks noGrp="1"/>
          </p:cNvSpPr>
          <p:nvPr>
            <p:ph idx="1"/>
          </p:nvPr>
        </p:nvSpPr>
        <p:spPr>
          <a:xfrm>
            <a:off x="827584" y="1628800"/>
            <a:ext cx="7344816" cy="4752528"/>
          </a:xfrm>
        </p:spPr>
        <p:txBody>
          <a:bodyPr>
            <a:normAutofit fontScale="92500"/>
          </a:bodyPr>
          <a:lstStyle/>
          <a:p>
            <a:pPr marL="68580" indent="0" algn="just">
              <a:lnSpc>
                <a:spcPct val="200000"/>
              </a:lnSpc>
              <a:buNone/>
            </a:pPr>
            <a:r>
              <a:rPr lang="fa-IR" dirty="0">
                <a:cs typeface="B Zar" pitchFamily="2" charset="-78"/>
              </a:rPr>
              <a:t>پس از تكميل ارائه خدمات به بيماران و معمولا در انتهاي هر ماه كليه اسناد مالي بيماران جهت وصول </a:t>
            </a:r>
            <a:r>
              <a:rPr lang="fa-IR" dirty="0" smtClean="0">
                <a:cs typeface="B Zar" pitchFamily="2" charset="-78"/>
              </a:rPr>
              <a:t>سهم سازمان هاي بيمه گر توسط واحد اسناد پزشكي گردآوري ، بررسي و ليست ميگردد. در اين واحد با توجه به اينكه هدف دريافت درآمد حداكثري از سازمان هاي بيمه گر و كمترين كسور توسط سازمان هاي بيمه گر ميباشد در هنگام بررسي برخي خدمات به صورتحساب بيماران افزوده و برخي نيز حذف يا تعديل ميگردد. اين عمل در بيمارستانهاي خوكسوري نام دارد.</a:t>
            </a:r>
            <a:endParaRPr lang="fa-IR" dirty="0">
              <a:cs typeface="B Zar" pitchFamily="2" charset="-78"/>
            </a:endParaRPr>
          </a:p>
          <a:p>
            <a:pPr marL="68580" indent="0" algn="just">
              <a:lnSpc>
                <a:spcPct val="200000"/>
              </a:lnSpc>
              <a:buNone/>
            </a:pPr>
            <a:endParaRPr lang="fa-IR" dirty="0">
              <a:cs typeface="B Zar" pitchFamily="2" charset="-78"/>
            </a:endParaRP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Tree>
    <p:extLst>
      <p:ext uri="{BB962C8B-B14F-4D97-AF65-F5344CB8AC3E}">
        <p14:creationId xmlns:p14="http://schemas.microsoft.com/office/powerpoint/2010/main" val="1196899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fontScale="90000"/>
          </a:bodyPr>
          <a:lstStyle/>
          <a:p>
            <a:pPr algn="just"/>
            <a:r>
              <a:rPr lang="fa-IR" dirty="0">
                <a:cs typeface="B Homa" pitchFamily="2" charset="-78"/>
              </a:rPr>
              <a:t>2- </a:t>
            </a:r>
            <a:r>
              <a:rPr lang="fa-IR" sz="3100" dirty="0">
                <a:cs typeface="B Homa" pitchFamily="2" charset="-78"/>
              </a:rPr>
              <a:t>تعديل درآمد در واحد اسناد پزشكي (خودكسوري)</a:t>
            </a: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dirty="0" smtClean="0">
                <a:cs typeface="B Zar" pitchFamily="2" charset="-78"/>
              </a:rPr>
              <a:t>در هنگام ارسال ليست تعديل شده به سازمان هاي بيمه گر ( اعم از بيمه اول يا بيمه دوم ) ثبت حسابداري تغييرات انجام شده توسط واحد اسناد پزشكي به شرح ذيل انجام ميگردد :</a:t>
            </a:r>
            <a:endParaRPr lang="fa-IR" dirty="0">
              <a:cs typeface="B Zar" pitchFamily="2" charset="-78"/>
            </a:endParaRPr>
          </a:p>
          <a:p>
            <a:pPr marL="68580" indent="0" algn="just">
              <a:lnSpc>
                <a:spcPct val="200000"/>
              </a:lnSpc>
              <a:buNone/>
            </a:pPr>
            <a:endParaRPr lang="fa-IR" dirty="0" smtClean="0">
              <a:cs typeface="B Zar" pitchFamily="2" charset="-78"/>
            </a:endParaRP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
        <p:nvSpPr>
          <p:cNvPr id="4" name="TextBox 3"/>
          <p:cNvSpPr txBox="1"/>
          <p:nvPr/>
        </p:nvSpPr>
        <p:spPr>
          <a:xfrm>
            <a:off x="971600" y="4653136"/>
            <a:ext cx="7416824" cy="646331"/>
          </a:xfrm>
          <a:prstGeom prst="rect">
            <a:avLst/>
          </a:prstGeom>
          <a:solidFill>
            <a:schemeClr val="accent1"/>
          </a:solidFill>
        </p:spPr>
        <p:txBody>
          <a:bodyPr wrap="square" rtlCol="1">
            <a:spAutoFit/>
          </a:bodyPr>
          <a:lstStyle/>
          <a:p>
            <a:pPr algn="r" rtl="1"/>
            <a:r>
              <a:rPr lang="fa-IR" dirty="0" smtClean="0"/>
              <a:t>برگشت از درآمد – تعديلات – نام سرويس </a:t>
            </a:r>
            <a:r>
              <a:rPr lang="fa-IR" sz="1050" dirty="0" smtClean="0"/>
              <a:t>(به تفكيك مراكز هزينه)	</a:t>
            </a:r>
            <a:r>
              <a:rPr lang="en-US" sz="1050" dirty="0"/>
              <a:t> </a:t>
            </a:r>
            <a:r>
              <a:rPr lang="en-US" dirty="0" smtClean="0"/>
              <a:t>XXX</a:t>
            </a:r>
            <a:endParaRPr lang="fa-IR" dirty="0" smtClean="0"/>
          </a:p>
          <a:p>
            <a:pPr algn="r" rtl="1"/>
            <a:r>
              <a:rPr lang="fa-IR" dirty="0"/>
              <a:t> </a:t>
            </a:r>
            <a:r>
              <a:rPr lang="fa-IR" dirty="0" smtClean="0"/>
              <a:t>    	حسابهاي </a:t>
            </a:r>
            <a:r>
              <a:rPr lang="fa-IR" dirty="0"/>
              <a:t>دريافتني تجاري – </a:t>
            </a:r>
            <a:r>
              <a:rPr lang="fa-IR" dirty="0" smtClean="0"/>
              <a:t>نام سازمان بيمه گر	 </a:t>
            </a:r>
            <a:r>
              <a:rPr lang="fa-IR" dirty="0"/>
              <a:t>	</a:t>
            </a:r>
            <a:r>
              <a:rPr lang="en-US" dirty="0"/>
              <a:t>XXX</a:t>
            </a:r>
            <a:endParaRPr lang="fa-IR" dirty="0"/>
          </a:p>
        </p:txBody>
      </p:sp>
    </p:spTree>
    <p:extLst>
      <p:ext uri="{BB962C8B-B14F-4D97-AF65-F5344CB8AC3E}">
        <p14:creationId xmlns:p14="http://schemas.microsoft.com/office/powerpoint/2010/main" val="1721175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a:cs typeface="B Homa" pitchFamily="2" charset="-78"/>
              </a:rPr>
              <a:t>2- </a:t>
            </a:r>
            <a:r>
              <a:rPr lang="fa-IR" sz="3100" dirty="0">
                <a:cs typeface="B Homa" pitchFamily="2" charset="-78"/>
              </a:rPr>
              <a:t>تعديل درآمد توسط سازمان هاي بيمه </a:t>
            </a:r>
            <a:r>
              <a:rPr lang="fa-IR" sz="3100" dirty="0" smtClean="0">
                <a:cs typeface="B Homa" pitchFamily="2" charset="-78"/>
              </a:rPr>
              <a:t>گر</a:t>
            </a:r>
            <a:endParaRPr lang="fa-IR" sz="3100"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sz="2000" dirty="0" smtClean="0">
                <a:cs typeface="B Zar" pitchFamily="2" charset="-78"/>
              </a:rPr>
              <a:t>با ارسال ليست هاي خدمات ارائه شده به بيماران به سازمان هاي بيمه گر اين سازمان با بررسي صورتحسابها نسبت به كسر برخي از خدمات اقدام ميكنند و پس از تعديل ليست ، وجه ليست تعديل شده به همراه ليست تعديلات را به بيمارستان ارسال ميكند. با دريافت وجه و ليست تعديلات اسناد حسابداري ذيل ثبت ميشود :</a:t>
            </a:r>
            <a:endParaRPr lang="fa-IR" sz="2000" dirty="0">
              <a:cs typeface="B Zar" pitchFamily="2" charset="-78"/>
            </a:endParaRPr>
          </a:p>
          <a:p>
            <a:pPr marL="68580" indent="0" algn="just">
              <a:lnSpc>
                <a:spcPct val="200000"/>
              </a:lnSpc>
              <a:buNone/>
            </a:pPr>
            <a:endParaRPr lang="fa-IR" sz="2000" dirty="0" smtClean="0">
              <a:cs typeface="B Zar" pitchFamily="2" charset="-78"/>
            </a:endParaRPr>
          </a:p>
          <a:p>
            <a:pPr marL="68580" indent="0" algn="just">
              <a:lnSpc>
                <a:spcPct val="200000"/>
              </a:lnSpc>
              <a:buNone/>
            </a:pPr>
            <a:r>
              <a:rPr lang="fa-IR" sz="2000" dirty="0" smtClean="0">
                <a:cs typeface="B Zar" pitchFamily="2" charset="-78"/>
              </a:rPr>
              <a:t>با ثبت سند حسابداري فوق مانده حسابهاي دريافتني از بيمه مذكور با مبلغ پرداختي يكسان ميشود </a:t>
            </a:r>
          </a:p>
          <a:p>
            <a:pPr marL="582930" indent="-514350" algn="just">
              <a:lnSpc>
                <a:spcPct val="200000"/>
              </a:lnSpc>
              <a:buFont typeface="+mj-lt"/>
              <a:buAutoNum type="arabicPeriod"/>
            </a:pPr>
            <a:endParaRPr lang="fa-IR" sz="2000" dirty="0" smtClean="0">
              <a:cs typeface="B Zar" pitchFamily="2" charset="-78"/>
            </a:endParaRPr>
          </a:p>
        </p:txBody>
      </p:sp>
      <p:sp>
        <p:nvSpPr>
          <p:cNvPr id="4" name="TextBox 3"/>
          <p:cNvSpPr txBox="1"/>
          <p:nvPr/>
        </p:nvSpPr>
        <p:spPr>
          <a:xfrm>
            <a:off x="827584" y="4113946"/>
            <a:ext cx="7416824" cy="646331"/>
          </a:xfrm>
          <a:prstGeom prst="rect">
            <a:avLst/>
          </a:prstGeom>
          <a:solidFill>
            <a:schemeClr val="accent1"/>
          </a:solidFill>
        </p:spPr>
        <p:txBody>
          <a:bodyPr wrap="square" rtlCol="1">
            <a:spAutoFit/>
          </a:bodyPr>
          <a:lstStyle/>
          <a:p>
            <a:pPr algn="r" rtl="1"/>
            <a:r>
              <a:rPr lang="fa-IR" dirty="0" smtClean="0"/>
              <a:t>برگشت از درآمد – كسوربيمه – نام سرويس </a:t>
            </a:r>
            <a:r>
              <a:rPr lang="fa-IR" sz="1050" dirty="0" smtClean="0"/>
              <a:t>(به تفكيك مراكز هزينه)	</a:t>
            </a:r>
            <a:r>
              <a:rPr lang="en-US" sz="1050" dirty="0"/>
              <a:t> </a:t>
            </a:r>
            <a:r>
              <a:rPr lang="en-US" dirty="0" smtClean="0"/>
              <a:t>XXX</a:t>
            </a:r>
            <a:endParaRPr lang="fa-IR" dirty="0" smtClean="0"/>
          </a:p>
          <a:p>
            <a:pPr algn="r" rtl="1"/>
            <a:r>
              <a:rPr lang="fa-IR" dirty="0"/>
              <a:t> </a:t>
            </a:r>
            <a:r>
              <a:rPr lang="fa-IR" dirty="0" smtClean="0"/>
              <a:t>    	حسابهاي </a:t>
            </a:r>
            <a:r>
              <a:rPr lang="fa-IR" dirty="0"/>
              <a:t>دريافتني تجاري – </a:t>
            </a:r>
            <a:r>
              <a:rPr lang="fa-IR" dirty="0" smtClean="0"/>
              <a:t>نام سازمان بيمه گر	 </a:t>
            </a:r>
            <a:r>
              <a:rPr lang="fa-IR" dirty="0"/>
              <a:t>	</a:t>
            </a:r>
            <a:r>
              <a:rPr lang="en-US" dirty="0"/>
              <a:t>XXX</a:t>
            </a:r>
            <a:endParaRPr lang="fa-IR" dirty="0"/>
          </a:p>
        </p:txBody>
      </p:sp>
      <p:sp>
        <p:nvSpPr>
          <p:cNvPr id="5" name="TextBox 4"/>
          <p:cNvSpPr txBox="1"/>
          <p:nvPr/>
        </p:nvSpPr>
        <p:spPr>
          <a:xfrm>
            <a:off x="969822" y="5445224"/>
            <a:ext cx="7416824" cy="646331"/>
          </a:xfrm>
          <a:prstGeom prst="rect">
            <a:avLst/>
          </a:prstGeom>
          <a:solidFill>
            <a:schemeClr val="accent1"/>
          </a:solidFill>
        </p:spPr>
        <p:txBody>
          <a:bodyPr wrap="square" rtlCol="1">
            <a:spAutoFit/>
          </a:bodyPr>
          <a:lstStyle/>
          <a:p>
            <a:pPr algn="r" rtl="1"/>
            <a:r>
              <a:rPr lang="fa-IR" dirty="0" smtClean="0"/>
              <a:t>بانك يا اسناد دريافتني 			</a:t>
            </a:r>
            <a:r>
              <a:rPr lang="fa-IR" sz="1050" dirty="0" smtClean="0"/>
              <a:t>	</a:t>
            </a:r>
            <a:r>
              <a:rPr lang="en-US" sz="1050" dirty="0"/>
              <a:t> </a:t>
            </a:r>
            <a:r>
              <a:rPr lang="en-US" dirty="0" smtClean="0"/>
              <a:t>XXX</a:t>
            </a:r>
            <a:endParaRPr lang="fa-IR" dirty="0" smtClean="0"/>
          </a:p>
          <a:p>
            <a:pPr algn="r" rtl="1"/>
            <a:r>
              <a:rPr lang="fa-IR" dirty="0"/>
              <a:t> </a:t>
            </a:r>
            <a:r>
              <a:rPr lang="fa-IR" dirty="0" smtClean="0"/>
              <a:t>    	حسابهاي </a:t>
            </a:r>
            <a:r>
              <a:rPr lang="fa-IR" dirty="0"/>
              <a:t>دريافتني تجاري – </a:t>
            </a:r>
            <a:r>
              <a:rPr lang="fa-IR" dirty="0" smtClean="0"/>
              <a:t>نام سازمان بيمه گر	 </a:t>
            </a:r>
            <a:r>
              <a:rPr lang="fa-IR" dirty="0"/>
              <a:t>	</a:t>
            </a:r>
            <a:r>
              <a:rPr lang="en-US" dirty="0"/>
              <a:t>XXX</a:t>
            </a:r>
            <a:endParaRPr lang="fa-IR" dirty="0"/>
          </a:p>
        </p:txBody>
      </p:sp>
    </p:spTree>
    <p:extLst>
      <p:ext uri="{BB962C8B-B14F-4D97-AF65-F5344CB8AC3E}">
        <p14:creationId xmlns:p14="http://schemas.microsoft.com/office/powerpoint/2010/main" val="4273710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گزارشگري درآمدها</a:t>
            </a:r>
            <a:endParaRPr lang="fa-IR" sz="3100"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sz="2000" dirty="0" smtClean="0">
                <a:cs typeface="B Titr" pitchFamily="2" charset="-78"/>
              </a:rPr>
              <a:t>1- به تفكيك سرويس ها :</a:t>
            </a:r>
          </a:p>
          <a:p>
            <a:pPr marL="68580" indent="0" algn="just">
              <a:lnSpc>
                <a:spcPct val="200000"/>
              </a:lnSpc>
              <a:buNone/>
            </a:pPr>
            <a:r>
              <a:rPr lang="fa-IR" sz="2000" dirty="0" smtClean="0">
                <a:cs typeface="B Zar" pitchFamily="2" charset="-78"/>
              </a:rPr>
              <a:t>با توجه به صدور اسناد حسابداري به روش گفته شده گزارش درآمدها در بازه هاي زماني مورد نظر به تفكيك سرويس ها و به شرح ذيل قابل ارائه است :</a:t>
            </a:r>
          </a:p>
          <a:p>
            <a:pPr marL="68580" indent="0" algn="just">
              <a:lnSpc>
                <a:spcPct val="200000"/>
              </a:lnSpc>
              <a:buNone/>
            </a:pPr>
            <a:endParaRPr lang="fa-IR" sz="2000" dirty="0">
              <a:cs typeface="B Zar" pitchFamily="2" charset="-78"/>
            </a:endParaRPr>
          </a:p>
          <a:p>
            <a:pPr marL="68580" indent="0" algn="just">
              <a:lnSpc>
                <a:spcPct val="200000"/>
              </a:lnSpc>
              <a:buNone/>
            </a:pPr>
            <a:endParaRPr lang="fa-IR" sz="2000" dirty="0" smtClean="0">
              <a:cs typeface="B Zar" pitchFamily="2" charset="-78"/>
            </a:endParaRPr>
          </a:p>
          <a:p>
            <a:pPr marL="582930" indent="-514350" algn="just">
              <a:lnSpc>
                <a:spcPct val="200000"/>
              </a:lnSpc>
              <a:buFont typeface="+mj-lt"/>
              <a:buAutoNum type="arabicPeriod"/>
            </a:pPr>
            <a:endParaRPr lang="fa-IR" sz="2000" dirty="0" smtClean="0">
              <a:cs typeface="B Zar" pitchFamily="2" charset="-78"/>
            </a:endParaRPr>
          </a:p>
          <a:p>
            <a:pPr algn="just">
              <a:lnSpc>
                <a:spcPct val="200000"/>
              </a:lnSpc>
            </a:pPr>
            <a:r>
              <a:rPr lang="fa-IR" sz="2000" dirty="0" smtClean="0">
                <a:cs typeface="B Zar" pitchFamily="2" charset="-78"/>
              </a:rPr>
              <a:t>درآمد تعديل شده برابر حاصل كل درآمد – خودكسوري – كسوربيمه ميباشد</a:t>
            </a:r>
          </a:p>
        </p:txBody>
      </p:sp>
      <p:graphicFrame>
        <p:nvGraphicFramePr>
          <p:cNvPr id="6" name="Table 5"/>
          <p:cNvGraphicFramePr>
            <a:graphicFrameLocks noGrp="1"/>
          </p:cNvGraphicFramePr>
          <p:nvPr>
            <p:extLst>
              <p:ext uri="{D42A27DB-BD31-4B8C-83A1-F6EECF244321}">
                <p14:modId xmlns:p14="http://schemas.microsoft.com/office/powerpoint/2010/main" val="1675087189"/>
              </p:ext>
            </p:extLst>
          </p:nvPr>
        </p:nvGraphicFramePr>
        <p:xfrm>
          <a:off x="611562" y="4005064"/>
          <a:ext cx="7560839" cy="1483360"/>
        </p:xfrm>
        <a:graphic>
          <a:graphicData uri="http://schemas.openxmlformats.org/drawingml/2006/table">
            <a:tbl>
              <a:tblPr rtl="1" firstRow="1" bandRow="1">
                <a:tableStyleId>{5C22544A-7EE6-4342-B048-85BDC9FD1C3A}</a:tableStyleId>
              </a:tblPr>
              <a:tblGrid>
                <a:gridCol w="1512168">
                  <a:extLst>
                    <a:ext uri="{9D8B030D-6E8A-4147-A177-3AD203B41FA5}">
                      <a16:colId xmlns:a16="http://schemas.microsoft.com/office/drawing/2014/main" val="20000"/>
                    </a:ext>
                  </a:extLst>
                </a:gridCol>
                <a:gridCol w="1178111">
                  <a:extLst>
                    <a:ext uri="{9D8B030D-6E8A-4147-A177-3AD203B41FA5}">
                      <a16:colId xmlns:a16="http://schemas.microsoft.com/office/drawing/2014/main" val="20001"/>
                    </a:ext>
                  </a:extLst>
                </a:gridCol>
                <a:gridCol w="1517849">
                  <a:extLst>
                    <a:ext uri="{9D8B030D-6E8A-4147-A177-3AD203B41FA5}">
                      <a16:colId xmlns:a16="http://schemas.microsoft.com/office/drawing/2014/main" val="20002"/>
                    </a:ext>
                  </a:extLst>
                </a:gridCol>
                <a:gridCol w="1331746">
                  <a:extLst>
                    <a:ext uri="{9D8B030D-6E8A-4147-A177-3AD203B41FA5}">
                      <a16:colId xmlns:a16="http://schemas.microsoft.com/office/drawing/2014/main" val="20003"/>
                    </a:ext>
                  </a:extLst>
                </a:gridCol>
                <a:gridCol w="2020965">
                  <a:extLst>
                    <a:ext uri="{9D8B030D-6E8A-4147-A177-3AD203B41FA5}">
                      <a16:colId xmlns:a16="http://schemas.microsoft.com/office/drawing/2014/main" val="20004"/>
                    </a:ext>
                  </a:extLst>
                </a:gridCol>
              </a:tblGrid>
              <a:tr h="370840">
                <a:tc>
                  <a:txBody>
                    <a:bodyPr/>
                    <a:lstStyle/>
                    <a:p>
                      <a:pPr rtl="1"/>
                      <a:r>
                        <a:rPr lang="fa-IR" dirty="0" smtClean="0"/>
                        <a:t>نام سرويس</a:t>
                      </a:r>
                      <a:endParaRPr lang="fa-IR" dirty="0"/>
                    </a:p>
                  </a:txBody>
                  <a:tcPr/>
                </a:tc>
                <a:tc>
                  <a:txBody>
                    <a:bodyPr/>
                    <a:lstStyle/>
                    <a:p>
                      <a:pPr rtl="1"/>
                      <a:r>
                        <a:rPr lang="fa-IR" dirty="0" smtClean="0"/>
                        <a:t>كل</a:t>
                      </a:r>
                      <a:r>
                        <a:rPr lang="fa-IR" baseline="0" dirty="0" smtClean="0"/>
                        <a:t> درآمد</a:t>
                      </a:r>
                      <a:endParaRPr lang="fa-IR" dirty="0"/>
                    </a:p>
                  </a:txBody>
                  <a:tcPr/>
                </a:tc>
                <a:tc>
                  <a:txBody>
                    <a:bodyPr/>
                    <a:lstStyle/>
                    <a:p>
                      <a:pPr rtl="1"/>
                      <a:r>
                        <a:rPr lang="fa-IR" dirty="0" smtClean="0"/>
                        <a:t>خودكسوري</a:t>
                      </a:r>
                      <a:endParaRPr lang="fa-IR" dirty="0"/>
                    </a:p>
                  </a:txBody>
                  <a:tcPr/>
                </a:tc>
                <a:tc>
                  <a:txBody>
                    <a:bodyPr/>
                    <a:lstStyle/>
                    <a:p>
                      <a:pPr rtl="1"/>
                      <a:r>
                        <a:rPr lang="fa-IR" dirty="0" smtClean="0"/>
                        <a:t>كسوربيمه</a:t>
                      </a:r>
                      <a:endParaRPr lang="fa-IR" dirty="0"/>
                    </a:p>
                  </a:txBody>
                  <a:tcPr/>
                </a:tc>
                <a:tc>
                  <a:txBody>
                    <a:bodyPr/>
                    <a:lstStyle/>
                    <a:p>
                      <a:pPr rtl="1"/>
                      <a:r>
                        <a:rPr lang="fa-IR" dirty="0" smtClean="0"/>
                        <a:t>درآمد</a:t>
                      </a:r>
                      <a:r>
                        <a:rPr lang="fa-IR" baseline="0" dirty="0" smtClean="0"/>
                        <a:t> تعديل شده</a:t>
                      </a:r>
                      <a:endParaRPr lang="fa-IR" dirty="0"/>
                    </a:p>
                  </a:txBody>
                  <a:tcPr/>
                </a:tc>
                <a:extLst>
                  <a:ext uri="{0D108BD9-81ED-4DB2-BD59-A6C34878D82A}">
                    <a16:rowId xmlns:a16="http://schemas.microsoft.com/office/drawing/2014/main" val="10000"/>
                  </a:ext>
                </a:extLst>
              </a:tr>
              <a:tr h="370840">
                <a:tc>
                  <a:txBody>
                    <a:bodyPr/>
                    <a:lstStyle/>
                    <a:p>
                      <a:pPr rtl="1"/>
                      <a:endParaRPr lang="fa-IR" dirty="0"/>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extLst>
                  <a:ext uri="{0D108BD9-81ED-4DB2-BD59-A6C34878D82A}">
                    <a16:rowId xmlns:a16="http://schemas.microsoft.com/office/drawing/2014/main" val="10001"/>
                  </a:ext>
                </a:extLst>
              </a:tr>
              <a:tr h="3708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extLst>
                  <a:ext uri="{0D108BD9-81ED-4DB2-BD59-A6C34878D82A}">
                    <a16:rowId xmlns:a16="http://schemas.microsoft.com/office/drawing/2014/main" val="10002"/>
                  </a:ext>
                </a:extLst>
              </a:tr>
              <a:tr h="3708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42115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lstStyle/>
          <a:p>
            <a:pPr algn="just"/>
            <a:r>
              <a:rPr lang="fa-IR" dirty="0" smtClean="0">
                <a:cs typeface="B Homa" pitchFamily="2" charset="-78"/>
              </a:rPr>
              <a:t>مقدمه</a:t>
            </a:r>
            <a:endParaRPr lang="fa-IR" dirty="0">
              <a:cs typeface="B Homa" pitchFamily="2" charset="-78"/>
            </a:endParaRPr>
          </a:p>
        </p:txBody>
      </p:sp>
      <p:sp>
        <p:nvSpPr>
          <p:cNvPr id="3" name="Content Placeholder 2"/>
          <p:cNvSpPr>
            <a:spLocks noGrp="1"/>
          </p:cNvSpPr>
          <p:nvPr>
            <p:ph idx="1"/>
          </p:nvPr>
        </p:nvSpPr>
        <p:spPr>
          <a:xfrm>
            <a:off x="827584" y="1628800"/>
            <a:ext cx="7344816" cy="4536504"/>
          </a:xfrm>
        </p:spPr>
        <p:txBody>
          <a:bodyPr>
            <a:normAutofit/>
          </a:bodyPr>
          <a:lstStyle/>
          <a:p>
            <a:pPr algn="just">
              <a:lnSpc>
                <a:spcPct val="160000"/>
              </a:lnSpc>
            </a:pPr>
            <a:r>
              <a:rPr lang="fa-IR" dirty="0">
                <a:cs typeface="B Zar" pitchFamily="2" charset="-78"/>
              </a:rPr>
              <a:t>بنابر تعريف‌ ارائه‌ شده‌ در فصل‌ سوم‌ مفاهيم‌ نظري‌ گزارشگري‌ مالي‌، درآمد عبارت‌ است‌ از افزايش‌ در حقوق‌ صاحبان‌ سرمايه‌ بجز مواردي‌ كه‌ به‌ آورده‌ صاحبان‌ سرمايه‌ مربوط‌ مي‌شود. مفهوم‌ درآمد، هر دو گروه‌ ” درآمد عملياتي‌“ و ” درآمد غيرعملياتي“ را در برمي‌گيرد. </a:t>
            </a:r>
            <a:endParaRPr lang="fa-IR" dirty="0" smtClean="0">
              <a:cs typeface="B Zar" pitchFamily="2" charset="-78"/>
            </a:endParaRPr>
          </a:p>
          <a:p>
            <a:pPr algn="just">
              <a:lnSpc>
                <a:spcPct val="160000"/>
              </a:lnSpc>
            </a:pPr>
            <a:r>
              <a:rPr lang="fa-IR" dirty="0" smtClean="0">
                <a:cs typeface="B Zar" pitchFamily="2" charset="-78"/>
              </a:rPr>
              <a:t>درآمـد </a:t>
            </a:r>
            <a:r>
              <a:rPr lang="fa-IR" dirty="0">
                <a:cs typeface="B Zar" pitchFamily="2" charset="-78"/>
              </a:rPr>
              <a:t>عملياتي‌ عبـارت‌ از درآمدي‌ است‌ كـه‌ از فعاليتهاي‌ اصلي‌ و مستمر واحد تجاري‌ حاصل‌ مي‌گردد و با عناوين‌ مختلفي‌ از قبيل‌ فروش‌، حق‌الزحمه‌، سود تضمين‌ شده‌، سود سهام‌ و حق امتياز مورد اشاره‌ قرار مي‌گيرد.</a:t>
            </a:r>
          </a:p>
        </p:txBody>
      </p:sp>
    </p:spTree>
    <p:extLst>
      <p:ext uri="{BB962C8B-B14F-4D97-AF65-F5344CB8AC3E}">
        <p14:creationId xmlns:p14="http://schemas.microsoft.com/office/powerpoint/2010/main" val="4146843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گزارشگري درآمدها</a:t>
            </a:r>
            <a:endParaRPr lang="fa-IR" sz="3100"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20000"/>
          </a:bodyPr>
          <a:lstStyle/>
          <a:p>
            <a:pPr marL="68580" indent="0" algn="just">
              <a:lnSpc>
                <a:spcPct val="200000"/>
              </a:lnSpc>
              <a:buNone/>
            </a:pPr>
            <a:r>
              <a:rPr lang="fa-IR" sz="2000" smtClean="0">
                <a:cs typeface="B Titr" pitchFamily="2" charset="-78"/>
              </a:rPr>
              <a:t>2- </a:t>
            </a:r>
            <a:r>
              <a:rPr lang="fa-IR" sz="2000" dirty="0" smtClean="0">
                <a:cs typeface="B Titr" pitchFamily="2" charset="-78"/>
              </a:rPr>
              <a:t>به تفكيك مراكز هزينه :</a:t>
            </a:r>
          </a:p>
          <a:p>
            <a:pPr marL="68580" indent="0" algn="just">
              <a:lnSpc>
                <a:spcPct val="200000"/>
              </a:lnSpc>
              <a:buNone/>
            </a:pPr>
            <a:r>
              <a:rPr lang="fa-IR" sz="2000" dirty="0" smtClean="0">
                <a:cs typeface="B Zar" pitchFamily="2" charset="-78"/>
              </a:rPr>
              <a:t>با توجه به اينكه در بررسي هاي مديريتي و قابليت مقايسه با بهاي تمام شده خدمات درماني در هر مركز هزينه ، درآمدها نيز به تفكيك مراكز هزينه مورد نياز ميباشد با توجه به نحوه صدور اسناد به روش هاي گفته شده امكان تهيه گزارش ذيل نيز وجود دارد :</a:t>
            </a:r>
          </a:p>
          <a:p>
            <a:pPr marL="68580" indent="0" algn="just">
              <a:lnSpc>
                <a:spcPct val="200000"/>
              </a:lnSpc>
              <a:buNone/>
            </a:pPr>
            <a:endParaRPr lang="fa-IR" sz="2000" dirty="0">
              <a:cs typeface="B Zar" pitchFamily="2" charset="-78"/>
            </a:endParaRPr>
          </a:p>
          <a:p>
            <a:pPr marL="68580" indent="0" algn="just">
              <a:lnSpc>
                <a:spcPct val="200000"/>
              </a:lnSpc>
              <a:buNone/>
            </a:pPr>
            <a:endParaRPr lang="fa-IR" sz="2000" dirty="0" smtClean="0">
              <a:cs typeface="B Zar" pitchFamily="2" charset="-78"/>
            </a:endParaRPr>
          </a:p>
          <a:p>
            <a:pPr marL="582930" indent="-514350" algn="just">
              <a:lnSpc>
                <a:spcPct val="200000"/>
              </a:lnSpc>
              <a:buFont typeface="+mj-lt"/>
              <a:buAutoNum type="arabicPeriod"/>
            </a:pPr>
            <a:endParaRPr lang="fa-IR" sz="2000" dirty="0" smtClean="0">
              <a:cs typeface="B Zar" pitchFamily="2" charset="-78"/>
            </a:endParaRPr>
          </a:p>
          <a:p>
            <a:pPr algn="just">
              <a:lnSpc>
                <a:spcPct val="200000"/>
              </a:lnSpc>
            </a:pPr>
            <a:r>
              <a:rPr lang="fa-IR" sz="2000" dirty="0" smtClean="0">
                <a:cs typeface="B Zar" pitchFamily="2" charset="-78"/>
              </a:rPr>
              <a:t>درآمد خالص برابر حاصل كل درآمد – خودكسوري – كسوربيمه – تخفيفات ميباشد</a:t>
            </a:r>
          </a:p>
        </p:txBody>
      </p:sp>
      <p:graphicFrame>
        <p:nvGraphicFramePr>
          <p:cNvPr id="6" name="Table 5"/>
          <p:cNvGraphicFramePr>
            <a:graphicFrameLocks noGrp="1"/>
          </p:cNvGraphicFramePr>
          <p:nvPr>
            <p:extLst>
              <p:ext uri="{D42A27DB-BD31-4B8C-83A1-F6EECF244321}">
                <p14:modId xmlns:p14="http://schemas.microsoft.com/office/powerpoint/2010/main" val="2440061178"/>
              </p:ext>
            </p:extLst>
          </p:nvPr>
        </p:nvGraphicFramePr>
        <p:xfrm>
          <a:off x="827584" y="4005064"/>
          <a:ext cx="7344815" cy="1554480"/>
        </p:xfrm>
        <a:graphic>
          <a:graphicData uri="http://schemas.openxmlformats.org/drawingml/2006/table">
            <a:tbl>
              <a:tblPr rtl="1" firstRow="1" bandRow="1">
                <a:tableStyleId>{5C22544A-7EE6-4342-B048-85BDC9FD1C3A}</a:tableStyleId>
              </a:tblPr>
              <a:tblGrid>
                <a:gridCol w="1285763">
                  <a:extLst>
                    <a:ext uri="{9D8B030D-6E8A-4147-A177-3AD203B41FA5}">
                      <a16:colId xmlns:a16="http://schemas.microsoft.com/office/drawing/2014/main" val="20000"/>
                    </a:ext>
                  </a:extLst>
                </a:gridCol>
                <a:gridCol w="917812">
                  <a:extLst>
                    <a:ext uri="{9D8B030D-6E8A-4147-A177-3AD203B41FA5}">
                      <a16:colId xmlns:a16="http://schemas.microsoft.com/office/drawing/2014/main" val="20001"/>
                    </a:ext>
                  </a:extLst>
                </a:gridCol>
                <a:gridCol w="1122148">
                  <a:extLst>
                    <a:ext uri="{9D8B030D-6E8A-4147-A177-3AD203B41FA5}">
                      <a16:colId xmlns:a16="http://schemas.microsoft.com/office/drawing/2014/main" val="20002"/>
                    </a:ext>
                  </a:extLst>
                </a:gridCol>
                <a:gridCol w="1192488">
                  <a:extLst>
                    <a:ext uri="{9D8B030D-6E8A-4147-A177-3AD203B41FA5}">
                      <a16:colId xmlns:a16="http://schemas.microsoft.com/office/drawing/2014/main" val="20003"/>
                    </a:ext>
                  </a:extLst>
                </a:gridCol>
                <a:gridCol w="1237710">
                  <a:extLst>
                    <a:ext uri="{9D8B030D-6E8A-4147-A177-3AD203B41FA5}">
                      <a16:colId xmlns:a16="http://schemas.microsoft.com/office/drawing/2014/main" val="20004"/>
                    </a:ext>
                  </a:extLst>
                </a:gridCol>
                <a:gridCol w="1588894">
                  <a:extLst>
                    <a:ext uri="{9D8B030D-6E8A-4147-A177-3AD203B41FA5}">
                      <a16:colId xmlns:a16="http://schemas.microsoft.com/office/drawing/2014/main" val="20005"/>
                    </a:ext>
                  </a:extLst>
                </a:gridCol>
              </a:tblGrid>
              <a:tr h="457200">
                <a:tc>
                  <a:txBody>
                    <a:bodyPr/>
                    <a:lstStyle/>
                    <a:p>
                      <a:pPr rtl="1"/>
                      <a:r>
                        <a:rPr lang="fa-IR" sz="1200" dirty="0" smtClean="0"/>
                        <a:t>نام مركز هزينه</a:t>
                      </a:r>
                      <a:endParaRPr lang="fa-IR" sz="1200" dirty="0"/>
                    </a:p>
                  </a:txBody>
                  <a:tcPr/>
                </a:tc>
                <a:tc>
                  <a:txBody>
                    <a:bodyPr/>
                    <a:lstStyle/>
                    <a:p>
                      <a:pPr rtl="1"/>
                      <a:r>
                        <a:rPr lang="fa-IR" sz="1200" dirty="0" smtClean="0"/>
                        <a:t>كل</a:t>
                      </a:r>
                      <a:r>
                        <a:rPr lang="fa-IR" sz="1200" baseline="0" dirty="0" smtClean="0"/>
                        <a:t> درآمد</a:t>
                      </a:r>
                      <a:endParaRPr lang="fa-IR" sz="1200" dirty="0"/>
                    </a:p>
                  </a:txBody>
                  <a:tcPr/>
                </a:tc>
                <a:tc>
                  <a:txBody>
                    <a:bodyPr/>
                    <a:lstStyle/>
                    <a:p>
                      <a:pPr rtl="1"/>
                      <a:r>
                        <a:rPr lang="fa-IR" sz="1200" dirty="0" smtClean="0"/>
                        <a:t>خودكسوري</a:t>
                      </a:r>
                      <a:endParaRPr lang="fa-IR" sz="1200" dirty="0"/>
                    </a:p>
                  </a:txBody>
                  <a:tcPr/>
                </a:tc>
                <a:tc>
                  <a:txBody>
                    <a:bodyPr/>
                    <a:lstStyle/>
                    <a:p>
                      <a:pPr rtl="1"/>
                      <a:r>
                        <a:rPr lang="fa-IR" sz="1200" dirty="0" smtClean="0"/>
                        <a:t>كسوربيمه</a:t>
                      </a:r>
                      <a:endParaRPr lang="fa-IR" sz="1200" dirty="0"/>
                    </a:p>
                  </a:txBody>
                  <a:tcPr/>
                </a:tc>
                <a:tc>
                  <a:txBody>
                    <a:bodyPr/>
                    <a:lstStyle/>
                    <a:p>
                      <a:pPr rtl="1"/>
                      <a:r>
                        <a:rPr lang="fa-IR" sz="1200" dirty="0" smtClean="0"/>
                        <a:t>تخفيفات</a:t>
                      </a:r>
                      <a:endParaRPr lang="fa-IR" sz="1200" dirty="0"/>
                    </a:p>
                  </a:txBody>
                  <a:tcPr/>
                </a:tc>
                <a:tc>
                  <a:txBody>
                    <a:bodyPr/>
                    <a:lstStyle/>
                    <a:p>
                      <a:pPr rtl="1"/>
                      <a:r>
                        <a:rPr lang="fa-IR" sz="1200" dirty="0" smtClean="0"/>
                        <a:t>درآمد خالص</a:t>
                      </a:r>
                      <a:endParaRPr lang="fa-IR" sz="1200" dirty="0"/>
                    </a:p>
                  </a:txBody>
                  <a:tcPr/>
                </a:tc>
                <a:extLst>
                  <a:ext uri="{0D108BD9-81ED-4DB2-BD59-A6C34878D82A}">
                    <a16:rowId xmlns:a16="http://schemas.microsoft.com/office/drawing/2014/main" val="10000"/>
                  </a:ext>
                </a:extLst>
              </a:tr>
              <a:tr h="360040">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extLst>
                  <a:ext uri="{0D108BD9-81ED-4DB2-BD59-A6C34878D82A}">
                    <a16:rowId xmlns:a16="http://schemas.microsoft.com/office/drawing/2014/main" val="10001"/>
                  </a:ext>
                </a:extLst>
              </a:tr>
              <a:tr h="3600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extLst>
                  <a:ext uri="{0D108BD9-81ED-4DB2-BD59-A6C34878D82A}">
                    <a16:rowId xmlns:a16="http://schemas.microsoft.com/office/drawing/2014/main" val="10002"/>
                  </a:ext>
                </a:extLst>
              </a:tr>
              <a:tr h="3600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18792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9752" y="2060848"/>
            <a:ext cx="4392488" cy="2800767"/>
          </a:xfrm>
          <a:prstGeom prst="rect">
            <a:avLst/>
          </a:prstGeom>
          <a:noFill/>
        </p:spPr>
        <p:txBody>
          <a:bodyPr wrap="square" rtlCol="1">
            <a:spAutoFit/>
          </a:bodyPr>
          <a:lstStyle/>
          <a:p>
            <a:pPr algn="ctr"/>
            <a:r>
              <a:rPr lang="fa-IR" sz="4800" b="1" dirty="0" smtClean="0">
                <a:cs typeface="Andalus" pitchFamily="2" charset="-78"/>
              </a:rPr>
              <a:t>هوالشافي</a:t>
            </a:r>
          </a:p>
          <a:p>
            <a:endParaRPr lang="fa-IR" dirty="0"/>
          </a:p>
          <a:p>
            <a:pPr algn="ctr"/>
            <a:r>
              <a:rPr lang="fa-IR" dirty="0" smtClean="0"/>
              <a:t>(او درمانگر است )</a:t>
            </a:r>
          </a:p>
          <a:p>
            <a:endParaRPr lang="fa-IR" dirty="0"/>
          </a:p>
          <a:p>
            <a:endParaRPr lang="fa-IR" dirty="0" smtClean="0"/>
          </a:p>
          <a:p>
            <a:endParaRPr lang="fa-IR" dirty="0"/>
          </a:p>
          <a:p>
            <a:endParaRPr lang="fa-IR" dirty="0" smtClean="0"/>
          </a:p>
          <a:p>
            <a:pPr algn="ctr"/>
            <a:r>
              <a:rPr lang="fa-IR" sz="2000" dirty="0" smtClean="0">
                <a:cs typeface="B Homa" pitchFamily="2" charset="-78"/>
              </a:rPr>
              <a:t>پايان</a:t>
            </a:r>
            <a:endParaRPr lang="fa-IR" sz="2000" dirty="0">
              <a:cs typeface="B Homa" pitchFamily="2" charset="-78"/>
            </a:endParaRPr>
          </a:p>
        </p:txBody>
      </p:sp>
    </p:spTree>
    <p:extLst>
      <p:ext uri="{BB962C8B-B14F-4D97-AF65-F5344CB8AC3E}">
        <p14:creationId xmlns:p14="http://schemas.microsoft.com/office/powerpoint/2010/main" val="3616559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lstStyle/>
          <a:p>
            <a:pPr algn="just"/>
            <a:r>
              <a:rPr lang="fa-IR" dirty="0" smtClean="0">
                <a:cs typeface="B Homa" pitchFamily="2" charset="-78"/>
              </a:rPr>
              <a:t>طبقه بندي درآمدها در بيمارستان</a:t>
            </a:r>
            <a:endParaRPr lang="fa-IR" dirty="0">
              <a:cs typeface="B Homa" pitchFamily="2" charset="-78"/>
            </a:endParaRPr>
          </a:p>
        </p:txBody>
      </p:sp>
      <p:sp>
        <p:nvSpPr>
          <p:cNvPr id="3" name="Content Placeholder 2"/>
          <p:cNvSpPr>
            <a:spLocks noGrp="1"/>
          </p:cNvSpPr>
          <p:nvPr>
            <p:ph idx="1"/>
          </p:nvPr>
        </p:nvSpPr>
        <p:spPr>
          <a:xfrm>
            <a:off x="827584" y="1628800"/>
            <a:ext cx="7344816" cy="4536504"/>
          </a:xfrm>
        </p:spPr>
        <p:txBody>
          <a:bodyPr>
            <a:normAutofit/>
          </a:bodyPr>
          <a:lstStyle/>
          <a:p>
            <a:pPr algn="just">
              <a:lnSpc>
                <a:spcPct val="160000"/>
              </a:lnSpc>
            </a:pPr>
            <a:r>
              <a:rPr lang="fa-IR" dirty="0" smtClean="0">
                <a:cs typeface="B Zar" pitchFamily="2" charset="-78"/>
              </a:rPr>
              <a:t>از لحاظ درماني:   </a:t>
            </a:r>
          </a:p>
          <a:p>
            <a:pPr marL="68580" indent="0" algn="just">
              <a:lnSpc>
                <a:spcPct val="160000"/>
              </a:lnSpc>
              <a:buNone/>
            </a:pPr>
            <a:r>
              <a:rPr lang="fa-IR" dirty="0" smtClean="0">
                <a:cs typeface="B Zar" pitchFamily="2" charset="-78"/>
              </a:rPr>
              <a:t> 1- سرويس هاي تشخيصي : مانند ويزيت، آزمايشگاه، تصويربرداري، آنژيوگرافي، اكو  و ... كه در آن پزشك معالج به تشخيص بيماري ميپردازد.</a:t>
            </a:r>
          </a:p>
          <a:p>
            <a:pPr marL="68580" indent="0" algn="just">
              <a:lnSpc>
                <a:spcPct val="160000"/>
              </a:lnSpc>
              <a:buNone/>
            </a:pPr>
            <a:r>
              <a:rPr lang="fa-IR" dirty="0" smtClean="0">
                <a:cs typeface="B Zar" pitchFamily="2" charset="-78"/>
              </a:rPr>
              <a:t>2- سرويس هاي درماني :  مانند آنژيوپلاستي، دندانپزشكي، اقدامات جراحي  و ... كه در آن پزشك معالج به درمان بيماري ها ميپردازد.</a:t>
            </a:r>
          </a:p>
          <a:p>
            <a:pPr marL="68580" indent="0" algn="just">
              <a:lnSpc>
                <a:spcPct val="160000"/>
              </a:lnSpc>
              <a:buNone/>
            </a:pPr>
            <a:r>
              <a:rPr lang="fa-IR" dirty="0" smtClean="0">
                <a:cs typeface="B Zar" pitchFamily="2" charset="-78"/>
              </a:rPr>
              <a:t>3- سرويس هاي تشخيصي - درماني : مانند آندسكوپي، كولونوسكوپي، طب هسته اي و ... كه در آن  عمل تشخيص و درمان توامان انجام ميشود.</a:t>
            </a:r>
          </a:p>
        </p:txBody>
      </p:sp>
    </p:spTree>
    <p:extLst>
      <p:ext uri="{BB962C8B-B14F-4D97-AF65-F5344CB8AC3E}">
        <p14:creationId xmlns:p14="http://schemas.microsoft.com/office/powerpoint/2010/main" val="4053661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lstStyle/>
          <a:p>
            <a:pPr algn="just"/>
            <a:r>
              <a:rPr lang="fa-IR" dirty="0" smtClean="0">
                <a:cs typeface="B Homa" pitchFamily="2" charset="-78"/>
              </a:rPr>
              <a:t>طبقه بندي درآمدها در بيمارستان</a:t>
            </a:r>
            <a:endParaRPr lang="fa-IR" dirty="0">
              <a:cs typeface="B Homa" pitchFamily="2" charset="-78"/>
            </a:endParaRPr>
          </a:p>
        </p:txBody>
      </p:sp>
      <p:sp>
        <p:nvSpPr>
          <p:cNvPr id="3" name="Content Placeholder 2"/>
          <p:cNvSpPr>
            <a:spLocks noGrp="1"/>
          </p:cNvSpPr>
          <p:nvPr>
            <p:ph idx="1"/>
          </p:nvPr>
        </p:nvSpPr>
        <p:spPr>
          <a:xfrm>
            <a:off x="827584" y="1628800"/>
            <a:ext cx="7344816" cy="4536504"/>
          </a:xfrm>
        </p:spPr>
        <p:txBody>
          <a:bodyPr>
            <a:normAutofit/>
          </a:bodyPr>
          <a:lstStyle/>
          <a:p>
            <a:pPr algn="just">
              <a:lnSpc>
                <a:spcPct val="160000"/>
              </a:lnSpc>
            </a:pPr>
            <a:r>
              <a:rPr lang="fa-IR" dirty="0" smtClean="0">
                <a:cs typeface="B Zar" pitchFamily="2" charset="-78"/>
              </a:rPr>
              <a:t>از لحاظ نحوه ارائه خدمات :   </a:t>
            </a:r>
          </a:p>
          <a:p>
            <a:pPr marL="68580" indent="0" algn="just">
              <a:lnSpc>
                <a:spcPct val="160000"/>
              </a:lnSpc>
              <a:buNone/>
            </a:pPr>
            <a:r>
              <a:rPr lang="fa-IR" dirty="0" smtClean="0">
                <a:cs typeface="B Zar" pitchFamily="2" charset="-78"/>
              </a:rPr>
              <a:t>خدمات ارائه شده در بيمارستان با توجه به ماهيت درماني و نحوه ارائه آن و همچنين بازه زماني و نحوه تحقق  به دسته هاي زير تقسيم بندي ميشود :</a:t>
            </a:r>
          </a:p>
          <a:p>
            <a:pPr marL="68580" indent="0" algn="just">
              <a:lnSpc>
                <a:spcPct val="160000"/>
              </a:lnSpc>
              <a:buNone/>
            </a:pPr>
            <a:r>
              <a:rPr lang="fa-IR" dirty="0" smtClean="0">
                <a:cs typeface="B Zar" pitchFamily="2" charset="-78"/>
              </a:rPr>
              <a:t>1- ويزيت 	2- دارو سرپايي	3- لوازم سرپايي	4-ترخيص بستري</a:t>
            </a:r>
          </a:p>
          <a:p>
            <a:pPr marL="68580" indent="0" algn="just">
              <a:lnSpc>
                <a:spcPct val="160000"/>
              </a:lnSpc>
              <a:buNone/>
            </a:pPr>
            <a:r>
              <a:rPr lang="fa-IR" dirty="0" smtClean="0">
                <a:cs typeface="B Zar" pitchFamily="2" charset="-78"/>
              </a:rPr>
              <a:t>5- ترخيص اورژانس	7- اقدامات سرپايي		8- سرويس هاي پاراكلينيكي و كلينيك</a:t>
            </a:r>
          </a:p>
        </p:txBody>
      </p:sp>
    </p:spTree>
    <p:extLst>
      <p:ext uri="{BB962C8B-B14F-4D97-AF65-F5344CB8AC3E}">
        <p14:creationId xmlns:p14="http://schemas.microsoft.com/office/powerpoint/2010/main" val="2471123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fontScale="90000"/>
          </a:bodyPr>
          <a:lstStyle/>
          <a:p>
            <a:pPr algn="just"/>
            <a:r>
              <a:rPr lang="fa-IR" dirty="0" smtClean="0">
                <a:cs typeface="B Homa" pitchFamily="2" charset="-78"/>
              </a:rPr>
              <a:t>اجزاي تشكيل دهنده درآمد در بيمارستان</a:t>
            </a:r>
            <a:endParaRPr lang="fa-IR" dirty="0">
              <a:cs typeface="B Homa" pitchFamily="2" charset="-78"/>
            </a:endParaRPr>
          </a:p>
        </p:txBody>
      </p:sp>
      <p:sp>
        <p:nvSpPr>
          <p:cNvPr id="3" name="Content Placeholder 2"/>
          <p:cNvSpPr>
            <a:spLocks noGrp="1"/>
          </p:cNvSpPr>
          <p:nvPr>
            <p:ph idx="1"/>
          </p:nvPr>
        </p:nvSpPr>
        <p:spPr>
          <a:xfrm>
            <a:off x="827584" y="1628800"/>
            <a:ext cx="7344816" cy="4536504"/>
          </a:xfrm>
        </p:spPr>
        <p:txBody>
          <a:bodyPr>
            <a:normAutofit/>
          </a:bodyPr>
          <a:lstStyle/>
          <a:p>
            <a:pPr marL="525780" indent="-457200" algn="just">
              <a:lnSpc>
                <a:spcPct val="160000"/>
              </a:lnSpc>
              <a:buFont typeface="+mj-lt"/>
              <a:buAutoNum type="arabicPeriod"/>
            </a:pPr>
            <a:r>
              <a:rPr lang="fa-IR" dirty="0" smtClean="0">
                <a:cs typeface="B Zar" pitchFamily="2" charset="-78"/>
              </a:rPr>
              <a:t>قيمت پايه : اين قيمت مورد تاييد وزارت بهداشت و درمان ميباشد و معمولا سازمان هاي بيمه گر اين نرخ را ملاك محاسبات خود قرار ميدهند.</a:t>
            </a:r>
          </a:p>
          <a:p>
            <a:pPr marL="525780" indent="-457200" algn="just">
              <a:lnSpc>
                <a:spcPct val="160000"/>
              </a:lnSpc>
              <a:buFont typeface="+mj-lt"/>
              <a:buAutoNum type="arabicPeriod"/>
            </a:pPr>
            <a:r>
              <a:rPr lang="fa-IR" dirty="0" smtClean="0">
                <a:cs typeface="B Zar" pitchFamily="2" charset="-78"/>
              </a:rPr>
              <a:t>قيمت تفاوت : مابه التفاوت قيمت پايه (قيمت دولتي) با قيمت خصوصي كه قيمت مورد تاييد سازمان نظام پزشكي است تحت عنوان قيمت تفاوت قرار ميگيرد.</a:t>
            </a:r>
          </a:p>
          <a:p>
            <a:pPr algn="just">
              <a:lnSpc>
                <a:spcPct val="160000"/>
              </a:lnSpc>
            </a:pPr>
            <a:r>
              <a:rPr lang="fa-IR" dirty="0" smtClean="0">
                <a:cs typeface="B Zar" pitchFamily="2" charset="-78"/>
              </a:rPr>
              <a:t>جمع قيمت پايه و تفاوت ، كل قيمت خدمات را تشكيل ميدهد.</a:t>
            </a:r>
          </a:p>
        </p:txBody>
      </p:sp>
    </p:spTree>
    <p:extLst>
      <p:ext uri="{BB962C8B-B14F-4D97-AF65-F5344CB8AC3E}">
        <p14:creationId xmlns:p14="http://schemas.microsoft.com/office/powerpoint/2010/main" val="152064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fontScale="90000"/>
          </a:bodyPr>
          <a:lstStyle/>
          <a:p>
            <a:pPr algn="just"/>
            <a:r>
              <a:rPr lang="fa-IR" dirty="0" smtClean="0">
                <a:cs typeface="B Homa" pitchFamily="2" charset="-78"/>
              </a:rPr>
              <a:t>اجزاي تشكيل دهنده درآمد در بيمارستان</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525780" indent="-457200" algn="just">
              <a:lnSpc>
                <a:spcPct val="160000"/>
              </a:lnSpc>
              <a:buFont typeface="+mj-lt"/>
              <a:buAutoNum type="arabicPeriod" startAt="3"/>
            </a:pPr>
            <a:r>
              <a:rPr lang="fa-IR" dirty="0" smtClean="0">
                <a:cs typeface="B Zar" pitchFamily="2" charset="-78"/>
              </a:rPr>
              <a:t>سهم بيمه اول : آن قسمت از مبلغ كل كه مورد تعهد بيمه اول (كه معمولا بيمه هاي اصلي ميباشند) را نشان ميدهد.</a:t>
            </a:r>
          </a:p>
          <a:p>
            <a:pPr marL="525780" indent="-457200" algn="just">
              <a:lnSpc>
                <a:spcPct val="160000"/>
              </a:lnSpc>
              <a:buFont typeface="+mj-lt"/>
              <a:buAutoNum type="arabicPeriod" startAt="3"/>
            </a:pPr>
            <a:r>
              <a:rPr lang="fa-IR" dirty="0" smtClean="0">
                <a:cs typeface="B Zar" pitchFamily="2" charset="-78"/>
              </a:rPr>
              <a:t>سهم بيمه دوم  (مكمل) : آن قسمت از مبلغ كل كه توسط بيمه اول تعهد نشده و بيمه دوم همه يا قسمتي از آنرا تعهد ميكند.</a:t>
            </a:r>
          </a:p>
          <a:p>
            <a:pPr marL="525780" indent="-457200" algn="just">
              <a:lnSpc>
                <a:spcPct val="160000"/>
              </a:lnSpc>
              <a:buFont typeface="+mj-lt"/>
              <a:buAutoNum type="arabicPeriod" startAt="3"/>
            </a:pPr>
            <a:r>
              <a:rPr lang="fa-IR" dirty="0" smtClean="0">
                <a:cs typeface="B Zar" pitchFamily="2" charset="-78"/>
              </a:rPr>
              <a:t>سهم بيمار  : برابر تفاوت قيمت كل خدمات منهاي سهم بيمه اول و سهم بيمه دوم ميباشد كه بايستي توسط بيمار پرداخت شود.</a:t>
            </a:r>
          </a:p>
        </p:txBody>
      </p:sp>
      <p:sp>
        <p:nvSpPr>
          <p:cNvPr id="4" name="Rectangle 3"/>
          <p:cNvSpPr/>
          <p:nvPr/>
        </p:nvSpPr>
        <p:spPr>
          <a:xfrm>
            <a:off x="827584" y="5589240"/>
            <a:ext cx="756084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قيمت پايه + قيمت تفاوت = سهم بيمه اول + سهم بيمه دوم + سهم بيمار</a:t>
            </a:r>
            <a:endParaRPr lang="fa-IR" dirty="0"/>
          </a:p>
        </p:txBody>
      </p:sp>
    </p:spTree>
    <p:extLst>
      <p:ext uri="{BB962C8B-B14F-4D97-AF65-F5344CB8AC3E}">
        <p14:creationId xmlns:p14="http://schemas.microsoft.com/office/powerpoint/2010/main" val="1411318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مراحل شناسايي درآمد</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525780" indent="-457200" algn="just">
              <a:lnSpc>
                <a:spcPct val="200000"/>
              </a:lnSpc>
              <a:buFont typeface="+mj-lt"/>
              <a:buAutoNum type="arabicPeriod"/>
            </a:pPr>
            <a:r>
              <a:rPr lang="fa-IR" sz="3200" dirty="0" smtClean="0">
                <a:cs typeface="B Zar" pitchFamily="2" charset="-78"/>
              </a:rPr>
              <a:t>شناسايي درآمد اوليه </a:t>
            </a:r>
          </a:p>
          <a:p>
            <a:pPr marL="525780" indent="-457200" algn="just">
              <a:lnSpc>
                <a:spcPct val="200000"/>
              </a:lnSpc>
              <a:buFont typeface="+mj-lt"/>
              <a:buAutoNum type="arabicPeriod"/>
            </a:pPr>
            <a:r>
              <a:rPr lang="fa-IR" sz="3200" dirty="0" smtClean="0">
                <a:cs typeface="B Zar" pitchFamily="2" charset="-78"/>
              </a:rPr>
              <a:t>تعديل درآمد در واحد اسناد پزشكي (خودكسوري)</a:t>
            </a:r>
          </a:p>
          <a:p>
            <a:pPr marL="525780" indent="-457200" algn="just">
              <a:lnSpc>
                <a:spcPct val="200000"/>
              </a:lnSpc>
              <a:buFont typeface="+mj-lt"/>
              <a:buAutoNum type="arabicPeriod"/>
            </a:pPr>
            <a:r>
              <a:rPr lang="fa-IR" sz="3200" dirty="0">
                <a:cs typeface="B Zar" pitchFamily="2" charset="-78"/>
              </a:rPr>
              <a:t>تعديل درآمد </a:t>
            </a:r>
            <a:r>
              <a:rPr lang="fa-IR" sz="3200" dirty="0" smtClean="0">
                <a:cs typeface="B Zar" pitchFamily="2" charset="-78"/>
              </a:rPr>
              <a:t>توسط سازمان هاي بيمه گر</a:t>
            </a:r>
          </a:p>
        </p:txBody>
      </p:sp>
    </p:spTree>
    <p:extLst>
      <p:ext uri="{BB962C8B-B14F-4D97-AF65-F5344CB8AC3E}">
        <p14:creationId xmlns:p14="http://schemas.microsoft.com/office/powerpoint/2010/main" val="44327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b="1" dirty="0" smtClean="0">
                <a:cs typeface="B Zar" pitchFamily="2" charset="-78"/>
              </a:rPr>
              <a:t>1- ويزيت : </a:t>
            </a:r>
            <a:r>
              <a:rPr lang="fa-IR" dirty="0" smtClean="0">
                <a:cs typeface="B Zar" pitchFamily="2" charset="-78"/>
              </a:rPr>
              <a:t>با توجه به اينكه ويزيت شامل مراحل پذيرش ، در حال ويزيت و ويزيت شده ميباشد نقطه تحقق درآمد آن در مرحله ويزيت شده است و ثبت حسابداري به شرح ذيل است :</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68580" indent="0" algn="just">
              <a:lnSpc>
                <a:spcPct val="200000"/>
              </a:lnSpc>
              <a:buNone/>
            </a:pPr>
            <a:r>
              <a:rPr lang="fa-IR" dirty="0" smtClean="0">
                <a:cs typeface="B Zar" pitchFamily="2" charset="-78"/>
              </a:rPr>
              <a:t>نكته : </a:t>
            </a:r>
            <a:r>
              <a:rPr lang="fa-IR" sz="1900" dirty="0" smtClean="0">
                <a:cs typeface="B Zar" pitchFamily="2" charset="-78"/>
              </a:rPr>
              <a:t>نحوه شناسايي مركز هزينه در ويزيت ها بر اساس تخصص پزشك ويزيت كننده ميباشد</a:t>
            </a:r>
            <a:endParaRPr lang="fa-IR" dirty="0" smtClean="0">
              <a:cs typeface="B Zar" pitchFamily="2" charset="-78"/>
            </a:endParaRPr>
          </a:p>
        </p:txBody>
      </p:sp>
      <p:sp>
        <p:nvSpPr>
          <p:cNvPr id="4" name="TextBox 3"/>
          <p:cNvSpPr txBox="1"/>
          <p:nvPr/>
        </p:nvSpPr>
        <p:spPr>
          <a:xfrm>
            <a:off x="1259632" y="4005064"/>
            <a:ext cx="626469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(به تفكيك مركز هزينه)	</a:t>
            </a:r>
            <a:r>
              <a:rPr lang="en-US" sz="1050" dirty="0"/>
              <a:t> </a:t>
            </a:r>
            <a:r>
              <a:rPr lang="en-US" dirty="0" smtClean="0"/>
              <a:t>XXX</a:t>
            </a:r>
            <a:endParaRPr lang="fa-IR" dirty="0" smtClean="0"/>
          </a:p>
          <a:p>
            <a:pPr algn="r" rtl="1"/>
            <a:r>
              <a:rPr lang="fa-IR" dirty="0" smtClean="0"/>
              <a:t>     درآمد خدمات درماني – سرپايي – ويزيت</a:t>
            </a:r>
            <a:r>
              <a:rPr lang="fa-IR" dirty="0"/>
              <a:t> </a:t>
            </a:r>
            <a:r>
              <a:rPr lang="fa-IR" sz="800" dirty="0"/>
              <a:t>(به تفكيك مركز هزينه) </a:t>
            </a:r>
            <a:r>
              <a:rPr lang="fa-IR" dirty="0" smtClean="0"/>
              <a:t>	</a:t>
            </a:r>
            <a:r>
              <a:rPr lang="en-US" dirty="0" smtClean="0"/>
              <a:t>XXX</a:t>
            </a:r>
            <a:endParaRPr lang="fa-IR" dirty="0"/>
          </a:p>
        </p:txBody>
      </p:sp>
    </p:spTree>
    <p:extLst>
      <p:ext uri="{BB962C8B-B14F-4D97-AF65-F5344CB8AC3E}">
        <p14:creationId xmlns:p14="http://schemas.microsoft.com/office/powerpoint/2010/main" val="4015919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b="1" dirty="0" smtClean="0">
                <a:cs typeface="B Zar" pitchFamily="2" charset="-78"/>
              </a:rPr>
              <a:t>2- دارو سرپايي : </a:t>
            </a:r>
            <a:r>
              <a:rPr lang="fa-IR" dirty="0" smtClean="0">
                <a:cs typeface="B Zar" pitchFamily="2" charset="-78"/>
              </a:rPr>
              <a:t>با توجه به نحوه ارائه خدمات دارو سرپايي ، به محض پيچيدن نسخه (تحويل دارو به بيمار) درآمد مذكور تحقق مي يابد و سند حسابداري ذيل ثبت ميشود :</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68580" indent="0" algn="just">
              <a:lnSpc>
                <a:spcPct val="200000"/>
              </a:lnSpc>
              <a:buNone/>
            </a:pPr>
            <a:r>
              <a:rPr lang="fa-IR" dirty="0" smtClean="0">
                <a:cs typeface="B Zar" pitchFamily="2" charset="-78"/>
              </a:rPr>
              <a:t>نكته : </a:t>
            </a:r>
            <a:r>
              <a:rPr lang="fa-IR" sz="1900" dirty="0">
                <a:cs typeface="B Zar" pitchFamily="2" charset="-78"/>
              </a:rPr>
              <a:t>قبلا با  پرداخت </a:t>
            </a:r>
            <a:r>
              <a:rPr lang="fa-IR" sz="1900" dirty="0" smtClean="0">
                <a:cs typeface="B Zar" pitchFamily="2" charset="-78"/>
              </a:rPr>
              <a:t>وجه مذكور در صندوق يا بانك حساب پيش دريافتها بستانكار شده بود.</a:t>
            </a:r>
            <a:endParaRPr lang="fa-IR" dirty="0" smtClean="0">
              <a:cs typeface="B Zar" pitchFamily="2" charset="-78"/>
            </a:endParaRPr>
          </a:p>
        </p:txBody>
      </p:sp>
      <p:sp>
        <p:nvSpPr>
          <p:cNvPr id="4" name="TextBox 3"/>
          <p:cNvSpPr txBox="1"/>
          <p:nvPr/>
        </p:nvSpPr>
        <p:spPr>
          <a:xfrm>
            <a:off x="1259632" y="4005064"/>
            <a:ext cx="626469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(مركز هزينه داروخانه)	</a:t>
            </a:r>
            <a:r>
              <a:rPr lang="en-US" sz="1050" dirty="0"/>
              <a:t> </a:t>
            </a:r>
            <a:r>
              <a:rPr lang="en-US" dirty="0" smtClean="0"/>
              <a:t>XXX</a:t>
            </a:r>
            <a:endParaRPr lang="fa-IR" dirty="0" smtClean="0"/>
          </a:p>
          <a:p>
            <a:pPr algn="r" rtl="1"/>
            <a:r>
              <a:rPr lang="fa-IR" dirty="0" smtClean="0"/>
              <a:t>     درآمد خدمات درماني – سرپايي – دارو </a:t>
            </a:r>
            <a:r>
              <a:rPr lang="fa-IR" sz="800" dirty="0" smtClean="0"/>
              <a:t>(مركز هزينه داروخانه) </a:t>
            </a:r>
            <a:r>
              <a:rPr lang="fa-IR" dirty="0" smtClean="0"/>
              <a:t>	</a:t>
            </a:r>
            <a:r>
              <a:rPr lang="en-US" dirty="0" smtClean="0"/>
              <a:t>XXX</a:t>
            </a:r>
            <a:endParaRPr lang="fa-IR" dirty="0"/>
          </a:p>
        </p:txBody>
      </p:sp>
    </p:spTree>
    <p:extLst>
      <p:ext uri="{BB962C8B-B14F-4D97-AF65-F5344CB8AC3E}">
        <p14:creationId xmlns:p14="http://schemas.microsoft.com/office/powerpoint/2010/main" val="2328510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463</TotalTime>
  <Words>1418</Words>
  <Application>Microsoft Office PowerPoint</Application>
  <PresentationFormat>On-screen Show (4:3)</PresentationFormat>
  <Paragraphs>159</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Andalus</vt:lpstr>
      <vt:lpstr>B Homa</vt:lpstr>
      <vt:lpstr>B Titr</vt:lpstr>
      <vt:lpstr>B Zar</vt:lpstr>
      <vt:lpstr>Century Gothic</vt:lpstr>
      <vt:lpstr>Tahoma</vt:lpstr>
      <vt:lpstr>Wingdings 2</vt:lpstr>
      <vt:lpstr>Austin</vt:lpstr>
      <vt:lpstr>حسابداري درآمدهاي بيمارستاني</vt:lpstr>
      <vt:lpstr>مقدمه</vt:lpstr>
      <vt:lpstr>طبقه بندي درآمدها در بيمارستان</vt:lpstr>
      <vt:lpstr>طبقه بندي درآمدها در بيمارستان</vt:lpstr>
      <vt:lpstr>اجزاي تشكيل دهنده درآمد در بيمارستان</vt:lpstr>
      <vt:lpstr>اجزاي تشكيل دهنده درآمد در بيمارستان</vt:lpstr>
      <vt:lpstr>مراحل شناسايي درآمد</vt:lpstr>
      <vt:lpstr>1- مرحله شناسايي درآمد اوليه</vt:lpstr>
      <vt:lpstr>1- مرحله شناسايي درآمد اوليه</vt:lpstr>
      <vt:lpstr>1- مرحله شناسايي درآمد اوليه</vt:lpstr>
      <vt:lpstr>1- مرحله شناسايي درآمد اوليه</vt:lpstr>
      <vt:lpstr>1- مرحله شناسايي درآمد اوليه</vt:lpstr>
      <vt:lpstr>1- مرحله شناسايي درآمد اوليه</vt:lpstr>
      <vt:lpstr>1- مرحله شناسايي درآمد اوليه</vt:lpstr>
      <vt:lpstr>1- مرحله شناسايي درآمد اوليه</vt:lpstr>
      <vt:lpstr>2- تعديل درآمد در واحد اسناد پزشكي (خودكسوري)</vt:lpstr>
      <vt:lpstr>2- تعديل درآمد در واحد اسناد پزشكي (خودكسوري)</vt:lpstr>
      <vt:lpstr>2- تعديل درآمد توسط سازمان هاي بيمه گر</vt:lpstr>
      <vt:lpstr>گزارشگري درآمدها</vt:lpstr>
      <vt:lpstr>گزارشگري درآمدها</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حسابداري درآمدهاي بيمارستاني</dc:title>
  <dc:creator>pourali</dc:creator>
  <cp:lastModifiedBy>Windows User</cp:lastModifiedBy>
  <cp:revision>23</cp:revision>
  <dcterms:created xsi:type="dcterms:W3CDTF">2012-04-18T09:21:48Z</dcterms:created>
  <dcterms:modified xsi:type="dcterms:W3CDTF">2018-03-09T09:29:02Z</dcterms:modified>
</cp:coreProperties>
</file>