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2"/>
  </p:sldMasterIdLst>
  <p:notesMasterIdLst>
    <p:notesMasterId r:id="rId19"/>
  </p:notesMasterIdLst>
  <p:handoutMasterIdLst>
    <p:handoutMasterId r:id="rId20"/>
  </p:handoutMasterIdLst>
  <p:sldIdLst>
    <p:sldId id="257" r:id="rId3"/>
    <p:sldId id="272" r:id="rId4"/>
    <p:sldId id="273" r:id="rId5"/>
    <p:sldId id="275" r:id="rId6"/>
    <p:sldId id="267" r:id="rId7"/>
    <p:sldId id="264" r:id="rId8"/>
    <p:sldId id="282" r:id="rId9"/>
    <p:sldId id="265" r:id="rId10"/>
    <p:sldId id="285" r:id="rId11"/>
    <p:sldId id="283" r:id="rId12"/>
    <p:sldId id="286" r:id="rId13"/>
    <p:sldId id="284" r:id="rId14"/>
    <p:sldId id="287" r:id="rId15"/>
    <p:sldId id="288" r:id="rId16"/>
    <p:sldId id="258" r:id="rId17"/>
    <p:sldId id="289" r:id="rId18"/>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78" autoAdjust="0"/>
    <p:restoredTop sz="94660"/>
  </p:normalViewPr>
  <p:slideViewPr>
    <p:cSldViewPr>
      <p:cViewPr varScale="1">
        <p:scale>
          <a:sx n="73" d="100"/>
          <a:sy n="73" d="100"/>
        </p:scale>
        <p:origin x="630" y="54"/>
      </p:cViewPr>
      <p:guideLst>
        <p:guide pos="3839"/>
        <p:guide orient="horz" pos="216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56" d="100"/>
          <a:sy n="56" d="100"/>
        </p:scale>
        <p:origin x="-186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909888-D67F-4711-B356-760ECB1F690E}" type="doc">
      <dgm:prSet loTypeId="urn:microsoft.com/office/officeart/2005/8/layout/pyramid2" loCatId="list" qsTypeId="urn:microsoft.com/office/officeart/2005/8/quickstyle/simple3" qsCatId="simple" csTypeId="urn:microsoft.com/office/officeart/2005/8/colors/accent1_2" csCatId="accent1" phldr="1"/>
      <dgm:spPr/>
      <dgm:t>
        <a:bodyPr/>
        <a:lstStyle/>
        <a:p>
          <a:pPr rtl="1"/>
          <a:endParaRPr lang="fa-IR"/>
        </a:p>
      </dgm:t>
    </dgm:pt>
    <dgm:pt modelId="{8304F1EC-858B-4AA0-BCF1-C02BF87EB969}">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fa-IR" b="1" dirty="0" smtClean="0"/>
            <a:t>ثبات</a:t>
          </a:r>
          <a:endParaRPr lang="en-US" b="1" dirty="0"/>
        </a:p>
      </dgm:t>
    </dgm:pt>
    <dgm:pt modelId="{5B71C658-9145-4A05-B99A-E7B0EE0FC393}" type="parTrans" cxnId="{75D1FD08-DBC2-4E2F-ABB2-997528D873BE}">
      <dgm:prSet/>
      <dgm:spPr/>
      <dgm:t>
        <a:bodyPr/>
        <a:lstStyle/>
        <a:p>
          <a:endParaRPr lang="en-US"/>
        </a:p>
      </dgm:t>
    </dgm:pt>
    <dgm:pt modelId="{7F89A4BA-8650-44FB-AC53-E50E6AD5905B}" type="sibTrans" cxnId="{75D1FD08-DBC2-4E2F-ABB2-997528D873BE}">
      <dgm:prSet/>
      <dgm:spPr/>
      <dgm:t>
        <a:bodyPr/>
        <a:lstStyle/>
        <a:p>
          <a:endParaRPr lang="en-US"/>
        </a:p>
      </dgm:t>
    </dgm:pt>
    <dgm:pt modelId="{1C5766DB-D6FD-48B1-96F6-27FF2C38E683}">
      <dgm:prSet phldrT="[Text]" custT="1">
        <dgm:style>
          <a:lnRef idx="1">
            <a:schemeClr val="accent2"/>
          </a:lnRef>
          <a:fillRef idx="2">
            <a:schemeClr val="accent2"/>
          </a:fillRef>
          <a:effectRef idx="1">
            <a:schemeClr val="accent2"/>
          </a:effectRef>
          <a:fontRef idx="minor">
            <a:schemeClr val="dk1"/>
          </a:fontRef>
        </dgm:style>
      </dgm:prSet>
      <dgm:spPr/>
      <dgm:t>
        <a:bodyPr/>
        <a:lstStyle/>
        <a:p>
          <a:pPr rtl="1"/>
          <a:r>
            <a:rPr lang="fa-IR" b="1" dirty="0" smtClean="0"/>
            <a:t>تمایل</a:t>
          </a:r>
          <a:endParaRPr lang="en-US" b="1" dirty="0"/>
        </a:p>
      </dgm:t>
    </dgm:pt>
    <dgm:pt modelId="{D6E2501A-BEA8-4198-9CAF-22A242229FB6}" type="parTrans" cxnId="{445775D2-C672-4A4A-AB15-38BE07056E18}">
      <dgm:prSet/>
      <dgm:spPr/>
      <dgm:t>
        <a:bodyPr/>
        <a:lstStyle/>
        <a:p>
          <a:endParaRPr lang="en-US"/>
        </a:p>
      </dgm:t>
    </dgm:pt>
    <dgm:pt modelId="{B6E74126-F55E-4DA8-B174-7D0396A41F28}" type="sibTrans" cxnId="{445775D2-C672-4A4A-AB15-38BE07056E18}">
      <dgm:prSet/>
      <dgm:spPr/>
      <dgm:t>
        <a:bodyPr/>
        <a:lstStyle/>
        <a:p>
          <a:endParaRPr lang="en-US"/>
        </a:p>
      </dgm:t>
    </dgm:pt>
    <dgm:pt modelId="{48A5071B-1FE6-4282-8099-F386726ADAA5}">
      <dgm:prSet phldrT="[Text]">
        <dgm:style>
          <a:lnRef idx="1">
            <a:schemeClr val="accent2"/>
          </a:lnRef>
          <a:fillRef idx="2">
            <a:schemeClr val="accent2"/>
          </a:fillRef>
          <a:effectRef idx="1">
            <a:schemeClr val="accent2"/>
          </a:effectRef>
          <a:fontRef idx="minor">
            <a:schemeClr val="dk1"/>
          </a:fontRef>
        </dgm:style>
      </dgm:prSet>
      <dgm:spPr/>
      <dgm:t>
        <a:bodyPr/>
        <a:lstStyle/>
        <a:p>
          <a:pPr rtl="1"/>
          <a:r>
            <a:rPr lang="fa-IR" b="1" dirty="0" smtClean="0"/>
            <a:t>ارتباط خطی</a:t>
          </a:r>
          <a:endParaRPr lang="en-US" b="1" dirty="0"/>
        </a:p>
      </dgm:t>
    </dgm:pt>
    <dgm:pt modelId="{1F62D8D8-A24D-46CC-BC8D-7DE89B86BA0B}" type="parTrans" cxnId="{DB286B4E-335C-4FC0-B984-7F70E7D37978}">
      <dgm:prSet/>
      <dgm:spPr/>
      <dgm:t>
        <a:bodyPr/>
        <a:lstStyle/>
        <a:p>
          <a:endParaRPr lang="en-US"/>
        </a:p>
      </dgm:t>
    </dgm:pt>
    <dgm:pt modelId="{A7F8DC0D-5112-4B47-A193-E942F116B07F}" type="sibTrans" cxnId="{DB286B4E-335C-4FC0-B984-7F70E7D37978}">
      <dgm:prSet/>
      <dgm:spPr/>
      <dgm:t>
        <a:bodyPr/>
        <a:lstStyle/>
        <a:p>
          <a:endParaRPr lang="en-US"/>
        </a:p>
      </dgm:t>
    </dgm:pt>
    <dgm:pt modelId="{C52E7633-33BB-49AD-B4A4-C677D0896095}">
      <dgm:prSet phldrT="[Text]">
        <dgm:style>
          <a:lnRef idx="1">
            <a:schemeClr val="accent2"/>
          </a:lnRef>
          <a:fillRef idx="2">
            <a:schemeClr val="accent2"/>
          </a:fillRef>
          <a:effectRef idx="1">
            <a:schemeClr val="accent2"/>
          </a:effectRef>
          <a:fontRef idx="minor">
            <a:schemeClr val="dk1"/>
          </a:fontRef>
        </dgm:style>
      </dgm:prSet>
      <dgm:spPr/>
      <dgm:t>
        <a:bodyPr/>
        <a:lstStyle/>
        <a:p>
          <a:pPr rtl="1"/>
          <a:r>
            <a:rPr lang="fa-IR" b="1" dirty="0" smtClean="0"/>
            <a:t>تکرار پذیری</a:t>
          </a:r>
          <a:endParaRPr lang="en-US" b="1" dirty="0"/>
        </a:p>
      </dgm:t>
    </dgm:pt>
    <dgm:pt modelId="{49496C90-1C58-4BD9-B72F-29304DC6025D}" type="parTrans" cxnId="{7C985461-4A6F-4EA4-B430-FE37BF021F39}">
      <dgm:prSet/>
      <dgm:spPr/>
      <dgm:t>
        <a:bodyPr/>
        <a:lstStyle/>
        <a:p>
          <a:pPr rtl="1"/>
          <a:endParaRPr lang="fa-IR"/>
        </a:p>
      </dgm:t>
    </dgm:pt>
    <dgm:pt modelId="{25080486-F397-4806-A45C-6751962F8171}" type="sibTrans" cxnId="{7C985461-4A6F-4EA4-B430-FE37BF021F39}">
      <dgm:prSet/>
      <dgm:spPr/>
      <dgm:t>
        <a:bodyPr/>
        <a:lstStyle/>
        <a:p>
          <a:pPr rtl="1"/>
          <a:endParaRPr lang="fa-IR"/>
        </a:p>
      </dgm:t>
    </dgm:pt>
    <dgm:pt modelId="{E0F24438-D83D-4608-9014-4A946E715F8D}">
      <dgm:prSet phldrT="[Text]">
        <dgm:style>
          <a:lnRef idx="1">
            <a:schemeClr val="accent2"/>
          </a:lnRef>
          <a:fillRef idx="2">
            <a:schemeClr val="accent2"/>
          </a:fillRef>
          <a:effectRef idx="1">
            <a:schemeClr val="accent2"/>
          </a:effectRef>
          <a:fontRef idx="minor">
            <a:schemeClr val="dk1"/>
          </a:fontRef>
        </dgm:style>
      </dgm:prSet>
      <dgm:spPr/>
      <dgm:t>
        <a:bodyPr/>
        <a:lstStyle/>
        <a:p>
          <a:pPr rtl="1"/>
          <a:r>
            <a:rPr lang="fa-IR" b="1" dirty="0" smtClean="0"/>
            <a:t>تکثیر پذیری</a:t>
          </a:r>
          <a:endParaRPr lang="en-US" b="1" dirty="0"/>
        </a:p>
      </dgm:t>
    </dgm:pt>
    <dgm:pt modelId="{28A88AD8-3910-4203-A7D6-BB446EA6A0B1}" type="parTrans" cxnId="{599FC3C2-865E-43DF-A6CA-2629EFE21E0D}">
      <dgm:prSet/>
      <dgm:spPr/>
      <dgm:t>
        <a:bodyPr/>
        <a:lstStyle/>
        <a:p>
          <a:pPr rtl="1"/>
          <a:endParaRPr lang="fa-IR"/>
        </a:p>
      </dgm:t>
    </dgm:pt>
    <dgm:pt modelId="{51042197-2494-41E7-B57B-59D318E8CE98}" type="sibTrans" cxnId="{599FC3C2-865E-43DF-A6CA-2629EFE21E0D}">
      <dgm:prSet/>
      <dgm:spPr/>
      <dgm:t>
        <a:bodyPr/>
        <a:lstStyle/>
        <a:p>
          <a:pPr rtl="1"/>
          <a:endParaRPr lang="fa-IR"/>
        </a:p>
      </dgm:t>
    </dgm:pt>
    <dgm:pt modelId="{4DDE8441-7723-4DCE-80C6-F456B89F54D9}" type="pres">
      <dgm:prSet presAssocID="{AF909888-D67F-4711-B356-760ECB1F690E}" presName="compositeShape" presStyleCnt="0">
        <dgm:presLayoutVars>
          <dgm:dir/>
          <dgm:resizeHandles/>
        </dgm:presLayoutVars>
      </dgm:prSet>
      <dgm:spPr/>
      <dgm:t>
        <a:bodyPr/>
        <a:lstStyle/>
        <a:p>
          <a:pPr rtl="1"/>
          <a:endParaRPr lang="fa-IR"/>
        </a:p>
      </dgm:t>
    </dgm:pt>
    <dgm:pt modelId="{A428DF17-43A9-4455-9E27-80A27F2FC8F5}" type="pres">
      <dgm:prSet presAssocID="{AF909888-D67F-4711-B356-760ECB1F690E}" presName="pyramid" presStyleLbl="node1" presStyleIdx="0" presStyleCnt="1" custScaleX="165205" custScaleY="95907" custLinFactNeighborX="-344" custLinFactNeighborY="1577">
        <dgm:style>
          <a:lnRef idx="1">
            <a:schemeClr val="accent4"/>
          </a:lnRef>
          <a:fillRef idx="3">
            <a:schemeClr val="accent4"/>
          </a:fillRef>
          <a:effectRef idx="2">
            <a:schemeClr val="accent4"/>
          </a:effectRef>
          <a:fontRef idx="minor">
            <a:schemeClr val="lt1"/>
          </a:fontRef>
        </dgm:style>
      </dgm:prSet>
      <dgm:spPr/>
      <dgm:t>
        <a:bodyPr/>
        <a:lstStyle/>
        <a:p>
          <a:pPr rtl="1"/>
          <a:endParaRPr lang="fa-IR"/>
        </a:p>
      </dgm:t>
    </dgm:pt>
    <dgm:pt modelId="{AAC1C7D5-738A-429F-9005-0B4429BEE281}" type="pres">
      <dgm:prSet presAssocID="{AF909888-D67F-4711-B356-760ECB1F690E}" presName="theList" presStyleCnt="0"/>
      <dgm:spPr/>
    </dgm:pt>
    <dgm:pt modelId="{14FB9F12-85D9-41D6-BB76-36CBDB768AFF}" type="pres">
      <dgm:prSet presAssocID="{8304F1EC-858B-4AA0-BCF1-C02BF87EB969}" presName="aNode" presStyleLbl="fgAcc1" presStyleIdx="0" presStyleCnt="5" custScaleX="150249" custLinFactY="-58151" custLinFactNeighborX="16831" custLinFactNeighborY="-100000">
        <dgm:presLayoutVars>
          <dgm:bulletEnabled val="1"/>
        </dgm:presLayoutVars>
      </dgm:prSet>
      <dgm:spPr/>
      <dgm:t>
        <a:bodyPr/>
        <a:lstStyle/>
        <a:p>
          <a:endParaRPr lang="en-US"/>
        </a:p>
      </dgm:t>
    </dgm:pt>
    <dgm:pt modelId="{9170222A-DD94-4223-A43A-022C5792444B}" type="pres">
      <dgm:prSet presAssocID="{8304F1EC-858B-4AA0-BCF1-C02BF87EB969}" presName="aSpace" presStyleCnt="0"/>
      <dgm:spPr/>
    </dgm:pt>
    <dgm:pt modelId="{8751F752-5585-4116-A04B-AA61C7005F25}" type="pres">
      <dgm:prSet presAssocID="{1C5766DB-D6FD-48B1-96F6-27FF2C38E683}" presName="aNode" presStyleLbl="fgAcc1" presStyleIdx="1" presStyleCnt="5" custScaleX="162803" custScaleY="115000" custLinFactY="-42817" custLinFactNeighborX="-19206" custLinFactNeighborY="-100000">
        <dgm:presLayoutVars>
          <dgm:bulletEnabled val="1"/>
        </dgm:presLayoutVars>
      </dgm:prSet>
      <dgm:spPr/>
      <dgm:t>
        <a:bodyPr/>
        <a:lstStyle/>
        <a:p>
          <a:endParaRPr lang="en-US"/>
        </a:p>
      </dgm:t>
    </dgm:pt>
    <dgm:pt modelId="{B203EF10-776A-4B36-81A0-F45E91CCEBAC}" type="pres">
      <dgm:prSet presAssocID="{1C5766DB-D6FD-48B1-96F6-27FF2C38E683}" presName="aSpace" presStyleCnt="0"/>
      <dgm:spPr/>
    </dgm:pt>
    <dgm:pt modelId="{BA239793-5A37-445E-9E3B-7BC7740852CE}" type="pres">
      <dgm:prSet presAssocID="{48A5071B-1FE6-4282-8099-F386726ADAA5}" presName="aNode" presStyleLbl="fgAcc1" presStyleIdx="2" presStyleCnt="5" custScaleX="182562" custScaleY="110478" custLinFactY="-25510" custLinFactNeighborX="-43065" custLinFactNeighborY="-100000">
        <dgm:presLayoutVars>
          <dgm:bulletEnabled val="1"/>
        </dgm:presLayoutVars>
      </dgm:prSet>
      <dgm:spPr/>
      <dgm:t>
        <a:bodyPr/>
        <a:lstStyle/>
        <a:p>
          <a:endParaRPr lang="en-US"/>
        </a:p>
      </dgm:t>
    </dgm:pt>
    <dgm:pt modelId="{F169C4C3-A2D3-4691-82B5-04350C1A422E}" type="pres">
      <dgm:prSet presAssocID="{48A5071B-1FE6-4282-8099-F386726ADAA5}" presName="aSpace" presStyleCnt="0"/>
      <dgm:spPr/>
    </dgm:pt>
    <dgm:pt modelId="{FB917A72-A469-402E-8E7D-DCD7D8BE039E}" type="pres">
      <dgm:prSet presAssocID="{C52E7633-33BB-49AD-B4A4-C677D0896095}" presName="aNode" presStyleLbl="fgAcc1" presStyleIdx="3" presStyleCnt="5" custScaleX="182562" custScaleY="110478" custLinFactY="-14820" custLinFactNeighborX="-65557" custLinFactNeighborY="-100000">
        <dgm:presLayoutVars>
          <dgm:bulletEnabled val="1"/>
        </dgm:presLayoutVars>
      </dgm:prSet>
      <dgm:spPr/>
      <dgm:t>
        <a:bodyPr/>
        <a:lstStyle/>
        <a:p>
          <a:pPr rtl="1"/>
          <a:endParaRPr lang="fa-IR"/>
        </a:p>
      </dgm:t>
    </dgm:pt>
    <dgm:pt modelId="{91ADA242-E969-4F22-ADE3-DD9E7B18799F}" type="pres">
      <dgm:prSet presAssocID="{C52E7633-33BB-49AD-B4A4-C677D0896095}" presName="aSpace" presStyleCnt="0"/>
      <dgm:spPr/>
    </dgm:pt>
    <dgm:pt modelId="{802FF778-9337-4407-A2FE-5F05B47BB22E}" type="pres">
      <dgm:prSet presAssocID="{E0F24438-D83D-4608-9014-4A946E715F8D}" presName="aNode" presStyleLbl="fgAcc1" presStyleIdx="4" presStyleCnt="5" custScaleX="182562" custScaleY="110478" custLinFactY="-4130" custLinFactNeighborX="-85800" custLinFactNeighborY="-100000">
        <dgm:presLayoutVars>
          <dgm:bulletEnabled val="1"/>
        </dgm:presLayoutVars>
      </dgm:prSet>
      <dgm:spPr/>
      <dgm:t>
        <a:bodyPr/>
        <a:lstStyle/>
        <a:p>
          <a:pPr rtl="1"/>
          <a:endParaRPr lang="fa-IR"/>
        </a:p>
      </dgm:t>
    </dgm:pt>
    <dgm:pt modelId="{074F4CEC-7347-4BE5-AF05-2A43961021CC}" type="pres">
      <dgm:prSet presAssocID="{E0F24438-D83D-4608-9014-4A946E715F8D}" presName="aSpace" presStyleCnt="0"/>
      <dgm:spPr/>
    </dgm:pt>
  </dgm:ptLst>
  <dgm:cxnLst>
    <dgm:cxn modelId="{C9BA9563-F94C-4D37-8D60-EC2248CC1DC1}" type="presOf" srcId="{C52E7633-33BB-49AD-B4A4-C677D0896095}" destId="{FB917A72-A469-402E-8E7D-DCD7D8BE039E}" srcOrd="0" destOrd="0" presId="urn:microsoft.com/office/officeart/2005/8/layout/pyramid2"/>
    <dgm:cxn modelId="{DB286B4E-335C-4FC0-B984-7F70E7D37978}" srcId="{AF909888-D67F-4711-B356-760ECB1F690E}" destId="{48A5071B-1FE6-4282-8099-F386726ADAA5}" srcOrd="2" destOrd="0" parTransId="{1F62D8D8-A24D-46CC-BC8D-7DE89B86BA0B}" sibTransId="{A7F8DC0D-5112-4B47-A193-E942F116B07F}"/>
    <dgm:cxn modelId="{7C985461-4A6F-4EA4-B430-FE37BF021F39}" srcId="{AF909888-D67F-4711-B356-760ECB1F690E}" destId="{C52E7633-33BB-49AD-B4A4-C677D0896095}" srcOrd="3" destOrd="0" parTransId="{49496C90-1C58-4BD9-B72F-29304DC6025D}" sibTransId="{25080486-F397-4806-A45C-6751962F8171}"/>
    <dgm:cxn modelId="{75D1FD08-DBC2-4E2F-ABB2-997528D873BE}" srcId="{AF909888-D67F-4711-B356-760ECB1F690E}" destId="{8304F1EC-858B-4AA0-BCF1-C02BF87EB969}" srcOrd="0" destOrd="0" parTransId="{5B71C658-9145-4A05-B99A-E7B0EE0FC393}" sibTransId="{7F89A4BA-8650-44FB-AC53-E50E6AD5905B}"/>
    <dgm:cxn modelId="{6A0DA5ED-999F-41FF-80AC-94A8B257BDF8}" type="presOf" srcId="{AF909888-D67F-4711-B356-760ECB1F690E}" destId="{4DDE8441-7723-4DCE-80C6-F456B89F54D9}" srcOrd="0" destOrd="0" presId="urn:microsoft.com/office/officeart/2005/8/layout/pyramid2"/>
    <dgm:cxn modelId="{599FC3C2-865E-43DF-A6CA-2629EFE21E0D}" srcId="{AF909888-D67F-4711-B356-760ECB1F690E}" destId="{E0F24438-D83D-4608-9014-4A946E715F8D}" srcOrd="4" destOrd="0" parTransId="{28A88AD8-3910-4203-A7D6-BB446EA6A0B1}" sibTransId="{51042197-2494-41E7-B57B-59D318E8CE98}"/>
    <dgm:cxn modelId="{0B7B8332-4B29-47C3-9EC0-B05FCB0FE4D3}" type="presOf" srcId="{1C5766DB-D6FD-48B1-96F6-27FF2C38E683}" destId="{8751F752-5585-4116-A04B-AA61C7005F25}" srcOrd="0" destOrd="0" presId="urn:microsoft.com/office/officeart/2005/8/layout/pyramid2"/>
    <dgm:cxn modelId="{D0CC72D4-B460-4D25-936D-C8E46FEF336E}" type="presOf" srcId="{48A5071B-1FE6-4282-8099-F386726ADAA5}" destId="{BA239793-5A37-445E-9E3B-7BC7740852CE}" srcOrd="0" destOrd="0" presId="urn:microsoft.com/office/officeart/2005/8/layout/pyramid2"/>
    <dgm:cxn modelId="{857A54C5-8935-46AF-BF8A-FDBA783FAA1B}" type="presOf" srcId="{8304F1EC-858B-4AA0-BCF1-C02BF87EB969}" destId="{14FB9F12-85D9-41D6-BB76-36CBDB768AFF}" srcOrd="0" destOrd="0" presId="urn:microsoft.com/office/officeart/2005/8/layout/pyramid2"/>
    <dgm:cxn modelId="{445775D2-C672-4A4A-AB15-38BE07056E18}" srcId="{AF909888-D67F-4711-B356-760ECB1F690E}" destId="{1C5766DB-D6FD-48B1-96F6-27FF2C38E683}" srcOrd="1" destOrd="0" parTransId="{D6E2501A-BEA8-4198-9CAF-22A242229FB6}" sibTransId="{B6E74126-F55E-4DA8-B174-7D0396A41F28}"/>
    <dgm:cxn modelId="{0434E406-49B3-480F-9548-2496A269CD65}" type="presOf" srcId="{E0F24438-D83D-4608-9014-4A946E715F8D}" destId="{802FF778-9337-4407-A2FE-5F05B47BB22E}" srcOrd="0" destOrd="0" presId="urn:microsoft.com/office/officeart/2005/8/layout/pyramid2"/>
    <dgm:cxn modelId="{413F927F-C926-4B40-B2CC-9FB7DE38045C}" type="presParOf" srcId="{4DDE8441-7723-4DCE-80C6-F456B89F54D9}" destId="{A428DF17-43A9-4455-9E27-80A27F2FC8F5}" srcOrd="0" destOrd="0" presId="urn:microsoft.com/office/officeart/2005/8/layout/pyramid2"/>
    <dgm:cxn modelId="{FC2B2381-C073-4C81-90C7-09FAA422686A}" type="presParOf" srcId="{4DDE8441-7723-4DCE-80C6-F456B89F54D9}" destId="{AAC1C7D5-738A-429F-9005-0B4429BEE281}" srcOrd="1" destOrd="0" presId="urn:microsoft.com/office/officeart/2005/8/layout/pyramid2"/>
    <dgm:cxn modelId="{D5C1D977-87BE-4687-A682-1F7AF716E6C4}" type="presParOf" srcId="{AAC1C7D5-738A-429F-9005-0B4429BEE281}" destId="{14FB9F12-85D9-41D6-BB76-36CBDB768AFF}" srcOrd="0" destOrd="0" presId="urn:microsoft.com/office/officeart/2005/8/layout/pyramid2"/>
    <dgm:cxn modelId="{2C7C92E9-A7FC-4F9C-8DD2-719D935876B4}" type="presParOf" srcId="{AAC1C7D5-738A-429F-9005-0B4429BEE281}" destId="{9170222A-DD94-4223-A43A-022C5792444B}" srcOrd="1" destOrd="0" presId="urn:microsoft.com/office/officeart/2005/8/layout/pyramid2"/>
    <dgm:cxn modelId="{D60EDD55-1777-42A4-BB01-9978D7D10EAA}" type="presParOf" srcId="{AAC1C7D5-738A-429F-9005-0B4429BEE281}" destId="{8751F752-5585-4116-A04B-AA61C7005F25}" srcOrd="2" destOrd="0" presId="urn:microsoft.com/office/officeart/2005/8/layout/pyramid2"/>
    <dgm:cxn modelId="{AE7D5414-2C47-4936-914B-687889199EA5}" type="presParOf" srcId="{AAC1C7D5-738A-429F-9005-0B4429BEE281}" destId="{B203EF10-776A-4B36-81A0-F45E91CCEBAC}" srcOrd="3" destOrd="0" presId="urn:microsoft.com/office/officeart/2005/8/layout/pyramid2"/>
    <dgm:cxn modelId="{07662489-FD49-45FE-BDB1-00C79446B99F}" type="presParOf" srcId="{AAC1C7D5-738A-429F-9005-0B4429BEE281}" destId="{BA239793-5A37-445E-9E3B-7BC7740852CE}" srcOrd="4" destOrd="0" presId="urn:microsoft.com/office/officeart/2005/8/layout/pyramid2"/>
    <dgm:cxn modelId="{8DE85347-552C-49EA-AEDB-27DCACD86538}" type="presParOf" srcId="{AAC1C7D5-738A-429F-9005-0B4429BEE281}" destId="{F169C4C3-A2D3-4691-82B5-04350C1A422E}" srcOrd="5" destOrd="0" presId="urn:microsoft.com/office/officeart/2005/8/layout/pyramid2"/>
    <dgm:cxn modelId="{1A10DDFD-65B4-421C-A4DF-48DD82CDC609}" type="presParOf" srcId="{AAC1C7D5-738A-429F-9005-0B4429BEE281}" destId="{FB917A72-A469-402E-8E7D-DCD7D8BE039E}" srcOrd="6" destOrd="0" presId="urn:microsoft.com/office/officeart/2005/8/layout/pyramid2"/>
    <dgm:cxn modelId="{291A71C5-E2EB-47D6-8AB2-158BD6C94562}" type="presParOf" srcId="{AAC1C7D5-738A-429F-9005-0B4429BEE281}" destId="{91ADA242-E969-4F22-ADE3-DD9E7B18799F}" srcOrd="7" destOrd="0" presId="urn:microsoft.com/office/officeart/2005/8/layout/pyramid2"/>
    <dgm:cxn modelId="{DCF39952-9E61-40BD-B072-B3F40625C44F}" type="presParOf" srcId="{AAC1C7D5-738A-429F-9005-0B4429BEE281}" destId="{802FF778-9337-4407-A2FE-5F05B47BB22E}" srcOrd="8" destOrd="0" presId="urn:microsoft.com/office/officeart/2005/8/layout/pyramid2"/>
    <dgm:cxn modelId="{D6D9EE0D-AF84-4067-97CB-69378BA38313}" type="presParOf" srcId="{AAC1C7D5-738A-429F-9005-0B4429BEE281}" destId="{074F4CEC-7347-4BE5-AF05-2A43961021CC}" srcOrd="9"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28DF17-43A9-4455-9E27-80A27F2FC8F5}">
      <dsp:nvSpPr>
        <dsp:cNvPr id="0" name=""/>
        <dsp:cNvSpPr/>
      </dsp:nvSpPr>
      <dsp:spPr>
        <a:xfrm>
          <a:off x="782651" y="186376"/>
          <a:ext cx="8497378" cy="4933011"/>
        </a:xfrm>
        <a:prstGeom prst="triangle">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w="9525" cap="flat" cmpd="sng" algn="ctr">
          <a:solidFill>
            <a:schemeClr val="accent4">
              <a:shade val="95000"/>
              <a:satMod val="105000"/>
            </a:schemeClr>
          </a:solidFill>
          <a:prstDash val="solid"/>
        </a:ln>
        <a:effectLst>
          <a:outerShdw blurRad="40000" dist="23000" dir="5400000" rotWithShape="0">
            <a:srgbClr val="000000">
              <a:alpha val="35000"/>
            </a:srgbClr>
          </a:outerShdw>
        </a:effectLst>
        <a:scene3d>
          <a:camera prst="orthographicFront"/>
          <a:lightRig rig="flat" dir="t"/>
        </a:scene3d>
      </dsp:spPr>
      <dsp:style>
        <a:lnRef idx="1">
          <a:schemeClr val="accent4"/>
        </a:lnRef>
        <a:fillRef idx="3">
          <a:schemeClr val="accent4"/>
        </a:fillRef>
        <a:effectRef idx="2">
          <a:schemeClr val="accent4"/>
        </a:effectRef>
        <a:fontRef idx="minor">
          <a:schemeClr val="lt1"/>
        </a:fontRef>
      </dsp:style>
    </dsp:sp>
    <dsp:sp modelId="{14FB9F12-85D9-41D6-BB76-36CBDB768AFF}">
      <dsp:nvSpPr>
        <dsp:cNvPr id="0" name=""/>
        <dsp:cNvSpPr/>
      </dsp:nvSpPr>
      <dsp:spPr>
        <a:xfrm>
          <a:off x="4771758" y="39387"/>
          <a:ext cx="5023272" cy="675089"/>
        </a:xfrm>
        <a:prstGeom prst="round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fa-IR" sz="3600" b="1" kern="1200" dirty="0" smtClean="0"/>
            <a:t>ثبات</a:t>
          </a:r>
          <a:endParaRPr lang="en-US" sz="3600" b="1" kern="1200" dirty="0"/>
        </a:p>
      </dsp:txBody>
      <dsp:txXfrm>
        <a:off x="4771758" y="39387"/>
        <a:ext cx="5023272" cy="675089"/>
      </dsp:txXfrm>
    </dsp:sp>
    <dsp:sp modelId="{8751F752-5585-4116-A04B-AA61C7005F25}">
      <dsp:nvSpPr>
        <dsp:cNvPr id="0" name=""/>
        <dsp:cNvSpPr/>
      </dsp:nvSpPr>
      <dsp:spPr>
        <a:xfrm>
          <a:off x="3357074" y="902380"/>
          <a:ext cx="5442990" cy="776352"/>
        </a:xfrm>
        <a:prstGeom prst="round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fa-IR" sz="3600" b="1" kern="1200" dirty="0" smtClean="0"/>
            <a:t>تمایل</a:t>
          </a:r>
          <a:endParaRPr lang="en-US" sz="3600" b="1" kern="1200" dirty="0"/>
        </a:p>
      </dsp:txBody>
      <dsp:txXfrm>
        <a:off x="3357074" y="902380"/>
        <a:ext cx="5442990" cy="776352"/>
      </dsp:txXfrm>
    </dsp:sp>
    <dsp:sp modelId="{BA239793-5A37-445E-9E3B-7BC7740852CE}">
      <dsp:nvSpPr>
        <dsp:cNvPr id="0" name=""/>
        <dsp:cNvSpPr/>
      </dsp:nvSpPr>
      <dsp:spPr>
        <a:xfrm>
          <a:off x="2229095" y="1879956"/>
          <a:ext cx="6103592" cy="745824"/>
        </a:xfrm>
        <a:prstGeom prst="round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18110" tIns="118110" rIns="118110" bIns="118110" numCol="1" spcCol="1270" anchor="ctr" anchorCtr="0">
          <a:noAutofit/>
        </a:bodyPr>
        <a:lstStyle/>
        <a:p>
          <a:pPr lvl="0" algn="ctr" defTabSz="1377950" rtl="1">
            <a:lnSpc>
              <a:spcPct val="90000"/>
            </a:lnSpc>
            <a:spcBef>
              <a:spcPct val="0"/>
            </a:spcBef>
            <a:spcAft>
              <a:spcPct val="35000"/>
            </a:spcAft>
          </a:pPr>
          <a:r>
            <a:rPr lang="fa-IR" sz="3100" b="1" kern="1200" dirty="0" smtClean="0"/>
            <a:t>ارتباط خطی</a:t>
          </a:r>
          <a:endParaRPr lang="en-US" sz="3100" b="1" kern="1200" dirty="0"/>
        </a:p>
      </dsp:txBody>
      <dsp:txXfrm>
        <a:off x="2229095" y="1879956"/>
        <a:ext cx="6103592" cy="745824"/>
      </dsp:txXfrm>
    </dsp:sp>
    <dsp:sp modelId="{FB917A72-A469-402E-8E7D-DCD7D8BE039E}">
      <dsp:nvSpPr>
        <dsp:cNvPr id="0" name=""/>
        <dsp:cNvSpPr/>
      </dsp:nvSpPr>
      <dsp:spPr>
        <a:xfrm>
          <a:off x="1477121" y="2782335"/>
          <a:ext cx="6103592" cy="745824"/>
        </a:xfrm>
        <a:prstGeom prst="round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18110" tIns="118110" rIns="118110" bIns="118110" numCol="1" spcCol="1270" anchor="ctr" anchorCtr="0">
          <a:noAutofit/>
        </a:bodyPr>
        <a:lstStyle/>
        <a:p>
          <a:pPr lvl="0" algn="ctr" defTabSz="1377950" rtl="1">
            <a:lnSpc>
              <a:spcPct val="90000"/>
            </a:lnSpc>
            <a:spcBef>
              <a:spcPct val="0"/>
            </a:spcBef>
            <a:spcAft>
              <a:spcPct val="35000"/>
            </a:spcAft>
          </a:pPr>
          <a:r>
            <a:rPr lang="fa-IR" sz="3100" b="1" kern="1200" dirty="0" smtClean="0"/>
            <a:t>تکرار پذیری</a:t>
          </a:r>
          <a:endParaRPr lang="en-US" sz="3100" b="1" kern="1200" dirty="0"/>
        </a:p>
      </dsp:txBody>
      <dsp:txXfrm>
        <a:off x="1477121" y="2782335"/>
        <a:ext cx="6103592" cy="745824"/>
      </dsp:txXfrm>
    </dsp:sp>
    <dsp:sp modelId="{802FF778-9337-4407-A2FE-5F05B47BB22E}">
      <dsp:nvSpPr>
        <dsp:cNvPr id="0" name=""/>
        <dsp:cNvSpPr/>
      </dsp:nvSpPr>
      <dsp:spPr>
        <a:xfrm>
          <a:off x="800337" y="3684713"/>
          <a:ext cx="6103592" cy="745824"/>
        </a:xfrm>
        <a:prstGeom prst="round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18110" tIns="118110" rIns="118110" bIns="118110" numCol="1" spcCol="1270" anchor="ctr" anchorCtr="0">
          <a:noAutofit/>
        </a:bodyPr>
        <a:lstStyle/>
        <a:p>
          <a:pPr lvl="0" algn="ctr" defTabSz="1377950" rtl="1">
            <a:lnSpc>
              <a:spcPct val="90000"/>
            </a:lnSpc>
            <a:spcBef>
              <a:spcPct val="0"/>
            </a:spcBef>
            <a:spcAft>
              <a:spcPct val="35000"/>
            </a:spcAft>
          </a:pPr>
          <a:r>
            <a:rPr lang="fa-IR" sz="3100" b="1" kern="1200" dirty="0" smtClean="0"/>
            <a:t>تکثیر پذیری</a:t>
          </a:r>
          <a:endParaRPr lang="en-US" sz="3100" b="1" kern="1200" dirty="0"/>
        </a:p>
      </dsp:txBody>
      <dsp:txXfrm>
        <a:off x="800337" y="3684713"/>
        <a:ext cx="6103592" cy="745824"/>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A5A207F-0F91-42F2-96D0-049C6003623B}" type="datetimeFigureOut">
              <a:rPr lang="en-US"/>
              <a:pPr/>
              <a:t>3/16/2018</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C567D4A-04CB-4EDF-8FB1-342A02FC8EC5}" type="slidenum">
              <a:rPr/>
              <a:pPr/>
              <a:t>‹#›</a:t>
            </a:fld>
            <a:endParaRPr/>
          </a:p>
        </p:txBody>
      </p:sp>
    </p:spTree>
    <p:extLst>
      <p:ext uri="{BB962C8B-B14F-4D97-AF65-F5344CB8AC3E}">
        <p14:creationId xmlns:p14="http://schemas.microsoft.com/office/powerpoint/2010/main" val="1580125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CC13F5-F2B1-464B-BE8F-27ABFBD2FBDE}" type="datetimeFigureOut">
              <a:rPr lang="en-US"/>
              <a:pPr/>
              <a:t>3/16/2018</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61351F-DBB1-4664-ADA9-83BC7CB8848D}" type="slidenum">
              <a:rPr/>
              <a:pPr/>
              <a:t>‹#›</a:t>
            </a:fld>
            <a:endParaRPr/>
          </a:p>
        </p:txBody>
      </p:sp>
    </p:spTree>
    <p:extLst>
      <p:ext uri="{BB962C8B-B14F-4D97-AF65-F5344CB8AC3E}">
        <p14:creationId xmlns:p14="http://schemas.microsoft.com/office/powerpoint/2010/main" val="3642362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61351F-DBB1-4664-ADA9-83BC7CB8848D}" type="slidenum">
              <a:rPr lang="en-US" smtClean="0"/>
              <a:pPr/>
              <a:t>5</a:t>
            </a:fld>
            <a:endParaRPr lang="en-US"/>
          </a:p>
        </p:txBody>
      </p:sp>
    </p:spTree>
    <p:extLst>
      <p:ext uri="{BB962C8B-B14F-4D97-AF65-F5344CB8AC3E}">
        <p14:creationId xmlns:p14="http://schemas.microsoft.com/office/powerpoint/2010/main" val="2255883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30"/>
            <a:ext cx="10360501"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3CD9712D-992A-4AB1-A5C2-575F75921AA2}" type="datetimeFigureOut">
              <a:rPr lang="en-US" smtClean="0"/>
              <a:pPr/>
              <a:t>3/16/2018</a:t>
            </a:fld>
            <a:endParaRPr lang="en-US"/>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1FEFA0A-2F20-4B60-98C6-5FFDA469AA1C}" type="slidenum">
              <a:rPr lang="fa-IR" smtClean="0"/>
              <a:pPr/>
              <a:t>‹#›</a:t>
            </a:fld>
            <a:endParaRPr lang="fa-IR"/>
          </a:p>
        </p:txBody>
      </p:sp>
    </p:spTree>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3CD9712D-992A-4AB1-A5C2-575F75921AA2}" type="datetimeFigureOut">
              <a:rPr lang="en-US" smtClean="0"/>
              <a:pPr/>
              <a:t>3/16/2018</a:t>
            </a:fld>
            <a:endParaRPr lang="en-US"/>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1FEFA0A-2F20-4B60-98C6-5FFDA469AA1C}" type="slidenum">
              <a:rPr lang="fa-IR" smtClean="0"/>
              <a:pPr/>
              <a:t>‹#›</a:t>
            </a:fld>
            <a:endParaRPr lang="fa-IR"/>
          </a:p>
        </p:txBody>
      </p:sp>
    </p:spTree>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0415" y="274643"/>
            <a:ext cx="3654531"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12590" y="274643"/>
            <a:ext cx="1076468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3CD9712D-992A-4AB1-A5C2-575F75921AA2}" type="datetimeFigureOut">
              <a:rPr lang="en-US" smtClean="0"/>
              <a:pPr/>
              <a:t>3/16/2018</a:t>
            </a:fld>
            <a:endParaRPr lang="en-US"/>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1FEFA0A-2F20-4B60-98C6-5FFDA469AA1C}" type="slidenum">
              <a:rPr lang="fa-IR" smtClean="0"/>
              <a:pPr/>
              <a:t>‹#›</a:t>
            </a:fld>
            <a:endParaRPr lang="fa-IR"/>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3CD9712D-992A-4AB1-A5C2-575F75921AA2}" type="datetimeFigureOut">
              <a:rPr lang="en-US" smtClean="0"/>
              <a:pPr/>
              <a:t>3/16/2018</a:t>
            </a:fld>
            <a:endParaRPr lang="en-US"/>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1FEFA0A-2F20-4B60-98C6-5FFDA469AA1C}" type="slidenum">
              <a:rPr lang="fa-IR" smtClean="0"/>
              <a:pPr/>
              <a:t>‹#›</a:t>
            </a:fld>
            <a:endParaRPr lang="fa-IR"/>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5"/>
            <a:ext cx="10360501"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D9712D-992A-4AB1-A5C2-575F75921AA2}" type="datetimeFigureOut">
              <a:rPr lang="en-US" smtClean="0"/>
              <a:pPr/>
              <a:t>3/16/2018</a:t>
            </a:fld>
            <a:endParaRPr lang="en-US"/>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1FEFA0A-2F20-4B60-98C6-5FFDA469AA1C}" type="slidenum">
              <a:rPr lang="fa-IR" smtClean="0"/>
              <a:pPr/>
              <a:t>‹#›</a:t>
            </a:fld>
            <a:endParaRPr lang="fa-IR"/>
          </a:p>
        </p:txBody>
      </p:sp>
    </p:spTree>
  </p:cSld>
  <p:clrMapOvr>
    <a:masterClrMapping/>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12589" y="1600205"/>
            <a:ext cx="720960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8225341" y="1600205"/>
            <a:ext cx="720960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3CD9712D-992A-4AB1-A5C2-575F75921AA2}" type="datetimeFigureOut">
              <a:rPr lang="en-US" smtClean="0"/>
              <a:pPr/>
              <a:t>3/16/2018</a:t>
            </a:fld>
            <a:endParaRPr lang="en-US"/>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1FEFA0A-2F20-4B60-98C6-5FFDA469AA1C}" type="slidenum">
              <a:rPr lang="fa-IR" smtClean="0"/>
              <a:pPr/>
              <a:t>‹#›</a:t>
            </a:fld>
            <a:endParaRPr lang="fa-IR"/>
          </a:p>
        </p:txBody>
      </p:sp>
    </p:spTree>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441" y="274638"/>
            <a:ext cx="10969943"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609441" y="1535113"/>
            <a:ext cx="53855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91754" y="1535113"/>
            <a:ext cx="53876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1754" y="2174875"/>
            <a:ext cx="53876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3CD9712D-992A-4AB1-A5C2-575F75921AA2}" type="datetimeFigureOut">
              <a:rPr lang="en-US" smtClean="0"/>
              <a:pPr/>
              <a:t>3/16/2018</a:t>
            </a:fld>
            <a:endParaRPr lang="en-US"/>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81FEFA0A-2F20-4B60-98C6-5FFDA469AA1C}" type="slidenum">
              <a:rPr lang="fa-IR" smtClean="0"/>
              <a:pPr/>
              <a:t>‹#›</a:t>
            </a:fld>
            <a:endParaRPr lang="fa-IR"/>
          </a:p>
        </p:txBody>
      </p:sp>
    </p:spTree>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3CD9712D-992A-4AB1-A5C2-575F75921AA2}" type="datetimeFigureOut">
              <a:rPr lang="en-US" smtClean="0"/>
              <a:pPr/>
              <a:t>3/16/2018</a:t>
            </a:fld>
            <a:endParaRPr lang="en-US"/>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81FEFA0A-2F20-4B60-98C6-5FFDA469AA1C}" type="slidenum">
              <a:rPr lang="fa-IR" smtClean="0"/>
              <a:pPr/>
              <a:t>‹#›</a:t>
            </a:fld>
            <a:endParaRPr lang="fa-IR"/>
          </a:p>
        </p:txBody>
      </p:sp>
    </p:spTree>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D9712D-992A-4AB1-A5C2-575F75921AA2}" type="datetimeFigureOut">
              <a:rPr lang="en-US" smtClean="0"/>
              <a:pPr/>
              <a:t>3/16/2018</a:t>
            </a:fld>
            <a:endParaRPr lang="en-US"/>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81FEFA0A-2F20-4B60-98C6-5FFDA469AA1C}" type="slidenum">
              <a:rPr lang="fa-IR" smtClean="0"/>
              <a:pPr/>
              <a:t>‹#›</a:t>
            </a:fld>
            <a:endParaRPr lang="fa-IR"/>
          </a:p>
        </p:txBody>
      </p:sp>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5" y="273050"/>
            <a:ext cx="4010039"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4765492" y="273055"/>
            <a:ext cx="681389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609445" y="1435103"/>
            <a:ext cx="40100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D9712D-992A-4AB1-A5C2-575F75921AA2}" type="datetimeFigureOut">
              <a:rPr lang="en-US" smtClean="0"/>
              <a:pPr/>
              <a:t>3/16/2018</a:t>
            </a:fld>
            <a:endParaRPr lang="en-US"/>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1FEFA0A-2F20-4B60-98C6-5FFDA469AA1C}" type="slidenum">
              <a:rPr lang="fa-IR" smtClean="0"/>
              <a:pPr/>
              <a:t>‹#›</a:t>
            </a:fld>
            <a:endParaRPr lang="fa-IR"/>
          </a:p>
        </p:txBody>
      </p:sp>
    </p:spTree>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2389095" y="612775"/>
            <a:ext cx="731329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2389095" y="5367338"/>
            <a:ext cx="73132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4FD47A-38DD-4C2F-8F1E-A4AEA7BDE721}" type="datetimeFigureOut">
              <a:rPr lang="fa-IR" smtClean="0"/>
              <a:pPr/>
              <a:t>29/06/1439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86E1FDB-8014-4F5E-8723-803AFE6092EB}" type="slidenum">
              <a:rPr lang="fa-IR" smtClean="0"/>
              <a:pPr/>
              <a:t>‹#›</a:t>
            </a:fld>
            <a:endParaRPr lang="fa-IR"/>
          </a:p>
        </p:txBody>
      </p:sp>
    </p:spTree>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8"/>
            <a:ext cx="10969943"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609441" y="1600205"/>
            <a:ext cx="10969943"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735326" y="6356355"/>
            <a:ext cx="2844059"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CD9712D-992A-4AB1-A5C2-575F75921AA2}" type="datetimeFigureOut">
              <a:rPr lang="en-US" smtClean="0"/>
              <a:pPr/>
              <a:t>3/16/2018</a:t>
            </a:fld>
            <a:endParaRPr lang="en-US"/>
          </a:p>
        </p:txBody>
      </p:sp>
      <p:sp>
        <p:nvSpPr>
          <p:cNvPr id="5" name="Footer Placeholder 4"/>
          <p:cNvSpPr>
            <a:spLocks noGrp="1"/>
          </p:cNvSpPr>
          <p:nvPr>
            <p:ph type="ftr" sz="quarter" idx="3"/>
          </p:nvPr>
        </p:nvSpPr>
        <p:spPr>
          <a:xfrm>
            <a:off x="4164515" y="6356355"/>
            <a:ext cx="3859795"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609441" y="6356355"/>
            <a:ext cx="2844059"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1FEFA0A-2F20-4B60-98C6-5FFDA469AA1C}"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fade/>
  </p:transition>
  <p:timing>
    <p:tnLst>
      <p:par>
        <p:cTn id="1" dur="indefinite" restart="never" nodeType="tmRoot"/>
      </p:par>
    </p:tnLst>
  </p:timing>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21.jpeg"/><Relationship Id="rId7" Type="http://schemas.openxmlformats.org/officeDocument/2006/relationships/image" Target="../media/image24.jpeg"/><Relationship Id="rId2" Type="http://schemas.openxmlformats.org/officeDocument/2006/relationships/image" Target="../media/image20.jpeg"/><Relationship Id="rId1" Type="http://schemas.openxmlformats.org/officeDocument/2006/relationships/slideLayout" Target="../slideLayouts/slideLayout3.xml"/><Relationship Id="rId6" Type="http://schemas.openxmlformats.org/officeDocument/2006/relationships/image" Target="../media/image23.jpeg"/><Relationship Id="rId11" Type="http://schemas.openxmlformats.org/officeDocument/2006/relationships/image" Target="../media/image26.jpeg"/><Relationship Id="rId5" Type="http://schemas.openxmlformats.org/officeDocument/2006/relationships/image" Target="../media/image22.jpeg"/><Relationship Id="rId10" Type="http://schemas.openxmlformats.org/officeDocument/2006/relationships/image" Target="../media/image6.jpeg"/><Relationship Id="rId4" Type="http://schemas.openxmlformats.org/officeDocument/2006/relationships/image" Target="../media/image8.jpeg"/><Relationship Id="rId9" Type="http://schemas.openxmlformats.org/officeDocument/2006/relationships/image" Target="../media/image25.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5000" b="-25000"/>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522259" y="2928910"/>
            <a:ext cx="5929353" cy="3929090"/>
          </a:xfrm>
        </p:spPr>
        <p:txBody>
          <a:bodyPr>
            <a:normAutofit/>
          </a:bodyPr>
          <a:lstStyle/>
          <a:p>
            <a:pPr algn="r">
              <a:defRPr/>
            </a:pPr>
            <a:r>
              <a:rPr lang="fa-IR" sz="3300" b="1" dirty="0" smtClean="0">
                <a:cs typeface="B Nazanin" pitchFamily="2" charset="-78"/>
              </a:rPr>
              <a:t/>
            </a:r>
            <a:br>
              <a:rPr lang="fa-IR" sz="3300" b="1" dirty="0" smtClean="0">
                <a:cs typeface="B Nazanin" pitchFamily="2" charset="-78"/>
              </a:rPr>
            </a:br>
            <a:r>
              <a:rPr lang="fa-IR" b="1" dirty="0" smtClean="0">
                <a:cs typeface="B Nazanin" pitchFamily="2" charset="-78"/>
              </a:rPr>
              <a:t/>
            </a:r>
            <a:br>
              <a:rPr lang="fa-IR" b="1" dirty="0" smtClean="0">
                <a:cs typeface="B Nazanin" pitchFamily="2" charset="-78"/>
              </a:rPr>
            </a:br>
            <a:endParaRPr lang="fa-IR" dirty="0"/>
          </a:p>
        </p:txBody>
      </p:sp>
      <p:sp>
        <p:nvSpPr>
          <p:cNvPr id="5" name="Subtitle 4"/>
          <p:cNvSpPr>
            <a:spLocks noGrp="1"/>
          </p:cNvSpPr>
          <p:nvPr>
            <p:ph type="subTitle" idx="1"/>
          </p:nvPr>
        </p:nvSpPr>
        <p:spPr>
          <a:xfrm>
            <a:off x="1593825" y="1071547"/>
            <a:ext cx="6643733" cy="1371600"/>
          </a:xfrm>
        </p:spPr>
        <p:txBody>
          <a:bodyPr>
            <a:normAutofit fontScale="47500" lnSpcReduction="20000"/>
          </a:bodyPr>
          <a:lstStyle/>
          <a:p>
            <a:r>
              <a:rPr lang="fa-IR" sz="5700" b="1" dirty="0" smtClean="0">
                <a:solidFill>
                  <a:schemeClr val="accent2"/>
                </a:solidFill>
              </a:rPr>
              <a:t>فصل هشتم : تجزیه و تحلیل سیستم اندازه گیری </a:t>
            </a:r>
            <a:r>
              <a:rPr lang="en-US" sz="5700" b="1" dirty="0" smtClean="0">
                <a:solidFill>
                  <a:schemeClr val="accent2"/>
                </a:solidFill>
              </a:rPr>
              <a:t>MSA)</a:t>
            </a:r>
            <a:r>
              <a:rPr lang="fa-IR" sz="5700" b="1" dirty="0" smtClean="0">
                <a:solidFill>
                  <a:schemeClr val="accent2"/>
                </a:solidFill>
              </a:rPr>
              <a:t>)</a:t>
            </a:r>
            <a:endParaRPr lang="en-US" sz="5700" b="1" dirty="0" smtClean="0">
              <a:solidFill>
                <a:schemeClr val="accent2"/>
              </a:solidFill>
            </a:endParaRPr>
          </a:p>
          <a:p>
            <a:endParaRPr lang="fa-IR" dirty="0" smtClean="0"/>
          </a:p>
          <a:p>
            <a:endParaRPr lang="en-US" dirty="0" smtClean="0"/>
          </a:p>
          <a:p>
            <a:r>
              <a:rPr lang="en-US" dirty="0" smtClean="0"/>
              <a:t>	</a:t>
            </a:r>
            <a:endParaRPr lang="fa-IR" dirty="0"/>
          </a:p>
        </p:txBody>
      </p:sp>
      <p:pic>
        <p:nvPicPr>
          <p:cNvPr id="6" name="Content Placeholder 3" descr="Untitled-1 copy.png"/>
          <p:cNvPicPr>
            <a:picLocks noChangeAspect="1"/>
          </p:cNvPicPr>
          <p:nvPr/>
        </p:nvPicPr>
        <p:blipFill>
          <a:blip r:embed="rId3" cstate="print"/>
          <a:stretch>
            <a:fillRect/>
          </a:stretch>
        </p:blipFill>
        <p:spPr>
          <a:xfrm>
            <a:off x="8666184" y="1"/>
            <a:ext cx="3143272" cy="6572272"/>
          </a:xfrm>
          <a:prstGeom prst="roundRect">
            <a:avLst>
              <a:gd name="adj" fmla="val 16667"/>
            </a:avLst>
          </a:prstGeom>
          <a:effectLst>
            <a:glow rad="63500">
              <a:schemeClr val="accent5">
                <a:satMod val="175000"/>
                <a:alpha val="40000"/>
              </a:schemeClr>
            </a:glow>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3198176989"/>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5000" b="-25000"/>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307934" y="0"/>
            <a:ext cx="11700078" cy="1000108"/>
          </a:xfrm>
        </p:spPr>
        <p:txBody>
          <a:bodyPr>
            <a:normAutofit/>
          </a:bodyPr>
          <a:lstStyle/>
          <a:p>
            <a:r>
              <a:rPr lang="fa-IR" sz="3200" dirty="0" smtClean="0">
                <a:cs typeface="B Compset" pitchFamily="2" charset="-78"/>
              </a:rPr>
              <a:t>انواع نوسانات در سیستم اندازه گیری :</a:t>
            </a:r>
            <a:endParaRPr lang="fa-IR" sz="3000" dirty="0"/>
          </a:p>
        </p:txBody>
      </p:sp>
      <p:grpSp>
        <p:nvGrpSpPr>
          <p:cNvPr id="4" name="Group 14"/>
          <p:cNvGrpSpPr/>
          <p:nvPr/>
        </p:nvGrpSpPr>
        <p:grpSpPr>
          <a:xfrm>
            <a:off x="9023386" y="1039420"/>
            <a:ext cx="2951571" cy="675089"/>
            <a:chOff x="4771757" y="39387"/>
            <a:chExt cx="5023272" cy="675089"/>
          </a:xfrm>
        </p:grpSpPr>
        <p:sp>
          <p:nvSpPr>
            <p:cNvPr id="16" name="Rounded Rectangle 15"/>
            <p:cNvSpPr/>
            <p:nvPr/>
          </p:nvSpPr>
          <p:spPr>
            <a:xfrm>
              <a:off x="4771757" y="39387"/>
              <a:ext cx="5023272" cy="675089"/>
            </a:xfrm>
            <a:prstGeom prst="roundRect">
              <a:avLst/>
            </a:prstGeom>
          </p:spPr>
          <p:style>
            <a:lnRef idx="1">
              <a:schemeClr val="accent2"/>
            </a:lnRef>
            <a:fillRef idx="2">
              <a:schemeClr val="accent2"/>
            </a:fillRef>
            <a:effectRef idx="1">
              <a:schemeClr val="accent2"/>
            </a:effectRef>
            <a:fontRef idx="minor">
              <a:schemeClr val="dk1">
                <a:hueOff val="0"/>
                <a:satOff val="0"/>
                <a:lumOff val="0"/>
                <a:alphaOff val="0"/>
              </a:schemeClr>
            </a:fontRef>
          </p:style>
        </p:sp>
        <p:sp>
          <p:nvSpPr>
            <p:cNvPr id="17" name="Rounded Rectangle 4"/>
            <p:cNvSpPr/>
            <p:nvPr/>
          </p:nvSpPr>
          <p:spPr>
            <a:xfrm>
              <a:off x="4804712" y="72342"/>
              <a:ext cx="4957362" cy="60917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fa-IR" sz="3600" b="1" kern="1200" dirty="0" smtClean="0"/>
                <a:t>3-ارتباط خطی</a:t>
              </a:r>
              <a:endParaRPr lang="en-US" sz="3600" b="1" kern="1200" dirty="0"/>
            </a:p>
          </p:txBody>
        </p:sp>
      </p:grpSp>
      <p:pic>
        <p:nvPicPr>
          <p:cNvPr id="37891" name="Picture 3"/>
          <p:cNvPicPr>
            <a:picLocks noChangeAspect="1" noChangeArrowheads="1"/>
          </p:cNvPicPr>
          <p:nvPr/>
        </p:nvPicPr>
        <p:blipFill>
          <a:blip r:embed="rId3" cstate="print"/>
          <a:srcRect/>
          <a:stretch>
            <a:fillRect/>
          </a:stretch>
        </p:blipFill>
        <p:spPr bwMode="auto">
          <a:xfrm>
            <a:off x="6094411" y="1714488"/>
            <a:ext cx="6094413" cy="4929198"/>
          </a:xfrm>
          <a:prstGeom prst="rect">
            <a:avLst/>
          </a:prstGeom>
          <a:noFill/>
          <a:ln w="9525">
            <a:noFill/>
            <a:miter lim="800000"/>
            <a:headEnd/>
            <a:tailEnd/>
          </a:ln>
        </p:spPr>
      </p:pic>
      <p:sp>
        <p:nvSpPr>
          <p:cNvPr id="7" name="Title 4"/>
          <p:cNvSpPr txBox="1">
            <a:spLocks/>
          </p:cNvSpPr>
          <p:nvPr/>
        </p:nvSpPr>
        <p:spPr>
          <a:xfrm>
            <a:off x="-49256" y="2643182"/>
            <a:ext cx="5143536" cy="4357718"/>
          </a:xfrm>
          <a:prstGeom prst="rect">
            <a:avLst/>
          </a:prstGeom>
        </p:spPr>
        <p:txBody>
          <a:bodyPr vert="horz" lIns="91440" tIns="45720" rIns="91440" bIns="45720" rtlCol="1" anchor="ctr">
            <a:normAutofit/>
          </a:bodyPr>
          <a:lstStyle/>
          <a:p>
            <a:pPr lvl="0" algn="ctr" rtl="1">
              <a:spcBef>
                <a:spcPct val="0"/>
              </a:spcBef>
            </a:pPr>
            <a:r>
              <a:rPr lang="fa-IR" sz="4000" dirty="0" smtClean="0">
                <a:latin typeface="+mj-lt"/>
                <a:ea typeface="+mj-ea"/>
                <a:cs typeface="B Compset" pitchFamily="2" charset="-78"/>
              </a:rPr>
              <a:t>3-ارتباط خطي ،مقدارتفاوت شاخص اندازه با قطعه مورد سنجش در دستگاه اندازه گيري را گويند.</a:t>
            </a:r>
            <a:endParaRPr kumimoji="0" lang="fa-IR" sz="4000" b="0" i="0" u="none" strike="noStrike" kern="1200" cap="none" spc="0" normalizeH="0" baseline="0" noProof="0" dirty="0">
              <a:ln>
                <a:noFill/>
              </a:ln>
              <a:solidFill>
                <a:schemeClr val="tx1"/>
              </a:solidFill>
              <a:effectLst/>
              <a:uLnTx/>
              <a:uFillTx/>
              <a:latin typeface="+mj-lt"/>
              <a:ea typeface="+mj-ea"/>
              <a:cs typeface="B Compset" pitchFamily="2" charset="-78"/>
            </a:endParaRPr>
          </a:p>
        </p:txBody>
      </p:sp>
    </p:spTree>
    <p:extLst>
      <p:ext uri="{BB962C8B-B14F-4D97-AF65-F5344CB8AC3E}">
        <p14:creationId xmlns:p14="http://schemas.microsoft.com/office/powerpoint/2010/main" val="1585674921"/>
      </p:ext>
    </p:extLst>
  </p:cSld>
  <p:clrMapOvr>
    <a:masterClrMapping/>
  </p:clrMapOvr>
  <p:transition spd="med">
    <p:plu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5000" b="-25000"/>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379372" y="0"/>
            <a:ext cx="11628640" cy="1143000"/>
          </a:xfrm>
        </p:spPr>
        <p:txBody>
          <a:bodyPr>
            <a:normAutofit/>
          </a:bodyPr>
          <a:lstStyle/>
          <a:p>
            <a:r>
              <a:rPr lang="fa-IR" sz="3200" dirty="0" smtClean="0">
                <a:cs typeface="B Compset" pitchFamily="2" charset="-78"/>
              </a:rPr>
              <a:t>انواع نوسانات در سیستم اندازه گیری :</a:t>
            </a:r>
            <a:endParaRPr lang="fa-IR" sz="3000" dirty="0"/>
          </a:p>
        </p:txBody>
      </p:sp>
      <p:grpSp>
        <p:nvGrpSpPr>
          <p:cNvPr id="3" name="Group 17"/>
          <p:cNvGrpSpPr/>
          <p:nvPr/>
        </p:nvGrpSpPr>
        <p:grpSpPr>
          <a:xfrm>
            <a:off x="8023238" y="1039417"/>
            <a:ext cx="3594517" cy="675089"/>
            <a:chOff x="4771757" y="39387"/>
            <a:chExt cx="5023272" cy="675089"/>
          </a:xfrm>
        </p:grpSpPr>
        <p:sp>
          <p:nvSpPr>
            <p:cNvPr id="19" name="Rounded Rectangle 18"/>
            <p:cNvSpPr/>
            <p:nvPr/>
          </p:nvSpPr>
          <p:spPr>
            <a:xfrm>
              <a:off x="4771757" y="39387"/>
              <a:ext cx="5023272" cy="675089"/>
            </a:xfrm>
            <a:prstGeom prst="roundRect">
              <a:avLst/>
            </a:prstGeom>
          </p:spPr>
          <p:style>
            <a:lnRef idx="1">
              <a:schemeClr val="accent2"/>
            </a:lnRef>
            <a:fillRef idx="2">
              <a:schemeClr val="accent2"/>
            </a:fillRef>
            <a:effectRef idx="1">
              <a:schemeClr val="accent2"/>
            </a:effectRef>
            <a:fontRef idx="minor">
              <a:schemeClr val="dk1">
                <a:hueOff val="0"/>
                <a:satOff val="0"/>
                <a:lumOff val="0"/>
                <a:alphaOff val="0"/>
              </a:schemeClr>
            </a:fontRef>
          </p:style>
        </p:sp>
        <p:sp>
          <p:nvSpPr>
            <p:cNvPr id="20" name="Rounded Rectangle 4"/>
            <p:cNvSpPr/>
            <p:nvPr/>
          </p:nvSpPr>
          <p:spPr>
            <a:xfrm>
              <a:off x="4804712" y="72342"/>
              <a:ext cx="4957362" cy="60917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fa-IR" sz="3600" b="1" kern="1200" dirty="0" smtClean="0"/>
                <a:t>4-تکرار پذیری</a:t>
              </a:r>
              <a:endParaRPr lang="en-US" sz="3600" b="1" kern="1200" dirty="0"/>
            </a:p>
          </p:txBody>
        </p:sp>
      </p:grpSp>
      <p:pic>
        <p:nvPicPr>
          <p:cNvPr id="37892" name="Picture 4"/>
          <p:cNvPicPr>
            <a:picLocks noChangeAspect="1" noChangeArrowheads="1"/>
          </p:cNvPicPr>
          <p:nvPr/>
        </p:nvPicPr>
        <p:blipFill>
          <a:blip r:embed="rId3" cstate="print"/>
          <a:srcRect/>
          <a:stretch>
            <a:fillRect/>
          </a:stretch>
        </p:blipFill>
        <p:spPr bwMode="auto">
          <a:xfrm>
            <a:off x="5880099" y="1785926"/>
            <a:ext cx="5951540" cy="5072074"/>
          </a:xfrm>
          <a:prstGeom prst="rect">
            <a:avLst/>
          </a:prstGeom>
          <a:noFill/>
          <a:ln w="9525">
            <a:noFill/>
            <a:miter lim="800000"/>
            <a:headEnd/>
            <a:tailEnd/>
          </a:ln>
        </p:spPr>
      </p:pic>
      <p:sp>
        <p:nvSpPr>
          <p:cNvPr id="7" name="Title 4"/>
          <p:cNvSpPr txBox="1">
            <a:spLocks/>
          </p:cNvSpPr>
          <p:nvPr/>
        </p:nvSpPr>
        <p:spPr>
          <a:xfrm>
            <a:off x="307934" y="1928802"/>
            <a:ext cx="5143536" cy="4357718"/>
          </a:xfrm>
          <a:prstGeom prst="rect">
            <a:avLst/>
          </a:prstGeom>
        </p:spPr>
        <p:txBody>
          <a:bodyPr vert="horz" lIns="91440" tIns="45720" rIns="91440" bIns="45720" rtlCol="1" anchor="ctr">
            <a:normAutofit/>
          </a:bodyPr>
          <a:lstStyle/>
          <a:p>
            <a:pPr lvl="0" algn="ctr" rtl="1">
              <a:spcBef>
                <a:spcPct val="0"/>
              </a:spcBef>
            </a:pPr>
            <a:r>
              <a:rPr lang="fa-IR" sz="4000" noProof="0" dirty="0" smtClean="0">
                <a:latin typeface="+mj-lt"/>
                <a:ea typeface="+mj-ea"/>
                <a:cs typeface="B Compset" pitchFamily="2" charset="-78"/>
              </a:rPr>
              <a:t>4-تکرارپذیری :اگر يك اپراتور به طور مكرريك مشخصه از قطعه مشابه در مكان وبا ابزار مشابه اندازه گيري نمايد تكرار پذيري رخ داده است .  </a:t>
            </a:r>
            <a:endParaRPr kumimoji="0" lang="fa-IR" sz="4000" b="0" i="0" u="none" strike="noStrike" kern="1200" cap="none" spc="0" normalizeH="0" baseline="0" noProof="0" dirty="0">
              <a:ln>
                <a:noFill/>
              </a:ln>
              <a:solidFill>
                <a:schemeClr val="tx1"/>
              </a:solidFill>
              <a:effectLst/>
              <a:uLnTx/>
              <a:uFillTx/>
              <a:latin typeface="+mj-lt"/>
              <a:ea typeface="+mj-ea"/>
              <a:cs typeface="B Compset" pitchFamily="2" charset="-78"/>
            </a:endParaRPr>
          </a:p>
        </p:txBody>
      </p:sp>
    </p:spTree>
    <p:extLst>
      <p:ext uri="{BB962C8B-B14F-4D97-AF65-F5344CB8AC3E}">
        <p14:creationId xmlns:p14="http://schemas.microsoft.com/office/powerpoint/2010/main" val="1585674921"/>
      </p:ext>
    </p:extLst>
  </p:cSld>
  <p:clrMapOvr>
    <a:masterClrMapping/>
  </p:clrMapOvr>
  <p:transition spd="med">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5000" b="-25000"/>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522250" y="0"/>
            <a:ext cx="11485764" cy="1143000"/>
          </a:xfrm>
        </p:spPr>
        <p:txBody>
          <a:bodyPr>
            <a:normAutofit/>
          </a:bodyPr>
          <a:lstStyle/>
          <a:p>
            <a:r>
              <a:rPr lang="fa-IR" sz="3200" dirty="0" smtClean="0">
                <a:cs typeface="B Compset" pitchFamily="2" charset="-78"/>
              </a:rPr>
              <a:t>انواع نوسانات در سیستم اندازه گیری :</a:t>
            </a:r>
            <a:endParaRPr lang="fa-IR" sz="3000" dirty="0"/>
          </a:p>
        </p:txBody>
      </p:sp>
      <p:grpSp>
        <p:nvGrpSpPr>
          <p:cNvPr id="4" name="Group 20"/>
          <p:cNvGrpSpPr/>
          <p:nvPr/>
        </p:nvGrpSpPr>
        <p:grpSpPr>
          <a:xfrm>
            <a:off x="8237553" y="928689"/>
            <a:ext cx="3665954" cy="675089"/>
            <a:chOff x="4771757" y="39387"/>
            <a:chExt cx="5023272" cy="675089"/>
          </a:xfrm>
        </p:grpSpPr>
        <p:sp>
          <p:nvSpPr>
            <p:cNvPr id="22" name="Rounded Rectangle 21"/>
            <p:cNvSpPr/>
            <p:nvPr/>
          </p:nvSpPr>
          <p:spPr>
            <a:xfrm>
              <a:off x="4771757" y="39387"/>
              <a:ext cx="5023272" cy="675089"/>
            </a:xfrm>
            <a:prstGeom prst="roundRect">
              <a:avLst/>
            </a:prstGeom>
          </p:spPr>
          <p:style>
            <a:lnRef idx="1">
              <a:schemeClr val="accent2"/>
            </a:lnRef>
            <a:fillRef idx="2">
              <a:schemeClr val="accent2"/>
            </a:fillRef>
            <a:effectRef idx="1">
              <a:schemeClr val="accent2"/>
            </a:effectRef>
            <a:fontRef idx="minor">
              <a:schemeClr val="dk1">
                <a:hueOff val="0"/>
                <a:satOff val="0"/>
                <a:lumOff val="0"/>
                <a:alphaOff val="0"/>
              </a:schemeClr>
            </a:fontRef>
          </p:style>
        </p:sp>
        <p:sp>
          <p:nvSpPr>
            <p:cNvPr id="23" name="Rounded Rectangle 4"/>
            <p:cNvSpPr/>
            <p:nvPr/>
          </p:nvSpPr>
          <p:spPr>
            <a:xfrm>
              <a:off x="4950151" y="72342"/>
              <a:ext cx="4811924" cy="60917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fa-IR" sz="3600" b="1" kern="1200" dirty="0" smtClean="0"/>
                <a:t>5-تکثیر پذیری</a:t>
              </a:r>
              <a:endParaRPr lang="en-US" sz="3600" b="1" kern="1200" dirty="0"/>
            </a:p>
          </p:txBody>
        </p:sp>
      </p:grpSp>
      <p:pic>
        <p:nvPicPr>
          <p:cNvPr id="38914" name="Picture 2"/>
          <p:cNvPicPr>
            <a:picLocks noChangeAspect="1" noChangeArrowheads="1"/>
          </p:cNvPicPr>
          <p:nvPr/>
        </p:nvPicPr>
        <p:blipFill>
          <a:blip r:embed="rId3" cstate="print"/>
          <a:srcRect/>
          <a:stretch>
            <a:fillRect/>
          </a:stretch>
        </p:blipFill>
        <p:spPr bwMode="auto">
          <a:xfrm>
            <a:off x="6165850" y="1714488"/>
            <a:ext cx="6022975" cy="4786322"/>
          </a:xfrm>
          <a:prstGeom prst="rect">
            <a:avLst/>
          </a:prstGeom>
          <a:noFill/>
          <a:ln w="9525">
            <a:noFill/>
            <a:miter lim="800000"/>
            <a:headEnd/>
            <a:tailEnd/>
          </a:ln>
        </p:spPr>
      </p:pic>
      <p:sp>
        <p:nvSpPr>
          <p:cNvPr id="15" name="Oval 14"/>
          <p:cNvSpPr/>
          <p:nvPr/>
        </p:nvSpPr>
        <p:spPr>
          <a:xfrm>
            <a:off x="2" y="3214686"/>
            <a:ext cx="1938356" cy="1600200"/>
          </a:xfrm>
          <a:prstGeom prst="ellipse">
            <a:avLst/>
          </a:prstGeom>
        </p:spPr>
        <p:style>
          <a:lnRef idx="3">
            <a:schemeClr val="lt1"/>
          </a:lnRef>
          <a:fillRef idx="1">
            <a:schemeClr val="accent3"/>
          </a:fillRef>
          <a:effectRef idx="1">
            <a:schemeClr val="accent3"/>
          </a:effectRef>
          <a:fontRef idx="minor">
            <a:schemeClr val="lt1"/>
          </a:fontRef>
        </p:style>
        <p:txBody>
          <a:bodyPr rtlCol="1" anchor="ctr"/>
          <a:lstStyle/>
          <a:p>
            <a:pPr algn="ctr">
              <a:defRPr/>
            </a:pPr>
            <a:r>
              <a:rPr lang="fa-IR" dirty="0" smtClean="0"/>
              <a:t>رطوبت ؛افراد ؛ فنون نگهداری ،ابزار</a:t>
            </a:r>
          </a:p>
          <a:p>
            <a:pPr algn="ctr">
              <a:defRPr/>
            </a:pPr>
            <a:r>
              <a:rPr lang="fa-IR" dirty="0" smtClean="0"/>
              <a:t>دما</a:t>
            </a:r>
          </a:p>
          <a:p>
            <a:pPr algn="ctr">
              <a:defRPr/>
            </a:pPr>
            <a:endParaRPr lang="fa-IR" dirty="0" smtClean="0"/>
          </a:p>
          <a:p>
            <a:pPr algn="ctr">
              <a:defRPr/>
            </a:pPr>
            <a:endParaRPr lang="fa-IR" dirty="0"/>
          </a:p>
        </p:txBody>
      </p:sp>
      <p:sp>
        <p:nvSpPr>
          <p:cNvPr id="18" name="Oval 17"/>
          <p:cNvSpPr/>
          <p:nvPr/>
        </p:nvSpPr>
        <p:spPr>
          <a:xfrm>
            <a:off x="2022452" y="3357562"/>
            <a:ext cx="1952627" cy="1600200"/>
          </a:xfrm>
          <a:prstGeom prst="ellipse">
            <a:avLst/>
          </a:prstGeom>
        </p:spPr>
        <p:style>
          <a:lnRef idx="1">
            <a:schemeClr val="accent6"/>
          </a:lnRef>
          <a:fillRef idx="2">
            <a:schemeClr val="accent6"/>
          </a:fillRef>
          <a:effectRef idx="1">
            <a:schemeClr val="accent6"/>
          </a:effectRef>
          <a:fontRef idx="minor">
            <a:schemeClr val="dk1"/>
          </a:fontRef>
        </p:style>
        <p:txBody>
          <a:bodyPr rtlCol="1" anchor="ctr"/>
          <a:lstStyle/>
          <a:p>
            <a:pPr algn="ctr">
              <a:defRPr/>
            </a:pPr>
            <a:endParaRPr lang="fa-IR" dirty="0"/>
          </a:p>
        </p:txBody>
      </p:sp>
      <p:sp>
        <p:nvSpPr>
          <p:cNvPr id="21" name="Oval 20"/>
          <p:cNvSpPr/>
          <p:nvPr/>
        </p:nvSpPr>
        <p:spPr>
          <a:xfrm>
            <a:off x="2879702" y="4786322"/>
            <a:ext cx="2000266" cy="1600200"/>
          </a:xfrm>
          <a:prstGeom prst="ellipse">
            <a:avLst/>
          </a:prstGeom>
        </p:spPr>
        <p:style>
          <a:lnRef idx="1">
            <a:schemeClr val="accent4"/>
          </a:lnRef>
          <a:fillRef idx="2">
            <a:schemeClr val="accent4"/>
          </a:fillRef>
          <a:effectRef idx="1">
            <a:schemeClr val="accent4"/>
          </a:effectRef>
          <a:fontRef idx="minor">
            <a:schemeClr val="dk1"/>
          </a:fontRef>
        </p:style>
        <p:txBody>
          <a:bodyPr rtlCol="1" anchor="ctr"/>
          <a:lstStyle/>
          <a:p>
            <a:pPr algn="ctr">
              <a:defRPr/>
            </a:pPr>
            <a:r>
              <a:rPr lang="fa-IR" sz="2500" dirty="0" smtClean="0"/>
              <a:t>دما</a:t>
            </a:r>
            <a:endParaRPr lang="fa-IR" sz="2500" dirty="0"/>
          </a:p>
        </p:txBody>
      </p:sp>
      <p:sp>
        <p:nvSpPr>
          <p:cNvPr id="24" name="Oval 23"/>
          <p:cNvSpPr/>
          <p:nvPr/>
        </p:nvSpPr>
        <p:spPr>
          <a:xfrm>
            <a:off x="879455" y="4857760"/>
            <a:ext cx="1814537" cy="16002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defRPr/>
            </a:pPr>
            <a:r>
              <a:rPr lang="fa-IR" dirty="0" smtClean="0"/>
              <a:t>فنون نگهداری ابزار</a:t>
            </a:r>
            <a:endParaRPr lang="fa-IR" dirty="0"/>
          </a:p>
        </p:txBody>
      </p:sp>
      <p:sp>
        <p:nvSpPr>
          <p:cNvPr id="25" name="Title 4"/>
          <p:cNvSpPr txBox="1">
            <a:spLocks/>
          </p:cNvSpPr>
          <p:nvPr/>
        </p:nvSpPr>
        <p:spPr>
          <a:xfrm>
            <a:off x="-1" y="1428736"/>
            <a:ext cx="4879967" cy="1643074"/>
          </a:xfrm>
          <a:prstGeom prst="rect">
            <a:avLst/>
          </a:prstGeom>
        </p:spPr>
        <p:txBody>
          <a:bodyPr vert="horz" lIns="91440" tIns="45720" rIns="91440" bIns="45720" rtlCol="1" anchor="ctr">
            <a:normAutofit fontScale="92500"/>
          </a:bodyPr>
          <a:lstStyle/>
          <a:p>
            <a:pPr lvl="0" algn="ctr" rtl="1">
              <a:spcBef>
                <a:spcPct val="0"/>
              </a:spcBef>
            </a:pPr>
            <a:r>
              <a:rPr lang="fa-IR" sz="3000" dirty="0" smtClean="0"/>
              <a:t>5-تکثیر پذیری عبارت است از میزان انحراف در میانگین اندازه ها ناشی از فاکتورهایی غیر از انحراف ذاتی مانند: </a:t>
            </a:r>
            <a:endParaRPr kumimoji="0" lang="fa-IR" sz="3000" b="0" i="0" u="none" strike="noStrike" kern="1200" cap="none" spc="0" normalizeH="0" baseline="0" noProof="0" dirty="0">
              <a:ln>
                <a:noFill/>
              </a:ln>
              <a:solidFill>
                <a:schemeClr val="tx1"/>
              </a:solidFill>
              <a:effectLst/>
              <a:uLnTx/>
              <a:uFillTx/>
              <a:latin typeface="+mj-lt"/>
              <a:ea typeface="+mj-ea"/>
              <a:cs typeface="B Compset" pitchFamily="2" charset="-78"/>
            </a:endParaRPr>
          </a:p>
        </p:txBody>
      </p:sp>
    </p:spTree>
    <p:extLst>
      <p:ext uri="{BB962C8B-B14F-4D97-AF65-F5344CB8AC3E}">
        <p14:creationId xmlns:p14="http://schemas.microsoft.com/office/powerpoint/2010/main" val="1585674921"/>
      </p:ext>
    </p:extLst>
  </p:cSld>
  <p:clrMapOvr>
    <a:masterClrMapping/>
  </p:clrMapOvr>
  <p:transition spd="med">
    <p:plu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pic>
        <p:nvPicPr>
          <p:cNvPr id="1027" name="Picture 3"/>
          <p:cNvPicPr>
            <a:picLocks noChangeAspect="1" noChangeArrowheads="1"/>
          </p:cNvPicPr>
          <p:nvPr/>
        </p:nvPicPr>
        <p:blipFill>
          <a:blip r:embed="rId2" cstate="print"/>
          <a:srcRect/>
          <a:stretch>
            <a:fillRect/>
          </a:stretch>
        </p:blipFill>
        <p:spPr bwMode="auto">
          <a:xfrm>
            <a:off x="1" y="428580"/>
            <a:ext cx="12188824" cy="6429420"/>
          </a:xfrm>
          <a:prstGeom prst="rect">
            <a:avLst/>
          </a:prstGeom>
          <a:noFill/>
          <a:ln w="9525">
            <a:noFill/>
            <a:miter lim="800000"/>
            <a:headEnd/>
            <a:tailEnd/>
          </a:ln>
          <a:effectLst/>
        </p:spPr>
      </p:pic>
    </p:spTree>
  </p:cSld>
  <p:clrMapOvr>
    <a:masterClrMapping/>
  </p:clrMapOvr>
  <p:transition spd="med">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1" y="116632"/>
            <a:ext cx="10969943" cy="576064"/>
          </a:xfrm>
        </p:spPr>
        <p:txBody>
          <a:bodyPr>
            <a:normAutofit/>
          </a:bodyPr>
          <a:lstStyle/>
          <a:p>
            <a:r>
              <a:rPr lang="fa-IR" sz="2000" dirty="0" smtClean="0"/>
              <a:t>توضيحات فلوچارت تحليل سيستم اندازه گيري</a:t>
            </a:r>
            <a:endParaRPr lang="en-US" sz="2000" dirty="0"/>
          </a:p>
        </p:txBody>
      </p:sp>
      <p:sp>
        <p:nvSpPr>
          <p:cNvPr id="3" name="Title 1"/>
          <p:cNvSpPr txBox="1">
            <a:spLocks/>
          </p:cNvSpPr>
          <p:nvPr/>
        </p:nvSpPr>
        <p:spPr>
          <a:xfrm>
            <a:off x="236496" y="545260"/>
            <a:ext cx="11430088" cy="6241326"/>
          </a:xfrm>
          <a:prstGeom prst="rect">
            <a:avLst/>
          </a:prstGeom>
        </p:spPr>
        <p:txBody>
          <a:bodyPr vert="horz" lIns="91440" tIns="45720" rIns="91440" bIns="45720" rtlCol="1" anchor="ctr">
            <a:normAutofit fontScale="55000" lnSpcReduction="20000"/>
          </a:bodyPr>
          <a:lstStyle/>
          <a:p>
            <a:pPr marL="0" marR="0" lvl="0" indent="0" algn="just" defTabSz="914400" rtl="1" eaLnBrk="1" fontAlgn="auto" latinLnBrk="0" hangingPunct="1">
              <a:lnSpc>
                <a:spcPct val="100000"/>
              </a:lnSpc>
              <a:spcBef>
                <a:spcPct val="0"/>
              </a:spcBef>
              <a:spcAft>
                <a:spcPts val="0"/>
              </a:spcAft>
              <a:buClrTx/>
              <a:buSzTx/>
              <a:buFontTx/>
              <a:buNone/>
              <a:tabLst/>
              <a:defRPr/>
            </a:pPr>
            <a:r>
              <a:rPr lang="fa-IR" sz="3000" dirty="0" smtClean="0">
                <a:latin typeface="+mj-lt"/>
                <a:ea typeface="+mj-ea"/>
                <a:cs typeface="+mj-cs"/>
              </a:rPr>
              <a:t>به منظور مشخص نمودن صلاحیت دستگاه و همین طور مسئولی که پای دستگاه هست از فرایند سیستم اندازه گیری استفاده می کنند که این فرایند باعث بهبود سیستم اندازه گیری میشود . این فرایندی که در اسلاید قبل دیدید مراحل کلی تحلیل یک سیستم اندازه گیری را نشان میدهد . </a:t>
            </a:r>
          </a:p>
          <a:p>
            <a:pPr marL="0" marR="0" lvl="0" indent="0" algn="just" defTabSz="914400" rtl="1" eaLnBrk="1" fontAlgn="auto" latinLnBrk="0" hangingPunct="1">
              <a:lnSpc>
                <a:spcPct val="100000"/>
              </a:lnSpc>
              <a:spcBef>
                <a:spcPct val="0"/>
              </a:spcBef>
              <a:spcAft>
                <a:spcPts val="0"/>
              </a:spcAft>
              <a:buClrTx/>
              <a:buSzTx/>
              <a:buFontTx/>
              <a:buNone/>
              <a:tabLst/>
              <a:defRPr/>
            </a:pPr>
            <a:r>
              <a:rPr kumimoji="0" lang="fa-IR" sz="3000" b="1" i="0" u="none" strike="noStrike" kern="1200" cap="none" spc="0" normalizeH="0" baseline="0" noProof="0" dirty="0" smtClean="0">
                <a:ln>
                  <a:noFill/>
                </a:ln>
                <a:solidFill>
                  <a:srgbClr val="FF0000"/>
                </a:solidFill>
                <a:effectLst/>
                <a:uLnTx/>
                <a:uFillTx/>
                <a:latin typeface="+mj-lt"/>
                <a:ea typeface="+mj-ea"/>
                <a:cs typeface="+mj-cs"/>
              </a:rPr>
              <a:t>اولین</a:t>
            </a:r>
            <a:r>
              <a:rPr lang="fa-IR" sz="3000" b="1" dirty="0">
                <a:solidFill>
                  <a:srgbClr val="FF0000"/>
                </a:solidFill>
                <a:latin typeface="+mj-lt"/>
                <a:ea typeface="+mj-ea"/>
                <a:cs typeface="+mj-cs"/>
              </a:rPr>
              <a:t> </a:t>
            </a:r>
            <a:r>
              <a:rPr lang="fa-IR" sz="3000" b="1" dirty="0" smtClean="0">
                <a:solidFill>
                  <a:srgbClr val="FF0000"/>
                </a:solidFill>
                <a:latin typeface="+mj-lt"/>
                <a:ea typeface="+mj-ea"/>
                <a:cs typeface="+mj-cs"/>
              </a:rPr>
              <a:t>مرحله : </a:t>
            </a:r>
            <a:r>
              <a:rPr lang="fa-IR" sz="3000" dirty="0" smtClean="0">
                <a:latin typeface="+mj-lt"/>
                <a:ea typeface="+mj-ea"/>
                <a:cs typeface="+mj-cs"/>
              </a:rPr>
              <a:t>آماده سازی برای ارزیابی است . یعنی فرایندی که مورد نیاز برای تحلیل سیستم (سیستم تولیدی ،خدماتی،آزمایشگاهی یا هر چیز دیگری باشد) مورد مطالعه و بررسی قرار میدهند . به شکل کلی میتوانیم بگوییم در این مرحله باید </a:t>
            </a:r>
          </a:p>
          <a:p>
            <a:pPr marL="0" marR="0" lvl="0" indent="0" algn="just" defTabSz="914400" rtl="1" eaLnBrk="1" fontAlgn="auto" latinLnBrk="0" hangingPunct="1">
              <a:lnSpc>
                <a:spcPct val="100000"/>
              </a:lnSpc>
              <a:spcBef>
                <a:spcPct val="0"/>
              </a:spcBef>
              <a:spcAft>
                <a:spcPts val="0"/>
              </a:spcAft>
              <a:buClrTx/>
              <a:buSzTx/>
              <a:buFontTx/>
              <a:buNone/>
              <a:tabLst/>
              <a:defRPr/>
            </a:pPr>
            <a:r>
              <a:rPr lang="fa-IR" sz="3000" dirty="0" smtClean="0">
                <a:latin typeface="+mj-lt"/>
                <a:ea typeface="+mj-ea"/>
                <a:cs typeface="+mj-cs"/>
              </a:rPr>
              <a:t>1- روش سیستم اندازه گیری تعیین شود.</a:t>
            </a:r>
          </a:p>
          <a:p>
            <a:pPr marL="0" marR="0" lvl="0" indent="0" algn="just" defTabSz="914400" rtl="1" eaLnBrk="1" fontAlgn="auto" latinLnBrk="0" hangingPunct="1">
              <a:lnSpc>
                <a:spcPct val="100000"/>
              </a:lnSpc>
              <a:spcBef>
                <a:spcPct val="0"/>
              </a:spcBef>
              <a:spcAft>
                <a:spcPts val="0"/>
              </a:spcAft>
              <a:buClrTx/>
              <a:buSzTx/>
              <a:buFontTx/>
              <a:buNone/>
              <a:tabLst/>
              <a:defRPr/>
            </a:pPr>
            <a:r>
              <a:rPr lang="fa-IR" sz="3000" dirty="0" smtClean="0">
                <a:latin typeface="+mj-lt"/>
                <a:ea typeface="+mj-ea"/>
                <a:cs typeface="+mj-cs"/>
              </a:rPr>
              <a:t>2- رویه آزمایش مستند سازی شود . </a:t>
            </a:r>
          </a:p>
          <a:p>
            <a:pPr marL="0" marR="0" lvl="0" indent="0" algn="just" defTabSz="914400" rtl="1" eaLnBrk="1" fontAlgn="auto" latinLnBrk="0" hangingPunct="1">
              <a:lnSpc>
                <a:spcPct val="100000"/>
              </a:lnSpc>
              <a:spcBef>
                <a:spcPct val="0"/>
              </a:spcBef>
              <a:spcAft>
                <a:spcPts val="0"/>
              </a:spcAft>
              <a:buClrTx/>
              <a:buSzTx/>
              <a:buFontTx/>
              <a:buNone/>
              <a:tabLst/>
              <a:defRPr/>
            </a:pPr>
            <a:r>
              <a:rPr lang="fa-IR" sz="3000" dirty="0" smtClean="0">
                <a:latin typeface="+mj-lt"/>
                <a:ea typeface="+mj-ea"/>
                <a:cs typeface="+mj-cs"/>
              </a:rPr>
              <a:t>3- تعداد اپراتورها تعداد قطعه ، تعداد تکرارها مشخص شود . (معمولاَ 3 اپراتور ، 4 الی 10 قطعه و 3 الی 6 تکرار در نظر گرفته می شود )</a:t>
            </a:r>
            <a:r>
              <a:rPr kumimoji="0" lang="fa-IR" sz="3000" b="0" i="0" u="none" strike="noStrike" kern="1200" cap="none" spc="0" normalizeH="0" baseline="0" noProof="0" dirty="0" smtClean="0">
                <a:ln>
                  <a:noFill/>
                </a:ln>
                <a:solidFill>
                  <a:schemeClr val="tx1"/>
                </a:solidFill>
                <a:effectLst/>
                <a:uLnTx/>
                <a:uFillTx/>
                <a:latin typeface="+mj-lt"/>
                <a:ea typeface="+mj-ea"/>
                <a:cs typeface="+mj-cs"/>
              </a:rPr>
              <a:t>البته</a:t>
            </a:r>
            <a:r>
              <a:rPr kumimoji="0" lang="fa-IR" sz="3000" b="0" i="0" u="none" strike="noStrike" kern="1200" cap="none" spc="0" normalizeH="0" noProof="0" dirty="0" smtClean="0">
                <a:ln>
                  <a:noFill/>
                </a:ln>
                <a:solidFill>
                  <a:schemeClr val="tx1"/>
                </a:solidFill>
                <a:effectLst/>
                <a:uLnTx/>
                <a:uFillTx/>
                <a:latin typeface="+mj-lt"/>
                <a:ea typeface="+mj-ea"/>
                <a:cs typeface="+mj-cs"/>
              </a:rPr>
              <a:t> هر چه تعداد این ها بیشتر باشد از نتایج بدست آمده اطمینان بیشتری می توانیم داشته باشیم . اما هزینه های بیشتری نیز دارد .</a:t>
            </a:r>
          </a:p>
          <a:p>
            <a:pPr marL="0" marR="0" lvl="0" indent="0" algn="just" defTabSz="914400" rtl="1" eaLnBrk="1" fontAlgn="auto" latinLnBrk="0" hangingPunct="1">
              <a:lnSpc>
                <a:spcPct val="100000"/>
              </a:lnSpc>
              <a:spcBef>
                <a:spcPct val="0"/>
              </a:spcBef>
              <a:spcAft>
                <a:spcPts val="0"/>
              </a:spcAft>
              <a:buClrTx/>
              <a:buSzTx/>
              <a:buFontTx/>
              <a:buNone/>
              <a:tabLst/>
              <a:defRPr/>
            </a:pPr>
            <a:r>
              <a:rPr lang="fa-IR" sz="3000" dirty="0" smtClean="0">
                <a:latin typeface="+mj-lt"/>
                <a:ea typeface="+mj-ea"/>
                <a:cs typeface="+mj-cs"/>
              </a:rPr>
              <a:t>4</a:t>
            </a:r>
            <a:r>
              <a:rPr kumimoji="0" lang="fa-IR" sz="3000" b="0" i="0" u="none" strike="noStrike" kern="1200" cap="none" spc="0" normalizeH="0" noProof="0" dirty="0" smtClean="0">
                <a:ln>
                  <a:noFill/>
                </a:ln>
                <a:solidFill>
                  <a:schemeClr val="tx1"/>
                </a:solidFill>
                <a:effectLst/>
                <a:uLnTx/>
                <a:uFillTx/>
                <a:latin typeface="+mj-lt"/>
                <a:ea typeface="+mj-ea"/>
                <a:cs typeface="+mj-cs"/>
              </a:rPr>
              <a:t>- تعیین اپراتورها ، اپراتورها باید از بین افرادی باشند که آموزش های لازم و صلاحیت لازم در ارتباط با سیستم اندازه گیری دیده باشند . </a:t>
            </a:r>
          </a:p>
          <a:p>
            <a:pPr marL="0" marR="0" lvl="0" indent="0" algn="just" defTabSz="914400" rtl="1" eaLnBrk="1" fontAlgn="auto" latinLnBrk="0" hangingPunct="1">
              <a:lnSpc>
                <a:spcPct val="100000"/>
              </a:lnSpc>
              <a:spcBef>
                <a:spcPct val="0"/>
              </a:spcBef>
              <a:spcAft>
                <a:spcPts val="0"/>
              </a:spcAft>
              <a:buClrTx/>
              <a:buSzTx/>
              <a:buFontTx/>
              <a:buNone/>
              <a:tabLst/>
              <a:defRPr/>
            </a:pPr>
            <a:r>
              <a:rPr kumimoji="0" lang="fa-IR" sz="3000" b="0" i="0" u="none" strike="noStrike" kern="1200" cap="none" spc="0" normalizeH="0" noProof="0" dirty="0" smtClean="0">
                <a:ln>
                  <a:noFill/>
                </a:ln>
                <a:solidFill>
                  <a:schemeClr val="tx1"/>
                </a:solidFill>
                <a:effectLst/>
                <a:uLnTx/>
                <a:uFillTx/>
                <a:latin typeface="+mj-lt"/>
                <a:ea typeface="+mj-ea"/>
                <a:cs typeface="+mj-cs"/>
              </a:rPr>
              <a:t>5- تعیین و انتخاب نمونه ها : نمونه ها باید از تولیدات جاری انتخاب شوند . بخاطر اینکه نمونه ها به صورت تصادفی انتخاب شوند بهتر است نمونه ها در روزهای مختلف و شیفت های کاری مختلف انتخاب شوند . </a:t>
            </a:r>
          </a:p>
          <a:p>
            <a:pPr marL="0" marR="0" lvl="0" indent="0" algn="just" defTabSz="914400" rtl="1" eaLnBrk="1" fontAlgn="auto" latinLnBrk="0" hangingPunct="1">
              <a:lnSpc>
                <a:spcPct val="100000"/>
              </a:lnSpc>
              <a:spcBef>
                <a:spcPct val="0"/>
              </a:spcBef>
              <a:spcAft>
                <a:spcPts val="0"/>
              </a:spcAft>
              <a:buClrTx/>
              <a:buSzTx/>
              <a:buFontTx/>
              <a:buNone/>
              <a:tabLst/>
              <a:defRPr/>
            </a:pPr>
            <a:r>
              <a:rPr lang="fa-IR" sz="3100" b="1" dirty="0" smtClean="0">
                <a:solidFill>
                  <a:srgbClr val="FF0000"/>
                </a:solidFill>
                <a:latin typeface="+mj-lt"/>
                <a:ea typeface="+mj-ea"/>
                <a:cs typeface="+mj-cs"/>
              </a:rPr>
              <a:t>دومین مرحله </a:t>
            </a:r>
            <a:r>
              <a:rPr lang="fa-IR" sz="3000" noProof="0" dirty="0" smtClean="0">
                <a:solidFill>
                  <a:srgbClr val="FF0000"/>
                </a:solidFill>
                <a:latin typeface="+mj-lt"/>
                <a:ea typeface="+mj-ea"/>
                <a:cs typeface="+mj-cs"/>
              </a:rPr>
              <a:t>: </a:t>
            </a:r>
            <a:r>
              <a:rPr lang="fa-IR" sz="3000" noProof="0" dirty="0" smtClean="0">
                <a:latin typeface="+mj-lt"/>
                <a:ea typeface="+mj-ea"/>
                <a:cs typeface="+mj-cs"/>
              </a:rPr>
              <a:t>ارزیابی ثبات ؛ این مرحله به منظور ارزیابی میزان ثبات فرایند اندازه گیری و اینکه فرایند تحت کنترل آماری است یا خیر انجام میگیرد . که این مرحله لایه هایی دارد که 2 مورد آن به شرح ذیل میباشد : </a:t>
            </a:r>
          </a:p>
          <a:p>
            <a:pPr marL="0" marR="0" lvl="0" indent="0" algn="just" defTabSz="914400" rtl="1" eaLnBrk="1" fontAlgn="auto" latinLnBrk="0" hangingPunct="1">
              <a:lnSpc>
                <a:spcPct val="100000"/>
              </a:lnSpc>
              <a:spcBef>
                <a:spcPct val="0"/>
              </a:spcBef>
              <a:spcAft>
                <a:spcPts val="0"/>
              </a:spcAft>
              <a:buClrTx/>
              <a:buSzTx/>
              <a:buFontTx/>
              <a:buNone/>
              <a:tabLst/>
              <a:defRPr/>
            </a:pPr>
            <a:r>
              <a:rPr lang="fa-IR" sz="3000" dirty="0" smtClean="0">
                <a:latin typeface="+mj-lt"/>
                <a:ea typeface="+mj-ea"/>
                <a:cs typeface="+mj-cs"/>
              </a:rPr>
              <a:t>1</a:t>
            </a:r>
            <a:r>
              <a:rPr lang="fa-IR" sz="3000" noProof="0" dirty="0" smtClean="0">
                <a:latin typeface="+mj-lt"/>
                <a:ea typeface="+mj-ea"/>
                <a:cs typeface="+mj-cs"/>
              </a:rPr>
              <a:t>- انتخاب یک قطعه نمونه استاندارد یا چند قطعه نمونه استاندارد . البته اگر قطعه استاندارد نباشد از قطعه تولیدی استفاده می کنیم . </a:t>
            </a:r>
          </a:p>
          <a:p>
            <a:pPr marL="0" marR="0" lvl="0" indent="0" algn="just" defTabSz="914400" rtl="1" eaLnBrk="1" fontAlgn="auto" latinLnBrk="0" hangingPunct="1">
              <a:lnSpc>
                <a:spcPct val="100000"/>
              </a:lnSpc>
              <a:spcBef>
                <a:spcPct val="0"/>
              </a:spcBef>
              <a:spcAft>
                <a:spcPts val="0"/>
              </a:spcAft>
              <a:buClrTx/>
              <a:buSzTx/>
              <a:buFontTx/>
              <a:buNone/>
              <a:tabLst/>
              <a:defRPr/>
            </a:pPr>
            <a:r>
              <a:rPr lang="fa-IR" sz="3000" dirty="0" smtClean="0">
                <a:latin typeface="+mj-lt"/>
                <a:ea typeface="+mj-ea"/>
                <a:cs typeface="+mj-cs"/>
              </a:rPr>
              <a:t>2</a:t>
            </a:r>
            <a:r>
              <a:rPr lang="fa-IR" sz="3000" noProof="0" dirty="0" smtClean="0">
                <a:latin typeface="+mj-lt"/>
                <a:ea typeface="+mj-ea"/>
                <a:cs typeface="+mj-cs"/>
              </a:rPr>
              <a:t>- اندازه گیری قطعه در طول زمان یعنی در زمانهای مختلف (ساعتی ،روزانه ، هفتگی )اقدام به اندازه گیری می کنیم . </a:t>
            </a:r>
          </a:p>
          <a:p>
            <a:pPr marL="0" marR="0" lvl="0" indent="0" algn="just" defTabSz="914400" rtl="1" eaLnBrk="1" fontAlgn="auto" latinLnBrk="0" hangingPunct="1">
              <a:lnSpc>
                <a:spcPct val="100000"/>
              </a:lnSpc>
              <a:spcBef>
                <a:spcPct val="0"/>
              </a:spcBef>
              <a:spcAft>
                <a:spcPts val="0"/>
              </a:spcAft>
              <a:buClrTx/>
              <a:buSzTx/>
              <a:buFontTx/>
              <a:buNone/>
              <a:tabLst/>
              <a:defRPr/>
            </a:pPr>
            <a:r>
              <a:rPr lang="fa-IR" sz="3100" b="1" dirty="0" smtClean="0">
                <a:solidFill>
                  <a:srgbClr val="FF0000"/>
                </a:solidFill>
                <a:latin typeface="+mj-lt"/>
                <a:ea typeface="+mj-ea"/>
                <a:cs typeface="+mj-cs"/>
              </a:rPr>
              <a:t>سومین مرحله </a:t>
            </a:r>
            <a:r>
              <a:rPr kumimoji="0" lang="fa-IR" sz="3000" b="0" i="0" u="none" strike="noStrike" kern="1200" cap="none" spc="0" normalizeH="0" dirty="0" smtClean="0">
                <a:ln>
                  <a:noFill/>
                </a:ln>
                <a:solidFill>
                  <a:srgbClr val="FF0000"/>
                </a:solidFill>
                <a:effectLst/>
                <a:uLnTx/>
                <a:uFillTx/>
                <a:latin typeface="+mj-lt"/>
                <a:ea typeface="+mj-ea"/>
                <a:cs typeface="+mj-cs"/>
              </a:rPr>
              <a:t>:</a:t>
            </a:r>
            <a:r>
              <a:rPr kumimoji="0" lang="fa-IR" sz="3000" b="0" i="0" u="none" strike="noStrike" kern="1200" cap="none" spc="0" normalizeH="0" dirty="0" smtClean="0">
                <a:ln>
                  <a:noFill/>
                </a:ln>
                <a:solidFill>
                  <a:schemeClr val="tx1"/>
                </a:solidFill>
                <a:effectLst/>
                <a:uLnTx/>
                <a:uFillTx/>
                <a:latin typeface="+mj-lt"/>
                <a:ea typeface="+mj-ea"/>
                <a:cs typeface="+mj-cs"/>
              </a:rPr>
              <a:t> ارزیابی قدرت تشخیص (تفکیک پذیری )؛ در واقع این مرحله به منظور بررسی توانایی تشخیص و متمایز نمودن سیستم اندازه گیری بین تغییرات کوچک صورت می پذیرد که این مرحله نیز مانند مرحله قبل از یک نمونه استاندارد یا یک قطعه تولیدی استفاده میکنیم . </a:t>
            </a:r>
          </a:p>
          <a:p>
            <a:pPr marL="0" marR="0" lvl="0" indent="0" algn="just" defTabSz="914400" rtl="1" eaLnBrk="1" fontAlgn="auto" latinLnBrk="0" hangingPunct="1">
              <a:lnSpc>
                <a:spcPct val="100000"/>
              </a:lnSpc>
              <a:spcBef>
                <a:spcPct val="0"/>
              </a:spcBef>
              <a:spcAft>
                <a:spcPts val="0"/>
              </a:spcAft>
              <a:buClrTx/>
              <a:buSzTx/>
              <a:buFontTx/>
              <a:buNone/>
              <a:tabLst/>
              <a:defRPr/>
            </a:pPr>
            <a:r>
              <a:rPr lang="fa-IR" sz="3100" b="1" dirty="0" smtClean="0">
                <a:solidFill>
                  <a:srgbClr val="FF0000"/>
                </a:solidFill>
                <a:latin typeface="+mj-lt"/>
                <a:ea typeface="+mj-ea"/>
                <a:cs typeface="+mj-cs"/>
              </a:rPr>
              <a:t>چهارمین مرحله </a:t>
            </a:r>
            <a:r>
              <a:rPr lang="fa-IR" sz="3000" noProof="0" dirty="0" smtClean="0">
                <a:solidFill>
                  <a:srgbClr val="FF0000"/>
                </a:solidFill>
                <a:latin typeface="+mj-lt"/>
                <a:ea typeface="+mj-ea"/>
                <a:cs typeface="+mj-cs"/>
              </a:rPr>
              <a:t>:</a:t>
            </a:r>
            <a:r>
              <a:rPr lang="fa-IR" sz="3000" noProof="0" dirty="0" smtClean="0">
                <a:latin typeface="+mj-lt"/>
                <a:ea typeface="+mj-ea"/>
                <a:cs typeface="+mj-cs"/>
              </a:rPr>
              <a:t> تعیین صحت ؛ هدف از این مرحله تعیین میزان نزدیکی میانگین نتایج بدست آمده با مقدار واقعی مشخصه است . در این مرحله نیز از یک نمونه استاندارد برای بررسی استفاده می کنیم . </a:t>
            </a:r>
          </a:p>
          <a:p>
            <a:pPr marL="0" marR="0" lvl="0" indent="0" algn="just" defTabSz="914400" rtl="1" eaLnBrk="1" fontAlgn="auto" latinLnBrk="0" hangingPunct="1">
              <a:lnSpc>
                <a:spcPct val="100000"/>
              </a:lnSpc>
              <a:spcBef>
                <a:spcPct val="0"/>
              </a:spcBef>
              <a:spcAft>
                <a:spcPts val="0"/>
              </a:spcAft>
              <a:buClrTx/>
              <a:buSzTx/>
              <a:buFontTx/>
              <a:buNone/>
              <a:tabLst/>
              <a:defRPr/>
            </a:pPr>
            <a:r>
              <a:rPr lang="fa-IR" sz="3100" b="1" dirty="0" smtClean="0">
                <a:solidFill>
                  <a:srgbClr val="FF0000"/>
                </a:solidFill>
                <a:latin typeface="+mj-lt"/>
                <a:ea typeface="+mj-ea"/>
                <a:cs typeface="+mj-cs"/>
              </a:rPr>
              <a:t>پنجمین مرحله : </a:t>
            </a:r>
            <a:r>
              <a:rPr kumimoji="0" lang="fa-IR" sz="3000" b="0" i="0" u="none" strike="noStrike" kern="1200" cap="none" spc="0" normalizeH="0" dirty="0" smtClean="0">
                <a:ln>
                  <a:noFill/>
                </a:ln>
                <a:solidFill>
                  <a:schemeClr val="tx1"/>
                </a:solidFill>
                <a:effectLst/>
                <a:uLnTx/>
                <a:uFillTx/>
                <a:latin typeface="+mj-lt"/>
                <a:ea typeface="+mj-ea"/>
                <a:cs typeface="+mj-cs"/>
              </a:rPr>
              <a:t>کالیبراسیون ؛کالیبراسیون به مقایسه اندازه گیری با یک مرجع استاندارد را گویند . این مرحله توسط افراد آموزش دیده با استفاده از تجهیزات و نمونه های استاندارد بررسی می گردد . </a:t>
            </a:r>
          </a:p>
          <a:p>
            <a:pPr marL="0" marR="0" lvl="0" indent="0" algn="just" defTabSz="914400" rtl="1" eaLnBrk="1" fontAlgn="auto" latinLnBrk="0" hangingPunct="1">
              <a:lnSpc>
                <a:spcPct val="100000"/>
              </a:lnSpc>
              <a:spcBef>
                <a:spcPct val="0"/>
              </a:spcBef>
              <a:spcAft>
                <a:spcPts val="0"/>
              </a:spcAft>
              <a:buClrTx/>
              <a:buSzTx/>
              <a:buFontTx/>
              <a:buNone/>
              <a:tabLst/>
              <a:defRPr/>
            </a:pPr>
            <a:r>
              <a:rPr lang="fa-IR" sz="3100" b="1" dirty="0" smtClean="0">
                <a:solidFill>
                  <a:srgbClr val="FF0000"/>
                </a:solidFill>
                <a:latin typeface="+mj-lt"/>
                <a:ea typeface="+mj-ea"/>
                <a:cs typeface="+mj-cs"/>
              </a:rPr>
              <a:t>ششمین مرحله </a:t>
            </a:r>
            <a:r>
              <a:rPr lang="fa-IR" sz="3000" baseline="0" noProof="0" dirty="0" smtClean="0">
                <a:solidFill>
                  <a:srgbClr val="FF0000"/>
                </a:solidFill>
                <a:latin typeface="+mj-lt"/>
                <a:ea typeface="+mj-ea"/>
                <a:cs typeface="+mj-cs"/>
              </a:rPr>
              <a:t>:</a:t>
            </a:r>
            <a:r>
              <a:rPr lang="fa-IR" sz="3000" baseline="0" noProof="0" dirty="0" smtClean="0">
                <a:latin typeface="+mj-lt"/>
                <a:ea typeface="+mj-ea"/>
                <a:cs typeface="+mj-cs"/>
              </a:rPr>
              <a:t> ارزیابی خطی بودن ؛ هدف از این مرحله ارزیابی میزان تفاوت در طول محدوده عملیات است . که اگر شیب</a:t>
            </a:r>
            <a:r>
              <a:rPr lang="fa-IR" sz="3000" noProof="0" dirty="0" smtClean="0">
                <a:latin typeface="+mj-lt"/>
                <a:ea typeface="+mj-ea"/>
                <a:cs typeface="+mj-cs"/>
              </a:rPr>
              <a:t> خط برابر صفر باشد حالت ایده آل است . یعنی هر چه قدر مطلق شیب خط کمتر باشد بهتر است . </a:t>
            </a:r>
          </a:p>
          <a:p>
            <a:pPr marL="0" marR="0" lvl="0" indent="0" algn="just" defTabSz="914400" rtl="1" eaLnBrk="1" fontAlgn="auto" latinLnBrk="0" hangingPunct="1">
              <a:lnSpc>
                <a:spcPct val="100000"/>
              </a:lnSpc>
              <a:spcBef>
                <a:spcPct val="0"/>
              </a:spcBef>
              <a:spcAft>
                <a:spcPts val="0"/>
              </a:spcAft>
              <a:buClrTx/>
              <a:buSzTx/>
              <a:buFontTx/>
              <a:buNone/>
              <a:tabLst/>
              <a:defRPr/>
            </a:pPr>
            <a:r>
              <a:rPr lang="fa-IR" sz="3100" b="1" dirty="0" smtClean="0">
                <a:solidFill>
                  <a:srgbClr val="FF0000"/>
                </a:solidFill>
                <a:latin typeface="+mj-lt"/>
                <a:ea typeface="+mj-ea"/>
                <a:cs typeface="+mj-cs"/>
              </a:rPr>
              <a:t>مرحله هفتم : </a:t>
            </a:r>
            <a:r>
              <a:rPr kumimoji="0" lang="fa-IR" sz="3000" b="0" i="0" u="none" strike="noStrike" kern="1200" cap="none" spc="0" normalizeH="0" baseline="0" dirty="0" smtClean="0">
                <a:ln>
                  <a:noFill/>
                </a:ln>
                <a:solidFill>
                  <a:schemeClr val="tx1"/>
                </a:solidFill>
                <a:effectLst/>
                <a:uLnTx/>
                <a:uFillTx/>
                <a:latin typeface="+mj-lt"/>
                <a:ea typeface="+mj-ea"/>
                <a:cs typeface="+mj-cs"/>
              </a:rPr>
              <a:t>تعیین تکرار پذیری و تکثیر</a:t>
            </a:r>
            <a:r>
              <a:rPr kumimoji="0" lang="fa-IR" sz="3000" b="0" i="0" u="none" strike="noStrike" kern="1200" cap="none" spc="0" normalizeH="0" dirty="0" smtClean="0">
                <a:ln>
                  <a:noFill/>
                </a:ln>
                <a:solidFill>
                  <a:schemeClr val="tx1"/>
                </a:solidFill>
                <a:effectLst/>
                <a:uLnTx/>
                <a:uFillTx/>
                <a:latin typeface="+mj-lt"/>
                <a:ea typeface="+mj-ea"/>
                <a:cs typeface="+mj-cs"/>
              </a:rPr>
              <a:t> پذیری ؛ هدف از این مرحله ارزیابی میزان تغییر پذیری سیستم اندازه گیری می باشد . که تغییر پذیری خود به دو جزء تکرار پذیری و تکثیر پذیری تقسیم میشود . (</a:t>
            </a:r>
            <a:r>
              <a:rPr lang="en-US" sz="3000" dirty="0" smtClean="0">
                <a:latin typeface="+mj-lt"/>
                <a:ea typeface="+mj-ea"/>
                <a:cs typeface="+mj-cs"/>
              </a:rPr>
              <a:t>R&amp;R </a:t>
            </a:r>
            <a:r>
              <a:rPr lang="fa-IR" sz="3000" dirty="0" smtClean="0">
                <a:latin typeface="+mj-lt"/>
                <a:ea typeface="+mj-ea"/>
                <a:cs typeface="+mj-cs"/>
              </a:rPr>
              <a:t>انحراف معیار تکرار پذیری و تکثیر پذیری ). </a:t>
            </a:r>
          </a:p>
          <a:p>
            <a:pPr lvl="0" algn="just" rtl="1">
              <a:spcBef>
                <a:spcPct val="0"/>
              </a:spcBef>
              <a:defRPr/>
            </a:pPr>
            <a:r>
              <a:rPr kumimoji="0" lang="fa-IR" sz="3000" b="0" i="0" u="none" strike="noStrike" kern="1200" cap="none" spc="0" normalizeH="0" baseline="0" noProof="0" dirty="0" smtClean="0">
                <a:ln>
                  <a:noFill/>
                </a:ln>
                <a:solidFill>
                  <a:schemeClr val="tx1"/>
                </a:solidFill>
                <a:effectLst/>
                <a:uLnTx/>
                <a:uFillTx/>
                <a:latin typeface="+mj-lt"/>
                <a:ea typeface="+mj-ea"/>
                <a:cs typeface="+mj-cs"/>
              </a:rPr>
              <a:t>هر</a:t>
            </a:r>
            <a:r>
              <a:rPr kumimoji="0" lang="fa-IR" sz="3000" b="0" i="0" u="none" strike="noStrike" kern="1200" cap="none" spc="0" normalizeH="0" noProof="0" dirty="0" smtClean="0">
                <a:ln>
                  <a:noFill/>
                </a:ln>
                <a:solidFill>
                  <a:schemeClr val="tx1"/>
                </a:solidFill>
                <a:effectLst/>
                <a:uLnTx/>
                <a:uFillTx/>
                <a:latin typeface="+mj-lt"/>
                <a:ea typeface="+mj-ea"/>
                <a:cs typeface="+mj-cs"/>
              </a:rPr>
              <a:t> چه قدر </a:t>
            </a:r>
            <a:r>
              <a:rPr lang="en-US" sz="3000" dirty="0" smtClean="0"/>
              <a:t>R&amp;R</a:t>
            </a:r>
            <a:r>
              <a:rPr lang="fa-IR" sz="3000" dirty="0" smtClean="0"/>
              <a:t> کمتر باشد معرف تغییر پذیری کمتر سیستم اندازه گیری است . گفته میشود معیار مورد قبول انحراف معیار معمولاَ 30% است . اگر عدد بدست آمده در آزمایش کمتر از 30% ارزیابی شود </a:t>
            </a:r>
            <a:r>
              <a:rPr lang="en-US" sz="3000" dirty="0" smtClean="0"/>
              <a:t>R&amp;R</a:t>
            </a:r>
            <a:r>
              <a:rPr lang="fa-IR" sz="3000" dirty="0" smtClean="0"/>
              <a:t> قابل قبول است در غیر اینصورت قابل قبول نمی باشد . ودر تکرار پذیری سهم انحراف معیار را 5% در نظر میگیرند . در اینجا هم اگر از 5% کمتر باشد تکرار پذیری قابل قبول و در غیر اینصورت تکرار پذیری قابل قبول نمی باشد که بایستی ابزار اصلاح گردد. </a:t>
            </a:r>
            <a:endParaRPr kumimoji="0" lang="en-US" sz="30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2378379680"/>
      </p:ext>
    </p:extLst>
  </p:cSld>
  <p:clrMapOvr>
    <a:masterClrMapping/>
  </p:clrMapOvr>
  <p:transition spd="med">
    <p:wheel spokes="3"/>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5000" b="-25000"/>
          </a:stretch>
        </a:blipFill>
        <a:effectLst/>
      </p:bgPr>
    </p:bg>
    <p:spTree>
      <p:nvGrpSpPr>
        <p:cNvPr id="1" name=""/>
        <p:cNvGrpSpPr/>
        <p:nvPr/>
      </p:nvGrpSpPr>
      <p:grpSpPr>
        <a:xfrm>
          <a:off x="0" y="0"/>
          <a:ext cx="0" cy="0"/>
          <a:chOff x="0" y="0"/>
          <a:chExt cx="0" cy="0"/>
        </a:xfrm>
      </p:grpSpPr>
      <p:pic>
        <p:nvPicPr>
          <p:cNvPr id="4" name="Picture 3" descr="https://encrypted-tbn0.gstatic.com/images?q=tbn:ANd9GcTz2npThtnAOy8Rsls6xBLl9a2Jiouj099gqAzgJqCCtYk7JyE1"/>
          <p:cNvPicPr/>
          <p:nvPr/>
        </p:nvPicPr>
        <p:blipFill>
          <a:blip r:embed="rId3" cstate="print"/>
          <a:srcRect/>
          <a:stretch>
            <a:fillRect/>
          </a:stretch>
        </p:blipFill>
        <p:spPr bwMode="auto">
          <a:xfrm>
            <a:off x="9313902" y="52376"/>
            <a:ext cx="2638426" cy="1733550"/>
          </a:xfrm>
          <a:prstGeom prst="rect">
            <a:avLst/>
          </a:prstGeom>
          <a:noFill/>
          <a:ln w="9525">
            <a:noFill/>
            <a:miter lim="800000"/>
            <a:headEnd/>
            <a:tailEnd/>
          </a:ln>
        </p:spPr>
      </p:pic>
      <p:pic>
        <p:nvPicPr>
          <p:cNvPr id="5" name="Picture 4" descr="http://t0.gstatic.com/images?q=tbn:ANd9GcQ-sssssFzkAjxQCl4_agM1huRAke1kj1fkwRhGLKGEgfL06f28hA"/>
          <p:cNvPicPr/>
          <p:nvPr/>
        </p:nvPicPr>
        <p:blipFill>
          <a:blip r:embed="rId4" cstate="print"/>
          <a:srcRect/>
          <a:stretch>
            <a:fillRect/>
          </a:stretch>
        </p:blipFill>
        <p:spPr bwMode="auto">
          <a:xfrm>
            <a:off x="165058" y="114289"/>
            <a:ext cx="2619375" cy="1743075"/>
          </a:xfrm>
          <a:prstGeom prst="rect">
            <a:avLst/>
          </a:prstGeom>
          <a:noFill/>
          <a:ln w="9525">
            <a:noFill/>
            <a:miter lim="800000"/>
            <a:headEnd/>
            <a:tailEnd/>
          </a:ln>
        </p:spPr>
      </p:pic>
      <p:pic>
        <p:nvPicPr>
          <p:cNvPr id="6" name="Picture 5" descr="http://t0.gstatic.com/images?q=tbn:ANd9GcQ0HP3fulXjcaPE897-_Jo7B-PFe8u4827ZMMBcxTiX1NdsYsSWgg"/>
          <p:cNvPicPr/>
          <p:nvPr/>
        </p:nvPicPr>
        <p:blipFill>
          <a:blip r:embed="rId5" cstate="print"/>
          <a:srcRect/>
          <a:stretch>
            <a:fillRect/>
          </a:stretch>
        </p:blipFill>
        <p:spPr bwMode="auto">
          <a:xfrm>
            <a:off x="8618573" y="1857382"/>
            <a:ext cx="2619375" cy="1743075"/>
          </a:xfrm>
          <a:prstGeom prst="rect">
            <a:avLst/>
          </a:prstGeom>
          <a:noFill/>
          <a:ln w="9525">
            <a:noFill/>
            <a:miter lim="800000"/>
            <a:headEnd/>
            <a:tailEnd/>
          </a:ln>
        </p:spPr>
      </p:pic>
      <p:pic>
        <p:nvPicPr>
          <p:cNvPr id="7" name="Picture 6" descr="http://t0.gstatic.com/images?q=tbn:ANd9GcRL63jOS09uYyyevijdn4W8oCyxB87KatVxz6Hom_eb6DwT_j4k"/>
          <p:cNvPicPr/>
          <p:nvPr/>
        </p:nvPicPr>
        <p:blipFill>
          <a:blip r:embed="rId6" cstate="print"/>
          <a:srcRect/>
          <a:stretch>
            <a:fillRect/>
          </a:stretch>
        </p:blipFill>
        <p:spPr bwMode="auto">
          <a:xfrm>
            <a:off x="6523040" y="400046"/>
            <a:ext cx="1866900" cy="2457450"/>
          </a:xfrm>
          <a:prstGeom prst="rect">
            <a:avLst/>
          </a:prstGeom>
          <a:noFill/>
          <a:ln w="9525">
            <a:noFill/>
            <a:miter lim="800000"/>
            <a:headEnd/>
            <a:tailEnd/>
          </a:ln>
        </p:spPr>
      </p:pic>
      <p:pic>
        <p:nvPicPr>
          <p:cNvPr id="8" name="irc_mi" descr="http://parscenter.com/Content/Images/fa75f779-195f-4492-bf78-9c81e3cab09a/800/600/image.jpg"/>
          <p:cNvPicPr/>
          <p:nvPr/>
        </p:nvPicPr>
        <p:blipFill>
          <a:blip r:embed="rId7" cstate="print"/>
          <a:srcRect/>
          <a:stretch>
            <a:fillRect/>
          </a:stretch>
        </p:blipFill>
        <p:spPr bwMode="auto">
          <a:xfrm>
            <a:off x="307951" y="2643182"/>
            <a:ext cx="2786081" cy="3857628"/>
          </a:xfrm>
          <a:prstGeom prst="rect">
            <a:avLst/>
          </a:prstGeom>
          <a:noFill/>
          <a:ln w="9525">
            <a:noFill/>
            <a:miter lim="800000"/>
            <a:headEnd/>
            <a:tailEnd/>
          </a:ln>
        </p:spPr>
      </p:pic>
      <p:pic>
        <p:nvPicPr>
          <p:cNvPr id="9" name="irc_mi" descr="http://www.persiankhodro.com/news_images/image_news_8813.jpg"/>
          <p:cNvPicPr/>
          <p:nvPr/>
        </p:nvPicPr>
        <p:blipFill>
          <a:blip r:embed="rId8" cstate="print"/>
          <a:srcRect/>
          <a:stretch>
            <a:fillRect/>
          </a:stretch>
        </p:blipFill>
        <p:spPr bwMode="auto">
          <a:xfrm>
            <a:off x="7473962" y="3714750"/>
            <a:ext cx="4714875" cy="3143250"/>
          </a:xfrm>
          <a:prstGeom prst="rect">
            <a:avLst/>
          </a:prstGeom>
          <a:noFill/>
          <a:ln w="9525">
            <a:noFill/>
            <a:miter lim="800000"/>
            <a:headEnd/>
            <a:tailEnd/>
          </a:ln>
        </p:spPr>
      </p:pic>
      <p:pic>
        <p:nvPicPr>
          <p:cNvPr id="10" name="irc_mi" descr="http://honaronline.ir/UserFiles/image/LLego,s-h_s-honaronline_ir%20001%20%282%29.jpg"/>
          <p:cNvPicPr/>
          <p:nvPr/>
        </p:nvPicPr>
        <p:blipFill>
          <a:blip r:embed="rId9" cstate="print"/>
          <a:srcRect/>
          <a:stretch>
            <a:fillRect/>
          </a:stretch>
        </p:blipFill>
        <p:spPr bwMode="auto">
          <a:xfrm>
            <a:off x="3236908" y="4929174"/>
            <a:ext cx="4071965" cy="1928826"/>
          </a:xfrm>
          <a:prstGeom prst="rect">
            <a:avLst/>
          </a:prstGeom>
          <a:noFill/>
          <a:ln w="9525">
            <a:noFill/>
            <a:miter lim="800000"/>
            <a:headEnd/>
            <a:tailEnd/>
          </a:ln>
        </p:spPr>
      </p:pic>
      <p:pic>
        <p:nvPicPr>
          <p:cNvPr id="11" name="Picture 10" descr="http://t1.gstatic.com/images?q=tbn:ANd9GcQPn2-a1NPfThH2wTjnDew0Sr_17Q8zXIHaxIsdaKgw4EdQ2O3h"/>
          <p:cNvPicPr/>
          <p:nvPr/>
        </p:nvPicPr>
        <p:blipFill>
          <a:blip r:embed="rId10" cstate="print"/>
          <a:srcRect/>
          <a:stretch>
            <a:fillRect/>
          </a:stretch>
        </p:blipFill>
        <p:spPr bwMode="auto">
          <a:xfrm>
            <a:off x="3022578" y="185727"/>
            <a:ext cx="2619375" cy="1743075"/>
          </a:xfrm>
          <a:prstGeom prst="rect">
            <a:avLst/>
          </a:prstGeom>
          <a:noFill/>
          <a:ln w="9525">
            <a:noFill/>
            <a:miter lim="800000"/>
            <a:headEnd/>
            <a:tailEnd/>
          </a:ln>
        </p:spPr>
      </p:pic>
      <p:pic>
        <p:nvPicPr>
          <p:cNvPr id="12" name="Picture 11" descr="http://t1.gstatic.com/images?q=tbn:ANd9GcRdwtOymcx5xz4LaL2_nANx8sc2lIKiLUEdGeeQbYA6SKROGxPC"/>
          <p:cNvPicPr/>
          <p:nvPr/>
        </p:nvPicPr>
        <p:blipFill>
          <a:blip r:embed="rId11" cstate="print"/>
          <a:srcRect/>
          <a:stretch>
            <a:fillRect/>
          </a:stretch>
        </p:blipFill>
        <p:spPr bwMode="auto">
          <a:xfrm>
            <a:off x="3308330" y="2071678"/>
            <a:ext cx="3000397" cy="2767024"/>
          </a:xfrm>
          <a:prstGeom prst="rect">
            <a:avLst/>
          </a:prstGeom>
          <a:noFill/>
          <a:ln w="9525">
            <a:noFill/>
            <a:miter lim="800000"/>
            <a:headEnd/>
            <a:tailEnd/>
          </a:ln>
        </p:spPr>
      </p:pic>
    </p:spTree>
    <p:extLst>
      <p:ext uri="{BB962C8B-B14F-4D97-AF65-F5344CB8AC3E}">
        <p14:creationId xmlns:p14="http://schemas.microsoft.com/office/powerpoint/2010/main" val="3731768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Text Placeholder 2"/>
          <p:cNvSpPr>
            <a:spLocks noGrp="1"/>
          </p:cNvSpPr>
          <p:nvPr>
            <p:ph type="body" idx="1"/>
          </p:nvPr>
        </p:nvSpPr>
        <p:spPr>
          <a:xfrm>
            <a:off x="962833" y="785794"/>
            <a:ext cx="10360501" cy="5929353"/>
          </a:xfrm>
        </p:spPr>
        <p:txBody>
          <a:bodyPr>
            <a:normAutofit/>
          </a:bodyPr>
          <a:lstStyle/>
          <a:p>
            <a:r>
              <a:rPr lang="fa-IR" dirty="0" smtClean="0">
                <a:solidFill>
                  <a:schemeClr val="tx1"/>
                </a:solidFill>
              </a:rPr>
              <a:t> 1-سیستم اندازه گیری را تعریف کنید؟</a:t>
            </a:r>
          </a:p>
          <a:p>
            <a:r>
              <a:rPr lang="fa-IR" dirty="0" smtClean="0">
                <a:solidFill>
                  <a:schemeClr val="tx1"/>
                </a:solidFill>
                <a:cs typeface="B Compset" pitchFamily="2" charset="-78"/>
              </a:rPr>
              <a:t>سیستم اندازه گیری عبارت است از عملیات اندازه گیری،روش های اجرایی،ابزار اندازه گیری،نرم افزار و اپراتورها برای اعطای یک عدد به مشخصه اندازه گیری شده.</a:t>
            </a:r>
          </a:p>
          <a:p>
            <a:pPr lvl="0">
              <a:spcBef>
                <a:spcPct val="0"/>
              </a:spcBef>
              <a:defRPr/>
            </a:pPr>
            <a:r>
              <a:rPr lang="fa-IR" dirty="0" smtClean="0">
                <a:solidFill>
                  <a:schemeClr val="tx1"/>
                </a:solidFill>
                <a:cs typeface="B Compset" pitchFamily="2" charset="-78"/>
              </a:rPr>
              <a:t>2-</a:t>
            </a:r>
            <a:r>
              <a:rPr lang="fa-IR" dirty="0" smtClean="0">
                <a:solidFill>
                  <a:schemeClr val="tx1"/>
                </a:solidFill>
              </a:rPr>
              <a:t>ویژگی های یک سیستم اندازه گیری را بیان کنید؟ </a:t>
            </a:r>
          </a:p>
          <a:p>
            <a:pPr lvl="0">
              <a:spcBef>
                <a:spcPct val="0"/>
              </a:spcBef>
              <a:defRPr/>
            </a:pPr>
            <a:r>
              <a:rPr lang="fa-IR" dirty="0" smtClean="0">
                <a:solidFill>
                  <a:schemeClr val="tx1"/>
                </a:solidFill>
              </a:rPr>
              <a:t>1- سیستم اندازه گیری باید تحت کنترل آماری باشد . </a:t>
            </a:r>
          </a:p>
          <a:p>
            <a:pPr lvl="0">
              <a:spcBef>
                <a:spcPct val="0"/>
              </a:spcBef>
              <a:defRPr/>
            </a:pPr>
            <a:r>
              <a:rPr lang="fa-IR" dirty="0" smtClean="0">
                <a:solidFill>
                  <a:schemeClr val="tx1"/>
                </a:solidFill>
              </a:rPr>
              <a:t>2- میزان نوسانات در فرایند اندازه گیری در مقایسه با نوسانات در تولید قطعه باید بسیار کم باشد .</a:t>
            </a:r>
          </a:p>
          <a:p>
            <a:pPr lvl="0">
              <a:spcBef>
                <a:spcPct val="0"/>
              </a:spcBef>
            </a:pPr>
            <a:r>
              <a:rPr lang="fa-IR" dirty="0" smtClean="0">
                <a:solidFill>
                  <a:schemeClr val="tx1"/>
                </a:solidFill>
              </a:rPr>
              <a:t>3- میزان نوسانات در فرایند اندازه گیری در مقایسه با حدود قابل قبول قطعه </a:t>
            </a:r>
            <a:r>
              <a:rPr lang="en-US" dirty="0" smtClean="0">
                <a:solidFill>
                  <a:schemeClr val="tx1"/>
                </a:solidFill>
              </a:rPr>
              <a:t>LSL, USL</a:t>
            </a:r>
            <a:r>
              <a:rPr lang="fa-IR" dirty="0" smtClean="0">
                <a:solidFill>
                  <a:schemeClr val="tx1"/>
                </a:solidFill>
              </a:rPr>
              <a:t> باید بسیار کم باشد . </a:t>
            </a:r>
          </a:p>
          <a:p>
            <a:pPr lvl="0">
              <a:spcBef>
                <a:spcPct val="0"/>
              </a:spcBef>
            </a:pPr>
            <a:r>
              <a:rPr lang="fa-IR" dirty="0" smtClean="0">
                <a:solidFill>
                  <a:schemeClr val="tx1"/>
                </a:solidFill>
              </a:rPr>
              <a:t>4- توانایی اندازه گیری باید حداقل یک دهم از دقت مورد انتظار برای مشخصه بیشتر باشد . </a:t>
            </a:r>
            <a:endParaRPr lang="en-US" dirty="0" smtClean="0">
              <a:solidFill>
                <a:schemeClr val="tx1"/>
              </a:solidFill>
            </a:endParaRPr>
          </a:p>
          <a:p>
            <a:r>
              <a:rPr lang="fa-IR" dirty="0" smtClean="0">
                <a:solidFill>
                  <a:schemeClr val="tx1"/>
                </a:solidFill>
                <a:cs typeface="B Davat" pitchFamily="2" charset="-78"/>
              </a:rPr>
              <a:t>سوال 3-</a:t>
            </a:r>
            <a:r>
              <a:rPr lang="fa-IR" dirty="0" smtClean="0">
                <a:solidFill>
                  <a:schemeClr val="tx1"/>
                </a:solidFill>
              </a:rPr>
              <a:t> انواع نوسانات در سیستم اندازه گیری  را نام ببرید.توضیح دهید</a:t>
            </a:r>
          </a:p>
          <a:p>
            <a:pPr lvl="0"/>
            <a:r>
              <a:rPr lang="fa-IR" dirty="0" smtClean="0">
                <a:solidFill>
                  <a:schemeClr val="tx1"/>
                </a:solidFill>
              </a:rPr>
              <a:t>1-ثبات؛ سازگاری و دوام یک سیستم اندازه گیری را در طول زمان نشان می دهد. </a:t>
            </a:r>
          </a:p>
          <a:p>
            <a:r>
              <a:rPr lang="fa-IR" b="1" dirty="0" smtClean="0">
                <a:solidFill>
                  <a:schemeClr val="tx1"/>
                </a:solidFill>
                <a:cs typeface="B Compset" pitchFamily="2" charset="-78"/>
              </a:rPr>
              <a:t>2-تمایل :تمایل شاخص عددی است که برای اندازه گیری صحت مورد استفاده قرار می گیرد</a:t>
            </a:r>
          </a:p>
          <a:p>
            <a:pPr lvl="0"/>
            <a:r>
              <a:rPr lang="fa-IR" dirty="0" smtClean="0">
                <a:solidFill>
                  <a:schemeClr val="tx1"/>
                </a:solidFill>
                <a:cs typeface="B Compset" pitchFamily="2" charset="-78"/>
              </a:rPr>
              <a:t>3-ارتباط خطي ،مقدارتفاوت شاخص اندازه با قطعه مورد سنجش در دستگاه اندازه گيري را گويند.</a:t>
            </a:r>
          </a:p>
          <a:p>
            <a:r>
              <a:rPr lang="fa-IR" dirty="0" smtClean="0">
                <a:solidFill>
                  <a:schemeClr val="tx1"/>
                </a:solidFill>
                <a:cs typeface="B Compset" pitchFamily="2" charset="-78"/>
              </a:rPr>
              <a:t>4-تکرارپذیری :اگر يك اپراتور به طور مكرريك مشخصه از قطعه مشابه در مكان وبا ابزار مشابه اندازه گيري نمايد تكرار پذيري رخ داده است . </a:t>
            </a:r>
          </a:p>
          <a:p>
            <a:pPr>
              <a:defRPr/>
            </a:pPr>
            <a:r>
              <a:rPr lang="fa-IR" dirty="0" smtClean="0">
                <a:solidFill>
                  <a:schemeClr val="tx1"/>
                </a:solidFill>
              </a:rPr>
              <a:t>5-تکثیر پذیری عبارت است از میزان انحراف در میانگین اندازه ها ناشی از فاکتورهایی غیر از انحراف ذاتی مانند:</a:t>
            </a:r>
            <a:r>
              <a:rPr lang="fa-IR" dirty="0" smtClean="0">
                <a:solidFill>
                  <a:schemeClr val="tx1"/>
                </a:solidFill>
                <a:cs typeface="B Compset" pitchFamily="2" charset="-78"/>
              </a:rPr>
              <a:t> </a:t>
            </a:r>
            <a:r>
              <a:rPr lang="fa-IR" dirty="0" smtClean="0">
                <a:solidFill>
                  <a:schemeClr val="tx1"/>
                </a:solidFill>
              </a:rPr>
              <a:t>رطوبت ؛افراد ؛ فنون نگهداری ،ابزار؛دما</a:t>
            </a:r>
          </a:p>
          <a:p>
            <a:endParaRPr lang="fa-IR" dirty="0">
              <a:solidFill>
                <a:schemeClr val="tx1"/>
              </a:solidFill>
            </a:endParaRPr>
          </a:p>
        </p:txBody>
      </p:sp>
      <p:sp>
        <p:nvSpPr>
          <p:cNvPr id="5" name="Explosion 1 4"/>
          <p:cNvSpPr/>
          <p:nvPr/>
        </p:nvSpPr>
        <p:spPr>
          <a:xfrm>
            <a:off x="2308198" y="0"/>
            <a:ext cx="8001056" cy="1357322"/>
          </a:xfrm>
          <a:prstGeom prst="irregularSeal1">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fa-IR" sz="2800" b="1" dirty="0" smtClean="0">
                <a:solidFill>
                  <a:schemeClr val="bg1"/>
                </a:solidFill>
                <a:cs typeface="B Titr" pitchFamily="2" charset="-78"/>
              </a:rPr>
              <a:t>سوالات فصل هشتم :</a:t>
            </a: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5000" b="-2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6594480" y="381000"/>
            <a:ext cx="4857784" cy="690546"/>
          </a:xfrm>
        </p:spPr>
        <p:txBody>
          <a:bodyPr>
            <a:normAutofit fontScale="90000"/>
          </a:bodyPr>
          <a:lstStyle/>
          <a:p>
            <a:pPr algn="r"/>
            <a:r>
              <a:rPr lang="fa-IR" dirty="0" smtClean="0"/>
              <a:t>تعریف سیستم اندازه گیری:</a:t>
            </a:r>
            <a:endParaRPr lang="fa-IR" dirty="0"/>
          </a:p>
        </p:txBody>
      </p:sp>
      <p:sp>
        <p:nvSpPr>
          <p:cNvPr id="5" name="Content Placeholder 4"/>
          <p:cNvSpPr>
            <a:spLocks noGrp="1"/>
          </p:cNvSpPr>
          <p:nvPr>
            <p:ph idx="1"/>
          </p:nvPr>
        </p:nvSpPr>
        <p:spPr>
          <a:xfrm>
            <a:off x="6880236" y="1214422"/>
            <a:ext cx="4357712" cy="2071702"/>
          </a:xfrm>
        </p:spPr>
        <p:txBody>
          <a:bodyPr>
            <a:normAutofit fontScale="92500" lnSpcReduction="10000"/>
          </a:bodyPr>
          <a:lstStyle/>
          <a:p>
            <a:r>
              <a:rPr lang="fa-IR" sz="2900" dirty="0" smtClean="0">
                <a:cs typeface="B Compset" pitchFamily="2" charset="-78"/>
              </a:rPr>
              <a:t>سیستم اندازه گیری عبارت است از عملیات اندازه گیری،روش های اجرایی،ابزار اندازه گیری،نرم افزار و اپراتورها برای اعطای یک عدد به مشخصه اندازه گیری شده.</a:t>
            </a:r>
            <a:endParaRPr lang="en-US" sz="2900" dirty="0" smtClean="0">
              <a:cs typeface="B Davat" pitchFamily="2" charset="-78"/>
            </a:endParaRPr>
          </a:p>
          <a:p>
            <a:endParaRPr lang="fa-IR" dirty="0"/>
          </a:p>
        </p:txBody>
      </p:sp>
      <p:pic>
        <p:nvPicPr>
          <p:cNvPr id="6" name="Picture 5" descr="http://t2.gstatic.com/images?q=tbn:ANd9GcQFJI8ljeRRsar99aO0r84FwwwSJVLYyyKP1ss6wksZkRwNW8_W"/>
          <p:cNvPicPr/>
          <p:nvPr/>
        </p:nvPicPr>
        <p:blipFill>
          <a:blip r:embed="rId3" cstate="print"/>
          <a:srcRect/>
          <a:stretch>
            <a:fillRect/>
          </a:stretch>
        </p:blipFill>
        <p:spPr bwMode="auto">
          <a:xfrm>
            <a:off x="17" y="0"/>
            <a:ext cx="6572295" cy="6858000"/>
          </a:xfrm>
          <a:prstGeom prst="rect">
            <a:avLst/>
          </a:prstGeom>
          <a:noFill/>
          <a:ln w="9525">
            <a:noFill/>
            <a:miter lim="800000"/>
            <a:headEnd/>
            <a:tailEnd/>
          </a:ln>
        </p:spPr>
      </p:pic>
      <p:sp>
        <p:nvSpPr>
          <p:cNvPr id="7" name="Content Placeholder 4"/>
          <p:cNvSpPr txBox="1">
            <a:spLocks/>
          </p:cNvSpPr>
          <p:nvPr/>
        </p:nvSpPr>
        <p:spPr>
          <a:xfrm>
            <a:off x="7094544" y="4500570"/>
            <a:ext cx="4157660" cy="1966914"/>
          </a:xfrm>
          <a:prstGeom prst="rect">
            <a:avLst/>
          </a:prstGeom>
        </p:spPr>
        <p:txBody>
          <a:bodyPr vert="horz" lIns="91440" tIns="45720" rIns="91440" bIns="45720" rtlCol="0">
            <a:normAutofit/>
          </a:bodyPr>
          <a:lstStyle/>
          <a:p>
            <a:pPr marL="223838" marR="0" lvl="0" indent="-228600" algn="r" defTabSz="914400" rtl="1" eaLnBrk="1" fontAlgn="auto" latinLnBrk="0" hangingPunct="1">
              <a:lnSpc>
                <a:spcPct val="90000"/>
              </a:lnSpc>
              <a:spcBef>
                <a:spcPts val="1600"/>
              </a:spcBef>
              <a:spcAft>
                <a:spcPts val="0"/>
              </a:spcAft>
              <a:buClrTx/>
              <a:buSzTx/>
              <a:buFont typeface="Arial" pitchFamily="34" charset="0"/>
              <a:buChar char="•"/>
              <a:tabLst/>
              <a:defRPr/>
            </a:pPr>
            <a:endParaRPr kumimoji="0" lang="fa-IR"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Title 3"/>
          <p:cNvSpPr txBox="1">
            <a:spLocks/>
          </p:cNvSpPr>
          <p:nvPr/>
        </p:nvSpPr>
        <p:spPr>
          <a:xfrm>
            <a:off x="6951675" y="3786190"/>
            <a:ext cx="4300534" cy="690546"/>
          </a:xfrm>
          <a:prstGeom prst="rect">
            <a:avLst/>
          </a:prstGeom>
        </p:spPr>
        <p:txBody>
          <a:bodyPr vert="horz" lIns="91440" tIns="45720" rIns="91440" bIns="45720" rtlCol="0" anchor="b">
            <a:normAutofit/>
          </a:bodyPr>
          <a:lstStyle/>
          <a:p>
            <a:pPr marL="0" marR="0" lvl="0" indent="0" algn="r" defTabSz="914400" rtl="1" eaLnBrk="1" fontAlgn="auto" latinLnBrk="0" hangingPunct="1">
              <a:lnSpc>
                <a:spcPct val="90000"/>
              </a:lnSpc>
              <a:spcBef>
                <a:spcPct val="0"/>
              </a:spcBef>
              <a:spcAft>
                <a:spcPts val="0"/>
              </a:spcAft>
              <a:buClrTx/>
              <a:buSzTx/>
              <a:buFontTx/>
              <a:buNone/>
              <a:tabLst/>
              <a:defRPr/>
            </a:pPr>
            <a:endParaRPr kumimoji="0" lang="fa-IR" sz="36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270821595"/>
      </p:ext>
    </p:extLst>
  </p:cSld>
  <p:clrMapOvr>
    <a:masterClrMapping/>
  </p:clrMapOvr>
  <p:transition spd="med">
    <p:pull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pPr algn="r"/>
            <a:r>
              <a:rPr lang="fa-IR" dirty="0" smtClean="0"/>
              <a:t>هدف از تجزیه و تحلیل سیستم اندازه گیری</a:t>
            </a:r>
            <a:r>
              <a:rPr lang="en-US" dirty="0" smtClean="0"/>
              <a:t>MSA)</a:t>
            </a:r>
            <a:r>
              <a:rPr lang="fa-IR" dirty="0" smtClean="0"/>
              <a:t>)</a:t>
            </a:r>
            <a:r>
              <a:rPr lang="en-US" b="1" dirty="0" smtClean="0">
                <a:solidFill>
                  <a:schemeClr val="accent2"/>
                </a:solidFill>
              </a:rPr>
              <a:t/>
            </a:r>
            <a:br>
              <a:rPr lang="en-US" b="1" dirty="0" smtClean="0">
                <a:solidFill>
                  <a:schemeClr val="accent2"/>
                </a:solidFill>
              </a:rPr>
            </a:br>
            <a:r>
              <a:rPr lang="fa-IR" dirty="0" smtClean="0"/>
              <a:t> </a:t>
            </a:r>
            <a:endParaRPr lang="fa-IR" dirty="0"/>
          </a:p>
        </p:txBody>
      </p:sp>
      <p:pic>
        <p:nvPicPr>
          <p:cNvPr id="6" name="Content Placeholder 5" descr="http://t1.gstatic.com/images?q=tbn:ANd9GcQPn2-a1NPfThH2wTjnDew0Sr_17Q8zXIHaxIsdaKgw4EdQ2O3h"/>
          <p:cNvPicPr>
            <a:picLocks noGrp="1"/>
          </p:cNvPicPr>
          <p:nvPr>
            <p:ph sz="half" idx="1"/>
          </p:nvPr>
        </p:nvPicPr>
        <p:blipFill>
          <a:blip r:embed="rId3" cstate="print"/>
          <a:srcRect/>
          <a:stretch>
            <a:fillRect/>
          </a:stretch>
        </p:blipFill>
        <p:spPr bwMode="auto">
          <a:xfrm>
            <a:off x="2" y="1428736"/>
            <a:ext cx="6737354" cy="5429264"/>
          </a:xfrm>
          <a:prstGeom prst="rect">
            <a:avLst/>
          </a:prstGeom>
          <a:noFill/>
          <a:ln w="9525">
            <a:noFill/>
            <a:miter lim="800000"/>
            <a:headEnd/>
            <a:tailEnd/>
          </a:ln>
        </p:spPr>
      </p:pic>
      <p:sp>
        <p:nvSpPr>
          <p:cNvPr id="7" name="Content Placeholder 6"/>
          <p:cNvSpPr>
            <a:spLocks noGrp="1"/>
          </p:cNvSpPr>
          <p:nvPr>
            <p:ph sz="half" idx="2"/>
          </p:nvPr>
        </p:nvSpPr>
        <p:spPr>
          <a:xfrm>
            <a:off x="6737371" y="1643056"/>
            <a:ext cx="5286411" cy="4525963"/>
          </a:xfrm>
        </p:spPr>
        <p:txBody>
          <a:bodyPr/>
          <a:lstStyle/>
          <a:p>
            <a:r>
              <a:rPr lang="fa-IR" dirty="0" smtClean="0"/>
              <a:t>تجزیه و تحلیل سیستم اندازه گیری ابزاری برای تجزیه و تحلیل کیفیت سیستم اندازه گیری می باشد و هدف اصلی آن،بهبود کیفیت سیستم اندازه گیری برای کاهش انحرافات ناشی از سیستم اندازه گیری میباشد.</a:t>
            </a:r>
            <a:endParaRPr lang="en-US" dirty="0" smtClean="0"/>
          </a:p>
          <a:p>
            <a:endParaRPr lang="fa-IR" dirty="0"/>
          </a:p>
        </p:txBody>
      </p:sp>
    </p:spTree>
    <p:extLst>
      <p:ext uri="{BB962C8B-B14F-4D97-AF65-F5344CB8AC3E}">
        <p14:creationId xmlns:p14="http://schemas.microsoft.com/office/powerpoint/2010/main" val="323130178"/>
      </p:ext>
    </p:extLst>
  </p:cSld>
  <p:clrMapOvr>
    <a:masterClrMapping/>
  </p:clrMapOvr>
  <p:transition spd="med">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5000" b="-25000"/>
          </a:stretch>
        </a:blipFill>
        <a:effectLst/>
      </p:bgPr>
    </p:bg>
    <p:spTree>
      <p:nvGrpSpPr>
        <p:cNvPr id="1" name=""/>
        <p:cNvGrpSpPr/>
        <p:nvPr/>
      </p:nvGrpSpPr>
      <p:grpSpPr>
        <a:xfrm>
          <a:off x="0" y="0"/>
          <a:ext cx="0" cy="0"/>
          <a:chOff x="0" y="0"/>
          <a:chExt cx="0" cy="0"/>
        </a:xfrm>
      </p:grpSpPr>
      <p:pic>
        <p:nvPicPr>
          <p:cNvPr id="9" name="Picture 8" descr="http://t0.gstatic.com/images?q=tbn:ANd9GcQ-sssssFzkAjxQCl4_agM1huRAke1kj1fkwRhGLKGEgfL06f28hA"/>
          <p:cNvPicPr/>
          <p:nvPr/>
        </p:nvPicPr>
        <p:blipFill>
          <a:blip r:embed="rId3" cstate="print"/>
          <a:srcRect/>
          <a:stretch>
            <a:fillRect/>
          </a:stretch>
        </p:blipFill>
        <p:spPr bwMode="auto">
          <a:xfrm>
            <a:off x="0" y="0"/>
            <a:ext cx="4022709" cy="6858000"/>
          </a:xfrm>
          <a:prstGeom prst="rect">
            <a:avLst/>
          </a:prstGeom>
          <a:noFill/>
          <a:ln w="9525">
            <a:noFill/>
            <a:miter lim="800000"/>
            <a:headEnd/>
            <a:tailEnd/>
          </a:ln>
        </p:spPr>
      </p:pic>
      <p:pic>
        <p:nvPicPr>
          <p:cNvPr id="10242" name="Picture 2"/>
          <p:cNvPicPr>
            <a:picLocks noGrp="1" noChangeAspect="1" noChangeArrowheads="1"/>
          </p:cNvPicPr>
          <p:nvPr>
            <p:ph sz="half" idx="1"/>
          </p:nvPr>
        </p:nvPicPr>
        <p:blipFill>
          <a:blip r:embed="rId4" cstate="print"/>
          <a:srcRect/>
          <a:stretch>
            <a:fillRect/>
          </a:stretch>
        </p:blipFill>
        <p:spPr bwMode="auto">
          <a:xfrm>
            <a:off x="4022718" y="0"/>
            <a:ext cx="8166117" cy="6858000"/>
          </a:xfrm>
          <a:prstGeom prst="rect">
            <a:avLst/>
          </a:prstGeom>
          <a:noFill/>
          <a:ln w="9525">
            <a:noFill/>
            <a:miter lim="800000"/>
            <a:headEnd/>
            <a:tailEnd/>
          </a:ln>
        </p:spPr>
      </p:pic>
    </p:spTree>
    <p:extLst>
      <p:ext uri="{BB962C8B-B14F-4D97-AF65-F5344CB8AC3E}">
        <p14:creationId xmlns:p14="http://schemas.microsoft.com/office/powerpoint/2010/main" val="1547476530"/>
      </p:ext>
    </p:extLst>
  </p:cSld>
  <p:clrMapOvr>
    <a:masterClrMapping/>
  </p:clrMapOvr>
  <p:transition spd="med">
    <p:pull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5000" b="-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441" y="274638"/>
            <a:ext cx="10969943" cy="654032"/>
          </a:xfrm>
        </p:spPr>
        <p:txBody>
          <a:bodyPr>
            <a:normAutofit/>
          </a:bodyPr>
          <a:lstStyle/>
          <a:p>
            <a:r>
              <a:rPr lang="fa-IR" sz="3000" b="1" dirty="0" smtClean="0">
                <a:solidFill>
                  <a:schemeClr val="accent4">
                    <a:lumMod val="75000"/>
                  </a:schemeClr>
                </a:solidFill>
              </a:rPr>
              <a:t>نوسانات و ارزیابی قطعه و سیستم اندازه گیری</a:t>
            </a:r>
            <a:endParaRPr lang="en-US" sz="3000" b="1" dirty="0">
              <a:solidFill>
                <a:schemeClr val="accent4">
                  <a:lumMod val="75000"/>
                </a:schemeClr>
              </a:solidFill>
            </a:endParaRPr>
          </a:p>
        </p:txBody>
      </p:sp>
      <p:pic>
        <p:nvPicPr>
          <p:cNvPr id="7" name="Picture 2"/>
          <p:cNvPicPr>
            <a:picLocks noGrp="1" noChangeAspect="1" noChangeArrowheads="1"/>
          </p:cNvPicPr>
          <p:nvPr>
            <p:ph sz="half" idx="2"/>
          </p:nvPr>
        </p:nvPicPr>
        <p:blipFill>
          <a:blip r:embed="rId4" cstate="print"/>
          <a:stretch>
            <a:fillRect/>
          </a:stretch>
        </p:blipFill>
        <p:spPr bwMode="auto">
          <a:xfrm>
            <a:off x="808000" y="2714620"/>
            <a:ext cx="10072758" cy="3929090"/>
          </a:xfrm>
          <a:prstGeom prst="rect">
            <a:avLst/>
          </a:prstGeom>
          <a:noFill/>
          <a:ln w="9525">
            <a:noFill/>
            <a:miter lim="800000"/>
            <a:headEnd/>
            <a:tailEnd/>
          </a:ln>
        </p:spPr>
      </p:pic>
      <p:sp>
        <p:nvSpPr>
          <p:cNvPr id="6" name="Content Placeholder 5"/>
          <p:cNvSpPr>
            <a:spLocks noGrp="1"/>
          </p:cNvSpPr>
          <p:nvPr>
            <p:ph sz="quarter" idx="4"/>
          </p:nvPr>
        </p:nvSpPr>
        <p:spPr>
          <a:xfrm>
            <a:off x="7" y="1142984"/>
            <a:ext cx="12188822" cy="1714512"/>
          </a:xfrm>
        </p:spPr>
        <p:txBody>
          <a:bodyPr>
            <a:normAutofit/>
          </a:bodyPr>
          <a:lstStyle/>
          <a:p>
            <a:r>
              <a:rPr lang="fa-IR" dirty="0" smtClean="0">
                <a:cs typeface="B Compset" pitchFamily="2" charset="-78"/>
              </a:rPr>
              <a:t>تمامی قطعات و محصولات با توجه به اصل تغییر پذیری،دارای سطحی از تغییر پذیری میباشند لذا در هنگام بررسی مشخصه قطعه،انتظار نداریم که مشخصه آن قطعه برابر با یک عدد ثابت یعنی  برابر با مقدار از قبل تعیین شده قبلی باشد.در چنین مواقعی معمولا یک دامنه پذیرش برای مشخصه معرفی میگردد.این دامنه پذیرش معمولا به صورت حد مشخصه فنی بالا(</a:t>
            </a:r>
            <a:r>
              <a:rPr lang="en-US" dirty="0" smtClean="0">
                <a:cs typeface="B Compset" pitchFamily="2" charset="-78"/>
              </a:rPr>
              <a:t>USL</a:t>
            </a:r>
            <a:r>
              <a:rPr lang="fa-IR" dirty="0" smtClean="0">
                <a:cs typeface="B Compset" pitchFamily="2" charset="-78"/>
              </a:rPr>
              <a:t>) و حد مشخصه پایین(</a:t>
            </a:r>
            <a:r>
              <a:rPr lang="en-US" dirty="0" smtClean="0">
                <a:cs typeface="B Compset" pitchFamily="2" charset="-78"/>
              </a:rPr>
              <a:t>LSL</a:t>
            </a:r>
            <a:r>
              <a:rPr lang="fa-IR" dirty="0" smtClean="0">
                <a:cs typeface="B Compset" pitchFamily="2" charset="-78"/>
              </a:rPr>
              <a:t>)معرفی می گرد.</a:t>
            </a:r>
            <a:endParaRPr lang="en-US" dirty="0" smtClean="0">
              <a:cs typeface="B Compset" pitchFamily="2" charset="-78"/>
            </a:endParaRPr>
          </a:p>
          <a:p>
            <a:endParaRPr lang="en-US" dirty="0"/>
          </a:p>
        </p:txBody>
      </p:sp>
    </p:spTree>
    <p:extLst>
      <p:ext uri="{BB962C8B-B14F-4D97-AF65-F5344CB8AC3E}">
        <p14:creationId xmlns:p14="http://schemas.microsoft.com/office/powerpoint/2010/main" val="942682045"/>
      </p:ext>
    </p:extLst>
  </p:cSld>
  <p:clrMapOvr>
    <a:masterClrMapping/>
  </p:clrMapOvr>
  <p:transition spd="med">
    <p:strips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ویژگی های یک سیستم اندازه گیری</a:t>
            </a:r>
            <a:endParaRPr lang="en-US" dirty="0"/>
          </a:p>
        </p:txBody>
      </p:sp>
      <p:sp>
        <p:nvSpPr>
          <p:cNvPr id="3" name="Title 1"/>
          <p:cNvSpPr txBox="1">
            <a:spLocks/>
          </p:cNvSpPr>
          <p:nvPr/>
        </p:nvSpPr>
        <p:spPr>
          <a:xfrm>
            <a:off x="593694" y="1214422"/>
            <a:ext cx="11072890" cy="2071702"/>
          </a:xfrm>
          <a:prstGeom prst="rect">
            <a:avLst/>
          </a:prstGeom>
        </p:spPr>
        <p:txBody>
          <a:bodyPr vert="horz" lIns="91440" tIns="45720" rIns="91440" bIns="45720" rtlCol="1" anchor="ctr">
            <a:normAutofit fontScale="85000" lnSpcReduction="10000"/>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fa-IR" sz="3000" b="0" i="0" u="none" strike="noStrike" kern="1200" cap="none" spc="0" normalizeH="0" baseline="0" noProof="0" dirty="0" smtClean="0">
                <a:ln>
                  <a:noFill/>
                </a:ln>
                <a:solidFill>
                  <a:schemeClr val="tx1"/>
                </a:solidFill>
                <a:effectLst/>
                <a:uLnTx/>
                <a:uFillTx/>
                <a:latin typeface="+mj-lt"/>
                <a:ea typeface="+mj-ea"/>
                <a:cs typeface="+mj-cs"/>
              </a:rPr>
              <a:t>1- سیستم اندازه گیری باید تحت کنترل آماری باشد . </a:t>
            </a:r>
          </a:p>
          <a:p>
            <a:pPr marL="0" marR="0" lvl="0" indent="0" algn="r" defTabSz="914400" rtl="1" eaLnBrk="1" fontAlgn="auto" latinLnBrk="0" hangingPunct="1">
              <a:lnSpc>
                <a:spcPct val="100000"/>
              </a:lnSpc>
              <a:spcBef>
                <a:spcPct val="0"/>
              </a:spcBef>
              <a:spcAft>
                <a:spcPts val="0"/>
              </a:spcAft>
              <a:buClrTx/>
              <a:buSzTx/>
              <a:buFontTx/>
              <a:buNone/>
              <a:tabLst/>
              <a:defRPr/>
            </a:pPr>
            <a:r>
              <a:rPr lang="fa-IR" sz="3000" noProof="0" dirty="0" smtClean="0">
                <a:latin typeface="+mj-lt"/>
                <a:ea typeface="+mj-ea"/>
                <a:cs typeface="+mj-cs"/>
              </a:rPr>
              <a:t>2- میزان نوسانات در فرایند اندازه گیری در مقایسه با نوسانات در تولید قطعه باید بسیار کم باشد .</a:t>
            </a:r>
          </a:p>
          <a:p>
            <a:pPr lvl="0" algn="r" rtl="1">
              <a:spcBef>
                <a:spcPct val="0"/>
              </a:spcBef>
            </a:pPr>
            <a:r>
              <a:rPr lang="fa-IR" sz="3000" dirty="0" smtClean="0">
                <a:latin typeface="+mj-lt"/>
                <a:ea typeface="+mj-ea"/>
                <a:cs typeface="+mj-cs"/>
              </a:rPr>
              <a:t>3- </a:t>
            </a:r>
            <a:r>
              <a:rPr lang="fa-IR" sz="3000" dirty="0" smtClean="0"/>
              <a:t>میزان نوسانات در فرایند اندازه گیری در مقایسه با حدود قابل قبول قطعه </a:t>
            </a:r>
            <a:r>
              <a:rPr lang="en-US" sz="3000" dirty="0" smtClean="0"/>
              <a:t>LSL, USL</a:t>
            </a:r>
            <a:r>
              <a:rPr lang="fa-IR" sz="3000" dirty="0" smtClean="0"/>
              <a:t> باید بسیار کم باشد . </a:t>
            </a:r>
          </a:p>
          <a:p>
            <a:pPr lvl="0" algn="r" rtl="1">
              <a:spcBef>
                <a:spcPct val="0"/>
              </a:spcBef>
            </a:pPr>
            <a:r>
              <a:rPr kumimoji="0" lang="fa-IR" sz="3000" b="0" i="0" u="none" strike="noStrike" kern="1200" cap="none" spc="0" normalizeH="0" baseline="0" noProof="0" dirty="0" smtClean="0">
                <a:ln>
                  <a:noFill/>
                </a:ln>
                <a:solidFill>
                  <a:schemeClr val="tx1"/>
                </a:solidFill>
                <a:effectLst/>
                <a:uLnTx/>
                <a:uFillTx/>
                <a:latin typeface="+mj-lt"/>
                <a:ea typeface="+mj-ea"/>
                <a:cs typeface="+mj-cs"/>
              </a:rPr>
              <a:t>4- توانایی اندازه گیری باید حداقل یک دهم از دقت مورد انتظار برای</a:t>
            </a:r>
            <a:r>
              <a:rPr kumimoji="0" lang="fa-IR" sz="3000" b="0" i="0" u="none" strike="noStrike" kern="1200" cap="none" spc="0" normalizeH="0" noProof="0" dirty="0" smtClean="0">
                <a:ln>
                  <a:noFill/>
                </a:ln>
                <a:solidFill>
                  <a:schemeClr val="tx1"/>
                </a:solidFill>
                <a:effectLst/>
                <a:uLnTx/>
                <a:uFillTx/>
                <a:latin typeface="+mj-lt"/>
                <a:ea typeface="+mj-ea"/>
                <a:cs typeface="+mj-cs"/>
              </a:rPr>
              <a:t> مشخصه بیشتر باشد . </a:t>
            </a:r>
            <a:endParaRPr kumimoji="0" lang="en-US" sz="3000" b="0" i="0" u="none" strike="noStrike" kern="1200" cap="none" spc="0" normalizeH="0" baseline="0" noProof="0" dirty="0">
              <a:ln>
                <a:noFill/>
              </a:ln>
              <a:solidFill>
                <a:schemeClr val="tx1"/>
              </a:solidFill>
              <a:effectLst/>
              <a:uLnTx/>
              <a:uFillTx/>
              <a:latin typeface="+mj-lt"/>
              <a:ea typeface="+mj-ea"/>
              <a:cs typeface="+mj-cs"/>
            </a:endParaRPr>
          </a:p>
        </p:txBody>
      </p:sp>
      <p:pic>
        <p:nvPicPr>
          <p:cNvPr id="4" name="irc_mi" descr="http://www.persiankhodro.com/news_images/image_news_8813.jpg"/>
          <p:cNvPicPr/>
          <p:nvPr/>
        </p:nvPicPr>
        <p:blipFill>
          <a:blip r:embed="rId3" cstate="print"/>
          <a:srcRect/>
          <a:stretch>
            <a:fillRect/>
          </a:stretch>
        </p:blipFill>
        <p:spPr bwMode="auto">
          <a:xfrm>
            <a:off x="2093896" y="3214686"/>
            <a:ext cx="8215371" cy="3643314"/>
          </a:xfrm>
          <a:prstGeom prst="rect">
            <a:avLst/>
          </a:prstGeom>
          <a:noFill/>
          <a:ln w="9525">
            <a:noFill/>
            <a:miter lim="800000"/>
            <a:headEnd/>
            <a:tailEnd/>
          </a:ln>
        </p:spPr>
      </p:pic>
    </p:spTree>
    <p:extLst>
      <p:ext uri="{BB962C8B-B14F-4D97-AF65-F5344CB8AC3E}">
        <p14:creationId xmlns:p14="http://schemas.microsoft.com/office/powerpoint/2010/main" val="2378379680"/>
      </p:ext>
    </p:extLst>
  </p:cSld>
  <p:clrMapOvr>
    <a:masterClrMapping/>
  </p:clrMapOvr>
  <p:transition spd="med">
    <p:wheel spokes="3"/>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5000" b="-25000"/>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r"/>
            <a:r>
              <a:rPr lang="fa-IR" dirty="0" smtClean="0"/>
              <a:t>انواع نوسانات در سیستم اندازه گیری :</a:t>
            </a:r>
            <a:endParaRPr lang="fa-IR" dirty="0"/>
          </a:p>
        </p:txBody>
      </p:sp>
      <p:graphicFrame>
        <p:nvGraphicFramePr>
          <p:cNvPr id="12" name="Content Placeholder 9"/>
          <p:cNvGraphicFramePr>
            <a:graphicFrameLocks noGrp="1"/>
          </p:cNvGraphicFramePr>
          <p:nvPr>
            <p:ph idx="1"/>
          </p:nvPr>
        </p:nvGraphicFramePr>
        <p:xfrm>
          <a:off x="879444" y="1428737"/>
          <a:ext cx="10572825" cy="5143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85674921"/>
      </p:ext>
    </p:extLst>
  </p:cSld>
  <p:clrMapOvr>
    <a:masterClrMapping/>
  </p:clrMapOvr>
  <p:transition spd="med">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80">
                                          <p:stCondLst>
                                            <p:cond delay="0"/>
                                          </p:stCondLst>
                                        </p:cTn>
                                        <p:tgtEl>
                                          <p:spTgt spid="12"/>
                                        </p:tgtEl>
                                      </p:cBhvr>
                                    </p:animEffect>
                                    <p:anim calcmode="lin" valueType="num">
                                      <p:cBhvr>
                                        <p:cTn id="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3" dur="26">
                                          <p:stCondLst>
                                            <p:cond delay="650"/>
                                          </p:stCondLst>
                                        </p:cTn>
                                        <p:tgtEl>
                                          <p:spTgt spid="12"/>
                                        </p:tgtEl>
                                      </p:cBhvr>
                                      <p:to x="100000" y="60000"/>
                                    </p:animScale>
                                    <p:animScale>
                                      <p:cBhvr>
                                        <p:cTn id="14" dur="166" decel="50000">
                                          <p:stCondLst>
                                            <p:cond delay="676"/>
                                          </p:stCondLst>
                                        </p:cTn>
                                        <p:tgtEl>
                                          <p:spTgt spid="12"/>
                                        </p:tgtEl>
                                      </p:cBhvr>
                                      <p:to x="100000" y="100000"/>
                                    </p:animScale>
                                    <p:animScale>
                                      <p:cBhvr>
                                        <p:cTn id="15" dur="26">
                                          <p:stCondLst>
                                            <p:cond delay="1312"/>
                                          </p:stCondLst>
                                        </p:cTn>
                                        <p:tgtEl>
                                          <p:spTgt spid="12"/>
                                        </p:tgtEl>
                                      </p:cBhvr>
                                      <p:to x="100000" y="80000"/>
                                    </p:animScale>
                                    <p:animScale>
                                      <p:cBhvr>
                                        <p:cTn id="16" dur="166" decel="50000">
                                          <p:stCondLst>
                                            <p:cond delay="1338"/>
                                          </p:stCondLst>
                                        </p:cTn>
                                        <p:tgtEl>
                                          <p:spTgt spid="12"/>
                                        </p:tgtEl>
                                      </p:cBhvr>
                                      <p:to x="100000" y="100000"/>
                                    </p:animScale>
                                    <p:animScale>
                                      <p:cBhvr>
                                        <p:cTn id="17" dur="26">
                                          <p:stCondLst>
                                            <p:cond delay="1642"/>
                                          </p:stCondLst>
                                        </p:cTn>
                                        <p:tgtEl>
                                          <p:spTgt spid="12"/>
                                        </p:tgtEl>
                                      </p:cBhvr>
                                      <p:to x="100000" y="90000"/>
                                    </p:animScale>
                                    <p:animScale>
                                      <p:cBhvr>
                                        <p:cTn id="18" dur="166" decel="50000">
                                          <p:stCondLst>
                                            <p:cond delay="1668"/>
                                          </p:stCondLst>
                                        </p:cTn>
                                        <p:tgtEl>
                                          <p:spTgt spid="12"/>
                                        </p:tgtEl>
                                      </p:cBhvr>
                                      <p:to x="100000" y="100000"/>
                                    </p:animScale>
                                    <p:animScale>
                                      <p:cBhvr>
                                        <p:cTn id="19" dur="26">
                                          <p:stCondLst>
                                            <p:cond delay="1808"/>
                                          </p:stCondLst>
                                        </p:cTn>
                                        <p:tgtEl>
                                          <p:spTgt spid="12"/>
                                        </p:tgtEl>
                                      </p:cBhvr>
                                      <p:to x="100000" y="95000"/>
                                    </p:animScale>
                                    <p:animScale>
                                      <p:cBhvr>
                                        <p:cTn id="20" dur="166" decel="50000">
                                          <p:stCondLst>
                                            <p:cond delay="1834"/>
                                          </p:stCondLst>
                                        </p:cTn>
                                        <p:tgtEl>
                                          <p:spTgt spid="1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5000" b="-25000"/>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2" y="0"/>
            <a:ext cx="12008012" cy="1143000"/>
          </a:xfrm>
        </p:spPr>
        <p:txBody>
          <a:bodyPr>
            <a:normAutofit/>
          </a:bodyPr>
          <a:lstStyle/>
          <a:p>
            <a:r>
              <a:rPr lang="fa-IR" sz="4000" dirty="0" smtClean="0">
                <a:cs typeface="B Compset" pitchFamily="2" charset="-78"/>
              </a:rPr>
              <a:t>انواع نوسانات در سیستم اندازه گیری :</a:t>
            </a:r>
            <a:endParaRPr lang="fa-IR" sz="4000" dirty="0">
              <a:cs typeface="B Compset" pitchFamily="2" charset="-78"/>
            </a:endParaRPr>
          </a:p>
        </p:txBody>
      </p:sp>
      <p:grpSp>
        <p:nvGrpSpPr>
          <p:cNvPr id="7" name="Group 6"/>
          <p:cNvGrpSpPr/>
          <p:nvPr/>
        </p:nvGrpSpPr>
        <p:grpSpPr>
          <a:xfrm>
            <a:off x="8594743" y="857232"/>
            <a:ext cx="3286148" cy="1000132"/>
            <a:chOff x="4771757" y="-103489"/>
            <a:chExt cx="5023272" cy="785010"/>
          </a:xfrm>
        </p:grpSpPr>
        <p:sp>
          <p:nvSpPr>
            <p:cNvPr id="8" name="Rounded Rectangle 7"/>
            <p:cNvSpPr/>
            <p:nvPr/>
          </p:nvSpPr>
          <p:spPr>
            <a:xfrm>
              <a:off x="4771757" y="-103489"/>
              <a:ext cx="5023272" cy="675089"/>
            </a:xfrm>
            <a:prstGeom prst="roundRect">
              <a:avLst/>
            </a:prstGeom>
          </p:spPr>
          <p:style>
            <a:lnRef idx="1">
              <a:schemeClr val="accent2"/>
            </a:lnRef>
            <a:fillRef idx="2">
              <a:schemeClr val="accent2"/>
            </a:fillRef>
            <a:effectRef idx="1">
              <a:schemeClr val="accent2"/>
            </a:effectRef>
            <a:fontRef idx="minor">
              <a:schemeClr val="dk1">
                <a:hueOff val="0"/>
                <a:satOff val="0"/>
                <a:lumOff val="0"/>
                <a:alphaOff val="0"/>
              </a:schemeClr>
            </a:fontRef>
          </p:style>
        </p:sp>
        <p:sp>
          <p:nvSpPr>
            <p:cNvPr id="9" name="Rounded Rectangle 4"/>
            <p:cNvSpPr/>
            <p:nvPr/>
          </p:nvSpPr>
          <p:spPr>
            <a:xfrm>
              <a:off x="4804712" y="-103488"/>
              <a:ext cx="4957362" cy="78500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fa-IR" sz="3600" b="1" kern="1200" dirty="0" smtClean="0"/>
                <a:t>1- ثبات</a:t>
              </a:r>
              <a:endParaRPr lang="en-US" sz="3600" b="1" kern="1200" dirty="0"/>
            </a:p>
          </p:txBody>
        </p:sp>
      </p:grpSp>
      <p:pic>
        <p:nvPicPr>
          <p:cNvPr id="16388" name="Picture 4"/>
          <p:cNvPicPr>
            <a:picLocks noChangeAspect="1" noChangeArrowheads="1"/>
          </p:cNvPicPr>
          <p:nvPr/>
        </p:nvPicPr>
        <p:blipFill>
          <a:blip r:embed="rId3" cstate="print"/>
          <a:srcRect/>
          <a:stretch>
            <a:fillRect/>
          </a:stretch>
        </p:blipFill>
        <p:spPr bwMode="auto">
          <a:xfrm>
            <a:off x="3951278" y="1857364"/>
            <a:ext cx="8237554" cy="5000636"/>
          </a:xfrm>
          <a:prstGeom prst="rect">
            <a:avLst/>
          </a:prstGeom>
          <a:noFill/>
          <a:ln w="9525">
            <a:noFill/>
            <a:miter lim="800000"/>
            <a:headEnd/>
            <a:tailEnd/>
          </a:ln>
        </p:spPr>
      </p:pic>
      <p:sp>
        <p:nvSpPr>
          <p:cNvPr id="27" name="Title 4"/>
          <p:cNvSpPr txBox="1">
            <a:spLocks/>
          </p:cNvSpPr>
          <p:nvPr/>
        </p:nvSpPr>
        <p:spPr>
          <a:xfrm>
            <a:off x="0" y="2000240"/>
            <a:ext cx="3165455" cy="4357718"/>
          </a:xfrm>
          <a:prstGeom prst="rect">
            <a:avLst/>
          </a:prstGeom>
        </p:spPr>
        <p:txBody>
          <a:bodyPr vert="horz" lIns="91440" tIns="45720" rIns="91440" bIns="45720" rtlCol="1" anchor="ctr">
            <a:normAutofit/>
          </a:bodyPr>
          <a:lstStyle/>
          <a:p>
            <a:pPr lvl="0" algn="ctr" rtl="1">
              <a:spcBef>
                <a:spcPct val="0"/>
              </a:spcBef>
            </a:pPr>
            <a:r>
              <a:rPr lang="fa-IR" sz="4000" dirty="0" smtClean="0"/>
              <a:t>1-ثبات؛ سازگاری و دوام یک سیستم اندازه گیری را در طول زمان نشان می دهد. </a:t>
            </a:r>
            <a:endParaRPr kumimoji="0" lang="fa-IR" sz="4000" b="0" i="0" u="none" strike="noStrike" kern="1200" cap="none" spc="0" normalizeH="0" baseline="0" noProof="0" dirty="0">
              <a:ln>
                <a:noFill/>
              </a:ln>
              <a:solidFill>
                <a:schemeClr val="tx1"/>
              </a:solidFill>
              <a:effectLst/>
              <a:uLnTx/>
              <a:uFillTx/>
              <a:latin typeface="+mj-lt"/>
              <a:ea typeface="+mj-ea"/>
              <a:cs typeface="B Compset" pitchFamily="2" charset="-78"/>
            </a:endParaRPr>
          </a:p>
        </p:txBody>
      </p:sp>
    </p:spTree>
    <p:extLst>
      <p:ext uri="{BB962C8B-B14F-4D97-AF65-F5344CB8AC3E}">
        <p14:creationId xmlns:p14="http://schemas.microsoft.com/office/powerpoint/2010/main" val="1585674921"/>
      </p:ext>
    </p:extLst>
  </p:cSld>
  <p:clrMapOvr>
    <a:masterClrMapping/>
  </p:clrMapOvr>
  <p:transition spd="med">
    <p:plu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5000" b="-25000"/>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379372" y="0"/>
            <a:ext cx="11628640" cy="1143000"/>
          </a:xfrm>
        </p:spPr>
        <p:txBody>
          <a:bodyPr>
            <a:normAutofit/>
          </a:bodyPr>
          <a:lstStyle/>
          <a:p>
            <a:r>
              <a:rPr lang="fa-IR" sz="4000" dirty="0" smtClean="0">
                <a:cs typeface="B Compset" pitchFamily="2" charset="-78"/>
              </a:rPr>
              <a:t>انواع نوسانات در سیستم اندازه گیری :</a:t>
            </a:r>
            <a:endParaRPr lang="fa-IR" sz="4000" dirty="0">
              <a:cs typeface="B Compset" pitchFamily="2" charset="-78"/>
            </a:endParaRPr>
          </a:p>
        </p:txBody>
      </p:sp>
      <p:grpSp>
        <p:nvGrpSpPr>
          <p:cNvPr id="3" name="Group 10"/>
          <p:cNvGrpSpPr/>
          <p:nvPr/>
        </p:nvGrpSpPr>
        <p:grpSpPr>
          <a:xfrm>
            <a:off x="8451878" y="928670"/>
            <a:ext cx="3429023" cy="857256"/>
            <a:chOff x="4771757" y="39387"/>
            <a:chExt cx="5440794" cy="675089"/>
          </a:xfrm>
        </p:grpSpPr>
        <p:sp>
          <p:nvSpPr>
            <p:cNvPr id="13" name="Rounded Rectangle 12"/>
            <p:cNvSpPr/>
            <p:nvPr/>
          </p:nvSpPr>
          <p:spPr>
            <a:xfrm>
              <a:off x="4771757" y="39387"/>
              <a:ext cx="5023272" cy="675089"/>
            </a:xfrm>
            <a:prstGeom prst="roundRect">
              <a:avLst/>
            </a:prstGeom>
          </p:spPr>
          <p:style>
            <a:lnRef idx="1">
              <a:schemeClr val="accent2"/>
            </a:lnRef>
            <a:fillRef idx="2">
              <a:schemeClr val="accent2"/>
            </a:fillRef>
            <a:effectRef idx="1">
              <a:schemeClr val="accent2"/>
            </a:effectRef>
            <a:fontRef idx="minor">
              <a:schemeClr val="dk1">
                <a:hueOff val="0"/>
                <a:satOff val="0"/>
                <a:lumOff val="0"/>
                <a:alphaOff val="0"/>
              </a:schemeClr>
            </a:fontRef>
          </p:style>
        </p:sp>
        <p:sp>
          <p:nvSpPr>
            <p:cNvPr id="14" name="Rounded Rectangle 4"/>
            <p:cNvSpPr/>
            <p:nvPr/>
          </p:nvSpPr>
          <p:spPr>
            <a:xfrm>
              <a:off x="4804713" y="72342"/>
              <a:ext cx="5407838" cy="60917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fa-IR" sz="3600" b="1" kern="1200" dirty="0" smtClean="0"/>
                <a:t>2- تمایل</a:t>
              </a:r>
              <a:endParaRPr lang="en-US" sz="3600" b="1" kern="1200" dirty="0"/>
            </a:p>
          </p:txBody>
        </p:sp>
      </p:grpSp>
      <p:pic>
        <p:nvPicPr>
          <p:cNvPr id="16387" name="Picture 3"/>
          <p:cNvPicPr>
            <a:picLocks noChangeAspect="1" noChangeArrowheads="1"/>
          </p:cNvPicPr>
          <p:nvPr/>
        </p:nvPicPr>
        <p:blipFill>
          <a:blip r:embed="rId3" cstate="print"/>
          <a:srcRect/>
          <a:stretch>
            <a:fillRect/>
          </a:stretch>
        </p:blipFill>
        <p:spPr bwMode="auto">
          <a:xfrm>
            <a:off x="4522778" y="1857364"/>
            <a:ext cx="7666048" cy="5000636"/>
          </a:xfrm>
          <a:prstGeom prst="rect">
            <a:avLst/>
          </a:prstGeom>
          <a:noFill/>
          <a:ln w="9525">
            <a:noFill/>
            <a:miter lim="800000"/>
            <a:headEnd/>
            <a:tailEnd/>
          </a:ln>
        </p:spPr>
      </p:pic>
      <p:sp>
        <p:nvSpPr>
          <p:cNvPr id="11" name="Rectangle 10"/>
          <p:cNvSpPr/>
          <p:nvPr/>
        </p:nvSpPr>
        <p:spPr>
          <a:xfrm>
            <a:off x="236499" y="2357433"/>
            <a:ext cx="3571900" cy="1938992"/>
          </a:xfrm>
          <a:prstGeom prst="rect">
            <a:avLst/>
          </a:prstGeom>
        </p:spPr>
        <p:txBody>
          <a:bodyPr wrap="square">
            <a:spAutoFit/>
          </a:bodyPr>
          <a:lstStyle/>
          <a:p>
            <a:r>
              <a:rPr lang="fa-IR" sz="3000" b="1" dirty="0" smtClean="0">
                <a:cs typeface="B Compset" pitchFamily="2" charset="-78"/>
              </a:rPr>
              <a:t>2-تمایل :تمایل شاخص عددی است که برای اندازه گیری صحت مورد استفاده قرار می گیرد</a:t>
            </a:r>
            <a:endParaRPr lang="fa-IR" sz="3000" b="1" dirty="0">
              <a:cs typeface="B Compset" pitchFamily="2" charset="-78"/>
            </a:endParaRPr>
          </a:p>
        </p:txBody>
      </p:sp>
    </p:spTree>
    <p:extLst>
      <p:ext uri="{BB962C8B-B14F-4D97-AF65-F5344CB8AC3E}">
        <p14:creationId xmlns:p14="http://schemas.microsoft.com/office/powerpoint/2010/main" val="1585674921"/>
      </p:ext>
    </p:extLst>
  </p:cSld>
  <p:clrMapOvr>
    <a:masterClrMapping/>
  </p:clrMapOvr>
  <p:transition spd="med">
    <p:plus/>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Serenity">
      <a:dk1>
        <a:srgbClr val="164B4F"/>
      </a:dk1>
      <a:lt1>
        <a:sysClr val="window" lastClr="FFFFFF"/>
      </a:lt1>
      <a:dk2>
        <a:srgbClr val="000000"/>
      </a:dk2>
      <a:lt2>
        <a:srgbClr val="C5E5EC"/>
      </a:lt2>
      <a:accent1>
        <a:srgbClr val="1B91A1"/>
      </a:accent1>
      <a:accent2>
        <a:srgbClr val="46AC6F"/>
      </a:accent2>
      <a:accent3>
        <a:srgbClr val="37AFD5"/>
      </a:accent3>
      <a:accent4>
        <a:srgbClr val="6786A9"/>
      </a:accent4>
      <a:accent5>
        <a:srgbClr val="90A693"/>
      </a:accent5>
      <a:accent6>
        <a:srgbClr val="389066"/>
      </a:accent6>
      <a:hlink>
        <a:srgbClr val="27A99A"/>
      </a:hlink>
      <a:folHlink>
        <a:srgbClr val="94AE9D"/>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Serenity">
      <a:dk1>
        <a:srgbClr val="164B4F"/>
      </a:dk1>
      <a:lt1>
        <a:sysClr val="window" lastClr="FFFFFF"/>
      </a:lt1>
      <a:dk2>
        <a:srgbClr val="000000"/>
      </a:dk2>
      <a:lt2>
        <a:srgbClr val="C5E5EC"/>
      </a:lt2>
      <a:accent1>
        <a:srgbClr val="1B91A1"/>
      </a:accent1>
      <a:accent2>
        <a:srgbClr val="46AC6F"/>
      </a:accent2>
      <a:accent3>
        <a:srgbClr val="37AFD5"/>
      </a:accent3>
      <a:accent4>
        <a:srgbClr val="6786A9"/>
      </a:accent4>
      <a:accent5>
        <a:srgbClr val="90A693"/>
      </a:accent5>
      <a:accent6>
        <a:srgbClr val="389066"/>
      </a:accent6>
      <a:hlink>
        <a:srgbClr val="27A99A"/>
      </a:hlink>
      <a:folHlink>
        <a:srgbClr val="94AE9D"/>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11E33DF-2340-4F4E-B874-B73FEFEBFC8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1281</Words>
  <Application>Microsoft Office PowerPoint</Application>
  <PresentationFormat>Custom</PresentationFormat>
  <Paragraphs>73</Paragraphs>
  <Slides>16</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B Compset</vt:lpstr>
      <vt:lpstr>B Davat</vt:lpstr>
      <vt:lpstr>B Nazanin</vt:lpstr>
      <vt:lpstr>B Titr</vt:lpstr>
      <vt:lpstr>Calibri</vt:lpstr>
      <vt:lpstr>Euphemia</vt:lpstr>
      <vt:lpstr>Times New Roman</vt:lpstr>
      <vt:lpstr>Office Theme</vt:lpstr>
      <vt:lpstr>  </vt:lpstr>
      <vt:lpstr>تعریف سیستم اندازه گیری:</vt:lpstr>
      <vt:lpstr>هدف از تجزیه و تحلیل سیستم اندازه گیریMSA))  </vt:lpstr>
      <vt:lpstr>PowerPoint Presentation</vt:lpstr>
      <vt:lpstr>نوسانات و ارزیابی قطعه و سیستم اندازه گیری</vt:lpstr>
      <vt:lpstr>ویژگی های یک سیستم اندازه گیری</vt:lpstr>
      <vt:lpstr>انواع نوسانات در سیستم اندازه گیری :</vt:lpstr>
      <vt:lpstr>انواع نوسانات در سیستم اندازه گیری :</vt:lpstr>
      <vt:lpstr>انواع نوسانات در سیستم اندازه گیری :</vt:lpstr>
      <vt:lpstr>انواع نوسانات در سیستم اندازه گیری :</vt:lpstr>
      <vt:lpstr>انواع نوسانات در سیستم اندازه گیری :</vt:lpstr>
      <vt:lpstr>انواع نوسانات در سیستم اندازه گیری :</vt:lpstr>
      <vt:lpstr>PowerPoint Presentation</vt:lpstr>
      <vt:lpstr>توضيحات فلوچارت تحليل سيستم اندازه گيري</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2014-05-05T07:00:54Z</dcterms:created>
  <dcterms:modified xsi:type="dcterms:W3CDTF">2018-03-16T19:41:44Z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TC028011099991</vt:lpwstr>
  </property>
</Properties>
</file>