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5" r:id="rId2"/>
    <p:sldId id="264" r:id="rId3"/>
    <p:sldId id="265" r:id="rId4"/>
    <p:sldId id="259" r:id="rId5"/>
    <p:sldId id="280" r:id="rId6"/>
    <p:sldId id="266" r:id="rId7"/>
    <p:sldId id="272" r:id="rId8"/>
    <p:sldId id="256" r:id="rId9"/>
    <p:sldId id="268" r:id="rId10"/>
    <p:sldId id="274" r:id="rId11"/>
    <p:sldId id="257" r:id="rId12"/>
    <p:sldId id="258" r:id="rId13"/>
    <p:sldId id="260" r:id="rId14"/>
    <p:sldId id="261" r:id="rId15"/>
    <p:sldId id="267" r:id="rId16"/>
    <p:sldId id="263" r:id="rId17"/>
    <p:sldId id="269" r:id="rId18"/>
    <p:sldId id="273" r:id="rId19"/>
    <p:sldId id="270" r:id="rId20"/>
    <p:sldId id="271" r:id="rId21"/>
    <p:sldId id="262" r:id="rId22"/>
    <p:sldId id="275" r:id="rId23"/>
    <p:sldId id="276" r:id="rId24"/>
    <p:sldId id="277" r:id="rId25"/>
    <p:sldId id="278" r:id="rId26"/>
    <p:sldId id="279"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501EF2C-09B7-45A5-87BD-9222B8519BE4}" type="datetimeFigureOut">
              <a:rPr lang="en-US" smtClean="0"/>
              <a:t>10/1/2017</a:t>
            </a:fld>
            <a:endParaRPr lang="en-US"/>
          </a:p>
        </p:txBody>
      </p:sp>
      <p:sp>
        <p:nvSpPr>
          <p:cNvPr id="16" name="Slide Number Placeholder 15"/>
          <p:cNvSpPr>
            <a:spLocks noGrp="1"/>
          </p:cNvSpPr>
          <p:nvPr>
            <p:ph type="sldNum" sz="quarter" idx="11"/>
          </p:nvPr>
        </p:nvSpPr>
        <p:spPr/>
        <p:txBody>
          <a:bodyPr/>
          <a:lstStyle/>
          <a:p>
            <a:fld id="{CDAAD06C-B0C6-4F9F-ADDF-E81764A9FBB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01EF2C-09B7-45A5-87BD-9222B8519BE4}"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D06C-B0C6-4F9F-ADDF-E81764A9FB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01EF2C-09B7-45A5-87BD-9222B8519BE4}"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D06C-B0C6-4F9F-ADDF-E81764A9FB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501EF2C-09B7-45A5-87BD-9222B8519BE4}" type="datetimeFigureOut">
              <a:rPr lang="en-US" smtClean="0"/>
              <a:t>10/1/2017</a:t>
            </a:fld>
            <a:endParaRPr lang="en-US"/>
          </a:p>
        </p:txBody>
      </p:sp>
      <p:sp>
        <p:nvSpPr>
          <p:cNvPr id="15" name="Slide Number Placeholder 14"/>
          <p:cNvSpPr>
            <a:spLocks noGrp="1"/>
          </p:cNvSpPr>
          <p:nvPr>
            <p:ph type="sldNum" sz="quarter" idx="15"/>
          </p:nvPr>
        </p:nvSpPr>
        <p:spPr/>
        <p:txBody>
          <a:bodyPr/>
          <a:lstStyle>
            <a:lvl1pPr algn="ctr">
              <a:defRPr/>
            </a:lvl1pPr>
          </a:lstStyle>
          <a:p>
            <a:fld id="{CDAAD06C-B0C6-4F9F-ADDF-E81764A9FBBC}"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01EF2C-09B7-45A5-87BD-9222B8519BE4}"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D06C-B0C6-4F9F-ADDF-E81764A9FBB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501EF2C-09B7-45A5-87BD-9222B8519BE4}" type="datetimeFigureOut">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AD06C-B0C6-4F9F-ADDF-E81764A9FBB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DAAD06C-B0C6-4F9F-ADDF-E81764A9FBB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501EF2C-09B7-45A5-87BD-9222B8519BE4}" type="datetimeFigureOut">
              <a:rPr lang="en-US" smtClean="0"/>
              <a:t>10/1/2017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01EF2C-09B7-45A5-87BD-9222B8519BE4}" type="datetimeFigureOut">
              <a:rPr lang="en-US" smtClean="0"/>
              <a:t>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AD06C-B0C6-4F9F-ADDF-E81764A9FBB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1EF2C-09B7-45A5-87BD-9222B8519BE4}" type="datetimeFigureOut">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AAD06C-B0C6-4F9F-ADDF-E81764A9FB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501EF2C-09B7-45A5-87BD-9222B8519BE4}" type="datetimeFigureOut">
              <a:rPr lang="en-US" smtClean="0"/>
              <a:t>10/1/2017</a:t>
            </a:fld>
            <a:endParaRPr lang="en-US"/>
          </a:p>
        </p:txBody>
      </p:sp>
      <p:sp>
        <p:nvSpPr>
          <p:cNvPr id="9" name="Slide Number Placeholder 8"/>
          <p:cNvSpPr>
            <a:spLocks noGrp="1"/>
          </p:cNvSpPr>
          <p:nvPr>
            <p:ph type="sldNum" sz="quarter" idx="15"/>
          </p:nvPr>
        </p:nvSpPr>
        <p:spPr/>
        <p:txBody>
          <a:bodyPr/>
          <a:lstStyle/>
          <a:p>
            <a:fld id="{CDAAD06C-B0C6-4F9F-ADDF-E81764A9FBBC}"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501EF2C-09B7-45A5-87BD-9222B8519BE4}" type="datetimeFigureOut">
              <a:rPr lang="en-US" smtClean="0"/>
              <a:t>10/1/2017</a:t>
            </a:fld>
            <a:endParaRPr lang="en-US"/>
          </a:p>
        </p:txBody>
      </p:sp>
      <p:sp>
        <p:nvSpPr>
          <p:cNvPr id="9" name="Slide Number Placeholder 8"/>
          <p:cNvSpPr>
            <a:spLocks noGrp="1"/>
          </p:cNvSpPr>
          <p:nvPr>
            <p:ph type="sldNum" sz="quarter" idx="11"/>
          </p:nvPr>
        </p:nvSpPr>
        <p:spPr/>
        <p:txBody>
          <a:bodyPr/>
          <a:lstStyle/>
          <a:p>
            <a:fld id="{CDAAD06C-B0C6-4F9F-ADDF-E81764A9FBB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501EF2C-09B7-45A5-87BD-9222B8519BE4}" type="datetimeFigureOut">
              <a:rPr lang="en-US" smtClean="0"/>
              <a:t>10/1/2017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DAAD06C-B0C6-4F9F-ADDF-E81764A9FBBC}"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fa-IR" dirty="0" smtClean="0"/>
          </a:p>
        </p:txBody>
      </p:sp>
      <p:sp>
        <p:nvSpPr>
          <p:cNvPr id="3" name="Title 2"/>
          <p:cNvSpPr>
            <a:spLocks noGrp="1"/>
          </p:cNvSpPr>
          <p:nvPr>
            <p:ph type="ctrTitle"/>
          </p:nvPr>
        </p:nvSpPr>
        <p:spPr>
          <a:xfrm>
            <a:off x="323528" y="404664"/>
            <a:ext cx="8305800" cy="1981200"/>
          </a:xfrm>
        </p:spPr>
        <p:txBody>
          <a:bodyPr/>
          <a:lstStyle/>
          <a:p>
            <a:r>
              <a:rPr lang="fa-IR" sz="8800" dirty="0" smtClean="0">
                <a:solidFill>
                  <a:srgbClr val="FFFF00"/>
                </a:solidFill>
                <a:cs typeface="B Titr" panose="00000700000000000000" pitchFamily="2" charset="-78"/>
              </a:rPr>
              <a:t>مدیریت بحران</a:t>
            </a:r>
            <a:endParaRPr lang="en-US" sz="8800" dirty="0">
              <a:solidFill>
                <a:srgbClr val="FFFF00"/>
              </a:solidFill>
              <a:cs typeface="B Titr" panose="00000700000000000000" pitchFamily="2" charset="-78"/>
            </a:endParaRPr>
          </a:p>
        </p:txBody>
      </p:sp>
    </p:spTree>
    <p:extLst>
      <p:ext uri="{BB962C8B-B14F-4D97-AF65-F5344CB8AC3E}">
        <p14:creationId xmlns:p14="http://schemas.microsoft.com/office/powerpoint/2010/main" val="4050459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692696"/>
            <a:ext cx="7786742" cy="2062103"/>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اهداف کلی مدیریت بحران :</a:t>
            </a:r>
            <a:endParaRPr lang="en-US" sz="2400" b="1" dirty="0" smtClean="0">
              <a:solidFill>
                <a:srgbClr val="002060"/>
              </a:solidFill>
              <a:cs typeface="B Nazanin" panose="00000400000000000000" pitchFamily="2" charset="-78"/>
            </a:endParaRPr>
          </a:p>
          <a:p>
            <a:pPr algn="r" rtl="1"/>
            <a:endParaRPr lang="fa-IR" sz="2400" dirty="0" smtClean="0">
              <a:cs typeface="B Nazanin" panose="00000400000000000000" pitchFamily="2" charset="-78"/>
            </a:endParaRPr>
          </a:p>
          <a:p>
            <a:pPr algn="r" rtl="1"/>
            <a:r>
              <a:rPr lang="fa-IR" sz="2000" dirty="0" smtClean="0">
                <a:cs typeface="B Nazanin" panose="00000400000000000000" pitchFamily="2" charset="-78"/>
              </a:rPr>
              <a:t>هدف کلی ، بهینه سازی فعالیتهای مقابله با بحران وبه </a:t>
            </a:r>
            <a:r>
              <a:rPr lang="fa-IR" sz="2000" b="1" dirty="0" smtClean="0">
                <a:solidFill>
                  <a:srgbClr val="92D050"/>
                </a:solidFill>
                <a:cs typeface="B Nazanin" panose="00000400000000000000" pitchFamily="2" charset="-78"/>
              </a:rPr>
              <a:t>حداقل رساندن </a:t>
            </a:r>
            <a:r>
              <a:rPr lang="fa-IR" sz="2000" dirty="0" smtClean="0">
                <a:cs typeface="B Nazanin" panose="00000400000000000000" pitchFamily="2" charset="-78"/>
              </a:rPr>
              <a:t>خسارات ناشی ازآن است درنهادهای غیر بازرگانی مانند استانداریها همچنین درواحدهای تجاری نظیر شرکتهای خدمات رسانی که مسئولیت سود کلی بازرگانی راندارد،مدیران هدفهایی دارند وباید بکوشند تابا به کاربردن کمترین منابع به آنها دست یابند.</a:t>
            </a:r>
            <a:endParaRPr lang="en-US" sz="2000" dirty="0">
              <a:cs typeface="B Nazanin"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692696"/>
            <a:ext cx="7786742" cy="2308324"/>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مدیریت بحران از سه فاز کاملا مجزا تشکیل می شود</a:t>
            </a:r>
            <a:r>
              <a:rPr lang="fa-IR" sz="2000" b="1" dirty="0" smtClean="0">
                <a:solidFill>
                  <a:srgbClr val="002060"/>
                </a:solidFill>
                <a:cs typeface="B Nazanin" panose="00000400000000000000" pitchFamily="2" charset="-78"/>
              </a:rPr>
              <a:t>:</a:t>
            </a: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-نخست پیش بینی / پیشگیری </a:t>
            </a: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-دوم برنامه ریزی / آموزش</a:t>
            </a: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-سوم هدایت /کنترل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357166"/>
            <a:ext cx="7786742" cy="2554545"/>
          </a:xfrm>
          <a:prstGeom prst="rect">
            <a:avLst/>
          </a:prstGeom>
          <a:noFill/>
        </p:spPr>
        <p:txBody>
          <a:bodyPr wrap="square" rtlCol="0">
            <a:spAutoFit/>
          </a:bodyPr>
          <a:lstStyle/>
          <a:p>
            <a:pPr algn="r" rtl="1"/>
            <a:r>
              <a:rPr lang="fa-IR" sz="2000" dirty="0" smtClean="0">
                <a:cs typeface="B Nazanin" panose="00000400000000000000" pitchFamily="2" charset="-78"/>
              </a:rPr>
              <a:t>همان طور که می بینید مواقعی که بحران رخ داده است کارزیادی جز </a:t>
            </a:r>
            <a:r>
              <a:rPr lang="fa-IR" sz="2000" b="1" dirty="0" smtClean="0">
                <a:solidFill>
                  <a:srgbClr val="92D050"/>
                </a:solidFill>
                <a:cs typeface="B Nazanin" panose="00000400000000000000" pitchFamily="2" charset="-78"/>
              </a:rPr>
              <a:t>هدایت وکنترل </a:t>
            </a:r>
            <a:r>
              <a:rPr lang="fa-IR" sz="2000" dirty="0" smtClean="0">
                <a:cs typeface="B Nazanin" panose="00000400000000000000" pitchFamily="2" charset="-78"/>
              </a:rPr>
              <a:t>نمی توانیم انجام دهیم ومهمترین اقدامات دراین زمان اتخاذ تصمیم های صحیح است .ازدیدگاه مدیریت ، برای اتخاذ تصمیم صحیح به داده ها ، اطلاعات ، امکان پردازش وتحلیل نیاز داریم اما متاسفانه منابع اصلی همه این موارد تنها قبل ازبروز بحران دراختیار ما می باشد واگر دومرحله قبلی یعنی پیش بینی /پیشگیری ، برنامه ریزی / آموزش راانجام نداده باشیم شاهد بروز بحران جدیدی دردل بحران رخ داده ، خواهیم بود که مرتبا با تصمیم های عجولانه ونسنجیده نه تنها بروخامت اوضاع می افزاییم بلکه بحرانهای جدیدی می آفرینیم که حتی قابل شناسایی نیستند وفقط عوارض ناشی ازآنها مرتبا درکنترل بحران اصلی خلل ایجاد می کند.</a:t>
            </a:r>
            <a:endParaRPr lang="en-US" sz="2000" dirty="0">
              <a:cs typeface="B Nazanin"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620688"/>
            <a:ext cx="7786742" cy="4216539"/>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درباره انواع بحرانها تقسیم بندی زیروجود دارد:</a:t>
            </a:r>
            <a:endParaRPr lang="en-US" sz="2400" b="1" dirty="0">
              <a:solidFill>
                <a:srgbClr val="002060"/>
              </a:solidFill>
              <a:cs typeface="2  Badr" pitchFamily="2" charset="-78"/>
            </a:endParaRPr>
          </a:p>
          <a:p>
            <a:pPr algn="just" rtl="1"/>
            <a:endParaRPr lang="fa-IR" sz="2400" dirty="0" smtClean="0">
              <a:cs typeface="2  Badr" pitchFamily="2" charset="-78"/>
            </a:endParaRP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بله نخستین تقسیم بندی بحران را می توان درابعاد فردی،گروهی،سازمانی و اجتماعی دانست.بحرانهای اجتماعی خود به بحرانهای سیاسی ، فرهنگی ، اقتصادی ، بهداشتی ،</a:t>
            </a:r>
            <a:endParaRPr lang="en-US" sz="2000" dirty="0" smtClean="0">
              <a:cs typeface="B Nazanin" panose="00000400000000000000" pitchFamily="2" charset="-78"/>
            </a:endParaRPr>
          </a:p>
          <a:p>
            <a:pPr algn="r" rtl="1"/>
            <a:r>
              <a:rPr lang="fa-IR" sz="2000" dirty="0" smtClean="0">
                <a:cs typeface="B Nazanin" panose="00000400000000000000" pitchFamily="2" charset="-78"/>
              </a:rPr>
              <a:t> طبیعی ( عوامل طبیعی ) وترکیبهایی ازآنها تقسیم می شوند. ومعمولا تصور می شود که بحرانهای اجتماعی تنها باید مدیریت بحران شوند لیکن واقعیت این است که بحران اجتماعی قبل ازهر چیزباید مدیریت دانایی شود .زیرا اعداد وارقامی مانند نرخ رشد جمعیت ،ترکیب سنی جمعیت ، نرخ بیکاری ، منحنی دوران رشد کارخانجات ، نرخ رشد ، درصد ترک تحصیل درمقاطع مختلف ،ظرفیت پذیرش آموزشهای فنی وحرفه ای ، نرخ رشد برخی از بیماریها،نرخ رشد اعتیاد ، نرخ خودکشی درمقاطع سنی وموقعیت اجتماعی وجنسیت وبسیاری ازنتایج آماری بسیار ساده از یک سو بیانگر تشکیل شرایط خاص رانشان می دهند وازسوی دیگر ضرورت اجتناب ناپذیر </a:t>
            </a:r>
            <a:r>
              <a:rPr lang="fa-IR" sz="2000" b="1" dirty="0" smtClean="0">
                <a:solidFill>
                  <a:srgbClr val="92D050"/>
                </a:solidFill>
                <a:cs typeface="B Nazanin" panose="00000400000000000000" pitchFamily="2" charset="-78"/>
              </a:rPr>
              <a:t>مدیریت دانایی </a:t>
            </a:r>
            <a:r>
              <a:rPr lang="fa-IR" sz="2000" dirty="0" smtClean="0">
                <a:cs typeface="B Nazanin" panose="00000400000000000000" pitchFamily="2" charset="-78"/>
              </a:rPr>
              <a:t>درخدمات عمومی ومدیریت دولتی رانشات می دهند.</a:t>
            </a:r>
            <a:endParaRPr lang="en-US" sz="2000" dirty="0">
              <a:cs typeface="B Nazanin"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548680"/>
            <a:ext cx="7786742" cy="5201424"/>
          </a:xfrm>
          <a:prstGeom prst="rect">
            <a:avLst/>
          </a:prstGeom>
          <a:noFill/>
        </p:spPr>
        <p:txBody>
          <a:bodyPr wrap="square" rtlCol="0">
            <a:spAutoFit/>
          </a:bodyPr>
          <a:lstStyle/>
          <a:p>
            <a:pPr algn="r" rtl="1"/>
            <a:endParaRPr lang="fa-IR" sz="2400" b="1" dirty="0" smtClean="0">
              <a:solidFill>
                <a:srgbClr val="002060"/>
              </a:solidFill>
              <a:cs typeface="B Nazanin" panose="00000400000000000000" pitchFamily="2" charset="-78"/>
            </a:endParaRPr>
          </a:p>
          <a:p>
            <a:pPr algn="r" rtl="1"/>
            <a:r>
              <a:rPr lang="fa-IR" sz="2400" b="1" dirty="0" smtClean="0">
                <a:solidFill>
                  <a:srgbClr val="002060"/>
                </a:solidFill>
                <a:cs typeface="B Nazanin" panose="00000400000000000000" pitchFamily="2" charset="-78"/>
              </a:rPr>
              <a:t>زمینه های بارز مدیریت دانایی درمدیریت عمومی موارد زیراست:</a:t>
            </a:r>
          </a:p>
          <a:p>
            <a:pPr algn="r" rtl="1"/>
            <a:endParaRPr lang="fa-IR" sz="2400" b="1" dirty="0">
              <a:solidFill>
                <a:srgbClr val="002060"/>
              </a:solidFill>
              <a:cs typeface="B Nazanin" panose="00000400000000000000" pitchFamily="2" charset="-78"/>
            </a:endParaRPr>
          </a:p>
          <a:p>
            <a:pPr algn="r" rtl="1"/>
            <a:endParaRPr lang="fa-IR" sz="2400" b="1" dirty="0" smtClean="0">
              <a:solidFill>
                <a:srgbClr val="002060"/>
              </a:solidFill>
              <a:cs typeface="B Nazanin" panose="00000400000000000000" pitchFamily="2" charset="-78"/>
            </a:endParaRPr>
          </a:p>
          <a:p>
            <a:pPr algn="r" rtl="1"/>
            <a:endParaRPr lang="fa-IR" sz="2400" b="1" dirty="0" smtClean="0">
              <a:solidFill>
                <a:srgbClr val="002060"/>
              </a:solidFill>
              <a:cs typeface="B Nazanin" panose="00000400000000000000" pitchFamily="2" charset="-78"/>
            </a:endParaRPr>
          </a:p>
          <a:p>
            <a:pPr algn="r" rtl="1"/>
            <a:endParaRPr lang="fa-IR" sz="2400" b="1" dirty="0">
              <a:solidFill>
                <a:srgbClr val="002060"/>
              </a:solidFill>
              <a:cs typeface="B Nazanin" panose="00000400000000000000" pitchFamily="2" charset="-78"/>
            </a:endParaRPr>
          </a:p>
          <a:p>
            <a:pPr algn="r" rtl="1"/>
            <a:endParaRPr lang="fa-IR" sz="2400" b="1" dirty="0" smtClean="0">
              <a:solidFill>
                <a:srgbClr val="002060"/>
              </a:solidFill>
              <a:cs typeface="B Nazanin" panose="00000400000000000000" pitchFamily="2" charset="-78"/>
            </a:endParaRPr>
          </a:p>
          <a:p>
            <a:pPr algn="r" rtl="1"/>
            <a:endParaRPr lang="fa-IR" sz="2400" b="1" dirty="0" smtClean="0">
              <a:solidFill>
                <a:srgbClr val="002060"/>
              </a:solidFill>
              <a:cs typeface="B Nazanin" panose="00000400000000000000" pitchFamily="2" charset="-78"/>
            </a:endParaRPr>
          </a:p>
          <a:p>
            <a:pPr algn="r" rtl="1"/>
            <a:endParaRPr lang="fa-IR" sz="2000" dirty="0">
              <a:cs typeface="B Nazanin" panose="00000400000000000000" pitchFamily="2" charset="-78"/>
            </a:endParaRPr>
          </a:p>
          <a:p>
            <a:pPr marL="457200" indent="-457200" algn="r" rtl="1">
              <a:buAutoNum type="arabicPeriod"/>
            </a:pPr>
            <a:r>
              <a:rPr lang="fa-IR" sz="2000" dirty="0" smtClean="0">
                <a:cs typeface="B Nazanin" panose="00000400000000000000" pitchFamily="2" charset="-78"/>
              </a:rPr>
              <a:t>تقویت تصمیم گیری درخدمات عمومی</a:t>
            </a:r>
          </a:p>
          <a:p>
            <a:pPr marL="457200" indent="-457200" algn="r" rtl="1">
              <a:buAutoNum type="arabicPeriod"/>
            </a:pPr>
            <a:r>
              <a:rPr lang="fa-IR" sz="2000" dirty="0" smtClean="0">
                <a:cs typeface="B Nazanin" panose="00000400000000000000" pitchFamily="2" charset="-78"/>
              </a:rPr>
              <a:t>یاری رساندن به مردم برای مشارکت اثربخش درتصمیم گیری عمومی</a:t>
            </a:r>
          </a:p>
          <a:p>
            <a:pPr marL="457200" indent="-457200" algn="r" rtl="1">
              <a:buAutoNum type="arabicPeriod"/>
            </a:pPr>
            <a:r>
              <a:rPr lang="fa-IR" sz="2000" dirty="0" smtClean="0">
                <a:cs typeface="B Nazanin" panose="00000400000000000000" pitchFamily="2" charset="-78"/>
              </a:rPr>
              <a:t>ایجاد نیروی کارفکری توانمند دررقابت</a:t>
            </a:r>
          </a:p>
          <a:p>
            <a:pPr marL="457200" indent="-457200" algn="r" rtl="1"/>
            <a:endParaRPr lang="fa-IR" sz="2000" dirty="0">
              <a:cs typeface="B Nazanin" panose="00000400000000000000" pitchFamily="2" charset="-78"/>
            </a:endParaRPr>
          </a:p>
          <a:p>
            <a:pPr marL="457200" indent="-457200" algn="r" rtl="1"/>
            <a:r>
              <a:rPr lang="fa-IR" sz="2000" dirty="0" smtClean="0">
                <a:cs typeface="B Nazanin" panose="00000400000000000000" pitchFamily="2" charset="-78"/>
              </a:rPr>
              <a:t>بنابراین ، اینکه بحرانهای اجتماعی قابل پیشگیری نیستندوباید مدیریت بحران شوند .یک سوء تفاهم </a:t>
            </a:r>
          </a:p>
          <a:p>
            <a:pPr marL="457200" indent="-457200" algn="r" rtl="1"/>
            <a:r>
              <a:rPr lang="fa-IR" sz="2000" dirty="0" smtClean="0">
                <a:cs typeface="B Nazanin" panose="00000400000000000000" pitchFamily="2" charset="-78"/>
              </a:rPr>
              <a:t>است وامروز دیگر معنایی ندارد.</a:t>
            </a:r>
            <a:endParaRPr lang="en-US" sz="2000" dirty="0">
              <a:cs typeface="B Nazanin"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620688"/>
            <a:ext cx="7786742" cy="5447645"/>
          </a:xfrm>
          <a:prstGeom prst="rect">
            <a:avLst/>
          </a:prstGeom>
          <a:noFill/>
        </p:spPr>
        <p:txBody>
          <a:bodyPr wrap="square" rtlCol="0">
            <a:spAutoFit/>
          </a:bodyPr>
          <a:lstStyle/>
          <a:p>
            <a:pPr algn="just" rtl="1"/>
            <a:r>
              <a:rPr lang="fa-IR" sz="2400" b="1" dirty="0" smtClean="0">
                <a:solidFill>
                  <a:srgbClr val="002060"/>
                </a:solidFill>
                <a:cs typeface="B Nazanin" panose="00000400000000000000" pitchFamily="2" charset="-78"/>
              </a:rPr>
              <a:t>برخی ازبحرانهایی که درمجموعه یاشرکت یاسازمان ممکن است مدیران باآنها مواجه شوند عبارتند از:</a:t>
            </a:r>
          </a:p>
          <a:p>
            <a:pPr algn="just" rtl="1"/>
            <a:endParaRPr lang="fa-IR" sz="2000" dirty="0">
              <a:cs typeface="B Nazanin" panose="00000400000000000000" pitchFamily="2" charset="-78"/>
            </a:endParaRPr>
          </a:p>
          <a:p>
            <a:pPr marL="457200" indent="-457200" algn="just" rtl="1">
              <a:buAutoNum type="arabicPeriod"/>
            </a:pPr>
            <a:r>
              <a:rPr lang="fa-IR" sz="2000" dirty="0" smtClean="0">
                <a:cs typeface="B Nazanin" panose="00000400000000000000" pitchFamily="2" charset="-78"/>
              </a:rPr>
              <a:t>بی انگیزگی کارکنان .</a:t>
            </a:r>
          </a:p>
          <a:p>
            <a:pPr marL="457200" indent="-457200" algn="just" rtl="1">
              <a:buAutoNum type="arabicPeriod"/>
            </a:pPr>
            <a:r>
              <a:rPr lang="fa-IR" sz="2000" dirty="0" smtClean="0">
                <a:cs typeface="B Nazanin" panose="00000400000000000000" pitchFamily="2" charset="-78"/>
              </a:rPr>
              <a:t>بکارگیری مدیران نالایق درقسمتهای مختلف.</a:t>
            </a:r>
          </a:p>
          <a:p>
            <a:pPr marL="457200" indent="-457200" algn="just" rtl="1">
              <a:buAutoNum type="arabicPeriod"/>
            </a:pPr>
            <a:r>
              <a:rPr lang="fa-IR" sz="2000" dirty="0" smtClean="0">
                <a:cs typeface="B Nazanin" panose="00000400000000000000" pitchFamily="2" charset="-78"/>
              </a:rPr>
              <a:t>عدم دستیابی به اهداف کارخانه یا سازمان.</a:t>
            </a:r>
          </a:p>
          <a:p>
            <a:pPr marL="457200" indent="-457200" algn="just" rtl="1">
              <a:buAutoNum type="arabicPeriod"/>
            </a:pPr>
            <a:r>
              <a:rPr lang="fa-IR" sz="2000" dirty="0" smtClean="0">
                <a:cs typeface="B Nazanin" panose="00000400000000000000" pitchFamily="2" charset="-78"/>
              </a:rPr>
              <a:t>عدم رضایت مشتریان یاخدمات گیرندگان.</a:t>
            </a:r>
          </a:p>
          <a:p>
            <a:pPr marL="457200" indent="-457200" algn="just" rtl="1">
              <a:buAutoNum type="arabicPeriod"/>
            </a:pPr>
            <a:r>
              <a:rPr lang="fa-IR" sz="2000" dirty="0" smtClean="0">
                <a:cs typeface="B Nazanin" panose="00000400000000000000" pitchFamily="2" charset="-78"/>
              </a:rPr>
              <a:t>عدم اطمینان کارکنان ، مجموعه مدیران (بحران اطمینان)</a:t>
            </a:r>
          </a:p>
          <a:p>
            <a:pPr marL="457200" indent="-457200" algn="just" rtl="1">
              <a:buAutoNum type="arabicPeriod"/>
            </a:pPr>
            <a:r>
              <a:rPr lang="fa-IR" sz="2000" dirty="0" smtClean="0">
                <a:cs typeface="B Nazanin" panose="00000400000000000000" pitchFamily="2" charset="-78"/>
              </a:rPr>
              <a:t>اعتصاب کارکنان .</a:t>
            </a:r>
          </a:p>
          <a:p>
            <a:pPr marL="457200" indent="-457200" algn="just" rtl="1">
              <a:buAutoNum type="arabicPeriod"/>
            </a:pPr>
            <a:r>
              <a:rPr lang="fa-IR" sz="2000" dirty="0" smtClean="0">
                <a:cs typeface="B Nazanin" panose="00000400000000000000" pitchFamily="2" charset="-78"/>
              </a:rPr>
              <a:t>بحرانهای مالی .</a:t>
            </a:r>
          </a:p>
          <a:p>
            <a:pPr marL="457200" indent="-457200" algn="just" rtl="1">
              <a:buAutoNum type="arabicPeriod"/>
            </a:pPr>
            <a:r>
              <a:rPr lang="fa-IR" sz="2000" dirty="0" smtClean="0">
                <a:cs typeface="B Nazanin" panose="00000400000000000000" pitchFamily="2" charset="-78"/>
              </a:rPr>
              <a:t>ناکارآمدی قوانین ، بخشنامه ها ، دستورالعمل ها و...</a:t>
            </a:r>
          </a:p>
          <a:p>
            <a:pPr marL="457200" indent="-457200" algn="just" rtl="1">
              <a:buAutoNum type="arabicPeriod"/>
            </a:pPr>
            <a:r>
              <a:rPr lang="fa-IR" sz="2000" dirty="0" smtClean="0">
                <a:cs typeface="B Nazanin" panose="00000400000000000000" pitchFamily="2" charset="-78"/>
              </a:rPr>
              <a:t>اتفاقات غیر قابل پیش بینی.</a:t>
            </a:r>
            <a:endParaRPr lang="en-US" sz="2000" dirty="0" smtClean="0">
              <a:cs typeface="B Nazanin" panose="00000400000000000000" pitchFamily="2" charset="-78"/>
            </a:endParaRPr>
          </a:p>
          <a:p>
            <a:pPr algn="just" rtl="1"/>
            <a:endParaRPr lang="en-US" sz="2000" dirty="0" smtClean="0">
              <a:cs typeface="B Nazanin" panose="00000400000000000000" pitchFamily="2" charset="-78"/>
            </a:endParaRPr>
          </a:p>
          <a:p>
            <a:pPr algn="just" rtl="1"/>
            <a:endParaRPr lang="en-US" sz="2000" dirty="0" smtClean="0">
              <a:cs typeface="B Nazanin" panose="00000400000000000000" pitchFamily="2" charset="-78"/>
            </a:endParaRPr>
          </a:p>
          <a:p>
            <a:pPr marL="457200" indent="-457200" algn="just" rtl="1">
              <a:buAutoNum type="arabicPeriod"/>
            </a:pPr>
            <a:endParaRPr lang="fa-IR" sz="2000" dirty="0" smtClean="0">
              <a:cs typeface="B Nazanin" panose="00000400000000000000" pitchFamily="2" charset="-78"/>
            </a:endParaRPr>
          </a:p>
          <a:p>
            <a:pPr marL="457200" indent="-457200" algn="just" rtl="1"/>
            <a:r>
              <a:rPr lang="fa-IR" sz="2000" dirty="0" smtClean="0">
                <a:cs typeface="B Nazanin" panose="00000400000000000000" pitchFamily="2" charset="-78"/>
              </a:rPr>
              <a:t>شایان ذکر است که بیشتر بحرانهای سازمانی قابل پیش بینی است که درنتیجه نظارت ارزیابی و</a:t>
            </a:r>
            <a:endParaRPr lang="en-US" sz="2000" dirty="0" smtClean="0">
              <a:cs typeface="B Nazanin" panose="00000400000000000000" pitchFamily="2" charset="-78"/>
            </a:endParaRPr>
          </a:p>
          <a:p>
            <a:pPr marL="457200" indent="-457200" algn="just" rtl="1"/>
            <a:r>
              <a:rPr lang="fa-IR" sz="2000" dirty="0" smtClean="0">
                <a:cs typeface="B Nazanin" panose="00000400000000000000" pitchFamily="2" charset="-78"/>
              </a:rPr>
              <a:t>پیگیری اهداف و ... می تواند آنها راشناخت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34970"/>
            <a:ext cx="8033546" cy="6863417"/>
          </a:xfrm>
          <a:prstGeom prst="rect">
            <a:avLst/>
          </a:prstGeom>
          <a:noFill/>
        </p:spPr>
        <p:txBody>
          <a:bodyPr wrap="square" rtlCol="0">
            <a:spAutoFit/>
          </a:bodyPr>
          <a:lstStyle/>
          <a:p>
            <a:pPr algn="just" rtl="1"/>
            <a:r>
              <a:rPr lang="fa-IR" sz="2800" b="1" dirty="0">
                <a:solidFill>
                  <a:srgbClr val="002060"/>
                </a:solidFill>
                <a:cs typeface="B Nazanin" panose="00000400000000000000" pitchFamily="2" charset="-78"/>
              </a:rPr>
              <a:t>برخی ازبحرانهایی که درمجموعه یاشرکت یاسازمان ممکن است مدیران باآنها مواجه شوند عبارتند از:</a:t>
            </a:r>
          </a:p>
          <a:p>
            <a:pPr algn="just" rtl="1"/>
            <a:endParaRPr lang="fa-IR" sz="2400" dirty="0">
              <a:cs typeface="B Nazanin" panose="00000400000000000000" pitchFamily="2" charset="-78"/>
            </a:endParaRPr>
          </a:p>
          <a:p>
            <a:pPr marL="457200" indent="-457200" algn="just" rtl="1">
              <a:buAutoNum type="arabicPeriod"/>
            </a:pPr>
            <a:r>
              <a:rPr lang="fa-IR" sz="2400" dirty="0">
                <a:cs typeface="B Nazanin" panose="00000400000000000000" pitchFamily="2" charset="-78"/>
              </a:rPr>
              <a:t>بی انگیزگی کارکنان .</a:t>
            </a:r>
          </a:p>
          <a:p>
            <a:pPr marL="457200" indent="-457200" algn="just" rtl="1">
              <a:buAutoNum type="arabicPeriod"/>
            </a:pPr>
            <a:r>
              <a:rPr lang="fa-IR" sz="2400" dirty="0">
                <a:cs typeface="B Nazanin" panose="00000400000000000000" pitchFamily="2" charset="-78"/>
              </a:rPr>
              <a:t>بکارگیری مدیران نالایق درقسمتهای مختلف.</a:t>
            </a:r>
          </a:p>
          <a:p>
            <a:pPr marL="457200" indent="-457200" algn="just" rtl="1">
              <a:buAutoNum type="arabicPeriod"/>
            </a:pPr>
            <a:r>
              <a:rPr lang="fa-IR" sz="2400" dirty="0">
                <a:cs typeface="B Nazanin" panose="00000400000000000000" pitchFamily="2" charset="-78"/>
              </a:rPr>
              <a:t>عدم دستیابی به اهداف کارخانه یا سازمان.</a:t>
            </a:r>
          </a:p>
          <a:p>
            <a:pPr marL="457200" indent="-457200" algn="just" rtl="1">
              <a:buAutoNum type="arabicPeriod"/>
            </a:pPr>
            <a:r>
              <a:rPr lang="fa-IR" sz="2400" dirty="0">
                <a:cs typeface="B Nazanin" panose="00000400000000000000" pitchFamily="2" charset="-78"/>
              </a:rPr>
              <a:t>عدم رضایت مشتریان یاخدمات گیرندگان.</a:t>
            </a:r>
          </a:p>
          <a:p>
            <a:pPr marL="457200" indent="-457200" algn="just" rtl="1">
              <a:buAutoNum type="arabicPeriod"/>
            </a:pPr>
            <a:r>
              <a:rPr lang="fa-IR" sz="2400" dirty="0">
                <a:cs typeface="B Nazanin" panose="00000400000000000000" pitchFamily="2" charset="-78"/>
              </a:rPr>
              <a:t>عدم اطمینان کارکنان ، مجموعه مدیران (بحران اطمینان)</a:t>
            </a:r>
          </a:p>
          <a:p>
            <a:pPr marL="457200" indent="-457200" algn="just" rtl="1">
              <a:buAutoNum type="arabicPeriod"/>
            </a:pPr>
            <a:r>
              <a:rPr lang="fa-IR" sz="2400" dirty="0">
                <a:cs typeface="B Nazanin" panose="00000400000000000000" pitchFamily="2" charset="-78"/>
              </a:rPr>
              <a:t>اعتصاب کارکنان .</a:t>
            </a:r>
          </a:p>
          <a:p>
            <a:pPr marL="457200" indent="-457200" algn="just" rtl="1">
              <a:buAutoNum type="arabicPeriod"/>
            </a:pPr>
            <a:r>
              <a:rPr lang="fa-IR" sz="2400" dirty="0">
                <a:cs typeface="B Nazanin" panose="00000400000000000000" pitchFamily="2" charset="-78"/>
              </a:rPr>
              <a:t>بحرانهای مالی .</a:t>
            </a:r>
          </a:p>
          <a:p>
            <a:pPr marL="457200" indent="-457200" algn="just" rtl="1">
              <a:buAutoNum type="arabicPeriod"/>
            </a:pPr>
            <a:r>
              <a:rPr lang="fa-IR" sz="2400" dirty="0">
                <a:cs typeface="B Nazanin" panose="00000400000000000000" pitchFamily="2" charset="-78"/>
              </a:rPr>
              <a:t>ناکارآمدی قوانین ، بخشنامه ها ، دستورالعمل ها و...</a:t>
            </a:r>
          </a:p>
          <a:p>
            <a:pPr marL="457200" indent="-457200" algn="just" rtl="1">
              <a:buAutoNum type="arabicPeriod"/>
            </a:pPr>
            <a:r>
              <a:rPr lang="fa-IR" sz="2400" dirty="0">
                <a:cs typeface="B Nazanin" panose="00000400000000000000" pitchFamily="2" charset="-78"/>
              </a:rPr>
              <a:t>اتفاقات غیر قابل پیش بینی.</a:t>
            </a:r>
            <a:endParaRPr lang="en-US" sz="2400" dirty="0">
              <a:cs typeface="B Nazanin" panose="00000400000000000000" pitchFamily="2" charset="-78"/>
            </a:endParaRPr>
          </a:p>
          <a:p>
            <a:pPr algn="just" rtl="1"/>
            <a:endParaRPr lang="en-US" sz="2400" dirty="0">
              <a:cs typeface="B Nazanin" panose="00000400000000000000" pitchFamily="2" charset="-78"/>
            </a:endParaRPr>
          </a:p>
          <a:p>
            <a:pPr algn="just" rtl="1"/>
            <a:endParaRPr lang="en-US" sz="2400" dirty="0">
              <a:cs typeface="B Nazanin" panose="00000400000000000000" pitchFamily="2" charset="-78"/>
            </a:endParaRPr>
          </a:p>
          <a:p>
            <a:pPr marL="457200" indent="-457200" algn="just" rtl="1">
              <a:buAutoNum type="arabicPeriod"/>
            </a:pPr>
            <a:endParaRPr lang="fa-IR" sz="2400" dirty="0">
              <a:cs typeface="B Nazanin" panose="00000400000000000000" pitchFamily="2" charset="-78"/>
            </a:endParaRPr>
          </a:p>
          <a:p>
            <a:pPr marL="457200" indent="-457200" algn="just" rtl="1"/>
            <a:r>
              <a:rPr lang="fa-IR" sz="2400" dirty="0">
                <a:cs typeface="B Nazanin" panose="00000400000000000000" pitchFamily="2" charset="-78"/>
              </a:rPr>
              <a:t>شایان ذکر است که بیشتر بحرانهای سازمانی قابل پیش بینی است که درنتیجه نظارت ارزیابی و</a:t>
            </a:r>
            <a:endParaRPr lang="en-US" sz="2400" dirty="0">
              <a:cs typeface="B Nazanin" panose="00000400000000000000" pitchFamily="2" charset="-78"/>
            </a:endParaRPr>
          </a:p>
          <a:p>
            <a:pPr marL="457200" indent="-457200" algn="just" rtl="1"/>
            <a:r>
              <a:rPr lang="fa-IR" sz="2400" dirty="0">
                <a:cs typeface="B Nazanin" panose="00000400000000000000" pitchFamily="2" charset="-78"/>
              </a:rPr>
              <a:t>پیگیری اهداف و ... می تواند آنها راشناخت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620688"/>
            <a:ext cx="7786742" cy="5139869"/>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اقداماتی که سازمانها درزمان بروز بحران باید انجام دهند عبارتند :</a:t>
            </a:r>
            <a:endParaRPr lang="en-US" sz="2400" b="1" dirty="0" smtClean="0">
              <a:solidFill>
                <a:srgbClr val="002060"/>
              </a:solidFill>
              <a:cs typeface="B Nazanin" panose="00000400000000000000" pitchFamily="2" charset="-78"/>
            </a:endParaRPr>
          </a:p>
          <a:p>
            <a:pPr algn="r" rtl="1"/>
            <a:endParaRPr lang="fa-IR" sz="2400" b="1" dirty="0" smtClean="0">
              <a:solidFill>
                <a:srgbClr val="002060"/>
              </a:solidFill>
              <a:cs typeface="B Nazanin" panose="00000400000000000000" pitchFamily="2" charset="-78"/>
            </a:endParaRPr>
          </a:p>
          <a:p>
            <a:pPr algn="r" rtl="1"/>
            <a:endParaRPr lang="fa-IR" sz="2000" dirty="0">
              <a:cs typeface="B Nazanin" panose="00000400000000000000" pitchFamily="2" charset="-78"/>
            </a:endParaRPr>
          </a:p>
          <a:p>
            <a:pPr marL="457200" indent="-457200" algn="r" rtl="1">
              <a:buAutoNum type="arabicPeriod"/>
            </a:pPr>
            <a:r>
              <a:rPr lang="fa-IR" sz="2000" dirty="0" smtClean="0">
                <a:cs typeface="B Nazanin" panose="00000400000000000000" pitchFamily="2" charset="-78"/>
              </a:rPr>
              <a:t>شناخت بحرانه واولویت بندی ها براساس نیاز سازمان.</a:t>
            </a:r>
          </a:p>
          <a:p>
            <a:pPr marL="457200" indent="-457200" algn="r" rtl="1">
              <a:buAutoNum type="arabicPeriod"/>
            </a:pPr>
            <a:r>
              <a:rPr lang="fa-IR" sz="2000" dirty="0" smtClean="0">
                <a:cs typeface="B Nazanin" panose="00000400000000000000" pitchFamily="2" charset="-78"/>
              </a:rPr>
              <a:t>شناخت عوامل موثردربروز بحرانهای اولویت بندی این عوامل .</a:t>
            </a:r>
          </a:p>
          <a:p>
            <a:pPr marL="457200" indent="-457200" algn="r" rtl="1">
              <a:buAutoNum type="arabicPeriod"/>
            </a:pPr>
            <a:r>
              <a:rPr lang="fa-IR" sz="2000" dirty="0" smtClean="0">
                <a:cs typeface="B Nazanin" panose="00000400000000000000" pitchFamily="2" charset="-78"/>
              </a:rPr>
              <a:t>فراهم کردن امکانات وزمینه های لازم برای حل یا کنترل یا کاهش بحران.</a:t>
            </a:r>
          </a:p>
          <a:p>
            <a:pPr marL="457200" indent="-457200" algn="r" rtl="1">
              <a:buAutoNum type="arabicPeriod"/>
            </a:pPr>
            <a:r>
              <a:rPr lang="fa-IR" sz="2000" dirty="0" smtClean="0">
                <a:cs typeface="B Nazanin" panose="00000400000000000000" pitchFamily="2" charset="-78"/>
              </a:rPr>
              <a:t>انتخاب راه حل های مناسب (بهترین راه حل )</a:t>
            </a:r>
          </a:p>
          <a:p>
            <a:pPr marL="457200" indent="-457200" algn="r" rtl="1">
              <a:buAutoNum type="arabicPeriod"/>
            </a:pPr>
            <a:r>
              <a:rPr lang="fa-IR" sz="2000" dirty="0" smtClean="0">
                <a:cs typeface="B Nazanin" panose="00000400000000000000" pitchFamily="2" charset="-78"/>
              </a:rPr>
              <a:t>فراهم کردن زمینه مشارکت کارکنان راه حلهای یافراهم کردن زمینه ارائه پیشنهادات توسط آنان</a:t>
            </a:r>
            <a:r>
              <a:rPr lang="en-US" sz="2000" dirty="0" smtClean="0">
                <a:cs typeface="B Nazanin" panose="00000400000000000000" pitchFamily="2" charset="-78"/>
              </a:rPr>
              <a:t> </a:t>
            </a:r>
            <a:r>
              <a:rPr lang="fa-IR" sz="2000" dirty="0" smtClean="0">
                <a:cs typeface="B Nazanin" panose="00000400000000000000" pitchFamily="2" charset="-78"/>
              </a:rPr>
              <a:t>وتوجیه کارکنان</a:t>
            </a:r>
            <a:r>
              <a:rPr lang="en-US" sz="2000" dirty="0" smtClean="0">
                <a:cs typeface="B Nazanin" panose="00000400000000000000" pitchFamily="2" charset="-78"/>
              </a:rPr>
              <a:t> </a:t>
            </a:r>
            <a:r>
              <a:rPr lang="fa-IR" sz="2000" dirty="0" smtClean="0">
                <a:cs typeface="B Nazanin" panose="00000400000000000000" pitchFamily="2" charset="-78"/>
              </a:rPr>
              <a:t>تشکیل ستاد بحران.</a:t>
            </a:r>
          </a:p>
          <a:p>
            <a:pPr marL="457200" indent="-457200" algn="r" rtl="1">
              <a:buAutoNum type="arabicPeriod"/>
            </a:pPr>
            <a:r>
              <a:rPr lang="fa-IR" sz="2000" dirty="0" smtClean="0">
                <a:cs typeface="B Nazanin" panose="00000400000000000000" pitchFamily="2" charset="-78"/>
              </a:rPr>
              <a:t>پیامدهای بحران بررسی شود.</a:t>
            </a:r>
          </a:p>
          <a:p>
            <a:pPr marL="457200" indent="-457200" algn="r" rtl="1">
              <a:buAutoNum type="arabicPeriod"/>
            </a:pPr>
            <a:r>
              <a:rPr lang="fa-IR" sz="2000" dirty="0" smtClean="0">
                <a:cs typeface="B Nazanin" panose="00000400000000000000" pitchFamily="2" charset="-78"/>
              </a:rPr>
              <a:t>برسی اقدامات انجام شده اززمان وقوع بحران تاحل یا کنترل آن توسط اعضای ستاد .</a:t>
            </a:r>
          </a:p>
          <a:p>
            <a:pPr marL="457200" indent="-457200" algn="r" rtl="1">
              <a:buAutoNum type="arabicPeriod"/>
            </a:pPr>
            <a:r>
              <a:rPr lang="fa-IR" sz="2000" dirty="0" smtClean="0">
                <a:cs typeface="B Nazanin" panose="00000400000000000000" pitchFamily="2" charset="-78"/>
              </a:rPr>
              <a:t>گاهی مواقع حضور یک نفرمددکار اجتماعی یا روانشناسی نیز می تواند موثرواقع شود.</a:t>
            </a:r>
          </a:p>
          <a:p>
            <a:pPr marL="457200" indent="-457200" algn="r" rtl="1">
              <a:buAutoNum type="arabicPeriod"/>
            </a:pPr>
            <a:r>
              <a:rPr lang="fa-IR" sz="2000" dirty="0" smtClean="0">
                <a:cs typeface="B Nazanin" panose="00000400000000000000" pitchFamily="2" charset="-78"/>
              </a:rPr>
              <a:t>شناسایی مرکز،موسسات و... که می توانند درحل بحران به سازمان کمک کنند.</a:t>
            </a:r>
          </a:p>
          <a:p>
            <a:pPr marL="457200" indent="-457200" algn="just" rtl="1">
              <a:buAutoNum type="arabicPeriod"/>
            </a:pPr>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endParaRPr lang="en-US" sz="2000" dirty="0">
              <a:cs typeface="B Nazanin" panose="00000400000000000000"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404664"/>
            <a:ext cx="7786742" cy="6001643"/>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وظایف مدیران :</a:t>
            </a:r>
          </a:p>
          <a:p>
            <a:pPr algn="r" rtl="1"/>
            <a:r>
              <a:rPr lang="fa-IR" sz="2000" dirty="0" smtClean="0">
                <a:cs typeface="B Nazanin" panose="00000400000000000000" pitchFamily="2" charset="-78"/>
              </a:rPr>
              <a:t>جهت بررسی مدیریت بحران </a:t>
            </a:r>
            <a:r>
              <a:rPr lang="fa-IR" sz="2000" dirty="0" smtClean="0">
                <a:solidFill>
                  <a:srgbClr val="7030A0"/>
                </a:solidFill>
                <a:cs typeface="B Nazanin" panose="00000400000000000000" pitchFamily="2" charset="-78"/>
              </a:rPr>
              <a:t>شش وظیفه </a:t>
            </a:r>
            <a:r>
              <a:rPr lang="fa-IR" sz="2000" dirty="0" smtClean="0">
                <a:cs typeface="B Nazanin" panose="00000400000000000000" pitchFamily="2" charset="-78"/>
              </a:rPr>
              <a:t>رابرای مدیران ذکر می کنیم که عبارتند از:</a:t>
            </a:r>
          </a:p>
          <a:p>
            <a:pPr algn="r" rtl="1"/>
            <a:r>
              <a:rPr lang="fa-IR" sz="2000" dirty="0" smtClean="0">
                <a:cs typeface="B Nazanin" panose="00000400000000000000" pitchFamily="2" charset="-78"/>
              </a:rPr>
              <a:t>برنامه ریزی ، جلب مشارکت مردمی ، سازماندهی ، بکارگیری نیروی انسانی ، رهبری و نظارت این طبقه بندی جامع و فراگیر است و می تواند گفت که همه دانش مدیریت بحران وچهار رکن اصلی آن دردوران این شش وظیقه جای دارد. این طبقه بندی رامی توان یک طبقه بندی علمی نیز به شمار آورد زیرا وظیفه هایی رانشان می دهد که مدیران خود آنها را می شناسند وبه آنها عمل می کنند.</a:t>
            </a:r>
          </a:p>
          <a:p>
            <a:pPr algn="r" rtl="1"/>
            <a:endParaRPr lang="fa-IR" sz="2000" dirty="0" smtClean="0">
              <a:cs typeface="B Nazanin" panose="00000400000000000000" pitchFamily="2" charset="-78"/>
            </a:endParaRPr>
          </a:p>
          <a:p>
            <a:pPr algn="r" rtl="1"/>
            <a:r>
              <a:rPr lang="fa-IR" sz="2000" dirty="0" smtClean="0">
                <a:solidFill>
                  <a:srgbClr val="002060"/>
                </a:solidFill>
                <a:cs typeface="B Nazanin" panose="00000400000000000000" pitchFamily="2" charset="-78"/>
              </a:rPr>
              <a:t>چرا مدیریت بحران لازم است ؟</a:t>
            </a: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پژوهشهایی که درسالهای  اخیر درمورد پی درمورد پی آمدها وخسارات گسترده جهانی ومالی بلایی وطبیعی دربرخی گشورهای جهان انجام گرفته نمایانگر این است که آمادگی برای مقابله با بحران وجود نداشته ومقابله با بحران نیز به طورغیرموثروغیرعلمی انجام گرفته است .افزون براین ، مدیریت بحران مدیریت ناشایسته ، نا آزموده وآموزش ندیده بوده است.</a:t>
            </a:r>
          </a:p>
          <a:p>
            <a:pPr algn="r" rtl="1"/>
            <a:r>
              <a:rPr lang="fa-IR" sz="2000" dirty="0" smtClean="0">
                <a:cs typeface="B Nazanin" panose="00000400000000000000" pitchFamily="2" charset="-78"/>
              </a:rPr>
              <a:t>درهیچ جابه اندازه کشورهای درحال توسعه نمی توان به اهمیت مدیریت بحران پی برد.بررسی کارشناسان توسعه اقتصادی نشان داده است که با فراهم آوردن پول،توسعه ورشد پدید نمی آیدچنانکه عامل بادارنده دربسیاری ازموارد دانش فنی بوده است .درحالی که بشرازپیشرفتهای انقلابی دردانشهای فیزیکی وزیستی برخوردار شده است ولی دانشهای فرهنگی و اجتماعی بسیار عقب مانده اند.</a:t>
            </a:r>
            <a:endParaRPr lang="en-US" sz="2000" dirty="0">
              <a:cs typeface="B Nazanin" panose="00000400000000000000"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1628800"/>
            <a:ext cx="7786742" cy="369332"/>
          </a:xfrm>
          <a:prstGeom prst="rect">
            <a:avLst/>
          </a:prstGeom>
          <a:noFill/>
        </p:spPr>
        <p:txBody>
          <a:bodyPr wrap="square" rtlCol="0">
            <a:spAutoFit/>
          </a:bodyPr>
          <a:lstStyle/>
          <a:p>
            <a:pPr algn="r" rtl="1"/>
            <a:r>
              <a:rPr lang="fa-IR" b="1" dirty="0" smtClean="0">
                <a:cs typeface="B Nazanin" panose="00000400000000000000" pitchFamily="2" charset="-78"/>
              </a:rPr>
              <a:t>یکی از وظایف مدیریت بحران درسازمانها تشکیل </a:t>
            </a:r>
            <a:r>
              <a:rPr lang="en-US" b="1" dirty="0" smtClean="0">
                <a:cs typeface="B Nazanin" panose="00000400000000000000" pitchFamily="2" charset="-78"/>
              </a:rPr>
              <a:t>  </a:t>
            </a:r>
            <a:r>
              <a:rPr lang="fa-IR" b="1" dirty="0" smtClean="0">
                <a:solidFill>
                  <a:srgbClr val="7030A0"/>
                </a:solidFill>
                <a:cs typeface="B Nazanin" panose="00000400000000000000" pitchFamily="2" charset="-78"/>
              </a:rPr>
              <a:t>ستاد یا تیم های مقابله با بحرانها</a:t>
            </a:r>
            <a:r>
              <a:rPr lang="en-US" b="1" dirty="0" smtClean="0">
                <a:solidFill>
                  <a:srgbClr val="7030A0"/>
                </a:solidFill>
                <a:cs typeface="B Nazanin" panose="00000400000000000000" pitchFamily="2" charset="-78"/>
              </a:rPr>
              <a:t>  </a:t>
            </a:r>
            <a:r>
              <a:rPr lang="fa-IR" b="1" dirty="0" smtClean="0">
                <a:solidFill>
                  <a:srgbClr val="7030A0"/>
                </a:solidFill>
                <a:cs typeface="B Nazanin" panose="00000400000000000000" pitchFamily="2" charset="-78"/>
              </a:rPr>
              <a:t> </a:t>
            </a:r>
            <a:r>
              <a:rPr lang="fa-IR" b="1" dirty="0" smtClean="0">
                <a:cs typeface="B Nazanin" panose="00000400000000000000" pitchFamily="2" charset="-78"/>
              </a:rPr>
              <a:t>می باشد.</a:t>
            </a:r>
            <a:endParaRPr lang="en-US" b="1" dirty="0">
              <a:cs typeface="B Nazanin" panose="000004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60648"/>
            <a:ext cx="8290798" cy="6186309"/>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بحران</a:t>
            </a:r>
            <a:endParaRPr lang="fa-IR" sz="2000" dirty="0" smtClean="0">
              <a:cs typeface="B Nazanin" panose="00000400000000000000" pitchFamily="2" charset="-78"/>
            </a:endParaRP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ارائه یک تعریف مشخصی ازبحران کاربسیار دشواری است وتعریف های ارائه شده نیز همگی نسبی هستند .چرا که ممکن است موضوعی برای یک فرد ، سازمان یا جامعه بحران باشد امادرحامه دیگربحران محسوب نشود اما این نکته که درشرایط بحرانی باید اقدامات عاجل وجدی انجام شود تاشرایط بحرانی تر نشود مورد پذیرش همه جوامع می باشد زیرا شرایط بحرانی ازشرایط عادی متمایز است .</a:t>
            </a:r>
            <a:r>
              <a:rPr lang="en-US" sz="2000" dirty="0" smtClean="0">
                <a:cs typeface="B Nazanin" panose="00000400000000000000" pitchFamily="2" charset="-78"/>
              </a:rPr>
              <a:t>  </a:t>
            </a:r>
            <a:endParaRPr lang="fa-IR" sz="2000" dirty="0" smtClean="0">
              <a:cs typeface="B Nazanin" panose="00000400000000000000" pitchFamily="2" charset="-78"/>
            </a:endParaRPr>
          </a:p>
          <a:p>
            <a:pPr algn="r" rtl="1"/>
            <a:endParaRPr lang="en-US" sz="2000" dirty="0" smtClean="0">
              <a:cs typeface="B Nazanin" panose="00000400000000000000" pitchFamily="2" charset="-78"/>
            </a:endParaRPr>
          </a:p>
          <a:p>
            <a:pPr algn="r" rtl="1"/>
            <a:endParaRPr lang="en-US" sz="2000" dirty="0">
              <a:cs typeface="B Nazanin" panose="00000400000000000000" pitchFamily="2" charset="-78"/>
            </a:endParaRPr>
          </a:p>
          <a:p>
            <a:pPr algn="r" rtl="1"/>
            <a:endParaRPr lang="en-US" sz="2000" dirty="0" smtClean="0">
              <a:cs typeface="B Nazanin" panose="00000400000000000000" pitchFamily="2" charset="-78"/>
            </a:endParaRPr>
          </a:p>
          <a:p>
            <a:pPr algn="r" rtl="1"/>
            <a:endParaRPr lang="fa-IR" sz="2000" dirty="0" smtClean="0">
              <a:cs typeface="B Nazanin" panose="00000400000000000000" pitchFamily="2" charset="-78"/>
            </a:endParaRPr>
          </a:p>
          <a:p>
            <a:pPr algn="r" rtl="1"/>
            <a:endParaRPr lang="fa-IR" sz="2400" dirty="0" smtClean="0">
              <a:cs typeface="B Nazanin" panose="00000400000000000000" pitchFamily="2" charset="-78"/>
            </a:endParaRPr>
          </a:p>
          <a:p>
            <a:pPr algn="r" rtl="1"/>
            <a:r>
              <a:rPr lang="fa-IR" sz="2400" b="1" dirty="0" smtClean="0">
                <a:solidFill>
                  <a:srgbClr val="002060"/>
                </a:solidFill>
                <a:cs typeface="B Nazanin" panose="00000400000000000000" pitchFamily="2" charset="-78"/>
              </a:rPr>
              <a:t>واینر</a:t>
            </a:r>
            <a:r>
              <a:rPr lang="en-US" sz="2400" b="1" dirty="0" smtClean="0">
                <a:solidFill>
                  <a:srgbClr val="002060"/>
                </a:solidFill>
                <a:cs typeface="B Nazanin" panose="00000400000000000000" pitchFamily="2" charset="-78"/>
              </a:rPr>
              <a:t> </a:t>
            </a:r>
            <a:r>
              <a:rPr lang="fa-IR" sz="2400" b="1" dirty="0" smtClean="0">
                <a:solidFill>
                  <a:srgbClr val="002060"/>
                </a:solidFill>
                <a:cs typeface="B Nazanin" panose="00000400000000000000" pitchFamily="2" charset="-78"/>
              </a:rPr>
              <a:t>و</a:t>
            </a:r>
            <a:r>
              <a:rPr lang="en-US" sz="2400" b="1" dirty="0" smtClean="0">
                <a:solidFill>
                  <a:srgbClr val="002060"/>
                </a:solidFill>
                <a:cs typeface="B Nazanin" panose="00000400000000000000" pitchFamily="2" charset="-78"/>
              </a:rPr>
              <a:t> </a:t>
            </a:r>
            <a:r>
              <a:rPr lang="fa-IR" sz="2400" b="1" dirty="0" smtClean="0">
                <a:solidFill>
                  <a:srgbClr val="002060"/>
                </a:solidFill>
                <a:cs typeface="B Nazanin" panose="00000400000000000000" pitchFamily="2" charset="-78"/>
              </a:rPr>
              <a:t>کان دریک نگرش جامع و همه جانبه برای بحران تعریف زیرا را ارائه کردند:</a:t>
            </a:r>
            <a:endParaRPr lang="fa-IR" sz="2400" dirty="0" smtClean="0">
              <a:solidFill>
                <a:srgbClr val="002060"/>
              </a:solidFill>
              <a:cs typeface="B Nazanin" panose="00000400000000000000" pitchFamily="2" charset="-78"/>
            </a:endParaRPr>
          </a:p>
          <a:p>
            <a:pPr marL="457200" indent="-457200" algn="r" rtl="1">
              <a:buAutoNum type="arabicPeriod"/>
            </a:pPr>
            <a:r>
              <a:rPr lang="fa-IR" sz="2000" dirty="0" smtClean="0">
                <a:cs typeface="B Nazanin" panose="00000400000000000000" pitchFamily="2" charset="-78"/>
              </a:rPr>
              <a:t>نقطه چرخش دررویدادها وکنشها پیامدهای غیره منتظره ای به دنبال می آورد.</a:t>
            </a:r>
          </a:p>
          <a:p>
            <a:pPr marL="457200" indent="-457200" algn="r" rtl="1">
              <a:buAutoNum type="arabicPeriod"/>
            </a:pPr>
            <a:r>
              <a:rPr lang="fa-IR" sz="2000" dirty="0" smtClean="0">
                <a:cs typeface="B Nazanin" panose="00000400000000000000" pitchFamily="2" charset="-78"/>
              </a:rPr>
              <a:t>شرایطی که واکنش فوری شرکت کنندگان راطلب کند.</a:t>
            </a:r>
          </a:p>
          <a:p>
            <a:pPr marL="457200" indent="-457200" algn="r" rtl="1">
              <a:buAutoNum type="arabicPeriod"/>
            </a:pPr>
            <a:r>
              <a:rPr lang="fa-IR" sz="2000" dirty="0" smtClean="0">
                <a:cs typeface="B Nazanin" panose="00000400000000000000" pitchFamily="2" charset="-78"/>
              </a:rPr>
              <a:t>شرایطی که ایجاد نا اطمینانی کند.</a:t>
            </a:r>
          </a:p>
          <a:p>
            <a:pPr marL="457200" indent="-457200" algn="r" rtl="1">
              <a:buAutoNum type="arabicPeriod"/>
            </a:pPr>
            <a:r>
              <a:rPr lang="fa-IR" sz="2000" dirty="0" smtClean="0">
                <a:cs typeface="B Nazanin" panose="00000400000000000000" pitchFamily="2" charset="-78"/>
              </a:rPr>
              <a:t>کاهش کنترل بررویدادها.</a:t>
            </a:r>
          </a:p>
          <a:p>
            <a:pPr marL="457200" indent="-457200" algn="r" rtl="1">
              <a:buAutoNum type="arabicPeriod"/>
            </a:pPr>
            <a:r>
              <a:rPr lang="fa-IR" sz="2000" dirty="0" smtClean="0">
                <a:cs typeface="B Nazanin" panose="00000400000000000000" pitchFamily="2" charset="-78"/>
              </a:rPr>
              <a:t>شرایطی که در آن اطلاعات دردسترس به شدت کاهش یابد.</a:t>
            </a:r>
          </a:p>
          <a:p>
            <a:pPr marL="457200" indent="-457200" algn="r" rtl="1">
              <a:buAutoNum type="arabicPeriod"/>
            </a:pPr>
            <a:r>
              <a:rPr lang="fa-IR" sz="2000" dirty="0" smtClean="0">
                <a:cs typeface="B Nazanin" panose="00000400000000000000" pitchFamily="2" charset="-78"/>
              </a:rPr>
              <a:t>شرایطی که همراه باافزایش فشارها وتنش برای کارکنان و جوامع باشد.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620688"/>
            <a:ext cx="7786742" cy="4524315"/>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ساختار و ویژگی های ستاد مقابله با بحران:</a:t>
            </a:r>
            <a:endParaRPr lang="en-US" sz="2400" b="1" dirty="0" smtClean="0">
              <a:solidFill>
                <a:srgbClr val="002060"/>
              </a:solidFill>
              <a:cs typeface="B Nazanin" panose="00000400000000000000" pitchFamily="2" charset="-78"/>
            </a:endParaRPr>
          </a:p>
          <a:p>
            <a:pPr algn="r" rtl="1"/>
            <a:endParaRPr lang="fa-IR" sz="2400" dirty="0" smtClean="0">
              <a:cs typeface="B Nazanin" panose="00000400000000000000" pitchFamily="2" charset="-78"/>
            </a:endParaRPr>
          </a:p>
          <a:p>
            <a:pPr algn="r" rtl="1"/>
            <a:endParaRPr lang="fa-IR" sz="2000" dirty="0">
              <a:cs typeface="B Nazanin" panose="00000400000000000000" pitchFamily="2" charset="-78"/>
            </a:endParaRPr>
          </a:p>
          <a:p>
            <a:pPr marL="457200" indent="-457200" algn="r" rtl="1">
              <a:buAutoNum type="arabicPeriod"/>
            </a:pPr>
            <a:r>
              <a:rPr lang="fa-IR" sz="2000" dirty="0" smtClean="0">
                <a:cs typeface="B Nazanin" panose="00000400000000000000" pitchFamily="2" charset="-78"/>
              </a:rPr>
              <a:t>باحضور بالاترین مقام مسئول سازمان ومعاونین سازمان باشد.</a:t>
            </a:r>
          </a:p>
          <a:p>
            <a:pPr marL="457200" indent="-457200" algn="r" rtl="1">
              <a:buAutoNum type="arabicPeriod"/>
            </a:pPr>
            <a:r>
              <a:rPr lang="fa-IR" sz="2000" dirty="0" smtClean="0">
                <a:cs typeface="B Nazanin" panose="00000400000000000000" pitchFamily="2" charset="-78"/>
              </a:rPr>
              <a:t>ازمشاوران درصورت لزوم(درون سازمانها یابرون سازمان)استفاده شود.</a:t>
            </a:r>
          </a:p>
          <a:p>
            <a:pPr marL="457200" indent="-457200" algn="r" rtl="1">
              <a:buAutoNum type="arabicPeriod"/>
            </a:pPr>
            <a:r>
              <a:rPr lang="fa-IR" sz="2000" dirty="0" smtClean="0">
                <a:cs typeface="B Nazanin" panose="00000400000000000000" pitchFamily="2" charset="-78"/>
              </a:rPr>
              <a:t>متخصص باشند.</a:t>
            </a:r>
          </a:p>
          <a:p>
            <a:pPr marL="457200" indent="-457200" algn="r" rtl="1">
              <a:buAutoNum type="arabicPeriod"/>
            </a:pPr>
            <a:r>
              <a:rPr lang="fa-IR" sz="2000" dirty="0" smtClean="0">
                <a:cs typeface="B Nazanin" panose="00000400000000000000" pitchFamily="2" charset="-78"/>
              </a:rPr>
              <a:t>بابرنامه ریزی آشنا باشد.</a:t>
            </a:r>
          </a:p>
          <a:p>
            <a:pPr marL="457200" indent="-457200" algn="r" rtl="1">
              <a:buAutoNum type="arabicPeriod"/>
            </a:pPr>
            <a:r>
              <a:rPr lang="fa-IR" sz="2000" dirty="0" smtClean="0">
                <a:cs typeface="B Nazanin" panose="00000400000000000000" pitchFamily="2" charset="-78"/>
              </a:rPr>
              <a:t>ستاد فقط منتظر تشکیل جلسه پس ازبحران نباشد بلکه قبل ازایجاد بحران تشکیل جلسات دهندتابتواننددرصورت لزوم ازبروز بحران پیشگیری به عمل آورند.</a:t>
            </a:r>
          </a:p>
          <a:p>
            <a:pPr marL="457200" indent="-457200" algn="r" rtl="1">
              <a:buAutoNum type="arabicPeriod"/>
            </a:pPr>
            <a:r>
              <a:rPr lang="fa-IR" sz="2000" dirty="0" smtClean="0">
                <a:cs typeface="B Nazanin" panose="00000400000000000000" pitchFamily="2" charset="-78"/>
              </a:rPr>
              <a:t>ارزیابی اقدامات وفعالیتهای واحد های مختلف سازمان درستاد مطرح شود.</a:t>
            </a:r>
          </a:p>
          <a:p>
            <a:pPr marL="457200" indent="-457200" algn="r" rtl="1">
              <a:buAutoNum type="arabicPeriod"/>
            </a:pPr>
            <a:r>
              <a:rPr lang="fa-IR" sz="2000" dirty="0" smtClean="0">
                <a:cs typeface="B Nazanin" panose="00000400000000000000" pitchFamily="2" charset="-78"/>
              </a:rPr>
              <a:t>تیم های مقابله با بحران ، کارکنان رادر شناسایی کنترل وکاهش بحران درنظر داشته باشند وگاهی مواقع می توانند ازنمایندگان کارکنان دربرخی ازجلسات یابه صورت دائم دعودت به عمل آورند.</a:t>
            </a:r>
          </a:p>
          <a:p>
            <a:pPr marL="457200" indent="-457200" algn="r" rtl="1">
              <a:buAutoNum type="arabicPeriod"/>
            </a:pPr>
            <a:r>
              <a:rPr lang="fa-IR" sz="2000" dirty="0" smtClean="0">
                <a:cs typeface="B Nazanin" panose="00000400000000000000" pitchFamily="2" charset="-78"/>
              </a:rPr>
              <a:t>اعضای ستاد یاتیم ها ازتجربه کافی درکنار تخصص نیز برخوردار باشند.</a:t>
            </a:r>
            <a:endParaRPr lang="en-US" sz="2000" dirty="0">
              <a:cs typeface="B Nazanin" panose="00000400000000000000"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5738" y="980728"/>
            <a:ext cx="7786742" cy="1323439"/>
          </a:xfrm>
          <a:prstGeom prst="rect">
            <a:avLst/>
          </a:prstGeom>
          <a:noFill/>
        </p:spPr>
        <p:txBody>
          <a:bodyPr wrap="square" rtlCol="0">
            <a:spAutoFit/>
          </a:bodyPr>
          <a:lstStyle/>
          <a:p>
            <a:pPr algn="r" rtl="1"/>
            <a:r>
              <a:rPr lang="fa-IR" sz="2000" dirty="0" smtClean="0">
                <a:cs typeface="B Nazanin" panose="00000400000000000000" pitchFamily="2" charset="-78"/>
              </a:rPr>
              <a:t>زمانی می توانیم بگوییم مدیریت بحران نموده ایم که اصلا بحرانی به وجود </a:t>
            </a:r>
            <a:r>
              <a:rPr lang="fa-IR" sz="2000" dirty="0" smtClean="0">
                <a:solidFill>
                  <a:srgbClr val="92D050"/>
                </a:solidFill>
                <a:cs typeface="B Nazanin" panose="00000400000000000000" pitchFamily="2" charset="-78"/>
              </a:rPr>
              <a:t>نیاید</a:t>
            </a:r>
            <a:r>
              <a:rPr lang="fa-IR" sz="2000" dirty="0" smtClean="0">
                <a:cs typeface="B Nazanin" panose="00000400000000000000" pitchFamily="2" charset="-78"/>
              </a:rPr>
              <a:t> هرچند بعد از  همه پیشگیریهای لازم باید حتما باجدیت تمام برای درصد بسیاراندک احتمال بروز بحران نیزکارنامه ریزی/آموزش ضمن اینکه احتمال بروز به حداقل میرسد.درجه موقعیت درمدیریت نمودن بحران رانیاز به حداکثر رسانده ایم.</a:t>
            </a:r>
            <a:endParaRPr lang="en-US" sz="2000" dirty="0">
              <a:cs typeface="B Nazanin" panose="00000400000000000000" pitchFamily="2" charset="-78"/>
            </a:endParaRPr>
          </a:p>
        </p:txBody>
      </p:sp>
      <p:sp>
        <p:nvSpPr>
          <p:cNvPr id="3" name="TextBox 2"/>
          <p:cNvSpPr txBox="1"/>
          <p:nvPr/>
        </p:nvSpPr>
        <p:spPr>
          <a:xfrm>
            <a:off x="675738" y="4509120"/>
            <a:ext cx="7786742" cy="707886"/>
          </a:xfrm>
          <a:prstGeom prst="rect">
            <a:avLst/>
          </a:prstGeom>
          <a:noFill/>
        </p:spPr>
        <p:txBody>
          <a:bodyPr wrap="square" rtlCol="0">
            <a:spAutoFit/>
          </a:bodyPr>
          <a:lstStyle/>
          <a:p>
            <a:pPr algn="r" rtl="1"/>
            <a:r>
              <a:rPr lang="fa-IR" sz="2000" dirty="0" smtClean="0">
                <a:cs typeface="B Nazanin" panose="00000400000000000000" pitchFamily="2" charset="-78"/>
              </a:rPr>
              <a:t>آثارمنفی بروز بحران درسازمانها زمانی حاد می شودکه هیچ اقدامی قبل ازبروز بحران انجام نشده باشد.</a:t>
            </a:r>
            <a:endParaRPr lang="en-US" sz="2000" dirty="0">
              <a:cs typeface="B Nazanin" panose="00000400000000000000"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928670"/>
            <a:ext cx="7786742" cy="461665"/>
          </a:xfrm>
          <a:prstGeom prst="rect">
            <a:avLst/>
          </a:prstGeom>
          <a:noFill/>
        </p:spPr>
        <p:txBody>
          <a:bodyPr wrap="square" rtlCol="0">
            <a:spAutoFit/>
          </a:bodyPr>
          <a:lstStyle/>
          <a:p>
            <a:pPr algn="just" rtl="1"/>
            <a:r>
              <a:rPr lang="fa-IR" sz="2400" dirty="0" smtClean="0">
                <a:cs typeface="B Nazanin" panose="00000400000000000000" pitchFamily="2" charset="-78"/>
              </a:rPr>
              <a:t>چرخه مدیریت جامع بحران :</a:t>
            </a:r>
            <a:endParaRPr lang="en-US" sz="2400" dirty="0">
              <a:cs typeface="B Nazanin" panose="00000400000000000000" pitchFamily="2" charset="-78"/>
            </a:endParaRPr>
          </a:p>
        </p:txBody>
      </p:sp>
      <p:sp>
        <p:nvSpPr>
          <p:cNvPr id="3" name="Rectangle 2"/>
          <p:cNvSpPr/>
          <p:nvPr/>
        </p:nvSpPr>
        <p:spPr>
          <a:xfrm>
            <a:off x="3714744" y="1857364"/>
            <a:ext cx="157163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cs typeface="2  Badr" pitchFamily="2" charset="-78"/>
              </a:rPr>
              <a:t>مقابله</a:t>
            </a:r>
            <a:endParaRPr lang="en-US" sz="2400" dirty="0">
              <a:cs typeface="2  Badr" pitchFamily="2" charset="-78"/>
            </a:endParaRPr>
          </a:p>
        </p:txBody>
      </p:sp>
      <p:sp>
        <p:nvSpPr>
          <p:cNvPr id="4" name="Rectangle 3"/>
          <p:cNvSpPr/>
          <p:nvPr/>
        </p:nvSpPr>
        <p:spPr>
          <a:xfrm>
            <a:off x="3714744" y="3143248"/>
            <a:ext cx="157163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cs typeface="2  Badr" pitchFamily="2" charset="-78"/>
              </a:rPr>
              <a:t>پیشگیری</a:t>
            </a:r>
            <a:endParaRPr lang="en-US" sz="2400" dirty="0">
              <a:cs typeface="2  Badr" pitchFamily="2" charset="-78"/>
            </a:endParaRPr>
          </a:p>
        </p:txBody>
      </p:sp>
      <p:sp>
        <p:nvSpPr>
          <p:cNvPr id="6" name="Rectangle 5"/>
          <p:cNvSpPr/>
          <p:nvPr/>
        </p:nvSpPr>
        <p:spPr>
          <a:xfrm>
            <a:off x="3714744" y="4572008"/>
            <a:ext cx="157163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cs typeface="2  Badr" pitchFamily="2" charset="-78"/>
              </a:rPr>
              <a:t>آمادگی</a:t>
            </a:r>
            <a:endParaRPr lang="en-US" sz="2400" dirty="0">
              <a:cs typeface="2  Badr" pitchFamily="2" charset="-78"/>
            </a:endParaRPr>
          </a:p>
        </p:txBody>
      </p:sp>
      <p:sp>
        <p:nvSpPr>
          <p:cNvPr id="7" name="Rectangle 6"/>
          <p:cNvSpPr/>
          <p:nvPr/>
        </p:nvSpPr>
        <p:spPr>
          <a:xfrm>
            <a:off x="6000760" y="3143248"/>
            <a:ext cx="157163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cs typeface="2  Badr" pitchFamily="2" charset="-78"/>
              </a:rPr>
              <a:t>بازسازی</a:t>
            </a:r>
            <a:endParaRPr lang="en-US" sz="2400" dirty="0">
              <a:cs typeface="2  Badr" pitchFamily="2" charset="-78"/>
            </a:endParaRPr>
          </a:p>
        </p:txBody>
      </p:sp>
      <p:sp>
        <p:nvSpPr>
          <p:cNvPr id="8" name="Quad Arrow Callout 7"/>
          <p:cNvSpPr/>
          <p:nvPr/>
        </p:nvSpPr>
        <p:spPr>
          <a:xfrm>
            <a:off x="1500166" y="3000372"/>
            <a:ext cx="1714512" cy="1143008"/>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cs typeface="2  Badr" pitchFamily="2" charset="-78"/>
              </a:rPr>
              <a:t>بحران</a:t>
            </a:r>
            <a:endParaRPr lang="en-US" sz="2400" dirty="0">
              <a:cs typeface="2  Badr" pitchFamily="2" charset="-78"/>
            </a:endParaRPr>
          </a:p>
        </p:txBody>
      </p:sp>
      <p:cxnSp>
        <p:nvCxnSpPr>
          <p:cNvPr id="10" name="Straight Arrow Connector 9"/>
          <p:cNvCxnSpPr/>
          <p:nvPr/>
        </p:nvCxnSpPr>
        <p:spPr>
          <a:xfrm rot="5400000">
            <a:off x="4321967" y="2821777"/>
            <a:ext cx="35719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322761" y="4178305"/>
            <a:ext cx="35719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2510634">
            <a:off x="5658039" y="1910044"/>
            <a:ext cx="145977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7848908">
            <a:off x="5838702" y="4621540"/>
            <a:ext cx="145977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8738887">
            <a:off x="1920184" y="2041295"/>
            <a:ext cx="145977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3509848">
            <a:off x="1936949" y="4740634"/>
            <a:ext cx="145977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692696"/>
            <a:ext cx="7786742" cy="4154984"/>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ویژگی های مدیریت بحران :</a:t>
            </a:r>
          </a:p>
          <a:p>
            <a:pPr algn="r" rtl="1"/>
            <a:endParaRPr lang="fa-IR" sz="2000" dirty="0" smtClean="0">
              <a:cs typeface="B Nazanin" panose="00000400000000000000" pitchFamily="2" charset="-78"/>
            </a:endParaRPr>
          </a:p>
          <a:p>
            <a:pPr algn="r" rtl="1"/>
            <a:r>
              <a:rPr lang="fa-IR" sz="2000" dirty="0" smtClean="0">
                <a:cs typeface="B Nazanin" panose="00000400000000000000" pitchFamily="2" charset="-78"/>
              </a:rPr>
              <a:t>می توان ویژگی های مدیریت بحران رابه شرح زیر برشمرد:</a:t>
            </a:r>
          </a:p>
          <a:p>
            <a:pPr marL="457200" indent="-457200" algn="r" rtl="1">
              <a:buAutoNum type="arabicPeriod"/>
            </a:pPr>
            <a:r>
              <a:rPr lang="fa-IR" sz="2000" dirty="0" smtClean="0">
                <a:cs typeface="B Nazanin" panose="00000400000000000000" pitchFamily="2" charset="-78"/>
              </a:rPr>
              <a:t>مشارکت داوطلبانه مردم رادرامور آمادگی مقابله بابحران وامداد رسانی کاهش اثرات بلایای طبیعی وبحران وبازسازی وعادی سازی تشویق وترغیب می کند.</a:t>
            </a:r>
          </a:p>
          <a:p>
            <a:pPr marL="457200" indent="-457200" algn="r" rtl="1">
              <a:buAutoNum type="arabicPeriod"/>
            </a:pPr>
            <a:r>
              <a:rPr lang="fa-IR" sz="2000" dirty="0" smtClean="0">
                <a:cs typeface="B Nazanin" panose="00000400000000000000" pitchFamily="2" charset="-78"/>
              </a:rPr>
              <a:t>به نیاز آسیب دیدگان واقف می شود.</a:t>
            </a:r>
          </a:p>
          <a:p>
            <a:pPr marL="457200" indent="-457200" algn="r" rtl="1">
              <a:buAutoNum type="arabicPeriod"/>
            </a:pPr>
            <a:r>
              <a:rPr lang="fa-IR" sz="2000" dirty="0" smtClean="0">
                <a:cs typeface="B Nazanin" panose="00000400000000000000" pitchFamily="2" charset="-78"/>
              </a:rPr>
              <a:t>به توسعه عملیات مقابله بابحران وآمادگی اهمیت می دهد.</a:t>
            </a:r>
          </a:p>
          <a:p>
            <a:pPr marL="457200" indent="-457200" algn="r" rtl="1">
              <a:buAutoNum type="arabicPeriod"/>
            </a:pPr>
            <a:r>
              <a:rPr lang="fa-IR" sz="2000" dirty="0" smtClean="0">
                <a:cs typeface="B Nazanin" panose="00000400000000000000" pitchFamily="2" charset="-78"/>
              </a:rPr>
              <a:t>باتوجه دلسوزانه به نیازهای کاکنان خود به بهره وری دست می یابد.</a:t>
            </a:r>
          </a:p>
          <a:p>
            <a:pPr marL="457200" indent="-457200" algn="r" rtl="1">
              <a:buAutoNum type="arabicPeriod"/>
            </a:pPr>
            <a:r>
              <a:rPr lang="fa-IR" sz="2000" dirty="0" smtClean="0">
                <a:cs typeface="B Nazanin" panose="00000400000000000000" pitchFamily="2" charset="-78"/>
              </a:rPr>
              <a:t>فلسفه ای راکه بیشتر برپایه ارزشهای رهبرانشان ومردم استوار به کار می بندد.</a:t>
            </a:r>
          </a:p>
          <a:p>
            <a:pPr marL="457200" indent="-457200" algn="r" rtl="1">
              <a:buAutoNum type="arabicPeriod"/>
            </a:pPr>
            <a:r>
              <a:rPr lang="fa-IR" sz="2000" dirty="0" smtClean="0">
                <a:cs typeface="B Nazanin" panose="00000400000000000000" pitchFamily="2" charset="-78"/>
              </a:rPr>
              <a:t>به کاری که درباره آن بهترین اطلاعات وآگاهی دارد دست می زند.</a:t>
            </a:r>
          </a:p>
          <a:p>
            <a:pPr marL="457200" indent="-457200" algn="r" rtl="1">
              <a:buAutoNum type="arabicPeriod"/>
            </a:pPr>
            <a:r>
              <a:rPr lang="fa-IR" sz="2000" dirty="0" smtClean="0">
                <a:cs typeface="B Nazanin" panose="00000400000000000000" pitchFamily="2" charset="-78"/>
              </a:rPr>
              <a:t>سازماندهی ساده وشماراندکی کارمند ستادی دارد.</a:t>
            </a:r>
          </a:p>
          <a:p>
            <a:pPr marL="457200" indent="-457200" algn="r" rtl="1">
              <a:buAutoNum type="arabicPeriod"/>
            </a:pPr>
            <a:r>
              <a:rPr lang="fa-IR" sz="2000" dirty="0" smtClean="0">
                <a:cs typeface="B Nazanin" panose="00000400000000000000" pitchFamily="2" charset="-78"/>
              </a:rPr>
              <a:t>به تناسب واقتضا کارها رابه گونه نامتمرکز انجام می دهد.</a:t>
            </a:r>
          </a:p>
          <a:p>
            <a:pPr marL="457200" indent="-457200" algn="r" rtl="1">
              <a:buAutoNum type="arabicPeriod"/>
            </a:pPr>
            <a:r>
              <a:rPr lang="fa-IR" sz="2000" dirty="0" smtClean="0">
                <a:cs typeface="B Nazanin" panose="00000400000000000000" pitchFamily="2" charset="-78"/>
              </a:rPr>
              <a:t>آداب وسنن اجتماعی ، فرهنگی ومحلی رامحترم می شمارند.</a:t>
            </a:r>
            <a:endParaRPr lang="en-US" sz="2000" dirty="0">
              <a:cs typeface="B Nazanin" panose="00000400000000000000"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548680"/>
            <a:ext cx="7786742" cy="3293209"/>
          </a:xfrm>
          <a:prstGeom prst="rect">
            <a:avLst/>
          </a:prstGeom>
          <a:noFill/>
        </p:spPr>
        <p:txBody>
          <a:bodyPr wrap="square" rtlCol="0">
            <a:spAutoFit/>
          </a:bodyPr>
          <a:lstStyle/>
          <a:p>
            <a:pPr algn="just" rtl="1"/>
            <a:r>
              <a:rPr lang="fa-IR" sz="2400" b="1" dirty="0" smtClean="0">
                <a:solidFill>
                  <a:srgbClr val="002060"/>
                </a:solidFill>
                <a:cs typeface="B Nazanin" panose="00000400000000000000" pitchFamily="2" charset="-78"/>
              </a:rPr>
              <a:t>مدیریت بحران دانش است یا هنر؟</a:t>
            </a:r>
          </a:p>
          <a:p>
            <a:pPr algn="just" rtl="1"/>
            <a:endParaRPr lang="fa-IR" sz="2400" dirty="0" smtClean="0">
              <a:cs typeface="B Nazanin" panose="00000400000000000000" pitchFamily="2" charset="-78"/>
            </a:endParaRPr>
          </a:p>
          <a:p>
            <a:pPr marL="457200" indent="-457200" algn="just" rtl="1">
              <a:buAutoNum type="arabicPeriod"/>
            </a:pPr>
            <a:r>
              <a:rPr lang="fa-IR" sz="2000" dirty="0" smtClean="0">
                <a:cs typeface="B Nazanin" panose="00000400000000000000" pitchFamily="2" charset="-78"/>
              </a:rPr>
              <a:t>اغلب با این سوال مواجه می شوییم ولی باید بگوییم که مدیریت بحران ترکیبی از آنهاست .مدیریت مانند همه کارها دیگر چون مهندسی ، حسابداری یا بازی فوتبال هنراست دانش فنی است وانجام دادن کارها درچارچوب ئاقعیتهایی است که از ذرون موقعیت پدید می آیند.</a:t>
            </a:r>
          </a:p>
          <a:p>
            <a:pPr marL="457200" indent="-457200" algn="just" rtl="1">
              <a:buAutoNum type="arabicPeriod"/>
            </a:pPr>
            <a:r>
              <a:rPr lang="fa-IR" sz="2000" dirty="0" smtClean="0">
                <a:cs typeface="B Nazanin" panose="00000400000000000000" pitchFamily="2" charset="-78"/>
              </a:rPr>
              <a:t>پیشگیری وکاهش اثرات : کاهش احتمالات وقوع یا اثرات ناشی از بلایا.</a:t>
            </a:r>
          </a:p>
          <a:p>
            <a:pPr marL="457200" indent="-457200" algn="just" rtl="1">
              <a:buAutoNum type="arabicPeriod"/>
            </a:pPr>
            <a:r>
              <a:rPr lang="fa-IR" sz="2000" dirty="0" smtClean="0">
                <a:cs typeface="B Nazanin" panose="00000400000000000000" pitchFamily="2" charset="-78"/>
              </a:rPr>
              <a:t>آمادگی : برنامه ریزی وپژوهش . آموزش . ومانور.</a:t>
            </a:r>
          </a:p>
          <a:p>
            <a:pPr marL="457200" indent="-457200" algn="just" rtl="1">
              <a:buAutoNum type="arabicPeriod"/>
            </a:pPr>
            <a:r>
              <a:rPr lang="fa-IR" sz="2000" dirty="0" smtClean="0">
                <a:cs typeface="B Nazanin" panose="00000400000000000000" pitchFamily="2" charset="-78"/>
              </a:rPr>
              <a:t>مقابله : ارائه خدمات اضطراری بلافاصله پس از وقوع بحران.</a:t>
            </a:r>
          </a:p>
          <a:p>
            <a:pPr marL="457200" indent="-457200" algn="just" rtl="1">
              <a:buAutoNum type="arabicPeriod"/>
            </a:pPr>
            <a:r>
              <a:rPr lang="fa-IR" sz="2000" dirty="0" smtClean="0">
                <a:cs typeface="B Nazanin" panose="00000400000000000000" pitchFamily="2" charset="-78"/>
              </a:rPr>
              <a:t>بازسازی : بازگرداندن جامعه به حالت عادی ونه لزوما حالت پیش ازبحران.</a:t>
            </a:r>
          </a:p>
          <a:p>
            <a:pPr algn="just" rtl="1"/>
            <a:endParaRPr lang="fa-IR" sz="2000" dirty="0">
              <a:cs typeface="2  Badr"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620688"/>
            <a:ext cx="7786742" cy="2739211"/>
          </a:xfrm>
          <a:prstGeom prst="rect">
            <a:avLst/>
          </a:prstGeom>
          <a:noFill/>
        </p:spPr>
        <p:txBody>
          <a:bodyPr wrap="square" rtlCol="0">
            <a:spAutoFit/>
          </a:bodyPr>
          <a:lstStyle/>
          <a:p>
            <a:pPr algn="just" rtl="1"/>
            <a:r>
              <a:rPr lang="fa-IR" sz="2400" b="1" dirty="0" smtClean="0">
                <a:solidFill>
                  <a:srgbClr val="002060"/>
                </a:solidFill>
                <a:cs typeface="B Nazanin" panose="00000400000000000000" pitchFamily="2" charset="-78"/>
              </a:rPr>
              <a:t>بحران وریسک های مدیریتی :</a:t>
            </a:r>
          </a:p>
          <a:p>
            <a:pPr algn="just" rtl="1"/>
            <a:endParaRPr lang="fa-IR" sz="2400" dirty="0" smtClean="0">
              <a:cs typeface="B Nazanin" panose="00000400000000000000" pitchFamily="2" charset="-78"/>
            </a:endParaRPr>
          </a:p>
          <a:p>
            <a:pPr algn="just" rtl="1"/>
            <a:endParaRPr lang="fa-IR" sz="2400" dirty="0" smtClean="0">
              <a:cs typeface="B Nazanin" panose="00000400000000000000" pitchFamily="2" charset="-78"/>
            </a:endParaRPr>
          </a:p>
          <a:p>
            <a:pPr algn="just" rtl="1"/>
            <a:r>
              <a:rPr lang="fa-IR" sz="2000" dirty="0" smtClean="0">
                <a:cs typeface="B Nazanin" panose="00000400000000000000" pitchFamily="2" charset="-78"/>
              </a:rPr>
              <a:t>امروزدلیل پیچیده تر شدن تکنولوژیهای سازمانی ونیز پیچیده گی های محیطی ، روابط علت ومعلولی گسترده شده ودرنتیجه به سادگی نمی توان دسته بندی خاصی راازآنها ارائه کرد چرا که کارها به مرور تخصصی تر می شوند .ارتباط میان پیچیدگی تکنولوژیها وفرآیندهای تولید ایجاب می کند تابا تمامی فرآیندهای سازمانی وتولیدی خواهند گذاشت واحتمال بروز حوادث افزایش می یابد .این می تواند آغاز حرکت یک بحران برای سازمانهای تولیدی باشد.</a:t>
            </a:r>
            <a:endParaRPr lang="en-US" sz="2000" dirty="0">
              <a:cs typeface="B Nazanin" panose="00000400000000000000"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332656"/>
            <a:ext cx="7786742" cy="6063198"/>
          </a:xfrm>
          <a:prstGeom prst="rect">
            <a:avLst/>
          </a:prstGeom>
          <a:noFill/>
        </p:spPr>
        <p:txBody>
          <a:bodyPr wrap="square" rtlCol="0">
            <a:spAutoFit/>
          </a:bodyPr>
          <a:lstStyle/>
          <a:p>
            <a:pPr algn="r" rtl="1"/>
            <a:r>
              <a:rPr lang="fa-IR" sz="2400" dirty="0" smtClean="0">
                <a:solidFill>
                  <a:srgbClr val="002060"/>
                </a:solidFill>
                <a:cs typeface="B Nazanin" panose="00000400000000000000" pitchFamily="2" charset="-78"/>
              </a:rPr>
              <a:t>چگونگی نقش مدیریت ریسک جهت کاهش حوادث وبحران هایی که ممکن است درمحیط های صنعتی وسازمانی به وقوع بپیوندد:</a:t>
            </a: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یکی از دلایل رشد مدیریت ریسک درسازمانها پیچیده تر شدن نوع ریسک ها درمحیط های صنعتی است .</a:t>
            </a:r>
          </a:p>
          <a:p>
            <a:pPr algn="r" rtl="1"/>
            <a:r>
              <a:rPr lang="fa-IR" sz="2000" dirty="0" smtClean="0">
                <a:cs typeface="B Nazanin" panose="00000400000000000000" pitchFamily="2" charset="-78"/>
              </a:rPr>
              <a:t>دیگر بزرگ شدن ومجتمع شدن صنایع و تولید است . آنجا که بحث متنوع سازی درتولید صنعت مطرح می شود. بکارگیری دانش های مختلفی رادر پی دارد این دانش ها ریسک های مخصوص به خود راهمراه دارند وبرای کنترل آنها به افراد خاصی با تجارت ویژه نیازاست تابتواندریسک های مختلف رابررسی وکنترل نمایند.</a:t>
            </a:r>
          </a:p>
          <a:p>
            <a:pPr algn="r" rtl="1"/>
            <a:r>
              <a:rPr lang="fa-IR" sz="2000" dirty="0" smtClean="0">
                <a:cs typeface="B Nazanin" panose="00000400000000000000" pitchFamily="2" charset="-78"/>
              </a:rPr>
              <a:t>خوشبختانه خود آگاهی نسبت به انواع ریسک ها معمولا صنایع وسازمانها را تهدید می کند نسبت به قبل افزایش یافته است بنابراین فرآیند تولید صنعتی ، روندی مطمئن تر رادرپیش گرفته است یکی ازدلایل نیاز سازمانها وصنایع به مدیریت ریسک ، کنترل هزینه های پیدا وناپیدایی است که مدیران تولیدی رابا خطر یا بحرانهای اقتصادی روبرو می سازند . این هزینه ها شامل انواع خسارتها،هزینه های بیمه ،هزینه های ایمنی (حفاظتی و مهندسی ایمنی) وهزینه های اداری می باشد که همگی جزو هزینه های پیدا می باشند اما هزینه هایی چون هزینه اقتصادی هزینه هایی که به علت تخصیص نادرست منابع درتولید ایجاد می شوند.هزینه های ناپیدا نامیده می شوند که می توانند موجبات افت یک سازمان یا یک واحد صنعتی را فراهم آوردطوری که قدرت تصمیم گیری های بهینه رااز مدیرانشان سلب نموده وزمینه های بروز انواع بحران رامهیا می سازد.بنابراین لزوم بکارگیری مدیریت ریسک درسازمان وصنایع ، افزایش می یابد.</a:t>
            </a:r>
            <a:endParaRPr lang="en-US" sz="2000" dirty="0">
              <a:cs typeface="B Nazanin" panose="00000400000000000000"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980728"/>
            <a:ext cx="7786742" cy="1015663"/>
          </a:xfrm>
          <a:prstGeom prst="rect">
            <a:avLst/>
          </a:prstGeom>
          <a:noFill/>
        </p:spPr>
        <p:txBody>
          <a:bodyPr wrap="square" rtlCol="0">
            <a:spAutoFit/>
          </a:bodyPr>
          <a:lstStyle/>
          <a:p>
            <a:pPr algn="r" rtl="1"/>
            <a:r>
              <a:rPr lang="fa-IR" sz="2000" dirty="0" smtClean="0">
                <a:cs typeface="B Nazanin" panose="00000400000000000000" pitchFamily="2" charset="-78"/>
              </a:rPr>
              <a:t>با کمال تاسف هنوز تنها درصداندکی ازسازمانها طبیعت منظم بحران رادرک می کنند به همین دلیل شماراندکی ازسازمانها لزوم ایجادبرنامه گسترده مدیریت بحران راحس می کنند. تعداد کمی ازسازمانها به لزوم ساختن خود برای رویارویی با گسترده وسیعی از بحرانها پی برده اند.</a:t>
            </a:r>
            <a:endParaRPr lang="en-US" sz="2000" dirty="0">
              <a:cs typeface="B Nazanin" panose="00000400000000000000"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1285860"/>
            <a:ext cx="7786742" cy="1631216"/>
          </a:xfrm>
          <a:prstGeom prst="rect">
            <a:avLst/>
          </a:prstGeom>
          <a:noFill/>
        </p:spPr>
        <p:txBody>
          <a:bodyPr wrap="square" rtlCol="0">
            <a:spAutoFit/>
          </a:bodyPr>
          <a:lstStyle/>
          <a:p>
            <a:pPr algn="r" rtl="1"/>
            <a:r>
              <a:rPr lang="fa-IR" sz="2000" dirty="0" smtClean="0">
                <a:cs typeface="B Nazanin" panose="00000400000000000000" pitchFamily="2" charset="-78"/>
              </a:rPr>
              <a:t>بخش عظیمی ازسازمانها اگرهم برنامه مدیریت بحران داشته باشند برنامه ای ازگسسته وتکه تکه است . تنها زمینه ای که بیشترین پیشرفت هاراداشته است.خلاصی یافتن ازفاجعه است .نظربه این که خلاصی ازفاجعه کلا شامل فاجعه های فیزیکی فشار راروی سازمان می آورد.به طورکلی بایدگفت که بخش عظیمی ازسازمانها نمی تواند جزبرای فوری رویت ترین بحرانها که مکرا روی می دهند برنامه ریزی کنند.</a:t>
            </a:r>
            <a:endParaRPr lang="en-US" sz="2000" dirty="0">
              <a:cs typeface="B Nazanin" panose="00000400000000000000"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1285860"/>
            <a:ext cx="7786742" cy="1323439"/>
          </a:xfrm>
          <a:prstGeom prst="rect">
            <a:avLst/>
          </a:prstGeom>
          <a:noFill/>
        </p:spPr>
        <p:txBody>
          <a:bodyPr wrap="square" rtlCol="0">
            <a:spAutoFit/>
          </a:bodyPr>
          <a:lstStyle/>
          <a:p>
            <a:pPr algn="r" rtl="1"/>
            <a:r>
              <a:rPr lang="fa-IR" sz="2000" dirty="0" smtClean="0">
                <a:cs typeface="B Nazanin" panose="00000400000000000000" pitchFamily="2" charset="-78"/>
              </a:rPr>
              <a:t>درغالب اوقات مدیران شرکتها خیلی دیر به فکرمقابله بابحرانها ومشورت بادیگران می افتند اینگونه مدیران پس ازآنکه بحران موجودخساراتی به آنها واردومطبوعات ووسایل ارتباط جمعی همگی درپشت دربهای بسته آنان به انتظار اخبارواطلاعات نشستند ودرست هنگامی که امر ایجاد ارتباطات شدیدا برای آنها محدود شدتازه به فکرحل مشکل وپیدا کردن راه چاره می افتند.</a:t>
            </a:r>
            <a:endParaRPr lang="en-US" sz="2000" dirty="0">
              <a:cs typeface="B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1052736"/>
            <a:ext cx="7786742" cy="1015663"/>
          </a:xfrm>
          <a:prstGeom prst="rect">
            <a:avLst/>
          </a:prstGeom>
          <a:noFill/>
        </p:spPr>
        <p:txBody>
          <a:bodyPr wrap="square" rtlCol="0">
            <a:spAutoFit/>
          </a:bodyPr>
          <a:lstStyle/>
          <a:p>
            <a:pPr algn="r" rtl="1"/>
            <a:r>
              <a:rPr lang="fa-IR" sz="2000" dirty="0" smtClean="0">
                <a:cs typeface="B Nazanin" panose="00000400000000000000" pitchFamily="2" charset="-78"/>
              </a:rPr>
              <a:t>درراستای </a:t>
            </a:r>
            <a:r>
              <a:rPr lang="en-US" sz="2000" dirty="0" smtClean="0">
                <a:cs typeface="B Nazanin" panose="00000400000000000000" pitchFamily="2" charset="-78"/>
              </a:rPr>
              <a:t>  </a:t>
            </a:r>
            <a:r>
              <a:rPr lang="fa-IR" sz="2000" b="1" dirty="0" smtClean="0">
                <a:solidFill>
                  <a:srgbClr val="002060"/>
                </a:solidFill>
                <a:cs typeface="B Nazanin" panose="00000400000000000000" pitchFamily="2" charset="-78"/>
              </a:rPr>
              <a:t>بحرانهای طبیعی </a:t>
            </a:r>
            <a:r>
              <a:rPr lang="en-US" sz="2000" b="1" dirty="0" smtClean="0">
                <a:solidFill>
                  <a:srgbClr val="002060"/>
                </a:solidFill>
                <a:cs typeface="B Nazanin" panose="00000400000000000000" pitchFamily="2" charset="-78"/>
              </a:rPr>
              <a:t>  </a:t>
            </a:r>
            <a:r>
              <a:rPr lang="fa-IR" sz="2000" dirty="0" smtClean="0">
                <a:cs typeface="B Nazanin" panose="00000400000000000000" pitchFamily="2" charset="-78"/>
              </a:rPr>
              <a:t>می توان گفت بحران حادثه ای است که دراثررخدادها وعملکرد های طبیعی وانسانی به طور ناگهانی به وجود می آید ومشقت وسختی رابه یک مجموعه ویاجامعه انسانی تحمیل می کندکه برطرف کردن آن نیاز بهاقدامات اضطراری ، فوری و فوق العاده دارد. </a:t>
            </a:r>
            <a:endParaRPr lang="en-US" sz="2000" dirty="0">
              <a:cs typeface="B Nazanin" panose="00000400000000000000"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789040"/>
            <a:ext cx="3477072" cy="1219200"/>
          </a:xfrm>
        </p:spPr>
        <p:txBody>
          <a:bodyPr>
            <a:normAutofit/>
          </a:bodyPr>
          <a:lstStyle/>
          <a:p>
            <a:pPr algn="r"/>
            <a:r>
              <a:rPr lang="fa-IR" b="1" dirty="0" smtClean="0">
                <a:solidFill>
                  <a:srgbClr val="FFFF00"/>
                </a:solidFill>
                <a:cs typeface="B Kamran Outline" panose="00000400000000000000" pitchFamily="2" charset="-78"/>
              </a:rPr>
              <a:t>با تشکر از توجه شما</a:t>
            </a:r>
            <a:endParaRPr lang="en-US" b="1" dirty="0">
              <a:solidFill>
                <a:srgbClr val="FFFF00"/>
              </a:solidFill>
              <a:cs typeface="B Kamran Outline" panose="00000400000000000000" pitchFamily="2" charset="-78"/>
            </a:endParaRPr>
          </a:p>
        </p:txBody>
      </p:sp>
    </p:spTree>
    <p:extLst>
      <p:ext uri="{BB962C8B-B14F-4D97-AF65-F5344CB8AC3E}">
        <p14:creationId xmlns:p14="http://schemas.microsoft.com/office/powerpoint/2010/main" val="393430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1285860"/>
            <a:ext cx="7786742" cy="707886"/>
          </a:xfrm>
          <a:prstGeom prst="rect">
            <a:avLst/>
          </a:prstGeom>
          <a:noFill/>
        </p:spPr>
        <p:txBody>
          <a:bodyPr wrap="square" rtlCol="0">
            <a:spAutoFit/>
          </a:bodyPr>
          <a:lstStyle/>
          <a:p>
            <a:pPr algn="r" rtl="1"/>
            <a:r>
              <a:rPr lang="fa-IR" sz="2000" dirty="0" smtClean="0">
                <a:cs typeface="B Nazanin" panose="00000400000000000000" pitchFamily="2" charset="-78"/>
              </a:rPr>
              <a:t>ازسالهای دهه 1970 به بعد وپس از </a:t>
            </a:r>
            <a:r>
              <a:rPr lang="fa-IR" sz="2000" dirty="0" smtClean="0">
                <a:solidFill>
                  <a:srgbClr val="92D050"/>
                </a:solidFill>
                <a:cs typeface="B Nazanin" panose="00000400000000000000" pitchFamily="2" charset="-78"/>
              </a:rPr>
              <a:t>بحران نفت </a:t>
            </a:r>
            <a:r>
              <a:rPr lang="fa-IR" sz="2000" dirty="0" smtClean="0">
                <a:cs typeface="B Nazanin" panose="00000400000000000000" pitchFamily="2" charset="-78"/>
              </a:rPr>
              <a:t>، مهارت جدیدی برای تصمیم گیرندگان شرکتهای عظیم شناخته شد وآن هم </a:t>
            </a:r>
            <a:r>
              <a:rPr lang="fa-IR" sz="2000" dirty="0" smtClean="0">
                <a:solidFill>
                  <a:srgbClr val="92D050"/>
                </a:solidFill>
                <a:cs typeface="B Nazanin" panose="00000400000000000000" pitchFamily="2" charset="-78"/>
              </a:rPr>
              <a:t>مدیریت بحران </a:t>
            </a:r>
            <a:r>
              <a:rPr lang="fa-IR" sz="2000" dirty="0" smtClean="0">
                <a:cs typeface="B Nazanin" panose="00000400000000000000" pitchFamily="2" charset="-78"/>
              </a:rPr>
              <a:t>بود.</a:t>
            </a:r>
            <a:endParaRPr lang="en-US" sz="2000" dirty="0">
              <a:cs typeface="B Nazanin"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620688"/>
            <a:ext cx="7786742" cy="5447645"/>
          </a:xfrm>
          <a:prstGeom prst="rect">
            <a:avLst/>
          </a:prstGeom>
          <a:noFill/>
        </p:spPr>
        <p:txBody>
          <a:bodyPr wrap="square" rtlCol="0">
            <a:spAutoFit/>
          </a:bodyPr>
          <a:lstStyle/>
          <a:p>
            <a:pPr algn="r" rtl="1"/>
            <a:r>
              <a:rPr lang="fa-IR" sz="2400" b="1" dirty="0" smtClean="0">
                <a:solidFill>
                  <a:srgbClr val="002060"/>
                </a:solidFill>
                <a:cs typeface="B Nazanin" panose="00000400000000000000" pitchFamily="2" charset="-78"/>
              </a:rPr>
              <a:t>مدیریت بحران چیست ؟</a:t>
            </a:r>
          </a:p>
          <a:p>
            <a:pPr algn="r" rtl="1"/>
            <a:endParaRPr lang="fa-IR" sz="2400" dirty="0" smtClean="0">
              <a:cs typeface="B Nazanin" panose="00000400000000000000" pitchFamily="2" charset="-78"/>
            </a:endParaRPr>
          </a:p>
          <a:p>
            <a:pPr algn="r" rtl="1"/>
            <a:r>
              <a:rPr lang="fa-IR" sz="2000" dirty="0" smtClean="0">
                <a:cs typeface="B Nazanin" panose="00000400000000000000" pitchFamily="2" charset="-78"/>
              </a:rPr>
              <a:t>برخلاف مدیریت موقعیتهای اضطراری و مخاطره آمیزکه تنها با سوانح طبیعی سرو کار دارند.مدیریت بحرا کلا با بحرانهایی که به دست انسان پدید آمده اند یا انسان مسبب رویدادن آنهابوده است سروکاردارندمانند : دزدی رایانه ای ،آلودگی ، محیط زیست ،مدیرربایی ، کلابرداری ،دست بردن درفرآورده ها وخشونت درمحیط کار برخلاف سوانح طبیعی بحرانهای که به دست انسان پدید </a:t>
            </a:r>
            <a:endParaRPr lang="fa-IR" sz="2000" dirty="0">
              <a:cs typeface="B Nazanin" panose="00000400000000000000" pitchFamily="2" charset="-78"/>
            </a:endParaRPr>
          </a:p>
          <a:p>
            <a:pPr algn="r" rtl="1"/>
            <a:r>
              <a:rPr lang="fa-IR" sz="2000" dirty="0" smtClean="0">
                <a:cs typeface="B Nazanin" panose="00000400000000000000" pitchFamily="2" charset="-78"/>
              </a:rPr>
              <a:t>می آیند اجتناب پذیرند واصولا نباید اتفاق بیفتند.به همین دلیل مردم سازمانهایی رامسئول بروز انواع بحران ها هستند مورد انتقاد شدید قرار می دهند.</a:t>
            </a:r>
          </a:p>
          <a:p>
            <a:pPr algn="r" rtl="1"/>
            <a:r>
              <a:rPr lang="fa-IR" sz="2000" dirty="0" smtClean="0">
                <a:cs typeface="B Nazanin" panose="00000400000000000000" pitchFamily="2" charset="-78"/>
              </a:rPr>
              <a:t>اصولا چرا بحران به وقوع می پچیوندد وبرای مدیریت بهترآن پیش ازروی دادن یا حین روی دادن وپس ازروی دادن بحران چه اقداماتی باید کرد.یکی ازبهترین وکارآمدترین چهر چوبهابرای بحران برنامه ریزی وتدوین برنامه عملیات اضطراری است .بااین همه متاسفانه حتی بهترین چارچوبها وبیشترین آمادگی ها هم نمی تواند ازبروز بحران پیشگیری کند .این موضوع حتی درمورد بحرانهایی که از وقوع آنها اطمینان داریم نیز مصداق دارد امابا درک (اصول اساسی) مدیریت بحران می توانیم ازاثرات بدآن بکاهیم.</a:t>
            </a:r>
          </a:p>
          <a:p>
            <a:pPr algn="r" rtl="1"/>
            <a:r>
              <a:rPr lang="fa-IR" sz="2000" dirty="0" smtClean="0">
                <a:cs typeface="B Nazanin" panose="00000400000000000000" pitchFamily="2" charset="-78"/>
              </a:rPr>
              <a:t>ضمن اینکه حتی نمی توان بحرانهاراپیش بینی کرد – پیشگیری آنها به کنار درصورتی که آنچه امکان پذیر است – درصورتی که آنچه امکان پذیر است درک کنیم خیلی بهتر می توانییم آنهارا مهار کنیم.</a:t>
            </a:r>
            <a:endParaRPr lang="en-US" sz="2000" dirty="0">
              <a:cs typeface="B Nazanin"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836712"/>
            <a:ext cx="7786742" cy="1938992"/>
          </a:xfrm>
          <a:prstGeom prst="rect">
            <a:avLst/>
          </a:prstGeom>
          <a:noFill/>
        </p:spPr>
        <p:txBody>
          <a:bodyPr wrap="square" rtlCol="0">
            <a:spAutoFit/>
          </a:bodyPr>
          <a:lstStyle/>
          <a:p>
            <a:pPr algn="r" rtl="1"/>
            <a:r>
              <a:rPr lang="fa-IR" sz="2000" b="1" dirty="0" smtClean="0">
                <a:solidFill>
                  <a:srgbClr val="002060"/>
                </a:solidFill>
                <a:cs typeface="B Nazanin" panose="00000400000000000000" pitchFamily="2" charset="-78"/>
              </a:rPr>
              <a:t>دربند3 ماده یک طرح جامع امداد ونجات کشور مدیریت بحران چنین تعریف شده است :</a:t>
            </a:r>
          </a:p>
          <a:p>
            <a:pPr algn="r" rtl="1"/>
            <a:endParaRPr lang="fa-IR" sz="2000" dirty="0">
              <a:cs typeface="B Nazanin" panose="00000400000000000000" pitchFamily="2" charset="-78"/>
            </a:endParaRPr>
          </a:p>
          <a:p>
            <a:pPr algn="r" rtl="1"/>
            <a:r>
              <a:rPr lang="fa-IR" sz="2000" dirty="0" smtClean="0">
                <a:cs typeface="B Nazanin" panose="00000400000000000000" pitchFamily="2" charset="-78"/>
              </a:rPr>
              <a:t>فرایند عملکرد وبرنامه ریزی مقامات دولتی ودستگاههای اجرایی دولتی وعمومی است که با مشاهده تجزیه وتحلیل بحرانهای به صورت یکپارچه جامع وهماهنگ با استفاده ازابزارهای موجودتلاش می کنند ازبحرانها پیشگیری نمایند یادرصورت بروز آنها درجهت کاهش آن آمادگی لازم امدادرسانی سریع وبهبود اوضاع تاسطح وضعیت عادی اقدام نمایند.</a:t>
            </a:r>
            <a:endParaRPr lang="en-US" sz="2000" dirty="0">
              <a:cs typeface="B Nazanin"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692696"/>
            <a:ext cx="7786742" cy="5016758"/>
          </a:xfrm>
          <a:prstGeom prst="rect">
            <a:avLst/>
          </a:prstGeom>
          <a:noFill/>
        </p:spPr>
        <p:txBody>
          <a:bodyPr wrap="square" rtlCol="0">
            <a:spAutoFit/>
          </a:bodyPr>
          <a:lstStyle/>
          <a:p>
            <a:pPr algn="r" rtl="1"/>
            <a:r>
              <a:rPr lang="fa-IR" sz="2000" b="1" dirty="0" smtClean="0">
                <a:solidFill>
                  <a:srgbClr val="002060"/>
                </a:solidFill>
                <a:cs typeface="B Nazanin" panose="00000400000000000000" pitchFamily="2" charset="-78"/>
              </a:rPr>
              <a:t>درمطلب زیر که توسط دفتر سازمان ملل متحد – هماهنگی امور حوادث غیر مترقبه </a:t>
            </a:r>
            <a:r>
              <a:rPr lang="en-US" sz="2000" b="1" dirty="0" smtClean="0">
                <a:solidFill>
                  <a:srgbClr val="002060"/>
                </a:solidFill>
                <a:cs typeface="B Nazanin" panose="00000400000000000000" pitchFamily="2" charset="-78"/>
              </a:rPr>
              <a:t>UNDRO</a:t>
            </a:r>
            <a:r>
              <a:rPr lang="fa-IR" sz="2000" b="1" dirty="0" smtClean="0">
                <a:solidFill>
                  <a:srgbClr val="002060"/>
                </a:solidFill>
                <a:cs typeface="B Nazanin" panose="00000400000000000000" pitchFamily="2" charset="-78"/>
              </a:rPr>
              <a:t> برای استفاده درسطح بین المللی ارائه شده است درباره مدیریت بحران چنین آمده است:</a:t>
            </a:r>
            <a:r>
              <a:rPr lang="en-US" sz="2000" b="1" dirty="0" smtClean="0">
                <a:solidFill>
                  <a:srgbClr val="002060"/>
                </a:solidFill>
                <a:cs typeface="B Nazanin" panose="00000400000000000000" pitchFamily="2" charset="-78"/>
              </a:rPr>
              <a:t> </a:t>
            </a:r>
          </a:p>
          <a:p>
            <a:pPr algn="r" rtl="1"/>
            <a:endParaRPr lang="en-US" sz="2000" dirty="0">
              <a:cs typeface="B Nazanin" panose="00000400000000000000" pitchFamily="2" charset="-78"/>
            </a:endParaRPr>
          </a:p>
          <a:p>
            <a:pPr algn="r" rtl="1"/>
            <a:endParaRPr lang="en-US" sz="2000" dirty="0" smtClean="0">
              <a:cs typeface="B Nazanin" panose="00000400000000000000" pitchFamily="2" charset="-78"/>
            </a:endParaRPr>
          </a:p>
          <a:p>
            <a:pPr algn="r" rtl="1"/>
            <a:endParaRPr lang="en-US" sz="2000" dirty="0">
              <a:cs typeface="B Nazanin" panose="00000400000000000000" pitchFamily="2" charset="-78"/>
            </a:endParaRPr>
          </a:p>
          <a:p>
            <a:pPr algn="r" rtl="1"/>
            <a:endParaRPr lang="en-US" sz="2000" dirty="0">
              <a:cs typeface="B Nazanin" panose="00000400000000000000" pitchFamily="2" charset="-78"/>
            </a:endParaRPr>
          </a:p>
          <a:p>
            <a:pPr algn="r" rtl="1"/>
            <a:endParaRPr lang="en-US" sz="2000" dirty="0">
              <a:cs typeface="B Nazanin" panose="00000400000000000000" pitchFamily="2" charset="-78"/>
            </a:endParaRPr>
          </a:p>
          <a:p>
            <a:pPr algn="r" rtl="1"/>
            <a:endParaRPr lang="en-US" sz="2000" dirty="0">
              <a:cs typeface="B Nazanin" panose="00000400000000000000" pitchFamily="2" charset="-78"/>
            </a:endParaRPr>
          </a:p>
          <a:p>
            <a:pPr algn="r" rtl="1"/>
            <a:endParaRPr lang="fa-IR" sz="2000" dirty="0" smtClean="0">
              <a:cs typeface="B Nazanin" panose="00000400000000000000" pitchFamily="2" charset="-78"/>
            </a:endParaRPr>
          </a:p>
          <a:p>
            <a:pPr algn="r" rtl="1"/>
            <a:endParaRPr lang="fa-IR" sz="2000" dirty="0" smtClean="0">
              <a:cs typeface="B Nazanin" panose="00000400000000000000" pitchFamily="2" charset="-78"/>
            </a:endParaRPr>
          </a:p>
          <a:p>
            <a:pPr algn="r" rtl="1"/>
            <a:r>
              <a:rPr lang="fa-IR" sz="2000" dirty="0" smtClean="0">
                <a:cs typeface="B Nazanin" panose="00000400000000000000" pitchFamily="2" charset="-78"/>
              </a:rPr>
              <a:t>مدیریت بحران دارای چهار رکن اصلی است </a:t>
            </a:r>
          </a:p>
          <a:p>
            <a:pPr marL="457200" indent="-457200" algn="r" rtl="1">
              <a:buAutoNum type="arabicPeriod"/>
            </a:pPr>
            <a:r>
              <a:rPr lang="fa-IR" sz="2000" dirty="0" smtClean="0">
                <a:cs typeface="B Nazanin" panose="00000400000000000000" pitchFamily="2" charset="-78"/>
              </a:rPr>
              <a:t>کاهش خسارات </a:t>
            </a:r>
          </a:p>
          <a:p>
            <a:pPr marL="457200" indent="-457200" algn="r" rtl="1">
              <a:buAutoNum type="arabicPeriod"/>
            </a:pPr>
            <a:r>
              <a:rPr lang="fa-IR" sz="2000" dirty="0" smtClean="0">
                <a:cs typeface="B Nazanin" panose="00000400000000000000" pitchFamily="2" charset="-78"/>
              </a:rPr>
              <a:t>آمادگی </a:t>
            </a:r>
          </a:p>
          <a:p>
            <a:pPr marL="457200" indent="-457200" algn="r" rtl="1">
              <a:buAutoNum type="arabicPeriod"/>
            </a:pPr>
            <a:r>
              <a:rPr lang="fa-IR" sz="2000" dirty="0" smtClean="0">
                <a:cs typeface="B Nazanin" panose="00000400000000000000" pitchFamily="2" charset="-78"/>
              </a:rPr>
              <a:t>واکنش اضطراری</a:t>
            </a:r>
          </a:p>
          <a:p>
            <a:pPr marL="457200" indent="-457200" algn="r" rtl="1">
              <a:buAutoNum type="arabicPeriod"/>
            </a:pPr>
            <a:r>
              <a:rPr lang="fa-IR" sz="2000" dirty="0" smtClean="0">
                <a:cs typeface="B Nazanin" panose="00000400000000000000" pitchFamily="2" charset="-78"/>
              </a:rPr>
              <a:t>بازسازی</a:t>
            </a:r>
            <a:endParaRPr lang="en-US" sz="2000" dirty="0">
              <a:cs typeface="B Nazanin"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4348" y="1285860"/>
            <a:ext cx="7786742" cy="1384995"/>
          </a:xfrm>
          <a:prstGeom prst="rect">
            <a:avLst/>
          </a:prstGeom>
          <a:noFill/>
        </p:spPr>
        <p:txBody>
          <a:bodyPr wrap="square" rtlCol="0">
            <a:spAutoFit/>
          </a:bodyPr>
          <a:lstStyle/>
          <a:p>
            <a:pPr algn="just" rtl="1"/>
            <a:r>
              <a:rPr lang="fa-IR" sz="2800" dirty="0" smtClean="0">
                <a:cs typeface="B Nazanin" panose="00000400000000000000" pitchFamily="2" charset="-78"/>
              </a:rPr>
              <a:t>مدیریت بحران دقیقا به معنای سوق دادن </a:t>
            </a:r>
            <a:r>
              <a:rPr lang="fa-IR" sz="2800" dirty="0" smtClean="0">
                <a:solidFill>
                  <a:srgbClr val="92D050"/>
                </a:solidFill>
                <a:cs typeface="B Nazanin" panose="00000400000000000000" pitchFamily="2" charset="-78"/>
              </a:rPr>
              <a:t>هدفمند</a:t>
            </a:r>
            <a:r>
              <a:rPr lang="fa-IR" sz="2800" dirty="0" smtClean="0">
                <a:cs typeface="B Nazanin" panose="00000400000000000000" pitchFamily="2" charset="-78"/>
              </a:rPr>
              <a:t> جریان پیشرفت اموربه روالی </a:t>
            </a:r>
            <a:r>
              <a:rPr lang="fa-IR" sz="2800" dirty="0" smtClean="0">
                <a:solidFill>
                  <a:srgbClr val="92D050"/>
                </a:solidFill>
                <a:cs typeface="B Nazanin" panose="00000400000000000000" pitchFamily="2" charset="-78"/>
              </a:rPr>
              <a:t>قابل کنترل </a:t>
            </a:r>
            <a:r>
              <a:rPr lang="fa-IR" sz="2800" dirty="0">
                <a:cs typeface="B Nazanin" panose="00000400000000000000" pitchFamily="2" charset="-78"/>
              </a:rPr>
              <a:t> </a:t>
            </a:r>
            <a:r>
              <a:rPr lang="fa-IR" sz="2800" dirty="0" smtClean="0">
                <a:cs typeface="B Nazanin" panose="00000400000000000000" pitchFamily="2" charset="-78"/>
              </a:rPr>
              <a:t>و انتظار برگشتن امور دراسرع وقت به شرایط </a:t>
            </a:r>
            <a:r>
              <a:rPr lang="fa-IR" sz="2800" dirty="0" smtClean="0">
                <a:solidFill>
                  <a:srgbClr val="92D050"/>
                </a:solidFill>
                <a:cs typeface="B Nazanin" panose="00000400000000000000" pitchFamily="2" charset="-78"/>
              </a:rPr>
              <a:t>قبل از ب</a:t>
            </a:r>
            <a:r>
              <a:rPr lang="fa-IR" sz="2800" dirty="0">
                <a:solidFill>
                  <a:srgbClr val="92D050"/>
                </a:solidFill>
                <a:cs typeface="B Nazanin" panose="00000400000000000000" pitchFamily="2" charset="-78"/>
              </a:rPr>
              <a:t>ح</a:t>
            </a:r>
            <a:r>
              <a:rPr lang="fa-IR" sz="2800" dirty="0" smtClean="0">
                <a:solidFill>
                  <a:srgbClr val="92D050"/>
                </a:solidFill>
                <a:cs typeface="B Nazanin" panose="00000400000000000000" pitchFamily="2" charset="-78"/>
              </a:rPr>
              <a:t>ران.</a:t>
            </a:r>
            <a:endParaRPr lang="en-US" sz="2800" dirty="0">
              <a:solidFill>
                <a:srgbClr val="92D050"/>
              </a:solidFill>
              <a:cs typeface="B Nazanin"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908720"/>
            <a:ext cx="7786742" cy="1384995"/>
          </a:xfrm>
          <a:prstGeom prst="rect">
            <a:avLst/>
          </a:prstGeom>
          <a:noFill/>
        </p:spPr>
        <p:txBody>
          <a:bodyPr wrap="square" rtlCol="0">
            <a:spAutoFit/>
          </a:bodyPr>
          <a:lstStyle/>
          <a:p>
            <a:pPr algn="r" rtl="1"/>
            <a:r>
              <a:rPr lang="fa-IR" sz="2800" dirty="0" smtClean="0">
                <a:cs typeface="B Nazanin" panose="00000400000000000000" pitchFamily="2" charset="-78"/>
              </a:rPr>
              <a:t>و می توان گفت که هدف اصلی مدیریت بحران ، دستیابی به </a:t>
            </a:r>
            <a:r>
              <a:rPr lang="fa-IR" sz="2800" dirty="0" smtClean="0">
                <a:solidFill>
                  <a:srgbClr val="92D050"/>
                </a:solidFill>
                <a:cs typeface="B Nazanin" panose="00000400000000000000" pitchFamily="2" charset="-78"/>
              </a:rPr>
              <a:t>راه حلی معقول </a:t>
            </a:r>
            <a:r>
              <a:rPr lang="fa-IR" sz="2800" dirty="0" smtClean="0">
                <a:cs typeface="B Nazanin" panose="00000400000000000000" pitchFamily="2" charset="-78"/>
              </a:rPr>
              <a:t>برای برطرف کردن شرایط </a:t>
            </a:r>
            <a:r>
              <a:rPr lang="fa-IR" sz="2800" dirty="0" smtClean="0">
                <a:solidFill>
                  <a:srgbClr val="92D050"/>
                </a:solidFill>
                <a:cs typeface="B Nazanin" panose="00000400000000000000" pitchFamily="2" charset="-78"/>
              </a:rPr>
              <a:t>غیرعادی</a:t>
            </a:r>
            <a:r>
              <a:rPr lang="fa-IR" sz="2800" dirty="0" smtClean="0">
                <a:cs typeface="B Nazanin" panose="00000400000000000000" pitchFamily="2" charset="-78"/>
              </a:rPr>
              <a:t> است .به گونه ای که منابع اساسی سازمان اساسی </a:t>
            </a:r>
            <a:r>
              <a:rPr lang="fa-IR" sz="2800" dirty="0" smtClean="0">
                <a:solidFill>
                  <a:srgbClr val="92D050"/>
                </a:solidFill>
                <a:cs typeface="B Nazanin" panose="00000400000000000000" pitchFamily="2" charset="-78"/>
              </a:rPr>
              <a:t>حفظ</a:t>
            </a:r>
            <a:r>
              <a:rPr lang="fa-IR" sz="2800" dirty="0" smtClean="0">
                <a:cs typeface="B Nazanin" panose="00000400000000000000" pitchFamily="2" charset="-78"/>
              </a:rPr>
              <a:t> گردد.</a:t>
            </a:r>
            <a:endParaRPr lang="en-US" sz="2800" dirty="0">
              <a:cs typeface="B Nazanin" panose="00000400000000000000"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243</TotalTime>
  <Words>2449</Words>
  <Application>Microsoft Office PowerPoint</Application>
  <PresentationFormat>On-screen Show (4:3)</PresentationFormat>
  <Paragraphs>179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Paper</vt:lpstr>
      <vt:lpstr>مدیریت بحران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تشکر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parseh</dc:creator>
  <cp:lastModifiedBy>WIN 7</cp:lastModifiedBy>
  <cp:revision>63</cp:revision>
  <dcterms:created xsi:type="dcterms:W3CDTF">2014-12-23T17:50:45Z</dcterms:created>
  <dcterms:modified xsi:type="dcterms:W3CDTF">2017-10-01T18:04:07Z</dcterms:modified>
</cp:coreProperties>
</file>