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1"/>
  </p:notesMasterIdLst>
  <p:handoutMasterIdLst>
    <p:handoutMasterId r:id="rId22"/>
  </p:handoutMasterIdLst>
  <p:sldIdLst>
    <p:sldId id="256" r:id="rId2"/>
    <p:sldId id="261" r:id="rId3"/>
    <p:sldId id="259"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4671"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C16BAF-0DCA-42C6-867A-F1985F9A8E7E}" type="datetimeFigureOut">
              <a:rPr lang="en-US" smtClean="0"/>
              <a:t>8/21/2017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740696-7207-417D-B9E8-7D8DA2E5C8FE}" type="slidenum">
              <a:rPr lang="en-US" smtClean="0"/>
              <a:t>‹#›</a:t>
            </a:fld>
            <a:endParaRPr lang="en-US"/>
          </a:p>
        </p:txBody>
      </p:sp>
    </p:spTree>
    <p:extLst>
      <p:ext uri="{BB962C8B-B14F-4D97-AF65-F5344CB8AC3E}">
        <p14:creationId xmlns:p14="http://schemas.microsoft.com/office/powerpoint/2010/main" val="3221447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C577B-27F8-47C6-859B-14B279887712}" type="datetimeFigureOut">
              <a:rPr lang="en-US" smtClean="0"/>
              <a:t>8/21/2017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717DB-E782-4771-8818-B781F403C401}" type="slidenum">
              <a:rPr lang="en-US" smtClean="0"/>
              <a:t>‹#›</a:t>
            </a:fld>
            <a:endParaRPr lang="en-US"/>
          </a:p>
        </p:txBody>
      </p:sp>
    </p:spTree>
    <p:extLst>
      <p:ext uri="{BB962C8B-B14F-4D97-AF65-F5344CB8AC3E}">
        <p14:creationId xmlns:p14="http://schemas.microsoft.com/office/powerpoint/2010/main" val="36903647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8/21/2017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8/21/2017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8/21/2017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8/21/2017</a:t>
            </a:fld>
            <a:endParaRPr lang="en-US" dirty="0"/>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8/21/2017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eaLnBrk="1" latinLnBrk="0" hangingPunct="1"/>
            <a:fld id="{E6F9B8CD-342D-4579-98EC-A8FD6B7370E1}" type="datetimeFigureOut">
              <a:rPr lang="en-US" smtClean="0"/>
              <a:pPr algn="r" eaLnBrk="1" latinLnBrk="0" hangingPunct="1"/>
              <a:t>8/21/2017</a:t>
            </a:fld>
            <a:endParaRPr lang="en-US" dirty="0">
              <a:solidFill>
                <a:schemeClr val="tx2"/>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010258"/>
            <a:ext cx="8991600" cy="2800767"/>
          </a:xfrm>
          <a:prstGeom prst="rect">
            <a:avLst/>
          </a:prstGeom>
          <a:noFill/>
        </p:spPr>
        <p:txBody>
          <a:bodyPr wrap="square" lIns="91440" tIns="45720" rIns="91440" bIns="45720">
            <a:spAutoFit/>
          </a:bodyPr>
          <a:lstStyle/>
          <a:p>
            <a:pPr algn="ctr"/>
            <a:r>
              <a:rPr lang="fa-IR" sz="4800" b="1" spc="50" dirty="0">
                <a:ln w="11430"/>
                <a:effectLst>
                  <a:outerShdw blurRad="76200" dist="50800" dir="5400000" algn="tl" rotWithShape="0">
                    <a:srgbClr val="000000">
                      <a:alpha val="65000"/>
                    </a:srgbClr>
                  </a:outerShdw>
                </a:effectLst>
              </a:rPr>
              <a:t>مدیریت سیستمهای بازاریابی و </a:t>
            </a:r>
            <a:r>
              <a:rPr lang="fa-IR" sz="4800" b="1" spc="50" dirty="0" smtClean="0">
                <a:ln w="11430"/>
                <a:effectLst>
                  <a:outerShdw blurRad="76200" dist="50800" dir="5400000" algn="tl" rotWithShape="0">
                    <a:srgbClr val="000000">
                      <a:alpha val="65000"/>
                    </a:srgbClr>
                  </a:outerShdw>
                </a:effectLst>
              </a:rPr>
              <a:t>فروش</a:t>
            </a:r>
          </a:p>
          <a:p>
            <a:pPr algn="ctr"/>
            <a:endParaRPr lang="fa-IR" sz="3200" b="1" spc="50" dirty="0">
              <a:ln w="11430"/>
              <a:solidFill>
                <a:schemeClr val="accent1">
                  <a:lumMod val="50000"/>
                </a:schemeClr>
              </a:solidFill>
              <a:effectLst>
                <a:outerShdw blurRad="76200" dist="50800" dir="5400000" algn="tl" rotWithShape="0">
                  <a:srgbClr val="000000">
                    <a:alpha val="65000"/>
                  </a:srgbClr>
                </a:outerShdw>
              </a:effectLst>
            </a:endParaRPr>
          </a:p>
          <a:p>
            <a:pPr algn="ctr"/>
            <a:r>
              <a:rPr lang="fa-IR" sz="3200" b="1" spc="50" dirty="0" smtClean="0">
                <a:ln w="11430"/>
                <a:solidFill>
                  <a:schemeClr val="accent1">
                    <a:lumMod val="50000"/>
                  </a:schemeClr>
                </a:solidFill>
                <a:effectLst>
                  <a:outerShdw blurRad="76200" dist="50800" dir="5400000" algn="tl" rotWithShape="0">
                    <a:srgbClr val="000000">
                      <a:alpha val="65000"/>
                    </a:srgbClr>
                  </a:outerShdw>
                </a:effectLst>
              </a:rPr>
              <a:t>درس سیستمهای اطلاعاتی مدیریت </a:t>
            </a:r>
          </a:p>
          <a:p>
            <a:pPr algn="ctr"/>
            <a:r>
              <a:rPr lang="fa-IR" sz="3200" b="1" spc="50" dirty="0" smtClean="0">
                <a:ln w="11430"/>
                <a:solidFill>
                  <a:schemeClr val="accent1">
                    <a:lumMod val="50000"/>
                  </a:schemeClr>
                </a:solidFill>
                <a:effectLst>
                  <a:outerShdw blurRad="76200" dist="50800" dir="5400000" algn="tl" rotWithShape="0">
                    <a:srgbClr val="000000">
                      <a:alpha val="65000"/>
                    </a:srgbClr>
                  </a:outerShdw>
                </a:effectLst>
              </a:rPr>
              <a:t>استاد :جناب آقای دکتر غفاری</a:t>
            </a:r>
          </a:p>
          <a:p>
            <a:pPr algn="ctr"/>
            <a:r>
              <a:rPr lang="fa-IR" sz="3200" b="1" spc="50" dirty="0" smtClean="0">
                <a:ln w="11430"/>
                <a:solidFill>
                  <a:schemeClr val="accent1">
                    <a:lumMod val="50000"/>
                  </a:schemeClr>
                </a:solidFill>
                <a:effectLst>
                  <a:outerShdw blurRad="76200" dist="50800" dir="5400000" algn="tl" rotWithShape="0">
                    <a:srgbClr val="000000">
                      <a:alpha val="65000"/>
                    </a:srgbClr>
                  </a:outerShdw>
                </a:effectLst>
              </a:rPr>
              <a:t>ارائه دهنده </a:t>
            </a:r>
            <a:r>
              <a:rPr lang="fa-IR" sz="3200" b="1" spc="50" dirty="0" smtClean="0">
                <a:ln w="11430"/>
                <a:solidFill>
                  <a:schemeClr val="accent1">
                    <a:lumMod val="50000"/>
                  </a:schemeClr>
                </a:solidFill>
                <a:effectLst>
                  <a:outerShdw blurRad="76200" dist="50800" dir="5400000" algn="tl" rotWithShape="0">
                    <a:srgbClr val="000000">
                      <a:alpha val="65000"/>
                    </a:srgbClr>
                  </a:outerShdw>
                </a:effectLst>
              </a:rPr>
              <a:t>:</a:t>
            </a:r>
            <a:endParaRPr lang="en-US" sz="3200" b="1" spc="50" dirty="0">
              <a:ln w="11430"/>
              <a:solidFill>
                <a:schemeClr val="accent1">
                  <a:lumMod val="50000"/>
                </a:schemeClr>
              </a:solidFill>
              <a:effectLst>
                <a:outerShdw blurRad="76200" dist="50800" dir="5400000" algn="tl" rotWithShape="0">
                  <a:srgbClr val="000000">
                    <a:alpha val="65000"/>
                  </a:srgbClr>
                </a:outerShdw>
              </a:effectLst>
            </a:endParaRPr>
          </a:p>
        </p:txBody>
      </p:sp>
      <p:sp>
        <p:nvSpPr>
          <p:cNvPr id="7" name="Rectangle 6"/>
          <p:cNvSpPr/>
          <p:nvPr/>
        </p:nvSpPr>
        <p:spPr>
          <a:xfrm>
            <a:off x="883920" y="1447800"/>
            <a:ext cx="7396256"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Information Technology</a:t>
            </a:r>
          </a:p>
        </p:txBody>
      </p:sp>
    </p:spTree>
    <p:extLst>
      <p:ext uri="{BB962C8B-B14F-4D97-AF65-F5344CB8AC3E}">
        <p14:creationId xmlns:p14="http://schemas.microsoft.com/office/powerpoint/2010/main" val="1682303434"/>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r" rtl="1"/>
            <a:r>
              <a:rPr lang="fa-IR" sz="4800" dirty="0">
                <a:latin typeface="Adobe Arabic" pitchFamily="18" charset="-78"/>
                <a:cs typeface="Adobe Arabic" pitchFamily="18" charset="-78"/>
              </a:rPr>
              <a:t>اصل شخصی سازی و نظارت بر مشتری :</a:t>
            </a:r>
            <a:endParaRPr lang="en-US" sz="4800" dirty="0">
              <a:latin typeface="Adobe Arabic" pitchFamily="18" charset="-78"/>
              <a:cs typeface="Adobe Arabic" pitchFamily="18" charset="-78"/>
            </a:endParaRPr>
          </a:p>
        </p:txBody>
      </p:sp>
      <p:sp>
        <p:nvSpPr>
          <p:cNvPr id="3" name="Content Placeholder 2"/>
          <p:cNvSpPr>
            <a:spLocks noGrp="1"/>
          </p:cNvSpPr>
          <p:nvPr>
            <p:ph idx="1"/>
          </p:nvPr>
        </p:nvSpPr>
        <p:spPr/>
        <p:txBody>
          <a:bodyPr>
            <a:normAutofit fontScale="92500"/>
          </a:bodyPr>
          <a:lstStyle/>
          <a:p>
            <a:pPr algn="r" rtl="1"/>
            <a:r>
              <a:rPr lang="fa-IR" dirty="0">
                <a:solidFill>
                  <a:schemeClr val="tx2"/>
                </a:solidFill>
              </a:rPr>
              <a:t>کنترل مشتری</a:t>
            </a:r>
            <a:r>
              <a:rPr lang="fa-IR" dirty="0"/>
              <a:t>: خرده فروشان با استفاده از دوربین می توانند دریابند که مشتریان در زمان حضور در فروشگاه ها چه می کنند. به همین ترتیب، نرم افزارهای ردیابی می توانند اطلاعاتی را در مورد رفتار مشتریان در فروشگاه های مجازی جمع آوری کنند .</a:t>
            </a:r>
          </a:p>
          <a:p>
            <a:pPr algn="r" rtl="1"/>
            <a:r>
              <a:rPr lang="fa-IR" dirty="0"/>
              <a:t> </a:t>
            </a:r>
            <a:r>
              <a:rPr lang="fa-IR" dirty="0">
                <a:solidFill>
                  <a:schemeClr val="tx2"/>
                </a:solidFill>
              </a:rPr>
              <a:t>مشتری کجا وقت صرف کرده :</a:t>
            </a:r>
            <a:r>
              <a:rPr lang="fa-IR" dirty="0"/>
              <a:t>این فناوری، اطلاعاتی را برای بازاریابی بلادرنگ و تجارت سیار فراهم می کند . سپس پیشنهادهایی راجع به محصولات سفارشی بر این اساس که مشتری وقت خودرا بیشتر در چه جاهایی صرف کرده و چه کالاهایی را به چه دلایلی خریده است، ارائه می گردد.</a:t>
            </a:r>
          </a:p>
          <a:p>
            <a:pPr algn="r" rtl="1"/>
            <a:r>
              <a:rPr lang="fa-IR" dirty="0"/>
              <a:t> </a:t>
            </a:r>
            <a:r>
              <a:rPr lang="fa-IR" dirty="0">
                <a:solidFill>
                  <a:schemeClr val="tx2"/>
                </a:solidFill>
              </a:rPr>
              <a:t>مثال</a:t>
            </a:r>
            <a:r>
              <a:rPr lang="fa-IR" dirty="0"/>
              <a:t> :رویکرد مشابهی در فروش غیرمستقیم(یا فروش به سمت بالا) استفاده می شود که در آن تبلیغات برای محصولات مرتبط انجام می گردد. به عنوان مثال، اگر شما یک ماشین بخرید، بیمۀ اتومبیل به طور خودکار به شما ارائه می شود.</a:t>
            </a:r>
            <a:endParaRPr lang="en-US" dirty="0"/>
          </a:p>
        </p:txBody>
      </p:sp>
    </p:spTree>
    <p:extLst>
      <p:ext uri="{BB962C8B-B14F-4D97-AF65-F5344CB8AC3E}">
        <p14:creationId xmlns:p14="http://schemas.microsoft.com/office/powerpoint/2010/main" val="24745771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r" rtl="1"/>
            <a:r>
              <a:rPr lang="fa-IR" sz="4800" dirty="0"/>
              <a:t>اصل تبلیغات :</a:t>
            </a:r>
            <a:endParaRPr lang="en-US" sz="4800" dirty="0"/>
          </a:p>
        </p:txBody>
      </p:sp>
      <p:sp>
        <p:nvSpPr>
          <p:cNvPr id="3" name="Content Placeholder 2"/>
          <p:cNvSpPr>
            <a:spLocks noGrp="1"/>
          </p:cNvSpPr>
          <p:nvPr>
            <p:ph idx="1"/>
          </p:nvPr>
        </p:nvSpPr>
        <p:spPr/>
        <p:txBody>
          <a:bodyPr>
            <a:normAutofit lnSpcReduction="10000"/>
          </a:bodyPr>
          <a:lstStyle/>
          <a:p>
            <a:pPr algn="r" rtl="1"/>
            <a:r>
              <a:rPr lang="fa-IR" dirty="0"/>
              <a:t>از طریق </a:t>
            </a:r>
            <a:r>
              <a:rPr lang="en-US" dirty="0"/>
              <a:t>Email Marketing</a:t>
            </a:r>
          </a:p>
          <a:p>
            <a:pPr algn="r" rtl="1"/>
            <a:r>
              <a:rPr lang="en-US" dirty="0"/>
              <a:t>SMS</a:t>
            </a:r>
          </a:p>
          <a:p>
            <a:pPr algn="r" rtl="1"/>
            <a:r>
              <a:rPr lang="fa-IR" dirty="0"/>
              <a:t>سایتهای تبلیغاتی</a:t>
            </a:r>
            <a:endParaRPr lang="en-US" dirty="0"/>
          </a:p>
          <a:p>
            <a:pPr algn="r" rtl="1"/>
            <a:r>
              <a:rPr lang="fa-IR" dirty="0"/>
              <a:t>سایتهای پذیرنده ی تبلیغات</a:t>
            </a:r>
            <a:endParaRPr lang="en-US" dirty="0"/>
          </a:p>
          <a:p>
            <a:pPr algn="r" rtl="1"/>
            <a:r>
              <a:rPr lang="en-US" dirty="0"/>
              <a:t>Team Work</a:t>
            </a:r>
          </a:p>
          <a:p>
            <a:pPr algn="r" rtl="1"/>
            <a:r>
              <a:rPr lang="fa-IR" dirty="0"/>
              <a:t>پوسترها </a:t>
            </a:r>
          </a:p>
          <a:p>
            <a:pPr algn="r" rtl="1"/>
            <a:r>
              <a:rPr lang="fa-IR" dirty="0"/>
              <a:t>تبلیغات درون شهری</a:t>
            </a:r>
          </a:p>
          <a:p>
            <a:pPr algn="r" rtl="1"/>
            <a:r>
              <a:rPr lang="fa-IR" dirty="0"/>
              <a:t>مهندسی چینش و جایگاه کالا</a:t>
            </a:r>
          </a:p>
          <a:p>
            <a:pPr algn="r" rtl="1"/>
            <a:r>
              <a:rPr lang="fa-IR" dirty="0"/>
              <a:t>اصول رنگ بندی و اندازه</a:t>
            </a:r>
          </a:p>
          <a:p>
            <a:pPr algn="r" rtl="1"/>
            <a:r>
              <a:rPr lang="fa-IR" dirty="0"/>
              <a:t>ارتباط انواع کالا </a:t>
            </a:r>
          </a:p>
          <a:p>
            <a:pPr algn="r" rtl="1"/>
            <a:endParaRPr lang="fa-IR" dirty="0"/>
          </a:p>
          <a:p>
            <a:pPr algn="r" rtl="1"/>
            <a:endParaRPr lang="en-US" dirty="0"/>
          </a:p>
        </p:txBody>
      </p:sp>
    </p:spTree>
    <p:extLst>
      <p:ext uri="{BB962C8B-B14F-4D97-AF65-F5344CB8AC3E}">
        <p14:creationId xmlns:p14="http://schemas.microsoft.com/office/powerpoint/2010/main" val="5971122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atin typeface="Adobe Arabic" pitchFamily="18" charset="-78"/>
                <a:cs typeface="Adobe Arabic" pitchFamily="18" charset="-78"/>
              </a:rPr>
              <a:t>کانالهای توزیع و نوآوری داخلی</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lstStyle/>
          <a:p>
            <a:pPr marL="0" indent="0" algn="r" rtl="1">
              <a:buNone/>
            </a:pPr>
            <a:r>
              <a:rPr lang="fa-IR" dirty="0"/>
              <a:t>سازمان ها می توانند محصولات و خدمات خود را از طریق کانال های   </a:t>
            </a:r>
          </a:p>
          <a:p>
            <a:pPr marL="0" indent="0" algn="r" rtl="1">
              <a:buNone/>
            </a:pPr>
            <a:r>
              <a:rPr lang="fa-IR" dirty="0" smtClean="0"/>
              <a:t>                متعدد </a:t>
            </a:r>
            <a:r>
              <a:rPr lang="fa-IR" dirty="0"/>
              <a:t>توزیع، دردسترس مشتریان قرار </a:t>
            </a:r>
            <a:r>
              <a:rPr lang="fa-IR" dirty="0" smtClean="0"/>
              <a:t>دهند:</a:t>
            </a:r>
            <a:endParaRPr lang="fa-IR" dirty="0"/>
          </a:p>
          <a:p>
            <a:pPr algn="r" rtl="1"/>
            <a:r>
              <a:rPr lang="fa-IR" dirty="0"/>
              <a:t> </a:t>
            </a:r>
            <a:r>
              <a:rPr lang="ar-SA" dirty="0"/>
              <a:t>خرده فروشان و توزیع کنندگان خاص</a:t>
            </a:r>
            <a:endParaRPr lang="fa-IR" dirty="0"/>
          </a:p>
          <a:p>
            <a:pPr algn="r" rtl="1"/>
            <a:r>
              <a:rPr lang="ar-SA" dirty="0"/>
              <a:t> </a:t>
            </a:r>
            <a:r>
              <a:rPr lang="en-US" dirty="0"/>
              <a:t>Online</a:t>
            </a:r>
            <a:r>
              <a:rPr lang="fa-IR" dirty="0"/>
              <a:t> یا بر روی دیسک های نوری</a:t>
            </a:r>
            <a:endParaRPr lang="en-US" dirty="0"/>
          </a:p>
          <a:p>
            <a:pPr algn="r" rtl="1">
              <a:buFont typeface="Arial" pitchFamily="34" charset="0"/>
              <a:buChar char="•"/>
            </a:pPr>
            <a:r>
              <a:rPr lang="fa-IR" dirty="0"/>
              <a:t> کامیون یا قطار</a:t>
            </a:r>
            <a:endParaRPr lang="en-US" dirty="0"/>
          </a:p>
          <a:p>
            <a:pPr algn="r" rtl="1">
              <a:buFont typeface="Arial" pitchFamily="34" charset="0"/>
              <a:buChar char="•"/>
            </a:pPr>
            <a:r>
              <a:rPr lang="fa-IR" dirty="0"/>
              <a:t> استفاده از فناوری وب</a:t>
            </a:r>
            <a:endParaRPr lang="en-US" dirty="0"/>
          </a:p>
          <a:p>
            <a:pPr algn="r" rtl="1"/>
            <a:endParaRPr lang="fa-IR" dirty="0"/>
          </a:p>
          <a:p>
            <a:pPr algn="r" rtl="1"/>
            <a:endParaRPr lang="en-US" dirty="0"/>
          </a:p>
        </p:txBody>
      </p:sp>
    </p:spTree>
    <p:extLst>
      <p:ext uri="{BB962C8B-B14F-4D97-AF65-F5344CB8AC3E}">
        <p14:creationId xmlns:p14="http://schemas.microsoft.com/office/powerpoint/2010/main" val="8255346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5512"/>
            <a:ext cx="8229600" cy="1143000"/>
          </a:xfrm>
        </p:spPr>
        <p:txBody>
          <a:bodyPr>
            <a:normAutofit fontScale="90000"/>
          </a:bodyPr>
          <a:lstStyle/>
          <a:p>
            <a:pPr algn="r" rtl="1"/>
            <a:r>
              <a:rPr lang="fa-IR" dirty="0">
                <a:latin typeface="Adobe Arabic" pitchFamily="18" charset="-78"/>
                <a:cs typeface="Adobe Arabic" pitchFamily="18" charset="-78"/>
              </a:rPr>
              <a:t>کانالهای توزیع جدید مورد پشتیبانی فناوری اطلاعات</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lstStyle/>
          <a:p>
            <a:pPr marL="0" indent="0" algn="r" rtl="1">
              <a:lnSpc>
                <a:spcPct val="150000"/>
              </a:lnSpc>
              <a:buNone/>
            </a:pPr>
            <a:endParaRPr lang="en-US" dirty="0"/>
          </a:p>
          <a:p>
            <a:pPr algn="r" rtl="1">
              <a:lnSpc>
                <a:spcPct val="150000"/>
              </a:lnSpc>
            </a:pPr>
            <a:r>
              <a:rPr lang="fa-IR" dirty="0"/>
              <a:t>برای مثال، با اتصال فناوری نقشه برداری به پایگاه های داده </a:t>
            </a:r>
            <a:r>
              <a:rPr lang="fa-IR" dirty="0" err="1"/>
              <a:t>کارفرماهای</a:t>
            </a:r>
            <a:r>
              <a:rPr lang="fa-IR" dirty="0"/>
              <a:t> </a:t>
            </a:r>
            <a:r>
              <a:rPr lang="fa-IR" dirty="0" smtClean="0"/>
              <a:t>محلی و </a:t>
            </a:r>
            <a:r>
              <a:rPr lang="fa-IR" dirty="0"/>
              <a:t>خرده فروشان </a:t>
            </a:r>
            <a:r>
              <a:rPr lang="fa-IR" dirty="0" smtClean="0"/>
              <a:t> </a:t>
            </a:r>
            <a:r>
              <a:rPr lang="fa-IR" dirty="0"/>
              <a:t>به راحتی کالاها و خدمات خود را در زمان ناهار کارکنان، به آنها ارائه می دهند. خرده فروشان، با استفاده از اینترنت، در زمان ناهار مشوق های ویژه ای(مانند کوپن ) را به خریداران ارائه می کنند .</a:t>
            </a:r>
            <a:endParaRPr lang="en-US" dirty="0"/>
          </a:p>
          <a:p>
            <a:pPr algn="r" rtl="1">
              <a:lnSpc>
                <a:spcPct val="150000"/>
              </a:lnSpc>
            </a:pPr>
            <a:endParaRPr lang="en-US" dirty="0"/>
          </a:p>
        </p:txBody>
      </p:sp>
    </p:spTree>
    <p:extLst>
      <p:ext uri="{BB962C8B-B14F-4D97-AF65-F5344CB8AC3E}">
        <p14:creationId xmlns:p14="http://schemas.microsoft.com/office/powerpoint/2010/main" val="11045672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اتومبیلهای جگوار خود را آنلاین بسازید :</a:t>
            </a:r>
            <a:endParaRPr lang="en-US" dirty="0"/>
          </a:p>
        </p:txBody>
      </p:sp>
      <p:sp>
        <p:nvSpPr>
          <p:cNvPr id="3" name="Content Placeholder 2"/>
          <p:cNvSpPr>
            <a:spLocks noGrp="1"/>
          </p:cNvSpPr>
          <p:nvPr>
            <p:ph idx="1"/>
          </p:nvPr>
        </p:nvSpPr>
        <p:spPr/>
        <p:txBody>
          <a:bodyPr>
            <a:normAutofit fontScale="85000" lnSpcReduction="10000"/>
          </a:bodyPr>
          <a:lstStyle/>
          <a:p>
            <a:pPr algn="r" rtl="1">
              <a:lnSpc>
                <a:spcPct val="150000"/>
              </a:lnSpc>
            </a:pPr>
            <a:r>
              <a:rPr lang="ar-SA" sz="2400" dirty="0"/>
              <a:t>خریداران احتمالی اتومبیل جگوار قادر خواهند بوداتومبیل رویا یی خود را به صورت برخط بسازند، ببینند وقیمت آن را مشخص کنند</a:t>
            </a:r>
            <a:r>
              <a:rPr lang="en-US" sz="2400" dirty="0"/>
              <a:t> . </a:t>
            </a:r>
            <a:r>
              <a:rPr lang="ar-SA" sz="2400" dirty="0"/>
              <a:t>از سال</a:t>
            </a:r>
            <a:r>
              <a:rPr lang="en-US" sz="2400" dirty="0"/>
              <a:t> 1997 </a:t>
            </a:r>
            <a:r>
              <a:rPr lang="ar-SA" sz="2400" dirty="0"/>
              <a:t>، اتومبیل ها به صورت برخط پیکربندی شده اند، اما در این صنعت، جگوار اولین شرکتی بود که خدماتی جامع ارائه داد</a:t>
            </a:r>
            <a:r>
              <a:rPr lang="en-US" sz="2400" dirty="0"/>
              <a:t>.</a:t>
            </a:r>
            <a:r>
              <a:rPr lang="ar-SA" sz="2400" dirty="0"/>
              <a:t> هر مشتری می تواند تا</a:t>
            </a:r>
            <a:r>
              <a:rPr lang="en-US" sz="2400" dirty="0"/>
              <a:t> 10 </a:t>
            </a:r>
            <a:r>
              <a:rPr lang="ar-SA" sz="2400" dirty="0"/>
              <a:t>دستگاه ماشین سفارشی را در یک </a:t>
            </a:r>
            <a:r>
              <a:rPr lang="en-US" sz="2400" dirty="0"/>
              <a:t>"</a:t>
            </a:r>
            <a:r>
              <a:rPr lang="ar-SA" sz="2400" dirty="0"/>
              <a:t>گاراژ مجازی </a:t>
            </a:r>
            <a:r>
              <a:rPr lang="en-US" sz="2400" dirty="0"/>
              <a:t>" </a:t>
            </a:r>
            <a:r>
              <a:rPr lang="ar-SA" sz="2400" dirty="0"/>
              <a:t>نگهداری کند</a:t>
            </a:r>
            <a:r>
              <a:rPr lang="en-US" sz="2400" dirty="0"/>
              <a:t> . </a:t>
            </a:r>
            <a:r>
              <a:rPr lang="ar-SA" sz="2400" dirty="0"/>
              <a:t>مشتریان می توانند اتومبیل های مجازی را آزمایش کرده و</a:t>
            </a:r>
            <a:r>
              <a:rPr lang="en-US" sz="2400" dirty="0"/>
              <a:t> </a:t>
            </a:r>
            <a:r>
              <a:rPr lang="ar-SA" sz="2400" dirty="0"/>
              <a:t>مدل های مختلف را مقایسه نمایند</a:t>
            </a:r>
            <a:r>
              <a:rPr lang="en-US" sz="2400" dirty="0"/>
              <a:t> . </a:t>
            </a:r>
            <a:r>
              <a:rPr lang="ar-SA" sz="2400" dirty="0"/>
              <a:t>هنگامی که خریدار</a:t>
            </a:r>
            <a:r>
              <a:rPr lang="en-US" sz="2400" dirty="0"/>
              <a:t> </a:t>
            </a:r>
            <a:r>
              <a:rPr lang="ar-SA" sz="2400" dirty="0"/>
              <a:t>یک </a:t>
            </a:r>
            <a:r>
              <a:rPr lang="fa-IR" sz="2400" dirty="0"/>
              <a:t>مدل </a:t>
            </a:r>
            <a:r>
              <a:rPr lang="ar-SA" sz="2400" dirty="0"/>
              <a:t>را انتخاب </a:t>
            </a:r>
            <a:r>
              <a:rPr lang="en-US" sz="2400" dirty="0"/>
              <a:t>   </a:t>
            </a:r>
            <a:r>
              <a:rPr lang="ar-SA" sz="2400" dirty="0"/>
              <a:t>می کند، سفارش او به فروشندۀ مربوطه فرستاده می شود</a:t>
            </a:r>
            <a:r>
              <a:rPr lang="en-US" sz="2400" dirty="0"/>
              <a:t>.</a:t>
            </a:r>
            <a:r>
              <a:rPr lang="ar-SA" sz="2400" dirty="0"/>
              <a:t> همانند دیگر تولیدکنندگان اتومبیل، جگوار به شمااجازه نمی دهد خرید خود را به صورت برخط، نهایی کنید</a:t>
            </a:r>
            <a:r>
              <a:rPr lang="en-US" sz="2400" dirty="0"/>
              <a:t> .</a:t>
            </a:r>
          </a:p>
          <a:p>
            <a:pPr algn="r" rtl="1">
              <a:lnSpc>
                <a:spcPct val="150000"/>
              </a:lnSpc>
            </a:pPr>
            <a:r>
              <a:rPr lang="ar-SA" sz="2400" dirty="0"/>
              <a:t>مشتریان باید برای مذاکره در مورد قیمت، به یک نمایندگی فروش جگوار مراجعه کنند.</a:t>
            </a:r>
            <a:endParaRPr lang="en-US" sz="2400" dirty="0"/>
          </a:p>
          <a:p>
            <a:pPr algn="r" rtl="1">
              <a:lnSpc>
                <a:spcPct val="150000"/>
              </a:lnSpc>
            </a:pPr>
            <a:endParaRPr lang="en-US" sz="2400" dirty="0"/>
          </a:p>
          <a:p>
            <a:pPr algn="r" rtl="1">
              <a:lnSpc>
                <a:spcPct val="150000"/>
              </a:lnSpc>
            </a:pPr>
            <a:endParaRPr lang="en-US" sz="2400" dirty="0"/>
          </a:p>
          <a:p>
            <a:pPr algn="r" rtl="1">
              <a:lnSpc>
                <a:spcPct val="150000"/>
              </a:lnSpc>
            </a:pPr>
            <a:endParaRPr lang="en-US" sz="2400" dirty="0"/>
          </a:p>
          <a:p>
            <a:pPr algn="r" rtl="1">
              <a:lnSpc>
                <a:spcPct val="150000"/>
              </a:lnSpc>
            </a:pPr>
            <a:endParaRPr lang="en-US" sz="2400" dirty="0"/>
          </a:p>
        </p:txBody>
      </p:sp>
    </p:spTree>
    <p:extLst>
      <p:ext uri="{BB962C8B-B14F-4D97-AF65-F5344CB8AC3E}">
        <p14:creationId xmlns:p14="http://schemas.microsoft.com/office/powerpoint/2010/main" val="13711611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atin typeface="Adobe Arabic" pitchFamily="18" charset="-78"/>
                <a:cs typeface="Adobe Arabic" pitchFamily="18" charset="-78"/>
              </a:rPr>
              <a:t>جگوار و حقوق مشتری</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normAutofit fontScale="92500"/>
          </a:bodyPr>
          <a:lstStyle/>
          <a:p>
            <a:pPr algn="r" rtl="1">
              <a:lnSpc>
                <a:spcPct val="150000"/>
              </a:lnSpc>
            </a:pPr>
            <a:r>
              <a:rPr lang="fa-IR" dirty="0"/>
              <a:t>با این حال، این سیستم به مشتریان در امر خرید</a:t>
            </a:r>
            <a:r>
              <a:rPr lang="en-US" dirty="0"/>
              <a:t> </a:t>
            </a:r>
            <a:r>
              <a:rPr lang="fa-IR" dirty="0"/>
              <a:t>کمک کرده و آنها را در تحقیق در مورد خرید، کنکاش،</a:t>
            </a:r>
            <a:r>
              <a:rPr lang="en-US" dirty="0"/>
              <a:t> </a:t>
            </a:r>
            <a:r>
              <a:rPr lang="fa-IR" dirty="0"/>
              <a:t>قیمت گذاری و به تصویر کشیدن گزینه ها، یاری می نماید</a:t>
            </a:r>
            <a:r>
              <a:rPr lang="en-US" dirty="0"/>
              <a:t>  .</a:t>
            </a:r>
            <a:r>
              <a:rPr lang="fa-IR" dirty="0"/>
              <a:t>به</a:t>
            </a:r>
            <a:r>
              <a:rPr lang="en-US" dirty="0"/>
              <a:t> </a:t>
            </a:r>
            <a:r>
              <a:rPr lang="fa-IR" dirty="0"/>
              <a:t>این ترتیب، مشتریان قبل از این که حتی نمایشگاه اتومبیل راببینند، با جگوار آشنا می شوند . قابلیت مشاهدۀ تصویر سه</a:t>
            </a:r>
            <a:r>
              <a:rPr lang="en-US" dirty="0"/>
              <a:t> </a:t>
            </a:r>
            <a:r>
              <a:rPr lang="fa-IR" dirty="0"/>
              <a:t>بعدی اتومبیل، یکی از مهم ترین خدمات ارائه شده به</a:t>
            </a:r>
            <a:r>
              <a:rPr lang="en-US" dirty="0"/>
              <a:t> </a:t>
            </a:r>
            <a:r>
              <a:rPr lang="fa-IR" dirty="0"/>
              <a:t>مشتریان است . در آخر، سفارش محصولی که توسط مشتری</a:t>
            </a:r>
            <a:r>
              <a:rPr lang="en-US" dirty="0"/>
              <a:t> </a:t>
            </a:r>
            <a:r>
              <a:rPr lang="fa-IR" dirty="0"/>
              <a:t>پیکربندی شده است، به صورت الکترونیکی به بخش تولید</a:t>
            </a:r>
            <a:r>
              <a:rPr lang="en-US" dirty="0"/>
              <a:t> </a:t>
            </a:r>
            <a:r>
              <a:rPr lang="fa-IR" dirty="0"/>
              <a:t>فرستاده شده و بدین ترتیب، طول چرخه تولید تا تحویل</a:t>
            </a:r>
            <a:r>
              <a:rPr lang="en-US" dirty="0"/>
              <a:t> </a:t>
            </a:r>
            <a:r>
              <a:rPr lang="fa-IR" dirty="0"/>
              <a:t>محصول، کاهش </a:t>
            </a:r>
            <a:r>
              <a:rPr lang="en-US" dirty="0"/>
              <a:t> </a:t>
            </a:r>
            <a:r>
              <a:rPr lang="fa-IR" dirty="0"/>
              <a:t>می یابد.</a:t>
            </a:r>
            <a:endParaRPr lang="en-US" dirty="0"/>
          </a:p>
        </p:txBody>
      </p:sp>
    </p:spTree>
    <p:extLst>
      <p:ext uri="{BB962C8B-B14F-4D97-AF65-F5344CB8AC3E}">
        <p14:creationId xmlns:p14="http://schemas.microsoft.com/office/powerpoint/2010/main" val="40404044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atin typeface="Adobe Arabic" pitchFamily="18" charset="-78"/>
                <a:cs typeface="Adobe Arabic" pitchFamily="18" charset="-78"/>
              </a:rPr>
              <a:t>بهبود خرید و پرداخت در فروشگاه</a:t>
            </a:r>
            <a:r>
              <a:rPr lang="en-US" dirty="0">
                <a:latin typeface="Adobe Arabic" pitchFamily="18" charset="-78"/>
                <a:cs typeface="Adobe Arabic" pitchFamily="18" charset="-78"/>
              </a:rPr>
              <a:t> </a:t>
            </a:r>
            <a:r>
              <a:rPr lang="fa-IR" dirty="0">
                <a:latin typeface="Adobe Arabic" pitchFamily="18" charset="-78"/>
                <a:cs typeface="Adobe Arabic" pitchFamily="18" charset="-78"/>
              </a:rPr>
              <a:t>ها</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a:xfrm>
            <a:off x="152400" y="1935480"/>
            <a:ext cx="8534400" cy="4389120"/>
          </a:xfrm>
        </p:spPr>
        <p:txBody>
          <a:bodyPr>
            <a:normAutofit fontScale="92500"/>
          </a:bodyPr>
          <a:lstStyle/>
          <a:p>
            <a:pPr algn="r" rtl="1"/>
            <a:r>
              <a:rPr lang="fa-IR" dirty="0"/>
              <a:t>در عصر جدید، خریداران اکثراً از نظر زمان</a:t>
            </a:r>
            <a:r>
              <a:rPr lang="en-US" dirty="0"/>
              <a:t> </a:t>
            </a:r>
            <a:r>
              <a:rPr lang="fa-IR" dirty="0"/>
              <a:t>در مضیقه بوده و از ایستادن در صف های طولانی ناراضی هستند .</a:t>
            </a:r>
            <a:endParaRPr lang="en-US" dirty="0"/>
          </a:p>
          <a:p>
            <a:pPr marL="0" indent="0" algn="r" rtl="1">
              <a:buClr>
                <a:schemeClr val="accent2"/>
              </a:buClr>
              <a:buNone/>
            </a:pPr>
            <a:r>
              <a:rPr lang="fa-IR" dirty="0" smtClean="0"/>
              <a:t>شرکت </a:t>
            </a:r>
            <a:r>
              <a:rPr lang="fa-IR" dirty="0"/>
              <a:t>های متعددی از تجهیزات دستی بی سیم برای اسکن کردن بارکدِ جهانی</a:t>
            </a:r>
          </a:p>
          <a:p>
            <a:pPr marL="0" indent="0" algn="r" rtl="1">
              <a:buNone/>
            </a:pPr>
            <a:r>
              <a:rPr lang="fa-IR" dirty="0"/>
              <a:t>محصول، استفاده می کنند و بدین ترتیب، اطلاعات زیادی را مانند شرایط ضمانت</a:t>
            </a:r>
          </a:p>
          <a:p>
            <a:pPr marL="0" indent="0" algn="r" rtl="1">
              <a:buNone/>
            </a:pPr>
            <a:r>
              <a:rPr lang="fa-IR" dirty="0"/>
              <a:t>محصول، در اختیار شما قرار می دهند. </a:t>
            </a:r>
            <a:endParaRPr lang="fa-IR" dirty="0" smtClean="0"/>
          </a:p>
          <a:p>
            <a:pPr marL="0" indent="0" algn="r" rtl="1">
              <a:buNone/>
            </a:pPr>
            <a:r>
              <a:rPr lang="fa-IR" dirty="0" smtClean="0"/>
              <a:t>قیمت </a:t>
            </a:r>
            <a:r>
              <a:rPr lang="fa-IR" dirty="0"/>
              <a:t>کالای مورد نظر شما، با </a:t>
            </a:r>
            <a:r>
              <a:rPr lang="fa-IR" dirty="0" smtClean="0"/>
              <a:t>موجودی</a:t>
            </a:r>
            <a:r>
              <a:rPr lang="fa-IR" dirty="0"/>
              <a:t> </a:t>
            </a:r>
            <a:r>
              <a:rPr lang="fa-IR" dirty="0" smtClean="0"/>
              <a:t>کارت </a:t>
            </a:r>
            <a:r>
              <a:rPr lang="fa-IR" dirty="0"/>
              <a:t>هوشمند</a:t>
            </a:r>
            <a:r>
              <a:rPr lang="en-US" dirty="0"/>
              <a:t> </a:t>
            </a:r>
            <a:r>
              <a:rPr lang="fa-IR" dirty="0"/>
              <a:t>تان (یا کارت اعتباری ) تطبیق داده شده و دستوری صادر می شود </a:t>
            </a:r>
            <a:r>
              <a:rPr lang="fa-IR" dirty="0" smtClean="0"/>
              <a:t>که محصول </a:t>
            </a:r>
            <a:r>
              <a:rPr lang="fa-IR" dirty="0"/>
              <a:t>منتخب شما به صندوق دار فرستاده شود . </a:t>
            </a:r>
            <a:endParaRPr lang="fa-IR" dirty="0" smtClean="0"/>
          </a:p>
          <a:p>
            <a:pPr marL="0" indent="0" algn="r" rtl="1">
              <a:buNone/>
            </a:pPr>
            <a:r>
              <a:rPr lang="fa-IR" dirty="0" smtClean="0"/>
              <a:t>هنگامی </a:t>
            </a:r>
            <a:r>
              <a:rPr lang="fa-IR" dirty="0"/>
              <a:t>که شما به </a:t>
            </a:r>
            <a:r>
              <a:rPr lang="fa-IR" dirty="0" smtClean="0"/>
              <a:t>صندوق می </a:t>
            </a:r>
            <a:r>
              <a:rPr lang="fa-IR" dirty="0"/>
              <a:t>رسید، صورت حساب و اقلام خریدتان، آماده هستند.</a:t>
            </a:r>
            <a:endParaRPr lang="en-US" dirty="0"/>
          </a:p>
          <a:p>
            <a:pPr algn="r"/>
            <a:endParaRPr lang="en-US" dirty="0"/>
          </a:p>
        </p:txBody>
      </p:sp>
    </p:spTree>
    <p:extLst>
      <p:ext uri="{BB962C8B-B14F-4D97-AF65-F5344CB8AC3E}">
        <p14:creationId xmlns:p14="http://schemas.microsoft.com/office/powerpoint/2010/main" val="31612754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atin typeface="Adobe Arabic" pitchFamily="18" charset="-78"/>
                <a:cs typeface="Adobe Arabic" pitchFamily="18" charset="-78"/>
              </a:rPr>
              <a:t>کیوسک اطلاعات و سیستم های ویدیویی</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normAutofit fontScale="92500"/>
          </a:bodyPr>
          <a:lstStyle/>
          <a:p>
            <a:pPr algn="r" rtl="1">
              <a:buClr>
                <a:schemeClr val="accent2"/>
              </a:buClr>
              <a:buFont typeface="Arial" pitchFamily="34" charset="0"/>
              <a:buChar char="•"/>
            </a:pPr>
            <a:r>
              <a:rPr lang="fa-IR" sz="2800" dirty="0"/>
              <a:t>گزینه دیگر برای جایگزینی </a:t>
            </a:r>
            <a:r>
              <a:rPr lang="fa-IR" sz="2800" dirty="0" smtClean="0"/>
              <a:t>کامپیوترهای </a:t>
            </a:r>
            <a:r>
              <a:rPr lang="fa-IR" sz="2800" dirty="0"/>
              <a:t>همراه، کیوسک اطلاعات </a:t>
            </a:r>
            <a:r>
              <a:rPr lang="fa-IR" sz="2800" dirty="0" smtClean="0"/>
              <a:t>است. </a:t>
            </a:r>
            <a:r>
              <a:rPr lang="fa-IR" sz="2800" dirty="0"/>
              <a:t>این</a:t>
            </a:r>
            <a:r>
              <a:rPr lang="en-US" sz="2800" dirty="0"/>
              <a:t> </a:t>
            </a:r>
            <a:r>
              <a:rPr lang="fa-IR" sz="2800" dirty="0"/>
              <a:t>کیوسک ها مشتریان را قادر می سازند، کاتالوگهای فروشگاه ها را ببینند، محصولات</a:t>
            </a:r>
            <a:r>
              <a:rPr lang="en-US" sz="2800" dirty="0"/>
              <a:t> </a:t>
            </a:r>
            <a:r>
              <a:rPr lang="fa-IR" sz="2800" dirty="0"/>
              <a:t>مورد نظر خود را جستجو کرده و حتی قیمت ها را با قیمت های ارائه شده توسط رقبا</a:t>
            </a:r>
            <a:r>
              <a:rPr lang="en-US" sz="2800" dirty="0"/>
              <a:t> </a:t>
            </a:r>
            <a:r>
              <a:rPr lang="fa-IR" sz="2800" dirty="0"/>
              <a:t>مقایسه نمایند . </a:t>
            </a:r>
          </a:p>
          <a:p>
            <a:pPr algn="r" rtl="1">
              <a:buFont typeface="Arial" pitchFamily="34" charset="0"/>
              <a:buChar char="•"/>
            </a:pPr>
            <a:endParaRPr lang="en-US" sz="2800" dirty="0"/>
          </a:p>
          <a:p>
            <a:pPr algn="r" rtl="1">
              <a:buClr>
                <a:schemeClr val="accent2"/>
              </a:buClr>
              <a:buFont typeface="Arial" pitchFamily="34" charset="0"/>
              <a:buChar char="•"/>
            </a:pPr>
            <a:r>
              <a:rPr lang="fa-IR" sz="2800" dirty="0"/>
              <a:t>سیستم های ویدئویی، تعداد خریداران را شمار ش کرده و موقعیت مکانی آنها را درفروشگاه ردیابی می کنند. این سیستم ها ماهیتاً سیستم های امنیتی نیستند، بلکه هدف</a:t>
            </a:r>
            <a:r>
              <a:rPr lang="en-US" sz="2800" dirty="0"/>
              <a:t> </a:t>
            </a:r>
            <a:r>
              <a:rPr lang="fa-IR" sz="2800" dirty="0"/>
              <a:t>آنها جمع آوری اطلاعاتی در مورد الگوی خرید مشتریان است .از آن در تشخیص زمان اوج شلوغی فروشگاه ، برای زمان بندی کار کارکنان، نیز استفاده می شود.</a:t>
            </a:r>
            <a:endParaRPr lang="en-US" sz="2800" dirty="0"/>
          </a:p>
          <a:p>
            <a:pPr algn="r" rtl="1"/>
            <a:endParaRPr lang="en-US" sz="2800" dirty="0"/>
          </a:p>
          <a:p>
            <a:pPr algn="r" rtl="1"/>
            <a:endParaRPr lang="en-US" sz="2800" dirty="0"/>
          </a:p>
          <a:p>
            <a:pPr algn="r" rtl="1"/>
            <a:endParaRPr lang="en-US" sz="2800" dirty="0"/>
          </a:p>
          <a:p>
            <a:pPr algn="r" rtl="1"/>
            <a:endParaRPr lang="en-US" sz="2800" dirty="0"/>
          </a:p>
          <a:p>
            <a:endParaRPr lang="en-US" dirty="0"/>
          </a:p>
        </p:txBody>
      </p:sp>
    </p:spTree>
    <p:extLst>
      <p:ext uri="{BB962C8B-B14F-4D97-AF65-F5344CB8AC3E}">
        <p14:creationId xmlns:p14="http://schemas.microsoft.com/office/powerpoint/2010/main" val="39687117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t>RFID</a:t>
            </a:r>
          </a:p>
        </p:txBody>
      </p:sp>
      <p:sp>
        <p:nvSpPr>
          <p:cNvPr id="3" name="Content Placeholder 2"/>
          <p:cNvSpPr>
            <a:spLocks noGrp="1"/>
          </p:cNvSpPr>
          <p:nvPr>
            <p:ph idx="1"/>
          </p:nvPr>
        </p:nvSpPr>
        <p:spPr/>
        <p:txBody>
          <a:bodyPr>
            <a:normAutofit/>
          </a:bodyPr>
          <a:lstStyle/>
          <a:p>
            <a:pPr algn="r" rtl="1">
              <a:lnSpc>
                <a:spcPct val="150000"/>
              </a:lnSpc>
              <a:buClr>
                <a:schemeClr val="accent2"/>
              </a:buClr>
              <a:buFont typeface="Arial" pitchFamily="34" charset="0"/>
              <a:buChar char="•"/>
            </a:pPr>
            <a:r>
              <a:rPr lang="fa-IR" sz="2800" dirty="0"/>
              <a:t>شرکت اکسُن موبایل اسپیدپَس به مشتریان امکان پر کردن باک خودرو را با حرکت دادن برگه حاوی بر چسب </a:t>
            </a:r>
            <a:r>
              <a:rPr lang="en-US" sz="2800" dirty="0"/>
              <a:t>RFID </a:t>
            </a:r>
            <a:r>
              <a:rPr lang="fa-IR" sz="2800" dirty="0"/>
              <a:t>در مقابل حسگر پمپ بنزین، می دهد . سپس </a:t>
            </a:r>
            <a:r>
              <a:rPr lang="en-US" sz="2800" dirty="0"/>
              <a:t>RFID</a:t>
            </a:r>
            <a:r>
              <a:rPr lang="fa-IR" sz="2800" dirty="0"/>
              <a:t> فرایند تأیید را آغاز نموده و مبلغ خرید از کارت اعتباری شما، کسرمی گردد. دیگر لازم نیست مشتریان کارت اعتباری شان را با خود حمل نمایند.</a:t>
            </a:r>
          </a:p>
          <a:p>
            <a:pPr algn="r" rtl="1">
              <a:lnSpc>
                <a:spcPct val="150000"/>
              </a:lnSpc>
              <a:buClr>
                <a:schemeClr val="accent2"/>
              </a:buClr>
              <a:buFont typeface="Arial" pitchFamily="34" charset="0"/>
              <a:buChar char="•"/>
            </a:pPr>
            <a:endParaRPr lang="en-US" sz="2800" dirty="0"/>
          </a:p>
        </p:txBody>
      </p:sp>
    </p:spTree>
    <p:extLst>
      <p:ext uri="{BB962C8B-B14F-4D97-AF65-F5344CB8AC3E}">
        <p14:creationId xmlns:p14="http://schemas.microsoft.com/office/powerpoint/2010/main" val="24450806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atin typeface="Adobe Arabic" pitchFamily="18" charset="-78"/>
                <a:cs typeface="Adobe Arabic" pitchFamily="18" charset="-78"/>
              </a:rPr>
              <a:t>مدیریت کانالهای توزیع</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normAutofit fontScale="92500"/>
          </a:bodyPr>
          <a:lstStyle/>
          <a:p>
            <a:pPr algn="r" rtl="1">
              <a:lnSpc>
                <a:spcPct val="150000"/>
              </a:lnSpc>
            </a:pPr>
            <a:r>
              <a:rPr lang="fa-IR" dirty="0"/>
              <a:t>از آنجا که تنها سرعت و دقت در زمان تحویل کالا،رضایت مشتری را جلب کرده و به کسب و کار دوام می بخشد، شرکت ها ناچارند محصولات را در هنگام عبور ا ز کانال توزیع، ردیابی نموده و زیر نظر بگیرند . شرکت ها با استفاده از</a:t>
            </a:r>
            <a:r>
              <a:rPr lang="en-US" dirty="0"/>
              <a:t>GPS</a:t>
            </a:r>
            <a:r>
              <a:rPr lang="fa-IR" dirty="0"/>
              <a:t> کامیون ها و هواپیماهای خود را ردیابی می کنند و با اسکن کردن بسته ها، از جای آنها مطلع می شوند. بعضی از شرکت های حمل و نقل، با استفاده از سیستم های مبتنی بر وب، به مشتریان این امکان را می دهند که خودشان موقعیت بسته ها را ردیابی کنند</a:t>
            </a:r>
            <a:endParaRPr lang="en-US" dirty="0"/>
          </a:p>
          <a:p>
            <a:pPr algn="r" rtl="1">
              <a:lnSpc>
                <a:spcPct val="150000"/>
              </a:lnSpc>
            </a:pPr>
            <a:endParaRPr lang="en-US" dirty="0"/>
          </a:p>
        </p:txBody>
      </p:sp>
    </p:spTree>
    <p:extLst>
      <p:ext uri="{BB962C8B-B14F-4D97-AF65-F5344CB8AC3E}">
        <p14:creationId xmlns:p14="http://schemas.microsoft.com/office/powerpoint/2010/main" val="21820591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219200"/>
            <a:ext cx="8229600" cy="1143000"/>
          </a:xfrm>
        </p:spPr>
        <p:txBody>
          <a:bodyPr>
            <a:normAutofit fontScale="90000"/>
          </a:bodyPr>
          <a:lstStyle/>
          <a:p>
            <a:pPr algn="r"/>
            <a:r>
              <a:rPr lang="fa-IR" sz="5400" dirty="0" smtClean="0">
                <a:latin typeface="Adobe Arabic" pitchFamily="18" charset="-78"/>
                <a:cs typeface="Adobe Arabic" pitchFamily="18" charset="-78"/>
              </a:rPr>
              <a:t>     سیستمهای </a:t>
            </a:r>
            <a:r>
              <a:rPr lang="fa-IR" sz="5400" dirty="0">
                <a:latin typeface="Adobe Arabic" pitchFamily="18" charset="-78"/>
                <a:cs typeface="Adobe Arabic" pitchFamily="18" charset="-78"/>
              </a:rPr>
              <a:t>کانالی در بازاریابی</a:t>
            </a:r>
            <a:br>
              <a:rPr lang="fa-IR" sz="5400" dirty="0">
                <a:latin typeface="Adobe Arabic" pitchFamily="18" charset="-78"/>
                <a:cs typeface="Adobe Arabic" pitchFamily="18" charset="-78"/>
              </a:rPr>
            </a:br>
            <a:endParaRPr lang="en-US" dirty="0"/>
          </a:p>
        </p:txBody>
      </p:sp>
      <p:sp>
        <p:nvSpPr>
          <p:cNvPr id="4" name="TextBox 3"/>
          <p:cNvSpPr txBox="1"/>
          <p:nvPr/>
        </p:nvSpPr>
        <p:spPr>
          <a:xfrm>
            <a:off x="685800" y="1981200"/>
            <a:ext cx="8001000" cy="2015936"/>
          </a:xfrm>
          <a:prstGeom prst="rect">
            <a:avLst/>
          </a:prstGeom>
          <a:noFill/>
        </p:spPr>
        <p:txBody>
          <a:bodyPr wrap="square" rtlCol="0">
            <a:spAutoFit/>
          </a:bodyPr>
          <a:lstStyle/>
          <a:p>
            <a:pPr algn="r" rtl="1"/>
            <a:r>
              <a:rPr lang="fa-IR" sz="2500" dirty="0">
                <a:solidFill>
                  <a:schemeClr val="tx2"/>
                </a:solidFill>
              </a:rPr>
              <a:t>تعریف</a:t>
            </a:r>
            <a:r>
              <a:rPr lang="fa-IR" sz="2500" dirty="0"/>
              <a:t>: تمام سیستم های فعال در فرایند رساندن یک محصول یا خدمت به مشتری هستند و با تمام نیازهای مشتریان سر و کار دارند .</a:t>
            </a:r>
            <a:endParaRPr lang="en-US" sz="2500" dirty="0"/>
          </a:p>
          <a:p>
            <a:pPr algn="r" rtl="1"/>
            <a:endParaRPr lang="fa-IR" sz="2500" dirty="0"/>
          </a:p>
          <a:p>
            <a:pPr algn="r" rtl="1"/>
            <a:r>
              <a:rPr lang="fa-IR" sz="2500" dirty="0">
                <a:solidFill>
                  <a:schemeClr val="tx2"/>
                </a:solidFill>
              </a:rPr>
              <a:t>تقسیم</a:t>
            </a:r>
            <a:r>
              <a:rPr lang="fa-IR" sz="2500" dirty="0"/>
              <a:t> </a:t>
            </a:r>
            <a:r>
              <a:rPr lang="fa-IR" sz="2500" dirty="0">
                <a:solidFill>
                  <a:schemeClr val="tx2"/>
                </a:solidFill>
              </a:rPr>
              <a:t>بندی</a:t>
            </a:r>
            <a:r>
              <a:rPr lang="fa-IR" sz="2500" dirty="0"/>
              <a:t>: پیچیدگی سیستم های کانالی در شش سیستم عمده بازاریابی به هم وابسته هستند</a:t>
            </a:r>
            <a:r>
              <a:rPr lang="en-US" sz="2500"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6263" y="4038599"/>
            <a:ext cx="3960074" cy="228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027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normAutofit/>
          </a:bodyPr>
          <a:lstStyle/>
          <a:p>
            <a:r>
              <a:rPr lang="fa-IR" sz="5400" dirty="0">
                <a:latin typeface="Adobe Arabic" pitchFamily="18" charset="-78"/>
                <a:cs typeface="Adobe Arabic" pitchFamily="18" charset="-78"/>
              </a:rPr>
              <a:t>اهمیت یکپارچگی سیستمهای کانالی </a:t>
            </a:r>
            <a:endParaRPr lang="en-US" dirty="0"/>
          </a:p>
        </p:txBody>
      </p:sp>
      <p:sp>
        <p:nvSpPr>
          <p:cNvPr id="4" name="TextBox 3"/>
          <p:cNvSpPr txBox="1"/>
          <p:nvPr/>
        </p:nvSpPr>
        <p:spPr>
          <a:xfrm>
            <a:off x="609600" y="2057399"/>
            <a:ext cx="8153400" cy="4401205"/>
          </a:xfrm>
          <a:prstGeom prst="rect">
            <a:avLst/>
          </a:prstGeom>
          <a:noFill/>
        </p:spPr>
        <p:txBody>
          <a:bodyPr wrap="square" rtlCol="0">
            <a:spAutoFit/>
          </a:bodyPr>
          <a:lstStyle/>
          <a:p>
            <a:pPr algn="r" rtl="1"/>
            <a:r>
              <a:rPr lang="fa-IR" sz="2700" dirty="0">
                <a:solidFill>
                  <a:schemeClr val="tx2"/>
                </a:solidFill>
              </a:rPr>
              <a:t>یکپارچگی</a:t>
            </a:r>
            <a:r>
              <a:rPr lang="fa-IR" sz="2700" dirty="0"/>
              <a:t>: سیستم های کانالی می توانند فعالیت های بازاریابی، فروش، تدارکات، آزمایش وتحویل و سایر فعالیت ها را با هم ارتباط داده و تغییر شکل دهند . افزایش قدرت سازمان در بازار از یکپارچه سازی سیستم های کانالی با حوزه های کارکردی سازمان، ناشی می شود .</a:t>
            </a:r>
          </a:p>
          <a:p>
            <a:pPr algn="r" rtl="1"/>
            <a:endParaRPr lang="fa-IR" sz="2700" dirty="0"/>
          </a:p>
          <a:p>
            <a:pPr algn="r" rtl="1"/>
            <a:r>
              <a:rPr lang="fa-IR" sz="2700" dirty="0">
                <a:solidFill>
                  <a:schemeClr val="tx2"/>
                </a:solidFill>
              </a:rPr>
              <a:t>تاثیرگذاری</a:t>
            </a:r>
            <a:r>
              <a:rPr lang="fa-IR" sz="2700" dirty="0"/>
              <a:t>: مشکل اینجاست که تغییر در هرکدام از کانال ها می تواند بر سایر کانال ها تأثیر بگذارد .</a:t>
            </a:r>
          </a:p>
          <a:p>
            <a:pPr algn="r" rtl="1"/>
            <a:endParaRPr lang="fa-IR" sz="2700" dirty="0"/>
          </a:p>
          <a:p>
            <a:pPr algn="r" rtl="1"/>
            <a:r>
              <a:rPr lang="fa-IR" sz="2700" dirty="0">
                <a:solidFill>
                  <a:schemeClr val="tx2"/>
                </a:solidFill>
              </a:rPr>
              <a:t>نتیجه</a:t>
            </a:r>
            <a:r>
              <a:rPr lang="fa-IR" sz="2700" dirty="0"/>
              <a:t>: بنابراین، سیستم های اطلاعات پشتیبانی باید با یکدیگر هماهنگ و حتی یکپارچه شوند.</a:t>
            </a:r>
          </a:p>
        </p:txBody>
      </p:sp>
    </p:spTree>
    <p:extLst>
      <p:ext uri="{BB962C8B-B14F-4D97-AF65-F5344CB8AC3E}">
        <p14:creationId xmlns:p14="http://schemas.microsoft.com/office/powerpoint/2010/main" val="15900491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algn="r" rtl="1"/>
            <a:r>
              <a:rPr lang="fa-IR" sz="4800" dirty="0">
                <a:latin typeface="Adobe Arabic" pitchFamily="18" charset="-78"/>
                <a:cs typeface="Adobe Arabic" pitchFamily="18" charset="-78"/>
              </a:rPr>
              <a:t>تقسیم بندی سیستمهای کانالی :</a:t>
            </a:r>
            <a:endParaRPr lang="en-US" dirty="0"/>
          </a:p>
        </p:txBody>
      </p:sp>
      <p:sp>
        <p:nvSpPr>
          <p:cNvPr id="4" name="Content Placeholder 3"/>
          <p:cNvSpPr txBox="1">
            <a:spLocks noGrp="1"/>
          </p:cNvSpPr>
          <p:nvPr>
            <p:ph idx="1"/>
          </p:nvPr>
        </p:nvSpPr>
        <p:spPr>
          <a:xfrm>
            <a:off x="457200" y="2468880"/>
            <a:ext cx="8229600" cy="1975926"/>
          </a:xfrm>
          <a:prstGeom prst="rect">
            <a:avLst/>
          </a:prstGeom>
          <a:noFill/>
        </p:spPr>
        <p:txBody>
          <a:bodyPr wrap="square" rtlCol="0">
            <a:spAutoFit/>
          </a:bodyPr>
          <a:lstStyle/>
          <a:p>
            <a:pPr algn="r" rtl="1"/>
            <a:r>
              <a:rPr lang="fa-IR" sz="3600" dirty="0"/>
              <a:t>1- روابط با مشتری (حق با مشتری است)</a:t>
            </a:r>
          </a:p>
          <a:p>
            <a:pPr algn="r" rtl="1"/>
            <a:r>
              <a:rPr lang="fa-IR" sz="3600" dirty="0"/>
              <a:t>2- کانال های توزیع و نوآوری های داخل</a:t>
            </a:r>
          </a:p>
          <a:p>
            <a:pPr algn="r" rtl="1"/>
            <a:r>
              <a:rPr lang="fa-IR" sz="3600" dirty="0"/>
              <a:t>3- فروشگاه، مدیریت بازاریابی</a:t>
            </a:r>
            <a:endParaRPr lang="en-US" sz="3600" dirty="0"/>
          </a:p>
        </p:txBody>
      </p:sp>
    </p:spTree>
    <p:extLst>
      <p:ext uri="{BB962C8B-B14F-4D97-AF65-F5344CB8AC3E}">
        <p14:creationId xmlns:p14="http://schemas.microsoft.com/office/powerpoint/2010/main" val="14731664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algn="r" rtl="1"/>
            <a:r>
              <a:rPr lang="fa-IR" sz="5400" dirty="0">
                <a:latin typeface="Adobe Arabic" pitchFamily="18" charset="-78"/>
                <a:cs typeface="Adobe Arabic" pitchFamily="18" charset="-78"/>
              </a:rPr>
              <a:t>حق با مشتری هست</a:t>
            </a:r>
            <a:endParaRPr lang="en-US" b="1" dirty="0"/>
          </a:p>
        </p:txBody>
      </p:sp>
      <p:sp>
        <p:nvSpPr>
          <p:cNvPr id="3" name="Content Placeholder 2"/>
          <p:cNvSpPr>
            <a:spLocks noGrp="1"/>
          </p:cNvSpPr>
          <p:nvPr>
            <p:ph idx="1"/>
          </p:nvPr>
        </p:nvSpPr>
        <p:spPr>
          <a:xfrm>
            <a:off x="457200" y="2468880"/>
            <a:ext cx="8229600" cy="4389120"/>
          </a:xfrm>
        </p:spPr>
        <p:txBody>
          <a:bodyPr>
            <a:normAutofit fontScale="92500"/>
          </a:bodyPr>
          <a:lstStyle/>
          <a:p>
            <a:pPr algn="r" rtl="1"/>
            <a:r>
              <a:rPr lang="fa-IR" dirty="0">
                <a:solidFill>
                  <a:schemeClr val="tx2"/>
                </a:solidFill>
              </a:rPr>
              <a:t>مشتری</a:t>
            </a:r>
            <a:r>
              <a:rPr lang="fa-IR" dirty="0"/>
              <a:t> </a:t>
            </a:r>
            <a:r>
              <a:rPr lang="fa-IR" dirty="0">
                <a:solidFill>
                  <a:schemeClr val="tx2"/>
                </a:solidFill>
              </a:rPr>
              <a:t>عضوی</a:t>
            </a:r>
            <a:r>
              <a:rPr lang="fa-IR" dirty="0"/>
              <a:t> </a:t>
            </a:r>
            <a:r>
              <a:rPr lang="fa-IR" dirty="0">
                <a:solidFill>
                  <a:schemeClr val="tx2"/>
                </a:solidFill>
              </a:rPr>
              <a:t>از</a:t>
            </a:r>
            <a:r>
              <a:rPr lang="fa-IR" dirty="0"/>
              <a:t> </a:t>
            </a:r>
            <a:r>
              <a:rPr lang="fa-IR" dirty="0">
                <a:solidFill>
                  <a:schemeClr val="tx2"/>
                </a:solidFill>
              </a:rPr>
              <a:t>خانواده</a:t>
            </a:r>
            <a:r>
              <a:rPr lang="fa-IR" dirty="0"/>
              <a:t>: امروزه برای شرکت ها بسیار ضروری است که مشتریان خود را شناخته و با آنها مانند افراد یک خانواده اشرافی رفتار کنند .</a:t>
            </a:r>
          </a:p>
          <a:p>
            <a:pPr algn="r" rtl="1"/>
            <a:endParaRPr lang="fa-IR" dirty="0"/>
          </a:p>
          <a:p>
            <a:pPr algn="r" rtl="1"/>
            <a:r>
              <a:rPr lang="fa-IR" dirty="0"/>
              <a:t> </a:t>
            </a:r>
            <a:r>
              <a:rPr lang="fa-IR" dirty="0">
                <a:solidFill>
                  <a:schemeClr val="tx2"/>
                </a:solidFill>
              </a:rPr>
              <a:t>نوآوری</a:t>
            </a:r>
            <a:r>
              <a:rPr lang="fa-IR" dirty="0"/>
              <a:t>: محصولات و خدمات نو و ابداعی، تبلیغات موفق، سفارشی کردن و خدمات در سطح بین المللی به مشتریان، برای سازمان ها لازم است.</a:t>
            </a:r>
          </a:p>
          <a:p>
            <a:pPr algn="r" rtl="1"/>
            <a:endParaRPr lang="fa-IR" dirty="0"/>
          </a:p>
          <a:p>
            <a:pPr algn="r" rtl="1"/>
            <a:r>
              <a:rPr lang="fa-IR" dirty="0">
                <a:solidFill>
                  <a:schemeClr val="tx2"/>
                </a:solidFill>
              </a:rPr>
              <a:t>مشورت</a:t>
            </a:r>
            <a:r>
              <a:rPr lang="fa-IR" dirty="0"/>
              <a:t>: مشورت با مشتری و رفع اشکالات سازمان اهمیت دارد.</a:t>
            </a:r>
          </a:p>
          <a:p>
            <a:pPr algn="r" rtl="1"/>
            <a:endParaRPr lang="fa-IR" dirty="0"/>
          </a:p>
          <a:p>
            <a:pPr algn="r" rtl="1"/>
            <a:r>
              <a:rPr lang="fa-IR" dirty="0">
                <a:solidFill>
                  <a:schemeClr val="tx2"/>
                </a:solidFill>
              </a:rPr>
              <a:t>رضایت</a:t>
            </a:r>
            <a:r>
              <a:rPr lang="fa-IR" dirty="0"/>
              <a:t>: در کل رضایت مشتری موجب اعتبار برای سازمان است.</a:t>
            </a:r>
            <a:endParaRPr lang="en-US" dirty="0"/>
          </a:p>
        </p:txBody>
      </p:sp>
    </p:spTree>
    <p:extLst>
      <p:ext uri="{BB962C8B-B14F-4D97-AF65-F5344CB8AC3E}">
        <p14:creationId xmlns:p14="http://schemas.microsoft.com/office/powerpoint/2010/main" val="18383160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Adobe Arabic" pitchFamily="18" charset="-78"/>
              <a:cs typeface="Adobe Arabic"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10818"/>
          </a:xfrm>
          <a:prstGeom prst="rect">
            <a:avLst/>
          </a:prstGeom>
        </p:spPr>
      </p:pic>
    </p:spTree>
    <p:extLst>
      <p:ext uri="{BB962C8B-B14F-4D97-AF65-F5344CB8AC3E}">
        <p14:creationId xmlns:p14="http://schemas.microsoft.com/office/powerpoint/2010/main" val="25239001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r" rtl="1"/>
            <a:r>
              <a:rPr lang="fa-IR" sz="4400" dirty="0">
                <a:latin typeface="Adobe Arabic" pitchFamily="18" charset="-78"/>
                <a:cs typeface="Adobe Arabic" pitchFamily="18" charset="-78"/>
              </a:rPr>
              <a:t>تحلیل مشخصات مشتری :</a:t>
            </a:r>
            <a:endParaRPr lang="en-US" sz="4400" dirty="0">
              <a:latin typeface="Adobe Arabic" pitchFamily="18" charset="-78"/>
              <a:cs typeface="Adobe Arabic" pitchFamily="18" charset="-78"/>
            </a:endParaRPr>
          </a:p>
        </p:txBody>
      </p:sp>
      <p:sp>
        <p:nvSpPr>
          <p:cNvPr id="3" name="Content Placeholder 2"/>
          <p:cNvSpPr>
            <a:spLocks noGrp="1"/>
          </p:cNvSpPr>
          <p:nvPr>
            <p:ph idx="1"/>
          </p:nvPr>
        </p:nvSpPr>
        <p:spPr>
          <a:xfrm>
            <a:off x="228600" y="2286000"/>
            <a:ext cx="8763000" cy="4389120"/>
          </a:xfrm>
        </p:spPr>
        <p:txBody>
          <a:bodyPr>
            <a:normAutofit/>
          </a:bodyPr>
          <a:lstStyle/>
          <a:p>
            <a:pPr algn="r" rtl="1"/>
            <a:r>
              <a:rPr lang="fa-IR" dirty="0">
                <a:solidFill>
                  <a:schemeClr val="tx2"/>
                </a:solidFill>
              </a:rPr>
              <a:t>خریدار</a:t>
            </a:r>
            <a:r>
              <a:rPr lang="fa-IR" dirty="0"/>
              <a:t> </a:t>
            </a:r>
            <a:r>
              <a:rPr lang="fa-IR" dirty="0">
                <a:solidFill>
                  <a:schemeClr val="tx2"/>
                </a:solidFill>
              </a:rPr>
              <a:t>کیست</a:t>
            </a:r>
            <a:r>
              <a:rPr lang="fa-IR" dirty="0"/>
              <a:t>؟ اطلاعات مربوط به مشتریان موجود و بالقوه ، عاملی حیاتی برای موفقیت است . </a:t>
            </a:r>
          </a:p>
          <a:p>
            <a:pPr algn="r" rtl="1"/>
            <a:r>
              <a:rPr lang="fa-IR" dirty="0">
                <a:solidFill>
                  <a:schemeClr val="tx2"/>
                </a:solidFill>
              </a:rPr>
              <a:t>سیستمهای</a:t>
            </a:r>
            <a:r>
              <a:rPr lang="fa-IR" dirty="0"/>
              <a:t> </a:t>
            </a:r>
            <a:r>
              <a:rPr lang="fa-IR" dirty="0">
                <a:solidFill>
                  <a:schemeClr val="tx2"/>
                </a:solidFill>
              </a:rPr>
              <a:t>اطلاعاتی</a:t>
            </a:r>
            <a:r>
              <a:rPr lang="fa-IR" dirty="0"/>
              <a:t>: سیستم های اطلاعات پیچیده ای به منظور جمع آوری داده های مشتریان، اطلاعات جمعیت شناختی آنها (سن، جنسیت و سطح درآمد) وترجیحاتشان، توسعه یافته اند. </a:t>
            </a:r>
          </a:p>
          <a:p>
            <a:pPr algn="r" rtl="1"/>
            <a:r>
              <a:rPr lang="fa-IR" dirty="0">
                <a:solidFill>
                  <a:schemeClr val="tx2"/>
                </a:solidFill>
              </a:rPr>
              <a:t>برای مثال</a:t>
            </a:r>
            <a:r>
              <a:rPr lang="fa-IR" dirty="0"/>
              <a:t>: فعالیت های خریداران در داخل فروشگاه می تواند کنترل شده و سپس برای چیدمان بهتر فروشگاه و برنامه زمان بندی مناسب تر کارکنان، تحلیل گردد.</a:t>
            </a:r>
            <a:endParaRPr lang="en-US" dirty="0"/>
          </a:p>
        </p:txBody>
      </p:sp>
    </p:spTree>
    <p:extLst>
      <p:ext uri="{BB962C8B-B14F-4D97-AF65-F5344CB8AC3E}">
        <p14:creationId xmlns:p14="http://schemas.microsoft.com/office/powerpoint/2010/main" val="32401629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algn="r" rtl="1"/>
            <a:r>
              <a:rPr lang="fa-IR" sz="4800" dirty="0"/>
              <a:t>نقش فناوری اطلاعات در بازاریابی :</a:t>
            </a:r>
            <a:endParaRPr lang="en-US" sz="4800" dirty="0"/>
          </a:p>
        </p:txBody>
      </p:sp>
      <p:sp>
        <p:nvSpPr>
          <p:cNvPr id="3" name="Content Placeholder 2"/>
          <p:cNvSpPr>
            <a:spLocks noGrp="1"/>
          </p:cNvSpPr>
          <p:nvPr>
            <p:ph idx="1"/>
          </p:nvPr>
        </p:nvSpPr>
        <p:spPr>
          <a:xfrm>
            <a:off x="381000" y="2468880"/>
            <a:ext cx="8229600" cy="4389120"/>
          </a:xfrm>
        </p:spPr>
        <p:txBody>
          <a:bodyPr>
            <a:normAutofit/>
          </a:bodyPr>
          <a:lstStyle/>
          <a:p>
            <a:pPr algn="r" rtl="1"/>
            <a:r>
              <a:rPr lang="fa-IR" sz="2400" dirty="0">
                <a:solidFill>
                  <a:schemeClr val="tx2"/>
                </a:solidFill>
              </a:rPr>
              <a:t>جمع</a:t>
            </a:r>
            <a:r>
              <a:rPr lang="fa-IR" sz="2400" dirty="0"/>
              <a:t> </a:t>
            </a:r>
            <a:r>
              <a:rPr lang="fa-IR" sz="2400" dirty="0">
                <a:solidFill>
                  <a:schemeClr val="tx2"/>
                </a:solidFill>
              </a:rPr>
              <a:t>آوری</a:t>
            </a:r>
            <a:r>
              <a:rPr lang="fa-IR" sz="2400" dirty="0"/>
              <a:t> </a:t>
            </a:r>
            <a:r>
              <a:rPr lang="fa-IR" sz="2400" dirty="0">
                <a:solidFill>
                  <a:schemeClr val="tx2"/>
                </a:solidFill>
              </a:rPr>
              <a:t>اطلاعات</a:t>
            </a:r>
            <a:r>
              <a:rPr lang="fa-IR" sz="2400" dirty="0"/>
              <a:t>: همۀ شرکت ها باید بدانند مشتریانشان چه کسانی هستند و فناوری اطلاعات می تواند به تشکیل پایگاه های داده اطلاعات مشتریان بالفعل و بالقوه، کمک کند . </a:t>
            </a:r>
          </a:p>
          <a:p>
            <a:pPr algn="r" rtl="1"/>
            <a:r>
              <a:rPr lang="fa-IR" sz="2400" dirty="0">
                <a:solidFill>
                  <a:schemeClr val="tx2"/>
                </a:solidFill>
              </a:rPr>
              <a:t>تحلیل</a:t>
            </a:r>
            <a:r>
              <a:rPr lang="fa-IR" sz="2400" dirty="0"/>
              <a:t> </a:t>
            </a:r>
            <a:r>
              <a:rPr lang="fa-IR" sz="2400" dirty="0">
                <a:solidFill>
                  <a:schemeClr val="tx2"/>
                </a:solidFill>
              </a:rPr>
              <a:t>و</a:t>
            </a:r>
            <a:r>
              <a:rPr lang="fa-IR" sz="2400" dirty="0"/>
              <a:t> </a:t>
            </a:r>
            <a:r>
              <a:rPr lang="fa-IR" sz="2400" dirty="0">
                <a:solidFill>
                  <a:schemeClr val="tx2"/>
                </a:solidFill>
              </a:rPr>
              <a:t>بررسی</a:t>
            </a:r>
            <a:r>
              <a:rPr lang="fa-IR" sz="2400" dirty="0"/>
              <a:t> </a:t>
            </a:r>
            <a:r>
              <a:rPr lang="fa-IR" sz="2400" dirty="0">
                <a:solidFill>
                  <a:schemeClr val="tx2"/>
                </a:solidFill>
              </a:rPr>
              <a:t>خرید</a:t>
            </a:r>
            <a:r>
              <a:rPr lang="fa-IR" sz="2400" dirty="0"/>
              <a:t>: امروزه می توان لیست ها را از منابع مختلف خریداری نموده و آنها را به صورت الکترونیکی ادغام کرد . سپس لیست های مشتریان بالقوه تجزیه و تحلیل شده و به هر شکل دلخواه برای پست مستقیم، پست الکترونیکی و یا بازاریابی راه دور تحلیل و دسته بندی می شوند.</a:t>
            </a:r>
          </a:p>
          <a:p>
            <a:pPr algn="r" rtl="1"/>
            <a:r>
              <a:rPr lang="fa-IR" sz="2400" dirty="0">
                <a:solidFill>
                  <a:schemeClr val="tx2"/>
                </a:solidFill>
              </a:rPr>
              <a:t>ذخیره</a:t>
            </a:r>
            <a:r>
              <a:rPr lang="fa-IR" sz="2400" dirty="0"/>
              <a:t> </a:t>
            </a:r>
            <a:r>
              <a:rPr lang="fa-IR" sz="2400" dirty="0">
                <a:solidFill>
                  <a:schemeClr val="tx2"/>
                </a:solidFill>
              </a:rPr>
              <a:t>سازی</a:t>
            </a:r>
            <a:r>
              <a:rPr lang="fa-IR" sz="2400" dirty="0"/>
              <a:t>:  داده های مشتریان می توانند برای تحلیل واستفاده در آینده، در پایگاه های داده شرکت و یا پایگاه های دادۀ ویژۀ بازاریابی ، ذخیره شوند.</a:t>
            </a:r>
            <a:endParaRPr lang="en-US" sz="2400" dirty="0"/>
          </a:p>
        </p:txBody>
      </p:sp>
    </p:spTree>
    <p:extLst>
      <p:ext uri="{BB962C8B-B14F-4D97-AF65-F5344CB8AC3E}">
        <p14:creationId xmlns:p14="http://schemas.microsoft.com/office/powerpoint/2010/main" val="39004361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r" rtl="1"/>
            <a:r>
              <a:rPr lang="fa-IR" sz="4000" dirty="0">
                <a:latin typeface="Adobe Arabic" pitchFamily="18" charset="-78"/>
                <a:cs typeface="Adobe Arabic" pitchFamily="18" charset="-78"/>
              </a:rPr>
              <a:t>جایگاه مشتری در بازاریابی و اهمیت آن در فروش :</a:t>
            </a:r>
            <a:endParaRPr lang="en-US" sz="4000" dirty="0">
              <a:latin typeface="Adobe Arabic" pitchFamily="18" charset="-78"/>
              <a:cs typeface="Adobe Arabic" pitchFamily="18" charset="-78"/>
            </a:endParaRPr>
          </a:p>
        </p:txBody>
      </p:sp>
      <p:sp>
        <p:nvSpPr>
          <p:cNvPr id="3" name="Content Placeholder 2"/>
          <p:cNvSpPr>
            <a:spLocks noGrp="1"/>
          </p:cNvSpPr>
          <p:nvPr>
            <p:ph idx="1"/>
          </p:nvPr>
        </p:nvSpPr>
        <p:spPr>
          <a:xfrm>
            <a:off x="457200" y="2489200"/>
            <a:ext cx="8229600" cy="4389120"/>
          </a:xfrm>
        </p:spPr>
        <p:txBody>
          <a:bodyPr>
            <a:normAutofit/>
          </a:bodyPr>
          <a:lstStyle/>
          <a:p>
            <a:pPr algn="r" rtl="1"/>
            <a:r>
              <a:rPr lang="fa-IR" dirty="0">
                <a:solidFill>
                  <a:schemeClr val="tx2"/>
                </a:solidFill>
              </a:rPr>
              <a:t>انتخابهای متعدد و </a:t>
            </a:r>
            <a:r>
              <a:rPr lang="fa-IR" dirty="0" smtClean="0">
                <a:solidFill>
                  <a:schemeClr val="tx2"/>
                </a:solidFill>
              </a:rPr>
              <a:t>پیش فروشی</a:t>
            </a:r>
            <a:r>
              <a:rPr lang="fa-IR" dirty="0"/>
              <a:t>: تقاضای مشتریان امروزی برای محصولات سفارشی، به طور روزافزون در حال افزایش است . برخی تولیدکنندگان، پیکربندی های مختلفی از هر محصول ارائه می دهند و در برخی محصولات، انتخاب های متعددی برای مشتریان امکان پذیر است.</a:t>
            </a:r>
          </a:p>
          <a:p>
            <a:pPr algn="r" rtl="1"/>
            <a:endParaRPr lang="fa-IR" dirty="0"/>
          </a:p>
          <a:p>
            <a:pPr algn="r" rtl="1"/>
            <a:r>
              <a:rPr lang="fa-IR" dirty="0"/>
              <a:t> </a:t>
            </a:r>
            <a:r>
              <a:rPr lang="fa-IR" dirty="0">
                <a:solidFill>
                  <a:schemeClr val="tx2"/>
                </a:solidFill>
              </a:rPr>
              <a:t>نتیجه</a:t>
            </a:r>
            <a:r>
              <a:rPr lang="fa-IR" dirty="0"/>
              <a:t>: نتیجه این کار، تولید سفارشی انبوه است که شرکت کامپیوتری دل و بسیاری شرکت های دیگر آن را تجربه کرده اند </a:t>
            </a:r>
            <a:r>
              <a:rPr lang="en-US" dirty="0"/>
              <a:t>,</a:t>
            </a:r>
            <a:r>
              <a:rPr lang="fa-IR" dirty="0"/>
              <a:t>سفارشی سازی در محصولات و خدمات امکانپذیر است.</a:t>
            </a:r>
            <a:endParaRPr lang="en-US" dirty="0"/>
          </a:p>
        </p:txBody>
      </p:sp>
    </p:spTree>
    <p:extLst>
      <p:ext uri="{BB962C8B-B14F-4D97-AF65-F5344CB8AC3E}">
        <p14:creationId xmlns:p14="http://schemas.microsoft.com/office/powerpoint/2010/main" val="4167371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784</TotalTime>
  <Words>1550</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PowerPoint Presentation</vt:lpstr>
      <vt:lpstr>     سیستمهای کانالی در بازاریابی </vt:lpstr>
      <vt:lpstr>اهمیت یکپارچگی سیستمهای کانالی </vt:lpstr>
      <vt:lpstr>تقسیم بندی سیستمهای کانالی :</vt:lpstr>
      <vt:lpstr>حق با مشتری هست</vt:lpstr>
      <vt:lpstr>PowerPoint Presentation</vt:lpstr>
      <vt:lpstr>تحلیل مشخصات مشتری :</vt:lpstr>
      <vt:lpstr>نقش فناوری اطلاعات در بازاریابی :</vt:lpstr>
      <vt:lpstr>جایگاه مشتری در بازاریابی و اهمیت آن در فروش :</vt:lpstr>
      <vt:lpstr>اصل شخصی سازی و نظارت بر مشتری :</vt:lpstr>
      <vt:lpstr>اصل تبلیغات :</vt:lpstr>
      <vt:lpstr>کانالهای توزیع و نوآوری داخلی</vt:lpstr>
      <vt:lpstr>کانالهای توزیع جدید مورد پشتیبانی فناوری اطلاعات</vt:lpstr>
      <vt:lpstr>اتومبیلهای جگوار خود را آنلاین بسازید :</vt:lpstr>
      <vt:lpstr>جگوار و حقوق مشتری</vt:lpstr>
      <vt:lpstr>بهبود خرید و پرداخت در فروشگاه ها</vt:lpstr>
      <vt:lpstr>کیوسک اطلاعات و سیستم های ویدیویی</vt:lpstr>
      <vt:lpstr>RFID</vt:lpstr>
      <vt:lpstr>مدیریت کانالهای توزیع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2012</dc:creator>
  <cp:lastModifiedBy>WIN 7</cp:lastModifiedBy>
  <cp:revision>75</cp:revision>
  <dcterms:created xsi:type="dcterms:W3CDTF">2012-10-18T07:33:55Z</dcterms:created>
  <dcterms:modified xsi:type="dcterms:W3CDTF">2017-08-21T19:41:48Z</dcterms:modified>
</cp:coreProperties>
</file>