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1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2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8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2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8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4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5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4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8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6703-6311-4635-9930-24B1C38798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8B963-9EF4-4067-B52A-10854A24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1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3" descr="Untitled-1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9935" y="188640"/>
            <a:ext cx="5585272" cy="6000792"/>
          </a:xfrm>
          <a:prstGeom prst="roundRect">
            <a:avLst>
              <a:gd name="adj" fmla="val 16667"/>
            </a:avLst>
          </a:prstGeom>
          <a:ln>
            <a:solidFill>
              <a:srgbClr val="0066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9093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46087" y="5819775"/>
            <a:ext cx="8915400" cy="50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400" b="1" smtClean="0"/>
              <a:t>6- فرآيند مديريت استراتژيک مدل  دوم دفت</a:t>
            </a:r>
            <a:endParaRPr lang="en-US" sz="2400" b="1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0" y="1858962"/>
            <a:ext cx="1398587" cy="1160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ارزيابي وضعيت فعلي :</a:t>
            </a:r>
          </a:p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چشم انداز </a:t>
            </a:r>
          </a:p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ماموريت </a:t>
            </a:r>
          </a:p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اهداف </a:t>
            </a:r>
          </a:p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استراتژيها</a:t>
            </a:r>
          </a:p>
          <a:p>
            <a:pPr algn="ctr" rtl="0">
              <a:defRPr/>
            </a:pPr>
            <a:endParaRPr lang="en-US" sz="1200" b="1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rot="10800000" flipV="1">
            <a:off x="1008062" y="230187"/>
            <a:ext cx="1227138" cy="11255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بررسي عوامل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بيروني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محيط دور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محيط صنعت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محيط عملياتي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 rot="10800000" flipV="1">
            <a:off x="1079500" y="3587750"/>
            <a:ext cx="1727200" cy="903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بررسي عوامل  داخلي :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منابع انساني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سيستم ها وساختار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منابع مالي 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10800000" flipV="1">
            <a:off x="2951162" y="3659187"/>
            <a:ext cx="1657350" cy="828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تعيين عوامل استراتژيک 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قوتها 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ضعفها</a:t>
            </a:r>
          </a:p>
          <a:p>
            <a:pPr algn="ctr" rtl="0">
              <a:defRPr/>
            </a:pP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 rot="10800000" flipV="1">
            <a:off x="4092575" y="1671637"/>
            <a:ext cx="158273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اصلاح وتعريف جديد: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چشم انداز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ماموريت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اهداف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استراتژيها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 rot="10800000" flipV="1">
            <a:off x="2447925" y="419100"/>
            <a:ext cx="1655762" cy="828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تعيين عوامل استرا تژيک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فرصتها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تهديدها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 rot="10800000" flipV="1">
            <a:off x="5908675" y="1787525"/>
            <a:ext cx="990600" cy="1131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تدوين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استراتژيهاي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سازمان و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واحدهاي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عملياتي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 rot="10800000" flipV="1">
            <a:off x="7154862" y="1498600"/>
            <a:ext cx="1470025" cy="171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اجراي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 از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طريق تغييردر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رهبري فرهنگ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منابع انساني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ساختار اطلاعات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اطلاغات کنترل و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سيستم هاي کنترل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 rot="10800000" flipV="1">
            <a:off x="8842375" y="1930400"/>
            <a:ext cx="661987" cy="830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کنترل </a:t>
            </a:r>
          </a:p>
          <a:p>
            <a:pPr algn="ctr" rtl="0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استراتژيک</a:t>
            </a:r>
            <a:endParaRPr lang="en-US" sz="1200" b="1">
              <a:latin typeface="Verdana" pitchFamily="34" charset="0"/>
              <a:cs typeface="B Titr" pitchFamily="2" charset="-78"/>
            </a:endParaRPr>
          </a:p>
        </p:txBody>
      </p:sp>
      <p:graphicFrame>
        <p:nvGraphicFramePr>
          <p:cNvPr id="1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94777"/>
              </p:ext>
            </p:extLst>
          </p:nvPr>
        </p:nvGraphicFramePr>
        <p:xfrm>
          <a:off x="234950" y="4667250"/>
          <a:ext cx="9197975" cy="1027113"/>
        </p:xfrm>
        <a:graphic>
          <a:graphicData uri="http://schemas.openxmlformats.org/drawingml/2006/table">
            <a:tbl>
              <a:tblPr/>
              <a:tblGrid>
                <a:gridCol w="1246188"/>
                <a:gridCol w="2767012"/>
                <a:gridCol w="2808288"/>
                <a:gridCol w="1370012"/>
                <a:gridCol w="1006475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Oval 36"/>
          <p:cNvSpPr>
            <a:spLocks noChangeArrowheads="1"/>
          </p:cNvSpPr>
          <p:nvPr/>
        </p:nvSpPr>
        <p:spPr bwMode="auto">
          <a:xfrm>
            <a:off x="2303462" y="2290762"/>
            <a:ext cx="792163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en-US" b="1" dirty="0">
                <a:latin typeface="Arial" charset="0"/>
              </a:rPr>
              <a:t>SWOT</a:t>
            </a:r>
          </a:p>
        </p:txBody>
      </p:sp>
      <p:cxnSp>
        <p:nvCxnSpPr>
          <p:cNvPr id="16" name="AutoShape 37"/>
          <p:cNvCxnSpPr>
            <a:cxnSpLocks noChangeShapeType="1"/>
            <a:stCxn id="7" idx="0"/>
            <a:endCxn id="15" idx="3"/>
          </p:cNvCxnSpPr>
          <p:nvPr/>
        </p:nvCxnSpPr>
        <p:spPr bwMode="auto">
          <a:xfrm flipV="1">
            <a:off x="1943100" y="2782887"/>
            <a:ext cx="476250" cy="804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38"/>
          <p:cNvCxnSpPr>
            <a:cxnSpLocks noChangeShapeType="1"/>
            <a:stCxn id="8" idx="0"/>
            <a:endCxn id="15" idx="5"/>
          </p:cNvCxnSpPr>
          <p:nvPr/>
        </p:nvCxnSpPr>
        <p:spPr bwMode="auto">
          <a:xfrm flipH="1" flipV="1">
            <a:off x="2979737" y="2782887"/>
            <a:ext cx="800100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39"/>
          <p:cNvCxnSpPr>
            <a:cxnSpLocks noChangeShapeType="1"/>
            <a:stCxn id="6" idx="2"/>
            <a:endCxn id="15" idx="1"/>
          </p:cNvCxnSpPr>
          <p:nvPr/>
        </p:nvCxnSpPr>
        <p:spPr bwMode="auto">
          <a:xfrm>
            <a:off x="1620837" y="1355725"/>
            <a:ext cx="798513" cy="1019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40"/>
          <p:cNvCxnSpPr>
            <a:cxnSpLocks noChangeShapeType="1"/>
            <a:stCxn id="10" idx="2"/>
            <a:endCxn id="15" idx="7"/>
          </p:cNvCxnSpPr>
          <p:nvPr/>
        </p:nvCxnSpPr>
        <p:spPr bwMode="auto">
          <a:xfrm flipH="1">
            <a:off x="2979737" y="1247775"/>
            <a:ext cx="295275" cy="1127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41"/>
          <p:cNvCxnSpPr>
            <a:cxnSpLocks noChangeShapeType="1"/>
            <a:stCxn id="5" idx="0"/>
            <a:endCxn id="6" idx="3"/>
          </p:cNvCxnSpPr>
          <p:nvPr/>
        </p:nvCxnSpPr>
        <p:spPr bwMode="auto">
          <a:xfrm rot="5400000" flipH="1" flipV="1">
            <a:off x="319881" y="1170781"/>
            <a:ext cx="1066800" cy="3095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" name="AutoShape 42"/>
          <p:cNvCxnSpPr>
            <a:cxnSpLocks noChangeShapeType="1"/>
            <a:stCxn id="5" idx="2"/>
            <a:endCxn id="7" idx="3"/>
          </p:cNvCxnSpPr>
          <p:nvPr/>
        </p:nvCxnSpPr>
        <p:spPr bwMode="auto">
          <a:xfrm rot="16200000" flipH="1">
            <a:off x="380206" y="3339306"/>
            <a:ext cx="1019175" cy="3794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" name="AutoShape 43"/>
          <p:cNvCxnSpPr>
            <a:cxnSpLocks noChangeShapeType="1"/>
            <a:stCxn id="8" idx="1"/>
            <a:endCxn id="9" idx="2"/>
          </p:cNvCxnSpPr>
          <p:nvPr/>
        </p:nvCxnSpPr>
        <p:spPr bwMode="auto">
          <a:xfrm flipV="1">
            <a:off x="4608512" y="3040062"/>
            <a:ext cx="276225" cy="10334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3" name="AutoShape 44"/>
          <p:cNvCxnSpPr>
            <a:cxnSpLocks noChangeShapeType="1"/>
            <a:stCxn id="10" idx="1"/>
            <a:endCxn id="9" idx="0"/>
          </p:cNvCxnSpPr>
          <p:nvPr/>
        </p:nvCxnSpPr>
        <p:spPr bwMode="auto">
          <a:xfrm>
            <a:off x="4103687" y="833437"/>
            <a:ext cx="779463" cy="838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4" name="AutoShape 45"/>
          <p:cNvCxnSpPr>
            <a:cxnSpLocks noChangeShapeType="1"/>
            <a:stCxn id="9" idx="1"/>
            <a:endCxn id="11" idx="3"/>
          </p:cNvCxnSpPr>
          <p:nvPr/>
        </p:nvCxnSpPr>
        <p:spPr bwMode="auto">
          <a:xfrm flipV="1">
            <a:off x="5676900" y="2352675"/>
            <a:ext cx="23177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46"/>
          <p:cNvCxnSpPr>
            <a:cxnSpLocks noChangeShapeType="1"/>
            <a:stCxn id="11" idx="1"/>
            <a:endCxn id="12" idx="3"/>
          </p:cNvCxnSpPr>
          <p:nvPr/>
        </p:nvCxnSpPr>
        <p:spPr bwMode="auto">
          <a:xfrm>
            <a:off x="6899275" y="2354262"/>
            <a:ext cx="2555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47"/>
          <p:cNvCxnSpPr>
            <a:cxnSpLocks noChangeShapeType="1"/>
            <a:stCxn id="13" idx="0"/>
            <a:endCxn id="27" idx="0"/>
          </p:cNvCxnSpPr>
          <p:nvPr/>
        </p:nvCxnSpPr>
        <p:spPr bwMode="auto">
          <a:xfrm rot="5400000" flipH="1">
            <a:off x="4803775" y="-2439988"/>
            <a:ext cx="71438" cy="8669337"/>
          </a:xfrm>
          <a:prstGeom prst="bentConnector3">
            <a:avLst>
              <a:gd name="adj1" fmla="val 679708"/>
            </a:avLst>
          </a:prstGeom>
          <a:noFill/>
          <a:ln w="19050">
            <a:solidFill>
              <a:srgbClr val="CC0000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27" name="Rectangle 48"/>
          <p:cNvSpPr>
            <a:spLocks noChangeArrowheads="1"/>
          </p:cNvSpPr>
          <p:nvPr/>
        </p:nvSpPr>
        <p:spPr bwMode="auto">
          <a:xfrm>
            <a:off x="431800" y="1858962"/>
            <a:ext cx="144462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49"/>
          <p:cNvSpPr txBox="1">
            <a:spLocks noChangeArrowheads="1"/>
          </p:cNvSpPr>
          <p:nvPr/>
        </p:nvSpPr>
        <p:spPr bwMode="auto">
          <a:xfrm>
            <a:off x="5946775" y="3443287"/>
            <a:ext cx="3263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r>
              <a:rPr lang="fa-IR" b="1">
                <a:latin typeface="Arial" charset="0"/>
                <a:cs typeface="B Nazanin" pitchFamily="2" charset="-78"/>
              </a:rPr>
              <a:t>پارادايم : بر مبناي اجرايي ،عملا ترکيبي</a:t>
            </a:r>
          </a:p>
          <a:p>
            <a:pPr rtl="0"/>
            <a:r>
              <a:rPr lang="fa-IR" b="1">
                <a:latin typeface="Arial" charset="0"/>
                <a:cs typeface="B Nazanin" pitchFamily="2" charset="-78"/>
              </a:rPr>
              <a:t>مکتب : طراحي </a:t>
            </a:r>
          </a:p>
          <a:p>
            <a:pPr rtl="0"/>
            <a:r>
              <a:rPr lang="fa-IR" b="1">
                <a:latin typeface="Arial" charset="0"/>
                <a:cs typeface="B Nazanin" pitchFamily="2" charset="-78"/>
              </a:rPr>
              <a:t>در تدوين از قوه ادراک </a:t>
            </a:r>
          </a:p>
          <a:p>
            <a:pPr rtl="0"/>
            <a:r>
              <a:rPr lang="fa-IR" b="1">
                <a:latin typeface="Arial" charset="0"/>
                <a:cs typeface="B Nazanin" pitchFamily="2" charset="-78"/>
              </a:rPr>
              <a:t>و قضاوت هاي شهودي استفاده مي گردد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cxnSp>
        <p:nvCxnSpPr>
          <p:cNvPr id="29" name="AutoShape 50"/>
          <p:cNvCxnSpPr>
            <a:cxnSpLocks noChangeShapeType="1"/>
            <a:stCxn id="12" idx="1"/>
            <a:endCxn id="13" idx="3"/>
          </p:cNvCxnSpPr>
          <p:nvPr/>
        </p:nvCxnSpPr>
        <p:spPr bwMode="auto">
          <a:xfrm flipV="1">
            <a:off x="8624887" y="2346325"/>
            <a:ext cx="217488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466495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62937" y="1720850"/>
            <a:ext cx="1022350" cy="700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lnSpc>
                <a:spcPct val="120000"/>
              </a:lnSpc>
              <a:defRPr/>
            </a:pPr>
            <a:r>
              <a:rPr lang="fa-IR" sz="1400" b="1" dirty="0">
                <a:latin typeface="Arial" charset="0"/>
                <a:cs typeface="B Titr" pitchFamily="2" charset="-78"/>
              </a:rPr>
              <a:t>تعيين </a:t>
            </a:r>
          </a:p>
          <a:p>
            <a:pPr algn="ctr" rtl="0">
              <a:lnSpc>
                <a:spcPct val="120000"/>
              </a:lnSpc>
              <a:defRPr/>
            </a:pPr>
            <a:r>
              <a:rPr lang="fa-IR" sz="1400" b="1" dirty="0">
                <a:latin typeface="Arial" charset="0"/>
                <a:cs typeface="B Titr" pitchFamily="2" charset="-78"/>
              </a:rPr>
              <a:t>ماموريت </a:t>
            </a:r>
            <a:endParaRPr lang="en-US" sz="1400" b="1" dirty="0">
              <a:latin typeface="Arial" charset="0"/>
              <a:cs typeface="B Titr" pitchFamily="2" charset="-78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376987" y="1720850"/>
            <a:ext cx="1870075" cy="700088"/>
            <a:chOff x="3887" y="1654"/>
            <a:chExt cx="1161" cy="635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87" y="1654"/>
              <a:ext cx="635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تعيين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هدفهاي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بلند مدت 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 flipV="1">
              <a:off x="4525" y="1979"/>
              <a:ext cx="523" cy="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49225" y="1720850"/>
            <a:ext cx="1439862" cy="700088"/>
            <a:chOff x="22" y="1654"/>
            <a:chExt cx="894" cy="635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2" y="1654"/>
              <a:ext cx="635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محاسبه و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ارزيابي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عملکرد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640" y="1982"/>
              <a:ext cx="276" cy="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614487" y="1720850"/>
            <a:ext cx="1385888" cy="700088"/>
            <a:chOff x="931" y="1654"/>
            <a:chExt cx="860" cy="635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931" y="1654"/>
              <a:ext cx="635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تخصيص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منابع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1551" y="1975"/>
              <a:ext cx="240" cy="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000375" y="1720850"/>
            <a:ext cx="1608137" cy="700088"/>
            <a:chOff x="1791" y="1654"/>
            <a:chExt cx="998" cy="635"/>
          </a:xfrm>
        </p:grpSpPr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791" y="1654"/>
              <a:ext cx="771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تعيين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هدفهاي سالانه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و سياستها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 flipV="1">
              <a:off x="2558" y="1964"/>
              <a:ext cx="231" cy="1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608512" y="1720850"/>
            <a:ext cx="1768475" cy="700088"/>
            <a:chOff x="2789" y="1654"/>
            <a:chExt cx="1098" cy="635"/>
          </a:xfrm>
        </p:grpSpPr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789" y="1654"/>
              <a:ext cx="813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تدوين، ارزيابي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و انتخاب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استراتژي ها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 flipV="1">
              <a:off x="3592" y="1974"/>
              <a:ext cx="295" cy="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7251700" y="673100"/>
            <a:ext cx="1258887" cy="2897188"/>
            <a:chOff x="4430" y="702"/>
            <a:chExt cx="781" cy="2631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440" y="702"/>
              <a:ext cx="771" cy="63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بررسي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عوامل خارجي 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430" y="2699"/>
              <a:ext cx="771" cy="63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 dirty="0">
                  <a:latin typeface="Arial" charset="0"/>
                  <a:cs typeface="B Titr" pitchFamily="2" charset="-78"/>
                </a:rPr>
                <a:t>بررسي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 dirty="0">
                  <a:latin typeface="Arial" charset="0"/>
                  <a:cs typeface="B Titr" pitchFamily="2" charset="-78"/>
                </a:rPr>
                <a:t>عوامل داخلي </a:t>
              </a:r>
              <a:endParaRPr lang="en-US" sz="1400" b="1" dirty="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4830" y="1324"/>
              <a:ext cx="10" cy="1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603250" y="404813"/>
            <a:ext cx="8243887" cy="3371850"/>
            <a:chOff x="304" y="458"/>
            <a:chExt cx="5116" cy="3063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5393" y="487"/>
              <a:ext cx="10" cy="11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5402" y="2291"/>
              <a:ext cx="0" cy="1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304" y="476"/>
              <a:ext cx="10" cy="11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313" y="2280"/>
              <a:ext cx="0" cy="1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323" y="467"/>
              <a:ext cx="507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317" y="3509"/>
              <a:ext cx="5103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1247" y="476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2191" y="458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3198" y="467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4214" y="476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4830" y="476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1247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2218" y="3330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3198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 flipV="1">
              <a:off x="4195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V="1">
              <a:off x="4830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313" y="2296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rot="10800000">
              <a:off x="304" y="1298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5393" y="1299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 rot="10800000">
              <a:off x="5402" y="2305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43"/>
          <p:cNvGrpSpPr>
            <a:grpSpLocks/>
          </p:cNvGrpSpPr>
          <p:nvPr/>
        </p:nvGrpSpPr>
        <p:grpSpPr bwMode="auto">
          <a:xfrm>
            <a:off x="76200" y="3895725"/>
            <a:ext cx="1608137" cy="249238"/>
            <a:chOff x="-23" y="3629"/>
            <a:chExt cx="998" cy="227"/>
          </a:xfrm>
        </p:grpSpPr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-23" y="3629"/>
              <a:ext cx="907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>
                <a:defRPr/>
              </a:pPr>
              <a:r>
                <a:rPr lang="fa-IR" sz="1400">
                  <a:latin typeface="Arial" charset="0"/>
                  <a:cs typeface="B Traffic" pitchFamily="2" charset="-78"/>
                </a:rPr>
                <a:t>ارزيابي استراتژي </a:t>
              </a:r>
              <a:endParaRPr lang="en-US" sz="1400">
                <a:latin typeface="Arial" charset="0"/>
                <a:cs typeface="B Traffic" pitchFamily="2" charset="-78"/>
              </a:endParaRPr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975" y="3630"/>
              <a:ext cx="0" cy="22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1684337" y="3937000"/>
            <a:ext cx="2792413" cy="249238"/>
            <a:chOff x="975" y="3666"/>
            <a:chExt cx="1733" cy="227"/>
          </a:xfrm>
        </p:grpSpPr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1301" y="3666"/>
              <a:ext cx="900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defRPr/>
              </a:pPr>
              <a:r>
                <a:rPr lang="fa-IR" sz="1400">
                  <a:latin typeface="Arial" charset="0"/>
                  <a:cs typeface="B Traffic" pitchFamily="2" charset="-78"/>
                </a:rPr>
                <a:t>اجراي استراتژي </a:t>
              </a:r>
              <a:endParaRPr lang="en-US" sz="1400">
                <a:latin typeface="Arial" charset="0"/>
                <a:cs typeface="B Traffic" pitchFamily="2" charset="-78"/>
              </a:endParaRPr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254" y="3792"/>
              <a:ext cx="454" cy="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>
              <a:off x="975" y="3748"/>
              <a:ext cx="326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2" name="Group 50"/>
          <p:cNvGrpSpPr>
            <a:grpSpLocks/>
          </p:cNvGrpSpPr>
          <p:nvPr/>
        </p:nvGrpSpPr>
        <p:grpSpPr bwMode="auto">
          <a:xfrm>
            <a:off x="4462462" y="3925888"/>
            <a:ext cx="4897438" cy="250825"/>
            <a:chOff x="2699" y="3657"/>
            <a:chExt cx="3039" cy="227"/>
          </a:xfrm>
        </p:grpSpPr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3969" y="3657"/>
              <a:ext cx="907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defRPr/>
              </a:pPr>
              <a:r>
                <a:rPr lang="fa-IR" sz="1400">
                  <a:latin typeface="Arial" charset="0"/>
                  <a:cs typeface="B Traffic" pitchFamily="2" charset="-78"/>
                </a:rPr>
                <a:t>تدوين استراتژي </a:t>
              </a:r>
              <a:endParaRPr lang="en-US" sz="1400">
                <a:latin typeface="Arial" charset="0"/>
                <a:cs typeface="B Traffic" pitchFamily="2" charset="-78"/>
              </a:endParaRPr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699" y="3658"/>
              <a:ext cx="0" cy="22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4916" y="3775"/>
              <a:ext cx="82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 flipH="1">
              <a:off x="2699" y="3793"/>
              <a:ext cx="122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285750" y="5734050"/>
            <a:ext cx="9072562" cy="50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2400" dirty="0">
                <a:latin typeface="Arial" charset="0"/>
                <a:cs typeface="B Titr" pitchFamily="2" charset="-78"/>
              </a:rPr>
              <a:t>7- الگوي جامع مديريت استراتژيک مدل ديويد </a:t>
            </a:r>
            <a:endParaRPr lang="en-US" sz="2400" dirty="0">
              <a:latin typeface="Arial" charset="0"/>
              <a:cs typeface="B Titr" pitchFamily="2" charset="-78"/>
            </a:endParaRPr>
          </a:p>
        </p:txBody>
      </p:sp>
      <p:graphicFrame>
        <p:nvGraphicFramePr>
          <p:cNvPr id="58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500626"/>
              </p:ext>
            </p:extLst>
          </p:nvPr>
        </p:nvGraphicFramePr>
        <p:xfrm>
          <a:off x="233362" y="4437063"/>
          <a:ext cx="9126538" cy="1027113"/>
        </p:xfrm>
        <a:graphic>
          <a:graphicData uri="http://schemas.openxmlformats.org/drawingml/2006/table">
            <a:tbl>
              <a:tblPr/>
              <a:tblGrid>
                <a:gridCol w="1246188"/>
                <a:gridCol w="3041650"/>
                <a:gridCol w="2732087"/>
                <a:gridCol w="1014413"/>
                <a:gridCol w="109220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تصميم گيري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محيطي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مفهومي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28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750" y="1563688"/>
            <a:ext cx="1862138" cy="2881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استراتژي شركت :</a:t>
            </a:r>
          </a:p>
          <a:p>
            <a:pPr algn="ctr" defTabSz="792163" rtl="0">
              <a:defRPr/>
            </a:pPr>
            <a:endParaRPr lang="ar-SA" sz="14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الگوي مقاصد وسياستهايي</a:t>
            </a:r>
          </a:p>
          <a:p>
            <a:pPr algn="ctr" defTabSz="792163">
              <a:defRPr/>
            </a:pPr>
            <a:endParaRPr lang="ar-SA" sz="12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كه براي</a:t>
            </a:r>
          </a:p>
          <a:p>
            <a:pPr algn="ctr" defTabSz="792163">
              <a:defRPr/>
            </a:pPr>
            <a:endParaRPr lang="ar-SA" sz="12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سطح سازمان </a:t>
            </a: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و </a:t>
            </a: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كسب وكار ها </a:t>
            </a:r>
          </a:p>
          <a:p>
            <a:pPr algn="ctr" defTabSz="792163">
              <a:defRPr/>
            </a:pPr>
            <a:endParaRPr lang="ar-SA" sz="12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endParaRPr lang="ar-SA" sz="12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تعيين مي شود</a:t>
            </a: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 </a:t>
            </a:r>
            <a:endParaRPr lang="en-US" sz="1200" b="1"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5654675" y="2279650"/>
            <a:ext cx="1211263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695950" y="2835275"/>
            <a:ext cx="11557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695950" y="3362325"/>
            <a:ext cx="11557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21450" y="476250"/>
            <a:ext cx="2228850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600" dirty="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اجرا وپياده سازي</a:t>
            </a:r>
            <a:endParaRPr lang="ar-SA" dirty="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defTabSz="792163" rtl="0">
              <a:defRPr/>
            </a:pPr>
            <a:r>
              <a:rPr lang="ar-SA" sz="1600" dirty="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(نتايجي كه بدست مي آيد)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5283200" y="1238250"/>
            <a:ext cx="1155700" cy="2873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5700" y="476250"/>
            <a:ext cx="2228850" cy="495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600" dirty="0">
                <a:solidFill>
                  <a:srgbClr val="080808"/>
                </a:solidFill>
                <a:latin typeface="Times New Roman" pitchFamily="18" charset="0"/>
                <a:cs typeface="B Titr" pitchFamily="2" charset="-78"/>
              </a:rPr>
              <a:t>فرموله كردن  </a:t>
            </a:r>
          </a:p>
          <a:p>
            <a:pPr algn="ctr" defTabSz="792163" rtl="0">
              <a:defRPr/>
            </a:pPr>
            <a:r>
              <a:rPr lang="ar-SA" sz="1500" dirty="0">
                <a:solidFill>
                  <a:srgbClr val="080808"/>
                </a:solidFill>
                <a:latin typeface="Times New Roman" pitchFamily="18" charset="0"/>
                <a:cs typeface="B Titr" pitchFamily="2" charset="-78"/>
              </a:rPr>
              <a:t>(تصميماتي كه انجام مي دهيم )</a:t>
            </a:r>
            <a:endParaRPr lang="en-US" sz="1500" dirty="0">
              <a:solidFill>
                <a:srgbClr val="080808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9634538" y="781050"/>
            <a:ext cx="23812" cy="28717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8750300" y="781050"/>
            <a:ext cx="90805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9493250" y="2644775"/>
            <a:ext cx="1651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9493250" y="1635125"/>
            <a:ext cx="1651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9477375" y="3651250"/>
            <a:ext cx="1651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384550" y="628650"/>
            <a:ext cx="31369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3384550" y="857250"/>
            <a:ext cx="31369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384550" y="1162050"/>
            <a:ext cx="660400" cy="3206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247650" y="781050"/>
            <a:ext cx="23813" cy="30146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47650" y="781050"/>
            <a:ext cx="90805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47650" y="3773488"/>
            <a:ext cx="41275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42950" y="3702050"/>
            <a:ext cx="21463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پذي</a:t>
            </a:r>
            <a:r>
              <a:rPr lang="fa-IR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ر</a:t>
            </a:r>
            <a:r>
              <a:rPr lang="ar-SA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ش مسئوليتهاي غير اقتصادي براي جامعه </a:t>
            </a:r>
            <a:endParaRPr lang="en-US" sz="1200" b="1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68338" y="3052763"/>
            <a:ext cx="2724150" cy="271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ارزشهاي كاركنان و آرزوهاي مديران عالي  </a:t>
            </a:r>
            <a:endParaRPr lang="en-US" sz="1200" b="1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84200" y="1614488"/>
            <a:ext cx="2971800" cy="271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marL="457200" indent="-457200" defTabSz="792163" rtl="0">
              <a:spcBef>
                <a:spcPct val="50000"/>
              </a:spcBef>
              <a:defRPr/>
            </a:pPr>
            <a:r>
              <a:rPr lang="ar-SA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مشخص كردن فرصتها و مخاطرات</a:t>
            </a:r>
            <a:endParaRPr lang="en-US" sz="1200" b="1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1733550" y="2071688"/>
            <a:ext cx="1588" cy="1603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898650" y="1995488"/>
            <a:ext cx="1588" cy="1603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33550" y="2913063"/>
            <a:ext cx="1588" cy="1603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1898650" y="2836863"/>
            <a:ext cx="1588" cy="1603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1898650" y="3413125"/>
            <a:ext cx="1588" cy="1603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1733550" y="3489325"/>
            <a:ext cx="1588" cy="1603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247650" y="1766888"/>
            <a:ext cx="3302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247650" y="2405063"/>
            <a:ext cx="3302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247650" y="3125788"/>
            <a:ext cx="3302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661988" y="2333625"/>
            <a:ext cx="248602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تعيين مناب</a:t>
            </a:r>
            <a:r>
              <a:rPr lang="fa-IR" sz="1200" b="1">
                <a:latin typeface="Times New Roman" pitchFamily="18" charset="0"/>
                <a:cs typeface="B Titr" pitchFamily="2" charset="-78"/>
              </a:rPr>
              <a:t>ع</a:t>
            </a:r>
            <a:r>
              <a:rPr lang="ar-SA" sz="1200" b="1">
                <a:latin typeface="Times New Roman" pitchFamily="18" charset="0"/>
                <a:cs typeface="B Titr" pitchFamily="2" charset="-78"/>
              </a:rPr>
              <a:t> مديريتي, مالي, فني, ومواد اوليه شرگت</a:t>
            </a:r>
            <a:endParaRPr lang="en-US" sz="1200" b="1">
              <a:latin typeface="Times New Roman" pitchFamily="18" charset="0"/>
              <a:cs typeface="B Titr" pitchFamily="2" charset="-78"/>
            </a:endParaRPr>
          </a:p>
        </p:txBody>
      </p:sp>
      <p:graphicFrame>
        <p:nvGraphicFramePr>
          <p:cNvPr id="35" name="Group 120"/>
          <p:cNvGraphicFramePr>
            <a:graphicFrameLocks/>
          </p:cNvGraphicFramePr>
          <p:nvPr/>
        </p:nvGraphicFramePr>
        <p:xfrm>
          <a:off x="350838" y="4508500"/>
          <a:ext cx="9361487" cy="970782"/>
        </p:xfrm>
        <a:graphic>
          <a:graphicData uri="http://schemas.openxmlformats.org/drawingml/2006/table">
            <a:tbl>
              <a:tblPr/>
              <a:tblGrid>
                <a:gridCol w="1812925"/>
                <a:gridCol w="1463675"/>
                <a:gridCol w="2027237"/>
                <a:gridCol w="3121025"/>
                <a:gridCol w="936625"/>
              </a:tblGrid>
              <a:tr h="342900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6897688" y="1412875"/>
            <a:ext cx="2592387" cy="2879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marL="533400" indent="-533400" defTabSz="792163">
              <a:lnSpc>
                <a:spcPct val="80000"/>
              </a:lnSpc>
              <a:defRPr/>
            </a:pPr>
            <a:r>
              <a:rPr lang="fa-IR" sz="1200" b="1" dirty="0">
                <a:cs typeface="B Titr" pitchFamily="2" charset="-78"/>
              </a:rPr>
              <a:t>1- </a:t>
            </a:r>
            <a:r>
              <a:rPr lang="ar-SA" sz="1200" b="1" dirty="0">
                <a:cs typeface="B Titr" pitchFamily="2" charset="-78"/>
              </a:rPr>
              <a:t>ساختار شركت  وروابط آن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تقسيم كار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هماهنگي در مسئوليت هاي واگذار شده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سيستمهاي اطلاعاتي </a:t>
            </a: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ar-SA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b="1" dirty="0">
                <a:cs typeface="B Titr" pitchFamily="2" charset="-78"/>
              </a:rPr>
              <a:t>2-فرآيندهاي ورفتار سازمان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معيارهاي سنجش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سيستم هاي تشويق وانگيزش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نيازمندي مديران </a:t>
            </a: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ar-SA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b="1" dirty="0">
                <a:cs typeface="B Titr" pitchFamily="2" charset="-78"/>
              </a:rPr>
              <a:t>3- رهبري سطوح بالايي سازمان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سطح استراتژيك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سطح سازماني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سطح كاركنان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endParaRPr lang="ar-SA" sz="1200" dirty="0">
              <a:cs typeface="B Titr" pitchFamily="2" charset="-78"/>
            </a:endParaRP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auto">
          <a:xfrm>
            <a:off x="344488" y="5589588"/>
            <a:ext cx="9361487" cy="5032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2400" b="1" dirty="0">
                <a:cs typeface="B Titr" pitchFamily="2" charset="-78"/>
              </a:rPr>
              <a:t>8- </a:t>
            </a:r>
            <a:r>
              <a:rPr lang="ar-SA" sz="2400" b="1" dirty="0">
                <a:cs typeface="B Titr" pitchFamily="2" charset="-78"/>
              </a:rPr>
              <a:t>فرآيند برنامه ريزي استراتژيك (مدل هنري مينتزبرگ)</a:t>
            </a:r>
            <a:endParaRPr lang="en-US" sz="2400" dirty="0">
              <a:latin typeface="Arial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207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92988" y="2189163"/>
            <a:ext cx="477837" cy="344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400" b="1" dirty="0">
                <a:latin typeface="Arial" charset="0"/>
                <a:cs typeface="B Titr" pitchFamily="2" charset="-78"/>
              </a:rPr>
              <a:t>اجرا</a:t>
            </a:r>
            <a:endParaRPr lang="en-US" sz="1400" b="1" dirty="0">
              <a:latin typeface="Arial" charset="0"/>
              <a:cs typeface="B Titr" pitchFamily="2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85775" y="2157413"/>
            <a:ext cx="769938" cy="419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چشم انداز</a:t>
            </a:r>
            <a:endParaRPr lang="en-US" sz="1200" b="1" dirty="0">
              <a:latin typeface="Arial" charset="0"/>
              <a:cs typeface="B Titr" pitchFamily="2" charset="-78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51025" y="1420813"/>
            <a:ext cx="1049338" cy="60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بررسي عوامل </a:t>
            </a:r>
          </a:p>
          <a:p>
            <a:pPr algn="ctr" rtl="0" eaLnBrk="0" hangingPunct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محيطي</a:t>
            </a:r>
          </a:p>
          <a:p>
            <a:pPr algn="ctr" rtl="0" eaLnBrk="0" hangingPunct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(فرصت،تهديد)</a:t>
            </a:r>
            <a:endParaRPr lang="en-US" sz="1200" b="1" dirty="0">
              <a:latin typeface="Arial" charset="0"/>
              <a:cs typeface="B Titr" pitchFamily="2" charset="-7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851025" y="2681288"/>
            <a:ext cx="1049338" cy="60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بررسي عوامل 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داخلي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(قوت،ضعف)</a:t>
            </a: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79838" y="2051050"/>
            <a:ext cx="1049337" cy="60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تعيين گزينه ها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و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راهكارها</a:t>
            </a: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545138" y="2051050"/>
            <a:ext cx="1147762" cy="60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انتخاب گزينه ها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و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راهكارهاي بهينه</a:t>
            </a: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631238" y="2157413"/>
            <a:ext cx="769937" cy="419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كنترل و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 ارزيابي</a:t>
            </a:r>
            <a:endParaRPr lang="en-US" sz="1200" b="1">
              <a:latin typeface="Arial" charset="0"/>
              <a:cs typeface="B Titr" pitchFamily="2" charset="-78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289050" y="1736725"/>
            <a:ext cx="561975" cy="1312863"/>
            <a:chOff x="672" y="1728"/>
            <a:chExt cx="336" cy="1200"/>
          </a:xfrm>
        </p:grpSpPr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672" y="1728"/>
              <a:ext cx="336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672" y="2304"/>
              <a:ext cx="33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895600" y="1736725"/>
            <a:ext cx="884238" cy="1260475"/>
            <a:chOff x="1632" y="1728"/>
            <a:chExt cx="528" cy="1152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632" y="1728"/>
              <a:ext cx="5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1632" y="2352"/>
              <a:ext cx="528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822825" y="2366963"/>
            <a:ext cx="722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699250" y="2366963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7874000" y="2366963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895600" y="2576513"/>
            <a:ext cx="6184900" cy="577850"/>
            <a:chOff x="1632" y="2496"/>
            <a:chExt cx="3696" cy="528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328" y="2496"/>
              <a:ext cx="0" cy="52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1632" y="3024"/>
              <a:ext cx="369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895600" y="1631950"/>
            <a:ext cx="6184900" cy="525463"/>
            <a:chOff x="1632" y="1632"/>
            <a:chExt cx="3696" cy="480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5328" y="1632"/>
              <a:ext cx="0" cy="48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1632" y="1632"/>
              <a:ext cx="369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966788" y="1211263"/>
            <a:ext cx="8594725" cy="1155700"/>
            <a:chOff x="480" y="1248"/>
            <a:chExt cx="5136" cy="1056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520" y="2304"/>
              <a:ext cx="9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5616" y="1248"/>
              <a:ext cx="0" cy="10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H="1">
              <a:off x="480" y="1248"/>
              <a:ext cx="513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80" y="1248"/>
              <a:ext cx="0" cy="86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6991350" y="949325"/>
            <a:ext cx="0" cy="2625725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244475" y="2576513"/>
            <a:ext cx="963613" cy="1363662"/>
            <a:chOff x="48" y="2496"/>
            <a:chExt cx="576" cy="1246"/>
          </a:xfrm>
        </p:grpSpPr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48" y="2880"/>
              <a:ext cx="528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ماموريت</a:t>
              </a: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آرمان</a:t>
              </a: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ارزش</a:t>
              </a:r>
              <a:endParaRPr lang="en-US" sz="1400" b="1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24" y="249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5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H="1">
              <a:off x="528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H="1">
              <a:off x="528" y="34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485775" y="3279775"/>
            <a:ext cx="2249488" cy="1343025"/>
            <a:chOff x="192" y="3138"/>
            <a:chExt cx="1344" cy="1228"/>
          </a:xfrm>
        </p:grpSpPr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192" y="3504"/>
              <a:ext cx="1296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ar-SA" sz="1400" b="1">
                <a:latin typeface="Times New Roman" pitchFamily="18" charset="0"/>
                <a:cs typeface="B Titr" pitchFamily="2" charset="-78"/>
              </a:endParaRP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الگو زنجيره ارزش داراييها</a:t>
              </a: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ماتريس</a:t>
              </a:r>
              <a:r>
                <a:rPr lang="en-US" sz="1400" b="1">
                  <a:latin typeface="Times New Roman" pitchFamily="18" charset="0"/>
                  <a:cs typeface="B Titr" pitchFamily="2" charset="-78"/>
                </a:rPr>
                <a:t>IFE</a:t>
              </a:r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1536" y="313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H="1">
              <a:off x="1440" y="37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H="1">
              <a:off x="1440" y="40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931988" y="2159000"/>
            <a:ext cx="963612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ماتريس 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CPM</a:t>
            </a:r>
          </a:p>
        </p:txBody>
      </p: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1193800" y="476250"/>
            <a:ext cx="2744788" cy="944563"/>
            <a:chOff x="615" y="576"/>
            <a:chExt cx="1641" cy="864"/>
          </a:xfrm>
        </p:grpSpPr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V="1">
              <a:off x="1488" y="72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H="1">
              <a:off x="1392" y="7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46"/>
            <p:cNvSpPr txBox="1">
              <a:spLocks noChangeArrowheads="1"/>
            </p:cNvSpPr>
            <p:nvPr/>
          </p:nvSpPr>
          <p:spPr bwMode="auto">
            <a:xfrm>
              <a:off x="815" y="576"/>
              <a:ext cx="577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en-US" sz="2000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615" y="652"/>
              <a:ext cx="816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الگو </a:t>
              </a:r>
              <a:r>
                <a:rPr lang="en-US" sz="1400" b="1">
                  <a:latin typeface="Times New Roman" pitchFamily="18" charset="0"/>
                  <a:cs typeface="B Titr" pitchFamily="2" charset="-78"/>
                </a:rPr>
                <a:t>PEST</a:t>
              </a:r>
              <a:endParaRPr lang="ar-SA" sz="1400" b="1">
                <a:latin typeface="Times New Roman" pitchFamily="18" charset="0"/>
                <a:cs typeface="B Titr" pitchFamily="2" charset="-78"/>
              </a:endParaRP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الگو پورتر</a:t>
              </a:r>
              <a:endParaRPr lang="en-US" sz="1400" b="1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H="1">
              <a:off x="1392" y="9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1488" y="8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1440" y="747"/>
              <a:ext cx="81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ماتريس </a:t>
              </a:r>
              <a:r>
                <a:rPr lang="en-US" sz="1400" b="1">
                  <a:latin typeface="Times New Roman" pitchFamily="18" charset="0"/>
                  <a:cs typeface="B Titr" pitchFamily="2" charset="-78"/>
                </a:rPr>
                <a:t>EFE</a:t>
              </a:r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3743325" y="2649538"/>
            <a:ext cx="1204913" cy="1031875"/>
            <a:chOff x="2139" y="2592"/>
            <a:chExt cx="720" cy="943"/>
          </a:xfrm>
        </p:grpSpPr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2496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53"/>
            <p:cNvSpPr>
              <a:spLocks/>
            </p:cNvSpPr>
            <p:nvPr/>
          </p:nvSpPr>
          <p:spPr bwMode="auto">
            <a:xfrm rot="5409886">
              <a:off x="2451" y="2897"/>
              <a:ext cx="96" cy="720"/>
            </a:xfrm>
            <a:prstGeom prst="leftBracket">
              <a:avLst>
                <a:gd name="adj" fmla="val 4375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2160" y="3172"/>
              <a:ext cx="672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B Titr" pitchFamily="2" charset="-78"/>
                </a:rPr>
                <a:t>SWOT</a:t>
              </a:r>
            </a:p>
          </p:txBody>
        </p: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545138" y="2652713"/>
            <a:ext cx="1206500" cy="1027112"/>
            <a:chOff x="2139" y="2592"/>
            <a:chExt cx="720" cy="938"/>
          </a:xfrm>
        </p:grpSpPr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2496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7"/>
            <p:cNvSpPr>
              <a:spLocks/>
            </p:cNvSpPr>
            <p:nvPr/>
          </p:nvSpPr>
          <p:spPr bwMode="auto">
            <a:xfrm rot="5409886">
              <a:off x="2451" y="2897"/>
              <a:ext cx="96" cy="720"/>
            </a:xfrm>
            <a:prstGeom prst="leftBracket">
              <a:avLst>
                <a:gd name="adj" fmla="val 4375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58"/>
            <p:cNvSpPr txBox="1">
              <a:spLocks noChangeArrowheads="1"/>
            </p:cNvSpPr>
            <p:nvPr/>
          </p:nvSpPr>
          <p:spPr bwMode="auto">
            <a:xfrm>
              <a:off x="2160" y="3168"/>
              <a:ext cx="672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B Titr" pitchFamily="2" charset="-78"/>
                </a:rPr>
                <a:t>QSPM</a:t>
              </a:r>
            </a:p>
          </p:txBody>
        </p:sp>
      </p:grpSp>
      <p:graphicFrame>
        <p:nvGraphicFramePr>
          <p:cNvPr id="60" name="Group 180"/>
          <p:cNvGraphicFramePr>
            <a:graphicFrameLocks/>
          </p:cNvGraphicFramePr>
          <p:nvPr/>
        </p:nvGraphicFramePr>
        <p:xfrm>
          <a:off x="355600" y="4797425"/>
          <a:ext cx="9205913" cy="792163"/>
        </p:xfrm>
        <a:graphic>
          <a:graphicData uri="http://schemas.openxmlformats.org/drawingml/2006/table">
            <a:tbl>
              <a:tblPr/>
              <a:tblGrid>
                <a:gridCol w="1325563"/>
                <a:gridCol w="1951037"/>
                <a:gridCol w="3121025"/>
                <a:gridCol w="1641475"/>
                <a:gridCol w="11668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342900" y="5805488"/>
            <a:ext cx="9217025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2000" b="1" dirty="0">
                <a:cs typeface="B Titr" pitchFamily="2" charset="-78"/>
              </a:rPr>
              <a:t>9- </a:t>
            </a:r>
            <a:r>
              <a:rPr lang="ar-SA" sz="2000" b="1" dirty="0">
                <a:cs typeface="B Titr" pitchFamily="2" charset="-78"/>
              </a:rPr>
              <a:t>فرآيندعمومي برنامه ريزي استراتژيك</a:t>
            </a:r>
            <a:endParaRPr lang="en-US" sz="2000" dirty="0">
              <a:latin typeface="Arial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996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16175" y="3335338"/>
            <a:ext cx="6921500" cy="2381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489200" y="744538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تجزيه و تحليل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محيطي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256088" y="744538"/>
            <a:ext cx="1250950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پيش‏بيني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محيطي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022975" y="744538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تجزيه و تحليل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بازار و مشتري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791450" y="744538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200" b="1">
                <a:solidFill>
                  <a:srgbClr val="000000"/>
                </a:solidFill>
                <a:latin typeface="Times New Roman" pitchFamily="18" charset="0"/>
              </a:rPr>
              <a:t>مفروضات</a:t>
            </a:r>
          </a:p>
          <a:p>
            <a:pPr algn="ctr" rtl="0">
              <a:defRPr/>
            </a:pPr>
            <a:r>
              <a:rPr lang="ar-SA" sz="1200" b="1">
                <a:solidFill>
                  <a:srgbClr val="000000"/>
                </a:solidFill>
                <a:latin typeface="Times New Roman" pitchFamily="18" charset="0"/>
              </a:rPr>
              <a:t>برنامه‏ريزي</a:t>
            </a:r>
          </a:p>
          <a:p>
            <a:pPr algn="ctr" rtl="0">
              <a:defRPr/>
            </a:pPr>
            <a:r>
              <a:rPr lang="ar-SA" sz="1200" b="1">
                <a:solidFill>
                  <a:srgbClr val="000000"/>
                </a:solidFill>
                <a:latin typeface="Times New Roman" pitchFamily="18" charset="0"/>
              </a:rPr>
              <a:t>استراتژيك</a:t>
            </a:r>
            <a:endParaRPr 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9" name="AutoShape 7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3741738" y="1095375"/>
            <a:ext cx="514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" name="AutoShape 8"/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5507038" y="1095375"/>
            <a:ext cx="515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9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7275513" y="1095375"/>
            <a:ext cx="515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2489200" y="2005013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تشخيص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محيط داخلي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4256088" y="2005013"/>
            <a:ext cx="1250950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تدوين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مأموريتها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022975" y="2005013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طراحي عملياتي</a:t>
            </a:r>
          </a:p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استراتژيك</a:t>
            </a:r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7791450" y="2005013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اقدام به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اجراي برنامه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6" name="AutoShape 14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3741738" y="2355850"/>
            <a:ext cx="514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5"/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5507038" y="2355850"/>
            <a:ext cx="515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6"/>
          <p:cNvCxnSpPr>
            <a:cxnSpLocks noChangeShapeType="1"/>
            <a:stCxn id="14" idx="3"/>
            <a:endCxn id="15" idx="1"/>
          </p:cNvCxnSpPr>
          <p:nvPr/>
        </p:nvCxnSpPr>
        <p:spPr bwMode="auto">
          <a:xfrm>
            <a:off x="7275513" y="2355850"/>
            <a:ext cx="515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7"/>
          <p:cNvCxnSpPr>
            <a:cxnSpLocks noChangeShapeType="1"/>
            <a:stCxn id="8" idx="3"/>
            <a:endCxn id="12" idx="0"/>
          </p:cNvCxnSpPr>
          <p:nvPr/>
        </p:nvCxnSpPr>
        <p:spPr bwMode="auto">
          <a:xfrm flipH="1">
            <a:off x="3116263" y="1095375"/>
            <a:ext cx="5927725" cy="909638"/>
          </a:xfrm>
          <a:prstGeom prst="bentConnector4">
            <a:avLst>
              <a:gd name="adj1" fmla="val -3829"/>
              <a:gd name="adj2" fmla="val 6911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2709863" y="3546475"/>
            <a:ext cx="1546225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تعيين اهداف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عملياتي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4994275" y="3546475"/>
            <a:ext cx="1544638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مكتوب كردن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اقدامات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7275513" y="3546475"/>
            <a:ext cx="1546225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زمان‏بندي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اقدامات عملي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3" name="AutoShape 21"/>
          <p:cNvCxnSpPr>
            <a:cxnSpLocks noChangeShapeType="1"/>
            <a:stCxn id="20" idx="3"/>
            <a:endCxn id="21" idx="1"/>
          </p:cNvCxnSpPr>
          <p:nvPr/>
        </p:nvCxnSpPr>
        <p:spPr bwMode="auto">
          <a:xfrm>
            <a:off x="4256088" y="3862388"/>
            <a:ext cx="7381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2"/>
          <p:cNvCxnSpPr>
            <a:cxnSpLocks noChangeShapeType="1"/>
            <a:stCxn id="21" idx="3"/>
            <a:endCxn id="22" idx="1"/>
          </p:cNvCxnSpPr>
          <p:nvPr/>
        </p:nvCxnSpPr>
        <p:spPr bwMode="auto">
          <a:xfrm>
            <a:off x="6538913" y="3862388"/>
            <a:ext cx="73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AutoShape 23"/>
          <p:cNvSpPr>
            <a:spLocks noChangeArrowheads="1"/>
          </p:cNvSpPr>
          <p:nvPr/>
        </p:nvSpPr>
        <p:spPr bwMode="auto">
          <a:xfrm>
            <a:off x="2709863" y="4737100"/>
            <a:ext cx="1546225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بودجه‏بندي اهداف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و اقدامات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>
            <a:off x="4994275" y="4597400"/>
            <a:ext cx="1544638" cy="9096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ايجاد استانداردها</a:t>
            </a:r>
          </a:p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در خصوص سيستمهاي</a:t>
            </a:r>
          </a:p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اطلاعاتي مديريت</a:t>
            </a:r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7275513" y="4737100"/>
            <a:ext cx="1546225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انجام اقدامات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اصلاحي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25" idx="3"/>
            <a:endCxn id="26" idx="1"/>
          </p:cNvCxnSpPr>
          <p:nvPr/>
        </p:nvCxnSpPr>
        <p:spPr bwMode="auto">
          <a:xfrm>
            <a:off x="4256088" y="5053013"/>
            <a:ext cx="7381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27"/>
          <p:cNvCxnSpPr>
            <a:cxnSpLocks noChangeShapeType="1"/>
            <a:stCxn id="26" idx="3"/>
            <a:endCxn id="27" idx="1"/>
          </p:cNvCxnSpPr>
          <p:nvPr/>
        </p:nvCxnSpPr>
        <p:spPr bwMode="auto">
          <a:xfrm>
            <a:off x="6538913" y="5053013"/>
            <a:ext cx="73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28"/>
          <p:cNvCxnSpPr>
            <a:cxnSpLocks noChangeShapeType="1"/>
            <a:stCxn id="22" idx="3"/>
            <a:endCxn id="25" idx="0"/>
          </p:cNvCxnSpPr>
          <p:nvPr/>
        </p:nvCxnSpPr>
        <p:spPr bwMode="auto">
          <a:xfrm flipH="1">
            <a:off x="3482975" y="3862388"/>
            <a:ext cx="5338763" cy="874712"/>
          </a:xfrm>
          <a:prstGeom prst="bentConnector4">
            <a:avLst>
              <a:gd name="adj1" fmla="val -4282"/>
              <a:gd name="adj2" fmla="val 678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1" name="AutoShape 29"/>
          <p:cNvCxnSpPr>
            <a:cxnSpLocks noChangeShapeType="1"/>
            <a:stCxn id="15" idx="3"/>
            <a:endCxn id="4" idx="0"/>
          </p:cNvCxnSpPr>
          <p:nvPr/>
        </p:nvCxnSpPr>
        <p:spPr bwMode="auto">
          <a:xfrm flipH="1">
            <a:off x="5876925" y="2355850"/>
            <a:ext cx="3167063" cy="979488"/>
          </a:xfrm>
          <a:prstGeom prst="bentConnector4">
            <a:avLst>
              <a:gd name="adj1" fmla="val -7167"/>
              <a:gd name="adj2" fmla="val 6774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04850" y="5848350"/>
            <a:ext cx="8640763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2400" b="1">
                <a:latin typeface="Times New Roman" pitchFamily="18" charset="0"/>
                <a:cs typeface="B Titr" pitchFamily="2" charset="-78"/>
              </a:rPr>
              <a:t>10- </a:t>
            </a:r>
            <a:r>
              <a:rPr lang="ar-SA" sz="2400" b="1">
                <a:latin typeface="Times New Roman" pitchFamily="18" charset="0"/>
                <a:cs typeface="B Titr" pitchFamily="2" charset="-78"/>
              </a:rPr>
              <a:t>فرآيند برنامه‏ريزي استراتژيك</a:t>
            </a:r>
            <a:endParaRPr lang="en-US" sz="2400" b="1">
              <a:latin typeface="Times New Roman" pitchFamily="18" charset="0"/>
              <a:cs typeface="B Titr" pitchFamily="2" charset="-78"/>
            </a:endParaRPr>
          </a:p>
        </p:txBody>
      </p:sp>
      <p:graphicFrame>
        <p:nvGraphicFramePr>
          <p:cNvPr id="33" name="Group 113"/>
          <p:cNvGraphicFramePr>
            <a:graphicFrameLocks noGrp="1"/>
          </p:cNvGraphicFramePr>
          <p:nvPr/>
        </p:nvGraphicFramePr>
        <p:xfrm>
          <a:off x="698500" y="660400"/>
          <a:ext cx="1590973" cy="5072375"/>
        </p:xfrm>
        <a:graphic>
          <a:graphicData uri="http://schemas.openxmlformats.org/drawingml/2006/table">
            <a:tbl>
              <a:tblPr/>
              <a:tblGrid>
                <a:gridCol w="1310879"/>
                <a:gridCol w="280094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64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084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~AUT0001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25" y="620713"/>
            <a:ext cx="9163050" cy="472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Group 63"/>
          <p:cNvGraphicFramePr>
            <a:graphicFrameLocks noGrp="1"/>
          </p:cNvGraphicFramePr>
          <p:nvPr/>
        </p:nvGraphicFramePr>
        <p:xfrm>
          <a:off x="415925" y="5011738"/>
          <a:ext cx="8712969" cy="865620"/>
        </p:xfrm>
        <a:graphic>
          <a:graphicData uri="http://schemas.openxmlformats.org/drawingml/2006/table">
            <a:tbl>
              <a:tblPr/>
              <a:tblGrid>
                <a:gridCol w="1314723"/>
                <a:gridCol w="6001561"/>
                <a:gridCol w="1396685"/>
              </a:tblGrid>
              <a:tr h="17748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657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64"/>
          <p:cNvGraphicFramePr>
            <a:graphicFrameLocks noGrp="1"/>
          </p:cNvGraphicFramePr>
          <p:nvPr/>
        </p:nvGraphicFramePr>
        <p:xfrm>
          <a:off x="765175" y="333375"/>
          <a:ext cx="8269288" cy="717550"/>
        </p:xfrm>
        <a:graphic>
          <a:graphicData uri="http://schemas.openxmlformats.org/drawingml/2006/table">
            <a:tbl>
              <a:tblPr/>
              <a:tblGrid>
                <a:gridCol w="1638300"/>
                <a:gridCol w="1558925"/>
                <a:gridCol w="5072063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415925" y="5949950"/>
            <a:ext cx="8713788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11-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فرايند برنامه ريزي ومديريت استراتژيك </a:t>
            </a: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- </a:t>
            </a:r>
            <a:r>
              <a:rPr lang="fa-IR" sz="2400" b="1" dirty="0">
                <a:latin typeface="Arial" charset="0"/>
                <a:cs typeface="B Titr" pitchFamily="2" charset="-78"/>
              </a:rPr>
              <a:t>علي احمدي</a:t>
            </a:r>
            <a:endParaRPr lang="en-US" sz="2400" b="1" dirty="0">
              <a:latin typeface="Arial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002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Line 15"/>
          <p:cNvSpPr>
            <a:spLocks noChangeShapeType="1"/>
          </p:cNvSpPr>
          <p:nvPr/>
        </p:nvSpPr>
        <p:spPr bwMode="auto">
          <a:xfrm flipH="1">
            <a:off x="4251325" y="3429000"/>
            <a:ext cx="15557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683500" y="180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endParaRPr lang="en-US" b="1">
              <a:cs typeface="Nazanin" pitchFamily="2" charset="-78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2055813" y="5876925"/>
            <a:ext cx="6056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r>
              <a:rPr lang="fa-IR" sz="2800" b="1">
                <a:latin typeface="Arial" charset="0"/>
                <a:cs typeface="B Nazanin" pitchFamily="2" charset="-78"/>
              </a:rPr>
              <a:t>12- </a:t>
            </a:r>
            <a:r>
              <a:rPr lang="ar-SA" sz="2800" b="1">
                <a:latin typeface="Arial" charset="0"/>
                <a:cs typeface="B Nazanin" pitchFamily="2" charset="-78"/>
              </a:rPr>
              <a:t>الگوي جامع مديريت استراتژيك</a:t>
            </a:r>
            <a:r>
              <a:rPr lang="fa-IR" sz="2800" b="1">
                <a:latin typeface="Arial" charset="0"/>
                <a:cs typeface="B Nazanin" pitchFamily="2" charset="-78"/>
              </a:rPr>
              <a:t> -</a:t>
            </a:r>
            <a:r>
              <a:rPr lang="ar-SA" sz="2800" b="1">
                <a:latin typeface="Arial" charset="0"/>
                <a:cs typeface="B Nazanin" pitchFamily="2" charset="-78"/>
              </a:rPr>
              <a:t> </a:t>
            </a:r>
            <a:r>
              <a:rPr lang="fa-IR" b="1">
                <a:latin typeface="Arial" charset="0"/>
                <a:cs typeface="B Nazanin" pitchFamily="2" charset="-78"/>
              </a:rPr>
              <a:t>دکتر احمد وند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H="1">
            <a:off x="4841875" y="2114550"/>
            <a:ext cx="590550" cy="0"/>
          </a:xfrm>
          <a:prstGeom prst="line">
            <a:avLst/>
          </a:prstGeom>
          <a:noFill/>
          <a:ln w="28575">
            <a:solidFill>
              <a:srgbClr val="00FF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H="1">
            <a:off x="8037513" y="2133600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H="1">
            <a:off x="6021388" y="1084263"/>
            <a:ext cx="665162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096000" y="2608263"/>
            <a:ext cx="515938" cy="439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1001713" y="333375"/>
            <a:ext cx="0" cy="1374775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1001713" y="333375"/>
            <a:ext cx="8120062" cy="0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9121775" y="333375"/>
            <a:ext cx="0" cy="1425575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1001713" y="2249488"/>
            <a:ext cx="0" cy="1622425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1001713" y="3871913"/>
            <a:ext cx="8120062" cy="0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9121775" y="2200275"/>
            <a:ext cx="0" cy="1671638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6169025" y="655638"/>
            <a:ext cx="1731963" cy="517525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ar-SA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برسي عوامل</a:t>
            </a: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 داخلي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8316913" y="1874838"/>
            <a:ext cx="1395412" cy="430212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1600" b="1" dirty="0">
                <a:solidFill>
                  <a:srgbClr val="000000"/>
                </a:solidFill>
                <a:latin typeface="Arial" charset="0"/>
                <a:cs typeface="B Titr" pitchFamily="2" charset="-78"/>
              </a:rPr>
              <a:t>چشم انداز</a:t>
            </a:r>
            <a:endParaRPr lang="en-US" sz="1600" b="1" dirty="0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6243638" y="2962275"/>
            <a:ext cx="1844675" cy="517525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ar-SA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برسي عوامل خارجي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6332538" y="3932238"/>
            <a:ext cx="2392362" cy="366712"/>
            <a:chOff x="4027" y="4050"/>
            <a:chExt cx="1166" cy="338"/>
          </a:xfrm>
        </p:grpSpPr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4967" y="4065"/>
              <a:ext cx="226" cy="136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27" y="4050"/>
              <a:ext cx="819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34" tIns="45717" rIns="91434" bIns="45717">
              <a:spAutoFit/>
            </a:bodyPr>
            <a:lstStyle/>
            <a:p>
              <a:pPr algn="ctr"/>
              <a:r>
                <a:rPr lang="ar-SA" b="1">
                  <a:latin typeface="Arial" charset="0"/>
                  <a:cs typeface="B Titr" pitchFamily="2" charset="-78"/>
                </a:rPr>
                <a:t>تدوين استراتژي ها</a:t>
              </a:r>
              <a:endParaRPr lang="en-US" b="1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2767013" y="3962400"/>
            <a:ext cx="2295525" cy="366713"/>
            <a:chOff x="2243" y="4045"/>
            <a:chExt cx="1091" cy="338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3108" y="4065"/>
              <a:ext cx="226" cy="136"/>
            </a:xfrm>
            <a:prstGeom prst="ellipse">
              <a:avLst/>
            </a:prstGeom>
            <a:solidFill>
              <a:srgbClr val="CCFFCC"/>
            </a:solidFill>
            <a:ln w="9525" algn="ctr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2243" y="4045"/>
              <a:ext cx="813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34" tIns="45717" rIns="91434" bIns="45717">
              <a:spAutoFit/>
            </a:bodyPr>
            <a:lstStyle/>
            <a:p>
              <a:pPr algn="ctr"/>
              <a:r>
                <a:rPr lang="ar-SA" b="1">
                  <a:latin typeface="Arial" charset="0"/>
                  <a:cs typeface="B Titr" pitchFamily="2" charset="-78"/>
                </a:rPr>
                <a:t>اجراي استراتژي ها</a:t>
              </a:r>
              <a:endParaRPr lang="en-US" b="1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26" name="Group 22"/>
          <p:cNvGrpSpPr>
            <a:grpSpLocks/>
          </p:cNvGrpSpPr>
          <p:nvPr/>
        </p:nvGrpSpPr>
        <p:grpSpPr bwMode="auto">
          <a:xfrm>
            <a:off x="60325" y="3875088"/>
            <a:ext cx="2638425" cy="366712"/>
            <a:chOff x="282" y="3984"/>
            <a:chExt cx="1373" cy="338"/>
          </a:xfrm>
        </p:grpSpPr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1429" y="4065"/>
              <a:ext cx="226" cy="136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282" y="3984"/>
              <a:ext cx="1250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ctr"/>
              <a:r>
                <a:rPr lang="ar-SA" b="1">
                  <a:latin typeface="Arial" charset="0"/>
                  <a:cs typeface="B Titr" pitchFamily="2" charset="-78"/>
                </a:rPr>
                <a:t>ارزيابي استراتژي ها</a:t>
              </a:r>
              <a:endParaRPr lang="en-US" b="1">
                <a:latin typeface="Arial" charset="0"/>
                <a:cs typeface="B Titr" pitchFamily="2" charset="-78"/>
              </a:endParaRPr>
            </a:p>
          </p:txBody>
        </p:sp>
      </p:grp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5097463" y="1770063"/>
            <a:ext cx="1698625" cy="647700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12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تعيين مسايل استراتژيک و هدفهاي بلند مدت</a:t>
            </a:r>
            <a:endParaRPr lang="en-US" sz="12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auto">
          <a:xfrm>
            <a:off x="2741613" y="757238"/>
            <a:ext cx="1730375" cy="303212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تخصيص منابع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31" name="AutoShape 31"/>
          <p:cNvSpPr>
            <a:spLocks noChangeArrowheads="1"/>
          </p:cNvSpPr>
          <p:nvPr/>
        </p:nvSpPr>
        <p:spPr bwMode="auto">
          <a:xfrm>
            <a:off x="2478088" y="2959100"/>
            <a:ext cx="2138362" cy="515938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تعيين هدف ها و سياست هاي اجرايي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32" name="AutoShape 32"/>
          <p:cNvSpPr>
            <a:spLocks noChangeArrowheads="1"/>
          </p:cNvSpPr>
          <p:nvPr/>
        </p:nvSpPr>
        <p:spPr bwMode="auto">
          <a:xfrm>
            <a:off x="1893888" y="1844675"/>
            <a:ext cx="1393825" cy="431800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1600" b="1" dirty="0">
                <a:solidFill>
                  <a:srgbClr val="000000"/>
                </a:solidFill>
                <a:latin typeface="Arial" charset="0"/>
                <a:cs typeface="B Titr" pitchFamily="2" charset="-78"/>
              </a:rPr>
              <a:t>عمليات</a:t>
            </a:r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344488" y="1754188"/>
            <a:ext cx="1393825" cy="522287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 rtl="0">
              <a:defRPr/>
            </a:pPr>
            <a:r>
              <a:rPr lang="fa-IR" sz="1400" b="1" dirty="0">
                <a:solidFill>
                  <a:srgbClr val="000000"/>
                </a:solidFill>
                <a:latin typeface="Arial" charset="0"/>
                <a:cs typeface="B Titr" pitchFamily="2" charset="-78"/>
              </a:rPr>
              <a:t>ارزيابي عملکرد</a:t>
            </a:r>
            <a:endParaRPr lang="en-US" sz="1400" b="1" dirty="0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>
            <a:off x="6538913" y="2066925"/>
            <a:ext cx="442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5" name="AutoShape 35"/>
          <p:cNvCxnSpPr>
            <a:cxnSpLocks noChangeShapeType="1"/>
          </p:cNvCxnSpPr>
          <p:nvPr/>
        </p:nvCxnSpPr>
        <p:spPr bwMode="auto">
          <a:xfrm flipH="1" flipV="1">
            <a:off x="6824663" y="1268413"/>
            <a:ext cx="0" cy="1655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6" name="Line 36"/>
          <p:cNvSpPr>
            <a:spLocks noChangeShapeType="1"/>
          </p:cNvSpPr>
          <p:nvPr/>
        </p:nvSpPr>
        <p:spPr bwMode="auto">
          <a:xfrm flipH="1" flipV="1">
            <a:off x="3586163" y="1133475"/>
            <a:ext cx="1079500" cy="566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H="1">
            <a:off x="3881438" y="2492375"/>
            <a:ext cx="784225" cy="409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H="1">
            <a:off x="3068638" y="2114550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H="1">
            <a:off x="2406650" y="1133475"/>
            <a:ext cx="809625" cy="73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 flipV="1">
            <a:off x="2255838" y="2312988"/>
            <a:ext cx="125571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H="1">
            <a:off x="1517650" y="2066925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 flipV="1">
            <a:off x="1001713" y="1168400"/>
            <a:ext cx="0" cy="539750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1001713" y="2298700"/>
            <a:ext cx="0" cy="44291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1739900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3586163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4619625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6096000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7131050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8753475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9121775" y="1084263"/>
            <a:ext cx="0" cy="785812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 flipV="1">
            <a:off x="9121775" y="2362200"/>
            <a:ext cx="0" cy="835025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 flipV="1">
            <a:off x="8828088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 flipV="1">
            <a:off x="7202488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 flipV="1">
            <a:off x="5875338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 flipV="1">
            <a:off x="3954463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 flipV="1">
            <a:off x="1444625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Text Box 57"/>
          <p:cNvSpPr txBox="1">
            <a:spLocks noChangeArrowheads="1"/>
          </p:cNvSpPr>
          <p:nvPr/>
        </p:nvSpPr>
        <p:spPr bwMode="auto">
          <a:xfrm>
            <a:off x="4619625" y="3573463"/>
            <a:ext cx="887413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بازخورد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58" name="Text Box 58"/>
          <p:cNvSpPr txBox="1">
            <a:spLocks noChangeArrowheads="1"/>
          </p:cNvSpPr>
          <p:nvPr/>
        </p:nvSpPr>
        <p:spPr bwMode="auto">
          <a:xfrm>
            <a:off x="4765675" y="411163"/>
            <a:ext cx="887413" cy="303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بازخورد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 flipV="1">
            <a:off x="2552700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0" name="Group 151"/>
          <p:cNvGraphicFramePr>
            <a:graphicFrameLocks/>
          </p:cNvGraphicFramePr>
          <p:nvPr/>
        </p:nvGraphicFramePr>
        <p:xfrm>
          <a:off x="495300" y="4508500"/>
          <a:ext cx="8915400" cy="1212851"/>
        </p:xfrm>
        <a:graphic>
          <a:graphicData uri="http://schemas.openxmlformats.org/drawingml/2006/table">
            <a:tbl>
              <a:tblPr/>
              <a:tblGrid>
                <a:gridCol w="1217613"/>
                <a:gridCol w="2225675"/>
                <a:gridCol w="2576512"/>
                <a:gridCol w="1014413"/>
                <a:gridCol w="1881187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پياده سازي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تصميم گيري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محيطي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مفهومي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" name="AutoShape 27"/>
          <p:cNvSpPr>
            <a:spLocks noChangeArrowheads="1"/>
          </p:cNvSpPr>
          <p:nvPr/>
        </p:nvSpPr>
        <p:spPr bwMode="auto">
          <a:xfrm>
            <a:off x="6834188" y="1727200"/>
            <a:ext cx="1473200" cy="730250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endParaRPr lang="fa-IR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  <a:p>
            <a:pPr algn="ctr"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رسالت</a:t>
            </a:r>
          </a:p>
          <a:p>
            <a:pPr algn="ctr">
              <a:defRPr/>
            </a:pP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62" name="AutoShape 30"/>
          <p:cNvSpPr>
            <a:spLocks noChangeArrowheads="1"/>
          </p:cNvSpPr>
          <p:nvPr/>
        </p:nvSpPr>
        <p:spPr bwMode="auto">
          <a:xfrm>
            <a:off x="3587750" y="1765300"/>
            <a:ext cx="1468438" cy="647700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12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تعيين ارزيابي و انتخاب استراتژي ها</a:t>
            </a:r>
            <a:endParaRPr lang="en-US" sz="12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403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5"/>
          <p:cNvSpPr>
            <a:spLocks noChangeAspect="1" noChangeArrowheads="1"/>
          </p:cNvSpPr>
          <p:nvPr/>
        </p:nvSpPr>
        <p:spPr bwMode="auto">
          <a:xfrm>
            <a:off x="428625" y="620713"/>
            <a:ext cx="9056688" cy="38163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28625" y="1008063"/>
            <a:ext cx="2438400" cy="1570037"/>
            <a:chOff x="137" y="1389"/>
            <a:chExt cx="1496" cy="1043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37" y="1389"/>
              <a:ext cx="1496" cy="104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6862" tIns="43431" rIns="86862" bIns="43431" anchor="ctr"/>
            <a:lstStyle/>
            <a:p>
              <a:pPr algn="ctr" rtl="0">
                <a:defRPr/>
              </a:pPr>
              <a:endParaRPr lang="en-US" sz="9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757" y="1490"/>
              <a:ext cx="281" cy="120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100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ارزشها</a:t>
              </a:r>
              <a:endParaRPr lang="en-US">
                <a:latin typeface="Arial" charset="0"/>
                <a:cs typeface="B Titr" pitchFamily="2" charset="-78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1316" y="1853"/>
              <a:ext cx="265" cy="120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80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استراتژي</a:t>
              </a:r>
              <a:endParaRPr lang="en-US" sz="14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714" y="1853"/>
              <a:ext cx="375" cy="120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100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اهداف</a:t>
              </a:r>
              <a:endParaRPr lang="en-US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82" y="1853"/>
              <a:ext cx="318" cy="120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1000" dirty="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چشم </a:t>
              </a:r>
              <a:r>
                <a:rPr lang="ar-SA" sz="900" dirty="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انداز</a:t>
              </a:r>
              <a:endParaRPr lang="en-US" sz="1600" dirty="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733" y="2208"/>
              <a:ext cx="340" cy="117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1000" dirty="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ماموريت</a:t>
              </a:r>
              <a:endParaRPr lang="en-US" dirty="0"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12" name="AutoShape 14"/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>
              <a:off x="901" y="1610"/>
              <a:ext cx="1" cy="2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3" name="AutoShape 15"/>
            <p:cNvCxnSpPr>
              <a:cxnSpLocks noChangeShapeType="1"/>
              <a:stCxn id="7" idx="1"/>
              <a:endCxn id="10" idx="0"/>
            </p:cNvCxnSpPr>
            <p:nvPr/>
          </p:nvCxnSpPr>
          <p:spPr bwMode="auto">
            <a:xfrm flipH="1">
              <a:off x="341" y="1550"/>
              <a:ext cx="416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4" name="AutoShape 16"/>
            <p:cNvCxnSpPr>
              <a:cxnSpLocks noChangeShapeType="1"/>
              <a:stCxn id="9" idx="1"/>
              <a:endCxn id="10" idx="3"/>
            </p:cNvCxnSpPr>
            <p:nvPr/>
          </p:nvCxnSpPr>
          <p:spPr bwMode="auto">
            <a:xfrm flipH="1">
              <a:off x="499" y="1913"/>
              <a:ext cx="2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5" name="AutoShape 17"/>
            <p:cNvCxnSpPr>
              <a:cxnSpLocks noChangeShapeType="1"/>
              <a:stCxn id="9" idx="2"/>
              <a:endCxn id="11" idx="0"/>
            </p:cNvCxnSpPr>
            <p:nvPr/>
          </p:nvCxnSpPr>
          <p:spPr bwMode="auto">
            <a:xfrm>
              <a:off x="902" y="1973"/>
              <a:ext cx="1" cy="2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" name="AutoShape 18"/>
            <p:cNvCxnSpPr>
              <a:cxnSpLocks noChangeShapeType="1"/>
              <a:stCxn id="9" idx="3"/>
              <a:endCxn id="8" idx="1"/>
            </p:cNvCxnSpPr>
            <p:nvPr/>
          </p:nvCxnSpPr>
          <p:spPr bwMode="auto">
            <a:xfrm>
              <a:off x="1089" y="1913"/>
              <a:ext cx="22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7" name="AutoShape 19"/>
            <p:cNvCxnSpPr>
              <a:cxnSpLocks noChangeShapeType="1"/>
              <a:stCxn id="7" idx="3"/>
              <a:endCxn id="8" idx="0"/>
            </p:cNvCxnSpPr>
            <p:nvPr/>
          </p:nvCxnSpPr>
          <p:spPr bwMode="auto">
            <a:xfrm>
              <a:off x="1044" y="1550"/>
              <a:ext cx="405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8" name="AutoShape 20"/>
            <p:cNvCxnSpPr>
              <a:cxnSpLocks noChangeShapeType="1"/>
              <a:stCxn id="8" idx="2"/>
              <a:endCxn id="11" idx="3"/>
            </p:cNvCxnSpPr>
            <p:nvPr/>
          </p:nvCxnSpPr>
          <p:spPr bwMode="auto">
            <a:xfrm flipH="1">
              <a:off x="1073" y="1973"/>
              <a:ext cx="376" cy="2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9" name="AutoShape 21"/>
            <p:cNvCxnSpPr>
              <a:cxnSpLocks noChangeShapeType="1"/>
              <a:stCxn id="10" idx="2"/>
              <a:endCxn id="11" idx="1"/>
            </p:cNvCxnSpPr>
            <p:nvPr/>
          </p:nvCxnSpPr>
          <p:spPr bwMode="auto">
            <a:xfrm>
              <a:off x="341" y="1973"/>
              <a:ext cx="392" cy="2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20" name="AutoShape 23"/>
          <p:cNvSpPr>
            <a:spLocks noChangeArrowheads="1"/>
          </p:cNvSpPr>
          <p:nvPr/>
        </p:nvSpPr>
        <p:spPr bwMode="auto">
          <a:xfrm>
            <a:off x="3005138" y="1008063"/>
            <a:ext cx="3105150" cy="15700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2" tIns="43431" rIns="86862" bIns="43431" anchor="ctr"/>
          <a:lstStyle/>
          <a:p>
            <a:pPr algn="ctr" rtl="0">
              <a:defRPr/>
            </a:pP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225800" y="1139825"/>
            <a:ext cx="814388" cy="4778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عوامل بيروني</a:t>
            </a:r>
            <a:endParaRPr lang="en-US" sz="10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en-US" sz="9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(</a:t>
            </a:r>
            <a:r>
              <a:rPr lang="ar-SA" sz="9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فرصت و تهديد</a:t>
            </a:r>
            <a:r>
              <a:rPr lang="en-US" sz="9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)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225800" y="1960563"/>
            <a:ext cx="814388" cy="4778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عوامل دروني</a:t>
            </a:r>
            <a:endParaRPr lang="en-US" sz="10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(</a:t>
            </a:r>
            <a:r>
              <a:rPr lang="ar-SA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قوت وضعف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)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4187825" y="1139825"/>
            <a:ext cx="812800" cy="4794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ماتريس</a:t>
            </a:r>
            <a:endParaRPr lang="en-US" sz="10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عوامل بيروني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4187825" y="1960563"/>
            <a:ext cx="812800" cy="4778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ماتريس</a:t>
            </a:r>
            <a:endParaRPr lang="en-US" sz="10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عوامل دروني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5151438" y="1517650"/>
            <a:ext cx="887412" cy="5461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1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ماتريس تحليل عوامل بيروني ودروني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cxnSp>
        <p:nvCxnSpPr>
          <p:cNvPr id="26" name="AutoShape 29"/>
          <p:cNvCxnSpPr>
            <a:cxnSpLocks noChangeShapeType="1"/>
            <a:stCxn id="21" idx="3"/>
            <a:endCxn id="23" idx="1"/>
          </p:cNvCxnSpPr>
          <p:nvPr/>
        </p:nvCxnSpPr>
        <p:spPr bwMode="auto">
          <a:xfrm>
            <a:off x="4040188" y="1379538"/>
            <a:ext cx="147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22" idx="3"/>
            <a:endCxn id="24" idx="1"/>
          </p:cNvCxnSpPr>
          <p:nvPr/>
        </p:nvCxnSpPr>
        <p:spPr bwMode="auto">
          <a:xfrm>
            <a:off x="4040188" y="2200275"/>
            <a:ext cx="147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23" idx="3"/>
            <a:endCxn id="25" idx="0"/>
          </p:cNvCxnSpPr>
          <p:nvPr/>
        </p:nvCxnSpPr>
        <p:spPr bwMode="auto">
          <a:xfrm>
            <a:off x="5000625" y="1379538"/>
            <a:ext cx="595313" cy="138112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24" idx="3"/>
            <a:endCxn id="25" idx="2"/>
          </p:cNvCxnSpPr>
          <p:nvPr/>
        </p:nvCxnSpPr>
        <p:spPr bwMode="auto">
          <a:xfrm flipV="1">
            <a:off x="5000625" y="2063750"/>
            <a:ext cx="595313" cy="136525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6" idx="3"/>
            <a:endCxn id="20" idx="1"/>
          </p:cNvCxnSpPr>
          <p:nvPr/>
        </p:nvCxnSpPr>
        <p:spPr bwMode="auto">
          <a:xfrm>
            <a:off x="2867025" y="1793875"/>
            <a:ext cx="138113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endCxn id="32" idx="1"/>
          </p:cNvCxnSpPr>
          <p:nvPr/>
        </p:nvCxnSpPr>
        <p:spPr bwMode="auto">
          <a:xfrm>
            <a:off x="6129338" y="1773238"/>
            <a:ext cx="228600" cy="15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2" name="AutoShape 35"/>
          <p:cNvSpPr>
            <a:spLocks noChangeArrowheads="1"/>
          </p:cNvSpPr>
          <p:nvPr/>
        </p:nvSpPr>
        <p:spPr bwMode="auto">
          <a:xfrm>
            <a:off x="6357938" y="1127125"/>
            <a:ext cx="1924050" cy="1295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6862" tIns="43431" rIns="86862" bIns="43431" anchor="ctr"/>
          <a:lstStyle/>
          <a:p>
            <a:pPr algn="ctr" rtl="0">
              <a:defRPr/>
            </a:pP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6605588" y="1279525"/>
            <a:ext cx="7429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8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جدول</a:t>
            </a: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rtl="0"/>
            <a:r>
              <a:rPr lang="en-US" sz="7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SWOT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6605588" y="1851025"/>
            <a:ext cx="7429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8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ماتريس</a:t>
            </a:r>
            <a:r>
              <a:rPr lang="en-US" sz="11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8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en-US" sz="7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SPACE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7720013" y="1393825"/>
            <a:ext cx="495300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100" b="1">
                <a:latin typeface="Times New Roman" pitchFamily="18" charset="0"/>
                <a:cs typeface="B Titr" pitchFamily="2" charset="-78"/>
              </a:rPr>
              <a:t>تنظيم ماتريس</a:t>
            </a:r>
            <a:r>
              <a:rPr lang="en-US" sz="1100" b="1">
                <a:latin typeface="Times New Roman" pitchFamily="18" charset="0"/>
                <a:cs typeface="B Titr" pitchFamily="2" charset="-78"/>
              </a:rPr>
              <a:t/>
            </a:r>
            <a:br>
              <a:rPr lang="en-US" sz="1100" b="1">
                <a:latin typeface="Times New Roman" pitchFamily="18" charset="0"/>
                <a:cs typeface="B Titr" pitchFamily="2" charset="-78"/>
              </a:rPr>
            </a:br>
            <a:r>
              <a:rPr lang="en-US" sz="900" b="1">
                <a:latin typeface="Times New Roman" pitchFamily="18" charset="0"/>
                <a:cs typeface="B Titr" pitchFamily="2" charset="-78"/>
              </a:rPr>
              <a:t/>
            </a:r>
            <a:br>
              <a:rPr lang="en-US" sz="900" b="1">
                <a:latin typeface="Times New Roman" pitchFamily="18" charset="0"/>
                <a:cs typeface="B Titr" pitchFamily="2" charset="-78"/>
              </a:rPr>
            </a:br>
            <a:r>
              <a:rPr lang="en-US" sz="900" b="1">
                <a:latin typeface="Times New Roman" pitchFamily="18" charset="0"/>
                <a:ea typeface="Arial" charset="0"/>
                <a:cs typeface="B Titr" pitchFamily="2" charset="-78"/>
              </a:rPr>
              <a:t>QSPM</a:t>
            </a:r>
            <a:endParaRPr lang="en-US">
              <a:latin typeface="Arial" charset="0"/>
              <a:cs typeface="B Titr" pitchFamily="2" charset="-78"/>
            </a:endParaRPr>
          </a:p>
        </p:txBody>
      </p:sp>
      <p:cxnSp>
        <p:nvCxnSpPr>
          <p:cNvPr id="36" name="AutoShape 39"/>
          <p:cNvCxnSpPr>
            <a:cxnSpLocks noChangeShapeType="1"/>
            <a:stCxn id="34" idx="3"/>
            <a:endCxn id="35" idx="1"/>
          </p:cNvCxnSpPr>
          <p:nvPr/>
        </p:nvCxnSpPr>
        <p:spPr bwMode="auto">
          <a:xfrm flipV="1">
            <a:off x="7348538" y="1825625"/>
            <a:ext cx="371475" cy="25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685800" y="2841625"/>
            <a:ext cx="17097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98" tIns="10259" rIns="17098" bIns="10259"/>
          <a:lstStyle/>
          <a:p>
            <a:pPr algn="ctr" rtl="0"/>
            <a:r>
              <a:rPr lang="ar-SA" sz="1000" dirty="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کنکاش مفهومي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100" dirty="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جمع آوري اطلاعات و استخراج مدلهاي ذهني مديران</a:t>
            </a:r>
            <a:endParaRPr lang="en-US" dirty="0">
              <a:latin typeface="Arial" charset="0"/>
              <a:cs typeface="B Titr" pitchFamily="2" charset="-78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3716338" y="2841625"/>
            <a:ext cx="17033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98" tIns="10259" rIns="17098" bIns="10259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کنکاش محيطي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6729413" y="2879725"/>
            <a:ext cx="12144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98" tIns="10259" rIns="17098" bIns="10259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طراحي و تدوين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cxnSp>
        <p:nvCxnSpPr>
          <p:cNvPr id="40" name="AutoShape 43"/>
          <p:cNvCxnSpPr>
            <a:cxnSpLocks noChangeShapeType="1"/>
          </p:cNvCxnSpPr>
          <p:nvPr/>
        </p:nvCxnSpPr>
        <p:spPr bwMode="auto">
          <a:xfrm>
            <a:off x="427038" y="3327400"/>
            <a:ext cx="0" cy="9572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1" name="AutoShape 44"/>
          <p:cNvCxnSpPr>
            <a:cxnSpLocks noChangeShapeType="1"/>
          </p:cNvCxnSpPr>
          <p:nvPr/>
        </p:nvCxnSpPr>
        <p:spPr bwMode="auto">
          <a:xfrm flipH="1">
            <a:off x="8326438" y="620713"/>
            <a:ext cx="11112" cy="42116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" name="AutoShape 45"/>
          <p:cNvCxnSpPr>
            <a:cxnSpLocks noChangeShapeType="1"/>
          </p:cNvCxnSpPr>
          <p:nvPr/>
        </p:nvCxnSpPr>
        <p:spPr bwMode="auto">
          <a:xfrm>
            <a:off x="8840788" y="620713"/>
            <a:ext cx="30162" cy="42084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3" name="AutoShape 46"/>
          <p:cNvCxnSpPr>
            <a:cxnSpLocks noChangeShapeType="1"/>
          </p:cNvCxnSpPr>
          <p:nvPr/>
        </p:nvCxnSpPr>
        <p:spPr bwMode="auto">
          <a:xfrm flipH="1">
            <a:off x="9417050" y="620713"/>
            <a:ext cx="0" cy="4222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4" name="AutoShape 47"/>
          <p:cNvCxnSpPr>
            <a:cxnSpLocks noChangeShapeType="1"/>
          </p:cNvCxnSpPr>
          <p:nvPr/>
        </p:nvCxnSpPr>
        <p:spPr bwMode="auto">
          <a:xfrm>
            <a:off x="427038" y="3806825"/>
            <a:ext cx="78390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3716338" y="4000500"/>
            <a:ext cx="170338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98" tIns="10259" rIns="17098" bIns="10259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فرآيند تدوين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cxnSp>
        <p:nvCxnSpPr>
          <p:cNvPr id="46" name="AutoShape 49"/>
          <p:cNvCxnSpPr>
            <a:cxnSpLocks noChangeShapeType="1"/>
          </p:cNvCxnSpPr>
          <p:nvPr/>
        </p:nvCxnSpPr>
        <p:spPr bwMode="auto">
          <a:xfrm>
            <a:off x="8312150" y="3806825"/>
            <a:ext cx="5445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7" name="AutoShape 50"/>
          <p:cNvCxnSpPr>
            <a:cxnSpLocks noChangeShapeType="1"/>
          </p:cNvCxnSpPr>
          <p:nvPr/>
        </p:nvCxnSpPr>
        <p:spPr bwMode="auto">
          <a:xfrm>
            <a:off x="8858250" y="3806825"/>
            <a:ext cx="5445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8337550" y="3860800"/>
            <a:ext cx="503238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7098" tIns="10259" rIns="17098" bIns="10259"/>
          <a:lstStyle/>
          <a:p>
            <a:pPr algn="ctr" rtl="0">
              <a:lnSpc>
                <a:spcPct val="150000"/>
              </a:lnSpc>
              <a:defRPr/>
            </a:pPr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اجراي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>
            <a:off x="8897938" y="3860800"/>
            <a:ext cx="519112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7098" tIns="10259" rIns="17098" bIns="10259"/>
          <a:lstStyle/>
          <a:p>
            <a:pPr algn="ctr" rtl="0">
              <a:lnSpc>
                <a:spcPct val="150000"/>
              </a:lnSpc>
              <a:defRPr/>
            </a:pPr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ارزيابي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7348538" y="1508125"/>
            <a:ext cx="371475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" name="AutoShape 54"/>
          <p:cNvCxnSpPr>
            <a:cxnSpLocks noChangeShapeType="1"/>
            <a:stCxn id="32" idx="1"/>
            <a:endCxn id="34" idx="1"/>
          </p:cNvCxnSpPr>
          <p:nvPr/>
        </p:nvCxnSpPr>
        <p:spPr bwMode="auto">
          <a:xfrm>
            <a:off x="6357938" y="1774825"/>
            <a:ext cx="247650" cy="3048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2" name="AutoShape 55"/>
          <p:cNvCxnSpPr>
            <a:cxnSpLocks noChangeShapeType="1"/>
            <a:stCxn id="32" idx="1"/>
          </p:cNvCxnSpPr>
          <p:nvPr/>
        </p:nvCxnSpPr>
        <p:spPr bwMode="auto">
          <a:xfrm flipV="1">
            <a:off x="6357938" y="1489075"/>
            <a:ext cx="241300" cy="2857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" name="AutoShape 56"/>
          <p:cNvCxnSpPr>
            <a:cxnSpLocks noChangeShapeType="1"/>
            <a:stCxn id="20" idx="1"/>
            <a:endCxn id="21" idx="1"/>
          </p:cNvCxnSpPr>
          <p:nvPr/>
        </p:nvCxnSpPr>
        <p:spPr bwMode="auto">
          <a:xfrm flipV="1">
            <a:off x="3005138" y="1379538"/>
            <a:ext cx="220662" cy="4143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4" name="AutoShape 57"/>
          <p:cNvCxnSpPr>
            <a:cxnSpLocks noChangeShapeType="1"/>
            <a:stCxn id="20" idx="1"/>
            <a:endCxn id="22" idx="1"/>
          </p:cNvCxnSpPr>
          <p:nvPr/>
        </p:nvCxnSpPr>
        <p:spPr bwMode="auto">
          <a:xfrm>
            <a:off x="3005138" y="1793875"/>
            <a:ext cx="220662" cy="4064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graphicFrame>
        <p:nvGraphicFramePr>
          <p:cNvPr id="55" name="Group 95"/>
          <p:cNvGraphicFramePr>
            <a:graphicFrameLocks/>
          </p:cNvGraphicFramePr>
          <p:nvPr/>
        </p:nvGraphicFramePr>
        <p:xfrm>
          <a:off x="495300" y="4868863"/>
          <a:ext cx="8915400" cy="969963"/>
        </p:xfrm>
        <a:graphic>
          <a:graphicData uri="http://schemas.openxmlformats.org/drawingml/2006/table">
            <a:tbl>
              <a:tblPr/>
              <a:tblGrid>
                <a:gridCol w="2379663"/>
                <a:gridCol w="3341687"/>
                <a:gridCol w="2120900"/>
                <a:gridCol w="554038"/>
                <a:gridCol w="519112"/>
              </a:tblGrid>
              <a:tr h="280988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6" name="Rectangle 83"/>
          <p:cNvSpPr>
            <a:spLocks noChangeArrowheads="1"/>
          </p:cNvSpPr>
          <p:nvPr/>
        </p:nvSpPr>
        <p:spPr bwMode="auto">
          <a:xfrm>
            <a:off x="488950" y="5949950"/>
            <a:ext cx="8928100" cy="358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fa-IR" b="1" dirty="0">
                <a:solidFill>
                  <a:schemeClr val="tx1"/>
                </a:solidFill>
                <a:latin typeface="Arial" charset="0"/>
                <a:cs typeface="B Titr" pitchFamily="2" charset="-78"/>
              </a:rPr>
              <a:t>13- </a:t>
            </a:r>
            <a:r>
              <a:rPr lang="ar-SA" b="1" dirty="0">
                <a:solidFill>
                  <a:schemeClr val="tx1"/>
                </a:solidFill>
                <a:latin typeface="Arial" charset="0"/>
                <a:cs typeface="B Titr" pitchFamily="2" charset="-78"/>
              </a:rPr>
              <a:t>مدل  جامع برنامه ريزي استراتژيك  - دكتر يزدان پناه</a:t>
            </a:r>
            <a:endParaRPr lang="ar-SA" sz="1600" dirty="0">
              <a:solidFill>
                <a:schemeClr val="tx1"/>
              </a:solidFill>
              <a:latin typeface="Arial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68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281113" y="5661025"/>
            <a:ext cx="76327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/>
            <a:r>
              <a:rPr lang="fa-IR" sz="2400" b="1">
                <a:latin typeface="Arial" charset="0"/>
                <a:cs typeface="B Titr" pitchFamily="2" charset="-78"/>
              </a:rPr>
              <a:t>14- مدل از</a:t>
            </a:r>
            <a:r>
              <a:rPr lang="en-US" sz="2400" b="1">
                <a:latin typeface="Arial" charset="0"/>
                <a:cs typeface="B Titr" pitchFamily="2" charset="-78"/>
              </a:rPr>
              <a:t> </a:t>
            </a:r>
            <a:r>
              <a:rPr lang="fa-IR" sz="2400" b="1">
                <a:latin typeface="Arial" charset="0"/>
                <a:cs typeface="B Titr" pitchFamily="2" charset="-78"/>
              </a:rPr>
              <a:t>اينترنت</a:t>
            </a:r>
            <a:endParaRPr lang="en-US" sz="2400" b="1">
              <a:latin typeface="Arial" charset="0"/>
              <a:cs typeface="B Titr" pitchFamily="2" charset="-78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11325" y="835025"/>
            <a:ext cx="1839913" cy="919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استانداردها و ارزشها</a:t>
            </a:r>
            <a:endParaRPr lang="en-US" altLang="en-US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600" b="1">
                <a:solidFill>
                  <a:srgbClr val="000000"/>
                </a:solidFill>
                <a:cs typeface="Nazanin" pitchFamily="2" charset="-78"/>
              </a:rPr>
              <a:t>Standards &amp; Values</a:t>
            </a:r>
            <a:endParaRPr lang="en-US" altLang="ar-SA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95775" y="1009650"/>
            <a:ext cx="1471613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4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چشم انداز</a:t>
            </a:r>
            <a:endParaRPr lang="en-US" altLang="en-US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Vision</a:t>
            </a:r>
            <a:endParaRPr lang="en-US" altLang="ar-SA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98950" y="2016125"/>
            <a:ext cx="1430338" cy="620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4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ماموريت</a:t>
            </a:r>
            <a:endParaRPr lang="en-US" altLang="en-US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Mission</a:t>
            </a:r>
            <a:endParaRPr lang="en-US" altLang="ar-SA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19550" y="2809875"/>
            <a:ext cx="197485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4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اهداف بلند مدت</a:t>
            </a:r>
            <a:endParaRPr lang="en-US" altLang="en-US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Long Term</a:t>
            </a: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 Objectives</a:t>
            </a:r>
            <a:endParaRPr lang="en-US" altLang="ar-SA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095750" y="3767138"/>
            <a:ext cx="1836738" cy="54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4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استراتژي ها</a:t>
            </a:r>
            <a:endParaRPr lang="en-US" altLang="en-US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Strategies</a:t>
            </a:r>
            <a:endParaRPr lang="en-US" altLang="ar-SA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511925" y="2909888"/>
            <a:ext cx="2349500" cy="5635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6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پارادايم استراتژيك</a:t>
            </a:r>
            <a:endParaRPr lang="en-US" altLang="en-US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Strategic Paradigm</a:t>
            </a:r>
            <a:endParaRPr lang="en-US" altLang="ar-SA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339850" y="2819400"/>
            <a:ext cx="1771650" cy="736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6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خط مشي كيفيت</a:t>
            </a:r>
            <a:endParaRPr lang="en-US" altLang="en-US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endParaRPr lang="en-US" altLang="en-US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Quality Policy</a:t>
            </a:r>
            <a:endParaRPr lang="en-US" altLang="ar-SA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8" idx="1"/>
          </p:cNvCxnSpPr>
          <p:nvPr/>
        </p:nvCxnSpPr>
        <p:spPr bwMode="auto">
          <a:xfrm>
            <a:off x="3124200" y="3187700"/>
            <a:ext cx="88265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13" name="AutoShape 10"/>
          <p:cNvCxnSpPr>
            <a:cxnSpLocks noChangeShapeType="1"/>
            <a:stCxn id="11" idx="3"/>
            <a:endCxn id="9" idx="1"/>
          </p:cNvCxnSpPr>
          <p:nvPr/>
        </p:nvCxnSpPr>
        <p:spPr bwMode="auto">
          <a:xfrm>
            <a:off x="3124200" y="3187700"/>
            <a:ext cx="958850" cy="8509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14" name="AutoShape 11"/>
          <p:cNvCxnSpPr>
            <a:cxnSpLocks noChangeShapeType="1"/>
            <a:stCxn id="10" idx="2"/>
            <a:endCxn id="9" idx="3"/>
          </p:cNvCxnSpPr>
          <p:nvPr/>
        </p:nvCxnSpPr>
        <p:spPr bwMode="auto">
          <a:xfrm rot="5400000">
            <a:off x="6539707" y="2891631"/>
            <a:ext cx="552450" cy="1741487"/>
          </a:xfrm>
          <a:prstGeom prst="bentConnector2">
            <a:avLst/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15" name="AutoShape 12"/>
          <p:cNvCxnSpPr>
            <a:cxnSpLocks noChangeShapeType="1"/>
            <a:stCxn id="10" idx="1"/>
            <a:endCxn id="8" idx="3"/>
          </p:cNvCxnSpPr>
          <p:nvPr/>
        </p:nvCxnSpPr>
        <p:spPr bwMode="auto">
          <a:xfrm rot="10800000">
            <a:off x="6007100" y="3190875"/>
            <a:ext cx="49212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16" name="AutoShape 13"/>
          <p:cNvCxnSpPr>
            <a:cxnSpLocks noChangeShapeType="1"/>
            <a:stCxn id="10" idx="0"/>
            <a:endCxn id="7" idx="3"/>
          </p:cNvCxnSpPr>
          <p:nvPr/>
        </p:nvCxnSpPr>
        <p:spPr bwMode="auto">
          <a:xfrm rot="5400000" flipH="1">
            <a:off x="6429375" y="1639888"/>
            <a:ext cx="569913" cy="1944687"/>
          </a:xfrm>
          <a:prstGeom prst="bentConnector2">
            <a:avLst/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17" name="AutoShape 14"/>
          <p:cNvCxnSpPr>
            <a:cxnSpLocks noChangeShapeType="1"/>
            <a:stCxn id="5" idx="3"/>
            <a:endCxn id="6" idx="1"/>
          </p:cNvCxnSpPr>
          <p:nvPr/>
        </p:nvCxnSpPr>
        <p:spPr bwMode="auto">
          <a:xfrm flipV="1">
            <a:off x="3563938" y="1293813"/>
            <a:ext cx="719137" cy="1587"/>
          </a:xfrm>
          <a:prstGeom prst="bentConnector3">
            <a:avLst>
              <a:gd name="adj1" fmla="val 49889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4817269" y="1788319"/>
            <a:ext cx="412750" cy="174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19" name="AutoShape 16"/>
          <p:cNvCxnSpPr>
            <a:cxnSpLocks noChangeShapeType="1"/>
            <a:stCxn id="7" idx="2"/>
            <a:endCxn id="8" idx="0"/>
          </p:cNvCxnSpPr>
          <p:nvPr/>
        </p:nvCxnSpPr>
        <p:spPr bwMode="auto">
          <a:xfrm rot="5400000">
            <a:off x="4937125" y="2719388"/>
            <a:ext cx="147637" cy="7938"/>
          </a:xfrm>
          <a:prstGeom prst="bentConnector3">
            <a:avLst>
              <a:gd name="adj1" fmla="val 49463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20" name="AutoShape 17"/>
          <p:cNvCxnSpPr>
            <a:cxnSpLocks noChangeShapeType="1"/>
            <a:stCxn id="8" idx="2"/>
            <a:endCxn id="9" idx="0"/>
          </p:cNvCxnSpPr>
          <p:nvPr/>
        </p:nvCxnSpPr>
        <p:spPr bwMode="auto">
          <a:xfrm rot="16200000" flipH="1">
            <a:off x="4926012" y="3665538"/>
            <a:ext cx="169863" cy="7938"/>
          </a:xfrm>
          <a:prstGeom prst="bentConnector3">
            <a:avLst>
              <a:gd name="adj1" fmla="val 49532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graphicFrame>
        <p:nvGraphicFramePr>
          <p:cNvPr id="21" name="Group 138"/>
          <p:cNvGraphicFramePr>
            <a:graphicFrameLocks noGrp="1"/>
          </p:cNvGraphicFramePr>
          <p:nvPr/>
        </p:nvGraphicFramePr>
        <p:xfrm>
          <a:off x="1281113" y="4651375"/>
          <a:ext cx="7580313" cy="577850"/>
        </p:xfrm>
        <a:graphic>
          <a:graphicData uri="http://schemas.openxmlformats.org/drawingml/2006/table">
            <a:tbl>
              <a:tblPr/>
              <a:tblGrid>
                <a:gridCol w="2508250"/>
                <a:gridCol w="2652713"/>
                <a:gridCol w="241935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95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07025" y="2555875"/>
            <a:ext cx="3378200" cy="717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35998" bIns="0" anchor="ctr"/>
          <a:lstStyle/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                 3.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وتحليل نقاط قوت و ضعف سازمان      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-مديريت </a:t>
            </a: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-منابع </a:t>
            </a: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-نظامها و سازمان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062163" y="2817813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085975" y="3100388"/>
            <a:ext cx="323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06538" y="2528888"/>
            <a:ext cx="1612900" cy="284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6-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 تحليل زماني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120900" y="684213"/>
            <a:ext cx="2201863" cy="738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35998" bIns="0" anchor="ctr"/>
          <a:lstStyle/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 dirty="0">
                <a:latin typeface="Times New Roman" pitchFamily="18" charset="0"/>
                <a:cs typeface="B Titr" pitchFamily="2" charset="-78"/>
              </a:rPr>
              <a:t>4-    </a:t>
            </a:r>
            <a:r>
              <a:rPr lang="ar-SA" sz="1000" b="1" dirty="0">
                <a:latin typeface="Times New Roman" pitchFamily="18" charset="0"/>
                <a:cs typeface="B Titr" pitchFamily="2" charset="-78"/>
              </a:rPr>
              <a:t>تعيين رسالتها و اهداف جديد سازمان</a:t>
            </a:r>
          </a:p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 dirty="0">
                <a:latin typeface="Times New Roman" pitchFamily="18" charset="0"/>
                <a:cs typeface="B Titr" pitchFamily="2" charset="-78"/>
              </a:rPr>
              <a:t>-رسالت</a:t>
            </a:r>
            <a:endParaRPr lang="en-US" sz="1000" b="1" dirty="0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 dirty="0">
                <a:latin typeface="Times New Roman" pitchFamily="18" charset="0"/>
                <a:cs typeface="B Titr" pitchFamily="2" charset="-78"/>
              </a:rPr>
              <a:t>-اهداف كمي</a:t>
            </a: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 dirty="0">
                <a:latin typeface="Times New Roman" pitchFamily="18" charset="0"/>
                <a:cs typeface="B Titr" pitchFamily="2" charset="-78"/>
              </a:rPr>
              <a:t>-اهداف كيفي</a:t>
            </a: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29175" y="468313"/>
            <a:ext cx="3956050" cy="779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1" algn="ctr" eaLnBrk="0" hangingPunct="0">
              <a:buSzPts val="800"/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1-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بررسي و تحليل سازمان</a:t>
            </a:r>
          </a:p>
          <a:p>
            <a:pPr lvl="1"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سازگاري فعاليتهاي گذشته و حال سازمان با رسالت آن </a:t>
            </a:r>
          </a:p>
          <a:p>
            <a:pPr lvl="1"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رشد بالقوه و عملكرد گذشته مثل سوددهي، بهره‌وري و مانند آن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775200" y="1514475"/>
            <a:ext cx="4010025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35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                                                                                 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2-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وتحليل محيط  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lvl="1"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-تمايلات و شاخصها اجتماعي               - دوره عمر صنعت</a:t>
            </a:r>
          </a:p>
          <a:p>
            <a:pPr lvl="1"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-شرايط رقابتي 	      - فرصتها و تهديدهاي محيط</a:t>
            </a:r>
          </a:p>
          <a:p>
            <a:pPr algn="ctr" rtl="0" eaLnBrk="0" hangingPunct="0">
              <a:defRPr/>
            </a:pP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54388" y="2528888"/>
            <a:ext cx="1760537" cy="284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تنظيم خط مشي‌هاي كلي</a:t>
            </a: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 dirty="0">
                <a:latin typeface="Times New Roman" pitchFamily="18" charset="0"/>
                <a:cs typeface="B Titr" pitchFamily="2" charset="-78"/>
              </a:rPr>
              <a:t>5-  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409825" y="2981325"/>
            <a:ext cx="2054225" cy="284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 7-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 تحليل مقتضيات محيطي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395788" y="3473450"/>
            <a:ext cx="2346325" cy="282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8- 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 تحليل فاصله با اهداف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648075" y="3924300"/>
            <a:ext cx="3960813" cy="476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)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9- 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تنظيم استراتژي سازمان (گروه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-دامنه فعاليتهاي شركت                     - تركيب محصول و بازار</a:t>
            </a: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-رقابت، توسعه، منابع، عمليات        - تخصيص منابع و مانند آن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667250" y="4562475"/>
            <a:ext cx="1908175" cy="187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10   - 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تنظيم پروژه‌هاي استراتژي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.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7159625" y="1314450"/>
            <a:ext cx="4763" cy="18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7316788" y="2366963"/>
            <a:ext cx="0" cy="18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3208338" y="1403350"/>
            <a:ext cx="14287" cy="842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208338" y="2246313"/>
            <a:ext cx="102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233863" y="2246313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822825" y="2811463"/>
            <a:ext cx="0" cy="661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3354388" y="3290888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354388" y="3571875"/>
            <a:ext cx="1027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6731000" y="3578225"/>
            <a:ext cx="1071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527675" y="3763963"/>
            <a:ext cx="0" cy="18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497513" y="4397375"/>
            <a:ext cx="0" cy="166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5511800" y="4767263"/>
            <a:ext cx="0" cy="176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7802563" y="3273425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4953000" y="5464175"/>
            <a:ext cx="1320800" cy="190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استراتژيهاي مالي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.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14   - 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449763" y="5895975"/>
            <a:ext cx="2493962" cy="188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  15  -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سازماندهي و فعال كردن استراتژيها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6859588" y="5275263"/>
            <a:ext cx="1906587" cy="188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12  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استراتژيهاي بازاريابي و توزيع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046413" y="5275263"/>
            <a:ext cx="1319212" cy="188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13  -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استراتژيهاي توليد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4659313" y="4948238"/>
            <a:ext cx="1906587" cy="188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11 - 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استراتژيهاي محصول و بازار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3778250" y="4987925"/>
            <a:ext cx="881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6565900" y="4987925"/>
            <a:ext cx="102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7593013" y="4987925"/>
            <a:ext cx="0" cy="298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3778250" y="4987925"/>
            <a:ext cx="0" cy="298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3778250" y="5473700"/>
            <a:ext cx="0" cy="93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778250" y="5573713"/>
            <a:ext cx="1174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7593013" y="5464175"/>
            <a:ext cx="0" cy="95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>
            <a:off x="6273800" y="5554663"/>
            <a:ext cx="1319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5503863" y="5138738"/>
            <a:ext cx="0" cy="325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5605463" y="5668963"/>
            <a:ext cx="0" cy="236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4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71568"/>
              </p:ext>
            </p:extLst>
          </p:nvPr>
        </p:nvGraphicFramePr>
        <p:xfrm>
          <a:off x="138113" y="541338"/>
          <a:ext cx="1374949" cy="5545139"/>
        </p:xfrm>
        <a:graphic>
          <a:graphicData uri="http://schemas.openxmlformats.org/drawingml/2006/table">
            <a:tbl>
              <a:tblPr/>
              <a:tblGrid>
                <a:gridCol w="1100705"/>
                <a:gridCol w="274244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34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0" y="6229350"/>
            <a:ext cx="9001125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spcBef>
                <a:spcPct val="20000"/>
              </a:spcBef>
              <a:buClr>
                <a:srgbClr val="660033"/>
              </a:buClr>
              <a:buSzPct val="60000"/>
              <a:buFont typeface="Wingdings" pitchFamily="2" charset="2"/>
              <a:buNone/>
              <a:defRPr/>
            </a:pPr>
            <a:r>
              <a:rPr lang="fa-I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15-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 فرآيند برنامه‌ريزي و مديريت استراتژيك مدل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  APO</a:t>
            </a:r>
            <a:r>
              <a:rPr lang="ar-SA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748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29143" y="1388165"/>
            <a:ext cx="8658962" cy="2072842"/>
          </a:xfrm>
          <a:prstGeom prst="roundRect">
            <a:avLst>
              <a:gd name="adj" fmla="val 8813"/>
            </a:avLst>
          </a:prstGeom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9143" y="1471003"/>
            <a:ext cx="8658962" cy="1357322"/>
          </a:xfrm>
          <a:prstGeom prst="rect">
            <a:avLst/>
          </a:prstGeom>
          <a:ln>
            <a:noFill/>
          </a:ln>
          <a:effectLst/>
        </p:spPr>
        <p:txBody>
          <a:bodyPr anchor="ctr"/>
          <a:lstStyle/>
          <a:p>
            <a:pPr algn="ctr" rt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+mj-lt"/>
                <a:ea typeface="+mj-ea"/>
                <a:cs typeface="B Titr" pitchFamily="2" charset="-78"/>
              </a:rPr>
              <a:t>برنامه ریزی استراتژیک </a:t>
            </a:r>
            <a:r>
              <a:rPr lang="fa-I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+mj-lt"/>
                <a:ea typeface="+mj-ea"/>
                <a:cs typeface="B Titr" pitchFamily="2" charset="-78"/>
              </a:rPr>
              <a:t>پیشرفته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2800" b="1" cap="all" dirty="0">
                <a:ln w="9000" cmpd="sng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(فرایند ها و مدل ها)</a:t>
            </a:r>
            <a:endParaRPr lang="fa-IR" sz="2000" b="1" cap="all" dirty="0" smtClean="0">
              <a:ln w="9000" cmpd="sng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7272279" y="5149622"/>
            <a:ext cx="1568753" cy="357188"/>
          </a:xfrm>
          <a:prstGeom prst="round2SameRect">
            <a:avLst>
              <a:gd name="adj1" fmla="val 27334"/>
              <a:gd name="adj2" fmla="val 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003E0C"/>
                </a:solidFill>
              </a:rPr>
              <a:t>استاد :</a:t>
            </a:r>
            <a:endParaRPr lang="en-US" sz="2400" b="1" dirty="0">
              <a:solidFill>
                <a:srgbClr val="003E0C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97629" y="5499461"/>
            <a:ext cx="4290477" cy="857256"/>
          </a:xfrm>
          <a:prstGeom prst="roundRect">
            <a:avLst/>
          </a:prstGeom>
          <a:solidFill>
            <a:schemeClr val="bg1">
              <a:alpha val="2353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496796" y="5132161"/>
            <a:ext cx="1486188" cy="357187"/>
          </a:xfrm>
          <a:prstGeom prst="round2SameRect">
            <a:avLst>
              <a:gd name="adj1" fmla="val 31333"/>
              <a:gd name="adj2" fmla="val 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000" b="1" dirty="0" smtClean="0">
                <a:solidFill>
                  <a:srgbClr val="003E0C"/>
                </a:solidFill>
              </a:rPr>
              <a:t>تهیه و تدوین:</a:t>
            </a:r>
            <a:endParaRPr lang="en-US" sz="2000" b="1" dirty="0">
              <a:solidFill>
                <a:srgbClr val="003E0C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9143" y="5499461"/>
            <a:ext cx="4212468" cy="857256"/>
          </a:xfrm>
          <a:prstGeom prst="roundRect">
            <a:avLst/>
          </a:prstGeom>
          <a:solidFill>
            <a:schemeClr val="bg1">
              <a:alpha val="2353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407152" y="3764429"/>
            <a:ext cx="3198355" cy="576064"/>
          </a:xfrm>
          <a:prstGeom prst="flowChartTerminator">
            <a:avLst/>
          </a:prstGeom>
          <a:solidFill>
            <a:srgbClr val="FFFEE5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prstClr val="black"/>
                </a:solidFill>
                <a:cs typeface="B Titr"/>
              </a:rPr>
              <a:t>دوره ی  </a:t>
            </a:r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fa-IR" sz="2800" b="1" dirty="0">
                <a:solidFill>
                  <a:schemeClr val="tx1"/>
                </a:solidFill>
              </a:rPr>
              <a:t>.</a:t>
            </a:r>
            <a:r>
              <a:rPr lang="en-US" sz="2800" b="1" dirty="0">
                <a:solidFill>
                  <a:schemeClr val="tx1"/>
                </a:solidFill>
              </a:rPr>
              <a:t>B</a:t>
            </a:r>
            <a:r>
              <a:rPr lang="fa-IR" sz="2800" b="1" dirty="0">
                <a:solidFill>
                  <a:schemeClr val="tx1"/>
                </a:solidFill>
              </a:rPr>
              <a:t>.</a:t>
            </a: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en-US" sz="28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563868" y="458560"/>
            <a:ext cx="8189648" cy="7286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E0E0E0"/>
              </a:gs>
              <a:gs pos="50000">
                <a:schemeClr val="bg1"/>
              </a:gs>
              <a:gs pos="100000">
                <a:srgbClr val="E0E0E0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90000" rIns="90000" bIns="46800" anchor="ctr"/>
          <a:lstStyle/>
          <a:p>
            <a:pPr algn="ctr" rtl="1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fa-IR" sz="3600" b="1" dirty="0">
                <a:solidFill>
                  <a:srgbClr val="A80000"/>
                </a:solidFill>
                <a:cs typeface="+mn-cs"/>
              </a:rPr>
              <a:t>دانشگاه صنایع و معادن ایران</a:t>
            </a:r>
          </a:p>
        </p:txBody>
      </p:sp>
      <p:pic>
        <p:nvPicPr>
          <p:cNvPr id="12" name="Picture 8" descr="logo sit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4449" y="523648"/>
            <a:ext cx="694796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صنایع و معادن ایران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649" y="523647"/>
            <a:ext cx="546894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Hexagon 13"/>
          <p:cNvSpPr/>
          <p:nvPr/>
        </p:nvSpPr>
        <p:spPr>
          <a:xfrm>
            <a:off x="1967325" y="4628525"/>
            <a:ext cx="5304589" cy="648072"/>
          </a:xfrm>
          <a:prstGeom prst="hexagon">
            <a:avLst>
              <a:gd name="adj" fmla="val 41167"/>
              <a:gd name="vf" fmla="val 115470"/>
            </a:avLst>
          </a:prstGeom>
          <a:solidFill>
            <a:srgbClr val="FFF7FE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..........  </a:t>
            </a:r>
            <a:r>
              <a:rPr lang="fa-IR" sz="2800" b="1" dirty="0" smtClean="0">
                <a:solidFill>
                  <a:schemeClr val="tx1"/>
                </a:solidFill>
              </a:rPr>
              <a:t> 1391   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..........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29143" y="3044349"/>
            <a:ext cx="8658962" cy="369332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800" b="1" cap="all" dirty="0">
                <a:ln w="0">
                  <a:noFill/>
                </a:ln>
                <a:solidFill>
                  <a:srgbClr val="4A2500"/>
                </a:solidFill>
                <a:effectLst>
                  <a:reflection blurRad="12700" stA="50000" endPos="50000" dist="5000" dir="5400000" sy="-100000" rotWithShape="0"/>
                </a:effectLst>
              </a:rPr>
              <a:t>Advanced Strategic Planning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5711741" y="3764429"/>
            <a:ext cx="3198355" cy="576064"/>
          </a:xfrm>
          <a:prstGeom prst="flowChartTerminator">
            <a:avLst/>
          </a:prstGeom>
          <a:solidFill>
            <a:srgbClr val="FFFEE5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chemeClr val="tx1"/>
                </a:solidFill>
                <a:cs typeface="+mj-cs"/>
              </a:rPr>
              <a:t>مقطع دکتری</a:t>
            </a:r>
            <a:endParaRPr lang="en-US" sz="28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2777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68813" y="760412"/>
            <a:ext cx="1881187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1.مأموريت شركت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86575" y="1204912"/>
            <a:ext cx="2017713" cy="1479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.3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تجزيه و تحليل محيط خارج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: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عمليات 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صنعت 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محيط خارج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12938" y="1277937"/>
            <a:ext cx="2151062" cy="162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.2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تحليل داخلي شركت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: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بازاريابي 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مالي/حسابداري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توليد/ عمليات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پرسنلي 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سازمان مديريت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62263" y="3128962"/>
            <a:ext cx="5902325" cy="334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.4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تحليل و انتخاب استراتژيك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24175" y="3741737"/>
            <a:ext cx="1744663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 5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.اهداف دراز مدت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rtl="0" eaLnBrk="0" hangingPunct="0">
              <a:defRPr/>
            </a:pP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78425" y="3752850"/>
            <a:ext cx="1749425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.6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استراتژي اصلي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912938" y="4313237"/>
            <a:ext cx="2689225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.7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اهداف ساليانه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005388" y="4313237"/>
            <a:ext cx="2151062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.8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استراتژي عملياتي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556500" y="4313237"/>
            <a:ext cx="148113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.9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خط‌مشي‌ها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753100" y="4991100"/>
            <a:ext cx="2284413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.10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برقرار كردن استراتژي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410075" y="5643562"/>
            <a:ext cx="4167188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.11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كنترل و ارزيابي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635500" y="1335087"/>
            <a:ext cx="1614488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وضعيت موجود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endParaRPr lang="ar-SA" sz="14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وضعيت ممكن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وضعيت مطلوب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6350000" y="992187"/>
            <a:ext cx="161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969250" y="981075"/>
            <a:ext cx="0" cy="265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1617663" y="992187"/>
            <a:ext cx="0" cy="48656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1584325" y="5842000"/>
            <a:ext cx="284797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9113838" y="1995487"/>
            <a:ext cx="0" cy="38623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8609013" y="5857875"/>
            <a:ext cx="50482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8904288" y="1995487"/>
            <a:ext cx="163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1592263" y="992187"/>
            <a:ext cx="285432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989263" y="1076325"/>
            <a:ext cx="147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989263" y="1077912"/>
            <a:ext cx="6350" cy="200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5407025" y="1160462"/>
            <a:ext cx="0" cy="18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5407025" y="2906712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5397500" y="2033587"/>
            <a:ext cx="4763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5397500" y="1576387"/>
            <a:ext cx="4763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7969250" y="2708275"/>
            <a:ext cx="0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3392488" y="2867025"/>
            <a:ext cx="6350" cy="33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719638" y="3954462"/>
            <a:ext cx="400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3392488" y="4098925"/>
            <a:ext cx="0" cy="201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4602163" y="4419600"/>
            <a:ext cx="403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7156450" y="4419600"/>
            <a:ext cx="400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5407025" y="4114800"/>
            <a:ext cx="0" cy="201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541963" y="4641850"/>
            <a:ext cx="0" cy="16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8232775" y="4641850"/>
            <a:ext cx="0" cy="16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5541963" y="4832350"/>
            <a:ext cx="2690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7289800" y="4795837"/>
            <a:ext cx="0" cy="18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289800" y="5308600"/>
            <a:ext cx="0" cy="338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2182813" y="4806950"/>
            <a:ext cx="1477962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اثر عمده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اثر جزئي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2316163" y="4975225"/>
            <a:ext cx="53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 flipH="1">
            <a:off x="2316163" y="5221287"/>
            <a:ext cx="53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1628775" y="2163762"/>
            <a:ext cx="29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6088063" y="2093912"/>
            <a:ext cx="739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 flipH="1">
            <a:off x="4070350" y="2092325"/>
            <a:ext cx="674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3497263" y="3471862"/>
            <a:ext cx="0" cy="24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5402263" y="3463925"/>
            <a:ext cx="0" cy="280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2443163" y="5699125"/>
            <a:ext cx="839787" cy="317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17998" bIns="0"/>
          <a:lstStyle/>
          <a:p>
            <a:pPr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بازخورد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graphicFrame>
        <p:nvGraphicFramePr>
          <p:cNvPr id="51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488569"/>
              </p:ext>
            </p:extLst>
          </p:nvPr>
        </p:nvGraphicFramePr>
        <p:xfrm>
          <a:off x="127000" y="615950"/>
          <a:ext cx="1314004" cy="5545139"/>
        </p:xfrm>
        <a:graphic>
          <a:graphicData uri="http://schemas.openxmlformats.org/drawingml/2006/table">
            <a:tbl>
              <a:tblPr/>
              <a:tblGrid>
                <a:gridCol w="1051916"/>
                <a:gridCol w="26208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06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0" y="6305550"/>
            <a:ext cx="9145588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16- 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فرآيند برنامه‌ريزي استراتژيك مدل 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MIM</a:t>
            </a:r>
            <a:r>
              <a:rPr lang="ar-SA" sz="2000" b="1" u="sng" dirty="0">
                <a:latin typeface="Times New Roman" pitchFamily="18" charset="0"/>
                <a:cs typeface="B Titr" pitchFamily="2" charset="-78"/>
              </a:rPr>
              <a:t> </a:t>
            </a:r>
            <a:endParaRPr lang="en-US" sz="2000" b="1" u="sng" dirty="0">
              <a:latin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532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6075" y="1425575"/>
            <a:ext cx="1539875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استراتژيست‌هاي سازمان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88950" y="3667125"/>
            <a:ext cx="925513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اهداف سازمان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55600" y="2887663"/>
            <a:ext cx="463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19150" y="2905125"/>
            <a:ext cx="6492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819150" y="2330450"/>
            <a:ext cx="0" cy="13255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55600" y="2868613"/>
            <a:ext cx="0" cy="178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55600" y="4659313"/>
            <a:ext cx="3235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5522913" y="4659313"/>
            <a:ext cx="35417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9088438" y="3074988"/>
            <a:ext cx="0" cy="15636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006850" y="4291013"/>
            <a:ext cx="925513" cy="534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بازخورد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8950325" y="3074988"/>
            <a:ext cx="146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lIns="0" tIns="0" rIns="18000" bIns="0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899400" y="2973388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827838" y="2944813"/>
            <a:ext cx="3159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656263" y="2944813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8191500" y="2433638"/>
            <a:ext cx="831850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300" b="1">
                <a:latin typeface="Times New Roman" pitchFamily="18" charset="0"/>
                <a:cs typeface="B Titr" pitchFamily="2" charset="-78"/>
              </a:rPr>
              <a:t>ارزيابي استراتژي رقابت</a:t>
            </a:r>
            <a:endParaRPr lang="en-US" sz="13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129463" y="2428875"/>
            <a:ext cx="769937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 dirty="0">
                <a:latin typeface="Times New Roman" pitchFamily="18" charset="0"/>
                <a:cs typeface="B Titr" pitchFamily="2" charset="-78"/>
              </a:rPr>
              <a:t>فرآيند</a:t>
            </a:r>
            <a:r>
              <a:rPr lang="en-US" sz="1400" b="1" dirty="0"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rtl="0" eaLnBrk="0" hangingPunct="0">
              <a:defRPr/>
            </a:pPr>
            <a:r>
              <a:rPr lang="ar-SA" sz="1400" b="1" dirty="0">
                <a:latin typeface="Times New Roman" pitchFamily="18" charset="0"/>
                <a:cs typeface="B Titr" pitchFamily="2" charset="-78"/>
              </a:rPr>
              <a:t>نظام اجرايي</a:t>
            </a:r>
            <a:endParaRPr lang="en-US" sz="14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5983288" y="2428875"/>
            <a:ext cx="869950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 dirty="0">
                <a:latin typeface="Times New Roman" pitchFamily="18" charset="0"/>
                <a:cs typeface="B Titr" pitchFamily="2" charset="-78"/>
              </a:rPr>
              <a:t>طرح نظام استراتژي</a:t>
            </a:r>
            <a:endParaRPr lang="en-US" sz="14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829175" y="2428875"/>
            <a:ext cx="941388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انتخاب مطلوبترين استراتژي</a:t>
            </a:r>
            <a:endParaRPr lang="en-US" sz="12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778250" y="2416175"/>
            <a:ext cx="771525" cy="11160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بررسي راه حلها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492375" y="2403475"/>
            <a:ext cx="963613" cy="11160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شناخت و دلايل برتري استراتژيك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490663" y="2392363"/>
            <a:ext cx="769937" cy="1138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شناخت فرستها و تهديدات محيطي</a:t>
            </a:r>
            <a:endParaRPr lang="en-US" sz="12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4549775" y="2924175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455988" y="2921000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225675" y="2978150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0" y="920750"/>
            <a:ext cx="9093200" cy="461963"/>
            <a:chOff x="988" y="1146"/>
            <a:chExt cx="4264" cy="291"/>
          </a:xfrm>
        </p:grpSpPr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988" y="1146"/>
              <a:ext cx="426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34" tIns="45717" rIns="91434" bIns="45717">
              <a:spAutoFit/>
            </a:bodyPr>
            <a:lstStyle/>
            <a:p>
              <a:pPr rtl="0" eaLnBrk="0" hangingPunct="0"/>
              <a:r>
                <a:rPr lang="ar-SA" sz="2400" b="1">
                  <a:latin typeface="Arial" charset="0"/>
                  <a:cs typeface="Zar" pitchFamily="2" charset="-78"/>
                </a:rPr>
                <a:t>ارزيابي</a:t>
              </a:r>
              <a:r>
                <a:rPr lang="fa-IR" sz="2400" b="1">
                  <a:latin typeface="Arial" charset="0"/>
                  <a:cs typeface="Zar" pitchFamily="2" charset="-78"/>
                </a:rPr>
                <a:t>  </a:t>
              </a:r>
              <a:r>
                <a:rPr lang="ar-SA" sz="2400" b="1">
                  <a:latin typeface="Arial" charset="0"/>
                  <a:cs typeface="Zar" pitchFamily="2" charset="-78"/>
                </a:rPr>
                <a:t>            </a:t>
              </a:r>
              <a:r>
                <a:rPr lang="fa-IR" sz="2400" b="1">
                  <a:latin typeface="Arial" charset="0"/>
                  <a:cs typeface="Zar" pitchFamily="2" charset="-78"/>
                </a:rPr>
                <a:t> </a:t>
              </a:r>
              <a:r>
                <a:rPr lang="ar-SA" sz="2400" b="1">
                  <a:latin typeface="Arial" charset="0"/>
                  <a:cs typeface="Zar" pitchFamily="2" charset="-78"/>
                </a:rPr>
                <a:t>   اجرا  </a:t>
              </a:r>
              <a:r>
                <a:rPr lang="fa-IR" sz="2400" b="1">
                  <a:latin typeface="Arial" charset="0"/>
                  <a:cs typeface="Zar" pitchFamily="2" charset="-78"/>
                </a:rPr>
                <a:t>      </a:t>
              </a:r>
              <a:r>
                <a:rPr lang="ar-SA" sz="2400" b="1">
                  <a:latin typeface="Arial" charset="0"/>
                  <a:cs typeface="Zar" pitchFamily="2" charset="-78"/>
                </a:rPr>
                <a:t>              انتخاب        </a:t>
              </a:r>
              <a:r>
                <a:rPr lang="fa-IR" sz="2400" b="1">
                  <a:latin typeface="Arial" charset="0"/>
                  <a:cs typeface="Zar" pitchFamily="2" charset="-78"/>
                </a:rPr>
                <a:t>       </a:t>
              </a:r>
              <a:r>
                <a:rPr lang="ar-SA" sz="2400" b="1">
                  <a:latin typeface="Arial" charset="0"/>
                  <a:cs typeface="Zar" pitchFamily="2" charset="-78"/>
                </a:rPr>
                <a:t>     تجزيه و تحليل و تشخيص</a:t>
              </a:r>
              <a:endParaRPr lang="en-US" sz="2400" b="1">
                <a:latin typeface="Arial" charset="0"/>
                <a:cs typeface="Zar" pitchFamily="2" charset="-78"/>
              </a:endParaRP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2386" y="1282"/>
              <a:ext cx="537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0" tIns="0" rIns="18000" bIns="0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3429" y="1282"/>
              <a:ext cx="5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0" tIns="0" rIns="18000" bIns="0"/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4307" y="1282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0" tIns="0" rIns="18000" bIns="0"/>
            <a:lstStyle/>
            <a:p>
              <a:endParaRPr lang="en-US"/>
            </a:p>
          </p:txBody>
        </p:sp>
      </p:grpSp>
      <p:graphicFrame>
        <p:nvGraphicFramePr>
          <p:cNvPr id="3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65633"/>
              </p:ext>
            </p:extLst>
          </p:nvPr>
        </p:nvGraphicFramePr>
        <p:xfrm>
          <a:off x="266700" y="5026025"/>
          <a:ext cx="8972550" cy="854895"/>
        </p:xfrm>
        <a:graphic>
          <a:graphicData uri="http://schemas.openxmlformats.org/drawingml/2006/table">
            <a:tbl>
              <a:tblPr/>
              <a:tblGrid>
                <a:gridCol w="1325562"/>
                <a:gridCol w="2030413"/>
                <a:gridCol w="2260600"/>
                <a:gridCol w="2189162"/>
                <a:gridCol w="11668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236538" y="6105525"/>
            <a:ext cx="9001125" cy="600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17-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روند برنامه ريزي و مديريت استراتژيك مدل گلوئيك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416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42188" y="4757737"/>
            <a:ext cx="923925" cy="215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اجرا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689600" y="4757737"/>
            <a:ext cx="1179513" cy="215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تنظيم استراتژي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51000" y="2559050"/>
            <a:ext cx="10985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1</a:t>
            </a:r>
          </a:p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نواقص مقدماتي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)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تصميم براي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برنامه ريزي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(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284538" y="931862"/>
            <a:ext cx="3033712" cy="1301750"/>
            <a:chOff x="2781" y="1804"/>
            <a:chExt cx="3060" cy="1977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860" y="1804"/>
              <a:ext cx="902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ارباب رجوعان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مشتريان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ماليات دهندگان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941" y="1804"/>
              <a:ext cx="90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رقبا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فشارهاي رقابتي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همكاران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فشارهاي مساعد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781" y="1804"/>
              <a:ext cx="90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فشارها/روندها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en-US" sz="1000" b="1">
                  <a:latin typeface="Times New Roman" pitchFamily="18" charset="0"/>
                  <a:cs typeface="B Titr" pitchFamily="2" charset="-78"/>
                </a:rPr>
                <a:t>-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سياسي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en-US" sz="1000" b="1">
                  <a:latin typeface="Times New Roman" pitchFamily="18" charset="0"/>
                  <a:cs typeface="B Titr" pitchFamily="2" charset="-78"/>
                </a:rPr>
                <a:t>-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اجتماعي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en-US" sz="1000" b="1">
                  <a:latin typeface="Times New Roman" pitchFamily="18" charset="0"/>
                  <a:cs typeface="B Titr" pitchFamily="2" charset="-78"/>
                </a:rPr>
                <a:t>-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اقتصادي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en-US" sz="1000" b="1">
                  <a:latin typeface="Times New Roman" pitchFamily="18" charset="0"/>
                  <a:cs typeface="B Titr" pitchFamily="2" charset="-78"/>
                </a:rPr>
                <a:t>-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فني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681" y="3241"/>
              <a:ext cx="14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4-     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محيط خارجي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سناريوها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501" y="2884"/>
              <a:ext cx="72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4401" y="2884"/>
              <a:ext cx="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>
              <a:off x="4761" y="2884"/>
              <a:ext cx="54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sm" len="sm"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108325" y="2449512"/>
            <a:ext cx="1244600" cy="325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2</a:t>
            </a:r>
          </a:p>
          <a:p>
            <a:pPr algn="ctr" rtl="0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تكليفها و دستورها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108325" y="2992437"/>
            <a:ext cx="1244600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3</a:t>
            </a:r>
          </a:p>
          <a:p>
            <a:pPr algn="ctr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فلسفه وجودي/ ارزشها</a:t>
            </a:r>
            <a:endParaRPr lang="en-US" sz="1000" b="1" dirty="0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توسط افراد ذي مدخل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4533900" y="2670175"/>
            <a:ext cx="1071563" cy="323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6</a:t>
            </a:r>
          </a:p>
          <a:p>
            <a:pPr algn="ctr" rtl="0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مسائل استراتژيك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036763" y="723900"/>
            <a:ext cx="0" cy="183515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stealth" w="med" len="lg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813425" y="2492375"/>
            <a:ext cx="831850" cy="747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7-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گزينه هاي عملي موانع پيشنهادات اصلي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اقدامات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برنامه كار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6413" y="2628900"/>
            <a:ext cx="925512" cy="573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8</a:t>
            </a:r>
          </a:p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توصيف سازمان در آينده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چشم انداز موفقيت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8104188" y="2506662"/>
            <a:ext cx="719137" cy="627063"/>
            <a:chOff x="7374" y="4774"/>
            <a:chExt cx="807" cy="845"/>
          </a:xfrm>
        </p:grpSpPr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7449" y="4774"/>
              <a:ext cx="0" cy="845"/>
            </a:xfrm>
            <a:prstGeom prst="line">
              <a:avLst/>
            </a:prstGeom>
            <a:ln>
              <a:headEnd/>
              <a:tailEnd type="none" w="med" len="lg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rot="7415037" flipV="1">
              <a:off x="7758" y="4597"/>
              <a:ext cx="51" cy="795"/>
            </a:xfrm>
            <a:prstGeom prst="line">
              <a:avLst/>
            </a:prstGeom>
            <a:ln>
              <a:headEnd/>
              <a:tailEnd type="none" w="med" len="lg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7467" y="5095"/>
              <a:ext cx="452" cy="1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rtl="0" eaLnBrk="0" hangingPunct="0">
                <a:defRPr/>
              </a:pPr>
              <a:r>
                <a:rPr lang="ar-SA" sz="1000" b="1" dirty="0">
                  <a:latin typeface="Times New Roman" pitchFamily="18" charset="0"/>
                  <a:cs typeface="B Titr" pitchFamily="2" charset="-78"/>
                </a:rPr>
                <a:t>اقدامها</a:t>
              </a:r>
              <a:endParaRPr lang="en-US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rot="3277449" flipV="1">
              <a:off x="7746" y="5031"/>
              <a:ext cx="51" cy="795"/>
            </a:xfrm>
            <a:prstGeom prst="line">
              <a:avLst/>
            </a:prstGeom>
            <a:ln>
              <a:headEnd/>
              <a:tailEnd type="none" w="med" len="lg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8758238" y="2674937"/>
            <a:ext cx="538162" cy="322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نتايج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2036763" y="3671887"/>
            <a:ext cx="1247775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منابع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مردم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اقتصاد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اطلاعات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صلاحيتها و تواناييها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3641725" y="3962400"/>
            <a:ext cx="1430338" cy="433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lvl="1"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 موجود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lvl="1" algn="ctr" eaLnBrk="0" hangingPunct="0">
              <a:buFontTx/>
              <a:buChar char="-"/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موقعيت عمومي</a:t>
            </a:r>
          </a:p>
          <a:p>
            <a:pPr lvl="1" algn="ctr" eaLnBrk="0" hangingPunct="0">
              <a:buFontTx/>
              <a:buChar char="-"/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 كاركردها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        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4713288" y="3316287"/>
            <a:ext cx="1068387" cy="323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5</a:t>
            </a:r>
          </a:p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محيط داخلي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4694238" y="3098800"/>
            <a:ext cx="1073150" cy="107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نقاط قوت و ضعف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427663" y="3962400"/>
            <a:ext cx="1071562" cy="433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عملكرد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:</a:t>
            </a: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منابع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تاريخ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2036763" y="723900"/>
            <a:ext cx="7135812" cy="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9172575" y="723900"/>
            <a:ext cx="0" cy="1944687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9172575" y="2992437"/>
            <a:ext cx="0" cy="16160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7988300" y="723900"/>
            <a:ext cx="0" cy="38877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2749550" y="2884487"/>
            <a:ext cx="1427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352925" y="2559050"/>
            <a:ext cx="538163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V="1">
            <a:off x="4352925" y="2992437"/>
            <a:ext cx="53816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rot="3410524" flipV="1">
            <a:off x="5264150" y="2963862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rot="2214249" flipV="1">
            <a:off x="5249863" y="3206750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5605463" y="2774950"/>
            <a:ext cx="17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5605463" y="2884487"/>
            <a:ext cx="17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6696075" y="2774950"/>
            <a:ext cx="17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6677025" y="2884487"/>
            <a:ext cx="179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7781925" y="2884487"/>
            <a:ext cx="17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 flipV="1">
            <a:off x="5605463" y="3640137"/>
            <a:ext cx="176212" cy="322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V="1">
            <a:off x="4713288" y="3640137"/>
            <a:ext cx="536575" cy="322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V="1">
            <a:off x="3284538" y="3640137"/>
            <a:ext cx="142875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2036763" y="4611687"/>
            <a:ext cx="7135812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0" name="Arc 51"/>
          <p:cNvSpPr>
            <a:spLocks/>
          </p:cNvSpPr>
          <p:nvPr/>
        </p:nvSpPr>
        <p:spPr bwMode="auto">
          <a:xfrm flipH="1" flipV="1">
            <a:off x="1681163" y="4395787"/>
            <a:ext cx="355600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V="1">
            <a:off x="1681163" y="3206750"/>
            <a:ext cx="0" cy="118903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2" name="Arc 53"/>
          <p:cNvSpPr>
            <a:spLocks/>
          </p:cNvSpPr>
          <p:nvPr/>
        </p:nvSpPr>
        <p:spPr bwMode="auto">
          <a:xfrm flipH="1">
            <a:off x="5778500" y="723900"/>
            <a:ext cx="184150" cy="2079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" name="Arc 54"/>
          <p:cNvSpPr>
            <a:spLocks/>
          </p:cNvSpPr>
          <p:nvPr/>
        </p:nvSpPr>
        <p:spPr bwMode="auto">
          <a:xfrm flipH="1">
            <a:off x="4886325" y="723900"/>
            <a:ext cx="185738" cy="2079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" name="Arc 55"/>
          <p:cNvSpPr>
            <a:spLocks/>
          </p:cNvSpPr>
          <p:nvPr/>
        </p:nvSpPr>
        <p:spPr bwMode="auto">
          <a:xfrm flipH="1">
            <a:off x="3816350" y="723900"/>
            <a:ext cx="182563" cy="2079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5" name="Arc 56"/>
          <p:cNvSpPr>
            <a:spLocks/>
          </p:cNvSpPr>
          <p:nvPr/>
        </p:nvSpPr>
        <p:spPr bwMode="auto">
          <a:xfrm flipH="1">
            <a:off x="2930525" y="723900"/>
            <a:ext cx="354013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2930525" y="939800"/>
            <a:ext cx="0" cy="226695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7" name="Arc 58"/>
          <p:cNvSpPr>
            <a:spLocks/>
          </p:cNvSpPr>
          <p:nvPr/>
        </p:nvSpPr>
        <p:spPr bwMode="auto">
          <a:xfrm rot="-10664482">
            <a:off x="2930525" y="3206750"/>
            <a:ext cx="177800" cy="109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 type="stealth" w="lg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8" name="Arc 59"/>
          <p:cNvSpPr>
            <a:spLocks/>
          </p:cNvSpPr>
          <p:nvPr/>
        </p:nvSpPr>
        <p:spPr bwMode="auto">
          <a:xfrm flipH="1" flipV="1">
            <a:off x="2571750" y="4502150"/>
            <a:ext cx="177800" cy="109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round/>
            <a:headEnd/>
            <a:tailEnd type="stealth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9" name="Arc 60"/>
          <p:cNvSpPr>
            <a:spLocks/>
          </p:cNvSpPr>
          <p:nvPr/>
        </p:nvSpPr>
        <p:spPr bwMode="auto">
          <a:xfrm flipH="1" flipV="1">
            <a:off x="3998913" y="4395787"/>
            <a:ext cx="177800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round/>
            <a:headEnd/>
            <a:tailEnd type="stealth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0" name="Arc 61"/>
          <p:cNvSpPr>
            <a:spLocks/>
          </p:cNvSpPr>
          <p:nvPr/>
        </p:nvSpPr>
        <p:spPr bwMode="auto">
          <a:xfrm flipH="1" flipV="1">
            <a:off x="5962650" y="4373562"/>
            <a:ext cx="177800" cy="238125"/>
          </a:xfrm>
          <a:custGeom>
            <a:avLst/>
            <a:gdLst>
              <a:gd name="T0" fmla="*/ 0 w 21600"/>
              <a:gd name="T1" fmla="*/ 0 h 23749"/>
              <a:gd name="T2" fmla="*/ 2147483647 w 21600"/>
              <a:gd name="T3" fmla="*/ 2147483647 h 23749"/>
              <a:gd name="T4" fmla="*/ 0 w 21600"/>
              <a:gd name="T5" fmla="*/ 2147483647 h 23749"/>
              <a:gd name="T6" fmla="*/ 0 60000 65536"/>
              <a:gd name="T7" fmla="*/ 0 60000 65536"/>
              <a:gd name="T8" fmla="*/ 0 60000 65536"/>
              <a:gd name="T9" fmla="*/ 0 w 21600"/>
              <a:gd name="T10" fmla="*/ 0 h 23749"/>
              <a:gd name="T11" fmla="*/ 21600 w 21600"/>
              <a:gd name="T12" fmla="*/ 23749 h 237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7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317"/>
                  <a:pt x="21564" y="23034"/>
                  <a:pt x="21492" y="23748"/>
                </a:cubicBezTo>
              </a:path>
              <a:path w="21600" h="237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317"/>
                  <a:pt x="21564" y="23034"/>
                  <a:pt x="21492" y="23748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round/>
            <a:headEnd/>
            <a:tailEnd type="stealth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8394700" y="4832350"/>
            <a:ext cx="53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 flipV="1">
            <a:off x="7388225" y="3213100"/>
            <a:ext cx="14288" cy="1398587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H="1" flipV="1">
            <a:off x="6118225" y="3240087"/>
            <a:ext cx="1209675" cy="1316038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933950" y="2260600"/>
            <a:ext cx="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>
            <a:off x="6911975" y="4851400"/>
            <a:ext cx="3397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>
            <a:off x="5118100" y="4832350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67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591933"/>
              </p:ext>
            </p:extLst>
          </p:nvPr>
        </p:nvGraphicFramePr>
        <p:xfrm>
          <a:off x="4459288" y="5046662"/>
          <a:ext cx="4759325" cy="865188"/>
        </p:xfrm>
        <a:graphic>
          <a:graphicData uri="http://schemas.openxmlformats.org/drawingml/2006/table">
            <a:tbl>
              <a:tblPr/>
              <a:tblGrid>
                <a:gridCol w="1403350"/>
                <a:gridCol w="2417762"/>
                <a:gridCol w="9382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40692"/>
              </p:ext>
            </p:extLst>
          </p:nvPr>
        </p:nvGraphicFramePr>
        <p:xfrm>
          <a:off x="73025" y="1012825"/>
          <a:ext cx="1169988" cy="3817938"/>
        </p:xfrm>
        <a:graphic>
          <a:graphicData uri="http://schemas.openxmlformats.org/drawingml/2006/table">
            <a:tbl>
              <a:tblPr/>
              <a:tblGrid>
                <a:gridCol w="936625"/>
                <a:gridCol w="233363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0" y="5983287"/>
            <a:ext cx="9217025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2400" b="1" dirty="0">
                <a:latin typeface="Times New Roman" pitchFamily="18" charset="0"/>
                <a:cs typeface="B Titr" pitchFamily="2" charset="-78"/>
              </a:rPr>
              <a:t>18-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فرآيند برنامه ريزي استراتژيك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مدل برايسون</a:t>
            </a:r>
            <a:r>
              <a:rPr lang="en-US" sz="2400" b="1" dirty="0">
                <a:latin typeface="Times New Roman" pitchFamily="18" charset="0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968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3675" y="1906588"/>
            <a:ext cx="23622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اندازه گيري عملكردو مقاصد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1213" y="1906588"/>
            <a:ext cx="1931987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كنترل</a:t>
            </a: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592763" y="1878013"/>
            <a:ext cx="1919287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پياده سازي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683500" y="1008063"/>
            <a:ext cx="207168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وروديهاي كنترل نشده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850188" y="1876425"/>
            <a:ext cx="1890712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شركت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28625" y="3414713"/>
            <a:ext cx="19685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هدف ها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8625" y="4884738"/>
            <a:ext cx="19812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رسالت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978275" y="2827338"/>
            <a:ext cx="1898650" cy="703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توسعه اوليه 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079875" y="5268913"/>
            <a:ext cx="18796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اندازه گيري عملكرد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619875" y="2830513"/>
            <a:ext cx="1898650" cy="703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مدل سيستم /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ارزشيابي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619875" y="4300538"/>
            <a:ext cx="1909763" cy="703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ارزشيابي 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عدم اطمينان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806700" y="2097088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1419225" y="3844925"/>
            <a:ext cx="0" cy="944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419225" y="2271713"/>
            <a:ext cx="0" cy="1049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2409825" y="3146425"/>
            <a:ext cx="1608138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409825" y="3146425"/>
            <a:ext cx="1608138" cy="1958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1831975" y="2271713"/>
            <a:ext cx="2063750" cy="1049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914525" y="2271713"/>
            <a:ext cx="198120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3895725" y="5449888"/>
            <a:ext cx="16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3895725" y="2271713"/>
            <a:ext cx="0" cy="3155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860800" y="2254250"/>
            <a:ext cx="334963" cy="496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283200" y="2097088"/>
            <a:ext cx="33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7512050" y="2097088"/>
            <a:ext cx="33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8832850" y="1362075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5876925" y="3159125"/>
            <a:ext cx="66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7610475" y="3684588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9005888" y="2254250"/>
            <a:ext cx="4762" cy="3173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5959475" y="5467350"/>
            <a:ext cx="305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8518525" y="3159125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Rectangle 68"/>
          <p:cNvSpPr>
            <a:spLocks noChangeArrowheads="1"/>
          </p:cNvSpPr>
          <p:nvPr/>
        </p:nvSpPr>
        <p:spPr bwMode="auto">
          <a:xfrm>
            <a:off x="1987550" y="506413"/>
            <a:ext cx="1012825" cy="2841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کنکاش محيطي</a:t>
            </a:r>
            <a:endParaRPr lang="en-US">
              <a:latin typeface="Arial" charset="0"/>
            </a:endParaRPr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350838" y="503238"/>
            <a:ext cx="1404937" cy="284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 rtl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کنکاش</a:t>
            </a:r>
            <a:r>
              <a:rPr lang="fa-IR" sz="1200" b="1" dirty="0">
                <a:latin typeface="Arial" charset="0"/>
                <a:cs typeface="B Titr" pitchFamily="2" charset="-78"/>
              </a:rPr>
              <a:t> </a:t>
            </a:r>
            <a:r>
              <a:rPr lang="ar-SA" sz="1200" b="1" dirty="0">
                <a:latin typeface="Arial" charset="0"/>
                <a:cs typeface="B Titr" pitchFamily="2" charset="-78"/>
              </a:rPr>
              <a:t>مفهومي</a:t>
            </a:r>
            <a:endParaRPr lang="en-US" dirty="0">
              <a:latin typeface="Arial" charset="0"/>
            </a:endParaRP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3470275" y="476250"/>
            <a:ext cx="942975" cy="314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400" b="1" dirty="0">
                <a:latin typeface="Arial" charset="0"/>
                <a:cs typeface="B Titr" pitchFamily="2" charset="-78"/>
              </a:rPr>
              <a:t>تصميم گيري</a:t>
            </a:r>
            <a:endParaRPr lang="en-US" dirty="0">
              <a:latin typeface="Arial" charset="0"/>
            </a:endParaRPr>
          </a:p>
        </p:txBody>
      </p:sp>
      <p:sp>
        <p:nvSpPr>
          <p:cNvPr id="36" name="Rectangle 71"/>
          <p:cNvSpPr>
            <a:spLocks noChangeArrowheads="1"/>
          </p:cNvSpPr>
          <p:nvPr/>
        </p:nvSpPr>
        <p:spPr bwMode="auto">
          <a:xfrm>
            <a:off x="6904038" y="503238"/>
            <a:ext cx="512762" cy="284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کنترل</a:t>
            </a:r>
            <a:endParaRPr lang="en-US">
              <a:latin typeface="Arial" charset="0"/>
            </a:endParaRPr>
          </a:p>
        </p:txBody>
      </p:sp>
      <p:sp>
        <p:nvSpPr>
          <p:cNvPr id="37" name="Rectangle 72"/>
          <p:cNvSpPr>
            <a:spLocks noChangeArrowheads="1"/>
          </p:cNvSpPr>
          <p:nvPr/>
        </p:nvSpPr>
        <p:spPr bwMode="auto">
          <a:xfrm>
            <a:off x="5734050" y="503238"/>
            <a:ext cx="887413" cy="314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400" b="1">
                <a:latin typeface="Arial" charset="0"/>
                <a:cs typeface="B Titr" pitchFamily="2" charset="-78"/>
              </a:rPr>
              <a:t>پياده سازي</a:t>
            </a:r>
            <a:endParaRPr lang="en-US">
              <a:latin typeface="Arial" charset="0"/>
            </a:endParaRPr>
          </a:p>
        </p:txBody>
      </p:sp>
      <p:sp>
        <p:nvSpPr>
          <p:cNvPr id="38" name="Text Box 73"/>
          <p:cNvSpPr txBox="1">
            <a:spLocks noChangeArrowheads="1"/>
          </p:cNvSpPr>
          <p:nvPr/>
        </p:nvSpPr>
        <p:spPr bwMode="auto">
          <a:xfrm>
            <a:off x="7818438" y="398463"/>
            <a:ext cx="1471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b="1">
                <a:latin typeface="Arial" charset="0"/>
                <a:cs typeface="B Titr" pitchFamily="2" charset="-78"/>
              </a:rPr>
              <a:t>پارادايم توصيفي</a:t>
            </a:r>
            <a:endParaRPr lang="en-US">
              <a:latin typeface="Arial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344488" y="5732463"/>
            <a:ext cx="9217025" cy="6016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2400" dirty="0">
                <a:cs typeface="B Titr" pitchFamily="2" charset="-78"/>
              </a:rPr>
              <a:t>19- </a:t>
            </a:r>
            <a:r>
              <a:rPr lang="ar-SA" sz="2400" dirty="0">
                <a:cs typeface="B Titr" pitchFamily="2" charset="-78"/>
              </a:rPr>
              <a:t>فرآيند برنامه ريزي استراتژيك (مدل ديسون وبراين)</a:t>
            </a:r>
            <a:endParaRPr lang="en-US" sz="2400" b="1" dirty="0">
              <a:latin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6118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2057400" y="942975"/>
            <a:ext cx="7415213" cy="46799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33700" y="2886075"/>
            <a:ext cx="236378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عملكرد</a:t>
            </a: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عملياتي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768850" y="1951038"/>
            <a:ext cx="193198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667500" y="3470275"/>
            <a:ext cx="1919288" cy="581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برنامه و بودجه  استراتژيک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577013" y="4206875"/>
            <a:ext cx="21336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اجراء به وسيله پروژه ها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032625" y="1158875"/>
            <a:ext cx="19685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هدف ها</a:t>
            </a: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ي اساسي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16138" y="1158875"/>
            <a:ext cx="19812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چشم انداز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448425" y="2967038"/>
            <a:ext cx="232568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هدفهاي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استراتژي</a:t>
            </a: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ک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604000" y="4975225"/>
            <a:ext cx="18796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نظارت استراتژيک</a:t>
            </a:r>
            <a:endParaRPr lang="en-US" sz="16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3148013" y="3594100"/>
            <a:ext cx="1919287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برنامه و بودجه  عملياتي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3068638" y="4195763"/>
            <a:ext cx="2135187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اجراء به وسيله واحد ها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3238500" y="5046663"/>
            <a:ext cx="18796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نظارت  عملياتي </a:t>
            </a:r>
            <a:endParaRPr lang="en-US" sz="16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</p:txBody>
      </p:sp>
      <p:cxnSp>
        <p:nvCxnSpPr>
          <p:cNvPr id="16" name="AutoShape 42"/>
          <p:cNvCxnSpPr>
            <a:cxnSpLocks noChangeShapeType="1"/>
            <a:stCxn id="9" idx="2"/>
            <a:endCxn id="6" idx="0"/>
          </p:cNvCxnSpPr>
          <p:nvPr/>
        </p:nvCxnSpPr>
        <p:spPr bwMode="auto">
          <a:xfrm flipH="1">
            <a:off x="5735638" y="1495425"/>
            <a:ext cx="2281237" cy="455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43"/>
          <p:cNvCxnSpPr>
            <a:cxnSpLocks noChangeShapeType="1"/>
            <a:stCxn id="10" idx="2"/>
            <a:endCxn id="6" idx="0"/>
          </p:cNvCxnSpPr>
          <p:nvPr/>
        </p:nvCxnSpPr>
        <p:spPr bwMode="auto">
          <a:xfrm>
            <a:off x="3106738" y="1495425"/>
            <a:ext cx="2628900" cy="455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44"/>
          <p:cNvCxnSpPr>
            <a:cxnSpLocks noChangeShapeType="1"/>
            <a:stCxn id="10" idx="3"/>
            <a:endCxn id="9" idx="1"/>
          </p:cNvCxnSpPr>
          <p:nvPr/>
        </p:nvCxnSpPr>
        <p:spPr bwMode="auto">
          <a:xfrm>
            <a:off x="4097338" y="1327150"/>
            <a:ext cx="2935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9" name="AutoShape 45"/>
          <p:cNvCxnSpPr>
            <a:cxnSpLocks noChangeShapeType="1"/>
            <a:stCxn id="6" idx="2"/>
            <a:endCxn id="5" idx="0"/>
          </p:cNvCxnSpPr>
          <p:nvPr/>
        </p:nvCxnSpPr>
        <p:spPr bwMode="auto">
          <a:xfrm flipH="1">
            <a:off x="4116388" y="2287588"/>
            <a:ext cx="1619250" cy="598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46"/>
          <p:cNvCxnSpPr>
            <a:cxnSpLocks noChangeShapeType="1"/>
            <a:stCxn id="6" idx="2"/>
            <a:endCxn id="11" idx="0"/>
          </p:cNvCxnSpPr>
          <p:nvPr/>
        </p:nvCxnSpPr>
        <p:spPr bwMode="auto">
          <a:xfrm>
            <a:off x="5735638" y="2287588"/>
            <a:ext cx="1876425" cy="679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47"/>
          <p:cNvCxnSpPr>
            <a:cxnSpLocks noChangeShapeType="1"/>
            <a:stCxn id="11" idx="2"/>
            <a:endCxn id="7" idx="0"/>
          </p:cNvCxnSpPr>
          <p:nvPr/>
        </p:nvCxnSpPr>
        <p:spPr bwMode="auto">
          <a:xfrm>
            <a:off x="7612063" y="3303588"/>
            <a:ext cx="15875" cy="166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48"/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7627938" y="4051300"/>
            <a:ext cx="15875" cy="155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49"/>
          <p:cNvCxnSpPr>
            <a:cxnSpLocks noChangeShapeType="1"/>
            <a:stCxn id="8" idx="2"/>
            <a:endCxn id="11" idx="3"/>
          </p:cNvCxnSpPr>
          <p:nvPr/>
        </p:nvCxnSpPr>
        <p:spPr bwMode="auto">
          <a:xfrm rot="5400000" flipH="1" flipV="1">
            <a:off x="7504907" y="3274219"/>
            <a:ext cx="1408112" cy="1130300"/>
          </a:xfrm>
          <a:prstGeom prst="bentConnector4">
            <a:avLst>
              <a:gd name="adj1" fmla="val -16236"/>
              <a:gd name="adj2" fmla="val 12008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4" name="AutoShape 50"/>
          <p:cNvCxnSpPr>
            <a:cxnSpLocks noChangeShapeType="1"/>
            <a:stCxn id="5" idx="2"/>
            <a:endCxn id="13" idx="0"/>
          </p:cNvCxnSpPr>
          <p:nvPr/>
        </p:nvCxnSpPr>
        <p:spPr bwMode="auto">
          <a:xfrm flipH="1">
            <a:off x="4108450" y="3222625"/>
            <a:ext cx="7938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51"/>
          <p:cNvCxnSpPr>
            <a:cxnSpLocks noChangeShapeType="1"/>
            <a:stCxn id="13" idx="2"/>
            <a:endCxn id="14" idx="0"/>
          </p:cNvCxnSpPr>
          <p:nvPr/>
        </p:nvCxnSpPr>
        <p:spPr bwMode="auto">
          <a:xfrm>
            <a:off x="4108450" y="3930650"/>
            <a:ext cx="28575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52"/>
          <p:cNvCxnSpPr>
            <a:cxnSpLocks noChangeShapeType="1"/>
            <a:stCxn id="14" idx="2"/>
            <a:endCxn id="5" idx="1"/>
          </p:cNvCxnSpPr>
          <p:nvPr/>
        </p:nvCxnSpPr>
        <p:spPr bwMode="auto">
          <a:xfrm rot="16200000" flipV="1">
            <a:off x="2796381" y="3191669"/>
            <a:ext cx="1477963" cy="1203325"/>
          </a:xfrm>
          <a:prstGeom prst="bentConnector4">
            <a:avLst>
              <a:gd name="adj1" fmla="val -15468"/>
              <a:gd name="adj2" fmla="val 118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8089900" y="576263"/>
            <a:ext cx="147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b="1">
                <a:latin typeface="Arial" charset="0"/>
                <a:cs typeface="B Titr" pitchFamily="2" charset="-78"/>
              </a:rPr>
              <a:t>پارادايم توصيفي</a:t>
            </a:r>
            <a:endParaRPr lang="en-US">
              <a:latin typeface="Arial" charset="0"/>
            </a:endParaRPr>
          </a:p>
        </p:txBody>
      </p:sp>
      <p:graphicFrame>
        <p:nvGraphicFramePr>
          <p:cNvPr id="28" name="Group 91"/>
          <p:cNvGraphicFramePr>
            <a:graphicFrameLocks/>
          </p:cNvGraphicFramePr>
          <p:nvPr/>
        </p:nvGraphicFramePr>
        <p:xfrm>
          <a:off x="471488" y="942975"/>
          <a:ext cx="1512615" cy="4718051"/>
        </p:xfrm>
        <a:graphic>
          <a:graphicData uri="http://schemas.openxmlformats.org/drawingml/2006/table">
            <a:tbl>
              <a:tblPr/>
              <a:tblGrid>
                <a:gridCol w="1245798"/>
                <a:gridCol w="266817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93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44488" y="5732463"/>
            <a:ext cx="9217025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2400" dirty="0">
                <a:cs typeface="B Titr" pitchFamily="2" charset="-78"/>
              </a:rPr>
              <a:t>20- </a:t>
            </a:r>
            <a:r>
              <a:rPr lang="ar-SA" sz="2400" dirty="0">
                <a:cs typeface="B Titr" pitchFamily="2" charset="-78"/>
              </a:rPr>
              <a:t>فرآيند برنامه ريزي استراتژيك (</a:t>
            </a:r>
            <a:r>
              <a:rPr lang="fa-IR" sz="2400" dirty="0">
                <a:cs typeface="B Titr" pitchFamily="2" charset="-78"/>
              </a:rPr>
              <a:t>موسسه آموزشي امام</a:t>
            </a:r>
            <a:r>
              <a:rPr lang="ar-SA" sz="2400" dirty="0">
                <a:cs typeface="B Titr" pitchFamily="2" charset="-78"/>
              </a:rPr>
              <a:t>)</a:t>
            </a:r>
            <a:endParaRPr lang="en-US" sz="2400" b="1" dirty="0">
              <a:latin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4560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08187" y="2016125"/>
            <a:ext cx="1023938" cy="1003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>
              <a:defRPr/>
            </a:pPr>
            <a:r>
              <a:rPr lang="ar-SA" b="1" dirty="0">
                <a:latin typeface="Arial" charset="0"/>
                <a:cs typeface="B Titr" pitchFamily="2" charset="-78"/>
              </a:rPr>
              <a:t>نظارت</a:t>
            </a:r>
            <a:endParaRPr lang="en-US" b="1" dirty="0">
              <a:latin typeface="Arial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b="1" dirty="0">
                <a:latin typeface="Arial" charset="0"/>
                <a:cs typeface="B Titr" pitchFamily="2" charset="-78"/>
              </a:rPr>
              <a:t>و</a:t>
            </a:r>
            <a:endParaRPr lang="en-US" b="1" dirty="0">
              <a:latin typeface="Arial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b="1" dirty="0">
                <a:latin typeface="Arial" charset="0"/>
                <a:cs typeface="B Titr" pitchFamily="2" charset="-78"/>
              </a:rPr>
              <a:t>ارزيابي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87962" y="842962"/>
            <a:ext cx="3175000" cy="26797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accent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rtl="0">
              <a:defRPr/>
            </a:pP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183187" y="3749675"/>
            <a:ext cx="3487738" cy="1933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03325" y="3856037"/>
            <a:ext cx="3176587" cy="17256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2417762" y="3019425"/>
            <a:ext cx="7938" cy="773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135312" y="2432050"/>
            <a:ext cx="21161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3032125" y="2517775"/>
            <a:ext cx="2268537" cy="136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6821487" y="3540125"/>
            <a:ext cx="1588" cy="277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871787" y="3019425"/>
            <a:ext cx="2289175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389562" y="2365375"/>
            <a:ext cx="638175" cy="463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ارزشيابي خارجي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686675" y="2365375"/>
            <a:ext cx="638175" cy="463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17998" bIns="0" anchor="ctr"/>
          <a:lstStyle/>
          <a:p>
            <a:pPr algn="ctr" rtl="0"/>
            <a:r>
              <a:rPr lang="ar-SA" sz="1200" b="1">
                <a:latin typeface="Arial" charset="0"/>
                <a:cs typeface="B Titr" pitchFamily="2" charset="-78"/>
              </a:rPr>
              <a:t>بازنگري پيشرفت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524625" y="2287587"/>
            <a:ext cx="638175" cy="463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ارزشيابي داخلي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342062" y="3138487"/>
            <a:ext cx="955675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هدفها</a:t>
            </a:r>
            <a:endParaRPr lang="ar-SA" sz="1200" b="1">
              <a:latin typeface="Arial" charset="0"/>
              <a:cs typeface="B Titr" pitchFamily="2" charset="-78"/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6027737" y="2859087"/>
            <a:ext cx="706438" cy="246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>
            <a:off x="6973887" y="2727325"/>
            <a:ext cx="666750" cy="38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6332537" y="1508125"/>
            <a:ext cx="996950" cy="385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هدفها و ارزشها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745162" y="1011237"/>
            <a:ext cx="2393950" cy="398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rtl="0"/>
            <a:r>
              <a:rPr lang="ar-SA" sz="1600" b="1">
                <a:latin typeface="Arial" charset="0"/>
                <a:cs typeface="B Titr" pitchFamily="2" charset="-78"/>
              </a:rPr>
              <a:t>تجزيه وتحليل استرتژي</a:t>
            </a: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V="1">
            <a:off x="6897687" y="2759075"/>
            <a:ext cx="0" cy="38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6875462" y="1890712"/>
            <a:ext cx="0" cy="385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H="1">
            <a:off x="6027737" y="1912937"/>
            <a:ext cx="836613" cy="538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6897687" y="1912937"/>
            <a:ext cx="766763" cy="654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25" name="Group 27"/>
          <p:cNvGrpSpPr>
            <a:grpSpLocks/>
          </p:cNvGrpSpPr>
          <p:nvPr/>
        </p:nvGrpSpPr>
        <p:grpSpPr bwMode="auto">
          <a:xfrm>
            <a:off x="1343025" y="4051300"/>
            <a:ext cx="2905125" cy="1473200"/>
            <a:chOff x="1701" y="5761"/>
            <a:chExt cx="2376" cy="1178"/>
          </a:xfrm>
        </p:grpSpPr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1701" y="5761"/>
              <a:ext cx="201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پياده سازي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3501" y="6121"/>
              <a:ext cx="57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ساختار</a:t>
              </a:r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 flipH="1">
              <a:off x="2448" y="6764"/>
              <a:ext cx="1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H="1" flipV="1">
              <a:off x="3322" y="6616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 flipV="1">
              <a:off x="3610" y="648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2711" y="6268"/>
              <a:ext cx="57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سيستمهاي مالي</a:t>
              </a:r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1841" y="6579"/>
              <a:ext cx="57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كاركنان </a:t>
              </a:r>
              <a:endParaRPr lang="en-US" sz="1200" b="1">
                <a:latin typeface="Arial" charset="0"/>
                <a:cs typeface="B Titr" pitchFamily="2" charset="-78"/>
              </a:endParaRPr>
            </a:p>
            <a:p>
              <a:pPr algn="ctr" rtl="0" eaLnBrk="0" hangingPunct="0"/>
              <a:r>
                <a:rPr lang="ar-SA" sz="1200" b="1">
                  <a:latin typeface="Arial" charset="0"/>
                  <a:cs typeface="B Titr" pitchFamily="2" charset="-78"/>
                </a:rPr>
                <a:t>و سيستمها</a:t>
              </a:r>
            </a:p>
          </p:txBody>
        </p:sp>
      </p:grpSp>
      <p:grpSp>
        <p:nvGrpSpPr>
          <p:cNvPr id="33" name="Group 35"/>
          <p:cNvGrpSpPr>
            <a:grpSpLocks/>
          </p:cNvGrpSpPr>
          <p:nvPr/>
        </p:nvGrpSpPr>
        <p:grpSpPr bwMode="auto">
          <a:xfrm>
            <a:off x="5557837" y="3822700"/>
            <a:ext cx="2698750" cy="1822450"/>
            <a:chOff x="5661" y="5761"/>
            <a:chExt cx="2016" cy="1260"/>
          </a:xfrm>
        </p:grpSpPr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5661" y="5761"/>
              <a:ext cx="201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انتخاب استراتژي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5763" y="6725"/>
              <a:ext cx="573" cy="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انتخاب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276" y="6301"/>
              <a:ext cx="576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ارزيابي</a:t>
              </a:r>
            </a:p>
          </p:txBody>
        </p:sp>
        <p:sp>
          <p:nvSpPr>
            <p:cNvPr id="37" name="Line 39"/>
            <p:cNvSpPr>
              <a:spLocks noChangeShapeType="1"/>
            </p:cNvSpPr>
            <p:nvPr/>
          </p:nvSpPr>
          <p:spPr bwMode="auto">
            <a:xfrm flipH="1">
              <a:off x="6912" y="657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 flipH="1">
              <a:off x="6336" y="6779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" name="Line 41"/>
            <p:cNvSpPr>
              <a:spLocks noChangeShapeType="1"/>
            </p:cNvSpPr>
            <p:nvPr/>
          </p:nvSpPr>
          <p:spPr bwMode="auto">
            <a:xfrm flipV="1">
              <a:off x="6624" y="6635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 flipV="1">
              <a:off x="7344" y="6431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1" name="Text Box 43"/>
            <p:cNvSpPr txBox="1">
              <a:spLocks noChangeArrowheads="1"/>
            </p:cNvSpPr>
            <p:nvPr/>
          </p:nvSpPr>
          <p:spPr bwMode="auto">
            <a:xfrm>
              <a:off x="7056" y="6098"/>
              <a:ext cx="576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توليد </a:t>
              </a:r>
              <a:endParaRPr lang="en-US" sz="1200" b="1">
                <a:latin typeface="Arial" charset="0"/>
                <a:cs typeface="B Titr" pitchFamily="2" charset="-78"/>
              </a:endParaRPr>
            </a:p>
            <a:p>
              <a:pPr algn="ctr" rtl="0" eaLnBrk="0" hangingPunct="0"/>
              <a:r>
                <a:rPr lang="ar-SA" sz="1200" b="1">
                  <a:latin typeface="Arial" charset="0"/>
                  <a:cs typeface="B Titr" pitchFamily="2" charset="-78"/>
                </a:rPr>
                <a:t>گزينه ها</a:t>
              </a:r>
            </a:p>
          </p:txBody>
        </p:sp>
      </p:grp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4110037" y="1879600"/>
            <a:ext cx="184150" cy="639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 rtl="0"/>
            <a:r>
              <a:rPr lang="en-US" sz="1200" b="1">
                <a:latin typeface="Arial" charset="0"/>
                <a:cs typeface="B Titr" pitchFamily="2" charset="-78"/>
              </a:rPr>
              <a:t/>
            </a:r>
            <a:br>
              <a:rPr lang="en-US" sz="1200" b="1">
                <a:latin typeface="Arial" charset="0"/>
                <a:cs typeface="B Titr" pitchFamily="2" charset="-78"/>
              </a:rPr>
            </a:br>
            <a:endParaRPr lang="en-US" sz="1200" b="1">
              <a:latin typeface="Arial" charset="0"/>
              <a:cs typeface="B Titr" pitchFamily="2" charset="-78"/>
            </a:endParaRPr>
          </a:p>
          <a:p>
            <a:pPr algn="ctr" rtl="0" eaLnBrk="0" hangingPunct="0"/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43" name="Rectangle 104"/>
          <p:cNvSpPr>
            <a:spLocks noChangeArrowheads="1"/>
          </p:cNvSpPr>
          <p:nvPr/>
        </p:nvSpPr>
        <p:spPr bwMode="auto">
          <a:xfrm>
            <a:off x="5783262" y="436562"/>
            <a:ext cx="2136775" cy="3667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</a:rPr>
              <a:t>کنکاش مفهومي و محيطي</a:t>
            </a:r>
            <a:endParaRPr lang="en-US" b="1">
              <a:latin typeface="Arial" charset="0"/>
            </a:endParaRPr>
          </a:p>
        </p:txBody>
      </p:sp>
      <p:sp>
        <p:nvSpPr>
          <p:cNvPr id="44" name="Rectangle 106"/>
          <p:cNvSpPr>
            <a:spLocks noChangeArrowheads="1"/>
          </p:cNvSpPr>
          <p:nvPr/>
        </p:nvSpPr>
        <p:spPr bwMode="auto">
          <a:xfrm>
            <a:off x="6467475" y="5745162"/>
            <a:ext cx="1157287" cy="368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fa-IR" b="1" dirty="0">
                <a:latin typeface="Arial" charset="0"/>
                <a:cs typeface="B Titr" pitchFamily="2" charset="-78"/>
              </a:rPr>
              <a:t>تصميم گيري</a:t>
            </a:r>
            <a:endParaRPr lang="en-US" b="1" dirty="0">
              <a:latin typeface="Arial" charset="0"/>
              <a:cs typeface="B Titr" pitchFamily="2" charset="-78"/>
            </a:endParaRPr>
          </a:p>
        </p:txBody>
      </p:sp>
      <p:sp>
        <p:nvSpPr>
          <p:cNvPr id="45" name="Rectangle 107"/>
          <p:cNvSpPr>
            <a:spLocks noChangeArrowheads="1"/>
          </p:cNvSpPr>
          <p:nvPr/>
        </p:nvSpPr>
        <p:spPr bwMode="auto">
          <a:xfrm>
            <a:off x="11112" y="4492625"/>
            <a:ext cx="982663" cy="338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fa-IR" sz="1600" b="1" dirty="0">
                <a:latin typeface="Arial" charset="0"/>
                <a:cs typeface="B Titr" pitchFamily="2" charset="-78"/>
              </a:rPr>
              <a:t>پياده سازي</a:t>
            </a:r>
            <a:endParaRPr lang="en-US" sz="1600" b="1" dirty="0">
              <a:latin typeface="Arial" charset="0"/>
              <a:cs typeface="B Titr" pitchFamily="2" charset="-78"/>
            </a:endParaRPr>
          </a:p>
        </p:txBody>
      </p:sp>
      <p:sp>
        <p:nvSpPr>
          <p:cNvPr id="46" name="Rectangle 108"/>
          <p:cNvSpPr>
            <a:spLocks noChangeArrowheads="1"/>
          </p:cNvSpPr>
          <p:nvPr/>
        </p:nvSpPr>
        <p:spPr bwMode="auto">
          <a:xfrm>
            <a:off x="708025" y="1500187"/>
            <a:ext cx="1255712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 rtl="0"/>
            <a:r>
              <a:rPr lang="fa-IR" sz="1600" b="1" dirty="0">
                <a:solidFill>
                  <a:srgbClr val="CC0000"/>
                </a:solidFill>
                <a:latin typeface="Arial" charset="0"/>
                <a:cs typeface="B Titr" pitchFamily="2" charset="-78"/>
              </a:rPr>
              <a:t>بازخورد و</a:t>
            </a:r>
          </a:p>
          <a:p>
            <a:pPr algn="ctr" rtl="0"/>
            <a:r>
              <a:rPr lang="fa-IR" sz="1600" b="1" dirty="0">
                <a:solidFill>
                  <a:srgbClr val="CC0000"/>
                </a:solidFill>
                <a:latin typeface="Arial" charset="0"/>
                <a:cs typeface="B Titr" pitchFamily="2" charset="-78"/>
              </a:rPr>
              <a:t>کنترل</a:t>
            </a:r>
            <a:endParaRPr lang="en-US" sz="1600" b="1" dirty="0">
              <a:solidFill>
                <a:srgbClr val="CC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-228600" y="6167437"/>
            <a:ext cx="9217025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21- 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فرآيند برنامه ريزي و مديريت استراتژيك </a:t>
            </a: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-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مدل جان تامسون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0282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3"/>
          <p:cNvSpPr>
            <a:spLocks noChangeArrowheads="1"/>
          </p:cNvSpPr>
          <p:nvPr/>
        </p:nvSpPr>
        <p:spPr bwMode="auto">
          <a:xfrm>
            <a:off x="4427538" y="361950"/>
            <a:ext cx="1609725" cy="33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رسالت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5" name="AutoShape 22"/>
          <p:cNvSpPr>
            <a:spLocks noChangeArrowheads="1"/>
          </p:cNvSpPr>
          <p:nvPr/>
        </p:nvSpPr>
        <p:spPr bwMode="auto">
          <a:xfrm>
            <a:off x="4427538" y="1023938"/>
            <a:ext cx="1609725" cy="33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 dirty="0">
                <a:latin typeface="Arial" charset="0"/>
                <a:ea typeface="Times New Roman" pitchFamily="18" charset="0"/>
                <a:cs typeface="B Titr" pitchFamily="2" charset="-78"/>
              </a:rPr>
              <a:t>ماموريت </a:t>
            </a:r>
            <a:r>
              <a:rPr lang="fa-IR" sz="1600" b="1" dirty="0">
                <a:latin typeface="Arial" charset="0"/>
                <a:ea typeface="Times New Roman" pitchFamily="18" charset="0"/>
                <a:cs typeface="B Titr" pitchFamily="2" charset="-78"/>
              </a:rPr>
              <a:t> </a:t>
            </a:r>
            <a:endParaRPr lang="fa-IR" sz="24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6656388" y="1703388"/>
            <a:ext cx="1609725" cy="33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تحليل محيط </a:t>
            </a:r>
            <a:r>
              <a:rPr lang="fa-IR" sz="1600" b="1">
                <a:latin typeface="Arial" charset="0"/>
                <a:ea typeface="Times New Roman" pitchFamily="18" charset="0"/>
                <a:cs typeface="B Titr" pitchFamily="2" charset="-78"/>
              </a:rPr>
              <a:t> </a:t>
            </a:r>
            <a:endParaRPr lang="fa-IR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2322513" y="1703388"/>
            <a:ext cx="1609725" cy="33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تحليل رقابت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5418138" y="692150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5294313" y="1354138"/>
            <a:ext cx="0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3933825" y="3008313"/>
            <a:ext cx="2652713" cy="412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تشخيص راه کارهاي استراتژيک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4011613" y="3751263"/>
            <a:ext cx="2417762" cy="4143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انتخاب استراتژي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4303713" y="4495800"/>
            <a:ext cx="1857375" cy="412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اجراي استراتژي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960813" y="5240338"/>
            <a:ext cx="2655887" cy="412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کنترل و ارزيابي استراتژيک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170488" y="692150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5913438" y="1849438"/>
            <a:ext cx="742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5913438" y="1849438"/>
            <a:ext cx="0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3932238" y="1849438"/>
            <a:ext cx="742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4675188" y="1849438"/>
            <a:ext cx="0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294313" y="2676525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778250" y="2281238"/>
            <a:ext cx="3041650" cy="4143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تعيين اهداف بلند مدت و کوتاه مدت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5294313" y="3421063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5294313" y="41656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294313" y="4908550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1827213" y="-387350"/>
            <a:ext cx="184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endParaRPr lang="fa-IR" sz="1400" b="1">
              <a:latin typeface="Times New Roman" pitchFamily="18" charset="0"/>
              <a:ea typeface="Times New Roman" pitchFamily="18" charset="0"/>
              <a:cs typeface="B Zar" pitchFamily="2" charset="-78"/>
            </a:endParaRPr>
          </a:p>
          <a:p>
            <a:pPr algn="l" rtl="0" eaLnBrk="0" hangingPunct="0"/>
            <a:r>
              <a:rPr lang="fa-IR" sz="1400" b="1">
                <a:latin typeface="Times New Roman" pitchFamily="18" charset="0"/>
                <a:ea typeface="Times New Roman" pitchFamily="18" charset="0"/>
                <a:cs typeface="B Zar" pitchFamily="2" charset="-78"/>
              </a:rPr>
              <a:t/>
            </a:r>
            <a:br>
              <a:rPr lang="fa-IR" sz="1400" b="1">
                <a:latin typeface="Times New Roman" pitchFamily="18" charset="0"/>
                <a:ea typeface="Times New Roman" pitchFamily="18" charset="0"/>
                <a:cs typeface="B Zar" pitchFamily="2" charset="-78"/>
              </a:rPr>
            </a:br>
            <a:endParaRPr lang="fa-IR">
              <a:latin typeface="Arial" charset="0"/>
              <a:ea typeface="Times New Roman" pitchFamily="18" charset="0"/>
              <a:cs typeface="B Zar" pitchFamily="2" charset="-78"/>
            </a:endParaRPr>
          </a:p>
        </p:txBody>
      </p:sp>
      <p:graphicFrame>
        <p:nvGraphicFramePr>
          <p:cNvPr id="25" name="Group 75"/>
          <p:cNvGraphicFramePr>
            <a:graphicFrameLocks/>
          </p:cNvGraphicFramePr>
          <p:nvPr/>
        </p:nvGraphicFramePr>
        <p:xfrm>
          <a:off x="631825" y="366713"/>
          <a:ext cx="1640036" cy="5527676"/>
        </p:xfrm>
        <a:graphic>
          <a:graphicData uri="http://schemas.openxmlformats.org/drawingml/2006/table">
            <a:tbl>
              <a:tblPr/>
              <a:tblGrid>
                <a:gridCol w="1314172"/>
                <a:gridCol w="325864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28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44488" y="5965825"/>
            <a:ext cx="9217025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22- 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الگوي برنامه ريزي استراتژيک لويد ال. </a:t>
            </a: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ب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يرس </a:t>
            </a:r>
            <a:r>
              <a:rPr lang="en-US" sz="2400" b="1" dirty="0">
                <a:latin typeface="Arial" charset="0"/>
                <a:ea typeface="Times New Roman" pitchFamily="18" charset="0"/>
                <a:cs typeface="B Titr" pitchFamily="2" charset="-78"/>
              </a:rPr>
              <a:t>(LLoyd L.Byars)</a:t>
            </a: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 </a:t>
            </a:r>
            <a:endParaRPr lang="fa-IR" sz="2400" dirty="0">
              <a:latin typeface="Arial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3472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5040313" y="904875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رسالت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040313" y="1527175"/>
            <a:ext cx="2044700" cy="3095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چشم انداز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040313" y="2147888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اصول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038850" y="595313"/>
            <a:ext cx="0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038850" y="1216025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6038850" y="1836738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038850" y="2459038"/>
            <a:ext cx="0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5040313" y="5373688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 dirty="0">
                <a:latin typeface="Arial" charset="0"/>
                <a:ea typeface="Times New Roman" pitchFamily="18" charset="0"/>
                <a:cs typeface="B Titr" pitchFamily="2" charset="-78"/>
              </a:rPr>
              <a:t>سنجش و ارزيابي </a:t>
            </a:r>
            <a:endParaRPr lang="ar-SA" sz="20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6038850" y="3573463"/>
            <a:ext cx="0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6038850" y="407670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6038850" y="4581525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6038850" y="5084763"/>
            <a:ext cx="0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6038850" y="307975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0" y="-8509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57150" y="5419725"/>
            <a:ext cx="167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endParaRPr lang="en-US" sz="10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l" rtl="0" eaLnBrk="0" hangingPunct="0"/>
            <a:r>
              <a:rPr lang="en-US" sz="1000" b="1">
                <a:latin typeface="Arial" charset="0"/>
                <a:ea typeface="Times New Roman" pitchFamily="18" charset="0"/>
                <a:cs typeface="B Zar" pitchFamily="2" charset="-78"/>
              </a:rPr>
              <a:t>(Wells , Denise</a:t>
            </a:r>
            <a:r>
              <a:rPr lang="fa-IR" sz="1000" b="1">
                <a:latin typeface="Arial" charset="0"/>
                <a:ea typeface="Times New Roman" pitchFamily="18" charset="0"/>
                <a:cs typeface="B Zar" pitchFamily="2" charset="-78"/>
              </a:rPr>
              <a:t>  </a:t>
            </a:r>
            <a:r>
              <a:rPr lang="en-US" sz="1000" b="1">
                <a:latin typeface="Arial" charset="0"/>
              </a:rPr>
              <a:t>Lindsey</a:t>
            </a:r>
            <a:r>
              <a:rPr lang="en-US" sz="1400" b="1">
                <a:latin typeface="Arial" charset="0"/>
              </a:rPr>
              <a:t>)</a:t>
            </a:r>
            <a:r>
              <a:rPr lang="en-US" sz="1400">
                <a:latin typeface="Arial" charset="0"/>
              </a:rPr>
              <a:t> </a:t>
            </a:r>
            <a:r>
              <a:rPr lang="en-US" sz="1000" b="1">
                <a:latin typeface="Arial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9" name="Group 80"/>
          <p:cNvGraphicFramePr>
            <a:graphicFrameLocks/>
          </p:cNvGraphicFramePr>
          <p:nvPr/>
        </p:nvGraphicFramePr>
        <p:xfrm>
          <a:off x="1993900" y="274638"/>
          <a:ext cx="1806575" cy="5483213"/>
        </p:xfrm>
        <a:graphic>
          <a:graphicData uri="http://schemas.openxmlformats.org/drawingml/2006/table">
            <a:tbl>
              <a:tblPr/>
              <a:tblGrid>
                <a:gridCol w="1492250"/>
                <a:gridCol w="314325"/>
              </a:tblGrid>
              <a:tr h="409019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151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869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5040313" y="404813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پيش برنامه ريزي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5040313" y="3860800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اهداف ويژه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44488" y="5949950"/>
            <a:ext cx="9217025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23- 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الگوي برنامه ريزي و مديريت استراتژيک نيروي دريايي امريکا </a:t>
            </a:r>
            <a:endParaRPr lang="ar-SA" sz="24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5040313" y="4365625"/>
            <a:ext cx="2044700" cy="3095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 dirty="0">
                <a:latin typeface="Arial" charset="0"/>
                <a:ea typeface="Times New Roman" pitchFamily="18" charset="0"/>
                <a:cs typeface="B Titr" pitchFamily="2" charset="-78"/>
              </a:rPr>
              <a:t>تدوين برنامه سنجش </a:t>
            </a:r>
            <a:endParaRPr lang="ar-SA" sz="20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4" name="AutoShape 15"/>
          <p:cNvSpPr>
            <a:spLocks noChangeArrowheads="1"/>
          </p:cNvSpPr>
          <p:nvPr/>
        </p:nvSpPr>
        <p:spPr bwMode="auto">
          <a:xfrm>
            <a:off x="5040313" y="4868863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اجرا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5006975" y="2768600"/>
            <a:ext cx="2106613" cy="373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اهداف کلان استراتژيک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5040313" y="3390900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استراتژيها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4036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8"/>
          <p:cNvSpPr>
            <a:spLocks noChangeArrowheads="1"/>
          </p:cNvSpPr>
          <p:nvPr/>
        </p:nvSpPr>
        <p:spPr bwMode="auto">
          <a:xfrm>
            <a:off x="3240088" y="393700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تعيين علل تغييرات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5" name="AutoShape 27"/>
          <p:cNvSpPr>
            <a:spLocks noChangeArrowheads="1"/>
          </p:cNvSpPr>
          <p:nvPr/>
        </p:nvSpPr>
        <p:spPr bwMode="auto">
          <a:xfrm>
            <a:off x="3240088" y="989013"/>
            <a:ext cx="2998787" cy="412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ماموريت 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(فلسفه وجودي) 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3240088" y="1611313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چشم انداز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3240088" y="2220913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اهداف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3240088" y="2841625"/>
            <a:ext cx="2998787" cy="439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CC0000">
                  <a:alpha val="50998"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1434" tIns="45717" rIns="91434" bIns="45717" anchor="ctr"/>
          <a:lstStyle/>
          <a:p>
            <a:pPr algn="ctr"/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مقياسها 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/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(براي ا ندازه گيري موفقيتها)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3240088" y="3509963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استراتژيها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(چگونه به اهداف مي رسيم) 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3240088" y="4119563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تنظيم سازماني 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(چگونگي اجرا)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3240088" y="4729163"/>
            <a:ext cx="2998787" cy="3794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ارزيابي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(چگونگي انجام درست کار) 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3240088" y="5337175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ارزيابي مجدد و مرور چشم</a:t>
            </a:r>
            <a:r>
              <a:rPr lang="fa-IR" sz="1400" b="1">
                <a:latin typeface="Arial" charset="0"/>
                <a:ea typeface="Times New Roman" pitchFamily="18" charset="0"/>
                <a:cs typeface="B Titr" pitchFamily="2" charset="-78"/>
              </a:rPr>
              <a:t> </a:t>
            </a: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انداز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4692650" y="7747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4740275" y="13827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4740275" y="19923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740275" y="32813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740275" y="38909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4740275" y="45005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740275" y="51085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" name="AutoShape 4"/>
          <p:cNvSpPr>
            <a:spLocks/>
          </p:cNvSpPr>
          <p:nvPr/>
        </p:nvSpPr>
        <p:spPr bwMode="auto">
          <a:xfrm>
            <a:off x="6356350" y="393700"/>
            <a:ext cx="333375" cy="1598613"/>
          </a:xfrm>
          <a:prstGeom prst="rightBrace">
            <a:avLst>
              <a:gd name="adj1" fmla="val 39960"/>
              <a:gd name="adj2" fmla="val 4841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" name="AutoShape 11"/>
          <p:cNvSpPr>
            <a:spLocks/>
          </p:cNvSpPr>
          <p:nvPr/>
        </p:nvSpPr>
        <p:spPr bwMode="auto">
          <a:xfrm>
            <a:off x="6356350" y="2212975"/>
            <a:ext cx="333375" cy="1598613"/>
          </a:xfrm>
          <a:prstGeom prst="rightBrace">
            <a:avLst>
              <a:gd name="adj1" fmla="val 39960"/>
              <a:gd name="adj2" fmla="val 4841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AutoShape 5"/>
          <p:cNvSpPr>
            <a:spLocks/>
          </p:cNvSpPr>
          <p:nvPr/>
        </p:nvSpPr>
        <p:spPr bwMode="auto">
          <a:xfrm>
            <a:off x="6356350" y="3971925"/>
            <a:ext cx="333375" cy="533400"/>
          </a:xfrm>
          <a:prstGeom prst="rightBrace">
            <a:avLst>
              <a:gd name="adj1" fmla="val 13333"/>
              <a:gd name="adj2" fmla="val 4841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" name="AutoShape 10"/>
          <p:cNvSpPr>
            <a:spLocks/>
          </p:cNvSpPr>
          <p:nvPr/>
        </p:nvSpPr>
        <p:spPr bwMode="auto">
          <a:xfrm>
            <a:off x="6356350" y="4581525"/>
            <a:ext cx="333375" cy="1141413"/>
          </a:xfrm>
          <a:prstGeom prst="rightBrace">
            <a:avLst>
              <a:gd name="adj1" fmla="val 28532"/>
              <a:gd name="adj2" fmla="val 4841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7062788" y="804863"/>
            <a:ext cx="1562100" cy="715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b"/>
          <a:lstStyle/>
          <a:p>
            <a:pPr algn="l" rtl="0">
              <a:defRPr/>
            </a:pPr>
            <a:endParaRPr lang="fa-IR" sz="16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ctr" eaLnBrk="0" hangingPunct="0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Zar" pitchFamily="2" charset="-78"/>
              </a:rPr>
              <a:t>ارزيابي </a:t>
            </a:r>
            <a:endParaRPr lang="en-US" sz="1400">
              <a:latin typeface="Arial" charset="0"/>
            </a:endParaRPr>
          </a:p>
          <a:p>
            <a:pPr algn="ctr" eaLnBrk="0" hangingPunct="0">
              <a:defRPr/>
            </a:pPr>
            <a:r>
              <a:rPr lang="ar-SA" sz="1600" b="1">
                <a:latin typeface="Arial" charset="0"/>
                <a:cs typeface="B Zar" pitchFamily="2" charset="-78"/>
              </a:rPr>
              <a:t>استراتژيک</a:t>
            </a:r>
            <a:endParaRPr lang="ar-SA" sz="2400">
              <a:latin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62788" y="2587625"/>
            <a:ext cx="1562100" cy="719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l" rtl="0"/>
            <a:endParaRPr lang="fa-IR" sz="16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ctr" eaLnBrk="0" hangingPunct="0"/>
            <a:r>
              <a:rPr lang="ar-SA" sz="1600" b="1">
                <a:latin typeface="Arial" charset="0"/>
                <a:ea typeface="Times New Roman" pitchFamily="18" charset="0"/>
                <a:cs typeface="B Zar" pitchFamily="2" charset="-78"/>
              </a:rPr>
              <a:t>طرحريزي</a:t>
            </a:r>
            <a:endParaRPr lang="en-US" sz="1400">
              <a:latin typeface="Arial" charset="0"/>
            </a:endParaRPr>
          </a:p>
          <a:p>
            <a:pPr algn="ctr" eaLnBrk="0" hangingPunct="0"/>
            <a:r>
              <a:rPr lang="ar-SA" sz="1600" b="1">
                <a:latin typeface="Arial" charset="0"/>
                <a:cs typeface="B Zar" pitchFamily="2" charset="-78"/>
              </a:rPr>
              <a:t>استراتژيک</a:t>
            </a:r>
            <a:endParaRPr lang="ar-SA" sz="2400">
              <a:latin typeface="Arial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7062788" y="4029075"/>
            <a:ext cx="1562100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b"/>
          <a:lstStyle/>
          <a:p>
            <a:pPr algn="l" rtl="0">
              <a:defRPr/>
            </a:pPr>
            <a:endParaRPr lang="fa-IR" sz="16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ctr" eaLnBrk="0" hangingPunct="0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Zar" pitchFamily="2" charset="-78"/>
              </a:rPr>
              <a:t>اجرا</a:t>
            </a:r>
            <a:endParaRPr lang="ar-SA" sz="2400">
              <a:latin typeface="Arial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7062788" y="4941888"/>
            <a:ext cx="1562100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b"/>
          <a:lstStyle/>
          <a:p>
            <a:pPr algn="l" rtl="0">
              <a:defRPr/>
            </a:pPr>
            <a:endParaRPr lang="fa-IR" sz="16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ctr" eaLnBrk="0" hangingPunct="0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Zar" pitchFamily="2" charset="-78"/>
              </a:rPr>
              <a:t>ارزيابي</a:t>
            </a:r>
            <a:endParaRPr lang="ar-SA" sz="2400">
              <a:latin typeface="Arial" charset="0"/>
            </a:endParaRPr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1709738" y="-531813"/>
            <a:ext cx="184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endParaRPr lang="fa-IR" sz="1400" b="1">
              <a:latin typeface="Times New Roman" pitchFamily="18" charset="0"/>
              <a:ea typeface="Times New Roman" pitchFamily="18" charset="0"/>
              <a:cs typeface="B Zar" pitchFamily="2" charset="-78"/>
            </a:endParaRPr>
          </a:p>
          <a:p>
            <a:pPr algn="l" rtl="0" eaLnBrk="0" hangingPunct="0"/>
            <a:r>
              <a:rPr lang="fa-IR" sz="1400" b="1">
                <a:latin typeface="Times New Roman" pitchFamily="18" charset="0"/>
                <a:ea typeface="Times New Roman" pitchFamily="18" charset="0"/>
                <a:cs typeface="B Zar" pitchFamily="2" charset="-78"/>
              </a:rPr>
              <a:t/>
            </a:r>
            <a:br>
              <a:rPr lang="fa-IR" sz="1400" b="1">
                <a:latin typeface="Times New Roman" pitchFamily="18" charset="0"/>
                <a:ea typeface="Times New Roman" pitchFamily="18" charset="0"/>
                <a:cs typeface="B Zar" pitchFamily="2" charset="-78"/>
              </a:rPr>
            </a:br>
            <a:endParaRPr lang="fa-IR">
              <a:latin typeface="Arial" charset="0"/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>
            <a:off x="4719638" y="261302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30" name="Group 91"/>
          <p:cNvGraphicFramePr>
            <a:graphicFrameLocks/>
          </p:cNvGraphicFramePr>
          <p:nvPr/>
        </p:nvGraphicFramePr>
        <p:xfrm>
          <a:off x="1276350" y="320675"/>
          <a:ext cx="1803400" cy="5548313"/>
        </p:xfrm>
        <a:graphic>
          <a:graphicData uri="http://schemas.openxmlformats.org/drawingml/2006/table">
            <a:tbl>
              <a:tblPr/>
              <a:tblGrid>
                <a:gridCol w="1336675"/>
                <a:gridCol w="466725"/>
              </a:tblGrid>
              <a:tr h="23780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344488" y="5991225"/>
            <a:ext cx="9217025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24- 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الگوي مديريت</a:t>
            </a: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  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استراتژيک دانشگاه اينديانا</a:t>
            </a:r>
            <a:endParaRPr lang="ar-SA" sz="24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1690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19"/>
          <p:cNvSpPr>
            <a:spLocks/>
          </p:cNvSpPr>
          <p:nvPr/>
        </p:nvSpPr>
        <p:spPr bwMode="auto">
          <a:xfrm>
            <a:off x="7480300" y="2312987"/>
            <a:ext cx="227012" cy="3043238"/>
          </a:xfrm>
          <a:prstGeom prst="rightBrace">
            <a:avLst>
              <a:gd name="adj1" fmla="val 111714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AutoShape 20"/>
          <p:cNvSpPr>
            <a:spLocks/>
          </p:cNvSpPr>
          <p:nvPr/>
        </p:nvSpPr>
        <p:spPr bwMode="auto">
          <a:xfrm>
            <a:off x="5964237" y="1941512"/>
            <a:ext cx="303213" cy="1951038"/>
          </a:xfrm>
          <a:prstGeom prst="rightBrace">
            <a:avLst>
              <a:gd name="adj1" fmla="val 53621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AutoShape 29"/>
          <p:cNvSpPr>
            <a:spLocks/>
          </p:cNvSpPr>
          <p:nvPr/>
        </p:nvSpPr>
        <p:spPr bwMode="auto">
          <a:xfrm>
            <a:off x="3240087" y="1376362"/>
            <a:ext cx="227013" cy="1755775"/>
          </a:xfrm>
          <a:prstGeom prst="leftBrace">
            <a:avLst>
              <a:gd name="adj1" fmla="val 64452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AutoShape 30"/>
          <p:cNvSpPr>
            <a:spLocks/>
          </p:cNvSpPr>
          <p:nvPr/>
        </p:nvSpPr>
        <p:spPr bwMode="auto">
          <a:xfrm>
            <a:off x="3013075" y="1611312"/>
            <a:ext cx="227012" cy="1285875"/>
          </a:xfrm>
          <a:prstGeom prst="rightBrace">
            <a:avLst>
              <a:gd name="adj1" fmla="val 47203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AutoShape 34"/>
          <p:cNvSpPr>
            <a:spLocks/>
          </p:cNvSpPr>
          <p:nvPr/>
        </p:nvSpPr>
        <p:spPr bwMode="auto">
          <a:xfrm>
            <a:off x="1574800" y="1611312"/>
            <a:ext cx="227012" cy="1285875"/>
          </a:xfrm>
          <a:prstGeom prst="leftBrace">
            <a:avLst>
              <a:gd name="adj1" fmla="val 47203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AutoShape 43"/>
          <p:cNvSpPr>
            <a:spLocks/>
          </p:cNvSpPr>
          <p:nvPr/>
        </p:nvSpPr>
        <p:spPr bwMode="auto">
          <a:xfrm>
            <a:off x="3275012" y="3302000"/>
            <a:ext cx="141288" cy="804862"/>
          </a:xfrm>
          <a:prstGeom prst="leftBrace">
            <a:avLst>
              <a:gd name="adj1" fmla="val 47472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AutoShape 44"/>
          <p:cNvSpPr>
            <a:spLocks/>
          </p:cNvSpPr>
          <p:nvPr/>
        </p:nvSpPr>
        <p:spPr bwMode="auto">
          <a:xfrm>
            <a:off x="3275012" y="4244975"/>
            <a:ext cx="150813" cy="584200"/>
          </a:xfrm>
          <a:prstGeom prst="leftBrace">
            <a:avLst>
              <a:gd name="adj1" fmla="val 32281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AutoShape 45"/>
          <p:cNvSpPr>
            <a:spLocks/>
          </p:cNvSpPr>
          <p:nvPr/>
        </p:nvSpPr>
        <p:spPr bwMode="auto">
          <a:xfrm>
            <a:off x="4694237" y="4837112"/>
            <a:ext cx="152400" cy="877888"/>
          </a:xfrm>
          <a:prstGeom prst="leftBrace">
            <a:avLst>
              <a:gd name="adj1" fmla="val 48003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AutoShape 51"/>
          <p:cNvSpPr>
            <a:spLocks/>
          </p:cNvSpPr>
          <p:nvPr/>
        </p:nvSpPr>
        <p:spPr bwMode="auto">
          <a:xfrm>
            <a:off x="1195387" y="1843087"/>
            <a:ext cx="227013" cy="3748088"/>
          </a:xfrm>
          <a:prstGeom prst="rightBrace">
            <a:avLst>
              <a:gd name="adj1" fmla="val 137587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AutoShape 23"/>
          <p:cNvSpPr>
            <a:spLocks/>
          </p:cNvSpPr>
          <p:nvPr/>
        </p:nvSpPr>
        <p:spPr bwMode="auto">
          <a:xfrm>
            <a:off x="4754562" y="1376362"/>
            <a:ext cx="227013" cy="1755775"/>
          </a:xfrm>
          <a:prstGeom prst="rightBrace">
            <a:avLst>
              <a:gd name="adj1" fmla="val 64452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480300" y="1200150"/>
            <a:ext cx="1436687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چالشهاي محيطي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864475" y="2312987"/>
            <a:ext cx="1052512" cy="719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فرضيه موقت استراتژيك 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2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وتلاطم محيط </a:t>
            </a:r>
            <a:endParaRPr lang="en-US" sz="1200" dirty="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864475" y="3602037"/>
            <a:ext cx="1052512" cy="53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rgbClr val="CC0000"/>
                </a:solidFill>
                <a:latin typeface="Times New Roman" pitchFamily="18" charset="0"/>
                <a:cs typeface="B Titr" pitchFamily="2" charset="-78"/>
              </a:rPr>
              <a:t>تشخيص</a:t>
            </a: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استراتژيك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470650" y="2430462"/>
            <a:ext cx="1082675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تكوين نظامها </a:t>
            </a:r>
            <a:endParaRPr lang="en-US" sz="1200" dirty="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305550" y="2782887"/>
            <a:ext cx="1247775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rgbClr val="CC0000"/>
                </a:solidFill>
                <a:latin typeface="Times New Roman" pitchFamily="18" charset="0"/>
                <a:cs typeface="B Titr" pitchFamily="2" charset="-78"/>
              </a:rPr>
              <a:t>تحليل</a:t>
            </a: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استراتژيك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327775" y="4229100"/>
            <a:ext cx="122555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طراحي شركت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118225" y="5064125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مديريت تغيير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049837" y="4029075"/>
            <a:ext cx="1141413" cy="444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طراحي توامندي تخصصي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827587" y="4438650"/>
            <a:ext cx="1439863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طراحي مديريت عمومي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835525" y="4867275"/>
            <a:ext cx="1431925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مقاومت در قبال تغيير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827587" y="5197475"/>
            <a:ext cx="1439863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مديريت تغيير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827587" y="5489575"/>
            <a:ext cx="1439863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رسميت تغيير 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8235950" y="1435100"/>
            <a:ext cx="0" cy="819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 flipH="1">
            <a:off x="8255000" y="3071812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3392487" y="1376362"/>
            <a:ext cx="1435100" cy="265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اطلاعات 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392487" y="1727200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تقسيم بندي بازار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3392487" y="2546350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مجموعه استراتژيك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392487" y="2895600"/>
            <a:ext cx="1435100" cy="260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موضع گيري متفرقه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1781175" y="1609725"/>
            <a:ext cx="1306512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تكنولوژي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1781175" y="2135187"/>
            <a:ext cx="1306512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اجتماعي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1781175" y="2662237"/>
            <a:ext cx="1306512" cy="260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جهاني 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3392487" y="3324225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علائم قوي 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3392487" y="3600450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علائم ضعيف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3392487" y="3859212"/>
            <a:ext cx="1435100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غافلگيريها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3416300" y="4168775"/>
            <a:ext cx="1277937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مديران عمومي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3416300" y="4402137"/>
            <a:ext cx="1277937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نظامها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3416300" y="4635500"/>
            <a:ext cx="1277937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ساخت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41" name="Line 46"/>
          <p:cNvSpPr>
            <a:spLocks noChangeShapeType="1"/>
          </p:cNvSpPr>
          <p:nvPr/>
        </p:nvSpPr>
        <p:spPr bwMode="auto">
          <a:xfrm flipH="1">
            <a:off x="1422400" y="22542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>
            <a:off x="1422400" y="2254250"/>
            <a:ext cx="0" cy="3027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 flipH="1">
            <a:off x="1422400" y="5281612"/>
            <a:ext cx="3332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 flipH="1">
            <a:off x="1422400" y="4537075"/>
            <a:ext cx="185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 flipH="1">
            <a:off x="1422400" y="3673475"/>
            <a:ext cx="1852612" cy="4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506412" y="1901825"/>
            <a:ext cx="757238" cy="811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زيربناي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معرفت 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شناسي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220662" y="3343275"/>
            <a:ext cx="985838" cy="811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انواع 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رفتار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استراتژيك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48" name="Text Box 54"/>
          <p:cNvSpPr txBox="1">
            <a:spLocks noChangeArrowheads="1"/>
          </p:cNvSpPr>
          <p:nvPr/>
        </p:nvSpPr>
        <p:spPr bwMode="auto">
          <a:xfrm>
            <a:off x="433387" y="4829175"/>
            <a:ext cx="758825" cy="53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جام 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جهان نما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4906962" y="3571875"/>
            <a:ext cx="113665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مديريت مسائل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135562" y="2046287"/>
            <a:ext cx="981075" cy="673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موضوع گيري </a:t>
            </a:r>
            <a:endParaRPr lang="fa-IR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  <a:p>
            <a:pPr defTabSz="792163" rtl="0">
              <a:spcBef>
                <a:spcPct val="50000"/>
              </a:spcBef>
              <a:defRPr/>
            </a:pPr>
            <a:r>
              <a:rPr lang="ar-SA" sz="1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(</a:t>
            </a:r>
            <a:r>
              <a:rPr lang="ar-SA" sz="1000">
                <a:solidFill>
                  <a:srgbClr val="CC0000"/>
                </a:solidFill>
                <a:latin typeface="Times New Roman" pitchFamily="18" charset="0"/>
                <a:cs typeface="B Titr" pitchFamily="2" charset="-78"/>
              </a:rPr>
              <a:t>برنامه ريزي </a:t>
            </a:r>
            <a:r>
              <a:rPr lang="ar-SA" sz="1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استراتژيك)</a:t>
            </a: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3392487" y="2136775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موضوع رقابتي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2" name="Rectangle 81"/>
          <p:cNvSpPr>
            <a:spLocks noChangeArrowheads="1"/>
          </p:cNvSpPr>
          <p:nvPr/>
        </p:nvSpPr>
        <p:spPr bwMode="auto">
          <a:xfrm>
            <a:off x="8435975" y="1884362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کنکاش</a:t>
            </a:r>
          </a:p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 مفهومي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53" name="Rectangle 82"/>
          <p:cNvSpPr>
            <a:spLocks noChangeArrowheads="1"/>
          </p:cNvSpPr>
          <p:nvPr/>
        </p:nvSpPr>
        <p:spPr bwMode="auto">
          <a:xfrm>
            <a:off x="2014537" y="1271587"/>
            <a:ext cx="852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تصميم گيري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54" name="Rectangle 83"/>
          <p:cNvSpPr>
            <a:spLocks noChangeArrowheads="1"/>
          </p:cNvSpPr>
          <p:nvPr/>
        </p:nvSpPr>
        <p:spPr bwMode="auto">
          <a:xfrm>
            <a:off x="63500" y="1558925"/>
            <a:ext cx="771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پياده سازي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55" name="Rectangle 84"/>
          <p:cNvSpPr>
            <a:spLocks noChangeArrowheads="1"/>
          </p:cNvSpPr>
          <p:nvPr/>
        </p:nvSpPr>
        <p:spPr bwMode="auto">
          <a:xfrm>
            <a:off x="7527925" y="957262"/>
            <a:ext cx="1195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 rtl="0"/>
            <a:r>
              <a:rPr lang="fa-IR" sz="1200" b="1">
                <a:latin typeface="Arial" charset="0"/>
                <a:cs typeface="B Nazanin" pitchFamily="2" charset="-78"/>
              </a:rPr>
              <a:t>بازخورد وکنترل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56" name="Rectangle 85"/>
          <p:cNvSpPr>
            <a:spLocks noChangeArrowheads="1"/>
          </p:cNvSpPr>
          <p:nvPr/>
        </p:nvSpPr>
        <p:spPr bwMode="auto">
          <a:xfrm>
            <a:off x="7162800" y="1428750"/>
            <a:ext cx="981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کنکاش محيطي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57" name="Rectangle 86"/>
          <p:cNvSpPr>
            <a:spLocks noChangeArrowheads="1"/>
          </p:cNvSpPr>
          <p:nvPr/>
        </p:nvSpPr>
        <p:spPr bwMode="auto">
          <a:xfrm>
            <a:off x="7788275" y="4151312"/>
            <a:ext cx="912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تصميم کليدي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58" name="Rectangle 87"/>
          <p:cNvSpPr>
            <a:spLocks noChangeArrowheads="1"/>
          </p:cNvSpPr>
          <p:nvPr/>
        </p:nvSpPr>
        <p:spPr bwMode="auto">
          <a:xfrm>
            <a:off x="6461125" y="3935412"/>
            <a:ext cx="917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59" name="Rectangle 88"/>
          <p:cNvSpPr>
            <a:spLocks noChangeArrowheads="1"/>
          </p:cNvSpPr>
          <p:nvPr/>
        </p:nvSpPr>
        <p:spPr bwMode="auto">
          <a:xfrm>
            <a:off x="6461125" y="2220912"/>
            <a:ext cx="917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0" name="Rectangle 90"/>
          <p:cNvSpPr>
            <a:spLocks noChangeArrowheads="1"/>
          </p:cNvSpPr>
          <p:nvPr/>
        </p:nvSpPr>
        <p:spPr bwMode="auto">
          <a:xfrm>
            <a:off x="4979987" y="3300412"/>
            <a:ext cx="917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1" name="Rectangle 91"/>
          <p:cNvSpPr>
            <a:spLocks noChangeArrowheads="1"/>
          </p:cNvSpPr>
          <p:nvPr/>
        </p:nvSpPr>
        <p:spPr bwMode="auto">
          <a:xfrm>
            <a:off x="2327275" y="3432175"/>
            <a:ext cx="917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2" name="Rectangle 92"/>
          <p:cNvSpPr>
            <a:spLocks noChangeArrowheads="1"/>
          </p:cNvSpPr>
          <p:nvPr/>
        </p:nvSpPr>
        <p:spPr bwMode="auto">
          <a:xfrm>
            <a:off x="2327275" y="4308475"/>
            <a:ext cx="917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2327275" y="5016500"/>
            <a:ext cx="917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4" name="Rectangle 94"/>
          <p:cNvSpPr>
            <a:spLocks noChangeArrowheads="1"/>
          </p:cNvSpPr>
          <p:nvPr/>
        </p:nvSpPr>
        <p:spPr bwMode="auto">
          <a:xfrm>
            <a:off x="6461125" y="4800600"/>
            <a:ext cx="917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5" name="Rectangle 95"/>
          <p:cNvSpPr>
            <a:spLocks noChangeArrowheads="1"/>
          </p:cNvSpPr>
          <p:nvPr/>
        </p:nvSpPr>
        <p:spPr bwMode="auto">
          <a:xfrm>
            <a:off x="3587750" y="1127125"/>
            <a:ext cx="8524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تصميم گيري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6" name="Rectangle 96"/>
          <p:cNvSpPr>
            <a:spLocks noChangeArrowheads="1"/>
          </p:cNvSpPr>
          <p:nvPr/>
        </p:nvSpPr>
        <p:spPr bwMode="auto">
          <a:xfrm>
            <a:off x="5056187" y="1703387"/>
            <a:ext cx="852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تصميم گيري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7" name="Rectangle 97"/>
          <p:cNvSpPr>
            <a:spLocks noChangeArrowheads="1"/>
          </p:cNvSpPr>
          <p:nvPr/>
        </p:nvSpPr>
        <p:spPr bwMode="auto">
          <a:xfrm>
            <a:off x="63500" y="3090862"/>
            <a:ext cx="77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پياده سازي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8" name="Rectangle 98"/>
          <p:cNvSpPr>
            <a:spLocks noChangeArrowheads="1"/>
          </p:cNvSpPr>
          <p:nvPr/>
        </p:nvSpPr>
        <p:spPr bwMode="auto">
          <a:xfrm>
            <a:off x="87312" y="4583112"/>
            <a:ext cx="77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پياده سازي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69" name="AutoShape 39"/>
          <p:cNvSpPr>
            <a:spLocks/>
          </p:cNvSpPr>
          <p:nvPr/>
        </p:nvSpPr>
        <p:spPr bwMode="auto">
          <a:xfrm>
            <a:off x="4745037" y="4195762"/>
            <a:ext cx="77788" cy="676275"/>
          </a:xfrm>
          <a:prstGeom prst="rightBrace">
            <a:avLst>
              <a:gd name="adj1" fmla="val 72449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" name="AutoShape 35"/>
          <p:cNvSpPr>
            <a:spLocks/>
          </p:cNvSpPr>
          <p:nvPr/>
        </p:nvSpPr>
        <p:spPr bwMode="auto">
          <a:xfrm>
            <a:off x="4764087" y="3302000"/>
            <a:ext cx="217488" cy="804862"/>
          </a:xfrm>
          <a:prstGeom prst="rightBrace">
            <a:avLst>
              <a:gd name="adj1" fmla="val 30839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" name="AutoShape 22"/>
          <p:cNvSpPr>
            <a:spLocks/>
          </p:cNvSpPr>
          <p:nvPr/>
        </p:nvSpPr>
        <p:spPr bwMode="auto">
          <a:xfrm>
            <a:off x="6191250" y="4837112"/>
            <a:ext cx="227012" cy="877888"/>
          </a:xfrm>
          <a:prstGeom prst="rightBrace">
            <a:avLst>
              <a:gd name="adj1" fmla="val 32226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" name="AutoShape 21"/>
          <p:cNvSpPr>
            <a:spLocks/>
          </p:cNvSpPr>
          <p:nvPr/>
        </p:nvSpPr>
        <p:spPr bwMode="auto">
          <a:xfrm>
            <a:off x="6148387" y="4044950"/>
            <a:ext cx="127000" cy="755650"/>
          </a:xfrm>
          <a:prstGeom prst="rightBrace">
            <a:avLst>
              <a:gd name="adj1" fmla="val 49583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-152400" y="5938837"/>
            <a:ext cx="9217025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cs typeface="B Titr" pitchFamily="2" charset="-78"/>
              </a:rPr>
              <a:t>25-  </a:t>
            </a:r>
            <a:r>
              <a:rPr lang="ar-SA" sz="2400" b="1" dirty="0">
                <a:cs typeface="B Titr" pitchFamily="2" charset="-78"/>
              </a:rPr>
              <a:t>طرح مفهومي مديريت استراتژيك (مدل ايگور آنسوف)</a:t>
            </a:r>
            <a:endParaRPr lang="ar-SA" sz="24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532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49313" y="1125538"/>
            <a:ext cx="8112125" cy="20161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CC0000">
                <a:gamma/>
                <a:shade val="60000"/>
                <a:invGamma/>
              </a:srgbClr>
            </a:prstShdw>
          </a:effectLst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fa-IR" sz="44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4400" b="1" dirty="0">
                <a:latin typeface="Times New Roman" pitchFamily="18" charset="0"/>
                <a:cs typeface="B Nazanin" pitchFamily="2" charset="-78"/>
              </a:rPr>
              <a:t>انواع مدلهاي</a:t>
            </a:r>
          </a:p>
          <a:p>
            <a:pPr algn="ctr">
              <a:defRPr/>
            </a:pPr>
            <a:r>
              <a:rPr lang="fa-IR" sz="44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Nazanin" pitchFamily="2" charset="-78"/>
              </a:rPr>
              <a:t>فرآيند </a:t>
            </a:r>
            <a:r>
              <a:rPr lang="fa-IR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Nazanin" pitchFamily="2" charset="-78"/>
              </a:rPr>
              <a:t>مديريت و </a:t>
            </a:r>
            <a:r>
              <a:rPr lang="ar-SA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Nazanin" pitchFamily="2" charset="-78"/>
              </a:rPr>
              <a:t>برنامه‌ريزي استراتژيك</a:t>
            </a:r>
            <a:endParaRPr lang="en-US" sz="44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49313" y="3284538"/>
            <a:ext cx="79502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r>
              <a:rPr lang="fa-IR" sz="3200">
                <a:latin typeface="Times New Roman" pitchFamily="18" charset="0"/>
                <a:cs typeface="B Koodak" pitchFamily="2" charset="-78"/>
              </a:rPr>
              <a:t> </a:t>
            </a:r>
            <a:r>
              <a:rPr lang="fa-IR" sz="3200" b="1">
                <a:latin typeface="Times New Roman" pitchFamily="18" charset="0"/>
                <a:cs typeface="B Koodak" pitchFamily="2" charset="-78"/>
              </a:rPr>
              <a:t>بر اساس مراحل پنج گانه: 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1-کنکاش مفهومي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2- کنکاش محيطي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3-  تصميم گيري وتدوين راهبرد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4-پياده سازي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5-بازخورد ،کنترل و ارزيابي</a:t>
            </a:r>
            <a:endParaRPr lang="en-US" sz="3200">
              <a:latin typeface="Times New Roman" pitchFamily="18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135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66"/>
          <p:cNvSpPr txBox="1">
            <a:spLocks noChangeArrowheads="1"/>
          </p:cNvSpPr>
          <p:nvPr/>
        </p:nvSpPr>
        <p:spPr bwMode="auto">
          <a:xfrm>
            <a:off x="3627438" y="5511800"/>
            <a:ext cx="3276600" cy="365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r>
              <a:rPr lang="ar-SA" sz="1400">
                <a:latin typeface="Arial" charset="0"/>
                <a:ea typeface="Times New Roman" pitchFamily="18" charset="0"/>
                <a:cs typeface="B Titr" pitchFamily="2" charset="-78"/>
              </a:rPr>
              <a:t>چهارچوبي براي استراتژي و تحليل آن</a:t>
            </a:r>
            <a:endParaRPr lang="ar-SA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5" name="Text Box 67"/>
          <p:cNvSpPr txBox="1">
            <a:spLocks noChangeArrowheads="1"/>
          </p:cNvSpPr>
          <p:nvPr/>
        </p:nvSpPr>
        <p:spPr bwMode="auto">
          <a:xfrm>
            <a:off x="849313" y="5953125"/>
            <a:ext cx="6362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>
              <a:defRPr/>
            </a:pPr>
            <a:r>
              <a:rPr lang="fa-IR" sz="2800" dirty="0">
                <a:latin typeface="Arial" charset="0"/>
                <a:ea typeface="Times New Roman" pitchFamily="18" charset="0"/>
                <a:cs typeface="+mj-cs"/>
              </a:rPr>
              <a:t>26- </a:t>
            </a:r>
            <a:r>
              <a:rPr lang="ar-SA" sz="2800" dirty="0">
                <a:latin typeface="Arial" charset="0"/>
                <a:ea typeface="Times New Roman" pitchFamily="18" charset="0"/>
                <a:cs typeface="+mj-cs"/>
              </a:rPr>
              <a:t>مدل ساموئل سيرتو و پائول پيتر</a:t>
            </a: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979738" y="444500"/>
            <a:ext cx="1190625" cy="708025"/>
            <a:chOff x="3168" y="2448"/>
            <a:chExt cx="1731" cy="1440"/>
          </a:xfrm>
        </p:grpSpPr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4893" y="2448"/>
              <a:ext cx="0" cy="14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H="1">
              <a:off x="3312" y="3888"/>
              <a:ext cx="158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168" y="2448"/>
              <a:ext cx="1728" cy="12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/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عمليات بين‏المللي</a:t>
              </a:r>
              <a:endParaRPr lang="ar-SA">
                <a:latin typeface="Arial" charset="0"/>
                <a:ea typeface="Times New Roman" pitchFamily="18" charset="0"/>
                <a:cs typeface="B Titr" pitchFamily="2" charset="-78"/>
              </a:endParaRPr>
            </a:p>
          </p:txBody>
        </p:sp>
      </p:grp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6350000" y="444500"/>
            <a:ext cx="1189038" cy="708025"/>
            <a:chOff x="3168" y="2448"/>
            <a:chExt cx="1731" cy="1440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893" y="2448"/>
              <a:ext cx="0" cy="14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312" y="3888"/>
              <a:ext cx="158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3168" y="2448"/>
              <a:ext cx="1728" cy="12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/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مسئوليت اجتماعي</a:t>
              </a:r>
              <a:endParaRPr lang="ar-SA">
                <a:latin typeface="Arial" charset="0"/>
                <a:ea typeface="Times New Roman" pitchFamily="18" charset="0"/>
                <a:cs typeface="B Titr" pitchFamily="2" charset="-78"/>
              </a:endParaRPr>
            </a:p>
          </p:txBody>
        </p:sp>
      </p:grp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801688" y="1454150"/>
            <a:ext cx="8520112" cy="13430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5400000">
            <a:off x="3397251" y="1177925"/>
            <a:ext cx="354012" cy="198437"/>
          </a:xfrm>
          <a:prstGeom prst="rightArrow">
            <a:avLst>
              <a:gd name="adj1" fmla="val 50000"/>
              <a:gd name="adj2" fmla="val 446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5400000">
            <a:off x="6765132" y="1178719"/>
            <a:ext cx="354012" cy="196850"/>
          </a:xfrm>
          <a:prstGeom prst="rightArrow">
            <a:avLst>
              <a:gd name="adj1" fmla="val 50000"/>
              <a:gd name="adj2" fmla="val 4496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1989138" y="2797175"/>
            <a:ext cx="6638925" cy="1063625"/>
            <a:chOff x="3744" y="7488"/>
            <a:chExt cx="9651" cy="2163"/>
          </a:xfrm>
        </p:grpSpPr>
        <p:sp>
          <p:nvSpPr>
            <p:cNvPr id="18" name="AutoShape 65"/>
            <p:cNvSpPr>
              <a:spLocks noChangeArrowheads="1"/>
            </p:cNvSpPr>
            <p:nvPr/>
          </p:nvSpPr>
          <p:spPr bwMode="auto">
            <a:xfrm rot="-5400000">
              <a:off x="4392" y="7704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" name="AutoShape 64"/>
            <p:cNvSpPr>
              <a:spLocks noChangeArrowheads="1"/>
            </p:cNvSpPr>
            <p:nvPr/>
          </p:nvSpPr>
          <p:spPr bwMode="auto">
            <a:xfrm rot="-5400000">
              <a:off x="8280" y="7704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" name="AutoShape 63"/>
            <p:cNvSpPr>
              <a:spLocks noChangeArrowheads="1"/>
            </p:cNvSpPr>
            <p:nvPr/>
          </p:nvSpPr>
          <p:spPr bwMode="auto">
            <a:xfrm rot="-5400000">
              <a:off x="12024" y="7704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21" name="Group 59"/>
            <p:cNvGrpSpPr>
              <a:grpSpLocks/>
            </p:cNvGrpSpPr>
            <p:nvPr/>
          </p:nvGrpSpPr>
          <p:grpSpPr bwMode="auto">
            <a:xfrm>
              <a:off x="3744" y="8205"/>
              <a:ext cx="1875" cy="1443"/>
              <a:chOff x="2304" y="7053"/>
              <a:chExt cx="1875" cy="1443"/>
            </a:xfrm>
          </p:grpSpPr>
          <p:sp>
            <p:nvSpPr>
              <p:cNvPr id="30" name="Line 62"/>
              <p:cNvSpPr>
                <a:spLocks noChangeShapeType="1"/>
              </p:cNvSpPr>
              <p:nvPr/>
            </p:nvSpPr>
            <p:spPr bwMode="auto">
              <a:xfrm>
                <a:off x="4179" y="7053"/>
                <a:ext cx="0" cy="1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1" name="Line 61"/>
              <p:cNvSpPr>
                <a:spLocks noChangeShapeType="1"/>
              </p:cNvSpPr>
              <p:nvPr/>
            </p:nvSpPr>
            <p:spPr bwMode="auto">
              <a:xfrm flipH="1">
                <a:off x="2592" y="8496"/>
                <a:ext cx="158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2" name="Text Box 60"/>
              <p:cNvSpPr txBox="1">
                <a:spLocks noChangeArrowheads="1"/>
              </p:cNvSpPr>
              <p:nvPr/>
            </p:nvSpPr>
            <p:spPr bwMode="auto">
              <a:xfrm>
                <a:off x="2304" y="7056"/>
                <a:ext cx="1872" cy="12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/>
                <a:r>
                  <a:rPr lang="ar-SA" sz="1200">
                    <a:latin typeface="Arial" charset="0"/>
                    <a:ea typeface="Times New Roman" pitchFamily="18" charset="0"/>
                    <a:cs typeface="B Titr" pitchFamily="2" charset="-78"/>
                  </a:rPr>
                  <a:t>توليد و عمليات</a:t>
                </a:r>
                <a:endParaRPr lang="ar-SA">
                  <a:latin typeface="Arial" charset="0"/>
                  <a:ea typeface="Times New Roman" pitchFamily="18" charset="0"/>
                  <a:cs typeface="B Titr" pitchFamily="2" charset="-78"/>
                </a:endParaRPr>
              </a:p>
            </p:txBody>
          </p:sp>
        </p:grpSp>
        <p:grpSp>
          <p:nvGrpSpPr>
            <p:cNvPr id="22" name="Group 55"/>
            <p:cNvGrpSpPr>
              <a:grpSpLocks/>
            </p:cNvGrpSpPr>
            <p:nvPr/>
          </p:nvGrpSpPr>
          <p:grpSpPr bwMode="auto">
            <a:xfrm>
              <a:off x="7632" y="8208"/>
              <a:ext cx="1875" cy="1443"/>
              <a:chOff x="2304" y="7053"/>
              <a:chExt cx="1875" cy="1443"/>
            </a:xfrm>
          </p:grpSpPr>
          <p:sp>
            <p:nvSpPr>
              <p:cNvPr id="27" name="Line 58"/>
              <p:cNvSpPr>
                <a:spLocks noChangeShapeType="1"/>
              </p:cNvSpPr>
              <p:nvPr/>
            </p:nvSpPr>
            <p:spPr bwMode="auto">
              <a:xfrm>
                <a:off x="4179" y="7053"/>
                <a:ext cx="0" cy="1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8" name="Line 57"/>
              <p:cNvSpPr>
                <a:spLocks noChangeShapeType="1"/>
              </p:cNvSpPr>
              <p:nvPr/>
            </p:nvSpPr>
            <p:spPr bwMode="auto">
              <a:xfrm flipH="1">
                <a:off x="2592" y="8496"/>
                <a:ext cx="158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" name="Text Box 56"/>
              <p:cNvSpPr txBox="1">
                <a:spLocks noChangeArrowheads="1"/>
              </p:cNvSpPr>
              <p:nvPr/>
            </p:nvSpPr>
            <p:spPr bwMode="auto">
              <a:xfrm>
                <a:off x="2304" y="7056"/>
                <a:ext cx="1872" cy="12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/>
                <a:r>
                  <a:rPr lang="ar-SA" sz="1400">
                    <a:latin typeface="Arial" charset="0"/>
                    <a:ea typeface="Times New Roman" pitchFamily="18" charset="0"/>
                    <a:cs typeface="B Titr" pitchFamily="2" charset="-78"/>
                  </a:rPr>
                  <a:t>امور مالي</a:t>
                </a:r>
                <a:endParaRPr lang="ar-SA">
                  <a:latin typeface="Arial" charset="0"/>
                  <a:ea typeface="Times New Roman" pitchFamily="18" charset="0"/>
                  <a:cs typeface="B Titr" pitchFamily="2" charset="-78"/>
                </a:endParaRPr>
              </a:p>
            </p:txBody>
          </p:sp>
        </p:grpSp>
        <p:grpSp>
          <p:nvGrpSpPr>
            <p:cNvPr id="23" name="Group 51"/>
            <p:cNvGrpSpPr>
              <a:grpSpLocks/>
            </p:cNvGrpSpPr>
            <p:nvPr/>
          </p:nvGrpSpPr>
          <p:grpSpPr bwMode="auto">
            <a:xfrm>
              <a:off x="11520" y="8208"/>
              <a:ext cx="1875" cy="1443"/>
              <a:chOff x="2304" y="7053"/>
              <a:chExt cx="1875" cy="1443"/>
            </a:xfrm>
          </p:grpSpPr>
          <p:sp>
            <p:nvSpPr>
              <p:cNvPr id="24" name="Line 54"/>
              <p:cNvSpPr>
                <a:spLocks noChangeShapeType="1"/>
              </p:cNvSpPr>
              <p:nvPr/>
            </p:nvSpPr>
            <p:spPr bwMode="auto">
              <a:xfrm>
                <a:off x="4179" y="7053"/>
                <a:ext cx="0" cy="1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5" name="Line 53"/>
              <p:cNvSpPr>
                <a:spLocks noChangeShapeType="1"/>
              </p:cNvSpPr>
              <p:nvPr/>
            </p:nvSpPr>
            <p:spPr bwMode="auto">
              <a:xfrm flipH="1">
                <a:off x="2592" y="8496"/>
                <a:ext cx="158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" name="Text Box 52"/>
              <p:cNvSpPr txBox="1">
                <a:spLocks noChangeArrowheads="1"/>
              </p:cNvSpPr>
              <p:nvPr/>
            </p:nvSpPr>
            <p:spPr bwMode="auto">
              <a:xfrm>
                <a:off x="2304" y="7056"/>
                <a:ext cx="1872" cy="12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/>
                <a:r>
                  <a:rPr lang="ar-SA" sz="1400">
                    <a:latin typeface="Arial" charset="0"/>
                    <a:ea typeface="Times New Roman" pitchFamily="18" charset="0"/>
                    <a:cs typeface="B Titr" pitchFamily="2" charset="-78"/>
                  </a:rPr>
                  <a:t>تجزيه و تحليل بازار</a:t>
                </a:r>
                <a:endParaRPr lang="ar-SA">
                  <a:latin typeface="Arial" charset="0"/>
                  <a:ea typeface="Times New Roman" pitchFamily="18" charset="0"/>
                  <a:cs typeface="B Titr" pitchFamily="2" charset="-78"/>
                </a:endParaRPr>
              </a:p>
            </p:txBody>
          </p:sp>
        </p:grpSp>
      </p:grpSp>
      <p:grpSp>
        <p:nvGrpSpPr>
          <p:cNvPr id="33" name="Group 46"/>
          <p:cNvGrpSpPr>
            <a:grpSpLocks/>
          </p:cNvGrpSpPr>
          <p:nvPr/>
        </p:nvGrpSpPr>
        <p:grpSpPr bwMode="auto">
          <a:xfrm>
            <a:off x="801688" y="1665288"/>
            <a:ext cx="1289050" cy="708025"/>
            <a:chOff x="2304" y="7053"/>
            <a:chExt cx="1875" cy="1443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4179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" name="Line 48"/>
            <p:cNvSpPr>
              <a:spLocks noChangeShapeType="1"/>
            </p:cNvSpPr>
            <p:nvPr/>
          </p:nvSpPr>
          <p:spPr bwMode="auto">
            <a:xfrm flipH="1">
              <a:off x="2592" y="8496"/>
              <a:ext cx="15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" name="Text Box 47"/>
            <p:cNvSpPr txBox="1">
              <a:spLocks noChangeArrowheads="1"/>
            </p:cNvSpPr>
            <p:nvPr/>
          </p:nvSpPr>
          <p:spPr bwMode="auto">
            <a:xfrm>
              <a:off x="2304" y="7056"/>
              <a:ext cx="1873" cy="12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tabLst>
                  <a:tab pos="228600" algn="l"/>
                </a:tabLst>
                <a:defRPr/>
              </a:pPr>
              <a:r>
                <a:rPr lang="ar-SA" sz="1100">
                  <a:latin typeface="Arial" charset="0"/>
                  <a:ea typeface="Times New Roman" pitchFamily="18" charset="0"/>
                  <a:cs typeface="B Titr" pitchFamily="2" charset="-78"/>
                </a:rPr>
                <a:t>تجزيه و تحليل محيطي</a:t>
              </a:r>
              <a:endParaRPr lang="en-US" sz="1100">
                <a:latin typeface="Arial" charset="0"/>
                <a:ea typeface="Times New Roman" pitchFamily="18" charset="0"/>
                <a:cs typeface="B Titr" pitchFamily="2" charset="-78"/>
              </a:endParaRPr>
            </a:p>
            <a:p>
              <a:pPr algn="ctr" eaLnBrk="0" hangingPunct="0">
                <a:tabLst>
                  <a:tab pos="228600" algn="l"/>
                </a:tabLst>
                <a:defRPr/>
              </a:pPr>
              <a:r>
                <a:rPr lang="ar-SA" sz="1100">
                  <a:latin typeface="Arial" charset="0"/>
                  <a:ea typeface="Times New Roman" pitchFamily="18" charset="0"/>
                  <a:cs typeface="B Titr" pitchFamily="2" charset="-78"/>
                </a:rPr>
                <a:t>داخلي </a:t>
              </a:r>
              <a:endParaRPr lang="en-US" sz="1100">
                <a:latin typeface="Arial" charset="0"/>
                <a:cs typeface="B Titr" pitchFamily="2" charset="-78"/>
              </a:endParaRPr>
            </a:p>
            <a:p>
              <a:pPr algn="ctr" eaLnBrk="0" hangingPunct="0">
                <a:tabLst>
                  <a:tab pos="228600" algn="l"/>
                </a:tabLst>
                <a:defRPr/>
              </a:pPr>
              <a:r>
                <a:rPr lang="ar-SA" sz="1100">
                  <a:latin typeface="Arial" charset="0"/>
                  <a:cs typeface="B Titr" pitchFamily="2" charset="-78"/>
                </a:rPr>
                <a:t>خارجي</a:t>
              </a:r>
              <a:endParaRPr lang="ar-SA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37" name="Group 42"/>
          <p:cNvGrpSpPr>
            <a:grpSpLocks/>
          </p:cNvGrpSpPr>
          <p:nvPr/>
        </p:nvGrpSpPr>
        <p:grpSpPr bwMode="auto">
          <a:xfrm>
            <a:off x="7734300" y="1665288"/>
            <a:ext cx="1189038" cy="708025"/>
            <a:chOff x="12093" y="7053"/>
            <a:chExt cx="1731" cy="1443"/>
          </a:xfrm>
        </p:grpSpPr>
        <p:sp>
          <p:nvSpPr>
            <p:cNvPr id="38" name="Line 45"/>
            <p:cNvSpPr>
              <a:spLocks noChangeShapeType="1"/>
            </p:cNvSpPr>
            <p:nvPr/>
          </p:nvSpPr>
          <p:spPr bwMode="auto">
            <a:xfrm>
              <a:off x="13818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 flipH="1">
              <a:off x="12237" y="8496"/>
              <a:ext cx="15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12093" y="7199"/>
              <a:ext cx="1729" cy="129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كنترل</a:t>
              </a:r>
              <a:endParaRPr lang="en-US" sz="1100">
                <a:latin typeface="Arial" charset="0"/>
                <a:ea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fa-IR" sz="1400">
                  <a:latin typeface="Arial" charset="0"/>
                  <a:ea typeface="Times New Roman" pitchFamily="18" charset="0"/>
                  <a:cs typeface="B Titr" pitchFamily="2" charset="-78"/>
                </a:rPr>
                <a:t> </a:t>
              </a:r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استراتژي</a:t>
              </a:r>
              <a:endParaRPr lang="ar-SA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41" name="Group 38"/>
          <p:cNvGrpSpPr>
            <a:grpSpLocks/>
          </p:cNvGrpSpPr>
          <p:nvPr/>
        </p:nvGrpSpPr>
        <p:grpSpPr bwMode="auto">
          <a:xfrm>
            <a:off x="2582863" y="1595438"/>
            <a:ext cx="1290637" cy="777875"/>
            <a:chOff x="4896" y="6912"/>
            <a:chExt cx="1875" cy="1584"/>
          </a:xfrm>
        </p:grpSpPr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6768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H="1">
              <a:off x="5184" y="8496"/>
              <a:ext cx="15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" name="Text Box 39"/>
            <p:cNvSpPr txBox="1">
              <a:spLocks noChangeArrowheads="1"/>
            </p:cNvSpPr>
            <p:nvPr/>
          </p:nvSpPr>
          <p:spPr bwMode="auto">
            <a:xfrm>
              <a:off x="4896" y="6912"/>
              <a:ext cx="1873" cy="15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tabLst>
                  <a:tab pos="411163" algn="l"/>
                </a:tabLst>
                <a:defRPr/>
              </a:pPr>
              <a:r>
                <a:rPr lang="ar-SA" sz="1100" dirty="0">
                  <a:latin typeface="Arial" charset="0"/>
                  <a:ea typeface="Times New Roman" pitchFamily="18" charset="0"/>
                  <a:cs typeface="B Titr" pitchFamily="2" charset="-78"/>
                </a:rPr>
                <a:t>ايجاد جهت‌گيريهاي </a:t>
              </a:r>
              <a:endParaRPr lang="en-US" sz="1100" dirty="0">
                <a:latin typeface="Arial" charset="0"/>
                <a:ea typeface="Times New Roman" pitchFamily="18" charset="0"/>
                <a:cs typeface="B Titr" pitchFamily="2" charset="-78"/>
              </a:endParaRPr>
            </a:p>
            <a:p>
              <a:pPr algn="ctr" eaLnBrk="0" hangingPunct="0">
                <a:tabLst>
                  <a:tab pos="411163" algn="l"/>
                </a:tabLst>
                <a:defRPr/>
              </a:pPr>
              <a:r>
                <a:rPr lang="ar-SA" sz="1100" dirty="0">
                  <a:latin typeface="Arial" charset="0"/>
                  <a:ea typeface="Times New Roman" pitchFamily="18" charset="0"/>
                  <a:cs typeface="B Titr" pitchFamily="2" charset="-78"/>
                </a:rPr>
                <a:t>سازماني</a:t>
              </a:r>
              <a:endParaRPr lang="en-US" sz="1100" dirty="0">
                <a:latin typeface="Arial" charset="0"/>
                <a:cs typeface="B Titr" pitchFamily="2" charset="-78"/>
              </a:endParaRPr>
            </a:p>
            <a:p>
              <a:pPr algn="ctr" eaLnBrk="0" hangingPunct="0">
                <a:tabLst>
                  <a:tab pos="411163" algn="l"/>
                </a:tabLst>
                <a:defRPr/>
              </a:pPr>
              <a:r>
                <a:rPr lang="ar-SA" sz="1100" dirty="0">
                  <a:latin typeface="Arial" charset="0"/>
                  <a:cs typeface="B Titr" pitchFamily="2" charset="-78"/>
                </a:rPr>
                <a:t>رسالت </a:t>
              </a:r>
              <a:endParaRPr lang="en-US" sz="1100" dirty="0">
                <a:latin typeface="Arial" charset="0"/>
                <a:cs typeface="B Titr" pitchFamily="2" charset="-78"/>
              </a:endParaRPr>
            </a:p>
            <a:p>
              <a:pPr algn="ctr" eaLnBrk="0" hangingPunct="0">
                <a:tabLst>
                  <a:tab pos="411163" algn="l"/>
                </a:tabLst>
                <a:defRPr/>
              </a:pPr>
              <a:r>
                <a:rPr lang="ar-SA" sz="1100" dirty="0">
                  <a:latin typeface="Arial" charset="0"/>
                  <a:cs typeface="B Titr" pitchFamily="2" charset="-78"/>
                </a:rPr>
                <a:t>هدفها</a:t>
              </a:r>
              <a:endParaRPr lang="ar-SA" dirty="0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45" name="Group 34"/>
          <p:cNvGrpSpPr>
            <a:grpSpLocks/>
          </p:cNvGrpSpPr>
          <p:nvPr/>
        </p:nvGrpSpPr>
        <p:grpSpPr bwMode="auto">
          <a:xfrm>
            <a:off x="4268788" y="1665288"/>
            <a:ext cx="1287462" cy="708025"/>
            <a:chOff x="7341" y="7053"/>
            <a:chExt cx="1872" cy="1443"/>
          </a:xfrm>
        </p:grpSpPr>
        <p:sp>
          <p:nvSpPr>
            <p:cNvPr id="46" name="Line 37"/>
            <p:cNvSpPr>
              <a:spLocks noChangeShapeType="1"/>
            </p:cNvSpPr>
            <p:nvPr/>
          </p:nvSpPr>
          <p:spPr bwMode="auto">
            <a:xfrm>
              <a:off x="9213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7" name="Line 36"/>
            <p:cNvSpPr>
              <a:spLocks noChangeShapeType="1"/>
            </p:cNvSpPr>
            <p:nvPr/>
          </p:nvSpPr>
          <p:spPr bwMode="auto">
            <a:xfrm flipH="1">
              <a:off x="7626" y="8496"/>
              <a:ext cx="15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8" name="Text Box 35"/>
            <p:cNvSpPr txBox="1">
              <a:spLocks noChangeArrowheads="1"/>
            </p:cNvSpPr>
            <p:nvPr/>
          </p:nvSpPr>
          <p:spPr bwMode="auto">
            <a:xfrm>
              <a:off x="7341" y="7056"/>
              <a:ext cx="1872" cy="12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فرموله كردن استراتژي</a:t>
              </a:r>
              <a:endParaRPr lang="ar-SA">
                <a:latin typeface="Arial" charset="0"/>
                <a:ea typeface="Times New Roman" pitchFamily="18" charset="0"/>
                <a:cs typeface="B Titr" pitchFamily="2" charset="-78"/>
              </a:endParaRPr>
            </a:p>
          </p:txBody>
        </p:sp>
      </p:grpSp>
      <p:grpSp>
        <p:nvGrpSpPr>
          <p:cNvPr id="49" name="Group 30"/>
          <p:cNvGrpSpPr>
            <a:grpSpLocks/>
          </p:cNvGrpSpPr>
          <p:nvPr/>
        </p:nvGrpSpPr>
        <p:grpSpPr bwMode="auto">
          <a:xfrm>
            <a:off x="6149975" y="1665288"/>
            <a:ext cx="1190625" cy="708025"/>
            <a:chOff x="9935" y="7053"/>
            <a:chExt cx="1729" cy="1444"/>
          </a:xfrm>
        </p:grpSpPr>
        <p:sp>
          <p:nvSpPr>
            <p:cNvPr id="50" name="Line 33"/>
            <p:cNvSpPr>
              <a:spLocks noChangeShapeType="1"/>
            </p:cNvSpPr>
            <p:nvPr/>
          </p:nvSpPr>
          <p:spPr bwMode="auto">
            <a:xfrm flipH="1">
              <a:off x="9935" y="8496"/>
              <a:ext cx="172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1" name="Text Box 32"/>
            <p:cNvSpPr txBox="1">
              <a:spLocks noChangeArrowheads="1"/>
            </p:cNvSpPr>
            <p:nvPr/>
          </p:nvSpPr>
          <p:spPr bwMode="auto">
            <a:xfrm>
              <a:off x="9935" y="7056"/>
              <a:ext cx="1729" cy="129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ar-SA" sz="1400" dirty="0">
                  <a:latin typeface="Arial" charset="0"/>
                  <a:ea typeface="Times New Roman" pitchFamily="18" charset="0"/>
                  <a:cs typeface="B Titr" pitchFamily="2" charset="-78"/>
                </a:rPr>
                <a:t>پياده‌سازي و</a:t>
              </a:r>
              <a:endParaRPr lang="en-US" sz="1100" dirty="0">
                <a:latin typeface="Arial" charset="0"/>
                <a:ea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fa-IR" sz="1400" dirty="0">
                  <a:latin typeface="Arial" charset="0"/>
                  <a:ea typeface="Times New Roman" pitchFamily="18" charset="0"/>
                  <a:cs typeface="B Titr" pitchFamily="2" charset="-78"/>
                </a:rPr>
                <a:t> </a:t>
              </a:r>
              <a:r>
                <a:rPr lang="ar-SA" sz="1400" dirty="0">
                  <a:latin typeface="Arial" charset="0"/>
                  <a:ea typeface="Times New Roman" pitchFamily="18" charset="0"/>
                  <a:cs typeface="B Titr" pitchFamily="2" charset="-78"/>
                </a:rPr>
                <a:t>اجراي استراتژي</a:t>
              </a:r>
              <a:endParaRPr lang="ar-SA" dirty="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52" name="Line 31"/>
            <p:cNvSpPr>
              <a:spLocks noChangeShapeType="1"/>
            </p:cNvSpPr>
            <p:nvPr/>
          </p:nvSpPr>
          <p:spPr bwMode="auto">
            <a:xfrm>
              <a:off x="11664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3" name="AutoShape 29"/>
          <p:cNvSpPr>
            <a:spLocks noChangeArrowheads="1"/>
          </p:cNvSpPr>
          <p:nvPr/>
        </p:nvSpPr>
        <p:spPr bwMode="auto">
          <a:xfrm>
            <a:off x="2187575" y="2019300"/>
            <a:ext cx="495300" cy="141288"/>
          </a:xfrm>
          <a:prstGeom prst="rightArrow">
            <a:avLst>
              <a:gd name="adj1" fmla="val 50000"/>
              <a:gd name="adj2" fmla="val 8764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" name="AutoShape 28"/>
          <p:cNvSpPr>
            <a:spLocks noChangeArrowheads="1"/>
          </p:cNvSpPr>
          <p:nvPr/>
        </p:nvSpPr>
        <p:spPr bwMode="auto">
          <a:xfrm>
            <a:off x="3970338" y="2019300"/>
            <a:ext cx="495300" cy="141288"/>
          </a:xfrm>
          <a:prstGeom prst="rightArrow">
            <a:avLst>
              <a:gd name="adj1" fmla="val 50000"/>
              <a:gd name="adj2" fmla="val 8764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5654675" y="2019300"/>
            <a:ext cx="495300" cy="141288"/>
          </a:xfrm>
          <a:prstGeom prst="rightArrow">
            <a:avLst>
              <a:gd name="adj1" fmla="val 50000"/>
              <a:gd name="adj2" fmla="val 8764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6" name="AutoShape 26"/>
          <p:cNvSpPr>
            <a:spLocks noChangeArrowheads="1"/>
          </p:cNvSpPr>
          <p:nvPr/>
        </p:nvSpPr>
        <p:spPr bwMode="auto">
          <a:xfrm>
            <a:off x="7437438" y="2019300"/>
            <a:ext cx="495300" cy="141288"/>
          </a:xfrm>
          <a:prstGeom prst="rightArrow">
            <a:avLst>
              <a:gd name="adj1" fmla="val 50000"/>
              <a:gd name="adj2" fmla="val 8764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57" name="Group 16"/>
          <p:cNvGrpSpPr>
            <a:grpSpLocks/>
          </p:cNvGrpSpPr>
          <p:nvPr/>
        </p:nvGrpSpPr>
        <p:grpSpPr bwMode="auto">
          <a:xfrm>
            <a:off x="1593850" y="2019300"/>
            <a:ext cx="7627938" cy="565150"/>
            <a:chOff x="3168" y="5904"/>
            <a:chExt cx="11088" cy="1152"/>
          </a:xfrm>
        </p:grpSpPr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13824" y="5904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" name="Line 23"/>
            <p:cNvSpPr>
              <a:spLocks noChangeShapeType="1"/>
            </p:cNvSpPr>
            <p:nvPr/>
          </p:nvSpPr>
          <p:spPr bwMode="auto">
            <a:xfrm>
              <a:off x="14256" y="5904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 flipH="1">
              <a:off x="3168" y="7056"/>
              <a:ext cx="110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flipV="1">
              <a:off x="3168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2" name="Line 20"/>
            <p:cNvSpPr>
              <a:spLocks noChangeShapeType="1"/>
            </p:cNvSpPr>
            <p:nvPr/>
          </p:nvSpPr>
          <p:spPr bwMode="auto">
            <a:xfrm flipV="1">
              <a:off x="5760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flipV="1">
              <a:off x="8064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 flipV="1">
              <a:off x="10800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5" name="Line 17"/>
            <p:cNvSpPr>
              <a:spLocks noChangeShapeType="1"/>
            </p:cNvSpPr>
            <p:nvPr/>
          </p:nvSpPr>
          <p:spPr bwMode="auto">
            <a:xfrm flipV="1">
              <a:off x="13104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0" y="60483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7" name="Group 127"/>
          <p:cNvGraphicFramePr>
            <a:graphicFrameLocks/>
          </p:cNvGraphicFramePr>
          <p:nvPr/>
        </p:nvGraphicFramePr>
        <p:xfrm>
          <a:off x="495300" y="4291013"/>
          <a:ext cx="8915400" cy="850900"/>
        </p:xfrm>
        <a:graphic>
          <a:graphicData uri="http://schemas.openxmlformats.org/drawingml/2006/table">
            <a:tbl>
              <a:tblPr/>
              <a:tblGrid>
                <a:gridCol w="1882775"/>
                <a:gridCol w="1716088"/>
                <a:gridCol w="1749425"/>
                <a:gridCol w="1839912"/>
                <a:gridCol w="17272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322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3675" y="5949950"/>
            <a:ext cx="951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>
              <a:defRPr/>
            </a:pPr>
            <a:r>
              <a:rPr lang="fa-IR" sz="2400" dirty="0">
                <a:latin typeface="Arial" charset="0"/>
                <a:ea typeface="Times New Roman" pitchFamily="18" charset="0"/>
                <a:cs typeface="+mj-cs"/>
              </a:rPr>
              <a:t>27- </a:t>
            </a:r>
            <a:r>
              <a:rPr lang="ar-SA" sz="2400" dirty="0">
                <a:latin typeface="Arial" charset="0"/>
                <a:ea typeface="Times New Roman" pitchFamily="18" charset="0"/>
                <a:cs typeface="+mj-cs"/>
              </a:rPr>
              <a:t>فرآيند برنامه‌ريزي استراتژيك ـ مدل فرضيه‌اي براي سازمان‌هاي جديد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390525" y="9207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2457450" y="44450"/>
            <a:ext cx="1841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r>
              <a:rPr lang="en-US" sz="1100">
                <a:latin typeface="Arial" charset="0"/>
              </a:rPr>
              <a:t/>
            </a:r>
            <a:br>
              <a:rPr lang="en-US" sz="1100">
                <a:latin typeface="Arial" charset="0"/>
              </a:rPr>
            </a:br>
            <a:endParaRPr lang="en-US">
              <a:latin typeface="Arial" charset="0"/>
            </a:endParaRPr>
          </a:p>
          <a:p>
            <a:pPr algn="l" rtl="0" eaLnBrk="0" hangingPunct="0"/>
            <a:endParaRPr lang="en-US">
              <a:latin typeface="Arial" charset="0"/>
            </a:endParaRP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390525" y="1300163"/>
            <a:ext cx="1841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endParaRPr lang="en-US">
              <a:latin typeface="Arial" charset="0"/>
            </a:endParaRP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427038" y="428625"/>
            <a:ext cx="8737600" cy="5448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/>
            <a:r>
              <a:rPr lang="ar-SA" sz="1400" b="1">
                <a:latin typeface="Arial" charset="0"/>
                <a:cs typeface="Times New Roman" pitchFamily="18" charset="0"/>
              </a:rPr>
              <a:t>محيط عمومي بيروني مؤسسه</a:t>
            </a:r>
            <a:endParaRPr lang="en-US" sz="1100">
              <a:latin typeface="Arial" charset="0"/>
            </a:endParaRPr>
          </a:p>
          <a:p>
            <a:pPr algn="l" rtl="0" eaLnBrk="0" hangingPunct="0"/>
            <a:endParaRPr lang="en-US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817563" y="765175"/>
            <a:ext cx="1631950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cs typeface="Times New Roman" pitchFamily="18" charset="0"/>
              </a:rPr>
              <a:t>مؤلفه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هاي اجتماعي، اقتصادي، سياسي، فن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آوري و قانوني</a:t>
            </a:r>
            <a:endParaRPr lang="en-US" sz="1100">
              <a:latin typeface="Arial" charset="0"/>
            </a:endParaRPr>
          </a:p>
          <a:p>
            <a:pPr algn="l" rtl="0"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2924175" y="765175"/>
            <a:ext cx="5776913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cs typeface="Times New Roman" pitchFamily="18" charset="0"/>
              </a:rPr>
              <a:t>محيط عملياتي مؤسسه (صنعت و بين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الملل)</a:t>
            </a:r>
            <a:endParaRPr lang="en-US" sz="1100">
              <a:latin typeface="Arial" charset="0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cs typeface="Times New Roman" pitchFamily="18" charset="0"/>
              </a:rPr>
              <a:t>عرضه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كنندگان منابع، رقبا، مشتريان، ارباب رجوعان، مردم، مؤسسات مالي و آموزشي، اتحاديه و مؤسسات كار و كارگري، دولت، مؤسسات بين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المللي مرتبط با صنعت مربوطه</a:t>
            </a:r>
            <a:endParaRPr lang="en-US" sz="1100">
              <a:latin typeface="Arial" charset="0"/>
            </a:endParaRPr>
          </a:p>
          <a:p>
            <a:pPr algn="l" rtl="0"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2616200" y="1774825"/>
            <a:ext cx="195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2614613" y="4486275"/>
            <a:ext cx="1952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 flipH="1">
            <a:off x="8813800" y="2595563"/>
            <a:ext cx="195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H="1">
            <a:off x="8813800" y="4897438"/>
            <a:ext cx="195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4562475" y="2384425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7250113" y="2408238"/>
            <a:ext cx="0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>
            <a:off x="4562475" y="2397125"/>
            <a:ext cx="976313" cy="722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 flipH="1">
            <a:off x="3781425" y="3119438"/>
            <a:ext cx="1757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3781425" y="2384425"/>
            <a:ext cx="78105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3781425" y="2752725"/>
            <a:ext cx="78105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562475" y="2752725"/>
            <a:ext cx="976313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7250113" y="2408238"/>
            <a:ext cx="1074737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6467475" y="3143250"/>
            <a:ext cx="185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>
            <a:off x="6467475" y="2776538"/>
            <a:ext cx="78263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>
            <a:off x="6467475" y="2420938"/>
            <a:ext cx="782638" cy="722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7250113" y="2776538"/>
            <a:ext cx="1074737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>
            <a:off x="5980113" y="3975100"/>
            <a:ext cx="0" cy="722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4808538" y="4718050"/>
            <a:ext cx="11715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980113" y="4718050"/>
            <a:ext cx="1465262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H="1">
            <a:off x="4808538" y="3975100"/>
            <a:ext cx="1171575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5980113" y="3975100"/>
            <a:ext cx="1465262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4808538" y="5084763"/>
            <a:ext cx="2636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V="1">
            <a:off x="5965825" y="2781300"/>
            <a:ext cx="1271588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H="1" flipV="1">
            <a:off x="4560888" y="2781300"/>
            <a:ext cx="1404937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>
            <a:off x="4560888" y="2781300"/>
            <a:ext cx="2689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2613025" y="1069975"/>
            <a:ext cx="40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/>
            <a:r>
              <a:rPr lang="ar-SA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Lotus" pitchFamily="2" charset="-78"/>
              </a:rPr>
              <a:t>     </a:t>
            </a:r>
            <a:endParaRPr lang="en-US" sz="1100">
              <a:latin typeface="Arial" charset="0"/>
              <a:ea typeface="Times New Roman" pitchFamily="18" charset="0"/>
              <a:cs typeface="Lotus" pitchFamily="2" charset="-78"/>
            </a:endParaRPr>
          </a:p>
          <a:p>
            <a:pPr algn="l" rtl="0" eaLnBrk="0" hangingPunct="0"/>
            <a:endParaRPr lang="en-US">
              <a:latin typeface="Arial" charset="0"/>
              <a:ea typeface="Times New Roman" pitchFamily="18" charset="0"/>
              <a:cs typeface="Lotus" pitchFamily="2" charset="-78"/>
            </a:endParaRPr>
          </a:p>
        </p:txBody>
      </p:sp>
      <p:sp>
        <p:nvSpPr>
          <p:cNvPr id="37" name="Rectangle 43"/>
          <p:cNvSpPr>
            <a:spLocks noChangeArrowheads="1"/>
          </p:cNvSpPr>
          <p:nvPr/>
        </p:nvSpPr>
        <p:spPr bwMode="auto">
          <a:xfrm>
            <a:off x="2613025" y="1649413"/>
            <a:ext cx="2286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r>
              <a:rPr lang="en-US" sz="1100">
                <a:latin typeface="Arial" charset="0"/>
              </a:rPr>
              <a:t/>
            </a:r>
            <a:br>
              <a:rPr lang="en-US" sz="1100">
                <a:latin typeface="Arial" charset="0"/>
              </a:rPr>
            </a:br>
            <a:endParaRPr lang="en-US">
              <a:latin typeface="Arial" charset="0"/>
            </a:endParaRPr>
          </a:p>
          <a:p>
            <a:pPr algn="l" eaLnBrk="0" hangingPunct="0"/>
            <a:r>
              <a:rPr lang="ar-SA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Lotus" pitchFamily="2" charset="-78"/>
              </a:rPr>
              <a:t> </a:t>
            </a:r>
            <a:endParaRPr lang="en-US" sz="1100">
              <a:latin typeface="Arial" charset="0"/>
            </a:endParaRPr>
          </a:p>
          <a:p>
            <a:pPr algn="l" rtl="0" eaLnBrk="0" hangingPunct="0"/>
            <a:endParaRPr lang="en-US">
              <a:latin typeface="Arial" charset="0"/>
            </a:endParaRPr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6900863" y="2173288"/>
            <a:ext cx="865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هدفهاي مؤسسه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7035800" y="2609850"/>
            <a:ext cx="606425" cy="31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400" b="1">
                <a:latin typeface="Arial" charset="0"/>
                <a:cs typeface="B Titr" pitchFamily="2" charset="-78"/>
              </a:rPr>
              <a:t>اهداف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7681913" y="3181350"/>
            <a:ext cx="776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هدفهاي مدير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41" name="Rectangle 47"/>
          <p:cNvSpPr>
            <a:spLocks noChangeArrowheads="1"/>
          </p:cNvSpPr>
          <p:nvPr/>
        </p:nvSpPr>
        <p:spPr bwMode="auto">
          <a:xfrm>
            <a:off x="5984875" y="2924175"/>
            <a:ext cx="138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هدفنهاي</a:t>
            </a:r>
            <a:endParaRPr lang="fa-IR" sz="1000">
              <a:latin typeface="Arial" charset="0"/>
              <a:cs typeface="B Titr" pitchFamily="2" charset="-78"/>
            </a:endParaRPr>
          </a:p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كسب و كار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4092575" y="2101850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رسالت</a:t>
            </a:r>
            <a:r>
              <a:rPr lang="fa-IR" sz="1000">
                <a:latin typeface="Arial" charset="0"/>
                <a:cs typeface="B Titr" pitchFamily="2" charset="-78"/>
              </a:rPr>
              <a:t> موسسه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4303713" y="2609850"/>
            <a:ext cx="608012" cy="31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400" b="1">
                <a:latin typeface="Arial" charset="0"/>
                <a:cs typeface="B Titr" pitchFamily="2" charset="-78"/>
              </a:rPr>
              <a:t>رسالت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4959350" y="3068638"/>
            <a:ext cx="857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رسالت مدي</a:t>
            </a:r>
            <a:r>
              <a:rPr lang="fa-IR" sz="1000">
                <a:latin typeface="Arial" charset="0"/>
                <a:cs typeface="B Titr" pitchFamily="2" charset="-78"/>
              </a:rPr>
              <a:t>ريت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3176588" y="2924175"/>
            <a:ext cx="1306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رسالت</a:t>
            </a:r>
            <a:endParaRPr lang="en-US" sz="1000">
              <a:latin typeface="Arial" charset="0"/>
              <a:cs typeface="B Titr" pitchFamily="2" charset="-78"/>
            </a:endParaRPr>
          </a:p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كسب و كار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46" name="Rectangle 52"/>
          <p:cNvSpPr>
            <a:spLocks noChangeArrowheads="1"/>
          </p:cNvSpPr>
          <p:nvPr/>
        </p:nvSpPr>
        <p:spPr bwMode="auto">
          <a:xfrm>
            <a:off x="5511800" y="3757613"/>
            <a:ext cx="923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استراتژي مؤسسه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5575300" y="4581525"/>
            <a:ext cx="766763" cy="31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eaLnBrk="0" hangingPunct="0">
              <a:defRPr/>
            </a:pPr>
            <a:r>
              <a:rPr lang="ar-SA" sz="1400" b="1">
                <a:latin typeface="Arial" charset="0"/>
                <a:cs typeface="B Titr" pitchFamily="2" charset="-78"/>
              </a:rPr>
              <a:t>استراتژي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6897688" y="5056188"/>
            <a:ext cx="1228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000">
                <a:latin typeface="Arial" charset="0"/>
                <a:cs typeface="B Titr" pitchFamily="2" charset="-78"/>
              </a:rPr>
              <a:t>استراتژي</a:t>
            </a:r>
            <a:r>
              <a:rPr lang="ar-SA" sz="1000">
                <a:latin typeface="Arial" charset="0"/>
                <a:cs typeface="B Titr" pitchFamily="2" charset="-78"/>
              </a:rPr>
              <a:t> واحد عملياتي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49" name="Rectangle 55"/>
          <p:cNvSpPr>
            <a:spLocks noChangeArrowheads="1"/>
          </p:cNvSpPr>
          <p:nvPr/>
        </p:nvSpPr>
        <p:spPr bwMode="auto">
          <a:xfrm>
            <a:off x="3705225" y="5126038"/>
            <a:ext cx="1104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000">
                <a:latin typeface="Arial" charset="0"/>
                <a:cs typeface="B Titr" pitchFamily="2" charset="-78"/>
              </a:rPr>
              <a:t>استراتژي </a:t>
            </a:r>
            <a:r>
              <a:rPr lang="ar-SA" sz="1000">
                <a:latin typeface="Arial" charset="0"/>
                <a:cs typeface="B Titr" pitchFamily="2" charset="-78"/>
              </a:rPr>
              <a:t>كسب و كار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5341938" y="5373688"/>
            <a:ext cx="124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400" b="1">
                <a:latin typeface="Arial" charset="0"/>
                <a:cs typeface="B Titr" pitchFamily="2" charset="-78"/>
              </a:rPr>
              <a:t>مديران، كاركنان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51" name="Rectangle 57"/>
          <p:cNvSpPr>
            <a:spLocks noChangeArrowheads="1"/>
          </p:cNvSpPr>
          <p:nvPr/>
        </p:nvSpPr>
        <p:spPr bwMode="auto">
          <a:xfrm>
            <a:off x="5030788" y="1700213"/>
            <a:ext cx="1468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/>
            <a:r>
              <a:rPr lang="ar-SA" sz="1400" b="1">
                <a:latin typeface="Arial" charset="0"/>
                <a:cs typeface="B Titr" pitchFamily="2" charset="-78"/>
              </a:rPr>
              <a:t>محيط دروني مؤسسه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52" name="Rectangle 59"/>
          <p:cNvSpPr>
            <a:spLocks noChangeArrowheads="1"/>
          </p:cNvSpPr>
          <p:nvPr/>
        </p:nvSpPr>
        <p:spPr bwMode="auto">
          <a:xfrm>
            <a:off x="5421313" y="2492375"/>
            <a:ext cx="1223962" cy="284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l" rtl="0">
              <a:defRPr/>
            </a:pPr>
            <a:r>
              <a:rPr lang="fa-IR" sz="1200" b="1">
                <a:latin typeface="Arial" charset="0"/>
              </a:rPr>
              <a:t>کنکاش مفهومي</a:t>
            </a:r>
            <a:endParaRPr lang="en-US" sz="1200" b="1">
              <a:latin typeface="Arial" charset="0"/>
            </a:endParaRPr>
          </a:p>
        </p:txBody>
      </p:sp>
      <p:sp>
        <p:nvSpPr>
          <p:cNvPr id="53" name="Rectangle 60"/>
          <p:cNvSpPr>
            <a:spLocks noChangeArrowheads="1"/>
          </p:cNvSpPr>
          <p:nvPr/>
        </p:nvSpPr>
        <p:spPr bwMode="auto">
          <a:xfrm>
            <a:off x="2144713" y="1844675"/>
            <a:ext cx="990600" cy="284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fa-IR" sz="1200" b="1">
                <a:latin typeface="Arial" charset="0"/>
              </a:rPr>
              <a:t>کنکاش محيطي</a:t>
            </a:r>
            <a:endParaRPr lang="en-US" sz="1200" b="1">
              <a:latin typeface="Arial" charset="0"/>
            </a:endParaRPr>
          </a:p>
        </p:txBody>
      </p:sp>
      <p:sp>
        <p:nvSpPr>
          <p:cNvPr id="54" name="Rectangle 61"/>
          <p:cNvSpPr>
            <a:spLocks noChangeArrowheads="1"/>
          </p:cNvSpPr>
          <p:nvPr/>
        </p:nvSpPr>
        <p:spPr bwMode="auto">
          <a:xfrm>
            <a:off x="5500688" y="3429000"/>
            <a:ext cx="1012825" cy="284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l" rtl="0">
              <a:defRPr/>
            </a:pPr>
            <a:r>
              <a:rPr lang="fa-IR" sz="1200" b="1">
                <a:latin typeface="Arial" charset="0"/>
              </a:rPr>
              <a:t>تصميم گيري</a:t>
            </a:r>
            <a:endParaRPr lang="en-US" sz="1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01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 rot="10800000" flipV="1">
            <a:off x="4232275" y="996950"/>
            <a:ext cx="1111250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رسالت و هدفها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rot="10800000" flipV="1">
            <a:off x="4787900" y="1338263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 rot="10800000" flipV="1">
            <a:off x="3954463" y="2362200"/>
            <a:ext cx="1665287" cy="1250950"/>
            <a:chOff x="4320" y="6624"/>
            <a:chExt cx="3024" cy="2880"/>
          </a:xfrm>
        </p:grpSpPr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4320" y="6598"/>
              <a:ext cx="3024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ar-SA" sz="1000">
                  <a:latin typeface="Times New Roman" pitchFamily="18" charset="0"/>
                  <a:cs typeface="B Titr" pitchFamily="2" charset="-78"/>
                </a:rPr>
                <a:t>استراتژي سطح وظيفه اي </a:t>
              </a:r>
              <a:endParaRPr lang="en-US" sz="24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4320" y="7318"/>
              <a:ext cx="3024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1000">
                  <a:latin typeface="Times New Roman" pitchFamily="18" charset="0"/>
                  <a:cs typeface="B Titr" pitchFamily="2" charset="-78"/>
                </a:rPr>
                <a:t>استراتژي سطح كسب و كار</a:t>
              </a:r>
              <a:r>
                <a:rPr lang="en-US" sz="1000">
                  <a:latin typeface="Times New Roman" pitchFamily="18" charset="0"/>
                  <a:cs typeface="B Titr" pitchFamily="2" charset="-78"/>
                </a:rPr>
                <a:t>  </a:t>
              </a:r>
              <a:endParaRPr lang="en-US" sz="24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4320" y="8038"/>
              <a:ext cx="3024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1000">
                  <a:latin typeface="Times New Roman" pitchFamily="18" charset="0"/>
                  <a:cs typeface="B Titr" pitchFamily="2" charset="-78"/>
                </a:rPr>
                <a:t>استراتژي جهاني</a:t>
              </a:r>
              <a:r>
                <a:rPr lang="en-US" sz="1000">
                  <a:latin typeface="Times New Roman" pitchFamily="18" charset="0"/>
                  <a:cs typeface="B Titr" pitchFamily="2" charset="-78"/>
                </a:rPr>
                <a:t>   </a:t>
              </a:r>
              <a:endParaRPr lang="en-US" sz="24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4320" y="8758"/>
              <a:ext cx="3024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1000">
                  <a:latin typeface="Times New Roman" pitchFamily="18" charset="0"/>
                  <a:cs typeface="B Titr" pitchFamily="2" charset="-78"/>
                </a:rPr>
                <a:t>استراتژي سطح مؤسسه</a:t>
              </a:r>
              <a:r>
                <a:rPr lang="en-US" sz="1000">
                  <a:latin typeface="Times New Roman" pitchFamily="18" charset="0"/>
                  <a:cs typeface="B Titr" pitchFamily="2" charset="-78"/>
                </a:rPr>
                <a:t>  </a:t>
              </a:r>
              <a:endParaRPr lang="en-US" sz="2400">
                <a:latin typeface="Arial" charset="0"/>
                <a:cs typeface="B Titr" pitchFamily="2" charset="-78"/>
              </a:endParaRPr>
            </a:p>
          </p:txBody>
        </p:sp>
      </p:grpSp>
      <p:sp>
        <p:nvSpPr>
          <p:cNvPr id="11" name="Text Box 17"/>
          <p:cNvSpPr txBox="1">
            <a:spLocks noChangeArrowheads="1"/>
          </p:cNvSpPr>
          <p:nvPr/>
        </p:nvSpPr>
        <p:spPr bwMode="auto">
          <a:xfrm rot="10800000" flipV="1">
            <a:off x="4232275" y="1565275"/>
            <a:ext cx="1111250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انتخاب </a:t>
            </a:r>
          </a:p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ستراتژي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 rot="10800000" flipV="1">
            <a:off x="2287588" y="1565275"/>
            <a:ext cx="1666875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900">
                <a:latin typeface="Times New Roman" pitchFamily="18" charset="0"/>
                <a:cs typeface="B Titr" pitchFamily="2" charset="-78"/>
              </a:rPr>
              <a:t>تجزيه و تحليل محيط روني</a:t>
            </a:r>
          </a:p>
          <a:p>
            <a:pPr algn="ctr">
              <a:defRPr/>
            </a:pPr>
            <a:r>
              <a:rPr lang="ar-SA" sz="900">
                <a:latin typeface="Times New Roman" pitchFamily="18" charset="0"/>
                <a:cs typeface="B Titr" pitchFamily="2" charset="-78"/>
              </a:rPr>
              <a:t>قوتها و ضعفها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 rot="10800000" flipV="1">
            <a:off x="5619750" y="1565275"/>
            <a:ext cx="1666875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900">
                <a:latin typeface="Times New Roman" pitchFamily="18" charset="0"/>
                <a:cs typeface="B Titr" pitchFamily="2" charset="-78"/>
              </a:rPr>
              <a:t>تجزيه و تحليل محيط يروني</a:t>
            </a:r>
          </a:p>
          <a:p>
            <a:pPr algn="ctr">
              <a:defRPr/>
            </a:pPr>
            <a:r>
              <a:rPr lang="ar-SA" sz="900">
                <a:latin typeface="Times New Roman" pitchFamily="18" charset="0"/>
                <a:cs typeface="B Titr" pitchFamily="2" charset="-78"/>
              </a:rPr>
              <a:t>فرصتها تهديدات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rot="10800000" flipV="1">
            <a:off x="5343525" y="1906588"/>
            <a:ext cx="2778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rot="10800000" flipV="1">
            <a:off x="3954463" y="1906588"/>
            <a:ext cx="276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rot="10800000" flipV="1">
            <a:off x="4787900" y="213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 rot="10800000" flipV="1">
            <a:off x="4003675" y="4368800"/>
            <a:ext cx="1477963" cy="4556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800">
                <a:latin typeface="Times New Roman" pitchFamily="18" charset="0"/>
                <a:cs typeface="B Titr" pitchFamily="2" charset="-78"/>
              </a:rPr>
              <a:t>جفت وجور كردن استراتژي، ساختار،  وكنترلها 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 rot="10800000" flipV="1">
            <a:off x="5670550" y="4370388"/>
            <a:ext cx="1476375" cy="4556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طراحي ساختار سازمانها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 rot="10800000" flipV="1">
            <a:off x="3956050" y="5092700"/>
            <a:ext cx="1527175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راهبري تغيير استراتژي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grpSp>
        <p:nvGrpSpPr>
          <p:cNvPr id="20" name="Group 26"/>
          <p:cNvGrpSpPr>
            <a:grpSpLocks/>
          </p:cNvGrpSpPr>
          <p:nvPr/>
        </p:nvGrpSpPr>
        <p:grpSpPr bwMode="auto">
          <a:xfrm rot="10800000" flipV="1">
            <a:off x="3121025" y="4141788"/>
            <a:ext cx="3333750" cy="227012"/>
            <a:chOff x="4176" y="8064"/>
            <a:chExt cx="3456" cy="288"/>
          </a:xfrm>
        </p:grpSpPr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4176" y="8064"/>
              <a:ext cx="34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4176" y="80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>
              <a:off x="5904" y="80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7632" y="80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5" name="Line 31"/>
          <p:cNvSpPr>
            <a:spLocks noChangeShapeType="1"/>
          </p:cNvSpPr>
          <p:nvPr/>
        </p:nvSpPr>
        <p:spPr bwMode="auto">
          <a:xfrm rot="10800000" flipV="1">
            <a:off x="4787900" y="4824413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 rot="10800000" flipV="1">
            <a:off x="2336800" y="4368800"/>
            <a:ext cx="1477963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 dirty="0">
                <a:latin typeface="Times New Roman" pitchFamily="18" charset="0"/>
                <a:cs typeface="B Titr" pitchFamily="2" charset="-78"/>
              </a:rPr>
              <a:t>طراحي نظامهاي كنترلي </a:t>
            </a:r>
            <a:endParaRPr lang="en-US" sz="2400" dirty="0">
              <a:latin typeface="Arial" charset="0"/>
              <a:cs typeface="B Titr" pitchFamily="2" charset="-78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 rot="10800000" flipV="1">
            <a:off x="3954463" y="3800475"/>
            <a:ext cx="1665287" cy="315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اجراي استراتژي</a:t>
            </a:r>
            <a:r>
              <a:rPr lang="en-US" sz="1000">
                <a:latin typeface="Times New Roman" pitchFamily="18" charset="0"/>
                <a:cs typeface="B Titr" pitchFamily="2" charset="-78"/>
              </a:rPr>
              <a:t> 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rot="10800000" flipV="1">
            <a:off x="4787900" y="361473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rot="10800000" flipH="1" flipV="1">
            <a:off x="5341938" y="1116013"/>
            <a:ext cx="27765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 rot="10800000" flipV="1">
            <a:off x="8121650" y="1116013"/>
            <a:ext cx="0" cy="420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rot="10800000" flipV="1">
            <a:off x="6869113" y="5322888"/>
            <a:ext cx="1249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 rot="10800000" flipV="1">
            <a:off x="6038850" y="5094288"/>
            <a:ext cx="831850" cy="341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بازخور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 rot="10800000" flipV="1">
            <a:off x="5481638" y="5291138"/>
            <a:ext cx="555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2212975" y="5908675"/>
            <a:ext cx="5672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000" b="1" dirty="0">
                <a:latin typeface="Arial" charset="0"/>
                <a:cs typeface="+mj-cs"/>
              </a:rPr>
              <a:t>28- </a:t>
            </a:r>
            <a:r>
              <a:rPr lang="ar-SA" sz="2000" b="1" dirty="0">
                <a:latin typeface="Arial" charset="0"/>
                <a:cs typeface="+mj-cs"/>
              </a:rPr>
              <a:t>فرآيند برنامه‌ريزي استراتژيك، مدل هيل و جونز(1998)</a:t>
            </a:r>
          </a:p>
        </p:txBody>
      </p:sp>
      <p:graphicFrame>
        <p:nvGraphicFramePr>
          <p:cNvPr id="35" name="Group 76"/>
          <p:cNvGraphicFramePr>
            <a:graphicFrameLocks noGrp="1"/>
          </p:cNvGraphicFramePr>
          <p:nvPr/>
        </p:nvGraphicFramePr>
        <p:xfrm>
          <a:off x="474663" y="901700"/>
          <a:ext cx="1258887" cy="4608514"/>
        </p:xfrm>
        <a:graphic>
          <a:graphicData uri="http://schemas.openxmlformats.org/drawingml/2006/table">
            <a:tbl>
              <a:tblPr/>
              <a:tblGrid>
                <a:gridCol w="1008062"/>
                <a:gridCol w="2508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080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580188" y="1339850"/>
            <a:ext cx="1190625" cy="3052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>
              <a:defRPr/>
            </a:pPr>
            <a:r>
              <a:rPr lang="ar-SA" sz="1300" u="sng">
                <a:latin typeface="Times New Roman" pitchFamily="18" charset="0"/>
                <a:cs typeface="B Koodak" pitchFamily="2" charset="-78"/>
              </a:rPr>
              <a:t>سيستم </a:t>
            </a:r>
            <a:r>
              <a:rPr lang="ar-SA" sz="1300" u="sng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كارمنديابي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همساز كردن تجارت مديريتي و كاركنان با رسالت كسب كار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چالشهاي استراتژك افراد را كاملا ارضاء كردن</a:t>
            </a:r>
            <a:endParaRPr lang="en-US">
              <a:solidFill>
                <a:srgbClr val="0000FF"/>
              </a:solidFill>
              <a:latin typeface="Arial" charset="0"/>
              <a:cs typeface="B Koodak" pitchFamily="2" charset="-78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094288" y="1339850"/>
            <a:ext cx="1190625" cy="3052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>
              <a:defRPr/>
            </a:pPr>
            <a:r>
              <a:rPr lang="ar-SA" sz="1200" u="sng">
                <a:latin typeface="Times New Roman" pitchFamily="18" charset="0"/>
                <a:cs typeface="B Koodak" pitchFamily="2" charset="-78"/>
              </a:rPr>
              <a:t>سيستم محركها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ايجاد و سازكاري في مابين مقاصد استراتژيك مديران واحد كسب وكار و روساي آنان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تشويق كردن در مبادله كامل و معتبر اطلاعات كسب و كار</a:t>
            </a:r>
            <a:endParaRPr lang="en-US">
              <a:solidFill>
                <a:srgbClr val="0000FF"/>
              </a:solidFill>
              <a:latin typeface="Arial" charset="0"/>
              <a:cs typeface="B Koodak" pitchFamily="2" charset="-78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608388" y="1339850"/>
            <a:ext cx="1190625" cy="3052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>
              <a:defRPr/>
            </a:pPr>
            <a:r>
              <a:rPr lang="ar-SA" sz="1200" u="sng">
                <a:latin typeface="Times New Roman" pitchFamily="18" charset="0"/>
                <a:cs typeface="B Koodak" pitchFamily="2" charset="-78"/>
              </a:rPr>
              <a:t>سيستم فراگير </a:t>
            </a:r>
            <a:r>
              <a:rPr lang="ar-SA" sz="1200" u="sng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پيگيري وكنترل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بازده كنترل و پيگيري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كوششهاي كنترل وپيگيري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پيگيري تغييراتي كه در فرضيات نهفته است 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فراهم سازي فراگيري سازماني</a:t>
            </a:r>
            <a:endParaRPr lang="en-US">
              <a:solidFill>
                <a:srgbClr val="0000FF"/>
              </a:solidFill>
              <a:latin typeface="Arial" charset="0"/>
              <a:cs typeface="B Koodak" pitchFamily="2" charset="-7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22500" y="1339850"/>
            <a:ext cx="1187450" cy="3065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>
              <a:defRPr/>
            </a:pPr>
            <a:r>
              <a:rPr lang="ar-SA" sz="1300" u="sng">
                <a:latin typeface="Times New Roman" pitchFamily="18" charset="0"/>
                <a:cs typeface="B Koodak" pitchFamily="2" charset="-78"/>
              </a:rPr>
              <a:t>سيستم برنامه </a:t>
            </a:r>
            <a:r>
              <a:rPr lang="ar-SA" sz="1300" u="sng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ريزي استراتژيك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آشكار سازي بصيرت مؤسسه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مذاكره كردن مفهوم استراتژي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طراحي و توصيف مسئوليتها براي ايجاد و اجراي استراتژيها</a:t>
            </a:r>
            <a:endParaRPr lang="en-US">
              <a:solidFill>
                <a:srgbClr val="0000FF"/>
              </a:solidFill>
              <a:latin typeface="Arial" charset="0"/>
              <a:cs typeface="B Koodak" pitchFamily="2" charset="-78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432050" y="4865688"/>
            <a:ext cx="5041900" cy="650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>
                <a:latin typeface="Times New Roman" pitchFamily="18" charset="0"/>
                <a:cs typeface="B Koodak" pitchFamily="2" charset="-78"/>
              </a:rPr>
              <a:t>ناهمخواني هدف وعدم تقارن اطلاعات كاهش مي يابد</a:t>
            </a:r>
            <a:endParaRPr lang="en-US" sz="2800">
              <a:latin typeface="Arial" charset="0"/>
              <a:cs typeface="B Koodak" pitchFamily="2" charset="-78"/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914650" y="333375"/>
            <a:ext cx="4260850" cy="1006475"/>
            <a:chOff x="2736" y="5904"/>
            <a:chExt cx="6192" cy="1584"/>
          </a:xfrm>
        </p:grpSpPr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4895" y="5904"/>
              <a:ext cx="2016" cy="57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34" tIns="45717" rIns="91434" bIns="45717"/>
            <a:lstStyle/>
            <a:p>
              <a:pPr algn="ctr" rtl="0">
                <a:defRPr/>
              </a:pPr>
              <a:r>
                <a:rPr lang="ar-SA" sz="1400">
                  <a:latin typeface="Times New Roman" pitchFamily="18" charset="0"/>
                  <a:cs typeface="B Koodak" pitchFamily="2" charset="-78"/>
                </a:rPr>
                <a:t>فرآيند استراتژي</a:t>
              </a:r>
              <a:endParaRPr lang="en-US" sz="2000">
                <a:latin typeface="Arial" charset="0"/>
                <a:cs typeface="B Koodak" pitchFamily="2" charset="-78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5904" y="6480"/>
              <a:ext cx="72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5904" y="6480"/>
              <a:ext cx="3024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4608" y="6480"/>
              <a:ext cx="1296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>
              <a:off x="2736" y="6480"/>
              <a:ext cx="3168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4995863" y="4403725"/>
            <a:ext cx="2079625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4995863" y="4421188"/>
            <a:ext cx="693737" cy="447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 flipV="1">
            <a:off x="4103688" y="4357688"/>
            <a:ext cx="892175" cy="496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817813" y="4357688"/>
            <a:ext cx="2178050" cy="496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2051050" y="5940425"/>
            <a:ext cx="5800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b="1" dirty="0">
                <a:latin typeface="Arial" charset="0"/>
                <a:cs typeface="+mj-cs"/>
              </a:rPr>
              <a:t>29-</a:t>
            </a:r>
            <a:r>
              <a:rPr lang="ar-SA" b="1" dirty="0">
                <a:latin typeface="Arial" charset="0"/>
                <a:cs typeface="+mj-cs"/>
              </a:rPr>
              <a:t> فرآيند برنامه‌ريزي استراتژيك, مدل چاكراوراثي و لورنج(1991)</a:t>
            </a:r>
          </a:p>
        </p:txBody>
      </p:sp>
      <p:graphicFrame>
        <p:nvGraphicFramePr>
          <p:cNvPr id="20" name="Group 60"/>
          <p:cNvGraphicFramePr>
            <a:graphicFrameLocks noGrp="1"/>
          </p:cNvGraphicFramePr>
          <p:nvPr/>
        </p:nvGraphicFramePr>
        <p:xfrm>
          <a:off x="350838" y="476250"/>
          <a:ext cx="1258887" cy="4968875"/>
        </p:xfrm>
        <a:graphic>
          <a:graphicData uri="http://schemas.openxmlformats.org/drawingml/2006/table">
            <a:tbl>
              <a:tblPr/>
              <a:tblGrid>
                <a:gridCol w="1008062"/>
                <a:gridCol w="250825"/>
              </a:tblGrid>
              <a:tr h="4248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5023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189"/>
          <p:cNvSpPr txBox="1">
            <a:spLocks noChangeArrowheads="1"/>
          </p:cNvSpPr>
          <p:nvPr/>
        </p:nvSpPr>
        <p:spPr bwMode="auto">
          <a:xfrm>
            <a:off x="6008688" y="4127500"/>
            <a:ext cx="895350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استراتژيها</a:t>
            </a:r>
            <a:endParaRPr lang="en-US">
              <a:latin typeface="Arial" charset="0"/>
            </a:endParaRPr>
          </a:p>
        </p:txBody>
      </p:sp>
      <p:sp>
        <p:nvSpPr>
          <p:cNvPr id="5" name="Text Box 190"/>
          <p:cNvSpPr txBox="1">
            <a:spLocks noChangeArrowheads="1"/>
          </p:cNvSpPr>
          <p:nvPr/>
        </p:nvSpPr>
        <p:spPr bwMode="auto">
          <a:xfrm>
            <a:off x="4416425" y="4127500"/>
            <a:ext cx="895350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هدفها</a:t>
            </a:r>
            <a:endParaRPr lang="en-US" dirty="0">
              <a:latin typeface="Arial" charset="0"/>
            </a:endParaRPr>
          </a:p>
        </p:txBody>
      </p:sp>
      <p:sp>
        <p:nvSpPr>
          <p:cNvPr id="6" name="Text Box 191"/>
          <p:cNvSpPr txBox="1">
            <a:spLocks noChangeArrowheads="1"/>
          </p:cNvSpPr>
          <p:nvPr/>
        </p:nvSpPr>
        <p:spPr bwMode="auto">
          <a:xfrm>
            <a:off x="2825750" y="4127500"/>
            <a:ext cx="895350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رسالت</a:t>
            </a:r>
            <a:endParaRPr lang="en-US">
              <a:latin typeface="Arial" charset="0"/>
            </a:endParaRPr>
          </a:p>
        </p:txBody>
      </p:sp>
      <p:sp>
        <p:nvSpPr>
          <p:cNvPr id="7" name="Text Box 192"/>
          <p:cNvSpPr txBox="1">
            <a:spLocks noChangeArrowheads="1"/>
          </p:cNvSpPr>
          <p:nvPr/>
        </p:nvSpPr>
        <p:spPr bwMode="auto">
          <a:xfrm>
            <a:off x="5213350" y="4676775"/>
            <a:ext cx="895350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اقدامات</a:t>
            </a:r>
            <a:endParaRPr lang="en-US">
              <a:latin typeface="Arial" charset="0"/>
            </a:endParaRPr>
          </a:p>
        </p:txBody>
      </p:sp>
      <p:sp>
        <p:nvSpPr>
          <p:cNvPr id="8" name="Text Box 193"/>
          <p:cNvSpPr txBox="1">
            <a:spLocks noChangeArrowheads="1"/>
          </p:cNvSpPr>
          <p:nvPr/>
        </p:nvSpPr>
        <p:spPr bwMode="auto">
          <a:xfrm>
            <a:off x="3522663" y="4676775"/>
            <a:ext cx="893762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مقياسها</a:t>
            </a:r>
            <a:endParaRPr lang="en-US">
              <a:latin typeface="Arial" charset="0"/>
            </a:endParaRPr>
          </a:p>
        </p:txBody>
      </p:sp>
      <p:sp>
        <p:nvSpPr>
          <p:cNvPr id="9" name="Line 194"/>
          <p:cNvSpPr>
            <a:spLocks noChangeShapeType="1"/>
          </p:cNvSpPr>
          <p:nvPr/>
        </p:nvSpPr>
        <p:spPr bwMode="auto">
          <a:xfrm flipH="1">
            <a:off x="5113338" y="4310063"/>
            <a:ext cx="995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" name="Line 195"/>
          <p:cNvSpPr>
            <a:spLocks noChangeShapeType="1"/>
          </p:cNvSpPr>
          <p:nvPr/>
        </p:nvSpPr>
        <p:spPr bwMode="auto">
          <a:xfrm flipH="1">
            <a:off x="3522663" y="4310063"/>
            <a:ext cx="10937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" name="Line 196"/>
          <p:cNvSpPr>
            <a:spLocks noChangeShapeType="1"/>
          </p:cNvSpPr>
          <p:nvPr/>
        </p:nvSpPr>
        <p:spPr bwMode="auto">
          <a:xfrm flipH="1">
            <a:off x="4318000" y="4859338"/>
            <a:ext cx="993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" name="Line 197"/>
          <p:cNvSpPr>
            <a:spLocks noChangeShapeType="1"/>
          </p:cNvSpPr>
          <p:nvPr/>
        </p:nvSpPr>
        <p:spPr bwMode="auto">
          <a:xfrm flipH="1">
            <a:off x="2825750" y="4859338"/>
            <a:ext cx="796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" name="Line 198"/>
          <p:cNvSpPr>
            <a:spLocks noChangeShapeType="1"/>
          </p:cNvSpPr>
          <p:nvPr/>
        </p:nvSpPr>
        <p:spPr bwMode="auto">
          <a:xfrm flipH="1">
            <a:off x="6008688" y="4859338"/>
            <a:ext cx="993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4" name="Line 199"/>
          <p:cNvSpPr>
            <a:spLocks noChangeShapeType="1"/>
          </p:cNvSpPr>
          <p:nvPr/>
        </p:nvSpPr>
        <p:spPr bwMode="auto">
          <a:xfrm flipV="1">
            <a:off x="7002463" y="4310063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" name="Line 200"/>
          <p:cNvSpPr>
            <a:spLocks noChangeShapeType="1"/>
          </p:cNvSpPr>
          <p:nvPr/>
        </p:nvSpPr>
        <p:spPr bwMode="auto">
          <a:xfrm flipV="1">
            <a:off x="2825750" y="4310063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" name="Line 201"/>
          <p:cNvSpPr>
            <a:spLocks noChangeShapeType="1"/>
          </p:cNvSpPr>
          <p:nvPr/>
        </p:nvSpPr>
        <p:spPr bwMode="auto">
          <a:xfrm>
            <a:off x="2825750" y="4310063"/>
            <a:ext cx="200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" name="Line 202"/>
          <p:cNvSpPr>
            <a:spLocks noChangeShapeType="1"/>
          </p:cNvSpPr>
          <p:nvPr/>
        </p:nvSpPr>
        <p:spPr bwMode="auto">
          <a:xfrm flipH="1">
            <a:off x="6804025" y="4310063"/>
            <a:ext cx="1984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" name="Text Box 204"/>
          <p:cNvSpPr txBox="1">
            <a:spLocks noChangeArrowheads="1"/>
          </p:cNvSpPr>
          <p:nvPr/>
        </p:nvSpPr>
        <p:spPr bwMode="auto">
          <a:xfrm>
            <a:off x="7059613" y="3282950"/>
            <a:ext cx="652462" cy="433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پاداش</a:t>
            </a:r>
            <a:endParaRPr lang="en-US">
              <a:latin typeface="Arial" charset="0"/>
            </a:endParaRPr>
          </a:p>
        </p:txBody>
      </p:sp>
      <p:sp>
        <p:nvSpPr>
          <p:cNvPr id="19" name="Text Box 205"/>
          <p:cNvSpPr txBox="1">
            <a:spLocks noChangeArrowheads="1"/>
          </p:cNvSpPr>
          <p:nvPr/>
        </p:nvSpPr>
        <p:spPr bwMode="auto">
          <a:xfrm>
            <a:off x="6904038" y="2413000"/>
            <a:ext cx="908050" cy="439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ساختار سازمان</a:t>
            </a:r>
            <a:endParaRPr lang="en-US">
              <a:latin typeface="Arial" charset="0"/>
            </a:endParaRPr>
          </a:p>
        </p:txBody>
      </p:sp>
      <p:sp>
        <p:nvSpPr>
          <p:cNvPr id="20" name="Line 206"/>
          <p:cNvSpPr>
            <a:spLocks noChangeShapeType="1"/>
          </p:cNvSpPr>
          <p:nvPr/>
        </p:nvSpPr>
        <p:spPr bwMode="auto">
          <a:xfrm flipH="1">
            <a:off x="7589838" y="3970338"/>
            <a:ext cx="498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" name="Line 207"/>
          <p:cNvSpPr>
            <a:spLocks noChangeShapeType="1"/>
          </p:cNvSpPr>
          <p:nvPr/>
        </p:nvSpPr>
        <p:spPr bwMode="auto">
          <a:xfrm flipV="1">
            <a:off x="7589838" y="3694113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Line 208"/>
          <p:cNvSpPr>
            <a:spLocks noChangeShapeType="1"/>
          </p:cNvSpPr>
          <p:nvPr/>
        </p:nvSpPr>
        <p:spPr bwMode="auto">
          <a:xfrm flipV="1">
            <a:off x="7589838" y="2997200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" name="Text Box 209"/>
          <p:cNvSpPr txBox="1">
            <a:spLocks noChangeArrowheads="1"/>
          </p:cNvSpPr>
          <p:nvPr/>
        </p:nvSpPr>
        <p:spPr bwMode="auto">
          <a:xfrm>
            <a:off x="7059613" y="1543050"/>
            <a:ext cx="728662" cy="230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ارتباطات</a:t>
            </a:r>
            <a:endParaRPr lang="en-US">
              <a:latin typeface="Arial" charset="0"/>
            </a:endParaRPr>
          </a:p>
        </p:txBody>
      </p:sp>
      <p:sp>
        <p:nvSpPr>
          <p:cNvPr id="24" name="Line 210"/>
          <p:cNvSpPr>
            <a:spLocks noChangeShapeType="1"/>
          </p:cNvSpPr>
          <p:nvPr/>
        </p:nvSpPr>
        <p:spPr bwMode="auto">
          <a:xfrm flipV="1">
            <a:off x="7589838" y="1111250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" name="Line 211"/>
          <p:cNvSpPr>
            <a:spLocks noChangeShapeType="1"/>
          </p:cNvSpPr>
          <p:nvPr/>
        </p:nvSpPr>
        <p:spPr bwMode="auto">
          <a:xfrm>
            <a:off x="7589838" y="1111250"/>
            <a:ext cx="498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6" name="Line 212"/>
          <p:cNvSpPr>
            <a:spLocks noChangeShapeType="1"/>
          </p:cNvSpPr>
          <p:nvPr/>
        </p:nvSpPr>
        <p:spPr bwMode="auto">
          <a:xfrm flipV="1">
            <a:off x="7589838" y="1847850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" name="Text Box 213"/>
          <p:cNvSpPr txBox="1">
            <a:spLocks noChangeArrowheads="1"/>
          </p:cNvSpPr>
          <p:nvPr/>
        </p:nvSpPr>
        <p:spPr bwMode="auto">
          <a:xfrm>
            <a:off x="7994650" y="2320925"/>
            <a:ext cx="704850" cy="603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اعتبارات وبودجه</a:t>
            </a:r>
            <a:endParaRPr lang="en-US">
              <a:latin typeface="Arial" charset="0"/>
            </a:endParaRPr>
          </a:p>
        </p:txBody>
      </p:sp>
      <p:sp>
        <p:nvSpPr>
          <p:cNvPr id="28" name="Text Box 214"/>
          <p:cNvSpPr txBox="1">
            <a:spLocks noChangeArrowheads="1"/>
          </p:cNvSpPr>
          <p:nvPr/>
        </p:nvSpPr>
        <p:spPr bwMode="auto">
          <a:xfrm>
            <a:off x="7788275" y="3324225"/>
            <a:ext cx="596900" cy="392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كنترلها</a:t>
            </a:r>
            <a:endParaRPr lang="en-US" dirty="0">
              <a:latin typeface="Arial" charset="0"/>
            </a:endParaRPr>
          </a:p>
        </p:txBody>
      </p:sp>
      <p:sp>
        <p:nvSpPr>
          <p:cNvPr id="29" name="Text Box 215"/>
          <p:cNvSpPr txBox="1">
            <a:spLocks noChangeArrowheads="1"/>
          </p:cNvSpPr>
          <p:nvPr/>
        </p:nvSpPr>
        <p:spPr bwMode="auto">
          <a:xfrm>
            <a:off x="7839075" y="1492250"/>
            <a:ext cx="781050" cy="280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اطلاعات</a:t>
            </a:r>
            <a:endParaRPr lang="en-US" dirty="0">
              <a:latin typeface="Arial" charset="0"/>
            </a:endParaRPr>
          </a:p>
        </p:txBody>
      </p:sp>
      <p:sp>
        <p:nvSpPr>
          <p:cNvPr id="30" name="Line 216"/>
          <p:cNvSpPr>
            <a:spLocks noChangeShapeType="1"/>
          </p:cNvSpPr>
          <p:nvPr/>
        </p:nvSpPr>
        <p:spPr bwMode="auto">
          <a:xfrm flipV="1">
            <a:off x="8088313" y="1111250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" name="Line 217"/>
          <p:cNvSpPr>
            <a:spLocks noChangeShapeType="1"/>
          </p:cNvSpPr>
          <p:nvPr/>
        </p:nvSpPr>
        <p:spPr bwMode="auto">
          <a:xfrm flipV="1">
            <a:off x="8088313" y="1847850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2" name="Line 218"/>
          <p:cNvSpPr>
            <a:spLocks noChangeShapeType="1"/>
          </p:cNvSpPr>
          <p:nvPr/>
        </p:nvSpPr>
        <p:spPr bwMode="auto">
          <a:xfrm>
            <a:off x="8088313" y="3008313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" name="Line 219"/>
          <p:cNvSpPr>
            <a:spLocks noChangeShapeType="1"/>
          </p:cNvSpPr>
          <p:nvPr/>
        </p:nvSpPr>
        <p:spPr bwMode="auto">
          <a:xfrm flipV="1">
            <a:off x="8088313" y="3786188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4" name="Line 222"/>
          <p:cNvSpPr>
            <a:spLocks noChangeShapeType="1"/>
          </p:cNvSpPr>
          <p:nvPr/>
        </p:nvSpPr>
        <p:spPr bwMode="auto">
          <a:xfrm flipV="1">
            <a:off x="1714500" y="109537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" name="Line 223"/>
          <p:cNvSpPr>
            <a:spLocks noChangeShapeType="1"/>
          </p:cNvSpPr>
          <p:nvPr/>
        </p:nvSpPr>
        <p:spPr bwMode="auto">
          <a:xfrm>
            <a:off x="1741488" y="1085850"/>
            <a:ext cx="498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" name="Text Box 225"/>
          <p:cNvSpPr txBox="1">
            <a:spLocks noChangeArrowheads="1"/>
          </p:cNvSpPr>
          <p:nvPr/>
        </p:nvSpPr>
        <p:spPr bwMode="auto">
          <a:xfrm>
            <a:off x="1209675" y="3138488"/>
            <a:ext cx="701675" cy="290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رسالت</a:t>
            </a:r>
            <a:endParaRPr lang="en-US" dirty="0">
              <a:latin typeface="Arial" charset="0"/>
            </a:endParaRPr>
          </a:p>
        </p:txBody>
      </p:sp>
      <p:sp>
        <p:nvSpPr>
          <p:cNvPr id="37" name="Text Box 226"/>
          <p:cNvSpPr txBox="1">
            <a:spLocks noChangeArrowheads="1"/>
          </p:cNvSpPr>
          <p:nvPr/>
        </p:nvSpPr>
        <p:spPr bwMode="auto">
          <a:xfrm>
            <a:off x="1209675" y="2193925"/>
            <a:ext cx="777875" cy="371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هدفها</a:t>
            </a:r>
            <a:endParaRPr lang="en-US">
              <a:latin typeface="Arial" charset="0"/>
            </a:endParaRPr>
          </a:p>
        </p:txBody>
      </p:sp>
      <p:sp>
        <p:nvSpPr>
          <p:cNvPr id="38" name="Text Box 227"/>
          <p:cNvSpPr txBox="1">
            <a:spLocks noChangeArrowheads="1"/>
          </p:cNvSpPr>
          <p:nvPr/>
        </p:nvSpPr>
        <p:spPr bwMode="auto">
          <a:xfrm>
            <a:off x="1209675" y="1412875"/>
            <a:ext cx="777875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اولويتها</a:t>
            </a:r>
            <a:endParaRPr lang="en-US">
              <a:latin typeface="Arial" charset="0"/>
            </a:endParaRPr>
          </a:p>
        </p:txBody>
      </p:sp>
      <p:sp>
        <p:nvSpPr>
          <p:cNvPr id="39" name="Line 228"/>
          <p:cNvSpPr>
            <a:spLocks noChangeShapeType="1"/>
          </p:cNvSpPr>
          <p:nvPr/>
        </p:nvSpPr>
        <p:spPr bwMode="auto">
          <a:xfrm>
            <a:off x="1766888" y="188436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" name="Line 229"/>
          <p:cNvSpPr>
            <a:spLocks noChangeShapeType="1"/>
          </p:cNvSpPr>
          <p:nvPr/>
        </p:nvSpPr>
        <p:spPr bwMode="auto">
          <a:xfrm>
            <a:off x="1766888" y="2595563"/>
            <a:ext cx="0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" name="Text Box 230"/>
          <p:cNvSpPr txBox="1">
            <a:spLocks noChangeArrowheads="1"/>
          </p:cNvSpPr>
          <p:nvPr/>
        </p:nvSpPr>
        <p:spPr bwMode="auto">
          <a:xfrm>
            <a:off x="2066925" y="3157538"/>
            <a:ext cx="858838" cy="271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استراتژيها</a:t>
            </a:r>
            <a:endParaRPr lang="en-US" dirty="0">
              <a:latin typeface="Arial" charset="0"/>
            </a:endParaRPr>
          </a:p>
        </p:txBody>
      </p:sp>
      <p:sp>
        <p:nvSpPr>
          <p:cNvPr id="42" name="Text Box 231"/>
          <p:cNvSpPr txBox="1">
            <a:spLocks noChangeArrowheads="1"/>
          </p:cNvSpPr>
          <p:nvPr/>
        </p:nvSpPr>
        <p:spPr bwMode="auto">
          <a:xfrm>
            <a:off x="2066925" y="2173288"/>
            <a:ext cx="701675" cy="392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اقدامات</a:t>
            </a:r>
            <a:endParaRPr lang="en-US" dirty="0">
              <a:latin typeface="Arial" charset="0"/>
            </a:endParaRPr>
          </a:p>
        </p:txBody>
      </p:sp>
      <p:sp>
        <p:nvSpPr>
          <p:cNvPr id="43" name="Text Box 232"/>
          <p:cNvSpPr txBox="1">
            <a:spLocks noChangeArrowheads="1"/>
          </p:cNvSpPr>
          <p:nvPr/>
        </p:nvSpPr>
        <p:spPr bwMode="auto">
          <a:xfrm>
            <a:off x="2144713" y="1422400"/>
            <a:ext cx="701675" cy="4222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مقياسها </a:t>
            </a:r>
            <a:endParaRPr lang="en-US">
              <a:latin typeface="Arial" charset="0"/>
            </a:endParaRPr>
          </a:p>
        </p:txBody>
      </p:sp>
      <p:sp>
        <p:nvSpPr>
          <p:cNvPr id="44" name="Line 233"/>
          <p:cNvSpPr>
            <a:spLocks noChangeShapeType="1"/>
          </p:cNvSpPr>
          <p:nvPr/>
        </p:nvSpPr>
        <p:spPr bwMode="auto">
          <a:xfrm flipV="1">
            <a:off x="2232025" y="109696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5" name="Line 234"/>
          <p:cNvSpPr>
            <a:spLocks noChangeShapeType="1"/>
          </p:cNvSpPr>
          <p:nvPr/>
        </p:nvSpPr>
        <p:spPr bwMode="auto">
          <a:xfrm>
            <a:off x="2263775" y="179546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6" name="Line 235"/>
          <p:cNvSpPr>
            <a:spLocks noChangeShapeType="1"/>
          </p:cNvSpPr>
          <p:nvPr/>
        </p:nvSpPr>
        <p:spPr bwMode="auto">
          <a:xfrm>
            <a:off x="2263775" y="2597150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7" name="Line 236"/>
          <p:cNvSpPr>
            <a:spLocks noChangeShapeType="1"/>
          </p:cNvSpPr>
          <p:nvPr/>
        </p:nvSpPr>
        <p:spPr bwMode="auto">
          <a:xfrm flipV="1">
            <a:off x="2263775" y="3511550"/>
            <a:ext cx="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8" name="Line 237"/>
          <p:cNvSpPr>
            <a:spLocks noChangeShapeType="1"/>
          </p:cNvSpPr>
          <p:nvPr/>
        </p:nvSpPr>
        <p:spPr bwMode="auto">
          <a:xfrm flipV="1">
            <a:off x="1766888" y="341947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9" name="Line 238"/>
          <p:cNvSpPr>
            <a:spLocks noChangeShapeType="1"/>
          </p:cNvSpPr>
          <p:nvPr/>
        </p:nvSpPr>
        <p:spPr bwMode="auto">
          <a:xfrm>
            <a:off x="1766888" y="3725863"/>
            <a:ext cx="496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0" name="AutoShape 239"/>
          <p:cNvSpPr>
            <a:spLocks noChangeArrowheads="1"/>
          </p:cNvSpPr>
          <p:nvPr/>
        </p:nvSpPr>
        <p:spPr bwMode="auto">
          <a:xfrm>
            <a:off x="2481263" y="765175"/>
            <a:ext cx="4573587" cy="3203575"/>
          </a:xfrm>
          <a:prstGeom prst="flowChartExtra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l" rtl="0"/>
            <a:endParaRPr lang="en-US">
              <a:latin typeface="Arial" charset="0"/>
            </a:endParaRPr>
          </a:p>
        </p:txBody>
      </p:sp>
      <p:sp>
        <p:nvSpPr>
          <p:cNvPr id="51" name="Oval 240"/>
          <p:cNvSpPr>
            <a:spLocks noChangeArrowheads="1"/>
          </p:cNvSpPr>
          <p:nvPr/>
        </p:nvSpPr>
        <p:spPr bwMode="auto">
          <a:xfrm>
            <a:off x="4298950" y="1819275"/>
            <a:ext cx="995363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 dirty="0">
                <a:latin typeface="Times New Roman" pitchFamily="18" charset="0"/>
                <a:cs typeface="Times New Roman" pitchFamily="18" charset="0"/>
              </a:rPr>
              <a:t>استراتژي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defRPr/>
            </a:pPr>
            <a:r>
              <a:rPr lang="ar-SA" sz="1200" dirty="0">
                <a:latin typeface="Times New Roman" pitchFamily="18" charset="0"/>
                <a:cs typeface="Times New Roman" pitchFamily="18" charset="0"/>
              </a:rPr>
              <a:t>مؤسسه</a:t>
            </a:r>
            <a:endParaRPr lang="en-US" dirty="0">
              <a:latin typeface="Arial" charset="0"/>
            </a:endParaRPr>
          </a:p>
        </p:txBody>
      </p:sp>
      <p:sp>
        <p:nvSpPr>
          <p:cNvPr id="52" name="Rectangle 241"/>
          <p:cNvSpPr>
            <a:spLocks noChangeArrowheads="1"/>
          </p:cNvSpPr>
          <p:nvPr/>
        </p:nvSpPr>
        <p:spPr bwMode="auto">
          <a:xfrm>
            <a:off x="3900488" y="3644900"/>
            <a:ext cx="1666875" cy="254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>
                <a:latin typeface="Times New Roman" pitchFamily="18" charset="0"/>
                <a:cs typeface="Times New Roman" pitchFamily="18" charset="0"/>
              </a:rPr>
              <a:t>استراتژي كسب و كار</a:t>
            </a:r>
            <a:endParaRPr lang="en-US">
              <a:latin typeface="Arial" charset="0"/>
            </a:endParaRPr>
          </a:p>
        </p:txBody>
      </p:sp>
      <p:sp>
        <p:nvSpPr>
          <p:cNvPr id="53" name="Rectangle 242"/>
          <p:cNvSpPr>
            <a:spLocks noChangeArrowheads="1"/>
          </p:cNvSpPr>
          <p:nvPr/>
        </p:nvSpPr>
        <p:spPr bwMode="auto">
          <a:xfrm>
            <a:off x="5343525" y="2611438"/>
            <a:ext cx="808038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>
                <a:latin typeface="Times New Roman" pitchFamily="18" charset="0"/>
                <a:cs typeface="Times New Roman" pitchFamily="18" charset="0"/>
              </a:rPr>
              <a:t>سيستمهاي سازماني</a:t>
            </a:r>
            <a:endParaRPr lang="en-US">
              <a:latin typeface="Arial" charset="0"/>
            </a:endParaRPr>
          </a:p>
        </p:txBody>
      </p:sp>
      <p:sp>
        <p:nvSpPr>
          <p:cNvPr id="54" name="Rectangle 243"/>
          <p:cNvSpPr>
            <a:spLocks noChangeArrowheads="1"/>
          </p:cNvSpPr>
          <p:nvPr/>
        </p:nvSpPr>
        <p:spPr bwMode="auto">
          <a:xfrm>
            <a:off x="3443288" y="2541588"/>
            <a:ext cx="885825" cy="600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>
                <a:latin typeface="Times New Roman" pitchFamily="18" charset="0"/>
                <a:cs typeface="Times New Roman" pitchFamily="18" charset="0"/>
              </a:rPr>
              <a:t>برنامه هاي عملياتي</a:t>
            </a:r>
            <a:endParaRPr lang="en-US">
              <a:latin typeface="Arial" charset="0"/>
            </a:endParaRPr>
          </a:p>
        </p:txBody>
      </p:sp>
      <p:sp>
        <p:nvSpPr>
          <p:cNvPr id="55" name="Rectangle 245"/>
          <p:cNvSpPr>
            <a:spLocks noChangeArrowheads="1"/>
          </p:cNvSpPr>
          <p:nvPr/>
        </p:nvSpPr>
        <p:spPr bwMode="auto">
          <a:xfrm>
            <a:off x="200025" y="5481638"/>
            <a:ext cx="9432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30</a:t>
            </a:r>
            <a:r>
              <a:rPr lang="ar-SA" sz="2400" b="1" dirty="0">
                <a:latin typeface="Arial" charset="0"/>
                <a:cs typeface="+mj-cs"/>
              </a:rPr>
              <a:t>- چرخه فرايند مديريت استراتژيك ، مدل آرنولد جادسون</a:t>
            </a:r>
            <a:r>
              <a:rPr lang="fa-IR" sz="2400" b="1" dirty="0">
                <a:latin typeface="Arial" charset="0"/>
                <a:cs typeface="+mj-cs"/>
              </a:rPr>
              <a:t> 1996</a:t>
            </a:r>
            <a:r>
              <a:rPr lang="en-US" sz="2400" b="1" dirty="0">
                <a:latin typeface="Arial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2456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076700" y="1227138"/>
            <a:ext cx="1331913" cy="4289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076700" y="1290638"/>
            <a:ext cx="13319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900" b="1">
                <a:latin typeface="Times New Roman" pitchFamily="18" charset="0"/>
                <a:cs typeface="B Titr" pitchFamily="2" charset="-78"/>
              </a:rPr>
              <a:t>آزمون موقعيت</a:t>
            </a:r>
            <a:endParaRPr lang="en-US" sz="9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900" b="1">
                <a:latin typeface="Times New Roman" pitchFamily="18" charset="0"/>
                <a:cs typeface="B Titr" pitchFamily="2" charset="-78"/>
              </a:rPr>
              <a:t>براي ارزيابي عوامل ذيل</a:t>
            </a:r>
            <a:r>
              <a:rPr lang="en-US" sz="900" b="1">
                <a:latin typeface="Times New Roman" pitchFamily="18" charset="0"/>
                <a:cs typeface="B Titr" pitchFamily="2" charset="-78"/>
              </a:rPr>
              <a:t>: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243388" y="1984375"/>
            <a:ext cx="998537" cy="503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قوتهاي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داخلي مؤسسه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243388" y="2678113"/>
            <a:ext cx="998537" cy="5032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ضعفهاي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داخلي مؤسسه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243388" y="3371850"/>
            <a:ext cx="998537" cy="503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فرصتهاي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محيطي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243388" y="4065588"/>
            <a:ext cx="998537" cy="504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تهديدات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محيطي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243388" y="4759325"/>
            <a:ext cx="998537" cy="631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900" b="1">
                <a:latin typeface="Times New Roman" pitchFamily="18" charset="0"/>
                <a:cs typeface="B Titr" pitchFamily="2" charset="-78"/>
              </a:rPr>
              <a:t>ارتباطات براي</a:t>
            </a:r>
            <a:r>
              <a:rPr lang="en-US" sz="900" b="1"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rtl="0"/>
            <a:r>
              <a:rPr lang="ar-SA" sz="900" b="1">
                <a:latin typeface="Times New Roman" pitchFamily="18" charset="0"/>
                <a:cs typeface="B Titr" pitchFamily="2" charset="-78"/>
              </a:rPr>
              <a:t>همكاري در توليدات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825875" y="974725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2493963" y="974725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25813" y="533400"/>
            <a:ext cx="917575" cy="471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رسالت مؤسسه غيرانتفاعي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160588" y="533400"/>
            <a:ext cx="915987" cy="471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نيازهاي تعريف شده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2493963" y="1479550"/>
            <a:ext cx="1331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3076575" y="785813"/>
            <a:ext cx="249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576513" y="1858963"/>
            <a:ext cx="1165225" cy="10715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900" b="1">
                <a:latin typeface="Times New Roman" pitchFamily="18" charset="0"/>
                <a:cs typeface="B Titr" pitchFamily="2" charset="-78"/>
              </a:rPr>
              <a:t>هدف</a:t>
            </a:r>
            <a:r>
              <a:rPr lang="en-US" sz="900" b="1">
                <a:latin typeface="Times New Roman" pitchFamily="18" charset="0"/>
                <a:cs typeface="B Titr" pitchFamily="2" charset="-78"/>
              </a:rPr>
              <a:t>:</a:t>
            </a:r>
          </a:p>
          <a:p>
            <a:pPr algn="just">
              <a:defRPr/>
            </a:pPr>
            <a:r>
              <a:rPr lang="ar-SA" sz="900" b="1">
                <a:latin typeface="Times New Roman" pitchFamily="18" charset="0"/>
                <a:cs typeface="B Titr" pitchFamily="2" charset="-78"/>
              </a:rPr>
              <a:t>فاصله يا نيازهاي تامين نشده كه تفاوت وضع موجود ومورد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900" b="1">
                <a:latin typeface="Times New Roman" pitchFamily="18" charset="0"/>
                <a:cs typeface="B Titr" pitchFamily="2" charset="-78"/>
              </a:rPr>
              <a:t>انتظار را مشخص مي كند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3159125" y="1479550"/>
            <a:ext cx="0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3741738" y="2551113"/>
            <a:ext cx="334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824538" y="2614613"/>
            <a:ext cx="668337" cy="252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هدف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5824538" y="4695825"/>
            <a:ext cx="668337" cy="6048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بازنگري و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ارزيابي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824538" y="3119438"/>
            <a:ext cx="668337" cy="252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900" b="1">
                <a:latin typeface="Times New Roman" pitchFamily="18" charset="0"/>
                <a:cs typeface="B Titr" pitchFamily="2" charset="-78"/>
              </a:rPr>
              <a:t>استراتژيها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5824538" y="4065588"/>
            <a:ext cx="668337" cy="379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800" b="1">
                <a:latin typeface="Times New Roman" pitchFamily="18" charset="0"/>
                <a:cs typeface="B Titr" pitchFamily="2" charset="-78"/>
              </a:rPr>
              <a:t>پياده سازي وپيگيري</a:t>
            </a:r>
            <a:endParaRPr lang="en-US" b="1">
              <a:latin typeface="Arial" charset="0"/>
              <a:cs typeface="B Titr" pitchFamily="2" charset="-78"/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5408613" y="2236788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6157913" y="2236788"/>
            <a:ext cx="0" cy="377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6157913" y="2867025"/>
            <a:ext cx="0" cy="252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7" name="Group 29"/>
          <p:cNvGrpSpPr>
            <a:grpSpLocks/>
          </p:cNvGrpSpPr>
          <p:nvPr/>
        </p:nvGrpSpPr>
        <p:grpSpPr bwMode="auto">
          <a:xfrm>
            <a:off x="5575300" y="3498850"/>
            <a:ext cx="1166813" cy="314325"/>
            <a:chOff x="7632" y="8640"/>
            <a:chExt cx="2016" cy="720"/>
          </a:xfrm>
        </p:grpSpPr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8784" y="8927"/>
              <a:ext cx="864" cy="4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900" b="1">
                  <a:latin typeface="Times New Roman" pitchFamily="18" charset="0"/>
                  <a:cs typeface="B Titr" pitchFamily="2" charset="-78"/>
                </a:rPr>
                <a:t>بودجه</a:t>
              </a:r>
              <a:endParaRPr lang="en-US" sz="20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7632" y="8927"/>
              <a:ext cx="864" cy="4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900" b="1">
                  <a:latin typeface="Times New Roman" pitchFamily="18" charset="0"/>
                  <a:cs typeface="B Titr" pitchFamily="2" charset="-78"/>
                </a:rPr>
                <a:t>برنامه</a:t>
              </a:r>
              <a:endParaRPr lang="en-US" sz="20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8065" y="8640"/>
              <a:ext cx="115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8065" y="8640"/>
              <a:ext cx="0" cy="28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9217" y="8640"/>
              <a:ext cx="0" cy="28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157913" y="3940175"/>
            <a:ext cx="0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6157913" y="4445000"/>
            <a:ext cx="0" cy="250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273050" y="5811838"/>
            <a:ext cx="935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31:</a:t>
            </a:r>
            <a:r>
              <a:rPr lang="ar-SA" sz="2400" b="1" dirty="0">
                <a:latin typeface="Arial" charset="0"/>
                <a:cs typeface="+mj-cs"/>
              </a:rPr>
              <a:t> فرآيند برنامه‌ريزي استراتژيك ,  مدل هرينگتون برايس(2000)</a:t>
            </a:r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6513513" y="4941888"/>
            <a:ext cx="512762" cy="28416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کنترل</a:t>
            </a:r>
            <a:endParaRPr lang="en-US">
              <a:latin typeface="Arial" charset="0"/>
            </a:endParaRPr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1600200" y="1268413"/>
            <a:ext cx="663575" cy="466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کنکاش</a:t>
            </a:r>
            <a:r>
              <a:rPr lang="en-US" sz="1200" b="1">
                <a:latin typeface="Arial" charset="0"/>
                <a:cs typeface="B Titr" pitchFamily="2" charset="-78"/>
              </a:rPr>
              <a:t> </a:t>
            </a:r>
          </a:p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مفهومي</a:t>
            </a:r>
            <a:endParaRPr lang="en-US">
              <a:latin typeface="Arial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6513513" y="2852738"/>
            <a:ext cx="9429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400" b="1">
                <a:latin typeface="Arial" charset="0"/>
                <a:cs typeface="B Titr" pitchFamily="2" charset="-78"/>
              </a:rPr>
              <a:t>تصميم گيري</a:t>
            </a:r>
            <a:endParaRPr lang="en-US">
              <a:latin typeface="Arial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6826250" y="3644900"/>
            <a:ext cx="887413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400" b="1">
                <a:latin typeface="Arial" charset="0"/>
                <a:cs typeface="B Titr" pitchFamily="2" charset="-78"/>
              </a:rPr>
              <a:t>پياده سازي</a:t>
            </a:r>
            <a:endParaRPr lang="en-US">
              <a:latin typeface="Arial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4406900" y="908050"/>
            <a:ext cx="1012825" cy="2841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کنکاش محيطي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930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106738" y="1012825"/>
            <a:ext cx="3019425" cy="26019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59163" y="1204913"/>
            <a:ext cx="2316162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/>
            <a:r>
              <a:rPr lang="ar-SA" sz="1400">
                <a:latin typeface="Times New Roman" pitchFamily="18" charset="0"/>
                <a:cs typeface="B Titr" pitchFamily="2" charset="-78"/>
              </a:rPr>
              <a:t>ارزيابي عوامل خارجي</a:t>
            </a:r>
          </a:p>
          <a:p>
            <a:pPr rtl="0"/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گزينه‌هاي استراتژي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ارزيابي عوامل داخلي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استراتژي و ساختار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عوامل اجتماعي و رواني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/>
            <a:r>
              <a:rPr lang="ar-SA" sz="1400">
                <a:latin typeface="Times New Roman" pitchFamily="18" charset="0"/>
                <a:cs typeface="B Titr" pitchFamily="2" charset="-78"/>
              </a:rPr>
              <a:t>روابط قدرت</a:t>
            </a:r>
          </a:p>
          <a:p>
            <a:pPr rtl="0"/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/>
            <a:r>
              <a:rPr lang="ar-SA" sz="1400">
                <a:latin typeface="Times New Roman" pitchFamily="18" charset="0"/>
                <a:cs typeface="B Titr" pitchFamily="2" charset="-78"/>
              </a:rPr>
              <a:t>موقعيت هدف</a:t>
            </a:r>
          </a:p>
          <a:p>
            <a:pPr algn="l" rtl="0"/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215188" y="2119313"/>
            <a:ext cx="912812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تغيير</a:t>
            </a:r>
            <a:endParaRPr lang="en-US" sz="1200" b="1">
              <a:latin typeface="Times New Roman" pitchFamily="18" charset="0"/>
              <a:cs typeface="B Titr" pitchFamily="2" charset="-78"/>
            </a:endParaRPr>
          </a:p>
          <a:p>
            <a:pPr algn="ctr" rtl="0">
              <a:defRPr/>
            </a:pPr>
            <a:r>
              <a:rPr lang="en-US" sz="12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200" b="1">
                <a:latin typeface="Times New Roman" pitchFamily="18" charset="0"/>
                <a:cs typeface="B Titr" pitchFamily="2" charset="-78"/>
              </a:rPr>
              <a:t>استراتژي</a:t>
            </a:r>
            <a:endParaRPr lang="en-US" sz="2800">
              <a:latin typeface="Arial" charset="0"/>
              <a:cs typeface="B Titr" pitchFamily="2" charset="-78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864350" y="1793875"/>
            <a:ext cx="1755775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فنون اجراي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054725" y="909638"/>
            <a:ext cx="1125538" cy="503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B Titr" pitchFamily="2" charset="-78"/>
              </a:rPr>
              <a:t>انتخاب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562100" y="2119313"/>
            <a:ext cx="912813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900" b="1">
                <a:latin typeface="Times New Roman" pitchFamily="18" charset="0"/>
                <a:cs typeface="B Titr" pitchFamily="2" charset="-78"/>
              </a:rPr>
              <a:t>هدف‌ها دروضعيت موجود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036888" y="3906838"/>
            <a:ext cx="2879725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l" rtl="0"/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755900" y="2119313"/>
            <a:ext cx="631825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l" rtl="0"/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5248275" y="2411413"/>
            <a:ext cx="19669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6618288" y="2411413"/>
            <a:ext cx="0" cy="107315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V="1">
            <a:off x="6618288" y="1371600"/>
            <a:ext cx="0" cy="103981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2438400" y="2443163"/>
            <a:ext cx="15462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947863" y="2703513"/>
            <a:ext cx="0" cy="1657350"/>
          </a:xfrm>
          <a:prstGeom prst="line">
            <a:avLst/>
          </a:prstGeom>
          <a:noFill/>
          <a:ln w="28575">
            <a:solidFill>
              <a:srgbClr val="CC0000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1947863" y="4360863"/>
            <a:ext cx="5757862" cy="3175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V="1">
            <a:off x="7705725" y="2671763"/>
            <a:ext cx="0" cy="16891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2755900" y="4524375"/>
            <a:ext cx="3406775" cy="273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1200">
                <a:latin typeface="Times New Roman" pitchFamily="18" charset="0"/>
                <a:cs typeface="B Titr" pitchFamily="2" charset="-78"/>
              </a:rPr>
              <a:t>بازخورد چگونگي استراتژي جديد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l" rtl="0">
              <a:defRPr/>
            </a:pP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73050" y="5162550"/>
            <a:ext cx="93599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32</a:t>
            </a:r>
            <a:r>
              <a:rPr lang="ar-SA" sz="2400" b="1" dirty="0">
                <a:latin typeface="Arial" charset="0"/>
                <a:cs typeface="+mj-cs"/>
              </a:rPr>
              <a:t>- فرآيند برنامه‌ريزي استراتژيك </a:t>
            </a:r>
            <a:r>
              <a:rPr lang="fa-IR" sz="2400" b="1" dirty="0">
                <a:latin typeface="Arial" charset="0"/>
                <a:cs typeface="+mj-cs"/>
              </a:rPr>
              <a:t>- </a:t>
            </a:r>
            <a:r>
              <a:rPr lang="ar-SA" sz="2400" b="1" dirty="0">
                <a:latin typeface="Arial" charset="0"/>
                <a:cs typeface="+mj-cs"/>
              </a:rPr>
              <a:t>مدل بومن و ديويد اش(</a:t>
            </a:r>
            <a:r>
              <a:rPr lang="fa-IR" sz="2400" b="1" dirty="0">
                <a:latin typeface="Arial" charset="0"/>
                <a:cs typeface="+mj-cs"/>
              </a:rPr>
              <a:t>1987</a:t>
            </a:r>
            <a:r>
              <a:rPr lang="ar-SA" sz="2400" b="1" dirty="0">
                <a:latin typeface="Arial" charset="0"/>
                <a:cs typeface="+mj-cs"/>
              </a:rPr>
              <a:t>)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819150" y="2205038"/>
            <a:ext cx="663575" cy="466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کنکاش</a:t>
            </a:r>
            <a:r>
              <a:rPr lang="en-US" sz="1200" b="1">
                <a:latin typeface="Arial" charset="0"/>
                <a:cs typeface="B Titr" pitchFamily="2" charset="-78"/>
              </a:rPr>
              <a:t> </a:t>
            </a:r>
          </a:p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مفهومي</a:t>
            </a:r>
            <a:endParaRPr lang="en-US">
              <a:latin typeface="Arial" charset="0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4094163" y="692150"/>
            <a:ext cx="1012825" cy="2841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کنکاش محيطي</a:t>
            </a:r>
            <a:endParaRPr lang="en-US">
              <a:latin typeface="Arial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7215188" y="811213"/>
            <a:ext cx="9429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400" b="1">
                <a:latin typeface="Arial" charset="0"/>
                <a:cs typeface="B Titr" pitchFamily="2" charset="-78"/>
              </a:rPr>
              <a:t>تصميم گيري</a:t>
            </a:r>
            <a:endParaRPr lang="en-US">
              <a:latin typeface="Arial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7050088" y="2784475"/>
            <a:ext cx="512762" cy="2841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کنترل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946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586788" y="1624013"/>
            <a:ext cx="735012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ارزيابي نتايج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عملکرد فعلي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483475" y="1624013"/>
            <a:ext cx="955675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آزمون وارزيابي: </a:t>
            </a:r>
          </a:p>
          <a:p>
            <a:pPr algn="ctr">
              <a:defRPr/>
            </a:pPr>
            <a:endParaRPr lang="fa-IR" sz="900" dirty="0">
              <a:latin typeface="Arial" charset="0"/>
              <a:cs typeface="B Titr" pitchFamily="2" charset="-78"/>
            </a:endParaRP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 ماموريت </a:t>
            </a: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 اهداف </a:t>
            </a: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استراتژي </a:t>
            </a: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سياست هاي فعلي </a:t>
            </a:r>
            <a:endParaRPr lang="en-US" sz="900" dirty="0">
              <a:latin typeface="Arial" charset="0"/>
              <a:cs typeface="B Titr" pitchFamily="2" charset="-78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380163" y="1624013"/>
            <a:ext cx="957262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بررسي  وضعيت </a:t>
            </a:r>
          </a:p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اداره شرکت  توسط: </a:t>
            </a:r>
          </a:p>
          <a:p>
            <a:pPr algn="ctr">
              <a:buFontTx/>
              <a:buChar char="-"/>
              <a:defRPr/>
            </a:pPr>
            <a:endParaRPr lang="fa-IR" sz="900" dirty="0">
              <a:latin typeface="Arial" charset="0"/>
              <a:cs typeface="B Titr" pitchFamily="2" charset="-78"/>
            </a:endParaRP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هيئت مديره </a:t>
            </a: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مديران ارشد</a:t>
            </a:r>
          </a:p>
          <a:p>
            <a:pPr algn="ctr">
              <a:defRPr/>
            </a:pPr>
            <a:endParaRPr lang="en-US" sz="900" dirty="0">
              <a:latin typeface="Arial" charset="0"/>
              <a:cs typeface="B Titr" pitchFamily="2" charset="-7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60950" y="1624013"/>
            <a:ext cx="955675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تجزيه وتحليل </a:t>
            </a:r>
          </a:p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عوامل استراتژيک : </a:t>
            </a:r>
          </a:p>
          <a:p>
            <a:pPr algn="ctr">
              <a:defRPr/>
            </a:pPr>
            <a:endParaRPr lang="en-US" sz="900" dirty="0">
              <a:latin typeface="Arial" charset="0"/>
              <a:cs typeface="B Titr" pitchFamily="2" charset="-78"/>
            </a:endParaRPr>
          </a:p>
          <a:p>
            <a:pPr algn="ctr">
              <a:defRPr/>
            </a:pPr>
            <a:r>
              <a:rPr lang="en-US" sz="900" dirty="0">
                <a:latin typeface="Arial" charset="0"/>
                <a:cs typeface="B Titr" pitchFamily="2" charset="-78"/>
              </a:rPr>
              <a:t>SWOT</a:t>
            </a:r>
            <a:endParaRPr lang="fa-IR" sz="900" dirty="0">
              <a:latin typeface="Arial" charset="0"/>
              <a:cs typeface="B Titr" pitchFamily="2" charset="-78"/>
            </a:endParaRPr>
          </a:p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توجه به</a:t>
            </a:r>
          </a:p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وضعيت فعلي </a:t>
            </a:r>
            <a:endParaRPr lang="en-US" sz="900" dirty="0">
              <a:latin typeface="Arial" charset="0"/>
              <a:cs typeface="B Titr" pitchFamily="2" charset="-78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32250" y="1624013"/>
            <a:ext cx="882650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بررسي و بازبيني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در صورت لزوم 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ماموريت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اهداف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078163" y="1624013"/>
            <a:ext cx="808037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خلق وارزيابي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گزينه هاي ديگر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استراتژيک </a:t>
            </a: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124075" y="1624013"/>
            <a:ext cx="808038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انتخاب وتوصيه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بهترين گزينه 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095375" y="1624013"/>
            <a:ext cx="881063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اجراي استراتژيها: </a:t>
            </a:r>
          </a:p>
          <a:p>
            <a:pPr algn="ctr">
              <a:defRPr/>
            </a:pPr>
            <a:endParaRPr lang="fa-IR" sz="900">
              <a:latin typeface="Arial" charset="0"/>
              <a:cs typeface="B Titr" pitchFamily="2" charset="-78"/>
            </a:endParaRP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برنامه ها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بودجه ها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رويه ها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162675" y="476250"/>
            <a:ext cx="896938" cy="900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بررسي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محيط خارجي 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اجتماع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وظيفه ها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060950" y="476250"/>
            <a:ext cx="955675" cy="900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انتخاب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عوامل استراتژيک 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فرصتها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تهديدات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162675" y="2720975"/>
            <a:ext cx="896938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بررسي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محيط داخلي: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ساختار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فرهنگ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منابع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060950" y="2720975"/>
            <a:ext cx="955675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انتخاب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عوامل استراتژيک 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نقاط قوت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نقاط ضعف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cxnSp>
        <p:nvCxnSpPr>
          <p:cNvPr id="16" name="AutoShape 17"/>
          <p:cNvCxnSpPr>
            <a:cxnSpLocks noChangeShapeType="1"/>
            <a:stCxn id="4" idx="1"/>
            <a:endCxn id="5" idx="3"/>
          </p:cNvCxnSpPr>
          <p:nvPr/>
        </p:nvCxnSpPr>
        <p:spPr bwMode="auto">
          <a:xfrm flipH="1">
            <a:off x="8439150" y="2073275"/>
            <a:ext cx="1476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8"/>
          <p:cNvCxnSpPr>
            <a:cxnSpLocks noChangeShapeType="1"/>
            <a:stCxn id="5" idx="1"/>
            <a:endCxn id="6" idx="3"/>
          </p:cNvCxnSpPr>
          <p:nvPr/>
        </p:nvCxnSpPr>
        <p:spPr bwMode="auto">
          <a:xfrm flipH="1">
            <a:off x="7337425" y="2073275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9"/>
          <p:cNvCxnSpPr>
            <a:cxnSpLocks noChangeShapeType="1"/>
            <a:stCxn id="12" idx="1"/>
            <a:endCxn id="13" idx="3"/>
          </p:cNvCxnSpPr>
          <p:nvPr/>
        </p:nvCxnSpPr>
        <p:spPr bwMode="auto">
          <a:xfrm flipH="1">
            <a:off x="6016625" y="927100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7" idx="1"/>
            <a:endCxn id="8" idx="3"/>
          </p:cNvCxnSpPr>
          <p:nvPr/>
        </p:nvCxnSpPr>
        <p:spPr bwMode="auto">
          <a:xfrm flipH="1">
            <a:off x="4914900" y="2073275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2"/>
          <p:cNvCxnSpPr>
            <a:cxnSpLocks noChangeShapeType="1"/>
            <a:stCxn id="8" idx="1"/>
            <a:endCxn id="9" idx="3"/>
          </p:cNvCxnSpPr>
          <p:nvPr/>
        </p:nvCxnSpPr>
        <p:spPr bwMode="auto">
          <a:xfrm flipH="1">
            <a:off x="3886200" y="2073275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3"/>
          <p:cNvCxnSpPr>
            <a:cxnSpLocks noChangeShapeType="1"/>
            <a:stCxn id="9" idx="1"/>
            <a:endCxn id="10" idx="3"/>
          </p:cNvCxnSpPr>
          <p:nvPr/>
        </p:nvCxnSpPr>
        <p:spPr bwMode="auto">
          <a:xfrm flipH="1">
            <a:off x="2932113" y="2073275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4"/>
          <p:cNvCxnSpPr>
            <a:cxnSpLocks noChangeShapeType="1"/>
            <a:stCxn id="10" idx="1"/>
            <a:endCxn id="11" idx="3"/>
          </p:cNvCxnSpPr>
          <p:nvPr/>
        </p:nvCxnSpPr>
        <p:spPr bwMode="auto">
          <a:xfrm flipH="1">
            <a:off x="1976438" y="2073275"/>
            <a:ext cx="1476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14" idx="1"/>
            <a:endCxn id="15" idx="3"/>
          </p:cNvCxnSpPr>
          <p:nvPr/>
        </p:nvCxnSpPr>
        <p:spPr bwMode="auto">
          <a:xfrm flipH="1">
            <a:off x="6016625" y="3170238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6" idx="0"/>
            <a:endCxn id="12" idx="2"/>
          </p:cNvCxnSpPr>
          <p:nvPr/>
        </p:nvCxnSpPr>
        <p:spPr bwMode="auto">
          <a:xfrm flipH="1" flipV="1">
            <a:off x="6611938" y="1376363"/>
            <a:ext cx="24765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6" idx="2"/>
            <a:endCxn id="14" idx="0"/>
          </p:cNvCxnSpPr>
          <p:nvPr/>
        </p:nvCxnSpPr>
        <p:spPr bwMode="auto">
          <a:xfrm flipH="1">
            <a:off x="6611938" y="2522538"/>
            <a:ext cx="247650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3" idx="2"/>
            <a:endCxn id="7" idx="0"/>
          </p:cNvCxnSpPr>
          <p:nvPr/>
        </p:nvCxnSpPr>
        <p:spPr bwMode="auto">
          <a:xfrm>
            <a:off x="5538788" y="1376363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5" idx="0"/>
            <a:endCxn id="7" idx="2"/>
          </p:cNvCxnSpPr>
          <p:nvPr/>
        </p:nvCxnSpPr>
        <p:spPr bwMode="auto">
          <a:xfrm flipV="1">
            <a:off x="5538788" y="2522538"/>
            <a:ext cx="0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508000" y="1624013"/>
            <a:ext cx="439738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ارزيابي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و کنترل </a:t>
            </a:r>
            <a:endParaRPr lang="en-US" sz="900">
              <a:latin typeface="Arial" charset="0"/>
              <a:cs typeface="B Titr" pitchFamily="2" charset="-78"/>
            </a:endParaRPr>
          </a:p>
        </p:txBody>
      </p:sp>
      <p:cxnSp>
        <p:nvCxnSpPr>
          <p:cNvPr id="29" name="AutoShape 32"/>
          <p:cNvCxnSpPr>
            <a:cxnSpLocks noChangeShapeType="1"/>
            <a:stCxn id="11" idx="1"/>
            <a:endCxn id="28" idx="3"/>
          </p:cNvCxnSpPr>
          <p:nvPr/>
        </p:nvCxnSpPr>
        <p:spPr bwMode="auto">
          <a:xfrm flipH="1">
            <a:off x="947738" y="2073275"/>
            <a:ext cx="1476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33"/>
          <p:cNvSpPr txBox="1">
            <a:spLocks noChangeArrowheads="1"/>
          </p:cNvSpPr>
          <p:nvPr/>
        </p:nvSpPr>
        <p:spPr bwMode="auto">
          <a:xfrm rot="-5400000">
            <a:off x="-419894" y="3583782"/>
            <a:ext cx="221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  <a:cs typeface="B Nazanin" pitchFamily="2" charset="-78"/>
              </a:rPr>
              <a:t>کنترل وارزيابي </a:t>
            </a:r>
            <a:r>
              <a:rPr lang="fa-IR" sz="1400" b="1">
                <a:latin typeface="Arial" charset="0"/>
                <a:cs typeface="B Nazanin" pitchFamily="2" charset="-78"/>
              </a:rPr>
              <a:t>قدم هشتم</a:t>
            </a:r>
            <a:r>
              <a:rPr lang="fa-IR" b="1">
                <a:latin typeface="Arial" charset="0"/>
                <a:cs typeface="B Nazanin" pitchFamily="2" charset="-78"/>
              </a:rPr>
              <a:t> 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 rot="-5400000">
            <a:off x="361156" y="3648870"/>
            <a:ext cx="221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  <a:cs typeface="B Nazanin" pitchFamily="2" charset="-78"/>
              </a:rPr>
              <a:t>اجراي استراتژي  </a:t>
            </a:r>
            <a:r>
              <a:rPr lang="fa-IR" sz="1400" b="1">
                <a:latin typeface="Arial" charset="0"/>
                <a:cs typeface="B Nazanin" pitchFamily="2" charset="-78"/>
              </a:rPr>
              <a:t>قدم هفتم</a:t>
            </a:r>
            <a:r>
              <a:rPr lang="fa-IR" b="1">
                <a:latin typeface="Arial" charset="0"/>
                <a:cs typeface="B Nazanin" pitchFamily="2" charset="-78"/>
              </a:rPr>
              <a:t>  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>
            <a:off x="2222500" y="4581525"/>
            <a:ext cx="71786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3471863" y="4206875"/>
            <a:ext cx="3432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  <a:cs typeface="B Nazanin" pitchFamily="2" charset="-78"/>
              </a:rPr>
              <a:t>تدوين استراتژي  </a:t>
            </a:r>
            <a:r>
              <a:rPr lang="fa-IR" sz="1400" b="1">
                <a:latin typeface="Arial" charset="0"/>
                <a:cs typeface="B Nazanin" pitchFamily="2" charset="-78"/>
              </a:rPr>
              <a:t>قدم اول تا ششم</a:t>
            </a:r>
            <a:r>
              <a:rPr lang="fa-IR" b="1">
                <a:latin typeface="Arial" charset="0"/>
                <a:cs typeface="B Nazanin" pitchFamily="2" charset="-78"/>
              </a:rPr>
              <a:t>  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sp>
        <p:nvSpPr>
          <p:cNvPr id="34" name="Line 39"/>
          <p:cNvSpPr>
            <a:spLocks noChangeShapeType="1"/>
          </p:cNvSpPr>
          <p:nvPr/>
        </p:nvSpPr>
        <p:spPr bwMode="auto">
          <a:xfrm flipV="1">
            <a:off x="1443038" y="2592388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 flipV="1">
            <a:off x="661988" y="2592388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2198688" y="5934075"/>
            <a:ext cx="59785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33</a:t>
            </a:r>
            <a:r>
              <a:rPr lang="ar-SA" sz="2400" b="1" dirty="0">
                <a:latin typeface="Arial" charset="0"/>
                <a:cs typeface="+mj-cs"/>
              </a:rPr>
              <a:t>- </a:t>
            </a:r>
            <a:r>
              <a:rPr lang="fa-IR" sz="2400" b="1" dirty="0">
                <a:latin typeface="Arial" charset="0"/>
                <a:cs typeface="+mj-cs"/>
              </a:rPr>
              <a:t>فرآيند تصميم گيري استراتژيک -  ديويد هانگر  </a:t>
            </a:r>
            <a:endParaRPr lang="ar-SA" sz="2400" b="1" dirty="0">
              <a:latin typeface="Arial" charset="0"/>
              <a:cs typeface="+mj-cs"/>
            </a:endParaRPr>
          </a:p>
        </p:txBody>
      </p:sp>
      <p:graphicFrame>
        <p:nvGraphicFramePr>
          <p:cNvPr id="37" name="Group 94"/>
          <p:cNvGraphicFramePr>
            <a:graphicFrameLocks noGrp="1"/>
          </p:cNvGraphicFramePr>
          <p:nvPr/>
        </p:nvGraphicFramePr>
        <p:xfrm>
          <a:off x="508000" y="4654550"/>
          <a:ext cx="8969375" cy="1103313"/>
        </p:xfrm>
        <a:graphic>
          <a:graphicData uri="http://schemas.openxmlformats.org/drawingml/2006/table">
            <a:tbl>
              <a:tblPr/>
              <a:tblGrid>
                <a:gridCol w="701675"/>
                <a:gridCol w="857250"/>
                <a:gridCol w="4056063"/>
                <a:gridCol w="1482725"/>
                <a:gridCol w="857250"/>
                <a:gridCol w="1014412"/>
              </a:tblGrid>
              <a:tr h="2079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تصميم گيري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محيطي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مفهومي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9717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0838" y="5732463"/>
            <a:ext cx="92043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34- فرايند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 مديريت استراتژيك مدل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اول آندروز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+mj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41363" y="1092200"/>
            <a:ext cx="1763712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تجزيه وتحليل محيط خارجي :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فرصتها/ امکانات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تهديدات / ابهامات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4850" y="3333750"/>
            <a:ext cx="1727200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تجزيه وتحليل محيط داخلي :</a:t>
            </a:r>
          </a:p>
          <a:p>
            <a:pPr algn="ctr" rtl="0" eaLnBrk="0" hangingPunct="0">
              <a:defRPr/>
            </a:pPr>
            <a:r>
              <a:rPr lang="fa-IR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نقاط قوت وضعف </a:t>
            </a:r>
          </a:p>
          <a:p>
            <a:pPr algn="ctr" rtl="0" eaLnBrk="0" hangingPunct="0">
              <a:defRPr/>
            </a:pPr>
            <a:r>
              <a:rPr lang="fa-IR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شايستگي ممتاز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8294688" y="2640013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718300" y="2543175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240338" y="2611438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586788" y="2206625"/>
            <a:ext cx="831850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300" b="1" dirty="0">
                <a:latin typeface="Times New Roman" pitchFamily="18" charset="0"/>
                <a:cs typeface="B Titr" pitchFamily="2" charset="-78"/>
              </a:rPr>
              <a:t>ارزيابي </a:t>
            </a:r>
            <a:r>
              <a:rPr lang="fa-IR" sz="1300" b="1" dirty="0">
                <a:latin typeface="Times New Roman" pitchFamily="18" charset="0"/>
                <a:cs typeface="B Titr" pitchFamily="2" charset="-78"/>
              </a:rPr>
              <a:t>کنترل</a:t>
            </a:r>
          </a:p>
          <a:p>
            <a:pPr algn="ctr" rtl="0" eaLnBrk="0" hangingPunct="0">
              <a:defRPr/>
            </a:pPr>
            <a:r>
              <a:rPr lang="fa-IR" sz="1300" b="1" dirty="0">
                <a:latin typeface="Times New Roman" pitchFamily="18" charset="0"/>
                <a:cs typeface="B Titr" pitchFamily="2" charset="-78"/>
              </a:rPr>
              <a:t>واقدامات اصلاحي</a:t>
            </a:r>
            <a:endParaRPr lang="en-US" sz="13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040563" y="2044700"/>
            <a:ext cx="1254125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ساختار 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سيستم کنترل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سيستم اطلاعات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فرهنگ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ارتباطات ميان سازماني 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سيستم انگيزش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600700" y="2027238"/>
            <a:ext cx="1143000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اهداف عملياتي 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برنامه هاي عملياتي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تخصيص منابع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بودجه بندي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017838" y="1247775"/>
            <a:ext cx="941387" cy="5635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200" b="1">
                <a:latin typeface="Times New Roman" pitchFamily="18" charset="0"/>
                <a:cs typeface="B Titr" pitchFamily="2" charset="-78"/>
              </a:rPr>
              <a:t>فلسفه مديريت </a:t>
            </a:r>
            <a:endParaRPr lang="en-US" sz="12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101975" y="3459163"/>
            <a:ext cx="771525" cy="649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400" b="1">
                <a:latin typeface="Times New Roman" pitchFamily="18" charset="0"/>
                <a:cs typeface="B Titr" pitchFamily="2" charset="-78"/>
              </a:rPr>
              <a:t>دورنماي سازمان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276725" y="2070100"/>
            <a:ext cx="963613" cy="11160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400" b="1">
                <a:latin typeface="Times New Roman" pitchFamily="18" charset="0"/>
                <a:cs typeface="B Titr" pitchFamily="2" charset="-78"/>
              </a:rPr>
              <a:t>اهداف بلند مدت </a:t>
            </a:r>
          </a:p>
          <a:p>
            <a:pPr algn="ctr" rtl="0" eaLnBrk="0" hangingPunct="0">
              <a:defRPr/>
            </a:pPr>
            <a:r>
              <a:rPr lang="fa-IR" sz="1400" b="1">
                <a:latin typeface="Times New Roman" pitchFamily="18" charset="0"/>
                <a:cs typeface="B Titr" pitchFamily="2" charset="-78"/>
              </a:rPr>
              <a:t>استراتژيها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936875" y="2058988"/>
            <a:ext cx="1108075" cy="1138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ماموريت</a:t>
            </a:r>
          </a:p>
          <a:p>
            <a:pPr algn="ctr" rtl="0" eaLnBrk="0" hangingPunct="0">
              <a:defRPr/>
            </a:pPr>
            <a:r>
              <a:rPr lang="fa-IR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 يا اهداف رسمي سازمان </a:t>
            </a:r>
            <a:endParaRPr lang="en-US" sz="1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10025" y="2644775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698875" y="749300"/>
            <a:ext cx="804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44488" y="476250"/>
            <a:ext cx="92313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rtl="0" eaLnBrk="0" hangingPunct="0"/>
            <a:r>
              <a:rPr lang="ar-SA" sz="2800" b="1">
                <a:latin typeface="Arial" charset="0"/>
                <a:cs typeface="Zar" pitchFamily="2" charset="-78"/>
              </a:rPr>
              <a:t>ارزيابي               اجرا                انتخاب             تجزيه و تحليل و تشخيص</a:t>
            </a:r>
            <a:endParaRPr lang="en-US" sz="2800" b="1">
              <a:latin typeface="Arial" charset="0"/>
              <a:cs typeface="Zar" pitchFamily="2" charset="-78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661025" y="749300"/>
            <a:ext cx="804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7477125" y="749300"/>
            <a:ext cx="10048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graphicFrame>
        <p:nvGraphicFramePr>
          <p:cNvPr id="22" name="Group 50"/>
          <p:cNvGraphicFramePr>
            <a:graphicFrameLocks noGrp="1"/>
          </p:cNvGraphicFramePr>
          <p:nvPr/>
        </p:nvGraphicFramePr>
        <p:xfrm>
          <a:off x="704850" y="4692650"/>
          <a:ext cx="8929688" cy="792163"/>
        </p:xfrm>
        <a:graphic>
          <a:graphicData uri="http://schemas.openxmlformats.org/drawingml/2006/table">
            <a:tbl>
              <a:tblPr/>
              <a:tblGrid>
                <a:gridCol w="2087563"/>
                <a:gridCol w="792162"/>
                <a:gridCol w="1874838"/>
                <a:gridCol w="3008312"/>
                <a:gridCol w="11668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3" name="AutoShape 44"/>
          <p:cNvCxnSpPr>
            <a:cxnSpLocks noChangeShapeType="1"/>
            <a:stCxn id="5" idx="3"/>
            <a:endCxn id="16" idx="1"/>
          </p:cNvCxnSpPr>
          <p:nvPr/>
        </p:nvCxnSpPr>
        <p:spPr bwMode="auto">
          <a:xfrm>
            <a:off x="2519363" y="1538288"/>
            <a:ext cx="403225" cy="1090612"/>
          </a:xfrm>
          <a:prstGeom prst="bentConnector3">
            <a:avLst>
              <a:gd name="adj1" fmla="val 496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4" name="AutoShape 45"/>
          <p:cNvCxnSpPr>
            <a:cxnSpLocks noChangeShapeType="1"/>
            <a:stCxn id="6" idx="3"/>
            <a:endCxn id="16" idx="1"/>
          </p:cNvCxnSpPr>
          <p:nvPr/>
        </p:nvCxnSpPr>
        <p:spPr bwMode="auto">
          <a:xfrm flipV="1">
            <a:off x="2446338" y="2628900"/>
            <a:ext cx="476250" cy="11509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5" name="AutoShape 46"/>
          <p:cNvCxnSpPr>
            <a:cxnSpLocks noChangeShapeType="1"/>
            <a:stCxn id="14" idx="0"/>
            <a:endCxn id="16" idx="2"/>
          </p:cNvCxnSpPr>
          <p:nvPr/>
        </p:nvCxnSpPr>
        <p:spPr bwMode="auto">
          <a:xfrm flipV="1">
            <a:off x="3487738" y="3211513"/>
            <a:ext cx="3175" cy="233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47"/>
          <p:cNvCxnSpPr>
            <a:cxnSpLocks noChangeShapeType="1"/>
            <a:stCxn id="13" idx="2"/>
            <a:endCxn id="16" idx="0"/>
          </p:cNvCxnSpPr>
          <p:nvPr/>
        </p:nvCxnSpPr>
        <p:spPr bwMode="auto">
          <a:xfrm>
            <a:off x="3489325" y="1825625"/>
            <a:ext cx="1588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11063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3050" y="5848350"/>
            <a:ext cx="9288463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35</a:t>
            </a:r>
            <a:r>
              <a:rPr lang="ar-SA" sz="2400" b="1" dirty="0">
                <a:latin typeface="Arial" charset="0"/>
                <a:cs typeface="+mj-cs"/>
              </a:rPr>
              <a:t>- </a:t>
            </a:r>
            <a:r>
              <a:rPr lang="fa-IR" sz="2400" b="1" dirty="0">
                <a:latin typeface="Arial" charset="0"/>
                <a:cs typeface="+mj-cs"/>
              </a:rPr>
              <a:t>مدل  دوم طراحي و استراتژي صنعتي آندروز</a:t>
            </a:r>
            <a:endParaRPr lang="ar-SA" sz="2400" b="1" dirty="0">
              <a:latin typeface="Arial" charset="0"/>
              <a:cs typeface="+mj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03550" y="1216025"/>
            <a:ext cx="2114550" cy="2305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شايستگيها وتواناييها: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 مالي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مديريتي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وظيفه اي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سازماني 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شهرت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پيشينه </a:t>
            </a:r>
          </a:p>
          <a:p>
            <a:pPr algn="ctr">
              <a:defRPr/>
            </a:pPr>
            <a:endParaRPr lang="en-US" sz="1600">
              <a:latin typeface="Arial" charset="0"/>
              <a:cs typeface="B Titr" pitchFamily="2" charset="-78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362825" y="1289050"/>
            <a:ext cx="2112963" cy="2305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رايط و روند محيطي: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 اقتصادي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فني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فيزيکي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سياسي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اجتماعي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جامعه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ملت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جهان </a:t>
            </a:r>
            <a:endParaRPr lang="en-US" sz="1600">
              <a:latin typeface="Arial" charset="0"/>
              <a:cs typeface="B Titr" pitchFamily="2" charset="-78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62825" y="3665538"/>
            <a:ext cx="2114550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شناسايي 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نقاط قوت وضعف سازمان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 و پشتيباني آنها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003550" y="3663950"/>
            <a:ext cx="2114550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شناسايي 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تهديدات وفرصتها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383213" y="3735388"/>
            <a:ext cx="1584325" cy="433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توجه به 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تمامي ترکيبها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381625" y="4383088"/>
            <a:ext cx="1584325" cy="433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ارزيابي گزينه هاي ممکن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81625" y="5032375"/>
            <a:ext cx="1584325" cy="433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گزينش استراتژي بهينه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12" name="AutoShape 13"/>
          <p:cNvCxnSpPr>
            <a:cxnSpLocks noChangeShapeType="1"/>
            <a:stCxn id="7" idx="1"/>
            <a:endCxn id="9" idx="3"/>
          </p:cNvCxnSpPr>
          <p:nvPr/>
        </p:nvCxnSpPr>
        <p:spPr bwMode="auto">
          <a:xfrm flipH="1" flipV="1">
            <a:off x="6967538" y="3952875"/>
            <a:ext cx="3952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4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5118100" y="3952875"/>
            <a:ext cx="2651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5"/>
          <p:cNvCxnSpPr>
            <a:cxnSpLocks noChangeShapeType="1"/>
            <a:stCxn id="9" idx="2"/>
            <a:endCxn id="10" idx="0"/>
          </p:cNvCxnSpPr>
          <p:nvPr/>
        </p:nvCxnSpPr>
        <p:spPr bwMode="auto">
          <a:xfrm flipH="1">
            <a:off x="6173788" y="4168775"/>
            <a:ext cx="158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6"/>
          <p:cNvCxnSpPr>
            <a:cxnSpLocks noChangeShapeType="1"/>
            <a:stCxn id="10" idx="2"/>
            <a:endCxn id="11" idx="0"/>
          </p:cNvCxnSpPr>
          <p:nvPr/>
        </p:nvCxnSpPr>
        <p:spPr bwMode="auto">
          <a:xfrm>
            <a:off x="6173788" y="4816475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16" name="Group 54"/>
          <p:cNvGraphicFramePr>
            <a:graphicFrameLocks noGrp="1"/>
          </p:cNvGraphicFramePr>
          <p:nvPr/>
        </p:nvGraphicFramePr>
        <p:xfrm>
          <a:off x="271463" y="928688"/>
          <a:ext cx="1806575" cy="4537075"/>
        </p:xfrm>
        <a:graphic>
          <a:graphicData uri="http://schemas.openxmlformats.org/drawingml/2006/table">
            <a:tbl>
              <a:tblPr/>
              <a:tblGrid>
                <a:gridCol w="1338262"/>
                <a:gridCol w="468313"/>
              </a:tblGrid>
              <a:tr h="33115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62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-381192" y="1324245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oup 4"/>
          <p:cNvGrpSpPr/>
          <p:nvPr/>
        </p:nvGrpSpPr>
        <p:grpSpPr>
          <a:xfrm>
            <a:off x="-168987" y="733144"/>
            <a:ext cx="1239473" cy="743684"/>
            <a:chOff x="3764" y="625132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41" name="Rounded Rectangle 140"/>
            <p:cNvSpPr/>
            <p:nvPr/>
          </p:nvSpPr>
          <p:spPr>
            <a:xfrm>
              <a:off x="3764" y="625132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2" name="Rounded Rectangle 5"/>
            <p:cNvSpPr/>
            <p:nvPr/>
          </p:nvSpPr>
          <p:spPr>
            <a:xfrm>
              <a:off x="25546" y="646914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35- هريسون وجان 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 rot="5400000">
            <a:off x="-381192" y="2253850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301027"/>
              <a:satOff val="1206"/>
              <a:lumOff val="261"/>
              <a:alphaOff val="0"/>
            </a:schemeClr>
          </a:fillRef>
          <a:effectRef idx="1">
            <a:schemeClr val="accent5">
              <a:hueOff val="-301027"/>
              <a:satOff val="1206"/>
              <a:lumOff val="261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-168987" y="1662749"/>
            <a:ext cx="1239473" cy="743684"/>
            <a:chOff x="3764" y="1554737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39" name="Rounded Rectangle 138"/>
            <p:cNvSpPr/>
            <p:nvPr/>
          </p:nvSpPr>
          <p:spPr>
            <a:xfrm>
              <a:off x="3764" y="1554737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292173"/>
                <a:satOff val="1171"/>
                <a:lumOff val="254"/>
                <a:alphaOff val="0"/>
              </a:schemeClr>
            </a:fillRef>
            <a:effectRef idx="1">
              <a:schemeClr val="accent5">
                <a:hueOff val="-292173"/>
                <a:satOff val="1171"/>
                <a:lumOff val="25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0" name="Rounded Rectangle 8"/>
            <p:cNvSpPr/>
            <p:nvPr/>
          </p:nvSpPr>
          <p:spPr>
            <a:xfrm>
              <a:off x="25546" y="1576519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34- مدل هيل 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 rot="5400000">
            <a:off x="-381192" y="3183456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02053"/>
              <a:satOff val="2413"/>
              <a:lumOff val="523"/>
              <a:alphaOff val="0"/>
            </a:schemeClr>
          </a:fillRef>
          <a:effectRef idx="1">
            <a:schemeClr val="accent5">
              <a:hueOff val="-602053"/>
              <a:satOff val="2413"/>
              <a:lumOff val="52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 8"/>
          <p:cNvGrpSpPr/>
          <p:nvPr/>
        </p:nvGrpSpPr>
        <p:grpSpPr>
          <a:xfrm>
            <a:off x="-168987" y="2592355"/>
            <a:ext cx="1239473" cy="743684"/>
            <a:chOff x="3764" y="248434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37" name="Rounded Rectangle 136"/>
            <p:cNvSpPr/>
            <p:nvPr/>
          </p:nvSpPr>
          <p:spPr>
            <a:xfrm>
              <a:off x="3764" y="248434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584346"/>
                <a:satOff val="2342"/>
                <a:lumOff val="508"/>
                <a:alphaOff val="0"/>
              </a:schemeClr>
            </a:fillRef>
            <a:effectRef idx="1">
              <a:schemeClr val="accent5">
                <a:hueOff val="-584346"/>
                <a:satOff val="2342"/>
                <a:lumOff val="50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8" name="Rounded Rectangle 11"/>
            <p:cNvSpPr/>
            <p:nvPr/>
          </p:nvSpPr>
          <p:spPr>
            <a:xfrm>
              <a:off x="25546" y="250612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33- مدل رايت 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81192" y="4113061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03080"/>
              <a:satOff val="3619"/>
              <a:lumOff val="784"/>
              <a:alphaOff val="0"/>
            </a:schemeClr>
          </a:fillRef>
          <a:effectRef idx="1">
            <a:schemeClr val="accent5">
              <a:hueOff val="-903080"/>
              <a:satOff val="3619"/>
              <a:lumOff val="78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/>
          <p:cNvGrpSpPr/>
          <p:nvPr/>
        </p:nvGrpSpPr>
        <p:grpSpPr>
          <a:xfrm>
            <a:off x="-168987" y="3521960"/>
            <a:ext cx="1239473" cy="743684"/>
            <a:chOff x="3764" y="3413948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35" name="Rounded Rectangle 134"/>
            <p:cNvSpPr/>
            <p:nvPr/>
          </p:nvSpPr>
          <p:spPr>
            <a:xfrm>
              <a:off x="3764" y="3413948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876518"/>
                <a:satOff val="3513"/>
                <a:lumOff val="761"/>
                <a:alphaOff val="0"/>
              </a:schemeClr>
            </a:fillRef>
            <a:effectRef idx="1">
              <a:schemeClr val="accent5">
                <a:hueOff val="-876518"/>
                <a:satOff val="3513"/>
                <a:lumOff val="761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6" name="Rounded Rectangle 14"/>
            <p:cNvSpPr/>
            <p:nvPr/>
          </p:nvSpPr>
          <p:spPr>
            <a:xfrm>
              <a:off x="25546" y="3435730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32- مدل آندروز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 rot="5400000">
            <a:off x="-381192" y="5042667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1204106"/>
              <a:satOff val="4826"/>
              <a:lumOff val="1046"/>
              <a:alphaOff val="0"/>
            </a:schemeClr>
          </a:fillRef>
          <a:effectRef idx="1">
            <a:schemeClr val="accent5">
              <a:hueOff val="-1204106"/>
              <a:satOff val="4826"/>
              <a:lumOff val="104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/>
          <p:cNvGrpSpPr/>
          <p:nvPr/>
        </p:nvGrpSpPr>
        <p:grpSpPr>
          <a:xfrm>
            <a:off x="-168987" y="4451565"/>
            <a:ext cx="1239473" cy="743684"/>
            <a:chOff x="3764" y="434355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33" name="Rounded Rectangle 132"/>
            <p:cNvSpPr/>
            <p:nvPr/>
          </p:nvSpPr>
          <p:spPr>
            <a:xfrm>
              <a:off x="3764" y="434355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168691"/>
                <a:satOff val="4684"/>
                <a:lumOff val="1015"/>
                <a:alphaOff val="0"/>
              </a:schemeClr>
            </a:fillRef>
            <a:effectRef idx="1">
              <a:schemeClr val="accent5">
                <a:hueOff val="-1168691"/>
                <a:satOff val="4684"/>
                <a:lumOff val="101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4" name="Rounded Rectangle 17"/>
            <p:cNvSpPr/>
            <p:nvPr/>
          </p:nvSpPr>
          <p:spPr>
            <a:xfrm>
              <a:off x="25546" y="436533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31- مدل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83610" y="5507469"/>
            <a:ext cx="1643797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1505133"/>
              <a:satOff val="6032"/>
              <a:lumOff val="1307"/>
              <a:alphaOff val="0"/>
            </a:schemeClr>
          </a:fillRef>
          <a:effectRef idx="1">
            <a:schemeClr val="accent5">
              <a:hueOff val="-1505133"/>
              <a:satOff val="6032"/>
              <a:lumOff val="13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Group 14"/>
          <p:cNvGrpSpPr/>
          <p:nvPr/>
        </p:nvGrpSpPr>
        <p:grpSpPr>
          <a:xfrm>
            <a:off x="-168987" y="5381171"/>
            <a:ext cx="1239473" cy="743684"/>
            <a:chOff x="3764" y="5273159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31" name="Rounded Rectangle 130"/>
            <p:cNvSpPr/>
            <p:nvPr/>
          </p:nvSpPr>
          <p:spPr>
            <a:xfrm>
              <a:off x="3764" y="5273159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460864"/>
                <a:satOff val="5855"/>
                <a:lumOff val="1269"/>
                <a:alphaOff val="0"/>
              </a:schemeClr>
            </a:fillRef>
            <a:effectRef idx="1">
              <a:schemeClr val="accent5">
                <a:hueOff val="-1460864"/>
                <a:satOff val="5855"/>
                <a:lumOff val="126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2" name="Rounded Rectangle 20"/>
            <p:cNvSpPr/>
            <p:nvPr/>
          </p:nvSpPr>
          <p:spPr>
            <a:xfrm>
              <a:off x="25546" y="5294941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30- ديويد هانگر</a:t>
              </a:r>
              <a:endParaRPr lang="en-US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 rot="16200000">
            <a:off x="1267308" y="5042667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1806159"/>
              <a:satOff val="7238"/>
              <a:lumOff val="1569"/>
              <a:alphaOff val="0"/>
            </a:schemeClr>
          </a:fillRef>
          <a:effectRef idx="1">
            <a:schemeClr val="accent5">
              <a:hueOff val="-1806159"/>
              <a:satOff val="7238"/>
              <a:lumOff val="156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oup 16"/>
          <p:cNvGrpSpPr/>
          <p:nvPr/>
        </p:nvGrpSpPr>
        <p:grpSpPr>
          <a:xfrm>
            <a:off x="1479513" y="5381171"/>
            <a:ext cx="1239473" cy="743684"/>
            <a:chOff x="1652264" y="5273159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29" name="Rounded Rectangle 128"/>
            <p:cNvSpPr/>
            <p:nvPr/>
          </p:nvSpPr>
          <p:spPr>
            <a:xfrm>
              <a:off x="1652264" y="5273159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753037"/>
                <a:satOff val="7025"/>
                <a:lumOff val="1523"/>
                <a:alphaOff val="0"/>
              </a:schemeClr>
            </a:fillRef>
            <a:effectRef idx="1">
              <a:schemeClr val="accent5">
                <a:hueOff val="-1753037"/>
                <a:satOff val="7025"/>
                <a:lumOff val="152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0" name="Rounded Rectangle 23"/>
            <p:cNvSpPr/>
            <p:nvPr/>
          </p:nvSpPr>
          <p:spPr>
            <a:xfrm>
              <a:off x="1674046" y="5294941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29- کلنيف هومن وديويد آش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 rot="16200000">
            <a:off x="1267308" y="4113061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2107186"/>
              <a:satOff val="8445"/>
              <a:lumOff val="1830"/>
              <a:alphaOff val="0"/>
            </a:schemeClr>
          </a:fillRef>
          <a:effectRef idx="1">
            <a:schemeClr val="accent5">
              <a:hueOff val="-2107186"/>
              <a:satOff val="8445"/>
              <a:lumOff val="183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Group 18"/>
          <p:cNvGrpSpPr/>
          <p:nvPr/>
        </p:nvGrpSpPr>
        <p:grpSpPr>
          <a:xfrm>
            <a:off x="1479513" y="4451565"/>
            <a:ext cx="1239473" cy="743684"/>
            <a:chOff x="1652264" y="434355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27" name="Rounded Rectangle 126"/>
            <p:cNvSpPr/>
            <p:nvPr/>
          </p:nvSpPr>
          <p:spPr>
            <a:xfrm>
              <a:off x="1652264" y="434355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2045210"/>
                <a:satOff val="8196"/>
                <a:lumOff val="1776"/>
                <a:alphaOff val="0"/>
              </a:schemeClr>
            </a:fillRef>
            <a:effectRef idx="1">
              <a:schemeClr val="accent5">
                <a:hueOff val="-2045210"/>
                <a:satOff val="8196"/>
                <a:lumOff val="177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8" name="Rounded Rectangle 26"/>
            <p:cNvSpPr/>
            <p:nvPr/>
          </p:nvSpPr>
          <p:spPr>
            <a:xfrm>
              <a:off x="1674046" y="436533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28- هرينگتون برايس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 rot="16200000">
            <a:off x="1267308" y="3183456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2408213"/>
              <a:satOff val="9651"/>
              <a:lumOff val="2092"/>
              <a:alphaOff val="0"/>
            </a:schemeClr>
          </a:fillRef>
          <a:effectRef idx="1">
            <a:schemeClr val="accent5">
              <a:hueOff val="-2408213"/>
              <a:satOff val="9651"/>
              <a:lumOff val="209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" name="Group 20"/>
          <p:cNvGrpSpPr/>
          <p:nvPr/>
        </p:nvGrpSpPr>
        <p:grpSpPr>
          <a:xfrm>
            <a:off x="1479513" y="3521960"/>
            <a:ext cx="1239473" cy="743684"/>
            <a:chOff x="1652264" y="3413948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25" name="Rounded Rectangle 124"/>
            <p:cNvSpPr/>
            <p:nvPr/>
          </p:nvSpPr>
          <p:spPr>
            <a:xfrm>
              <a:off x="1652264" y="3413948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2337383"/>
                <a:satOff val="9367"/>
                <a:lumOff val="2030"/>
                <a:alphaOff val="0"/>
              </a:schemeClr>
            </a:fillRef>
            <a:effectRef idx="1">
              <a:schemeClr val="accent5">
                <a:hueOff val="-2337383"/>
                <a:satOff val="9367"/>
                <a:lumOff val="203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6" name="Rounded Rectangle 29"/>
            <p:cNvSpPr/>
            <p:nvPr/>
          </p:nvSpPr>
          <p:spPr>
            <a:xfrm>
              <a:off x="1674046" y="3435730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27- مدل آرنو جادسون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 rot="16200000">
            <a:off x="1267308" y="2253850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2709239"/>
              <a:satOff val="10858"/>
              <a:lumOff val="2353"/>
              <a:alphaOff val="0"/>
            </a:schemeClr>
          </a:fillRef>
          <a:effectRef idx="1">
            <a:schemeClr val="accent5">
              <a:hueOff val="-2709239"/>
              <a:satOff val="10858"/>
              <a:lumOff val="235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oup 22"/>
          <p:cNvGrpSpPr/>
          <p:nvPr/>
        </p:nvGrpSpPr>
        <p:grpSpPr>
          <a:xfrm>
            <a:off x="1479513" y="2592355"/>
            <a:ext cx="1239473" cy="743684"/>
            <a:chOff x="1652264" y="248434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23" name="Rounded Rectangle 122"/>
            <p:cNvSpPr/>
            <p:nvPr/>
          </p:nvSpPr>
          <p:spPr>
            <a:xfrm>
              <a:off x="1652264" y="248434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2629556"/>
                <a:satOff val="10538"/>
                <a:lumOff val="2284"/>
                <a:alphaOff val="0"/>
              </a:schemeClr>
            </a:fillRef>
            <a:effectRef idx="1">
              <a:schemeClr val="accent5">
                <a:hueOff val="-2629556"/>
                <a:satOff val="10538"/>
                <a:lumOff val="228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4" name="Rounded Rectangle 32"/>
            <p:cNvSpPr/>
            <p:nvPr/>
          </p:nvSpPr>
          <p:spPr>
            <a:xfrm>
              <a:off x="1674046" y="250612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26- مدل چاک راوارثي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 rot="16200000">
            <a:off x="1267308" y="1324245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3010266"/>
              <a:satOff val="12064"/>
              <a:lumOff val="2615"/>
              <a:alphaOff val="0"/>
            </a:schemeClr>
          </a:fillRef>
          <a:effectRef idx="1">
            <a:schemeClr val="accent5">
              <a:hueOff val="-3010266"/>
              <a:satOff val="12064"/>
              <a:lumOff val="261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5" name="Group 24"/>
          <p:cNvGrpSpPr/>
          <p:nvPr/>
        </p:nvGrpSpPr>
        <p:grpSpPr>
          <a:xfrm>
            <a:off x="1479513" y="1662749"/>
            <a:ext cx="1239473" cy="743684"/>
            <a:chOff x="1652264" y="1554737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21" name="Rounded Rectangle 120"/>
            <p:cNvSpPr/>
            <p:nvPr/>
          </p:nvSpPr>
          <p:spPr>
            <a:xfrm>
              <a:off x="1652264" y="1554737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2921728"/>
                <a:satOff val="11709"/>
                <a:lumOff val="2538"/>
                <a:alphaOff val="0"/>
              </a:schemeClr>
            </a:fillRef>
            <a:effectRef idx="1">
              <a:schemeClr val="accent5">
                <a:hueOff val="-2921728"/>
                <a:satOff val="11709"/>
                <a:lumOff val="253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2" name="Rounded Rectangle 35"/>
            <p:cNvSpPr/>
            <p:nvPr/>
          </p:nvSpPr>
          <p:spPr>
            <a:xfrm>
              <a:off x="1674046" y="1576519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25- مدل هيلد جونز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1732110" y="859442"/>
            <a:ext cx="1643797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3311292"/>
              <a:satOff val="13270"/>
              <a:lumOff val="2876"/>
              <a:alphaOff val="0"/>
            </a:schemeClr>
          </a:fillRef>
          <a:effectRef idx="1">
            <a:schemeClr val="accent5">
              <a:hueOff val="-3311292"/>
              <a:satOff val="13270"/>
              <a:lumOff val="287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7" name="Group 26"/>
          <p:cNvGrpSpPr/>
          <p:nvPr/>
        </p:nvGrpSpPr>
        <p:grpSpPr>
          <a:xfrm>
            <a:off x="1479513" y="733144"/>
            <a:ext cx="1239473" cy="743684"/>
            <a:chOff x="1652264" y="625132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19" name="Rounded Rectangle 118"/>
            <p:cNvSpPr/>
            <p:nvPr/>
          </p:nvSpPr>
          <p:spPr>
            <a:xfrm>
              <a:off x="1652264" y="625132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213901"/>
                <a:satOff val="12880"/>
                <a:lumOff val="2791"/>
                <a:alphaOff val="0"/>
              </a:schemeClr>
            </a:fillRef>
            <a:effectRef idx="1">
              <a:schemeClr val="accent5">
                <a:hueOff val="-3213901"/>
                <a:satOff val="12880"/>
                <a:lumOff val="2791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0" name="Rounded Rectangle 38"/>
            <p:cNvSpPr/>
            <p:nvPr/>
          </p:nvSpPr>
          <p:spPr>
            <a:xfrm>
              <a:off x="1674046" y="646914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latin typeface="Arial" charset="0"/>
                  <a:cs typeface="B Koodak" pitchFamily="2" charset="-78"/>
                </a:rPr>
                <a:t>24- مدل فرضيه اي براي سازمانهاي جديد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 rot="5400000">
            <a:off x="2915808" y="1324245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3612319"/>
              <a:satOff val="14477"/>
              <a:lumOff val="3137"/>
              <a:alphaOff val="0"/>
            </a:schemeClr>
          </a:fillRef>
          <a:effectRef idx="1">
            <a:schemeClr val="accent5">
              <a:hueOff val="-3612319"/>
              <a:satOff val="14477"/>
              <a:lumOff val="313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9" name="Group 28"/>
          <p:cNvGrpSpPr/>
          <p:nvPr/>
        </p:nvGrpSpPr>
        <p:grpSpPr>
          <a:xfrm>
            <a:off x="3128014" y="733144"/>
            <a:ext cx="1239473" cy="743684"/>
            <a:chOff x="3300765" y="625132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17" name="Rounded Rectangle 116"/>
            <p:cNvSpPr/>
            <p:nvPr/>
          </p:nvSpPr>
          <p:spPr>
            <a:xfrm>
              <a:off x="3300765" y="625132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506074"/>
                <a:satOff val="14051"/>
                <a:lumOff val="3045"/>
                <a:alphaOff val="0"/>
              </a:schemeClr>
            </a:fillRef>
            <a:effectRef idx="1">
              <a:schemeClr val="accent5">
                <a:hueOff val="-3506074"/>
                <a:satOff val="14051"/>
                <a:lumOff val="304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8" name="Rounded Rectangle 41"/>
            <p:cNvSpPr/>
            <p:nvPr/>
          </p:nvSpPr>
          <p:spPr>
            <a:xfrm>
              <a:off x="3322547" y="646914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23- ساموئل سيرتو و پائول پيتر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 rot="5400000">
            <a:off x="2915808" y="2253850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3913345"/>
              <a:satOff val="15683"/>
              <a:lumOff val="3399"/>
              <a:alphaOff val="0"/>
            </a:schemeClr>
          </a:fillRef>
          <a:effectRef idx="1">
            <a:schemeClr val="accent5">
              <a:hueOff val="-3913345"/>
              <a:satOff val="15683"/>
              <a:lumOff val="33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1" name="Group 30"/>
          <p:cNvGrpSpPr/>
          <p:nvPr/>
        </p:nvGrpSpPr>
        <p:grpSpPr>
          <a:xfrm>
            <a:off x="3128014" y="1662749"/>
            <a:ext cx="1239473" cy="743684"/>
            <a:chOff x="3300765" y="1554737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15" name="Rounded Rectangle 114"/>
            <p:cNvSpPr/>
            <p:nvPr/>
          </p:nvSpPr>
          <p:spPr>
            <a:xfrm>
              <a:off x="3300765" y="1554737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798247"/>
                <a:satOff val="15222"/>
                <a:lumOff val="3299"/>
                <a:alphaOff val="0"/>
              </a:schemeClr>
            </a:fillRef>
            <a:effectRef idx="1">
              <a:schemeClr val="accent5">
                <a:hueOff val="-3798247"/>
                <a:satOff val="15222"/>
                <a:lumOff val="329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6" name="Rounded Rectangle 44"/>
            <p:cNvSpPr/>
            <p:nvPr/>
          </p:nvSpPr>
          <p:spPr>
            <a:xfrm>
              <a:off x="3322547" y="1576519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22- ايکور انسوف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 rot="5400000">
            <a:off x="2915808" y="3183456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214372"/>
              <a:satOff val="16890"/>
              <a:lumOff val="3660"/>
              <a:alphaOff val="0"/>
            </a:schemeClr>
          </a:fillRef>
          <a:effectRef idx="1">
            <a:schemeClr val="accent5">
              <a:hueOff val="-4214372"/>
              <a:satOff val="16890"/>
              <a:lumOff val="366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3" name="Group 32"/>
          <p:cNvGrpSpPr/>
          <p:nvPr/>
        </p:nvGrpSpPr>
        <p:grpSpPr>
          <a:xfrm>
            <a:off x="3128014" y="2592355"/>
            <a:ext cx="1239473" cy="743684"/>
            <a:chOff x="3300765" y="248434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13" name="Rounded Rectangle 112"/>
            <p:cNvSpPr/>
            <p:nvPr/>
          </p:nvSpPr>
          <p:spPr>
            <a:xfrm>
              <a:off x="3300765" y="248434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4090420"/>
                <a:satOff val="16393"/>
                <a:lumOff val="3553"/>
                <a:alphaOff val="0"/>
              </a:schemeClr>
            </a:fillRef>
            <a:effectRef idx="1">
              <a:schemeClr val="accent5">
                <a:hueOff val="-4090420"/>
                <a:satOff val="16393"/>
                <a:lumOff val="355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4" name="Rounded Rectangle 47"/>
            <p:cNvSpPr/>
            <p:nvPr/>
          </p:nvSpPr>
          <p:spPr>
            <a:xfrm>
              <a:off x="3322547" y="250612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21- اينديانا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 rot="5400000">
            <a:off x="2915808" y="4113061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515398"/>
              <a:satOff val="18096"/>
              <a:lumOff val="3922"/>
              <a:alphaOff val="0"/>
            </a:schemeClr>
          </a:fillRef>
          <a:effectRef idx="1">
            <a:schemeClr val="accent5">
              <a:hueOff val="-4515398"/>
              <a:satOff val="18096"/>
              <a:lumOff val="392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5" name="Group 34"/>
          <p:cNvGrpSpPr/>
          <p:nvPr/>
        </p:nvGrpSpPr>
        <p:grpSpPr>
          <a:xfrm>
            <a:off x="3128014" y="3521960"/>
            <a:ext cx="1239473" cy="743684"/>
            <a:chOff x="3300765" y="3413948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11" name="Rounded Rectangle 110"/>
            <p:cNvSpPr/>
            <p:nvPr/>
          </p:nvSpPr>
          <p:spPr>
            <a:xfrm>
              <a:off x="3300765" y="3413948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4382592"/>
                <a:satOff val="17564"/>
                <a:lumOff val="3806"/>
                <a:alphaOff val="0"/>
              </a:schemeClr>
            </a:fillRef>
            <a:effectRef idx="1">
              <a:schemeClr val="accent5">
                <a:hueOff val="-4382592"/>
                <a:satOff val="17564"/>
                <a:lumOff val="380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2" name="Rounded Rectangle 50"/>
            <p:cNvSpPr/>
            <p:nvPr/>
          </p:nvSpPr>
          <p:spPr>
            <a:xfrm>
              <a:off x="3322547" y="3435730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20- نيروي دريايي آمريکا</a:t>
              </a:r>
              <a:endParaRPr lang="fa-IR" sz="1400" b="1" kern="1200" dirty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 rot="5400000">
            <a:off x="2915808" y="5042667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816425"/>
              <a:satOff val="19302"/>
              <a:lumOff val="4183"/>
              <a:alphaOff val="0"/>
            </a:schemeClr>
          </a:fillRef>
          <a:effectRef idx="1">
            <a:schemeClr val="accent5">
              <a:hueOff val="-4816425"/>
              <a:satOff val="19302"/>
              <a:lumOff val="418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7" name="Group 36"/>
          <p:cNvGrpSpPr/>
          <p:nvPr/>
        </p:nvGrpSpPr>
        <p:grpSpPr>
          <a:xfrm>
            <a:off x="3128014" y="4451565"/>
            <a:ext cx="1239473" cy="743684"/>
            <a:chOff x="3300765" y="434355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09" name="Rounded Rectangle 108"/>
            <p:cNvSpPr/>
            <p:nvPr/>
          </p:nvSpPr>
          <p:spPr>
            <a:xfrm>
              <a:off x="3300765" y="434355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4674765"/>
                <a:satOff val="18735"/>
                <a:lumOff val="4060"/>
                <a:alphaOff val="0"/>
              </a:schemeClr>
            </a:fillRef>
            <a:effectRef idx="1">
              <a:schemeClr val="accent5">
                <a:hueOff val="-4674765"/>
                <a:satOff val="18735"/>
                <a:lumOff val="406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0" name="Rounded Rectangle 53"/>
            <p:cNvSpPr/>
            <p:nvPr/>
          </p:nvSpPr>
          <p:spPr>
            <a:xfrm>
              <a:off x="3322547" y="436533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latin typeface="Arial" charset="0"/>
                  <a:cs typeface="B Koodak" pitchFamily="2" charset="-78"/>
                </a:rPr>
                <a:t>19- لويد ال بيراس</a:t>
              </a:r>
              <a:endParaRPr lang="fa-IR" sz="1400" b="1" kern="1200" dirty="0" smtClean="0">
                <a:latin typeface="Arial" charset="0"/>
                <a:cs typeface="B Koodak" pitchFamily="2" charset="-78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3380610" y="5507469"/>
            <a:ext cx="1643797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5117451"/>
              <a:satOff val="20509"/>
              <a:lumOff val="4445"/>
              <a:alphaOff val="0"/>
            </a:schemeClr>
          </a:fillRef>
          <a:effectRef idx="1">
            <a:schemeClr val="accent5">
              <a:hueOff val="-5117451"/>
              <a:satOff val="20509"/>
              <a:lumOff val="444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9" name="Group 38"/>
          <p:cNvGrpSpPr/>
          <p:nvPr/>
        </p:nvGrpSpPr>
        <p:grpSpPr>
          <a:xfrm>
            <a:off x="3128014" y="5381171"/>
            <a:ext cx="1239473" cy="743684"/>
            <a:chOff x="3300765" y="5273159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07" name="Rounded Rectangle 106"/>
            <p:cNvSpPr/>
            <p:nvPr/>
          </p:nvSpPr>
          <p:spPr>
            <a:xfrm>
              <a:off x="3300765" y="5273159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1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8" name="Rounded Rectangle 56"/>
            <p:cNvSpPr/>
            <p:nvPr/>
          </p:nvSpPr>
          <p:spPr>
            <a:xfrm>
              <a:off x="3322547" y="5294941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18- جان تامسون </a:t>
              </a:r>
              <a:endParaRPr lang="en-US" sz="1400" b="1" kern="1200" dirty="0"/>
            </a:p>
          </p:txBody>
        </p:sp>
      </p:grpSp>
      <p:sp>
        <p:nvSpPr>
          <p:cNvPr id="40" name="Rectangle 39"/>
          <p:cNvSpPr/>
          <p:nvPr/>
        </p:nvSpPr>
        <p:spPr>
          <a:xfrm rot="16200000">
            <a:off x="4564308" y="5042667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5418478"/>
              <a:satOff val="21715"/>
              <a:lumOff val="4706"/>
              <a:alphaOff val="0"/>
            </a:schemeClr>
          </a:fillRef>
          <a:effectRef idx="1">
            <a:schemeClr val="accent5">
              <a:hueOff val="-5418478"/>
              <a:satOff val="21715"/>
              <a:lumOff val="470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1" name="Group 40"/>
          <p:cNvGrpSpPr/>
          <p:nvPr/>
        </p:nvGrpSpPr>
        <p:grpSpPr>
          <a:xfrm>
            <a:off x="4776514" y="5381171"/>
            <a:ext cx="1239473" cy="743684"/>
            <a:chOff x="4949265" y="5273159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05" name="Rounded Rectangle 104"/>
            <p:cNvSpPr/>
            <p:nvPr/>
          </p:nvSpPr>
          <p:spPr>
            <a:xfrm>
              <a:off x="4949265" y="5273159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5259111"/>
                <a:satOff val="21076"/>
                <a:lumOff val="4568"/>
                <a:alphaOff val="0"/>
              </a:schemeClr>
            </a:fillRef>
            <a:effectRef idx="1">
              <a:schemeClr val="accent5">
                <a:hueOff val="-5259111"/>
                <a:satOff val="21076"/>
                <a:lumOff val="456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6" name="Rounded Rectangle 59"/>
            <p:cNvSpPr/>
            <p:nvPr/>
          </p:nvSpPr>
          <p:spPr>
            <a:xfrm>
              <a:off x="4971047" y="5294941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17- ديسون وبراين </a:t>
              </a:r>
              <a:r>
                <a:rPr lang="ar-SA" sz="1400" b="1" kern="1200" dirty="0" smtClean="0">
                  <a:cs typeface="B Koodak" pitchFamily="2" charset="-78"/>
                </a:rPr>
                <a:t>–</a:t>
              </a:r>
              <a:r>
                <a:rPr lang="fa-IR" sz="1400" b="1" kern="1200" dirty="0" smtClean="0">
                  <a:cs typeface="B Koodak" pitchFamily="2" charset="-78"/>
                </a:rPr>
                <a:t> موسسه آموزشي امام</a:t>
              </a:r>
              <a:endParaRPr lang="en-US" sz="1400" b="1" kern="1200" dirty="0"/>
            </a:p>
          </p:txBody>
        </p:sp>
      </p:grpSp>
      <p:sp>
        <p:nvSpPr>
          <p:cNvPr id="42" name="Rectangle 41"/>
          <p:cNvSpPr/>
          <p:nvPr/>
        </p:nvSpPr>
        <p:spPr>
          <a:xfrm rot="16200000">
            <a:off x="4564308" y="4113061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5719504"/>
              <a:satOff val="22921"/>
              <a:lumOff val="4968"/>
              <a:alphaOff val="0"/>
            </a:schemeClr>
          </a:fillRef>
          <a:effectRef idx="1">
            <a:schemeClr val="accent5">
              <a:hueOff val="-5719504"/>
              <a:satOff val="22921"/>
              <a:lumOff val="496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3" name="Group 42"/>
          <p:cNvGrpSpPr/>
          <p:nvPr/>
        </p:nvGrpSpPr>
        <p:grpSpPr>
          <a:xfrm>
            <a:off x="4776514" y="4451565"/>
            <a:ext cx="1239473" cy="743684"/>
            <a:chOff x="4949265" y="434355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03" name="Rounded Rectangle 102"/>
            <p:cNvSpPr/>
            <p:nvPr/>
          </p:nvSpPr>
          <p:spPr>
            <a:xfrm>
              <a:off x="4949265" y="434355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5551284"/>
                <a:satOff val="22247"/>
                <a:lumOff val="4822"/>
                <a:alphaOff val="0"/>
              </a:schemeClr>
            </a:fillRef>
            <a:effectRef idx="1">
              <a:schemeClr val="accent5">
                <a:hueOff val="-5551284"/>
                <a:satOff val="22247"/>
                <a:lumOff val="4822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4" name="Rounded Rectangle 62"/>
            <p:cNvSpPr/>
            <p:nvPr/>
          </p:nvSpPr>
          <p:spPr>
            <a:xfrm>
              <a:off x="4971047" y="436533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smtClean="0">
                  <a:cs typeface="B Koodak" pitchFamily="2" charset="-78"/>
                </a:rPr>
                <a:t>16- جان ام برايسون</a:t>
              </a:r>
              <a:endParaRPr lang="fa-IR" sz="1400" b="1" kern="1200" dirty="0" smtClean="0">
                <a:cs typeface="B Koodak" pitchFamily="2" charset="-78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 rot="16200000">
            <a:off x="4564308" y="3183456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020531"/>
              <a:satOff val="24128"/>
              <a:lumOff val="5229"/>
              <a:alphaOff val="0"/>
            </a:schemeClr>
          </a:fillRef>
          <a:effectRef idx="1">
            <a:schemeClr val="accent5">
              <a:hueOff val="-6020531"/>
              <a:satOff val="24128"/>
              <a:lumOff val="522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5" name="Group 44"/>
          <p:cNvGrpSpPr/>
          <p:nvPr/>
        </p:nvGrpSpPr>
        <p:grpSpPr>
          <a:xfrm>
            <a:off x="4776514" y="3521960"/>
            <a:ext cx="1239473" cy="743684"/>
            <a:chOff x="4949265" y="3413948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101" name="Rounded Rectangle 100"/>
            <p:cNvSpPr/>
            <p:nvPr/>
          </p:nvSpPr>
          <p:spPr>
            <a:xfrm>
              <a:off x="4949265" y="3413948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5843457"/>
                <a:satOff val="23418"/>
                <a:lumOff val="5075"/>
                <a:alphaOff val="0"/>
              </a:schemeClr>
            </a:fillRef>
            <a:effectRef idx="1">
              <a:schemeClr val="accent5">
                <a:hueOff val="-5843457"/>
                <a:satOff val="23418"/>
                <a:lumOff val="507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2" name="Rounded Rectangle 65"/>
            <p:cNvSpPr/>
            <p:nvPr/>
          </p:nvSpPr>
          <p:spPr>
            <a:xfrm>
              <a:off x="4971047" y="3435730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15- گلوئيک</a:t>
              </a:r>
              <a:endParaRPr lang="en-US" sz="1400" b="1" kern="1200" dirty="0"/>
            </a:p>
          </p:txBody>
        </p:sp>
      </p:grpSp>
      <p:sp>
        <p:nvSpPr>
          <p:cNvPr id="46" name="Rectangle 45"/>
          <p:cNvSpPr/>
          <p:nvPr/>
        </p:nvSpPr>
        <p:spPr>
          <a:xfrm rot="16200000">
            <a:off x="4564308" y="2253850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321557"/>
              <a:satOff val="25334"/>
              <a:lumOff val="5491"/>
              <a:alphaOff val="0"/>
            </a:schemeClr>
          </a:fillRef>
          <a:effectRef idx="1">
            <a:schemeClr val="accent5">
              <a:hueOff val="-6321557"/>
              <a:satOff val="25334"/>
              <a:lumOff val="5491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7" name="Group 46"/>
          <p:cNvGrpSpPr/>
          <p:nvPr/>
        </p:nvGrpSpPr>
        <p:grpSpPr>
          <a:xfrm>
            <a:off x="4776514" y="2592355"/>
            <a:ext cx="1239473" cy="743684"/>
            <a:chOff x="4949265" y="248434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99" name="Rounded Rectangle 98"/>
            <p:cNvSpPr/>
            <p:nvPr/>
          </p:nvSpPr>
          <p:spPr>
            <a:xfrm>
              <a:off x="4949265" y="248434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6135629"/>
                <a:satOff val="24589"/>
                <a:lumOff val="5329"/>
                <a:alphaOff val="0"/>
              </a:schemeClr>
            </a:fillRef>
            <a:effectRef idx="1">
              <a:schemeClr val="accent5">
                <a:hueOff val="-6135629"/>
                <a:satOff val="24589"/>
                <a:lumOff val="532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0" name="Rounded Rectangle 68"/>
            <p:cNvSpPr/>
            <p:nvPr/>
          </p:nvSpPr>
          <p:spPr>
            <a:xfrm>
              <a:off x="4971047" y="250612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14</a:t>
              </a:r>
              <a:r>
                <a:rPr lang="en-US" sz="1400" b="1" kern="1200" dirty="0" smtClean="0">
                  <a:cs typeface="B Koodak" pitchFamily="2" charset="-78"/>
                </a:rPr>
                <a:t>-MIM</a:t>
              </a:r>
              <a:endParaRPr lang="en-US" sz="1400" b="1" kern="1200" dirty="0"/>
            </a:p>
          </p:txBody>
        </p:sp>
      </p:grpSp>
      <p:sp>
        <p:nvSpPr>
          <p:cNvPr id="48" name="Rectangle 47"/>
          <p:cNvSpPr/>
          <p:nvPr/>
        </p:nvSpPr>
        <p:spPr>
          <a:xfrm rot="16200000">
            <a:off x="4564308" y="1324245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622584"/>
              <a:satOff val="26541"/>
              <a:lumOff val="5752"/>
              <a:alphaOff val="0"/>
            </a:schemeClr>
          </a:fillRef>
          <a:effectRef idx="1">
            <a:schemeClr val="accent5">
              <a:hueOff val="-6622584"/>
              <a:satOff val="26541"/>
              <a:lumOff val="575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9" name="Group 48"/>
          <p:cNvGrpSpPr/>
          <p:nvPr/>
        </p:nvGrpSpPr>
        <p:grpSpPr>
          <a:xfrm>
            <a:off x="4776514" y="1662749"/>
            <a:ext cx="1239473" cy="743684"/>
            <a:chOff x="4949265" y="1554737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97" name="Rounded Rectangle 96"/>
            <p:cNvSpPr/>
            <p:nvPr/>
          </p:nvSpPr>
          <p:spPr>
            <a:xfrm>
              <a:off x="4949265" y="1554737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6427803"/>
                <a:satOff val="25760"/>
                <a:lumOff val="5583"/>
                <a:alphaOff val="0"/>
              </a:schemeClr>
            </a:fillRef>
            <a:effectRef idx="1">
              <a:schemeClr val="accent5">
                <a:hueOff val="-6427803"/>
                <a:satOff val="25760"/>
                <a:lumOff val="558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8" name="Rounded Rectangle 71"/>
            <p:cNvSpPr/>
            <p:nvPr/>
          </p:nvSpPr>
          <p:spPr>
            <a:xfrm>
              <a:off x="4971047" y="1576519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13 </a:t>
              </a:r>
              <a:r>
                <a:rPr lang="en-US" sz="1400" b="1" kern="1200" dirty="0" smtClean="0">
                  <a:cs typeface="B Koodak" pitchFamily="2" charset="-78"/>
                </a:rPr>
                <a:t>-APO</a:t>
              </a:r>
              <a:endParaRPr lang="en-US" sz="1400" b="1" kern="1200" dirty="0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029111" y="859442"/>
            <a:ext cx="1643797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923611"/>
              <a:satOff val="27747"/>
              <a:lumOff val="6013"/>
              <a:alphaOff val="0"/>
            </a:schemeClr>
          </a:fillRef>
          <a:effectRef idx="1">
            <a:schemeClr val="accent5">
              <a:hueOff val="-6923611"/>
              <a:satOff val="27747"/>
              <a:lumOff val="601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1" name="Group 50"/>
          <p:cNvGrpSpPr/>
          <p:nvPr/>
        </p:nvGrpSpPr>
        <p:grpSpPr>
          <a:xfrm>
            <a:off x="4776514" y="733144"/>
            <a:ext cx="1239473" cy="743684"/>
            <a:chOff x="4949265" y="625132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95" name="Rounded Rectangle 94"/>
            <p:cNvSpPr/>
            <p:nvPr/>
          </p:nvSpPr>
          <p:spPr>
            <a:xfrm>
              <a:off x="4949265" y="625132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6719975"/>
                <a:satOff val="26931"/>
                <a:lumOff val="5837"/>
                <a:alphaOff val="0"/>
              </a:schemeClr>
            </a:fillRef>
            <a:effectRef idx="1">
              <a:schemeClr val="accent5">
                <a:hueOff val="-6719975"/>
                <a:satOff val="26931"/>
                <a:lumOff val="5837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6" name="Rounded Rectangle 74"/>
            <p:cNvSpPr/>
            <p:nvPr/>
          </p:nvSpPr>
          <p:spPr>
            <a:xfrm>
              <a:off x="4971047" y="646914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12- مدلي از اينترنت</a:t>
              </a:r>
              <a:endParaRPr lang="en-US" sz="1400" b="1" kern="1200" dirty="0"/>
            </a:p>
          </p:txBody>
        </p:sp>
      </p:grpSp>
      <p:sp>
        <p:nvSpPr>
          <p:cNvPr id="52" name="Rectangle 51"/>
          <p:cNvSpPr/>
          <p:nvPr/>
        </p:nvSpPr>
        <p:spPr>
          <a:xfrm rot="5400000">
            <a:off x="6212808" y="1324245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7224638"/>
              <a:satOff val="28953"/>
              <a:lumOff val="6275"/>
              <a:alphaOff val="0"/>
            </a:schemeClr>
          </a:fillRef>
          <a:effectRef idx="1">
            <a:schemeClr val="accent5">
              <a:hueOff val="-7224638"/>
              <a:satOff val="28953"/>
              <a:lumOff val="627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3" name="Group 52"/>
          <p:cNvGrpSpPr/>
          <p:nvPr/>
        </p:nvGrpSpPr>
        <p:grpSpPr>
          <a:xfrm>
            <a:off x="6425014" y="733144"/>
            <a:ext cx="1239473" cy="743684"/>
            <a:chOff x="6597765" y="625132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93" name="Rounded Rectangle 92"/>
            <p:cNvSpPr/>
            <p:nvPr/>
          </p:nvSpPr>
          <p:spPr>
            <a:xfrm>
              <a:off x="6597765" y="625132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7012148"/>
                <a:satOff val="28102"/>
                <a:lumOff val="6090"/>
                <a:alphaOff val="0"/>
              </a:schemeClr>
            </a:fillRef>
            <a:effectRef idx="1">
              <a:schemeClr val="accent5">
                <a:hueOff val="-7012148"/>
                <a:satOff val="28102"/>
                <a:lumOff val="609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4" name="Rounded Rectangle 77"/>
            <p:cNvSpPr/>
            <p:nvPr/>
          </p:nvSpPr>
          <p:spPr>
            <a:xfrm>
              <a:off x="6619547" y="646914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11- دکتر يزدان پناه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 rot="5400000">
            <a:off x="6212808" y="2253850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7525664"/>
              <a:satOff val="30160"/>
              <a:lumOff val="6536"/>
              <a:alphaOff val="0"/>
            </a:schemeClr>
          </a:fillRef>
          <a:effectRef idx="1">
            <a:schemeClr val="accent5">
              <a:hueOff val="-7525664"/>
              <a:satOff val="30160"/>
              <a:lumOff val="653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5" name="Group 54"/>
          <p:cNvGrpSpPr/>
          <p:nvPr/>
        </p:nvGrpSpPr>
        <p:grpSpPr>
          <a:xfrm>
            <a:off x="6425014" y="1662749"/>
            <a:ext cx="1239473" cy="743684"/>
            <a:chOff x="6597765" y="1554737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91" name="Rounded Rectangle 90"/>
            <p:cNvSpPr/>
            <p:nvPr/>
          </p:nvSpPr>
          <p:spPr>
            <a:xfrm>
              <a:off x="6597765" y="1554737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7304321"/>
                <a:satOff val="29273"/>
                <a:lumOff val="6344"/>
                <a:alphaOff val="0"/>
              </a:schemeClr>
            </a:fillRef>
            <a:effectRef idx="1">
              <a:schemeClr val="accent5">
                <a:hueOff val="-7304321"/>
                <a:satOff val="29273"/>
                <a:lumOff val="634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2" name="Rounded Rectangle 80"/>
            <p:cNvSpPr/>
            <p:nvPr/>
          </p:nvSpPr>
          <p:spPr>
            <a:xfrm>
              <a:off x="6619547" y="1576519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10- احمد وند </a:t>
              </a:r>
              <a:endParaRPr lang="en-US" sz="1400" b="1" kern="1200" dirty="0"/>
            </a:p>
          </p:txBody>
        </p:sp>
      </p:grpSp>
      <p:sp>
        <p:nvSpPr>
          <p:cNvPr id="56" name="Rectangle 55"/>
          <p:cNvSpPr/>
          <p:nvPr/>
        </p:nvSpPr>
        <p:spPr>
          <a:xfrm rot="5400000">
            <a:off x="6212808" y="3183456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7826690"/>
              <a:satOff val="31366"/>
              <a:lumOff val="6798"/>
              <a:alphaOff val="0"/>
            </a:schemeClr>
          </a:fillRef>
          <a:effectRef idx="1">
            <a:schemeClr val="accent5">
              <a:hueOff val="-7826690"/>
              <a:satOff val="31366"/>
              <a:lumOff val="679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7" name="Group 56"/>
          <p:cNvGrpSpPr/>
          <p:nvPr/>
        </p:nvGrpSpPr>
        <p:grpSpPr>
          <a:xfrm>
            <a:off x="6425014" y="2592355"/>
            <a:ext cx="1239473" cy="743684"/>
            <a:chOff x="6597765" y="248434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89" name="Rounded Rectangle 88"/>
            <p:cNvSpPr/>
            <p:nvPr/>
          </p:nvSpPr>
          <p:spPr>
            <a:xfrm>
              <a:off x="6597765" y="248434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7596494"/>
                <a:satOff val="30444"/>
                <a:lumOff val="6598"/>
                <a:alphaOff val="0"/>
              </a:schemeClr>
            </a:fillRef>
            <a:effectRef idx="1">
              <a:schemeClr val="accent5">
                <a:hueOff val="-7596494"/>
                <a:satOff val="30444"/>
                <a:lumOff val="659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0" name="Rounded Rectangle 83"/>
            <p:cNvSpPr/>
            <p:nvPr/>
          </p:nvSpPr>
          <p:spPr>
            <a:xfrm>
              <a:off x="6619547" y="250612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9- علي احمدي</a:t>
              </a:r>
              <a:endParaRPr lang="en-US" sz="1400" b="1" kern="1200" dirty="0"/>
            </a:p>
          </p:txBody>
        </p:sp>
      </p:grpSp>
      <p:sp>
        <p:nvSpPr>
          <p:cNvPr id="58" name="Rectangle 57"/>
          <p:cNvSpPr/>
          <p:nvPr/>
        </p:nvSpPr>
        <p:spPr>
          <a:xfrm rot="5400000">
            <a:off x="6212808" y="4113061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8127717"/>
              <a:satOff val="32573"/>
              <a:lumOff val="7059"/>
              <a:alphaOff val="0"/>
            </a:schemeClr>
          </a:fillRef>
          <a:effectRef idx="1">
            <a:schemeClr val="accent5">
              <a:hueOff val="-8127717"/>
              <a:satOff val="32573"/>
              <a:lumOff val="705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9" name="Group 58"/>
          <p:cNvGrpSpPr/>
          <p:nvPr/>
        </p:nvGrpSpPr>
        <p:grpSpPr>
          <a:xfrm>
            <a:off x="6425014" y="3521960"/>
            <a:ext cx="1239473" cy="743684"/>
            <a:chOff x="6597765" y="3413948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87" name="Rounded Rectangle 86"/>
            <p:cNvSpPr/>
            <p:nvPr/>
          </p:nvSpPr>
          <p:spPr>
            <a:xfrm>
              <a:off x="6597765" y="3413948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7888666"/>
                <a:satOff val="31615"/>
                <a:lumOff val="6852"/>
                <a:alphaOff val="0"/>
              </a:schemeClr>
            </a:fillRef>
            <a:effectRef idx="1">
              <a:schemeClr val="accent5">
                <a:hueOff val="-7888666"/>
                <a:satOff val="31615"/>
                <a:lumOff val="6852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8" name="Rounded Rectangle 86"/>
            <p:cNvSpPr/>
            <p:nvPr/>
          </p:nvSpPr>
          <p:spPr>
            <a:xfrm>
              <a:off x="6619547" y="3435730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8- فرايند برنامه ريزي استراتژيک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 rot="5400000">
            <a:off x="6212808" y="5042667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8428744"/>
              <a:satOff val="33779"/>
              <a:lumOff val="7321"/>
              <a:alphaOff val="0"/>
            </a:schemeClr>
          </a:fillRef>
          <a:effectRef idx="1">
            <a:schemeClr val="accent5">
              <a:hueOff val="-8428744"/>
              <a:satOff val="33779"/>
              <a:lumOff val="7321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1" name="Group 60"/>
          <p:cNvGrpSpPr/>
          <p:nvPr/>
        </p:nvGrpSpPr>
        <p:grpSpPr>
          <a:xfrm>
            <a:off x="6425014" y="4451565"/>
            <a:ext cx="1239473" cy="743684"/>
            <a:chOff x="6597765" y="434355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85" name="Rounded Rectangle 84"/>
            <p:cNvSpPr/>
            <p:nvPr/>
          </p:nvSpPr>
          <p:spPr>
            <a:xfrm>
              <a:off x="6597765" y="434355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8180839"/>
                <a:satOff val="32786"/>
                <a:lumOff val="7105"/>
                <a:alphaOff val="0"/>
              </a:schemeClr>
            </a:fillRef>
            <a:effectRef idx="1">
              <a:schemeClr val="accent5">
                <a:hueOff val="-8180839"/>
                <a:satOff val="32786"/>
                <a:lumOff val="710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6" name="Rounded Rectangle 89"/>
            <p:cNvSpPr/>
            <p:nvPr/>
          </p:nvSpPr>
          <p:spPr>
            <a:xfrm>
              <a:off x="6619547" y="436533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7-  فرايند عمومي</a:t>
              </a:r>
            </a:p>
          </p:txBody>
        </p:sp>
      </p:grpSp>
      <p:sp>
        <p:nvSpPr>
          <p:cNvPr id="62" name="Rectangle 61"/>
          <p:cNvSpPr/>
          <p:nvPr/>
        </p:nvSpPr>
        <p:spPr>
          <a:xfrm>
            <a:off x="6677611" y="5507469"/>
            <a:ext cx="1643797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8729770"/>
              <a:satOff val="34985"/>
              <a:lumOff val="7582"/>
              <a:alphaOff val="0"/>
            </a:schemeClr>
          </a:fillRef>
          <a:effectRef idx="1">
            <a:schemeClr val="accent5">
              <a:hueOff val="-8729770"/>
              <a:satOff val="34985"/>
              <a:lumOff val="758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3" name="Group 62"/>
          <p:cNvGrpSpPr/>
          <p:nvPr/>
        </p:nvGrpSpPr>
        <p:grpSpPr>
          <a:xfrm>
            <a:off x="6425014" y="5381171"/>
            <a:ext cx="1239473" cy="743684"/>
            <a:chOff x="6597765" y="5273159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83" name="Rounded Rectangle 82"/>
            <p:cNvSpPr/>
            <p:nvPr/>
          </p:nvSpPr>
          <p:spPr>
            <a:xfrm>
              <a:off x="6597765" y="5273159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8473012"/>
                <a:satOff val="33956"/>
                <a:lumOff val="7359"/>
                <a:alphaOff val="0"/>
              </a:schemeClr>
            </a:fillRef>
            <a:effectRef idx="1">
              <a:schemeClr val="accent5">
                <a:hueOff val="-8473012"/>
                <a:satOff val="33956"/>
                <a:lumOff val="735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4" name="Rounded Rectangle 92"/>
            <p:cNvSpPr/>
            <p:nvPr/>
          </p:nvSpPr>
          <p:spPr>
            <a:xfrm>
              <a:off x="6619547" y="5294941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6- هنري مينتز برگ</a:t>
              </a:r>
            </a:p>
          </p:txBody>
        </p:sp>
      </p:grpSp>
      <p:sp>
        <p:nvSpPr>
          <p:cNvPr id="64" name="Rectangle 63"/>
          <p:cNvSpPr/>
          <p:nvPr/>
        </p:nvSpPr>
        <p:spPr>
          <a:xfrm rot="16200000">
            <a:off x="7861308" y="5042667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030797"/>
              <a:satOff val="36192"/>
              <a:lumOff val="7844"/>
              <a:alphaOff val="0"/>
            </a:schemeClr>
          </a:fillRef>
          <a:effectRef idx="1">
            <a:schemeClr val="accent5">
              <a:hueOff val="-9030797"/>
              <a:satOff val="36192"/>
              <a:lumOff val="784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5" name="Group 64"/>
          <p:cNvGrpSpPr/>
          <p:nvPr/>
        </p:nvGrpSpPr>
        <p:grpSpPr>
          <a:xfrm>
            <a:off x="8073514" y="5381171"/>
            <a:ext cx="1239473" cy="743684"/>
            <a:chOff x="8246265" y="5273159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81" name="Rounded Rectangle 80"/>
            <p:cNvSpPr/>
            <p:nvPr/>
          </p:nvSpPr>
          <p:spPr>
            <a:xfrm>
              <a:off x="8246265" y="5273159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8765185"/>
                <a:satOff val="35127"/>
                <a:lumOff val="7613"/>
                <a:alphaOff val="0"/>
              </a:schemeClr>
            </a:fillRef>
            <a:effectRef idx="1">
              <a:schemeClr val="accent5">
                <a:hueOff val="-8765185"/>
                <a:satOff val="35127"/>
                <a:lumOff val="761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2" name="Rounded Rectangle 95"/>
            <p:cNvSpPr/>
            <p:nvPr/>
          </p:nvSpPr>
          <p:spPr>
            <a:xfrm>
              <a:off x="8268047" y="5294941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5- ديويد</a:t>
              </a:r>
            </a:p>
          </p:txBody>
        </p:sp>
      </p:grpSp>
      <p:sp>
        <p:nvSpPr>
          <p:cNvPr id="66" name="Rectangle 65"/>
          <p:cNvSpPr/>
          <p:nvPr/>
        </p:nvSpPr>
        <p:spPr>
          <a:xfrm rot="16200000">
            <a:off x="7861308" y="4113061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331823"/>
              <a:satOff val="37398"/>
              <a:lumOff val="8105"/>
              <a:alphaOff val="0"/>
            </a:schemeClr>
          </a:fillRef>
          <a:effectRef idx="1">
            <a:schemeClr val="accent5">
              <a:hueOff val="-9331823"/>
              <a:satOff val="37398"/>
              <a:lumOff val="810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7" name="Group 66"/>
          <p:cNvGrpSpPr/>
          <p:nvPr/>
        </p:nvGrpSpPr>
        <p:grpSpPr>
          <a:xfrm>
            <a:off x="8073514" y="4451565"/>
            <a:ext cx="1239473" cy="743684"/>
            <a:chOff x="8246265" y="434355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79" name="Rounded Rectangle 78"/>
            <p:cNvSpPr/>
            <p:nvPr/>
          </p:nvSpPr>
          <p:spPr>
            <a:xfrm>
              <a:off x="8246265" y="434355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9057358"/>
                <a:satOff val="36298"/>
                <a:lumOff val="7867"/>
                <a:alphaOff val="0"/>
              </a:schemeClr>
            </a:fillRef>
            <a:effectRef idx="1">
              <a:schemeClr val="accent5">
                <a:hueOff val="-9057358"/>
                <a:satOff val="36298"/>
                <a:lumOff val="7867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0" name="Rounded Rectangle 98"/>
            <p:cNvSpPr/>
            <p:nvPr/>
          </p:nvSpPr>
          <p:spPr>
            <a:xfrm>
              <a:off x="8268047" y="436533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4- دفت</a:t>
              </a:r>
              <a:endParaRPr lang="en-US" sz="1400" b="1" kern="1200" dirty="0"/>
            </a:p>
          </p:txBody>
        </p:sp>
      </p:grpSp>
      <p:sp>
        <p:nvSpPr>
          <p:cNvPr id="68" name="Rectangle 67"/>
          <p:cNvSpPr/>
          <p:nvPr/>
        </p:nvSpPr>
        <p:spPr>
          <a:xfrm rot="16200000">
            <a:off x="7861308" y="3183456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632850"/>
              <a:satOff val="38605"/>
              <a:lumOff val="8367"/>
              <a:alphaOff val="0"/>
            </a:schemeClr>
          </a:fillRef>
          <a:effectRef idx="1">
            <a:schemeClr val="accent5">
              <a:hueOff val="-9632850"/>
              <a:satOff val="38605"/>
              <a:lumOff val="836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9" name="Group 68"/>
          <p:cNvGrpSpPr/>
          <p:nvPr/>
        </p:nvGrpSpPr>
        <p:grpSpPr>
          <a:xfrm>
            <a:off x="8073514" y="3521960"/>
            <a:ext cx="1239473" cy="743684"/>
            <a:chOff x="8246265" y="3413948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77" name="Rounded Rectangle 76"/>
            <p:cNvSpPr/>
            <p:nvPr/>
          </p:nvSpPr>
          <p:spPr>
            <a:xfrm>
              <a:off x="8246265" y="3413948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9349531"/>
                <a:satOff val="37469"/>
                <a:lumOff val="8120"/>
                <a:alphaOff val="0"/>
              </a:schemeClr>
            </a:fillRef>
            <a:effectRef idx="1">
              <a:schemeClr val="accent5">
                <a:hueOff val="-9349531"/>
                <a:satOff val="37469"/>
                <a:lumOff val="812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8" name="Rounded Rectangle 101"/>
            <p:cNvSpPr/>
            <p:nvPr/>
          </p:nvSpPr>
          <p:spPr>
            <a:xfrm>
              <a:off x="8268047" y="3435730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3- پيرس ورابينسون</a:t>
              </a:r>
              <a:endParaRPr lang="en-US" sz="1400" b="1" kern="1200" dirty="0"/>
            </a:p>
          </p:txBody>
        </p:sp>
      </p:grpSp>
      <p:sp>
        <p:nvSpPr>
          <p:cNvPr id="70" name="Rectangle 69"/>
          <p:cNvSpPr/>
          <p:nvPr/>
        </p:nvSpPr>
        <p:spPr>
          <a:xfrm rot="16200000">
            <a:off x="7861308" y="2253850"/>
            <a:ext cx="924903" cy="111552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1" name="Group 70"/>
          <p:cNvGrpSpPr/>
          <p:nvPr/>
        </p:nvGrpSpPr>
        <p:grpSpPr>
          <a:xfrm>
            <a:off x="8073514" y="2592355"/>
            <a:ext cx="1239473" cy="743684"/>
            <a:chOff x="8246265" y="2484343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75" name="Rounded Rectangle 74"/>
            <p:cNvSpPr/>
            <p:nvPr/>
          </p:nvSpPr>
          <p:spPr>
            <a:xfrm>
              <a:off x="8246265" y="2484343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9641703"/>
                <a:satOff val="38640"/>
                <a:lumOff val="8374"/>
                <a:alphaOff val="0"/>
              </a:schemeClr>
            </a:fillRef>
            <a:effectRef idx="1">
              <a:schemeClr val="accent5">
                <a:hueOff val="-9641703"/>
                <a:satOff val="38640"/>
                <a:lumOff val="837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6" name="Rounded Rectangle 104"/>
            <p:cNvSpPr/>
            <p:nvPr/>
          </p:nvSpPr>
          <p:spPr>
            <a:xfrm>
              <a:off x="8268047" y="2506125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2- هاکس</a:t>
              </a:r>
              <a:endParaRPr lang="en-US" sz="1400" b="1" kern="12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073514" y="1662749"/>
            <a:ext cx="1239473" cy="743684"/>
            <a:chOff x="8246265" y="1554737"/>
            <a:chExt cx="1239473" cy="743684"/>
          </a:xfrm>
          <a:scene3d>
            <a:camera prst="orthographicFront"/>
            <a:lightRig rig="flat" dir="t"/>
          </a:scene3d>
        </p:grpSpPr>
        <p:sp>
          <p:nvSpPr>
            <p:cNvPr id="73" name="Rounded Rectangle 72"/>
            <p:cNvSpPr/>
            <p:nvPr/>
          </p:nvSpPr>
          <p:spPr>
            <a:xfrm>
              <a:off x="8246265" y="1554737"/>
              <a:ext cx="1239473" cy="74368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1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4" name="Rounded Rectangle 106"/>
            <p:cNvSpPr/>
            <p:nvPr/>
          </p:nvSpPr>
          <p:spPr>
            <a:xfrm>
              <a:off x="8268047" y="1576519"/>
              <a:ext cx="1195909" cy="700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b="1" kern="1200" dirty="0" smtClean="0">
                  <a:cs typeface="B Koodak" pitchFamily="2" charset="-78"/>
                </a:rPr>
                <a:t>1- ج ارجنتي </a:t>
              </a:r>
              <a:endParaRPr lang="en-US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736147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08275" y="5184775"/>
            <a:ext cx="51466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/>
            <a:r>
              <a:rPr lang="ar-SA" sz="2400" b="1">
                <a:latin typeface="Arial" charset="0"/>
                <a:cs typeface="B Nazanin" pitchFamily="2" charset="-78"/>
              </a:rPr>
              <a:t>نمودار شماره </a:t>
            </a:r>
            <a:r>
              <a:rPr lang="fa-IR" sz="2400" b="1">
                <a:latin typeface="Arial" charset="0"/>
                <a:cs typeface="B Nazanin" pitchFamily="2" charset="-78"/>
              </a:rPr>
              <a:t>36</a:t>
            </a:r>
            <a:r>
              <a:rPr lang="ar-SA" sz="2400" b="1">
                <a:latin typeface="Arial" charset="0"/>
                <a:cs typeface="B Nazanin" pitchFamily="2" charset="-78"/>
              </a:rPr>
              <a:t>- </a:t>
            </a:r>
            <a:r>
              <a:rPr lang="fa-IR" sz="2400" b="1">
                <a:latin typeface="Arial" charset="0"/>
                <a:cs typeface="B Nazanin" pitchFamily="2" charset="-78"/>
              </a:rPr>
              <a:t>مدل طراحي و استراتژي رايت </a:t>
            </a:r>
            <a:endParaRPr lang="ar-SA" sz="2400" b="1">
              <a:latin typeface="Arial" charset="0"/>
              <a:cs typeface="B Nazanin" pitchFamily="2" charset="-78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045200" y="404813"/>
            <a:ext cx="2497138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تحليل محيطهاي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درون وبيرون سازمان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6" name="AutoShape 15"/>
          <p:cNvCxnSpPr>
            <a:cxnSpLocks noChangeShapeType="1"/>
            <a:stCxn id="5" idx="1"/>
          </p:cNvCxnSpPr>
          <p:nvPr/>
        </p:nvCxnSpPr>
        <p:spPr bwMode="auto">
          <a:xfrm flipH="1" flipV="1">
            <a:off x="5613400" y="692150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6045200" y="1196975"/>
            <a:ext cx="2497138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تعيين اهداف و ماموريتهاي سازمان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8" name="AutoShape 17"/>
          <p:cNvCxnSpPr>
            <a:cxnSpLocks noChangeShapeType="1"/>
            <a:stCxn id="7" idx="1"/>
          </p:cNvCxnSpPr>
          <p:nvPr/>
        </p:nvCxnSpPr>
        <p:spPr bwMode="auto">
          <a:xfrm flipH="1" flipV="1">
            <a:off x="5613400" y="1484313"/>
            <a:ext cx="4318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6045200" y="1914525"/>
            <a:ext cx="2497138" cy="866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تدوين استراتژي در طرح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مديريت 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  فعاليت  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وظيفه   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10" name="AutoShape 19"/>
          <p:cNvCxnSpPr>
            <a:cxnSpLocks noChangeShapeType="1"/>
            <a:stCxn id="9" idx="1"/>
          </p:cNvCxnSpPr>
          <p:nvPr/>
        </p:nvCxnSpPr>
        <p:spPr bwMode="auto">
          <a:xfrm flipH="1" flipV="1">
            <a:off x="5613400" y="2346325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6045200" y="2922588"/>
            <a:ext cx="2497138" cy="722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اجراي استراتژي 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   ساختار 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   رهبري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12" name="AutoShape 21"/>
          <p:cNvCxnSpPr>
            <a:cxnSpLocks noChangeShapeType="1"/>
            <a:stCxn id="11" idx="1"/>
          </p:cNvCxnSpPr>
          <p:nvPr/>
        </p:nvCxnSpPr>
        <p:spPr bwMode="auto">
          <a:xfrm flipH="1" flipV="1">
            <a:off x="5613400" y="3282950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6045200" y="3714750"/>
            <a:ext cx="2497138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کنترل  ارزيابي   اصلاح 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14" name="AutoShape 23"/>
          <p:cNvCxnSpPr>
            <a:cxnSpLocks noChangeShapeType="1"/>
            <a:stCxn id="13" idx="1"/>
          </p:cNvCxnSpPr>
          <p:nvPr/>
        </p:nvCxnSpPr>
        <p:spPr bwMode="auto">
          <a:xfrm flipH="1" flipV="1">
            <a:off x="5613400" y="4002088"/>
            <a:ext cx="4318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5576888" y="692150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4094163" y="1908175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  <a:cs typeface="B Nazanin" pitchFamily="2" charset="-78"/>
              </a:rPr>
              <a:t>نظام اطلاعاتي 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graphicFrame>
        <p:nvGraphicFramePr>
          <p:cNvPr id="17" name="Group 62"/>
          <p:cNvGraphicFramePr>
            <a:graphicFrameLocks noGrp="1"/>
          </p:cNvGraphicFramePr>
          <p:nvPr/>
        </p:nvGraphicFramePr>
        <p:xfrm>
          <a:off x="1274763" y="476250"/>
          <a:ext cx="1804987" cy="3816352"/>
        </p:xfrm>
        <a:graphic>
          <a:graphicData uri="http://schemas.openxmlformats.org/drawingml/2006/table">
            <a:tbl>
              <a:tblPr/>
              <a:tblGrid>
                <a:gridCol w="1338262"/>
                <a:gridCol w="4667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3064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73400" y="5876925"/>
            <a:ext cx="39814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37</a:t>
            </a:r>
            <a:r>
              <a:rPr lang="ar-SA" sz="2400" b="1" dirty="0">
                <a:latin typeface="Arial" charset="0"/>
                <a:cs typeface="+mj-cs"/>
              </a:rPr>
              <a:t>- </a:t>
            </a:r>
            <a:r>
              <a:rPr lang="fa-IR" sz="2400" b="1" dirty="0">
                <a:latin typeface="Arial" charset="0"/>
                <a:cs typeface="+mj-cs"/>
              </a:rPr>
              <a:t>مدل طراحي و استراتژي هيل</a:t>
            </a:r>
            <a:endParaRPr lang="ar-SA" sz="2400" b="1" dirty="0">
              <a:latin typeface="Arial" charset="0"/>
              <a:cs typeface="+mj-cs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82650" y="333375"/>
            <a:ext cx="8102600" cy="5335588"/>
            <a:chOff x="625" y="73"/>
            <a:chExt cx="5104" cy="3361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625" y="119"/>
              <a:ext cx="5099" cy="33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220" y="708"/>
              <a:ext cx="1033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تحليل محيط دروني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252" y="708"/>
              <a:ext cx="1102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تحليل محيط بيروني 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738" y="1117"/>
              <a:ext cx="1179" cy="2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انتخاب استراتژي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7" y="1525"/>
              <a:ext cx="1179" cy="2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مقايسه با استراتژي فعلي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37" y="2340"/>
              <a:ext cx="1179" cy="2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اعمال تغييرات مورد نياز</a:t>
              </a:r>
            </a:p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 در استراتژي کنوني سازمان 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12" name="AutoShape 10"/>
            <p:cNvCxnSpPr>
              <a:cxnSpLocks noChangeShapeType="1"/>
              <a:stCxn id="7" idx="1"/>
              <a:endCxn id="18" idx="6"/>
            </p:cNvCxnSpPr>
            <p:nvPr/>
          </p:nvCxnSpPr>
          <p:spPr bwMode="auto">
            <a:xfrm flipH="1" flipV="1">
              <a:off x="3392" y="813"/>
              <a:ext cx="828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1"/>
            <p:cNvCxnSpPr>
              <a:cxnSpLocks noChangeShapeType="1"/>
              <a:stCxn id="8" idx="3"/>
              <a:endCxn id="18" idx="2"/>
            </p:cNvCxnSpPr>
            <p:nvPr/>
          </p:nvCxnSpPr>
          <p:spPr bwMode="auto">
            <a:xfrm flipV="1">
              <a:off x="2354" y="813"/>
              <a:ext cx="895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2"/>
            <p:cNvCxnSpPr>
              <a:cxnSpLocks noChangeShapeType="1"/>
            </p:cNvCxnSpPr>
            <p:nvPr/>
          </p:nvCxnSpPr>
          <p:spPr bwMode="auto">
            <a:xfrm flipH="1">
              <a:off x="3330" y="1390"/>
              <a:ext cx="1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729" y="346"/>
              <a:ext cx="1178" cy="2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اهداف وماموريت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737" y="2794"/>
              <a:ext cx="1179" cy="273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E5CAA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a-IR" sz="1200">
                  <a:latin typeface="Arial" charset="0"/>
                  <a:cs typeface="B Titr" pitchFamily="2" charset="-78"/>
                </a:rPr>
                <a:t>انطباق ساختار وسيستم کنترلي </a:t>
              </a:r>
            </a:p>
            <a:p>
              <a:pPr algn="ctr"/>
              <a:r>
                <a:rPr lang="fa-IR" sz="1200">
                  <a:latin typeface="Arial" charset="0"/>
                  <a:cs typeface="B Titr" pitchFamily="2" charset="-78"/>
                </a:rPr>
                <a:t>با استراتژي 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17" name="AutoShape 15"/>
            <p:cNvCxnSpPr>
              <a:cxnSpLocks noChangeShapeType="1"/>
            </p:cNvCxnSpPr>
            <p:nvPr/>
          </p:nvCxnSpPr>
          <p:spPr bwMode="auto">
            <a:xfrm>
              <a:off x="3330" y="2613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249" y="781"/>
              <a:ext cx="143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" name="AutoShape 17"/>
            <p:cNvCxnSpPr>
              <a:cxnSpLocks noChangeShapeType="1"/>
            </p:cNvCxnSpPr>
            <p:nvPr/>
          </p:nvCxnSpPr>
          <p:spPr bwMode="auto">
            <a:xfrm>
              <a:off x="3322" y="619"/>
              <a:ext cx="4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8"/>
            <p:cNvCxnSpPr>
              <a:cxnSpLocks noChangeShapeType="1"/>
              <a:stCxn id="18" idx="4"/>
              <a:endCxn id="9" idx="0"/>
            </p:cNvCxnSpPr>
            <p:nvPr/>
          </p:nvCxnSpPr>
          <p:spPr bwMode="auto">
            <a:xfrm>
              <a:off x="3321" y="845"/>
              <a:ext cx="7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9"/>
            <p:cNvCxnSpPr>
              <a:cxnSpLocks noChangeShapeType="1"/>
              <a:stCxn id="26" idx="1"/>
              <a:endCxn id="23" idx="6"/>
            </p:cNvCxnSpPr>
            <p:nvPr/>
          </p:nvCxnSpPr>
          <p:spPr bwMode="auto">
            <a:xfrm flipH="1">
              <a:off x="3396" y="2069"/>
              <a:ext cx="687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20"/>
            <p:cNvCxnSpPr>
              <a:cxnSpLocks noChangeShapeType="1"/>
              <a:stCxn id="27" idx="3"/>
              <a:endCxn id="23" idx="2"/>
            </p:cNvCxnSpPr>
            <p:nvPr/>
          </p:nvCxnSpPr>
          <p:spPr bwMode="auto">
            <a:xfrm>
              <a:off x="2334" y="2069"/>
              <a:ext cx="915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249" y="2006"/>
              <a:ext cx="147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" name="AutoShape 22"/>
            <p:cNvCxnSpPr>
              <a:cxnSpLocks noChangeShapeType="1"/>
            </p:cNvCxnSpPr>
            <p:nvPr/>
          </p:nvCxnSpPr>
          <p:spPr bwMode="auto">
            <a:xfrm flipH="1">
              <a:off x="3326" y="1798"/>
              <a:ext cx="4" cy="2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23"/>
            <p:cNvCxnSpPr>
              <a:cxnSpLocks noChangeShapeType="1"/>
            </p:cNvCxnSpPr>
            <p:nvPr/>
          </p:nvCxnSpPr>
          <p:spPr bwMode="auto">
            <a:xfrm>
              <a:off x="3326" y="2142"/>
              <a:ext cx="4" cy="1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083" y="1887"/>
              <a:ext cx="1052" cy="36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انتخاب معيارهاي جديد </a:t>
              </a:r>
            </a:p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و اعمال تغييرات ضروري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212" y="1887"/>
              <a:ext cx="1122" cy="36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انتخاب ساختار مناسب  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 rot="-5400000">
              <a:off x="397" y="1661"/>
              <a:ext cx="857" cy="2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l" rtl="0">
                <a:defRPr/>
              </a:pPr>
              <a:r>
                <a:rPr lang="fa-IR" b="1" dirty="0">
                  <a:latin typeface="Arial" charset="0"/>
                </a:rPr>
                <a:t>نظام  اطلاعاتي </a:t>
              </a:r>
              <a:endParaRPr lang="en-US" b="1" dirty="0">
                <a:latin typeface="Arial" charset="0"/>
              </a:endParaRP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 rot="5400000">
              <a:off x="5185" y="1569"/>
              <a:ext cx="857" cy="2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l" rtl="0">
                <a:defRPr/>
              </a:pPr>
              <a:r>
                <a:rPr lang="fa-IR" b="1">
                  <a:latin typeface="Arial" charset="0"/>
                </a:rPr>
                <a:t>نظام  اطلاعاتي 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2785" y="3203"/>
              <a:ext cx="8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fa-IR" b="1">
                  <a:latin typeface="Arial" charset="0"/>
                  <a:cs typeface="B Nazanin" pitchFamily="2" charset="-78"/>
                </a:rPr>
                <a:t>نظام  اطلاعاتي </a:t>
              </a:r>
              <a:endParaRPr lang="en-US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2836" y="73"/>
              <a:ext cx="8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fa-IR" b="1">
                  <a:latin typeface="Arial" charset="0"/>
                  <a:cs typeface="B Nazanin" pitchFamily="2" charset="-78"/>
                </a:rPr>
                <a:t>نظام  اطلاعاتي </a:t>
              </a:r>
              <a:endParaRPr lang="en-US" b="1">
                <a:latin typeface="Arial" charset="0"/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78743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0838" y="5661025"/>
            <a:ext cx="92043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38- فرايند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 مديريت استراتژيك مدل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هريسون و جان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+mj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076700" y="638175"/>
            <a:ext cx="804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49300" y="365125"/>
            <a:ext cx="88265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rtl="0" eaLnBrk="0" hangingPunct="0"/>
            <a:r>
              <a:rPr lang="ar-SA" sz="2800" b="1">
                <a:latin typeface="Arial" charset="0"/>
                <a:cs typeface="Zar" pitchFamily="2" charset="-78"/>
              </a:rPr>
              <a:t>ارزيابي        اجرا         </a:t>
            </a:r>
            <a:r>
              <a:rPr lang="fa-IR" sz="2800" b="1">
                <a:latin typeface="Arial" charset="0"/>
                <a:cs typeface="Zar" pitchFamily="2" charset="-78"/>
              </a:rPr>
              <a:t>        </a:t>
            </a:r>
            <a:r>
              <a:rPr lang="ar-SA" sz="2800" b="1">
                <a:latin typeface="Arial" charset="0"/>
                <a:cs typeface="Zar" pitchFamily="2" charset="-78"/>
              </a:rPr>
              <a:t> انتخاب             تجزيه و تحليل و تشخيص</a:t>
            </a:r>
            <a:endParaRPr lang="en-US" sz="2800" b="1">
              <a:latin typeface="Arial" charset="0"/>
              <a:cs typeface="Zar" pitchFamily="2" charset="-78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092825" y="638175"/>
            <a:ext cx="804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8048625" y="620713"/>
            <a:ext cx="433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graphicFrame>
        <p:nvGraphicFramePr>
          <p:cNvPr id="9" name="Group 54"/>
          <p:cNvGraphicFramePr>
            <a:graphicFrameLocks noGrp="1"/>
          </p:cNvGraphicFramePr>
          <p:nvPr/>
        </p:nvGraphicFramePr>
        <p:xfrm>
          <a:off x="704850" y="4581525"/>
          <a:ext cx="8929688" cy="792163"/>
        </p:xfrm>
        <a:graphic>
          <a:graphicData uri="http://schemas.openxmlformats.org/drawingml/2006/table">
            <a:tbl>
              <a:tblPr/>
              <a:tblGrid>
                <a:gridCol w="3240088"/>
                <a:gridCol w="1331912"/>
                <a:gridCol w="1331913"/>
                <a:gridCol w="1858962"/>
                <a:gridCol w="11668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A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1050925" y="981075"/>
            <a:ext cx="8367713" cy="3024188"/>
            <a:chOff x="662" y="618"/>
            <a:chExt cx="5271" cy="1905"/>
          </a:xfrm>
        </p:grpSpPr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667" y="618"/>
              <a:ext cx="879" cy="4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شناسايي  محيط خارجي :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فرصتها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تهديدات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671" y="2121"/>
              <a:ext cx="861" cy="4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شناسايي  محيط داخلي :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نقاط قوت 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وضعف </a:t>
              </a:r>
            </a:p>
            <a:p>
              <a:pPr algn="ctr" rtl="0" eaLnBrk="0" hangingPunct="0">
                <a:defRPr/>
              </a:pP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5409" y="1182"/>
              <a:ext cx="524" cy="5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300" b="1">
                  <a:latin typeface="Times New Roman" pitchFamily="18" charset="0"/>
                  <a:cs typeface="B Titr" pitchFamily="2" charset="-78"/>
                </a:rPr>
                <a:t>کنترل استراتژي</a:t>
              </a:r>
              <a:endParaRPr lang="en-US" sz="13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" name="Rectangle 35"/>
            <p:cNvSpPr>
              <a:spLocks noChangeArrowheads="1"/>
            </p:cNvSpPr>
            <p:nvPr/>
          </p:nvSpPr>
          <p:spPr bwMode="auto">
            <a:xfrm>
              <a:off x="4435" y="1117"/>
              <a:ext cx="790" cy="7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اجراي استراتژي 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5" name="Rectangle 36"/>
            <p:cNvSpPr>
              <a:spLocks noChangeArrowheads="1"/>
            </p:cNvSpPr>
            <p:nvPr/>
          </p:nvSpPr>
          <p:spPr bwMode="auto">
            <a:xfrm>
              <a:off x="3528" y="1117"/>
              <a:ext cx="720" cy="7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تدوين استراتژي :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سطح عالي 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سطح کسب وکار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سطح وظيفه اي 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6" name="Rectangle 37"/>
            <p:cNvSpPr>
              <a:spLocks noChangeArrowheads="1"/>
            </p:cNvSpPr>
            <p:nvPr/>
          </p:nvSpPr>
          <p:spPr bwMode="auto">
            <a:xfrm>
              <a:off x="2621" y="1058"/>
              <a:ext cx="718" cy="8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200" b="1">
                  <a:latin typeface="Times New Roman" pitchFamily="18" charset="0"/>
                  <a:cs typeface="B Titr" pitchFamily="2" charset="-78"/>
                </a:rPr>
                <a:t>استقرار مسير استراتژيک:</a:t>
              </a:r>
            </a:p>
            <a:p>
              <a:pPr algn="ctr" rtl="0" eaLnBrk="0" hangingPunct="0">
                <a:defRPr/>
              </a:pPr>
              <a:endParaRPr lang="fa-IR" sz="1200" b="1">
                <a:latin typeface="Times New Roman" pitchFamily="18" charset="0"/>
                <a:cs typeface="B Titr" pitchFamily="2" charset="-78"/>
              </a:endParaRPr>
            </a:p>
            <a:p>
              <a:pPr algn="ctr" rtl="0" eaLnBrk="0" hangingPunct="0">
                <a:defRPr/>
              </a:pPr>
              <a:r>
                <a:rPr lang="fa-IR" sz="1200" b="1">
                  <a:latin typeface="Times New Roman" pitchFamily="18" charset="0"/>
                  <a:cs typeface="B Titr" pitchFamily="2" charset="-78"/>
                </a:rPr>
                <a:t>چشم انداز </a:t>
              </a:r>
            </a:p>
            <a:p>
              <a:pPr algn="ctr" rtl="0" eaLnBrk="0" hangingPunct="0">
                <a:defRPr/>
              </a:pPr>
              <a:r>
                <a:rPr lang="fa-IR" sz="1200" b="1">
                  <a:latin typeface="Times New Roman" pitchFamily="18" charset="0"/>
                  <a:cs typeface="B Titr" pitchFamily="2" charset="-78"/>
                </a:rPr>
                <a:t>ماموريت </a:t>
              </a:r>
            </a:p>
            <a:p>
              <a:pPr algn="ctr" rtl="0" eaLnBrk="0" hangingPunct="0">
                <a:defRPr/>
              </a:pPr>
              <a:r>
                <a:rPr lang="fa-IR" sz="1200" b="1">
                  <a:latin typeface="Times New Roman" pitchFamily="18" charset="0"/>
                  <a:cs typeface="B Titr" pitchFamily="2" charset="-78"/>
                </a:rPr>
                <a:t>اهداف بلند مدت </a:t>
              </a:r>
              <a:r>
                <a:rPr lang="en-US" sz="1200" b="1">
                  <a:latin typeface="Times New Roman" pitchFamily="18" charset="0"/>
                  <a:cs typeface="B Titr" pitchFamily="2" charset="-78"/>
                </a:rPr>
                <a:t> </a:t>
              </a:r>
              <a:endParaRPr lang="en-US" sz="1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7" name="Rectangle 38"/>
            <p:cNvSpPr>
              <a:spLocks noChangeArrowheads="1"/>
            </p:cNvSpPr>
            <p:nvPr/>
          </p:nvSpPr>
          <p:spPr bwMode="auto">
            <a:xfrm>
              <a:off x="1759" y="1117"/>
              <a:ext cx="698" cy="71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تجزيه وتحليل فضاي استراتژيک</a:t>
              </a:r>
            </a:p>
            <a:p>
              <a:pPr algn="ctr" rtl="0" eaLnBrk="0" hangingPunct="0"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SWOT</a:t>
              </a:r>
              <a:r>
                <a:rPr lang="fa-IR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 </a:t>
              </a:r>
              <a:endPara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18" name="AutoShape 39"/>
            <p:cNvCxnSpPr>
              <a:cxnSpLocks noChangeShapeType="1"/>
              <a:stCxn id="11" idx="2"/>
              <a:endCxn id="20" idx="0"/>
            </p:cNvCxnSpPr>
            <p:nvPr/>
          </p:nvCxnSpPr>
          <p:spPr bwMode="auto">
            <a:xfrm rot="5400000">
              <a:off x="1022" y="1109"/>
              <a:ext cx="165" cy="5"/>
            </a:xfrm>
            <a:prstGeom prst="bentConnector3">
              <a:avLst>
                <a:gd name="adj1" fmla="val 4969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9" name="AutoShape 40"/>
            <p:cNvCxnSpPr>
              <a:cxnSpLocks noChangeShapeType="1"/>
              <a:stCxn id="12" idx="0"/>
              <a:endCxn id="20" idx="2"/>
            </p:cNvCxnSpPr>
            <p:nvPr/>
          </p:nvCxnSpPr>
          <p:spPr bwMode="auto">
            <a:xfrm rot="-5400000">
              <a:off x="921" y="1931"/>
              <a:ext cx="3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Text Box 41"/>
            <p:cNvSpPr txBox="1">
              <a:spLocks noChangeArrowheads="1"/>
            </p:cNvSpPr>
            <p:nvPr/>
          </p:nvSpPr>
          <p:spPr bwMode="auto">
            <a:xfrm>
              <a:off x="671" y="1203"/>
              <a:ext cx="861" cy="53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شناسايي  </a:t>
              </a:r>
            </a:p>
            <a:p>
              <a:pPr algn="ctr" rtl="0" eaLnBrk="0" hangingPunct="0">
                <a:defRPr/>
              </a:pPr>
              <a:r>
                <a:rPr lang="fa-IR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عوامل </a:t>
              </a:r>
            </a:p>
            <a:p>
              <a:pPr algn="ctr" rtl="0" eaLnBrk="0" hangingPunct="0">
                <a:defRPr/>
              </a:pPr>
              <a:r>
                <a:rPr lang="fa-IR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محيطي 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21" name="AutoShape 42"/>
            <p:cNvCxnSpPr>
              <a:cxnSpLocks noChangeShapeType="1"/>
              <a:stCxn id="20" idx="3"/>
              <a:endCxn id="17" idx="1"/>
            </p:cNvCxnSpPr>
            <p:nvPr/>
          </p:nvCxnSpPr>
          <p:spPr bwMode="auto">
            <a:xfrm>
              <a:off x="1541" y="1472"/>
              <a:ext cx="209" cy="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43"/>
            <p:cNvCxnSpPr>
              <a:cxnSpLocks noChangeShapeType="1"/>
              <a:stCxn id="17" idx="3"/>
              <a:endCxn id="16" idx="1"/>
            </p:cNvCxnSpPr>
            <p:nvPr/>
          </p:nvCxnSpPr>
          <p:spPr bwMode="auto">
            <a:xfrm flipV="1">
              <a:off x="2466" y="1473"/>
              <a:ext cx="146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44"/>
            <p:cNvCxnSpPr>
              <a:cxnSpLocks noChangeShapeType="1"/>
              <a:stCxn id="16" idx="3"/>
              <a:endCxn id="15" idx="1"/>
            </p:cNvCxnSpPr>
            <p:nvPr/>
          </p:nvCxnSpPr>
          <p:spPr bwMode="auto">
            <a:xfrm flipV="1">
              <a:off x="3348" y="1468"/>
              <a:ext cx="171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45"/>
            <p:cNvCxnSpPr>
              <a:cxnSpLocks noChangeShapeType="1"/>
              <a:stCxn id="15" idx="3"/>
              <a:endCxn id="14" idx="1"/>
            </p:cNvCxnSpPr>
            <p:nvPr/>
          </p:nvCxnSpPr>
          <p:spPr bwMode="auto">
            <a:xfrm>
              <a:off x="4257" y="1468"/>
              <a:ext cx="16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46"/>
            <p:cNvCxnSpPr>
              <a:cxnSpLocks noChangeShapeType="1"/>
              <a:stCxn id="14" idx="3"/>
              <a:endCxn id="13" idx="1"/>
            </p:cNvCxnSpPr>
            <p:nvPr/>
          </p:nvCxnSpPr>
          <p:spPr bwMode="auto">
            <a:xfrm flipV="1">
              <a:off x="5234" y="1463"/>
              <a:ext cx="166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47"/>
            <p:cNvCxnSpPr>
              <a:cxnSpLocks noChangeShapeType="1"/>
              <a:stCxn id="13" idx="2"/>
              <a:endCxn id="20" idx="1"/>
            </p:cNvCxnSpPr>
            <p:nvPr/>
          </p:nvCxnSpPr>
          <p:spPr bwMode="auto">
            <a:xfrm rot="16200000" flipV="1">
              <a:off x="3026" y="-892"/>
              <a:ext cx="281" cy="5009"/>
            </a:xfrm>
            <a:prstGeom prst="bentConnector4">
              <a:avLst>
                <a:gd name="adj1" fmla="val -291819"/>
                <a:gd name="adj2" fmla="val 102694"/>
              </a:avLst>
            </a:prstGeom>
            <a:noFill/>
            <a:ln w="12700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27" name="AutoShape 48"/>
            <p:cNvCxnSpPr>
              <a:cxnSpLocks noChangeShapeType="1"/>
              <a:stCxn id="13" idx="2"/>
              <a:endCxn id="14" idx="2"/>
            </p:cNvCxnSpPr>
            <p:nvPr/>
          </p:nvCxnSpPr>
          <p:spPr bwMode="auto">
            <a:xfrm rot="5400000">
              <a:off x="5213" y="1370"/>
              <a:ext cx="75" cy="841"/>
            </a:xfrm>
            <a:prstGeom prst="bentConnector3">
              <a:avLst>
                <a:gd name="adj1" fmla="val 382662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28" name="AutoShape 49"/>
            <p:cNvCxnSpPr>
              <a:cxnSpLocks noChangeShapeType="1"/>
              <a:stCxn id="13" idx="2"/>
              <a:endCxn id="15" idx="2"/>
            </p:cNvCxnSpPr>
            <p:nvPr/>
          </p:nvCxnSpPr>
          <p:spPr bwMode="auto">
            <a:xfrm rot="5400000">
              <a:off x="4742" y="899"/>
              <a:ext cx="75" cy="1783"/>
            </a:xfrm>
            <a:prstGeom prst="bentConnector3">
              <a:avLst>
                <a:gd name="adj1" fmla="val 382662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29" name="AutoShape 50"/>
            <p:cNvCxnSpPr>
              <a:cxnSpLocks noChangeShapeType="1"/>
              <a:stCxn id="13" idx="2"/>
              <a:endCxn id="16" idx="2"/>
            </p:cNvCxnSpPr>
            <p:nvPr/>
          </p:nvCxnSpPr>
          <p:spPr bwMode="auto">
            <a:xfrm rot="5400000">
              <a:off x="4254" y="479"/>
              <a:ext cx="144" cy="2691"/>
            </a:xfrm>
            <a:prstGeom prst="bentConnector3">
              <a:avLst>
                <a:gd name="adj1" fmla="val 193750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30" name="AutoShape 51"/>
            <p:cNvCxnSpPr>
              <a:cxnSpLocks noChangeShapeType="1"/>
              <a:stCxn id="13" idx="2"/>
              <a:endCxn id="17" idx="2"/>
            </p:cNvCxnSpPr>
            <p:nvPr/>
          </p:nvCxnSpPr>
          <p:spPr bwMode="auto">
            <a:xfrm rot="5400000">
              <a:off x="3845" y="16"/>
              <a:ext cx="90" cy="3563"/>
            </a:xfrm>
            <a:prstGeom prst="bentConnector3">
              <a:avLst>
                <a:gd name="adj1" fmla="val 315556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7944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217488" y="857250"/>
            <a:ext cx="9472612" cy="5502275"/>
          </a:xfrm>
          <a:prstGeom prst="rect">
            <a:avLst/>
          </a:prstGeom>
          <a:noFill/>
          <a:ln w="57150" cmpd="thickThin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108075" y="1114425"/>
            <a:ext cx="774541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  <a:buFontTx/>
              <a:buChar char="•"/>
            </a:pPr>
            <a:endParaRPr kumimoji="1" lang="en-US" sz="2200">
              <a:latin typeface="Arial" charset="0"/>
              <a:cs typeface="Nazanin" pitchFamily="2" charset="-78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495300" y="1577975"/>
            <a:ext cx="1338263" cy="512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500" b="1" dirty="0">
                <a:latin typeface="Arial" charset="0"/>
                <a:cs typeface="Nazanin" pitchFamily="2" charset="-78"/>
              </a:rPr>
              <a:t>شروع</a:t>
            </a:r>
            <a:r>
              <a:rPr kumimoji="1" lang="fa-IR" sz="2200" b="1" dirty="0">
                <a:latin typeface="Arial" charset="0"/>
                <a:cs typeface="Nazanin" pitchFamily="2" charset="-78"/>
              </a:rPr>
              <a:t> </a:t>
            </a:r>
            <a:r>
              <a:rPr kumimoji="1" lang="fa-IR" sz="1500" b="1" dirty="0">
                <a:latin typeface="Arial" charset="0"/>
                <a:cs typeface="Nazanin" pitchFamily="2" charset="-78"/>
              </a:rPr>
              <a:t>پروژه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200" b="1" dirty="0">
                <a:latin typeface="Arial" charset="0"/>
                <a:cs typeface="Nazanin" pitchFamily="2" charset="-78"/>
              </a:rPr>
              <a:t>START PROJECT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73050" y="2451100"/>
            <a:ext cx="1671638" cy="874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100" b="1">
                <a:latin typeface="Arial" charset="0"/>
                <a:cs typeface="Nazanin" pitchFamily="2" charset="-78"/>
              </a:rPr>
              <a:t>وظيفه 1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100" b="1">
                <a:latin typeface="Arial" charset="0"/>
                <a:cs typeface="Nazanin" pitchFamily="2" charset="-78"/>
              </a:rPr>
              <a:t>تعيين استراتژيست هاي شرکت</a:t>
            </a:r>
            <a:endParaRPr kumimoji="1" lang="en-US" sz="1100" b="1">
              <a:latin typeface="Arial" charset="0"/>
              <a:cs typeface="Nazanin" pitchFamily="2" charset="-78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73050" y="3429000"/>
            <a:ext cx="1560513" cy="9255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200" b="1">
                <a:latin typeface="Arial" charset="0"/>
                <a:cs typeface="Nazanin" pitchFamily="2" charset="-78"/>
              </a:rPr>
              <a:t>وظيفه2  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200" b="1">
                <a:latin typeface="Arial" charset="0"/>
                <a:cs typeface="Nazanin" pitchFamily="2" charset="-78"/>
              </a:rPr>
              <a:t>تعيين آرمان و اهداف شرکت</a:t>
            </a:r>
            <a:endParaRPr kumimoji="1" lang="en-US" sz="1200" b="1">
              <a:latin typeface="Arial" charset="0"/>
              <a:cs typeface="Nazanin" pitchFamily="2" charset="-78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3336925" y="1628775"/>
            <a:ext cx="947738" cy="873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68415" tIns="0" rIns="68415" bIns="171039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نقاط قوت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4506913" y="2967038"/>
            <a:ext cx="1560512" cy="976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415" tIns="0" rIns="68415" bIns="307869" anchor="ctr"/>
          <a:lstStyle/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وظيفه6</a:t>
            </a:r>
          </a:p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 انتخاب استراتژي شرکت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506913" y="1371600"/>
            <a:ext cx="1447800" cy="1336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415" tIns="0" rIns="68415" bIns="307869" anchor="ctr"/>
          <a:lstStyle/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5</a:t>
            </a:r>
          </a:p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انتخاب استراتژي هاي</a:t>
            </a:r>
            <a:endParaRPr kumimoji="1" lang="en-US" sz="1300" b="1">
              <a:latin typeface="Arial" charset="0"/>
              <a:cs typeface="Nazanin" pitchFamily="2" charset="-78"/>
            </a:endParaRPr>
          </a:p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 مختلف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6346825" y="1784350"/>
            <a:ext cx="1281113" cy="1387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7 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تخصيص منابع و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 سازماندهي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055813" y="2246313"/>
            <a:ext cx="1225550" cy="11826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200" b="1">
                <a:latin typeface="Arial" charset="0"/>
                <a:cs typeface="Nazanin" pitchFamily="2" charset="-78"/>
              </a:rPr>
              <a:t>وظيفه 3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شناخت داخل شرکت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946400" y="4200525"/>
            <a:ext cx="1782763" cy="873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4</a:t>
            </a:r>
          </a:p>
          <a:p>
            <a:pPr defTabSz="682625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شناخت محيط خارج از شرکت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4841875" y="4200525"/>
            <a:ext cx="1225550" cy="514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68415" tIns="0" rIns="68415" bIns="205246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500" b="1">
                <a:latin typeface="Arial" charset="0"/>
                <a:cs typeface="Nazanin" pitchFamily="2" charset="-78"/>
              </a:rPr>
              <a:t>فرصت ها</a:t>
            </a:r>
            <a:endParaRPr kumimoji="1" lang="en-US" sz="1500" b="1">
              <a:latin typeface="Arial" charset="0"/>
              <a:cs typeface="Nazanin" pitchFamily="2" charset="-78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4841875" y="5075238"/>
            <a:ext cx="1225550" cy="514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68415" tIns="0" rIns="68415" bIns="205246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500" b="1">
                <a:latin typeface="Arial" charset="0"/>
                <a:cs typeface="Nazanin" pitchFamily="2" charset="-78"/>
              </a:rPr>
              <a:t>تهديدات</a:t>
            </a:r>
            <a:endParaRPr kumimoji="1" lang="en-US" sz="1500" b="1">
              <a:latin typeface="Arial" charset="0"/>
              <a:cs typeface="Nazanin" pitchFamily="2" charset="-78"/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336925" y="2863850"/>
            <a:ext cx="1003300" cy="8207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نقاط ضعف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384175" y="2657475"/>
            <a:ext cx="13938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1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217488" y="3068638"/>
            <a:ext cx="22288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900" b="1">
                <a:latin typeface="Arial" charset="0"/>
                <a:cs typeface="Nazanin" pitchFamily="2" charset="-78"/>
              </a:rPr>
              <a:t>ENTERPRISE STRATEGISTS</a:t>
            </a:r>
          </a:p>
          <a:p>
            <a:pPr algn="l" defTabSz="682625" rtl="0">
              <a:spcBef>
                <a:spcPct val="50000"/>
              </a:spcBef>
            </a:pPr>
            <a:endParaRPr kumimoji="1" lang="en-US" sz="1000">
              <a:latin typeface="Arial" charset="0"/>
              <a:cs typeface="Nazanin" pitchFamily="2" charset="-78"/>
            </a:endParaRP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384175" y="3582988"/>
            <a:ext cx="12255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0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2</a:t>
            </a: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28613" y="3943350"/>
            <a:ext cx="15049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MISSION &amp;</a:t>
            </a:r>
            <a:r>
              <a:rPr kumimoji="1" lang="en-US" sz="1200">
                <a:latin typeface="Arial" charset="0"/>
                <a:cs typeface="Nazanin" pitchFamily="2" charset="-78"/>
              </a:rPr>
              <a:t> </a:t>
            </a:r>
            <a:r>
              <a:rPr kumimoji="1" lang="en-US" sz="1200" b="1">
                <a:latin typeface="Arial" charset="0"/>
                <a:cs typeface="Nazanin" pitchFamily="2" charset="-78"/>
              </a:rPr>
              <a:t>OBGECTIVES</a:t>
            </a: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6291263" y="3532188"/>
            <a:ext cx="1558925" cy="1285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8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سياست گذاريها،برنامه ها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 و دستورالعمل ها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8018463" y="2347913"/>
            <a:ext cx="1506537" cy="1441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68415" tIns="0" rIns="68415" bIns="307869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9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ارزيابي و کنترل براي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 تامين اهداف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2000250" y="2503488"/>
            <a:ext cx="18383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3</a:t>
            </a: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2166938" y="2914650"/>
            <a:ext cx="267493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INTERNAL</a:t>
            </a:r>
          </a:p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FACTORS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3059113" y="2039938"/>
            <a:ext cx="15033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FIRMS</a:t>
            </a:r>
            <a:r>
              <a:rPr kumimoji="1" lang="en-US" sz="1000">
                <a:latin typeface="Arial" charset="0"/>
                <a:cs typeface="Nazanin" pitchFamily="2" charset="-78"/>
              </a:rPr>
              <a:t> </a:t>
            </a:r>
          </a:p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STRENGTHS</a:t>
            </a: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3170238" y="3224213"/>
            <a:ext cx="13366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FIRM</a:t>
            </a:r>
          </a:p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WEAKNESSES</a:t>
            </a: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340225" y="1525588"/>
            <a:ext cx="9461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5</a:t>
            </a: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4284663" y="2297113"/>
            <a:ext cx="18938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GENERIC STRATEGY</a:t>
            </a:r>
            <a:r>
              <a:rPr kumimoji="1" lang="en-US" sz="1200">
                <a:latin typeface="Arial" charset="0"/>
                <a:cs typeface="Nazanin" pitchFamily="2" charset="-78"/>
              </a:rPr>
              <a:t> </a:t>
            </a:r>
            <a:r>
              <a:rPr kumimoji="1" lang="en-US" sz="1000" b="1">
                <a:latin typeface="Arial" charset="0"/>
                <a:cs typeface="Nazanin" pitchFamily="2" charset="-78"/>
              </a:rPr>
              <a:t>ALERNATIVES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4841875" y="4510088"/>
            <a:ext cx="17272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000">
                <a:latin typeface="Arial" charset="0"/>
                <a:cs typeface="Nazanin" pitchFamily="2" charset="-78"/>
              </a:rPr>
              <a:t>OPPORTUNITIES</a:t>
            </a:r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5008563" y="5332413"/>
            <a:ext cx="27305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THREATS</a:t>
            </a:r>
          </a:p>
        </p:txBody>
      </p:sp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6291263" y="1989138"/>
            <a:ext cx="1504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7</a:t>
            </a: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6291263" y="2708275"/>
            <a:ext cx="14493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RESOURCES &amp;</a:t>
            </a:r>
          </a:p>
          <a:p>
            <a:pPr algn="ctr" defTabSz="682625" rtl="0">
              <a:lnSpc>
                <a:spcPct val="80000"/>
              </a:lnSpc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STRUCTURE</a:t>
            </a:r>
          </a:p>
        </p:txBody>
      </p:sp>
      <p:sp>
        <p:nvSpPr>
          <p:cNvPr id="34" name="Text Box 42"/>
          <p:cNvSpPr txBox="1">
            <a:spLocks noChangeArrowheads="1"/>
          </p:cNvSpPr>
          <p:nvPr/>
        </p:nvSpPr>
        <p:spPr bwMode="auto">
          <a:xfrm>
            <a:off x="6291263" y="3686175"/>
            <a:ext cx="12827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8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6291263" y="4406900"/>
            <a:ext cx="239553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POLICIES,PLANS &amp;</a:t>
            </a:r>
            <a:r>
              <a:rPr kumimoji="1" lang="en-US" sz="1200">
                <a:latin typeface="Arial" charset="0"/>
                <a:cs typeface="Nazanin" pitchFamily="2" charset="-78"/>
              </a:rPr>
              <a:t> </a:t>
            </a:r>
            <a:r>
              <a:rPr kumimoji="1" lang="en-US" sz="1200" b="1">
                <a:latin typeface="Arial" charset="0"/>
                <a:cs typeface="Nazanin" pitchFamily="2" charset="-78"/>
              </a:rPr>
              <a:t>ADMINISTRATIONS</a:t>
            </a:r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8018463" y="2554288"/>
            <a:ext cx="15065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9</a:t>
            </a: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7794625" y="3224213"/>
            <a:ext cx="19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900" b="1">
                <a:latin typeface="Arial" charset="0"/>
                <a:cs typeface="Nazanin" pitchFamily="2" charset="-78"/>
              </a:rPr>
              <a:t>EVALUATION &amp; CONTROL</a:t>
            </a:r>
            <a:r>
              <a:rPr kumimoji="1" lang="en-US" sz="1200">
                <a:latin typeface="Arial" charset="0"/>
                <a:cs typeface="Nazanin" pitchFamily="2" charset="-78"/>
              </a:rPr>
              <a:t> </a:t>
            </a:r>
            <a:endParaRPr kumimoji="1" lang="en-US" sz="900">
              <a:latin typeface="Arial" charset="0"/>
              <a:cs typeface="Nazanin" pitchFamily="2" charset="-78"/>
            </a:endParaRPr>
          </a:p>
          <a:p>
            <a:pPr algn="ctr" defTabSz="682625" rtl="0">
              <a:spcBef>
                <a:spcPct val="50000"/>
              </a:spcBef>
            </a:pPr>
            <a:r>
              <a:rPr kumimoji="1" lang="en-US" sz="900" b="1">
                <a:latin typeface="Arial" charset="0"/>
                <a:cs typeface="Nazanin" pitchFamily="2" charset="-78"/>
              </a:rPr>
              <a:t>FOR MEET OBJECTIVES</a:t>
            </a:r>
          </a:p>
        </p:txBody>
      </p: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4451350" y="3068638"/>
            <a:ext cx="18399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6</a:t>
            </a: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4395788" y="3479800"/>
            <a:ext cx="18383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THE FIRM STRATEGY</a:t>
            </a:r>
            <a:r>
              <a:rPr kumimoji="1" lang="en-US" sz="1300">
                <a:latin typeface="Arial" charset="0"/>
                <a:cs typeface="Nazanin" pitchFamily="2" charset="-78"/>
              </a:rPr>
              <a:t> </a:t>
            </a:r>
          </a:p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CHOICE</a:t>
            </a: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2892425" y="4303713"/>
            <a:ext cx="10033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4</a:t>
            </a: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2278063" y="4818063"/>
            <a:ext cx="31210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THE FIRM ENVIRONMENT</a:t>
            </a: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>
            <a:off x="273050" y="1114425"/>
            <a:ext cx="9359900" cy="0"/>
          </a:xfrm>
          <a:prstGeom prst="line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auto">
          <a:xfrm>
            <a:off x="4395788" y="90805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" name="Line 52"/>
          <p:cNvSpPr>
            <a:spLocks noChangeShapeType="1"/>
          </p:cNvSpPr>
          <p:nvPr/>
        </p:nvSpPr>
        <p:spPr bwMode="auto">
          <a:xfrm>
            <a:off x="6178550" y="1011238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6178550" y="960438"/>
            <a:ext cx="0" cy="2571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 flipV="1">
            <a:off x="7794625" y="90805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V="1">
            <a:off x="6178550" y="90805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>
            <a:off x="1052513" y="2092325"/>
            <a:ext cx="0" cy="3587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>
            <a:off x="1052513" y="3325813"/>
            <a:ext cx="0" cy="10318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" name="Line 58"/>
          <p:cNvSpPr>
            <a:spLocks noChangeShapeType="1"/>
          </p:cNvSpPr>
          <p:nvPr/>
        </p:nvSpPr>
        <p:spPr bwMode="auto">
          <a:xfrm>
            <a:off x="1889125" y="2914650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" name="Line 59"/>
          <p:cNvSpPr>
            <a:spLocks noChangeShapeType="1"/>
          </p:cNvSpPr>
          <p:nvPr/>
        </p:nvSpPr>
        <p:spPr bwMode="auto">
          <a:xfrm>
            <a:off x="3114675" y="3429000"/>
            <a:ext cx="0" cy="77152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" name="Line 60"/>
          <p:cNvSpPr>
            <a:spLocks noChangeShapeType="1"/>
          </p:cNvSpPr>
          <p:nvPr/>
        </p:nvSpPr>
        <p:spPr bwMode="auto">
          <a:xfrm>
            <a:off x="3281363" y="2708275"/>
            <a:ext cx="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" name="Line 61"/>
          <p:cNvSpPr>
            <a:spLocks noChangeShapeType="1"/>
          </p:cNvSpPr>
          <p:nvPr/>
        </p:nvSpPr>
        <p:spPr bwMode="auto">
          <a:xfrm>
            <a:off x="3281363" y="270827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" name="Line 62"/>
          <p:cNvSpPr>
            <a:spLocks noChangeShapeType="1"/>
          </p:cNvSpPr>
          <p:nvPr/>
        </p:nvSpPr>
        <p:spPr bwMode="auto">
          <a:xfrm flipH="1" flipV="1">
            <a:off x="3281363" y="2039938"/>
            <a:ext cx="55562" cy="66833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 flipH="1">
            <a:off x="3281363" y="2708275"/>
            <a:ext cx="55562" cy="72072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" name="Line 64"/>
          <p:cNvSpPr>
            <a:spLocks noChangeShapeType="1"/>
          </p:cNvSpPr>
          <p:nvPr/>
        </p:nvSpPr>
        <p:spPr bwMode="auto">
          <a:xfrm>
            <a:off x="3281363" y="3429000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" name="Line 65"/>
          <p:cNvSpPr>
            <a:spLocks noChangeShapeType="1"/>
          </p:cNvSpPr>
          <p:nvPr/>
        </p:nvSpPr>
        <p:spPr bwMode="auto">
          <a:xfrm>
            <a:off x="3281363" y="2039938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" name="Line 66"/>
          <p:cNvSpPr>
            <a:spLocks noChangeShapeType="1"/>
          </p:cNvSpPr>
          <p:nvPr/>
        </p:nvSpPr>
        <p:spPr bwMode="auto">
          <a:xfrm>
            <a:off x="3281363" y="2708275"/>
            <a:ext cx="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9" name="Line 67"/>
          <p:cNvSpPr>
            <a:spLocks noChangeShapeType="1"/>
          </p:cNvSpPr>
          <p:nvPr/>
        </p:nvSpPr>
        <p:spPr bwMode="auto">
          <a:xfrm flipV="1">
            <a:off x="3225800" y="2708275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" name="Line 68"/>
          <p:cNvSpPr>
            <a:spLocks noChangeShapeType="1"/>
          </p:cNvSpPr>
          <p:nvPr/>
        </p:nvSpPr>
        <p:spPr bwMode="auto">
          <a:xfrm>
            <a:off x="3281363" y="2039938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" name="Line 69"/>
          <p:cNvSpPr>
            <a:spLocks noChangeShapeType="1"/>
          </p:cNvSpPr>
          <p:nvPr/>
        </p:nvSpPr>
        <p:spPr bwMode="auto">
          <a:xfrm>
            <a:off x="3281363" y="3429000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" name="Line 70"/>
          <p:cNvSpPr>
            <a:spLocks noChangeShapeType="1"/>
          </p:cNvSpPr>
          <p:nvPr/>
        </p:nvSpPr>
        <p:spPr bwMode="auto">
          <a:xfrm>
            <a:off x="4284663" y="2039938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" name="Line 71"/>
          <p:cNvSpPr>
            <a:spLocks noChangeShapeType="1"/>
          </p:cNvSpPr>
          <p:nvPr/>
        </p:nvSpPr>
        <p:spPr bwMode="auto">
          <a:xfrm>
            <a:off x="4340225" y="3275013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" name="Line 72"/>
          <p:cNvSpPr>
            <a:spLocks noChangeShapeType="1"/>
          </p:cNvSpPr>
          <p:nvPr/>
        </p:nvSpPr>
        <p:spPr bwMode="auto">
          <a:xfrm flipH="1" flipV="1">
            <a:off x="4395788" y="2039938"/>
            <a:ext cx="0" cy="12350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5" name="Line 73"/>
          <p:cNvSpPr>
            <a:spLocks noChangeShapeType="1"/>
          </p:cNvSpPr>
          <p:nvPr/>
        </p:nvSpPr>
        <p:spPr bwMode="auto">
          <a:xfrm>
            <a:off x="4395788" y="2347913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" name="Line 74"/>
          <p:cNvSpPr>
            <a:spLocks noChangeShapeType="1"/>
          </p:cNvSpPr>
          <p:nvPr/>
        </p:nvSpPr>
        <p:spPr bwMode="auto">
          <a:xfrm>
            <a:off x="5232400" y="2708275"/>
            <a:ext cx="0" cy="2587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" name="Line 75"/>
          <p:cNvSpPr>
            <a:spLocks noChangeShapeType="1"/>
          </p:cNvSpPr>
          <p:nvPr/>
        </p:nvSpPr>
        <p:spPr bwMode="auto">
          <a:xfrm>
            <a:off x="6067425" y="3378200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" name="Line 76"/>
          <p:cNvSpPr>
            <a:spLocks noChangeShapeType="1"/>
          </p:cNvSpPr>
          <p:nvPr/>
        </p:nvSpPr>
        <p:spPr bwMode="auto">
          <a:xfrm flipH="1">
            <a:off x="6234113" y="2503488"/>
            <a:ext cx="0" cy="174942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" name="Line 77"/>
          <p:cNvSpPr>
            <a:spLocks noChangeShapeType="1"/>
          </p:cNvSpPr>
          <p:nvPr/>
        </p:nvSpPr>
        <p:spPr bwMode="auto">
          <a:xfrm>
            <a:off x="6234113" y="2503488"/>
            <a:ext cx="11271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" name="Line 78"/>
          <p:cNvSpPr>
            <a:spLocks noChangeShapeType="1"/>
          </p:cNvSpPr>
          <p:nvPr/>
        </p:nvSpPr>
        <p:spPr bwMode="auto">
          <a:xfrm>
            <a:off x="6234113" y="4252913"/>
            <a:ext cx="11271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7850188" y="420052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" name="Line 80"/>
          <p:cNvSpPr>
            <a:spLocks noChangeShapeType="1"/>
          </p:cNvSpPr>
          <p:nvPr/>
        </p:nvSpPr>
        <p:spPr bwMode="auto">
          <a:xfrm>
            <a:off x="7627938" y="2400300"/>
            <a:ext cx="27781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" name="Line 81"/>
          <p:cNvSpPr>
            <a:spLocks noChangeShapeType="1"/>
          </p:cNvSpPr>
          <p:nvPr/>
        </p:nvSpPr>
        <p:spPr bwMode="auto">
          <a:xfrm flipV="1">
            <a:off x="7905750" y="2400300"/>
            <a:ext cx="0" cy="180022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4" name="Line 82"/>
          <p:cNvSpPr>
            <a:spLocks noChangeShapeType="1"/>
          </p:cNvSpPr>
          <p:nvPr/>
        </p:nvSpPr>
        <p:spPr bwMode="auto">
          <a:xfrm>
            <a:off x="7905750" y="3121025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5" name="Line 83"/>
          <p:cNvSpPr>
            <a:spLocks noChangeShapeType="1"/>
          </p:cNvSpPr>
          <p:nvPr/>
        </p:nvSpPr>
        <p:spPr bwMode="auto">
          <a:xfrm>
            <a:off x="4730750" y="4919663"/>
            <a:ext cx="5397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" name="Line 84"/>
          <p:cNvSpPr>
            <a:spLocks noChangeShapeType="1"/>
          </p:cNvSpPr>
          <p:nvPr/>
        </p:nvSpPr>
        <p:spPr bwMode="auto">
          <a:xfrm>
            <a:off x="4786313" y="4510088"/>
            <a:ext cx="0" cy="9255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" name="Line 85"/>
          <p:cNvSpPr>
            <a:spLocks noChangeShapeType="1"/>
          </p:cNvSpPr>
          <p:nvPr/>
        </p:nvSpPr>
        <p:spPr bwMode="auto">
          <a:xfrm>
            <a:off x="4786313" y="5435600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" name="Line 86"/>
          <p:cNvSpPr>
            <a:spLocks noChangeShapeType="1"/>
          </p:cNvSpPr>
          <p:nvPr/>
        </p:nvSpPr>
        <p:spPr bwMode="auto">
          <a:xfrm>
            <a:off x="4786313" y="4510088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" name="Text Box 87"/>
          <p:cNvSpPr txBox="1">
            <a:spLocks noChangeArrowheads="1"/>
          </p:cNvSpPr>
          <p:nvPr/>
        </p:nvSpPr>
        <p:spPr bwMode="auto">
          <a:xfrm>
            <a:off x="606425" y="333375"/>
            <a:ext cx="8580438" cy="444500"/>
          </a:xfrm>
          <a:prstGeom prst="rect">
            <a:avLst/>
          </a:prstGeom>
          <a:solidFill>
            <a:srgbClr val="FFCCFF"/>
          </a:solidFill>
          <a:ln w="9525">
            <a:pattFill prst="sphere">
              <a:fgClr>
                <a:srgbClr val="8B2547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b="1">
                <a:latin typeface="Arial" charset="0"/>
                <a:cs typeface="Nazanin" pitchFamily="2" charset="-78"/>
              </a:rPr>
              <a:t>THE STRATEGIC MANAGEMENT PROCESS</a:t>
            </a:r>
            <a:r>
              <a:rPr kumimoji="1" lang="fa-IR" b="1">
                <a:latin typeface="Arial" charset="0"/>
                <a:cs typeface="Nazanin" pitchFamily="2" charset="-78"/>
              </a:rPr>
              <a:t>   </a:t>
            </a:r>
            <a:r>
              <a:rPr kumimoji="1" lang="en-US" sz="2200">
                <a:latin typeface="Arial" charset="0"/>
                <a:cs typeface="Nazanin" pitchFamily="2" charset="-78"/>
              </a:rPr>
              <a:t> </a:t>
            </a:r>
            <a:r>
              <a:rPr kumimoji="1" lang="fa-IR" sz="2200">
                <a:latin typeface="Arial" charset="0"/>
                <a:cs typeface="Nazanin" pitchFamily="2" charset="-78"/>
              </a:rPr>
              <a:t>  </a:t>
            </a:r>
            <a:r>
              <a:rPr kumimoji="1" lang="fa-IR" sz="2400" b="1">
                <a:latin typeface="Arial" charset="0"/>
                <a:cs typeface="Nazanin" pitchFamily="2" charset="-78"/>
              </a:rPr>
              <a:t>فرآيند مديريت استراتژيک</a:t>
            </a:r>
            <a:endParaRPr kumimoji="1" lang="en-US" sz="2400" b="1">
              <a:latin typeface="Arial" charset="0"/>
              <a:cs typeface="Nazanin" pitchFamily="2" charset="-78"/>
            </a:endParaRPr>
          </a:p>
        </p:txBody>
      </p:sp>
      <p:sp>
        <p:nvSpPr>
          <p:cNvPr id="80" name="AutoShape 88"/>
          <p:cNvSpPr>
            <a:spLocks noChangeArrowheads="1"/>
          </p:cNvSpPr>
          <p:nvPr/>
        </p:nvSpPr>
        <p:spPr bwMode="auto">
          <a:xfrm>
            <a:off x="296863" y="5276850"/>
            <a:ext cx="3287712" cy="1022350"/>
          </a:xfrm>
          <a:prstGeom prst="can">
            <a:avLst>
              <a:gd name="adj" fmla="val 25000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300">
                <a:latin typeface="Arial" charset="0"/>
                <a:cs typeface="Nazanin" pitchFamily="2" charset="-78"/>
              </a:rPr>
              <a:t>TO DETERMINE MISSION ,GOALS AND VALUES OF THE FIRM FOR KEY DECISION MARKERS</a:t>
            </a:r>
          </a:p>
        </p:txBody>
      </p:sp>
      <p:sp>
        <p:nvSpPr>
          <p:cNvPr id="81" name="AutoShape 89"/>
          <p:cNvSpPr>
            <a:spLocks noChangeArrowheads="1"/>
          </p:cNvSpPr>
          <p:nvPr/>
        </p:nvSpPr>
        <p:spPr bwMode="auto">
          <a:xfrm>
            <a:off x="411163" y="4797425"/>
            <a:ext cx="2454275" cy="71437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تعيين اهداف،آرمان وارزشهاي مورد ملاک شرکت براي تصميم گيران کليدي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82" name="Line 90"/>
          <p:cNvSpPr>
            <a:spLocks noChangeShapeType="1"/>
          </p:cNvSpPr>
          <p:nvPr/>
        </p:nvSpPr>
        <p:spPr bwMode="auto">
          <a:xfrm>
            <a:off x="8797925" y="3789363"/>
            <a:ext cx="0" cy="19542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3" name="Line 91"/>
          <p:cNvSpPr>
            <a:spLocks noChangeShapeType="1"/>
          </p:cNvSpPr>
          <p:nvPr/>
        </p:nvSpPr>
        <p:spPr bwMode="auto">
          <a:xfrm flipH="1" flipV="1">
            <a:off x="3584575" y="5732463"/>
            <a:ext cx="5213350" cy="111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" name="Text Box 92"/>
          <p:cNvSpPr txBox="1">
            <a:spLocks noChangeArrowheads="1"/>
          </p:cNvSpPr>
          <p:nvPr/>
        </p:nvSpPr>
        <p:spPr bwMode="auto">
          <a:xfrm>
            <a:off x="6122988" y="5486400"/>
            <a:ext cx="17843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Feed back</a:t>
            </a:r>
          </a:p>
        </p:txBody>
      </p:sp>
      <p:sp>
        <p:nvSpPr>
          <p:cNvPr id="85" name="Text Box 93"/>
          <p:cNvSpPr txBox="1">
            <a:spLocks noChangeArrowheads="1"/>
          </p:cNvSpPr>
          <p:nvPr/>
        </p:nvSpPr>
        <p:spPr bwMode="auto">
          <a:xfrm>
            <a:off x="7181850" y="5486400"/>
            <a:ext cx="11144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بازخورد 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86" name="Text Box 94"/>
          <p:cNvSpPr txBox="1">
            <a:spLocks noChangeArrowheads="1"/>
          </p:cNvSpPr>
          <p:nvPr/>
        </p:nvSpPr>
        <p:spPr bwMode="auto">
          <a:xfrm>
            <a:off x="2724150" y="857250"/>
            <a:ext cx="17272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شناخت و تجزيه و تحليل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87" name="Text Box 95"/>
          <p:cNvSpPr txBox="1">
            <a:spLocks noChangeArrowheads="1"/>
          </p:cNvSpPr>
          <p:nvPr/>
        </p:nvSpPr>
        <p:spPr bwMode="auto">
          <a:xfrm>
            <a:off x="5678488" y="857250"/>
            <a:ext cx="12255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انتخاب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88" name="Text Box 96"/>
          <p:cNvSpPr txBox="1">
            <a:spLocks noChangeArrowheads="1"/>
          </p:cNvSpPr>
          <p:nvPr/>
        </p:nvSpPr>
        <p:spPr bwMode="auto">
          <a:xfrm>
            <a:off x="6959600" y="857250"/>
            <a:ext cx="128111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اجرا و تکميل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89" name="Text Box 97"/>
          <p:cNvSpPr txBox="1">
            <a:spLocks noChangeArrowheads="1"/>
          </p:cNvSpPr>
          <p:nvPr/>
        </p:nvSpPr>
        <p:spPr bwMode="auto">
          <a:xfrm>
            <a:off x="8631238" y="857250"/>
            <a:ext cx="17272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ارزيابي و کنترل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90" name="Line 98"/>
          <p:cNvSpPr>
            <a:spLocks noChangeShapeType="1"/>
          </p:cNvSpPr>
          <p:nvPr/>
        </p:nvSpPr>
        <p:spPr bwMode="auto">
          <a:xfrm flipH="1">
            <a:off x="273050" y="1114425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1" name="Line 99"/>
          <p:cNvSpPr>
            <a:spLocks noChangeShapeType="1"/>
          </p:cNvSpPr>
          <p:nvPr/>
        </p:nvSpPr>
        <p:spPr bwMode="auto">
          <a:xfrm>
            <a:off x="4227513" y="1114425"/>
            <a:ext cx="16827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" name="Line 100"/>
          <p:cNvSpPr>
            <a:spLocks noChangeShapeType="1"/>
          </p:cNvSpPr>
          <p:nvPr/>
        </p:nvSpPr>
        <p:spPr bwMode="auto">
          <a:xfrm flipH="1">
            <a:off x="4395788" y="1114425"/>
            <a:ext cx="22383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3" name="Line 101"/>
          <p:cNvSpPr>
            <a:spLocks noChangeShapeType="1"/>
          </p:cNvSpPr>
          <p:nvPr/>
        </p:nvSpPr>
        <p:spPr bwMode="auto">
          <a:xfrm>
            <a:off x="6122988" y="111442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4" name="Line 102"/>
          <p:cNvSpPr>
            <a:spLocks noChangeShapeType="1"/>
          </p:cNvSpPr>
          <p:nvPr/>
        </p:nvSpPr>
        <p:spPr bwMode="auto">
          <a:xfrm flipH="1">
            <a:off x="6178550" y="1114425"/>
            <a:ext cx="11271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" name="Line 103"/>
          <p:cNvSpPr>
            <a:spLocks noChangeShapeType="1"/>
          </p:cNvSpPr>
          <p:nvPr/>
        </p:nvSpPr>
        <p:spPr bwMode="auto">
          <a:xfrm>
            <a:off x="7627938" y="1114425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6" name="Line 104"/>
          <p:cNvSpPr>
            <a:spLocks noChangeShapeType="1"/>
          </p:cNvSpPr>
          <p:nvPr/>
        </p:nvSpPr>
        <p:spPr bwMode="auto">
          <a:xfrm flipH="1">
            <a:off x="7794625" y="1114425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7" name="Line 105"/>
          <p:cNvSpPr>
            <a:spLocks noChangeShapeType="1"/>
          </p:cNvSpPr>
          <p:nvPr/>
        </p:nvSpPr>
        <p:spPr bwMode="auto">
          <a:xfrm flipV="1">
            <a:off x="9632950" y="1011238"/>
            <a:ext cx="0" cy="10318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8" name="Line 106"/>
          <p:cNvSpPr>
            <a:spLocks noChangeShapeType="1"/>
          </p:cNvSpPr>
          <p:nvPr/>
        </p:nvSpPr>
        <p:spPr bwMode="auto">
          <a:xfrm>
            <a:off x="9632950" y="1114425"/>
            <a:ext cx="0" cy="103188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9" name="Line 107"/>
          <p:cNvSpPr>
            <a:spLocks noChangeShapeType="1"/>
          </p:cNvSpPr>
          <p:nvPr/>
        </p:nvSpPr>
        <p:spPr bwMode="auto">
          <a:xfrm>
            <a:off x="9466263" y="1114425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0" name="Line 108"/>
          <p:cNvSpPr>
            <a:spLocks noChangeShapeType="1"/>
          </p:cNvSpPr>
          <p:nvPr/>
        </p:nvSpPr>
        <p:spPr bwMode="auto">
          <a:xfrm>
            <a:off x="273050" y="1011238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" name="Text Box 109"/>
          <p:cNvSpPr txBox="1">
            <a:spLocks noChangeArrowheads="1"/>
          </p:cNvSpPr>
          <p:nvPr/>
        </p:nvSpPr>
        <p:spPr bwMode="auto">
          <a:xfrm>
            <a:off x="328613" y="908050"/>
            <a:ext cx="267493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0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RECOGNITION &amp; ANALYSIS</a:t>
            </a:r>
          </a:p>
        </p:txBody>
      </p:sp>
      <p:sp>
        <p:nvSpPr>
          <p:cNvPr id="102" name="Text Box 110"/>
          <p:cNvSpPr txBox="1">
            <a:spLocks noChangeArrowheads="1"/>
          </p:cNvSpPr>
          <p:nvPr/>
        </p:nvSpPr>
        <p:spPr bwMode="auto">
          <a:xfrm>
            <a:off x="4395788" y="908050"/>
            <a:ext cx="14493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0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CHOICES</a:t>
            </a:r>
          </a:p>
        </p:txBody>
      </p:sp>
      <p:sp>
        <p:nvSpPr>
          <p:cNvPr id="103" name="Text Box 111"/>
          <p:cNvSpPr txBox="1">
            <a:spLocks noChangeArrowheads="1"/>
          </p:cNvSpPr>
          <p:nvPr/>
        </p:nvSpPr>
        <p:spPr bwMode="auto">
          <a:xfrm>
            <a:off x="6122988" y="960438"/>
            <a:ext cx="1560512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IMPLEMENTATION</a:t>
            </a:r>
          </a:p>
        </p:txBody>
      </p:sp>
      <p:sp>
        <p:nvSpPr>
          <p:cNvPr id="104" name="Text Box 112"/>
          <p:cNvSpPr txBox="1">
            <a:spLocks noChangeArrowheads="1"/>
          </p:cNvSpPr>
          <p:nvPr/>
        </p:nvSpPr>
        <p:spPr bwMode="auto">
          <a:xfrm>
            <a:off x="7461250" y="908050"/>
            <a:ext cx="16160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lnSpc>
                <a:spcPct val="6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EVALUATION &amp;</a:t>
            </a:r>
          </a:p>
          <a:p>
            <a:pPr algn="ctr" defTabSz="682625" rtl="0">
              <a:lnSpc>
                <a:spcPct val="6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 CONTROL</a:t>
            </a:r>
          </a:p>
        </p:txBody>
      </p:sp>
    </p:spTree>
    <p:extLst>
      <p:ext uri="{BB962C8B-B14F-4D97-AF65-F5344CB8AC3E}">
        <p14:creationId xmlns:p14="http://schemas.microsoft.com/office/powerpoint/2010/main" val="108977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5425" y="623888"/>
            <a:ext cx="9439275" cy="58277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5724" tIns="47865" rIns="95724" bIns="47865" anchor="ctr"/>
          <a:lstStyle/>
          <a:p>
            <a:pPr algn="ctr" defTabSz="957263" eaLnBrk="0" hangingPunct="0">
              <a:defRPr/>
            </a:pPr>
            <a:endParaRPr lang="fa-IR" sz="120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17"/>
          <p:cNvSpPr>
            <a:spLocks noChangeArrowheads="1"/>
          </p:cNvSpPr>
          <p:nvPr/>
        </p:nvSpPr>
        <p:spPr bwMode="auto">
          <a:xfrm>
            <a:off x="1968500" y="2346325"/>
            <a:ext cx="612775" cy="5143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1912938" y="2293938"/>
            <a:ext cx="723900" cy="5270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  <a:defRPr/>
            </a:pPr>
            <a:r>
              <a:rPr kumimoji="1" lang="fa-IR" sz="1200" b="1" dirty="0">
                <a:latin typeface="Arial" charset="0"/>
              </a:rPr>
              <a:t>کميته</a:t>
            </a:r>
          </a:p>
          <a:p>
            <a:pPr algn="ctr" defTabSz="682625" rtl="0">
              <a:spcBef>
                <a:spcPct val="50000"/>
              </a:spcBef>
              <a:defRPr/>
            </a:pPr>
            <a:r>
              <a:rPr kumimoji="1" lang="fa-IR" sz="1200" b="1" dirty="0">
                <a:latin typeface="Arial" charset="0"/>
              </a:rPr>
              <a:t>تکنولوژي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1968500" y="3889375"/>
            <a:ext cx="612775" cy="5143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1968500" y="3940175"/>
            <a:ext cx="668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900" b="1">
                <a:latin typeface="Arial" charset="0"/>
              </a:rPr>
              <a:t>کميته سيستم اطلاعات مديريت</a:t>
            </a:r>
            <a:endParaRPr kumimoji="1" lang="en-US" sz="900" b="1">
              <a:latin typeface="Arial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465138" y="1008063"/>
            <a:ext cx="1281112" cy="5667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76263" y="1677988"/>
            <a:ext cx="1225550" cy="1901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65138" y="3683000"/>
            <a:ext cx="1503362" cy="1235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520700" y="5021263"/>
            <a:ext cx="4624388" cy="1284287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 عوامل داخلي شرکت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 عوامل خارجي شرکت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استراتژيهاي متمايزسازي شرکت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مشارکت پروژه اي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برنامه ريزي کمي استراتژيک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 موفقيتو عمل استراتژيک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گروه مشاوران بوستون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پروفيل رقابتي</a:t>
            </a:r>
            <a:endParaRPr kumimoji="1" lang="en-US" sz="9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1968500" y="1833563"/>
            <a:ext cx="612775" cy="5127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کميته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بازاريابي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14" name="Oval 18"/>
          <p:cNvSpPr>
            <a:spLocks noChangeArrowheads="1"/>
          </p:cNvSpPr>
          <p:nvPr/>
        </p:nvSpPr>
        <p:spPr bwMode="auto">
          <a:xfrm>
            <a:off x="1968500" y="2860675"/>
            <a:ext cx="612775" cy="5127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Oval 19"/>
          <p:cNvSpPr>
            <a:spLocks noChangeArrowheads="1"/>
          </p:cNvSpPr>
          <p:nvPr/>
        </p:nvSpPr>
        <p:spPr bwMode="auto">
          <a:xfrm>
            <a:off x="1968500" y="3376613"/>
            <a:ext cx="612775" cy="5127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1968500" y="4405313"/>
            <a:ext cx="612775" cy="5127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1968500" y="1317625"/>
            <a:ext cx="612775" cy="5143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</a:rPr>
              <a:t>کميته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</a:rPr>
              <a:t>عالي</a:t>
            </a:r>
            <a:endParaRPr kumimoji="1" lang="en-US" sz="1300" b="1">
              <a:latin typeface="Arial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693988" y="2551113"/>
            <a:ext cx="668337" cy="463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900" b="1">
                <a:latin typeface="Arial" charset="0"/>
              </a:rPr>
              <a:t>مفاهيم،تعاريف</a:t>
            </a:r>
            <a:r>
              <a:rPr kumimoji="1" lang="fa-IR" sz="700">
                <a:latin typeface="Arial" charset="0"/>
              </a:rPr>
              <a:t>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900" b="1">
                <a:latin typeface="Arial" charset="0"/>
              </a:rPr>
              <a:t>و نظريه هاا</a:t>
            </a:r>
            <a:endParaRPr kumimoji="1" lang="en-US" sz="900" b="1">
              <a:latin typeface="Arial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2747963" y="3117850"/>
            <a:ext cx="558800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3417888" y="2603500"/>
            <a:ext cx="446087" cy="3095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3919538" y="2500313"/>
            <a:ext cx="612775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CSF</a:t>
            </a:r>
            <a:r>
              <a:rPr kumimoji="1" lang="en-US" sz="1000">
                <a:latin typeface="Arial" charset="0"/>
              </a:rPr>
              <a:t> </a:t>
            </a:r>
            <a:r>
              <a:rPr kumimoji="1" lang="fa-IR" sz="1000" b="1">
                <a:latin typeface="Arial" charset="0"/>
              </a:rPr>
              <a:t>عوامل</a:t>
            </a:r>
            <a:endParaRPr kumimoji="1" lang="en-US" sz="1000" b="1">
              <a:latin typeface="Arial" charset="0"/>
            </a:endParaRP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داخلي شرکت</a:t>
            </a:r>
            <a:endParaRPr kumimoji="1" lang="en-US" sz="1000" b="1">
              <a:latin typeface="Arial" charset="0"/>
            </a:endParaRP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4699000" y="2500313"/>
            <a:ext cx="558800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900" b="1">
                <a:latin typeface="Arial" charset="0"/>
              </a:rPr>
              <a:t>CSF</a:t>
            </a:r>
            <a:r>
              <a:rPr kumimoji="1" lang="en-US" sz="900">
                <a:latin typeface="Arial" charset="0"/>
              </a:rPr>
              <a:t> </a:t>
            </a:r>
            <a:r>
              <a:rPr kumimoji="1" lang="fa-IR" sz="900" b="1">
                <a:latin typeface="Arial" charset="0"/>
              </a:rPr>
              <a:t>عوامل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900" b="1">
                <a:latin typeface="Arial" charset="0"/>
              </a:rPr>
              <a:t>محيطي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900" b="1">
                <a:latin typeface="Arial" charset="0"/>
              </a:rPr>
              <a:t>شرکت</a:t>
            </a:r>
            <a:endParaRPr kumimoji="1" lang="en-US" sz="900" b="1">
              <a:latin typeface="Arial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367338" y="2500313"/>
            <a:ext cx="390525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S-O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S-T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W-O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W-T</a:t>
            </a: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5926138" y="1317625"/>
            <a:ext cx="1060450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>
                <a:latin typeface="Arial" charset="0"/>
              </a:rPr>
              <a:t>راهبردهاي مؤسسه</a:t>
            </a:r>
            <a:endParaRPr kumimoji="1" lang="en-US" sz="1200" b="1">
              <a:latin typeface="Arial" charset="0"/>
            </a:endParaRPr>
          </a:p>
        </p:txBody>
      </p: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5926138" y="1730375"/>
            <a:ext cx="1060450" cy="35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بازاريابي</a:t>
            </a:r>
            <a:r>
              <a:rPr kumimoji="1" lang="fa-IR" sz="2200" dirty="0">
                <a:latin typeface="Arial" charset="0"/>
              </a:rPr>
              <a:t> </a:t>
            </a:r>
            <a:endParaRPr kumimoji="1" lang="en-US" sz="2200" dirty="0">
              <a:latin typeface="Arial" charset="0"/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5926138" y="2139950"/>
            <a:ext cx="1060450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فن آوري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5926138" y="2963863"/>
            <a:ext cx="1060450" cy="35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نيروي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 انساني وآموزش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5926138" y="3375025"/>
            <a:ext cx="1060450" cy="35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توليد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5926138" y="2551113"/>
            <a:ext cx="1060450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مالي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 و اقتصادي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926138" y="3786188"/>
            <a:ext cx="1060450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اطلاعاتي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926138" y="4198938"/>
            <a:ext cx="1060450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مديريت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کيفيت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7261225" y="1420813"/>
            <a:ext cx="614363" cy="822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استراتژيهاي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کسب و کار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 dirty="0">
                <a:latin typeface="Arial" charset="0"/>
              </a:rPr>
              <a:t>Business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 dirty="0">
                <a:latin typeface="Arial" charset="0"/>
              </a:rPr>
              <a:t> level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7261225" y="2449513"/>
            <a:ext cx="614363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سياستها يا</a:t>
            </a:r>
            <a:r>
              <a:rPr kumimoji="1" lang="fa-IR" sz="900" dirty="0">
                <a:latin typeface="Arial" charset="0"/>
              </a:rPr>
              <a:t>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خط مشي هاي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کلي شرکت</a:t>
            </a:r>
            <a:endParaRPr kumimoji="1" lang="en-US" sz="1000" b="1" dirty="0">
              <a:latin typeface="Arial" charset="0"/>
            </a:endParaRP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7207250" y="3425825"/>
            <a:ext cx="723900" cy="927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استراتژيهاي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وظيفه اي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 dirty="0">
                <a:latin typeface="Arial" charset="0"/>
              </a:rPr>
              <a:t>Functional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 dirty="0">
                <a:latin typeface="Arial" charset="0"/>
              </a:rPr>
              <a:t>level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7931150" y="2603500"/>
            <a:ext cx="612775" cy="6175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برنامه ريزي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شرکت</a:t>
            </a:r>
            <a:endParaRPr kumimoji="1" lang="en-US" sz="1000" b="1">
              <a:latin typeface="Arial" charset="0"/>
            </a:endParaRPr>
          </a:p>
        </p:txBody>
      </p:sp>
      <p:sp>
        <p:nvSpPr>
          <p:cNvPr id="36" name="Oval 41"/>
          <p:cNvSpPr>
            <a:spLocks noChangeArrowheads="1"/>
          </p:cNvSpPr>
          <p:nvPr/>
        </p:nvSpPr>
        <p:spPr bwMode="auto">
          <a:xfrm>
            <a:off x="8672513" y="1574800"/>
            <a:ext cx="849312" cy="2952750"/>
          </a:xfrm>
          <a:prstGeom prst="ellipse">
            <a:avLst/>
          </a:prstGeom>
          <a:gradFill rotWithShape="1">
            <a:gsLst>
              <a:gs pos="0">
                <a:srgbClr val="135B07"/>
              </a:gs>
              <a:gs pos="50000">
                <a:srgbClr val="FFFFFF"/>
              </a:gs>
              <a:gs pos="100000">
                <a:srgbClr val="135B0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b="1">
                <a:solidFill>
                  <a:schemeClr val="accent2"/>
                </a:solidFill>
                <a:latin typeface="Arial" charset="0"/>
              </a:rPr>
              <a:t>کتاب برنامه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b="1">
                <a:solidFill>
                  <a:schemeClr val="accent2"/>
                </a:solidFill>
                <a:latin typeface="Arial" charset="0"/>
              </a:rPr>
              <a:t>10ساله راهبردي</a:t>
            </a:r>
            <a:endParaRPr kumimoji="1"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7" name="AutoShape 43"/>
          <p:cNvSpPr>
            <a:spLocks noChangeArrowheads="1"/>
          </p:cNvSpPr>
          <p:nvPr/>
        </p:nvSpPr>
        <p:spPr bwMode="auto">
          <a:xfrm>
            <a:off x="1857375" y="495300"/>
            <a:ext cx="6965950" cy="46196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2100" b="1">
                <a:latin typeface="Arial" charset="0"/>
              </a:rPr>
              <a:t>و استراتژي هاي مناسب</a:t>
            </a:r>
            <a:r>
              <a:rPr kumimoji="1" lang="en-US" b="1">
                <a:latin typeface="Arial" charset="0"/>
              </a:rPr>
              <a:t> </a:t>
            </a:r>
            <a:r>
              <a:rPr kumimoji="1" lang="en-US" sz="2100" b="1">
                <a:latin typeface="Arial" charset="0"/>
              </a:rPr>
              <a:t>(SWOT </a:t>
            </a:r>
            <a:r>
              <a:rPr kumimoji="1" lang="fa-IR" sz="2100" b="1">
                <a:latin typeface="Arial" charset="0"/>
              </a:rPr>
              <a:t>(</a:t>
            </a:r>
            <a:r>
              <a:rPr kumimoji="1" lang="en-US" sz="2100">
                <a:latin typeface="Arial" charset="0"/>
              </a:rPr>
              <a:t> </a:t>
            </a:r>
            <a:r>
              <a:rPr kumimoji="1" lang="fa-IR" sz="2100" b="1">
                <a:latin typeface="Arial" charset="0"/>
              </a:rPr>
              <a:t>مدل فرايند شناخت و تجزيه و تحليل</a:t>
            </a:r>
            <a:endParaRPr kumimoji="1" lang="en-US" sz="2100">
              <a:latin typeface="Arial" charset="0"/>
            </a:endParaRP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407988" y="700088"/>
            <a:ext cx="15049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500" b="1">
                <a:solidFill>
                  <a:schemeClr val="accent2"/>
                </a:solidFill>
                <a:latin typeface="Arial" charset="0"/>
              </a:rPr>
              <a:t>تدوين رسالت شرکت</a:t>
            </a:r>
            <a:endParaRPr kumimoji="1" lang="en-US" sz="15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1076325" y="1008063"/>
            <a:ext cx="5032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endParaRPr kumimoji="1" lang="en-US" sz="2200">
              <a:latin typeface="Arial" charset="0"/>
            </a:endParaRPr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520700" y="1111250"/>
            <a:ext cx="612775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solidFill>
                  <a:schemeClr val="accent2"/>
                </a:solidFill>
                <a:latin typeface="Arial" charset="0"/>
              </a:rPr>
              <a:t>استراتژيستهاي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solidFill>
                  <a:schemeClr val="accent2"/>
                </a:solidFill>
                <a:latin typeface="Arial" charset="0"/>
              </a:rPr>
              <a:t>شرکت</a:t>
            </a:r>
            <a:endParaRPr kumimoji="1" lang="en-US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" name="Oval 47"/>
          <p:cNvSpPr>
            <a:spLocks noChangeArrowheads="1"/>
          </p:cNvSpPr>
          <p:nvPr/>
        </p:nvSpPr>
        <p:spPr bwMode="auto">
          <a:xfrm>
            <a:off x="1189038" y="1060450"/>
            <a:ext cx="557212" cy="4635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solidFill>
                  <a:schemeClr val="accent2"/>
                </a:solidFill>
                <a:latin typeface="Arial" charset="0"/>
              </a:rPr>
              <a:t>مشاوران و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solidFill>
                  <a:schemeClr val="accent2"/>
                </a:solidFill>
                <a:latin typeface="Arial" charset="0"/>
              </a:rPr>
              <a:t>مدير پروژه</a:t>
            </a:r>
            <a:endParaRPr kumimoji="1" lang="en-US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2" name="Text Box 48"/>
          <p:cNvSpPr txBox="1">
            <a:spLocks noChangeArrowheads="1"/>
          </p:cNvSpPr>
          <p:nvPr/>
        </p:nvSpPr>
        <p:spPr bwMode="auto">
          <a:xfrm>
            <a:off x="520700" y="1677988"/>
            <a:ext cx="1225550" cy="19494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415" tIns="34208" rIns="68415" bIns="34208">
            <a:spAutoFit/>
          </a:bodyPr>
          <a:lstStyle/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1200" dirty="0">
                <a:latin typeface="Arial" charset="0"/>
              </a:rPr>
              <a:t>تدوين رسالت شرکت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فلسفه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بينش(بصيرت)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ايدئولوژي مرکزي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تدوين رسالت شرکت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ارزش هاي مشترک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مقصد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ديدگاه و چشم انداز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آرمان و بيانيه آرمان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اهداف آرماني</a:t>
            </a:r>
            <a:endParaRPr kumimoji="1" lang="en-US" sz="900" b="1" dirty="0">
              <a:latin typeface="Arial" charset="0"/>
            </a:endParaRPr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407988" y="3632200"/>
            <a:ext cx="1617662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1000">
                <a:solidFill>
                  <a:srgbClr val="000000"/>
                </a:solidFill>
                <a:latin typeface="Arial" charset="0"/>
              </a:rPr>
              <a:t>رويکردها و فروض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فرايند مديريت استراتژيک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برنامه ريزي مبتني بر مشارکت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توسعه منابع انساني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مبتني بر بازار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ارزشهاي مشترک و توسعه فرهنگ سازماني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فروض بازار،تکنولوژي برنامه بلندمدت کشور</a:t>
            </a:r>
            <a:endParaRPr kumimoji="1" lang="en-US" sz="7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" name="Text Box 51"/>
          <p:cNvSpPr txBox="1">
            <a:spLocks noChangeArrowheads="1"/>
          </p:cNvSpPr>
          <p:nvPr/>
        </p:nvSpPr>
        <p:spPr bwMode="auto">
          <a:xfrm>
            <a:off x="1968500" y="2913063"/>
            <a:ext cx="7254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000" b="1">
                <a:latin typeface="Arial" charset="0"/>
              </a:rPr>
              <a:t>کميته مالي</a:t>
            </a:r>
          </a:p>
          <a:p>
            <a:pPr algn="l" defTabSz="682625" rtl="0">
              <a:spcBef>
                <a:spcPct val="50000"/>
              </a:spcBef>
            </a:pPr>
            <a:r>
              <a:rPr kumimoji="1" lang="fa-IR" sz="1000" b="1">
                <a:latin typeface="Arial" charset="0"/>
              </a:rPr>
              <a:t>و اقتصادي</a:t>
            </a:r>
          </a:p>
          <a:p>
            <a:pPr algn="l" defTabSz="682625" rtl="0">
              <a:spcBef>
                <a:spcPct val="50000"/>
              </a:spcBef>
            </a:pPr>
            <a:endParaRPr kumimoji="1" lang="fa-IR" sz="1000">
              <a:latin typeface="Arial" charset="0"/>
            </a:endParaRPr>
          </a:p>
          <a:p>
            <a:pPr algn="l" defTabSz="682625" rtl="0">
              <a:spcBef>
                <a:spcPct val="50000"/>
              </a:spcBef>
            </a:pPr>
            <a:endParaRPr kumimoji="1" lang="en-US" sz="1000">
              <a:latin typeface="Arial" charset="0"/>
            </a:endParaRPr>
          </a:p>
        </p:txBody>
      </p:sp>
      <p:sp>
        <p:nvSpPr>
          <p:cNvPr id="45" name="Text Box 52"/>
          <p:cNvSpPr txBox="1">
            <a:spLocks noChangeArrowheads="1"/>
          </p:cNvSpPr>
          <p:nvPr/>
        </p:nvSpPr>
        <p:spPr bwMode="auto">
          <a:xfrm>
            <a:off x="1912938" y="3478213"/>
            <a:ext cx="72548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lnSpc>
                <a:spcPct val="50000"/>
              </a:lnSpc>
              <a:spcBef>
                <a:spcPct val="50000"/>
              </a:spcBef>
            </a:pPr>
            <a:r>
              <a:rPr kumimoji="1" lang="fa-IR" sz="900" b="1">
                <a:latin typeface="Arial" charset="0"/>
              </a:rPr>
              <a:t>کميته نيروي</a:t>
            </a:r>
            <a:r>
              <a:rPr kumimoji="1" lang="fa-IR" sz="700" b="1">
                <a:latin typeface="Arial" charset="0"/>
              </a:rPr>
              <a:t> </a:t>
            </a:r>
            <a:endParaRPr kumimoji="1" lang="fa-IR" sz="900" b="1">
              <a:latin typeface="Arial" charset="0"/>
            </a:endParaRPr>
          </a:p>
          <a:p>
            <a:pPr algn="ctr" defTabSz="682625" rtl="0">
              <a:lnSpc>
                <a:spcPct val="50000"/>
              </a:lnSpc>
              <a:spcBef>
                <a:spcPct val="50000"/>
              </a:spcBef>
            </a:pPr>
            <a:r>
              <a:rPr kumimoji="1" lang="fa-IR" sz="900" b="1">
                <a:latin typeface="Arial" charset="0"/>
              </a:rPr>
              <a:t>انساني و</a:t>
            </a:r>
          </a:p>
          <a:p>
            <a:pPr algn="ctr" defTabSz="682625" rtl="0">
              <a:lnSpc>
                <a:spcPct val="50000"/>
              </a:lnSpc>
              <a:spcBef>
                <a:spcPct val="50000"/>
              </a:spcBef>
            </a:pPr>
            <a:r>
              <a:rPr kumimoji="1" lang="fa-IR" sz="900" b="1">
                <a:latin typeface="Arial" charset="0"/>
              </a:rPr>
              <a:t>آموزش</a:t>
            </a:r>
            <a:endParaRPr kumimoji="1" lang="en-US" sz="900" b="1">
              <a:latin typeface="Arial" charset="0"/>
            </a:endParaRPr>
          </a:p>
          <a:p>
            <a:pPr algn="l" defTabSz="682625" rtl="0">
              <a:lnSpc>
                <a:spcPct val="70000"/>
              </a:lnSpc>
              <a:spcBef>
                <a:spcPct val="50000"/>
              </a:spcBef>
            </a:pPr>
            <a:endParaRPr kumimoji="1" lang="fa-IR" sz="1000" b="1">
              <a:latin typeface="Arial" charset="0"/>
            </a:endParaRPr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2025650" y="4456113"/>
            <a:ext cx="557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lnSpc>
                <a:spcPct val="80000"/>
              </a:lnSpc>
              <a:spcBef>
                <a:spcPct val="50000"/>
              </a:spcBef>
            </a:pPr>
            <a:r>
              <a:rPr kumimoji="1" lang="fa-IR" sz="1000" b="1">
                <a:latin typeface="Arial" charset="0"/>
              </a:rPr>
              <a:t>کميته مديريت </a:t>
            </a:r>
          </a:p>
          <a:p>
            <a:pPr algn="ctr" defTabSz="682625" rtl="0">
              <a:lnSpc>
                <a:spcPct val="60000"/>
              </a:lnSpc>
              <a:spcBef>
                <a:spcPct val="50000"/>
              </a:spcBef>
            </a:pPr>
            <a:r>
              <a:rPr kumimoji="1" lang="fa-IR" sz="1000" b="1">
                <a:latin typeface="Arial" charset="0"/>
              </a:rPr>
              <a:t>کيفيت</a:t>
            </a:r>
            <a:endParaRPr kumimoji="1" lang="en-US" sz="1000" b="1">
              <a:latin typeface="Arial" charset="0"/>
            </a:endParaRPr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2747963" y="3117850"/>
            <a:ext cx="6699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200" b="1">
                <a:latin typeface="Arial" charset="0"/>
              </a:rPr>
              <a:t>فروض</a:t>
            </a:r>
            <a:endParaRPr kumimoji="1" lang="en-US" sz="1200" b="1">
              <a:latin typeface="Arial" charset="0"/>
            </a:endParaRPr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3362325" y="2603500"/>
            <a:ext cx="5000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latin typeface="Arial" charset="0"/>
              </a:rPr>
              <a:t>روش</a:t>
            </a:r>
            <a:endParaRPr kumimoji="1" lang="en-US" sz="1300" b="1">
              <a:latin typeface="Arial" charset="0"/>
            </a:endParaRPr>
          </a:p>
        </p:txBody>
      </p:sp>
      <p:sp>
        <p:nvSpPr>
          <p:cNvPr id="49" name="Text Box 57"/>
          <p:cNvSpPr txBox="1">
            <a:spLocks noChangeArrowheads="1"/>
          </p:cNvSpPr>
          <p:nvPr/>
        </p:nvSpPr>
        <p:spPr bwMode="auto">
          <a:xfrm>
            <a:off x="7875588" y="1524000"/>
            <a:ext cx="55721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  <a:buFontTx/>
              <a:buChar char="•"/>
            </a:pPr>
            <a:endParaRPr kumimoji="1" lang="en-US" sz="2200">
              <a:latin typeface="Arial" charset="0"/>
            </a:endParaRPr>
          </a:p>
        </p:txBody>
      </p:sp>
      <p:sp>
        <p:nvSpPr>
          <p:cNvPr id="50" name="Text Box 58"/>
          <p:cNvSpPr txBox="1">
            <a:spLocks noChangeArrowheads="1"/>
          </p:cNvSpPr>
          <p:nvPr/>
        </p:nvSpPr>
        <p:spPr bwMode="auto">
          <a:xfrm>
            <a:off x="8599488" y="4814888"/>
            <a:ext cx="13938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500" b="1">
                <a:solidFill>
                  <a:schemeClr val="accent2"/>
                </a:solidFill>
                <a:latin typeface="Arial" charset="0"/>
              </a:rPr>
              <a:t>اجرا و ارزيابي</a:t>
            </a:r>
            <a:endParaRPr kumimoji="1" lang="en-US" sz="15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1" name="Line 59"/>
          <p:cNvSpPr>
            <a:spLocks noChangeShapeType="1"/>
          </p:cNvSpPr>
          <p:nvPr/>
        </p:nvSpPr>
        <p:spPr bwMode="auto">
          <a:xfrm>
            <a:off x="8599488" y="4610100"/>
            <a:ext cx="0" cy="668338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" name="Line 60"/>
          <p:cNvSpPr>
            <a:spLocks noChangeShapeType="1"/>
          </p:cNvSpPr>
          <p:nvPr/>
        </p:nvSpPr>
        <p:spPr bwMode="auto">
          <a:xfrm>
            <a:off x="407988" y="4968875"/>
            <a:ext cx="819150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" name="Line 61"/>
          <p:cNvSpPr>
            <a:spLocks noChangeShapeType="1"/>
          </p:cNvSpPr>
          <p:nvPr/>
        </p:nvSpPr>
        <p:spPr bwMode="auto">
          <a:xfrm flipV="1">
            <a:off x="3082925" y="3478213"/>
            <a:ext cx="0" cy="149066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" name="Line 62"/>
          <p:cNvSpPr>
            <a:spLocks noChangeShapeType="1"/>
          </p:cNvSpPr>
          <p:nvPr/>
        </p:nvSpPr>
        <p:spPr bwMode="auto">
          <a:xfrm>
            <a:off x="2971800" y="3014663"/>
            <a:ext cx="0" cy="10318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 flipV="1">
            <a:off x="3306763" y="2913063"/>
            <a:ext cx="222250" cy="3587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" name="Line 64"/>
          <p:cNvSpPr>
            <a:spLocks noChangeShapeType="1"/>
          </p:cNvSpPr>
          <p:nvPr/>
        </p:nvSpPr>
        <p:spPr bwMode="auto">
          <a:xfrm>
            <a:off x="3808413" y="2757488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" name="Line 65"/>
          <p:cNvSpPr>
            <a:spLocks noChangeShapeType="1"/>
          </p:cNvSpPr>
          <p:nvPr/>
        </p:nvSpPr>
        <p:spPr bwMode="auto">
          <a:xfrm>
            <a:off x="4532313" y="2809875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" name="Line 66"/>
          <p:cNvSpPr>
            <a:spLocks noChangeShapeType="1"/>
          </p:cNvSpPr>
          <p:nvPr/>
        </p:nvSpPr>
        <p:spPr bwMode="auto">
          <a:xfrm>
            <a:off x="5256213" y="2860675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9" name="Line 67"/>
          <p:cNvSpPr>
            <a:spLocks noChangeShapeType="1"/>
          </p:cNvSpPr>
          <p:nvPr/>
        </p:nvSpPr>
        <p:spPr bwMode="auto">
          <a:xfrm>
            <a:off x="5757863" y="280987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" name="Line 68"/>
          <p:cNvSpPr>
            <a:spLocks noChangeShapeType="1"/>
          </p:cNvSpPr>
          <p:nvPr/>
        </p:nvSpPr>
        <p:spPr bwMode="auto">
          <a:xfrm flipV="1">
            <a:off x="407988" y="1935163"/>
            <a:ext cx="0" cy="30337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" name="Line 69"/>
          <p:cNvSpPr>
            <a:spLocks noChangeShapeType="1"/>
          </p:cNvSpPr>
          <p:nvPr/>
        </p:nvSpPr>
        <p:spPr bwMode="auto">
          <a:xfrm>
            <a:off x="407988" y="1935163"/>
            <a:ext cx="16827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" name="Line 70"/>
          <p:cNvSpPr>
            <a:spLocks noChangeShapeType="1"/>
          </p:cNvSpPr>
          <p:nvPr/>
        </p:nvSpPr>
        <p:spPr bwMode="auto">
          <a:xfrm>
            <a:off x="1244600" y="3579813"/>
            <a:ext cx="0" cy="10318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" name="Line 71"/>
          <p:cNvSpPr>
            <a:spLocks noChangeShapeType="1"/>
          </p:cNvSpPr>
          <p:nvPr/>
        </p:nvSpPr>
        <p:spPr bwMode="auto">
          <a:xfrm>
            <a:off x="1189038" y="1524000"/>
            <a:ext cx="0" cy="153988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" name="Line 72"/>
          <p:cNvSpPr>
            <a:spLocks noChangeShapeType="1"/>
          </p:cNvSpPr>
          <p:nvPr/>
        </p:nvSpPr>
        <p:spPr bwMode="auto">
          <a:xfrm>
            <a:off x="2636838" y="1471613"/>
            <a:ext cx="0" cy="33432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5" name="Line 73"/>
          <p:cNvSpPr>
            <a:spLocks noChangeShapeType="1"/>
          </p:cNvSpPr>
          <p:nvPr/>
        </p:nvSpPr>
        <p:spPr bwMode="auto">
          <a:xfrm>
            <a:off x="1968500" y="1524000"/>
            <a:ext cx="0" cy="313690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" name="Line 74"/>
          <p:cNvSpPr>
            <a:spLocks noChangeShapeType="1"/>
          </p:cNvSpPr>
          <p:nvPr/>
        </p:nvSpPr>
        <p:spPr bwMode="auto">
          <a:xfrm>
            <a:off x="5868988" y="1420813"/>
            <a:ext cx="0" cy="29829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" name="Line 75"/>
          <p:cNvSpPr>
            <a:spLocks noChangeShapeType="1"/>
          </p:cNvSpPr>
          <p:nvPr/>
        </p:nvSpPr>
        <p:spPr bwMode="auto">
          <a:xfrm>
            <a:off x="5868988" y="4403725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" name="Line 76"/>
          <p:cNvSpPr>
            <a:spLocks noChangeShapeType="1"/>
          </p:cNvSpPr>
          <p:nvPr/>
        </p:nvSpPr>
        <p:spPr bwMode="auto">
          <a:xfrm>
            <a:off x="5868988" y="3992563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" name="Line 77"/>
          <p:cNvSpPr>
            <a:spLocks noChangeShapeType="1"/>
          </p:cNvSpPr>
          <p:nvPr/>
        </p:nvSpPr>
        <p:spPr bwMode="auto">
          <a:xfrm>
            <a:off x="5868988" y="3579813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" name="Line 78"/>
          <p:cNvSpPr>
            <a:spLocks noChangeShapeType="1"/>
          </p:cNvSpPr>
          <p:nvPr/>
        </p:nvSpPr>
        <p:spPr bwMode="auto">
          <a:xfrm>
            <a:off x="5868988" y="3170238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5868988" y="2757488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" name="Line 80"/>
          <p:cNvSpPr>
            <a:spLocks noChangeShapeType="1"/>
          </p:cNvSpPr>
          <p:nvPr/>
        </p:nvSpPr>
        <p:spPr bwMode="auto">
          <a:xfrm>
            <a:off x="5868988" y="2293938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" name="Line 81"/>
          <p:cNvSpPr>
            <a:spLocks noChangeShapeType="1"/>
          </p:cNvSpPr>
          <p:nvPr/>
        </p:nvSpPr>
        <p:spPr bwMode="auto">
          <a:xfrm>
            <a:off x="5868988" y="1831975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4" name="Line 82"/>
          <p:cNvSpPr>
            <a:spLocks noChangeShapeType="1"/>
          </p:cNvSpPr>
          <p:nvPr/>
        </p:nvSpPr>
        <p:spPr bwMode="auto">
          <a:xfrm>
            <a:off x="5868988" y="1420813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5" name="Line 83"/>
          <p:cNvSpPr>
            <a:spLocks noChangeShapeType="1"/>
          </p:cNvSpPr>
          <p:nvPr/>
        </p:nvSpPr>
        <p:spPr bwMode="auto">
          <a:xfrm>
            <a:off x="7094538" y="1420813"/>
            <a:ext cx="0" cy="29829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" name="Line 84"/>
          <p:cNvSpPr>
            <a:spLocks noChangeShapeType="1"/>
          </p:cNvSpPr>
          <p:nvPr/>
        </p:nvSpPr>
        <p:spPr bwMode="auto">
          <a:xfrm flipH="1">
            <a:off x="6927850" y="4403725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" name="Line 85"/>
          <p:cNvSpPr>
            <a:spLocks noChangeShapeType="1"/>
          </p:cNvSpPr>
          <p:nvPr/>
        </p:nvSpPr>
        <p:spPr bwMode="auto">
          <a:xfrm flipH="1">
            <a:off x="6927850" y="1420813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" name="Line 86"/>
          <p:cNvSpPr>
            <a:spLocks noChangeShapeType="1"/>
          </p:cNvSpPr>
          <p:nvPr/>
        </p:nvSpPr>
        <p:spPr bwMode="auto">
          <a:xfrm flipH="1" flipV="1">
            <a:off x="6986588" y="1884363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" name="Line 87"/>
          <p:cNvSpPr>
            <a:spLocks noChangeShapeType="1"/>
          </p:cNvSpPr>
          <p:nvPr/>
        </p:nvSpPr>
        <p:spPr bwMode="auto">
          <a:xfrm flipH="1">
            <a:off x="6986588" y="2293938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" name="Line 88"/>
          <p:cNvSpPr>
            <a:spLocks noChangeShapeType="1"/>
          </p:cNvSpPr>
          <p:nvPr/>
        </p:nvSpPr>
        <p:spPr bwMode="auto">
          <a:xfrm flipH="1">
            <a:off x="6986588" y="2706688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" name="Line 89"/>
          <p:cNvSpPr>
            <a:spLocks noChangeShapeType="1"/>
          </p:cNvSpPr>
          <p:nvPr/>
        </p:nvSpPr>
        <p:spPr bwMode="auto">
          <a:xfrm flipH="1">
            <a:off x="6986588" y="3117850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" name="Line 90"/>
          <p:cNvSpPr>
            <a:spLocks noChangeShapeType="1"/>
          </p:cNvSpPr>
          <p:nvPr/>
        </p:nvSpPr>
        <p:spPr bwMode="auto">
          <a:xfrm flipH="1">
            <a:off x="6986588" y="3529013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3" name="Line 91"/>
          <p:cNvSpPr>
            <a:spLocks noChangeShapeType="1"/>
          </p:cNvSpPr>
          <p:nvPr/>
        </p:nvSpPr>
        <p:spPr bwMode="auto">
          <a:xfrm flipH="1">
            <a:off x="6986588" y="3940175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" name="Line 92"/>
          <p:cNvSpPr>
            <a:spLocks noChangeShapeType="1"/>
          </p:cNvSpPr>
          <p:nvPr/>
        </p:nvSpPr>
        <p:spPr bwMode="auto">
          <a:xfrm flipV="1">
            <a:off x="7094538" y="3735388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" name="Line 93"/>
          <p:cNvSpPr>
            <a:spLocks noChangeShapeType="1"/>
          </p:cNvSpPr>
          <p:nvPr/>
        </p:nvSpPr>
        <p:spPr bwMode="auto">
          <a:xfrm>
            <a:off x="7094538" y="2860675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" name="Line 94"/>
          <p:cNvSpPr>
            <a:spLocks noChangeShapeType="1"/>
          </p:cNvSpPr>
          <p:nvPr/>
        </p:nvSpPr>
        <p:spPr bwMode="auto">
          <a:xfrm>
            <a:off x="7094538" y="1935163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7" name="Text Box 95"/>
          <p:cNvSpPr txBox="1">
            <a:spLocks noChangeArrowheads="1"/>
          </p:cNvSpPr>
          <p:nvPr/>
        </p:nvSpPr>
        <p:spPr bwMode="auto">
          <a:xfrm rot="-5400000">
            <a:off x="4283869" y="2672556"/>
            <a:ext cx="30861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rgbClr val="000000"/>
                </a:solidFill>
                <a:latin typeface="Arial" charset="0"/>
              </a:rPr>
              <a:t>با استفاده از تکنيک هاي   تعيين استراتژيهاي مناسب</a:t>
            </a:r>
            <a:endParaRPr kumimoji="1" lang="en-US" sz="13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" name="Rectangle 96"/>
          <p:cNvSpPr>
            <a:spLocks noChangeArrowheads="1"/>
          </p:cNvSpPr>
          <p:nvPr/>
        </p:nvSpPr>
        <p:spPr bwMode="auto">
          <a:xfrm>
            <a:off x="3975100" y="3529013"/>
            <a:ext cx="779463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اهداف بلندمدت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 شرکت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89" name="Rectangle 97"/>
          <p:cNvSpPr>
            <a:spLocks noChangeArrowheads="1"/>
          </p:cNvSpPr>
          <p:nvPr/>
        </p:nvSpPr>
        <p:spPr bwMode="auto">
          <a:xfrm>
            <a:off x="4867275" y="3529013"/>
            <a:ext cx="779463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اهداف ميان مدت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 شرکت</a:t>
            </a:r>
            <a:endParaRPr kumimoji="1" lang="en-US" sz="1000" b="1">
              <a:latin typeface="Arial" charset="0"/>
            </a:endParaRPr>
          </a:p>
        </p:txBody>
      </p:sp>
      <p:sp>
        <p:nvSpPr>
          <p:cNvPr id="90" name="Rectangle 98"/>
          <p:cNvSpPr>
            <a:spLocks noChangeArrowheads="1"/>
          </p:cNvSpPr>
          <p:nvPr/>
        </p:nvSpPr>
        <p:spPr bwMode="auto">
          <a:xfrm>
            <a:off x="4867275" y="4095750"/>
            <a:ext cx="7794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</a:rPr>
              <a:t>اهداف سالانه</a:t>
            </a:r>
            <a:endParaRPr kumimoji="1" lang="en-US" sz="1300" b="1">
              <a:latin typeface="Arial" charset="0"/>
            </a:endParaRPr>
          </a:p>
        </p:txBody>
      </p:sp>
      <p:sp>
        <p:nvSpPr>
          <p:cNvPr id="91" name="Line 99"/>
          <p:cNvSpPr>
            <a:spLocks noChangeShapeType="1"/>
          </p:cNvSpPr>
          <p:nvPr/>
        </p:nvSpPr>
        <p:spPr bwMode="auto">
          <a:xfrm flipV="1">
            <a:off x="4421188" y="3889375"/>
            <a:ext cx="0" cy="107950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" name="Line 100"/>
          <p:cNvSpPr>
            <a:spLocks noChangeShapeType="1"/>
          </p:cNvSpPr>
          <p:nvPr/>
        </p:nvSpPr>
        <p:spPr bwMode="auto">
          <a:xfrm>
            <a:off x="4754563" y="3735388"/>
            <a:ext cx="11271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3" name="Line 101"/>
          <p:cNvSpPr>
            <a:spLocks noChangeShapeType="1"/>
          </p:cNvSpPr>
          <p:nvPr/>
        </p:nvSpPr>
        <p:spPr bwMode="auto">
          <a:xfrm>
            <a:off x="5256213" y="3889375"/>
            <a:ext cx="0" cy="153988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4" name="Text Box 102"/>
          <p:cNvSpPr txBox="1">
            <a:spLocks noChangeArrowheads="1"/>
          </p:cNvSpPr>
          <p:nvPr/>
        </p:nvSpPr>
        <p:spPr bwMode="auto">
          <a:xfrm>
            <a:off x="5757863" y="4711700"/>
            <a:ext cx="11144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1500" b="1">
                <a:solidFill>
                  <a:schemeClr val="accent2"/>
                </a:solidFill>
                <a:latin typeface="Arial" charset="0"/>
              </a:rPr>
              <a:t>بازخورد</a:t>
            </a:r>
            <a:endParaRPr kumimoji="1" lang="en-US" sz="15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5" name="Text Box 103"/>
          <p:cNvSpPr txBox="1">
            <a:spLocks noChangeArrowheads="1"/>
          </p:cNvSpPr>
          <p:nvPr/>
        </p:nvSpPr>
        <p:spPr bwMode="auto">
          <a:xfrm>
            <a:off x="3251200" y="4711700"/>
            <a:ext cx="11144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1500" b="1">
                <a:solidFill>
                  <a:schemeClr val="accent2"/>
                </a:solidFill>
                <a:latin typeface="Arial" charset="0"/>
              </a:rPr>
              <a:t>بازخورد</a:t>
            </a:r>
            <a:endParaRPr kumimoji="1" lang="en-US" sz="15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6" name="Line 104"/>
          <p:cNvSpPr>
            <a:spLocks noChangeShapeType="1"/>
          </p:cNvSpPr>
          <p:nvPr/>
        </p:nvSpPr>
        <p:spPr bwMode="auto">
          <a:xfrm>
            <a:off x="2581275" y="157480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7" name="Line 105"/>
          <p:cNvSpPr>
            <a:spLocks noChangeShapeType="1"/>
          </p:cNvSpPr>
          <p:nvPr/>
        </p:nvSpPr>
        <p:spPr bwMode="auto">
          <a:xfrm>
            <a:off x="2581275" y="208915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8" name="Line 106"/>
          <p:cNvSpPr>
            <a:spLocks noChangeShapeType="1"/>
          </p:cNvSpPr>
          <p:nvPr/>
        </p:nvSpPr>
        <p:spPr bwMode="auto">
          <a:xfrm>
            <a:off x="2581275" y="260350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9" name="Line 107"/>
          <p:cNvSpPr>
            <a:spLocks noChangeShapeType="1"/>
          </p:cNvSpPr>
          <p:nvPr/>
        </p:nvSpPr>
        <p:spPr bwMode="auto">
          <a:xfrm>
            <a:off x="2581275" y="311785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0" name="Line 108"/>
          <p:cNvSpPr>
            <a:spLocks noChangeShapeType="1"/>
          </p:cNvSpPr>
          <p:nvPr/>
        </p:nvSpPr>
        <p:spPr bwMode="auto">
          <a:xfrm>
            <a:off x="2581275" y="363220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" name="Line 109"/>
          <p:cNvSpPr>
            <a:spLocks noChangeShapeType="1"/>
          </p:cNvSpPr>
          <p:nvPr/>
        </p:nvSpPr>
        <p:spPr bwMode="auto">
          <a:xfrm>
            <a:off x="2581275" y="414655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" name="Line 110"/>
          <p:cNvSpPr>
            <a:spLocks noChangeShapeType="1"/>
          </p:cNvSpPr>
          <p:nvPr/>
        </p:nvSpPr>
        <p:spPr bwMode="auto">
          <a:xfrm>
            <a:off x="2581275" y="466090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" name="Line 111"/>
          <p:cNvSpPr>
            <a:spLocks noChangeShapeType="1"/>
          </p:cNvSpPr>
          <p:nvPr/>
        </p:nvSpPr>
        <p:spPr bwMode="auto">
          <a:xfrm>
            <a:off x="2636838" y="2860675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4" name="Line 112"/>
          <p:cNvSpPr>
            <a:spLocks noChangeShapeType="1"/>
          </p:cNvSpPr>
          <p:nvPr/>
        </p:nvSpPr>
        <p:spPr bwMode="auto">
          <a:xfrm>
            <a:off x="1801813" y="2603500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5" name="Line 113"/>
          <p:cNvSpPr>
            <a:spLocks noChangeShapeType="1"/>
          </p:cNvSpPr>
          <p:nvPr/>
        </p:nvSpPr>
        <p:spPr bwMode="auto">
          <a:xfrm>
            <a:off x="1857375" y="2603500"/>
            <a:ext cx="0" cy="107950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6" name="Line 114"/>
          <p:cNvSpPr>
            <a:spLocks noChangeShapeType="1"/>
          </p:cNvSpPr>
          <p:nvPr/>
        </p:nvSpPr>
        <p:spPr bwMode="auto">
          <a:xfrm>
            <a:off x="1857375" y="3170238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7" name="Line 115"/>
          <p:cNvSpPr>
            <a:spLocks noChangeShapeType="1"/>
          </p:cNvSpPr>
          <p:nvPr/>
        </p:nvSpPr>
        <p:spPr bwMode="auto">
          <a:xfrm>
            <a:off x="1746250" y="1214438"/>
            <a:ext cx="66865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8" name="Line 116"/>
          <p:cNvSpPr>
            <a:spLocks noChangeShapeType="1"/>
          </p:cNvSpPr>
          <p:nvPr/>
        </p:nvSpPr>
        <p:spPr bwMode="auto">
          <a:xfrm>
            <a:off x="1968500" y="1060450"/>
            <a:ext cx="0" cy="2571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9" name="Line 117"/>
          <p:cNvSpPr>
            <a:spLocks noChangeShapeType="1"/>
          </p:cNvSpPr>
          <p:nvPr/>
        </p:nvSpPr>
        <p:spPr bwMode="auto">
          <a:xfrm>
            <a:off x="5256213" y="1111250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0" name="Line 118"/>
          <p:cNvSpPr>
            <a:spLocks noChangeShapeType="1"/>
          </p:cNvSpPr>
          <p:nvPr/>
        </p:nvSpPr>
        <p:spPr bwMode="auto">
          <a:xfrm>
            <a:off x="5868988" y="1111250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1" name="Line 119"/>
          <p:cNvSpPr>
            <a:spLocks noChangeShapeType="1"/>
          </p:cNvSpPr>
          <p:nvPr/>
        </p:nvSpPr>
        <p:spPr bwMode="auto">
          <a:xfrm>
            <a:off x="8432800" y="1111250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" name="Text Box 120"/>
          <p:cNvSpPr txBox="1">
            <a:spLocks noChangeArrowheads="1"/>
          </p:cNvSpPr>
          <p:nvPr/>
        </p:nvSpPr>
        <p:spPr bwMode="auto">
          <a:xfrm>
            <a:off x="6092825" y="1008063"/>
            <a:ext cx="217328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</a:rPr>
              <a:t>تعيين استراتژيهاي مناسب شرکت</a:t>
            </a:r>
            <a:endParaRPr kumimoji="1" lang="en-US" sz="13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3" name="Text Box 121"/>
          <p:cNvSpPr txBox="1">
            <a:spLocks noChangeArrowheads="1"/>
          </p:cNvSpPr>
          <p:nvPr/>
        </p:nvSpPr>
        <p:spPr bwMode="auto">
          <a:xfrm>
            <a:off x="2470150" y="1008063"/>
            <a:ext cx="2339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</a:rPr>
              <a:t>شناخت داخلي و محيطي شرکت</a:t>
            </a:r>
            <a:endParaRPr kumimoji="1" lang="en-US" sz="13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4" name="Text Box 122"/>
          <p:cNvSpPr txBox="1">
            <a:spLocks noChangeArrowheads="1"/>
          </p:cNvSpPr>
          <p:nvPr/>
        </p:nvSpPr>
        <p:spPr bwMode="auto">
          <a:xfrm>
            <a:off x="5145088" y="1008063"/>
            <a:ext cx="89217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تجزيه و تحليل</a:t>
            </a:r>
          </a:p>
          <a:p>
            <a:pPr algn="ctr" defTabSz="682625" rtl="0">
              <a:spcBef>
                <a:spcPct val="50000"/>
              </a:spcBef>
            </a:pPr>
            <a:r>
              <a:rPr kumimoji="1" lang="en-US" sz="900" b="1">
                <a:solidFill>
                  <a:schemeClr val="accent2"/>
                </a:solidFill>
                <a:latin typeface="Arial" charset="0"/>
              </a:rPr>
              <a:t>SWOT</a:t>
            </a:r>
          </a:p>
        </p:txBody>
      </p:sp>
      <p:sp>
        <p:nvSpPr>
          <p:cNvPr id="115" name="AutoShape 123"/>
          <p:cNvSpPr>
            <a:spLocks noChangeArrowheads="1"/>
          </p:cNvSpPr>
          <p:nvPr/>
        </p:nvSpPr>
        <p:spPr bwMode="auto">
          <a:xfrm>
            <a:off x="2128838" y="1201738"/>
            <a:ext cx="1671637" cy="4270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74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842" y="19060"/>
                </a:moveTo>
                <a:cubicBezTo>
                  <a:pt x="1406" y="17008"/>
                  <a:pt x="0" y="1398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3985"/>
                  <a:pt x="20193" y="17008"/>
                  <a:pt x="17757" y="19060"/>
                </a:cubicBezTo>
                <a:cubicBezTo>
                  <a:pt x="20193" y="17008"/>
                  <a:pt x="21600" y="1398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3985"/>
                  <a:pt x="1406" y="17008"/>
                  <a:pt x="3842" y="19060"/>
                </a:cubicBez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defTabSz="682625" rtl="0">
              <a:spcBef>
                <a:spcPct val="50000"/>
              </a:spcBef>
            </a:pPr>
            <a:r>
              <a:rPr kumimoji="1" lang="fa-IR" sz="900" b="1">
                <a:solidFill>
                  <a:srgbClr val="000000"/>
                </a:solidFill>
                <a:latin typeface="Arial" charset="0"/>
              </a:rPr>
              <a:t>کميته هاي راهبري با سرپرستي استراتژيستها ومشاوران</a:t>
            </a:r>
            <a:endParaRPr kumimoji="1" lang="en-US" sz="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6" name="Text Box 124"/>
          <p:cNvSpPr txBox="1">
            <a:spLocks noChangeArrowheads="1"/>
          </p:cNvSpPr>
          <p:nvPr/>
        </p:nvSpPr>
        <p:spPr bwMode="auto">
          <a:xfrm>
            <a:off x="742950" y="5072063"/>
            <a:ext cx="3119438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*Internal Factor Evaluation (IFE) Matrix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**External Factor Evaluation (EFE) Matrix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***Differentiating Strategies 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Joint Ventures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QSPM (Quantitative Strategic Planning Matrix)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SPACE (Strategic Position &amp; Action Evaluation) Matrix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BCG (Boston Consulting Group) Matrix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CPM (Competitive Profile Matrix)</a:t>
            </a:r>
          </a:p>
          <a:p>
            <a:pPr algn="l" defTabSz="682625" rtl="0"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117" name="Text Box 125"/>
          <p:cNvSpPr txBox="1">
            <a:spLocks noChangeArrowheads="1"/>
          </p:cNvSpPr>
          <p:nvPr/>
        </p:nvSpPr>
        <p:spPr bwMode="auto">
          <a:xfrm>
            <a:off x="3752850" y="2192338"/>
            <a:ext cx="8905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 عوامل داخلي</a:t>
            </a:r>
            <a:endParaRPr kumimoji="1" lang="en-US" sz="9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8" name="Text Box 126"/>
          <p:cNvSpPr txBox="1">
            <a:spLocks noChangeArrowheads="1"/>
          </p:cNvSpPr>
          <p:nvPr/>
        </p:nvSpPr>
        <p:spPr bwMode="auto">
          <a:xfrm>
            <a:off x="4587875" y="2192338"/>
            <a:ext cx="836613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</a:t>
            </a:r>
          </a:p>
          <a:p>
            <a:pPr algn="ctr" defTabSz="682625" rtl="0">
              <a:lnSpc>
                <a:spcPct val="40000"/>
              </a:lnSpc>
              <a:spcBef>
                <a:spcPct val="50000"/>
              </a:spcBef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عوامل محيطي</a:t>
            </a:r>
            <a:endParaRPr kumimoji="1" lang="en-US" sz="9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9" name="Text Box 127"/>
          <p:cNvSpPr txBox="1">
            <a:spLocks noChangeArrowheads="1"/>
          </p:cNvSpPr>
          <p:nvPr/>
        </p:nvSpPr>
        <p:spPr bwMode="auto">
          <a:xfrm>
            <a:off x="5200650" y="2038350"/>
            <a:ext cx="668338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lnSpc>
                <a:spcPct val="70000"/>
              </a:lnSpc>
              <a:spcBef>
                <a:spcPct val="50000"/>
              </a:spcBef>
            </a:pPr>
            <a:r>
              <a:rPr kumimoji="1" lang="fa-IR" sz="700" b="1">
                <a:solidFill>
                  <a:schemeClr val="accent2"/>
                </a:solidFill>
                <a:latin typeface="Arial" charset="0"/>
              </a:rPr>
              <a:t>تعيين استراتژيهاي </a:t>
            </a:r>
          </a:p>
          <a:p>
            <a:pPr algn="ctr" defTabSz="682625" rtl="0">
              <a:lnSpc>
                <a:spcPct val="40000"/>
              </a:lnSpc>
              <a:spcBef>
                <a:spcPct val="50000"/>
              </a:spcBef>
            </a:pPr>
            <a:r>
              <a:rPr kumimoji="1" lang="fa-IR" sz="700" b="1">
                <a:solidFill>
                  <a:schemeClr val="accent2"/>
                </a:solidFill>
                <a:latin typeface="Arial" charset="0"/>
              </a:rPr>
              <a:t>اصلي</a:t>
            </a:r>
          </a:p>
          <a:p>
            <a:pPr algn="ctr" defTabSz="682625" rtl="0">
              <a:lnSpc>
                <a:spcPct val="50000"/>
              </a:lnSpc>
              <a:spcBef>
                <a:spcPct val="50000"/>
              </a:spcBef>
            </a:pPr>
            <a:r>
              <a:rPr kumimoji="1" lang="fa-IR" sz="700" b="1">
                <a:solidFill>
                  <a:schemeClr val="accent2"/>
                </a:solidFill>
                <a:latin typeface="Arial" charset="0"/>
              </a:rPr>
              <a:t>شرکت</a:t>
            </a:r>
            <a:endParaRPr kumimoji="1" lang="en-US" sz="7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0" name="Text Box 128"/>
          <p:cNvSpPr txBox="1">
            <a:spLocks noChangeArrowheads="1"/>
          </p:cNvSpPr>
          <p:nvPr/>
        </p:nvSpPr>
        <p:spPr bwMode="auto">
          <a:xfrm>
            <a:off x="3752850" y="2139950"/>
            <a:ext cx="1412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200">
                <a:solidFill>
                  <a:schemeClr val="accent2"/>
                </a:solidFill>
                <a:latin typeface="Arial" charset="0"/>
              </a:rPr>
              <a:t>*</a:t>
            </a:r>
            <a:endParaRPr kumimoji="1" lang="en-US" sz="1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1" name="Text Box 129"/>
          <p:cNvSpPr txBox="1">
            <a:spLocks noChangeArrowheads="1"/>
          </p:cNvSpPr>
          <p:nvPr/>
        </p:nvSpPr>
        <p:spPr bwMode="auto">
          <a:xfrm>
            <a:off x="4643438" y="2139950"/>
            <a:ext cx="2794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200" b="1">
                <a:solidFill>
                  <a:schemeClr val="accent2"/>
                </a:solidFill>
                <a:latin typeface="Arial" charset="0"/>
              </a:rPr>
              <a:t>**</a:t>
            </a:r>
            <a:endParaRPr kumimoji="1" lang="en-US" sz="1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2" name="Text Box 130"/>
          <p:cNvSpPr txBox="1">
            <a:spLocks noChangeArrowheads="1"/>
          </p:cNvSpPr>
          <p:nvPr/>
        </p:nvSpPr>
        <p:spPr bwMode="auto">
          <a:xfrm>
            <a:off x="5868988" y="1163638"/>
            <a:ext cx="9477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>
                <a:solidFill>
                  <a:schemeClr val="accent2"/>
                </a:solidFill>
                <a:latin typeface="Arial" charset="0"/>
              </a:rPr>
              <a:t>***</a:t>
            </a:r>
            <a:endParaRPr kumimoji="1" lang="en-US" sz="13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3" name="Line 131"/>
          <p:cNvSpPr>
            <a:spLocks noChangeShapeType="1"/>
          </p:cNvSpPr>
          <p:nvPr/>
        </p:nvSpPr>
        <p:spPr bwMode="auto">
          <a:xfrm>
            <a:off x="8543925" y="2913063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4" name="Line 132"/>
          <p:cNvSpPr>
            <a:spLocks noChangeShapeType="1"/>
          </p:cNvSpPr>
          <p:nvPr/>
        </p:nvSpPr>
        <p:spPr bwMode="auto">
          <a:xfrm>
            <a:off x="7875588" y="280987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5" name="Text Box 133"/>
          <p:cNvSpPr txBox="1">
            <a:spLocks noChangeArrowheads="1"/>
          </p:cNvSpPr>
          <p:nvPr/>
        </p:nvSpPr>
        <p:spPr bwMode="auto">
          <a:xfrm>
            <a:off x="6705600" y="1214438"/>
            <a:ext cx="20637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900" b="1">
                <a:solidFill>
                  <a:schemeClr val="accent2"/>
                </a:solidFill>
                <a:latin typeface="Arial" charset="0"/>
              </a:rPr>
              <a:t>CORPORATE STRATEGIES</a:t>
            </a:r>
          </a:p>
        </p:txBody>
      </p:sp>
    </p:spTree>
    <p:extLst>
      <p:ext uri="{BB962C8B-B14F-4D97-AF65-F5344CB8AC3E}">
        <p14:creationId xmlns:p14="http://schemas.microsoft.com/office/powerpoint/2010/main" val="403560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 txBox="1">
            <a:spLocks noGrp="1"/>
          </p:cNvSpPr>
          <p:nvPr/>
        </p:nvSpPr>
        <p:spPr>
          <a:xfrm>
            <a:off x="4329113" y="6040438"/>
            <a:ext cx="36322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l">
              <a:defRPr/>
            </a:pPr>
            <a:r>
              <a:rPr lang="ar-SA" sz="1200" dirty="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B Homa" pitchFamily="2" charset="-78"/>
              </a:rPr>
              <a:t>برنامه راهبردي</a:t>
            </a:r>
            <a:endParaRPr lang="en-US" sz="1200" dirty="0">
              <a:solidFill>
                <a:schemeClr val="tx2">
                  <a:shade val="90000"/>
                </a:schemeClr>
              </a:solidFill>
              <a:latin typeface="Arial" pitchFamily="34" charset="0"/>
              <a:cs typeface="B Homa" pitchFamily="2" charset="-78"/>
            </a:endParaRPr>
          </a:p>
        </p:txBody>
      </p:sp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1784350" y="188913"/>
            <a:ext cx="6475413" cy="7032625"/>
            <a:chOff x="1800" y="-180"/>
            <a:chExt cx="8640" cy="13860"/>
          </a:xfrm>
        </p:grpSpPr>
        <p:sp>
          <p:nvSpPr>
            <p:cNvPr id="6" name="AutoShape 7"/>
            <p:cNvSpPr>
              <a:spLocks noChangeAspect="1" noChangeArrowheads="1"/>
            </p:cNvSpPr>
            <p:nvPr/>
          </p:nvSpPr>
          <p:spPr bwMode="auto">
            <a:xfrm>
              <a:off x="1800" y="-180"/>
              <a:ext cx="8640" cy="13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>
                <a:latin typeface="Arial" charset="0"/>
                <a:cs typeface="B Homa" pitchFamily="2" charset="-78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401" y="1081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ارزش ها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401" y="1979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ذي نفعان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5401" y="2880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ماموريت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479" y="5940"/>
              <a:ext cx="144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W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8099" y="5940"/>
              <a:ext cx="144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S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160" y="8605"/>
              <a:ext cx="180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راهبردهاي </a:t>
              </a:r>
              <a:r>
                <a:rPr lang="en-US" sz="1400" b="1">
                  <a:latin typeface="Times New Roman" pitchFamily="18" charset="0"/>
                  <a:cs typeface="Nazanin" pitchFamily="2" charset="-78"/>
                </a:rPr>
                <a:t>WT</a:t>
              </a:r>
            </a:p>
            <a:p>
              <a:pPr algn="ctr">
                <a:defRPr/>
              </a:pP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141" y="8605"/>
              <a:ext cx="180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راهبردهاي </a:t>
              </a:r>
              <a:r>
                <a:rPr lang="en-US" sz="1400" b="1">
                  <a:latin typeface="Times New Roman" pitchFamily="18" charset="0"/>
                  <a:cs typeface="Nazanin" pitchFamily="2" charset="-78"/>
                </a:rPr>
                <a:t>WO</a:t>
              </a:r>
            </a:p>
            <a:p>
              <a:pPr algn="ctr">
                <a:defRPr/>
              </a:pP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6471" y="8605"/>
              <a:ext cx="1629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400" b="1" dirty="0">
                  <a:latin typeface="Times New Roman" pitchFamily="18" charset="0"/>
                  <a:cs typeface="Nazanin" pitchFamily="2" charset="-78"/>
                </a:rPr>
                <a:t>راهبردهاي </a:t>
              </a:r>
              <a:r>
                <a:rPr lang="en-US" sz="1400" b="1" dirty="0">
                  <a:latin typeface="Times New Roman" pitchFamily="18" charset="0"/>
                  <a:cs typeface="Nazanin" pitchFamily="2" charset="-78"/>
                </a:rPr>
                <a:t>ST</a:t>
              </a:r>
            </a:p>
            <a:p>
              <a:pPr algn="ctr">
                <a:defRPr/>
              </a:pPr>
              <a:endParaRPr lang="en-US" sz="2000" dirty="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8271" y="8605"/>
              <a:ext cx="1629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راهبردهاي </a:t>
              </a:r>
              <a:r>
                <a:rPr lang="en-US" sz="1400" b="1">
                  <a:latin typeface="Times New Roman" pitchFamily="18" charset="0"/>
                  <a:cs typeface="Nazanin" pitchFamily="2" charset="-78"/>
                </a:rPr>
                <a:t>SO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123" y="5220"/>
              <a:ext cx="3597" cy="16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fa-IR" sz="1600" b="1">
                  <a:latin typeface="Times New Roman" pitchFamily="18" charset="0"/>
                  <a:cs typeface="Nazanin" pitchFamily="2" charset="-78"/>
                </a:rPr>
                <a:t>ارزيابي عوامل دروني(ماتريس</a:t>
              </a:r>
              <a:r>
                <a:rPr lang="en-US" sz="1600" b="1">
                  <a:latin typeface="Times New Roman" pitchFamily="18" charset="0"/>
                  <a:cs typeface="Nazanin" pitchFamily="2" charset="-78"/>
                </a:rPr>
                <a:t>IFE )</a:t>
              </a:r>
              <a:endParaRPr lang="en-US" sz="24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1980" y="7920"/>
              <a:ext cx="8100" cy="1591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a-IR" sz="1600" b="1">
                  <a:latin typeface="Times New Roman" pitchFamily="18" charset="0"/>
                  <a:cs typeface="Nazanin" pitchFamily="2" charset="-78"/>
                </a:rPr>
                <a:t>تحليل </a:t>
              </a:r>
              <a:r>
                <a:rPr lang="en-US" sz="1600" b="1">
                  <a:latin typeface="Times New Roman" pitchFamily="18" charset="0"/>
                  <a:cs typeface="Nazanin" pitchFamily="2" charset="-78"/>
                </a:rPr>
                <a:t>SWOT</a:t>
              </a:r>
              <a:endParaRPr lang="en-US" sz="24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5221" y="10323"/>
              <a:ext cx="1978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600" b="1">
                  <a:latin typeface="Times New Roman" pitchFamily="18" charset="0"/>
                  <a:cs typeface="Nazanin" pitchFamily="2" charset="-78"/>
                </a:rPr>
                <a:t>تعيين راهبردها</a:t>
              </a:r>
              <a:endParaRPr lang="en-US" sz="24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221" y="11449"/>
              <a:ext cx="1978" cy="7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600" b="1">
                  <a:latin typeface="Times New Roman" pitchFamily="18" charset="0"/>
                  <a:cs typeface="Nazanin" pitchFamily="2" charset="-78"/>
                </a:rPr>
                <a:t>تدوين برنامه ها</a:t>
              </a:r>
              <a:endParaRPr lang="en-US" sz="2400">
                <a:latin typeface="Arial" charset="0"/>
                <a:cs typeface="B Homa" pitchFamily="2" charset="-78"/>
              </a:endParaRPr>
            </a:p>
          </p:txBody>
        </p:sp>
        <p:cxnSp>
          <p:nvCxnSpPr>
            <p:cNvPr id="20" name="AutoShape 21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>
              <a:off x="6120" y="16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22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>
              <a:off x="6120" y="25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2700" y="5940"/>
              <a:ext cx="144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T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4321" y="5940"/>
              <a:ext cx="144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O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2340" y="5220"/>
              <a:ext cx="3688" cy="16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600" b="1" dirty="0">
                  <a:latin typeface="Times New Roman" pitchFamily="18" charset="0"/>
                  <a:cs typeface="Nazanin" pitchFamily="2" charset="-78"/>
                </a:rPr>
                <a:t>ارزيابي عوامل بيروني(ماتريس</a:t>
              </a:r>
              <a:r>
                <a:rPr lang="en-US" sz="1600" b="1" dirty="0">
                  <a:latin typeface="Times New Roman" pitchFamily="18" charset="0"/>
                  <a:cs typeface="Nazanin" pitchFamily="2" charset="-78"/>
                </a:rPr>
                <a:t>EFE )</a:t>
              </a:r>
              <a:endParaRPr lang="en-US" sz="2400" dirty="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2160" y="4680"/>
              <a:ext cx="7920" cy="231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a-IR" sz="1200" b="1">
                  <a:latin typeface="Times New Roman" pitchFamily="18" charset="0"/>
                  <a:cs typeface="Nazanin" pitchFamily="2" charset="-78"/>
                </a:rPr>
                <a:t>ماتريس </a:t>
              </a: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IEM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cxnSp>
          <p:nvCxnSpPr>
            <p:cNvPr id="26" name="AutoShape 27"/>
            <p:cNvCxnSpPr>
              <a:cxnSpLocks noChangeShapeType="1"/>
              <a:stCxn id="9" idx="2"/>
              <a:endCxn id="42" idx="0"/>
            </p:cNvCxnSpPr>
            <p:nvPr/>
          </p:nvCxnSpPr>
          <p:spPr bwMode="auto">
            <a:xfrm>
              <a:off x="6120" y="34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28"/>
            <p:cNvCxnSpPr>
              <a:cxnSpLocks noChangeShapeType="1"/>
              <a:stCxn id="12" idx="2"/>
              <a:endCxn id="18" idx="0"/>
            </p:cNvCxnSpPr>
            <p:nvPr/>
          </p:nvCxnSpPr>
          <p:spPr bwMode="auto">
            <a:xfrm rot="16200000" flipH="1">
              <a:off x="4064" y="8176"/>
              <a:ext cx="1142" cy="315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8" name="AutoShape 29"/>
            <p:cNvCxnSpPr>
              <a:cxnSpLocks noChangeShapeType="1"/>
              <a:stCxn id="13" idx="2"/>
              <a:endCxn id="18" idx="0"/>
            </p:cNvCxnSpPr>
            <p:nvPr/>
          </p:nvCxnSpPr>
          <p:spPr bwMode="auto">
            <a:xfrm rot="16200000" flipH="1">
              <a:off x="5054" y="9166"/>
              <a:ext cx="1142" cy="117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9" name="AutoShape 30"/>
            <p:cNvCxnSpPr>
              <a:cxnSpLocks noChangeShapeType="1"/>
              <a:stCxn id="14" idx="2"/>
              <a:endCxn id="18" idx="0"/>
            </p:cNvCxnSpPr>
            <p:nvPr/>
          </p:nvCxnSpPr>
          <p:spPr bwMode="auto">
            <a:xfrm rot="5400000">
              <a:off x="6177" y="9213"/>
              <a:ext cx="1142" cy="107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0" name="AutoShape 31"/>
            <p:cNvCxnSpPr>
              <a:cxnSpLocks noChangeShapeType="1"/>
              <a:stCxn id="15" idx="2"/>
              <a:endCxn id="18" idx="0"/>
            </p:cNvCxnSpPr>
            <p:nvPr/>
          </p:nvCxnSpPr>
          <p:spPr bwMode="auto">
            <a:xfrm rot="5400000">
              <a:off x="7077" y="8313"/>
              <a:ext cx="1142" cy="287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32"/>
            <p:cNvCxnSpPr>
              <a:cxnSpLocks noChangeShapeType="1"/>
              <a:stCxn id="18" idx="2"/>
              <a:endCxn id="19" idx="0"/>
            </p:cNvCxnSpPr>
            <p:nvPr/>
          </p:nvCxnSpPr>
          <p:spPr bwMode="auto">
            <a:xfrm>
              <a:off x="6210" y="11041"/>
              <a:ext cx="0" cy="40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33"/>
            <p:cNvCxnSpPr>
              <a:cxnSpLocks noChangeShapeType="1"/>
              <a:stCxn id="22" idx="2"/>
              <a:endCxn id="12" idx="0"/>
            </p:cNvCxnSpPr>
            <p:nvPr/>
          </p:nvCxnSpPr>
          <p:spPr bwMode="auto">
            <a:xfrm flipH="1">
              <a:off x="3060" y="6546"/>
              <a:ext cx="360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34"/>
            <p:cNvCxnSpPr>
              <a:cxnSpLocks noChangeShapeType="1"/>
              <a:stCxn id="10" idx="2"/>
              <a:endCxn id="12" idx="0"/>
            </p:cNvCxnSpPr>
            <p:nvPr/>
          </p:nvCxnSpPr>
          <p:spPr bwMode="auto">
            <a:xfrm flipH="1">
              <a:off x="3060" y="6546"/>
              <a:ext cx="4140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35"/>
            <p:cNvCxnSpPr>
              <a:cxnSpLocks noChangeShapeType="1"/>
              <a:stCxn id="23" idx="2"/>
              <a:endCxn id="13" idx="0"/>
            </p:cNvCxnSpPr>
            <p:nvPr/>
          </p:nvCxnSpPr>
          <p:spPr bwMode="auto">
            <a:xfrm>
              <a:off x="5040" y="6546"/>
              <a:ext cx="1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6"/>
            <p:cNvCxnSpPr>
              <a:cxnSpLocks noChangeShapeType="1"/>
              <a:stCxn id="10" idx="2"/>
              <a:endCxn id="13" idx="0"/>
            </p:cNvCxnSpPr>
            <p:nvPr/>
          </p:nvCxnSpPr>
          <p:spPr bwMode="auto">
            <a:xfrm flipH="1">
              <a:off x="5040" y="6546"/>
              <a:ext cx="2160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37"/>
            <p:cNvCxnSpPr>
              <a:cxnSpLocks noChangeShapeType="1"/>
              <a:stCxn id="22" idx="2"/>
              <a:endCxn id="14" idx="0"/>
            </p:cNvCxnSpPr>
            <p:nvPr/>
          </p:nvCxnSpPr>
          <p:spPr bwMode="auto">
            <a:xfrm>
              <a:off x="3420" y="6546"/>
              <a:ext cx="3865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38"/>
            <p:cNvCxnSpPr>
              <a:cxnSpLocks noChangeShapeType="1"/>
              <a:stCxn id="11" idx="2"/>
              <a:endCxn id="14" idx="0"/>
            </p:cNvCxnSpPr>
            <p:nvPr/>
          </p:nvCxnSpPr>
          <p:spPr bwMode="auto">
            <a:xfrm flipH="1">
              <a:off x="7285" y="6546"/>
              <a:ext cx="1535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39"/>
            <p:cNvCxnSpPr>
              <a:cxnSpLocks noChangeShapeType="1"/>
              <a:stCxn id="11" idx="2"/>
              <a:endCxn id="15" idx="0"/>
            </p:cNvCxnSpPr>
            <p:nvPr/>
          </p:nvCxnSpPr>
          <p:spPr bwMode="auto">
            <a:xfrm>
              <a:off x="8820" y="6546"/>
              <a:ext cx="265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9" name="AutoShape 40"/>
            <p:cNvCxnSpPr>
              <a:cxnSpLocks noChangeShapeType="1"/>
              <a:stCxn id="23" idx="2"/>
              <a:endCxn id="15" idx="0"/>
            </p:cNvCxnSpPr>
            <p:nvPr/>
          </p:nvCxnSpPr>
          <p:spPr bwMode="auto">
            <a:xfrm>
              <a:off x="5040" y="6546"/>
              <a:ext cx="4045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5401" y="180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چشم انداز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cxnSp>
          <p:nvCxnSpPr>
            <p:cNvPr id="41" name="AutoShape 42"/>
            <p:cNvCxnSpPr>
              <a:cxnSpLocks noChangeShapeType="1"/>
              <a:stCxn id="40" idx="2"/>
              <a:endCxn id="7" idx="0"/>
            </p:cNvCxnSpPr>
            <p:nvPr/>
          </p:nvCxnSpPr>
          <p:spPr bwMode="auto">
            <a:xfrm>
              <a:off x="6120" y="7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5401" y="3781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اهداف کلان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cxnSp>
          <p:nvCxnSpPr>
            <p:cNvPr id="43" name="AutoShape 44"/>
            <p:cNvCxnSpPr>
              <a:cxnSpLocks noChangeShapeType="1"/>
              <a:stCxn id="42" idx="2"/>
              <a:endCxn id="25" idx="0"/>
            </p:cNvCxnSpPr>
            <p:nvPr/>
          </p:nvCxnSpPr>
          <p:spPr bwMode="auto">
            <a:xfrm>
              <a:off x="6120" y="43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6470650" y="401638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800">
                <a:solidFill>
                  <a:schemeClr val="tx2"/>
                </a:solidFill>
                <a:cs typeface="Titr" pitchFamily="2" charset="-78"/>
              </a:rPr>
              <a:t>یک الگوي کاربردی </a:t>
            </a:r>
            <a:endParaRPr lang="en-US" sz="2800">
              <a:solidFill>
                <a:schemeClr val="tx2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90904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-375118"/>
            <a:ext cx="4572000" cy="76082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8288" indent="-268288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 smtClean="0">
                <a:solidFill>
                  <a:srgbClr val="080808"/>
                </a:solidFill>
                <a:cs typeface="B Nazanin" pitchFamily="2" charset="-78"/>
              </a:rPr>
              <a:t>فرد آر . دیو.ید (1385). مدیریت استراتژیک (ترجمه سید محمد اعرابی و علی پارسائیان)</a:t>
            </a:r>
            <a:r>
              <a:rPr lang="en-US" b="1" dirty="0" smtClean="0">
                <a:solidFill>
                  <a:srgbClr val="080808"/>
                </a:solidFill>
                <a:cs typeface="B Nazanin" pitchFamily="2" charset="-78"/>
              </a:rPr>
              <a:t>,</a:t>
            </a:r>
            <a:r>
              <a:rPr lang="fa-IR" b="1" dirty="0" smtClean="0">
                <a:solidFill>
                  <a:srgbClr val="080808"/>
                </a:solidFill>
                <a:cs typeface="B Nazanin" pitchFamily="2" charset="-78"/>
              </a:rPr>
              <a:t>تهران : دفتر پژوهش های فرهنگی ، 1379</a:t>
            </a:r>
          </a:p>
          <a:p>
            <a:pPr marL="268288" indent="-268288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 smtClean="0">
                <a:solidFill>
                  <a:srgbClr val="080808"/>
                </a:solidFill>
                <a:cs typeface="B Nazanin" pitchFamily="2" charset="-78"/>
              </a:rPr>
              <a:t>آرمسترانگ‌، مايكل‌ (1381).  مديريت‌ استراتژيك‌ منابع‌ انساني‌ (راهنماي‌ عمل‌) (ترجمه‌ سيدمحمد اعرابي‌ وداود ايزدي‌). تهران‌: دفتر پژوهشهاي‌ فرهنگي‌.</a:t>
            </a:r>
          </a:p>
          <a:p>
            <a:pPr marL="268288" indent="-2682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اعرابي ، سيدمحمد ؛ نظامي‏وند چگيني ، هوشنگ (1386)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Titr" pitchFamily="2" charset="-78"/>
              </a:rPr>
              <a:t>برنامه ريزي استراتژيک سازمان امور مالياتي کشور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، معاونت برنامه ريزي و فناوري اطلاعات . تهران : دفتر پژوهش هاي فرهنگي.</a:t>
            </a:r>
          </a:p>
          <a:p>
            <a:pPr marL="268288" indent="-268288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جي ديويد هانگر و  ال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. </a:t>
            </a:r>
            <a:r>
              <a:rPr lang="ar-SA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ويلن، توماس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(1381) </a:t>
            </a:r>
            <a:r>
              <a:rPr lang="ar-SA" b="1" dirty="0" smtClean="0">
                <a:solidFill>
                  <a:srgbClr val="080808"/>
                </a:solidFill>
                <a:latin typeface="Arial" charset="0"/>
                <a:cs typeface="Titr" pitchFamily="2" charset="-78"/>
              </a:rPr>
              <a:t>مباني مديريت استراتژيک </a:t>
            </a:r>
            <a:r>
              <a:rPr lang="ar-SA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، ترجمه سيدمحمد اعرابي و داود ايزدي ، تهران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: </a:t>
            </a:r>
            <a:r>
              <a:rPr lang="ar-SA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دفتر پژوهشهاي فرهنگي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.</a:t>
            </a:r>
          </a:p>
          <a:p>
            <a:pPr marL="268288" indent="-2682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علي احمدي ،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Titr" pitchFamily="2" charset="-78"/>
              </a:rPr>
              <a:t>مديريت استراتژيک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.</a:t>
            </a:r>
          </a:p>
          <a:p>
            <a:pPr marL="268288" indent="-2682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مينتزبرگ ، هنري ، آلستراند ، بروس و لمپل ، ژوزف (1384)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Titr" pitchFamily="2" charset="-78"/>
              </a:rPr>
              <a:t>جنگل استراتژي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، ترجمه محمود احمدپور دارياني، تهران: شرکت پرديس 57.</a:t>
            </a:r>
          </a:p>
          <a:p>
            <a:pPr marL="268288" indent="-2682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ورزشکار ، احمد (1384)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Titr" pitchFamily="2" charset="-78"/>
              </a:rPr>
              <a:t>جزوه آموزشي مديريت استراتژيک </a:t>
            </a:r>
            <a:r>
              <a:rPr lang="fa-IR" b="1" dirty="0" smtClean="0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، تهران : مرکز مطالعات و پژوهشهاي مديريت.</a:t>
            </a:r>
            <a:endParaRPr lang="fa-IR" b="1" dirty="0">
              <a:solidFill>
                <a:srgbClr val="080808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82515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12680"/>
            <a:ext cx="4572000" cy="68326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b="1" dirty="0">
                <a:solidFill>
                  <a:srgbClr val="080808"/>
                </a:solidFill>
              </a:rPr>
              <a:t>بامبرگر، پيتر و مشولم‌، آلن‌ (1381).  استراتژي‌ منابع‌ انساني‌ (تدوين‌، اجرا، آثار) (ترجمه‌ علي‌ پارسائيان‌ و سيدمحمد اعرابي‌). تهران‌: دفتر پژوهشهاي‌ فرهنگي‌.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b="1" dirty="0">
                <a:solidFill>
                  <a:srgbClr val="080808"/>
                </a:solidFill>
              </a:rPr>
              <a:t>پيرس‌ و رابينسون‌،  «برنامه‌ريزي‌ و مديريت‌ استراتژيك‌»  ، ترجمه‌ خليلي‌ شوريني‌، سهراب‌، چاپ‌ اول‌، (تهران‌: انتشارات‌ يادواره‌ كتاب‌، 1377)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b="1" dirty="0">
                <a:solidFill>
                  <a:srgbClr val="080808"/>
                </a:solidFill>
              </a:rPr>
              <a:t>منابع مدیریت استراتژیک دکتر حسین علوی راد 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b="1" dirty="0">
                <a:solidFill>
                  <a:srgbClr val="080808"/>
                </a:solidFill>
              </a:rPr>
              <a:t>منابع مدیریت استراتژیک دکتر احمد وند 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b="1" dirty="0">
                <a:solidFill>
                  <a:srgbClr val="080808"/>
                </a:solidFill>
              </a:rPr>
              <a:t>منابع مدیریت استراتژیک دکتر دکتر سید محمد اعرابی 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b="1" dirty="0">
                <a:solidFill>
                  <a:srgbClr val="080808"/>
                </a:solidFill>
              </a:rPr>
              <a:t>اصول و مبانی مدیریت سیدجوادین 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b="1" dirty="0">
                <a:solidFill>
                  <a:srgbClr val="080808"/>
                </a:solidFill>
              </a:rPr>
              <a:t>صمدی ، ابراهیم(1388) مدل های مديريت وبرنامه ریزی  استراتژيک ، تهران : مرکز مطالعات و پژوهشهاي مديريت.</a:t>
            </a:r>
          </a:p>
        </p:txBody>
      </p:sp>
    </p:spTree>
    <p:extLst>
      <p:ext uri="{BB962C8B-B14F-4D97-AF65-F5344CB8AC3E}">
        <p14:creationId xmlns:p14="http://schemas.microsoft.com/office/powerpoint/2010/main" val="157911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0" y="248390"/>
            <a:ext cx="8856663" cy="6008249"/>
            <a:chOff x="111" y="229"/>
            <a:chExt cx="5579" cy="3881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11" y="3738"/>
              <a:ext cx="5579" cy="37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fa-IR" sz="2400" dirty="0">
                  <a:latin typeface="Times New Roman" pitchFamily="18" charset="0"/>
                  <a:cs typeface="B Titr" pitchFamily="2" charset="-78"/>
                </a:rPr>
                <a:t> 1- </a:t>
              </a:r>
              <a:r>
                <a:rPr lang="ar-SA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فرآيند برنامه‌ريزي استراتژيك</a:t>
              </a:r>
              <a:r>
                <a:rPr lang="en-US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 </a:t>
              </a:r>
              <a:r>
                <a:rPr lang="ar-SA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مدل ج ارجنتي</a:t>
              </a:r>
              <a:r>
                <a:rPr lang="ar-SA" sz="2400" dirty="0">
                  <a:latin typeface="Times New Roman" pitchFamily="18" charset="0"/>
                  <a:cs typeface="B Titr" pitchFamily="2" charset="-78"/>
                </a:rPr>
                <a:t> </a:t>
              </a:r>
              <a:endParaRPr lang="en-US" sz="2400" dirty="0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613" y="229"/>
              <a:ext cx="5063" cy="33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solidFill>
                    <a:srgbClr val="FF9900"/>
                  </a:solidFill>
                  <a:latin typeface="Times New Roman" pitchFamily="18" charset="0"/>
                  <a:cs typeface="B Titr" pitchFamily="2" charset="-78"/>
                </a:rPr>
                <a:t>1.هدف‌گذاري</a:t>
              </a: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                        تعيين اهداف شركت / مشخص كردن چشم‌انداز سازمان </a:t>
              </a: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                         تعيين سلسله مراتب نتايج حاصله از اهداف فعلي</a:t>
              </a: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solidFill>
                    <a:srgbClr val="0000FF"/>
                  </a:solidFill>
                  <a:latin typeface="Times New Roman" pitchFamily="18" charset="0"/>
                  <a:cs typeface="B Titr" pitchFamily="2" charset="-78"/>
                </a:rPr>
                <a:t>2.تحليل فاصله</a:t>
              </a: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</a:t>
              </a: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                         پيش‌بيني عملكرد آتي با توجه به استراتژي‌هاي </a:t>
              </a:r>
              <a:r>
                <a:rPr lang="fa-IR" sz="1400" b="1" dirty="0">
                  <a:latin typeface="Times New Roman" pitchFamily="18" charset="0"/>
                  <a:cs typeface="Yagut" pitchFamily="2" charset="-78"/>
                </a:rPr>
                <a:t>فعلي</a:t>
              </a: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fa-IR" sz="1400" b="1" dirty="0">
                  <a:latin typeface="Times New Roman" pitchFamily="18" charset="0"/>
                  <a:cs typeface="Yagut" pitchFamily="2" charset="-78"/>
                </a:rPr>
                <a:t>                                                 </a:t>
              </a: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تعيين فاصله موجود بين پيش‌بيني‌ها و هدف‌ها</a:t>
              </a:r>
              <a:r>
                <a:rPr lang="en-US" sz="1400" b="1" dirty="0">
                  <a:latin typeface="Times New Roman" pitchFamily="18" charset="0"/>
                  <a:cs typeface="Yagut" pitchFamily="2" charset="-78"/>
                </a:rPr>
                <a:t> </a:t>
              </a:r>
              <a:endParaRPr lang="ar-SA" sz="1400" b="1" dirty="0">
                <a:latin typeface="Times New Roman" pitchFamily="18" charset="0"/>
                <a:cs typeface="Yagut" pitchFamily="2" charset="-78"/>
              </a:endParaRPr>
            </a:p>
            <a:p>
              <a:pPr marL="812800" indent="-812800" algn="ct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B Titr" pitchFamily="2" charset="-78"/>
                </a:rPr>
                <a:t>3. </a:t>
              </a:r>
              <a:r>
                <a:rPr lang="ar-SA" sz="1400" b="1" dirty="0">
                  <a:solidFill>
                    <a:srgbClr val="0000FF"/>
                  </a:solidFill>
                  <a:latin typeface="Times New Roman" pitchFamily="18" charset="0"/>
                  <a:cs typeface="B Titr" pitchFamily="2" charset="-78"/>
                </a:rPr>
                <a:t>ارزيابي استراتژي</a:t>
              </a: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.................................................................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endParaRPr lang="ar-SA" sz="1400" b="1" dirty="0">
                <a:latin typeface="Times New Roman" pitchFamily="18" charset="0"/>
                <a:cs typeface="Yagut" pitchFamily="2" charset="-78"/>
              </a:endParaRP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   ارزيابي محيط داخلي                                  ارزيابي محيط خارجي  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endParaRPr lang="ar-SA" sz="1400" b="1" dirty="0">
                <a:latin typeface="Times New Roman" pitchFamily="18" charset="0"/>
                <a:cs typeface="Yagut" pitchFamily="2" charset="-78"/>
              </a:endParaRP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                                   شناسايي مزيتهاي رقابتي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endParaRPr lang="ar-SA" sz="1400" b="1" dirty="0">
                <a:latin typeface="Times New Roman" pitchFamily="18" charset="0"/>
                <a:cs typeface="Yagut" pitchFamily="2" charset="-78"/>
              </a:endParaRP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                    بازنگري  در اهداف بعد از در نظرگرفتن اطلاعات مرحله 3              </a:t>
              </a: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B Titr" pitchFamily="2" charset="-78"/>
                </a:rPr>
                <a:t>4. </a:t>
              </a:r>
              <a:r>
                <a:rPr lang="ar-SA" sz="1400" b="1" dirty="0">
                  <a:solidFill>
                    <a:schemeClr val="hlink"/>
                  </a:solidFill>
                  <a:latin typeface="Times New Roman" pitchFamily="18" charset="0"/>
                  <a:cs typeface="B Titr" pitchFamily="2" charset="-78"/>
                </a:rPr>
                <a:t>فرموله كردن استراتژي</a:t>
              </a:r>
              <a:r>
                <a:rPr lang="ar-SA" sz="1400" b="1" dirty="0">
                  <a:solidFill>
                    <a:schemeClr val="hlink"/>
                  </a:solidFill>
                  <a:latin typeface="Times New Roman" pitchFamily="18" charset="0"/>
                  <a:cs typeface="Yagut" pitchFamily="2" charset="-78"/>
                </a:rPr>
                <a:t>..............................................................</a:t>
              </a: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                                 انتخاب گزينه‌هاي استراتژيك</a:t>
              </a:r>
            </a:p>
            <a:p>
              <a:pPr marL="812800" indent="-812800" algn="r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ارزيابي استراتژيهاي انتخابي در مواجهه با اهداف، محيط داخلي و خارجي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          تصميم گيري استراتژيك / انتخاب بهترين استراتژي انتخابي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 dirty="0">
                  <a:latin typeface="Times New Roman" pitchFamily="18" charset="0"/>
                  <a:cs typeface="B Titr" pitchFamily="2" charset="-78"/>
                </a:rPr>
                <a:t>5. </a:t>
              </a:r>
              <a:r>
                <a:rPr lang="ar-SA" sz="1400" b="1" dirty="0">
                  <a:solidFill>
                    <a:srgbClr val="4A2500"/>
                  </a:solidFill>
                  <a:latin typeface="Times New Roman" pitchFamily="18" charset="0"/>
                  <a:cs typeface="B Titr" pitchFamily="2" charset="-78"/>
                </a:rPr>
                <a:t>بكارگيري استراتژيك</a:t>
              </a: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................................................................</a:t>
              </a:r>
              <a:endParaRPr lang="en-US" sz="1400" b="1" dirty="0">
                <a:latin typeface="Times New Roman" pitchFamily="18" charset="0"/>
                <a:cs typeface="Yagut" pitchFamily="2" charset="-78"/>
              </a:endParaRP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en-US" sz="1400" b="1" dirty="0">
                  <a:latin typeface="Times New Roman" pitchFamily="18" charset="0"/>
                  <a:cs typeface="Yagut" pitchFamily="2" charset="-78"/>
                </a:rPr>
                <a:t> </a:t>
              </a: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                       </a:t>
              </a:r>
              <a:r>
                <a:rPr lang="ar-SA" sz="1400" b="1" dirty="0">
                  <a:solidFill>
                    <a:srgbClr val="4A2500"/>
                  </a:solidFill>
                  <a:latin typeface="Times New Roman" pitchFamily="18" charset="0"/>
                  <a:cs typeface="Yagut" pitchFamily="2" charset="-78"/>
                </a:rPr>
                <a:t>تنظيم برنامه‌هاي عملياتي و بودجه بندي</a:t>
              </a: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و </a:t>
              </a:r>
              <a:r>
                <a:rPr lang="ar-SA" sz="1400" b="1" dirty="0">
                  <a:solidFill>
                    <a:srgbClr val="CC0000"/>
                  </a:solidFill>
                  <a:latin typeface="Times New Roman" pitchFamily="18" charset="0"/>
                  <a:cs typeface="Yagut" pitchFamily="2" charset="-78"/>
                </a:rPr>
                <a:t>سپس مشاهده و كنترل</a:t>
              </a:r>
              <a:r>
                <a:rPr lang="ar-SA" sz="1400" b="1" dirty="0">
                  <a:latin typeface="Times New Roman" pitchFamily="18" charset="0"/>
                  <a:cs typeface="Yagut" pitchFamily="2" charset="-78"/>
                </a:rPr>
                <a:t>      </a:t>
              </a:r>
              <a:r>
                <a:rPr lang="en-US" sz="1400" b="1" dirty="0">
                  <a:latin typeface="Times New Roman" pitchFamily="18" charset="0"/>
                  <a:cs typeface="Yagut" pitchFamily="2" charset="-78"/>
                </a:rPr>
                <a:t>   </a:t>
              </a: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3578" y="2421"/>
              <a:ext cx="0" cy="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578" y="2670"/>
              <a:ext cx="0" cy="1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578" y="3004"/>
              <a:ext cx="7" cy="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578" y="3226"/>
              <a:ext cx="0" cy="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568" y="1354"/>
              <a:ext cx="0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954" y="1489"/>
              <a:ext cx="1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954" y="1513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181" y="1513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270" y="1681"/>
              <a:ext cx="5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954" y="1818"/>
              <a:ext cx="0" cy="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232" y="1833"/>
              <a:ext cx="0" cy="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2943" y="1910"/>
              <a:ext cx="12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578" y="2182"/>
              <a:ext cx="7" cy="1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105"/>
            <p:cNvGrpSpPr>
              <a:grpSpLocks/>
            </p:cNvGrpSpPr>
            <p:nvPr/>
          </p:nvGrpSpPr>
          <p:grpSpPr bwMode="auto">
            <a:xfrm>
              <a:off x="122" y="482"/>
              <a:ext cx="737" cy="3094"/>
              <a:chOff x="122" y="482"/>
              <a:chExt cx="737" cy="3094"/>
            </a:xfrm>
          </p:grpSpPr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712" y="3385"/>
                <a:ext cx="147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22" name="Rectangle 68"/>
              <p:cNvSpPr>
                <a:spLocks noChangeArrowheads="1"/>
              </p:cNvSpPr>
              <p:nvPr/>
            </p:nvSpPr>
            <p:spPr bwMode="auto">
              <a:xfrm>
                <a:off x="122" y="3385"/>
                <a:ext cx="590" cy="1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کنترل</a:t>
                </a:r>
                <a:endParaRPr lang="en-US" sz="13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23" name="Rectangle 67"/>
              <p:cNvSpPr>
                <a:spLocks noChangeArrowheads="1"/>
              </p:cNvSpPr>
              <p:nvPr/>
            </p:nvSpPr>
            <p:spPr bwMode="auto">
              <a:xfrm>
                <a:off x="712" y="3158"/>
                <a:ext cx="147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24" name="Rectangle 66"/>
              <p:cNvSpPr>
                <a:spLocks noChangeArrowheads="1"/>
              </p:cNvSpPr>
              <p:nvPr/>
            </p:nvSpPr>
            <p:spPr bwMode="auto">
              <a:xfrm>
                <a:off x="122" y="3154"/>
                <a:ext cx="590" cy="2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000" b="1" dirty="0">
                    <a:latin typeface="Arial" charset="0"/>
                    <a:cs typeface="B Nazanin" pitchFamily="2" charset="-78"/>
                  </a:rPr>
                  <a:t>پياده سازي</a:t>
                </a:r>
                <a:endParaRPr lang="en-US" sz="10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25" name="Rectangle 65"/>
              <p:cNvSpPr>
                <a:spLocks noChangeArrowheads="1"/>
              </p:cNvSpPr>
              <p:nvPr/>
            </p:nvSpPr>
            <p:spPr bwMode="auto">
              <a:xfrm>
                <a:off x="712" y="2341"/>
                <a:ext cx="147" cy="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26" name="Rectangle 64"/>
              <p:cNvSpPr>
                <a:spLocks noChangeArrowheads="1"/>
              </p:cNvSpPr>
              <p:nvPr/>
            </p:nvSpPr>
            <p:spPr bwMode="auto">
              <a:xfrm>
                <a:off x="122" y="2341"/>
                <a:ext cx="590" cy="81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تصميم گيري</a:t>
                </a:r>
                <a:endParaRPr lang="en-US" sz="13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27" name="Rectangle 63"/>
              <p:cNvSpPr>
                <a:spLocks noChangeArrowheads="1"/>
              </p:cNvSpPr>
              <p:nvPr/>
            </p:nvSpPr>
            <p:spPr bwMode="auto">
              <a:xfrm>
                <a:off x="712" y="890"/>
                <a:ext cx="147" cy="14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28" name="Rectangle 62"/>
              <p:cNvSpPr>
                <a:spLocks noChangeArrowheads="1"/>
              </p:cNvSpPr>
              <p:nvPr/>
            </p:nvSpPr>
            <p:spPr bwMode="auto">
              <a:xfrm>
                <a:off x="122" y="890"/>
                <a:ext cx="590" cy="145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کنکاش محيطي</a:t>
                </a:r>
                <a:endParaRPr lang="en-US" sz="13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29" name="Rectangle 61"/>
              <p:cNvSpPr>
                <a:spLocks noChangeArrowheads="1"/>
              </p:cNvSpPr>
              <p:nvPr/>
            </p:nvSpPr>
            <p:spPr bwMode="auto">
              <a:xfrm>
                <a:off x="712" y="482"/>
                <a:ext cx="147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30" name="Rectangle 60"/>
              <p:cNvSpPr>
                <a:spLocks noChangeArrowheads="1"/>
              </p:cNvSpPr>
              <p:nvPr/>
            </p:nvSpPr>
            <p:spPr bwMode="auto">
              <a:xfrm>
                <a:off x="122" y="482"/>
                <a:ext cx="590" cy="40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کنکاش </a:t>
                </a:r>
              </a:p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مفهومي</a:t>
                </a:r>
                <a:endParaRPr lang="en-US" sz="13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31" name="Line 70"/>
              <p:cNvSpPr>
                <a:spLocks noChangeShapeType="1"/>
              </p:cNvSpPr>
              <p:nvPr/>
            </p:nvSpPr>
            <p:spPr bwMode="auto">
              <a:xfrm>
                <a:off x="122" y="482"/>
                <a:ext cx="73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2" name="Line 71"/>
              <p:cNvSpPr>
                <a:spLocks noChangeShapeType="1"/>
              </p:cNvSpPr>
              <p:nvPr/>
            </p:nvSpPr>
            <p:spPr bwMode="auto">
              <a:xfrm>
                <a:off x="122" y="890"/>
                <a:ext cx="7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3" name="Line 72"/>
              <p:cNvSpPr>
                <a:spLocks noChangeShapeType="1"/>
              </p:cNvSpPr>
              <p:nvPr/>
            </p:nvSpPr>
            <p:spPr bwMode="auto">
              <a:xfrm>
                <a:off x="122" y="2341"/>
                <a:ext cx="7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4" name="Line 73"/>
              <p:cNvSpPr>
                <a:spLocks noChangeShapeType="1"/>
              </p:cNvSpPr>
              <p:nvPr/>
            </p:nvSpPr>
            <p:spPr bwMode="auto">
              <a:xfrm>
                <a:off x="122" y="3158"/>
                <a:ext cx="7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5" name="Line 74"/>
              <p:cNvSpPr>
                <a:spLocks noChangeShapeType="1"/>
              </p:cNvSpPr>
              <p:nvPr/>
            </p:nvSpPr>
            <p:spPr bwMode="auto">
              <a:xfrm>
                <a:off x="122" y="3385"/>
                <a:ext cx="7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6" name="Line 75"/>
              <p:cNvSpPr>
                <a:spLocks noChangeShapeType="1"/>
              </p:cNvSpPr>
              <p:nvPr/>
            </p:nvSpPr>
            <p:spPr bwMode="auto">
              <a:xfrm>
                <a:off x="122" y="3576"/>
                <a:ext cx="73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7" name="Line 76"/>
              <p:cNvSpPr>
                <a:spLocks noChangeShapeType="1"/>
              </p:cNvSpPr>
              <p:nvPr/>
            </p:nvSpPr>
            <p:spPr bwMode="auto">
              <a:xfrm>
                <a:off x="122" y="482"/>
                <a:ext cx="0" cy="309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8" name="Line 77"/>
              <p:cNvSpPr>
                <a:spLocks noChangeShapeType="1"/>
              </p:cNvSpPr>
              <p:nvPr/>
            </p:nvSpPr>
            <p:spPr bwMode="auto">
              <a:xfrm>
                <a:off x="712" y="482"/>
                <a:ext cx="0" cy="309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9" name="Line 78"/>
              <p:cNvSpPr>
                <a:spLocks noChangeShapeType="1"/>
              </p:cNvSpPr>
              <p:nvPr/>
            </p:nvSpPr>
            <p:spPr bwMode="auto">
              <a:xfrm>
                <a:off x="859" y="482"/>
                <a:ext cx="0" cy="3094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3749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Line 108"/>
          <p:cNvSpPr>
            <a:spLocks noChangeShapeType="1"/>
          </p:cNvSpPr>
          <p:nvPr/>
        </p:nvSpPr>
        <p:spPr bwMode="auto">
          <a:xfrm>
            <a:off x="80962" y="4700588"/>
            <a:ext cx="17478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69"/>
          <p:cNvGrpSpPr>
            <a:grpSpLocks/>
          </p:cNvGrpSpPr>
          <p:nvPr/>
        </p:nvGrpSpPr>
        <p:grpSpPr bwMode="auto">
          <a:xfrm>
            <a:off x="57150" y="620713"/>
            <a:ext cx="8934450" cy="5670550"/>
            <a:chOff x="353" y="391"/>
            <a:chExt cx="5628" cy="3572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53" y="3611"/>
              <a:ext cx="5579" cy="35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fa-IR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2-</a:t>
              </a:r>
              <a:r>
                <a:rPr lang="ar-SA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فرآيند برنامه ريزي استراتژيك مدل هاكس</a:t>
              </a:r>
              <a:endPara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611" y="1077"/>
              <a:ext cx="370" cy="4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اجرا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17" y="1035"/>
              <a:ext cx="808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رسالت و اهداف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697" y="391"/>
              <a:ext cx="888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عوامل محيطي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29" y="1721"/>
              <a:ext cx="890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عوامل داخلي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892" y="1077"/>
              <a:ext cx="405" cy="4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برنامه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619" y="1077"/>
              <a:ext cx="727" cy="4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بودجه ريزي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014" y="1077"/>
              <a:ext cx="565" cy="4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استراتژي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1262" y="715"/>
              <a:ext cx="435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sm"/>
              <a:tailEnd type="stealth" w="med" len="sm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225" y="1420"/>
              <a:ext cx="404" cy="3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585" y="715"/>
              <a:ext cx="418" cy="4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sm"/>
              <a:tailEnd type="stealth" w="med" len="sm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519" y="1420"/>
              <a:ext cx="484" cy="3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056" y="971"/>
              <a:ext cx="0" cy="7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225" y="1298"/>
              <a:ext cx="17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570" y="1290"/>
              <a:ext cx="3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97" y="1310"/>
              <a:ext cx="3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734" y="1537"/>
              <a:ext cx="0" cy="1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943" y="1530"/>
              <a:ext cx="0" cy="1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135" y="1530"/>
              <a:ext cx="0" cy="1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244" y="1514"/>
              <a:ext cx="0" cy="8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035" y="2308"/>
              <a:ext cx="0" cy="3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754" y="1624"/>
              <a:ext cx="4" cy="1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741" y="2695"/>
              <a:ext cx="2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5364" y="1297"/>
              <a:ext cx="24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3508" y="2655"/>
              <a:ext cx="22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845" y="2363"/>
              <a:ext cx="711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بازخور</a:t>
              </a:r>
              <a:r>
                <a:rPr lang="fa-IR" b="1">
                  <a:latin typeface="Times New Roman" pitchFamily="18" charset="0"/>
                  <a:cs typeface="B Titr" pitchFamily="2" charset="-78"/>
                </a:rPr>
                <a:t>د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32" name="Rectangle 107"/>
            <p:cNvSpPr>
              <a:spLocks noChangeArrowheads="1"/>
            </p:cNvSpPr>
            <p:nvPr/>
          </p:nvSpPr>
          <p:spPr bwMode="auto">
            <a:xfrm>
              <a:off x="5331" y="3104"/>
              <a:ext cx="541" cy="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400" b="1" dirty="0">
                  <a:latin typeface="Arial" charset="0"/>
                  <a:cs typeface="B Nazanin" pitchFamily="2" charset="-78"/>
                </a:rPr>
                <a:t>بازخوردو</a:t>
              </a:r>
            </a:p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400" b="1" dirty="0">
                  <a:latin typeface="Arial" charset="0"/>
                  <a:cs typeface="B Nazanin" pitchFamily="2" charset="-78"/>
                </a:rPr>
                <a:t>کنترل</a:t>
              </a:r>
              <a:endParaRPr lang="en-US" sz="14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33" name="Rectangle 106"/>
            <p:cNvSpPr>
              <a:spLocks noChangeArrowheads="1"/>
            </p:cNvSpPr>
            <p:nvPr/>
          </p:nvSpPr>
          <p:spPr bwMode="auto">
            <a:xfrm>
              <a:off x="3670" y="3104"/>
              <a:ext cx="1661" cy="35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600" b="1" dirty="0">
                  <a:latin typeface="Arial" charset="0"/>
                  <a:cs typeface="B Nazanin" pitchFamily="2" charset="-78"/>
                </a:rPr>
                <a:t>پياده سازي</a:t>
              </a:r>
              <a:endParaRPr lang="en-US" sz="16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34" name="Rectangle 105"/>
            <p:cNvSpPr>
              <a:spLocks noChangeArrowheads="1"/>
            </p:cNvSpPr>
            <p:nvPr/>
          </p:nvSpPr>
          <p:spPr bwMode="auto">
            <a:xfrm>
              <a:off x="2825" y="3104"/>
              <a:ext cx="845" cy="35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600" b="1" dirty="0">
                  <a:latin typeface="Arial" charset="0"/>
                  <a:cs typeface="B Nazanin" pitchFamily="2" charset="-78"/>
                </a:rPr>
                <a:t>تصميم گيري</a:t>
              </a:r>
              <a:endParaRPr lang="en-US" sz="16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35" name="Rectangle 104"/>
            <p:cNvSpPr>
              <a:spLocks noChangeArrowheads="1"/>
            </p:cNvSpPr>
            <p:nvPr/>
          </p:nvSpPr>
          <p:spPr bwMode="auto">
            <a:xfrm>
              <a:off x="1469" y="3104"/>
              <a:ext cx="1356" cy="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b="1" dirty="0">
                  <a:latin typeface="Arial" charset="0"/>
                  <a:cs typeface="B Nazanin" pitchFamily="2" charset="-78"/>
                </a:rPr>
                <a:t>کنکاش محيطي</a:t>
              </a:r>
              <a:endParaRPr lang="en-US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36" name="Rectangle 103"/>
            <p:cNvSpPr>
              <a:spLocks noChangeArrowheads="1"/>
            </p:cNvSpPr>
            <p:nvPr/>
          </p:nvSpPr>
          <p:spPr bwMode="auto">
            <a:xfrm>
              <a:off x="368" y="3104"/>
              <a:ext cx="1101" cy="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600" b="1" dirty="0">
                  <a:latin typeface="Arial" charset="0"/>
                  <a:cs typeface="B Nazanin" pitchFamily="2" charset="-78"/>
                </a:rPr>
                <a:t>کنکاش مفهومي</a:t>
              </a:r>
              <a:endParaRPr lang="en-US" sz="16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37" name="Rectangle 102"/>
            <p:cNvSpPr>
              <a:spLocks noChangeArrowheads="1"/>
            </p:cNvSpPr>
            <p:nvPr/>
          </p:nvSpPr>
          <p:spPr bwMode="auto">
            <a:xfrm>
              <a:off x="5331" y="2961"/>
              <a:ext cx="541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38" name="Rectangle 101"/>
            <p:cNvSpPr>
              <a:spLocks noChangeArrowheads="1"/>
            </p:cNvSpPr>
            <p:nvPr/>
          </p:nvSpPr>
          <p:spPr bwMode="auto">
            <a:xfrm>
              <a:off x="3670" y="2961"/>
              <a:ext cx="1661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39" name="Rectangle 100"/>
            <p:cNvSpPr>
              <a:spLocks noChangeArrowheads="1"/>
            </p:cNvSpPr>
            <p:nvPr/>
          </p:nvSpPr>
          <p:spPr bwMode="auto">
            <a:xfrm>
              <a:off x="2825" y="2961"/>
              <a:ext cx="845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40" name="Rectangle 99"/>
            <p:cNvSpPr>
              <a:spLocks noChangeArrowheads="1"/>
            </p:cNvSpPr>
            <p:nvPr/>
          </p:nvSpPr>
          <p:spPr bwMode="auto">
            <a:xfrm>
              <a:off x="1469" y="2961"/>
              <a:ext cx="1356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41" name="Rectangle 98"/>
            <p:cNvSpPr>
              <a:spLocks noChangeArrowheads="1"/>
            </p:cNvSpPr>
            <p:nvPr/>
          </p:nvSpPr>
          <p:spPr bwMode="auto">
            <a:xfrm>
              <a:off x="368" y="2961"/>
              <a:ext cx="1101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42" name="Line 109"/>
            <p:cNvSpPr>
              <a:spLocks noChangeShapeType="1"/>
            </p:cNvSpPr>
            <p:nvPr/>
          </p:nvSpPr>
          <p:spPr bwMode="auto">
            <a:xfrm>
              <a:off x="368" y="3104"/>
              <a:ext cx="55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10"/>
            <p:cNvSpPr>
              <a:spLocks noChangeShapeType="1"/>
            </p:cNvSpPr>
            <p:nvPr/>
          </p:nvSpPr>
          <p:spPr bwMode="auto">
            <a:xfrm>
              <a:off x="368" y="3456"/>
              <a:ext cx="55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1"/>
            <p:cNvSpPr>
              <a:spLocks noChangeShapeType="1"/>
            </p:cNvSpPr>
            <p:nvPr/>
          </p:nvSpPr>
          <p:spPr bwMode="auto">
            <a:xfrm>
              <a:off x="368" y="2961"/>
              <a:ext cx="0" cy="4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2"/>
            <p:cNvSpPr>
              <a:spLocks noChangeShapeType="1"/>
            </p:cNvSpPr>
            <p:nvPr/>
          </p:nvSpPr>
          <p:spPr bwMode="auto">
            <a:xfrm>
              <a:off x="1469" y="2961"/>
              <a:ext cx="0" cy="4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13"/>
            <p:cNvSpPr>
              <a:spLocks noChangeShapeType="1"/>
            </p:cNvSpPr>
            <p:nvPr/>
          </p:nvSpPr>
          <p:spPr bwMode="auto">
            <a:xfrm>
              <a:off x="2825" y="2961"/>
              <a:ext cx="0" cy="4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14"/>
            <p:cNvSpPr>
              <a:spLocks noChangeShapeType="1"/>
            </p:cNvSpPr>
            <p:nvPr/>
          </p:nvSpPr>
          <p:spPr bwMode="auto">
            <a:xfrm>
              <a:off x="3670" y="2961"/>
              <a:ext cx="0" cy="4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15"/>
            <p:cNvSpPr>
              <a:spLocks noChangeShapeType="1"/>
            </p:cNvSpPr>
            <p:nvPr/>
          </p:nvSpPr>
          <p:spPr bwMode="auto">
            <a:xfrm>
              <a:off x="5331" y="2961"/>
              <a:ext cx="0" cy="4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16"/>
            <p:cNvSpPr>
              <a:spLocks noChangeShapeType="1"/>
            </p:cNvSpPr>
            <p:nvPr/>
          </p:nvSpPr>
          <p:spPr bwMode="auto">
            <a:xfrm>
              <a:off x="5872" y="2961"/>
              <a:ext cx="0" cy="4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Line 121"/>
          <p:cNvSpPr>
            <a:spLocks noChangeShapeType="1"/>
          </p:cNvSpPr>
          <p:nvPr/>
        </p:nvSpPr>
        <p:spPr bwMode="auto">
          <a:xfrm>
            <a:off x="1828800" y="4700588"/>
            <a:ext cx="21526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122"/>
          <p:cNvSpPr>
            <a:spLocks noChangeShapeType="1"/>
          </p:cNvSpPr>
          <p:nvPr/>
        </p:nvSpPr>
        <p:spPr bwMode="auto">
          <a:xfrm>
            <a:off x="3981450" y="4700588"/>
            <a:ext cx="1341437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123"/>
          <p:cNvSpPr>
            <a:spLocks noChangeShapeType="1"/>
          </p:cNvSpPr>
          <p:nvPr/>
        </p:nvSpPr>
        <p:spPr bwMode="auto">
          <a:xfrm>
            <a:off x="5322887" y="4700588"/>
            <a:ext cx="26368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124"/>
          <p:cNvSpPr>
            <a:spLocks noChangeShapeType="1"/>
          </p:cNvSpPr>
          <p:nvPr/>
        </p:nvSpPr>
        <p:spPr bwMode="auto">
          <a:xfrm>
            <a:off x="7959725" y="4700588"/>
            <a:ext cx="858837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0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120"/>
          <p:cNvGrpSpPr>
            <a:grpSpLocks/>
          </p:cNvGrpSpPr>
          <p:nvPr/>
        </p:nvGrpSpPr>
        <p:grpSpPr bwMode="auto">
          <a:xfrm>
            <a:off x="160338" y="692150"/>
            <a:ext cx="9126537" cy="5905500"/>
            <a:chOff x="320" y="436"/>
            <a:chExt cx="5749" cy="37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541" y="3708"/>
              <a:ext cx="5528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l" rtl="0">
                <a:defRPr/>
              </a:pPr>
              <a:endPara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Nazanin" pitchFamily="2" charset="-78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652" y="970"/>
              <a:ext cx="858" cy="21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rtl="0" eaLnBrk="0" hangingPunct="0">
                <a:defRPr/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تجزيه و تحليل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400" y="1450"/>
              <a:ext cx="3624" cy="1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rtl="0" eaLnBrk="0" hangingPunct="0">
                <a:defRPr/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تجزيه و تحليل و انتخاب استراتژي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652" y="1771"/>
              <a:ext cx="954" cy="15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rtl="0" eaLnBrk="0" hangingPunct="0">
                <a:defRPr/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هدفهاي بلندمدت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652" y="2144"/>
              <a:ext cx="1145" cy="1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rtl="0" eaLnBrk="0" hangingPunct="0">
                <a:defRPr/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هدفهاي ساليانه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" name="Line 35"/>
            <p:cNvSpPr>
              <a:spLocks noChangeShapeType="1"/>
            </p:cNvSpPr>
            <p:nvPr/>
          </p:nvSpPr>
          <p:spPr bwMode="auto">
            <a:xfrm flipH="1">
              <a:off x="1352" y="3067"/>
              <a:ext cx="263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36"/>
            <p:cNvSpPr>
              <a:spLocks noChangeShapeType="1"/>
            </p:cNvSpPr>
            <p:nvPr/>
          </p:nvSpPr>
          <p:spPr bwMode="auto">
            <a:xfrm flipV="1">
              <a:off x="1351" y="543"/>
              <a:ext cx="0" cy="250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7"/>
            <p:cNvSpPr>
              <a:spLocks noChangeShapeType="1"/>
            </p:cNvSpPr>
            <p:nvPr/>
          </p:nvSpPr>
          <p:spPr bwMode="auto">
            <a:xfrm>
              <a:off x="1367" y="543"/>
              <a:ext cx="152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41"/>
            <p:cNvSpPr>
              <a:spLocks noChangeShapeType="1"/>
            </p:cNvSpPr>
            <p:nvPr/>
          </p:nvSpPr>
          <p:spPr bwMode="auto">
            <a:xfrm>
              <a:off x="1461" y="1076"/>
              <a:ext cx="191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111"/>
            <p:cNvGrpSpPr>
              <a:grpSpLocks/>
            </p:cNvGrpSpPr>
            <p:nvPr/>
          </p:nvGrpSpPr>
          <p:grpSpPr bwMode="auto">
            <a:xfrm>
              <a:off x="2050" y="436"/>
              <a:ext cx="3861" cy="2722"/>
              <a:chOff x="951" y="436"/>
              <a:chExt cx="4486" cy="2722"/>
            </a:xfrm>
          </p:grpSpPr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984" y="2954"/>
                <a:ext cx="610" cy="2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34" tIns="45717" rIns="91434" bIns="45717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بازخورد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34" name="Text Box 5"/>
              <p:cNvSpPr txBox="1">
                <a:spLocks noChangeArrowheads="1"/>
              </p:cNvSpPr>
              <p:nvPr/>
            </p:nvSpPr>
            <p:spPr bwMode="auto">
              <a:xfrm>
                <a:off x="1932" y="436"/>
                <a:ext cx="1048" cy="2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en-US" sz="1400" b="1" dirty="0">
                    <a:latin typeface="Times New Roman" pitchFamily="18" charset="0"/>
                    <a:cs typeface="B Titr" pitchFamily="2" charset="-78"/>
                  </a:rPr>
                  <a:t> </a:t>
                </a:r>
                <a:r>
                  <a:rPr lang="ar-SA" sz="1400" b="1" dirty="0">
                    <a:latin typeface="Times New Roman" pitchFamily="18" charset="0"/>
                    <a:cs typeface="B Titr" pitchFamily="2" charset="-78"/>
                  </a:rPr>
                  <a:t>رسالت مؤسسه</a:t>
                </a:r>
                <a:r>
                  <a:rPr lang="en-US" sz="1400" b="1" dirty="0">
                    <a:latin typeface="Times New Roman" pitchFamily="18" charset="0"/>
                    <a:cs typeface="B Titr" pitchFamily="2" charset="-78"/>
                  </a:rPr>
                  <a:t> </a:t>
                </a:r>
                <a:endParaRPr lang="en-US" sz="1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35" name="Text Box 6"/>
              <p:cNvSpPr txBox="1">
                <a:spLocks noChangeArrowheads="1"/>
              </p:cNvSpPr>
              <p:nvPr/>
            </p:nvSpPr>
            <p:spPr bwMode="auto">
              <a:xfrm>
                <a:off x="3995" y="863"/>
                <a:ext cx="1115" cy="4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200" b="1">
                    <a:latin typeface="Times New Roman" pitchFamily="18" charset="0"/>
                    <a:cs typeface="B Titr" pitchFamily="2" charset="-78"/>
                  </a:rPr>
                  <a:t>محيط خارجي تجزيه و تحليل عملياتي</a:t>
                </a:r>
              </a:p>
              <a:p>
                <a:pPr algn="ctr" rtl="0" eaLnBrk="0" hangingPunct="0">
                  <a:defRPr/>
                </a:pPr>
                <a:r>
                  <a:rPr lang="ar-SA" sz="1200" b="1">
                    <a:latin typeface="Times New Roman" pitchFamily="18" charset="0"/>
                    <a:cs typeface="B Titr" pitchFamily="2" charset="-78"/>
                  </a:rPr>
                  <a:t> صنعتي و چند مليتي</a:t>
                </a:r>
                <a:endParaRPr lang="en-US" sz="1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36" name="Text Box 10"/>
              <p:cNvSpPr txBox="1">
                <a:spLocks noChangeArrowheads="1"/>
              </p:cNvSpPr>
              <p:nvPr/>
            </p:nvSpPr>
            <p:spPr bwMode="auto">
              <a:xfrm>
                <a:off x="3489" y="1771"/>
                <a:ext cx="1013" cy="15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استراتژيهاي اصلي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37" name="Text Box 12"/>
              <p:cNvSpPr txBox="1">
                <a:spLocks noChangeArrowheads="1"/>
              </p:cNvSpPr>
              <p:nvPr/>
            </p:nvSpPr>
            <p:spPr bwMode="auto">
              <a:xfrm>
                <a:off x="2574" y="2144"/>
                <a:ext cx="1117" cy="26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200" b="1">
                    <a:latin typeface="Times New Roman" pitchFamily="18" charset="0"/>
                    <a:cs typeface="B Titr" pitchFamily="2" charset="-78"/>
                  </a:rPr>
                  <a:t>استراتژيهاي</a:t>
                </a:r>
                <a:r>
                  <a:rPr lang="en-US" sz="1200" b="1">
                    <a:latin typeface="Times New Roman" pitchFamily="18" charset="0"/>
                    <a:cs typeface="B Titr" pitchFamily="2" charset="-78"/>
                  </a:rPr>
                  <a:t> </a:t>
                </a:r>
              </a:p>
              <a:p>
                <a:pPr algn="ctr" rtl="0" eaLnBrk="0" hangingPunct="0">
                  <a:defRPr/>
                </a:pPr>
                <a:r>
                  <a:rPr lang="ar-SA" sz="1200" b="1">
                    <a:latin typeface="Times New Roman" pitchFamily="18" charset="0"/>
                    <a:cs typeface="B Titr" pitchFamily="2" charset="-78"/>
                  </a:rPr>
                  <a:t>وظيفه‌اي</a:t>
                </a:r>
                <a:endParaRPr lang="en-US" sz="1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3894" y="2144"/>
                <a:ext cx="1014" cy="1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خط مشي‌ها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39" name="Text Box 14"/>
              <p:cNvSpPr txBox="1">
                <a:spLocks noChangeArrowheads="1"/>
              </p:cNvSpPr>
              <p:nvPr/>
            </p:nvSpPr>
            <p:spPr bwMode="auto">
              <a:xfrm>
                <a:off x="3183" y="2678"/>
                <a:ext cx="1218" cy="15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نهادي كردن استراتژي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40" name="Text Box 15"/>
              <p:cNvSpPr txBox="1">
                <a:spLocks noChangeArrowheads="1"/>
              </p:cNvSpPr>
              <p:nvPr/>
            </p:nvSpPr>
            <p:spPr bwMode="auto">
              <a:xfrm>
                <a:off x="3257" y="2998"/>
                <a:ext cx="1114" cy="1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كنترل و ارزيابي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41" name="Line 16"/>
              <p:cNvSpPr>
                <a:spLocks noChangeShapeType="1"/>
              </p:cNvSpPr>
              <p:nvPr/>
            </p:nvSpPr>
            <p:spPr bwMode="auto">
              <a:xfrm>
                <a:off x="1563" y="1076"/>
                <a:ext cx="24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17"/>
              <p:cNvSpPr>
                <a:spLocks noChangeShapeType="1"/>
              </p:cNvSpPr>
              <p:nvPr/>
            </p:nvSpPr>
            <p:spPr bwMode="auto">
              <a:xfrm flipV="1">
                <a:off x="2473" y="649"/>
                <a:ext cx="0" cy="8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flipV="1">
                <a:off x="1055" y="1184"/>
                <a:ext cx="0" cy="2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flipV="1">
                <a:off x="4401" y="1290"/>
                <a:ext cx="0" cy="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>
                <a:off x="1053" y="1930"/>
                <a:ext cx="0" cy="2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21"/>
              <p:cNvSpPr txBox="1">
                <a:spLocks noChangeArrowheads="1"/>
              </p:cNvSpPr>
              <p:nvPr/>
            </p:nvSpPr>
            <p:spPr bwMode="auto">
              <a:xfrm>
                <a:off x="1966" y="1183"/>
                <a:ext cx="1012" cy="1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91434" tIns="45717" rIns="91434" bIns="45717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چه مي‌خواهيم؟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>
                <a:off x="3589" y="1930"/>
                <a:ext cx="0" cy="2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>
                <a:off x="3691" y="2251"/>
                <a:ext cx="2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>
                <a:off x="3183" y="2411"/>
                <a:ext cx="0" cy="1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25"/>
              <p:cNvSpPr>
                <a:spLocks noChangeShapeType="1"/>
              </p:cNvSpPr>
              <p:nvPr/>
            </p:nvSpPr>
            <p:spPr bwMode="auto">
              <a:xfrm>
                <a:off x="4401" y="2304"/>
                <a:ext cx="0" cy="2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26"/>
              <p:cNvSpPr>
                <a:spLocks noChangeShapeType="1"/>
              </p:cNvSpPr>
              <p:nvPr/>
            </p:nvSpPr>
            <p:spPr bwMode="auto">
              <a:xfrm>
                <a:off x="3183" y="2518"/>
                <a:ext cx="12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27"/>
              <p:cNvSpPr>
                <a:spLocks noChangeShapeType="1"/>
              </p:cNvSpPr>
              <p:nvPr/>
            </p:nvSpPr>
            <p:spPr bwMode="auto">
              <a:xfrm>
                <a:off x="3792" y="2518"/>
                <a:ext cx="0" cy="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28"/>
              <p:cNvSpPr>
                <a:spLocks noChangeShapeType="1"/>
              </p:cNvSpPr>
              <p:nvPr/>
            </p:nvSpPr>
            <p:spPr bwMode="auto">
              <a:xfrm flipV="1">
                <a:off x="3792" y="2837"/>
                <a:ext cx="0" cy="1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29"/>
              <p:cNvSpPr>
                <a:spLocks noChangeShapeType="1"/>
              </p:cNvSpPr>
              <p:nvPr/>
            </p:nvSpPr>
            <p:spPr bwMode="auto">
              <a:xfrm>
                <a:off x="1053" y="1610"/>
                <a:ext cx="0" cy="1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0"/>
              <p:cNvSpPr>
                <a:spLocks noChangeShapeType="1"/>
              </p:cNvSpPr>
              <p:nvPr/>
            </p:nvSpPr>
            <p:spPr bwMode="auto">
              <a:xfrm>
                <a:off x="4097" y="1610"/>
                <a:ext cx="0" cy="1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31"/>
              <p:cNvSpPr>
                <a:spLocks noChangeShapeType="1"/>
              </p:cNvSpPr>
              <p:nvPr/>
            </p:nvSpPr>
            <p:spPr bwMode="auto">
              <a:xfrm flipH="1">
                <a:off x="2980" y="490"/>
                <a:ext cx="13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4300" y="490"/>
                <a:ext cx="0" cy="3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 flipV="1">
                <a:off x="951" y="482"/>
                <a:ext cx="981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34"/>
              <p:cNvSpPr>
                <a:spLocks noChangeShapeType="1"/>
              </p:cNvSpPr>
              <p:nvPr/>
            </p:nvSpPr>
            <p:spPr bwMode="auto">
              <a:xfrm>
                <a:off x="951" y="490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38"/>
              <p:cNvSpPr>
                <a:spLocks noChangeShapeType="1"/>
              </p:cNvSpPr>
              <p:nvPr/>
            </p:nvSpPr>
            <p:spPr bwMode="auto">
              <a:xfrm>
                <a:off x="4401" y="2731"/>
                <a:ext cx="913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39"/>
              <p:cNvSpPr>
                <a:spLocks noChangeShapeType="1"/>
              </p:cNvSpPr>
              <p:nvPr/>
            </p:nvSpPr>
            <p:spPr bwMode="auto">
              <a:xfrm flipV="1">
                <a:off x="5314" y="1076"/>
                <a:ext cx="0" cy="1655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40"/>
              <p:cNvSpPr>
                <a:spLocks noChangeShapeType="1"/>
              </p:cNvSpPr>
              <p:nvPr/>
            </p:nvSpPr>
            <p:spPr bwMode="auto">
              <a:xfrm flipH="1">
                <a:off x="5111" y="1075"/>
                <a:ext cx="203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42"/>
              <p:cNvSpPr txBox="1">
                <a:spLocks noChangeArrowheads="1"/>
              </p:cNvSpPr>
              <p:nvPr/>
            </p:nvSpPr>
            <p:spPr bwMode="auto">
              <a:xfrm rot="5400000">
                <a:off x="5054" y="1689"/>
                <a:ext cx="524" cy="23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34" tIns="45717" rIns="91434" bIns="45717"/>
              <a:lstStyle/>
              <a:p>
                <a:pPr algn="ctr" rtl="0" eaLnBrk="0" hangingPunct="0">
                  <a:defRPr/>
                </a:pPr>
                <a:r>
                  <a:rPr lang="ar-SA" sz="1400" b="1" dirty="0">
                    <a:latin typeface="Times New Roman" pitchFamily="18" charset="0"/>
                    <a:cs typeface="B Titr" pitchFamily="2" charset="-78"/>
                  </a:rPr>
                  <a:t>بازخورد</a:t>
                </a:r>
                <a:endParaRPr lang="en-US" sz="1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64" name="Line 43"/>
              <p:cNvSpPr>
                <a:spLocks noChangeShapeType="1"/>
              </p:cNvSpPr>
              <p:nvPr/>
            </p:nvSpPr>
            <p:spPr bwMode="auto">
              <a:xfrm>
                <a:off x="1665" y="1862"/>
                <a:ext cx="18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44"/>
              <p:cNvSpPr>
                <a:spLocks noChangeShapeType="1"/>
              </p:cNvSpPr>
              <p:nvPr/>
            </p:nvSpPr>
            <p:spPr bwMode="auto">
              <a:xfrm>
                <a:off x="1875" y="2234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Rectangle 82"/>
            <p:cNvSpPr>
              <a:spLocks noChangeArrowheads="1"/>
            </p:cNvSpPr>
            <p:nvPr/>
          </p:nvSpPr>
          <p:spPr bwMode="auto">
            <a:xfrm>
              <a:off x="909" y="2931"/>
              <a:ext cx="14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6" name="Rectangle 83"/>
            <p:cNvSpPr>
              <a:spLocks noChangeArrowheads="1"/>
            </p:cNvSpPr>
            <p:nvPr/>
          </p:nvSpPr>
          <p:spPr bwMode="auto">
            <a:xfrm>
              <a:off x="320" y="2931"/>
              <a:ext cx="589" cy="2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کنترل</a:t>
              </a:r>
              <a:endParaRPr lang="en-US" sz="13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7" name="Rectangle 84"/>
            <p:cNvSpPr>
              <a:spLocks noChangeArrowheads="1"/>
            </p:cNvSpPr>
            <p:nvPr/>
          </p:nvSpPr>
          <p:spPr bwMode="auto">
            <a:xfrm>
              <a:off x="909" y="2023"/>
              <a:ext cx="147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8" name="Rectangle 85"/>
            <p:cNvSpPr>
              <a:spLocks noChangeArrowheads="1"/>
            </p:cNvSpPr>
            <p:nvPr/>
          </p:nvSpPr>
          <p:spPr bwMode="auto">
            <a:xfrm>
              <a:off x="320" y="2023"/>
              <a:ext cx="589" cy="9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000" b="1" dirty="0">
                  <a:latin typeface="Arial" charset="0"/>
                  <a:cs typeface="B Nazanin" pitchFamily="2" charset="-78"/>
                </a:rPr>
                <a:t>پياده سازي</a:t>
              </a:r>
              <a:endParaRPr lang="en-US" sz="10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9" name="Rectangle 86"/>
            <p:cNvSpPr>
              <a:spLocks noChangeArrowheads="1"/>
            </p:cNvSpPr>
            <p:nvPr/>
          </p:nvSpPr>
          <p:spPr bwMode="auto">
            <a:xfrm>
              <a:off x="909" y="1161"/>
              <a:ext cx="147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20" name="Rectangle 87"/>
            <p:cNvSpPr>
              <a:spLocks noChangeArrowheads="1"/>
            </p:cNvSpPr>
            <p:nvPr/>
          </p:nvSpPr>
          <p:spPr bwMode="auto">
            <a:xfrm>
              <a:off x="320" y="1161"/>
              <a:ext cx="589" cy="86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تصميم گيري</a:t>
              </a:r>
              <a:endParaRPr lang="en-US" sz="13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21" name="Rectangle 88"/>
            <p:cNvSpPr>
              <a:spLocks noChangeArrowheads="1"/>
            </p:cNvSpPr>
            <p:nvPr/>
          </p:nvSpPr>
          <p:spPr bwMode="auto">
            <a:xfrm>
              <a:off x="909" y="788"/>
              <a:ext cx="147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22" name="Rectangle 89"/>
            <p:cNvSpPr>
              <a:spLocks noChangeArrowheads="1"/>
            </p:cNvSpPr>
            <p:nvPr/>
          </p:nvSpPr>
          <p:spPr bwMode="auto">
            <a:xfrm>
              <a:off x="320" y="788"/>
              <a:ext cx="589" cy="37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کنکاش محيطي</a:t>
              </a:r>
              <a:endParaRPr lang="en-US" sz="13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23" name="Rectangle 90"/>
            <p:cNvSpPr>
              <a:spLocks noChangeArrowheads="1"/>
            </p:cNvSpPr>
            <p:nvPr/>
          </p:nvSpPr>
          <p:spPr bwMode="auto">
            <a:xfrm>
              <a:off x="909" y="436"/>
              <a:ext cx="147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24" name="Rectangle 91"/>
            <p:cNvSpPr>
              <a:spLocks noChangeArrowheads="1"/>
            </p:cNvSpPr>
            <p:nvPr/>
          </p:nvSpPr>
          <p:spPr bwMode="auto">
            <a:xfrm>
              <a:off x="320" y="436"/>
              <a:ext cx="589" cy="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کنکاش </a:t>
              </a:r>
            </a:p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مفهومي</a:t>
              </a:r>
              <a:endParaRPr lang="en-US" sz="13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25" name="Line 92"/>
            <p:cNvSpPr>
              <a:spLocks noChangeShapeType="1"/>
            </p:cNvSpPr>
            <p:nvPr/>
          </p:nvSpPr>
          <p:spPr bwMode="auto">
            <a:xfrm>
              <a:off x="320" y="436"/>
              <a:ext cx="7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" name="Line 93"/>
            <p:cNvSpPr>
              <a:spLocks noChangeShapeType="1"/>
            </p:cNvSpPr>
            <p:nvPr/>
          </p:nvSpPr>
          <p:spPr bwMode="auto">
            <a:xfrm>
              <a:off x="320" y="788"/>
              <a:ext cx="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7" name="Line 94"/>
            <p:cNvSpPr>
              <a:spLocks noChangeShapeType="1"/>
            </p:cNvSpPr>
            <p:nvPr/>
          </p:nvSpPr>
          <p:spPr bwMode="auto">
            <a:xfrm>
              <a:off x="320" y="1161"/>
              <a:ext cx="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" name="Line 95"/>
            <p:cNvSpPr>
              <a:spLocks noChangeShapeType="1"/>
            </p:cNvSpPr>
            <p:nvPr/>
          </p:nvSpPr>
          <p:spPr bwMode="auto">
            <a:xfrm>
              <a:off x="320" y="2023"/>
              <a:ext cx="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" name="Line 96"/>
            <p:cNvSpPr>
              <a:spLocks noChangeShapeType="1"/>
            </p:cNvSpPr>
            <p:nvPr/>
          </p:nvSpPr>
          <p:spPr bwMode="auto">
            <a:xfrm>
              <a:off x="320" y="2931"/>
              <a:ext cx="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" name="Line 97"/>
            <p:cNvSpPr>
              <a:spLocks noChangeShapeType="1"/>
            </p:cNvSpPr>
            <p:nvPr/>
          </p:nvSpPr>
          <p:spPr bwMode="auto">
            <a:xfrm>
              <a:off x="320" y="3158"/>
              <a:ext cx="7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" name="Line 98"/>
            <p:cNvSpPr>
              <a:spLocks noChangeShapeType="1"/>
            </p:cNvSpPr>
            <p:nvPr/>
          </p:nvSpPr>
          <p:spPr bwMode="auto">
            <a:xfrm>
              <a:off x="320" y="436"/>
              <a:ext cx="0" cy="2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2" name="Line 99"/>
            <p:cNvSpPr>
              <a:spLocks noChangeShapeType="1"/>
            </p:cNvSpPr>
            <p:nvPr/>
          </p:nvSpPr>
          <p:spPr bwMode="auto">
            <a:xfrm>
              <a:off x="909" y="436"/>
              <a:ext cx="0" cy="27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66" name="Line 100"/>
          <p:cNvSpPr>
            <a:spLocks noChangeShapeType="1"/>
          </p:cNvSpPr>
          <p:nvPr/>
        </p:nvSpPr>
        <p:spPr bwMode="auto">
          <a:xfrm>
            <a:off x="1330325" y="692150"/>
            <a:ext cx="0" cy="432117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0" y="5516563"/>
            <a:ext cx="8915400" cy="576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50000"/>
              </a:lnSpc>
              <a:defRPr/>
            </a:pPr>
            <a:r>
              <a:rPr lang="fa-IR" sz="2400" b="1" dirty="0">
                <a:latin typeface="Times New Roman" pitchFamily="18" charset="0"/>
                <a:cs typeface="B Titr" pitchFamily="2" charset="-78"/>
              </a:rPr>
              <a:t>3- 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فرآيند برنامه ريزي استراتژيك مدل تلفيقي پيرس و رابينسون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862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92475" y="1236663"/>
            <a:ext cx="3136900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l" defTabSz="792163" rtl="0">
              <a:spcBef>
                <a:spcPct val="50000"/>
              </a:spcBef>
            </a:pPr>
            <a:endParaRPr lang="en-US" sz="14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6575" y="1236663"/>
            <a:ext cx="1651000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defTabSz="792163" rtl="0">
              <a:defRPr/>
            </a:pPr>
            <a:r>
              <a:rPr lang="ar-SA" sz="900">
                <a:latin typeface="Times New Roman" pitchFamily="18" charset="0"/>
                <a:cs typeface="Titr" pitchFamily="2" charset="-78"/>
              </a:rPr>
              <a:t>محيط خارجي</a:t>
            </a:r>
          </a:p>
          <a:p>
            <a:pPr defTabSz="792163">
              <a:buFontTx/>
              <a:buChar char="•"/>
              <a:defRPr/>
            </a:pPr>
            <a:r>
              <a:rPr lang="ar-SA" sz="900">
                <a:latin typeface="Times New Roman" pitchFamily="18" charset="0"/>
                <a:cs typeface="Titr" pitchFamily="2" charset="-78"/>
              </a:rPr>
              <a:t> محيط دور دست</a:t>
            </a:r>
          </a:p>
          <a:p>
            <a:pPr defTabSz="792163">
              <a:buFontTx/>
              <a:buChar char="•"/>
              <a:defRPr/>
            </a:pPr>
            <a:r>
              <a:rPr lang="ar-SA" sz="900">
                <a:latin typeface="Times New Roman" pitchFamily="18" charset="0"/>
                <a:cs typeface="Titr" pitchFamily="2" charset="-78"/>
              </a:rPr>
              <a:t> محيط صنعت (جهاني ومحلي)</a:t>
            </a:r>
          </a:p>
          <a:p>
            <a:pPr defTabSz="792163">
              <a:buFontTx/>
              <a:buChar char="•"/>
              <a:defRPr/>
            </a:pPr>
            <a:r>
              <a:rPr lang="ar-SA" sz="900">
                <a:latin typeface="Times New Roman" pitchFamily="18" charset="0"/>
                <a:cs typeface="Titr" pitchFamily="2" charset="-78"/>
              </a:rPr>
              <a:t>محيط عملياتي  </a:t>
            </a:r>
            <a:endParaRPr lang="en-US" sz="9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225" y="541338"/>
            <a:ext cx="2641600" cy="631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رسالت شركت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594475" y="1236663"/>
            <a:ext cx="1568450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چشم انداز شركت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24025" y="2754313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اهداف بلند مدت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01875" y="1995488"/>
            <a:ext cx="5448300" cy="44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تجزيه وتحليل وانتخاب استراتژيك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05225" y="4143375"/>
            <a:ext cx="2724150" cy="442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نهادينه سازي استراتژي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40125" y="1236663"/>
            <a:ext cx="990600" cy="261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ممكن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540125" y="1616075"/>
            <a:ext cx="990600" cy="261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مطلوب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632075" y="793750"/>
            <a:ext cx="0" cy="442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632075" y="793750"/>
            <a:ext cx="1073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7337425" y="793750"/>
            <a:ext cx="0" cy="442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6346825" y="79375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879725" y="1804988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7089775" y="1804988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714625" y="1804988"/>
            <a:ext cx="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7254875" y="1804988"/>
            <a:ext cx="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943475" y="1173163"/>
            <a:ext cx="0" cy="822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457575" y="1489075"/>
            <a:ext cx="313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3457575" y="1616075"/>
            <a:ext cx="313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5108575" y="1173163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4117975" y="2754313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استراتژي كلان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1724025" y="3322638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اهداف سالانه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117975" y="3322638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استراتژيهاي عملياتي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6511925" y="3322638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سياستها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2797175" y="2436813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108575" y="2436813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97175" y="3070225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5108575" y="3070225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05225" y="2943225"/>
            <a:ext cx="41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3705225" y="3511550"/>
            <a:ext cx="41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6099175" y="3511550"/>
            <a:ext cx="41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3705225" y="4838700"/>
            <a:ext cx="2724150" cy="442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كنترل وارزيابي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530725" y="3638550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8162925" y="3638550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530725" y="3890963"/>
            <a:ext cx="363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5108575" y="3890963"/>
            <a:ext cx="0" cy="252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5191125" y="4586288"/>
            <a:ext cx="0" cy="252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5026025" y="4586288"/>
            <a:ext cx="0" cy="252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898525" y="4333875"/>
            <a:ext cx="28067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 flipV="1">
            <a:off x="898525" y="1552575"/>
            <a:ext cx="0" cy="27813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898525" y="1552575"/>
            <a:ext cx="8255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6429375" y="5029200"/>
            <a:ext cx="2641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 flipV="1">
            <a:off x="9070975" y="730250"/>
            <a:ext cx="0" cy="42989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>
            <a:off x="6346825" y="668338"/>
            <a:ext cx="272415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>
            <a:off x="8162925" y="1489075"/>
            <a:ext cx="90805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8770938" y="3954463"/>
            <a:ext cx="9906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بازخور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8335963" y="6165850"/>
            <a:ext cx="577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8334375" y="6453188"/>
            <a:ext cx="577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7545388" y="5988050"/>
            <a:ext cx="8207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تاثير اصلي</a:t>
            </a:r>
          </a:p>
          <a:p>
            <a:pPr algn="ctr" defTabSz="792163" rtl="0">
              <a:spcBef>
                <a:spcPct val="50000"/>
              </a:spcBef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تاثيرفرعي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8840788" y="6126163"/>
            <a:ext cx="9906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ctr" defTabSz="792163">
              <a:spcBef>
                <a:spcPct val="50000"/>
              </a:spcBef>
              <a:buFont typeface="Arial" charset="0"/>
              <a:buChar char="•"/>
            </a:pPr>
            <a:r>
              <a:rPr lang="en-US" sz="1600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600">
                <a:latin typeface="Times New Roman" pitchFamily="18" charset="0"/>
                <a:cs typeface="B Titr" pitchFamily="2" charset="-78"/>
              </a:rPr>
              <a:t>راهنما</a:t>
            </a:r>
            <a:r>
              <a:rPr lang="en-US" sz="1600">
                <a:latin typeface="Times New Roman" pitchFamily="18" charset="0"/>
                <a:cs typeface="B Titr" pitchFamily="2" charset="-78"/>
              </a:rPr>
              <a:t>  :</a:t>
            </a:r>
          </a:p>
        </p:txBody>
      </p:sp>
      <p:graphicFrame>
        <p:nvGraphicFramePr>
          <p:cNvPr id="55" name="Group 97"/>
          <p:cNvGraphicFramePr>
            <a:graphicFrameLocks/>
          </p:cNvGraphicFramePr>
          <p:nvPr/>
        </p:nvGraphicFramePr>
        <p:xfrm>
          <a:off x="344488" y="476250"/>
          <a:ext cx="1233793" cy="4719639"/>
        </p:xfrm>
        <a:graphic>
          <a:graphicData uri="http://schemas.openxmlformats.org/drawingml/2006/table">
            <a:tbl>
              <a:tblPr/>
              <a:tblGrid>
                <a:gridCol w="1025525"/>
                <a:gridCol w="208268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Rectangle 2"/>
          <p:cNvSpPr txBox="1">
            <a:spLocks noChangeArrowheads="1"/>
          </p:cNvSpPr>
          <p:nvPr/>
        </p:nvSpPr>
        <p:spPr bwMode="auto">
          <a:xfrm>
            <a:off x="346075" y="5445125"/>
            <a:ext cx="8915400" cy="50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801688">
              <a:defRPr/>
            </a:pPr>
            <a:r>
              <a:rPr lang="fa-IR" sz="2400" b="1" dirty="0">
                <a:cs typeface="B Titr" pitchFamily="2" charset="-78"/>
              </a:rPr>
              <a:t>4- </a:t>
            </a:r>
            <a:r>
              <a:rPr lang="ar-SA" sz="2400" b="1" dirty="0">
                <a:cs typeface="B Titr" pitchFamily="2" charset="-78"/>
              </a:rPr>
              <a:t>فرآيند برنامه ريزي استراتژيك</a:t>
            </a:r>
            <a:r>
              <a:rPr lang="ar-SA" sz="2400" dirty="0">
                <a:cs typeface="B Titr" pitchFamily="2" charset="-78"/>
              </a:rPr>
              <a:t> (مدل رابينسون)</a:t>
            </a:r>
            <a:endParaRPr lang="en-US" sz="2400" b="1" kern="0" dirty="0">
              <a:latin typeface="+mj-lt"/>
              <a:ea typeface="+mj-ea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9866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60388" y="5876925"/>
            <a:ext cx="8713787" cy="50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400" b="1" smtClean="0"/>
              <a:t>5- فرآيند مديريت استراتژيک مدل اول دفت</a:t>
            </a:r>
            <a:endParaRPr lang="en-US" sz="2400" b="1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39075" y="1557338"/>
            <a:ext cx="1593850" cy="1160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ارزيابي</a:t>
            </a:r>
          </a:p>
          <a:p>
            <a:pPr algn="ctr" rtl="0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 وضعيت جاري</a:t>
            </a:r>
          </a:p>
          <a:p>
            <a:pPr algn="ctr" rtl="0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ماموريت و رسالت</a:t>
            </a:r>
          </a:p>
          <a:p>
            <a:pPr algn="ctr" rtl="0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اهداف</a:t>
            </a:r>
          </a:p>
          <a:p>
            <a:pPr algn="ctr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استراتژي</a:t>
            </a:r>
          </a:p>
          <a:p>
            <a:pPr algn="ctr" rtl="0">
              <a:defRPr/>
            </a:pPr>
            <a:endParaRPr lang="en-US" sz="1200" b="1" dirty="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983413" y="3236913"/>
            <a:ext cx="1227137" cy="773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بررسي عوامل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داخلي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983413" y="531813"/>
            <a:ext cx="1247775" cy="773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بررسي عوامل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خارجي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781550" y="476250"/>
            <a:ext cx="1982788" cy="828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 dirty="0">
                <a:latin typeface="Verdana" pitchFamily="34" charset="0"/>
                <a:cs typeface="B Titr" pitchFamily="2" charset="-78"/>
              </a:rPr>
              <a:t>تعيين عوامل استراتژيک </a:t>
            </a:r>
          </a:p>
          <a:p>
            <a:pPr algn="ctr">
              <a:buFontTx/>
              <a:buChar char="•"/>
              <a:defRPr/>
            </a:pPr>
            <a:r>
              <a:rPr lang="fa-IR" sz="1400" dirty="0">
                <a:latin typeface="Verdana" pitchFamily="34" charset="0"/>
                <a:cs typeface="B Titr" pitchFamily="2" charset="-78"/>
              </a:rPr>
              <a:t> فرصتها</a:t>
            </a:r>
          </a:p>
          <a:p>
            <a:pPr algn="ctr">
              <a:buFontTx/>
              <a:buChar char="•"/>
              <a:defRPr/>
            </a:pPr>
            <a:r>
              <a:rPr lang="fa-IR" sz="1400" dirty="0">
                <a:latin typeface="Verdana" pitchFamily="34" charset="0"/>
                <a:cs typeface="B Titr" pitchFamily="2" charset="-78"/>
              </a:rPr>
              <a:t> تهديدات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781550" y="1911350"/>
            <a:ext cx="1982788" cy="774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تعيين ماموريت و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رسالت جديد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اهداف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781550" y="3236913"/>
            <a:ext cx="1982788" cy="828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تعيين عوامل استرا تژيک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قوت ها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ضعف ها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60750" y="1911350"/>
            <a:ext cx="1100138" cy="773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تدوين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استراتژيک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844675" y="1525588"/>
            <a:ext cx="1470025" cy="171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اجراي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 از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طريق تغييردر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رهبري فرهنگ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منابع انساني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ساختار اطلاعات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اطلاغات کنترل و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سيستم هاي کنترل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890588" y="1911350"/>
            <a:ext cx="808037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کنترل </a:t>
            </a:r>
          </a:p>
          <a:p>
            <a:pPr algn="ctr" rtl="0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استراتژيک</a:t>
            </a:r>
            <a:endParaRPr lang="en-US" sz="1200" b="1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8451850" y="862013"/>
            <a:ext cx="0" cy="6635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>
            <a:off x="8231188" y="862013"/>
            <a:ext cx="2206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6764338" y="862013"/>
            <a:ext cx="21907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2505075" y="862013"/>
            <a:ext cx="227647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8451850" y="2706688"/>
            <a:ext cx="0" cy="9382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8158163" y="3624263"/>
            <a:ext cx="29368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6764338" y="3624263"/>
            <a:ext cx="21907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5810250" y="1304925"/>
            <a:ext cx="0" cy="6064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5883275" y="2686050"/>
            <a:ext cx="0" cy="5508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4560888" y="2298700"/>
            <a:ext cx="1476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H="1">
            <a:off x="3314700" y="2298700"/>
            <a:ext cx="1460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4637088" y="2298700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2505075" y="862013"/>
            <a:ext cx="0" cy="6635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H="1">
            <a:off x="2654300" y="3624263"/>
            <a:ext cx="21272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2654300" y="3236913"/>
            <a:ext cx="0" cy="3873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1698625" y="2298700"/>
            <a:ext cx="1460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819150" y="2354263"/>
            <a:ext cx="71438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819150" y="2354263"/>
            <a:ext cx="0" cy="21542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819150" y="4508500"/>
            <a:ext cx="81454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8964613" y="2686050"/>
            <a:ext cx="0" cy="1822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4" name="Group 162"/>
          <p:cNvGraphicFramePr>
            <a:graphicFrameLocks/>
          </p:cNvGraphicFramePr>
          <p:nvPr/>
        </p:nvGraphicFramePr>
        <p:xfrm>
          <a:off x="560388" y="4614863"/>
          <a:ext cx="8700962" cy="1118604"/>
        </p:xfrm>
        <a:graphic>
          <a:graphicData uri="http://schemas.openxmlformats.org/drawingml/2006/table">
            <a:tbl>
              <a:tblPr/>
              <a:tblGrid>
                <a:gridCol w="1214050"/>
                <a:gridCol w="1599974"/>
                <a:gridCol w="2405589"/>
                <a:gridCol w="2013233"/>
                <a:gridCol w="1468116"/>
              </a:tblGrid>
              <a:tr h="162137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28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497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3946</Words>
  <Application>Microsoft Office PowerPoint</Application>
  <PresentationFormat>On-screen Show (4:3)</PresentationFormat>
  <Paragraphs>1389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WIN 7</cp:lastModifiedBy>
  <cp:revision>5</cp:revision>
  <dcterms:created xsi:type="dcterms:W3CDTF">2017-08-03T08:28:50Z</dcterms:created>
  <dcterms:modified xsi:type="dcterms:W3CDTF">2017-08-03T09:50:42Z</dcterms:modified>
</cp:coreProperties>
</file>